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26"/>
  </p:notesMasterIdLst>
  <p:sldIdLst>
    <p:sldId id="260" r:id="rId3"/>
    <p:sldId id="375" r:id="rId4"/>
    <p:sldId id="365" r:id="rId5"/>
    <p:sldId id="271" r:id="rId6"/>
    <p:sldId id="378" r:id="rId7"/>
    <p:sldId id="372" r:id="rId8"/>
    <p:sldId id="369" r:id="rId9"/>
    <p:sldId id="373" r:id="rId10"/>
    <p:sldId id="364" r:id="rId11"/>
    <p:sldId id="360" r:id="rId12"/>
    <p:sldId id="363" r:id="rId13"/>
    <p:sldId id="362" r:id="rId14"/>
    <p:sldId id="374" r:id="rId15"/>
    <p:sldId id="353" r:id="rId16"/>
    <p:sldId id="387" r:id="rId17"/>
    <p:sldId id="382" r:id="rId18"/>
    <p:sldId id="388" r:id="rId19"/>
    <p:sldId id="385" r:id="rId20"/>
    <p:sldId id="383" r:id="rId21"/>
    <p:sldId id="386" r:id="rId22"/>
    <p:sldId id="389" r:id="rId23"/>
    <p:sldId id="376" r:id="rId24"/>
    <p:sldId id="379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0D63"/>
    <a:srgbClr val="C00000"/>
    <a:srgbClr val="3E4A83"/>
    <a:srgbClr val="1C8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5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8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0D4DD-925B-4FC6-95B0-733F962AA868}" type="datetimeFigureOut">
              <a:rPr lang="fr-FR" smtClean="0"/>
              <a:t>07/06/2026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1F248-73FB-4DA7-A972-9FFDB39169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68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Logo CEA lit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838" y="728663"/>
            <a:ext cx="3591031" cy="180499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5994400"/>
            <a:ext cx="12192000" cy="863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62388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62388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</a:p>
        </p:txBody>
      </p:sp>
      <p:sp>
        <p:nvSpPr>
          <p:cNvPr id="10" name="ZoneTexte 9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  <a:endParaRPr/>
          </a:p>
        </p:txBody>
      </p:sp>
      <p:pic>
        <p:nvPicPr>
          <p:cNvPr id="11" name="PATTERN CARRE DECAL"/>
          <p:cNvPicPr>
            <a:picLocks noChangeAspect="1"/>
          </p:cNvPicPr>
          <p:nvPr userDrawn="1"/>
        </p:nvPicPr>
        <p:blipFill>
          <a:blip r:embed="rId3"/>
          <a:srcRect t="19705" r="39861" b="-1"/>
          <a:stretch/>
        </p:blipFill>
        <p:spPr bwMode="auto"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8400" y="5994000"/>
            <a:ext cx="1508400" cy="61068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54608" y="6030619"/>
            <a:ext cx="1187698" cy="53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3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section Ble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3709988" y="2171700"/>
            <a:ext cx="7750175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 de la partie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09988" y="4702628"/>
            <a:ext cx="7750175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09/06/2026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PHENIICS Fest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24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5857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ZoneTexte 28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  <a:endParaRPr/>
          </a:p>
        </p:txBody>
      </p:sp>
      <p:pic>
        <p:nvPicPr>
          <p:cNvPr id="13" name="Logo CEA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/>
          <p:cNvPicPr>
            <a:picLocks noChangeAspect="1"/>
          </p:cNvPicPr>
          <p:nvPr userDrawn="1"/>
        </p:nvPicPr>
        <p:blipFill>
          <a:blip r:embed="rId3"/>
          <a:srcRect l="1642" t="81597" r="4284" b="-1066"/>
          <a:stretch/>
        </p:blipFill>
        <p:spPr bwMode="auto">
          <a:xfrm>
            <a:off x="0" y="0"/>
            <a:ext cx="12192001" cy="59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9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PHENIICS Fest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  <a:endParaRPr/>
          </a:p>
        </p:txBody>
      </p:sp>
      <p:pic>
        <p:nvPicPr>
          <p:cNvPr id="9" name="PATTERN CARRE DECAL"/>
          <p:cNvPicPr>
            <a:picLocks noChangeAspect="1"/>
          </p:cNvPicPr>
          <p:nvPr userDrawn="1"/>
        </p:nvPicPr>
        <p:blipFill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55340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 2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 numCol="2" spcCol="36000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PHENIICS Fest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  <a:endParaRPr/>
          </a:p>
        </p:txBody>
      </p:sp>
      <p:pic>
        <p:nvPicPr>
          <p:cNvPr id="9" name="PATTERN CARRE DECAL"/>
          <p:cNvPicPr>
            <a:picLocks noChangeAspect="1"/>
          </p:cNvPicPr>
          <p:nvPr userDrawn="1"/>
        </p:nvPicPr>
        <p:blipFill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66926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  <a:endParaRPr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3888" y="1381125"/>
            <a:ext cx="5220000" cy="4532313"/>
          </a:xfrm>
        </p:spPr>
        <p:txBody>
          <a:bodyPr numCol="1" spcCol="36000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PHENIICS Fest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pic>
        <p:nvPicPr>
          <p:cNvPr id="13" name="PATTERN CARRE DECAL"/>
          <p:cNvPicPr>
            <a:picLocks noChangeAspect="1"/>
          </p:cNvPicPr>
          <p:nvPr userDrawn="1"/>
        </p:nvPicPr>
        <p:blipFill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89844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3887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23887" y="2298700"/>
            <a:ext cx="5220000" cy="3890963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240163" y="2298700"/>
            <a:ext cx="5220000" cy="3890963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PHENIICS Fest</a:t>
            </a:r>
            <a:endParaRPr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  <a:endParaRPr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pic>
        <p:nvPicPr>
          <p:cNvPr id="12" name="PATTERN CARRE DECAL"/>
          <p:cNvPicPr>
            <a:picLocks noChangeAspect="1"/>
          </p:cNvPicPr>
          <p:nvPr userDrawn="1"/>
        </p:nvPicPr>
        <p:blipFill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46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ntenus Fond gr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  <a:endParaRPr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388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09/06/2026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PHENIICS Fest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pic>
        <p:nvPicPr>
          <p:cNvPr id="13" name="Logo CEA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8580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ntenus rou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  <a:endParaRPr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388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09/06/2026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PHENIICS Fest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grpSp>
        <p:nvGrpSpPr>
          <p:cNvPr id="17" name="Group 12"/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/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14"/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Freeform 15"/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 extrusionOk="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17"/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03761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u + visu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PHENIICS Fest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 extrusionOk="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3887" y="1381125"/>
            <a:ext cx="6118657" cy="4532313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9" name="Titre 10"/>
          <p:cNvSpPr>
            <a:spLocks noGrp="1"/>
          </p:cNvSpPr>
          <p:nvPr>
            <p:ph type="title"/>
          </p:nvPr>
        </p:nvSpPr>
        <p:spPr bwMode="auto">
          <a:xfrm>
            <a:off x="623889" y="314036"/>
            <a:ext cx="6118656" cy="8718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04881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isuel +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 userDrawn="1"/>
        </p:nvGrpSpPr>
        <p:grpSpPr bwMode="auto"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22" name="Logo CEA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/>
          <p:cNvSpPr>
            <a:spLocks noGrp="1"/>
          </p:cNvSpPr>
          <p:nvPr>
            <p:ph type="pic" sz="quarter" idx="13" hasCustomPrompt="1"/>
          </p:nvPr>
        </p:nvSpPr>
        <p:spPr bwMode="auto"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 extrusionOk="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</a:t>
            </a:r>
            <a:endParaRPr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661889" y="1381125"/>
            <a:ext cx="5979247" cy="4532313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10" name="Titre 10"/>
          <p:cNvSpPr>
            <a:spLocks noGrp="1"/>
          </p:cNvSpPr>
          <p:nvPr>
            <p:ph type="title"/>
          </p:nvPr>
        </p:nvSpPr>
        <p:spPr bwMode="auto">
          <a:xfrm>
            <a:off x="5664695" y="314036"/>
            <a:ext cx="5976441" cy="8718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PHENIICS Fest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2854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isuel haut +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/>
          <p:cNvSpPr>
            <a:spLocks noGrp="1"/>
          </p:cNvSpPr>
          <p:nvPr>
            <p:ph type="pic" sz="quarter" idx="13" hasCustomPrompt="1"/>
          </p:nvPr>
        </p:nvSpPr>
        <p:spPr bwMode="auto"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 extrusionOk="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PHENIICS Fest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3888" y="3381829"/>
            <a:ext cx="10836275" cy="2531609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21" name="ZoneTexte 20"/>
          <p:cNvSpPr txBox="1"/>
          <p:nvPr userDrawn="1"/>
        </p:nvSpPr>
        <p:spPr bwMode="auto"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auto">
          <a:xfrm>
            <a:off x="623888" y="319314"/>
            <a:ext cx="1083627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488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Logo CEA lit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838" y="728663"/>
            <a:ext cx="3591031" cy="180499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0" y="5994400"/>
            <a:ext cx="12192000" cy="863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62388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62388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</a:p>
        </p:txBody>
      </p:sp>
      <p:sp>
        <p:nvSpPr>
          <p:cNvPr id="10" name="ZoneTexte 9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  <a:endParaRPr/>
          </a:p>
        </p:txBody>
      </p:sp>
      <p:sp>
        <p:nvSpPr>
          <p:cNvPr id="38" name="Rectangle 21"/>
          <p:cNvSpPr>
            <a:spLocks noChangeArrowheads="1"/>
          </p:cNvSpPr>
          <p:nvPr userDrawn="1"/>
        </p:nvSpPr>
        <p:spPr bwMode="auto">
          <a:xfrm>
            <a:off x="7110585" y="-1587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61" name="Espace réservé pour une image  60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 extrusionOk="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</a:t>
            </a:r>
            <a:endParaRPr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98400" y="5994000"/>
            <a:ext cx="1508400" cy="61068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3351600" y="6044400"/>
            <a:ext cx="1091279" cy="493819"/>
          </a:xfrm>
          <a:prstGeom prst="rect">
            <a:avLst/>
          </a:prstGeom>
        </p:spPr>
      </p:pic>
      <p:pic>
        <p:nvPicPr>
          <p:cNvPr id="19" name="Image 18"/>
          <p:cNvPicPr preferRelativeResize="0">
            <a:picLocks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2337094" y="6044399"/>
            <a:ext cx="805706" cy="4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69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isuel  Bas+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PHENIICS Fest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58178" y="1381125"/>
            <a:ext cx="10836275" cy="2073275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29" name="ZoneTexte 28"/>
          <p:cNvSpPr txBox="1"/>
          <p:nvPr userDrawn="1"/>
        </p:nvSpPr>
        <p:spPr bwMode="auto"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  <a:endParaRPr/>
          </a:p>
        </p:txBody>
      </p:sp>
      <p:sp>
        <p:nvSpPr>
          <p:cNvPr id="9" name="Espace réservé pour une image  28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 extrusionOk="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3618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PHENIICS Fest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  <a:endParaRPr/>
          </a:p>
        </p:txBody>
      </p:sp>
      <p:pic>
        <p:nvPicPr>
          <p:cNvPr id="9" name="PATTERN CARRE DECAL"/>
          <p:cNvPicPr>
            <a:picLocks noChangeAspect="1"/>
          </p:cNvPicPr>
          <p:nvPr userDrawn="1"/>
        </p:nvPicPr>
        <p:blipFill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0" name="Titre 10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82821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PHENIICS Fest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  <a:endParaRPr/>
          </a:p>
        </p:txBody>
      </p:sp>
      <p:pic>
        <p:nvPicPr>
          <p:cNvPr id="8" name="PATTERN CARRE DECAL"/>
          <p:cNvPicPr>
            <a:picLocks noChangeAspect="1"/>
          </p:cNvPicPr>
          <p:nvPr userDrawn="1"/>
        </p:nvPicPr>
        <p:blipFill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9" name="Titre 10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28594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PHENIICS Fest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5" name="ZoneTexte 4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  <a:endParaRPr/>
          </a:p>
        </p:txBody>
      </p:sp>
      <p:pic>
        <p:nvPicPr>
          <p:cNvPr id="7" name="PATTERN CARRE DECAL"/>
          <p:cNvPicPr>
            <a:picLocks noChangeAspect="1"/>
          </p:cNvPicPr>
          <p:nvPr userDrawn="1"/>
        </p:nvPicPr>
        <p:blipFill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3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tervena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 bwMode="auto"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5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  <a:endParaRPr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>
          <a:xfrm>
            <a:off x="9875538" y="6343650"/>
            <a:ext cx="1016000" cy="365125"/>
          </a:xfrm>
        </p:spPr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PHENIICS Fest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25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07368" y="4583137"/>
            <a:ext cx="2592288" cy="909613"/>
          </a:xfrm>
        </p:spPr>
        <p:txBody>
          <a:bodyPr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>
              <a:defRPr/>
            </a:pPr>
            <a:r>
              <a:rPr lang="fr-FR"/>
              <a:t>Prénom NOM</a:t>
            </a:r>
            <a:endParaRPr/>
          </a:p>
          <a:p>
            <a:pPr lvl="1">
              <a:defRPr/>
            </a:pPr>
            <a:r>
              <a:rPr lang="fr-FR"/>
              <a:t>Fonctions</a:t>
            </a:r>
            <a:endParaRPr/>
          </a:p>
        </p:txBody>
      </p:sp>
      <p:sp>
        <p:nvSpPr>
          <p:cNvPr id="27" name="Espace réservé du texte 8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3327251" y="4583137"/>
            <a:ext cx="2592288" cy="909613"/>
          </a:xfrm>
        </p:spPr>
        <p:txBody>
          <a:bodyPr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>
              <a:defRPr/>
            </a:pPr>
            <a:r>
              <a:rPr lang="fr-FR"/>
              <a:t>Prénom NOM</a:t>
            </a:r>
            <a:endParaRPr/>
          </a:p>
          <a:p>
            <a:pPr lvl="1">
              <a:defRPr/>
            </a:pPr>
            <a:r>
              <a:rPr lang="fr-FR"/>
              <a:t>Fonctions</a:t>
            </a:r>
            <a:endParaRPr/>
          </a:p>
        </p:txBody>
      </p:sp>
      <p:sp>
        <p:nvSpPr>
          <p:cNvPr id="29" name="Espace réservé du texte 8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9167017" y="4583137"/>
            <a:ext cx="2592288" cy="909613"/>
          </a:xfrm>
        </p:spPr>
        <p:txBody>
          <a:bodyPr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>
              <a:defRPr/>
            </a:pPr>
            <a:r>
              <a:rPr lang="fr-FR"/>
              <a:t>Prénom NOM</a:t>
            </a:r>
            <a:endParaRPr/>
          </a:p>
          <a:p>
            <a:pPr lvl="1">
              <a:defRPr/>
            </a:pPr>
            <a:r>
              <a:rPr lang="fr-FR"/>
              <a:t>Fonctions</a:t>
            </a:r>
            <a:endParaRPr/>
          </a:p>
        </p:txBody>
      </p:sp>
      <p:sp>
        <p:nvSpPr>
          <p:cNvPr id="31" name="Espace réservé du texte 8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247134" y="4583137"/>
            <a:ext cx="2592288" cy="909613"/>
          </a:xfrm>
        </p:spPr>
        <p:txBody>
          <a:bodyPr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>
              <a:defRPr/>
            </a:pPr>
            <a:r>
              <a:rPr lang="fr-FR"/>
              <a:t>Prénom NOM</a:t>
            </a:r>
            <a:endParaRPr/>
          </a:p>
          <a:p>
            <a:pPr lvl="1">
              <a:defRPr/>
            </a:pPr>
            <a:r>
              <a:rPr lang="fr-FR"/>
              <a:t>Fonctions</a:t>
            </a:r>
            <a:endParaRPr/>
          </a:p>
        </p:txBody>
      </p:sp>
      <p:sp>
        <p:nvSpPr>
          <p:cNvPr id="26" name="図プレースホルダー 9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un portrait ici</a:t>
            </a:r>
            <a:endParaRPr/>
          </a:p>
        </p:txBody>
      </p:sp>
      <p:sp>
        <p:nvSpPr>
          <p:cNvPr id="28" name="図プレースホルダー 9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un portrait ici</a:t>
            </a:r>
            <a:endParaRPr/>
          </a:p>
        </p:txBody>
      </p:sp>
      <p:sp>
        <p:nvSpPr>
          <p:cNvPr id="30" name="図プレースホルダー 9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un portrait ici</a:t>
            </a:r>
            <a:endParaRPr/>
          </a:p>
        </p:txBody>
      </p:sp>
      <p:sp>
        <p:nvSpPr>
          <p:cNvPr id="32" name="図プレースホルダー 9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un portrait ici</a:t>
            </a:r>
            <a:endParaRPr/>
          </a:p>
        </p:txBody>
      </p:sp>
      <p:sp>
        <p:nvSpPr>
          <p:cNvPr id="36" name="ZoneTexte 35"/>
          <p:cNvSpPr txBox="1"/>
          <p:nvPr userDrawn="1"/>
        </p:nvSpPr>
        <p:spPr bwMode="auto"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  <a:endParaRPr/>
          </a:p>
        </p:txBody>
      </p:sp>
      <p:pic>
        <p:nvPicPr>
          <p:cNvPr id="18" name="PATTERN CARRE DECAL"/>
          <p:cNvPicPr>
            <a:picLocks noChangeAspect="1"/>
          </p:cNvPicPr>
          <p:nvPr userDrawn="1"/>
        </p:nvPicPr>
        <p:blipFill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9" name="Titre 10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00964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tervenant / CV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5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  <a:endParaRPr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>
          <a:xfrm>
            <a:off x="9875538" y="6343650"/>
            <a:ext cx="1016000" cy="365125"/>
          </a:xfrm>
        </p:spPr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PHENIICS Fest</a:t>
            </a:r>
            <a:endParaRPr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36" name="ZoneTexte 35"/>
          <p:cNvSpPr txBox="1"/>
          <p:nvPr userDrawn="1"/>
        </p:nvSpPr>
        <p:spPr bwMode="auto"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  <a:endParaRPr/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Prénom NOM</a:t>
            </a:r>
            <a:endParaRPr/>
          </a:p>
          <a:p>
            <a:pPr lvl="1">
              <a:defRPr/>
            </a:pPr>
            <a:r>
              <a:rPr lang="fr-FR"/>
              <a:t>Fonction/titre</a:t>
            </a:r>
            <a:endParaRPr/>
          </a:p>
        </p:txBody>
      </p:sp>
      <p:sp>
        <p:nvSpPr>
          <p:cNvPr id="15" name="Espace réservé du texte 20"/>
          <p:cNvSpPr>
            <a:spLocks noGrp="1"/>
          </p:cNvSpPr>
          <p:nvPr>
            <p:ph type="body" sz="quarter" idx="14"/>
          </p:nvPr>
        </p:nvSpPr>
        <p:spPr bwMode="auto">
          <a:xfrm>
            <a:off x="3467100" y="2413000"/>
            <a:ext cx="7993063" cy="35004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26" name="図プレースホルダー 9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un portrait ici</a:t>
            </a:r>
            <a:endParaRPr/>
          </a:p>
        </p:txBody>
      </p:sp>
      <p:pic>
        <p:nvPicPr>
          <p:cNvPr id="19" name="PATTERN CARRE DECAL"/>
          <p:cNvPicPr>
            <a:picLocks noChangeAspect="1"/>
          </p:cNvPicPr>
          <p:nvPr userDrawn="1"/>
        </p:nvPicPr>
        <p:blipFill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3" name="Titre 10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14296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ita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6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1683659" y="4702629"/>
            <a:ext cx="7257142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Ici l’auteur de la citation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09/06/2026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PHENIICS Fest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grpSp>
        <p:nvGrpSpPr>
          <p:cNvPr id="17" name="Group 12"/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/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14"/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Freeform 15"/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 extrusionOk="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17"/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9" name="ZoneTexte 28"/>
          <p:cNvSpPr txBox="1"/>
          <p:nvPr userDrawn="1"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 bwMode="auto">
          <a:xfrm>
            <a:off x="327692" y="1548039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3500">
                <a:solidFill>
                  <a:schemeClr val="bg1"/>
                </a:solidFill>
                <a:latin typeface="+mj-lt"/>
              </a:rPr>
              <a:t>“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683659" y="2171700"/>
            <a:ext cx="7257142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Ici votre citation qui peut être sur plusieurs lignes ’’ </a:t>
            </a:r>
            <a:endParaRPr/>
          </a:p>
        </p:txBody>
      </p:sp>
      <p:sp>
        <p:nvSpPr>
          <p:cNvPr id="15" name="ZoneTexte 14"/>
          <p:cNvSpPr txBox="1"/>
          <p:nvPr userDrawn="1"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2"/>
          <a:srcRect t="19791" r="39816"/>
          <a:stretch/>
        </p:blipFill>
        <p:spPr bwMode="auto"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77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itation Bleu foncé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6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1683659" y="4702629"/>
            <a:ext cx="7257142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Ici l’auteur de la citation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09/06/2026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PHENIICS Fest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29" name="ZoneTexte 28"/>
          <p:cNvSpPr txBox="1"/>
          <p:nvPr userDrawn="1"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 bwMode="auto">
          <a:xfrm>
            <a:off x="327692" y="1548039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3500">
                <a:solidFill>
                  <a:schemeClr val="bg1"/>
                </a:solidFill>
                <a:latin typeface="+mj-lt"/>
              </a:rPr>
              <a:t>“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683659" y="2171700"/>
            <a:ext cx="7257142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Ici votre citation qui peut être sur plusieurs lignes ’’ </a:t>
            </a:r>
            <a:endParaRPr/>
          </a:p>
        </p:txBody>
      </p:sp>
      <p:sp>
        <p:nvSpPr>
          <p:cNvPr id="15" name="ZoneTexte 14"/>
          <p:cNvSpPr txBox="1"/>
          <p:nvPr userDrawn="1"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/>
          <a:srcRect t="19791" r="39816"/>
          <a:stretch/>
        </p:blipFill>
        <p:spPr bwMode="auto"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57897" y="6343650"/>
            <a:ext cx="365991" cy="3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02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itation cl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6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1683659" y="4702629"/>
            <a:ext cx="7257142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Ici l’auteur de la citation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09/06/2026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PHENIICS Fest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29" name="ZoneTexte 28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  <a:endParaRPr/>
          </a:p>
        </p:txBody>
      </p:sp>
      <p:sp>
        <p:nvSpPr>
          <p:cNvPr id="13" name="ZoneTexte 12"/>
          <p:cNvSpPr txBox="1"/>
          <p:nvPr userDrawn="1"/>
        </p:nvSpPr>
        <p:spPr bwMode="auto">
          <a:xfrm>
            <a:off x="327692" y="1548039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3500">
                <a:solidFill>
                  <a:schemeClr val="tx2"/>
                </a:solidFill>
                <a:latin typeface="+mj-lt"/>
              </a:rPr>
              <a:t>“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683659" y="2171700"/>
            <a:ext cx="7257142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Ici votre citation qui peut être sur plusieurs lignes ’’ </a:t>
            </a:r>
            <a:endParaRPr/>
          </a:p>
        </p:txBody>
      </p:sp>
      <p:sp>
        <p:nvSpPr>
          <p:cNvPr id="15" name="ZoneTexte 14"/>
          <p:cNvSpPr txBox="1"/>
          <p:nvPr userDrawn="1"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/>
          <p:cNvPicPr>
            <a:picLocks noChangeAspect="1"/>
          </p:cNvPicPr>
          <p:nvPr userDrawn="1"/>
        </p:nvPicPr>
        <p:blipFill>
          <a:blip r:embed="rId2"/>
          <a:srcRect t="19705" r="39861" b="-1"/>
          <a:stretch/>
        </p:blipFill>
        <p:spPr bwMode="auto"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57897" y="6343650"/>
            <a:ext cx="365991" cy="3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44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itation Gr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6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1683659" y="4702629"/>
            <a:ext cx="7257142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Ici l’auteur de la citation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09/06/2026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PHENIICS Fest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29" name="ZoneTexte 28"/>
          <p:cNvSpPr txBox="1"/>
          <p:nvPr userDrawn="1"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 bwMode="auto">
          <a:xfrm>
            <a:off x="327692" y="1548039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3500">
                <a:solidFill>
                  <a:schemeClr val="bg1"/>
                </a:solidFill>
                <a:latin typeface="+mj-lt"/>
              </a:rPr>
              <a:t>“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683659" y="2171700"/>
            <a:ext cx="7257142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fr-FR"/>
              <a:t>Ici votre citation qui peut être sur plusieurs lignes ’’ </a:t>
            </a:r>
            <a:endParaRPr/>
          </a:p>
        </p:txBody>
      </p:sp>
      <p:sp>
        <p:nvSpPr>
          <p:cNvPr id="15" name="ZoneTexte 14"/>
          <p:cNvSpPr txBox="1"/>
          <p:nvPr userDrawn="1"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/>
          <a:srcRect t="19791" r="39816"/>
          <a:stretch/>
        </p:blipFill>
        <p:spPr bwMode="auto"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57897" y="6343650"/>
            <a:ext cx="365991" cy="3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re CEA li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30197" y="5994400"/>
            <a:ext cx="12192000" cy="863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62388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62388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</a:p>
        </p:txBody>
      </p:sp>
      <p:sp>
        <p:nvSpPr>
          <p:cNvPr id="4" name="ZoneTexte 3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CEA liten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pic>
        <p:nvPicPr>
          <p:cNvPr id="11" name="PATTERN CARRE DECAL"/>
          <p:cNvPicPr>
            <a:picLocks noChangeAspect="1"/>
          </p:cNvPicPr>
          <p:nvPr userDrawn="1"/>
        </p:nvPicPr>
        <p:blipFill>
          <a:blip r:embed="rId2"/>
          <a:srcRect t="19705" r="39861" b="-1"/>
          <a:stretch/>
        </p:blipFill>
        <p:spPr bwMode="auto"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731838" y="727210"/>
            <a:ext cx="3590855" cy="180457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698400" y="5994000"/>
            <a:ext cx="1508400" cy="61068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3351600" y="6044400"/>
            <a:ext cx="1091279" cy="493819"/>
          </a:xfrm>
          <a:prstGeom prst="rect">
            <a:avLst/>
          </a:prstGeom>
        </p:spPr>
      </p:pic>
      <p:pic>
        <p:nvPicPr>
          <p:cNvPr id="15" name="Image 14"/>
          <p:cNvPicPr preferRelativeResize="0">
            <a:picLocks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2337094" y="6044399"/>
            <a:ext cx="805706" cy="4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692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isuel cita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 userDrawn="1"/>
        </p:nvGrpSpPr>
        <p:grpSpPr bwMode="auto"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21" name="Logo CEA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 extrusionOk="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ici, puis placez votre image en arrière plan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Ici l’auteur de la citation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09/06/2026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PHENIICS Fest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29" name="ZoneTexte 28"/>
          <p:cNvSpPr txBox="1"/>
          <p:nvPr userDrawn="1"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Clr>
                <a:srgbClr val="FF0000"/>
              </a:buClr>
              <a:buSzPct val="200000"/>
              <a:buFont typeface="Arial Black"/>
              <a:buChar char="“"/>
              <a:defRPr sz="4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Ici votre citation qui peut être sur plusieurs lignes </a:t>
            </a:r>
            <a:r>
              <a:rPr lang="fr-FR">
                <a:solidFill>
                  <a:srgbClr val="FF0000"/>
                </a:solidFill>
              </a:rPr>
              <a:t>’’</a:t>
            </a:r>
            <a:r>
              <a:rPr lang="fr-FR"/>
              <a:t> </a:t>
            </a:r>
          </a:p>
        </p:txBody>
      </p:sp>
      <p:sp>
        <p:nvSpPr>
          <p:cNvPr id="15" name="ZoneTexte 14"/>
          <p:cNvSpPr txBox="1"/>
          <p:nvPr userDrawn="1"/>
        </p:nvSpPr>
        <p:spPr bwMode="auto"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6526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isuel plein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 userDrawn="1"/>
        </p:nvGrpSpPr>
        <p:grpSpPr bwMode="auto"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/>
            <p:cNvSpPr/>
            <p:nvPr userDrawn="1"/>
          </p:nvSpPr>
          <p:spPr bwMode="auto"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3" name="Logo CEA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 extrusionOk="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ici, puis placez votre image en arrière plan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09/06/2026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PHENIICS Fest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29" name="ZoneTexte 28"/>
          <p:cNvSpPr txBox="1"/>
          <p:nvPr userDrawn="1"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92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isuel pleine page +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 userDrawn="1"/>
        </p:nvGrpSpPr>
        <p:grpSpPr bwMode="auto"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/>
            <p:cNvSpPr/>
            <p:nvPr userDrawn="1"/>
          </p:nvSpPr>
          <p:spPr bwMode="auto"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7" name="Logo CEA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 extrusionOk="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ici, puis placez votre image en arrière plan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09/06/2026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PHENIICS Fest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29" name="ZoneTexte 28"/>
          <p:cNvSpPr txBox="1"/>
          <p:nvPr userDrawn="1"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 extrusionOk="0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fr-FR"/>
              <a:t>Cliquez pour modifier les styles du texte du masque  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80257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roces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PHENIICS Fest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  <a:endParaRPr/>
          </a:p>
        </p:txBody>
      </p:sp>
      <p:sp>
        <p:nvSpPr>
          <p:cNvPr id="12" name="Espace réservé du texte 11"/>
          <p:cNvSpPr>
            <a:spLocks noGrp="1" noChangeAspect="1"/>
          </p:cNvSpPr>
          <p:nvPr>
            <p:ph type="body" sz="quarter" idx="13" hasCustomPrompt="1"/>
          </p:nvPr>
        </p:nvSpPr>
        <p:spPr bwMode="auto">
          <a:xfrm>
            <a:off x="909039" y="1866901"/>
            <a:ext cx="1409699" cy="1409700"/>
          </a:xfrm>
          <a:prstGeom prst="rect">
            <a:avLst/>
          </a:prstGeo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auto">
          <a:xfrm>
            <a:off x="623888" y="3527424"/>
            <a:ext cx="1980000" cy="2386013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22" name="Espace réservé du texte 11"/>
          <p:cNvSpPr>
            <a:spLocks noGrp="1" noChangeAspect="1"/>
          </p:cNvSpPr>
          <p:nvPr>
            <p:ph type="body" sz="quarter" idx="15" hasCustomPrompt="1"/>
          </p:nvPr>
        </p:nvSpPr>
        <p:spPr bwMode="auto">
          <a:xfrm>
            <a:off x="3123108" y="1866901"/>
            <a:ext cx="1409699" cy="1409700"/>
          </a:xfrm>
          <a:prstGeom prst="rect">
            <a:avLst/>
          </a:prstGeo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23" name="Espace réservé du texte 14"/>
          <p:cNvSpPr>
            <a:spLocks noGrp="1"/>
          </p:cNvSpPr>
          <p:nvPr>
            <p:ph type="body" sz="quarter" idx="16"/>
          </p:nvPr>
        </p:nvSpPr>
        <p:spPr bwMode="auto">
          <a:xfrm>
            <a:off x="2837957" y="3527424"/>
            <a:ext cx="1980000" cy="2386013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24" name="Espace réservé du texte 11"/>
          <p:cNvSpPr>
            <a:spLocks noGrp="1" noChangeAspect="1"/>
          </p:cNvSpPr>
          <p:nvPr>
            <p:ph type="body" sz="quarter" idx="17" hasCustomPrompt="1"/>
          </p:nvPr>
        </p:nvSpPr>
        <p:spPr bwMode="auto">
          <a:xfrm>
            <a:off x="5337177" y="1866901"/>
            <a:ext cx="1409699" cy="1409700"/>
          </a:xfrm>
          <a:prstGeom prst="rect">
            <a:avLst/>
          </a:prstGeo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25" name="Espace réservé du texte 14"/>
          <p:cNvSpPr>
            <a:spLocks noGrp="1"/>
          </p:cNvSpPr>
          <p:nvPr>
            <p:ph type="body" sz="quarter" idx="18"/>
          </p:nvPr>
        </p:nvSpPr>
        <p:spPr bwMode="auto">
          <a:xfrm>
            <a:off x="5052026" y="3527424"/>
            <a:ext cx="1980000" cy="2386013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26" name="Espace réservé du texte 11"/>
          <p:cNvSpPr>
            <a:spLocks noGrp="1" noChangeAspect="1"/>
          </p:cNvSpPr>
          <p:nvPr>
            <p:ph type="body" sz="quarter" idx="19" hasCustomPrompt="1"/>
          </p:nvPr>
        </p:nvSpPr>
        <p:spPr bwMode="auto">
          <a:xfrm>
            <a:off x="7551246" y="1866901"/>
            <a:ext cx="1409699" cy="1409700"/>
          </a:xfrm>
          <a:prstGeom prst="rect">
            <a:avLst/>
          </a:prstGeo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27" name="Espace réservé du texte 14"/>
          <p:cNvSpPr>
            <a:spLocks noGrp="1"/>
          </p:cNvSpPr>
          <p:nvPr>
            <p:ph type="body" sz="quarter" idx="20"/>
          </p:nvPr>
        </p:nvSpPr>
        <p:spPr bwMode="auto">
          <a:xfrm>
            <a:off x="7266095" y="3527424"/>
            <a:ext cx="1980000" cy="2386013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28" name="Espace réservé du texte 11"/>
          <p:cNvSpPr>
            <a:spLocks noGrp="1" noChangeAspect="1"/>
          </p:cNvSpPr>
          <p:nvPr>
            <p:ph type="body" sz="quarter" idx="21" hasCustomPrompt="1"/>
          </p:nvPr>
        </p:nvSpPr>
        <p:spPr bwMode="auto">
          <a:xfrm>
            <a:off x="9765314" y="1866901"/>
            <a:ext cx="1409699" cy="1409700"/>
          </a:xfrm>
          <a:prstGeom prst="rect">
            <a:avLst/>
          </a:prstGeo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29" name="Espace réservé du texte 14"/>
          <p:cNvSpPr>
            <a:spLocks noGrp="1"/>
          </p:cNvSpPr>
          <p:nvPr>
            <p:ph type="body" sz="quarter" idx="22"/>
          </p:nvPr>
        </p:nvSpPr>
        <p:spPr bwMode="auto">
          <a:xfrm>
            <a:off x="9480163" y="3527424"/>
            <a:ext cx="1980000" cy="2386013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30" name="ZoneTexte 29"/>
          <p:cNvSpPr txBox="1"/>
          <p:nvPr userDrawn="1"/>
        </p:nvSpPr>
        <p:spPr bwMode="auto"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  <a:endParaRPr/>
          </a:p>
        </p:txBody>
      </p:sp>
      <p:sp>
        <p:nvSpPr>
          <p:cNvPr id="18" name="Titre 10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pic>
        <p:nvPicPr>
          <p:cNvPr id="19" name="PATTERN CARRE DECAL"/>
          <p:cNvPicPr>
            <a:picLocks noChangeAspect="1"/>
          </p:cNvPicPr>
          <p:nvPr userDrawn="1"/>
        </p:nvPicPr>
        <p:blipFill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60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rocess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PHENIICS Fest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/>
          <p:cNvSpPr>
            <a:spLocks noGrp="1" noChangeAspect="1"/>
          </p:cNvSpPr>
          <p:nvPr>
            <p:ph type="body" sz="quarter" idx="13" hasCustomPrompt="1"/>
          </p:nvPr>
        </p:nvSpPr>
        <p:spPr bwMode="auto"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 extrusionOk="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30" name="ZoneTexte 29"/>
          <p:cNvSpPr txBox="1"/>
          <p:nvPr userDrawn="1"/>
        </p:nvSpPr>
        <p:spPr bwMode="auto"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  <a:endParaRPr/>
          </a:p>
        </p:txBody>
      </p:sp>
      <p:sp>
        <p:nvSpPr>
          <p:cNvPr id="20" name="Espace réservé du texte 14"/>
          <p:cNvSpPr>
            <a:spLocks noGrp="1"/>
          </p:cNvSpPr>
          <p:nvPr>
            <p:ph type="body" sz="quarter" idx="14"/>
          </p:nvPr>
        </p:nvSpPr>
        <p:spPr bwMode="auto"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21" name="Espace réservé du texte 14"/>
          <p:cNvSpPr>
            <a:spLocks noGrp="1"/>
          </p:cNvSpPr>
          <p:nvPr>
            <p:ph type="body" sz="quarter" idx="16"/>
          </p:nvPr>
        </p:nvSpPr>
        <p:spPr bwMode="auto"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31" name="Espace réservé du texte 14"/>
          <p:cNvSpPr>
            <a:spLocks noGrp="1"/>
          </p:cNvSpPr>
          <p:nvPr>
            <p:ph type="body" sz="quarter" idx="18"/>
          </p:nvPr>
        </p:nvSpPr>
        <p:spPr bwMode="auto"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32" name="Espace réservé du texte 14"/>
          <p:cNvSpPr>
            <a:spLocks noGrp="1"/>
          </p:cNvSpPr>
          <p:nvPr>
            <p:ph type="body" sz="quarter" idx="20"/>
          </p:nvPr>
        </p:nvSpPr>
        <p:spPr bwMode="auto"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33" name="Espace réservé du texte 14"/>
          <p:cNvSpPr>
            <a:spLocks noGrp="1"/>
          </p:cNvSpPr>
          <p:nvPr>
            <p:ph type="body" sz="quarter" idx="22"/>
          </p:nvPr>
        </p:nvSpPr>
        <p:spPr bwMode="auto"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34" name="Espace réservé du texte 33"/>
          <p:cNvSpPr>
            <a:spLocks noGrp="1" noChangeAspect="1"/>
          </p:cNvSpPr>
          <p:nvPr>
            <p:ph type="body" sz="quarter" idx="23" hasCustomPrompt="1"/>
          </p:nvPr>
        </p:nvSpPr>
        <p:spPr bwMode="auto"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 extrusionOk="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35" name="Espace réservé du texte 34"/>
          <p:cNvSpPr>
            <a:spLocks noGrp="1" noChangeAspect="1"/>
          </p:cNvSpPr>
          <p:nvPr>
            <p:ph type="body" sz="quarter" idx="24" hasCustomPrompt="1"/>
          </p:nvPr>
        </p:nvSpPr>
        <p:spPr bwMode="auto"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 extrusionOk="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36" name="Espace réservé du texte 35"/>
          <p:cNvSpPr>
            <a:spLocks noGrp="1" noChangeAspect="1"/>
          </p:cNvSpPr>
          <p:nvPr>
            <p:ph type="body" sz="quarter" idx="25" hasCustomPrompt="1"/>
          </p:nvPr>
        </p:nvSpPr>
        <p:spPr bwMode="auto"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 extrusionOk="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38" name="Espace réservé du texte 11"/>
          <p:cNvSpPr>
            <a:spLocks noGrp="1" noChangeAspect="1"/>
          </p:cNvSpPr>
          <p:nvPr>
            <p:ph type="body" sz="quarter" idx="21" hasCustomPrompt="1"/>
          </p:nvPr>
        </p:nvSpPr>
        <p:spPr bwMode="auto">
          <a:xfrm>
            <a:off x="9386855" y="1583490"/>
            <a:ext cx="1652399" cy="1652400"/>
          </a:xfrm>
          <a:prstGeom prst="rect">
            <a:avLst/>
          </a:prstGeo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18" name="Titre 10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pic>
        <p:nvPicPr>
          <p:cNvPr id="19" name="PATTERN CARRE DECAL"/>
          <p:cNvPicPr>
            <a:picLocks noChangeAspect="1"/>
          </p:cNvPicPr>
          <p:nvPr userDrawn="1"/>
        </p:nvPicPr>
        <p:blipFill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94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I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731838" y="727210"/>
            <a:ext cx="3590855" cy="180457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ZoneTexte 28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FIN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623888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Merci</a:t>
            </a:r>
            <a:endParaRPr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9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 sz="1400" b="1"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fr-FR" b="1"/>
              <a:t>CRÉDITS PHOTO</a:t>
            </a:r>
            <a:endParaRPr/>
          </a:p>
        </p:txBody>
      </p:sp>
      <p:pic>
        <p:nvPicPr>
          <p:cNvPr id="9" name="PATTERN CARRE DECAL"/>
          <p:cNvPicPr>
            <a:picLocks noChangeAspect="1"/>
          </p:cNvPicPr>
          <p:nvPr userDrawn="1"/>
        </p:nvPicPr>
        <p:blipFill>
          <a:blip r:embed="rId3"/>
          <a:srcRect t="19705" r="39861" b="-1"/>
          <a:stretch/>
        </p:blipFill>
        <p:spPr bwMode="auto"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458200" y="4508500"/>
            <a:ext cx="3213100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>
              <a:defRPr/>
            </a:pPr>
            <a:r>
              <a:rPr lang="fr-FR"/>
              <a:t>Contact + coordonnées</a:t>
            </a:r>
            <a:endParaRPr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35000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>
              <a:defRPr/>
            </a:pPr>
            <a:r>
              <a:rPr lang="fr-FR"/>
              <a:t>Emplacement logotypes financeurs/partenaires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9983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IN Gr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ZoneTexte 28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623888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Merci</a:t>
            </a:r>
            <a:endParaRPr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rcRect t="19791" r="39816"/>
          <a:stretch/>
        </p:blipFill>
        <p:spPr bwMode="auto"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738268"/>
            <a:ext cx="3590506" cy="1803600"/>
          </a:xfrm>
          <a:prstGeom prst="rect">
            <a:avLst/>
          </a:prstGeom>
        </p:spPr>
      </p:pic>
      <p:sp>
        <p:nvSpPr>
          <p:cNvPr id="3" name="Espace réservé du texte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9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fr-FR" b="1"/>
              <a:t>CRÉDITS PHOTO</a:t>
            </a:r>
            <a:endParaRPr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458200" y="4508500"/>
            <a:ext cx="3213100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Contact + coordonnées</a:t>
            </a:r>
            <a:endParaRPr/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35000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Emplacement logotypes financeurs/partenaires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00601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a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ZoneTexte 28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  <a:endParaRPr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62388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Prénom NOM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" name="ZoneTexte 13"/>
          <p:cNvSpPr txBox="1"/>
          <p:nvPr userDrawn="1"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 niveau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/>
          <a:srcRect t="19791" r="39816"/>
          <a:stretch/>
        </p:blipFill>
        <p:spPr bwMode="auto"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8102600" y="5892800"/>
            <a:ext cx="3556000" cy="558800"/>
          </a:xfrm>
        </p:spPr>
        <p:txBody>
          <a:bodyPr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Emplacement logotypes financeurs/partenaires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38120"/>
            <a:ext cx="3593416" cy="180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26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719667" y="1628800"/>
            <a:ext cx="10945284" cy="468052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defRPr sz="1800"/>
            </a:lvl2pPr>
            <a:lvl3pPr marL="1171575" indent="-285750">
              <a:buSzPct val="60000"/>
              <a:buFont typeface="Arial" pitchFamily="34" charset="0"/>
              <a:buChar char="•"/>
              <a:defRPr sz="1600"/>
            </a:lvl3pPr>
            <a:lvl4pPr marL="838200" indent="0">
              <a:buFont typeface="Arial" pitchFamily="34" charset="0"/>
              <a:buNone/>
              <a:defRPr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719667" y="981075"/>
            <a:ext cx="10945284" cy="6477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cap="all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12"/>
          <p:cNvSpPr>
            <a:spLocks noGrp="1"/>
          </p:cNvSpPr>
          <p:nvPr>
            <p:ph type="ftr" sz="quarter" idx="20"/>
          </p:nvPr>
        </p:nvSpPr>
        <p:spPr>
          <a:xfrm>
            <a:off x="1775884" y="6570664"/>
            <a:ext cx="10344149" cy="287337"/>
          </a:xfrm>
        </p:spPr>
        <p:txBody>
          <a:bodyPr/>
          <a:lstStyle>
            <a:lvl1pPr algn="r">
              <a:defRPr sz="1100" cap="none" baseline="0"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fr-FR"/>
              <a:t>PHENIICS Fest</a:t>
            </a:r>
          </a:p>
        </p:txBody>
      </p:sp>
    </p:spTree>
    <p:extLst>
      <p:ext uri="{BB962C8B-B14F-4D97-AF65-F5344CB8AC3E}">
        <p14:creationId xmlns:p14="http://schemas.microsoft.com/office/powerpoint/2010/main" val="3746859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42542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re CEA isa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5994400"/>
            <a:ext cx="12192000" cy="863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62388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62388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</a:p>
        </p:txBody>
      </p:sp>
      <p:sp>
        <p:nvSpPr>
          <p:cNvPr id="6" name="ZoneTexte 5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CEA isas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pic>
        <p:nvPicPr>
          <p:cNvPr id="11" name="PATTERN CARRE DECAL"/>
          <p:cNvPicPr>
            <a:picLocks noChangeAspect="1"/>
          </p:cNvPicPr>
          <p:nvPr userDrawn="1"/>
        </p:nvPicPr>
        <p:blipFill>
          <a:blip r:embed="rId2"/>
          <a:srcRect t="19705" r="39861" b="-1"/>
          <a:stretch/>
        </p:blipFill>
        <p:spPr bwMode="auto"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38" y="727210"/>
            <a:ext cx="3590855" cy="180457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698400" y="5994000"/>
            <a:ext cx="1508400" cy="61068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3351600" y="6044400"/>
            <a:ext cx="1091279" cy="493819"/>
          </a:xfrm>
          <a:prstGeom prst="rect">
            <a:avLst/>
          </a:prstGeom>
        </p:spPr>
      </p:pic>
      <p:pic>
        <p:nvPicPr>
          <p:cNvPr id="17" name="Image 16"/>
          <p:cNvPicPr preferRelativeResize="0">
            <a:picLocks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2337094" y="6044399"/>
            <a:ext cx="805706" cy="4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7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7276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44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27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09/06/2026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PHENIICS Fest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59951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39372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09/06/2026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PHENIICS Fest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405762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PHENIICS Fest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259797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09/06/2026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PHENIICS Fest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773064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09/06/2026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PHENIICS Fest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953015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PHENIICS Fest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5252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3888" y="1381125"/>
            <a:ext cx="8329612" cy="4795838"/>
          </a:xfrm>
        </p:spPr>
        <p:txBody>
          <a:bodyPr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7" name="ZoneTexte 6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  <a:endParaRPr/>
          </a:p>
        </p:txBody>
      </p:sp>
      <p:grpSp>
        <p:nvGrpSpPr>
          <p:cNvPr id="17" name="Group 12"/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/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14"/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Freeform 15"/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 extrusionOk="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17"/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rcRect t="3666" r="82853" b="2802"/>
          <a:stretch/>
        </p:blipFill>
        <p:spPr bwMode="auto">
          <a:xfrm>
            <a:off x="11647943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09/06/2026</a:t>
            </a:r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PHENIICS Fest</a:t>
            </a: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8412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22317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PHENIICS Fest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916124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94734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09/06/2026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PHENIICS Fest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46100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09/06/2026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PHENIICS Fest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711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24143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9E12E89-87DE-B6F7-B1A1-FBC84445BA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5305156" cy="6858000"/>
          </a:xfrm>
          <a:custGeom>
            <a:avLst/>
            <a:gdLst>
              <a:gd name="connsiteX0" fmla="*/ 4647758 w 5305156"/>
              <a:gd name="connsiteY0" fmla="*/ 6793932 h 6858000"/>
              <a:gd name="connsiteX1" fmla="*/ 4720099 w 5305156"/>
              <a:gd name="connsiteY1" fmla="*/ 6857017 h 6858000"/>
              <a:gd name="connsiteX2" fmla="*/ 4721226 w 5305156"/>
              <a:gd name="connsiteY2" fmla="*/ 6858000 h 6858000"/>
              <a:gd name="connsiteX3" fmla="*/ 4572862 w 5305156"/>
              <a:gd name="connsiteY3" fmla="*/ 6858000 h 6858000"/>
              <a:gd name="connsiteX4" fmla="*/ 4579542 w 5305156"/>
              <a:gd name="connsiteY4" fmla="*/ 6852286 h 6858000"/>
              <a:gd name="connsiteX5" fmla="*/ 4647758 w 5305156"/>
              <a:gd name="connsiteY5" fmla="*/ 6793932 h 6858000"/>
              <a:gd name="connsiteX6" fmla="*/ 4651972 w 5305156"/>
              <a:gd name="connsiteY6" fmla="*/ 6434348 h 6858000"/>
              <a:gd name="connsiteX7" fmla="*/ 4974349 w 5305156"/>
              <a:gd name="connsiteY7" fmla="*/ 6715076 h 6858000"/>
              <a:gd name="connsiteX8" fmla="*/ 4974349 w 5305156"/>
              <a:gd name="connsiteY8" fmla="*/ 6799592 h 6858000"/>
              <a:gd name="connsiteX9" fmla="*/ 4974349 w 5305156"/>
              <a:gd name="connsiteY9" fmla="*/ 6858000 h 6858000"/>
              <a:gd name="connsiteX10" fmla="*/ 4741003 w 5305156"/>
              <a:gd name="connsiteY10" fmla="*/ 6858000 h 6858000"/>
              <a:gd name="connsiteX11" fmla="*/ 4736254 w 5305156"/>
              <a:gd name="connsiteY11" fmla="*/ 6853863 h 6858000"/>
              <a:gd name="connsiteX12" fmla="*/ 4720099 w 5305156"/>
              <a:gd name="connsiteY12" fmla="*/ 6857017 h 6858000"/>
              <a:gd name="connsiteX13" fmla="*/ 4735551 w 5305156"/>
              <a:gd name="connsiteY13" fmla="*/ 6853075 h 6858000"/>
              <a:gd name="connsiteX14" fmla="*/ 4651972 w 5305156"/>
              <a:gd name="connsiteY14" fmla="*/ 6780527 h 6858000"/>
              <a:gd name="connsiteX15" fmla="*/ 4651972 w 5305156"/>
              <a:gd name="connsiteY15" fmla="*/ 6434348 h 6858000"/>
              <a:gd name="connsiteX16" fmla="*/ 4319762 w 5305156"/>
              <a:gd name="connsiteY16" fmla="*/ 5786939 h 6858000"/>
              <a:gd name="connsiteX17" fmla="*/ 4527656 w 5305156"/>
              <a:gd name="connsiteY17" fmla="*/ 5968308 h 6858000"/>
              <a:gd name="connsiteX18" fmla="*/ 4642139 w 5305156"/>
              <a:gd name="connsiteY18" fmla="*/ 6067667 h 6858000"/>
              <a:gd name="connsiteX19" fmla="*/ 4642139 w 5305156"/>
              <a:gd name="connsiteY19" fmla="*/ 6413845 h 6858000"/>
              <a:gd name="connsiteX20" fmla="*/ 4403341 w 5305156"/>
              <a:gd name="connsiteY20" fmla="*/ 6206454 h 6858000"/>
              <a:gd name="connsiteX21" fmla="*/ 4319762 w 5305156"/>
              <a:gd name="connsiteY21" fmla="*/ 6133906 h 6858000"/>
              <a:gd name="connsiteX22" fmla="*/ 4319762 w 5305156"/>
              <a:gd name="connsiteY22" fmla="*/ 5786939 h 6858000"/>
              <a:gd name="connsiteX23" fmla="*/ 3755776 w 5305156"/>
              <a:gd name="connsiteY23" fmla="*/ 5671020 h 6858000"/>
              <a:gd name="connsiteX24" fmla="*/ 3767716 w 5305156"/>
              <a:gd name="connsiteY24" fmla="*/ 5677328 h 6858000"/>
              <a:gd name="connsiteX25" fmla="*/ 3755776 w 5305156"/>
              <a:gd name="connsiteY25" fmla="*/ 5671020 h 6858000"/>
              <a:gd name="connsiteX26" fmla="*/ 3979825 w 5305156"/>
              <a:gd name="connsiteY26" fmla="*/ 5495959 h 6858000"/>
              <a:gd name="connsiteX27" fmla="*/ 4304309 w 5305156"/>
              <a:gd name="connsiteY27" fmla="*/ 5779053 h 6858000"/>
              <a:gd name="connsiteX28" fmla="*/ 3979123 w 5305156"/>
              <a:gd name="connsiteY28" fmla="*/ 6056627 h 6858000"/>
              <a:gd name="connsiteX29" fmla="*/ 3654638 w 5305156"/>
              <a:gd name="connsiteY29" fmla="*/ 5773533 h 6858000"/>
              <a:gd name="connsiteX30" fmla="*/ 3767716 w 5305156"/>
              <a:gd name="connsiteY30" fmla="*/ 5677328 h 6858000"/>
              <a:gd name="connsiteX31" fmla="*/ 3979825 w 5305156"/>
              <a:gd name="connsiteY31" fmla="*/ 5495959 h 6858000"/>
              <a:gd name="connsiteX32" fmla="*/ 4984885 w 5305156"/>
              <a:gd name="connsiteY32" fmla="*/ 4847761 h 6858000"/>
              <a:gd name="connsiteX33" fmla="*/ 5305156 w 5305156"/>
              <a:gd name="connsiteY33" fmla="*/ 5126124 h 6858000"/>
              <a:gd name="connsiteX34" fmla="*/ 4979968 w 5305156"/>
              <a:gd name="connsiteY34" fmla="*/ 5403697 h 6858000"/>
              <a:gd name="connsiteX35" fmla="*/ 4871807 w 5305156"/>
              <a:gd name="connsiteY35" fmla="*/ 5309070 h 6858000"/>
              <a:gd name="connsiteX36" fmla="*/ 4865486 w 5305156"/>
              <a:gd name="connsiteY36" fmla="*/ 5320898 h 6858000"/>
              <a:gd name="connsiteX37" fmla="*/ 4974349 w 5305156"/>
              <a:gd name="connsiteY37" fmla="*/ 5415526 h 6858000"/>
              <a:gd name="connsiteX38" fmla="*/ 4974349 w 5305156"/>
              <a:gd name="connsiteY38" fmla="*/ 5761705 h 6858000"/>
              <a:gd name="connsiteX39" fmla="*/ 4741170 w 5305156"/>
              <a:gd name="connsiteY39" fmla="*/ 5559044 h 6858000"/>
              <a:gd name="connsiteX40" fmla="*/ 4734849 w 5305156"/>
              <a:gd name="connsiteY40" fmla="*/ 5571661 h 6858000"/>
              <a:gd name="connsiteX41" fmla="*/ 4972945 w 5305156"/>
              <a:gd name="connsiteY41" fmla="*/ 5779053 h 6858000"/>
              <a:gd name="connsiteX42" fmla="*/ 4647758 w 5305156"/>
              <a:gd name="connsiteY42" fmla="*/ 6056627 h 6858000"/>
              <a:gd name="connsiteX43" fmla="*/ 4533978 w 5305156"/>
              <a:gd name="connsiteY43" fmla="*/ 5957268 h 6858000"/>
              <a:gd name="connsiteX44" fmla="*/ 4527656 w 5305156"/>
              <a:gd name="connsiteY44" fmla="*/ 5968308 h 6858000"/>
              <a:gd name="connsiteX45" fmla="*/ 4533275 w 5305156"/>
              <a:gd name="connsiteY45" fmla="*/ 5956479 h 6858000"/>
              <a:gd name="connsiteX46" fmla="*/ 4323273 w 5305156"/>
              <a:gd name="connsiteY46" fmla="*/ 5773533 h 6858000"/>
              <a:gd name="connsiteX47" fmla="*/ 4648460 w 5305156"/>
              <a:gd name="connsiteY47" fmla="*/ 5495959 h 6858000"/>
              <a:gd name="connsiteX48" fmla="*/ 4734146 w 5305156"/>
              <a:gd name="connsiteY48" fmla="*/ 5570873 h 6858000"/>
              <a:gd name="connsiteX49" fmla="*/ 4741170 w 5305156"/>
              <a:gd name="connsiteY49" fmla="*/ 5558256 h 6858000"/>
              <a:gd name="connsiteX50" fmla="*/ 4651972 w 5305156"/>
              <a:gd name="connsiteY50" fmla="*/ 5480976 h 6858000"/>
              <a:gd name="connsiteX51" fmla="*/ 4651972 w 5305156"/>
              <a:gd name="connsiteY51" fmla="*/ 5134798 h 6858000"/>
              <a:gd name="connsiteX52" fmla="*/ 4865486 w 5305156"/>
              <a:gd name="connsiteY52" fmla="*/ 5320110 h 6858000"/>
              <a:gd name="connsiteX53" fmla="*/ 4871104 w 5305156"/>
              <a:gd name="connsiteY53" fmla="*/ 5309070 h 6858000"/>
              <a:gd name="connsiteX54" fmla="*/ 4659698 w 5305156"/>
              <a:gd name="connsiteY54" fmla="*/ 5125335 h 6858000"/>
              <a:gd name="connsiteX55" fmla="*/ 4984885 w 5305156"/>
              <a:gd name="connsiteY55" fmla="*/ 4847761 h 6858000"/>
              <a:gd name="connsiteX56" fmla="*/ 4319762 w 5305156"/>
              <a:gd name="connsiteY56" fmla="*/ 4487388 h 6858000"/>
              <a:gd name="connsiteX57" fmla="*/ 4541703 w 5305156"/>
              <a:gd name="connsiteY57" fmla="*/ 4680586 h 6858000"/>
              <a:gd name="connsiteX58" fmla="*/ 4548726 w 5305156"/>
              <a:gd name="connsiteY58" fmla="*/ 4670335 h 6858000"/>
              <a:gd name="connsiteX59" fmla="*/ 4542406 w 5305156"/>
              <a:gd name="connsiteY59" fmla="*/ 4680586 h 6858000"/>
              <a:gd name="connsiteX60" fmla="*/ 4642139 w 5305156"/>
              <a:gd name="connsiteY60" fmla="*/ 4768116 h 6858000"/>
              <a:gd name="connsiteX61" fmla="*/ 4642139 w 5305156"/>
              <a:gd name="connsiteY61" fmla="*/ 5114295 h 6858000"/>
              <a:gd name="connsiteX62" fmla="*/ 4399127 w 5305156"/>
              <a:gd name="connsiteY62" fmla="*/ 4902960 h 6858000"/>
              <a:gd name="connsiteX63" fmla="*/ 4392103 w 5305156"/>
              <a:gd name="connsiteY63" fmla="*/ 4913212 h 6858000"/>
              <a:gd name="connsiteX64" fmla="*/ 4398424 w 5305156"/>
              <a:gd name="connsiteY64" fmla="*/ 4902172 h 6858000"/>
              <a:gd name="connsiteX65" fmla="*/ 4319762 w 5305156"/>
              <a:gd name="connsiteY65" fmla="*/ 4833567 h 6858000"/>
              <a:gd name="connsiteX66" fmla="*/ 4319762 w 5305156"/>
              <a:gd name="connsiteY66" fmla="*/ 4487388 h 6858000"/>
              <a:gd name="connsiteX67" fmla="*/ 4648460 w 5305156"/>
              <a:gd name="connsiteY67" fmla="*/ 4196409 h 6858000"/>
              <a:gd name="connsiteX68" fmla="*/ 4972945 w 5305156"/>
              <a:gd name="connsiteY68" fmla="*/ 4478714 h 6858000"/>
              <a:gd name="connsiteX69" fmla="*/ 4647758 w 5305156"/>
              <a:gd name="connsiteY69" fmla="*/ 4756288 h 6858000"/>
              <a:gd name="connsiteX70" fmla="*/ 4548726 w 5305156"/>
              <a:gd name="connsiteY70" fmla="*/ 4670335 h 6858000"/>
              <a:gd name="connsiteX71" fmla="*/ 4323273 w 5305156"/>
              <a:gd name="connsiteY71" fmla="*/ 4473983 h 6858000"/>
              <a:gd name="connsiteX72" fmla="*/ 4648460 w 5305156"/>
              <a:gd name="connsiteY72" fmla="*/ 4196409 h 6858000"/>
              <a:gd name="connsiteX73" fmla="*/ 4312036 w 5305156"/>
              <a:gd name="connsiteY73" fmla="*/ 3544268 h 6858000"/>
              <a:gd name="connsiteX74" fmla="*/ 4636520 w 5305156"/>
              <a:gd name="connsiteY74" fmla="*/ 3826573 h 6858000"/>
              <a:gd name="connsiteX75" fmla="*/ 4311333 w 5305156"/>
              <a:gd name="connsiteY75" fmla="*/ 4104935 h 6858000"/>
              <a:gd name="connsiteX76" fmla="*/ 3986848 w 5305156"/>
              <a:gd name="connsiteY76" fmla="*/ 3821842 h 6858000"/>
              <a:gd name="connsiteX77" fmla="*/ 4302905 w 5305156"/>
              <a:gd name="connsiteY77" fmla="*/ 3552154 h 6858000"/>
              <a:gd name="connsiteX78" fmla="*/ 4312036 w 5305156"/>
              <a:gd name="connsiteY78" fmla="*/ 3544268 h 6858000"/>
              <a:gd name="connsiteX79" fmla="*/ 3986848 w 5305156"/>
              <a:gd name="connsiteY79" fmla="*/ 2538851 h 6858000"/>
              <a:gd name="connsiteX80" fmla="*/ 4194744 w 5305156"/>
              <a:gd name="connsiteY80" fmla="*/ 2719432 h 6858000"/>
              <a:gd name="connsiteX81" fmla="*/ 4201064 w 5305156"/>
              <a:gd name="connsiteY81" fmla="*/ 2708392 h 6858000"/>
              <a:gd name="connsiteX82" fmla="*/ 4195446 w 5305156"/>
              <a:gd name="connsiteY82" fmla="*/ 2720221 h 6858000"/>
              <a:gd name="connsiteX83" fmla="*/ 4309226 w 5305156"/>
              <a:gd name="connsiteY83" fmla="*/ 2819579 h 6858000"/>
              <a:gd name="connsiteX84" fmla="*/ 4309226 w 5305156"/>
              <a:gd name="connsiteY84" fmla="*/ 3165758 h 6858000"/>
              <a:gd name="connsiteX85" fmla="*/ 4071131 w 5305156"/>
              <a:gd name="connsiteY85" fmla="*/ 2958366 h 6858000"/>
              <a:gd name="connsiteX86" fmla="*/ 4064809 w 5305156"/>
              <a:gd name="connsiteY86" fmla="*/ 2969406 h 6858000"/>
              <a:gd name="connsiteX87" fmla="*/ 4070428 w 5305156"/>
              <a:gd name="connsiteY87" fmla="*/ 2957578 h 6858000"/>
              <a:gd name="connsiteX88" fmla="*/ 3986848 w 5305156"/>
              <a:gd name="connsiteY88" fmla="*/ 2885030 h 6858000"/>
              <a:gd name="connsiteX89" fmla="*/ 3986848 w 5305156"/>
              <a:gd name="connsiteY89" fmla="*/ 2538851 h 6858000"/>
              <a:gd name="connsiteX90" fmla="*/ 4652674 w 5305156"/>
              <a:gd name="connsiteY90" fmla="*/ 1598885 h 6858000"/>
              <a:gd name="connsiteX91" fmla="*/ 4972945 w 5305156"/>
              <a:gd name="connsiteY91" fmla="*/ 1878036 h 6858000"/>
              <a:gd name="connsiteX92" fmla="*/ 4647758 w 5305156"/>
              <a:gd name="connsiteY92" fmla="*/ 2155610 h 6858000"/>
              <a:gd name="connsiteX93" fmla="*/ 4538894 w 5305156"/>
              <a:gd name="connsiteY93" fmla="*/ 2060983 h 6858000"/>
              <a:gd name="connsiteX94" fmla="*/ 4533275 w 5305156"/>
              <a:gd name="connsiteY94" fmla="*/ 2072022 h 6858000"/>
              <a:gd name="connsiteX95" fmla="*/ 4642139 w 5305156"/>
              <a:gd name="connsiteY95" fmla="*/ 2166650 h 6858000"/>
              <a:gd name="connsiteX96" fmla="*/ 4642139 w 5305156"/>
              <a:gd name="connsiteY96" fmla="*/ 2513617 h 6858000"/>
              <a:gd name="connsiteX97" fmla="*/ 4408960 w 5305156"/>
              <a:gd name="connsiteY97" fmla="*/ 2310168 h 6858000"/>
              <a:gd name="connsiteX98" fmla="*/ 4402639 w 5305156"/>
              <a:gd name="connsiteY98" fmla="*/ 2322785 h 6858000"/>
              <a:gd name="connsiteX99" fmla="*/ 4640032 w 5305156"/>
              <a:gd name="connsiteY99" fmla="*/ 2530177 h 6858000"/>
              <a:gd name="connsiteX100" fmla="*/ 4314845 w 5305156"/>
              <a:gd name="connsiteY100" fmla="*/ 2807751 h 6858000"/>
              <a:gd name="connsiteX101" fmla="*/ 4201064 w 5305156"/>
              <a:gd name="connsiteY101" fmla="*/ 2708392 h 6858000"/>
              <a:gd name="connsiteX102" fmla="*/ 3991063 w 5305156"/>
              <a:gd name="connsiteY102" fmla="*/ 2525446 h 6858000"/>
              <a:gd name="connsiteX103" fmla="*/ 4316249 w 5305156"/>
              <a:gd name="connsiteY103" fmla="*/ 2247872 h 6858000"/>
              <a:gd name="connsiteX104" fmla="*/ 4401936 w 5305156"/>
              <a:gd name="connsiteY104" fmla="*/ 2322785 h 6858000"/>
              <a:gd name="connsiteX105" fmla="*/ 4408257 w 5305156"/>
              <a:gd name="connsiteY105" fmla="*/ 2310168 h 6858000"/>
              <a:gd name="connsiteX106" fmla="*/ 4319762 w 5305156"/>
              <a:gd name="connsiteY106" fmla="*/ 2232889 h 6858000"/>
              <a:gd name="connsiteX107" fmla="*/ 4319762 w 5305156"/>
              <a:gd name="connsiteY107" fmla="*/ 1885922 h 6858000"/>
              <a:gd name="connsiteX108" fmla="*/ 4532573 w 5305156"/>
              <a:gd name="connsiteY108" fmla="*/ 2072022 h 6858000"/>
              <a:gd name="connsiteX109" fmla="*/ 4538894 w 5305156"/>
              <a:gd name="connsiteY109" fmla="*/ 2060194 h 6858000"/>
              <a:gd name="connsiteX110" fmla="*/ 4327487 w 5305156"/>
              <a:gd name="connsiteY110" fmla="*/ 1876459 h 6858000"/>
              <a:gd name="connsiteX111" fmla="*/ 4652674 w 5305156"/>
              <a:gd name="connsiteY111" fmla="*/ 1598885 h 6858000"/>
              <a:gd name="connsiteX112" fmla="*/ 3986848 w 5305156"/>
              <a:gd name="connsiteY112" fmla="*/ 1238512 h 6858000"/>
              <a:gd name="connsiteX113" fmla="*/ 4209493 w 5305156"/>
              <a:gd name="connsiteY113" fmla="*/ 1432499 h 6858000"/>
              <a:gd name="connsiteX114" fmla="*/ 4309226 w 5305156"/>
              <a:gd name="connsiteY114" fmla="*/ 1519240 h 6858000"/>
              <a:gd name="connsiteX115" fmla="*/ 4309226 w 5305156"/>
              <a:gd name="connsiteY115" fmla="*/ 1865419 h 6858000"/>
              <a:gd name="connsiteX116" fmla="*/ 4066916 w 5305156"/>
              <a:gd name="connsiteY116" fmla="*/ 1654085 h 6858000"/>
              <a:gd name="connsiteX117" fmla="*/ 4059892 w 5305156"/>
              <a:gd name="connsiteY117" fmla="*/ 1665124 h 6858000"/>
              <a:gd name="connsiteX118" fmla="*/ 4304309 w 5305156"/>
              <a:gd name="connsiteY118" fmla="*/ 1878036 h 6858000"/>
              <a:gd name="connsiteX119" fmla="*/ 3979123 w 5305156"/>
              <a:gd name="connsiteY119" fmla="*/ 2155610 h 6858000"/>
              <a:gd name="connsiteX120" fmla="*/ 3828118 w 5305156"/>
              <a:gd name="connsiteY120" fmla="*/ 2023920 h 6858000"/>
              <a:gd name="connsiteX121" fmla="*/ 3658852 w 5305156"/>
              <a:gd name="connsiteY121" fmla="*/ 1876459 h 6858000"/>
              <a:gd name="connsiteX122" fmla="*/ 3984040 w 5305156"/>
              <a:gd name="connsiteY122" fmla="*/ 1598885 h 6858000"/>
              <a:gd name="connsiteX123" fmla="*/ 4059191 w 5305156"/>
              <a:gd name="connsiteY123" fmla="*/ 1664336 h 6858000"/>
              <a:gd name="connsiteX124" fmla="*/ 4066214 w 5305156"/>
              <a:gd name="connsiteY124" fmla="*/ 1654085 h 6858000"/>
              <a:gd name="connsiteX125" fmla="*/ 3986848 w 5305156"/>
              <a:gd name="connsiteY125" fmla="*/ 1585480 h 6858000"/>
              <a:gd name="connsiteX126" fmla="*/ 3986848 w 5305156"/>
              <a:gd name="connsiteY126" fmla="*/ 1238512 h 6858000"/>
              <a:gd name="connsiteX127" fmla="*/ 4316249 w 5305156"/>
              <a:gd name="connsiteY127" fmla="*/ 947533 h 6858000"/>
              <a:gd name="connsiteX128" fmla="*/ 4640032 w 5305156"/>
              <a:gd name="connsiteY128" fmla="*/ 1230627 h 6858000"/>
              <a:gd name="connsiteX129" fmla="*/ 4314845 w 5305156"/>
              <a:gd name="connsiteY129" fmla="*/ 1508201 h 6858000"/>
              <a:gd name="connsiteX130" fmla="*/ 4216517 w 5305156"/>
              <a:gd name="connsiteY130" fmla="*/ 1422247 h 6858000"/>
              <a:gd name="connsiteX131" fmla="*/ 4209493 w 5305156"/>
              <a:gd name="connsiteY131" fmla="*/ 1432499 h 6858000"/>
              <a:gd name="connsiteX132" fmla="*/ 4215814 w 5305156"/>
              <a:gd name="connsiteY132" fmla="*/ 1421459 h 6858000"/>
              <a:gd name="connsiteX133" fmla="*/ 3991063 w 5305156"/>
              <a:gd name="connsiteY133" fmla="*/ 1225107 h 6858000"/>
              <a:gd name="connsiteX134" fmla="*/ 4316249 w 5305156"/>
              <a:gd name="connsiteY134" fmla="*/ 947533 h 6858000"/>
              <a:gd name="connsiteX135" fmla="*/ 3979825 w 5305156"/>
              <a:gd name="connsiteY135" fmla="*/ 296181 h 6858000"/>
              <a:gd name="connsiteX136" fmla="*/ 4304309 w 5305156"/>
              <a:gd name="connsiteY136" fmla="*/ 578486 h 6858000"/>
              <a:gd name="connsiteX137" fmla="*/ 3979123 w 5305156"/>
              <a:gd name="connsiteY137" fmla="*/ 856060 h 6858000"/>
              <a:gd name="connsiteX138" fmla="*/ 3654638 w 5305156"/>
              <a:gd name="connsiteY138" fmla="*/ 573754 h 6858000"/>
              <a:gd name="connsiteX139" fmla="*/ 3970694 w 5305156"/>
              <a:gd name="connsiteY139" fmla="*/ 304066 h 6858000"/>
              <a:gd name="connsiteX140" fmla="*/ 3979825 w 5305156"/>
              <a:gd name="connsiteY140" fmla="*/ 296181 h 6858000"/>
              <a:gd name="connsiteX141" fmla="*/ 4078431 w 5305156"/>
              <a:gd name="connsiteY141" fmla="*/ 0 h 6858000"/>
              <a:gd name="connsiteX142" fmla="*/ 4556976 w 5305156"/>
              <a:gd name="connsiteY142" fmla="*/ 0 h 6858000"/>
              <a:gd name="connsiteX143" fmla="*/ 4541616 w 5305156"/>
              <a:gd name="connsiteY143" fmla="*/ 13087 h 6858000"/>
              <a:gd name="connsiteX144" fmla="*/ 4314845 w 5305156"/>
              <a:gd name="connsiteY144" fmla="*/ 206284 h 6858000"/>
              <a:gd name="connsiteX145" fmla="*/ 4145929 w 5305156"/>
              <a:gd name="connsiteY145" fmla="*/ 58896 h 6858000"/>
              <a:gd name="connsiteX146" fmla="*/ 3986848 w 5305156"/>
              <a:gd name="connsiteY146" fmla="*/ 0 h 6858000"/>
              <a:gd name="connsiteX147" fmla="*/ 4059455 w 5305156"/>
              <a:gd name="connsiteY147" fmla="*/ 0 h 6858000"/>
              <a:gd name="connsiteX148" fmla="*/ 4076924 w 5305156"/>
              <a:gd name="connsiteY148" fmla="*/ 15255 h 6858000"/>
              <a:gd name="connsiteX149" fmla="*/ 4309226 w 5305156"/>
              <a:gd name="connsiteY149" fmla="*/ 218113 h 6858000"/>
              <a:gd name="connsiteX150" fmla="*/ 4309226 w 5305156"/>
              <a:gd name="connsiteY150" fmla="*/ 564292 h 6858000"/>
              <a:gd name="connsiteX151" fmla="*/ 3986848 w 5305156"/>
              <a:gd name="connsiteY151" fmla="*/ 283564 h 6858000"/>
              <a:gd name="connsiteX152" fmla="*/ 3986848 w 5305156"/>
              <a:gd name="connsiteY152" fmla="*/ 84404 h 6858000"/>
              <a:gd name="connsiteX153" fmla="*/ 0 w 5305156"/>
              <a:gd name="connsiteY153" fmla="*/ 0 h 6858000"/>
              <a:gd name="connsiteX154" fmla="*/ 3038475 w 5305156"/>
              <a:gd name="connsiteY154" fmla="*/ 0 h 6858000"/>
              <a:gd name="connsiteX155" fmla="*/ 3975611 w 5305156"/>
              <a:gd name="connsiteY155" fmla="*/ 0 h 6858000"/>
              <a:gd name="connsiteX156" fmla="*/ 3975611 w 5305156"/>
              <a:gd name="connsiteY156" fmla="*/ 1953 h 6858000"/>
              <a:gd name="connsiteX157" fmla="*/ 3975611 w 5305156"/>
              <a:gd name="connsiteY157" fmla="*/ 283564 h 6858000"/>
              <a:gd name="connsiteX158" fmla="*/ 3961564 w 5305156"/>
              <a:gd name="connsiteY158" fmla="*/ 295392 h 6858000"/>
              <a:gd name="connsiteX159" fmla="*/ 3970694 w 5305156"/>
              <a:gd name="connsiteY159" fmla="*/ 304066 h 6858000"/>
              <a:gd name="connsiteX160" fmla="*/ 3960862 w 5305156"/>
              <a:gd name="connsiteY160" fmla="*/ 295392 h 6858000"/>
              <a:gd name="connsiteX161" fmla="*/ 3639186 w 5305156"/>
              <a:gd name="connsiteY161" fmla="*/ 570600 h 6858000"/>
              <a:gd name="connsiteX162" fmla="*/ 3639186 w 5305156"/>
              <a:gd name="connsiteY162" fmla="*/ 589526 h 6858000"/>
              <a:gd name="connsiteX163" fmla="*/ 3651126 w 5305156"/>
              <a:gd name="connsiteY163" fmla="*/ 599777 h 6858000"/>
              <a:gd name="connsiteX164" fmla="*/ 3651126 w 5305156"/>
              <a:gd name="connsiteY164" fmla="*/ 587160 h 6858000"/>
              <a:gd name="connsiteX165" fmla="*/ 3972801 w 5305156"/>
              <a:gd name="connsiteY165" fmla="*/ 867888 h 6858000"/>
              <a:gd name="connsiteX166" fmla="*/ 3972801 w 5305156"/>
              <a:gd name="connsiteY166" fmla="*/ 1214067 h 6858000"/>
              <a:gd name="connsiteX167" fmla="*/ 3651126 w 5305156"/>
              <a:gd name="connsiteY167" fmla="*/ 933339 h 6858000"/>
              <a:gd name="connsiteX168" fmla="*/ 3651126 w 5305156"/>
              <a:gd name="connsiteY168" fmla="*/ 600566 h 6858000"/>
              <a:gd name="connsiteX169" fmla="*/ 3639186 w 5305156"/>
              <a:gd name="connsiteY169" fmla="*/ 590314 h 6858000"/>
              <a:gd name="connsiteX170" fmla="*/ 3639186 w 5305156"/>
              <a:gd name="connsiteY170" fmla="*/ 938859 h 6858000"/>
              <a:gd name="connsiteX171" fmla="*/ 3306976 w 5305156"/>
              <a:gd name="connsiteY171" fmla="*/ 1221952 h 6858000"/>
              <a:gd name="connsiteX172" fmla="*/ 3306976 w 5305156"/>
              <a:gd name="connsiteY172" fmla="*/ 1591788 h 6858000"/>
              <a:gd name="connsiteX173" fmla="*/ 3624438 w 5305156"/>
              <a:gd name="connsiteY173" fmla="*/ 1867785 h 6858000"/>
              <a:gd name="connsiteX174" fmla="*/ 3624438 w 5305156"/>
              <a:gd name="connsiteY174" fmla="*/ 1851225 h 6858000"/>
              <a:gd name="connsiteX175" fmla="*/ 3318214 w 5305156"/>
              <a:gd name="connsiteY175" fmla="*/ 1585480 h 6858000"/>
              <a:gd name="connsiteX176" fmla="*/ 3318214 w 5305156"/>
              <a:gd name="connsiteY176" fmla="*/ 1238512 h 6858000"/>
              <a:gd name="connsiteX177" fmla="*/ 3624438 w 5305156"/>
              <a:gd name="connsiteY177" fmla="*/ 1505046 h 6858000"/>
              <a:gd name="connsiteX178" fmla="*/ 3624438 w 5305156"/>
              <a:gd name="connsiteY178" fmla="*/ 1488487 h 6858000"/>
              <a:gd name="connsiteX179" fmla="*/ 3322428 w 5305156"/>
              <a:gd name="connsiteY179" fmla="*/ 1225107 h 6858000"/>
              <a:gd name="connsiteX180" fmla="*/ 3647615 w 5305156"/>
              <a:gd name="connsiteY180" fmla="*/ 947533 h 6858000"/>
              <a:gd name="connsiteX181" fmla="*/ 3972100 w 5305156"/>
              <a:gd name="connsiteY181" fmla="*/ 1230627 h 6858000"/>
              <a:gd name="connsiteX182" fmla="*/ 3646912 w 5305156"/>
              <a:gd name="connsiteY182" fmla="*/ 1508201 h 6858000"/>
              <a:gd name="connsiteX183" fmla="*/ 3625139 w 5305156"/>
              <a:gd name="connsiteY183" fmla="*/ 1489275 h 6858000"/>
              <a:gd name="connsiteX184" fmla="*/ 3625139 w 5305156"/>
              <a:gd name="connsiteY184" fmla="*/ 1505835 h 6858000"/>
              <a:gd name="connsiteX185" fmla="*/ 3640591 w 5305156"/>
              <a:gd name="connsiteY185" fmla="*/ 1519240 h 6858000"/>
              <a:gd name="connsiteX186" fmla="*/ 3640591 w 5305156"/>
              <a:gd name="connsiteY186" fmla="*/ 1865419 h 6858000"/>
              <a:gd name="connsiteX187" fmla="*/ 3625139 w 5305156"/>
              <a:gd name="connsiteY187" fmla="*/ 1852014 h 6858000"/>
              <a:gd name="connsiteX188" fmla="*/ 3625139 w 5305156"/>
              <a:gd name="connsiteY188" fmla="*/ 1868573 h 6858000"/>
              <a:gd name="connsiteX189" fmla="*/ 3639186 w 5305156"/>
              <a:gd name="connsiteY189" fmla="*/ 1881190 h 6858000"/>
              <a:gd name="connsiteX190" fmla="*/ 3639186 w 5305156"/>
              <a:gd name="connsiteY190" fmla="*/ 2058617 h 6858000"/>
              <a:gd name="connsiteX191" fmla="*/ 3651126 w 5305156"/>
              <a:gd name="connsiteY191" fmla="*/ 2060194 h 6858000"/>
              <a:gd name="connsiteX192" fmla="*/ 3651126 w 5305156"/>
              <a:gd name="connsiteY192" fmla="*/ 1885922 h 6858000"/>
              <a:gd name="connsiteX193" fmla="*/ 3821095 w 5305156"/>
              <a:gd name="connsiteY193" fmla="*/ 2034172 h 6858000"/>
              <a:gd name="connsiteX194" fmla="*/ 3828118 w 5305156"/>
              <a:gd name="connsiteY194" fmla="*/ 2023920 h 6858000"/>
              <a:gd name="connsiteX195" fmla="*/ 3821095 w 5305156"/>
              <a:gd name="connsiteY195" fmla="*/ 2034960 h 6858000"/>
              <a:gd name="connsiteX196" fmla="*/ 3972801 w 5305156"/>
              <a:gd name="connsiteY196" fmla="*/ 2166650 h 6858000"/>
              <a:gd name="connsiteX197" fmla="*/ 3972801 w 5305156"/>
              <a:gd name="connsiteY197" fmla="*/ 2513617 h 6858000"/>
              <a:gd name="connsiteX198" fmla="*/ 3651126 w 5305156"/>
              <a:gd name="connsiteY198" fmla="*/ 2232889 h 6858000"/>
              <a:gd name="connsiteX199" fmla="*/ 3651126 w 5305156"/>
              <a:gd name="connsiteY199" fmla="*/ 2060983 h 6858000"/>
              <a:gd name="connsiteX200" fmla="*/ 3639186 w 5305156"/>
              <a:gd name="connsiteY200" fmla="*/ 2059405 h 6858000"/>
              <a:gd name="connsiteX201" fmla="*/ 3639186 w 5305156"/>
              <a:gd name="connsiteY201" fmla="*/ 2238409 h 6858000"/>
              <a:gd name="connsiteX202" fmla="*/ 3423566 w 5305156"/>
              <a:gd name="connsiteY202" fmla="*/ 2422144 h 6858000"/>
              <a:gd name="connsiteX203" fmla="*/ 3435506 w 5305156"/>
              <a:gd name="connsiteY203" fmla="*/ 2428452 h 6858000"/>
              <a:gd name="connsiteX204" fmla="*/ 3647615 w 5305156"/>
              <a:gd name="connsiteY204" fmla="*/ 2247872 h 6858000"/>
              <a:gd name="connsiteX205" fmla="*/ 3972100 w 5305156"/>
              <a:gd name="connsiteY205" fmla="*/ 2530177 h 6858000"/>
              <a:gd name="connsiteX206" fmla="*/ 3646912 w 5305156"/>
              <a:gd name="connsiteY206" fmla="*/ 2807751 h 6858000"/>
              <a:gd name="connsiteX207" fmla="*/ 3322428 w 5305156"/>
              <a:gd name="connsiteY207" fmla="*/ 2525446 h 6858000"/>
              <a:gd name="connsiteX208" fmla="*/ 3434803 w 5305156"/>
              <a:gd name="connsiteY208" fmla="*/ 2429241 h 6858000"/>
              <a:gd name="connsiteX209" fmla="*/ 3422863 w 5305156"/>
              <a:gd name="connsiteY209" fmla="*/ 2422933 h 6858000"/>
              <a:gd name="connsiteX210" fmla="*/ 3306976 w 5305156"/>
              <a:gd name="connsiteY210" fmla="*/ 2522291 h 6858000"/>
              <a:gd name="connsiteX211" fmla="*/ 3306976 w 5305156"/>
              <a:gd name="connsiteY211" fmla="*/ 2773054 h 6858000"/>
              <a:gd name="connsiteX212" fmla="*/ 3318214 w 5305156"/>
              <a:gd name="connsiteY212" fmla="*/ 2778574 h 6858000"/>
              <a:gd name="connsiteX213" fmla="*/ 3318214 w 5305156"/>
              <a:gd name="connsiteY213" fmla="*/ 2538851 h 6858000"/>
              <a:gd name="connsiteX214" fmla="*/ 3640591 w 5305156"/>
              <a:gd name="connsiteY214" fmla="*/ 2819579 h 6858000"/>
              <a:gd name="connsiteX215" fmla="*/ 3640591 w 5305156"/>
              <a:gd name="connsiteY215" fmla="*/ 3165758 h 6858000"/>
              <a:gd name="connsiteX216" fmla="*/ 3318214 w 5305156"/>
              <a:gd name="connsiteY216" fmla="*/ 2885030 h 6858000"/>
              <a:gd name="connsiteX217" fmla="*/ 3318214 w 5305156"/>
              <a:gd name="connsiteY217" fmla="*/ 2779363 h 6858000"/>
              <a:gd name="connsiteX218" fmla="*/ 3306976 w 5305156"/>
              <a:gd name="connsiteY218" fmla="*/ 2773843 h 6858000"/>
              <a:gd name="connsiteX219" fmla="*/ 3306976 w 5305156"/>
              <a:gd name="connsiteY219" fmla="*/ 2891339 h 6858000"/>
              <a:gd name="connsiteX220" fmla="*/ 3646210 w 5305156"/>
              <a:gd name="connsiteY220" fmla="*/ 3187049 h 6858000"/>
              <a:gd name="connsiteX221" fmla="*/ 3984040 w 5305156"/>
              <a:gd name="connsiteY221" fmla="*/ 2899224 h 6858000"/>
              <a:gd name="connsiteX222" fmla="*/ 4064809 w 5305156"/>
              <a:gd name="connsiteY222" fmla="*/ 2969406 h 6858000"/>
              <a:gd name="connsiteX223" fmla="*/ 4307822 w 5305156"/>
              <a:gd name="connsiteY223" fmla="*/ 3180741 h 6858000"/>
              <a:gd name="connsiteX224" fmla="*/ 4307822 w 5305156"/>
              <a:gd name="connsiteY224" fmla="*/ 3519034 h 6858000"/>
              <a:gd name="connsiteX225" fmla="*/ 4319762 w 5305156"/>
              <a:gd name="connsiteY225" fmla="*/ 3519034 h 6858000"/>
              <a:gd name="connsiteX226" fmla="*/ 4319762 w 5305156"/>
              <a:gd name="connsiteY226" fmla="*/ 3500109 h 6858000"/>
              <a:gd name="connsiteX227" fmla="*/ 4319762 w 5305156"/>
              <a:gd name="connsiteY227" fmla="*/ 3186261 h 6858000"/>
              <a:gd name="connsiteX228" fmla="*/ 4642139 w 5305156"/>
              <a:gd name="connsiteY228" fmla="*/ 3466989 h 6858000"/>
              <a:gd name="connsiteX229" fmla="*/ 4642139 w 5305156"/>
              <a:gd name="connsiteY229" fmla="*/ 3495377 h 6858000"/>
              <a:gd name="connsiteX230" fmla="*/ 4642139 w 5305156"/>
              <a:gd name="connsiteY230" fmla="*/ 3812379 h 6858000"/>
              <a:gd name="connsiteX231" fmla="*/ 4319762 w 5305156"/>
              <a:gd name="connsiteY231" fmla="*/ 3532439 h 6858000"/>
              <a:gd name="connsiteX232" fmla="*/ 4319762 w 5305156"/>
              <a:gd name="connsiteY232" fmla="*/ 3519822 h 6858000"/>
              <a:gd name="connsiteX233" fmla="*/ 4307822 w 5305156"/>
              <a:gd name="connsiteY233" fmla="*/ 3519822 h 6858000"/>
              <a:gd name="connsiteX234" fmla="*/ 4307822 w 5305156"/>
              <a:gd name="connsiteY234" fmla="*/ 3531651 h 6858000"/>
              <a:gd name="connsiteX235" fmla="*/ 4293775 w 5305156"/>
              <a:gd name="connsiteY235" fmla="*/ 3543479 h 6858000"/>
              <a:gd name="connsiteX236" fmla="*/ 4302905 w 5305156"/>
              <a:gd name="connsiteY236" fmla="*/ 3552154 h 6858000"/>
              <a:gd name="connsiteX237" fmla="*/ 4293072 w 5305156"/>
              <a:gd name="connsiteY237" fmla="*/ 3544268 h 6858000"/>
              <a:gd name="connsiteX238" fmla="*/ 3971397 w 5305156"/>
              <a:gd name="connsiteY238" fmla="*/ 3818688 h 6858000"/>
              <a:gd name="connsiteX239" fmla="*/ 3971397 w 5305156"/>
              <a:gd name="connsiteY239" fmla="*/ 3838402 h 6858000"/>
              <a:gd name="connsiteX240" fmla="*/ 3983337 w 5305156"/>
              <a:gd name="connsiteY240" fmla="*/ 3848653 h 6858000"/>
              <a:gd name="connsiteX241" fmla="*/ 3983337 w 5305156"/>
              <a:gd name="connsiteY241" fmla="*/ 3835248 h 6858000"/>
              <a:gd name="connsiteX242" fmla="*/ 4305715 w 5305156"/>
              <a:gd name="connsiteY242" fmla="*/ 4115975 h 6858000"/>
              <a:gd name="connsiteX243" fmla="*/ 4305715 w 5305156"/>
              <a:gd name="connsiteY243" fmla="*/ 4462154 h 6858000"/>
              <a:gd name="connsiteX244" fmla="*/ 3983337 w 5305156"/>
              <a:gd name="connsiteY244" fmla="*/ 4182215 h 6858000"/>
              <a:gd name="connsiteX245" fmla="*/ 3983337 w 5305156"/>
              <a:gd name="connsiteY245" fmla="*/ 3849441 h 6858000"/>
              <a:gd name="connsiteX246" fmla="*/ 3971397 w 5305156"/>
              <a:gd name="connsiteY246" fmla="*/ 3839190 h 6858000"/>
              <a:gd name="connsiteX247" fmla="*/ 3971397 w 5305156"/>
              <a:gd name="connsiteY247" fmla="*/ 4186946 h 6858000"/>
              <a:gd name="connsiteX248" fmla="*/ 3639186 w 5305156"/>
              <a:gd name="connsiteY248" fmla="*/ 4470828 h 6858000"/>
              <a:gd name="connsiteX249" fmla="*/ 3639186 w 5305156"/>
              <a:gd name="connsiteY249" fmla="*/ 4839875 h 6858000"/>
              <a:gd name="connsiteX250" fmla="*/ 3956647 w 5305156"/>
              <a:gd name="connsiteY250" fmla="*/ 5116661 h 6858000"/>
              <a:gd name="connsiteX251" fmla="*/ 3956647 w 5305156"/>
              <a:gd name="connsiteY251" fmla="*/ 5100101 h 6858000"/>
              <a:gd name="connsiteX252" fmla="*/ 3651126 w 5305156"/>
              <a:gd name="connsiteY252" fmla="*/ 4833567 h 6858000"/>
              <a:gd name="connsiteX253" fmla="*/ 3651126 w 5305156"/>
              <a:gd name="connsiteY253" fmla="*/ 4487388 h 6858000"/>
              <a:gd name="connsiteX254" fmla="*/ 3956647 w 5305156"/>
              <a:gd name="connsiteY254" fmla="*/ 4753134 h 6858000"/>
              <a:gd name="connsiteX255" fmla="*/ 3956647 w 5305156"/>
              <a:gd name="connsiteY255" fmla="*/ 4737362 h 6858000"/>
              <a:gd name="connsiteX256" fmla="*/ 3654638 w 5305156"/>
              <a:gd name="connsiteY256" fmla="*/ 4473983 h 6858000"/>
              <a:gd name="connsiteX257" fmla="*/ 3979825 w 5305156"/>
              <a:gd name="connsiteY257" fmla="*/ 4196409 h 6858000"/>
              <a:gd name="connsiteX258" fmla="*/ 4304309 w 5305156"/>
              <a:gd name="connsiteY258" fmla="*/ 4478714 h 6858000"/>
              <a:gd name="connsiteX259" fmla="*/ 3979123 w 5305156"/>
              <a:gd name="connsiteY259" fmla="*/ 4756288 h 6858000"/>
              <a:gd name="connsiteX260" fmla="*/ 3957350 w 5305156"/>
              <a:gd name="connsiteY260" fmla="*/ 4737362 h 6858000"/>
              <a:gd name="connsiteX261" fmla="*/ 3957350 w 5305156"/>
              <a:gd name="connsiteY261" fmla="*/ 4753922 h 6858000"/>
              <a:gd name="connsiteX262" fmla="*/ 3973504 w 5305156"/>
              <a:gd name="connsiteY262" fmla="*/ 4768116 h 6858000"/>
              <a:gd name="connsiteX263" fmla="*/ 3973504 w 5305156"/>
              <a:gd name="connsiteY263" fmla="*/ 5114295 h 6858000"/>
              <a:gd name="connsiteX264" fmla="*/ 3957350 w 5305156"/>
              <a:gd name="connsiteY264" fmla="*/ 5100101 h 6858000"/>
              <a:gd name="connsiteX265" fmla="*/ 3957350 w 5305156"/>
              <a:gd name="connsiteY265" fmla="*/ 5116661 h 6858000"/>
              <a:gd name="connsiteX266" fmla="*/ 3971397 w 5305156"/>
              <a:gd name="connsiteY266" fmla="*/ 5129278 h 6858000"/>
              <a:gd name="connsiteX267" fmla="*/ 3971397 w 5305156"/>
              <a:gd name="connsiteY267" fmla="*/ 5306704 h 6858000"/>
              <a:gd name="connsiteX268" fmla="*/ 3983337 w 5305156"/>
              <a:gd name="connsiteY268" fmla="*/ 5309070 h 6858000"/>
              <a:gd name="connsiteX269" fmla="*/ 3983337 w 5305156"/>
              <a:gd name="connsiteY269" fmla="*/ 5134798 h 6858000"/>
              <a:gd name="connsiteX270" fmla="*/ 4153305 w 5305156"/>
              <a:gd name="connsiteY270" fmla="*/ 5283047 h 6858000"/>
              <a:gd name="connsiteX271" fmla="*/ 4160329 w 5305156"/>
              <a:gd name="connsiteY271" fmla="*/ 5272008 h 6858000"/>
              <a:gd name="connsiteX272" fmla="*/ 3991063 w 5305156"/>
              <a:gd name="connsiteY272" fmla="*/ 5125335 h 6858000"/>
              <a:gd name="connsiteX273" fmla="*/ 4316249 w 5305156"/>
              <a:gd name="connsiteY273" fmla="*/ 4847761 h 6858000"/>
              <a:gd name="connsiteX274" fmla="*/ 4392103 w 5305156"/>
              <a:gd name="connsiteY274" fmla="*/ 4913212 h 6858000"/>
              <a:gd name="connsiteX275" fmla="*/ 4636520 w 5305156"/>
              <a:gd name="connsiteY275" fmla="*/ 5126124 h 6858000"/>
              <a:gd name="connsiteX276" fmla="*/ 4311333 w 5305156"/>
              <a:gd name="connsiteY276" fmla="*/ 5403697 h 6858000"/>
              <a:gd name="connsiteX277" fmla="*/ 4160329 w 5305156"/>
              <a:gd name="connsiteY277" fmla="*/ 5272796 h 6858000"/>
              <a:gd name="connsiteX278" fmla="*/ 4154007 w 5305156"/>
              <a:gd name="connsiteY278" fmla="*/ 5283047 h 6858000"/>
              <a:gd name="connsiteX279" fmla="*/ 4305715 w 5305156"/>
              <a:gd name="connsiteY279" fmla="*/ 5415526 h 6858000"/>
              <a:gd name="connsiteX280" fmla="*/ 4305715 w 5305156"/>
              <a:gd name="connsiteY280" fmla="*/ 5761705 h 6858000"/>
              <a:gd name="connsiteX281" fmla="*/ 3983337 w 5305156"/>
              <a:gd name="connsiteY281" fmla="*/ 5480976 h 6858000"/>
              <a:gd name="connsiteX282" fmla="*/ 3983337 w 5305156"/>
              <a:gd name="connsiteY282" fmla="*/ 5309858 h 6858000"/>
              <a:gd name="connsiteX283" fmla="*/ 3971397 w 5305156"/>
              <a:gd name="connsiteY283" fmla="*/ 5307493 h 6858000"/>
              <a:gd name="connsiteX284" fmla="*/ 3971397 w 5305156"/>
              <a:gd name="connsiteY284" fmla="*/ 5487285 h 6858000"/>
              <a:gd name="connsiteX285" fmla="*/ 3755776 w 5305156"/>
              <a:gd name="connsiteY285" fmla="*/ 5671020 h 6858000"/>
              <a:gd name="connsiteX286" fmla="*/ 3639186 w 5305156"/>
              <a:gd name="connsiteY286" fmla="*/ 5770379 h 6858000"/>
              <a:gd name="connsiteX287" fmla="*/ 3639186 w 5305156"/>
              <a:gd name="connsiteY287" fmla="*/ 6021141 h 6858000"/>
              <a:gd name="connsiteX288" fmla="*/ 3651126 w 5305156"/>
              <a:gd name="connsiteY288" fmla="*/ 6026661 h 6858000"/>
              <a:gd name="connsiteX289" fmla="*/ 3651126 w 5305156"/>
              <a:gd name="connsiteY289" fmla="*/ 5786939 h 6858000"/>
              <a:gd name="connsiteX290" fmla="*/ 3973504 w 5305156"/>
              <a:gd name="connsiteY290" fmla="*/ 6067667 h 6858000"/>
              <a:gd name="connsiteX291" fmla="*/ 3973504 w 5305156"/>
              <a:gd name="connsiteY291" fmla="*/ 6413845 h 6858000"/>
              <a:gd name="connsiteX292" fmla="*/ 3651126 w 5305156"/>
              <a:gd name="connsiteY292" fmla="*/ 6133906 h 6858000"/>
              <a:gd name="connsiteX293" fmla="*/ 3651126 w 5305156"/>
              <a:gd name="connsiteY293" fmla="*/ 6027450 h 6858000"/>
              <a:gd name="connsiteX294" fmla="*/ 3639186 w 5305156"/>
              <a:gd name="connsiteY294" fmla="*/ 6021930 h 6858000"/>
              <a:gd name="connsiteX295" fmla="*/ 3639186 w 5305156"/>
              <a:gd name="connsiteY295" fmla="*/ 6140214 h 6858000"/>
              <a:gd name="connsiteX296" fmla="*/ 3979123 w 5305156"/>
              <a:gd name="connsiteY296" fmla="*/ 6435925 h 6858000"/>
              <a:gd name="connsiteX297" fmla="*/ 4316249 w 5305156"/>
              <a:gd name="connsiteY297" fmla="*/ 6147311 h 6858000"/>
              <a:gd name="connsiteX298" fmla="*/ 4397020 w 5305156"/>
              <a:gd name="connsiteY298" fmla="*/ 6217493 h 6858000"/>
              <a:gd name="connsiteX299" fmla="*/ 4403341 w 5305156"/>
              <a:gd name="connsiteY299" fmla="*/ 6206454 h 6858000"/>
              <a:gd name="connsiteX300" fmla="*/ 4397722 w 5305156"/>
              <a:gd name="connsiteY300" fmla="*/ 6218282 h 6858000"/>
              <a:gd name="connsiteX301" fmla="*/ 4640032 w 5305156"/>
              <a:gd name="connsiteY301" fmla="*/ 6429617 h 6858000"/>
              <a:gd name="connsiteX302" fmla="*/ 4640032 w 5305156"/>
              <a:gd name="connsiteY302" fmla="*/ 6784470 h 6858000"/>
              <a:gd name="connsiteX303" fmla="*/ 4583142 w 5305156"/>
              <a:gd name="connsiteY303" fmla="*/ 6833040 h 6858000"/>
              <a:gd name="connsiteX304" fmla="*/ 4553907 w 5305156"/>
              <a:gd name="connsiteY304" fmla="*/ 6858000 h 6858000"/>
              <a:gd name="connsiteX305" fmla="*/ 3038475 w 5305156"/>
              <a:gd name="connsiteY305" fmla="*/ 6858000 h 6858000"/>
              <a:gd name="connsiteX306" fmla="*/ 0 w 5305156"/>
              <a:gd name="connsiteY30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5305156" h="6858000">
                <a:moveTo>
                  <a:pt x="4647758" y="6793932"/>
                </a:moveTo>
                <a:cubicBezTo>
                  <a:pt x="4647758" y="6793932"/>
                  <a:pt x="4647758" y="6793932"/>
                  <a:pt x="4720099" y="6857017"/>
                </a:cubicBezTo>
                <a:lnTo>
                  <a:pt x="4721226" y="6858000"/>
                </a:lnTo>
                <a:lnTo>
                  <a:pt x="4572862" y="6858000"/>
                </a:lnTo>
                <a:lnTo>
                  <a:pt x="4579542" y="6852286"/>
                </a:lnTo>
                <a:cubicBezTo>
                  <a:pt x="4596135" y="6838092"/>
                  <a:pt x="4618259" y="6819166"/>
                  <a:pt x="4647758" y="6793932"/>
                </a:cubicBezTo>
                <a:close/>
                <a:moveTo>
                  <a:pt x="4651972" y="6434348"/>
                </a:moveTo>
                <a:cubicBezTo>
                  <a:pt x="4651972" y="6434348"/>
                  <a:pt x="4651972" y="6434348"/>
                  <a:pt x="4974349" y="6715076"/>
                </a:cubicBezTo>
                <a:cubicBezTo>
                  <a:pt x="4974349" y="6715076"/>
                  <a:pt x="4974349" y="6715076"/>
                  <a:pt x="4974349" y="6799592"/>
                </a:cubicBezTo>
                <a:lnTo>
                  <a:pt x="4974349" y="6858000"/>
                </a:lnTo>
                <a:lnTo>
                  <a:pt x="4741003" y="6858000"/>
                </a:lnTo>
                <a:lnTo>
                  <a:pt x="4736254" y="6853863"/>
                </a:lnTo>
                <a:cubicBezTo>
                  <a:pt x="4731338" y="6854652"/>
                  <a:pt x="4725718" y="6856229"/>
                  <a:pt x="4720099" y="6857017"/>
                </a:cubicBezTo>
                <a:cubicBezTo>
                  <a:pt x="4725718" y="6855440"/>
                  <a:pt x="4730635" y="6854652"/>
                  <a:pt x="4735551" y="6853075"/>
                </a:cubicBezTo>
                <a:cubicBezTo>
                  <a:pt x="4735551" y="6853075"/>
                  <a:pt x="4735551" y="6853075"/>
                  <a:pt x="4651972" y="6780527"/>
                </a:cubicBezTo>
                <a:cubicBezTo>
                  <a:pt x="4651972" y="6780527"/>
                  <a:pt x="4651972" y="6780527"/>
                  <a:pt x="4651972" y="6434348"/>
                </a:cubicBezTo>
                <a:close/>
                <a:moveTo>
                  <a:pt x="4319762" y="5786939"/>
                </a:moveTo>
                <a:cubicBezTo>
                  <a:pt x="4319762" y="5786939"/>
                  <a:pt x="4319762" y="5786939"/>
                  <a:pt x="4527656" y="5968308"/>
                </a:cubicBezTo>
                <a:cubicBezTo>
                  <a:pt x="4527656" y="5968308"/>
                  <a:pt x="4527656" y="5968308"/>
                  <a:pt x="4642139" y="6067667"/>
                </a:cubicBezTo>
                <a:cubicBezTo>
                  <a:pt x="4642139" y="6067667"/>
                  <a:pt x="4642139" y="6067667"/>
                  <a:pt x="4642139" y="6413845"/>
                </a:cubicBezTo>
                <a:cubicBezTo>
                  <a:pt x="4642139" y="6413845"/>
                  <a:pt x="4642139" y="6413845"/>
                  <a:pt x="4403341" y="6206454"/>
                </a:cubicBezTo>
                <a:cubicBezTo>
                  <a:pt x="4403341" y="6206454"/>
                  <a:pt x="4403341" y="6206454"/>
                  <a:pt x="4319762" y="6133906"/>
                </a:cubicBezTo>
                <a:cubicBezTo>
                  <a:pt x="4319762" y="6133906"/>
                  <a:pt x="4319762" y="6133906"/>
                  <a:pt x="4319762" y="5786939"/>
                </a:cubicBezTo>
                <a:close/>
                <a:moveTo>
                  <a:pt x="3755776" y="5671020"/>
                </a:moveTo>
                <a:cubicBezTo>
                  <a:pt x="3767716" y="5677328"/>
                  <a:pt x="3767716" y="5677328"/>
                  <a:pt x="3767716" y="5677328"/>
                </a:cubicBezTo>
                <a:cubicBezTo>
                  <a:pt x="3755776" y="5671020"/>
                  <a:pt x="3755776" y="5671020"/>
                  <a:pt x="3755776" y="5671020"/>
                </a:cubicBezTo>
                <a:close/>
                <a:moveTo>
                  <a:pt x="3979825" y="5495959"/>
                </a:moveTo>
                <a:cubicBezTo>
                  <a:pt x="3979825" y="5495959"/>
                  <a:pt x="3979825" y="5495959"/>
                  <a:pt x="4304309" y="5779053"/>
                </a:cubicBezTo>
                <a:cubicBezTo>
                  <a:pt x="4304309" y="5779053"/>
                  <a:pt x="4304309" y="5779053"/>
                  <a:pt x="3979123" y="6056627"/>
                </a:cubicBezTo>
                <a:cubicBezTo>
                  <a:pt x="3979123" y="6056627"/>
                  <a:pt x="3979123" y="6056627"/>
                  <a:pt x="3654638" y="5773533"/>
                </a:cubicBezTo>
                <a:cubicBezTo>
                  <a:pt x="3654638" y="5773533"/>
                  <a:pt x="3654638" y="5773533"/>
                  <a:pt x="3767716" y="5677328"/>
                </a:cubicBezTo>
                <a:cubicBezTo>
                  <a:pt x="3767716" y="5677328"/>
                  <a:pt x="3767716" y="5677328"/>
                  <a:pt x="3979825" y="5495959"/>
                </a:cubicBezTo>
                <a:close/>
                <a:moveTo>
                  <a:pt x="4984885" y="4847761"/>
                </a:moveTo>
                <a:cubicBezTo>
                  <a:pt x="4984885" y="4847761"/>
                  <a:pt x="4984885" y="4847761"/>
                  <a:pt x="5305156" y="5126124"/>
                </a:cubicBezTo>
                <a:cubicBezTo>
                  <a:pt x="5305156" y="5126124"/>
                  <a:pt x="5305156" y="5126124"/>
                  <a:pt x="4979968" y="5403697"/>
                </a:cubicBezTo>
                <a:cubicBezTo>
                  <a:pt x="4979968" y="5403697"/>
                  <a:pt x="4979968" y="5403697"/>
                  <a:pt x="4871807" y="5309070"/>
                </a:cubicBezTo>
                <a:cubicBezTo>
                  <a:pt x="4871807" y="5309070"/>
                  <a:pt x="4871807" y="5309070"/>
                  <a:pt x="4865486" y="5320898"/>
                </a:cubicBezTo>
                <a:cubicBezTo>
                  <a:pt x="4865486" y="5320898"/>
                  <a:pt x="4865486" y="5320898"/>
                  <a:pt x="4974349" y="5415526"/>
                </a:cubicBezTo>
                <a:cubicBezTo>
                  <a:pt x="4974349" y="5415526"/>
                  <a:pt x="4974349" y="5415526"/>
                  <a:pt x="4974349" y="5761705"/>
                </a:cubicBezTo>
                <a:cubicBezTo>
                  <a:pt x="4974349" y="5761705"/>
                  <a:pt x="4974349" y="5761705"/>
                  <a:pt x="4741170" y="5559044"/>
                </a:cubicBezTo>
                <a:cubicBezTo>
                  <a:pt x="4741170" y="5559044"/>
                  <a:pt x="4741170" y="5559044"/>
                  <a:pt x="4734849" y="5571661"/>
                </a:cubicBezTo>
                <a:cubicBezTo>
                  <a:pt x="4734849" y="5571661"/>
                  <a:pt x="4734849" y="5571661"/>
                  <a:pt x="4972945" y="5779053"/>
                </a:cubicBezTo>
                <a:cubicBezTo>
                  <a:pt x="4972945" y="5779053"/>
                  <a:pt x="4972945" y="5779053"/>
                  <a:pt x="4647758" y="6056627"/>
                </a:cubicBezTo>
                <a:cubicBezTo>
                  <a:pt x="4647758" y="6056627"/>
                  <a:pt x="4647758" y="6056627"/>
                  <a:pt x="4533978" y="5957268"/>
                </a:cubicBezTo>
                <a:cubicBezTo>
                  <a:pt x="4533978" y="5957268"/>
                  <a:pt x="4533978" y="5957268"/>
                  <a:pt x="4527656" y="5968308"/>
                </a:cubicBezTo>
                <a:cubicBezTo>
                  <a:pt x="4527656" y="5968308"/>
                  <a:pt x="4527656" y="5968308"/>
                  <a:pt x="4533275" y="5956479"/>
                </a:cubicBezTo>
                <a:cubicBezTo>
                  <a:pt x="4533275" y="5956479"/>
                  <a:pt x="4533275" y="5956479"/>
                  <a:pt x="4323273" y="5773533"/>
                </a:cubicBezTo>
                <a:cubicBezTo>
                  <a:pt x="4323273" y="5773533"/>
                  <a:pt x="4323273" y="5773533"/>
                  <a:pt x="4648460" y="5495959"/>
                </a:cubicBezTo>
                <a:cubicBezTo>
                  <a:pt x="4648460" y="5495959"/>
                  <a:pt x="4648460" y="5495959"/>
                  <a:pt x="4734146" y="5570873"/>
                </a:cubicBezTo>
                <a:cubicBezTo>
                  <a:pt x="4734146" y="5570873"/>
                  <a:pt x="4734146" y="5570873"/>
                  <a:pt x="4741170" y="5558256"/>
                </a:cubicBezTo>
                <a:cubicBezTo>
                  <a:pt x="4741170" y="5558256"/>
                  <a:pt x="4741170" y="5558256"/>
                  <a:pt x="4651972" y="5480976"/>
                </a:cubicBezTo>
                <a:cubicBezTo>
                  <a:pt x="4651972" y="5480976"/>
                  <a:pt x="4651972" y="5480976"/>
                  <a:pt x="4651972" y="5134798"/>
                </a:cubicBezTo>
                <a:cubicBezTo>
                  <a:pt x="4651972" y="5134798"/>
                  <a:pt x="4651972" y="5134798"/>
                  <a:pt x="4865486" y="5320110"/>
                </a:cubicBezTo>
                <a:cubicBezTo>
                  <a:pt x="4865486" y="5320110"/>
                  <a:pt x="4865486" y="5320110"/>
                  <a:pt x="4871104" y="5309070"/>
                </a:cubicBezTo>
                <a:cubicBezTo>
                  <a:pt x="4871104" y="5309070"/>
                  <a:pt x="4871104" y="5309070"/>
                  <a:pt x="4659698" y="5125335"/>
                </a:cubicBezTo>
                <a:cubicBezTo>
                  <a:pt x="4659698" y="5125335"/>
                  <a:pt x="4659698" y="5125335"/>
                  <a:pt x="4984885" y="4847761"/>
                </a:cubicBezTo>
                <a:close/>
                <a:moveTo>
                  <a:pt x="4319762" y="4487388"/>
                </a:moveTo>
                <a:cubicBezTo>
                  <a:pt x="4319762" y="4487388"/>
                  <a:pt x="4319762" y="4487388"/>
                  <a:pt x="4541703" y="4680586"/>
                </a:cubicBezTo>
                <a:cubicBezTo>
                  <a:pt x="4541703" y="4680586"/>
                  <a:pt x="4541703" y="4680586"/>
                  <a:pt x="4548726" y="4670335"/>
                </a:cubicBezTo>
                <a:cubicBezTo>
                  <a:pt x="4548726" y="4670335"/>
                  <a:pt x="4548726" y="4670335"/>
                  <a:pt x="4542406" y="4680586"/>
                </a:cubicBezTo>
                <a:cubicBezTo>
                  <a:pt x="4542406" y="4680586"/>
                  <a:pt x="4542406" y="4680586"/>
                  <a:pt x="4642139" y="4768116"/>
                </a:cubicBezTo>
                <a:cubicBezTo>
                  <a:pt x="4642139" y="4768116"/>
                  <a:pt x="4642139" y="4768116"/>
                  <a:pt x="4642139" y="5114295"/>
                </a:cubicBezTo>
                <a:cubicBezTo>
                  <a:pt x="4642139" y="5114295"/>
                  <a:pt x="4642139" y="5114295"/>
                  <a:pt x="4399127" y="4902960"/>
                </a:cubicBezTo>
                <a:cubicBezTo>
                  <a:pt x="4399127" y="4902960"/>
                  <a:pt x="4399127" y="4902960"/>
                  <a:pt x="4392103" y="4913212"/>
                </a:cubicBezTo>
                <a:cubicBezTo>
                  <a:pt x="4392103" y="4913212"/>
                  <a:pt x="4392103" y="4913212"/>
                  <a:pt x="4398424" y="4902172"/>
                </a:cubicBezTo>
                <a:cubicBezTo>
                  <a:pt x="4398424" y="4902172"/>
                  <a:pt x="4398424" y="4902172"/>
                  <a:pt x="4319762" y="4833567"/>
                </a:cubicBezTo>
                <a:cubicBezTo>
                  <a:pt x="4319762" y="4833567"/>
                  <a:pt x="4319762" y="4833567"/>
                  <a:pt x="4319762" y="4487388"/>
                </a:cubicBezTo>
                <a:close/>
                <a:moveTo>
                  <a:pt x="4648460" y="4196409"/>
                </a:moveTo>
                <a:cubicBezTo>
                  <a:pt x="4648460" y="4196409"/>
                  <a:pt x="4648460" y="4196409"/>
                  <a:pt x="4972945" y="4478714"/>
                </a:cubicBezTo>
                <a:cubicBezTo>
                  <a:pt x="4972945" y="4478714"/>
                  <a:pt x="4972945" y="4478714"/>
                  <a:pt x="4647758" y="4756288"/>
                </a:cubicBezTo>
                <a:cubicBezTo>
                  <a:pt x="4647758" y="4756288"/>
                  <a:pt x="4647758" y="4756288"/>
                  <a:pt x="4548726" y="4670335"/>
                </a:cubicBezTo>
                <a:cubicBezTo>
                  <a:pt x="4548726" y="4670335"/>
                  <a:pt x="4548726" y="4670335"/>
                  <a:pt x="4323273" y="4473983"/>
                </a:cubicBezTo>
                <a:cubicBezTo>
                  <a:pt x="4323273" y="4473983"/>
                  <a:pt x="4323273" y="4473983"/>
                  <a:pt x="4648460" y="4196409"/>
                </a:cubicBezTo>
                <a:close/>
                <a:moveTo>
                  <a:pt x="4312036" y="3544268"/>
                </a:moveTo>
                <a:cubicBezTo>
                  <a:pt x="4312036" y="3544268"/>
                  <a:pt x="4312036" y="3544268"/>
                  <a:pt x="4636520" y="3826573"/>
                </a:cubicBezTo>
                <a:cubicBezTo>
                  <a:pt x="4636520" y="3826573"/>
                  <a:pt x="4636520" y="3826573"/>
                  <a:pt x="4311333" y="4104935"/>
                </a:cubicBezTo>
                <a:cubicBezTo>
                  <a:pt x="4311333" y="4104935"/>
                  <a:pt x="4311333" y="4104935"/>
                  <a:pt x="3986848" y="3821842"/>
                </a:cubicBezTo>
                <a:cubicBezTo>
                  <a:pt x="3986848" y="3821842"/>
                  <a:pt x="3986848" y="3821842"/>
                  <a:pt x="4302905" y="3552154"/>
                </a:cubicBezTo>
                <a:cubicBezTo>
                  <a:pt x="4302905" y="3552154"/>
                  <a:pt x="4302905" y="3552154"/>
                  <a:pt x="4312036" y="3544268"/>
                </a:cubicBezTo>
                <a:close/>
                <a:moveTo>
                  <a:pt x="3986848" y="2538851"/>
                </a:moveTo>
                <a:cubicBezTo>
                  <a:pt x="3986848" y="2538851"/>
                  <a:pt x="3986848" y="2538851"/>
                  <a:pt x="4194744" y="2719432"/>
                </a:cubicBezTo>
                <a:cubicBezTo>
                  <a:pt x="4194744" y="2719432"/>
                  <a:pt x="4194744" y="2719432"/>
                  <a:pt x="4201064" y="2708392"/>
                </a:cubicBezTo>
                <a:cubicBezTo>
                  <a:pt x="4201064" y="2708392"/>
                  <a:pt x="4201064" y="2708392"/>
                  <a:pt x="4195446" y="2720221"/>
                </a:cubicBezTo>
                <a:cubicBezTo>
                  <a:pt x="4195446" y="2720221"/>
                  <a:pt x="4195446" y="2720221"/>
                  <a:pt x="4309226" y="2819579"/>
                </a:cubicBezTo>
                <a:cubicBezTo>
                  <a:pt x="4309226" y="2819579"/>
                  <a:pt x="4309226" y="2819579"/>
                  <a:pt x="4309226" y="3165758"/>
                </a:cubicBezTo>
                <a:cubicBezTo>
                  <a:pt x="4309226" y="3165758"/>
                  <a:pt x="4309226" y="3165758"/>
                  <a:pt x="4071131" y="2958366"/>
                </a:cubicBezTo>
                <a:cubicBezTo>
                  <a:pt x="4071131" y="2958366"/>
                  <a:pt x="4071131" y="2958366"/>
                  <a:pt x="4064809" y="2969406"/>
                </a:cubicBezTo>
                <a:cubicBezTo>
                  <a:pt x="4064809" y="2969406"/>
                  <a:pt x="4064809" y="2969406"/>
                  <a:pt x="4070428" y="2957578"/>
                </a:cubicBezTo>
                <a:cubicBezTo>
                  <a:pt x="4070428" y="2957578"/>
                  <a:pt x="4070428" y="2957578"/>
                  <a:pt x="3986848" y="2885030"/>
                </a:cubicBezTo>
                <a:cubicBezTo>
                  <a:pt x="3986848" y="2885030"/>
                  <a:pt x="3986848" y="2885030"/>
                  <a:pt x="3986848" y="2538851"/>
                </a:cubicBezTo>
                <a:close/>
                <a:moveTo>
                  <a:pt x="4652674" y="1598885"/>
                </a:moveTo>
                <a:cubicBezTo>
                  <a:pt x="4652674" y="1598885"/>
                  <a:pt x="4652674" y="1598885"/>
                  <a:pt x="4972945" y="1878036"/>
                </a:cubicBezTo>
                <a:cubicBezTo>
                  <a:pt x="4972945" y="1878036"/>
                  <a:pt x="4972945" y="1878036"/>
                  <a:pt x="4647758" y="2155610"/>
                </a:cubicBezTo>
                <a:cubicBezTo>
                  <a:pt x="4647758" y="2155610"/>
                  <a:pt x="4647758" y="2155610"/>
                  <a:pt x="4538894" y="2060983"/>
                </a:cubicBezTo>
                <a:cubicBezTo>
                  <a:pt x="4538894" y="2060983"/>
                  <a:pt x="4538894" y="2060983"/>
                  <a:pt x="4533275" y="2072022"/>
                </a:cubicBezTo>
                <a:cubicBezTo>
                  <a:pt x="4533275" y="2072022"/>
                  <a:pt x="4533275" y="2072022"/>
                  <a:pt x="4642139" y="2166650"/>
                </a:cubicBezTo>
                <a:cubicBezTo>
                  <a:pt x="4642139" y="2166650"/>
                  <a:pt x="4642139" y="2166650"/>
                  <a:pt x="4642139" y="2513617"/>
                </a:cubicBezTo>
                <a:cubicBezTo>
                  <a:pt x="4642139" y="2513617"/>
                  <a:pt x="4642139" y="2513617"/>
                  <a:pt x="4408960" y="2310168"/>
                </a:cubicBezTo>
                <a:cubicBezTo>
                  <a:pt x="4408960" y="2310168"/>
                  <a:pt x="4408960" y="2310168"/>
                  <a:pt x="4402639" y="2322785"/>
                </a:cubicBezTo>
                <a:cubicBezTo>
                  <a:pt x="4402639" y="2322785"/>
                  <a:pt x="4402639" y="2322785"/>
                  <a:pt x="4640032" y="2530177"/>
                </a:cubicBezTo>
                <a:cubicBezTo>
                  <a:pt x="4640032" y="2530177"/>
                  <a:pt x="4640032" y="2530177"/>
                  <a:pt x="4314845" y="2807751"/>
                </a:cubicBezTo>
                <a:cubicBezTo>
                  <a:pt x="4314845" y="2807751"/>
                  <a:pt x="4314845" y="2807751"/>
                  <a:pt x="4201064" y="2708392"/>
                </a:cubicBezTo>
                <a:cubicBezTo>
                  <a:pt x="4201064" y="2708392"/>
                  <a:pt x="4201064" y="2708392"/>
                  <a:pt x="3991063" y="2525446"/>
                </a:cubicBezTo>
                <a:cubicBezTo>
                  <a:pt x="3991063" y="2525446"/>
                  <a:pt x="3991063" y="2525446"/>
                  <a:pt x="4316249" y="2247872"/>
                </a:cubicBezTo>
                <a:cubicBezTo>
                  <a:pt x="4316249" y="2247872"/>
                  <a:pt x="4316249" y="2247872"/>
                  <a:pt x="4401936" y="2322785"/>
                </a:cubicBezTo>
                <a:cubicBezTo>
                  <a:pt x="4401936" y="2322785"/>
                  <a:pt x="4401936" y="2322785"/>
                  <a:pt x="4408257" y="2310168"/>
                </a:cubicBezTo>
                <a:cubicBezTo>
                  <a:pt x="4408257" y="2310168"/>
                  <a:pt x="4408257" y="2310168"/>
                  <a:pt x="4319762" y="2232889"/>
                </a:cubicBezTo>
                <a:cubicBezTo>
                  <a:pt x="4319762" y="2232889"/>
                  <a:pt x="4319762" y="2232889"/>
                  <a:pt x="4319762" y="1885922"/>
                </a:cubicBezTo>
                <a:cubicBezTo>
                  <a:pt x="4319762" y="1885922"/>
                  <a:pt x="4319762" y="1885922"/>
                  <a:pt x="4532573" y="2072022"/>
                </a:cubicBezTo>
                <a:cubicBezTo>
                  <a:pt x="4532573" y="2072022"/>
                  <a:pt x="4532573" y="2072022"/>
                  <a:pt x="4538894" y="2060194"/>
                </a:cubicBezTo>
                <a:cubicBezTo>
                  <a:pt x="4538894" y="2060194"/>
                  <a:pt x="4538894" y="2060194"/>
                  <a:pt x="4327487" y="1876459"/>
                </a:cubicBezTo>
                <a:cubicBezTo>
                  <a:pt x="4327487" y="1876459"/>
                  <a:pt x="4327487" y="1876459"/>
                  <a:pt x="4652674" y="1598885"/>
                </a:cubicBezTo>
                <a:close/>
                <a:moveTo>
                  <a:pt x="3986848" y="1238512"/>
                </a:moveTo>
                <a:cubicBezTo>
                  <a:pt x="3986848" y="1238512"/>
                  <a:pt x="3986848" y="1238512"/>
                  <a:pt x="4209493" y="1432499"/>
                </a:cubicBezTo>
                <a:cubicBezTo>
                  <a:pt x="4209493" y="1432499"/>
                  <a:pt x="4209493" y="1432499"/>
                  <a:pt x="4309226" y="1519240"/>
                </a:cubicBezTo>
                <a:cubicBezTo>
                  <a:pt x="4309226" y="1519240"/>
                  <a:pt x="4309226" y="1519240"/>
                  <a:pt x="4309226" y="1865419"/>
                </a:cubicBezTo>
                <a:cubicBezTo>
                  <a:pt x="4309226" y="1865419"/>
                  <a:pt x="4309226" y="1865419"/>
                  <a:pt x="4066916" y="1654085"/>
                </a:cubicBezTo>
                <a:cubicBezTo>
                  <a:pt x="4066916" y="1654085"/>
                  <a:pt x="4066916" y="1654085"/>
                  <a:pt x="4059892" y="1665124"/>
                </a:cubicBezTo>
                <a:cubicBezTo>
                  <a:pt x="4059892" y="1665124"/>
                  <a:pt x="4059892" y="1665124"/>
                  <a:pt x="4304309" y="1878036"/>
                </a:cubicBezTo>
                <a:cubicBezTo>
                  <a:pt x="4304309" y="1878036"/>
                  <a:pt x="4304309" y="1878036"/>
                  <a:pt x="3979123" y="2155610"/>
                </a:cubicBezTo>
                <a:cubicBezTo>
                  <a:pt x="3979123" y="2155610"/>
                  <a:pt x="3979123" y="2155610"/>
                  <a:pt x="3828118" y="2023920"/>
                </a:cubicBezTo>
                <a:cubicBezTo>
                  <a:pt x="3828118" y="2023920"/>
                  <a:pt x="3828118" y="2023920"/>
                  <a:pt x="3658852" y="1876459"/>
                </a:cubicBezTo>
                <a:cubicBezTo>
                  <a:pt x="3658852" y="1876459"/>
                  <a:pt x="3658852" y="1876459"/>
                  <a:pt x="3984040" y="1598885"/>
                </a:cubicBezTo>
                <a:cubicBezTo>
                  <a:pt x="3984040" y="1598885"/>
                  <a:pt x="3984040" y="1598885"/>
                  <a:pt x="4059191" y="1664336"/>
                </a:cubicBezTo>
                <a:cubicBezTo>
                  <a:pt x="4059191" y="1664336"/>
                  <a:pt x="4059191" y="1664336"/>
                  <a:pt x="4066214" y="1654085"/>
                </a:cubicBezTo>
                <a:cubicBezTo>
                  <a:pt x="4066214" y="1654085"/>
                  <a:pt x="4066214" y="1654085"/>
                  <a:pt x="3986848" y="1585480"/>
                </a:cubicBezTo>
                <a:cubicBezTo>
                  <a:pt x="3986848" y="1585480"/>
                  <a:pt x="3986848" y="1585480"/>
                  <a:pt x="3986848" y="1238512"/>
                </a:cubicBezTo>
                <a:close/>
                <a:moveTo>
                  <a:pt x="4316249" y="947533"/>
                </a:moveTo>
                <a:cubicBezTo>
                  <a:pt x="4316249" y="947533"/>
                  <a:pt x="4316249" y="947533"/>
                  <a:pt x="4640032" y="1230627"/>
                </a:cubicBezTo>
                <a:cubicBezTo>
                  <a:pt x="4640032" y="1230627"/>
                  <a:pt x="4640032" y="1230627"/>
                  <a:pt x="4314845" y="1508201"/>
                </a:cubicBezTo>
                <a:cubicBezTo>
                  <a:pt x="4314845" y="1508201"/>
                  <a:pt x="4314845" y="1508201"/>
                  <a:pt x="4216517" y="1422247"/>
                </a:cubicBezTo>
                <a:cubicBezTo>
                  <a:pt x="4216517" y="1422247"/>
                  <a:pt x="4216517" y="1422247"/>
                  <a:pt x="4209493" y="1432499"/>
                </a:cubicBezTo>
                <a:cubicBezTo>
                  <a:pt x="4209493" y="1432499"/>
                  <a:pt x="4209493" y="1432499"/>
                  <a:pt x="4215814" y="1421459"/>
                </a:cubicBezTo>
                <a:cubicBezTo>
                  <a:pt x="4215814" y="1421459"/>
                  <a:pt x="4215814" y="1421459"/>
                  <a:pt x="3991063" y="1225107"/>
                </a:cubicBezTo>
                <a:cubicBezTo>
                  <a:pt x="3991063" y="1225107"/>
                  <a:pt x="3991063" y="1225107"/>
                  <a:pt x="4316249" y="947533"/>
                </a:cubicBezTo>
                <a:close/>
                <a:moveTo>
                  <a:pt x="3979825" y="296181"/>
                </a:moveTo>
                <a:cubicBezTo>
                  <a:pt x="3979825" y="296181"/>
                  <a:pt x="3979825" y="296181"/>
                  <a:pt x="4304309" y="578486"/>
                </a:cubicBezTo>
                <a:cubicBezTo>
                  <a:pt x="4304309" y="578486"/>
                  <a:pt x="4304309" y="578486"/>
                  <a:pt x="3979123" y="856060"/>
                </a:cubicBezTo>
                <a:cubicBezTo>
                  <a:pt x="3979123" y="856060"/>
                  <a:pt x="3979123" y="856060"/>
                  <a:pt x="3654638" y="573754"/>
                </a:cubicBezTo>
                <a:cubicBezTo>
                  <a:pt x="3654638" y="573754"/>
                  <a:pt x="3654638" y="573754"/>
                  <a:pt x="3970694" y="304066"/>
                </a:cubicBezTo>
                <a:cubicBezTo>
                  <a:pt x="3970694" y="304066"/>
                  <a:pt x="3970694" y="304066"/>
                  <a:pt x="3979825" y="296181"/>
                </a:cubicBezTo>
                <a:close/>
                <a:moveTo>
                  <a:pt x="4078431" y="0"/>
                </a:moveTo>
                <a:lnTo>
                  <a:pt x="4556976" y="0"/>
                </a:lnTo>
                <a:lnTo>
                  <a:pt x="4541616" y="13087"/>
                </a:lnTo>
                <a:cubicBezTo>
                  <a:pt x="4509220" y="40686"/>
                  <a:pt x="4444428" y="95886"/>
                  <a:pt x="4314845" y="206284"/>
                </a:cubicBezTo>
                <a:cubicBezTo>
                  <a:pt x="4314845" y="206284"/>
                  <a:pt x="4314845" y="206284"/>
                  <a:pt x="4145929" y="58896"/>
                </a:cubicBezTo>
                <a:close/>
                <a:moveTo>
                  <a:pt x="3986848" y="0"/>
                </a:moveTo>
                <a:lnTo>
                  <a:pt x="4059455" y="0"/>
                </a:lnTo>
                <a:lnTo>
                  <a:pt x="4076924" y="15255"/>
                </a:lnTo>
                <a:cubicBezTo>
                  <a:pt x="4110110" y="44235"/>
                  <a:pt x="4176483" y="102194"/>
                  <a:pt x="4309226" y="218113"/>
                </a:cubicBezTo>
                <a:cubicBezTo>
                  <a:pt x="4309226" y="218113"/>
                  <a:pt x="4309226" y="218113"/>
                  <a:pt x="4309226" y="564292"/>
                </a:cubicBezTo>
                <a:cubicBezTo>
                  <a:pt x="4309226" y="564292"/>
                  <a:pt x="4309226" y="564292"/>
                  <a:pt x="3986848" y="283564"/>
                </a:cubicBezTo>
                <a:cubicBezTo>
                  <a:pt x="3986848" y="283564"/>
                  <a:pt x="3986848" y="283564"/>
                  <a:pt x="3986848" y="84404"/>
                </a:cubicBezTo>
                <a:close/>
                <a:moveTo>
                  <a:pt x="0" y="0"/>
                </a:moveTo>
                <a:lnTo>
                  <a:pt x="3038475" y="0"/>
                </a:lnTo>
                <a:lnTo>
                  <a:pt x="3975611" y="0"/>
                </a:lnTo>
                <a:lnTo>
                  <a:pt x="3975611" y="1953"/>
                </a:lnTo>
                <a:cubicBezTo>
                  <a:pt x="3975611" y="28082"/>
                  <a:pt x="3975611" y="97759"/>
                  <a:pt x="3975611" y="283564"/>
                </a:cubicBezTo>
                <a:cubicBezTo>
                  <a:pt x="3975611" y="283564"/>
                  <a:pt x="3975611" y="283564"/>
                  <a:pt x="3961564" y="295392"/>
                </a:cubicBezTo>
                <a:cubicBezTo>
                  <a:pt x="3961564" y="295392"/>
                  <a:pt x="3961564" y="295392"/>
                  <a:pt x="3970694" y="304066"/>
                </a:cubicBezTo>
                <a:cubicBezTo>
                  <a:pt x="3970694" y="304066"/>
                  <a:pt x="3970694" y="304066"/>
                  <a:pt x="3960862" y="295392"/>
                </a:cubicBezTo>
                <a:cubicBezTo>
                  <a:pt x="3960862" y="295392"/>
                  <a:pt x="3960862" y="295392"/>
                  <a:pt x="3639186" y="570600"/>
                </a:cubicBezTo>
                <a:cubicBezTo>
                  <a:pt x="3639186" y="570600"/>
                  <a:pt x="3639186" y="570600"/>
                  <a:pt x="3639186" y="589526"/>
                </a:cubicBezTo>
                <a:cubicBezTo>
                  <a:pt x="3639186" y="589526"/>
                  <a:pt x="3639186" y="589526"/>
                  <a:pt x="3651126" y="599777"/>
                </a:cubicBezTo>
                <a:cubicBezTo>
                  <a:pt x="3651126" y="599777"/>
                  <a:pt x="3651126" y="599777"/>
                  <a:pt x="3651126" y="587160"/>
                </a:cubicBezTo>
                <a:cubicBezTo>
                  <a:pt x="3651126" y="587160"/>
                  <a:pt x="3651126" y="587160"/>
                  <a:pt x="3972801" y="867888"/>
                </a:cubicBezTo>
                <a:cubicBezTo>
                  <a:pt x="3972801" y="867888"/>
                  <a:pt x="3972801" y="867888"/>
                  <a:pt x="3972801" y="1214067"/>
                </a:cubicBezTo>
                <a:cubicBezTo>
                  <a:pt x="3972801" y="1214067"/>
                  <a:pt x="3972801" y="1214067"/>
                  <a:pt x="3651126" y="933339"/>
                </a:cubicBezTo>
                <a:cubicBezTo>
                  <a:pt x="3651126" y="933339"/>
                  <a:pt x="3651126" y="933339"/>
                  <a:pt x="3651126" y="600566"/>
                </a:cubicBezTo>
                <a:cubicBezTo>
                  <a:pt x="3651126" y="600566"/>
                  <a:pt x="3651126" y="600566"/>
                  <a:pt x="3639186" y="590314"/>
                </a:cubicBezTo>
                <a:cubicBezTo>
                  <a:pt x="3639186" y="590314"/>
                  <a:pt x="3639186" y="590314"/>
                  <a:pt x="3639186" y="938859"/>
                </a:cubicBezTo>
                <a:cubicBezTo>
                  <a:pt x="3639186" y="938859"/>
                  <a:pt x="3639186" y="938859"/>
                  <a:pt x="3306976" y="1221952"/>
                </a:cubicBezTo>
                <a:cubicBezTo>
                  <a:pt x="3306976" y="1221952"/>
                  <a:pt x="3306976" y="1221952"/>
                  <a:pt x="3306976" y="1591788"/>
                </a:cubicBezTo>
                <a:cubicBezTo>
                  <a:pt x="3306976" y="1591788"/>
                  <a:pt x="3306976" y="1591788"/>
                  <a:pt x="3624438" y="1867785"/>
                </a:cubicBezTo>
                <a:cubicBezTo>
                  <a:pt x="3624438" y="1867785"/>
                  <a:pt x="3624438" y="1867785"/>
                  <a:pt x="3624438" y="1851225"/>
                </a:cubicBezTo>
                <a:lnTo>
                  <a:pt x="3318214" y="1585480"/>
                </a:lnTo>
                <a:cubicBezTo>
                  <a:pt x="3318214" y="1585480"/>
                  <a:pt x="3318214" y="1585480"/>
                  <a:pt x="3318214" y="1238512"/>
                </a:cubicBezTo>
                <a:cubicBezTo>
                  <a:pt x="3318214" y="1238512"/>
                  <a:pt x="3318214" y="1238512"/>
                  <a:pt x="3624438" y="1505046"/>
                </a:cubicBezTo>
                <a:cubicBezTo>
                  <a:pt x="3624438" y="1505046"/>
                  <a:pt x="3624438" y="1505046"/>
                  <a:pt x="3624438" y="1488487"/>
                </a:cubicBezTo>
                <a:cubicBezTo>
                  <a:pt x="3624438" y="1488487"/>
                  <a:pt x="3624438" y="1488487"/>
                  <a:pt x="3322428" y="1225107"/>
                </a:cubicBezTo>
                <a:cubicBezTo>
                  <a:pt x="3322428" y="1225107"/>
                  <a:pt x="3322428" y="1225107"/>
                  <a:pt x="3647615" y="947533"/>
                </a:cubicBezTo>
                <a:cubicBezTo>
                  <a:pt x="3647615" y="947533"/>
                  <a:pt x="3647615" y="947533"/>
                  <a:pt x="3972100" y="1230627"/>
                </a:cubicBezTo>
                <a:cubicBezTo>
                  <a:pt x="3972100" y="1230627"/>
                  <a:pt x="3972100" y="1230627"/>
                  <a:pt x="3646912" y="1508201"/>
                </a:cubicBezTo>
                <a:cubicBezTo>
                  <a:pt x="3646912" y="1508201"/>
                  <a:pt x="3646912" y="1508201"/>
                  <a:pt x="3625139" y="1489275"/>
                </a:cubicBezTo>
                <a:cubicBezTo>
                  <a:pt x="3625139" y="1489275"/>
                  <a:pt x="3625139" y="1489275"/>
                  <a:pt x="3625139" y="1505835"/>
                </a:cubicBezTo>
                <a:cubicBezTo>
                  <a:pt x="3625139" y="1505835"/>
                  <a:pt x="3625139" y="1505835"/>
                  <a:pt x="3640591" y="1519240"/>
                </a:cubicBezTo>
                <a:cubicBezTo>
                  <a:pt x="3640591" y="1519240"/>
                  <a:pt x="3640591" y="1519240"/>
                  <a:pt x="3640591" y="1865419"/>
                </a:cubicBezTo>
                <a:cubicBezTo>
                  <a:pt x="3640591" y="1865419"/>
                  <a:pt x="3640591" y="1865419"/>
                  <a:pt x="3625139" y="1852014"/>
                </a:cubicBezTo>
                <a:cubicBezTo>
                  <a:pt x="3625139" y="1852014"/>
                  <a:pt x="3625139" y="1852014"/>
                  <a:pt x="3625139" y="1868573"/>
                </a:cubicBezTo>
                <a:cubicBezTo>
                  <a:pt x="3625139" y="1868573"/>
                  <a:pt x="3625139" y="1868573"/>
                  <a:pt x="3639186" y="1881190"/>
                </a:cubicBezTo>
                <a:cubicBezTo>
                  <a:pt x="3639186" y="1881190"/>
                  <a:pt x="3639186" y="1881190"/>
                  <a:pt x="3639186" y="2058617"/>
                </a:cubicBezTo>
                <a:cubicBezTo>
                  <a:pt x="3639186" y="2058617"/>
                  <a:pt x="3639186" y="2058617"/>
                  <a:pt x="3651126" y="2060194"/>
                </a:cubicBezTo>
                <a:cubicBezTo>
                  <a:pt x="3651126" y="2060194"/>
                  <a:pt x="3651126" y="2060194"/>
                  <a:pt x="3651126" y="1885922"/>
                </a:cubicBezTo>
                <a:cubicBezTo>
                  <a:pt x="3651126" y="1885922"/>
                  <a:pt x="3651126" y="1885922"/>
                  <a:pt x="3821095" y="2034172"/>
                </a:cubicBezTo>
                <a:cubicBezTo>
                  <a:pt x="3821095" y="2034172"/>
                  <a:pt x="3821095" y="2034172"/>
                  <a:pt x="3828118" y="2023920"/>
                </a:cubicBezTo>
                <a:cubicBezTo>
                  <a:pt x="3828118" y="2023920"/>
                  <a:pt x="3828118" y="2023920"/>
                  <a:pt x="3821095" y="2034960"/>
                </a:cubicBezTo>
                <a:cubicBezTo>
                  <a:pt x="3821095" y="2034960"/>
                  <a:pt x="3821095" y="2034960"/>
                  <a:pt x="3972801" y="2166650"/>
                </a:cubicBezTo>
                <a:cubicBezTo>
                  <a:pt x="3972801" y="2166650"/>
                  <a:pt x="3972801" y="2166650"/>
                  <a:pt x="3972801" y="2513617"/>
                </a:cubicBezTo>
                <a:cubicBezTo>
                  <a:pt x="3972801" y="2513617"/>
                  <a:pt x="3972801" y="2513617"/>
                  <a:pt x="3651126" y="2232889"/>
                </a:cubicBezTo>
                <a:cubicBezTo>
                  <a:pt x="3651126" y="2232889"/>
                  <a:pt x="3651126" y="2232889"/>
                  <a:pt x="3651126" y="2060983"/>
                </a:cubicBezTo>
                <a:cubicBezTo>
                  <a:pt x="3651126" y="2060983"/>
                  <a:pt x="3651126" y="2060983"/>
                  <a:pt x="3639186" y="2059405"/>
                </a:cubicBezTo>
                <a:cubicBezTo>
                  <a:pt x="3639186" y="2059405"/>
                  <a:pt x="3639186" y="2059405"/>
                  <a:pt x="3639186" y="2238409"/>
                </a:cubicBezTo>
                <a:cubicBezTo>
                  <a:pt x="3639186" y="2238409"/>
                  <a:pt x="3639186" y="2238409"/>
                  <a:pt x="3423566" y="2422144"/>
                </a:cubicBezTo>
                <a:cubicBezTo>
                  <a:pt x="3423566" y="2422144"/>
                  <a:pt x="3423566" y="2422144"/>
                  <a:pt x="3435506" y="2428452"/>
                </a:cubicBezTo>
                <a:cubicBezTo>
                  <a:pt x="3435506" y="2428452"/>
                  <a:pt x="3435506" y="2428452"/>
                  <a:pt x="3647615" y="2247872"/>
                </a:cubicBezTo>
                <a:cubicBezTo>
                  <a:pt x="3647615" y="2247872"/>
                  <a:pt x="3647615" y="2247872"/>
                  <a:pt x="3972100" y="2530177"/>
                </a:cubicBezTo>
                <a:cubicBezTo>
                  <a:pt x="3972100" y="2530177"/>
                  <a:pt x="3972100" y="2530177"/>
                  <a:pt x="3646912" y="2807751"/>
                </a:cubicBezTo>
                <a:cubicBezTo>
                  <a:pt x="3646912" y="2807751"/>
                  <a:pt x="3646912" y="2807751"/>
                  <a:pt x="3322428" y="2525446"/>
                </a:cubicBezTo>
                <a:cubicBezTo>
                  <a:pt x="3322428" y="2525446"/>
                  <a:pt x="3322428" y="2525446"/>
                  <a:pt x="3434803" y="2429241"/>
                </a:cubicBezTo>
                <a:cubicBezTo>
                  <a:pt x="3434803" y="2429241"/>
                  <a:pt x="3434803" y="2429241"/>
                  <a:pt x="3422863" y="2422933"/>
                </a:cubicBezTo>
                <a:cubicBezTo>
                  <a:pt x="3422863" y="2422933"/>
                  <a:pt x="3422863" y="2422933"/>
                  <a:pt x="3306976" y="2522291"/>
                </a:cubicBezTo>
                <a:cubicBezTo>
                  <a:pt x="3306976" y="2522291"/>
                  <a:pt x="3306976" y="2522291"/>
                  <a:pt x="3306976" y="2773054"/>
                </a:cubicBezTo>
                <a:cubicBezTo>
                  <a:pt x="3306976" y="2773054"/>
                  <a:pt x="3306976" y="2773054"/>
                  <a:pt x="3318214" y="2778574"/>
                </a:cubicBezTo>
                <a:cubicBezTo>
                  <a:pt x="3318214" y="2778574"/>
                  <a:pt x="3318214" y="2778574"/>
                  <a:pt x="3318214" y="2538851"/>
                </a:cubicBezTo>
                <a:cubicBezTo>
                  <a:pt x="3318214" y="2538851"/>
                  <a:pt x="3318214" y="2538851"/>
                  <a:pt x="3640591" y="2819579"/>
                </a:cubicBezTo>
                <a:cubicBezTo>
                  <a:pt x="3640591" y="2819579"/>
                  <a:pt x="3640591" y="2819579"/>
                  <a:pt x="3640591" y="3165758"/>
                </a:cubicBezTo>
                <a:cubicBezTo>
                  <a:pt x="3640591" y="3165758"/>
                  <a:pt x="3640591" y="3165758"/>
                  <a:pt x="3318214" y="2885030"/>
                </a:cubicBezTo>
                <a:cubicBezTo>
                  <a:pt x="3318214" y="2885030"/>
                  <a:pt x="3318214" y="2885030"/>
                  <a:pt x="3318214" y="2779363"/>
                </a:cubicBezTo>
                <a:cubicBezTo>
                  <a:pt x="3318214" y="2779363"/>
                  <a:pt x="3318214" y="2779363"/>
                  <a:pt x="3306976" y="2773843"/>
                </a:cubicBezTo>
                <a:cubicBezTo>
                  <a:pt x="3306976" y="2773843"/>
                  <a:pt x="3306976" y="2773843"/>
                  <a:pt x="3306976" y="2891339"/>
                </a:cubicBezTo>
                <a:cubicBezTo>
                  <a:pt x="3306976" y="2891339"/>
                  <a:pt x="3306976" y="2891339"/>
                  <a:pt x="3646210" y="3187049"/>
                </a:cubicBezTo>
                <a:cubicBezTo>
                  <a:pt x="3646210" y="3187049"/>
                  <a:pt x="3646210" y="3187049"/>
                  <a:pt x="3984040" y="2899224"/>
                </a:cubicBezTo>
                <a:cubicBezTo>
                  <a:pt x="3984040" y="2899224"/>
                  <a:pt x="3984040" y="2899224"/>
                  <a:pt x="4064809" y="2969406"/>
                </a:cubicBezTo>
                <a:cubicBezTo>
                  <a:pt x="4064809" y="2969406"/>
                  <a:pt x="4064809" y="2969406"/>
                  <a:pt x="4307822" y="3180741"/>
                </a:cubicBezTo>
                <a:cubicBezTo>
                  <a:pt x="4307822" y="3180741"/>
                  <a:pt x="4307822" y="3180741"/>
                  <a:pt x="4307822" y="3519034"/>
                </a:cubicBezTo>
                <a:cubicBezTo>
                  <a:pt x="4307822" y="3519034"/>
                  <a:pt x="4307822" y="3519034"/>
                  <a:pt x="4319762" y="3519034"/>
                </a:cubicBezTo>
                <a:cubicBezTo>
                  <a:pt x="4319762" y="3519034"/>
                  <a:pt x="4319762" y="3519034"/>
                  <a:pt x="4319762" y="3500109"/>
                </a:cubicBezTo>
                <a:cubicBezTo>
                  <a:pt x="4319762" y="3500109"/>
                  <a:pt x="4319762" y="3500109"/>
                  <a:pt x="4319762" y="3186261"/>
                </a:cubicBezTo>
                <a:cubicBezTo>
                  <a:pt x="4319762" y="3186261"/>
                  <a:pt x="4319762" y="3186261"/>
                  <a:pt x="4642139" y="3466989"/>
                </a:cubicBezTo>
                <a:cubicBezTo>
                  <a:pt x="4642139" y="3466989"/>
                  <a:pt x="4642139" y="3466989"/>
                  <a:pt x="4642139" y="3495377"/>
                </a:cubicBezTo>
                <a:cubicBezTo>
                  <a:pt x="4642139" y="3495377"/>
                  <a:pt x="4642139" y="3495377"/>
                  <a:pt x="4642139" y="3812379"/>
                </a:cubicBezTo>
                <a:cubicBezTo>
                  <a:pt x="4642139" y="3812379"/>
                  <a:pt x="4642139" y="3812379"/>
                  <a:pt x="4319762" y="3532439"/>
                </a:cubicBezTo>
                <a:cubicBezTo>
                  <a:pt x="4319762" y="3532439"/>
                  <a:pt x="4319762" y="3532439"/>
                  <a:pt x="4319762" y="3519822"/>
                </a:cubicBezTo>
                <a:cubicBezTo>
                  <a:pt x="4319762" y="3519822"/>
                  <a:pt x="4319762" y="3519822"/>
                  <a:pt x="4307822" y="3519822"/>
                </a:cubicBezTo>
                <a:cubicBezTo>
                  <a:pt x="4307822" y="3519822"/>
                  <a:pt x="4307822" y="3519822"/>
                  <a:pt x="4307822" y="3531651"/>
                </a:cubicBezTo>
                <a:cubicBezTo>
                  <a:pt x="4307822" y="3531651"/>
                  <a:pt x="4307822" y="3531651"/>
                  <a:pt x="4293775" y="3543479"/>
                </a:cubicBezTo>
                <a:cubicBezTo>
                  <a:pt x="4293775" y="3543479"/>
                  <a:pt x="4293775" y="3543479"/>
                  <a:pt x="4302905" y="3552154"/>
                </a:cubicBezTo>
                <a:cubicBezTo>
                  <a:pt x="4302905" y="3552154"/>
                  <a:pt x="4302905" y="3552154"/>
                  <a:pt x="4293072" y="3544268"/>
                </a:cubicBezTo>
                <a:cubicBezTo>
                  <a:pt x="4293072" y="3544268"/>
                  <a:pt x="4293072" y="3544268"/>
                  <a:pt x="3971397" y="3818688"/>
                </a:cubicBezTo>
                <a:cubicBezTo>
                  <a:pt x="3971397" y="3818688"/>
                  <a:pt x="3971397" y="3818688"/>
                  <a:pt x="3971397" y="3838402"/>
                </a:cubicBezTo>
                <a:cubicBezTo>
                  <a:pt x="3971397" y="3838402"/>
                  <a:pt x="3971397" y="3838402"/>
                  <a:pt x="3983337" y="3848653"/>
                </a:cubicBezTo>
                <a:cubicBezTo>
                  <a:pt x="3983337" y="3848653"/>
                  <a:pt x="3983337" y="3848653"/>
                  <a:pt x="3983337" y="3835248"/>
                </a:cubicBezTo>
                <a:cubicBezTo>
                  <a:pt x="3983337" y="3835248"/>
                  <a:pt x="3983337" y="3835248"/>
                  <a:pt x="4305715" y="4115975"/>
                </a:cubicBezTo>
                <a:cubicBezTo>
                  <a:pt x="4305715" y="4115975"/>
                  <a:pt x="4305715" y="4115975"/>
                  <a:pt x="4305715" y="4462154"/>
                </a:cubicBezTo>
                <a:cubicBezTo>
                  <a:pt x="4305715" y="4462154"/>
                  <a:pt x="4305715" y="4462154"/>
                  <a:pt x="3983337" y="4182215"/>
                </a:cubicBezTo>
                <a:cubicBezTo>
                  <a:pt x="3983337" y="4182215"/>
                  <a:pt x="3983337" y="4182215"/>
                  <a:pt x="3983337" y="3849441"/>
                </a:cubicBezTo>
                <a:cubicBezTo>
                  <a:pt x="3983337" y="3849441"/>
                  <a:pt x="3983337" y="3849441"/>
                  <a:pt x="3971397" y="3839190"/>
                </a:cubicBezTo>
                <a:cubicBezTo>
                  <a:pt x="3971397" y="3839190"/>
                  <a:pt x="3971397" y="3839190"/>
                  <a:pt x="3971397" y="4186946"/>
                </a:cubicBezTo>
                <a:cubicBezTo>
                  <a:pt x="3971397" y="4186946"/>
                  <a:pt x="3971397" y="4186946"/>
                  <a:pt x="3639186" y="4470828"/>
                </a:cubicBezTo>
                <a:cubicBezTo>
                  <a:pt x="3639186" y="4470828"/>
                  <a:pt x="3639186" y="4470828"/>
                  <a:pt x="3639186" y="4839875"/>
                </a:cubicBezTo>
                <a:cubicBezTo>
                  <a:pt x="3639186" y="4839875"/>
                  <a:pt x="3639186" y="4839875"/>
                  <a:pt x="3956647" y="5116661"/>
                </a:cubicBezTo>
                <a:cubicBezTo>
                  <a:pt x="3956647" y="5116661"/>
                  <a:pt x="3956647" y="5116661"/>
                  <a:pt x="3956647" y="5100101"/>
                </a:cubicBezTo>
                <a:cubicBezTo>
                  <a:pt x="3956647" y="5100101"/>
                  <a:pt x="3956647" y="5100101"/>
                  <a:pt x="3651126" y="4833567"/>
                </a:cubicBezTo>
                <a:cubicBezTo>
                  <a:pt x="3651126" y="4833567"/>
                  <a:pt x="3651126" y="4833567"/>
                  <a:pt x="3651126" y="4487388"/>
                </a:cubicBezTo>
                <a:cubicBezTo>
                  <a:pt x="3651126" y="4487388"/>
                  <a:pt x="3651126" y="4487388"/>
                  <a:pt x="3956647" y="4753134"/>
                </a:cubicBezTo>
                <a:cubicBezTo>
                  <a:pt x="3956647" y="4753134"/>
                  <a:pt x="3956647" y="4753134"/>
                  <a:pt x="3956647" y="4737362"/>
                </a:cubicBezTo>
                <a:cubicBezTo>
                  <a:pt x="3956647" y="4737362"/>
                  <a:pt x="3956647" y="4737362"/>
                  <a:pt x="3654638" y="4473983"/>
                </a:cubicBezTo>
                <a:cubicBezTo>
                  <a:pt x="3654638" y="4473983"/>
                  <a:pt x="3654638" y="4473983"/>
                  <a:pt x="3979825" y="4196409"/>
                </a:cubicBezTo>
                <a:cubicBezTo>
                  <a:pt x="3979825" y="4196409"/>
                  <a:pt x="3979825" y="4196409"/>
                  <a:pt x="4304309" y="4478714"/>
                </a:cubicBezTo>
                <a:cubicBezTo>
                  <a:pt x="4304309" y="4478714"/>
                  <a:pt x="4304309" y="4478714"/>
                  <a:pt x="3979123" y="4756288"/>
                </a:cubicBezTo>
                <a:cubicBezTo>
                  <a:pt x="3979123" y="4756288"/>
                  <a:pt x="3979123" y="4756288"/>
                  <a:pt x="3957350" y="4737362"/>
                </a:cubicBezTo>
                <a:cubicBezTo>
                  <a:pt x="3957350" y="4737362"/>
                  <a:pt x="3957350" y="4737362"/>
                  <a:pt x="3957350" y="4753922"/>
                </a:cubicBezTo>
                <a:cubicBezTo>
                  <a:pt x="3957350" y="4753922"/>
                  <a:pt x="3957350" y="4753922"/>
                  <a:pt x="3973504" y="4768116"/>
                </a:cubicBezTo>
                <a:cubicBezTo>
                  <a:pt x="3973504" y="4768116"/>
                  <a:pt x="3973504" y="4768116"/>
                  <a:pt x="3973504" y="5114295"/>
                </a:cubicBezTo>
                <a:cubicBezTo>
                  <a:pt x="3973504" y="5114295"/>
                  <a:pt x="3973504" y="5114295"/>
                  <a:pt x="3957350" y="5100101"/>
                </a:cubicBezTo>
                <a:cubicBezTo>
                  <a:pt x="3957350" y="5100101"/>
                  <a:pt x="3957350" y="5100101"/>
                  <a:pt x="3957350" y="5116661"/>
                </a:cubicBezTo>
                <a:cubicBezTo>
                  <a:pt x="3957350" y="5116661"/>
                  <a:pt x="3957350" y="5116661"/>
                  <a:pt x="3971397" y="5129278"/>
                </a:cubicBezTo>
                <a:cubicBezTo>
                  <a:pt x="3971397" y="5129278"/>
                  <a:pt x="3971397" y="5129278"/>
                  <a:pt x="3971397" y="5306704"/>
                </a:cubicBezTo>
                <a:cubicBezTo>
                  <a:pt x="3971397" y="5306704"/>
                  <a:pt x="3971397" y="5306704"/>
                  <a:pt x="3983337" y="5309070"/>
                </a:cubicBezTo>
                <a:cubicBezTo>
                  <a:pt x="3983337" y="5309070"/>
                  <a:pt x="3983337" y="5309070"/>
                  <a:pt x="3983337" y="5134798"/>
                </a:cubicBezTo>
                <a:cubicBezTo>
                  <a:pt x="3983337" y="5134798"/>
                  <a:pt x="3983337" y="5134798"/>
                  <a:pt x="4153305" y="5283047"/>
                </a:cubicBezTo>
                <a:cubicBezTo>
                  <a:pt x="4153305" y="5283047"/>
                  <a:pt x="4153305" y="5283047"/>
                  <a:pt x="4160329" y="5272008"/>
                </a:cubicBezTo>
                <a:cubicBezTo>
                  <a:pt x="4160329" y="5272008"/>
                  <a:pt x="4160329" y="5272008"/>
                  <a:pt x="3991063" y="5125335"/>
                </a:cubicBezTo>
                <a:cubicBezTo>
                  <a:pt x="3991063" y="5125335"/>
                  <a:pt x="3991063" y="5125335"/>
                  <a:pt x="4316249" y="4847761"/>
                </a:cubicBezTo>
                <a:cubicBezTo>
                  <a:pt x="4316249" y="4847761"/>
                  <a:pt x="4316249" y="4847761"/>
                  <a:pt x="4392103" y="4913212"/>
                </a:cubicBezTo>
                <a:cubicBezTo>
                  <a:pt x="4392103" y="4913212"/>
                  <a:pt x="4392103" y="4913212"/>
                  <a:pt x="4636520" y="5126124"/>
                </a:cubicBezTo>
                <a:cubicBezTo>
                  <a:pt x="4636520" y="5126124"/>
                  <a:pt x="4636520" y="5126124"/>
                  <a:pt x="4311333" y="5403697"/>
                </a:cubicBezTo>
                <a:cubicBezTo>
                  <a:pt x="4311333" y="5403697"/>
                  <a:pt x="4311333" y="5403697"/>
                  <a:pt x="4160329" y="5272796"/>
                </a:cubicBezTo>
                <a:cubicBezTo>
                  <a:pt x="4160329" y="5272796"/>
                  <a:pt x="4160329" y="5272796"/>
                  <a:pt x="4154007" y="5283047"/>
                </a:cubicBezTo>
                <a:cubicBezTo>
                  <a:pt x="4154007" y="5283047"/>
                  <a:pt x="4154007" y="5283047"/>
                  <a:pt x="4305715" y="5415526"/>
                </a:cubicBezTo>
                <a:cubicBezTo>
                  <a:pt x="4305715" y="5415526"/>
                  <a:pt x="4305715" y="5415526"/>
                  <a:pt x="4305715" y="5761705"/>
                </a:cubicBezTo>
                <a:cubicBezTo>
                  <a:pt x="4305715" y="5761705"/>
                  <a:pt x="4305715" y="5761705"/>
                  <a:pt x="3983337" y="5480976"/>
                </a:cubicBezTo>
                <a:cubicBezTo>
                  <a:pt x="3983337" y="5480976"/>
                  <a:pt x="3983337" y="5480976"/>
                  <a:pt x="3983337" y="5309858"/>
                </a:cubicBezTo>
                <a:cubicBezTo>
                  <a:pt x="3983337" y="5309858"/>
                  <a:pt x="3983337" y="5309858"/>
                  <a:pt x="3971397" y="5307493"/>
                </a:cubicBezTo>
                <a:cubicBezTo>
                  <a:pt x="3971397" y="5307493"/>
                  <a:pt x="3971397" y="5307493"/>
                  <a:pt x="3971397" y="5487285"/>
                </a:cubicBezTo>
                <a:cubicBezTo>
                  <a:pt x="3971397" y="5487285"/>
                  <a:pt x="3971397" y="5487285"/>
                  <a:pt x="3755776" y="5671020"/>
                </a:cubicBezTo>
                <a:cubicBezTo>
                  <a:pt x="3755776" y="5671020"/>
                  <a:pt x="3755776" y="5671020"/>
                  <a:pt x="3639186" y="5770379"/>
                </a:cubicBezTo>
                <a:cubicBezTo>
                  <a:pt x="3639186" y="5770379"/>
                  <a:pt x="3639186" y="5770379"/>
                  <a:pt x="3639186" y="6021141"/>
                </a:cubicBezTo>
                <a:cubicBezTo>
                  <a:pt x="3639186" y="6021141"/>
                  <a:pt x="3639186" y="6021141"/>
                  <a:pt x="3651126" y="6026661"/>
                </a:cubicBezTo>
                <a:cubicBezTo>
                  <a:pt x="3651126" y="6026661"/>
                  <a:pt x="3651126" y="6026661"/>
                  <a:pt x="3651126" y="5786939"/>
                </a:cubicBezTo>
                <a:cubicBezTo>
                  <a:pt x="3651126" y="5786939"/>
                  <a:pt x="3651126" y="5786939"/>
                  <a:pt x="3973504" y="6067667"/>
                </a:cubicBezTo>
                <a:cubicBezTo>
                  <a:pt x="3973504" y="6067667"/>
                  <a:pt x="3973504" y="6067667"/>
                  <a:pt x="3973504" y="6413845"/>
                </a:cubicBezTo>
                <a:cubicBezTo>
                  <a:pt x="3973504" y="6413845"/>
                  <a:pt x="3973504" y="6413845"/>
                  <a:pt x="3651126" y="6133906"/>
                </a:cubicBezTo>
                <a:cubicBezTo>
                  <a:pt x="3651126" y="6133906"/>
                  <a:pt x="3651126" y="6133906"/>
                  <a:pt x="3651126" y="6027450"/>
                </a:cubicBezTo>
                <a:cubicBezTo>
                  <a:pt x="3651126" y="6027450"/>
                  <a:pt x="3651126" y="6027450"/>
                  <a:pt x="3639186" y="6021930"/>
                </a:cubicBezTo>
                <a:cubicBezTo>
                  <a:pt x="3639186" y="6021930"/>
                  <a:pt x="3639186" y="6021930"/>
                  <a:pt x="3639186" y="6140214"/>
                </a:cubicBezTo>
                <a:cubicBezTo>
                  <a:pt x="3639186" y="6140214"/>
                  <a:pt x="3639186" y="6140214"/>
                  <a:pt x="3979123" y="6435925"/>
                </a:cubicBezTo>
                <a:cubicBezTo>
                  <a:pt x="3979123" y="6435925"/>
                  <a:pt x="3979123" y="6435925"/>
                  <a:pt x="4316249" y="6147311"/>
                </a:cubicBezTo>
                <a:cubicBezTo>
                  <a:pt x="4316249" y="6147311"/>
                  <a:pt x="4316249" y="6147311"/>
                  <a:pt x="4397020" y="6217493"/>
                </a:cubicBezTo>
                <a:cubicBezTo>
                  <a:pt x="4397020" y="6217493"/>
                  <a:pt x="4397020" y="6217493"/>
                  <a:pt x="4403341" y="6206454"/>
                </a:cubicBezTo>
                <a:cubicBezTo>
                  <a:pt x="4403341" y="6206454"/>
                  <a:pt x="4403341" y="6206454"/>
                  <a:pt x="4397722" y="6218282"/>
                </a:cubicBezTo>
                <a:cubicBezTo>
                  <a:pt x="4397722" y="6218282"/>
                  <a:pt x="4397722" y="6218282"/>
                  <a:pt x="4640032" y="6429617"/>
                </a:cubicBezTo>
                <a:cubicBezTo>
                  <a:pt x="4640032" y="6429617"/>
                  <a:pt x="4640032" y="6429617"/>
                  <a:pt x="4640032" y="6784470"/>
                </a:cubicBezTo>
                <a:cubicBezTo>
                  <a:pt x="4640032" y="6784470"/>
                  <a:pt x="4640032" y="6784470"/>
                  <a:pt x="4583142" y="6833040"/>
                </a:cubicBezTo>
                <a:lnTo>
                  <a:pt x="4553907" y="6858000"/>
                </a:lnTo>
                <a:lnTo>
                  <a:pt x="30384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36000" tIns="900000">
            <a:noAutofit/>
          </a:bodyPr>
          <a:lstStyle>
            <a:lvl1pPr algn="l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130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5B768F97-EB7A-FDD7-6E36-781A0783E3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7685"/>
            <a:ext cx="12086611" cy="2408285"/>
          </a:xfrm>
          <a:custGeom>
            <a:avLst/>
            <a:gdLst>
              <a:gd name="connsiteX0" fmla="*/ 11874479 w 12086611"/>
              <a:gd name="connsiteY0" fmla="*/ 2376194 h 2408285"/>
              <a:gd name="connsiteX1" fmla="*/ 11897822 w 12086611"/>
              <a:gd name="connsiteY1" fmla="*/ 2397884 h 2408285"/>
              <a:gd name="connsiteX2" fmla="*/ 11898186 w 12086611"/>
              <a:gd name="connsiteY2" fmla="*/ 2398222 h 2408285"/>
              <a:gd name="connsiteX3" fmla="*/ 11850311 w 12086611"/>
              <a:gd name="connsiteY3" fmla="*/ 2398222 h 2408285"/>
              <a:gd name="connsiteX4" fmla="*/ 11852466 w 12086611"/>
              <a:gd name="connsiteY4" fmla="*/ 2396257 h 2408285"/>
              <a:gd name="connsiteX5" fmla="*/ 11875838 w 12086611"/>
              <a:gd name="connsiteY5" fmla="*/ 2252563 h 2408285"/>
              <a:gd name="connsiteX6" fmla="*/ 11979865 w 12086611"/>
              <a:gd name="connsiteY6" fmla="*/ 2349082 h 2408285"/>
              <a:gd name="connsiteX7" fmla="*/ 11979865 w 12086611"/>
              <a:gd name="connsiteY7" fmla="*/ 2378140 h 2408285"/>
              <a:gd name="connsiteX8" fmla="*/ 11979865 w 12086611"/>
              <a:gd name="connsiteY8" fmla="*/ 2398222 h 2408285"/>
              <a:gd name="connsiteX9" fmla="*/ 11904568 w 12086611"/>
              <a:gd name="connsiteY9" fmla="*/ 2398222 h 2408285"/>
              <a:gd name="connsiteX10" fmla="*/ 11903035 w 12086611"/>
              <a:gd name="connsiteY10" fmla="*/ 2396799 h 2408285"/>
              <a:gd name="connsiteX11" fmla="*/ 11897822 w 12086611"/>
              <a:gd name="connsiteY11" fmla="*/ 2397884 h 2408285"/>
              <a:gd name="connsiteX12" fmla="*/ 11902808 w 12086611"/>
              <a:gd name="connsiteY12" fmla="*/ 2396528 h 2408285"/>
              <a:gd name="connsiteX13" fmla="*/ 11875838 w 12086611"/>
              <a:gd name="connsiteY13" fmla="*/ 2371585 h 2408285"/>
              <a:gd name="connsiteX14" fmla="*/ 11768639 w 12086611"/>
              <a:gd name="connsiteY14" fmla="*/ 2029973 h 2408285"/>
              <a:gd name="connsiteX15" fmla="*/ 11835724 w 12086611"/>
              <a:gd name="connsiteY15" fmla="*/ 2092331 h 2408285"/>
              <a:gd name="connsiteX16" fmla="*/ 11872666 w 12086611"/>
              <a:gd name="connsiteY16" fmla="*/ 2126492 h 2408285"/>
              <a:gd name="connsiteX17" fmla="*/ 11872666 w 12086611"/>
              <a:gd name="connsiteY17" fmla="*/ 2245514 h 2408285"/>
              <a:gd name="connsiteX18" fmla="*/ 11795609 w 12086611"/>
              <a:gd name="connsiteY18" fmla="*/ 2174210 h 2408285"/>
              <a:gd name="connsiteX19" fmla="*/ 11768639 w 12086611"/>
              <a:gd name="connsiteY19" fmla="*/ 2149266 h 2408285"/>
              <a:gd name="connsiteX20" fmla="*/ 11658947 w 12086611"/>
              <a:gd name="connsiteY20" fmla="*/ 1929930 h 2408285"/>
              <a:gd name="connsiteX21" fmla="*/ 11763653 w 12086611"/>
              <a:gd name="connsiteY21" fmla="*/ 2027262 h 2408285"/>
              <a:gd name="connsiteX22" fmla="*/ 11658721 w 12086611"/>
              <a:gd name="connsiteY22" fmla="*/ 2122697 h 2408285"/>
              <a:gd name="connsiteX23" fmla="*/ 11554014 w 12086611"/>
              <a:gd name="connsiteY23" fmla="*/ 2025364 h 2408285"/>
              <a:gd name="connsiteX24" fmla="*/ 11590503 w 12086611"/>
              <a:gd name="connsiteY24" fmla="*/ 1992287 h 2408285"/>
              <a:gd name="connsiteX25" fmla="*/ 11983265 w 12086611"/>
              <a:gd name="connsiteY25" fmla="*/ 1707069 h 2408285"/>
              <a:gd name="connsiteX26" fmla="*/ 12086611 w 12086611"/>
              <a:gd name="connsiteY26" fmla="*/ 1802775 h 2408285"/>
              <a:gd name="connsiteX27" fmla="*/ 11981678 w 12086611"/>
              <a:gd name="connsiteY27" fmla="*/ 1898209 h 2408285"/>
              <a:gd name="connsiteX28" fmla="*/ 11946776 w 12086611"/>
              <a:gd name="connsiteY28" fmla="*/ 1865674 h 2408285"/>
              <a:gd name="connsiteX29" fmla="*/ 11944736 w 12086611"/>
              <a:gd name="connsiteY29" fmla="*/ 1869741 h 2408285"/>
              <a:gd name="connsiteX30" fmla="*/ 11979865 w 12086611"/>
              <a:gd name="connsiteY30" fmla="*/ 1902276 h 2408285"/>
              <a:gd name="connsiteX31" fmla="*/ 11979865 w 12086611"/>
              <a:gd name="connsiteY31" fmla="*/ 2021298 h 2408285"/>
              <a:gd name="connsiteX32" fmla="*/ 11904621 w 12086611"/>
              <a:gd name="connsiteY32" fmla="*/ 1951619 h 2408285"/>
              <a:gd name="connsiteX33" fmla="*/ 11902582 w 12086611"/>
              <a:gd name="connsiteY33" fmla="*/ 1955957 h 2408285"/>
              <a:gd name="connsiteX34" fmla="*/ 11979412 w 12086611"/>
              <a:gd name="connsiteY34" fmla="*/ 2027262 h 2408285"/>
              <a:gd name="connsiteX35" fmla="*/ 11874479 w 12086611"/>
              <a:gd name="connsiteY35" fmla="*/ 2122697 h 2408285"/>
              <a:gd name="connsiteX36" fmla="*/ 11837764 w 12086611"/>
              <a:gd name="connsiteY36" fmla="*/ 2088535 h 2408285"/>
              <a:gd name="connsiteX37" fmla="*/ 11835724 w 12086611"/>
              <a:gd name="connsiteY37" fmla="*/ 2092331 h 2408285"/>
              <a:gd name="connsiteX38" fmla="*/ 11837537 w 12086611"/>
              <a:gd name="connsiteY38" fmla="*/ 2088264 h 2408285"/>
              <a:gd name="connsiteX39" fmla="*/ 11769772 w 12086611"/>
              <a:gd name="connsiteY39" fmla="*/ 2025364 h 2408285"/>
              <a:gd name="connsiteX40" fmla="*/ 11874705 w 12086611"/>
              <a:gd name="connsiteY40" fmla="*/ 1929930 h 2408285"/>
              <a:gd name="connsiteX41" fmla="*/ 11902355 w 12086611"/>
              <a:gd name="connsiteY41" fmla="*/ 1955686 h 2408285"/>
              <a:gd name="connsiteX42" fmla="*/ 11904621 w 12086611"/>
              <a:gd name="connsiteY42" fmla="*/ 1951349 h 2408285"/>
              <a:gd name="connsiteX43" fmla="*/ 11875838 w 12086611"/>
              <a:gd name="connsiteY43" fmla="*/ 1924778 h 2408285"/>
              <a:gd name="connsiteX44" fmla="*/ 11875838 w 12086611"/>
              <a:gd name="connsiteY44" fmla="*/ 1805757 h 2408285"/>
              <a:gd name="connsiteX45" fmla="*/ 11944736 w 12086611"/>
              <a:gd name="connsiteY45" fmla="*/ 1869470 h 2408285"/>
              <a:gd name="connsiteX46" fmla="*/ 11946549 w 12086611"/>
              <a:gd name="connsiteY46" fmla="*/ 1865674 h 2408285"/>
              <a:gd name="connsiteX47" fmla="*/ 11878332 w 12086611"/>
              <a:gd name="connsiteY47" fmla="*/ 1802503 h 2408285"/>
              <a:gd name="connsiteX48" fmla="*/ 11768639 w 12086611"/>
              <a:gd name="connsiteY48" fmla="*/ 1583167 h 2408285"/>
              <a:gd name="connsiteX49" fmla="*/ 11840257 w 12086611"/>
              <a:gd name="connsiteY49" fmla="*/ 1649591 h 2408285"/>
              <a:gd name="connsiteX50" fmla="*/ 11842523 w 12086611"/>
              <a:gd name="connsiteY50" fmla="*/ 1646067 h 2408285"/>
              <a:gd name="connsiteX51" fmla="*/ 11840483 w 12086611"/>
              <a:gd name="connsiteY51" fmla="*/ 1649591 h 2408285"/>
              <a:gd name="connsiteX52" fmla="*/ 11872666 w 12086611"/>
              <a:gd name="connsiteY52" fmla="*/ 1679686 h 2408285"/>
              <a:gd name="connsiteX53" fmla="*/ 11872666 w 12086611"/>
              <a:gd name="connsiteY53" fmla="*/ 1798708 h 2408285"/>
              <a:gd name="connsiteX54" fmla="*/ 11794249 w 12086611"/>
              <a:gd name="connsiteY54" fmla="*/ 1726047 h 2408285"/>
              <a:gd name="connsiteX55" fmla="*/ 11791983 w 12086611"/>
              <a:gd name="connsiteY55" fmla="*/ 1729572 h 2408285"/>
              <a:gd name="connsiteX56" fmla="*/ 11794023 w 12086611"/>
              <a:gd name="connsiteY56" fmla="*/ 1725776 h 2408285"/>
              <a:gd name="connsiteX57" fmla="*/ 11768639 w 12086611"/>
              <a:gd name="connsiteY57" fmla="*/ 1702189 h 2408285"/>
              <a:gd name="connsiteX58" fmla="*/ 11874705 w 12086611"/>
              <a:gd name="connsiteY58" fmla="*/ 1483123 h 2408285"/>
              <a:gd name="connsiteX59" fmla="*/ 11979412 w 12086611"/>
              <a:gd name="connsiteY59" fmla="*/ 1580184 h 2408285"/>
              <a:gd name="connsiteX60" fmla="*/ 11874479 w 12086611"/>
              <a:gd name="connsiteY60" fmla="*/ 1675619 h 2408285"/>
              <a:gd name="connsiteX61" fmla="*/ 11842523 w 12086611"/>
              <a:gd name="connsiteY61" fmla="*/ 1646067 h 2408285"/>
              <a:gd name="connsiteX62" fmla="*/ 11769772 w 12086611"/>
              <a:gd name="connsiteY62" fmla="*/ 1578558 h 2408285"/>
              <a:gd name="connsiteX63" fmla="*/ 11766146 w 12086611"/>
              <a:gd name="connsiteY63" fmla="*/ 1258907 h 2408285"/>
              <a:gd name="connsiteX64" fmla="*/ 11870853 w 12086611"/>
              <a:gd name="connsiteY64" fmla="*/ 1355968 h 2408285"/>
              <a:gd name="connsiteX65" fmla="*/ 11765920 w 12086611"/>
              <a:gd name="connsiteY65" fmla="*/ 1451673 h 2408285"/>
              <a:gd name="connsiteX66" fmla="*/ 11661213 w 12086611"/>
              <a:gd name="connsiteY66" fmla="*/ 1354341 h 2408285"/>
              <a:gd name="connsiteX67" fmla="*/ 11763200 w 12086611"/>
              <a:gd name="connsiteY67" fmla="*/ 1261618 h 2408285"/>
              <a:gd name="connsiteX68" fmla="*/ 11661213 w 12086611"/>
              <a:gd name="connsiteY68" fmla="*/ 913228 h 2408285"/>
              <a:gd name="connsiteX69" fmla="*/ 11728298 w 12086611"/>
              <a:gd name="connsiteY69" fmla="*/ 975315 h 2408285"/>
              <a:gd name="connsiteX70" fmla="*/ 11730338 w 12086611"/>
              <a:gd name="connsiteY70" fmla="*/ 971519 h 2408285"/>
              <a:gd name="connsiteX71" fmla="*/ 11728525 w 12086611"/>
              <a:gd name="connsiteY71" fmla="*/ 975586 h 2408285"/>
              <a:gd name="connsiteX72" fmla="*/ 11765240 w 12086611"/>
              <a:gd name="connsiteY72" fmla="*/ 1009747 h 2408285"/>
              <a:gd name="connsiteX73" fmla="*/ 11765240 w 12086611"/>
              <a:gd name="connsiteY73" fmla="*/ 1128769 h 2408285"/>
              <a:gd name="connsiteX74" fmla="*/ 11688410 w 12086611"/>
              <a:gd name="connsiteY74" fmla="*/ 1057464 h 2408285"/>
              <a:gd name="connsiteX75" fmla="*/ 11686370 w 12086611"/>
              <a:gd name="connsiteY75" fmla="*/ 1061260 h 2408285"/>
              <a:gd name="connsiteX76" fmla="*/ 11688183 w 12086611"/>
              <a:gd name="connsiteY76" fmla="*/ 1057193 h 2408285"/>
              <a:gd name="connsiteX77" fmla="*/ 11661213 w 12086611"/>
              <a:gd name="connsiteY77" fmla="*/ 1032250 h 2408285"/>
              <a:gd name="connsiteX78" fmla="*/ 11876065 w 12086611"/>
              <a:gd name="connsiteY78" fmla="*/ 590053 h 2408285"/>
              <a:gd name="connsiteX79" fmla="*/ 11979412 w 12086611"/>
              <a:gd name="connsiteY79" fmla="*/ 686029 h 2408285"/>
              <a:gd name="connsiteX80" fmla="*/ 11874479 w 12086611"/>
              <a:gd name="connsiteY80" fmla="*/ 781464 h 2408285"/>
              <a:gd name="connsiteX81" fmla="*/ 11839350 w 12086611"/>
              <a:gd name="connsiteY81" fmla="*/ 748929 h 2408285"/>
              <a:gd name="connsiteX82" fmla="*/ 11837537 w 12086611"/>
              <a:gd name="connsiteY82" fmla="*/ 752725 h 2408285"/>
              <a:gd name="connsiteX83" fmla="*/ 11872666 w 12086611"/>
              <a:gd name="connsiteY83" fmla="*/ 785259 h 2408285"/>
              <a:gd name="connsiteX84" fmla="*/ 11872666 w 12086611"/>
              <a:gd name="connsiteY84" fmla="*/ 904552 h 2408285"/>
              <a:gd name="connsiteX85" fmla="*/ 11797422 w 12086611"/>
              <a:gd name="connsiteY85" fmla="*/ 834603 h 2408285"/>
              <a:gd name="connsiteX86" fmla="*/ 11795383 w 12086611"/>
              <a:gd name="connsiteY86" fmla="*/ 838941 h 2408285"/>
              <a:gd name="connsiteX87" fmla="*/ 11871986 w 12086611"/>
              <a:gd name="connsiteY87" fmla="*/ 910246 h 2408285"/>
              <a:gd name="connsiteX88" fmla="*/ 11767053 w 12086611"/>
              <a:gd name="connsiteY88" fmla="*/ 1005680 h 2408285"/>
              <a:gd name="connsiteX89" fmla="*/ 11730338 w 12086611"/>
              <a:gd name="connsiteY89" fmla="*/ 971519 h 2408285"/>
              <a:gd name="connsiteX90" fmla="*/ 11662573 w 12086611"/>
              <a:gd name="connsiteY90" fmla="*/ 908619 h 2408285"/>
              <a:gd name="connsiteX91" fmla="*/ 11767506 w 12086611"/>
              <a:gd name="connsiteY91" fmla="*/ 813185 h 2408285"/>
              <a:gd name="connsiteX92" fmla="*/ 11795156 w 12086611"/>
              <a:gd name="connsiteY92" fmla="*/ 838941 h 2408285"/>
              <a:gd name="connsiteX93" fmla="*/ 11797196 w 12086611"/>
              <a:gd name="connsiteY93" fmla="*/ 834603 h 2408285"/>
              <a:gd name="connsiteX94" fmla="*/ 11768639 w 12086611"/>
              <a:gd name="connsiteY94" fmla="*/ 808034 h 2408285"/>
              <a:gd name="connsiteX95" fmla="*/ 11768639 w 12086611"/>
              <a:gd name="connsiteY95" fmla="*/ 688741 h 2408285"/>
              <a:gd name="connsiteX96" fmla="*/ 11837310 w 12086611"/>
              <a:gd name="connsiteY96" fmla="*/ 752725 h 2408285"/>
              <a:gd name="connsiteX97" fmla="*/ 11839350 w 12086611"/>
              <a:gd name="connsiteY97" fmla="*/ 748658 h 2408285"/>
              <a:gd name="connsiteX98" fmla="*/ 11771132 w 12086611"/>
              <a:gd name="connsiteY98" fmla="*/ 685487 h 2408285"/>
              <a:gd name="connsiteX99" fmla="*/ 11661213 w 12086611"/>
              <a:gd name="connsiteY99" fmla="*/ 466151 h 2408285"/>
              <a:gd name="connsiteX100" fmla="*/ 11733057 w 12086611"/>
              <a:gd name="connsiteY100" fmla="*/ 532846 h 2408285"/>
              <a:gd name="connsiteX101" fmla="*/ 11765240 w 12086611"/>
              <a:gd name="connsiteY101" fmla="*/ 562669 h 2408285"/>
              <a:gd name="connsiteX102" fmla="*/ 11765240 w 12086611"/>
              <a:gd name="connsiteY102" fmla="*/ 681691 h 2408285"/>
              <a:gd name="connsiteX103" fmla="*/ 11687050 w 12086611"/>
              <a:gd name="connsiteY103" fmla="*/ 609031 h 2408285"/>
              <a:gd name="connsiteX104" fmla="*/ 11684784 w 12086611"/>
              <a:gd name="connsiteY104" fmla="*/ 612827 h 2408285"/>
              <a:gd name="connsiteX105" fmla="*/ 11763653 w 12086611"/>
              <a:gd name="connsiteY105" fmla="*/ 686029 h 2408285"/>
              <a:gd name="connsiteX106" fmla="*/ 11658721 w 12086611"/>
              <a:gd name="connsiteY106" fmla="*/ 781464 h 2408285"/>
              <a:gd name="connsiteX107" fmla="*/ 11609994 w 12086611"/>
              <a:gd name="connsiteY107" fmla="*/ 736187 h 2408285"/>
              <a:gd name="connsiteX108" fmla="*/ 11555374 w 12086611"/>
              <a:gd name="connsiteY108" fmla="*/ 685487 h 2408285"/>
              <a:gd name="connsiteX109" fmla="*/ 11660307 w 12086611"/>
              <a:gd name="connsiteY109" fmla="*/ 590053 h 2408285"/>
              <a:gd name="connsiteX110" fmla="*/ 11684557 w 12086611"/>
              <a:gd name="connsiteY110" fmla="*/ 612556 h 2408285"/>
              <a:gd name="connsiteX111" fmla="*/ 11686824 w 12086611"/>
              <a:gd name="connsiteY111" fmla="*/ 609031 h 2408285"/>
              <a:gd name="connsiteX112" fmla="*/ 11661213 w 12086611"/>
              <a:gd name="connsiteY112" fmla="*/ 585444 h 2408285"/>
              <a:gd name="connsiteX113" fmla="*/ 11767506 w 12086611"/>
              <a:gd name="connsiteY113" fmla="*/ 366107 h 2408285"/>
              <a:gd name="connsiteX114" fmla="*/ 11871986 w 12086611"/>
              <a:gd name="connsiteY114" fmla="*/ 463440 h 2408285"/>
              <a:gd name="connsiteX115" fmla="*/ 11767053 w 12086611"/>
              <a:gd name="connsiteY115" fmla="*/ 558874 h 2408285"/>
              <a:gd name="connsiteX116" fmla="*/ 11735324 w 12086611"/>
              <a:gd name="connsiteY116" fmla="*/ 529322 h 2408285"/>
              <a:gd name="connsiteX117" fmla="*/ 11733057 w 12086611"/>
              <a:gd name="connsiteY117" fmla="*/ 532846 h 2408285"/>
              <a:gd name="connsiteX118" fmla="*/ 11735097 w 12086611"/>
              <a:gd name="connsiteY118" fmla="*/ 529051 h 2408285"/>
              <a:gd name="connsiteX119" fmla="*/ 11662573 w 12086611"/>
              <a:gd name="connsiteY119" fmla="*/ 461542 h 2408285"/>
              <a:gd name="connsiteX120" fmla="*/ 11658947 w 12086611"/>
              <a:gd name="connsiteY120" fmla="*/ 142162 h 2408285"/>
              <a:gd name="connsiteX121" fmla="*/ 11763653 w 12086611"/>
              <a:gd name="connsiteY121" fmla="*/ 239223 h 2408285"/>
              <a:gd name="connsiteX122" fmla="*/ 11658721 w 12086611"/>
              <a:gd name="connsiteY122" fmla="*/ 334657 h 2408285"/>
              <a:gd name="connsiteX123" fmla="*/ 11554014 w 12086611"/>
              <a:gd name="connsiteY123" fmla="*/ 237596 h 2408285"/>
              <a:gd name="connsiteX124" fmla="*/ 11656001 w 12086611"/>
              <a:gd name="connsiteY124" fmla="*/ 144873 h 2408285"/>
              <a:gd name="connsiteX125" fmla="*/ 11690766 w 12086611"/>
              <a:gd name="connsiteY125" fmla="*/ 40330 h 2408285"/>
              <a:gd name="connsiteX126" fmla="*/ 11845185 w 12086611"/>
              <a:gd name="connsiteY126" fmla="*/ 40330 h 2408285"/>
              <a:gd name="connsiteX127" fmla="*/ 11840228 w 12086611"/>
              <a:gd name="connsiteY127" fmla="*/ 44830 h 2408285"/>
              <a:gd name="connsiteX128" fmla="*/ 11767053 w 12086611"/>
              <a:gd name="connsiteY128" fmla="*/ 111254 h 2408285"/>
              <a:gd name="connsiteX129" fmla="*/ 11712546 w 12086611"/>
              <a:gd name="connsiteY129" fmla="*/ 60579 h 2408285"/>
              <a:gd name="connsiteX130" fmla="*/ 11661213 w 12086611"/>
              <a:gd name="connsiteY130" fmla="*/ 40330 h 2408285"/>
              <a:gd name="connsiteX131" fmla="*/ 11684643 w 12086611"/>
              <a:gd name="connsiteY131" fmla="*/ 40330 h 2408285"/>
              <a:gd name="connsiteX132" fmla="*/ 11690280 w 12086611"/>
              <a:gd name="connsiteY132" fmla="*/ 45575 h 2408285"/>
              <a:gd name="connsiteX133" fmla="*/ 11765240 w 12086611"/>
              <a:gd name="connsiteY133" fmla="*/ 115321 h 2408285"/>
              <a:gd name="connsiteX134" fmla="*/ 11765240 w 12086611"/>
              <a:gd name="connsiteY134" fmla="*/ 234343 h 2408285"/>
              <a:gd name="connsiteX135" fmla="*/ 11661213 w 12086611"/>
              <a:gd name="connsiteY135" fmla="*/ 137824 h 2408285"/>
              <a:gd name="connsiteX136" fmla="*/ 11661213 w 12086611"/>
              <a:gd name="connsiteY136" fmla="*/ 69350 h 2408285"/>
              <a:gd name="connsiteX137" fmla="*/ 0 w 12086611"/>
              <a:gd name="connsiteY137" fmla="*/ 0 h 2408285"/>
              <a:gd name="connsiteX138" fmla="*/ 11657587 w 12086611"/>
              <a:gd name="connsiteY138" fmla="*/ 40330 h 2408285"/>
              <a:gd name="connsiteX139" fmla="*/ 11657587 w 12086611"/>
              <a:gd name="connsiteY139" fmla="*/ 41002 h 2408285"/>
              <a:gd name="connsiteX140" fmla="*/ 11657587 w 12086611"/>
              <a:gd name="connsiteY140" fmla="*/ 137824 h 2408285"/>
              <a:gd name="connsiteX141" fmla="*/ 11653055 w 12086611"/>
              <a:gd name="connsiteY141" fmla="*/ 141891 h 2408285"/>
              <a:gd name="connsiteX142" fmla="*/ 11656001 w 12086611"/>
              <a:gd name="connsiteY142" fmla="*/ 144873 h 2408285"/>
              <a:gd name="connsiteX143" fmla="*/ 11652828 w 12086611"/>
              <a:gd name="connsiteY143" fmla="*/ 141891 h 2408285"/>
              <a:gd name="connsiteX144" fmla="*/ 11549028 w 12086611"/>
              <a:gd name="connsiteY144" fmla="*/ 236512 h 2408285"/>
              <a:gd name="connsiteX145" fmla="*/ 11549028 w 12086611"/>
              <a:gd name="connsiteY145" fmla="*/ 243019 h 2408285"/>
              <a:gd name="connsiteX146" fmla="*/ 11552881 w 12086611"/>
              <a:gd name="connsiteY146" fmla="*/ 246543 h 2408285"/>
              <a:gd name="connsiteX147" fmla="*/ 11552881 w 12086611"/>
              <a:gd name="connsiteY147" fmla="*/ 242205 h 2408285"/>
              <a:gd name="connsiteX148" fmla="*/ 11656681 w 12086611"/>
              <a:gd name="connsiteY148" fmla="*/ 338724 h 2408285"/>
              <a:gd name="connsiteX149" fmla="*/ 11656681 w 12086611"/>
              <a:gd name="connsiteY149" fmla="*/ 457746 h 2408285"/>
              <a:gd name="connsiteX150" fmla="*/ 11552881 w 12086611"/>
              <a:gd name="connsiteY150" fmla="*/ 361227 h 2408285"/>
              <a:gd name="connsiteX151" fmla="*/ 11552881 w 12086611"/>
              <a:gd name="connsiteY151" fmla="*/ 246814 h 2408285"/>
              <a:gd name="connsiteX152" fmla="*/ 11549028 w 12086611"/>
              <a:gd name="connsiteY152" fmla="*/ 243290 h 2408285"/>
              <a:gd name="connsiteX153" fmla="*/ 11549028 w 12086611"/>
              <a:gd name="connsiteY153" fmla="*/ 363125 h 2408285"/>
              <a:gd name="connsiteX154" fmla="*/ 11441829 w 12086611"/>
              <a:gd name="connsiteY154" fmla="*/ 460457 h 2408285"/>
              <a:gd name="connsiteX155" fmla="*/ 11441829 w 12086611"/>
              <a:gd name="connsiteY155" fmla="*/ 587613 h 2408285"/>
              <a:gd name="connsiteX156" fmla="*/ 11544269 w 12086611"/>
              <a:gd name="connsiteY156" fmla="*/ 682505 h 2408285"/>
              <a:gd name="connsiteX157" fmla="*/ 11544269 w 12086611"/>
              <a:gd name="connsiteY157" fmla="*/ 676811 h 2408285"/>
              <a:gd name="connsiteX158" fmla="*/ 11445455 w 12086611"/>
              <a:gd name="connsiteY158" fmla="*/ 585444 h 2408285"/>
              <a:gd name="connsiteX159" fmla="*/ 11445455 w 12086611"/>
              <a:gd name="connsiteY159" fmla="*/ 466151 h 2408285"/>
              <a:gd name="connsiteX160" fmla="*/ 11544269 w 12086611"/>
              <a:gd name="connsiteY160" fmla="*/ 557789 h 2408285"/>
              <a:gd name="connsiteX161" fmla="*/ 11544269 w 12086611"/>
              <a:gd name="connsiteY161" fmla="*/ 552096 h 2408285"/>
              <a:gd name="connsiteX162" fmla="*/ 11446815 w 12086611"/>
              <a:gd name="connsiteY162" fmla="*/ 461542 h 2408285"/>
              <a:gd name="connsiteX163" fmla="*/ 11551748 w 12086611"/>
              <a:gd name="connsiteY163" fmla="*/ 366107 h 2408285"/>
              <a:gd name="connsiteX164" fmla="*/ 11656454 w 12086611"/>
              <a:gd name="connsiteY164" fmla="*/ 463440 h 2408285"/>
              <a:gd name="connsiteX165" fmla="*/ 11551521 w 12086611"/>
              <a:gd name="connsiteY165" fmla="*/ 558874 h 2408285"/>
              <a:gd name="connsiteX166" fmla="*/ 11544495 w 12086611"/>
              <a:gd name="connsiteY166" fmla="*/ 552367 h 2408285"/>
              <a:gd name="connsiteX167" fmla="*/ 11544495 w 12086611"/>
              <a:gd name="connsiteY167" fmla="*/ 558061 h 2408285"/>
              <a:gd name="connsiteX168" fmla="*/ 11549482 w 12086611"/>
              <a:gd name="connsiteY168" fmla="*/ 562669 h 2408285"/>
              <a:gd name="connsiteX169" fmla="*/ 11549482 w 12086611"/>
              <a:gd name="connsiteY169" fmla="*/ 681691 h 2408285"/>
              <a:gd name="connsiteX170" fmla="*/ 11544495 w 12086611"/>
              <a:gd name="connsiteY170" fmla="*/ 677083 h 2408285"/>
              <a:gd name="connsiteX171" fmla="*/ 11544495 w 12086611"/>
              <a:gd name="connsiteY171" fmla="*/ 682776 h 2408285"/>
              <a:gd name="connsiteX172" fmla="*/ 11549028 w 12086611"/>
              <a:gd name="connsiteY172" fmla="*/ 687114 h 2408285"/>
              <a:gd name="connsiteX173" fmla="*/ 11549028 w 12086611"/>
              <a:gd name="connsiteY173" fmla="*/ 748116 h 2408285"/>
              <a:gd name="connsiteX174" fmla="*/ 11552881 w 12086611"/>
              <a:gd name="connsiteY174" fmla="*/ 748658 h 2408285"/>
              <a:gd name="connsiteX175" fmla="*/ 11552881 w 12086611"/>
              <a:gd name="connsiteY175" fmla="*/ 688741 h 2408285"/>
              <a:gd name="connsiteX176" fmla="*/ 11607727 w 12086611"/>
              <a:gd name="connsiteY176" fmla="*/ 739711 h 2408285"/>
              <a:gd name="connsiteX177" fmla="*/ 11609994 w 12086611"/>
              <a:gd name="connsiteY177" fmla="*/ 736187 h 2408285"/>
              <a:gd name="connsiteX178" fmla="*/ 11607727 w 12086611"/>
              <a:gd name="connsiteY178" fmla="*/ 739982 h 2408285"/>
              <a:gd name="connsiteX179" fmla="*/ 11656681 w 12086611"/>
              <a:gd name="connsiteY179" fmla="*/ 785259 h 2408285"/>
              <a:gd name="connsiteX180" fmla="*/ 11656681 w 12086611"/>
              <a:gd name="connsiteY180" fmla="*/ 904552 h 2408285"/>
              <a:gd name="connsiteX181" fmla="*/ 11552881 w 12086611"/>
              <a:gd name="connsiteY181" fmla="*/ 808034 h 2408285"/>
              <a:gd name="connsiteX182" fmla="*/ 11552881 w 12086611"/>
              <a:gd name="connsiteY182" fmla="*/ 748929 h 2408285"/>
              <a:gd name="connsiteX183" fmla="*/ 11549028 w 12086611"/>
              <a:gd name="connsiteY183" fmla="*/ 748387 h 2408285"/>
              <a:gd name="connsiteX184" fmla="*/ 11549028 w 12086611"/>
              <a:gd name="connsiteY184" fmla="*/ 809931 h 2408285"/>
              <a:gd name="connsiteX185" fmla="*/ 11479451 w 12086611"/>
              <a:gd name="connsiteY185" fmla="*/ 873102 h 2408285"/>
              <a:gd name="connsiteX186" fmla="*/ 11483304 w 12086611"/>
              <a:gd name="connsiteY186" fmla="*/ 875271 h 2408285"/>
              <a:gd name="connsiteX187" fmla="*/ 11551748 w 12086611"/>
              <a:gd name="connsiteY187" fmla="*/ 813185 h 2408285"/>
              <a:gd name="connsiteX188" fmla="*/ 11656454 w 12086611"/>
              <a:gd name="connsiteY188" fmla="*/ 910246 h 2408285"/>
              <a:gd name="connsiteX189" fmla="*/ 11551521 w 12086611"/>
              <a:gd name="connsiteY189" fmla="*/ 1005680 h 2408285"/>
              <a:gd name="connsiteX190" fmla="*/ 11446815 w 12086611"/>
              <a:gd name="connsiteY190" fmla="*/ 908619 h 2408285"/>
              <a:gd name="connsiteX191" fmla="*/ 11483077 w 12086611"/>
              <a:gd name="connsiteY191" fmla="*/ 875543 h 2408285"/>
              <a:gd name="connsiteX192" fmla="*/ 11479224 w 12086611"/>
              <a:gd name="connsiteY192" fmla="*/ 873374 h 2408285"/>
              <a:gd name="connsiteX193" fmla="*/ 11441829 w 12086611"/>
              <a:gd name="connsiteY193" fmla="*/ 907535 h 2408285"/>
              <a:gd name="connsiteX194" fmla="*/ 11441829 w 12086611"/>
              <a:gd name="connsiteY194" fmla="*/ 993751 h 2408285"/>
              <a:gd name="connsiteX195" fmla="*/ 11445455 w 12086611"/>
              <a:gd name="connsiteY195" fmla="*/ 995649 h 2408285"/>
              <a:gd name="connsiteX196" fmla="*/ 11445455 w 12086611"/>
              <a:gd name="connsiteY196" fmla="*/ 913228 h 2408285"/>
              <a:gd name="connsiteX197" fmla="*/ 11549482 w 12086611"/>
              <a:gd name="connsiteY197" fmla="*/ 1009747 h 2408285"/>
              <a:gd name="connsiteX198" fmla="*/ 11549482 w 12086611"/>
              <a:gd name="connsiteY198" fmla="*/ 1128769 h 2408285"/>
              <a:gd name="connsiteX199" fmla="*/ 11445455 w 12086611"/>
              <a:gd name="connsiteY199" fmla="*/ 1032250 h 2408285"/>
              <a:gd name="connsiteX200" fmla="*/ 11445455 w 12086611"/>
              <a:gd name="connsiteY200" fmla="*/ 995920 h 2408285"/>
              <a:gd name="connsiteX201" fmla="*/ 11441829 w 12086611"/>
              <a:gd name="connsiteY201" fmla="*/ 994022 h 2408285"/>
              <a:gd name="connsiteX202" fmla="*/ 11441829 w 12086611"/>
              <a:gd name="connsiteY202" fmla="*/ 1034419 h 2408285"/>
              <a:gd name="connsiteX203" fmla="*/ 11551295 w 12086611"/>
              <a:gd name="connsiteY203" fmla="*/ 1136089 h 2408285"/>
              <a:gd name="connsiteX204" fmla="*/ 11660307 w 12086611"/>
              <a:gd name="connsiteY204" fmla="*/ 1037130 h 2408285"/>
              <a:gd name="connsiteX205" fmla="*/ 11686370 w 12086611"/>
              <a:gd name="connsiteY205" fmla="*/ 1061260 h 2408285"/>
              <a:gd name="connsiteX206" fmla="*/ 11764787 w 12086611"/>
              <a:gd name="connsiteY206" fmla="*/ 1133920 h 2408285"/>
              <a:gd name="connsiteX207" fmla="*/ 11764787 w 12086611"/>
              <a:gd name="connsiteY207" fmla="*/ 1250231 h 2408285"/>
              <a:gd name="connsiteX208" fmla="*/ 11768639 w 12086611"/>
              <a:gd name="connsiteY208" fmla="*/ 1250231 h 2408285"/>
              <a:gd name="connsiteX209" fmla="*/ 11768639 w 12086611"/>
              <a:gd name="connsiteY209" fmla="*/ 1243724 h 2408285"/>
              <a:gd name="connsiteX210" fmla="*/ 11768639 w 12086611"/>
              <a:gd name="connsiteY210" fmla="*/ 1135818 h 2408285"/>
              <a:gd name="connsiteX211" fmla="*/ 11872666 w 12086611"/>
              <a:gd name="connsiteY211" fmla="*/ 1232337 h 2408285"/>
              <a:gd name="connsiteX212" fmla="*/ 11872666 w 12086611"/>
              <a:gd name="connsiteY212" fmla="*/ 1242097 h 2408285"/>
              <a:gd name="connsiteX213" fmla="*/ 11872666 w 12086611"/>
              <a:gd name="connsiteY213" fmla="*/ 1351088 h 2408285"/>
              <a:gd name="connsiteX214" fmla="*/ 11768639 w 12086611"/>
              <a:gd name="connsiteY214" fmla="*/ 1254840 h 2408285"/>
              <a:gd name="connsiteX215" fmla="*/ 11768639 w 12086611"/>
              <a:gd name="connsiteY215" fmla="*/ 1250502 h 2408285"/>
              <a:gd name="connsiteX216" fmla="*/ 11764787 w 12086611"/>
              <a:gd name="connsiteY216" fmla="*/ 1250502 h 2408285"/>
              <a:gd name="connsiteX217" fmla="*/ 11764787 w 12086611"/>
              <a:gd name="connsiteY217" fmla="*/ 1254569 h 2408285"/>
              <a:gd name="connsiteX218" fmla="*/ 11760254 w 12086611"/>
              <a:gd name="connsiteY218" fmla="*/ 1258636 h 2408285"/>
              <a:gd name="connsiteX219" fmla="*/ 11763200 w 12086611"/>
              <a:gd name="connsiteY219" fmla="*/ 1261618 h 2408285"/>
              <a:gd name="connsiteX220" fmla="*/ 11760027 w 12086611"/>
              <a:gd name="connsiteY220" fmla="*/ 1258907 h 2408285"/>
              <a:gd name="connsiteX221" fmla="*/ 11656227 w 12086611"/>
              <a:gd name="connsiteY221" fmla="*/ 1353257 h 2408285"/>
              <a:gd name="connsiteX222" fmla="*/ 11656227 w 12086611"/>
              <a:gd name="connsiteY222" fmla="*/ 1360035 h 2408285"/>
              <a:gd name="connsiteX223" fmla="*/ 11660080 w 12086611"/>
              <a:gd name="connsiteY223" fmla="*/ 1363559 h 2408285"/>
              <a:gd name="connsiteX224" fmla="*/ 11660080 w 12086611"/>
              <a:gd name="connsiteY224" fmla="*/ 1358950 h 2408285"/>
              <a:gd name="connsiteX225" fmla="*/ 11764107 w 12086611"/>
              <a:gd name="connsiteY225" fmla="*/ 1455469 h 2408285"/>
              <a:gd name="connsiteX226" fmla="*/ 11764107 w 12086611"/>
              <a:gd name="connsiteY226" fmla="*/ 1574491 h 2408285"/>
              <a:gd name="connsiteX227" fmla="*/ 11660080 w 12086611"/>
              <a:gd name="connsiteY227" fmla="*/ 1478243 h 2408285"/>
              <a:gd name="connsiteX228" fmla="*/ 11660080 w 12086611"/>
              <a:gd name="connsiteY228" fmla="*/ 1363830 h 2408285"/>
              <a:gd name="connsiteX229" fmla="*/ 11656227 w 12086611"/>
              <a:gd name="connsiteY229" fmla="*/ 1360306 h 2408285"/>
              <a:gd name="connsiteX230" fmla="*/ 11656227 w 12086611"/>
              <a:gd name="connsiteY230" fmla="*/ 1479870 h 2408285"/>
              <a:gd name="connsiteX231" fmla="*/ 11549028 w 12086611"/>
              <a:gd name="connsiteY231" fmla="*/ 1577473 h 2408285"/>
              <a:gd name="connsiteX232" fmla="*/ 11549028 w 12086611"/>
              <a:gd name="connsiteY232" fmla="*/ 1704357 h 2408285"/>
              <a:gd name="connsiteX233" fmla="*/ 11651468 w 12086611"/>
              <a:gd name="connsiteY233" fmla="*/ 1799521 h 2408285"/>
              <a:gd name="connsiteX234" fmla="*/ 11651468 w 12086611"/>
              <a:gd name="connsiteY234" fmla="*/ 1793827 h 2408285"/>
              <a:gd name="connsiteX235" fmla="*/ 11552881 w 12086611"/>
              <a:gd name="connsiteY235" fmla="*/ 1702189 h 2408285"/>
              <a:gd name="connsiteX236" fmla="*/ 11552881 w 12086611"/>
              <a:gd name="connsiteY236" fmla="*/ 1583167 h 2408285"/>
              <a:gd name="connsiteX237" fmla="*/ 11651468 w 12086611"/>
              <a:gd name="connsiteY237" fmla="*/ 1674535 h 2408285"/>
              <a:gd name="connsiteX238" fmla="*/ 11651468 w 12086611"/>
              <a:gd name="connsiteY238" fmla="*/ 1669112 h 2408285"/>
              <a:gd name="connsiteX239" fmla="*/ 11554014 w 12086611"/>
              <a:gd name="connsiteY239" fmla="*/ 1578558 h 2408285"/>
              <a:gd name="connsiteX240" fmla="*/ 11658947 w 12086611"/>
              <a:gd name="connsiteY240" fmla="*/ 1483123 h 2408285"/>
              <a:gd name="connsiteX241" fmla="*/ 11763653 w 12086611"/>
              <a:gd name="connsiteY241" fmla="*/ 1580184 h 2408285"/>
              <a:gd name="connsiteX242" fmla="*/ 11658721 w 12086611"/>
              <a:gd name="connsiteY242" fmla="*/ 1675619 h 2408285"/>
              <a:gd name="connsiteX243" fmla="*/ 11651695 w 12086611"/>
              <a:gd name="connsiteY243" fmla="*/ 1669112 h 2408285"/>
              <a:gd name="connsiteX244" fmla="*/ 11651695 w 12086611"/>
              <a:gd name="connsiteY244" fmla="*/ 1674805 h 2408285"/>
              <a:gd name="connsiteX245" fmla="*/ 11656907 w 12086611"/>
              <a:gd name="connsiteY245" fmla="*/ 1679686 h 2408285"/>
              <a:gd name="connsiteX246" fmla="*/ 11656907 w 12086611"/>
              <a:gd name="connsiteY246" fmla="*/ 1798708 h 2408285"/>
              <a:gd name="connsiteX247" fmla="*/ 11651695 w 12086611"/>
              <a:gd name="connsiteY247" fmla="*/ 1793827 h 2408285"/>
              <a:gd name="connsiteX248" fmla="*/ 11651695 w 12086611"/>
              <a:gd name="connsiteY248" fmla="*/ 1799521 h 2408285"/>
              <a:gd name="connsiteX249" fmla="*/ 11656227 w 12086611"/>
              <a:gd name="connsiteY249" fmla="*/ 1803859 h 2408285"/>
              <a:gd name="connsiteX250" fmla="*/ 11656227 w 12086611"/>
              <a:gd name="connsiteY250" fmla="*/ 1864861 h 2408285"/>
              <a:gd name="connsiteX251" fmla="*/ 11660080 w 12086611"/>
              <a:gd name="connsiteY251" fmla="*/ 1865674 h 2408285"/>
              <a:gd name="connsiteX252" fmla="*/ 11660080 w 12086611"/>
              <a:gd name="connsiteY252" fmla="*/ 1805757 h 2408285"/>
              <a:gd name="connsiteX253" fmla="*/ 11714927 w 12086611"/>
              <a:gd name="connsiteY253" fmla="*/ 1856727 h 2408285"/>
              <a:gd name="connsiteX254" fmla="*/ 11717193 w 12086611"/>
              <a:gd name="connsiteY254" fmla="*/ 1852932 h 2408285"/>
              <a:gd name="connsiteX255" fmla="*/ 11662573 w 12086611"/>
              <a:gd name="connsiteY255" fmla="*/ 1802503 h 2408285"/>
              <a:gd name="connsiteX256" fmla="*/ 11767506 w 12086611"/>
              <a:gd name="connsiteY256" fmla="*/ 1707069 h 2408285"/>
              <a:gd name="connsiteX257" fmla="*/ 11791983 w 12086611"/>
              <a:gd name="connsiteY257" fmla="*/ 1729572 h 2408285"/>
              <a:gd name="connsiteX258" fmla="*/ 11870853 w 12086611"/>
              <a:gd name="connsiteY258" fmla="*/ 1802775 h 2408285"/>
              <a:gd name="connsiteX259" fmla="*/ 11765920 w 12086611"/>
              <a:gd name="connsiteY259" fmla="*/ 1898209 h 2408285"/>
              <a:gd name="connsiteX260" fmla="*/ 11717193 w 12086611"/>
              <a:gd name="connsiteY260" fmla="*/ 1853203 h 2408285"/>
              <a:gd name="connsiteX261" fmla="*/ 11715153 w 12086611"/>
              <a:gd name="connsiteY261" fmla="*/ 1856727 h 2408285"/>
              <a:gd name="connsiteX262" fmla="*/ 11764107 w 12086611"/>
              <a:gd name="connsiteY262" fmla="*/ 1902276 h 2408285"/>
              <a:gd name="connsiteX263" fmla="*/ 11764107 w 12086611"/>
              <a:gd name="connsiteY263" fmla="*/ 2021298 h 2408285"/>
              <a:gd name="connsiteX264" fmla="*/ 11660080 w 12086611"/>
              <a:gd name="connsiteY264" fmla="*/ 1924778 h 2408285"/>
              <a:gd name="connsiteX265" fmla="*/ 11660080 w 12086611"/>
              <a:gd name="connsiteY265" fmla="*/ 1865945 h 2408285"/>
              <a:gd name="connsiteX266" fmla="*/ 11656227 w 12086611"/>
              <a:gd name="connsiteY266" fmla="*/ 1865132 h 2408285"/>
              <a:gd name="connsiteX267" fmla="*/ 11656227 w 12086611"/>
              <a:gd name="connsiteY267" fmla="*/ 1926948 h 2408285"/>
              <a:gd name="connsiteX268" fmla="*/ 11586650 w 12086611"/>
              <a:gd name="connsiteY268" fmla="*/ 1990119 h 2408285"/>
              <a:gd name="connsiteX269" fmla="*/ 11549028 w 12086611"/>
              <a:gd name="connsiteY269" fmla="*/ 2024280 h 2408285"/>
              <a:gd name="connsiteX270" fmla="*/ 11549028 w 12086611"/>
              <a:gd name="connsiteY270" fmla="*/ 2110496 h 2408285"/>
              <a:gd name="connsiteX271" fmla="*/ 11552881 w 12086611"/>
              <a:gd name="connsiteY271" fmla="*/ 2112394 h 2408285"/>
              <a:gd name="connsiteX272" fmla="*/ 11552881 w 12086611"/>
              <a:gd name="connsiteY272" fmla="*/ 2029973 h 2408285"/>
              <a:gd name="connsiteX273" fmla="*/ 11656907 w 12086611"/>
              <a:gd name="connsiteY273" fmla="*/ 2126492 h 2408285"/>
              <a:gd name="connsiteX274" fmla="*/ 11656907 w 12086611"/>
              <a:gd name="connsiteY274" fmla="*/ 2245514 h 2408285"/>
              <a:gd name="connsiteX275" fmla="*/ 11552881 w 12086611"/>
              <a:gd name="connsiteY275" fmla="*/ 2149266 h 2408285"/>
              <a:gd name="connsiteX276" fmla="*/ 11552881 w 12086611"/>
              <a:gd name="connsiteY276" fmla="*/ 2112665 h 2408285"/>
              <a:gd name="connsiteX277" fmla="*/ 11549028 w 12086611"/>
              <a:gd name="connsiteY277" fmla="*/ 2110767 h 2408285"/>
              <a:gd name="connsiteX278" fmla="*/ 11549028 w 12086611"/>
              <a:gd name="connsiteY278" fmla="*/ 2151435 h 2408285"/>
              <a:gd name="connsiteX279" fmla="*/ 11658721 w 12086611"/>
              <a:gd name="connsiteY279" fmla="*/ 2253105 h 2408285"/>
              <a:gd name="connsiteX280" fmla="*/ 11767506 w 12086611"/>
              <a:gd name="connsiteY280" fmla="*/ 2153875 h 2408285"/>
              <a:gd name="connsiteX281" fmla="*/ 11793569 w 12086611"/>
              <a:gd name="connsiteY281" fmla="*/ 2178005 h 2408285"/>
              <a:gd name="connsiteX282" fmla="*/ 11795609 w 12086611"/>
              <a:gd name="connsiteY282" fmla="*/ 2174210 h 2408285"/>
              <a:gd name="connsiteX283" fmla="*/ 11793796 w 12086611"/>
              <a:gd name="connsiteY283" fmla="*/ 2178276 h 2408285"/>
              <a:gd name="connsiteX284" fmla="*/ 11871986 w 12086611"/>
              <a:gd name="connsiteY284" fmla="*/ 2250937 h 2408285"/>
              <a:gd name="connsiteX285" fmla="*/ 11871986 w 12086611"/>
              <a:gd name="connsiteY285" fmla="*/ 2372941 h 2408285"/>
              <a:gd name="connsiteX286" fmla="*/ 11853628 w 12086611"/>
              <a:gd name="connsiteY286" fmla="*/ 2389640 h 2408285"/>
              <a:gd name="connsiteX287" fmla="*/ 11844194 w 12086611"/>
              <a:gd name="connsiteY287" fmla="*/ 2398222 h 2408285"/>
              <a:gd name="connsiteX288" fmla="*/ 0 w 12086611"/>
              <a:gd name="connsiteY288" fmla="*/ 2408285 h 24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2086611" h="2408285">
                <a:moveTo>
                  <a:pt x="11874479" y="2376194"/>
                </a:moveTo>
                <a:lnTo>
                  <a:pt x="11897822" y="2397884"/>
                </a:lnTo>
                <a:lnTo>
                  <a:pt x="11898186" y="2398222"/>
                </a:lnTo>
                <a:lnTo>
                  <a:pt x="11850311" y="2398222"/>
                </a:lnTo>
                <a:lnTo>
                  <a:pt x="11852466" y="2396257"/>
                </a:lnTo>
                <a:close/>
                <a:moveTo>
                  <a:pt x="11875838" y="2252563"/>
                </a:moveTo>
                <a:lnTo>
                  <a:pt x="11979865" y="2349082"/>
                </a:lnTo>
                <a:lnTo>
                  <a:pt x="11979865" y="2378140"/>
                </a:lnTo>
                <a:lnTo>
                  <a:pt x="11979865" y="2398222"/>
                </a:lnTo>
                <a:lnTo>
                  <a:pt x="11904568" y="2398222"/>
                </a:lnTo>
                <a:lnTo>
                  <a:pt x="11903035" y="2396799"/>
                </a:lnTo>
                <a:cubicBezTo>
                  <a:pt x="11901449" y="2397071"/>
                  <a:pt x="11899635" y="2397613"/>
                  <a:pt x="11897822" y="2397884"/>
                </a:cubicBezTo>
                <a:cubicBezTo>
                  <a:pt x="11899635" y="2397341"/>
                  <a:pt x="11901222" y="2397071"/>
                  <a:pt x="11902808" y="2396528"/>
                </a:cubicBezTo>
                <a:lnTo>
                  <a:pt x="11875838" y="2371585"/>
                </a:lnTo>
                <a:close/>
                <a:moveTo>
                  <a:pt x="11768639" y="2029973"/>
                </a:moveTo>
                <a:lnTo>
                  <a:pt x="11835724" y="2092331"/>
                </a:lnTo>
                <a:lnTo>
                  <a:pt x="11872666" y="2126492"/>
                </a:lnTo>
                <a:lnTo>
                  <a:pt x="11872666" y="2245514"/>
                </a:lnTo>
                <a:lnTo>
                  <a:pt x="11795609" y="2174210"/>
                </a:lnTo>
                <a:lnTo>
                  <a:pt x="11768639" y="2149266"/>
                </a:lnTo>
                <a:close/>
                <a:moveTo>
                  <a:pt x="11658947" y="1929930"/>
                </a:moveTo>
                <a:lnTo>
                  <a:pt x="11763653" y="2027262"/>
                </a:lnTo>
                <a:lnTo>
                  <a:pt x="11658721" y="2122697"/>
                </a:lnTo>
                <a:lnTo>
                  <a:pt x="11554014" y="2025364"/>
                </a:lnTo>
                <a:lnTo>
                  <a:pt x="11590503" y="1992287"/>
                </a:lnTo>
                <a:close/>
                <a:moveTo>
                  <a:pt x="11983265" y="1707069"/>
                </a:moveTo>
                <a:lnTo>
                  <a:pt x="12086611" y="1802775"/>
                </a:lnTo>
                <a:lnTo>
                  <a:pt x="11981678" y="1898209"/>
                </a:lnTo>
                <a:lnTo>
                  <a:pt x="11946776" y="1865674"/>
                </a:lnTo>
                <a:lnTo>
                  <a:pt x="11944736" y="1869741"/>
                </a:lnTo>
                <a:lnTo>
                  <a:pt x="11979865" y="1902276"/>
                </a:lnTo>
                <a:lnTo>
                  <a:pt x="11979865" y="2021298"/>
                </a:lnTo>
                <a:lnTo>
                  <a:pt x="11904621" y="1951619"/>
                </a:lnTo>
                <a:lnTo>
                  <a:pt x="11902582" y="1955957"/>
                </a:lnTo>
                <a:lnTo>
                  <a:pt x="11979412" y="2027262"/>
                </a:lnTo>
                <a:lnTo>
                  <a:pt x="11874479" y="2122697"/>
                </a:lnTo>
                <a:lnTo>
                  <a:pt x="11837764" y="2088535"/>
                </a:lnTo>
                <a:lnTo>
                  <a:pt x="11835724" y="2092331"/>
                </a:lnTo>
                <a:lnTo>
                  <a:pt x="11837537" y="2088264"/>
                </a:lnTo>
                <a:lnTo>
                  <a:pt x="11769772" y="2025364"/>
                </a:lnTo>
                <a:lnTo>
                  <a:pt x="11874705" y="1929930"/>
                </a:lnTo>
                <a:lnTo>
                  <a:pt x="11902355" y="1955686"/>
                </a:lnTo>
                <a:lnTo>
                  <a:pt x="11904621" y="1951349"/>
                </a:lnTo>
                <a:lnTo>
                  <a:pt x="11875838" y="1924778"/>
                </a:lnTo>
                <a:lnTo>
                  <a:pt x="11875838" y="1805757"/>
                </a:lnTo>
                <a:lnTo>
                  <a:pt x="11944736" y="1869470"/>
                </a:lnTo>
                <a:lnTo>
                  <a:pt x="11946549" y="1865674"/>
                </a:lnTo>
                <a:lnTo>
                  <a:pt x="11878332" y="1802503"/>
                </a:lnTo>
                <a:close/>
                <a:moveTo>
                  <a:pt x="11768639" y="1583167"/>
                </a:moveTo>
                <a:lnTo>
                  <a:pt x="11840257" y="1649591"/>
                </a:lnTo>
                <a:lnTo>
                  <a:pt x="11842523" y="1646067"/>
                </a:lnTo>
                <a:lnTo>
                  <a:pt x="11840483" y="1649591"/>
                </a:lnTo>
                <a:lnTo>
                  <a:pt x="11872666" y="1679686"/>
                </a:lnTo>
                <a:lnTo>
                  <a:pt x="11872666" y="1798708"/>
                </a:lnTo>
                <a:lnTo>
                  <a:pt x="11794249" y="1726047"/>
                </a:lnTo>
                <a:lnTo>
                  <a:pt x="11791983" y="1729572"/>
                </a:lnTo>
                <a:lnTo>
                  <a:pt x="11794023" y="1725776"/>
                </a:lnTo>
                <a:lnTo>
                  <a:pt x="11768639" y="1702189"/>
                </a:lnTo>
                <a:close/>
                <a:moveTo>
                  <a:pt x="11874705" y="1483123"/>
                </a:moveTo>
                <a:lnTo>
                  <a:pt x="11979412" y="1580184"/>
                </a:lnTo>
                <a:lnTo>
                  <a:pt x="11874479" y="1675619"/>
                </a:lnTo>
                <a:lnTo>
                  <a:pt x="11842523" y="1646067"/>
                </a:lnTo>
                <a:lnTo>
                  <a:pt x="11769772" y="1578558"/>
                </a:lnTo>
                <a:close/>
                <a:moveTo>
                  <a:pt x="11766146" y="1258907"/>
                </a:moveTo>
                <a:lnTo>
                  <a:pt x="11870853" y="1355968"/>
                </a:lnTo>
                <a:lnTo>
                  <a:pt x="11765920" y="1451673"/>
                </a:lnTo>
                <a:lnTo>
                  <a:pt x="11661213" y="1354341"/>
                </a:lnTo>
                <a:lnTo>
                  <a:pt x="11763200" y="1261618"/>
                </a:lnTo>
                <a:close/>
                <a:moveTo>
                  <a:pt x="11661213" y="913228"/>
                </a:moveTo>
                <a:lnTo>
                  <a:pt x="11728298" y="975315"/>
                </a:lnTo>
                <a:lnTo>
                  <a:pt x="11730338" y="971519"/>
                </a:lnTo>
                <a:lnTo>
                  <a:pt x="11728525" y="975586"/>
                </a:lnTo>
                <a:lnTo>
                  <a:pt x="11765240" y="1009747"/>
                </a:lnTo>
                <a:lnTo>
                  <a:pt x="11765240" y="1128769"/>
                </a:lnTo>
                <a:lnTo>
                  <a:pt x="11688410" y="1057464"/>
                </a:lnTo>
                <a:lnTo>
                  <a:pt x="11686370" y="1061260"/>
                </a:lnTo>
                <a:lnTo>
                  <a:pt x="11688183" y="1057193"/>
                </a:lnTo>
                <a:lnTo>
                  <a:pt x="11661213" y="1032250"/>
                </a:lnTo>
                <a:close/>
                <a:moveTo>
                  <a:pt x="11876065" y="590053"/>
                </a:moveTo>
                <a:lnTo>
                  <a:pt x="11979412" y="686029"/>
                </a:lnTo>
                <a:lnTo>
                  <a:pt x="11874479" y="781464"/>
                </a:lnTo>
                <a:lnTo>
                  <a:pt x="11839350" y="748929"/>
                </a:lnTo>
                <a:lnTo>
                  <a:pt x="11837537" y="752725"/>
                </a:lnTo>
                <a:lnTo>
                  <a:pt x="11872666" y="785259"/>
                </a:lnTo>
                <a:lnTo>
                  <a:pt x="11872666" y="904552"/>
                </a:lnTo>
                <a:lnTo>
                  <a:pt x="11797422" y="834603"/>
                </a:lnTo>
                <a:lnTo>
                  <a:pt x="11795383" y="838941"/>
                </a:lnTo>
                <a:lnTo>
                  <a:pt x="11871986" y="910246"/>
                </a:lnTo>
                <a:lnTo>
                  <a:pt x="11767053" y="1005680"/>
                </a:lnTo>
                <a:lnTo>
                  <a:pt x="11730338" y="971519"/>
                </a:lnTo>
                <a:lnTo>
                  <a:pt x="11662573" y="908619"/>
                </a:lnTo>
                <a:lnTo>
                  <a:pt x="11767506" y="813185"/>
                </a:lnTo>
                <a:lnTo>
                  <a:pt x="11795156" y="838941"/>
                </a:lnTo>
                <a:lnTo>
                  <a:pt x="11797196" y="834603"/>
                </a:lnTo>
                <a:lnTo>
                  <a:pt x="11768639" y="808034"/>
                </a:lnTo>
                <a:lnTo>
                  <a:pt x="11768639" y="688741"/>
                </a:lnTo>
                <a:lnTo>
                  <a:pt x="11837310" y="752725"/>
                </a:lnTo>
                <a:lnTo>
                  <a:pt x="11839350" y="748658"/>
                </a:lnTo>
                <a:lnTo>
                  <a:pt x="11771132" y="685487"/>
                </a:lnTo>
                <a:close/>
                <a:moveTo>
                  <a:pt x="11661213" y="466151"/>
                </a:moveTo>
                <a:lnTo>
                  <a:pt x="11733057" y="532846"/>
                </a:lnTo>
                <a:lnTo>
                  <a:pt x="11765240" y="562669"/>
                </a:lnTo>
                <a:lnTo>
                  <a:pt x="11765240" y="681691"/>
                </a:lnTo>
                <a:lnTo>
                  <a:pt x="11687050" y="609031"/>
                </a:lnTo>
                <a:lnTo>
                  <a:pt x="11684784" y="612827"/>
                </a:lnTo>
                <a:lnTo>
                  <a:pt x="11763653" y="686029"/>
                </a:lnTo>
                <a:lnTo>
                  <a:pt x="11658721" y="781464"/>
                </a:lnTo>
                <a:lnTo>
                  <a:pt x="11609994" y="736187"/>
                </a:lnTo>
                <a:lnTo>
                  <a:pt x="11555374" y="685487"/>
                </a:lnTo>
                <a:lnTo>
                  <a:pt x="11660307" y="590053"/>
                </a:lnTo>
                <a:lnTo>
                  <a:pt x="11684557" y="612556"/>
                </a:lnTo>
                <a:lnTo>
                  <a:pt x="11686824" y="609031"/>
                </a:lnTo>
                <a:lnTo>
                  <a:pt x="11661213" y="585444"/>
                </a:lnTo>
                <a:close/>
                <a:moveTo>
                  <a:pt x="11767506" y="366107"/>
                </a:moveTo>
                <a:lnTo>
                  <a:pt x="11871986" y="463440"/>
                </a:lnTo>
                <a:lnTo>
                  <a:pt x="11767053" y="558874"/>
                </a:lnTo>
                <a:lnTo>
                  <a:pt x="11735324" y="529322"/>
                </a:lnTo>
                <a:lnTo>
                  <a:pt x="11733057" y="532846"/>
                </a:lnTo>
                <a:lnTo>
                  <a:pt x="11735097" y="529051"/>
                </a:lnTo>
                <a:lnTo>
                  <a:pt x="11662573" y="461542"/>
                </a:lnTo>
                <a:close/>
                <a:moveTo>
                  <a:pt x="11658947" y="142162"/>
                </a:moveTo>
                <a:lnTo>
                  <a:pt x="11763653" y="239223"/>
                </a:lnTo>
                <a:lnTo>
                  <a:pt x="11658721" y="334657"/>
                </a:lnTo>
                <a:lnTo>
                  <a:pt x="11554014" y="237596"/>
                </a:lnTo>
                <a:lnTo>
                  <a:pt x="11656001" y="144873"/>
                </a:lnTo>
                <a:close/>
                <a:moveTo>
                  <a:pt x="11690766" y="40330"/>
                </a:moveTo>
                <a:lnTo>
                  <a:pt x="11845185" y="40330"/>
                </a:lnTo>
                <a:lnTo>
                  <a:pt x="11840228" y="44830"/>
                </a:lnTo>
                <a:lnTo>
                  <a:pt x="11767053" y="111254"/>
                </a:lnTo>
                <a:lnTo>
                  <a:pt x="11712546" y="60579"/>
                </a:lnTo>
                <a:close/>
                <a:moveTo>
                  <a:pt x="11661213" y="40330"/>
                </a:moveTo>
                <a:lnTo>
                  <a:pt x="11684643" y="40330"/>
                </a:lnTo>
                <a:lnTo>
                  <a:pt x="11690280" y="45575"/>
                </a:lnTo>
                <a:lnTo>
                  <a:pt x="11765240" y="115321"/>
                </a:lnTo>
                <a:lnTo>
                  <a:pt x="11765240" y="234343"/>
                </a:lnTo>
                <a:lnTo>
                  <a:pt x="11661213" y="137824"/>
                </a:lnTo>
                <a:lnTo>
                  <a:pt x="11661213" y="69350"/>
                </a:lnTo>
                <a:close/>
                <a:moveTo>
                  <a:pt x="0" y="0"/>
                </a:moveTo>
                <a:lnTo>
                  <a:pt x="11657587" y="40330"/>
                </a:lnTo>
                <a:lnTo>
                  <a:pt x="11657587" y="41002"/>
                </a:lnTo>
                <a:lnTo>
                  <a:pt x="11657587" y="137824"/>
                </a:lnTo>
                <a:lnTo>
                  <a:pt x="11653055" y="141891"/>
                </a:lnTo>
                <a:lnTo>
                  <a:pt x="11656001" y="144873"/>
                </a:lnTo>
                <a:lnTo>
                  <a:pt x="11652828" y="141891"/>
                </a:lnTo>
                <a:lnTo>
                  <a:pt x="11549028" y="236512"/>
                </a:lnTo>
                <a:lnTo>
                  <a:pt x="11549028" y="243019"/>
                </a:lnTo>
                <a:lnTo>
                  <a:pt x="11552881" y="246543"/>
                </a:lnTo>
                <a:lnTo>
                  <a:pt x="11552881" y="242205"/>
                </a:lnTo>
                <a:lnTo>
                  <a:pt x="11656681" y="338724"/>
                </a:lnTo>
                <a:lnTo>
                  <a:pt x="11656681" y="457746"/>
                </a:lnTo>
                <a:lnTo>
                  <a:pt x="11552881" y="361227"/>
                </a:lnTo>
                <a:lnTo>
                  <a:pt x="11552881" y="246814"/>
                </a:lnTo>
                <a:lnTo>
                  <a:pt x="11549028" y="243290"/>
                </a:lnTo>
                <a:lnTo>
                  <a:pt x="11549028" y="363125"/>
                </a:lnTo>
                <a:lnTo>
                  <a:pt x="11441829" y="460457"/>
                </a:lnTo>
                <a:lnTo>
                  <a:pt x="11441829" y="587613"/>
                </a:lnTo>
                <a:lnTo>
                  <a:pt x="11544269" y="682505"/>
                </a:lnTo>
                <a:lnTo>
                  <a:pt x="11544269" y="676811"/>
                </a:lnTo>
                <a:lnTo>
                  <a:pt x="11445455" y="585444"/>
                </a:lnTo>
                <a:lnTo>
                  <a:pt x="11445455" y="466151"/>
                </a:lnTo>
                <a:lnTo>
                  <a:pt x="11544269" y="557789"/>
                </a:lnTo>
                <a:lnTo>
                  <a:pt x="11544269" y="552096"/>
                </a:lnTo>
                <a:lnTo>
                  <a:pt x="11446815" y="461542"/>
                </a:lnTo>
                <a:lnTo>
                  <a:pt x="11551748" y="366107"/>
                </a:lnTo>
                <a:lnTo>
                  <a:pt x="11656454" y="463440"/>
                </a:lnTo>
                <a:lnTo>
                  <a:pt x="11551521" y="558874"/>
                </a:lnTo>
                <a:lnTo>
                  <a:pt x="11544495" y="552367"/>
                </a:lnTo>
                <a:lnTo>
                  <a:pt x="11544495" y="558061"/>
                </a:lnTo>
                <a:lnTo>
                  <a:pt x="11549482" y="562669"/>
                </a:lnTo>
                <a:lnTo>
                  <a:pt x="11549482" y="681691"/>
                </a:lnTo>
                <a:lnTo>
                  <a:pt x="11544495" y="677083"/>
                </a:lnTo>
                <a:lnTo>
                  <a:pt x="11544495" y="682776"/>
                </a:lnTo>
                <a:lnTo>
                  <a:pt x="11549028" y="687114"/>
                </a:lnTo>
                <a:lnTo>
                  <a:pt x="11549028" y="748116"/>
                </a:lnTo>
                <a:lnTo>
                  <a:pt x="11552881" y="748658"/>
                </a:lnTo>
                <a:lnTo>
                  <a:pt x="11552881" y="688741"/>
                </a:lnTo>
                <a:lnTo>
                  <a:pt x="11607727" y="739711"/>
                </a:lnTo>
                <a:lnTo>
                  <a:pt x="11609994" y="736187"/>
                </a:lnTo>
                <a:lnTo>
                  <a:pt x="11607727" y="739982"/>
                </a:lnTo>
                <a:lnTo>
                  <a:pt x="11656681" y="785259"/>
                </a:lnTo>
                <a:lnTo>
                  <a:pt x="11656681" y="904552"/>
                </a:lnTo>
                <a:lnTo>
                  <a:pt x="11552881" y="808034"/>
                </a:lnTo>
                <a:lnTo>
                  <a:pt x="11552881" y="748929"/>
                </a:lnTo>
                <a:lnTo>
                  <a:pt x="11549028" y="748387"/>
                </a:lnTo>
                <a:lnTo>
                  <a:pt x="11549028" y="809931"/>
                </a:lnTo>
                <a:lnTo>
                  <a:pt x="11479451" y="873102"/>
                </a:lnTo>
                <a:lnTo>
                  <a:pt x="11483304" y="875271"/>
                </a:lnTo>
                <a:lnTo>
                  <a:pt x="11551748" y="813185"/>
                </a:lnTo>
                <a:lnTo>
                  <a:pt x="11656454" y="910246"/>
                </a:lnTo>
                <a:lnTo>
                  <a:pt x="11551521" y="1005680"/>
                </a:lnTo>
                <a:lnTo>
                  <a:pt x="11446815" y="908619"/>
                </a:lnTo>
                <a:lnTo>
                  <a:pt x="11483077" y="875543"/>
                </a:lnTo>
                <a:lnTo>
                  <a:pt x="11479224" y="873374"/>
                </a:lnTo>
                <a:lnTo>
                  <a:pt x="11441829" y="907535"/>
                </a:lnTo>
                <a:lnTo>
                  <a:pt x="11441829" y="993751"/>
                </a:lnTo>
                <a:lnTo>
                  <a:pt x="11445455" y="995649"/>
                </a:lnTo>
                <a:lnTo>
                  <a:pt x="11445455" y="913228"/>
                </a:lnTo>
                <a:lnTo>
                  <a:pt x="11549482" y="1009747"/>
                </a:lnTo>
                <a:lnTo>
                  <a:pt x="11549482" y="1128769"/>
                </a:lnTo>
                <a:lnTo>
                  <a:pt x="11445455" y="1032250"/>
                </a:lnTo>
                <a:lnTo>
                  <a:pt x="11445455" y="995920"/>
                </a:lnTo>
                <a:lnTo>
                  <a:pt x="11441829" y="994022"/>
                </a:lnTo>
                <a:lnTo>
                  <a:pt x="11441829" y="1034419"/>
                </a:lnTo>
                <a:lnTo>
                  <a:pt x="11551295" y="1136089"/>
                </a:lnTo>
                <a:lnTo>
                  <a:pt x="11660307" y="1037130"/>
                </a:lnTo>
                <a:lnTo>
                  <a:pt x="11686370" y="1061260"/>
                </a:lnTo>
                <a:lnTo>
                  <a:pt x="11764787" y="1133920"/>
                </a:lnTo>
                <a:lnTo>
                  <a:pt x="11764787" y="1250231"/>
                </a:lnTo>
                <a:lnTo>
                  <a:pt x="11768639" y="1250231"/>
                </a:lnTo>
                <a:lnTo>
                  <a:pt x="11768639" y="1243724"/>
                </a:lnTo>
                <a:lnTo>
                  <a:pt x="11768639" y="1135818"/>
                </a:lnTo>
                <a:lnTo>
                  <a:pt x="11872666" y="1232337"/>
                </a:lnTo>
                <a:lnTo>
                  <a:pt x="11872666" y="1242097"/>
                </a:lnTo>
                <a:lnTo>
                  <a:pt x="11872666" y="1351088"/>
                </a:lnTo>
                <a:lnTo>
                  <a:pt x="11768639" y="1254840"/>
                </a:lnTo>
                <a:lnTo>
                  <a:pt x="11768639" y="1250502"/>
                </a:lnTo>
                <a:lnTo>
                  <a:pt x="11764787" y="1250502"/>
                </a:lnTo>
                <a:lnTo>
                  <a:pt x="11764787" y="1254569"/>
                </a:lnTo>
                <a:lnTo>
                  <a:pt x="11760254" y="1258636"/>
                </a:lnTo>
                <a:lnTo>
                  <a:pt x="11763200" y="1261618"/>
                </a:lnTo>
                <a:lnTo>
                  <a:pt x="11760027" y="1258907"/>
                </a:lnTo>
                <a:lnTo>
                  <a:pt x="11656227" y="1353257"/>
                </a:lnTo>
                <a:lnTo>
                  <a:pt x="11656227" y="1360035"/>
                </a:lnTo>
                <a:lnTo>
                  <a:pt x="11660080" y="1363559"/>
                </a:lnTo>
                <a:lnTo>
                  <a:pt x="11660080" y="1358950"/>
                </a:lnTo>
                <a:lnTo>
                  <a:pt x="11764107" y="1455469"/>
                </a:lnTo>
                <a:lnTo>
                  <a:pt x="11764107" y="1574491"/>
                </a:lnTo>
                <a:lnTo>
                  <a:pt x="11660080" y="1478243"/>
                </a:lnTo>
                <a:lnTo>
                  <a:pt x="11660080" y="1363830"/>
                </a:lnTo>
                <a:lnTo>
                  <a:pt x="11656227" y="1360306"/>
                </a:lnTo>
                <a:lnTo>
                  <a:pt x="11656227" y="1479870"/>
                </a:lnTo>
                <a:lnTo>
                  <a:pt x="11549028" y="1577473"/>
                </a:lnTo>
                <a:lnTo>
                  <a:pt x="11549028" y="1704357"/>
                </a:lnTo>
                <a:lnTo>
                  <a:pt x="11651468" y="1799521"/>
                </a:lnTo>
                <a:lnTo>
                  <a:pt x="11651468" y="1793827"/>
                </a:lnTo>
                <a:lnTo>
                  <a:pt x="11552881" y="1702189"/>
                </a:lnTo>
                <a:lnTo>
                  <a:pt x="11552881" y="1583167"/>
                </a:lnTo>
                <a:lnTo>
                  <a:pt x="11651468" y="1674535"/>
                </a:lnTo>
                <a:lnTo>
                  <a:pt x="11651468" y="1669112"/>
                </a:lnTo>
                <a:lnTo>
                  <a:pt x="11554014" y="1578558"/>
                </a:lnTo>
                <a:lnTo>
                  <a:pt x="11658947" y="1483123"/>
                </a:lnTo>
                <a:lnTo>
                  <a:pt x="11763653" y="1580184"/>
                </a:lnTo>
                <a:lnTo>
                  <a:pt x="11658721" y="1675619"/>
                </a:lnTo>
                <a:lnTo>
                  <a:pt x="11651695" y="1669112"/>
                </a:lnTo>
                <a:lnTo>
                  <a:pt x="11651695" y="1674805"/>
                </a:lnTo>
                <a:lnTo>
                  <a:pt x="11656907" y="1679686"/>
                </a:lnTo>
                <a:lnTo>
                  <a:pt x="11656907" y="1798708"/>
                </a:lnTo>
                <a:lnTo>
                  <a:pt x="11651695" y="1793827"/>
                </a:lnTo>
                <a:lnTo>
                  <a:pt x="11651695" y="1799521"/>
                </a:lnTo>
                <a:lnTo>
                  <a:pt x="11656227" y="1803859"/>
                </a:lnTo>
                <a:lnTo>
                  <a:pt x="11656227" y="1864861"/>
                </a:lnTo>
                <a:lnTo>
                  <a:pt x="11660080" y="1865674"/>
                </a:lnTo>
                <a:lnTo>
                  <a:pt x="11660080" y="1805757"/>
                </a:lnTo>
                <a:lnTo>
                  <a:pt x="11714927" y="1856727"/>
                </a:lnTo>
                <a:lnTo>
                  <a:pt x="11717193" y="1852932"/>
                </a:lnTo>
                <a:lnTo>
                  <a:pt x="11662573" y="1802503"/>
                </a:lnTo>
                <a:lnTo>
                  <a:pt x="11767506" y="1707069"/>
                </a:lnTo>
                <a:lnTo>
                  <a:pt x="11791983" y="1729572"/>
                </a:lnTo>
                <a:lnTo>
                  <a:pt x="11870853" y="1802775"/>
                </a:lnTo>
                <a:lnTo>
                  <a:pt x="11765920" y="1898209"/>
                </a:lnTo>
                <a:lnTo>
                  <a:pt x="11717193" y="1853203"/>
                </a:lnTo>
                <a:lnTo>
                  <a:pt x="11715153" y="1856727"/>
                </a:lnTo>
                <a:lnTo>
                  <a:pt x="11764107" y="1902276"/>
                </a:lnTo>
                <a:lnTo>
                  <a:pt x="11764107" y="2021298"/>
                </a:lnTo>
                <a:lnTo>
                  <a:pt x="11660080" y="1924778"/>
                </a:lnTo>
                <a:lnTo>
                  <a:pt x="11660080" y="1865945"/>
                </a:lnTo>
                <a:lnTo>
                  <a:pt x="11656227" y="1865132"/>
                </a:lnTo>
                <a:lnTo>
                  <a:pt x="11656227" y="1926948"/>
                </a:lnTo>
                <a:lnTo>
                  <a:pt x="11586650" y="1990119"/>
                </a:lnTo>
                <a:lnTo>
                  <a:pt x="11549028" y="2024280"/>
                </a:lnTo>
                <a:lnTo>
                  <a:pt x="11549028" y="2110496"/>
                </a:lnTo>
                <a:lnTo>
                  <a:pt x="11552881" y="2112394"/>
                </a:lnTo>
                <a:lnTo>
                  <a:pt x="11552881" y="2029973"/>
                </a:lnTo>
                <a:lnTo>
                  <a:pt x="11656907" y="2126492"/>
                </a:lnTo>
                <a:lnTo>
                  <a:pt x="11656907" y="2245514"/>
                </a:lnTo>
                <a:lnTo>
                  <a:pt x="11552881" y="2149266"/>
                </a:lnTo>
                <a:lnTo>
                  <a:pt x="11552881" y="2112665"/>
                </a:lnTo>
                <a:lnTo>
                  <a:pt x="11549028" y="2110767"/>
                </a:lnTo>
                <a:lnTo>
                  <a:pt x="11549028" y="2151435"/>
                </a:lnTo>
                <a:lnTo>
                  <a:pt x="11658721" y="2253105"/>
                </a:lnTo>
                <a:lnTo>
                  <a:pt x="11767506" y="2153875"/>
                </a:lnTo>
                <a:lnTo>
                  <a:pt x="11793569" y="2178005"/>
                </a:lnTo>
                <a:lnTo>
                  <a:pt x="11795609" y="2174210"/>
                </a:lnTo>
                <a:lnTo>
                  <a:pt x="11793796" y="2178276"/>
                </a:lnTo>
                <a:lnTo>
                  <a:pt x="11871986" y="2250937"/>
                </a:lnTo>
                <a:lnTo>
                  <a:pt x="11871986" y="2372941"/>
                </a:lnTo>
                <a:lnTo>
                  <a:pt x="11853628" y="2389640"/>
                </a:lnTo>
                <a:lnTo>
                  <a:pt x="11844194" y="2398222"/>
                </a:lnTo>
                <a:lnTo>
                  <a:pt x="0" y="240828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288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7721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DA4377E-E879-7766-B5D1-D1A5E41F4C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4036"/>
            <a:ext cx="11691803" cy="2356755"/>
          </a:xfrm>
          <a:custGeom>
            <a:avLst/>
            <a:gdLst>
              <a:gd name="connsiteX0" fmla="*/ 205830 w 11691803"/>
              <a:gd name="connsiteY0" fmla="*/ 2325379 h 2356755"/>
              <a:gd name="connsiteX1" fmla="*/ 227189 w 11691803"/>
              <a:gd name="connsiteY1" fmla="*/ 2345014 h 2356755"/>
              <a:gd name="connsiteX2" fmla="*/ 229280 w 11691803"/>
              <a:gd name="connsiteY2" fmla="*/ 2346937 h 2356755"/>
              <a:gd name="connsiteX3" fmla="*/ 182828 w 11691803"/>
              <a:gd name="connsiteY3" fmla="*/ 2346937 h 2356755"/>
              <a:gd name="connsiteX4" fmla="*/ 183180 w 11691803"/>
              <a:gd name="connsiteY4" fmla="*/ 2346606 h 2356755"/>
              <a:gd name="connsiteX5" fmla="*/ 204511 w 11691803"/>
              <a:gd name="connsiteY5" fmla="*/ 2204386 h 2356755"/>
              <a:gd name="connsiteX6" fmla="*/ 204511 w 11691803"/>
              <a:gd name="connsiteY6" fmla="*/ 2320869 h 2356755"/>
              <a:gd name="connsiteX7" fmla="*/ 178342 w 11691803"/>
              <a:gd name="connsiteY7" fmla="*/ 2345280 h 2356755"/>
              <a:gd name="connsiteX8" fmla="*/ 183180 w 11691803"/>
              <a:gd name="connsiteY8" fmla="*/ 2346606 h 2356755"/>
              <a:gd name="connsiteX9" fmla="*/ 178122 w 11691803"/>
              <a:gd name="connsiteY9" fmla="*/ 2345545 h 2356755"/>
              <a:gd name="connsiteX10" fmla="*/ 176635 w 11691803"/>
              <a:gd name="connsiteY10" fmla="*/ 2346937 h 2356755"/>
              <a:gd name="connsiteX11" fmla="*/ 103575 w 11691803"/>
              <a:gd name="connsiteY11" fmla="*/ 2346937 h 2356755"/>
              <a:gd name="connsiteX12" fmla="*/ 103575 w 11691803"/>
              <a:gd name="connsiteY12" fmla="*/ 2327284 h 2356755"/>
              <a:gd name="connsiteX13" fmla="*/ 103575 w 11691803"/>
              <a:gd name="connsiteY13" fmla="*/ 2298846 h 2356755"/>
              <a:gd name="connsiteX14" fmla="*/ 308525 w 11691803"/>
              <a:gd name="connsiteY14" fmla="*/ 1986544 h 2356755"/>
              <a:gd name="connsiteX15" fmla="*/ 308525 w 11691803"/>
              <a:gd name="connsiteY15" fmla="*/ 2103293 h 2356755"/>
              <a:gd name="connsiteX16" fmla="*/ 282357 w 11691803"/>
              <a:gd name="connsiteY16" fmla="*/ 2127704 h 2356755"/>
              <a:gd name="connsiteX17" fmla="*/ 207589 w 11691803"/>
              <a:gd name="connsiteY17" fmla="*/ 2197487 h 2356755"/>
              <a:gd name="connsiteX18" fmla="*/ 207589 w 11691803"/>
              <a:gd name="connsiteY18" fmla="*/ 2081004 h 2356755"/>
              <a:gd name="connsiteX19" fmla="*/ 243434 w 11691803"/>
              <a:gd name="connsiteY19" fmla="*/ 2047572 h 2356755"/>
              <a:gd name="connsiteX20" fmla="*/ 414959 w 11691803"/>
              <a:gd name="connsiteY20" fmla="*/ 1888635 h 2356755"/>
              <a:gd name="connsiteX21" fmla="*/ 481370 w 11691803"/>
              <a:gd name="connsiteY21" fmla="*/ 1949662 h 2356755"/>
              <a:gd name="connsiteX22" fmla="*/ 516774 w 11691803"/>
              <a:gd name="connsiteY22" fmla="*/ 1982034 h 2356755"/>
              <a:gd name="connsiteX23" fmla="*/ 415179 w 11691803"/>
              <a:gd name="connsiteY23" fmla="*/ 2077290 h 2356755"/>
              <a:gd name="connsiteX24" fmla="*/ 313363 w 11691803"/>
              <a:gd name="connsiteY24" fmla="*/ 1983891 h 2356755"/>
              <a:gd name="connsiteX25" fmla="*/ 100276 w 11691803"/>
              <a:gd name="connsiteY25" fmla="*/ 1670528 h 2356755"/>
              <a:gd name="connsiteX26" fmla="*/ 202092 w 11691803"/>
              <a:gd name="connsiteY26" fmla="*/ 1763927 h 2356755"/>
              <a:gd name="connsiteX27" fmla="*/ 135901 w 11691803"/>
              <a:gd name="connsiteY27" fmla="*/ 1825750 h 2356755"/>
              <a:gd name="connsiteX28" fmla="*/ 137660 w 11691803"/>
              <a:gd name="connsiteY28" fmla="*/ 1829465 h 2356755"/>
              <a:gd name="connsiteX29" fmla="*/ 204511 w 11691803"/>
              <a:gd name="connsiteY29" fmla="*/ 1767111 h 2356755"/>
              <a:gd name="connsiteX30" fmla="*/ 204511 w 11691803"/>
              <a:gd name="connsiteY30" fmla="*/ 1883594 h 2356755"/>
              <a:gd name="connsiteX31" fmla="*/ 176583 w 11691803"/>
              <a:gd name="connsiteY31" fmla="*/ 1909597 h 2356755"/>
              <a:gd name="connsiteX32" fmla="*/ 178782 w 11691803"/>
              <a:gd name="connsiteY32" fmla="*/ 1913842 h 2356755"/>
              <a:gd name="connsiteX33" fmla="*/ 205610 w 11691803"/>
              <a:gd name="connsiteY33" fmla="*/ 1888635 h 2356755"/>
              <a:gd name="connsiteX34" fmla="*/ 307426 w 11691803"/>
              <a:gd name="connsiteY34" fmla="*/ 1982034 h 2356755"/>
              <a:gd name="connsiteX35" fmla="*/ 241675 w 11691803"/>
              <a:gd name="connsiteY35" fmla="*/ 2043592 h 2356755"/>
              <a:gd name="connsiteX36" fmla="*/ 243434 w 11691803"/>
              <a:gd name="connsiteY36" fmla="*/ 2047572 h 2356755"/>
              <a:gd name="connsiteX37" fmla="*/ 241455 w 11691803"/>
              <a:gd name="connsiteY37" fmla="*/ 2043857 h 2356755"/>
              <a:gd name="connsiteX38" fmla="*/ 205830 w 11691803"/>
              <a:gd name="connsiteY38" fmla="*/ 2077290 h 2356755"/>
              <a:gd name="connsiteX39" fmla="*/ 104015 w 11691803"/>
              <a:gd name="connsiteY39" fmla="*/ 1983891 h 2356755"/>
              <a:gd name="connsiteX40" fmla="*/ 178562 w 11691803"/>
              <a:gd name="connsiteY40" fmla="*/ 1914107 h 2356755"/>
              <a:gd name="connsiteX41" fmla="*/ 176583 w 11691803"/>
              <a:gd name="connsiteY41" fmla="*/ 1909862 h 2356755"/>
              <a:gd name="connsiteX42" fmla="*/ 103575 w 11691803"/>
              <a:gd name="connsiteY42" fmla="*/ 1978054 h 2356755"/>
              <a:gd name="connsiteX43" fmla="*/ 103575 w 11691803"/>
              <a:gd name="connsiteY43" fmla="*/ 1861571 h 2356755"/>
              <a:gd name="connsiteX44" fmla="*/ 137660 w 11691803"/>
              <a:gd name="connsiteY44" fmla="*/ 1829730 h 2356755"/>
              <a:gd name="connsiteX45" fmla="*/ 135681 w 11691803"/>
              <a:gd name="connsiteY45" fmla="*/ 1825750 h 2356755"/>
              <a:gd name="connsiteX46" fmla="*/ 101816 w 11691803"/>
              <a:gd name="connsiteY46" fmla="*/ 1857591 h 2356755"/>
              <a:gd name="connsiteX47" fmla="*/ 0 w 11691803"/>
              <a:gd name="connsiteY47" fmla="*/ 1764192 h 2356755"/>
              <a:gd name="connsiteX48" fmla="*/ 308525 w 11691803"/>
              <a:gd name="connsiteY48" fmla="*/ 1549269 h 2356755"/>
              <a:gd name="connsiteX49" fmla="*/ 308525 w 11691803"/>
              <a:gd name="connsiteY49" fmla="*/ 1665752 h 2356755"/>
              <a:gd name="connsiteX50" fmla="*/ 283896 w 11691803"/>
              <a:gd name="connsiteY50" fmla="*/ 1688836 h 2356755"/>
              <a:gd name="connsiteX51" fmla="*/ 285875 w 11691803"/>
              <a:gd name="connsiteY51" fmla="*/ 1692551 h 2356755"/>
              <a:gd name="connsiteX52" fmla="*/ 283676 w 11691803"/>
              <a:gd name="connsiteY52" fmla="*/ 1689102 h 2356755"/>
              <a:gd name="connsiteX53" fmla="*/ 207589 w 11691803"/>
              <a:gd name="connsiteY53" fmla="*/ 1760212 h 2356755"/>
              <a:gd name="connsiteX54" fmla="*/ 207589 w 11691803"/>
              <a:gd name="connsiteY54" fmla="*/ 1643729 h 2356755"/>
              <a:gd name="connsiteX55" fmla="*/ 238816 w 11691803"/>
              <a:gd name="connsiteY55" fmla="*/ 1614277 h 2356755"/>
              <a:gd name="connsiteX56" fmla="*/ 236837 w 11691803"/>
              <a:gd name="connsiteY56" fmla="*/ 1610828 h 2356755"/>
              <a:gd name="connsiteX57" fmla="*/ 239036 w 11691803"/>
              <a:gd name="connsiteY57" fmla="*/ 1614277 h 2356755"/>
              <a:gd name="connsiteX58" fmla="*/ 205610 w 11691803"/>
              <a:gd name="connsiteY58" fmla="*/ 1451360 h 2356755"/>
              <a:gd name="connsiteX59" fmla="*/ 307426 w 11691803"/>
              <a:gd name="connsiteY59" fmla="*/ 1544759 h 2356755"/>
              <a:gd name="connsiteX60" fmla="*/ 236837 w 11691803"/>
              <a:gd name="connsiteY60" fmla="*/ 1610828 h 2356755"/>
              <a:gd name="connsiteX61" fmla="*/ 205830 w 11691803"/>
              <a:gd name="connsiteY61" fmla="*/ 1639749 h 2356755"/>
              <a:gd name="connsiteX62" fmla="*/ 104015 w 11691803"/>
              <a:gd name="connsiteY62" fmla="*/ 1546351 h 2356755"/>
              <a:gd name="connsiteX63" fmla="*/ 310944 w 11691803"/>
              <a:gd name="connsiteY63" fmla="*/ 1231926 h 2356755"/>
              <a:gd name="connsiteX64" fmla="*/ 313803 w 11691803"/>
              <a:gd name="connsiteY64" fmla="*/ 1234580 h 2356755"/>
              <a:gd name="connsiteX65" fmla="*/ 412760 w 11691803"/>
              <a:gd name="connsiteY65" fmla="*/ 1325325 h 2356755"/>
              <a:gd name="connsiteX66" fmla="*/ 311164 w 11691803"/>
              <a:gd name="connsiteY66" fmla="*/ 1420581 h 2356755"/>
              <a:gd name="connsiteX67" fmla="*/ 209349 w 11691803"/>
              <a:gd name="connsiteY67" fmla="*/ 1326917 h 2356755"/>
              <a:gd name="connsiteX68" fmla="*/ 412760 w 11691803"/>
              <a:gd name="connsiteY68" fmla="*/ 893622 h 2356755"/>
              <a:gd name="connsiteX69" fmla="*/ 412760 w 11691803"/>
              <a:gd name="connsiteY69" fmla="*/ 1010105 h 2356755"/>
              <a:gd name="connsiteX70" fmla="*/ 386591 w 11691803"/>
              <a:gd name="connsiteY70" fmla="*/ 1034516 h 2356755"/>
              <a:gd name="connsiteX71" fmla="*/ 388351 w 11691803"/>
              <a:gd name="connsiteY71" fmla="*/ 1038496 h 2356755"/>
              <a:gd name="connsiteX72" fmla="*/ 386371 w 11691803"/>
              <a:gd name="connsiteY72" fmla="*/ 1034781 h 2356755"/>
              <a:gd name="connsiteX73" fmla="*/ 311824 w 11691803"/>
              <a:gd name="connsiteY73" fmla="*/ 1104565 h 2356755"/>
              <a:gd name="connsiteX74" fmla="*/ 311824 w 11691803"/>
              <a:gd name="connsiteY74" fmla="*/ 988082 h 2356755"/>
              <a:gd name="connsiteX75" fmla="*/ 347448 w 11691803"/>
              <a:gd name="connsiteY75" fmla="*/ 954650 h 2356755"/>
              <a:gd name="connsiteX76" fmla="*/ 345689 w 11691803"/>
              <a:gd name="connsiteY76" fmla="*/ 950669 h 2356755"/>
              <a:gd name="connsiteX77" fmla="*/ 347668 w 11691803"/>
              <a:gd name="connsiteY77" fmla="*/ 954384 h 2356755"/>
              <a:gd name="connsiteX78" fmla="*/ 204291 w 11691803"/>
              <a:gd name="connsiteY78" fmla="*/ 577340 h 2356755"/>
              <a:gd name="connsiteX79" fmla="*/ 306106 w 11691803"/>
              <a:gd name="connsiteY79" fmla="*/ 670739 h 2356755"/>
              <a:gd name="connsiteX80" fmla="*/ 239915 w 11691803"/>
              <a:gd name="connsiteY80" fmla="*/ 732563 h 2356755"/>
              <a:gd name="connsiteX81" fmla="*/ 241895 w 11691803"/>
              <a:gd name="connsiteY81" fmla="*/ 736542 h 2356755"/>
              <a:gd name="connsiteX82" fmla="*/ 308525 w 11691803"/>
              <a:gd name="connsiteY82" fmla="*/ 673923 h 2356755"/>
              <a:gd name="connsiteX83" fmla="*/ 308525 w 11691803"/>
              <a:gd name="connsiteY83" fmla="*/ 790671 h 2356755"/>
              <a:gd name="connsiteX84" fmla="*/ 280818 w 11691803"/>
              <a:gd name="connsiteY84" fmla="*/ 816674 h 2356755"/>
              <a:gd name="connsiteX85" fmla="*/ 282797 w 11691803"/>
              <a:gd name="connsiteY85" fmla="*/ 820920 h 2356755"/>
              <a:gd name="connsiteX86" fmla="*/ 309625 w 11691803"/>
              <a:gd name="connsiteY86" fmla="*/ 795713 h 2356755"/>
              <a:gd name="connsiteX87" fmla="*/ 411440 w 11691803"/>
              <a:gd name="connsiteY87" fmla="*/ 889111 h 2356755"/>
              <a:gd name="connsiteX88" fmla="*/ 345689 w 11691803"/>
              <a:gd name="connsiteY88" fmla="*/ 950669 h 2356755"/>
              <a:gd name="connsiteX89" fmla="*/ 310065 w 11691803"/>
              <a:gd name="connsiteY89" fmla="*/ 984102 h 2356755"/>
              <a:gd name="connsiteX90" fmla="*/ 208249 w 11691803"/>
              <a:gd name="connsiteY90" fmla="*/ 890703 h 2356755"/>
              <a:gd name="connsiteX91" fmla="*/ 282577 w 11691803"/>
              <a:gd name="connsiteY91" fmla="*/ 820920 h 2356755"/>
              <a:gd name="connsiteX92" fmla="*/ 280597 w 11691803"/>
              <a:gd name="connsiteY92" fmla="*/ 816674 h 2356755"/>
              <a:gd name="connsiteX93" fmla="*/ 207589 w 11691803"/>
              <a:gd name="connsiteY93" fmla="*/ 885131 h 2356755"/>
              <a:gd name="connsiteX94" fmla="*/ 207589 w 11691803"/>
              <a:gd name="connsiteY94" fmla="*/ 768383 h 2356755"/>
              <a:gd name="connsiteX95" fmla="*/ 241675 w 11691803"/>
              <a:gd name="connsiteY95" fmla="*/ 736542 h 2356755"/>
              <a:gd name="connsiteX96" fmla="*/ 239915 w 11691803"/>
              <a:gd name="connsiteY96" fmla="*/ 732828 h 2356755"/>
              <a:gd name="connsiteX97" fmla="*/ 205830 w 11691803"/>
              <a:gd name="connsiteY97" fmla="*/ 764668 h 2356755"/>
              <a:gd name="connsiteX98" fmla="*/ 104015 w 11691803"/>
              <a:gd name="connsiteY98" fmla="*/ 671270 h 2356755"/>
              <a:gd name="connsiteX99" fmla="*/ 412760 w 11691803"/>
              <a:gd name="connsiteY99" fmla="*/ 456082 h 2356755"/>
              <a:gd name="connsiteX100" fmla="*/ 412760 w 11691803"/>
              <a:gd name="connsiteY100" fmla="*/ 572830 h 2356755"/>
              <a:gd name="connsiteX101" fmla="*/ 387911 w 11691803"/>
              <a:gd name="connsiteY101" fmla="*/ 595914 h 2356755"/>
              <a:gd name="connsiteX102" fmla="*/ 390110 w 11691803"/>
              <a:gd name="connsiteY102" fmla="*/ 599364 h 2356755"/>
              <a:gd name="connsiteX103" fmla="*/ 413639 w 11691803"/>
              <a:gd name="connsiteY103" fmla="*/ 577340 h 2356755"/>
              <a:gd name="connsiteX104" fmla="*/ 515455 w 11691803"/>
              <a:gd name="connsiteY104" fmla="*/ 670739 h 2356755"/>
              <a:gd name="connsiteX105" fmla="*/ 462458 w 11691803"/>
              <a:gd name="connsiteY105" fmla="*/ 720357 h 2356755"/>
              <a:gd name="connsiteX106" fmla="*/ 415179 w 11691803"/>
              <a:gd name="connsiteY106" fmla="*/ 764668 h 2356755"/>
              <a:gd name="connsiteX107" fmla="*/ 313363 w 11691803"/>
              <a:gd name="connsiteY107" fmla="*/ 671270 h 2356755"/>
              <a:gd name="connsiteX108" fmla="*/ 389890 w 11691803"/>
              <a:gd name="connsiteY108" fmla="*/ 599629 h 2356755"/>
              <a:gd name="connsiteX109" fmla="*/ 387691 w 11691803"/>
              <a:gd name="connsiteY109" fmla="*/ 595914 h 2356755"/>
              <a:gd name="connsiteX110" fmla="*/ 311824 w 11691803"/>
              <a:gd name="connsiteY110" fmla="*/ 667024 h 2356755"/>
              <a:gd name="connsiteX111" fmla="*/ 311824 w 11691803"/>
              <a:gd name="connsiteY111" fmla="*/ 550541 h 2356755"/>
              <a:gd name="connsiteX112" fmla="*/ 343050 w 11691803"/>
              <a:gd name="connsiteY112" fmla="*/ 521355 h 2356755"/>
              <a:gd name="connsiteX113" fmla="*/ 309625 w 11691803"/>
              <a:gd name="connsiteY113" fmla="*/ 358172 h 2356755"/>
              <a:gd name="connsiteX114" fmla="*/ 411440 w 11691803"/>
              <a:gd name="connsiteY114" fmla="*/ 451571 h 2356755"/>
              <a:gd name="connsiteX115" fmla="*/ 341071 w 11691803"/>
              <a:gd name="connsiteY115" fmla="*/ 517640 h 2356755"/>
              <a:gd name="connsiteX116" fmla="*/ 343050 w 11691803"/>
              <a:gd name="connsiteY116" fmla="*/ 521355 h 2356755"/>
              <a:gd name="connsiteX117" fmla="*/ 340851 w 11691803"/>
              <a:gd name="connsiteY117" fmla="*/ 517905 h 2356755"/>
              <a:gd name="connsiteX118" fmla="*/ 310065 w 11691803"/>
              <a:gd name="connsiteY118" fmla="*/ 546827 h 2356755"/>
              <a:gd name="connsiteX119" fmla="*/ 208249 w 11691803"/>
              <a:gd name="connsiteY119" fmla="*/ 453428 h 2356755"/>
              <a:gd name="connsiteX120" fmla="*/ 414959 w 11691803"/>
              <a:gd name="connsiteY120" fmla="*/ 139004 h 2356755"/>
              <a:gd name="connsiteX121" fmla="*/ 417818 w 11691803"/>
              <a:gd name="connsiteY121" fmla="*/ 141657 h 2356755"/>
              <a:gd name="connsiteX122" fmla="*/ 516774 w 11691803"/>
              <a:gd name="connsiteY122" fmla="*/ 232402 h 2356755"/>
              <a:gd name="connsiteX123" fmla="*/ 415179 w 11691803"/>
              <a:gd name="connsiteY123" fmla="*/ 327393 h 2356755"/>
              <a:gd name="connsiteX124" fmla="*/ 313363 w 11691803"/>
              <a:gd name="connsiteY124" fmla="*/ 233995 h 2356755"/>
              <a:gd name="connsiteX125" fmla="*/ 390027 w 11691803"/>
              <a:gd name="connsiteY125" fmla="*/ 39345 h 2356755"/>
              <a:gd name="connsiteX126" fmla="*/ 412760 w 11691803"/>
              <a:gd name="connsiteY126" fmla="*/ 39345 h 2356755"/>
              <a:gd name="connsiteX127" fmla="*/ 412760 w 11691803"/>
              <a:gd name="connsiteY127" fmla="*/ 67745 h 2356755"/>
              <a:gd name="connsiteX128" fmla="*/ 412760 w 11691803"/>
              <a:gd name="connsiteY128" fmla="*/ 134759 h 2356755"/>
              <a:gd name="connsiteX129" fmla="*/ 311824 w 11691803"/>
              <a:gd name="connsiteY129" fmla="*/ 229219 h 2356755"/>
              <a:gd name="connsiteX130" fmla="*/ 311824 w 11691803"/>
              <a:gd name="connsiteY130" fmla="*/ 112736 h 2356755"/>
              <a:gd name="connsiteX131" fmla="*/ 384557 w 11691803"/>
              <a:gd name="connsiteY131" fmla="*/ 44478 h 2356755"/>
              <a:gd name="connsiteX132" fmla="*/ 234254 w 11691803"/>
              <a:gd name="connsiteY132" fmla="*/ 39345 h 2356755"/>
              <a:gd name="connsiteX133" fmla="*/ 384085 w 11691803"/>
              <a:gd name="connsiteY133" fmla="*/ 39345 h 2356755"/>
              <a:gd name="connsiteX134" fmla="*/ 362952 w 11691803"/>
              <a:gd name="connsiteY134" fmla="*/ 59162 h 2356755"/>
              <a:gd name="connsiteX135" fmla="*/ 310065 w 11691803"/>
              <a:gd name="connsiteY135" fmla="*/ 108755 h 2356755"/>
              <a:gd name="connsiteX136" fmla="*/ 239063 w 11691803"/>
              <a:gd name="connsiteY136" fmla="*/ 43748 h 2356755"/>
              <a:gd name="connsiteX137" fmla="*/ 11691803 w 11691803"/>
              <a:gd name="connsiteY137" fmla="*/ 0 h 2356755"/>
              <a:gd name="connsiteX138" fmla="*/ 11691803 w 11691803"/>
              <a:gd name="connsiteY138" fmla="*/ 2356755 h 2356755"/>
              <a:gd name="connsiteX139" fmla="*/ 235215 w 11691803"/>
              <a:gd name="connsiteY139" fmla="*/ 2346937 h 2356755"/>
              <a:gd name="connsiteX140" fmla="*/ 226061 w 11691803"/>
              <a:gd name="connsiteY140" fmla="*/ 2338538 h 2356755"/>
              <a:gd name="connsiteX141" fmla="*/ 208249 w 11691803"/>
              <a:gd name="connsiteY141" fmla="*/ 2322195 h 2356755"/>
              <a:gd name="connsiteX142" fmla="*/ 208249 w 11691803"/>
              <a:gd name="connsiteY142" fmla="*/ 2202794 h 2356755"/>
              <a:gd name="connsiteX143" fmla="*/ 284116 w 11691803"/>
              <a:gd name="connsiteY143" fmla="*/ 2131684 h 2356755"/>
              <a:gd name="connsiteX144" fmla="*/ 282357 w 11691803"/>
              <a:gd name="connsiteY144" fmla="*/ 2127704 h 2356755"/>
              <a:gd name="connsiteX145" fmla="*/ 284336 w 11691803"/>
              <a:gd name="connsiteY145" fmla="*/ 2131418 h 2356755"/>
              <a:gd name="connsiteX146" fmla="*/ 309625 w 11691803"/>
              <a:gd name="connsiteY146" fmla="*/ 2107803 h 2356755"/>
              <a:gd name="connsiteX147" fmla="*/ 415179 w 11691803"/>
              <a:gd name="connsiteY147" fmla="*/ 2204916 h 2356755"/>
              <a:gd name="connsiteX148" fmla="*/ 521612 w 11691803"/>
              <a:gd name="connsiteY148" fmla="*/ 2105415 h 2356755"/>
              <a:gd name="connsiteX149" fmla="*/ 521612 w 11691803"/>
              <a:gd name="connsiteY149" fmla="*/ 2065615 h 2356755"/>
              <a:gd name="connsiteX150" fmla="*/ 517874 w 11691803"/>
              <a:gd name="connsiteY150" fmla="*/ 2067472 h 2356755"/>
              <a:gd name="connsiteX151" fmla="*/ 517874 w 11691803"/>
              <a:gd name="connsiteY151" fmla="*/ 2103293 h 2356755"/>
              <a:gd name="connsiteX152" fmla="*/ 416938 w 11691803"/>
              <a:gd name="connsiteY152" fmla="*/ 2197487 h 2356755"/>
              <a:gd name="connsiteX153" fmla="*/ 416938 w 11691803"/>
              <a:gd name="connsiteY153" fmla="*/ 2081004 h 2356755"/>
              <a:gd name="connsiteX154" fmla="*/ 517874 w 11691803"/>
              <a:gd name="connsiteY154" fmla="*/ 1986544 h 2356755"/>
              <a:gd name="connsiteX155" fmla="*/ 517874 w 11691803"/>
              <a:gd name="connsiteY155" fmla="*/ 2067207 h 2356755"/>
              <a:gd name="connsiteX156" fmla="*/ 521612 w 11691803"/>
              <a:gd name="connsiteY156" fmla="*/ 2065349 h 2356755"/>
              <a:gd name="connsiteX157" fmla="*/ 521612 w 11691803"/>
              <a:gd name="connsiteY157" fmla="*/ 1980972 h 2356755"/>
              <a:gd name="connsiteX158" fmla="*/ 485108 w 11691803"/>
              <a:gd name="connsiteY158" fmla="*/ 1947540 h 2356755"/>
              <a:gd name="connsiteX159" fmla="*/ 417598 w 11691803"/>
              <a:gd name="connsiteY159" fmla="*/ 1885716 h 2356755"/>
              <a:gd name="connsiteX160" fmla="*/ 417598 w 11691803"/>
              <a:gd name="connsiteY160" fmla="*/ 1825220 h 2356755"/>
              <a:gd name="connsiteX161" fmla="*/ 413859 w 11691803"/>
              <a:gd name="connsiteY161" fmla="*/ 1826015 h 2356755"/>
              <a:gd name="connsiteX162" fmla="*/ 413859 w 11691803"/>
              <a:gd name="connsiteY162" fmla="*/ 1883594 h 2356755"/>
              <a:gd name="connsiteX163" fmla="*/ 312923 w 11691803"/>
              <a:gd name="connsiteY163" fmla="*/ 1978054 h 2356755"/>
              <a:gd name="connsiteX164" fmla="*/ 312923 w 11691803"/>
              <a:gd name="connsiteY164" fmla="*/ 1861571 h 2356755"/>
              <a:gd name="connsiteX165" fmla="*/ 360423 w 11691803"/>
              <a:gd name="connsiteY165" fmla="*/ 1816994 h 2356755"/>
              <a:gd name="connsiteX166" fmla="*/ 358443 w 11691803"/>
              <a:gd name="connsiteY166" fmla="*/ 1813545 h 2356755"/>
              <a:gd name="connsiteX167" fmla="*/ 311164 w 11691803"/>
              <a:gd name="connsiteY167" fmla="*/ 1857591 h 2356755"/>
              <a:gd name="connsiteX168" fmla="*/ 209349 w 11691803"/>
              <a:gd name="connsiteY168" fmla="*/ 1764192 h 2356755"/>
              <a:gd name="connsiteX169" fmla="*/ 285875 w 11691803"/>
              <a:gd name="connsiteY169" fmla="*/ 1692551 h 2356755"/>
              <a:gd name="connsiteX170" fmla="*/ 309625 w 11691803"/>
              <a:gd name="connsiteY170" fmla="*/ 1670528 h 2356755"/>
              <a:gd name="connsiteX171" fmla="*/ 411440 w 11691803"/>
              <a:gd name="connsiteY171" fmla="*/ 1763927 h 2356755"/>
              <a:gd name="connsiteX172" fmla="*/ 358443 w 11691803"/>
              <a:gd name="connsiteY172" fmla="*/ 1813280 h 2356755"/>
              <a:gd name="connsiteX173" fmla="*/ 360642 w 11691803"/>
              <a:gd name="connsiteY173" fmla="*/ 1816994 h 2356755"/>
              <a:gd name="connsiteX174" fmla="*/ 413859 w 11691803"/>
              <a:gd name="connsiteY174" fmla="*/ 1767111 h 2356755"/>
              <a:gd name="connsiteX175" fmla="*/ 413859 w 11691803"/>
              <a:gd name="connsiteY175" fmla="*/ 1825750 h 2356755"/>
              <a:gd name="connsiteX176" fmla="*/ 417598 w 11691803"/>
              <a:gd name="connsiteY176" fmla="*/ 1824954 h 2356755"/>
              <a:gd name="connsiteX177" fmla="*/ 417598 w 11691803"/>
              <a:gd name="connsiteY177" fmla="*/ 1765254 h 2356755"/>
              <a:gd name="connsiteX178" fmla="*/ 421996 w 11691803"/>
              <a:gd name="connsiteY178" fmla="*/ 1761008 h 2356755"/>
              <a:gd name="connsiteX179" fmla="*/ 421996 w 11691803"/>
              <a:gd name="connsiteY179" fmla="*/ 1755436 h 2356755"/>
              <a:gd name="connsiteX180" fmla="*/ 416938 w 11691803"/>
              <a:gd name="connsiteY180" fmla="*/ 1760212 h 2356755"/>
              <a:gd name="connsiteX181" fmla="*/ 416938 w 11691803"/>
              <a:gd name="connsiteY181" fmla="*/ 1643729 h 2356755"/>
              <a:gd name="connsiteX182" fmla="*/ 421996 w 11691803"/>
              <a:gd name="connsiteY182" fmla="*/ 1638953 h 2356755"/>
              <a:gd name="connsiteX183" fmla="*/ 421996 w 11691803"/>
              <a:gd name="connsiteY183" fmla="*/ 1633381 h 2356755"/>
              <a:gd name="connsiteX184" fmla="*/ 415179 w 11691803"/>
              <a:gd name="connsiteY184" fmla="*/ 1639749 h 2356755"/>
              <a:gd name="connsiteX185" fmla="*/ 313363 w 11691803"/>
              <a:gd name="connsiteY185" fmla="*/ 1546351 h 2356755"/>
              <a:gd name="connsiteX186" fmla="*/ 414959 w 11691803"/>
              <a:gd name="connsiteY186" fmla="*/ 1451360 h 2356755"/>
              <a:gd name="connsiteX187" fmla="*/ 516774 w 11691803"/>
              <a:gd name="connsiteY187" fmla="*/ 1544759 h 2356755"/>
              <a:gd name="connsiteX188" fmla="*/ 422216 w 11691803"/>
              <a:gd name="connsiteY188" fmla="*/ 1633381 h 2356755"/>
              <a:gd name="connsiteX189" fmla="*/ 422216 w 11691803"/>
              <a:gd name="connsiteY189" fmla="*/ 1638688 h 2356755"/>
              <a:gd name="connsiteX190" fmla="*/ 517874 w 11691803"/>
              <a:gd name="connsiteY190" fmla="*/ 1549269 h 2356755"/>
              <a:gd name="connsiteX191" fmla="*/ 517874 w 11691803"/>
              <a:gd name="connsiteY191" fmla="*/ 1665752 h 2356755"/>
              <a:gd name="connsiteX192" fmla="*/ 422216 w 11691803"/>
              <a:gd name="connsiteY192" fmla="*/ 1755436 h 2356755"/>
              <a:gd name="connsiteX193" fmla="*/ 422216 w 11691803"/>
              <a:gd name="connsiteY193" fmla="*/ 1761008 h 2356755"/>
              <a:gd name="connsiteX194" fmla="*/ 521612 w 11691803"/>
              <a:gd name="connsiteY194" fmla="*/ 1667875 h 2356755"/>
              <a:gd name="connsiteX195" fmla="*/ 521612 w 11691803"/>
              <a:gd name="connsiteY195" fmla="*/ 1543697 h 2356755"/>
              <a:gd name="connsiteX196" fmla="*/ 417598 w 11691803"/>
              <a:gd name="connsiteY196" fmla="*/ 1448176 h 2356755"/>
              <a:gd name="connsiteX197" fmla="*/ 417598 w 11691803"/>
              <a:gd name="connsiteY197" fmla="*/ 1331162 h 2356755"/>
              <a:gd name="connsiteX198" fmla="*/ 413859 w 11691803"/>
              <a:gd name="connsiteY198" fmla="*/ 1334612 h 2356755"/>
              <a:gd name="connsiteX199" fmla="*/ 413859 w 11691803"/>
              <a:gd name="connsiteY199" fmla="*/ 1446584 h 2356755"/>
              <a:gd name="connsiteX200" fmla="*/ 312923 w 11691803"/>
              <a:gd name="connsiteY200" fmla="*/ 1540778 h 2356755"/>
              <a:gd name="connsiteX201" fmla="*/ 312923 w 11691803"/>
              <a:gd name="connsiteY201" fmla="*/ 1424295 h 2356755"/>
              <a:gd name="connsiteX202" fmla="*/ 413859 w 11691803"/>
              <a:gd name="connsiteY202" fmla="*/ 1329836 h 2356755"/>
              <a:gd name="connsiteX203" fmla="*/ 413859 w 11691803"/>
              <a:gd name="connsiteY203" fmla="*/ 1334346 h 2356755"/>
              <a:gd name="connsiteX204" fmla="*/ 417598 w 11691803"/>
              <a:gd name="connsiteY204" fmla="*/ 1330897 h 2356755"/>
              <a:gd name="connsiteX205" fmla="*/ 417598 w 11691803"/>
              <a:gd name="connsiteY205" fmla="*/ 1324264 h 2356755"/>
              <a:gd name="connsiteX206" fmla="*/ 316882 w 11691803"/>
              <a:gd name="connsiteY206" fmla="*/ 1231926 h 2356755"/>
              <a:gd name="connsiteX207" fmla="*/ 313803 w 11691803"/>
              <a:gd name="connsiteY207" fmla="*/ 1234580 h 2356755"/>
              <a:gd name="connsiteX208" fmla="*/ 316662 w 11691803"/>
              <a:gd name="connsiteY208" fmla="*/ 1231661 h 2356755"/>
              <a:gd name="connsiteX209" fmla="*/ 312264 w 11691803"/>
              <a:gd name="connsiteY209" fmla="*/ 1227681 h 2356755"/>
              <a:gd name="connsiteX210" fmla="*/ 312264 w 11691803"/>
              <a:gd name="connsiteY210" fmla="*/ 1223701 h 2356755"/>
              <a:gd name="connsiteX211" fmla="*/ 308525 w 11691803"/>
              <a:gd name="connsiteY211" fmla="*/ 1223701 h 2356755"/>
              <a:gd name="connsiteX212" fmla="*/ 308525 w 11691803"/>
              <a:gd name="connsiteY212" fmla="*/ 1227946 h 2356755"/>
              <a:gd name="connsiteX213" fmla="*/ 207589 w 11691803"/>
              <a:gd name="connsiteY213" fmla="*/ 1322141 h 2356755"/>
              <a:gd name="connsiteX214" fmla="*/ 207589 w 11691803"/>
              <a:gd name="connsiteY214" fmla="*/ 1215476 h 2356755"/>
              <a:gd name="connsiteX215" fmla="*/ 207589 w 11691803"/>
              <a:gd name="connsiteY215" fmla="*/ 1205923 h 2356755"/>
              <a:gd name="connsiteX216" fmla="*/ 308525 w 11691803"/>
              <a:gd name="connsiteY216" fmla="*/ 1111464 h 2356755"/>
              <a:gd name="connsiteX217" fmla="*/ 308525 w 11691803"/>
              <a:gd name="connsiteY217" fmla="*/ 1217068 h 2356755"/>
              <a:gd name="connsiteX218" fmla="*/ 308525 w 11691803"/>
              <a:gd name="connsiteY218" fmla="*/ 1223436 h 2356755"/>
              <a:gd name="connsiteX219" fmla="*/ 312264 w 11691803"/>
              <a:gd name="connsiteY219" fmla="*/ 1223436 h 2356755"/>
              <a:gd name="connsiteX220" fmla="*/ 312264 w 11691803"/>
              <a:gd name="connsiteY220" fmla="*/ 1109606 h 2356755"/>
              <a:gd name="connsiteX221" fmla="*/ 388351 w 11691803"/>
              <a:gd name="connsiteY221" fmla="*/ 1038496 h 2356755"/>
              <a:gd name="connsiteX222" fmla="*/ 413639 w 11691803"/>
              <a:gd name="connsiteY222" fmla="*/ 1014881 h 2356755"/>
              <a:gd name="connsiteX223" fmla="*/ 519413 w 11691803"/>
              <a:gd name="connsiteY223" fmla="*/ 1111729 h 2356755"/>
              <a:gd name="connsiteX224" fmla="*/ 625626 w 11691803"/>
              <a:gd name="connsiteY224" fmla="*/ 1012228 h 2356755"/>
              <a:gd name="connsiteX225" fmla="*/ 625626 w 11691803"/>
              <a:gd name="connsiteY225" fmla="*/ 972692 h 2356755"/>
              <a:gd name="connsiteX226" fmla="*/ 622108 w 11691803"/>
              <a:gd name="connsiteY226" fmla="*/ 974550 h 2356755"/>
              <a:gd name="connsiteX227" fmla="*/ 622108 w 11691803"/>
              <a:gd name="connsiteY227" fmla="*/ 1010105 h 2356755"/>
              <a:gd name="connsiteX228" fmla="*/ 521172 w 11691803"/>
              <a:gd name="connsiteY228" fmla="*/ 1104565 h 2356755"/>
              <a:gd name="connsiteX229" fmla="*/ 521172 w 11691803"/>
              <a:gd name="connsiteY229" fmla="*/ 988082 h 2356755"/>
              <a:gd name="connsiteX230" fmla="*/ 622108 w 11691803"/>
              <a:gd name="connsiteY230" fmla="*/ 893622 h 2356755"/>
              <a:gd name="connsiteX231" fmla="*/ 622108 w 11691803"/>
              <a:gd name="connsiteY231" fmla="*/ 974284 h 2356755"/>
              <a:gd name="connsiteX232" fmla="*/ 625626 w 11691803"/>
              <a:gd name="connsiteY232" fmla="*/ 972427 h 2356755"/>
              <a:gd name="connsiteX233" fmla="*/ 625626 w 11691803"/>
              <a:gd name="connsiteY233" fmla="*/ 888050 h 2356755"/>
              <a:gd name="connsiteX234" fmla="*/ 589342 w 11691803"/>
              <a:gd name="connsiteY234" fmla="*/ 854618 h 2356755"/>
              <a:gd name="connsiteX235" fmla="*/ 585604 w 11691803"/>
              <a:gd name="connsiteY235" fmla="*/ 856740 h 2356755"/>
              <a:gd name="connsiteX236" fmla="*/ 620789 w 11691803"/>
              <a:gd name="connsiteY236" fmla="*/ 889111 h 2356755"/>
              <a:gd name="connsiteX237" fmla="*/ 519193 w 11691803"/>
              <a:gd name="connsiteY237" fmla="*/ 984102 h 2356755"/>
              <a:gd name="connsiteX238" fmla="*/ 417378 w 11691803"/>
              <a:gd name="connsiteY238" fmla="*/ 890703 h 2356755"/>
              <a:gd name="connsiteX239" fmla="*/ 518973 w 11691803"/>
              <a:gd name="connsiteY239" fmla="*/ 795713 h 2356755"/>
              <a:gd name="connsiteX240" fmla="*/ 585384 w 11691803"/>
              <a:gd name="connsiteY240" fmla="*/ 856475 h 2356755"/>
              <a:gd name="connsiteX241" fmla="*/ 589122 w 11691803"/>
              <a:gd name="connsiteY241" fmla="*/ 854352 h 2356755"/>
              <a:gd name="connsiteX242" fmla="*/ 521612 w 11691803"/>
              <a:gd name="connsiteY242" fmla="*/ 792529 h 2356755"/>
              <a:gd name="connsiteX243" fmla="*/ 521612 w 11691803"/>
              <a:gd name="connsiteY243" fmla="*/ 732297 h 2356755"/>
              <a:gd name="connsiteX244" fmla="*/ 517874 w 11691803"/>
              <a:gd name="connsiteY244" fmla="*/ 732828 h 2356755"/>
              <a:gd name="connsiteX245" fmla="*/ 517874 w 11691803"/>
              <a:gd name="connsiteY245" fmla="*/ 790671 h 2356755"/>
              <a:gd name="connsiteX246" fmla="*/ 417158 w 11691803"/>
              <a:gd name="connsiteY246" fmla="*/ 885131 h 2356755"/>
              <a:gd name="connsiteX247" fmla="*/ 417158 w 11691803"/>
              <a:gd name="connsiteY247" fmla="*/ 768383 h 2356755"/>
              <a:gd name="connsiteX248" fmla="*/ 464657 w 11691803"/>
              <a:gd name="connsiteY248" fmla="*/ 724072 h 2356755"/>
              <a:gd name="connsiteX249" fmla="*/ 462458 w 11691803"/>
              <a:gd name="connsiteY249" fmla="*/ 720357 h 2356755"/>
              <a:gd name="connsiteX250" fmla="*/ 464657 w 11691803"/>
              <a:gd name="connsiteY250" fmla="*/ 723807 h 2356755"/>
              <a:gd name="connsiteX251" fmla="*/ 517874 w 11691803"/>
              <a:gd name="connsiteY251" fmla="*/ 673923 h 2356755"/>
              <a:gd name="connsiteX252" fmla="*/ 517874 w 11691803"/>
              <a:gd name="connsiteY252" fmla="*/ 732563 h 2356755"/>
              <a:gd name="connsiteX253" fmla="*/ 521612 w 11691803"/>
              <a:gd name="connsiteY253" fmla="*/ 732032 h 2356755"/>
              <a:gd name="connsiteX254" fmla="*/ 521612 w 11691803"/>
              <a:gd name="connsiteY254" fmla="*/ 672331 h 2356755"/>
              <a:gd name="connsiteX255" fmla="*/ 526010 w 11691803"/>
              <a:gd name="connsiteY255" fmla="*/ 668086 h 2356755"/>
              <a:gd name="connsiteX256" fmla="*/ 526010 w 11691803"/>
              <a:gd name="connsiteY256" fmla="*/ 662514 h 2356755"/>
              <a:gd name="connsiteX257" fmla="*/ 521172 w 11691803"/>
              <a:gd name="connsiteY257" fmla="*/ 667024 h 2356755"/>
              <a:gd name="connsiteX258" fmla="*/ 521172 w 11691803"/>
              <a:gd name="connsiteY258" fmla="*/ 550541 h 2356755"/>
              <a:gd name="connsiteX259" fmla="*/ 526010 w 11691803"/>
              <a:gd name="connsiteY259" fmla="*/ 546031 h 2356755"/>
              <a:gd name="connsiteX260" fmla="*/ 526010 w 11691803"/>
              <a:gd name="connsiteY260" fmla="*/ 540459 h 2356755"/>
              <a:gd name="connsiteX261" fmla="*/ 519193 w 11691803"/>
              <a:gd name="connsiteY261" fmla="*/ 546827 h 2356755"/>
              <a:gd name="connsiteX262" fmla="*/ 417378 w 11691803"/>
              <a:gd name="connsiteY262" fmla="*/ 453428 h 2356755"/>
              <a:gd name="connsiteX263" fmla="*/ 518973 w 11691803"/>
              <a:gd name="connsiteY263" fmla="*/ 358172 h 2356755"/>
              <a:gd name="connsiteX264" fmla="*/ 620789 w 11691803"/>
              <a:gd name="connsiteY264" fmla="*/ 451571 h 2356755"/>
              <a:gd name="connsiteX265" fmla="*/ 526230 w 11691803"/>
              <a:gd name="connsiteY265" fmla="*/ 540194 h 2356755"/>
              <a:gd name="connsiteX266" fmla="*/ 526230 w 11691803"/>
              <a:gd name="connsiteY266" fmla="*/ 545765 h 2356755"/>
              <a:gd name="connsiteX267" fmla="*/ 622108 w 11691803"/>
              <a:gd name="connsiteY267" fmla="*/ 456082 h 2356755"/>
              <a:gd name="connsiteX268" fmla="*/ 622108 w 11691803"/>
              <a:gd name="connsiteY268" fmla="*/ 572830 h 2356755"/>
              <a:gd name="connsiteX269" fmla="*/ 526230 w 11691803"/>
              <a:gd name="connsiteY269" fmla="*/ 662248 h 2356755"/>
              <a:gd name="connsiteX270" fmla="*/ 526230 w 11691803"/>
              <a:gd name="connsiteY270" fmla="*/ 667820 h 2356755"/>
              <a:gd name="connsiteX271" fmla="*/ 625626 w 11691803"/>
              <a:gd name="connsiteY271" fmla="*/ 574952 h 2356755"/>
              <a:gd name="connsiteX272" fmla="*/ 625626 w 11691803"/>
              <a:gd name="connsiteY272" fmla="*/ 450509 h 2356755"/>
              <a:gd name="connsiteX273" fmla="*/ 521612 w 11691803"/>
              <a:gd name="connsiteY273" fmla="*/ 355254 h 2356755"/>
              <a:gd name="connsiteX274" fmla="*/ 521612 w 11691803"/>
              <a:gd name="connsiteY274" fmla="*/ 237975 h 2356755"/>
              <a:gd name="connsiteX275" fmla="*/ 517874 w 11691803"/>
              <a:gd name="connsiteY275" fmla="*/ 241424 h 2356755"/>
              <a:gd name="connsiteX276" fmla="*/ 517874 w 11691803"/>
              <a:gd name="connsiteY276" fmla="*/ 353396 h 2356755"/>
              <a:gd name="connsiteX277" fmla="*/ 417158 w 11691803"/>
              <a:gd name="connsiteY277" fmla="*/ 447856 h 2356755"/>
              <a:gd name="connsiteX278" fmla="*/ 417158 w 11691803"/>
              <a:gd name="connsiteY278" fmla="*/ 331373 h 2356755"/>
              <a:gd name="connsiteX279" fmla="*/ 517874 w 11691803"/>
              <a:gd name="connsiteY279" fmla="*/ 236913 h 2356755"/>
              <a:gd name="connsiteX280" fmla="*/ 517874 w 11691803"/>
              <a:gd name="connsiteY280" fmla="*/ 241159 h 2356755"/>
              <a:gd name="connsiteX281" fmla="*/ 521612 w 11691803"/>
              <a:gd name="connsiteY281" fmla="*/ 237709 h 2356755"/>
              <a:gd name="connsiteX282" fmla="*/ 521612 w 11691803"/>
              <a:gd name="connsiteY282" fmla="*/ 231341 h 2356755"/>
              <a:gd name="connsiteX283" fmla="*/ 420896 w 11691803"/>
              <a:gd name="connsiteY283" fmla="*/ 138739 h 2356755"/>
              <a:gd name="connsiteX284" fmla="*/ 417818 w 11691803"/>
              <a:gd name="connsiteY284" fmla="*/ 141657 h 2356755"/>
              <a:gd name="connsiteX285" fmla="*/ 420676 w 11691803"/>
              <a:gd name="connsiteY285" fmla="*/ 138739 h 2356755"/>
              <a:gd name="connsiteX286" fmla="*/ 416278 w 11691803"/>
              <a:gd name="connsiteY286" fmla="*/ 134759 h 2356755"/>
              <a:gd name="connsiteX287" fmla="*/ 416278 w 11691803"/>
              <a:gd name="connsiteY287" fmla="*/ 40002 h 2356755"/>
              <a:gd name="connsiteX288" fmla="*/ 416278 w 11691803"/>
              <a:gd name="connsiteY288" fmla="*/ 39345 h 235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1691803" h="2356755">
                <a:moveTo>
                  <a:pt x="205830" y="2325379"/>
                </a:moveTo>
                <a:lnTo>
                  <a:pt x="227189" y="2345014"/>
                </a:lnTo>
                <a:lnTo>
                  <a:pt x="229280" y="2346937"/>
                </a:lnTo>
                <a:lnTo>
                  <a:pt x="182828" y="2346937"/>
                </a:lnTo>
                <a:lnTo>
                  <a:pt x="183180" y="2346606"/>
                </a:lnTo>
                <a:close/>
                <a:moveTo>
                  <a:pt x="204511" y="2204386"/>
                </a:moveTo>
                <a:lnTo>
                  <a:pt x="204511" y="2320869"/>
                </a:lnTo>
                <a:lnTo>
                  <a:pt x="178342" y="2345280"/>
                </a:lnTo>
                <a:cubicBezTo>
                  <a:pt x="179882" y="2345810"/>
                  <a:pt x="181421" y="2346076"/>
                  <a:pt x="183180" y="2346606"/>
                </a:cubicBezTo>
                <a:cubicBezTo>
                  <a:pt x="181421" y="2346341"/>
                  <a:pt x="179662" y="2345810"/>
                  <a:pt x="178122" y="2345545"/>
                </a:cubicBezTo>
                <a:lnTo>
                  <a:pt x="176635" y="2346937"/>
                </a:lnTo>
                <a:lnTo>
                  <a:pt x="103575" y="2346937"/>
                </a:lnTo>
                <a:lnTo>
                  <a:pt x="103575" y="2327284"/>
                </a:lnTo>
                <a:lnTo>
                  <a:pt x="103575" y="2298846"/>
                </a:lnTo>
                <a:close/>
                <a:moveTo>
                  <a:pt x="308525" y="1986544"/>
                </a:moveTo>
                <a:lnTo>
                  <a:pt x="308525" y="2103293"/>
                </a:lnTo>
                <a:lnTo>
                  <a:pt x="282357" y="2127704"/>
                </a:lnTo>
                <a:lnTo>
                  <a:pt x="207589" y="2197487"/>
                </a:lnTo>
                <a:lnTo>
                  <a:pt x="207589" y="2081004"/>
                </a:lnTo>
                <a:lnTo>
                  <a:pt x="243434" y="2047572"/>
                </a:lnTo>
                <a:close/>
                <a:moveTo>
                  <a:pt x="414959" y="1888635"/>
                </a:moveTo>
                <a:lnTo>
                  <a:pt x="481370" y="1949662"/>
                </a:lnTo>
                <a:lnTo>
                  <a:pt x="516774" y="1982034"/>
                </a:lnTo>
                <a:lnTo>
                  <a:pt x="415179" y="2077290"/>
                </a:lnTo>
                <a:lnTo>
                  <a:pt x="313363" y="1983891"/>
                </a:lnTo>
                <a:close/>
                <a:moveTo>
                  <a:pt x="100276" y="1670528"/>
                </a:moveTo>
                <a:lnTo>
                  <a:pt x="202092" y="1763927"/>
                </a:lnTo>
                <a:lnTo>
                  <a:pt x="135901" y="1825750"/>
                </a:lnTo>
                <a:lnTo>
                  <a:pt x="137660" y="1829465"/>
                </a:lnTo>
                <a:lnTo>
                  <a:pt x="204511" y="1767111"/>
                </a:lnTo>
                <a:lnTo>
                  <a:pt x="204511" y="1883594"/>
                </a:lnTo>
                <a:lnTo>
                  <a:pt x="176583" y="1909597"/>
                </a:lnTo>
                <a:lnTo>
                  <a:pt x="178782" y="1913842"/>
                </a:lnTo>
                <a:lnTo>
                  <a:pt x="205610" y="1888635"/>
                </a:lnTo>
                <a:lnTo>
                  <a:pt x="307426" y="1982034"/>
                </a:lnTo>
                <a:lnTo>
                  <a:pt x="241675" y="2043592"/>
                </a:lnTo>
                <a:lnTo>
                  <a:pt x="243434" y="2047572"/>
                </a:lnTo>
                <a:lnTo>
                  <a:pt x="241455" y="2043857"/>
                </a:lnTo>
                <a:lnTo>
                  <a:pt x="205830" y="2077290"/>
                </a:lnTo>
                <a:lnTo>
                  <a:pt x="104015" y="1983891"/>
                </a:lnTo>
                <a:lnTo>
                  <a:pt x="178562" y="1914107"/>
                </a:lnTo>
                <a:lnTo>
                  <a:pt x="176583" y="1909862"/>
                </a:lnTo>
                <a:lnTo>
                  <a:pt x="103575" y="1978054"/>
                </a:lnTo>
                <a:lnTo>
                  <a:pt x="103575" y="1861571"/>
                </a:lnTo>
                <a:lnTo>
                  <a:pt x="137660" y="1829730"/>
                </a:lnTo>
                <a:lnTo>
                  <a:pt x="135681" y="1825750"/>
                </a:lnTo>
                <a:lnTo>
                  <a:pt x="101816" y="1857591"/>
                </a:lnTo>
                <a:lnTo>
                  <a:pt x="0" y="1764192"/>
                </a:lnTo>
                <a:close/>
                <a:moveTo>
                  <a:pt x="308525" y="1549269"/>
                </a:moveTo>
                <a:lnTo>
                  <a:pt x="308525" y="1665752"/>
                </a:lnTo>
                <a:lnTo>
                  <a:pt x="283896" y="1688836"/>
                </a:lnTo>
                <a:lnTo>
                  <a:pt x="285875" y="1692551"/>
                </a:lnTo>
                <a:lnTo>
                  <a:pt x="283676" y="1689102"/>
                </a:lnTo>
                <a:lnTo>
                  <a:pt x="207589" y="1760212"/>
                </a:lnTo>
                <a:lnTo>
                  <a:pt x="207589" y="1643729"/>
                </a:lnTo>
                <a:lnTo>
                  <a:pt x="238816" y="1614277"/>
                </a:lnTo>
                <a:lnTo>
                  <a:pt x="236837" y="1610828"/>
                </a:lnTo>
                <a:lnTo>
                  <a:pt x="239036" y="1614277"/>
                </a:lnTo>
                <a:close/>
                <a:moveTo>
                  <a:pt x="205610" y="1451360"/>
                </a:moveTo>
                <a:lnTo>
                  <a:pt x="307426" y="1544759"/>
                </a:lnTo>
                <a:lnTo>
                  <a:pt x="236837" y="1610828"/>
                </a:lnTo>
                <a:lnTo>
                  <a:pt x="205830" y="1639749"/>
                </a:lnTo>
                <a:lnTo>
                  <a:pt x="104015" y="1546351"/>
                </a:lnTo>
                <a:close/>
                <a:moveTo>
                  <a:pt x="310944" y="1231926"/>
                </a:moveTo>
                <a:lnTo>
                  <a:pt x="313803" y="1234580"/>
                </a:lnTo>
                <a:lnTo>
                  <a:pt x="412760" y="1325325"/>
                </a:lnTo>
                <a:lnTo>
                  <a:pt x="311164" y="1420581"/>
                </a:lnTo>
                <a:lnTo>
                  <a:pt x="209349" y="1326917"/>
                </a:lnTo>
                <a:close/>
                <a:moveTo>
                  <a:pt x="412760" y="893622"/>
                </a:moveTo>
                <a:lnTo>
                  <a:pt x="412760" y="1010105"/>
                </a:lnTo>
                <a:lnTo>
                  <a:pt x="386591" y="1034516"/>
                </a:lnTo>
                <a:lnTo>
                  <a:pt x="388351" y="1038496"/>
                </a:lnTo>
                <a:lnTo>
                  <a:pt x="386371" y="1034781"/>
                </a:lnTo>
                <a:lnTo>
                  <a:pt x="311824" y="1104565"/>
                </a:lnTo>
                <a:lnTo>
                  <a:pt x="311824" y="988082"/>
                </a:lnTo>
                <a:lnTo>
                  <a:pt x="347448" y="954650"/>
                </a:lnTo>
                <a:lnTo>
                  <a:pt x="345689" y="950669"/>
                </a:lnTo>
                <a:lnTo>
                  <a:pt x="347668" y="954384"/>
                </a:lnTo>
                <a:close/>
                <a:moveTo>
                  <a:pt x="204291" y="577340"/>
                </a:moveTo>
                <a:lnTo>
                  <a:pt x="306106" y="670739"/>
                </a:lnTo>
                <a:lnTo>
                  <a:pt x="239915" y="732563"/>
                </a:lnTo>
                <a:lnTo>
                  <a:pt x="241895" y="736542"/>
                </a:lnTo>
                <a:lnTo>
                  <a:pt x="308525" y="673923"/>
                </a:lnTo>
                <a:lnTo>
                  <a:pt x="308525" y="790671"/>
                </a:lnTo>
                <a:lnTo>
                  <a:pt x="280818" y="816674"/>
                </a:lnTo>
                <a:lnTo>
                  <a:pt x="282797" y="820920"/>
                </a:lnTo>
                <a:lnTo>
                  <a:pt x="309625" y="795713"/>
                </a:lnTo>
                <a:lnTo>
                  <a:pt x="411440" y="889111"/>
                </a:lnTo>
                <a:lnTo>
                  <a:pt x="345689" y="950669"/>
                </a:lnTo>
                <a:lnTo>
                  <a:pt x="310065" y="984102"/>
                </a:lnTo>
                <a:lnTo>
                  <a:pt x="208249" y="890703"/>
                </a:lnTo>
                <a:lnTo>
                  <a:pt x="282577" y="820920"/>
                </a:lnTo>
                <a:lnTo>
                  <a:pt x="280597" y="816674"/>
                </a:lnTo>
                <a:lnTo>
                  <a:pt x="207589" y="885131"/>
                </a:lnTo>
                <a:lnTo>
                  <a:pt x="207589" y="768383"/>
                </a:lnTo>
                <a:lnTo>
                  <a:pt x="241675" y="736542"/>
                </a:lnTo>
                <a:lnTo>
                  <a:pt x="239915" y="732828"/>
                </a:lnTo>
                <a:lnTo>
                  <a:pt x="205830" y="764668"/>
                </a:lnTo>
                <a:lnTo>
                  <a:pt x="104015" y="671270"/>
                </a:lnTo>
                <a:close/>
                <a:moveTo>
                  <a:pt x="412760" y="456082"/>
                </a:moveTo>
                <a:lnTo>
                  <a:pt x="412760" y="572830"/>
                </a:lnTo>
                <a:lnTo>
                  <a:pt x="387911" y="595914"/>
                </a:lnTo>
                <a:lnTo>
                  <a:pt x="390110" y="599364"/>
                </a:lnTo>
                <a:lnTo>
                  <a:pt x="413639" y="577340"/>
                </a:lnTo>
                <a:lnTo>
                  <a:pt x="515455" y="670739"/>
                </a:lnTo>
                <a:lnTo>
                  <a:pt x="462458" y="720357"/>
                </a:lnTo>
                <a:lnTo>
                  <a:pt x="415179" y="764668"/>
                </a:lnTo>
                <a:lnTo>
                  <a:pt x="313363" y="671270"/>
                </a:lnTo>
                <a:lnTo>
                  <a:pt x="389890" y="599629"/>
                </a:lnTo>
                <a:lnTo>
                  <a:pt x="387691" y="595914"/>
                </a:lnTo>
                <a:lnTo>
                  <a:pt x="311824" y="667024"/>
                </a:lnTo>
                <a:lnTo>
                  <a:pt x="311824" y="550541"/>
                </a:lnTo>
                <a:lnTo>
                  <a:pt x="343050" y="521355"/>
                </a:lnTo>
                <a:close/>
                <a:moveTo>
                  <a:pt x="309625" y="358172"/>
                </a:moveTo>
                <a:lnTo>
                  <a:pt x="411440" y="451571"/>
                </a:lnTo>
                <a:lnTo>
                  <a:pt x="341071" y="517640"/>
                </a:lnTo>
                <a:lnTo>
                  <a:pt x="343050" y="521355"/>
                </a:lnTo>
                <a:lnTo>
                  <a:pt x="340851" y="517905"/>
                </a:lnTo>
                <a:lnTo>
                  <a:pt x="310065" y="546827"/>
                </a:lnTo>
                <a:lnTo>
                  <a:pt x="208249" y="453428"/>
                </a:lnTo>
                <a:close/>
                <a:moveTo>
                  <a:pt x="414959" y="139004"/>
                </a:moveTo>
                <a:lnTo>
                  <a:pt x="417818" y="141657"/>
                </a:lnTo>
                <a:lnTo>
                  <a:pt x="516774" y="232402"/>
                </a:lnTo>
                <a:lnTo>
                  <a:pt x="415179" y="327393"/>
                </a:lnTo>
                <a:lnTo>
                  <a:pt x="313363" y="233995"/>
                </a:lnTo>
                <a:close/>
                <a:moveTo>
                  <a:pt x="390027" y="39345"/>
                </a:moveTo>
                <a:lnTo>
                  <a:pt x="412760" y="39345"/>
                </a:lnTo>
                <a:lnTo>
                  <a:pt x="412760" y="67745"/>
                </a:lnTo>
                <a:lnTo>
                  <a:pt x="412760" y="134759"/>
                </a:lnTo>
                <a:lnTo>
                  <a:pt x="311824" y="229219"/>
                </a:lnTo>
                <a:lnTo>
                  <a:pt x="311824" y="112736"/>
                </a:lnTo>
                <a:lnTo>
                  <a:pt x="384557" y="44478"/>
                </a:lnTo>
                <a:close/>
                <a:moveTo>
                  <a:pt x="234254" y="39345"/>
                </a:moveTo>
                <a:lnTo>
                  <a:pt x="384085" y="39345"/>
                </a:lnTo>
                <a:lnTo>
                  <a:pt x="362952" y="59162"/>
                </a:lnTo>
                <a:lnTo>
                  <a:pt x="310065" y="108755"/>
                </a:lnTo>
                <a:lnTo>
                  <a:pt x="239063" y="43748"/>
                </a:lnTo>
                <a:close/>
                <a:moveTo>
                  <a:pt x="11691803" y="0"/>
                </a:moveTo>
                <a:lnTo>
                  <a:pt x="11691803" y="2356755"/>
                </a:lnTo>
                <a:lnTo>
                  <a:pt x="235215" y="2346937"/>
                </a:lnTo>
                <a:lnTo>
                  <a:pt x="226061" y="2338538"/>
                </a:lnTo>
                <a:lnTo>
                  <a:pt x="208249" y="2322195"/>
                </a:lnTo>
                <a:lnTo>
                  <a:pt x="208249" y="2202794"/>
                </a:lnTo>
                <a:lnTo>
                  <a:pt x="284116" y="2131684"/>
                </a:lnTo>
                <a:lnTo>
                  <a:pt x="282357" y="2127704"/>
                </a:lnTo>
                <a:lnTo>
                  <a:pt x="284336" y="2131418"/>
                </a:lnTo>
                <a:lnTo>
                  <a:pt x="309625" y="2107803"/>
                </a:lnTo>
                <a:lnTo>
                  <a:pt x="415179" y="2204916"/>
                </a:lnTo>
                <a:lnTo>
                  <a:pt x="521612" y="2105415"/>
                </a:lnTo>
                <a:lnTo>
                  <a:pt x="521612" y="2065615"/>
                </a:lnTo>
                <a:lnTo>
                  <a:pt x="517874" y="2067472"/>
                </a:lnTo>
                <a:lnTo>
                  <a:pt x="517874" y="2103293"/>
                </a:lnTo>
                <a:lnTo>
                  <a:pt x="416938" y="2197487"/>
                </a:lnTo>
                <a:lnTo>
                  <a:pt x="416938" y="2081004"/>
                </a:lnTo>
                <a:lnTo>
                  <a:pt x="517874" y="1986544"/>
                </a:lnTo>
                <a:lnTo>
                  <a:pt x="517874" y="2067207"/>
                </a:lnTo>
                <a:lnTo>
                  <a:pt x="521612" y="2065349"/>
                </a:lnTo>
                <a:lnTo>
                  <a:pt x="521612" y="1980972"/>
                </a:lnTo>
                <a:lnTo>
                  <a:pt x="485108" y="1947540"/>
                </a:lnTo>
                <a:lnTo>
                  <a:pt x="417598" y="1885716"/>
                </a:lnTo>
                <a:lnTo>
                  <a:pt x="417598" y="1825220"/>
                </a:lnTo>
                <a:lnTo>
                  <a:pt x="413859" y="1826015"/>
                </a:lnTo>
                <a:lnTo>
                  <a:pt x="413859" y="1883594"/>
                </a:lnTo>
                <a:lnTo>
                  <a:pt x="312923" y="1978054"/>
                </a:lnTo>
                <a:lnTo>
                  <a:pt x="312923" y="1861571"/>
                </a:lnTo>
                <a:lnTo>
                  <a:pt x="360423" y="1816994"/>
                </a:lnTo>
                <a:lnTo>
                  <a:pt x="358443" y="1813545"/>
                </a:lnTo>
                <a:lnTo>
                  <a:pt x="311164" y="1857591"/>
                </a:lnTo>
                <a:lnTo>
                  <a:pt x="209349" y="1764192"/>
                </a:lnTo>
                <a:lnTo>
                  <a:pt x="285875" y="1692551"/>
                </a:lnTo>
                <a:lnTo>
                  <a:pt x="309625" y="1670528"/>
                </a:lnTo>
                <a:lnTo>
                  <a:pt x="411440" y="1763927"/>
                </a:lnTo>
                <a:lnTo>
                  <a:pt x="358443" y="1813280"/>
                </a:lnTo>
                <a:lnTo>
                  <a:pt x="360642" y="1816994"/>
                </a:lnTo>
                <a:lnTo>
                  <a:pt x="413859" y="1767111"/>
                </a:lnTo>
                <a:lnTo>
                  <a:pt x="413859" y="1825750"/>
                </a:lnTo>
                <a:lnTo>
                  <a:pt x="417598" y="1824954"/>
                </a:lnTo>
                <a:lnTo>
                  <a:pt x="417598" y="1765254"/>
                </a:lnTo>
                <a:lnTo>
                  <a:pt x="421996" y="1761008"/>
                </a:lnTo>
                <a:lnTo>
                  <a:pt x="421996" y="1755436"/>
                </a:lnTo>
                <a:lnTo>
                  <a:pt x="416938" y="1760212"/>
                </a:lnTo>
                <a:lnTo>
                  <a:pt x="416938" y="1643729"/>
                </a:lnTo>
                <a:lnTo>
                  <a:pt x="421996" y="1638953"/>
                </a:lnTo>
                <a:lnTo>
                  <a:pt x="421996" y="1633381"/>
                </a:lnTo>
                <a:lnTo>
                  <a:pt x="415179" y="1639749"/>
                </a:lnTo>
                <a:lnTo>
                  <a:pt x="313363" y="1546351"/>
                </a:lnTo>
                <a:lnTo>
                  <a:pt x="414959" y="1451360"/>
                </a:lnTo>
                <a:lnTo>
                  <a:pt x="516774" y="1544759"/>
                </a:lnTo>
                <a:lnTo>
                  <a:pt x="422216" y="1633381"/>
                </a:lnTo>
                <a:lnTo>
                  <a:pt x="422216" y="1638688"/>
                </a:lnTo>
                <a:lnTo>
                  <a:pt x="517874" y="1549269"/>
                </a:lnTo>
                <a:lnTo>
                  <a:pt x="517874" y="1665752"/>
                </a:lnTo>
                <a:lnTo>
                  <a:pt x="422216" y="1755436"/>
                </a:lnTo>
                <a:lnTo>
                  <a:pt x="422216" y="1761008"/>
                </a:lnTo>
                <a:lnTo>
                  <a:pt x="521612" y="1667875"/>
                </a:lnTo>
                <a:lnTo>
                  <a:pt x="521612" y="1543697"/>
                </a:lnTo>
                <a:lnTo>
                  <a:pt x="417598" y="1448176"/>
                </a:lnTo>
                <a:lnTo>
                  <a:pt x="417598" y="1331162"/>
                </a:lnTo>
                <a:lnTo>
                  <a:pt x="413859" y="1334612"/>
                </a:lnTo>
                <a:lnTo>
                  <a:pt x="413859" y="1446584"/>
                </a:lnTo>
                <a:lnTo>
                  <a:pt x="312923" y="1540778"/>
                </a:lnTo>
                <a:lnTo>
                  <a:pt x="312923" y="1424295"/>
                </a:lnTo>
                <a:lnTo>
                  <a:pt x="413859" y="1329836"/>
                </a:lnTo>
                <a:lnTo>
                  <a:pt x="413859" y="1334346"/>
                </a:lnTo>
                <a:lnTo>
                  <a:pt x="417598" y="1330897"/>
                </a:lnTo>
                <a:lnTo>
                  <a:pt x="417598" y="1324264"/>
                </a:lnTo>
                <a:lnTo>
                  <a:pt x="316882" y="1231926"/>
                </a:lnTo>
                <a:lnTo>
                  <a:pt x="313803" y="1234580"/>
                </a:lnTo>
                <a:lnTo>
                  <a:pt x="316662" y="1231661"/>
                </a:lnTo>
                <a:lnTo>
                  <a:pt x="312264" y="1227681"/>
                </a:lnTo>
                <a:lnTo>
                  <a:pt x="312264" y="1223701"/>
                </a:lnTo>
                <a:lnTo>
                  <a:pt x="308525" y="1223701"/>
                </a:lnTo>
                <a:lnTo>
                  <a:pt x="308525" y="1227946"/>
                </a:lnTo>
                <a:lnTo>
                  <a:pt x="207589" y="1322141"/>
                </a:lnTo>
                <a:lnTo>
                  <a:pt x="207589" y="1215476"/>
                </a:lnTo>
                <a:lnTo>
                  <a:pt x="207589" y="1205923"/>
                </a:lnTo>
                <a:lnTo>
                  <a:pt x="308525" y="1111464"/>
                </a:lnTo>
                <a:lnTo>
                  <a:pt x="308525" y="1217068"/>
                </a:lnTo>
                <a:lnTo>
                  <a:pt x="308525" y="1223436"/>
                </a:lnTo>
                <a:lnTo>
                  <a:pt x="312264" y="1223436"/>
                </a:lnTo>
                <a:lnTo>
                  <a:pt x="312264" y="1109606"/>
                </a:lnTo>
                <a:lnTo>
                  <a:pt x="388351" y="1038496"/>
                </a:lnTo>
                <a:lnTo>
                  <a:pt x="413639" y="1014881"/>
                </a:lnTo>
                <a:lnTo>
                  <a:pt x="519413" y="1111729"/>
                </a:lnTo>
                <a:lnTo>
                  <a:pt x="625626" y="1012228"/>
                </a:lnTo>
                <a:lnTo>
                  <a:pt x="625626" y="972692"/>
                </a:lnTo>
                <a:lnTo>
                  <a:pt x="622108" y="974550"/>
                </a:lnTo>
                <a:lnTo>
                  <a:pt x="622108" y="1010105"/>
                </a:lnTo>
                <a:lnTo>
                  <a:pt x="521172" y="1104565"/>
                </a:lnTo>
                <a:lnTo>
                  <a:pt x="521172" y="988082"/>
                </a:lnTo>
                <a:lnTo>
                  <a:pt x="622108" y="893622"/>
                </a:lnTo>
                <a:lnTo>
                  <a:pt x="622108" y="974284"/>
                </a:lnTo>
                <a:lnTo>
                  <a:pt x="625626" y="972427"/>
                </a:lnTo>
                <a:lnTo>
                  <a:pt x="625626" y="888050"/>
                </a:lnTo>
                <a:lnTo>
                  <a:pt x="589342" y="854618"/>
                </a:lnTo>
                <a:lnTo>
                  <a:pt x="585604" y="856740"/>
                </a:lnTo>
                <a:lnTo>
                  <a:pt x="620789" y="889111"/>
                </a:lnTo>
                <a:lnTo>
                  <a:pt x="519193" y="984102"/>
                </a:lnTo>
                <a:lnTo>
                  <a:pt x="417378" y="890703"/>
                </a:lnTo>
                <a:lnTo>
                  <a:pt x="518973" y="795713"/>
                </a:lnTo>
                <a:lnTo>
                  <a:pt x="585384" y="856475"/>
                </a:lnTo>
                <a:lnTo>
                  <a:pt x="589122" y="854352"/>
                </a:lnTo>
                <a:lnTo>
                  <a:pt x="521612" y="792529"/>
                </a:lnTo>
                <a:lnTo>
                  <a:pt x="521612" y="732297"/>
                </a:lnTo>
                <a:lnTo>
                  <a:pt x="517874" y="732828"/>
                </a:lnTo>
                <a:lnTo>
                  <a:pt x="517874" y="790671"/>
                </a:lnTo>
                <a:lnTo>
                  <a:pt x="417158" y="885131"/>
                </a:lnTo>
                <a:lnTo>
                  <a:pt x="417158" y="768383"/>
                </a:lnTo>
                <a:lnTo>
                  <a:pt x="464657" y="724072"/>
                </a:lnTo>
                <a:lnTo>
                  <a:pt x="462458" y="720357"/>
                </a:lnTo>
                <a:lnTo>
                  <a:pt x="464657" y="723807"/>
                </a:lnTo>
                <a:lnTo>
                  <a:pt x="517874" y="673923"/>
                </a:lnTo>
                <a:lnTo>
                  <a:pt x="517874" y="732563"/>
                </a:lnTo>
                <a:lnTo>
                  <a:pt x="521612" y="732032"/>
                </a:lnTo>
                <a:lnTo>
                  <a:pt x="521612" y="672331"/>
                </a:lnTo>
                <a:lnTo>
                  <a:pt x="526010" y="668086"/>
                </a:lnTo>
                <a:lnTo>
                  <a:pt x="526010" y="662514"/>
                </a:lnTo>
                <a:lnTo>
                  <a:pt x="521172" y="667024"/>
                </a:lnTo>
                <a:lnTo>
                  <a:pt x="521172" y="550541"/>
                </a:lnTo>
                <a:lnTo>
                  <a:pt x="526010" y="546031"/>
                </a:lnTo>
                <a:lnTo>
                  <a:pt x="526010" y="540459"/>
                </a:lnTo>
                <a:lnTo>
                  <a:pt x="519193" y="546827"/>
                </a:lnTo>
                <a:lnTo>
                  <a:pt x="417378" y="453428"/>
                </a:lnTo>
                <a:lnTo>
                  <a:pt x="518973" y="358172"/>
                </a:lnTo>
                <a:lnTo>
                  <a:pt x="620789" y="451571"/>
                </a:lnTo>
                <a:lnTo>
                  <a:pt x="526230" y="540194"/>
                </a:lnTo>
                <a:lnTo>
                  <a:pt x="526230" y="545765"/>
                </a:lnTo>
                <a:lnTo>
                  <a:pt x="622108" y="456082"/>
                </a:lnTo>
                <a:lnTo>
                  <a:pt x="622108" y="572830"/>
                </a:lnTo>
                <a:lnTo>
                  <a:pt x="526230" y="662248"/>
                </a:lnTo>
                <a:lnTo>
                  <a:pt x="526230" y="667820"/>
                </a:lnTo>
                <a:lnTo>
                  <a:pt x="625626" y="574952"/>
                </a:lnTo>
                <a:lnTo>
                  <a:pt x="625626" y="450509"/>
                </a:lnTo>
                <a:lnTo>
                  <a:pt x="521612" y="355254"/>
                </a:lnTo>
                <a:lnTo>
                  <a:pt x="521612" y="237975"/>
                </a:lnTo>
                <a:lnTo>
                  <a:pt x="517874" y="241424"/>
                </a:lnTo>
                <a:lnTo>
                  <a:pt x="517874" y="353396"/>
                </a:lnTo>
                <a:lnTo>
                  <a:pt x="417158" y="447856"/>
                </a:lnTo>
                <a:lnTo>
                  <a:pt x="417158" y="331373"/>
                </a:lnTo>
                <a:lnTo>
                  <a:pt x="517874" y="236913"/>
                </a:lnTo>
                <a:lnTo>
                  <a:pt x="517874" y="241159"/>
                </a:lnTo>
                <a:lnTo>
                  <a:pt x="521612" y="237709"/>
                </a:lnTo>
                <a:lnTo>
                  <a:pt x="521612" y="231341"/>
                </a:lnTo>
                <a:lnTo>
                  <a:pt x="420896" y="138739"/>
                </a:lnTo>
                <a:lnTo>
                  <a:pt x="417818" y="141657"/>
                </a:lnTo>
                <a:lnTo>
                  <a:pt x="420676" y="138739"/>
                </a:lnTo>
                <a:lnTo>
                  <a:pt x="416278" y="134759"/>
                </a:lnTo>
                <a:lnTo>
                  <a:pt x="416278" y="40002"/>
                </a:lnTo>
                <a:lnTo>
                  <a:pt x="416278" y="3934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022118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0589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 ligh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3888" y="1765299"/>
            <a:ext cx="8659812" cy="4148139"/>
          </a:xfrm>
        </p:spPr>
        <p:txBody>
          <a:bodyPr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7" name="ZoneTexte 6"/>
          <p:cNvSpPr txBox="1"/>
          <p:nvPr userDrawn="1"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rcRect t="3666" r="82842" b="2802"/>
          <a:stretch/>
        </p:blipFill>
        <p:spPr bwMode="auto">
          <a:xfrm>
            <a:off x="11647943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PHENIICS Fest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1949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084266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5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en-US"/>
              <a:t>09/06/2026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164387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en-US"/>
              <a:t>09/06/2026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413058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09/06/2026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PHENIICS Fest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19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09/06/2026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PHENIICS Fest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6581178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09/06/2026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PHENIICS Fest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31052796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09/06/2026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PHENIICS Fest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33636258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09/06/2026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PHENIICS Fest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37496440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09/06/2026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PHENIICS Fest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2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3709988" y="2171700"/>
            <a:ext cx="7750175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 de la partie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09988" y="4702628"/>
            <a:ext cx="7750175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09/06/2026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PHENIICS Fest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24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5857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ZoneTexte 28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  <a:endParaRPr/>
          </a:p>
        </p:txBody>
      </p:sp>
      <p:pic>
        <p:nvPicPr>
          <p:cNvPr id="26" name="PATTERN 14"/>
          <p:cNvPicPr>
            <a:picLocks noChangeAspect="1"/>
          </p:cNvPicPr>
          <p:nvPr userDrawn="1"/>
        </p:nvPicPr>
        <p:blipFill>
          <a:blip r:embed="rId2"/>
          <a:srcRect l="1642" t="81597" r="4284" b="-1066"/>
          <a:stretch/>
        </p:blipFill>
        <p:spPr bwMode="auto"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/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/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3" name="Freeform 15"/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 extrusionOk="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4" name="Rectangle 16"/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" name="Rectangle 17"/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258527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09/06/2026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PHENIICS Fest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77818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898358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618401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146693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92661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27479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section ligh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3709988" y="2171700"/>
            <a:ext cx="7750175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Titre de la partie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09988" y="4702628"/>
            <a:ext cx="7750175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24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5857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  <a:endParaRPr/>
          </a:p>
        </p:txBody>
      </p:sp>
      <p:pic>
        <p:nvPicPr>
          <p:cNvPr id="8" name="PATTERN 14"/>
          <p:cNvPicPr>
            <a:picLocks noChangeAspect="1"/>
          </p:cNvPicPr>
          <p:nvPr userDrawn="1"/>
        </p:nvPicPr>
        <p:blipFill>
          <a:blip r:embed="rId2"/>
          <a:srcRect l="3065" t="80145" r="2859" b="-12213"/>
          <a:stretch/>
        </p:blipFill>
        <p:spPr bwMode="auto"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PHENIICS Fest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39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section Gr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3709988" y="2171700"/>
            <a:ext cx="7750175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 de la partie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09988" y="4702628"/>
            <a:ext cx="7750175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09/06/2026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PHENIICS Fest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sp>
        <p:nvSpPr>
          <p:cNvPr id="24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5857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ZoneTexte 28"/>
          <p:cNvSpPr txBox="1"/>
          <p:nvPr userDrawn="1"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  <a:endParaRPr/>
          </a:p>
        </p:txBody>
      </p:sp>
      <p:pic>
        <p:nvPicPr>
          <p:cNvPr id="14" name="Logo CEA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/>
          <p:cNvPicPr>
            <a:picLocks noChangeAspect="1"/>
          </p:cNvPicPr>
          <p:nvPr userDrawn="1"/>
        </p:nvPicPr>
        <p:blipFill>
          <a:blip r:embed="rId3"/>
          <a:srcRect l="1642" t="81597" r="4284" b="-1066"/>
          <a:stretch/>
        </p:blipFill>
        <p:spPr bwMode="auto">
          <a:xfrm>
            <a:off x="0" y="0"/>
            <a:ext cx="12192001" cy="59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1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40" Type="http://schemas.openxmlformats.org/officeDocument/2006/relationships/image" Target="../media/image3.emf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3888" y="1381125"/>
            <a:ext cx="10836275" cy="453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09/06/2026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PHENIICS Fest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CBC77A0-1F4E-42FF-9FFC-F45C3A64AF90}" type="slidenum">
              <a:rPr lang="fr-FR"/>
              <a:t>‹N°›</a:t>
            </a:fld>
            <a:endParaRPr lang="fr-FR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3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/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/>
        <a:buChar char="■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>
        <a:lnSpc>
          <a:spcPct val="100000"/>
        </a:lnSpc>
        <a:spcBef>
          <a:spcPts val="500"/>
        </a:spcBef>
        <a:buSzPct val="90000"/>
        <a:buFont typeface="Arial"/>
        <a:buChar char="■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>
        <a:lnSpc>
          <a:spcPct val="100000"/>
        </a:lnSpc>
        <a:spcBef>
          <a:spcPts val="500"/>
        </a:spcBef>
        <a:buSzPct val="90000"/>
        <a:buFont typeface="Arial"/>
        <a:buChar char="■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>
        <a:lnSpc>
          <a:spcPct val="100000"/>
        </a:lnSpc>
        <a:spcBef>
          <a:spcPts val="500"/>
        </a:spcBef>
        <a:buSzPct val="90000"/>
        <a:buFont typeface="Arial"/>
        <a:buChar char="■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09/06/2026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PHENIICS Fest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5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orient="horz" pos="3861">
          <p15:clr>
            <a:srgbClr val="F26B43"/>
          </p15:clr>
        </p15:guide>
        <p15:guide id="3" pos="461">
          <p15:clr>
            <a:srgbClr val="F26B43"/>
          </p15:clr>
        </p15:guide>
        <p15:guide id="4" pos="7219">
          <p15:clr>
            <a:srgbClr val="F26B43"/>
          </p15:clr>
        </p15:guide>
        <p15:guide id="7" orient="horz" pos="3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3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623392" y="2976928"/>
            <a:ext cx="10334399" cy="1926829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Development of a numerical X-ray imaging model for phase-contrast and dark-field imaging</a:t>
            </a:r>
            <a:br>
              <a:rPr lang="fr-FR" dirty="0"/>
            </a:br>
            <a:br>
              <a:rPr lang="fr-FR" dirty="0"/>
            </a:br>
            <a:r>
              <a:rPr lang="fr-FR" dirty="0">
                <a:latin typeface="+mn-lt"/>
              </a:rPr>
              <a:t>Youliana Mouawad</a:t>
            </a:r>
            <a:br>
              <a:rPr lang="fr-FR" dirty="0">
                <a:latin typeface="+mn-lt"/>
              </a:rPr>
            </a:br>
            <a:br>
              <a:rPr lang="fr-FR" dirty="0">
                <a:latin typeface="+mn-lt"/>
              </a:rPr>
            </a:br>
            <a:r>
              <a:rPr lang="fr-FR" sz="2200" dirty="0">
                <a:latin typeface="+mn-lt"/>
              </a:rPr>
              <a:t>14 Novembre 2024 </a:t>
            </a:r>
            <a:r>
              <a:rPr lang="fr-FR" sz="2200" dirty="0">
                <a:latin typeface="+mn-lt"/>
                <a:sym typeface="Wingdings" panose="05000000000000000000" pitchFamily="2" charset="2"/>
              </a:rPr>
              <a:t> 15 Novembre 2027</a:t>
            </a:r>
            <a:endParaRPr lang="en-GB" sz="2200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364523" y="3886200"/>
            <a:ext cx="11912421" cy="2003276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sz="2400" b="1" dirty="0"/>
          </a:p>
          <a:p>
            <a:pPr>
              <a:defRPr/>
            </a:pPr>
            <a:br>
              <a:rPr lang="en-US" sz="2400" b="1" dirty="0"/>
            </a:br>
            <a:r>
              <a:rPr lang="en-US" sz="2400" b="1" dirty="0"/>
              <a:t>   </a:t>
            </a:r>
          </a:p>
          <a:p>
            <a:pPr>
              <a:defRPr/>
            </a:pPr>
            <a:r>
              <a:rPr lang="en-US" dirty="0"/>
              <a:t>Director : Adrien Stolidi (DIN/SMCD/LIMTEC)</a:t>
            </a:r>
          </a:p>
          <a:p>
            <a:pPr>
              <a:defRPr/>
            </a:pPr>
            <a:r>
              <a:rPr lang="en-US" dirty="0"/>
              <a:t>Supervisors : Anthony Touron (DIN/SSIA/LSMA) &amp; Juan Carlos García Hernández(DIN/SIMRI/LEMA)</a:t>
            </a:r>
          </a:p>
          <a:p>
            <a:pPr>
              <a:defRPr/>
            </a:pPr>
            <a:r>
              <a:rPr lang="en-US" dirty="0"/>
              <a:t>Funded by the Carnot OSIRIS project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3140" t="4087" r="17728" b="-4087"/>
          <a:stretch/>
        </p:blipFill>
        <p:spPr>
          <a:xfrm>
            <a:off x="3986371" y="5813029"/>
            <a:ext cx="1656184" cy="96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29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F79D3A13-1227-4DD6-9BD5-97F2B2AA0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0" y="1409699"/>
            <a:ext cx="3423804" cy="3093721"/>
          </a:xfr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00B135-1428-4532-BCE4-63C34418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A9092F-9CF8-4E47-BB89-AFD1CD92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DB05DA-C588-4D2B-B3F1-57D7A345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/>
          </a:p>
        </p:txBody>
      </p:sp>
      <p:sp>
        <p:nvSpPr>
          <p:cNvPr id="7" name="Titre 5">
            <a:extLst>
              <a:ext uri="{FF2B5EF4-FFF2-40B4-BE49-F238E27FC236}">
                <a16:creationId xmlns:a16="http://schemas.microsoft.com/office/drawing/2014/main" id="{FC26A749-318B-45B7-841B-48C89F62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325"/>
            <a:ext cx="10728325" cy="87153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Silicon cylinder / edge – Comparison of CIVA MC refraction / Max Langer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DDD803F-E2CB-41E6-BCCF-44B7B42310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78" y="3026093"/>
            <a:ext cx="3087256" cy="309372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69DE298-1A9A-4096-B743-6E41B3BE8F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3" t="4050" r="25767" b="-4050"/>
          <a:stretch/>
        </p:blipFill>
        <p:spPr>
          <a:xfrm>
            <a:off x="3876006" y="1205267"/>
            <a:ext cx="1789723" cy="531700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83521F5-4303-4C66-9534-A9A442F4F8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0" t="-139" r="12841"/>
          <a:stretch/>
        </p:blipFill>
        <p:spPr>
          <a:xfrm>
            <a:off x="5345964" y="1429103"/>
            <a:ext cx="1953846" cy="491454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89695DF-1183-4FB2-9612-88E68E1676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135" y="1185863"/>
            <a:ext cx="3042168" cy="143268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5AF4D42-03DF-4D96-A4A8-412DDACF6C7D}"/>
              </a:ext>
            </a:extLst>
          </p:cNvPr>
          <p:cNvSpPr txBox="1"/>
          <p:nvPr/>
        </p:nvSpPr>
        <p:spPr>
          <a:xfrm>
            <a:off x="8769768" y="3580090"/>
            <a:ext cx="116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Silicium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791608E-3AF6-435F-8CDF-017CAE7BE545}"/>
              </a:ext>
            </a:extLst>
          </p:cNvPr>
          <p:cNvSpPr txBox="1"/>
          <p:nvPr/>
        </p:nvSpPr>
        <p:spPr>
          <a:xfrm>
            <a:off x="10762463" y="3580090"/>
            <a:ext cx="116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6F67F7C-6058-4C06-8ABF-E47FE71A6333}"/>
              </a:ext>
            </a:extLst>
          </p:cNvPr>
          <p:cNvSpPr txBox="1"/>
          <p:nvPr/>
        </p:nvSpPr>
        <p:spPr>
          <a:xfrm>
            <a:off x="10574797" y="5047413"/>
            <a:ext cx="116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Cylindre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9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383B16-32DF-4D91-B1F4-0635451C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4EEFC0-97A7-4943-979B-65AA64C2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4D0DAC-4A6D-4C61-9556-A8D96199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11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3EDF970-92A8-4F01-AA6F-F9DA0882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Refraction: MC refraction (CIVA) / Hybrid Fresnel (CIVA) / MC refraction (GATE)</a:t>
            </a:r>
            <a:endParaRPr lang="en-US" sz="2400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8364A985-DFCE-48B1-8CD9-FF057C2C5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4758706"/>
            <a:ext cx="10728325" cy="146367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GATE (reference)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refraction profile with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overshoot</a:t>
            </a:r>
            <a:endParaRPr lang="fr-FR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CIVA MC refraction : good overall agreement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GATE in the overshoot region (similar position and amplitude)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CIVA Fresnel hybrid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wave effects are partially smoothed →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attenuated overshoot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therefore refraction contrast is underestimated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74E3BCA-5A2D-4776-A3D8-6FAAA89C4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37" y="1185863"/>
            <a:ext cx="7285892" cy="36429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69B0861-4461-4DA9-95A2-ADB1F441A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1442062"/>
            <a:ext cx="2815080" cy="2820976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55368D8D-7745-4637-AA0A-7B0CBD12942F}"/>
              </a:ext>
            </a:extLst>
          </p:cNvPr>
          <p:cNvSpPr/>
          <p:nvPr/>
        </p:nvSpPr>
        <p:spPr>
          <a:xfrm>
            <a:off x="10999334" y="2108819"/>
            <a:ext cx="460829" cy="10249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5489D6-5BE8-4448-94D2-4226686622D4}"/>
              </a:ext>
            </a:extLst>
          </p:cNvPr>
          <p:cNvSpPr/>
          <p:nvPr/>
        </p:nvSpPr>
        <p:spPr>
          <a:xfrm>
            <a:off x="731837" y="1231106"/>
            <a:ext cx="7583488" cy="34823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409BEE2-E61B-4453-9399-E76DEC06E0CC}"/>
              </a:ext>
            </a:extLst>
          </p:cNvPr>
          <p:cNvSpPr txBox="1"/>
          <p:nvPr/>
        </p:nvSpPr>
        <p:spPr>
          <a:xfrm>
            <a:off x="8953500" y="1580789"/>
            <a:ext cx="116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Silicium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2CEF508-CF4F-46FC-AB03-A20295CF392C}"/>
              </a:ext>
            </a:extLst>
          </p:cNvPr>
          <p:cNvSpPr txBox="1"/>
          <p:nvPr/>
        </p:nvSpPr>
        <p:spPr>
          <a:xfrm>
            <a:off x="10876423" y="1565853"/>
            <a:ext cx="116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1B180E-5B0C-476C-9EB9-969DA96BAB06}"/>
              </a:ext>
            </a:extLst>
          </p:cNvPr>
          <p:cNvSpPr txBox="1"/>
          <p:nvPr/>
        </p:nvSpPr>
        <p:spPr>
          <a:xfrm>
            <a:off x="10646008" y="3533734"/>
            <a:ext cx="116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Cylindre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6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A2A28E1-36FA-4075-83F6-F62C27A3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614B38-0DB3-4F81-89CB-A84B7222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B65ADC-27EF-4886-999B-63CB7D13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3EDF794-1451-476F-8D2C-11EC94E43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rgbClr val="C00000"/>
                </a:solidFill>
              </a:rPr>
              <a:t>Reflection: MC </a:t>
            </a:r>
            <a:r>
              <a:rPr lang="fr-FR" sz="2400" dirty="0" err="1">
                <a:solidFill>
                  <a:srgbClr val="C00000"/>
                </a:solidFill>
              </a:rPr>
              <a:t>refraction</a:t>
            </a:r>
            <a:r>
              <a:rPr lang="fr-FR" sz="2400" dirty="0">
                <a:solidFill>
                  <a:srgbClr val="C00000"/>
                </a:solidFill>
              </a:rPr>
              <a:t> (CIVA) / Hybrid Fresnel (CIVA) / </a:t>
            </a:r>
            <a:br>
              <a:rPr lang="fr-FR" sz="2400" dirty="0">
                <a:solidFill>
                  <a:srgbClr val="C00000"/>
                </a:solidFill>
              </a:rPr>
            </a:br>
            <a:r>
              <a:rPr lang="fr-FR" sz="2400" dirty="0">
                <a:solidFill>
                  <a:srgbClr val="C00000"/>
                </a:solidFill>
              </a:rPr>
              <a:t>MC </a:t>
            </a:r>
            <a:r>
              <a:rPr lang="fr-FR" sz="2400" dirty="0" err="1">
                <a:solidFill>
                  <a:srgbClr val="C00000"/>
                </a:solidFill>
              </a:rPr>
              <a:t>refraction</a:t>
            </a:r>
            <a:r>
              <a:rPr lang="fr-FR" sz="2400" dirty="0">
                <a:solidFill>
                  <a:srgbClr val="C00000"/>
                </a:solidFill>
              </a:rPr>
              <a:t> (GATE)</a:t>
            </a:r>
            <a:endParaRPr lang="en-US" sz="2400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F04673A-6422-4E88-8717-8C1AFC8A1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89" y="4486013"/>
            <a:ext cx="6916736" cy="177908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GATE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presence of the silicon edge introduces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interface effects (reflection),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visible as over-intensity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CIVA MC </a:t>
            </a:r>
            <a:r>
              <a:rPr lang="fr-FR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refraction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gives a similar profile to GATE, with close intensity levels and a similar decrease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CIVA Fresnel hybride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model is focused on Fresnel propagation and does not include reflection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B0554F7-7569-4C20-9F9A-44C9E8416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616" y="1305795"/>
            <a:ext cx="5787292" cy="289364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4FF6958-1D7A-4643-BB33-58D9419D9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10" y="1309290"/>
            <a:ext cx="5787290" cy="289364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FEE74DFA-D767-490B-B514-40D5E0D3A619}"/>
              </a:ext>
            </a:extLst>
          </p:cNvPr>
          <p:cNvGrpSpPr/>
          <p:nvPr/>
        </p:nvGrpSpPr>
        <p:grpSpPr>
          <a:xfrm>
            <a:off x="8742516" y="4619110"/>
            <a:ext cx="2603687" cy="2609140"/>
            <a:chOff x="8742516" y="4247635"/>
            <a:chExt cx="2603687" cy="260914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CF72ACE7-F3F5-4A0F-85B2-293FB159C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2516" y="4247635"/>
              <a:ext cx="2603687" cy="260914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78C0B0AE-3166-4D5B-BCCB-AFF67F798D07}"/>
                </a:ext>
              </a:extLst>
            </p:cNvPr>
            <p:cNvGrpSpPr/>
            <p:nvPr/>
          </p:nvGrpSpPr>
          <p:grpSpPr>
            <a:xfrm>
              <a:off x="9414274" y="4318367"/>
              <a:ext cx="1060992" cy="1575254"/>
              <a:chOff x="9414274" y="4318367"/>
              <a:chExt cx="1060992" cy="1575254"/>
            </a:xfrm>
          </p:grpSpPr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B9BC2C38-1324-440C-A7E5-5CCCF3D98826}"/>
                  </a:ext>
                </a:extLst>
              </p:cNvPr>
              <p:cNvSpPr/>
              <p:nvPr/>
            </p:nvSpPr>
            <p:spPr>
              <a:xfrm rot="16200000">
                <a:off x="9696312" y="4036329"/>
                <a:ext cx="460829" cy="1024906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50EE7654-58E5-48A7-98C9-5E69F42DAE0E}"/>
                  </a:ext>
                </a:extLst>
              </p:cNvPr>
              <p:cNvSpPr/>
              <p:nvPr/>
            </p:nvSpPr>
            <p:spPr>
              <a:xfrm rot="16200000">
                <a:off x="9732398" y="5150754"/>
                <a:ext cx="460829" cy="1024906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3AA60330-2515-47AA-86F3-2BBD0B4A60EE}"/>
              </a:ext>
            </a:extLst>
          </p:cNvPr>
          <p:cNvSpPr txBox="1"/>
          <p:nvPr/>
        </p:nvSpPr>
        <p:spPr>
          <a:xfrm>
            <a:off x="8759246" y="5100126"/>
            <a:ext cx="116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Silicium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5396763-94BF-4EBC-B672-94DC929AE6AE}"/>
              </a:ext>
            </a:extLst>
          </p:cNvPr>
          <p:cNvSpPr txBox="1"/>
          <p:nvPr/>
        </p:nvSpPr>
        <p:spPr>
          <a:xfrm>
            <a:off x="10510467" y="5086879"/>
            <a:ext cx="116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3BCB987-CF20-4178-937C-77068F9057BB}"/>
              </a:ext>
            </a:extLst>
          </p:cNvPr>
          <p:cNvSpPr txBox="1"/>
          <p:nvPr/>
        </p:nvSpPr>
        <p:spPr>
          <a:xfrm>
            <a:off x="10352158" y="6315434"/>
            <a:ext cx="116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Cylindre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5E72C8-6DC4-488C-BFCC-19056AC6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81A747-FA1E-468B-B25D-F79B51E1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919FBC-1730-4E49-9BCD-E30109BD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13</a:t>
            </a:fld>
            <a:endParaRPr lang="fr-FR"/>
          </a:p>
        </p:txBody>
      </p:sp>
      <p:sp>
        <p:nvSpPr>
          <p:cNvPr id="7" name="Titre 5">
            <a:extLst>
              <a:ext uri="{FF2B5EF4-FFF2-40B4-BE49-F238E27FC236}">
                <a16:creationId xmlns:a16="http://schemas.microsoft.com/office/drawing/2014/main" id="{1F63ACE6-A6FA-47BB-A751-51A1D2BBB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325"/>
            <a:ext cx="10728325" cy="871538"/>
          </a:xfrm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Relative </a:t>
            </a:r>
            <a:r>
              <a:rPr lang="fr-FR" dirty="0" err="1">
                <a:solidFill>
                  <a:srgbClr val="C00000"/>
                </a:solidFill>
              </a:rPr>
              <a:t>errors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Organigramme : Procédé 8">
            <a:extLst>
              <a:ext uri="{FF2B5EF4-FFF2-40B4-BE49-F238E27FC236}">
                <a16:creationId xmlns:a16="http://schemas.microsoft.com/office/drawing/2014/main" id="{8D8035D7-58A2-4210-9340-6B627EE1347F}"/>
              </a:ext>
            </a:extLst>
          </p:cNvPr>
          <p:cNvSpPr/>
          <p:nvPr/>
        </p:nvSpPr>
        <p:spPr>
          <a:xfrm>
            <a:off x="516792" y="1143849"/>
            <a:ext cx="4374877" cy="369450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C175987E-00C3-49E2-9670-144FB2630F66}"/>
              </a:ext>
            </a:extLst>
          </p:cNvPr>
          <p:cNvSpPr txBox="1">
            <a:spLocks/>
          </p:cNvSpPr>
          <p:nvPr/>
        </p:nvSpPr>
        <p:spPr>
          <a:xfrm>
            <a:off x="728604" y="1191825"/>
            <a:ext cx="4530993" cy="36945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 relative errors — reference: MC refraction GATE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Refraction 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 refraction CIVA vs GATE :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6.52 %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CIVA Fresnel hybrid vs GATE :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30.73%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Reflection 1 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CIVA MC refraction vs GATE :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9.63 %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CIVA Fresnel hybrid vs GATE :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43.63 %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Reflection 2 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CIVA MC refraction vs GATE :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11.27 %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CIVA Fresnel hybrid vs GATE :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39.37 %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F595EED-2D64-474B-9A08-9BCCCAFED495}"/>
              </a:ext>
            </a:extLst>
          </p:cNvPr>
          <p:cNvSpPr txBox="1"/>
          <p:nvPr/>
        </p:nvSpPr>
        <p:spPr>
          <a:xfrm>
            <a:off x="5824950" y="2047624"/>
            <a:ext cx="61480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Fresnel hybride :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✅ fast</a:t>
            </a: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❌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 accurate on the overshoot and does not model reflection</a:t>
            </a:r>
          </a:p>
          <a:p>
            <a:endParaRPr lang="fr-FR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 </a:t>
            </a:r>
            <a:r>
              <a:rPr lang="fr-FR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refraction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(CIVA) :</a:t>
            </a: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✅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 trade-off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 time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around a few minutes —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profile representativeness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including both refraction and reflection, close to the GATE reference</a:t>
            </a:r>
          </a:p>
        </p:txBody>
      </p:sp>
    </p:spTree>
    <p:extLst>
      <p:ext uri="{BB962C8B-B14F-4D97-AF65-F5344CB8AC3E}">
        <p14:creationId xmlns:p14="http://schemas.microsoft.com/office/powerpoint/2010/main" val="1769770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34A0994-AEE2-46D2-AE00-6051A9CA1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992883"/>
            <a:ext cx="10728325" cy="453231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CIVA MC refraction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✅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representativeness of the profiles, including refraction and reflection, consistent with the reference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CIVA Fresnel hybrid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0" lvl="1" indent="0">
              <a:buNone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✅ simplified and fast model</a:t>
            </a:r>
          </a:p>
          <a:p>
            <a:pPr marL="0" lvl="1" indent="0">
              <a:buNone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❌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attenuated overshoot, due to smoothed wave effects, and reflection not modeled</a:t>
            </a:r>
          </a:p>
          <a:p>
            <a:pPr marL="0" lvl="1" indent="0">
              <a:buNone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➡️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 refraction appears to be the best trade-off between representativeness and computation time; the hybrid model remains a fast approximation.</a:t>
            </a:r>
          </a:p>
          <a:p>
            <a:pPr marL="0" lvl="1" indent="0"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Intensity-scale difference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as reported by Max Langer, the simulation shows an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intensity overestimation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compared with the experiment; a similar trend is observed here → need for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experimental reference + a probabilistic treatment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interface.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F6AC60-8AAF-43BB-95D9-EEA7AA8C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2D1856-A2D5-49BB-9FD8-4D9207FA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35238A-D16A-4B7A-8ABD-A4C19702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6B9B205-8103-4AB0-B949-00BC82C3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C00000"/>
                </a:solidFill>
              </a:rPr>
              <a:t>Summary</a:t>
            </a:r>
            <a:r>
              <a:rPr lang="fr-FR" dirty="0">
                <a:solidFill>
                  <a:srgbClr val="C00000"/>
                </a:solidFill>
              </a:rPr>
              <a:t> and Motivation</a:t>
            </a:r>
            <a:endParaRPr lang="fr-FR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C04E5F-9DF7-4B25-962E-9D1A3189C6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918" y="4270473"/>
            <a:ext cx="5639305" cy="217463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0D35860-10BF-442A-9DB8-E99E2836E2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4"/>
          <a:stretch/>
        </p:blipFill>
        <p:spPr>
          <a:xfrm>
            <a:off x="1860166" y="4373176"/>
            <a:ext cx="2768373" cy="2071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563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D6738C-144A-4FD5-8BC2-D4BCCFF6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configuration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255810-3F70-4D21-8A4F-AB0C9DCDA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7B161E-FC83-4961-9AB6-91EFD27AF55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8D5CE6-8EF8-482A-B549-6EB27E55F9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E0AA45-15CB-4519-B2C0-40102A5FDF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PHENIICS Fest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40FEA2-024B-4030-960A-B144F1B3F6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CBC77A0-1F4E-42FF-9FFC-F45C3A64AF9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48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Espace réservé du contenu 31">
            <a:extLst>
              <a:ext uri="{FF2B5EF4-FFF2-40B4-BE49-F238E27FC236}">
                <a16:creationId xmlns:a16="http://schemas.microsoft.com/office/drawing/2014/main" id="{F57D7B3E-96BF-406F-ABEA-4D576ADE6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534" y="1144118"/>
            <a:ext cx="4876038" cy="5040278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228DC2-B493-4468-8C02-E5AFD2AED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E3AA17-B3F1-4504-84ED-8671D6FE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D41681-DE40-45C5-A5C8-088ABE88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F33EB6C-4DBC-4112-92CE-686DA0C43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Review of the case study — Reference experimental configuration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D83B78D6-1783-4318-9855-FD5BCDFE4DBB}"/>
              </a:ext>
            </a:extLst>
          </p:cNvPr>
          <p:cNvGrpSpPr/>
          <p:nvPr/>
        </p:nvGrpSpPr>
        <p:grpSpPr>
          <a:xfrm rot="21027904">
            <a:off x="687193" y="2911493"/>
            <a:ext cx="957495" cy="678144"/>
            <a:chOff x="739754" y="1892790"/>
            <a:chExt cx="1973032" cy="1662113"/>
          </a:xfrm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8EBED945-CDC4-42B2-AD25-93EAE175F11D}"/>
                </a:ext>
              </a:extLst>
            </p:cNvPr>
            <p:cNvSpPr/>
            <p:nvPr/>
          </p:nvSpPr>
          <p:spPr>
            <a:xfrm rot="1032283">
              <a:off x="2320909" y="2424074"/>
              <a:ext cx="382217" cy="99623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8969">
                <a:defRPr/>
              </a:pPr>
              <a:endParaRPr lang="fr-FR" sz="1880" ker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06CE2A25-D9BD-41CA-9B7A-D0C113CE2DB5}"/>
                </a:ext>
              </a:extLst>
            </p:cNvPr>
            <p:cNvSpPr/>
            <p:nvPr/>
          </p:nvSpPr>
          <p:spPr>
            <a:xfrm rot="1032283">
              <a:off x="2399102" y="2565175"/>
              <a:ext cx="264292" cy="71675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8969">
                <a:defRPr/>
              </a:pPr>
              <a:endParaRPr lang="fr-FR" sz="1880" ker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30329B29-0126-44BC-9FC8-47B6409DB939}"/>
                </a:ext>
              </a:extLst>
            </p:cNvPr>
            <p:cNvSpPr/>
            <p:nvPr/>
          </p:nvSpPr>
          <p:spPr>
            <a:xfrm rot="1032283">
              <a:off x="2448494" y="2584224"/>
              <a:ext cx="264292" cy="7167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8969">
                <a:defRPr/>
              </a:pPr>
              <a:endParaRPr lang="fr-FR" sz="1880" ker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94D72E45-404B-4B8D-9BB3-7179EC9DEED4}"/>
                </a:ext>
              </a:extLst>
            </p:cNvPr>
            <p:cNvSpPr/>
            <p:nvPr/>
          </p:nvSpPr>
          <p:spPr>
            <a:xfrm rot="1032283">
              <a:off x="2521020" y="2739511"/>
              <a:ext cx="145546" cy="38825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8969">
                <a:defRPr/>
              </a:pPr>
              <a:endParaRPr lang="fr-FR" sz="1880" ker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C8E1BBF0-652E-4D5D-BD83-7CED277969FF}"/>
                </a:ext>
              </a:extLst>
            </p:cNvPr>
            <p:cNvCxnSpPr/>
            <p:nvPr/>
          </p:nvCxnSpPr>
          <p:spPr>
            <a:xfrm flipH="1" flipV="1">
              <a:off x="1536346" y="1938034"/>
              <a:ext cx="1019174" cy="2381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00AF9BBD-6BE8-4761-9CBD-CD996BE16123}"/>
                </a:ext>
              </a:extLst>
            </p:cNvPr>
            <p:cNvCxnSpPr/>
            <p:nvPr/>
          </p:nvCxnSpPr>
          <p:spPr>
            <a:xfrm flipH="1" flipV="1">
              <a:off x="1152964" y="2069001"/>
              <a:ext cx="1034012" cy="2619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6B59F270-45CC-4653-8FBD-C5A022B2AC84}"/>
                </a:ext>
              </a:extLst>
            </p:cNvPr>
            <p:cNvCxnSpPr>
              <a:endCxn id="67" idx="0"/>
            </p:cNvCxnSpPr>
            <p:nvPr/>
          </p:nvCxnSpPr>
          <p:spPr>
            <a:xfrm flipH="1" flipV="1">
              <a:off x="964630" y="2403270"/>
              <a:ext cx="1026366" cy="2983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5C6248CE-E715-4AF5-B078-65796A461BC1}"/>
                </a:ext>
              </a:extLst>
            </p:cNvPr>
            <p:cNvCxnSpPr>
              <a:stCxn id="70" idx="0"/>
            </p:cNvCxnSpPr>
            <p:nvPr/>
          </p:nvCxnSpPr>
          <p:spPr>
            <a:xfrm flipH="1" flipV="1">
              <a:off x="888721" y="3004834"/>
              <a:ext cx="1022150" cy="3758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EF3CCABB-2FC0-4337-B203-1E3E0787388A}"/>
                </a:ext>
              </a:extLst>
            </p:cNvPr>
            <p:cNvCxnSpPr>
              <a:endCxn id="51" idx="0"/>
            </p:cNvCxnSpPr>
            <p:nvPr/>
          </p:nvCxnSpPr>
          <p:spPr>
            <a:xfrm flipH="1" flipV="1">
              <a:off x="1013920" y="3159617"/>
              <a:ext cx="1034394" cy="3952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orme libre 17">
              <a:extLst>
                <a:ext uri="{FF2B5EF4-FFF2-40B4-BE49-F238E27FC236}">
                  <a16:creationId xmlns:a16="http://schemas.microsoft.com/office/drawing/2014/main" id="{F12C1CD9-07AC-4B8C-AE21-CD76DA20F11D}"/>
                </a:ext>
              </a:extLst>
            </p:cNvPr>
            <p:cNvSpPr/>
            <p:nvPr/>
          </p:nvSpPr>
          <p:spPr>
            <a:xfrm>
              <a:off x="2000425" y="2333321"/>
              <a:ext cx="186002" cy="378619"/>
            </a:xfrm>
            <a:custGeom>
              <a:avLst/>
              <a:gdLst>
                <a:gd name="connsiteX0" fmla="*/ 186002 w 186002"/>
                <a:gd name="connsiteY0" fmla="*/ 0 h 378619"/>
                <a:gd name="connsiteX1" fmla="*/ 114564 w 186002"/>
                <a:gd name="connsiteY1" fmla="*/ 100013 h 378619"/>
                <a:gd name="connsiteX2" fmla="*/ 64558 w 186002"/>
                <a:gd name="connsiteY2" fmla="*/ 195263 h 378619"/>
                <a:gd name="connsiteX3" fmla="*/ 19314 w 186002"/>
                <a:gd name="connsiteY3" fmla="*/ 300038 h 378619"/>
                <a:gd name="connsiteX4" fmla="*/ 2646 w 186002"/>
                <a:gd name="connsiteY4" fmla="*/ 359569 h 378619"/>
                <a:gd name="connsiteX5" fmla="*/ 264 w 186002"/>
                <a:gd name="connsiteY5" fmla="*/ 378619 h 37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002" h="378619">
                  <a:moveTo>
                    <a:pt x="186002" y="0"/>
                  </a:moveTo>
                  <a:cubicBezTo>
                    <a:pt x="160403" y="33734"/>
                    <a:pt x="134805" y="67469"/>
                    <a:pt x="114564" y="100013"/>
                  </a:cubicBezTo>
                  <a:cubicBezTo>
                    <a:pt x="94323" y="132557"/>
                    <a:pt x="80433" y="161926"/>
                    <a:pt x="64558" y="195263"/>
                  </a:cubicBezTo>
                  <a:cubicBezTo>
                    <a:pt x="48683" y="228600"/>
                    <a:pt x="29633" y="272654"/>
                    <a:pt x="19314" y="300038"/>
                  </a:cubicBezTo>
                  <a:cubicBezTo>
                    <a:pt x="8995" y="327422"/>
                    <a:pt x="5821" y="346472"/>
                    <a:pt x="2646" y="359569"/>
                  </a:cubicBezTo>
                  <a:cubicBezTo>
                    <a:pt x="-529" y="372666"/>
                    <a:pt x="-133" y="375642"/>
                    <a:pt x="264" y="37861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8969">
                <a:defRPr/>
              </a:pPr>
              <a:endParaRPr lang="fr-FR" sz="1880" ker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44" name="Forme libre 18">
              <a:extLst>
                <a:ext uri="{FF2B5EF4-FFF2-40B4-BE49-F238E27FC236}">
                  <a16:creationId xmlns:a16="http://schemas.microsoft.com/office/drawing/2014/main" id="{86395777-94BB-4626-9620-AEB48C4104A6}"/>
                </a:ext>
              </a:extLst>
            </p:cNvPr>
            <p:cNvSpPr/>
            <p:nvPr/>
          </p:nvSpPr>
          <p:spPr>
            <a:xfrm>
              <a:off x="1910871" y="3380698"/>
              <a:ext cx="132681" cy="171823"/>
            </a:xfrm>
            <a:custGeom>
              <a:avLst/>
              <a:gdLst>
                <a:gd name="connsiteX0" fmla="*/ 125199 w 125199"/>
                <a:gd name="connsiteY0" fmla="*/ 169069 h 169069"/>
                <a:gd name="connsiteX1" fmla="*/ 70430 w 125199"/>
                <a:gd name="connsiteY1" fmla="*/ 140494 h 169069"/>
                <a:gd name="connsiteX2" fmla="*/ 39474 w 125199"/>
                <a:gd name="connsiteY2" fmla="*/ 109538 h 169069"/>
                <a:gd name="connsiteX3" fmla="*/ 15661 w 125199"/>
                <a:gd name="connsiteY3" fmla="*/ 66675 h 169069"/>
                <a:gd name="connsiteX4" fmla="*/ 1374 w 125199"/>
                <a:gd name="connsiteY4" fmla="*/ 28575 h 169069"/>
                <a:gd name="connsiteX5" fmla="*/ 1374 w 125199"/>
                <a:gd name="connsiteY5" fmla="*/ 0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99" h="169069">
                  <a:moveTo>
                    <a:pt x="125199" y="169069"/>
                  </a:moveTo>
                  <a:cubicBezTo>
                    <a:pt x="104958" y="159742"/>
                    <a:pt x="84717" y="150416"/>
                    <a:pt x="70430" y="140494"/>
                  </a:cubicBezTo>
                  <a:cubicBezTo>
                    <a:pt x="56142" y="130572"/>
                    <a:pt x="48602" y="121841"/>
                    <a:pt x="39474" y="109538"/>
                  </a:cubicBezTo>
                  <a:cubicBezTo>
                    <a:pt x="30346" y="97235"/>
                    <a:pt x="22011" y="80169"/>
                    <a:pt x="15661" y="66675"/>
                  </a:cubicBezTo>
                  <a:cubicBezTo>
                    <a:pt x="9311" y="53181"/>
                    <a:pt x="3755" y="39687"/>
                    <a:pt x="1374" y="28575"/>
                  </a:cubicBezTo>
                  <a:cubicBezTo>
                    <a:pt x="-1007" y="17462"/>
                    <a:pt x="183" y="8731"/>
                    <a:pt x="1374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8969">
                <a:defRPr/>
              </a:pPr>
              <a:endParaRPr lang="fr-FR" sz="1880" ker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01573D5E-82CC-4A7E-8DAB-9606595203F3}"/>
                </a:ext>
              </a:extLst>
            </p:cNvPr>
            <p:cNvGrpSpPr/>
            <p:nvPr/>
          </p:nvGrpSpPr>
          <p:grpSpPr>
            <a:xfrm>
              <a:off x="1760183" y="2689759"/>
              <a:ext cx="288025" cy="698457"/>
              <a:chOff x="5274469" y="3435394"/>
              <a:chExt cx="288025" cy="698457"/>
            </a:xfrm>
          </p:grpSpPr>
          <p:sp>
            <p:nvSpPr>
              <p:cNvPr id="69" name="Arc 68">
                <a:extLst>
                  <a:ext uri="{FF2B5EF4-FFF2-40B4-BE49-F238E27FC236}">
                    <a16:creationId xmlns:a16="http://schemas.microsoft.com/office/drawing/2014/main" id="{A2D1D10B-B2B6-4FB5-BA15-127BED62A9CE}"/>
                  </a:ext>
                </a:extLst>
              </p:cNvPr>
              <p:cNvSpPr/>
              <p:nvPr/>
            </p:nvSpPr>
            <p:spPr>
              <a:xfrm>
                <a:off x="5435814" y="3442540"/>
                <a:ext cx="125475" cy="691311"/>
              </a:xfrm>
              <a:prstGeom prst="arc">
                <a:avLst>
                  <a:gd name="adj1" fmla="val 16199995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8969">
                  <a:defRPr/>
                </a:pPr>
                <a:endParaRPr lang="fr-FR" sz="1880" kern="0">
                  <a:solidFill>
                    <a:srgbClr val="3F3F3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0" name="Arc 69">
                <a:extLst>
                  <a:ext uri="{FF2B5EF4-FFF2-40B4-BE49-F238E27FC236}">
                    <a16:creationId xmlns:a16="http://schemas.microsoft.com/office/drawing/2014/main" id="{83D670CD-F308-45B4-A87E-B3FECAC7A884}"/>
                  </a:ext>
                </a:extLst>
              </p:cNvPr>
              <p:cNvSpPr/>
              <p:nvPr/>
            </p:nvSpPr>
            <p:spPr>
              <a:xfrm rot="10800000" flipH="1">
                <a:off x="5274469" y="3435394"/>
                <a:ext cx="288025" cy="691311"/>
              </a:xfrm>
              <a:prstGeom prst="arc">
                <a:avLst>
                  <a:gd name="adj1" fmla="val 16266459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8969">
                  <a:defRPr/>
                </a:pPr>
                <a:endParaRPr lang="fr-FR" sz="1880" kern="0">
                  <a:solidFill>
                    <a:srgbClr val="3F3F3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6" name="Forme libre 20">
              <a:extLst>
                <a:ext uri="{FF2B5EF4-FFF2-40B4-BE49-F238E27FC236}">
                  <a16:creationId xmlns:a16="http://schemas.microsoft.com/office/drawing/2014/main" id="{6B16D7F4-445C-4452-98D6-82656C3C1805}"/>
                </a:ext>
              </a:extLst>
            </p:cNvPr>
            <p:cNvSpPr/>
            <p:nvPr/>
          </p:nvSpPr>
          <p:spPr>
            <a:xfrm>
              <a:off x="2182124" y="2183301"/>
              <a:ext cx="370466" cy="150019"/>
            </a:xfrm>
            <a:custGeom>
              <a:avLst/>
              <a:gdLst>
                <a:gd name="connsiteX0" fmla="*/ 0 w 368544"/>
                <a:gd name="connsiteY0" fmla="*/ 147638 h 147638"/>
                <a:gd name="connsiteX1" fmla="*/ 119062 w 368544"/>
                <a:gd name="connsiteY1" fmla="*/ 138113 h 147638"/>
                <a:gd name="connsiteX2" fmla="*/ 240506 w 368544"/>
                <a:gd name="connsiteY2" fmla="*/ 109538 h 147638"/>
                <a:gd name="connsiteX3" fmla="*/ 314325 w 368544"/>
                <a:gd name="connsiteY3" fmla="*/ 78582 h 147638"/>
                <a:gd name="connsiteX4" fmla="*/ 347662 w 368544"/>
                <a:gd name="connsiteY4" fmla="*/ 50007 h 147638"/>
                <a:gd name="connsiteX5" fmla="*/ 366712 w 368544"/>
                <a:gd name="connsiteY5" fmla="*/ 19050 h 147638"/>
                <a:gd name="connsiteX6" fmla="*/ 366712 w 368544"/>
                <a:gd name="connsiteY6" fmla="*/ 0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544" h="147638">
                  <a:moveTo>
                    <a:pt x="0" y="147638"/>
                  </a:moveTo>
                  <a:cubicBezTo>
                    <a:pt x="39489" y="146050"/>
                    <a:pt x="78978" y="144463"/>
                    <a:pt x="119062" y="138113"/>
                  </a:cubicBezTo>
                  <a:cubicBezTo>
                    <a:pt x="159146" y="131763"/>
                    <a:pt x="207962" y="119460"/>
                    <a:pt x="240506" y="109538"/>
                  </a:cubicBezTo>
                  <a:cubicBezTo>
                    <a:pt x="273050" y="99616"/>
                    <a:pt x="296466" y="88504"/>
                    <a:pt x="314325" y="78582"/>
                  </a:cubicBezTo>
                  <a:cubicBezTo>
                    <a:pt x="332184" y="68660"/>
                    <a:pt x="338931" y="59929"/>
                    <a:pt x="347662" y="50007"/>
                  </a:cubicBezTo>
                  <a:cubicBezTo>
                    <a:pt x="356393" y="40085"/>
                    <a:pt x="363537" y="27384"/>
                    <a:pt x="366712" y="19050"/>
                  </a:cubicBezTo>
                  <a:cubicBezTo>
                    <a:pt x="369887" y="10716"/>
                    <a:pt x="368299" y="5358"/>
                    <a:pt x="366712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8969">
                <a:defRPr/>
              </a:pPr>
              <a:endParaRPr lang="fr-FR" sz="1880" ker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47" name="Forme libre 21">
              <a:extLst>
                <a:ext uri="{FF2B5EF4-FFF2-40B4-BE49-F238E27FC236}">
                  <a16:creationId xmlns:a16="http://schemas.microsoft.com/office/drawing/2014/main" id="{6C9A6B64-8474-46EC-8E9D-42E53C378402}"/>
                </a:ext>
              </a:extLst>
            </p:cNvPr>
            <p:cNvSpPr/>
            <p:nvPr/>
          </p:nvSpPr>
          <p:spPr>
            <a:xfrm>
              <a:off x="2043552" y="3388216"/>
              <a:ext cx="392731" cy="166686"/>
            </a:xfrm>
            <a:custGeom>
              <a:avLst/>
              <a:gdLst>
                <a:gd name="connsiteX0" fmla="*/ 0 w 366713"/>
                <a:gd name="connsiteY0" fmla="*/ 161925 h 161925"/>
                <a:gd name="connsiteX1" fmla="*/ 92869 w 366713"/>
                <a:gd name="connsiteY1" fmla="*/ 135731 h 161925"/>
                <a:gd name="connsiteX2" fmla="*/ 180975 w 366713"/>
                <a:gd name="connsiteY2" fmla="*/ 104775 h 161925"/>
                <a:gd name="connsiteX3" fmla="*/ 269081 w 366713"/>
                <a:gd name="connsiteY3" fmla="*/ 61912 h 161925"/>
                <a:gd name="connsiteX4" fmla="*/ 311944 w 366713"/>
                <a:gd name="connsiteY4" fmla="*/ 35719 h 161925"/>
                <a:gd name="connsiteX5" fmla="*/ 366713 w 366713"/>
                <a:gd name="connsiteY5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13" h="161925">
                  <a:moveTo>
                    <a:pt x="0" y="161925"/>
                  </a:moveTo>
                  <a:cubicBezTo>
                    <a:pt x="31353" y="153590"/>
                    <a:pt x="62707" y="145256"/>
                    <a:pt x="92869" y="135731"/>
                  </a:cubicBezTo>
                  <a:cubicBezTo>
                    <a:pt x="123031" y="126206"/>
                    <a:pt x="151606" y="117078"/>
                    <a:pt x="180975" y="104775"/>
                  </a:cubicBezTo>
                  <a:cubicBezTo>
                    <a:pt x="210344" y="92472"/>
                    <a:pt x="247253" y="73421"/>
                    <a:pt x="269081" y="61912"/>
                  </a:cubicBezTo>
                  <a:cubicBezTo>
                    <a:pt x="290909" y="50403"/>
                    <a:pt x="295672" y="46038"/>
                    <a:pt x="311944" y="35719"/>
                  </a:cubicBezTo>
                  <a:cubicBezTo>
                    <a:pt x="328216" y="25400"/>
                    <a:pt x="347464" y="12700"/>
                    <a:pt x="366713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8969">
                <a:defRPr/>
              </a:pPr>
              <a:endParaRPr lang="fr-FR" sz="1880" ker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48" name="Forme libre 22">
              <a:extLst>
                <a:ext uri="{FF2B5EF4-FFF2-40B4-BE49-F238E27FC236}">
                  <a16:creationId xmlns:a16="http://schemas.microsoft.com/office/drawing/2014/main" id="{E2D75E21-3EEA-4ADF-AFF0-D72515D8CC26}"/>
                </a:ext>
              </a:extLst>
            </p:cNvPr>
            <p:cNvSpPr/>
            <p:nvPr/>
          </p:nvSpPr>
          <p:spPr>
            <a:xfrm>
              <a:off x="2555521" y="2176158"/>
              <a:ext cx="142875" cy="295275"/>
            </a:xfrm>
            <a:custGeom>
              <a:avLst/>
              <a:gdLst>
                <a:gd name="connsiteX0" fmla="*/ 0 w 142875"/>
                <a:gd name="connsiteY0" fmla="*/ 0 h 280987"/>
                <a:gd name="connsiteX1" fmla="*/ 73819 w 142875"/>
                <a:gd name="connsiteY1" fmla="*/ 128587 h 280987"/>
                <a:gd name="connsiteX2" fmla="*/ 123825 w 142875"/>
                <a:gd name="connsiteY2" fmla="*/ 238125 h 280987"/>
                <a:gd name="connsiteX3" fmla="*/ 142875 w 142875"/>
                <a:gd name="connsiteY3" fmla="*/ 280987 h 28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280987">
                  <a:moveTo>
                    <a:pt x="0" y="0"/>
                  </a:moveTo>
                  <a:cubicBezTo>
                    <a:pt x="26591" y="44450"/>
                    <a:pt x="53182" y="88900"/>
                    <a:pt x="73819" y="128587"/>
                  </a:cubicBezTo>
                  <a:cubicBezTo>
                    <a:pt x="94457" y="168275"/>
                    <a:pt x="112316" y="212725"/>
                    <a:pt x="123825" y="238125"/>
                  </a:cubicBezTo>
                  <a:cubicBezTo>
                    <a:pt x="135334" y="263525"/>
                    <a:pt x="139104" y="272256"/>
                    <a:pt x="142875" y="28098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8969">
                <a:defRPr/>
              </a:pPr>
              <a:endParaRPr lang="fr-FR" sz="1880" ker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49" name="Forme libre 23">
              <a:extLst>
                <a:ext uri="{FF2B5EF4-FFF2-40B4-BE49-F238E27FC236}">
                  <a16:creationId xmlns:a16="http://schemas.microsoft.com/office/drawing/2014/main" id="{35512B55-131F-452F-9D58-C7A39E150923}"/>
                </a:ext>
              </a:extLst>
            </p:cNvPr>
            <p:cNvSpPr/>
            <p:nvPr/>
          </p:nvSpPr>
          <p:spPr>
            <a:xfrm>
              <a:off x="974371" y="2063446"/>
              <a:ext cx="179387" cy="339824"/>
            </a:xfrm>
            <a:custGeom>
              <a:avLst/>
              <a:gdLst>
                <a:gd name="connsiteX0" fmla="*/ 174625 w 174625"/>
                <a:gd name="connsiteY0" fmla="*/ 0 h 339725"/>
                <a:gd name="connsiteX1" fmla="*/ 114300 w 174625"/>
                <a:gd name="connsiteY1" fmla="*/ 79375 h 339725"/>
                <a:gd name="connsiteX2" fmla="*/ 57150 w 174625"/>
                <a:gd name="connsiteY2" fmla="*/ 187325 h 339725"/>
                <a:gd name="connsiteX3" fmla="*/ 22225 w 174625"/>
                <a:gd name="connsiteY3" fmla="*/ 273050 h 339725"/>
                <a:gd name="connsiteX4" fmla="*/ 0 w 174625"/>
                <a:gd name="connsiteY4" fmla="*/ 339725 h 339725"/>
                <a:gd name="connsiteX5" fmla="*/ 0 w 174625"/>
                <a:gd name="connsiteY5" fmla="*/ 339725 h 339725"/>
                <a:gd name="connsiteX6" fmla="*/ 0 w 174625"/>
                <a:gd name="connsiteY6" fmla="*/ 339725 h 3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625" h="339725">
                  <a:moveTo>
                    <a:pt x="174625" y="0"/>
                  </a:moveTo>
                  <a:cubicBezTo>
                    <a:pt x="154252" y="24077"/>
                    <a:pt x="133879" y="48154"/>
                    <a:pt x="114300" y="79375"/>
                  </a:cubicBezTo>
                  <a:cubicBezTo>
                    <a:pt x="94721" y="110596"/>
                    <a:pt x="72496" y="155046"/>
                    <a:pt x="57150" y="187325"/>
                  </a:cubicBezTo>
                  <a:cubicBezTo>
                    <a:pt x="41804" y="219604"/>
                    <a:pt x="31750" y="247650"/>
                    <a:pt x="22225" y="273050"/>
                  </a:cubicBezTo>
                  <a:cubicBezTo>
                    <a:pt x="12700" y="298450"/>
                    <a:pt x="0" y="339725"/>
                    <a:pt x="0" y="339725"/>
                  </a:cubicBezTo>
                  <a:lnTo>
                    <a:pt x="0" y="339725"/>
                  </a:lnTo>
                  <a:lnTo>
                    <a:pt x="0" y="339725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8969">
                <a:defRPr/>
              </a:pPr>
              <a:endParaRPr lang="fr-FR" sz="1880" ker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50" name="Forme libre 24">
              <a:extLst>
                <a:ext uri="{FF2B5EF4-FFF2-40B4-BE49-F238E27FC236}">
                  <a16:creationId xmlns:a16="http://schemas.microsoft.com/office/drawing/2014/main" id="{70224817-0F8C-48AF-8C6B-D58850F407C7}"/>
                </a:ext>
              </a:extLst>
            </p:cNvPr>
            <p:cNvSpPr/>
            <p:nvPr/>
          </p:nvSpPr>
          <p:spPr>
            <a:xfrm>
              <a:off x="1150583" y="1939728"/>
              <a:ext cx="395288" cy="126893"/>
            </a:xfrm>
            <a:custGeom>
              <a:avLst/>
              <a:gdLst>
                <a:gd name="connsiteX0" fmla="*/ 0 w 395288"/>
                <a:gd name="connsiteY0" fmla="*/ 126893 h 126893"/>
                <a:gd name="connsiteX1" fmla="*/ 59531 w 395288"/>
                <a:gd name="connsiteY1" fmla="*/ 91174 h 126893"/>
                <a:gd name="connsiteX2" fmla="*/ 142875 w 395288"/>
                <a:gd name="connsiteY2" fmla="*/ 57837 h 126893"/>
                <a:gd name="connsiteX3" fmla="*/ 238125 w 395288"/>
                <a:gd name="connsiteY3" fmla="*/ 29262 h 126893"/>
                <a:gd name="connsiteX4" fmla="*/ 321469 w 395288"/>
                <a:gd name="connsiteY4" fmla="*/ 7831 h 126893"/>
                <a:gd name="connsiteX5" fmla="*/ 373856 w 395288"/>
                <a:gd name="connsiteY5" fmla="*/ 687 h 126893"/>
                <a:gd name="connsiteX6" fmla="*/ 395288 w 395288"/>
                <a:gd name="connsiteY6" fmla="*/ 687 h 12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288" h="126893">
                  <a:moveTo>
                    <a:pt x="0" y="126893"/>
                  </a:moveTo>
                  <a:cubicBezTo>
                    <a:pt x="17859" y="114788"/>
                    <a:pt x="35719" y="102683"/>
                    <a:pt x="59531" y="91174"/>
                  </a:cubicBezTo>
                  <a:cubicBezTo>
                    <a:pt x="83343" y="79665"/>
                    <a:pt x="113109" y="68156"/>
                    <a:pt x="142875" y="57837"/>
                  </a:cubicBezTo>
                  <a:cubicBezTo>
                    <a:pt x="172641" y="47518"/>
                    <a:pt x="208359" y="37596"/>
                    <a:pt x="238125" y="29262"/>
                  </a:cubicBezTo>
                  <a:cubicBezTo>
                    <a:pt x="267891" y="20928"/>
                    <a:pt x="298847" y="12593"/>
                    <a:pt x="321469" y="7831"/>
                  </a:cubicBezTo>
                  <a:cubicBezTo>
                    <a:pt x="344091" y="3069"/>
                    <a:pt x="361553" y="1878"/>
                    <a:pt x="373856" y="687"/>
                  </a:cubicBezTo>
                  <a:cubicBezTo>
                    <a:pt x="386159" y="-504"/>
                    <a:pt x="390723" y="91"/>
                    <a:pt x="395288" y="68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8969">
                <a:defRPr/>
              </a:pPr>
              <a:endParaRPr lang="fr-FR" sz="1880" ker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51" name="Forme libre 25">
              <a:extLst>
                <a:ext uri="{FF2B5EF4-FFF2-40B4-BE49-F238E27FC236}">
                  <a16:creationId xmlns:a16="http://schemas.microsoft.com/office/drawing/2014/main" id="{6C803C0E-595C-4BD7-B203-63BA7260273E}"/>
                </a:ext>
              </a:extLst>
            </p:cNvPr>
            <p:cNvSpPr/>
            <p:nvPr/>
          </p:nvSpPr>
          <p:spPr>
            <a:xfrm>
              <a:off x="891896" y="3004834"/>
              <a:ext cx="122024" cy="154783"/>
            </a:xfrm>
            <a:custGeom>
              <a:avLst/>
              <a:gdLst>
                <a:gd name="connsiteX0" fmla="*/ 125199 w 125199"/>
                <a:gd name="connsiteY0" fmla="*/ 169069 h 169069"/>
                <a:gd name="connsiteX1" fmla="*/ 70430 w 125199"/>
                <a:gd name="connsiteY1" fmla="*/ 140494 h 169069"/>
                <a:gd name="connsiteX2" fmla="*/ 39474 w 125199"/>
                <a:gd name="connsiteY2" fmla="*/ 109538 h 169069"/>
                <a:gd name="connsiteX3" fmla="*/ 15661 w 125199"/>
                <a:gd name="connsiteY3" fmla="*/ 66675 h 169069"/>
                <a:gd name="connsiteX4" fmla="*/ 1374 w 125199"/>
                <a:gd name="connsiteY4" fmla="*/ 28575 h 169069"/>
                <a:gd name="connsiteX5" fmla="*/ 1374 w 125199"/>
                <a:gd name="connsiteY5" fmla="*/ 0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99" h="169069">
                  <a:moveTo>
                    <a:pt x="125199" y="169069"/>
                  </a:moveTo>
                  <a:cubicBezTo>
                    <a:pt x="104958" y="159742"/>
                    <a:pt x="84717" y="150416"/>
                    <a:pt x="70430" y="140494"/>
                  </a:cubicBezTo>
                  <a:cubicBezTo>
                    <a:pt x="56142" y="130572"/>
                    <a:pt x="48602" y="121841"/>
                    <a:pt x="39474" y="109538"/>
                  </a:cubicBezTo>
                  <a:cubicBezTo>
                    <a:pt x="30346" y="97235"/>
                    <a:pt x="22011" y="80169"/>
                    <a:pt x="15661" y="66675"/>
                  </a:cubicBezTo>
                  <a:cubicBezTo>
                    <a:pt x="9311" y="53181"/>
                    <a:pt x="3755" y="39687"/>
                    <a:pt x="1374" y="28575"/>
                  </a:cubicBezTo>
                  <a:cubicBezTo>
                    <a:pt x="-1007" y="17462"/>
                    <a:pt x="183" y="8731"/>
                    <a:pt x="1374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8969">
                <a:defRPr/>
              </a:pPr>
              <a:endParaRPr lang="fr-FR" sz="1880" ker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9F7689D5-8DED-4D0D-856F-E3D6A77BB632}"/>
                </a:ext>
              </a:extLst>
            </p:cNvPr>
            <p:cNvGrpSpPr/>
            <p:nvPr/>
          </p:nvGrpSpPr>
          <p:grpSpPr>
            <a:xfrm>
              <a:off x="739754" y="2396978"/>
              <a:ext cx="288025" cy="614999"/>
              <a:chOff x="5269706" y="3435394"/>
              <a:chExt cx="288025" cy="698457"/>
            </a:xfrm>
          </p:grpSpPr>
          <p:sp>
            <p:nvSpPr>
              <p:cNvPr id="67" name="Arc 66">
                <a:extLst>
                  <a:ext uri="{FF2B5EF4-FFF2-40B4-BE49-F238E27FC236}">
                    <a16:creationId xmlns:a16="http://schemas.microsoft.com/office/drawing/2014/main" id="{F2C94F06-CA37-467B-A916-912D32D613F5}"/>
                  </a:ext>
                </a:extLst>
              </p:cNvPr>
              <p:cNvSpPr/>
              <p:nvPr/>
            </p:nvSpPr>
            <p:spPr>
              <a:xfrm>
                <a:off x="5431845" y="3442540"/>
                <a:ext cx="125475" cy="691311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8969">
                  <a:defRPr/>
                </a:pPr>
                <a:endParaRPr lang="fr-FR" sz="1880" kern="0">
                  <a:solidFill>
                    <a:srgbClr val="3F3F3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8" name="Arc 67">
                <a:extLst>
                  <a:ext uri="{FF2B5EF4-FFF2-40B4-BE49-F238E27FC236}">
                    <a16:creationId xmlns:a16="http://schemas.microsoft.com/office/drawing/2014/main" id="{6474EF27-ACD7-48BB-81A6-229E11E2E8FC}"/>
                  </a:ext>
                </a:extLst>
              </p:cNvPr>
              <p:cNvSpPr/>
              <p:nvPr/>
            </p:nvSpPr>
            <p:spPr>
              <a:xfrm rot="10800000" flipH="1">
                <a:off x="5269706" y="3435394"/>
                <a:ext cx="288025" cy="691311"/>
              </a:xfrm>
              <a:prstGeom prst="arc">
                <a:avLst>
                  <a:gd name="adj1" fmla="val 16266459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78969">
                  <a:defRPr/>
                </a:pPr>
                <a:endParaRPr lang="fr-FR" sz="1880" kern="0">
                  <a:solidFill>
                    <a:srgbClr val="3F3F3F"/>
                  </a:solidFill>
                  <a:latin typeface="Arial"/>
                  <a:cs typeface="Arial"/>
                </a:endParaRPr>
              </a:p>
            </p:txBody>
          </p:sp>
        </p:grp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DA767012-811F-4EB7-87B8-55B6DC0F5AD0}"/>
                </a:ext>
              </a:extLst>
            </p:cNvPr>
            <p:cNvCxnSpPr/>
            <p:nvPr/>
          </p:nvCxnSpPr>
          <p:spPr>
            <a:xfrm flipH="1" flipV="1">
              <a:off x="2642013" y="2581211"/>
              <a:ext cx="49392" cy="190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938EED38-3F46-4841-B5F0-A2F91D0F672A}"/>
                </a:ext>
              </a:extLst>
            </p:cNvPr>
            <p:cNvCxnSpPr/>
            <p:nvPr/>
          </p:nvCxnSpPr>
          <p:spPr>
            <a:xfrm flipH="1" flipV="1">
              <a:off x="2426426" y="3267010"/>
              <a:ext cx="49392" cy="190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2ECE5CFE-35D9-440D-9717-BBFD745BBF70}"/>
                </a:ext>
              </a:extLst>
            </p:cNvPr>
            <p:cNvCxnSpPr/>
            <p:nvPr/>
          </p:nvCxnSpPr>
          <p:spPr>
            <a:xfrm flipH="1" flipV="1">
              <a:off x="2411587" y="2855066"/>
              <a:ext cx="49392" cy="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C81196C2-9EBB-4626-AD10-CBBB8E7A0FE8}"/>
                </a:ext>
              </a:extLst>
            </p:cNvPr>
            <p:cNvCxnSpPr/>
            <p:nvPr/>
          </p:nvCxnSpPr>
          <p:spPr>
            <a:xfrm flipH="1" flipV="1">
              <a:off x="2459170" y="2745524"/>
              <a:ext cx="49392" cy="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163347AF-1EB4-49DC-AA72-5ACA60B8710A}"/>
                </a:ext>
              </a:extLst>
            </p:cNvPr>
            <p:cNvCxnSpPr/>
            <p:nvPr/>
          </p:nvCxnSpPr>
          <p:spPr>
            <a:xfrm flipH="1" flipV="1">
              <a:off x="2368017" y="3101273"/>
              <a:ext cx="49392" cy="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8BFEBFC9-466E-4F89-B3C0-3C5D70F7CB35}"/>
                </a:ext>
              </a:extLst>
            </p:cNvPr>
            <p:cNvCxnSpPr/>
            <p:nvPr/>
          </p:nvCxnSpPr>
          <p:spPr>
            <a:xfrm flipH="1" flipV="1">
              <a:off x="2375160" y="3197471"/>
              <a:ext cx="49392" cy="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B1315B74-FEB4-42F6-AC70-C153F020F8F6}"/>
                </a:ext>
              </a:extLst>
            </p:cNvPr>
            <p:cNvCxnSpPr/>
            <p:nvPr/>
          </p:nvCxnSpPr>
          <p:spPr>
            <a:xfrm flipH="1" flipV="1">
              <a:off x="2515166" y="2657417"/>
              <a:ext cx="49392" cy="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67569D12-68D7-451B-81E7-4B012C7550C3}"/>
                </a:ext>
              </a:extLst>
            </p:cNvPr>
            <p:cNvCxnSpPr/>
            <p:nvPr/>
          </p:nvCxnSpPr>
          <p:spPr>
            <a:xfrm flipH="1" flipV="1">
              <a:off x="2569097" y="2600260"/>
              <a:ext cx="49392" cy="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97C02A3B-11B8-480F-9223-6E53ACA6B6F6}"/>
                </a:ext>
              </a:extLst>
            </p:cNvPr>
            <p:cNvCxnSpPr/>
            <p:nvPr/>
          </p:nvCxnSpPr>
          <p:spPr>
            <a:xfrm flipH="1" flipV="1">
              <a:off x="2377034" y="2981876"/>
              <a:ext cx="49392" cy="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D971ED7B-646C-4CC6-849A-BF26C042B4AD}"/>
                </a:ext>
              </a:extLst>
            </p:cNvPr>
            <p:cNvCxnSpPr/>
            <p:nvPr/>
          </p:nvCxnSpPr>
          <p:spPr>
            <a:xfrm flipH="1" flipV="1">
              <a:off x="802922" y="3077463"/>
              <a:ext cx="215760" cy="821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7887021D-AED5-4613-B3D0-D97A63E7237E}"/>
                </a:ext>
              </a:extLst>
            </p:cNvPr>
            <p:cNvCxnSpPr/>
            <p:nvPr/>
          </p:nvCxnSpPr>
          <p:spPr>
            <a:xfrm flipH="1" flipV="1">
              <a:off x="776727" y="2964355"/>
              <a:ext cx="125960" cy="452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EA594898-3816-4C07-AD12-CA2F44F90897}"/>
                </a:ext>
              </a:extLst>
            </p:cNvPr>
            <p:cNvCxnSpPr/>
            <p:nvPr/>
          </p:nvCxnSpPr>
          <p:spPr>
            <a:xfrm flipH="1" flipV="1">
              <a:off x="838639" y="2366659"/>
              <a:ext cx="155407" cy="432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21A5A51E-7EB6-4DE5-939B-FBF3F7FC411E}"/>
                </a:ext>
              </a:extLst>
            </p:cNvPr>
            <p:cNvCxnSpPr/>
            <p:nvPr/>
          </p:nvCxnSpPr>
          <p:spPr>
            <a:xfrm flipH="1" flipV="1">
              <a:off x="1013920" y="2030902"/>
              <a:ext cx="142219" cy="374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8962EA98-5AEC-43D8-813D-F8542070EF20}"/>
                </a:ext>
              </a:extLst>
            </p:cNvPr>
            <p:cNvCxnSpPr/>
            <p:nvPr/>
          </p:nvCxnSpPr>
          <p:spPr>
            <a:xfrm flipH="1" flipV="1">
              <a:off x="1348227" y="1892790"/>
              <a:ext cx="197644" cy="47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8E8230F7-3B48-4091-BD7A-98AA82388DAA}"/>
              </a:ext>
            </a:extLst>
          </p:cNvPr>
          <p:cNvSpPr/>
          <p:nvPr/>
        </p:nvSpPr>
        <p:spPr>
          <a:xfrm>
            <a:off x="7332157" y="1656363"/>
            <a:ext cx="4185309" cy="3545274"/>
          </a:xfrm>
          <a:prstGeom prst="rect">
            <a:avLst/>
          </a:prstGeom>
          <a:noFill/>
          <a:ln w="28575">
            <a:solidFill>
              <a:srgbClr val="1C8BEA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D839C61E-1D8C-4F17-BA85-8CDB18C2D502}"/>
              </a:ext>
            </a:extLst>
          </p:cNvPr>
          <p:cNvSpPr txBox="1"/>
          <p:nvPr/>
        </p:nvSpPr>
        <p:spPr>
          <a:xfrm>
            <a:off x="7434145" y="1794152"/>
            <a:ext cx="4040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Focal spot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size and shape estimated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geometrical blur taken into account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Spectrum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experimentally measured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high-voltage correction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MTF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extracted using the inclined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edge method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taking into account the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spatial resolution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(the system’s ability to reproduce fine details)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2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D6738C-144A-4FD5-8BC2-D4BCCFF6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255810-3F70-4D21-8A4F-AB0C9DCDA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7B161E-FC83-4961-9AB6-91EFD27AF55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8D5CE6-8EF8-482A-B549-6EB27E55F9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E0AA45-15CB-4519-B2C0-40102A5FDF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PHENIICS Fest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40FEA2-024B-4030-960A-B144F1B3F6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CBC77A0-1F4E-42FF-9FFC-F45C3A64AF9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776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CEDC63-4946-4784-9B5C-AC16A82DC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C56F61-6C62-4D4F-887C-FBB342100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A4E3A3-7874-4AC6-A04B-2C31A8B4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18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D628834-AC54-4494-8163-D0BB7D53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 probabilistic model at the interface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169E0F-27BC-4A1A-8AB3-38E01A84F212}"/>
              </a:ext>
            </a:extLst>
          </p:cNvPr>
          <p:cNvSpPr/>
          <p:nvPr/>
        </p:nvSpPr>
        <p:spPr>
          <a:xfrm>
            <a:off x="2660239" y="5625005"/>
            <a:ext cx="7912693" cy="414485"/>
          </a:xfrm>
          <a:prstGeom prst="rect">
            <a:avLst/>
          </a:prstGeom>
          <a:noFill/>
          <a:ln>
            <a:solidFill>
              <a:srgbClr val="1C8BEA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01A203-C560-42C3-B052-07DFFB03CCCD}"/>
              </a:ext>
            </a:extLst>
          </p:cNvPr>
          <p:cNvSpPr/>
          <p:nvPr/>
        </p:nvSpPr>
        <p:spPr>
          <a:xfrm>
            <a:off x="969107" y="1367580"/>
            <a:ext cx="3726180" cy="1804572"/>
          </a:xfrm>
          <a:prstGeom prst="rect">
            <a:avLst/>
          </a:prstGeom>
          <a:noFill/>
          <a:ln>
            <a:solidFill>
              <a:srgbClr val="650D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AD4DEC0-694A-4E2B-A8EB-90DE44FA2E14}"/>
              </a:ext>
            </a:extLst>
          </p:cNvPr>
          <p:cNvSpPr txBox="1"/>
          <p:nvPr/>
        </p:nvSpPr>
        <p:spPr>
          <a:xfrm>
            <a:off x="1070317" y="1485036"/>
            <a:ext cx="34061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Reminder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lang="fr-FR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deterministic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interface treated using Snell’s law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depending on the angle of incidence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refraction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fr-FR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reflection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D74454C-F2D9-4987-A3AD-A1CCADBC6C87}"/>
              </a:ext>
            </a:extLst>
          </p:cNvPr>
          <p:cNvSpPr txBox="1"/>
          <p:nvPr/>
        </p:nvSpPr>
        <p:spPr>
          <a:xfrm>
            <a:off x="875985" y="4136203"/>
            <a:ext cx="1044003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each interface, the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Fresnel reflectivity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Rf​ is calculated; it represents the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fraction of reflected energy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transmitted / refracted fraction is therefore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1 − Rf</a:t>
            </a:r>
          </a:p>
          <a:p>
            <a:pPr lvl="8"/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fr-FR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fr-FR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​​=1−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34C319D-0A23-43D1-9A4C-666899EC1E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82" y="861248"/>
            <a:ext cx="3725651" cy="281723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DC56779-1451-40DF-AE46-A0C25E634D1B}"/>
              </a:ext>
            </a:extLst>
          </p:cNvPr>
          <p:cNvSpPr txBox="1"/>
          <p:nvPr/>
        </p:nvSpPr>
        <p:spPr>
          <a:xfrm>
            <a:off x="2961165" y="5639911"/>
            <a:ext cx="9097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incident photon contributes to both branches with different weights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070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A28198F-599C-4C73-99F6-7B261F467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FA33EF-A9AA-4D13-8E90-F1115BEF5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0186AF-007E-41D7-89A9-48835501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9750585-C3D9-4A3D-84CB-0E56B378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Silicon edge: effect of the probabilistic treatment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085A9237-9A59-48F4-90DF-73C2703C70AA}"/>
              </a:ext>
            </a:extLst>
          </p:cNvPr>
          <p:cNvGrpSpPr/>
          <p:nvPr/>
        </p:nvGrpSpPr>
        <p:grpSpPr>
          <a:xfrm>
            <a:off x="731837" y="4783371"/>
            <a:ext cx="11772397" cy="1378200"/>
            <a:chOff x="731837" y="4783371"/>
            <a:chExt cx="11772397" cy="1378200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D22834B-F70C-43DE-B001-104FE1058666}"/>
                </a:ext>
              </a:extLst>
            </p:cNvPr>
            <p:cNvSpPr txBox="1"/>
            <p:nvPr/>
          </p:nvSpPr>
          <p:spPr>
            <a:xfrm>
              <a:off x="731837" y="4783371"/>
              <a:ext cx="1177239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</a:t>
              </a:r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small fraction of photons remains refracted</a:t>
              </a:r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in the silicon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profiles remain </a:t>
              </a:r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globally similar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difference appears mainly </a:t>
              </a:r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near the interface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DE2DE76-B31B-447A-984F-28C009DB2195}"/>
                </a:ext>
              </a:extLst>
            </p:cNvPr>
            <p:cNvSpPr/>
            <p:nvPr/>
          </p:nvSpPr>
          <p:spPr>
            <a:xfrm>
              <a:off x="1367883" y="5796446"/>
              <a:ext cx="5701990" cy="365125"/>
            </a:xfrm>
            <a:prstGeom prst="rect">
              <a:avLst/>
            </a:prstGeom>
            <a:noFill/>
            <a:ln>
              <a:solidFill>
                <a:srgbClr val="1C8BEA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EF11715-A241-45E9-B620-489F0D4FB407}"/>
                </a:ext>
              </a:extLst>
            </p:cNvPr>
            <p:cNvSpPr txBox="1"/>
            <p:nvPr/>
          </p:nvSpPr>
          <p:spPr>
            <a:xfrm>
              <a:off x="1513042" y="5797036"/>
              <a:ext cx="548992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probabilistic model highlights this contribution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1A0BDF9C-CE60-4CFB-9C85-0755CCF49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0" y="1142571"/>
            <a:ext cx="5967023" cy="368409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F17FD66E-CDFF-43DF-8FC1-A7DB6ECF2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12" y="1243632"/>
            <a:ext cx="5864838" cy="3684093"/>
          </a:xfrm>
          <a:prstGeom prst="rect">
            <a:avLst/>
          </a:prstGeom>
          <a:ln w="28575">
            <a:solidFill>
              <a:srgbClr val="1C8BEA"/>
            </a:solidFill>
          </a:ln>
        </p:spPr>
      </p:pic>
      <p:sp>
        <p:nvSpPr>
          <p:cNvPr id="40" name="Ellipse 39">
            <a:extLst>
              <a:ext uri="{FF2B5EF4-FFF2-40B4-BE49-F238E27FC236}">
                <a16:creationId xmlns:a16="http://schemas.microsoft.com/office/drawing/2014/main" id="{2CD4B14C-0BD7-4480-9871-7AADEA0169C5}"/>
              </a:ext>
            </a:extLst>
          </p:cNvPr>
          <p:cNvSpPr/>
          <p:nvPr/>
        </p:nvSpPr>
        <p:spPr>
          <a:xfrm>
            <a:off x="536905" y="3995667"/>
            <a:ext cx="1470315" cy="445556"/>
          </a:xfrm>
          <a:prstGeom prst="ellipse">
            <a:avLst/>
          </a:prstGeom>
          <a:noFill/>
          <a:ln w="19050">
            <a:solidFill>
              <a:srgbClr val="1C8B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2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0016425-A597-444C-8252-ED3D7323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3943908"/>
            <a:ext cx="3512503" cy="207975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 attenuation (Beer–Lambert law)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contrast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soft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tissues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0B13736-6692-49B9-B9EC-2FC21D6C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6DD65F-E398-4070-B130-1E65B96B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PHENIICS Fest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843B5A-9E03-439A-8E47-63F260837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C77A0-1F4E-42FF-9FFC-F45C3A64AF90}" type="slidenum">
              <a:rPr lang="fr-FR" smtClean="0"/>
              <a:t>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0F4B6CF-C01F-4924-991A-DF04636C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X-ray Imaging Methods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1EDE82-5A6D-4B31-AA82-E543F516F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17" y="1183529"/>
            <a:ext cx="2718442" cy="26033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122F6C5-387C-43BF-A4A4-320C94809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804" y="1191796"/>
            <a:ext cx="2718442" cy="25951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9E4DE30-5FB4-42FE-805D-A4F642336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533" y="1183529"/>
            <a:ext cx="2796134" cy="2601054"/>
          </a:xfrm>
          <a:prstGeom prst="rect">
            <a:avLst/>
          </a:prstGeom>
        </p:spPr>
      </p:pic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138266CD-A1F8-4888-A79A-5E5523F03C1E}"/>
              </a:ext>
            </a:extLst>
          </p:cNvPr>
          <p:cNvSpPr txBox="1">
            <a:spLocks/>
          </p:cNvSpPr>
          <p:nvPr/>
        </p:nvSpPr>
        <p:spPr bwMode="auto">
          <a:xfrm>
            <a:off x="4249103" y="3958875"/>
            <a:ext cx="3512503" cy="2079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/>
              <a:buChar char="■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>
              <a:lnSpc>
                <a:spcPct val="100000"/>
              </a:lnSpc>
              <a:spcBef>
                <a:spcPts val="500"/>
              </a:spcBef>
              <a:buSzPct val="90000"/>
              <a:buFont typeface="Arial"/>
              <a:buChar char="■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>
              <a:lnSpc>
                <a:spcPct val="100000"/>
              </a:lnSpc>
              <a:spcBef>
                <a:spcPts val="500"/>
              </a:spcBef>
              <a:buSzPct val="90000"/>
              <a:buFont typeface="Arial"/>
              <a:buChar char="■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>
              <a:lnSpc>
                <a:spcPct val="100000"/>
              </a:lnSpc>
              <a:spcBef>
                <a:spcPts val="500"/>
              </a:spcBef>
              <a:buSzPct val="90000"/>
              <a:buFont typeface="Arial"/>
              <a:buChar char="■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object induces a phase shift in the wavefront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observed image mainly reflects the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 gradient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contrast </a:t>
            </a:r>
            <a:r>
              <a:rPr lang="en-US" sz="1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soft tissues</a:t>
            </a:r>
          </a:p>
        </p:txBody>
      </p:sp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C3D3FDA5-69D4-48EE-87B4-70D9F273D628}"/>
              </a:ext>
            </a:extLst>
          </p:cNvPr>
          <p:cNvSpPr txBox="1">
            <a:spLocks/>
          </p:cNvSpPr>
          <p:nvPr/>
        </p:nvSpPr>
        <p:spPr bwMode="auto">
          <a:xfrm>
            <a:off x="8287703" y="3958875"/>
            <a:ext cx="3512503" cy="2079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/>
              <a:buChar char="■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>
              <a:lnSpc>
                <a:spcPct val="100000"/>
              </a:lnSpc>
              <a:spcBef>
                <a:spcPts val="500"/>
              </a:spcBef>
              <a:buSzPct val="90000"/>
              <a:buFont typeface="Arial"/>
              <a:buChar char="■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>
              <a:lnSpc>
                <a:spcPct val="100000"/>
              </a:lnSpc>
              <a:spcBef>
                <a:spcPts val="500"/>
              </a:spcBef>
              <a:buSzPct val="90000"/>
              <a:buFont typeface="Arial"/>
              <a:buChar char="■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>
              <a:lnSpc>
                <a:spcPct val="100000"/>
              </a:lnSpc>
              <a:spcBef>
                <a:spcPts val="500"/>
              </a:spcBef>
              <a:buSzPct val="90000"/>
              <a:buFont typeface="Arial"/>
              <a:buChar char="■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Sensitive to 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small-angle scattering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Reveals 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fine internal microstructure</a:t>
            </a:r>
            <a:endParaRPr lang="en-US" sz="160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41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D6738C-144A-4FD5-8BC2-D4BCCFF6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study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255810-3F70-4D21-8A4F-AB0C9DCDA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7B161E-FC83-4961-9AB6-91EFD27AF55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8D5CE6-8EF8-482A-B549-6EB27E55F9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E0AA45-15CB-4519-B2C0-40102A5FDF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PHENIICS Fest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40FEA2-024B-4030-960A-B144F1B3F6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CBC77A0-1F4E-42FF-9FFC-F45C3A64AF9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026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C327FD-EA7D-46FE-A0F5-D7A2398022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8760E2-4181-4DFD-9737-7806D63A13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PHENIICS Fest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DDC743-66F3-47D5-BDBF-5995D84C91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CBC77A0-1F4E-42FF-9FFC-F45C3A64AF90}" type="slidenum">
              <a:rPr lang="fr-FR" smtClean="0"/>
              <a:t>21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68963F0-F58F-4904-B75A-0C1F6B03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From Max Langer’s configuration to gratings: influence of height</a:t>
            </a:r>
            <a:endParaRPr lang="fr-FR" dirty="0">
              <a:solidFill>
                <a:srgbClr val="C00000"/>
              </a:solidFill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F6B1684C-C834-4E25-8940-288E6CD82F5A}"/>
              </a:ext>
            </a:extLst>
          </p:cNvPr>
          <p:cNvGrpSpPr/>
          <p:nvPr/>
        </p:nvGrpSpPr>
        <p:grpSpPr>
          <a:xfrm>
            <a:off x="425499" y="1480607"/>
            <a:ext cx="4793732" cy="4847822"/>
            <a:chOff x="-132383" y="866089"/>
            <a:chExt cx="5832626" cy="612293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7B39A9A8-4999-4FBE-9B94-4F2B0A85FFA6}"/>
                </a:ext>
              </a:extLst>
            </p:cNvPr>
            <p:cNvGrpSpPr/>
            <p:nvPr/>
          </p:nvGrpSpPr>
          <p:grpSpPr>
            <a:xfrm>
              <a:off x="1017396" y="1012947"/>
              <a:ext cx="1452152" cy="5667613"/>
              <a:chOff x="3154205" y="1128450"/>
              <a:chExt cx="1452152" cy="5667613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2857538-4600-442D-B9DB-1AF7B08292D8}"/>
                  </a:ext>
                </a:extLst>
              </p:cNvPr>
              <p:cNvSpPr/>
              <p:nvPr/>
            </p:nvSpPr>
            <p:spPr>
              <a:xfrm rot="374107">
                <a:off x="4494891" y="4875487"/>
                <a:ext cx="85735" cy="1263197"/>
              </a:xfrm>
              <a:prstGeom prst="rect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40"/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CE74F281-4827-4F06-8BB9-485CB120492B}"/>
                  </a:ext>
                </a:extLst>
              </p:cNvPr>
              <p:cNvSpPr/>
              <p:nvPr/>
            </p:nvSpPr>
            <p:spPr>
              <a:xfrm>
                <a:off x="3635284" y="4082356"/>
                <a:ext cx="769842" cy="79221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40"/>
              </a:p>
            </p:txBody>
          </p: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4CB8E8BA-CAAF-4CDD-BBC7-81AD2018C861}"/>
                  </a:ext>
                </a:extLst>
              </p:cNvPr>
              <p:cNvCxnSpPr>
                <a:cxnSpLocks/>
                <a:endCxn id="28" idx="0"/>
              </p:cNvCxnSpPr>
              <p:nvPr/>
            </p:nvCxnSpPr>
            <p:spPr>
              <a:xfrm flipV="1">
                <a:off x="4192551" y="4879224"/>
                <a:ext cx="413806" cy="1916839"/>
              </a:xfrm>
              <a:prstGeom prst="line">
                <a:avLst/>
              </a:prstGeom>
              <a:ln w="19050">
                <a:solidFill>
                  <a:srgbClr val="FFD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241D975F-D91D-4E06-9AA0-3FD219D38338}"/>
                  </a:ext>
                </a:extLst>
              </p:cNvPr>
              <p:cNvCxnSpPr>
                <a:cxnSpLocks/>
                <a:stCxn id="28" idx="2"/>
              </p:cNvCxnSpPr>
              <p:nvPr/>
            </p:nvCxnSpPr>
            <p:spPr>
              <a:xfrm flipH="1" flipV="1">
                <a:off x="4330856" y="4722484"/>
                <a:ext cx="138306" cy="1412464"/>
              </a:xfrm>
              <a:prstGeom prst="line">
                <a:avLst/>
              </a:prstGeom>
              <a:ln w="19050">
                <a:solidFill>
                  <a:srgbClr val="FFD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BAB9C196-15F2-4FE8-B60D-179F662F3AC7}"/>
                  </a:ext>
                </a:extLst>
              </p:cNvPr>
              <p:cNvCxnSpPr>
                <a:cxnSpLocks/>
                <a:endCxn id="28" idx="2"/>
              </p:cNvCxnSpPr>
              <p:nvPr/>
            </p:nvCxnSpPr>
            <p:spPr>
              <a:xfrm flipV="1">
                <a:off x="4192550" y="6134949"/>
                <a:ext cx="276612" cy="661114"/>
              </a:xfrm>
              <a:prstGeom prst="line">
                <a:avLst/>
              </a:prstGeom>
              <a:ln w="19050">
                <a:solidFill>
                  <a:srgbClr val="FFD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7F01C9D3-E811-45AC-8A85-FDEBBFDD82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66706" y="1385235"/>
                <a:ext cx="339650" cy="3487006"/>
              </a:xfrm>
              <a:prstGeom prst="line">
                <a:avLst/>
              </a:prstGeom>
              <a:ln w="19050">
                <a:solidFill>
                  <a:srgbClr val="FFD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3B6AF143-14AC-4EAB-8025-58A722E117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86898" y="4099223"/>
                <a:ext cx="244076" cy="628843"/>
              </a:xfrm>
              <a:prstGeom prst="line">
                <a:avLst/>
              </a:prstGeom>
              <a:ln w="19050">
                <a:solidFill>
                  <a:srgbClr val="FFD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87C2046A-9AAD-496E-8459-3DCDDB0C43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52491" y="1387563"/>
                <a:ext cx="534405" cy="2728521"/>
              </a:xfrm>
              <a:prstGeom prst="line">
                <a:avLst/>
              </a:prstGeom>
              <a:ln w="19050">
                <a:solidFill>
                  <a:srgbClr val="FFD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Image 35">
                <a:extLst>
                  <a:ext uri="{FF2B5EF4-FFF2-40B4-BE49-F238E27FC236}">
                    <a16:creationId xmlns:a16="http://schemas.microsoft.com/office/drawing/2014/main" id="{10E85A7E-CD2C-4C47-9D3D-C6E6F8727A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751268" y="655637"/>
                <a:ext cx="134863" cy="1328990"/>
              </a:xfrm>
              <a:prstGeom prst="rect">
                <a:avLst/>
              </a:prstGeom>
            </p:spPr>
          </p:pic>
          <p:sp>
            <p:nvSpPr>
              <p:cNvPr id="37" name="Accolade ouvrante 36">
                <a:extLst>
                  <a:ext uri="{FF2B5EF4-FFF2-40B4-BE49-F238E27FC236}">
                    <a16:creationId xmlns:a16="http://schemas.microsoft.com/office/drawing/2014/main" id="{C51EDAC2-B5CD-4823-BF32-1F3D4F62ED89}"/>
                  </a:ext>
                </a:extLst>
              </p:cNvPr>
              <p:cNvSpPr/>
              <p:nvPr/>
            </p:nvSpPr>
            <p:spPr>
              <a:xfrm rot="5400000">
                <a:off x="3842166" y="838774"/>
                <a:ext cx="134864" cy="714215"/>
              </a:xfrm>
              <a:prstGeom prst="leftBrace">
                <a:avLst>
                  <a:gd name="adj1" fmla="val 8333"/>
                  <a:gd name="adj2" fmla="val 4740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30E30A0E-D00D-4A16-BA03-C5CDFD8C668D}"/>
                </a:ext>
              </a:extLst>
            </p:cNvPr>
            <p:cNvGrpSpPr/>
            <p:nvPr/>
          </p:nvGrpSpPr>
          <p:grpSpPr>
            <a:xfrm>
              <a:off x="3242399" y="1030537"/>
              <a:ext cx="1503958" cy="5650023"/>
              <a:chOff x="5451847" y="1146040"/>
              <a:chExt cx="1503958" cy="5650023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4CEDDBD1-6334-4603-AD50-1EDCD586D0A4}"/>
                  </a:ext>
                </a:extLst>
              </p:cNvPr>
              <p:cNvSpPr/>
              <p:nvPr/>
            </p:nvSpPr>
            <p:spPr>
              <a:xfrm>
                <a:off x="6016046" y="4082356"/>
                <a:ext cx="769842" cy="79221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4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C9B6CD2-8080-41FB-96A0-A608EE687BF4}"/>
                  </a:ext>
                </a:extLst>
              </p:cNvPr>
              <p:cNvSpPr/>
              <p:nvPr/>
            </p:nvSpPr>
            <p:spPr>
              <a:xfrm rot="374107">
                <a:off x="6890696" y="5366458"/>
                <a:ext cx="65109" cy="468000"/>
              </a:xfrm>
              <a:prstGeom prst="rect">
                <a:avLst/>
              </a:prstGeom>
              <a:noFill/>
              <a:ln>
                <a:solidFill>
                  <a:srgbClr val="1E1E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40"/>
              </a:p>
            </p:txBody>
          </p: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76F840E9-0FB1-4BC9-9E7B-10908B08DC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97485" y="5833072"/>
                <a:ext cx="400350" cy="962991"/>
              </a:xfrm>
              <a:prstGeom prst="line">
                <a:avLst/>
              </a:prstGeom>
              <a:ln w="19050">
                <a:solidFill>
                  <a:srgbClr val="FFD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80877056-E4D1-4FA6-AFA7-055EC9884903}"/>
                  </a:ext>
                </a:extLst>
              </p:cNvPr>
              <p:cNvCxnSpPr>
                <a:cxnSpLocks/>
                <a:stCxn id="19" idx="2"/>
              </p:cNvCxnSpPr>
              <p:nvPr/>
            </p:nvCxnSpPr>
            <p:spPr>
              <a:xfrm flipH="1" flipV="1">
                <a:off x="6780837" y="4424862"/>
                <a:ext cx="116998" cy="1408209"/>
              </a:xfrm>
              <a:prstGeom prst="line">
                <a:avLst/>
              </a:prstGeom>
              <a:ln w="19050">
                <a:solidFill>
                  <a:srgbClr val="FFD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37AB6023-6721-4348-B565-3016558C755E}"/>
                  </a:ext>
                </a:extLst>
              </p:cNvPr>
              <p:cNvCxnSpPr>
                <a:cxnSpLocks/>
                <a:stCxn id="18" idx="6"/>
                <a:endCxn id="18" idx="7"/>
              </p:cNvCxnSpPr>
              <p:nvPr/>
            </p:nvCxnSpPr>
            <p:spPr>
              <a:xfrm flipH="1" flipV="1">
                <a:off x="6673148" y="4198376"/>
                <a:ext cx="112741" cy="280088"/>
              </a:xfrm>
              <a:prstGeom prst="line">
                <a:avLst/>
              </a:prstGeom>
              <a:ln w="19050">
                <a:solidFill>
                  <a:srgbClr val="FFD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9A232820-B2E5-452D-AB65-6F0967D0E4E0}"/>
                  </a:ext>
                </a:extLst>
              </p:cNvPr>
              <p:cNvCxnSpPr>
                <a:cxnSpLocks/>
                <a:stCxn id="18" idx="7"/>
              </p:cNvCxnSpPr>
              <p:nvPr/>
            </p:nvCxnSpPr>
            <p:spPr>
              <a:xfrm flipH="1" flipV="1">
                <a:off x="6195858" y="1380579"/>
                <a:ext cx="477291" cy="2817795"/>
              </a:xfrm>
              <a:prstGeom prst="line">
                <a:avLst/>
              </a:prstGeom>
              <a:ln w="19050">
                <a:solidFill>
                  <a:srgbClr val="FFD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2DCFFB9B-41B9-4672-B0CD-8A1068255591}"/>
                  </a:ext>
                </a:extLst>
              </p:cNvPr>
              <p:cNvCxnSpPr>
                <a:endCxn id="19" idx="0"/>
              </p:cNvCxnSpPr>
              <p:nvPr/>
            </p:nvCxnSpPr>
            <p:spPr>
              <a:xfrm flipV="1">
                <a:off x="6497485" y="5367841"/>
                <a:ext cx="451179" cy="1428222"/>
              </a:xfrm>
              <a:prstGeom prst="line">
                <a:avLst/>
              </a:prstGeom>
              <a:ln w="19050">
                <a:solidFill>
                  <a:srgbClr val="FFD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CEC0D5B6-5806-4675-8A9C-FE60E8CA96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40100" y="1380580"/>
                <a:ext cx="408565" cy="3983726"/>
              </a:xfrm>
              <a:prstGeom prst="line">
                <a:avLst/>
              </a:prstGeom>
              <a:ln w="19050">
                <a:solidFill>
                  <a:srgbClr val="FFD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EBC47C6F-E622-4AC3-B6B7-1CD72C62C8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048910" y="666250"/>
                <a:ext cx="134863" cy="1328990"/>
              </a:xfrm>
              <a:prstGeom prst="rect">
                <a:avLst/>
              </a:prstGeom>
            </p:spPr>
          </p:pic>
          <p:sp>
            <p:nvSpPr>
              <p:cNvPr id="27" name="Accolade ouvrante 26">
                <a:extLst>
                  <a:ext uri="{FF2B5EF4-FFF2-40B4-BE49-F238E27FC236}">
                    <a16:creationId xmlns:a16="http://schemas.microsoft.com/office/drawing/2014/main" id="{31A02663-1D8E-42C2-A44E-32048E3591C7}"/>
                  </a:ext>
                </a:extLst>
              </p:cNvPr>
              <p:cNvSpPr/>
              <p:nvPr/>
            </p:nvSpPr>
            <p:spPr>
              <a:xfrm rot="5400000">
                <a:off x="6291099" y="1031903"/>
                <a:ext cx="134864" cy="363137"/>
              </a:xfrm>
              <a:prstGeom prst="leftBrace">
                <a:avLst>
                  <a:gd name="adj1" fmla="val 8331"/>
                  <a:gd name="adj2" fmla="val 4740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6621A3A-0695-4A9A-A1F8-9432A696FD18}"/>
                </a:ext>
              </a:extLst>
            </p:cNvPr>
            <p:cNvSpPr txBox="1"/>
            <p:nvPr/>
          </p:nvSpPr>
          <p:spPr>
            <a:xfrm>
              <a:off x="1498475" y="6558195"/>
              <a:ext cx="2245599" cy="4276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Case 1 : h = 20 mm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D294267-F5B8-4B11-946D-5C8462A9158B}"/>
                </a:ext>
              </a:extLst>
            </p:cNvPr>
            <p:cNvSpPr txBox="1"/>
            <p:nvPr/>
          </p:nvSpPr>
          <p:spPr>
            <a:xfrm>
              <a:off x="3676531" y="6561416"/>
              <a:ext cx="2023712" cy="4276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Case 2 : h = 5 mm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C4DB082-341C-4F58-A7A7-08F25113C633}"/>
                </a:ext>
              </a:extLst>
            </p:cNvPr>
            <p:cNvSpPr txBox="1"/>
            <p:nvPr/>
          </p:nvSpPr>
          <p:spPr>
            <a:xfrm>
              <a:off x="224892" y="866089"/>
              <a:ext cx="116911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Detector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C29656F-7153-4C16-844E-954B8816CBD5}"/>
                </a:ext>
              </a:extLst>
            </p:cNvPr>
            <p:cNvSpPr txBox="1"/>
            <p:nvPr/>
          </p:nvSpPr>
          <p:spPr>
            <a:xfrm>
              <a:off x="2463142" y="880897"/>
              <a:ext cx="116911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Detector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F6F2775-44A8-4113-A7F5-81B24DD42EA6}"/>
                </a:ext>
              </a:extLst>
            </p:cNvPr>
            <p:cNvSpPr txBox="1"/>
            <p:nvPr/>
          </p:nvSpPr>
          <p:spPr>
            <a:xfrm>
              <a:off x="-132383" y="4270304"/>
              <a:ext cx="185045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Cylinder PMMA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2C43CED3-36D0-466C-9BC8-A339676B4164}"/>
                </a:ext>
              </a:extLst>
            </p:cNvPr>
            <p:cNvSpPr txBox="1"/>
            <p:nvPr/>
          </p:nvSpPr>
          <p:spPr>
            <a:xfrm>
              <a:off x="2327213" y="4261141"/>
              <a:ext cx="185045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Cylinder PMMA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864E0E6-27FD-4FB8-A15F-DBC8F2FC6811}"/>
                </a:ext>
              </a:extLst>
            </p:cNvPr>
            <p:cNvSpPr txBox="1"/>
            <p:nvPr/>
          </p:nvSpPr>
          <p:spPr>
            <a:xfrm>
              <a:off x="2437579" y="5302471"/>
              <a:ext cx="185045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Gold edge</a:t>
              </a:r>
            </a:p>
          </p:txBody>
        </p:sp>
      </p:grpSp>
      <p:sp>
        <p:nvSpPr>
          <p:cNvPr id="39" name="ZoneTexte 38">
            <a:extLst>
              <a:ext uri="{FF2B5EF4-FFF2-40B4-BE49-F238E27FC236}">
                <a16:creationId xmlns:a16="http://schemas.microsoft.com/office/drawing/2014/main" id="{47C2ADA2-BE25-488C-8B83-EA63D44A3D45}"/>
              </a:ext>
            </a:extLst>
          </p:cNvPr>
          <p:cNvSpPr txBox="1"/>
          <p:nvPr/>
        </p:nvSpPr>
        <p:spPr>
          <a:xfrm>
            <a:off x="5976071" y="1375746"/>
            <a:ext cx="5993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 Langer’s configuration can be considered as representative of the elementary components of gratings used in practice.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happens when the height of this plate is varied?</a:t>
            </a:r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CEE51DE-5927-4C64-9E26-A65AF69FF278}"/>
              </a:ext>
            </a:extLst>
          </p:cNvPr>
          <p:cNvSpPr txBox="1"/>
          <p:nvPr/>
        </p:nvSpPr>
        <p:spPr>
          <a:xfrm>
            <a:off x="4455213" y="4993107"/>
            <a:ext cx="1520858" cy="243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Gold edge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E2B87E8-F164-4152-BA05-687E7AD31E1A}"/>
              </a:ext>
            </a:extLst>
          </p:cNvPr>
          <p:cNvSpPr txBox="1"/>
          <p:nvPr/>
        </p:nvSpPr>
        <p:spPr>
          <a:xfrm>
            <a:off x="5976071" y="5745581"/>
            <a:ext cx="6146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scale of gratings, around 100 µm, edge refraction becomes difficult to exploit on this profile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9D501801-4393-4DF8-841B-3BE535E58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67" y="2885633"/>
            <a:ext cx="4934782" cy="272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92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F6AC60-8AAF-43BB-95D9-EEA7AA8C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2D1856-A2D5-49BB-9FD8-4D9207FA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35238A-D16A-4B7A-8ABD-A4C19702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6B9B205-8103-4AB0-B949-00BC82C39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78" y="316218"/>
            <a:ext cx="10728325" cy="871827"/>
          </a:xfrm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Conclusion &amp; Perspectives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541F91-020E-4CE0-9556-F0B2293595A8}"/>
              </a:ext>
            </a:extLst>
          </p:cNvPr>
          <p:cNvSpPr/>
          <p:nvPr/>
        </p:nvSpPr>
        <p:spPr>
          <a:xfrm>
            <a:off x="1676403" y="1186569"/>
            <a:ext cx="8839193" cy="209745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EAB94F9-E75C-489D-83D0-7D68F74216AE}"/>
              </a:ext>
            </a:extLst>
          </p:cNvPr>
          <p:cNvSpPr txBox="1"/>
          <p:nvPr/>
        </p:nvSpPr>
        <p:spPr>
          <a:xfrm>
            <a:off x="1904629" y="1311968"/>
            <a:ext cx="853476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650D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  <a:r>
              <a:rPr lang="fr-FR" dirty="0">
                <a:solidFill>
                  <a:srgbClr val="650D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MC model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correctly reproduces interface effects in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free-space propagation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probabilistic treatment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improves the local description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near the interface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parametric study shows that the visibility of the effect strongly depends on the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source, material, and height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Gold is more favorable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but at the scale of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gratings (~100 µm)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signature becomes much weaker →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a configuration with the complete grating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2D990B3-EB0D-4EA3-9DC3-4BD03C95285A}"/>
              </a:ext>
            </a:extLst>
          </p:cNvPr>
          <p:cNvSpPr txBox="1"/>
          <p:nvPr/>
        </p:nvSpPr>
        <p:spPr>
          <a:xfrm>
            <a:off x="1904629" y="4154379"/>
            <a:ext cx="8839191" cy="1600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650D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Perspectives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Propagate the output signal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the object to the detector in order to include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 effects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interference effects into account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order to access phase 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the model in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grating interferometry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 for a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favorable configuration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observe the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probabilistic effect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with more incident rays at grazing incidence and a sufficient height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D7EF32A-EDA6-4D9E-8F56-B8DD31E135E1}"/>
              </a:ext>
            </a:extLst>
          </p:cNvPr>
          <p:cNvCxnSpPr>
            <a:cxnSpLocks/>
          </p:cNvCxnSpPr>
          <p:nvPr/>
        </p:nvCxnSpPr>
        <p:spPr>
          <a:xfrm>
            <a:off x="5982040" y="3284028"/>
            <a:ext cx="0" cy="585439"/>
          </a:xfrm>
          <a:prstGeom prst="straightConnector1">
            <a:avLst/>
          </a:prstGeom>
          <a:ln>
            <a:solidFill>
              <a:srgbClr val="650D6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35F02E1-C384-453B-BC56-52FCC6909175}"/>
              </a:ext>
            </a:extLst>
          </p:cNvPr>
          <p:cNvSpPr/>
          <p:nvPr/>
        </p:nvSpPr>
        <p:spPr>
          <a:xfrm>
            <a:off x="1676402" y="3914695"/>
            <a:ext cx="8839193" cy="209745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3064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8D0EF-B72F-48D7-899E-B9B4D1065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716088"/>
            <a:ext cx="8586787" cy="7032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68685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7B98F3-BD60-4BCA-893F-3B83D0D78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Objectives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453CAD-344E-4A62-B402-D501D71E7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89DBED-B4E4-4C5C-98BF-13A69DBB99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1</a:t>
            </a:r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B0345F-FC89-4F99-B6EF-CF3A843EA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87FB58-95DC-4CD1-A2E0-DC771D2531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PHENIICS Fest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6C2264-7ECC-42E3-9E1E-F18CBA0747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CBC77A0-1F4E-42FF-9FFC-F45C3A64AF9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38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43231" y="1185862"/>
            <a:ext cx="10836275" cy="4848036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objective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and validate a numerical simulator for phase-contrast and dark-field X-ray imaging, with the best trade-off between accuracy and computation time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buNone/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Modeling approaches: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0388" lvl="2" indent="-285750">
              <a:buFont typeface="Wingdings" panose="05000000000000000000" pitchFamily="2" charset="2"/>
              <a:buChar char="q"/>
            </a:pPr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0388" lvl="2" indent="-285750">
              <a:buFont typeface="Wingdings" panose="05000000000000000000" pitchFamily="2" charset="2"/>
              <a:buChar char="q"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FR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FR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PHENIICS Fest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23888" y="314036"/>
            <a:ext cx="10836275" cy="87182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Objectives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D3B587-E85B-4D92-AD7C-42FDD6DD9D81}"/>
              </a:ext>
            </a:extLst>
          </p:cNvPr>
          <p:cNvSpPr/>
          <p:nvPr/>
        </p:nvSpPr>
        <p:spPr bwMode="auto">
          <a:xfrm>
            <a:off x="922945" y="3429000"/>
            <a:ext cx="2538101" cy="1918377"/>
          </a:xfrm>
          <a:prstGeom prst="rect">
            <a:avLst/>
          </a:prstGeom>
          <a:solidFill>
            <a:schemeClr val="bg2"/>
          </a:solidFill>
          <a:ln w="38100">
            <a:solidFill>
              <a:srgbClr val="650D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Fresnel :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/>
              <a:t>✅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Interference</a:t>
            </a:r>
          </a:p>
          <a:p>
            <a:r>
              <a:rPr lang="en-US" dirty="0"/>
              <a:t>✅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 shift</a:t>
            </a:r>
          </a:p>
          <a:p>
            <a:r>
              <a:rPr lang="en-US" dirty="0"/>
              <a:t>❌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Scattering</a:t>
            </a:r>
          </a:p>
          <a:p>
            <a:pPr algn="ctr"/>
            <a:r>
              <a:rPr lang="fr-FR" dirty="0"/>
              <a:t>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40E4FF-E956-4CF3-9DD9-3E9CD666E303}"/>
              </a:ext>
            </a:extLst>
          </p:cNvPr>
          <p:cNvSpPr/>
          <p:nvPr/>
        </p:nvSpPr>
        <p:spPr bwMode="auto">
          <a:xfrm>
            <a:off x="5819447" y="3440841"/>
            <a:ext cx="2538101" cy="1918377"/>
          </a:xfrm>
          <a:prstGeom prst="rect">
            <a:avLst/>
          </a:prstGeom>
          <a:solidFill>
            <a:schemeClr val="bg2"/>
          </a:solidFill>
          <a:ln w="38100">
            <a:solidFill>
              <a:srgbClr val="3E4A8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Ray Tracing :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r>
              <a:rPr lang="en-US" dirty="0"/>
              <a:t>❌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Interference</a:t>
            </a:r>
          </a:p>
          <a:p>
            <a:r>
              <a:rPr lang="en-US" dirty="0"/>
              <a:t>✅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Refraction </a:t>
            </a:r>
          </a:p>
          <a:p>
            <a:r>
              <a:rPr lang="en-US" dirty="0"/>
              <a:t>❌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Scattering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02E372-D4CC-496F-8D2D-BC2EEAD3ABA8}"/>
              </a:ext>
            </a:extLst>
          </p:cNvPr>
          <p:cNvSpPr/>
          <p:nvPr/>
        </p:nvSpPr>
        <p:spPr bwMode="auto">
          <a:xfrm>
            <a:off x="8357548" y="3445087"/>
            <a:ext cx="2538101" cy="1918377"/>
          </a:xfrm>
          <a:prstGeom prst="rect">
            <a:avLst/>
          </a:prstGeom>
          <a:solidFill>
            <a:schemeClr val="bg2"/>
          </a:solidFill>
          <a:ln w="38100">
            <a:solidFill>
              <a:srgbClr val="3E4A8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Monte Carlo : 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/>
              <a:t>❌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Interference</a:t>
            </a:r>
          </a:p>
          <a:p>
            <a:r>
              <a:rPr lang="en-US" dirty="0"/>
              <a:t>✅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Refraction </a:t>
            </a:r>
          </a:p>
          <a:p>
            <a:r>
              <a:rPr lang="en-US" dirty="0"/>
              <a:t>✅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Scattering</a:t>
            </a:r>
          </a:p>
          <a:p>
            <a:endParaRPr lang="fr-FR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rganigramme : Procédé 10">
            <a:extLst>
              <a:ext uri="{FF2B5EF4-FFF2-40B4-BE49-F238E27FC236}">
                <a16:creationId xmlns:a16="http://schemas.microsoft.com/office/drawing/2014/main" id="{BE5D0BD3-710F-4075-A751-F4B59E4BAB6B}"/>
              </a:ext>
            </a:extLst>
          </p:cNvPr>
          <p:cNvSpPr/>
          <p:nvPr/>
        </p:nvSpPr>
        <p:spPr bwMode="auto">
          <a:xfrm>
            <a:off x="922946" y="3033757"/>
            <a:ext cx="2538101" cy="273465"/>
          </a:xfrm>
          <a:prstGeom prst="flowChartProcess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Wave-based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rganigramme : Procédé 11">
            <a:extLst>
              <a:ext uri="{FF2B5EF4-FFF2-40B4-BE49-F238E27FC236}">
                <a16:creationId xmlns:a16="http://schemas.microsoft.com/office/drawing/2014/main" id="{B67EF36C-D843-48DF-9537-9C51EAB7E247}"/>
              </a:ext>
            </a:extLst>
          </p:cNvPr>
          <p:cNvSpPr/>
          <p:nvPr/>
        </p:nvSpPr>
        <p:spPr bwMode="auto">
          <a:xfrm>
            <a:off x="7088498" y="3033757"/>
            <a:ext cx="2538101" cy="273465"/>
          </a:xfrm>
          <a:prstGeom prst="flowChartProcess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Particle-based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7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1AF677-874B-465F-8CDD-0381C154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C0EE32-ADA6-4B42-9BDC-1F515B441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PHENIICS Fest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5866F6-EB66-4F06-A360-9A035853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7" name="Titre 5">
            <a:extLst>
              <a:ext uri="{FF2B5EF4-FFF2-40B4-BE49-F238E27FC236}">
                <a16:creationId xmlns:a16="http://schemas.microsoft.com/office/drawing/2014/main" id="{12EDD5FE-369D-4F9D-9516-466F931B2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28625"/>
            <a:ext cx="10836275" cy="871538"/>
          </a:xfrm>
        </p:spPr>
        <p:txBody>
          <a:bodyPr>
            <a:normAutofit fontScale="90000"/>
          </a:bodyPr>
          <a:lstStyle/>
          <a:p>
            <a:r>
              <a:rPr lang="sv-SE" sz="3600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Existing model in CIVA — Hybrid Fresnel</a:t>
            </a:r>
            <a:br>
              <a:rPr lang="en-US" sz="3200" dirty="0"/>
            </a:br>
            <a:endParaRPr lang="en-US" dirty="0"/>
          </a:p>
        </p:txBody>
      </p:sp>
      <p:sp>
        <p:nvSpPr>
          <p:cNvPr id="8" name="Rounded Rectangle 28">
            <a:extLst>
              <a:ext uri="{FF2B5EF4-FFF2-40B4-BE49-F238E27FC236}">
                <a16:creationId xmlns:a16="http://schemas.microsoft.com/office/drawing/2014/main" id="{6725E4A4-1154-4D72-A2AD-D25816B9FA22}"/>
              </a:ext>
            </a:extLst>
          </p:cNvPr>
          <p:cNvSpPr/>
          <p:nvPr/>
        </p:nvSpPr>
        <p:spPr>
          <a:xfrm>
            <a:off x="7336528" y="1585425"/>
            <a:ext cx="4271061" cy="32461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50D63"/>
            </a:solidFill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alibri"/>
              </a:rPr>
              <a:t>Model limitations:</a:t>
            </a:r>
          </a:p>
          <a:p>
            <a:pPr algn="l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>
                <a:solidFill>
                  <a:srgbClr val="000000"/>
                </a:solidFill>
                <a:latin typeface="Calibri"/>
              </a:rPr>
              <a:t>Paraxial approximations: limited validity outside small-angle conditions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0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>
                <a:solidFill>
                  <a:srgbClr val="000000"/>
                </a:solidFill>
                <a:latin typeface="Calibri"/>
              </a:rPr>
              <a:t> Thin-object approximation: limitations for big samples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0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>
                <a:solidFill>
                  <a:srgbClr val="000000"/>
                </a:solidFill>
                <a:latin typeface="Calibri"/>
              </a:rPr>
              <a:t> Oversampling / pixel size: direct influence on the result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0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>
                <a:solidFill>
                  <a:srgbClr val="000000"/>
                </a:solidFill>
                <a:latin typeface="Calibri"/>
              </a:rPr>
              <a:t>Numerical errors: due to ray tracing</a:t>
            </a:r>
            <a:endParaRPr lang="fr-FR" sz="1600" b="0" dirty="0">
              <a:solidFill>
                <a:srgbClr val="000000"/>
              </a:solidFill>
              <a:latin typeface="Calibri"/>
            </a:endParaRPr>
          </a:p>
          <a:p>
            <a:endParaRPr lang="fr-FR" sz="1600" b="0" dirty="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algn="l"/>
            <a:endParaRPr lang="en-US" sz="16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Shape 16">
            <a:extLst>
              <a:ext uri="{FF2B5EF4-FFF2-40B4-BE49-F238E27FC236}">
                <a16:creationId xmlns:a16="http://schemas.microsoft.com/office/drawing/2014/main" id="{918DF9C8-552E-4B47-8081-9B35589D4DEB}"/>
              </a:ext>
            </a:extLst>
          </p:cNvPr>
          <p:cNvSpPr/>
          <p:nvPr/>
        </p:nvSpPr>
        <p:spPr>
          <a:xfrm>
            <a:off x="409311" y="1585425"/>
            <a:ext cx="5877993" cy="324612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3E4A83"/>
            </a:solidFill>
            <a:prstDash val="solid"/>
          </a:ln>
          <a:effectLst>
            <a:outerShdw blurRad="25400" dist="190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marL="285750" indent="-285750">
              <a:lnSpc>
                <a:spcPct val="11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11111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CIVA environment:</a:t>
            </a:r>
          </a:p>
          <a:p>
            <a:pPr marL="285750" indent="-28575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rely on the existing tools of the imaging system</a:t>
            </a:r>
          </a:p>
          <a:p>
            <a:pPr>
              <a:lnSpc>
                <a:spcPct val="110000"/>
              </a:lnSpc>
              <a:buSzPct val="100000"/>
            </a:pPr>
            <a:r>
              <a:rPr lang="en-US" sz="1600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→ X-ray source, object geometry, detector</a:t>
            </a:r>
          </a:p>
          <a:p>
            <a:pPr>
              <a:lnSpc>
                <a:spcPct val="110000"/>
              </a:lnSpc>
              <a:buSzPct val="100000"/>
            </a:pPr>
            <a:endParaRPr lang="en-US" sz="1600" dirty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“hybrid”?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Particle-based step — ray tracing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ray launching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→ estimation of absorption and phase shift at the object exit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Wave-optics step — Fresnel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propagation of the field to the detector</a:t>
            </a:r>
            <a:b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SzPct val="100000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7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BE54D6E-9593-46DE-B14C-FFC6E11F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09/06/2026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874F56-FAF8-4AF4-B6E9-DE1AB594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PHENIICS Fest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6887EE-585B-4929-9B31-DD7A59DC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984B3BB-71EB-4205-8E7C-FBE0F5CB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468" y="2961178"/>
            <a:ext cx="8657272" cy="935644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</a:rPr>
              <a:t>Developed model</a:t>
            </a:r>
          </a:p>
        </p:txBody>
      </p:sp>
    </p:spTree>
    <p:extLst>
      <p:ext uri="{BB962C8B-B14F-4D97-AF65-F5344CB8AC3E}">
        <p14:creationId xmlns:p14="http://schemas.microsoft.com/office/powerpoint/2010/main" val="356975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BCD790-0F08-48B3-8A7A-A88C1E50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EE39F9-69DA-4634-9CB9-0C91FB87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8EF66E-CA9A-4787-95C2-1D3DBA1E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7C4DD58-C27C-4AD3-AA65-93648CD74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495011"/>
            <a:ext cx="10728325" cy="871827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CIVA – Developed Monte Carlo model (Refraction – Reflection)</a:t>
            </a:r>
            <a:endParaRPr lang="en-US" dirty="0"/>
          </a:p>
        </p:txBody>
      </p:sp>
      <p:sp>
        <p:nvSpPr>
          <p:cNvPr id="6" name="Organigramme : Procédé 5">
            <a:extLst>
              <a:ext uri="{FF2B5EF4-FFF2-40B4-BE49-F238E27FC236}">
                <a16:creationId xmlns:a16="http://schemas.microsoft.com/office/drawing/2014/main" id="{E537AEB0-BC51-4B7F-B467-F54807AD1DE4}"/>
              </a:ext>
            </a:extLst>
          </p:cNvPr>
          <p:cNvSpPr/>
          <p:nvPr/>
        </p:nvSpPr>
        <p:spPr>
          <a:xfrm>
            <a:off x="1474672" y="3280607"/>
            <a:ext cx="4772722" cy="1769327"/>
          </a:xfrm>
          <a:prstGeom prst="flowChartProcess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174273A-A796-4ECC-9D68-7E7A890037E1}"/>
              </a:ext>
            </a:extLst>
          </p:cNvPr>
          <p:cNvCxnSpPr>
            <a:cxnSpLocks/>
          </p:cNvCxnSpPr>
          <p:nvPr/>
        </p:nvCxnSpPr>
        <p:spPr>
          <a:xfrm>
            <a:off x="1535185" y="1870745"/>
            <a:ext cx="1317072" cy="139154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F9F644C-2A88-43FD-95BE-CACE5F321297}"/>
              </a:ext>
            </a:extLst>
          </p:cNvPr>
          <p:cNvCxnSpPr>
            <a:cxnSpLocks/>
          </p:cNvCxnSpPr>
          <p:nvPr/>
        </p:nvCxnSpPr>
        <p:spPr>
          <a:xfrm>
            <a:off x="2852257" y="3288484"/>
            <a:ext cx="864203" cy="1753574"/>
          </a:xfrm>
          <a:prstGeom prst="straightConnector1">
            <a:avLst/>
          </a:prstGeom>
          <a:ln w="38100">
            <a:solidFill>
              <a:srgbClr val="650D6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B1BB145-F973-432B-B784-588744811B44}"/>
              </a:ext>
            </a:extLst>
          </p:cNvPr>
          <p:cNvSpPr txBox="1"/>
          <p:nvPr/>
        </p:nvSpPr>
        <p:spPr>
          <a:xfrm>
            <a:off x="2946633" y="3302068"/>
            <a:ext cx="914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dirty="0">
                <a:solidFill>
                  <a:srgbClr val="650D63"/>
                </a:solidFill>
              </a:rPr>
              <a:t>θₜ</a:t>
            </a:r>
          </a:p>
        </p:txBody>
      </p:sp>
      <p:cxnSp>
        <p:nvCxnSpPr>
          <p:cNvPr id="15" name="Connector 3">
            <a:extLst>
              <a:ext uri="{FF2B5EF4-FFF2-40B4-BE49-F238E27FC236}">
                <a16:creationId xmlns:a16="http://schemas.microsoft.com/office/drawing/2014/main" id="{29113B2E-65C8-4E8A-AA66-E75F4EB01970}"/>
              </a:ext>
            </a:extLst>
          </p:cNvPr>
          <p:cNvCxnSpPr>
            <a:cxnSpLocks/>
          </p:cNvCxnSpPr>
          <p:nvPr/>
        </p:nvCxnSpPr>
        <p:spPr>
          <a:xfrm flipH="1" flipV="1">
            <a:off x="2835479" y="1771102"/>
            <a:ext cx="16778" cy="1491192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B279DBCC-B2C5-413E-B3E3-1D9B04404485}"/>
                  </a:ext>
                </a:extLst>
              </p:cNvPr>
              <p:cNvSpPr txBox="1"/>
              <p:nvPr/>
            </p:nvSpPr>
            <p:spPr>
              <a:xfrm>
                <a:off x="2779964" y="2343184"/>
                <a:ext cx="457200" cy="333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1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1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pt-BR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B279DBCC-B2C5-413E-B3E3-1D9B04404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964" y="2343184"/>
                <a:ext cx="457200" cy="333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4">
            <a:extLst>
              <a:ext uri="{FF2B5EF4-FFF2-40B4-BE49-F238E27FC236}">
                <a16:creationId xmlns:a16="http://schemas.microsoft.com/office/drawing/2014/main" id="{7FEB4F2B-8E29-4735-B32B-D58E9B0B33F2}"/>
              </a:ext>
            </a:extLst>
          </p:cNvPr>
          <p:cNvSpPr txBox="1"/>
          <p:nvPr/>
        </p:nvSpPr>
        <p:spPr>
          <a:xfrm>
            <a:off x="527668" y="1515689"/>
            <a:ext cx="1846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b="1" dirty="0">
                <a:solidFill>
                  <a:srgbClr val="C00000"/>
                </a:solidFill>
              </a:rPr>
              <a:t>Incident photon </a:t>
            </a:r>
            <a:endParaRPr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D47F3B5E-D0AB-46F8-8254-B4310AF1EF82}"/>
              </a:ext>
            </a:extLst>
          </p:cNvPr>
          <p:cNvSpPr txBox="1"/>
          <p:nvPr/>
        </p:nvSpPr>
        <p:spPr>
          <a:xfrm>
            <a:off x="2556113" y="2710788"/>
            <a:ext cx="390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dirty="0">
                <a:solidFill>
                  <a:srgbClr val="C00000"/>
                </a:solidFill>
              </a:rPr>
              <a:t>θᵢ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82A35B9A-EA88-44F9-9075-8A17A9F13A3E}"/>
              </a:ext>
            </a:extLst>
          </p:cNvPr>
          <p:cNvSpPr txBox="1"/>
          <p:nvPr/>
        </p:nvSpPr>
        <p:spPr>
          <a:xfrm>
            <a:off x="1562052" y="3336424"/>
            <a:ext cx="1302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b="1" dirty="0">
                <a:solidFill>
                  <a:srgbClr val="650D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Refraction</a:t>
            </a:r>
            <a:endParaRPr sz="1400" b="1" dirty="0">
              <a:solidFill>
                <a:srgbClr val="650D6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410BA4F-5726-42BB-ADC1-5FD238AD3B25}"/>
              </a:ext>
            </a:extLst>
          </p:cNvPr>
          <p:cNvCxnSpPr>
            <a:cxnSpLocks/>
          </p:cNvCxnSpPr>
          <p:nvPr/>
        </p:nvCxnSpPr>
        <p:spPr>
          <a:xfrm flipV="1">
            <a:off x="2852257" y="1880292"/>
            <a:ext cx="1269667" cy="1382003"/>
          </a:xfrm>
          <a:prstGeom prst="straightConnector1">
            <a:avLst/>
          </a:prstGeom>
          <a:ln w="28575">
            <a:solidFill>
              <a:srgbClr val="3E4A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1">
            <a:extLst>
              <a:ext uri="{FF2B5EF4-FFF2-40B4-BE49-F238E27FC236}">
                <a16:creationId xmlns:a16="http://schemas.microsoft.com/office/drawing/2014/main" id="{FCE78D35-2A10-4E0C-BF28-52CD8C873A35}"/>
              </a:ext>
            </a:extLst>
          </p:cNvPr>
          <p:cNvSpPr txBox="1"/>
          <p:nvPr/>
        </p:nvSpPr>
        <p:spPr>
          <a:xfrm>
            <a:off x="2877808" y="2710788"/>
            <a:ext cx="390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dirty="0">
                <a:solidFill>
                  <a:srgbClr val="3E4A83"/>
                </a:solidFill>
              </a:rPr>
              <a:t>θᵢ</a:t>
            </a: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4E0A120D-FD17-41CF-B34A-BE94BA4516A1}"/>
              </a:ext>
            </a:extLst>
          </p:cNvPr>
          <p:cNvSpPr txBox="1"/>
          <p:nvPr/>
        </p:nvSpPr>
        <p:spPr>
          <a:xfrm>
            <a:off x="3735335" y="1515688"/>
            <a:ext cx="1302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b="1" dirty="0">
                <a:solidFill>
                  <a:srgbClr val="3E4A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Reflection</a:t>
            </a:r>
            <a:endParaRPr sz="1400" b="1" dirty="0">
              <a:solidFill>
                <a:srgbClr val="3E4A8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9A0391DF-03AB-4DAF-A23B-79B2CADFD739}"/>
              </a:ext>
            </a:extLst>
          </p:cNvPr>
          <p:cNvSpPr/>
          <p:nvPr/>
        </p:nvSpPr>
        <p:spPr>
          <a:xfrm>
            <a:off x="2852257" y="3288484"/>
            <a:ext cx="1182848" cy="528507"/>
          </a:xfrm>
          <a:custGeom>
            <a:avLst/>
            <a:gdLst>
              <a:gd name="connsiteX0" fmla="*/ 0 w 1182848"/>
              <a:gd name="connsiteY0" fmla="*/ 0 h 528507"/>
              <a:gd name="connsiteX1" fmla="*/ 83890 w 1182848"/>
              <a:gd name="connsiteY1" fmla="*/ 50334 h 528507"/>
              <a:gd name="connsiteX2" fmla="*/ 134224 w 1182848"/>
              <a:gd name="connsiteY2" fmla="*/ 83890 h 528507"/>
              <a:gd name="connsiteX3" fmla="*/ 385893 w 1182848"/>
              <a:gd name="connsiteY3" fmla="*/ 100668 h 528507"/>
              <a:gd name="connsiteX4" fmla="*/ 419449 w 1182848"/>
              <a:gd name="connsiteY4" fmla="*/ 201336 h 528507"/>
              <a:gd name="connsiteX5" fmla="*/ 436227 w 1182848"/>
              <a:gd name="connsiteY5" fmla="*/ 251670 h 528507"/>
              <a:gd name="connsiteX6" fmla="*/ 478172 w 1182848"/>
              <a:gd name="connsiteY6" fmla="*/ 276837 h 528507"/>
              <a:gd name="connsiteX7" fmla="*/ 662730 w 1182848"/>
              <a:gd name="connsiteY7" fmla="*/ 268448 h 528507"/>
              <a:gd name="connsiteX8" fmla="*/ 696286 w 1182848"/>
              <a:gd name="connsiteY8" fmla="*/ 243281 h 528507"/>
              <a:gd name="connsiteX9" fmla="*/ 721453 w 1182848"/>
              <a:gd name="connsiteY9" fmla="*/ 234892 h 528507"/>
              <a:gd name="connsiteX10" fmla="*/ 746620 w 1182848"/>
              <a:gd name="connsiteY10" fmla="*/ 251670 h 528507"/>
              <a:gd name="connsiteX11" fmla="*/ 755009 w 1182848"/>
              <a:gd name="connsiteY11" fmla="*/ 285226 h 528507"/>
              <a:gd name="connsiteX12" fmla="*/ 763398 w 1182848"/>
              <a:gd name="connsiteY12" fmla="*/ 310393 h 528507"/>
              <a:gd name="connsiteX13" fmla="*/ 805343 w 1182848"/>
              <a:gd name="connsiteY13" fmla="*/ 377505 h 528507"/>
              <a:gd name="connsiteX14" fmla="*/ 830510 w 1182848"/>
              <a:gd name="connsiteY14" fmla="*/ 394283 h 528507"/>
              <a:gd name="connsiteX15" fmla="*/ 931178 w 1182848"/>
              <a:gd name="connsiteY15" fmla="*/ 385894 h 528507"/>
              <a:gd name="connsiteX16" fmla="*/ 939567 w 1182848"/>
              <a:gd name="connsiteY16" fmla="*/ 360727 h 528507"/>
              <a:gd name="connsiteX17" fmla="*/ 989901 w 1182848"/>
              <a:gd name="connsiteY17" fmla="*/ 436228 h 528507"/>
              <a:gd name="connsiteX18" fmla="*/ 1023457 w 1182848"/>
              <a:gd name="connsiteY18" fmla="*/ 486562 h 528507"/>
              <a:gd name="connsiteX19" fmla="*/ 1107347 w 1182848"/>
              <a:gd name="connsiteY19" fmla="*/ 469784 h 528507"/>
              <a:gd name="connsiteX20" fmla="*/ 1132514 w 1182848"/>
              <a:gd name="connsiteY20" fmla="*/ 461395 h 528507"/>
              <a:gd name="connsiteX21" fmla="*/ 1157681 w 1182848"/>
              <a:gd name="connsiteY21" fmla="*/ 486562 h 528507"/>
              <a:gd name="connsiteX22" fmla="*/ 1182848 w 1182848"/>
              <a:gd name="connsiteY22" fmla="*/ 528507 h 52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82848" h="528507">
                <a:moveTo>
                  <a:pt x="0" y="0"/>
                </a:moveTo>
                <a:cubicBezTo>
                  <a:pt x="27963" y="16778"/>
                  <a:pt x="56756" y="32245"/>
                  <a:pt x="83890" y="50334"/>
                </a:cubicBezTo>
                <a:cubicBezTo>
                  <a:pt x="100668" y="61519"/>
                  <a:pt x="114104" y="82549"/>
                  <a:pt x="134224" y="83890"/>
                </a:cubicBezTo>
                <a:lnTo>
                  <a:pt x="385893" y="100668"/>
                </a:lnTo>
                <a:cubicBezTo>
                  <a:pt x="415389" y="174407"/>
                  <a:pt x="391562" y="110705"/>
                  <a:pt x="419449" y="201336"/>
                </a:cubicBezTo>
                <a:cubicBezTo>
                  <a:pt x="424650" y="218239"/>
                  <a:pt x="421062" y="242571"/>
                  <a:pt x="436227" y="251670"/>
                </a:cubicBezTo>
                <a:lnTo>
                  <a:pt x="478172" y="276837"/>
                </a:lnTo>
                <a:cubicBezTo>
                  <a:pt x="539691" y="274041"/>
                  <a:pt x="601863" y="277812"/>
                  <a:pt x="662730" y="268448"/>
                </a:cubicBezTo>
                <a:cubicBezTo>
                  <a:pt x="676549" y="266322"/>
                  <a:pt x="684147" y="250218"/>
                  <a:pt x="696286" y="243281"/>
                </a:cubicBezTo>
                <a:cubicBezTo>
                  <a:pt x="703964" y="238894"/>
                  <a:pt x="713064" y="237688"/>
                  <a:pt x="721453" y="234892"/>
                </a:cubicBezTo>
                <a:cubicBezTo>
                  <a:pt x="729842" y="240485"/>
                  <a:pt x="741027" y="243281"/>
                  <a:pt x="746620" y="251670"/>
                </a:cubicBezTo>
                <a:cubicBezTo>
                  <a:pt x="753015" y="261263"/>
                  <a:pt x="751842" y="274140"/>
                  <a:pt x="755009" y="285226"/>
                </a:cubicBezTo>
                <a:cubicBezTo>
                  <a:pt x="757438" y="293729"/>
                  <a:pt x="759915" y="302265"/>
                  <a:pt x="763398" y="310393"/>
                </a:cubicBezTo>
                <a:cubicBezTo>
                  <a:pt x="773366" y="333651"/>
                  <a:pt x="787278" y="359440"/>
                  <a:pt x="805343" y="377505"/>
                </a:cubicBezTo>
                <a:cubicBezTo>
                  <a:pt x="812472" y="384634"/>
                  <a:pt x="822121" y="388690"/>
                  <a:pt x="830510" y="394283"/>
                </a:cubicBezTo>
                <a:cubicBezTo>
                  <a:pt x="864066" y="391487"/>
                  <a:pt x="898995" y="395797"/>
                  <a:pt x="931178" y="385894"/>
                </a:cubicBezTo>
                <a:cubicBezTo>
                  <a:pt x="939630" y="383293"/>
                  <a:pt x="930988" y="358582"/>
                  <a:pt x="939567" y="360727"/>
                </a:cubicBezTo>
                <a:cubicBezTo>
                  <a:pt x="947864" y="362801"/>
                  <a:pt x="988623" y="434220"/>
                  <a:pt x="989901" y="436228"/>
                </a:cubicBezTo>
                <a:cubicBezTo>
                  <a:pt x="1000727" y="453240"/>
                  <a:pt x="1023457" y="486562"/>
                  <a:pt x="1023457" y="486562"/>
                </a:cubicBezTo>
                <a:cubicBezTo>
                  <a:pt x="1051420" y="480969"/>
                  <a:pt x="1079560" y="476196"/>
                  <a:pt x="1107347" y="469784"/>
                </a:cubicBezTo>
                <a:cubicBezTo>
                  <a:pt x="1115963" y="467796"/>
                  <a:pt x="1124125" y="458599"/>
                  <a:pt x="1132514" y="461395"/>
                </a:cubicBezTo>
                <a:cubicBezTo>
                  <a:pt x="1143769" y="465147"/>
                  <a:pt x="1149292" y="478173"/>
                  <a:pt x="1157681" y="486562"/>
                </a:cubicBezTo>
                <a:cubicBezTo>
                  <a:pt x="1168571" y="519232"/>
                  <a:pt x="1159817" y="505476"/>
                  <a:pt x="1182848" y="528507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46EB7EE1-FB5B-41F9-A642-47159698EC81}"/>
              </a:ext>
            </a:extLst>
          </p:cNvPr>
          <p:cNvSpPr txBox="1"/>
          <p:nvPr/>
        </p:nvSpPr>
        <p:spPr>
          <a:xfrm>
            <a:off x="3897877" y="3793045"/>
            <a:ext cx="1302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Absorption</a:t>
            </a:r>
            <a:endParaRPr sz="14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rganigramme : Alternative 35">
            <a:extLst>
              <a:ext uri="{FF2B5EF4-FFF2-40B4-BE49-F238E27FC236}">
                <a16:creationId xmlns:a16="http://schemas.microsoft.com/office/drawing/2014/main" id="{8626DBB9-7016-47DE-8481-F0D496C08DB5}"/>
              </a:ext>
            </a:extLst>
          </p:cNvPr>
          <p:cNvSpPr/>
          <p:nvPr/>
        </p:nvSpPr>
        <p:spPr>
          <a:xfrm>
            <a:off x="7230136" y="1823940"/>
            <a:ext cx="4107792" cy="3806283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5179B207-6E9E-4BBC-B9C4-69E1A88C1E51}"/>
              </a:ext>
            </a:extLst>
          </p:cNvPr>
          <p:cNvSpPr/>
          <p:nvPr/>
        </p:nvSpPr>
        <p:spPr>
          <a:xfrm>
            <a:off x="3196206" y="3162650"/>
            <a:ext cx="880844" cy="771787"/>
          </a:xfrm>
          <a:custGeom>
            <a:avLst/>
            <a:gdLst>
              <a:gd name="connsiteX0" fmla="*/ 0 w 880844"/>
              <a:gd name="connsiteY0" fmla="*/ 771787 h 771787"/>
              <a:gd name="connsiteX1" fmla="*/ 209724 w 880844"/>
              <a:gd name="connsiteY1" fmla="*/ 755009 h 771787"/>
              <a:gd name="connsiteX2" fmla="*/ 234891 w 880844"/>
              <a:gd name="connsiteY2" fmla="*/ 746620 h 771787"/>
              <a:gd name="connsiteX3" fmla="*/ 276836 w 880844"/>
              <a:gd name="connsiteY3" fmla="*/ 713064 h 771787"/>
              <a:gd name="connsiteX4" fmla="*/ 310392 w 880844"/>
              <a:gd name="connsiteY4" fmla="*/ 696286 h 771787"/>
              <a:gd name="connsiteX5" fmla="*/ 335559 w 880844"/>
              <a:gd name="connsiteY5" fmla="*/ 671119 h 771787"/>
              <a:gd name="connsiteX6" fmla="*/ 419449 w 880844"/>
              <a:gd name="connsiteY6" fmla="*/ 604007 h 771787"/>
              <a:gd name="connsiteX7" fmla="*/ 453005 w 880844"/>
              <a:gd name="connsiteY7" fmla="*/ 570451 h 771787"/>
              <a:gd name="connsiteX8" fmla="*/ 494950 w 880844"/>
              <a:gd name="connsiteY8" fmla="*/ 536895 h 771787"/>
              <a:gd name="connsiteX9" fmla="*/ 612396 w 880844"/>
              <a:gd name="connsiteY9" fmla="*/ 385893 h 771787"/>
              <a:gd name="connsiteX10" fmla="*/ 729842 w 880844"/>
              <a:gd name="connsiteY10" fmla="*/ 234891 h 771787"/>
              <a:gd name="connsiteX11" fmla="*/ 763398 w 880844"/>
              <a:gd name="connsiteY11" fmla="*/ 184557 h 771787"/>
              <a:gd name="connsiteX12" fmla="*/ 780176 w 880844"/>
              <a:gd name="connsiteY12" fmla="*/ 159390 h 771787"/>
              <a:gd name="connsiteX13" fmla="*/ 805343 w 880844"/>
              <a:gd name="connsiteY13" fmla="*/ 83889 h 771787"/>
              <a:gd name="connsiteX14" fmla="*/ 880844 w 880844"/>
              <a:gd name="connsiteY14" fmla="*/ 0 h 77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0844" h="771787">
                <a:moveTo>
                  <a:pt x="0" y="771787"/>
                </a:moveTo>
                <a:cubicBezTo>
                  <a:pt x="69908" y="766194"/>
                  <a:pt x="139992" y="762480"/>
                  <a:pt x="209724" y="755009"/>
                </a:cubicBezTo>
                <a:cubicBezTo>
                  <a:pt x="218516" y="754067"/>
                  <a:pt x="227392" y="751307"/>
                  <a:pt x="234891" y="746620"/>
                </a:cubicBezTo>
                <a:cubicBezTo>
                  <a:pt x="250075" y="737130"/>
                  <a:pt x="261938" y="722996"/>
                  <a:pt x="276836" y="713064"/>
                </a:cubicBezTo>
                <a:cubicBezTo>
                  <a:pt x="287241" y="706127"/>
                  <a:pt x="300216" y="703555"/>
                  <a:pt x="310392" y="696286"/>
                </a:cubicBezTo>
                <a:cubicBezTo>
                  <a:pt x="320046" y="689390"/>
                  <a:pt x="326551" y="678840"/>
                  <a:pt x="335559" y="671119"/>
                </a:cubicBezTo>
                <a:cubicBezTo>
                  <a:pt x="453336" y="570167"/>
                  <a:pt x="254109" y="752813"/>
                  <a:pt x="419449" y="604007"/>
                </a:cubicBezTo>
                <a:cubicBezTo>
                  <a:pt x="431207" y="593425"/>
                  <a:pt x="441182" y="580960"/>
                  <a:pt x="453005" y="570451"/>
                </a:cubicBezTo>
                <a:cubicBezTo>
                  <a:pt x="466388" y="558555"/>
                  <a:pt x="482678" y="549934"/>
                  <a:pt x="494950" y="536895"/>
                </a:cubicBezTo>
                <a:cubicBezTo>
                  <a:pt x="712207" y="306059"/>
                  <a:pt x="523542" y="506107"/>
                  <a:pt x="612396" y="385893"/>
                </a:cubicBezTo>
                <a:cubicBezTo>
                  <a:pt x="650298" y="334614"/>
                  <a:pt x="694471" y="287948"/>
                  <a:pt x="729842" y="234891"/>
                </a:cubicBezTo>
                <a:lnTo>
                  <a:pt x="763398" y="184557"/>
                </a:lnTo>
                <a:cubicBezTo>
                  <a:pt x="768991" y="176168"/>
                  <a:pt x="776988" y="168955"/>
                  <a:pt x="780176" y="159390"/>
                </a:cubicBezTo>
                <a:cubicBezTo>
                  <a:pt x="788565" y="134223"/>
                  <a:pt x="791510" y="106525"/>
                  <a:pt x="805343" y="83889"/>
                </a:cubicBezTo>
                <a:cubicBezTo>
                  <a:pt x="819040" y="61475"/>
                  <a:pt x="855227" y="25617"/>
                  <a:pt x="880844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11">
            <a:extLst>
              <a:ext uri="{FF2B5EF4-FFF2-40B4-BE49-F238E27FC236}">
                <a16:creationId xmlns:a16="http://schemas.microsoft.com/office/drawing/2014/main" id="{521BBE58-A0D4-4ABF-9027-8F01AF77DFB7}"/>
              </a:ext>
            </a:extLst>
          </p:cNvPr>
          <p:cNvSpPr txBox="1"/>
          <p:nvPr/>
        </p:nvSpPr>
        <p:spPr>
          <a:xfrm>
            <a:off x="2099961" y="4551077"/>
            <a:ext cx="1302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Scattering</a:t>
            </a:r>
            <a:endParaRPr sz="1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BD50A3BE-536B-40E3-991B-B16E2C7BBA3E}"/>
              </a:ext>
            </a:extLst>
          </p:cNvPr>
          <p:cNvCxnSpPr>
            <a:cxnSpLocks/>
          </p:cNvCxnSpPr>
          <p:nvPr/>
        </p:nvCxnSpPr>
        <p:spPr>
          <a:xfrm>
            <a:off x="3716460" y="5042058"/>
            <a:ext cx="670286" cy="87218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1">
            <a:extLst>
              <a:ext uri="{FF2B5EF4-FFF2-40B4-BE49-F238E27FC236}">
                <a16:creationId xmlns:a16="http://schemas.microsoft.com/office/drawing/2014/main" id="{33D4264F-2F0C-41E5-8BB3-852B6EBFCE2A}"/>
              </a:ext>
            </a:extLst>
          </p:cNvPr>
          <p:cNvSpPr txBox="1"/>
          <p:nvPr/>
        </p:nvSpPr>
        <p:spPr>
          <a:xfrm>
            <a:off x="4386873" y="5781826"/>
            <a:ext cx="1302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Transmittance</a:t>
            </a:r>
            <a:endParaRPr sz="1400" b="1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B04CF66-4C4C-43A9-A28B-B282F21B2485}"/>
              </a:ext>
            </a:extLst>
          </p:cNvPr>
          <p:cNvCxnSpPr>
            <a:cxnSpLocks/>
          </p:cNvCxnSpPr>
          <p:nvPr/>
        </p:nvCxnSpPr>
        <p:spPr>
          <a:xfrm flipH="1">
            <a:off x="2946633" y="4001549"/>
            <a:ext cx="274739" cy="65834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A9D92DC5-1EE6-4071-B4EE-2B89BCB51EAE}"/>
              </a:ext>
            </a:extLst>
          </p:cNvPr>
          <p:cNvCxnSpPr>
            <a:cxnSpLocks/>
          </p:cNvCxnSpPr>
          <p:nvPr/>
        </p:nvCxnSpPr>
        <p:spPr>
          <a:xfrm>
            <a:off x="2946634" y="4659898"/>
            <a:ext cx="118412" cy="39791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B5182F3C-6F0F-48B7-AE75-BEE0F617EF56}"/>
              </a:ext>
            </a:extLst>
          </p:cNvPr>
          <p:cNvCxnSpPr>
            <a:cxnSpLocks/>
          </p:cNvCxnSpPr>
          <p:nvPr/>
        </p:nvCxnSpPr>
        <p:spPr>
          <a:xfrm>
            <a:off x="3065046" y="5057811"/>
            <a:ext cx="507096" cy="85642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C4B704BD-2BD2-4EB6-B792-BC2081FABFF0}"/>
              </a:ext>
            </a:extLst>
          </p:cNvPr>
          <p:cNvCxnSpPr>
            <a:cxnSpLocks/>
          </p:cNvCxnSpPr>
          <p:nvPr/>
        </p:nvCxnSpPr>
        <p:spPr>
          <a:xfrm>
            <a:off x="3109438" y="3803642"/>
            <a:ext cx="636976" cy="10503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igne de multiplication 38">
            <a:extLst>
              <a:ext uri="{FF2B5EF4-FFF2-40B4-BE49-F238E27FC236}">
                <a16:creationId xmlns:a16="http://schemas.microsoft.com/office/drawing/2014/main" id="{1FF2F8C3-7BA0-4832-858C-92F6BAB65E02}"/>
              </a:ext>
            </a:extLst>
          </p:cNvPr>
          <p:cNvSpPr/>
          <p:nvPr/>
        </p:nvSpPr>
        <p:spPr>
          <a:xfrm>
            <a:off x="3703661" y="3812097"/>
            <a:ext cx="274739" cy="260434"/>
          </a:xfrm>
          <a:prstGeom prst="mathMultipl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5" name="TextBox 11">
            <a:extLst>
              <a:ext uri="{FF2B5EF4-FFF2-40B4-BE49-F238E27FC236}">
                <a16:creationId xmlns:a16="http://schemas.microsoft.com/office/drawing/2014/main" id="{846D0FD9-5460-4A4D-A666-BBA7C2441687}"/>
              </a:ext>
            </a:extLst>
          </p:cNvPr>
          <p:cNvSpPr txBox="1"/>
          <p:nvPr/>
        </p:nvSpPr>
        <p:spPr>
          <a:xfrm>
            <a:off x="3716460" y="4712805"/>
            <a:ext cx="1302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b="1" dirty="0">
                <a:solidFill>
                  <a:srgbClr val="650D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Refraction</a:t>
            </a:r>
            <a:endParaRPr sz="1400" b="1" dirty="0">
              <a:solidFill>
                <a:srgbClr val="650D6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2F18934A-E639-41B8-817A-C6517466F32F}"/>
                  </a:ext>
                </a:extLst>
              </p:cNvPr>
              <p:cNvSpPr txBox="1"/>
              <p:nvPr/>
            </p:nvSpPr>
            <p:spPr>
              <a:xfrm>
                <a:off x="1681945" y="2338711"/>
                <a:ext cx="418016" cy="333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1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</m:ac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2F18934A-E639-41B8-817A-C6517466F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945" y="2338711"/>
                <a:ext cx="418016" cy="333938"/>
              </a:xfrm>
              <a:prstGeom prst="rect">
                <a:avLst/>
              </a:prstGeom>
              <a:blipFill>
                <a:blip r:embed="rId4"/>
                <a:stretch>
                  <a:fillRect t="-9259" r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D802708D-232C-4FA2-9F6E-20598F9784B8}"/>
                  </a:ext>
                </a:extLst>
              </p:cNvPr>
              <p:cNvSpPr txBox="1"/>
              <p:nvPr/>
            </p:nvSpPr>
            <p:spPr>
              <a:xfrm>
                <a:off x="2679141" y="3468018"/>
                <a:ext cx="356980" cy="333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D802708D-232C-4FA2-9F6E-20598F978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141" y="3468018"/>
                <a:ext cx="356980" cy="333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BE60A77C-928D-426A-9979-7B7DACDA54D6}"/>
                  </a:ext>
                </a:extLst>
              </p:cNvPr>
              <p:cNvSpPr txBox="1"/>
              <p:nvPr/>
            </p:nvSpPr>
            <p:spPr>
              <a:xfrm>
                <a:off x="3612926" y="2338711"/>
                <a:ext cx="356980" cy="333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BE60A77C-928D-426A-9979-7B7DACDA5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926" y="2338711"/>
                <a:ext cx="356980" cy="3339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E6E5F56B-0908-4815-8027-59058037FB4A}"/>
                  </a:ext>
                </a:extLst>
              </p:cNvPr>
              <p:cNvSpPr txBox="1"/>
              <p:nvPr/>
            </p:nvSpPr>
            <p:spPr>
              <a:xfrm>
                <a:off x="7672124" y="2922069"/>
                <a:ext cx="2569156" cy="782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3E4A8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Cas 1 : Total Reflection </a:t>
                </a:r>
                <a:r>
                  <a:rPr lang="el-GR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Θ</a:t>
                </a:r>
                <a:r>
                  <a:rPr lang="fr-FR" sz="1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 </a:t>
                </a:r>
                <a:r>
                  <a:rPr lang="fr-FR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&gt; </a:t>
                </a:r>
                <a:r>
                  <a:rPr lang="el-GR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Θ</a:t>
                </a:r>
                <a:r>
                  <a:rPr lang="fr-FR" sz="1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  <a:p>
                <a:r>
                  <a:rPr lang="fr-FR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Direction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𝑅</m:t>
                          </m:r>
                        </m:e>
                      </m:acc>
                      <m:r>
                        <a:rPr lang="fr-FR" sz="14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1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</m:acc>
                      <m:r>
                        <a:rPr lang="fr-FR" sz="14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2</m:t>
                      </m:r>
                      <m:d>
                        <m:dPr>
                          <m:ctrlPr>
                            <a:rPr lang="fr-FR" sz="1400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</m:acc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𝑁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fr-FR" sz="1400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pt-BR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E6E5F56B-0908-4815-8027-59058037F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124" y="2922069"/>
                <a:ext cx="2569156" cy="782074"/>
              </a:xfrm>
              <a:prstGeom prst="rect">
                <a:avLst/>
              </a:prstGeom>
              <a:blipFill>
                <a:blip r:embed="rId7"/>
                <a:stretch>
                  <a:fillRect l="-713" t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2129B416-70B4-4543-AD2D-45832043E6CB}"/>
                  </a:ext>
                </a:extLst>
              </p:cNvPr>
              <p:cNvSpPr txBox="1"/>
              <p:nvPr/>
            </p:nvSpPr>
            <p:spPr>
              <a:xfrm>
                <a:off x="7699428" y="3868124"/>
                <a:ext cx="3189552" cy="1070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650D6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Cas 2 : Refraction</a:t>
                </a:r>
              </a:p>
              <a:p>
                <a:r>
                  <a:rPr lang="fr-FR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Direction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</m:acc>
                      <m:r>
                        <a:rPr lang="fr-FR" sz="14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η</m:t>
                      </m:r>
                      <m:acc>
                        <m:accPr>
                          <m:chr m:val="⃗"/>
                          <m:ctrlPr>
                            <a:rPr lang="fr-FR" sz="1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</m:acc>
                      <m:r>
                        <a:rPr lang="fr-FR" sz="14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r-F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l-G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η</m:t>
                      </m:r>
                      <m:r>
                        <m:rPr>
                          <m:nor/>
                        </m:rPr>
                        <a:rPr lang="fr-F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l-G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Θ</m:t>
                      </m:r>
                      <m:r>
                        <m:rPr>
                          <m:nor/>
                        </m:rPr>
                        <a:rPr lang="fr-FR" sz="1400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1400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400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​− </m:t>
                      </m:r>
                      <m:r>
                        <m:rPr>
                          <m:nor/>
                        </m:rPr>
                        <a:rPr lang="fr-F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l-G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Θ</m:t>
                      </m:r>
                      <m:r>
                        <m:rPr>
                          <m:nor/>
                        </m:rPr>
                        <a:rPr lang="fr-FR" sz="1400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1400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​)</m:t>
                      </m:r>
                      <m:acc>
                        <m:accPr>
                          <m:chr m:val="⃗"/>
                          <m:ctrlPr>
                            <a:rPr lang="fr-FR" sz="1400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</m:acc>
                      <m:r>
                        <a:rPr lang="fr-FR" sz="14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 </m:t>
                      </m:r>
                    </m:oMath>
                  </m:oMathPara>
                </a14:m>
                <a:endParaRPr lang="fr-FR" sz="1400" b="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1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avec </a:t>
                </a:r>
                <a:r>
                  <a:rPr lang="el-GR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η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l-GR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2129B416-70B4-4543-AD2D-45832043E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428" y="3868124"/>
                <a:ext cx="3189552" cy="1070165"/>
              </a:xfrm>
              <a:prstGeom prst="rect">
                <a:avLst/>
              </a:prstGeom>
              <a:blipFill>
                <a:blip r:embed="rId8"/>
                <a:stretch>
                  <a:fillRect l="-574" t="-1143" b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BDFF2B8B-88CC-4E16-A79D-A633ED036BE8}"/>
                  </a:ext>
                </a:extLst>
              </p:cNvPr>
              <p:cNvSpPr txBox="1"/>
              <p:nvPr/>
            </p:nvSpPr>
            <p:spPr>
              <a:xfrm>
                <a:off x="7664244" y="2137572"/>
                <a:ext cx="2170621" cy="6131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Critical angle : </a:t>
                </a:r>
              </a:p>
              <a:p>
                <a:r>
                  <a:rPr lang="fr-FR" sz="1400" dirty="0">
                    <a:ea typeface="Calibri" panose="020F0502020204030204" pitchFamily="34" charset="0"/>
                    <a:cs typeface="Calibri" panose="020F050202020403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Θ</m:t>
                    </m:r>
                    <m:r>
                      <a:rPr lang="fr-FR" sz="1400" i="1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sz="1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fr-FR" sz="1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 </m:t>
                    </m:r>
                    <m:r>
                      <m:rPr>
                        <m:sty m:val="p"/>
                      </m:rPr>
                      <a:rPr lang="fr-FR" sz="1400" i="1" dirty="0" err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arcsin</m:t>
                    </m:r>
                    <m:r>
                      <a:rPr lang="fr-FR" sz="1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⁡(</m:t>
                    </m:r>
                    <m:r>
                      <a:rPr lang="en-US" sz="1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l-GR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)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BDFF2B8B-88CC-4E16-A79D-A633ED036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244" y="2137572"/>
                <a:ext cx="2170621" cy="613117"/>
              </a:xfrm>
              <a:prstGeom prst="rect">
                <a:avLst/>
              </a:prstGeom>
              <a:blipFill>
                <a:blip r:embed="rId9"/>
                <a:stretch>
                  <a:fillRect l="-843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258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4" grpId="0"/>
      <p:bldP spid="25" grpId="0"/>
      <p:bldP spid="32" grpId="0"/>
      <p:bldP spid="36" grpId="0" animBg="1"/>
      <p:bldP spid="44" grpId="0"/>
      <p:bldP spid="48" grpId="0"/>
      <p:bldP spid="39" grpId="0" animBg="1"/>
      <p:bldP spid="45" grpId="0"/>
      <p:bldP spid="40" grpId="0"/>
      <p:bldP spid="4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B59121-1CB7-4927-8D37-60B80CAF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09/06/2026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853CB6F-71B0-48D7-ABEC-D2E0702F3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PHENIICS Fest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99D8FD-4ECE-44B5-B73D-500C129F5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6558356-D9C9-4330-B714-F27D9BD5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Application of the model to free-space propagation — Case study</a:t>
            </a:r>
          </a:p>
        </p:txBody>
      </p:sp>
      <p:pic>
        <p:nvPicPr>
          <p:cNvPr id="1026" name="Picture 2" descr="3D X-ray Microscope with Phase Contrast | inCiTe™">
            <a:extLst>
              <a:ext uri="{FF2B5EF4-FFF2-40B4-BE49-F238E27FC236}">
                <a16:creationId xmlns:a16="http://schemas.microsoft.com/office/drawing/2014/main" id="{E2853283-DC41-4B55-AC0E-462AC5832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8" r="29502" b="15836"/>
          <a:stretch/>
        </p:blipFill>
        <p:spPr bwMode="auto">
          <a:xfrm>
            <a:off x="644647" y="2141157"/>
            <a:ext cx="2807213" cy="179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847FA0-F3E9-473A-931F-D1F591A13424}"/>
              </a:ext>
            </a:extLst>
          </p:cNvPr>
          <p:cNvSpPr/>
          <p:nvPr/>
        </p:nvSpPr>
        <p:spPr>
          <a:xfrm>
            <a:off x="2423160" y="2669903"/>
            <a:ext cx="784860" cy="5029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DD130C1-185F-48EB-90DA-AAC22F6C4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219" y="1723966"/>
            <a:ext cx="2617994" cy="26328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5C4C507-C43B-45C6-9C7E-AAA04D4C4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62" y="1687712"/>
            <a:ext cx="2712955" cy="270533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CA64C28-8974-40CB-8BFB-3B53E51AC30C}"/>
              </a:ext>
            </a:extLst>
          </p:cNvPr>
          <p:cNvSpPr txBox="1"/>
          <p:nvPr/>
        </p:nvSpPr>
        <p:spPr>
          <a:xfrm>
            <a:off x="421005" y="4546108"/>
            <a:ext cx="38061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 propagation in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 space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without optics or gratings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 shifts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induced by the object are converted into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intensity variations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detector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DB169CE-7B11-4FB7-AA83-6EE506EA682E}"/>
              </a:ext>
            </a:extLst>
          </p:cNvPr>
          <p:cNvSpPr txBox="1"/>
          <p:nvPr/>
        </p:nvSpPr>
        <p:spPr>
          <a:xfrm>
            <a:off x="4875847" y="4517816"/>
            <a:ext cx="32346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Absorption image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phase propagation</a:t>
            </a:r>
            <a:endParaRPr lang="en-US"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1432487-254C-4940-BC71-6D68418DD4D8}"/>
              </a:ext>
            </a:extLst>
          </p:cNvPr>
          <p:cNvSpPr txBox="1"/>
          <p:nvPr/>
        </p:nvSpPr>
        <p:spPr>
          <a:xfrm>
            <a:off x="8759190" y="4517816"/>
            <a:ext cx="34328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 image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Apparence of edge-enhancement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4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3FF57-14B0-4351-8DAF-8A22BBFF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Results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5C61CC-ACD8-49A3-8CB0-9F5D1B7D6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with other models from the literature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98877C-B33E-4476-AF4D-C12721D20CF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2</a:t>
            </a:r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24E0D0-F6D1-40F5-9261-5647FC3D27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09/06/2026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9B0B84-7151-4E5F-B2DC-40EC50B079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PHENIICS Fest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3E7550-7457-408E-9E89-90D94C299B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CBC77A0-1F4E-42FF-9FFC-F45C3A64AF9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5024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0|1.5"/>
</p:tagLst>
</file>

<file path=ppt/theme/theme1.xml><?xml version="1.0" encoding="utf-8"?>
<a:theme xmlns:a="http://schemas.openxmlformats.org/drawingml/2006/main" name="1_Thème Office">
  <a:themeElements>
    <a:clrScheme name="CEA Bear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4B5C9B"/>
      </a:accent4>
      <a:accent5>
        <a:srgbClr val="FFE18D"/>
      </a:accent5>
      <a:accent6>
        <a:srgbClr val="5F78C1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tx2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6.potx" id="{EC381E7A-0124-48FC-8DBE-B12F4FE076FD}" vid="{F86E971A-F893-4679-B8E7-24078A6E511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50708</TotalTime>
  <Words>1282</Words>
  <Application>Microsoft Office PowerPoint</Application>
  <PresentationFormat>Grand écran</PresentationFormat>
  <Paragraphs>279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Cambria Math</vt:lpstr>
      <vt:lpstr>Wingdings</vt:lpstr>
      <vt:lpstr>1_Thème Office</vt:lpstr>
      <vt:lpstr>Thème Office</vt:lpstr>
      <vt:lpstr>Development of a numerical X-ray imaging model for phase-contrast and dark-field imaging  Youliana Mouawad  14 Novembre 2024  15 Novembre 2027</vt:lpstr>
      <vt:lpstr>X-ray Imaging Methods</vt:lpstr>
      <vt:lpstr>Objectives</vt:lpstr>
      <vt:lpstr>Objectives</vt:lpstr>
      <vt:lpstr>Existing model in CIVA — Hybrid Fresnel </vt:lpstr>
      <vt:lpstr>Developed model</vt:lpstr>
      <vt:lpstr>CIVA – Developed Monte Carlo model (Refraction – Reflection)</vt:lpstr>
      <vt:lpstr>Application of the model to free-space propagation — Case study</vt:lpstr>
      <vt:lpstr>Results</vt:lpstr>
      <vt:lpstr>Silicon cylinder / edge – Comparison of CIVA MC refraction / Max Langer</vt:lpstr>
      <vt:lpstr>Refraction: MC refraction (CIVA) / Hybrid Fresnel (CIVA) / MC refraction (GATE)</vt:lpstr>
      <vt:lpstr>Reflection: MC refraction (CIVA) / Hybrid Fresnel (CIVA) /  MC refraction (GATE)</vt:lpstr>
      <vt:lpstr>Relative errors</vt:lpstr>
      <vt:lpstr>Summary and Motivation</vt:lpstr>
      <vt:lpstr>Experimental configuration</vt:lpstr>
      <vt:lpstr>Review of the case study — Reference experimental configuration</vt:lpstr>
      <vt:lpstr>Probabilistic model</vt:lpstr>
      <vt:lpstr>A probabilistic model at the interface</vt:lpstr>
      <vt:lpstr>Silicon edge: effect of the probabilistic treatment</vt:lpstr>
      <vt:lpstr>Application study</vt:lpstr>
      <vt:lpstr>From Max Langer’s configuration to gratings: influence of height</vt:lpstr>
      <vt:lpstr>Conclusion &amp; Perspectives</vt:lpstr>
      <vt:lpstr>Thanks for your attention!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MOUAWAD Youliana</dc:creator>
  <cp:lastModifiedBy>MOUAWAD Youliana</cp:lastModifiedBy>
  <cp:revision>621</cp:revision>
  <dcterms:created xsi:type="dcterms:W3CDTF">2025-03-17T09:31:42Z</dcterms:created>
  <dcterms:modified xsi:type="dcterms:W3CDTF">2026-06-07T18:12:04Z</dcterms:modified>
</cp:coreProperties>
</file>