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3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  <p:sldMasterId id="2147483744" r:id="rId3"/>
    <p:sldMasterId id="2147483787" r:id="rId4"/>
  </p:sldMasterIdLst>
  <p:notesMasterIdLst>
    <p:notesMasterId r:id="rId55"/>
  </p:notesMasterIdLst>
  <p:sldIdLst>
    <p:sldId id="257" r:id="rId5"/>
    <p:sldId id="258" r:id="rId6"/>
    <p:sldId id="259" r:id="rId7"/>
    <p:sldId id="260" r:id="rId8"/>
    <p:sldId id="499" r:id="rId9"/>
    <p:sldId id="652" r:id="rId10"/>
    <p:sldId id="657" r:id="rId11"/>
    <p:sldId id="723" r:id="rId12"/>
    <p:sldId id="520" r:id="rId13"/>
    <p:sldId id="262" r:id="rId14"/>
    <p:sldId id="263" r:id="rId15"/>
    <p:sldId id="267" r:id="rId16"/>
    <p:sldId id="617" r:id="rId17"/>
    <p:sldId id="506" r:id="rId18"/>
    <p:sldId id="521" r:id="rId19"/>
    <p:sldId id="452" r:id="rId20"/>
    <p:sldId id="532" r:id="rId21"/>
    <p:sldId id="653" r:id="rId22"/>
    <p:sldId id="608" r:id="rId23"/>
    <p:sldId id="646" r:id="rId24"/>
    <p:sldId id="522" r:id="rId25"/>
    <p:sldId id="465" r:id="rId26"/>
    <p:sldId id="650" r:id="rId27"/>
    <p:sldId id="651" r:id="rId28"/>
    <p:sldId id="725" r:id="rId29"/>
    <p:sldId id="716" r:id="rId30"/>
    <p:sldId id="726" r:id="rId31"/>
    <p:sldId id="727" r:id="rId32"/>
    <p:sldId id="733" r:id="rId33"/>
    <p:sldId id="494" r:id="rId34"/>
    <p:sldId id="724" r:id="rId35"/>
    <p:sldId id="275" r:id="rId36"/>
    <p:sldId id="274" r:id="rId37"/>
    <p:sldId id="721" r:id="rId38"/>
    <p:sldId id="722" r:id="rId39"/>
    <p:sldId id="730" r:id="rId40"/>
    <p:sldId id="658" r:id="rId41"/>
    <p:sldId id="729" r:id="rId42"/>
    <p:sldId id="659" r:id="rId43"/>
    <p:sldId id="266" r:id="rId44"/>
    <p:sldId id="686" r:id="rId45"/>
    <p:sldId id="683" r:id="rId46"/>
    <p:sldId id="731" r:id="rId47"/>
    <p:sldId id="644" r:id="rId48"/>
    <p:sldId id="638" r:id="rId49"/>
    <p:sldId id="615" r:id="rId50"/>
    <p:sldId id="732" r:id="rId51"/>
    <p:sldId id="720" r:id="rId52"/>
    <p:sldId id="728" r:id="rId53"/>
    <p:sldId id="660" r:id="rId5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68" y="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E8891-9EFB-4753-8275-7D256018F868}" type="datetimeFigureOut">
              <a:rPr lang="fr-FR" smtClean="0"/>
              <a:t>07/06/2026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D9C4C-D335-480E-9089-B7995DF85A7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184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</a:t>
            </a:r>
            <a:r>
              <a:rPr lang="en-US" baseline="0" dirty="0"/>
              <a:t> the first part we will discuss about the light production mechanisms (in other words: how does the Micromegas work)</a:t>
            </a:r>
            <a:br>
              <a:rPr lang="en-US" baseline="0" dirty="0"/>
            </a:br>
            <a:r>
              <a:rPr lang="en-US" baseline="0" dirty="0"/>
              <a:t>and about the light detection devices (lens and the camera)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8082E-95C4-4F21-8920-5B6D0E03292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664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B₄C (boron carbide)</a:t>
            </a:r>
            <a:r>
              <a:rPr lang="en-US" sz="1200" dirty="0"/>
              <a:t> </a:t>
            </a:r>
          </a:p>
          <a:p>
            <a:r>
              <a:rPr lang="en-US" sz="1400" dirty="0"/>
              <a:t>-&gt;</a:t>
            </a:r>
            <a:r>
              <a:rPr lang="en-US" sz="1400" b="1" dirty="0"/>
              <a:t>Fast neutrons:</a:t>
            </a:r>
            <a:endParaRPr lang="en-US" sz="1400" dirty="0"/>
          </a:p>
          <a:p>
            <a:pPr lvl="1"/>
            <a:r>
              <a:rPr lang="en-US" sz="1400" dirty="0"/>
              <a:t>-Test </a:t>
            </a:r>
            <a:r>
              <a:rPr lang="en-US" sz="1400" b="1" dirty="0"/>
              <a:t>aluminized polypropylene or Mylar</a:t>
            </a:r>
            <a:r>
              <a:rPr lang="en-US" sz="1400" dirty="0"/>
              <a:t> (0.1–1 mm) to generate recoil protons.</a:t>
            </a:r>
          </a:p>
          <a:p>
            <a:pPr lvl="1"/>
            <a:r>
              <a:rPr lang="en-US" sz="1400" dirty="0"/>
              <a:t>-Less efficient, worse resolution, but still feasible.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8082E-95C4-4F21-8920-5B6D0E03292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717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TPB is used to shift scintillation light spectrum to visible range with peak around 425nm, This corresponds to ~85% QE of the ORCA camera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8082E-95C4-4F21-8920-5B6D0E03292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299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e0b579630c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e0b579630c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Micromegas detector consists in three parallel electrodes and two regions separated by a micro-mesh. The conversion gap is defined between the cathode and the mesh while amplification occurs in a gap ranging from 50 µm to 150 µm between the micro-mesh and the anode.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150nm of ITO layer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8082E-95C4-4F21-8920-5B6D0E03292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544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one camera pixel corresponds to a </a:t>
            </a:r>
            <a:r>
              <a:rPr lang="en-US" b="1" dirty="0"/>
              <a:t>50 µm × 50 µm</a:t>
            </a:r>
            <a:r>
              <a:rPr lang="en-US" dirty="0"/>
              <a:t> square </a:t>
            </a:r>
            <a:r>
              <a:rPr lang="en-US" b="1" dirty="0"/>
              <a:t>on the object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7E060-E2B4-4275-A29D-6AC1DDDC01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 = 750V/cm</a:t>
            </a:r>
          </a:p>
          <a:p>
            <a:r>
              <a:rPr lang="en-US" dirty="0" err="1"/>
              <a:t>Ea</a:t>
            </a:r>
            <a:r>
              <a:rPr lang="en-US" dirty="0"/>
              <a:t> = 37 kV/cm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04901-3E0A-406E-BAED-C6E12AB50A5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240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Modulation Transfer Function (MTF) quantifies the imaging performance of an optical system by analyzing its ability to resolve detail and maintain contrast.</a:t>
            </a:r>
          </a:p>
          <a:p>
            <a:pPr fontAlgn="base"/>
            <a:r>
              <a:rPr lang="en-US" dirty="0"/>
              <a:t>MTF of a System = MTF of Lens × MTF of Camera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7E060-E2B4-4275-A29D-6AC1DDDC01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98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σημειώσεων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200" b="1" dirty="0"/>
                  <a:t>Antibody</a:t>
                </a:r>
                <a:r>
                  <a:rPr lang="en-US" sz="1200" dirty="0"/>
                  <a:t> →finds and binds to a specific target on cancer cells||</a:t>
                </a:r>
                <a:r>
                  <a:rPr lang="en-US" sz="1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: the “GPS tracker” that binds a specific protein on the surface of the cancer cell</a:t>
                </a:r>
                <a:r>
                  <a:rPr lang="en-US" sz="1200" dirty="0"/>
                  <a:t> (e.g. HER2 receptor).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200" b="1" dirty="0"/>
                  <a:t>Linker</a:t>
                </a:r>
                <a:r>
                  <a:rPr lang="en-US" sz="1200" dirty="0"/>
                  <a:t> → connects antibody and drug-</a:t>
                </a:r>
                <a:r>
                  <a:rPr lang="en-US" sz="1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chemical connector</a:t>
                </a:r>
                <a:r>
                  <a:rPr lang="en-US" sz="1200" dirty="0"/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200" b="1" dirty="0"/>
                  <a:t>Drug (payload)</a:t>
                </a:r>
                <a:r>
                  <a:rPr lang="en-US" sz="1200" dirty="0"/>
                  <a:t> → a highly potent toxin that kills cancer cells once delivered.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en-US" sz="1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Healthy cells usually don’t express that protein (or do so at low levels), so the ADC does not target them efficiently. That is the principle of </a:t>
                </a:r>
                <a:r>
                  <a:rPr lang="en-US" sz="1200" i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targeted therapy</a:t>
                </a:r>
                <a:r>
                  <a:rPr lang="en-US" sz="1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US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1400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400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sup>
                      <m:e>
                        <m:r>
                          <a:rPr lang="en-US" sz="1400" b="1" i="0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sPre>
                  </m:oMath>
                </a14:m>
                <a:r>
                  <a:rPr lang="en-US" sz="1400" noProof="0" dirty="0"/>
                  <a:t> atoms into the Antibody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1400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400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r>
                          <a:rPr lang="en-US" sz="1400" b="1" i="0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𝚮</m:t>
                        </m:r>
                      </m:e>
                    </m:sPre>
                  </m:oMath>
                </a14:m>
                <a:r>
                  <a:rPr lang="en-US" sz="1400" b="1" noProof="0" dirty="0">
                    <a:solidFill>
                      <a:schemeClr val="tx1"/>
                    </a:solidFill>
                  </a:rPr>
                  <a:t> </a:t>
                </a:r>
                <a:r>
                  <a:rPr lang="en-US" sz="1400" noProof="0" dirty="0"/>
                  <a:t>atoms into the Drug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US" sz="1200" dirty="0"/>
              </a:p>
              <a:p>
                <a:r>
                  <a:rPr lang="en-US" dirty="0"/>
                  <a:t>-------</a:t>
                </a:r>
              </a:p>
              <a:p>
                <a:pPr>
                  <a:buNone/>
                </a:pPr>
                <a:r>
                  <a:rPr lang="en-US" sz="1600" b="1" dirty="0"/>
                  <a:t>Why radioactive isotopes?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b="1" dirty="0"/>
                  <a:t>³H (tritium) and ¹⁴C (carbon-14)</a:t>
                </a:r>
                <a:r>
                  <a:rPr lang="en-US" sz="1400" dirty="0"/>
                  <a:t> emit </a:t>
                </a:r>
                <a:r>
                  <a:rPr lang="en-US" sz="1400" b="1" dirty="0"/>
                  <a:t>beta particles</a:t>
                </a:r>
                <a:r>
                  <a:rPr lang="en-US" sz="1400" dirty="0"/>
                  <a:t> (electrons).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They’re </a:t>
                </a:r>
                <a:r>
                  <a:rPr lang="en-US" sz="1400" b="1" dirty="0"/>
                  <a:t>low-energy beta emitters</a:t>
                </a:r>
                <a:r>
                  <a:rPr lang="en-US" sz="1400" dirty="0"/>
                  <a:t>, which: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Don’t travel far → suitable for cellular-level measurements.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Don’t significantly damage the ADC structure → maintain normal biological behavior.</a:t>
                </a:r>
                <a:endParaRPr lang="el-GR" sz="14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perfect for single-cell measurements without huge radiation hazard.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Radioactive signals are </a:t>
                </a:r>
                <a:r>
                  <a:rPr lang="en-US" sz="1400" b="1" dirty="0"/>
                  <a:t>quantitative</a:t>
                </a:r>
                <a:r>
                  <a:rPr lang="en-US" sz="1400" dirty="0"/>
                  <a:t>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We can directly count how many decays occur → how much drug or antibody is there.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US" sz="1400" dirty="0"/>
              </a:p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1400" dirty="0"/>
                  <a:t>--------------------------</a:t>
                </a:r>
              </a:p>
              <a:p>
                <a:pPr>
                  <a:buNone/>
                </a:pPr>
                <a:r>
                  <a:rPr lang="en-US" sz="1400" b="1" dirty="0"/>
                  <a:t>Ideally, you want:</a:t>
                </a:r>
                <a:endParaRPr lang="en-US" sz="1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Both ¹⁴C and ³H in the same cells: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¹⁴C → confirms that the antibody arrived.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³H → confirms that the drug was retained.</a:t>
                </a:r>
              </a:p>
              <a:p>
                <a:pPr>
                  <a:buNone/>
                </a:pPr>
                <a:r>
                  <a:rPr lang="en-US" sz="1400" b="1" dirty="0"/>
                  <a:t>Therefore:</a:t>
                </a:r>
                <a:endParaRPr lang="en-US" sz="1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Cells with both ¹⁴C and ³H → likely internalized ADC.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400" dirty="0"/>
                  <a:t>Cells with only ¹⁴C → probably surface-bound ADC. If the antibody stays on the surface, the drug may not be released inside the cell.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Cells with only ³H → free drug uptake.</a:t>
                </a:r>
              </a:p>
              <a:p>
                <a:r>
                  <a:rPr lang="en-US" sz="1400" dirty="0"/>
                  <a:t>This is why combining </a:t>
                </a:r>
                <a:r>
                  <a:rPr lang="en-US" sz="1400" b="1" dirty="0"/>
                  <a:t>fluorescence imaging</a:t>
                </a:r>
                <a:r>
                  <a:rPr lang="en-US" sz="1400" dirty="0"/>
                  <a:t> (antibody internalization assays) with beta imaging is powerful.</a:t>
                </a:r>
              </a:p>
              <a:p>
                <a:pPr>
                  <a:buNone/>
                </a:pPr>
                <a:br>
                  <a:rPr lang="en-US" sz="1400" dirty="0"/>
                </a:br>
                <a:r>
                  <a:rPr lang="en-US" sz="1400" b="1" dirty="0"/>
                  <a:t>🤔 Visualization inside tumors</a:t>
                </a:r>
              </a:p>
              <a:p>
                <a:pPr>
                  <a:buNone/>
                </a:pPr>
                <a:r>
                  <a:rPr lang="en-US" sz="1400" dirty="0"/>
                  <a:t>Imagine: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A tumor like a big city.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ADCs are delivery trucks carrying toxins.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¹⁴C tells you whether the truck arrived at a house (cell).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³H tells you whether the toxin was dropped off inside the house.</a:t>
                </a:r>
              </a:p>
              <a:p>
                <a:r>
                  <a:rPr lang="en-US" sz="1400" dirty="0"/>
                  <a:t>Micromegas is your </a:t>
                </a:r>
                <a:r>
                  <a:rPr lang="en-US" sz="1400" b="1" dirty="0"/>
                  <a:t>city surveillance system</a:t>
                </a:r>
                <a:r>
                  <a:rPr lang="en-US" sz="1400" dirty="0"/>
                  <a:t>, watching every block to see which houses received deliveries!</a:t>
                </a:r>
              </a:p>
              <a:p>
                <a:pPr marL="0" lvl="0" indent="0">
                  <a:buFont typeface="Arial" panose="020B0604020202020204" pitchFamily="34" charset="0"/>
                  <a:buNone/>
                </a:pPr>
                <a:endParaRPr lang="el-GR" sz="1400" dirty="0"/>
              </a:p>
              <a:p>
                <a:endParaRPr lang="el-GR" dirty="0"/>
              </a:p>
            </p:txBody>
          </p:sp>
        </mc:Choice>
        <mc:Fallback xmlns="">
          <p:sp>
            <p:nvSpPr>
              <p:cNvPr id="3" name="Θέση σημειώσεων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200" b="1" dirty="0"/>
                  <a:t>Antibody</a:t>
                </a:r>
                <a:r>
                  <a:rPr lang="en-US" sz="1200" dirty="0"/>
                  <a:t> →finds and binds to a specific target on cancer cells||</a:t>
                </a:r>
                <a:r>
                  <a:rPr lang="en-US" sz="1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: the “GPS tracker” that binds a specific protein on the surface of the cancer cell</a:t>
                </a:r>
                <a:r>
                  <a:rPr lang="en-US" sz="1200" dirty="0"/>
                  <a:t> (e.g. HER2 receptor).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200" b="1" dirty="0"/>
                  <a:t>Linker</a:t>
                </a:r>
                <a:r>
                  <a:rPr lang="en-US" sz="1200" dirty="0"/>
                  <a:t> → connects antibody and drug-</a:t>
                </a:r>
                <a:r>
                  <a:rPr lang="en-US" sz="1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chemical connector</a:t>
                </a:r>
                <a:r>
                  <a:rPr lang="en-US" sz="1200" dirty="0"/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200" b="1" dirty="0"/>
                  <a:t>Drug (payload)</a:t>
                </a:r>
                <a:r>
                  <a:rPr lang="en-US" sz="1200" dirty="0"/>
                  <a:t> → a highly potent toxin that kills cancer cells once delivered.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en-US" sz="1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Healthy cells usually don’t express that protein (or do so at low levels), so the ADC does not target them efficiently. That is the principle of </a:t>
                </a:r>
                <a:r>
                  <a:rPr lang="en-US" sz="1200" i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targeted therapy</a:t>
                </a:r>
                <a:r>
                  <a:rPr lang="en-US" sz="1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US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b="1" i="0" noProof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(_^𝟏𝟒)𝐂</a:t>
                </a:r>
                <a:r>
                  <a:rPr lang="en-US" sz="1400" noProof="0" dirty="0"/>
                  <a:t> atoms into the Antibody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b="1" i="0" noProof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(_^𝟑)𝚮</a:t>
                </a:r>
                <a:r>
                  <a:rPr lang="en-US" sz="1400" b="1" noProof="0" dirty="0">
                    <a:solidFill>
                      <a:schemeClr val="tx1"/>
                    </a:solidFill>
                  </a:rPr>
                  <a:t> </a:t>
                </a:r>
                <a:r>
                  <a:rPr lang="en-US" sz="1400" noProof="0" dirty="0"/>
                  <a:t>atoms into the Drug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US" sz="1200" dirty="0"/>
              </a:p>
              <a:p>
                <a:r>
                  <a:rPr lang="en-US" dirty="0"/>
                  <a:t>-------</a:t>
                </a:r>
              </a:p>
              <a:p>
                <a:pPr>
                  <a:buNone/>
                </a:pPr>
                <a:r>
                  <a:rPr lang="en-US" sz="1600" b="1" dirty="0"/>
                  <a:t>Why radioactive isotopes?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b="1" dirty="0"/>
                  <a:t>³H (tritium) and ¹⁴C (carbon-14)</a:t>
                </a:r>
                <a:r>
                  <a:rPr lang="en-US" sz="1400" dirty="0"/>
                  <a:t> emit </a:t>
                </a:r>
                <a:r>
                  <a:rPr lang="en-US" sz="1400" b="1" dirty="0"/>
                  <a:t>beta particles</a:t>
                </a:r>
                <a:r>
                  <a:rPr lang="en-US" sz="1400" dirty="0"/>
                  <a:t> (electrons).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They’re </a:t>
                </a:r>
                <a:r>
                  <a:rPr lang="en-US" sz="1400" b="1" dirty="0"/>
                  <a:t>low-energy beta emitters</a:t>
                </a:r>
                <a:r>
                  <a:rPr lang="en-US" sz="1400" dirty="0"/>
                  <a:t>, which: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Don’t travel far → suitable for cellular-level measurements.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Don’t significantly damage the ADC structure → maintain normal biological behavior.</a:t>
                </a:r>
                <a:endParaRPr lang="el-GR" sz="14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perfect for single-cell measurements without huge radiation hazard.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Radioactive signals are </a:t>
                </a:r>
                <a:r>
                  <a:rPr lang="en-US" sz="1400" b="1" dirty="0"/>
                  <a:t>quantitative</a:t>
                </a:r>
                <a:r>
                  <a:rPr lang="en-US" sz="1400" dirty="0"/>
                  <a:t>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We can directly count how many decays occur → how much drug or antibody is there.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US" sz="1400" dirty="0"/>
              </a:p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1400" dirty="0"/>
                  <a:t>--------------------------</a:t>
                </a:r>
              </a:p>
              <a:p>
                <a:pPr>
                  <a:buNone/>
                </a:pPr>
                <a:r>
                  <a:rPr lang="en-US" sz="1400" b="1" dirty="0"/>
                  <a:t>Ideally, you want:</a:t>
                </a:r>
                <a:endParaRPr lang="en-US" sz="1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Both ¹⁴C and ³H in the same cells: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¹⁴C → confirms that the antibody arrived.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³H → confirms that the drug was retained.</a:t>
                </a:r>
              </a:p>
              <a:p>
                <a:pPr>
                  <a:buNone/>
                </a:pPr>
                <a:r>
                  <a:rPr lang="en-US" sz="1400" b="1" dirty="0"/>
                  <a:t>Therefore:</a:t>
                </a:r>
                <a:endParaRPr lang="en-US" sz="1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Cells with both ¹⁴C and ³H → likely internalized ADC.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400" dirty="0"/>
                  <a:t>Cells with only ¹⁴C → probably surface-bound ADC. If the antibody stays on the surface, the drug may not be released inside the cell.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Cells with only ³H → free drug uptake.</a:t>
                </a:r>
              </a:p>
              <a:p>
                <a:r>
                  <a:rPr lang="en-US" sz="1400" dirty="0"/>
                  <a:t>This is why combining </a:t>
                </a:r>
                <a:r>
                  <a:rPr lang="en-US" sz="1400" b="1" dirty="0"/>
                  <a:t>fluorescence imaging</a:t>
                </a:r>
                <a:r>
                  <a:rPr lang="en-US" sz="1400" dirty="0"/>
                  <a:t> (antibody internalization assays) with beta imaging is powerful.</a:t>
                </a:r>
              </a:p>
              <a:p>
                <a:pPr>
                  <a:buNone/>
                </a:pPr>
                <a:br>
                  <a:rPr lang="en-US" sz="1400" dirty="0"/>
                </a:br>
                <a:r>
                  <a:rPr lang="en-US" sz="1400" b="1" dirty="0"/>
                  <a:t>🤔 Visualization inside tumors</a:t>
                </a:r>
              </a:p>
              <a:p>
                <a:pPr>
                  <a:buNone/>
                </a:pPr>
                <a:r>
                  <a:rPr lang="en-US" sz="1400" dirty="0"/>
                  <a:t>Imagine: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A tumor like a big city.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ADCs are delivery trucks carrying toxins.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¹⁴C tells you whether the truck arrived at a house (cell).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³H tells you whether the toxin was dropped off inside the house.</a:t>
                </a:r>
              </a:p>
              <a:p>
                <a:r>
                  <a:rPr lang="en-US" sz="1400" dirty="0"/>
                  <a:t>Micromegas is your </a:t>
                </a:r>
                <a:r>
                  <a:rPr lang="en-US" sz="1400" b="1" dirty="0"/>
                  <a:t>city surveillance system</a:t>
                </a:r>
                <a:r>
                  <a:rPr lang="en-US" sz="1400" dirty="0"/>
                  <a:t>, watching every block to see which houses received deliveries!</a:t>
                </a:r>
              </a:p>
              <a:p>
                <a:pPr marL="0" lvl="0" indent="0">
                  <a:buFont typeface="Arial" panose="020B0604020202020204" pitchFamily="34" charset="0"/>
                  <a:buNone/>
                </a:pPr>
                <a:endParaRPr lang="el-GR" sz="1400" dirty="0"/>
              </a:p>
              <a:p>
                <a:endParaRPr lang="el-GR" dirty="0"/>
              </a:p>
            </p:txBody>
          </p:sp>
        </mc:Fallback>
      </mc:AlternateContent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8082E-95C4-4F21-8920-5B6D0E03292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867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BB010-A476-D8F1-D22F-E650C93DB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216689B2-DD04-A5BE-D782-5ECD8D8D47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0B4A237C-A665-256F-B6B5-3D1E7F58B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we do not have single-cells until now, we have to test also the Micromegas sensitivity, that’s why we proceed with tritiated glucose samples</a:t>
            </a:r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0A30FF1-2FBD-04B6-5BDC-A9D4BEDBAD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8082E-95C4-4F21-8920-5B6D0E03292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067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25030-83FB-7631-A0F4-42D3F22FB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A07BA6AB-FFC2-A10A-AA1C-4252EAB637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σημειώσεων 2">
                <a:extLst>
                  <a:ext uri="{FF2B5EF4-FFF2-40B4-BE49-F238E27FC236}">
                    <a16:creationId xmlns:a16="http://schemas.microsoft.com/office/drawing/2014/main" id="{505EA7A3-F334-F9D5-3647-55137C133E5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l-GR" dirty="0"/>
              </a:p>
            </p:txBody>
          </p:sp>
        </mc:Choice>
        <mc:Fallback xmlns="">
          <p:sp>
            <p:nvSpPr>
              <p:cNvPr id="3" name="Θέση σημειώσεων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200" b="1" dirty="0"/>
                  <a:t>Antibody</a:t>
                </a:r>
                <a:r>
                  <a:rPr lang="en-US" sz="1200" dirty="0"/>
                  <a:t> →finds and binds to a specific target on cancer cells||</a:t>
                </a:r>
                <a:r>
                  <a:rPr lang="en-US" sz="1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: the “GPS tracker” that binds a specific protein on the surface of the cancer cell</a:t>
                </a:r>
                <a:r>
                  <a:rPr lang="en-US" sz="1200" dirty="0"/>
                  <a:t> (e.g. HER2 receptor).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200" b="1" dirty="0"/>
                  <a:t>Linker</a:t>
                </a:r>
                <a:r>
                  <a:rPr lang="en-US" sz="1200" dirty="0"/>
                  <a:t> → connects antibody and drug-</a:t>
                </a:r>
                <a:r>
                  <a:rPr lang="en-US" sz="1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chemical connector</a:t>
                </a:r>
                <a:r>
                  <a:rPr lang="en-US" sz="1200" dirty="0"/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200" b="1" dirty="0"/>
                  <a:t>Drug (payload)</a:t>
                </a:r>
                <a:r>
                  <a:rPr lang="en-US" sz="1200" dirty="0"/>
                  <a:t> → a highly potent toxin that kills cancer cells once delivered.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en-US" sz="1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Healthy cells usually don’t express that protein (or do so at low levels), so the ADC does not target them efficiently. That is the principle of </a:t>
                </a:r>
                <a:r>
                  <a:rPr lang="en-US" sz="1200" i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targeted therapy</a:t>
                </a:r>
                <a:r>
                  <a:rPr lang="en-US" sz="1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US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b="1" i="0" noProof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(_^𝟏𝟒)𝐂</a:t>
                </a:r>
                <a:r>
                  <a:rPr lang="en-US" sz="1400" noProof="0" dirty="0"/>
                  <a:t> atoms into the Antibody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b="1" i="0" noProof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(_^𝟑)𝚮</a:t>
                </a:r>
                <a:r>
                  <a:rPr lang="en-US" sz="1400" b="1" noProof="0" dirty="0">
                    <a:solidFill>
                      <a:schemeClr val="tx1"/>
                    </a:solidFill>
                  </a:rPr>
                  <a:t> </a:t>
                </a:r>
                <a:r>
                  <a:rPr lang="en-US" sz="1400" noProof="0" dirty="0"/>
                  <a:t>atoms into the Drug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US" sz="1200" dirty="0"/>
              </a:p>
              <a:p>
                <a:r>
                  <a:rPr lang="en-US" dirty="0"/>
                  <a:t>-------</a:t>
                </a:r>
              </a:p>
              <a:p>
                <a:pPr>
                  <a:buNone/>
                </a:pPr>
                <a:r>
                  <a:rPr lang="en-US" sz="1600" b="1" dirty="0"/>
                  <a:t>Why radioactive isotopes?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b="1" dirty="0"/>
                  <a:t>³H (tritium) and ¹⁴C (carbon-14)</a:t>
                </a:r>
                <a:r>
                  <a:rPr lang="en-US" sz="1400" dirty="0"/>
                  <a:t> emit </a:t>
                </a:r>
                <a:r>
                  <a:rPr lang="en-US" sz="1400" b="1" dirty="0"/>
                  <a:t>beta particles</a:t>
                </a:r>
                <a:r>
                  <a:rPr lang="en-US" sz="1400" dirty="0"/>
                  <a:t> (electrons).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They’re </a:t>
                </a:r>
                <a:r>
                  <a:rPr lang="en-US" sz="1400" b="1" dirty="0"/>
                  <a:t>low-energy beta emitters</a:t>
                </a:r>
                <a:r>
                  <a:rPr lang="en-US" sz="1400" dirty="0"/>
                  <a:t>, which: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Don’t travel far → suitable for cellular-level measurements.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Don’t significantly damage the ADC structure → maintain normal biological behavior.</a:t>
                </a:r>
                <a:endParaRPr lang="el-GR" sz="14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perfect for single-cell measurements without huge radiation hazard.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Radioactive signals are </a:t>
                </a:r>
                <a:r>
                  <a:rPr lang="en-US" sz="1400" b="1" dirty="0"/>
                  <a:t>quantitative</a:t>
                </a:r>
                <a:r>
                  <a:rPr lang="en-US" sz="1400" dirty="0"/>
                  <a:t>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We can directly count how many decays occur → how much drug or antibody is there.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US" sz="1400" dirty="0"/>
              </a:p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1400" dirty="0"/>
                  <a:t>--------------------------</a:t>
                </a:r>
              </a:p>
              <a:p>
                <a:pPr>
                  <a:buNone/>
                </a:pPr>
                <a:r>
                  <a:rPr lang="en-US" sz="1400" b="1" dirty="0"/>
                  <a:t>Ideally, you want:</a:t>
                </a:r>
                <a:endParaRPr lang="en-US" sz="1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Both ¹⁴C and ³H in the same cells: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¹⁴C → confirms that the antibody arrived.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³H → confirms that the drug was retained.</a:t>
                </a:r>
              </a:p>
              <a:p>
                <a:pPr>
                  <a:buNone/>
                </a:pPr>
                <a:r>
                  <a:rPr lang="en-US" sz="1400" b="1" dirty="0"/>
                  <a:t>Therefore:</a:t>
                </a:r>
                <a:endParaRPr lang="en-US" sz="1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Cells with both ¹⁴C and ³H → likely internalized ADC.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400" dirty="0"/>
                  <a:t>Cells with only ¹⁴C → probably surface-bound ADC. If the antibody stays on the surface, the drug may not be released inside the cell.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Cells with only ³H → free drug uptake.</a:t>
                </a:r>
              </a:p>
              <a:p>
                <a:r>
                  <a:rPr lang="en-US" sz="1400" dirty="0"/>
                  <a:t>This is why combining </a:t>
                </a:r>
                <a:r>
                  <a:rPr lang="en-US" sz="1400" b="1" dirty="0"/>
                  <a:t>fluorescence imaging</a:t>
                </a:r>
                <a:r>
                  <a:rPr lang="en-US" sz="1400" dirty="0"/>
                  <a:t> (antibody internalization assays) with beta imaging is powerful.</a:t>
                </a:r>
              </a:p>
              <a:p>
                <a:pPr>
                  <a:buNone/>
                </a:pPr>
                <a:br>
                  <a:rPr lang="en-US" sz="1400" dirty="0"/>
                </a:br>
                <a:r>
                  <a:rPr lang="en-US" sz="1400" b="1" dirty="0"/>
                  <a:t>🤔 Visualization inside tumors</a:t>
                </a:r>
              </a:p>
              <a:p>
                <a:pPr>
                  <a:buNone/>
                </a:pPr>
                <a:r>
                  <a:rPr lang="en-US" sz="1400" dirty="0"/>
                  <a:t>Imagine: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A tumor like a big city.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ADCs are delivery trucks carrying toxins.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¹⁴C tells you whether the truck arrived at a house (cell).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³H tells you whether the toxin was dropped off inside the house.</a:t>
                </a:r>
              </a:p>
              <a:p>
                <a:r>
                  <a:rPr lang="en-US" sz="1400" dirty="0"/>
                  <a:t>Micromegas is your </a:t>
                </a:r>
                <a:r>
                  <a:rPr lang="en-US" sz="1400" b="1" dirty="0"/>
                  <a:t>city surveillance system</a:t>
                </a:r>
                <a:r>
                  <a:rPr lang="en-US" sz="1400" dirty="0"/>
                  <a:t>, watching every block to see which houses received deliveries!</a:t>
                </a:r>
              </a:p>
              <a:p>
                <a:pPr marL="0" lvl="0" indent="0">
                  <a:buFont typeface="Arial" panose="020B0604020202020204" pitchFamily="34" charset="0"/>
                  <a:buNone/>
                </a:pPr>
                <a:endParaRPr lang="el-GR" sz="1400" dirty="0"/>
              </a:p>
              <a:p>
                <a:endParaRPr lang="el-GR" dirty="0"/>
              </a:p>
            </p:txBody>
          </p:sp>
        </mc:Fallback>
      </mc:AlternateContent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D7EC4E5-363D-446A-39B5-F6F630849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082E-95C4-4F21-8920-5B6D0E03292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381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σημειώσεων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l-GR" dirty="0"/>
              </a:p>
            </p:txBody>
          </p:sp>
        </mc:Choice>
        <mc:Fallback xmlns="">
          <p:sp>
            <p:nvSpPr>
              <p:cNvPr id="3" name="Θέση σημειώσεων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200" b="1" dirty="0"/>
                  <a:t>Antibody</a:t>
                </a:r>
                <a:r>
                  <a:rPr lang="en-US" sz="1200" dirty="0"/>
                  <a:t> →finds and binds to a specific target on cancer cells||</a:t>
                </a:r>
                <a:r>
                  <a:rPr lang="en-US" sz="1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: the “GPS tracker” that binds a specific protein on the surface of the cancer cell</a:t>
                </a:r>
                <a:r>
                  <a:rPr lang="en-US" sz="1200" dirty="0"/>
                  <a:t> (e.g. HER2 receptor).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200" b="1" dirty="0"/>
                  <a:t>Linker</a:t>
                </a:r>
                <a:r>
                  <a:rPr lang="en-US" sz="1200" dirty="0"/>
                  <a:t> → connects antibody and drug-</a:t>
                </a:r>
                <a:r>
                  <a:rPr lang="en-US" sz="1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chemical connector</a:t>
                </a:r>
                <a:r>
                  <a:rPr lang="en-US" sz="1200" dirty="0"/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200" b="1" dirty="0"/>
                  <a:t>Drug (payload)</a:t>
                </a:r>
                <a:r>
                  <a:rPr lang="en-US" sz="1200" dirty="0"/>
                  <a:t> → a highly potent toxin that kills cancer cells once delivered.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en-US" sz="1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Healthy cells usually don’t express that protein (or do so at low levels), so the ADC does not target them efficiently. That is the principle of </a:t>
                </a:r>
                <a:r>
                  <a:rPr lang="en-US" sz="1200" i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targeted therapy</a:t>
                </a:r>
                <a:r>
                  <a:rPr lang="en-US" sz="1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US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b="1" i="0" noProof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(_^𝟏𝟒)𝐂</a:t>
                </a:r>
                <a:r>
                  <a:rPr lang="en-US" sz="1400" noProof="0" dirty="0"/>
                  <a:t> atoms into the Antibody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b="1" i="0" noProof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(_^𝟑)𝚮</a:t>
                </a:r>
                <a:r>
                  <a:rPr lang="en-US" sz="1400" b="1" noProof="0" dirty="0">
                    <a:solidFill>
                      <a:schemeClr val="tx1"/>
                    </a:solidFill>
                  </a:rPr>
                  <a:t> </a:t>
                </a:r>
                <a:r>
                  <a:rPr lang="en-US" sz="1400" noProof="0" dirty="0"/>
                  <a:t>atoms into the Drug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US" sz="1200" dirty="0"/>
              </a:p>
              <a:p>
                <a:r>
                  <a:rPr lang="en-US" dirty="0"/>
                  <a:t>-------</a:t>
                </a:r>
              </a:p>
              <a:p>
                <a:pPr>
                  <a:buNone/>
                </a:pPr>
                <a:r>
                  <a:rPr lang="en-US" sz="1600" b="1" dirty="0"/>
                  <a:t>Why radioactive isotopes?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b="1" dirty="0"/>
                  <a:t>³H (tritium) and ¹⁴C (carbon-14)</a:t>
                </a:r>
                <a:r>
                  <a:rPr lang="en-US" sz="1400" dirty="0"/>
                  <a:t> emit </a:t>
                </a:r>
                <a:r>
                  <a:rPr lang="en-US" sz="1400" b="1" dirty="0"/>
                  <a:t>beta particles</a:t>
                </a:r>
                <a:r>
                  <a:rPr lang="en-US" sz="1400" dirty="0"/>
                  <a:t> (electrons).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They’re </a:t>
                </a:r>
                <a:r>
                  <a:rPr lang="en-US" sz="1400" b="1" dirty="0"/>
                  <a:t>low-energy beta emitters</a:t>
                </a:r>
                <a:r>
                  <a:rPr lang="en-US" sz="1400" dirty="0"/>
                  <a:t>, which: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Don’t travel far → suitable for cellular-level measurements.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Don’t significantly damage the ADC structure → maintain normal biological behavior.</a:t>
                </a:r>
                <a:endParaRPr lang="el-GR" sz="14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perfect for single-cell measurements without huge radiation hazard.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Radioactive signals are </a:t>
                </a:r>
                <a:r>
                  <a:rPr lang="en-US" sz="1400" b="1" dirty="0"/>
                  <a:t>quantitative</a:t>
                </a:r>
                <a:r>
                  <a:rPr lang="en-US" sz="1400" dirty="0"/>
                  <a:t>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We can directly count how many decays occur → how much drug or antibody is there.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US" sz="1400" dirty="0"/>
              </a:p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1400" dirty="0"/>
                  <a:t>--------------------------</a:t>
                </a:r>
              </a:p>
              <a:p>
                <a:pPr>
                  <a:buNone/>
                </a:pPr>
                <a:r>
                  <a:rPr lang="en-US" sz="1400" b="1" dirty="0"/>
                  <a:t>Ideally, you want:</a:t>
                </a:r>
                <a:endParaRPr lang="en-US" sz="1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Both ¹⁴C and ³H in the same cells: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¹⁴C → confirms that the antibody arrived.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³H → confirms that the drug was retained.</a:t>
                </a:r>
              </a:p>
              <a:p>
                <a:pPr>
                  <a:buNone/>
                </a:pPr>
                <a:r>
                  <a:rPr lang="en-US" sz="1400" b="1" dirty="0"/>
                  <a:t>Therefore:</a:t>
                </a:r>
                <a:endParaRPr lang="en-US" sz="1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Cells with both ¹⁴C and ³H → likely internalized ADC.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400" dirty="0"/>
                  <a:t>Cells with only ¹⁴C → probably surface-bound ADC. If the antibody stays on the surface, the drug may not be released inside the cell.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Cells with only ³H → free drug uptake.</a:t>
                </a:r>
              </a:p>
              <a:p>
                <a:r>
                  <a:rPr lang="en-US" sz="1400" dirty="0"/>
                  <a:t>This is why combining </a:t>
                </a:r>
                <a:r>
                  <a:rPr lang="en-US" sz="1400" b="1" dirty="0"/>
                  <a:t>fluorescence imaging</a:t>
                </a:r>
                <a:r>
                  <a:rPr lang="en-US" sz="1400" dirty="0"/>
                  <a:t> (antibody internalization assays) with beta imaging is powerful.</a:t>
                </a:r>
              </a:p>
              <a:p>
                <a:pPr>
                  <a:buNone/>
                </a:pPr>
                <a:br>
                  <a:rPr lang="en-US" sz="1400" dirty="0"/>
                </a:br>
                <a:r>
                  <a:rPr lang="en-US" sz="1400" b="1" dirty="0"/>
                  <a:t>🤔 Visualization inside tumors</a:t>
                </a:r>
              </a:p>
              <a:p>
                <a:pPr>
                  <a:buNone/>
                </a:pPr>
                <a:r>
                  <a:rPr lang="en-US" sz="1400" dirty="0"/>
                  <a:t>Imagine: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A tumor like a big city.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ADCs are delivery trucks carrying toxins.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¹⁴C tells you whether the truck arrived at a house (cell).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³H tells you whether the toxin was dropped off inside the house.</a:t>
                </a:r>
              </a:p>
              <a:p>
                <a:r>
                  <a:rPr lang="en-US" sz="1400" dirty="0"/>
                  <a:t>Micromegas is your </a:t>
                </a:r>
                <a:r>
                  <a:rPr lang="en-US" sz="1400" b="1" dirty="0"/>
                  <a:t>city surveillance system</a:t>
                </a:r>
                <a:r>
                  <a:rPr lang="en-US" sz="1400" dirty="0"/>
                  <a:t>, watching every block to see which houses received deliveries!</a:t>
                </a:r>
              </a:p>
              <a:p>
                <a:pPr marL="0" lvl="0" indent="0">
                  <a:buFont typeface="Arial" panose="020B0604020202020204" pitchFamily="34" charset="0"/>
                  <a:buNone/>
                </a:pPr>
                <a:endParaRPr lang="el-GR" sz="1400" dirty="0"/>
              </a:p>
              <a:p>
                <a:endParaRPr lang="el-GR" dirty="0"/>
              </a:p>
            </p:txBody>
          </p:sp>
        </mc:Fallback>
      </mc:AlternateContent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8082E-95C4-4F21-8920-5B6D0E03292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500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30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6263269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</p:spTree>
    <p:extLst>
      <p:ext uri="{BB962C8B-B14F-4D97-AF65-F5344CB8AC3E}">
        <p14:creationId xmlns:p14="http://schemas.microsoft.com/office/powerpoint/2010/main" val="1060892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62013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662902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464927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71247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586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583603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64332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3467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028356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252073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35958163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37389350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8872089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685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7333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64623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6521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3" y="720978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081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630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5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46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366669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836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62"/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67881" indent="-267881">
              <a:buSzPct val="75000"/>
              <a:buChar char="•"/>
            </a:lvl2pPr>
            <a:lvl3pPr marL="357175" indent="-178587">
              <a:buSzPct val="75000"/>
              <a:buChar char="•"/>
              <a:defRPr sz="2531"/>
            </a:lvl3pPr>
            <a:lvl4pPr marL="535762" indent="-178587">
              <a:buSzPct val="75000"/>
              <a:buChar char="•"/>
              <a:defRPr sz="1687"/>
            </a:lvl4pPr>
            <a:lvl5pPr marL="535762" indent="-178587">
              <a:buSzPct val="75000"/>
              <a:buChar char="-"/>
              <a:defRPr sz="1687"/>
            </a:lvl5pPr>
          </a:lstStyle>
          <a:p>
            <a:pPr lvl="0">
              <a:defRPr sz="1800"/>
            </a:pPr>
            <a:r>
              <a:rPr sz="3375"/>
              <a:t>Body Level One</a:t>
            </a:r>
          </a:p>
          <a:p>
            <a:pPr lvl="1">
              <a:defRPr sz="1800"/>
            </a:pPr>
            <a:r>
              <a:rPr sz="3375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1687"/>
              <a:t>Body Level Four</a:t>
            </a:r>
          </a:p>
          <a:p>
            <a:pPr lvl="4">
              <a:defRPr sz="1800"/>
            </a:pPr>
            <a:r>
              <a:rPr sz="1687"/>
              <a:t>Body Level Five</a:t>
            </a:r>
          </a:p>
        </p:txBody>
      </p: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228581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96C0451-AC6F-4E32-86FB-2F78E796737F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FR"/>
              <a:t>09/06/2026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32527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74965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" smtClean="0"/>
              <a:pPr/>
              <a:t>‹#›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6877283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060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0" y="726022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925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1647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344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230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2244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098993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5677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9682579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815159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343417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6535972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6552289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443598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95787201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1492572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0143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3635630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03110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54196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</p:spTree>
    <p:extLst>
      <p:ext uri="{BB962C8B-B14F-4D97-AF65-F5344CB8AC3E}">
        <p14:creationId xmlns:p14="http://schemas.microsoft.com/office/powerpoint/2010/main" val="131297450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7162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067051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944815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9937169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8105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393048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35038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319126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092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165060012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369896873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3471926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346741663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880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434010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5503646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763676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3" y="720978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2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53153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452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5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7492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460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62"/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67881" indent="-267881">
              <a:buSzPct val="75000"/>
              <a:buChar char="•"/>
            </a:lvl2pPr>
            <a:lvl3pPr marL="357175" indent="-178587">
              <a:buSzPct val="75000"/>
              <a:buChar char="•"/>
              <a:defRPr sz="2531"/>
            </a:lvl3pPr>
            <a:lvl4pPr marL="535762" indent="-178587">
              <a:buSzPct val="75000"/>
              <a:buChar char="•"/>
              <a:defRPr sz="1687"/>
            </a:lvl4pPr>
            <a:lvl5pPr marL="535762" indent="-178587">
              <a:buSzPct val="75000"/>
              <a:buChar char="-"/>
              <a:defRPr sz="1687"/>
            </a:lvl5pPr>
          </a:lstStyle>
          <a:p>
            <a:pPr lvl="0">
              <a:defRPr sz="1800"/>
            </a:pPr>
            <a:r>
              <a:rPr sz="3375"/>
              <a:t>Body Level One</a:t>
            </a:r>
          </a:p>
          <a:p>
            <a:pPr lvl="1">
              <a:defRPr sz="1800"/>
            </a:pPr>
            <a:r>
              <a:rPr sz="3375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1687"/>
              <a:t>Body Level Four</a:t>
            </a:r>
          </a:p>
          <a:p>
            <a:pPr lvl="4">
              <a:defRPr sz="1800"/>
            </a:pPr>
            <a:r>
              <a:rPr sz="1687"/>
              <a:t>Body Level Five</a:t>
            </a:r>
          </a:p>
        </p:txBody>
      </p: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9843931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96C0451-AC6F-4E32-86FB-2F78E796737F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FR"/>
              <a:t>09/06/2026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545043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152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8061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</p:spTree>
    <p:extLst>
      <p:ext uri="{BB962C8B-B14F-4D97-AF65-F5344CB8AC3E}">
        <p14:creationId xmlns:p14="http://schemas.microsoft.com/office/powerpoint/2010/main" val="958306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3145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0" y="726022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85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58548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71212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85840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54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84491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Exemple de pied de page (A modifier dans l'onglet "Insertion"/"En-tête/Pied"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00545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51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3585526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384875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155746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1647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722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058023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76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202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69582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82600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3" y="720978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27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68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5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255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31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62"/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67881" indent="-267881">
              <a:buSzPct val="75000"/>
              <a:buChar char="•"/>
            </a:lvl2pPr>
            <a:lvl3pPr marL="357175" indent="-178587">
              <a:buSzPct val="75000"/>
              <a:buChar char="•"/>
              <a:defRPr sz="2531"/>
            </a:lvl3pPr>
            <a:lvl4pPr marL="535762" indent="-178587">
              <a:buSzPct val="75000"/>
              <a:buChar char="•"/>
              <a:defRPr sz="1687"/>
            </a:lvl4pPr>
            <a:lvl5pPr marL="535762" indent="-178587">
              <a:buSzPct val="75000"/>
              <a:buChar char="-"/>
              <a:defRPr sz="1687"/>
            </a:lvl5pPr>
          </a:lstStyle>
          <a:p>
            <a:pPr lvl="0">
              <a:defRPr sz="1800"/>
            </a:pPr>
            <a:r>
              <a:rPr sz="3375"/>
              <a:t>Body Level One</a:t>
            </a:r>
          </a:p>
          <a:p>
            <a:pPr lvl="1">
              <a:defRPr sz="1800"/>
            </a:pPr>
            <a:r>
              <a:rPr sz="3375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1687"/>
              <a:t>Body Level Four</a:t>
            </a:r>
          </a:p>
          <a:p>
            <a:pPr lvl="4">
              <a:defRPr sz="1800"/>
            </a:pPr>
            <a:r>
              <a:rPr sz="1687"/>
              <a:t>Body Level Five</a:t>
            </a:r>
          </a:p>
        </p:txBody>
      </p: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784739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656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96C0451-AC6F-4E32-86FB-2F78E796737F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FR"/>
              <a:t>09/06/2026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928662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066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255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0" y="726022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227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1647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743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031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68277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5657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44615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8877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50299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535084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88159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104297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6864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284187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536659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60972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79932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07192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</p:spTree>
    <p:extLst>
      <p:ext uri="{BB962C8B-B14F-4D97-AF65-F5344CB8AC3E}">
        <p14:creationId xmlns:p14="http://schemas.microsoft.com/office/powerpoint/2010/main" val="2838828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07638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74878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583139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282784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532272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69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774591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Exemple de pied de page (A modifier dans l'onglet "Insertion"/"En-tête/Pied"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359591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039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19261886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1565881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516233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32068460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30224386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964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90173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176355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08321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3" y="720978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584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368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5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194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54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62787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62"/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67881" indent="-267881">
              <a:buSzPct val="75000"/>
              <a:buChar char="•"/>
            </a:lvl2pPr>
            <a:lvl3pPr marL="357175" indent="-178587">
              <a:buSzPct val="75000"/>
              <a:buChar char="•"/>
              <a:defRPr sz="2531"/>
            </a:lvl3pPr>
            <a:lvl4pPr marL="535762" indent="-178587">
              <a:buSzPct val="75000"/>
              <a:buChar char="•"/>
              <a:defRPr sz="1687"/>
            </a:lvl4pPr>
            <a:lvl5pPr marL="535762" indent="-178587">
              <a:buSzPct val="75000"/>
              <a:buChar char="-"/>
              <a:defRPr sz="1687"/>
            </a:lvl5pPr>
          </a:lstStyle>
          <a:p>
            <a:pPr lvl="0">
              <a:defRPr sz="1800"/>
            </a:pPr>
            <a:r>
              <a:rPr sz="3375"/>
              <a:t>Body Level One</a:t>
            </a:r>
          </a:p>
          <a:p>
            <a:pPr lvl="1">
              <a:defRPr sz="1800"/>
            </a:pPr>
            <a:r>
              <a:rPr sz="3375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1687"/>
              <a:t>Body Level Four</a:t>
            </a:r>
          </a:p>
          <a:p>
            <a:pPr lvl="4">
              <a:defRPr sz="1800"/>
            </a:pPr>
            <a:r>
              <a:rPr sz="1687"/>
              <a:t>Body Level Five</a:t>
            </a:r>
          </a:p>
        </p:txBody>
      </p: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7154345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96C0451-AC6F-4E32-86FB-2F78E796737F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FR"/>
              <a:t>09/06/2026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645935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8819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283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0" y="726022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156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1647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476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239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67461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41039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88841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098712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39068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714932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2675737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886769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582205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617275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694355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68678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58530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9934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82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4" Type="http://schemas.openxmlformats.org/officeDocument/2006/relationships/image" Target="../media/image2.emf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image" Target="../media/image1.emf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9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103.xml"/><Relationship Id="rId34" Type="http://schemas.openxmlformats.org/officeDocument/2006/relationships/slideLayout" Target="../slideLayouts/slideLayout116.xml"/><Relationship Id="rId42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slideLayout" Target="../slideLayouts/slideLayout114.xml"/><Relationship Id="rId37" Type="http://schemas.openxmlformats.org/officeDocument/2006/relationships/slideLayout" Target="../slideLayouts/slideLayout119.xml"/><Relationship Id="rId40" Type="http://schemas.openxmlformats.org/officeDocument/2006/relationships/slideLayout" Target="../slideLayouts/slideLayout122.xml"/><Relationship Id="rId45" Type="http://schemas.openxmlformats.org/officeDocument/2006/relationships/image" Target="../media/image2.emf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36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13.xml"/><Relationship Id="rId44" Type="http://schemas.openxmlformats.org/officeDocument/2006/relationships/image" Target="../media/image1.emf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Relationship Id="rId35" Type="http://schemas.openxmlformats.org/officeDocument/2006/relationships/slideLayout" Target="../slideLayouts/slideLayout117.xml"/><Relationship Id="rId43" Type="http://schemas.openxmlformats.org/officeDocument/2006/relationships/theme" Target="../theme/theme3.xml"/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33" Type="http://schemas.openxmlformats.org/officeDocument/2006/relationships/slideLayout" Target="../slideLayouts/slideLayout115.xml"/><Relationship Id="rId38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02.xml"/><Relationship Id="rId41" Type="http://schemas.openxmlformats.org/officeDocument/2006/relationships/slideLayout" Target="../slideLayouts/slideLayout12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theme" Target="../theme/theme4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29" Type="http://schemas.openxmlformats.org/officeDocument/2006/relationships/slideLayout" Target="../slideLayouts/slideLayout153.xml"/><Relationship Id="rId41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55.xml"/><Relationship Id="rId44" Type="http://schemas.openxmlformats.org/officeDocument/2006/relationships/image" Target="../media/image2.emf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image" Target="../media/image1.emf"/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4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8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7" orient="horz" pos="37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4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5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  <p:sldLayoutId id="2147483736" r:id="rId34"/>
    <p:sldLayoutId id="2147483737" r:id="rId35"/>
    <p:sldLayoutId id="2147483738" r:id="rId36"/>
    <p:sldLayoutId id="2147483739" r:id="rId37"/>
    <p:sldLayoutId id="2147483740" r:id="rId38"/>
    <p:sldLayoutId id="2147483741" r:id="rId39"/>
    <p:sldLayoutId id="2147483742" r:id="rId40"/>
    <p:sldLayoutId id="2147483743" r:id="rId4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7" orient="horz" pos="372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5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5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777" r:id="rId33"/>
    <p:sldLayoutId id="2147483778" r:id="rId34"/>
    <p:sldLayoutId id="2147483779" r:id="rId35"/>
    <p:sldLayoutId id="2147483780" r:id="rId36"/>
    <p:sldLayoutId id="2147483781" r:id="rId37"/>
    <p:sldLayoutId id="2147483782" r:id="rId38"/>
    <p:sldLayoutId id="2147483783" r:id="rId39"/>
    <p:sldLayoutId id="2147483784" r:id="rId40"/>
    <p:sldLayoutId id="2147483785" r:id="rId41"/>
    <p:sldLayoutId id="2147483786" r:id="rId4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7" orient="horz" pos="372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09/06/2026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4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0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  <p:sldLayoutId id="2147483818" r:id="rId31"/>
    <p:sldLayoutId id="2147483819" r:id="rId32"/>
    <p:sldLayoutId id="2147483820" r:id="rId33"/>
    <p:sldLayoutId id="2147483821" r:id="rId34"/>
    <p:sldLayoutId id="2147483822" r:id="rId35"/>
    <p:sldLayoutId id="2147483823" r:id="rId36"/>
    <p:sldLayoutId id="2147483824" r:id="rId37"/>
    <p:sldLayoutId id="2147483825" r:id="rId38"/>
    <p:sldLayoutId id="2147483826" r:id="rId39"/>
    <p:sldLayoutId id="2147483827" r:id="rId40"/>
    <p:sldLayoutId id="2147483828" r:id="rId4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7" orient="horz" pos="37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3.xml"/><Relationship Id="rId6" Type="http://schemas.openxmlformats.org/officeDocument/2006/relationships/hyperlink" Target="https://www.baslerweb.com/en/shop/ricoh-lens-fl-cc5028-2m-f2-8-f50mm-2-3/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7.png"/><Relationship Id="rId11" Type="http://schemas.openxmlformats.org/officeDocument/2006/relationships/image" Target="../media/image370.pn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58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9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hyperlink" Target="https://camera.hamamatsu.com/content/dam/hamamatsu-photonics/sites/documents/99_SALES_LIBRARY/sys/SCAS0154E_C15550-20UP_tec.pdf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29F44-1983-5C84-836C-29E0780A2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1481" y="3605254"/>
            <a:ext cx="6826363" cy="522514"/>
          </a:xfrm>
        </p:spPr>
        <p:txBody>
          <a:bodyPr>
            <a:normAutofit/>
          </a:bodyPr>
          <a:lstStyle/>
          <a:p>
            <a:pPr algn="ctr"/>
            <a:r>
              <a:rPr lang="en-US" sz="2200" dirty="0"/>
              <a:t>PHENIICS Fest</a:t>
            </a:r>
            <a:endParaRPr lang="en-US" sz="2200" noProof="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37B58D-9A96-1DE6-DF53-DC3249088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8844" y="4803550"/>
            <a:ext cx="5294312" cy="877554"/>
          </a:xfrm>
        </p:spPr>
        <p:txBody>
          <a:bodyPr>
            <a:normAutofit/>
          </a:bodyPr>
          <a:lstStyle/>
          <a:p>
            <a:pPr algn="ctr"/>
            <a:r>
              <a:rPr lang="en-US" sz="1800" u="sng" noProof="0" dirty="0"/>
              <a:t>Supervisors:</a:t>
            </a:r>
            <a:r>
              <a:rPr lang="en-US" sz="1800" noProof="0" dirty="0"/>
              <a:t> </a:t>
            </a:r>
            <a:br>
              <a:rPr lang="en-US" sz="1800" noProof="0" dirty="0"/>
            </a:br>
            <a:r>
              <a:rPr lang="en-US" sz="1600" noProof="0" dirty="0"/>
              <a:t>Esther Ferrer Ribas</a:t>
            </a:r>
            <a:br>
              <a:rPr lang="en-US" sz="1600" noProof="0" dirty="0"/>
            </a:br>
            <a:r>
              <a:rPr lang="en-US" sz="1600" noProof="0" dirty="0"/>
              <a:t>Thomas </a:t>
            </a:r>
            <a:r>
              <a:rPr lang="en-US" sz="1600" noProof="0" dirty="0" err="1"/>
              <a:t>Papaevangelou</a:t>
            </a:r>
            <a:endParaRPr lang="en-US" sz="1800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FC5D75-42D1-4FD6-A210-EEC599B5FC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3700" y="6206329"/>
            <a:ext cx="855555" cy="360726"/>
          </a:xfrm>
        </p:spPr>
        <p:txBody>
          <a:bodyPr/>
          <a:lstStyle/>
          <a:p>
            <a:r>
              <a:rPr lang="en-US" dirty="0"/>
              <a:t>09</a:t>
            </a:r>
            <a:r>
              <a:rPr lang="en-US" noProof="0" dirty="0"/>
              <a:t>/06/2026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3054D-3BFE-7C1D-32E7-096676F444E3}"/>
              </a:ext>
            </a:extLst>
          </p:cNvPr>
          <p:cNvSpPr txBox="1"/>
          <p:nvPr/>
        </p:nvSpPr>
        <p:spPr>
          <a:xfrm>
            <a:off x="4473965" y="4218775"/>
            <a:ext cx="3034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Fasoula Elisavet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Irfu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Cea, Universite Paris-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Saclay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47C18B21-1CBD-0E0E-8A06-6FB4CD57A7E5}"/>
              </a:ext>
            </a:extLst>
          </p:cNvPr>
          <p:cNvSpPr/>
          <p:nvPr/>
        </p:nvSpPr>
        <p:spPr>
          <a:xfrm>
            <a:off x="2676524" y="2761088"/>
            <a:ext cx="6629400" cy="993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Imaging with Micromegas detector with optical readout</a:t>
            </a:r>
          </a:p>
        </p:txBody>
      </p:sp>
    </p:spTree>
    <p:extLst>
      <p:ext uri="{BB962C8B-B14F-4D97-AF65-F5344CB8AC3E}">
        <p14:creationId xmlns:p14="http://schemas.microsoft.com/office/powerpoint/2010/main" val="746154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B4A6AA-6311-4091-9F3F-758E15530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09/06/2026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3E6C03-B9C7-4232-9E32-E06D1D486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62F194DE-1486-480E-A276-042D82411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70877"/>
            <a:ext cx="10728325" cy="871827"/>
          </a:xfrm>
        </p:spPr>
        <p:txBody>
          <a:bodyPr/>
          <a:lstStyle/>
          <a:p>
            <a:r>
              <a:rPr lang="en-US" dirty="0"/>
              <a:t>X-ray generator: Setup and Goal</a:t>
            </a:r>
            <a:endParaRPr lang="fr-FR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E7B0D79E-06F7-FCC9-02A8-272CD4383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31" b="10629"/>
          <a:stretch/>
        </p:blipFill>
        <p:spPr>
          <a:xfrm>
            <a:off x="2733675" y="1643004"/>
            <a:ext cx="5709557" cy="2365473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3F24AC2-1510-4A55-B041-2288245C1472}"/>
              </a:ext>
            </a:extLst>
          </p:cNvPr>
          <p:cNvCxnSpPr/>
          <p:nvPr/>
        </p:nvCxnSpPr>
        <p:spPr>
          <a:xfrm>
            <a:off x="3648752" y="2810111"/>
            <a:ext cx="3535136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E0FA9244-A1B5-48CC-9038-D8F90F5FC7C8}"/>
              </a:ext>
            </a:extLst>
          </p:cNvPr>
          <p:cNvSpPr txBox="1"/>
          <p:nvPr/>
        </p:nvSpPr>
        <p:spPr>
          <a:xfrm>
            <a:off x="4501243" y="2963856"/>
            <a:ext cx="130628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~100cm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D611A90-546D-4A2B-889D-4F543AC25CA7}"/>
              </a:ext>
            </a:extLst>
          </p:cNvPr>
          <p:cNvCxnSpPr/>
          <p:nvPr/>
        </p:nvCxnSpPr>
        <p:spPr>
          <a:xfrm flipV="1">
            <a:off x="1872343" y="2571012"/>
            <a:ext cx="1853293" cy="9062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7AD5D022-2E8E-49EC-80E8-1067D9A6EEEF}"/>
              </a:ext>
            </a:extLst>
          </p:cNvPr>
          <p:cNvSpPr txBox="1"/>
          <p:nvPr/>
        </p:nvSpPr>
        <p:spPr>
          <a:xfrm>
            <a:off x="174344" y="3557602"/>
            <a:ext cx="2744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Xray generator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Energy: 15 kV-50 kV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Current: 0-40 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Operate @ 15 kV, 10 mA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4FEF37E-0E1D-40F4-945C-652FDBCDDCE1}"/>
              </a:ext>
            </a:extLst>
          </p:cNvPr>
          <p:cNvCxnSpPr>
            <a:cxnSpLocks/>
          </p:cNvCxnSpPr>
          <p:nvPr/>
        </p:nvCxnSpPr>
        <p:spPr>
          <a:xfrm flipH="1" flipV="1">
            <a:off x="7167162" y="2762969"/>
            <a:ext cx="330656" cy="181018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B447178B-ABBD-431F-B33F-29F6E295C939}"/>
              </a:ext>
            </a:extLst>
          </p:cNvPr>
          <p:cNvSpPr txBox="1"/>
          <p:nvPr/>
        </p:nvSpPr>
        <p:spPr>
          <a:xfrm>
            <a:off x="6149518" y="4603487"/>
            <a:ext cx="1913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Copper frame &amp; Lead target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B24D259-744E-416D-A9B9-1B9F4F6EE83D}"/>
              </a:ext>
            </a:extLst>
          </p:cNvPr>
          <p:cNvCxnSpPr>
            <a:cxnSpLocks/>
          </p:cNvCxnSpPr>
          <p:nvPr/>
        </p:nvCxnSpPr>
        <p:spPr>
          <a:xfrm flipH="1" flipV="1">
            <a:off x="7268366" y="2796028"/>
            <a:ext cx="2189959" cy="173225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F519698B-9E02-425E-993B-EE1804714DD0}"/>
              </a:ext>
            </a:extLst>
          </p:cNvPr>
          <p:cNvSpPr txBox="1"/>
          <p:nvPr/>
        </p:nvSpPr>
        <p:spPr>
          <a:xfrm>
            <a:off x="8381094" y="4476332"/>
            <a:ext cx="333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Chamber</a:t>
            </a:r>
            <a:endParaRPr lang="en-US" b="1" dirty="0">
              <a:solidFill>
                <a:srgbClr val="2626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6527C3D-DD4C-4178-99E9-84AC7D21A966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7869918" y="2162805"/>
            <a:ext cx="1022352" cy="15428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651034A3-2B53-450D-A81F-989A28D2A588}"/>
              </a:ext>
            </a:extLst>
          </p:cNvPr>
          <p:cNvSpPr txBox="1"/>
          <p:nvPr/>
        </p:nvSpPr>
        <p:spPr>
          <a:xfrm>
            <a:off x="8892270" y="1562640"/>
            <a:ext cx="2737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Lens &amp; Camera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Schneider onyx fast lens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Hamamatsu Orca Quest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qCMOS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0334490D-2623-4884-B495-156196465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" t="23405" r="23406"/>
          <a:stretch>
            <a:fillRect/>
          </a:stretch>
        </p:blipFill>
        <p:spPr>
          <a:xfrm>
            <a:off x="3569483" y="4773756"/>
            <a:ext cx="2347011" cy="17995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7479ED-1CDC-5AFD-01D1-A674A0A806B6}"/>
              </a:ext>
            </a:extLst>
          </p:cNvPr>
          <p:cNvSpPr/>
          <p:nvPr/>
        </p:nvSpPr>
        <p:spPr>
          <a:xfrm>
            <a:off x="5946924" y="5926780"/>
            <a:ext cx="3101788" cy="531460"/>
          </a:xfrm>
          <a:custGeom>
            <a:avLst/>
            <a:gdLst>
              <a:gd name="csX0" fmla="*/ 0 w 3101788"/>
              <a:gd name="csY0" fmla="*/ 0 h 531460"/>
              <a:gd name="csX1" fmla="*/ 579000 w 3101788"/>
              <a:gd name="csY1" fmla="*/ 0 h 531460"/>
              <a:gd name="csX2" fmla="*/ 1126983 w 3101788"/>
              <a:gd name="csY2" fmla="*/ 0 h 531460"/>
              <a:gd name="csX3" fmla="*/ 1612930 w 3101788"/>
              <a:gd name="csY3" fmla="*/ 0 h 531460"/>
              <a:gd name="csX4" fmla="*/ 2160912 w 3101788"/>
              <a:gd name="csY4" fmla="*/ 0 h 531460"/>
              <a:gd name="csX5" fmla="*/ 3101788 w 3101788"/>
              <a:gd name="csY5" fmla="*/ 0 h 531460"/>
              <a:gd name="csX6" fmla="*/ 3101788 w 3101788"/>
              <a:gd name="csY6" fmla="*/ 531460 h 531460"/>
              <a:gd name="csX7" fmla="*/ 2677877 w 3101788"/>
              <a:gd name="csY7" fmla="*/ 531460 h 531460"/>
              <a:gd name="csX8" fmla="*/ 2160912 w 3101788"/>
              <a:gd name="csY8" fmla="*/ 531460 h 531460"/>
              <a:gd name="csX9" fmla="*/ 1674966 w 3101788"/>
              <a:gd name="csY9" fmla="*/ 531460 h 531460"/>
              <a:gd name="csX10" fmla="*/ 1158001 w 3101788"/>
              <a:gd name="csY10" fmla="*/ 531460 h 531460"/>
              <a:gd name="csX11" fmla="*/ 734090 w 3101788"/>
              <a:gd name="csY11" fmla="*/ 531460 h 531460"/>
              <a:gd name="csX12" fmla="*/ 0 w 3101788"/>
              <a:gd name="csY12" fmla="*/ 531460 h 531460"/>
              <a:gd name="csX13" fmla="*/ 0 w 3101788"/>
              <a:gd name="csY13" fmla="*/ 0 h 5314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3101788" h="531460" extrusionOk="0">
                <a:moveTo>
                  <a:pt x="0" y="0"/>
                </a:moveTo>
                <a:cubicBezTo>
                  <a:pt x="259809" y="-56228"/>
                  <a:pt x="353820" y="16738"/>
                  <a:pt x="579000" y="0"/>
                </a:cubicBezTo>
                <a:cubicBezTo>
                  <a:pt x="804180" y="-16738"/>
                  <a:pt x="956298" y="20466"/>
                  <a:pt x="1126983" y="0"/>
                </a:cubicBezTo>
                <a:cubicBezTo>
                  <a:pt x="1297668" y="-20466"/>
                  <a:pt x="1390349" y="24543"/>
                  <a:pt x="1612930" y="0"/>
                </a:cubicBezTo>
                <a:cubicBezTo>
                  <a:pt x="1835511" y="-24543"/>
                  <a:pt x="1934752" y="2877"/>
                  <a:pt x="2160912" y="0"/>
                </a:cubicBezTo>
                <a:cubicBezTo>
                  <a:pt x="2387072" y="-2877"/>
                  <a:pt x="2712047" y="46943"/>
                  <a:pt x="3101788" y="0"/>
                </a:cubicBezTo>
                <a:cubicBezTo>
                  <a:pt x="3152086" y="147464"/>
                  <a:pt x="3095491" y="350292"/>
                  <a:pt x="3101788" y="531460"/>
                </a:cubicBezTo>
                <a:cubicBezTo>
                  <a:pt x="2933632" y="540353"/>
                  <a:pt x="2865006" y="526371"/>
                  <a:pt x="2677877" y="531460"/>
                </a:cubicBezTo>
                <a:cubicBezTo>
                  <a:pt x="2490748" y="536549"/>
                  <a:pt x="2354095" y="492989"/>
                  <a:pt x="2160912" y="531460"/>
                </a:cubicBezTo>
                <a:cubicBezTo>
                  <a:pt x="1967729" y="569931"/>
                  <a:pt x="1861675" y="521908"/>
                  <a:pt x="1674966" y="531460"/>
                </a:cubicBezTo>
                <a:cubicBezTo>
                  <a:pt x="1488257" y="541012"/>
                  <a:pt x="1268772" y="476011"/>
                  <a:pt x="1158001" y="531460"/>
                </a:cubicBezTo>
                <a:cubicBezTo>
                  <a:pt x="1047230" y="586909"/>
                  <a:pt x="822598" y="531088"/>
                  <a:pt x="734090" y="531460"/>
                </a:cubicBezTo>
                <a:cubicBezTo>
                  <a:pt x="645582" y="531832"/>
                  <a:pt x="325527" y="470094"/>
                  <a:pt x="0" y="531460"/>
                </a:cubicBezTo>
                <a:cubicBezTo>
                  <a:pt x="-44989" y="363406"/>
                  <a:pt x="32224" y="160810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How??</a:t>
            </a:r>
          </a:p>
        </p:txBody>
      </p:sp>
      <p:sp>
        <p:nvSpPr>
          <p:cNvPr id="10" name="ZoneTexte 6">
            <a:extLst>
              <a:ext uri="{FF2B5EF4-FFF2-40B4-BE49-F238E27FC236}">
                <a16:creationId xmlns:a16="http://schemas.microsoft.com/office/drawing/2014/main" id="{613CD3D7-703A-887C-D9FD-37CC12B4CF7A}"/>
              </a:ext>
            </a:extLst>
          </p:cNvPr>
          <p:cNvSpPr txBox="1"/>
          <p:nvPr/>
        </p:nvSpPr>
        <p:spPr>
          <a:xfrm>
            <a:off x="2798989" y="846039"/>
            <a:ext cx="5804807" cy="64633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Relative comparison of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different detectors types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terms of the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spatial resolution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ZoneTexte 18">
            <a:extLst>
              <a:ext uri="{FF2B5EF4-FFF2-40B4-BE49-F238E27FC236}">
                <a16:creationId xmlns:a16="http://schemas.microsoft.com/office/drawing/2014/main" id="{4240D3C8-023D-F588-FECF-D6EB8562D7E4}"/>
              </a:ext>
            </a:extLst>
          </p:cNvPr>
          <p:cNvSpPr txBox="1"/>
          <p:nvPr/>
        </p:nvSpPr>
        <p:spPr>
          <a:xfrm>
            <a:off x="8466762" y="4757931"/>
            <a:ext cx="3335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detectors</a:t>
            </a:r>
            <a:b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(black mesh, std, 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WLS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 parameters</a:t>
            </a:r>
            <a:br>
              <a:rPr lang="en-US" baseline="0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baseline="0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(gain,</a:t>
            </a:r>
            <a:r>
              <a:rPr lang="en-US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drift, aperture </a:t>
            </a:r>
            <a:r>
              <a:rPr lang="en-US" dirty="0" err="1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fr-FR" sz="180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56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6" grpId="0"/>
      <p:bldP spid="19" grpId="0"/>
      <p:bldP spid="20" grpId="0"/>
      <p:bldP spid="2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2B65577-C036-476C-AA43-E972782C5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09/06/2026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EF77F2-B531-4878-B481-7A2D9DAAB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62EAAC8-E6FF-4B50-9A2A-82A9837F9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How: Lead target</a:t>
            </a:r>
            <a:endParaRPr lang="fr-FR" dirty="0"/>
          </a:p>
        </p:txBody>
      </p:sp>
      <p:pic>
        <p:nvPicPr>
          <p:cNvPr id="2050" name="Picture 2" descr="Test pattern type 81">
            <a:extLst>
              <a:ext uri="{FF2B5EF4-FFF2-40B4-BE49-F238E27FC236}">
                <a16:creationId xmlns:a16="http://schemas.microsoft.com/office/drawing/2014/main" id="{A3FB6584-4EF8-42EB-ABB8-EFAEDAB57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958" y="1254580"/>
            <a:ext cx="3159578" cy="361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386C3E6-3D10-4730-AF94-8D716098EAC6}"/>
                  </a:ext>
                </a:extLst>
              </p:cNvPr>
              <p:cNvSpPr txBox="1"/>
              <p:nvPr/>
            </p:nvSpPr>
            <p:spPr>
              <a:xfrm>
                <a:off x="57149" y="1804308"/>
                <a:ext cx="2375809" cy="203132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Target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Pb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0.05 mm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Plexiglass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2 mm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Dimensions: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65 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×55 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fr-FR" sz="1800" b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Lines: 0.6-10 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lp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/mm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Groups: 26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386C3E6-3D10-4730-AF94-8D716098E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" y="1804308"/>
                <a:ext cx="2375809" cy="2031325"/>
              </a:xfrm>
              <a:prstGeom prst="rect">
                <a:avLst/>
              </a:prstGeom>
              <a:blipFill>
                <a:blip r:embed="rId4"/>
                <a:stretch>
                  <a:fillRect l="-758" t="-885" b="-2950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B080C7F9-049C-4CD9-9921-6DA3186494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29353" r="68259" b="22147"/>
          <a:stretch/>
        </p:blipFill>
        <p:spPr>
          <a:xfrm>
            <a:off x="6599466" y="1254580"/>
            <a:ext cx="3290947" cy="3614557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82A3BAA-78CE-4DE3-A912-5A681FE0CEFB}"/>
              </a:ext>
            </a:extLst>
          </p:cNvPr>
          <p:cNvCxnSpPr/>
          <p:nvPr/>
        </p:nvCxnSpPr>
        <p:spPr>
          <a:xfrm flipV="1">
            <a:off x="3927021" y="4963886"/>
            <a:ext cx="0" cy="8980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AF60F760-6FCA-4212-93ED-488F6DC705E6}"/>
              </a:ext>
            </a:extLst>
          </p:cNvPr>
          <p:cNvSpPr txBox="1"/>
          <p:nvPr/>
        </p:nvSpPr>
        <p:spPr>
          <a:xfrm>
            <a:off x="2877910" y="5878286"/>
            <a:ext cx="209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DA334D5-56EF-4688-8981-342C3D9DD893}"/>
              </a:ext>
            </a:extLst>
          </p:cNvPr>
          <p:cNvCxnSpPr/>
          <p:nvPr/>
        </p:nvCxnSpPr>
        <p:spPr>
          <a:xfrm flipV="1">
            <a:off x="8349342" y="4963886"/>
            <a:ext cx="0" cy="8980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D98E3573-0D80-46DE-8767-68BCE38F4C48}"/>
              </a:ext>
            </a:extLst>
          </p:cNvPr>
          <p:cNvSpPr txBox="1"/>
          <p:nvPr/>
        </p:nvSpPr>
        <p:spPr>
          <a:xfrm>
            <a:off x="7300231" y="5878286"/>
            <a:ext cx="209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E2845CF-A8FA-48F0-9246-CD293687F1AC}"/>
              </a:ext>
            </a:extLst>
          </p:cNvPr>
          <p:cNvSpPr txBox="1"/>
          <p:nvPr/>
        </p:nvSpPr>
        <p:spPr>
          <a:xfrm>
            <a:off x="1707698" y="4963886"/>
            <a:ext cx="217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Black_Tn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Exp: 10 sec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120 sec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5D5829-F580-05C8-0432-DC865DB046AC}"/>
              </a:ext>
            </a:extLst>
          </p:cNvPr>
          <p:cNvSpPr txBox="1"/>
          <p:nvPr/>
        </p:nvSpPr>
        <p:spPr>
          <a:xfrm>
            <a:off x="10329257" y="137461"/>
            <a:ext cx="2408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Preliminary!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16">
                <a:extLst>
                  <a:ext uri="{FF2B5EF4-FFF2-40B4-BE49-F238E27FC236}">
                    <a16:creationId xmlns:a16="http://schemas.microsoft.com/office/drawing/2014/main" id="{4F101AE4-5FAE-032F-1FBE-8D550CA25532}"/>
                  </a:ext>
                </a:extLst>
              </p:cNvPr>
              <p:cNvSpPr txBox="1"/>
              <p:nvPr/>
            </p:nvSpPr>
            <p:spPr>
              <a:xfrm>
                <a:off x="5449075" y="3541026"/>
                <a:ext cx="4637314" cy="1770741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Image Processing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acc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[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𝑟𝑎𝑤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_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</m:nary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6262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6262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𝑝𝑒𝑑𝑒𝑠𝑡𝑎𝑙</m:t>
                                  </m:r>
                                </m:sub>
                              </m:sSub>
                            </m:e>
                          </m:acc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)]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6262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where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N  = Total 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number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frames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x,y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Pixel 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coordinates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	</a:t>
                </a:r>
              </a:p>
            </p:txBody>
          </p:sp>
        </mc:Choice>
        <mc:Fallback xmlns="">
          <p:sp>
            <p:nvSpPr>
              <p:cNvPr id="7" name="ZoneTexte 16">
                <a:extLst>
                  <a:ext uri="{FF2B5EF4-FFF2-40B4-BE49-F238E27FC236}">
                    <a16:creationId xmlns:a16="http://schemas.microsoft.com/office/drawing/2014/main" id="{4F101AE4-5FAE-032F-1FBE-8D550CA25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075" y="3541026"/>
                <a:ext cx="4637314" cy="1770741"/>
              </a:xfrm>
              <a:prstGeom prst="rect">
                <a:avLst/>
              </a:prstGeom>
              <a:blipFill>
                <a:blip r:embed="rId6"/>
                <a:stretch>
                  <a:fillRect l="-782" t="-1014" b="-3716"/>
                </a:stretch>
              </a:blipFill>
              <a:ln w="381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16">
            <a:extLst>
              <a:ext uri="{FF2B5EF4-FFF2-40B4-BE49-F238E27FC236}">
                <a16:creationId xmlns:a16="http://schemas.microsoft.com/office/drawing/2014/main" id="{1E20C93C-F0C1-4130-A2A2-A5DD525CC6FA}"/>
              </a:ext>
            </a:extLst>
          </p:cNvPr>
          <p:cNvSpPr txBox="1"/>
          <p:nvPr/>
        </p:nvSpPr>
        <p:spPr>
          <a:xfrm>
            <a:off x="5379277" y="1439134"/>
            <a:ext cx="4885360" cy="120032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Acquisition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Pedestal Images: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Dark images, no detector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(-&gt; Calculation of the mean intensity per pixel)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Raw Images: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Detector &amp; beam/source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EFDE97-584C-6B80-0E33-F3F327937331}"/>
              </a:ext>
            </a:extLst>
          </p:cNvPr>
          <p:cNvGrpSpPr/>
          <p:nvPr/>
        </p:nvGrpSpPr>
        <p:grpSpPr>
          <a:xfrm>
            <a:off x="10381129" y="663388"/>
            <a:ext cx="1664952" cy="1940058"/>
            <a:chOff x="10381129" y="663388"/>
            <a:chExt cx="1664952" cy="194005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7406D56-EE9E-8AA2-1031-8CEE6EC49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579"/>
            <a:stretch>
              <a:fillRect/>
            </a:stretch>
          </p:blipFill>
          <p:spPr>
            <a:xfrm>
              <a:off x="10381129" y="749949"/>
              <a:ext cx="1664952" cy="185349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7DDBBC-C72A-0CB8-B281-5061E03B5D36}"/>
                </a:ext>
              </a:extLst>
            </p:cNvPr>
            <p:cNvSpPr/>
            <p:nvPr/>
          </p:nvSpPr>
          <p:spPr>
            <a:xfrm>
              <a:off x="10381129" y="663388"/>
              <a:ext cx="1033930" cy="197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75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45052 -0.0023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-11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4.375E-6 0.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4.375E-6 0.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4" grpId="0"/>
      <p:bldP spid="14" grpId="1"/>
      <p:bldP spid="16" grpId="0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0E57AF-6014-4125-9CAD-00FE0C5AE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F64F7120-AFB5-4C35-BD90-43F17FB21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47" y="83092"/>
            <a:ext cx="10728325" cy="871827"/>
          </a:xfrm>
        </p:spPr>
        <p:txBody>
          <a:bodyPr/>
          <a:lstStyle/>
          <a:p>
            <a:r>
              <a:rPr lang="en-US" dirty="0"/>
              <a:t>How: Analysis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F6A65E5-19CF-424D-B88B-EF989CF4486D}"/>
              </a:ext>
            </a:extLst>
          </p:cNvPr>
          <p:cNvSpPr txBox="1"/>
          <p:nvPr/>
        </p:nvSpPr>
        <p:spPr>
          <a:xfrm>
            <a:off x="3402726" y="391563"/>
            <a:ext cx="4751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 for the resolution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9578B9-9E12-4EF4-8BD5-348CBCA0CE41}"/>
              </a:ext>
            </a:extLst>
          </p:cNvPr>
          <p:cNvSpPr/>
          <p:nvPr/>
        </p:nvSpPr>
        <p:spPr>
          <a:xfrm>
            <a:off x="2480161" y="2063473"/>
            <a:ext cx="3298372" cy="54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Contrast Transfer Function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(CTF)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EBC46106-1815-4BC8-B380-5F8ADF54C61C}"/>
              </a:ext>
            </a:extLst>
          </p:cNvPr>
          <p:cNvCxnSpPr>
            <a:cxnSpLocks/>
          </p:cNvCxnSpPr>
          <p:nvPr/>
        </p:nvCxnSpPr>
        <p:spPr>
          <a:xfrm rot="5400000">
            <a:off x="3911532" y="1040562"/>
            <a:ext cx="1178582" cy="742952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02E65D7E-CF76-4196-96ED-CF6452F8E15F}"/>
              </a:ext>
            </a:extLst>
          </p:cNvPr>
          <p:cNvCxnSpPr>
            <a:cxnSpLocks/>
          </p:cNvCxnSpPr>
          <p:nvPr/>
        </p:nvCxnSpPr>
        <p:spPr>
          <a:xfrm rot="16200000" flipH="1">
            <a:off x="6642541" y="1010571"/>
            <a:ext cx="1178584" cy="802932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C135DF9-8DB7-4F2E-AA2E-9AECC727F519}"/>
              </a:ext>
            </a:extLst>
          </p:cNvPr>
          <p:cNvSpPr/>
          <p:nvPr/>
        </p:nvSpPr>
        <p:spPr>
          <a:xfrm>
            <a:off x="6427593" y="2061343"/>
            <a:ext cx="3298372" cy="5400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Edge Spread Function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(ESF)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1B43068A-70B6-4287-872A-8BAD1C03A1BC}"/>
              </a:ext>
            </a:extLst>
          </p:cNvPr>
          <p:cNvGrpSpPr/>
          <p:nvPr/>
        </p:nvGrpSpPr>
        <p:grpSpPr>
          <a:xfrm>
            <a:off x="6793081" y="2708999"/>
            <a:ext cx="1891831" cy="1440002"/>
            <a:chOff x="2438551" y="1926417"/>
            <a:chExt cx="4635580" cy="3704664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DB6F839B-C8D6-4910-86E5-59404B202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51" y="1926417"/>
              <a:ext cx="4635580" cy="3704664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137FECBE-43CE-43C7-B4F1-026F3E86B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66" r="60600" b="63382"/>
            <a:stretch/>
          </p:blipFill>
          <p:spPr>
            <a:xfrm>
              <a:off x="2570932" y="4291572"/>
              <a:ext cx="1802177" cy="840197"/>
            </a:xfrm>
            <a:prstGeom prst="rect">
              <a:avLst/>
            </a:prstGeom>
          </p:spPr>
        </p:pic>
      </p:grp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97C31D25-6A3B-4ADF-82D2-ABFEFBBAAEC2}"/>
              </a:ext>
            </a:extLst>
          </p:cNvPr>
          <p:cNvCxnSpPr/>
          <p:nvPr/>
        </p:nvCxnSpPr>
        <p:spPr>
          <a:xfrm>
            <a:off x="6096000" y="1635161"/>
            <a:ext cx="0" cy="5155811"/>
          </a:xfrm>
          <a:prstGeom prst="line">
            <a:avLst/>
          </a:prstGeom>
          <a:ln w="38100">
            <a:solidFill>
              <a:srgbClr val="92D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9" name="Groupe 3078">
            <a:extLst>
              <a:ext uri="{FF2B5EF4-FFF2-40B4-BE49-F238E27FC236}">
                <a16:creationId xmlns:a16="http://schemas.microsoft.com/office/drawing/2014/main" id="{8610D9D5-C86D-443C-B500-D1DF2A12DFD4}"/>
              </a:ext>
            </a:extLst>
          </p:cNvPr>
          <p:cNvGrpSpPr/>
          <p:nvPr/>
        </p:nvGrpSpPr>
        <p:grpSpPr>
          <a:xfrm>
            <a:off x="9372822" y="2399327"/>
            <a:ext cx="2300522" cy="1891274"/>
            <a:chOff x="9372822" y="2399327"/>
            <a:chExt cx="2300522" cy="1891274"/>
          </a:xfrm>
        </p:grpSpPr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DCB79236-93D8-4150-8D4F-888CC58B3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2822" y="2666583"/>
              <a:ext cx="2165357" cy="1624018"/>
            </a:xfrm>
            <a:prstGeom prst="rect">
              <a:avLst/>
            </a:prstGeom>
          </p:spPr>
        </p:pic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FA32FE9B-CF4F-47A9-B811-1429084EF7EF}"/>
                </a:ext>
              </a:extLst>
            </p:cNvPr>
            <p:cNvSpPr txBox="1"/>
            <p:nvPr/>
          </p:nvSpPr>
          <p:spPr>
            <a:xfrm>
              <a:off x="10177465" y="2399327"/>
              <a:ext cx="1495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Step function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77" name="Groupe 3076">
            <a:extLst>
              <a:ext uri="{FF2B5EF4-FFF2-40B4-BE49-F238E27FC236}">
                <a16:creationId xmlns:a16="http://schemas.microsoft.com/office/drawing/2014/main" id="{6A9BB29E-852F-4170-BFAA-42AC3E5D9D32}"/>
              </a:ext>
            </a:extLst>
          </p:cNvPr>
          <p:cNvGrpSpPr/>
          <p:nvPr/>
        </p:nvGrpSpPr>
        <p:grpSpPr>
          <a:xfrm>
            <a:off x="9336570" y="2477332"/>
            <a:ext cx="2736530" cy="1821134"/>
            <a:chOff x="9286874" y="2454559"/>
            <a:chExt cx="2736530" cy="1821134"/>
          </a:xfrm>
        </p:grpSpPr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7AF293A5-A81F-4F67-880E-B632E22A5FFB}"/>
                </a:ext>
              </a:extLst>
            </p:cNvPr>
            <p:cNvGrpSpPr/>
            <p:nvPr/>
          </p:nvGrpSpPr>
          <p:grpSpPr>
            <a:xfrm>
              <a:off x="9286874" y="2708999"/>
              <a:ext cx="2577219" cy="1566694"/>
              <a:chOff x="9286874" y="2708999"/>
              <a:chExt cx="2577219" cy="1566694"/>
            </a:xfrm>
          </p:grpSpPr>
          <p:pic>
            <p:nvPicPr>
              <p:cNvPr id="55" name="Picture 6">
                <a:extLst>
                  <a:ext uri="{FF2B5EF4-FFF2-40B4-BE49-F238E27FC236}">
                    <a16:creationId xmlns:a16="http://schemas.microsoft.com/office/drawing/2014/main" id="{D3AFE284-C409-4FB4-B3F6-0C77242B9C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13" r="70395" b="31734"/>
              <a:stretch/>
            </p:blipFill>
            <p:spPr bwMode="auto">
              <a:xfrm>
                <a:off x="9286874" y="2708999"/>
                <a:ext cx="2577219" cy="1566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7020420-2528-4AA0-95A5-F5C2F5DDAA30}"/>
                  </a:ext>
                </a:extLst>
              </p:cNvPr>
              <p:cNvSpPr/>
              <p:nvPr/>
            </p:nvSpPr>
            <p:spPr>
              <a:xfrm>
                <a:off x="11163993" y="3207790"/>
                <a:ext cx="606829" cy="2708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BC5434EE-84CB-48F8-BE91-A05D25B4837D}"/>
                </a:ext>
              </a:extLst>
            </p:cNvPr>
            <p:cNvSpPr txBox="1"/>
            <p:nvPr/>
          </p:nvSpPr>
          <p:spPr>
            <a:xfrm>
              <a:off x="9827404" y="2454559"/>
              <a:ext cx="2196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Edge Spread Function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3C5E1A5-55D8-4064-B5C3-2F6FAF32ED35}"/>
              </a:ext>
            </a:extLst>
          </p:cNvPr>
          <p:cNvSpPr txBox="1"/>
          <p:nvPr/>
        </p:nvSpPr>
        <p:spPr>
          <a:xfrm>
            <a:off x="6610734" y="4211122"/>
            <a:ext cx="468157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approaches: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Analytic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Assume Gaussian blur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Fit with error function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FFT-Fourier Transformation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MTF-Modulation Transfer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Numeric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LSF (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derivative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ESF)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FFT-Fourier Transformation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MTF-Modulation Transfer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A0BA848-2433-EEDB-C3F9-1F3CD75223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5" t="12969" r="36526" b="69625"/>
          <a:stretch/>
        </p:blipFill>
        <p:spPr bwMode="auto">
          <a:xfrm>
            <a:off x="2726348" y="3827544"/>
            <a:ext cx="942263" cy="67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D19A6F6-2391-A2C1-5C86-24CEFBBBD0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9" t="11631" r="7032" b="69207"/>
          <a:stretch/>
        </p:blipFill>
        <p:spPr bwMode="auto">
          <a:xfrm>
            <a:off x="3986906" y="3690991"/>
            <a:ext cx="1309781" cy="80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B58BA94-8AF8-61C9-E4D9-0EDE0821A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30793" b="44999"/>
          <a:stretch/>
        </p:blipFill>
        <p:spPr bwMode="auto">
          <a:xfrm>
            <a:off x="3555587" y="4545346"/>
            <a:ext cx="1891831" cy="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AD65A02-89BA-E6D1-02C4-D92E2C21B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6" r="48850" b="44999"/>
          <a:stretch/>
        </p:blipFill>
        <p:spPr bwMode="auto">
          <a:xfrm>
            <a:off x="549332" y="4424146"/>
            <a:ext cx="1891831" cy="86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26CDF28-7DB9-1900-1693-0264806E7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0" r="58866" b="69181"/>
          <a:stretch/>
        </p:blipFill>
        <p:spPr bwMode="auto">
          <a:xfrm>
            <a:off x="483534" y="3624494"/>
            <a:ext cx="1654413" cy="8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2D9BD1-1500-BB46-D5D3-030913B25CAB}"/>
              </a:ext>
            </a:extLst>
          </p:cNvPr>
          <p:cNvSpPr/>
          <p:nvPr/>
        </p:nvSpPr>
        <p:spPr>
          <a:xfrm rot="16200000">
            <a:off x="2535073" y="4565384"/>
            <a:ext cx="288000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6D810-8759-554F-F0FD-14E90474CEC0}"/>
              </a:ext>
            </a:extLst>
          </p:cNvPr>
          <p:cNvSpPr/>
          <p:nvPr/>
        </p:nvSpPr>
        <p:spPr>
          <a:xfrm rot="16200000">
            <a:off x="3035977" y="4354707"/>
            <a:ext cx="288000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ZoneTexte 1">
            <a:extLst>
              <a:ext uri="{FF2B5EF4-FFF2-40B4-BE49-F238E27FC236}">
                <a16:creationId xmlns:a16="http://schemas.microsoft.com/office/drawing/2014/main" id="{C9D87B55-9AD8-4926-B249-526C4A2CBA91}"/>
              </a:ext>
            </a:extLst>
          </p:cNvPr>
          <p:cNvSpPr txBox="1"/>
          <p:nvPr/>
        </p:nvSpPr>
        <p:spPr>
          <a:xfrm>
            <a:off x="973622" y="5342755"/>
            <a:ext cx="4681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Contrast: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ROI &amp; projection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Peaks &amp; minima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Contrast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calculation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042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EF798-3CC7-E772-AE41-9F299853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0CF7E-D340-B9DC-6978-026CE3280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782FDB-A945-C2B2-7935-DA84E335F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r>
              <a:rPr lang="en-US" dirty="0">
                <a:solidFill>
                  <a:schemeClr val="tx1"/>
                </a:solidFill>
              </a:rPr>
              <a:t>All detectors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C5A378-EA2E-440C-CBB7-C257AD598911}"/>
              </a:ext>
            </a:extLst>
          </p:cNvPr>
          <p:cNvSpPr txBox="1"/>
          <p:nvPr/>
        </p:nvSpPr>
        <p:spPr>
          <a:xfrm>
            <a:off x="9018369" y="2132287"/>
            <a:ext cx="2855462" cy="230832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All detectors exhibit </a:t>
            </a:r>
            <a:r>
              <a:rPr lang="en-US" altLang="en-US" b="1" dirty="0">
                <a:latin typeface="Arial" panose="020B0604020202020204" pitchFamily="34" charset="0"/>
              </a:rPr>
              <a:t>similar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The </a:t>
            </a:r>
            <a:r>
              <a:rPr lang="en-US" altLang="en-US" b="1" dirty="0">
                <a:latin typeface="Arial" panose="020B0604020202020204" pitchFamily="34" charset="0"/>
              </a:rPr>
              <a:t>black mesh </a:t>
            </a:r>
            <a:r>
              <a:rPr lang="en-US" altLang="en-US" dirty="0">
                <a:latin typeface="Arial" panose="020B0604020202020204" pitchFamily="34" charset="0"/>
              </a:rPr>
              <a:t>does </a:t>
            </a:r>
            <a:r>
              <a:rPr lang="en-US" altLang="en-US" b="1" dirty="0">
                <a:latin typeface="Arial" panose="020B0604020202020204" pitchFamily="34" charset="0"/>
              </a:rPr>
              <a:t>not</a:t>
            </a:r>
            <a:r>
              <a:rPr lang="en-US" altLang="en-US" dirty="0">
                <a:latin typeface="Arial" panose="020B0604020202020204" pitchFamily="34" charset="0"/>
              </a:rPr>
              <a:t> provide </a:t>
            </a:r>
            <a:r>
              <a:rPr lang="en-US" altLang="en-US" b="1" dirty="0">
                <a:latin typeface="Arial" panose="020B0604020202020204" pitchFamily="34" charset="0"/>
              </a:rPr>
              <a:t>significant improvement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The </a:t>
            </a:r>
            <a:r>
              <a:rPr lang="en-US" altLang="en-US" b="1" dirty="0">
                <a:latin typeface="Arial" panose="020B0604020202020204" pitchFamily="34" charset="0"/>
              </a:rPr>
              <a:t>WLS</a:t>
            </a:r>
            <a:r>
              <a:rPr lang="en-US" altLang="en-US" dirty="0">
                <a:latin typeface="Arial" panose="020B0604020202020204" pitchFamily="34" charset="0"/>
              </a:rPr>
              <a:t> performs </a:t>
            </a:r>
            <a:r>
              <a:rPr lang="en-US" altLang="en-US" b="1" dirty="0">
                <a:latin typeface="Arial" panose="020B0604020202020204" pitchFamily="34" charset="0"/>
              </a:rPr>
              <a:t>better</a:t>
            </a:r>
            <a:r>
              <a:rPr lang="en-US" altLang="en-US" dirty="0">
                <a:latin typeface="Arial" panose="020B0604020202020204" pitchFamily="34" charset="0"/>
              </a:rPr>
              <a:t> than initially </a:t>
            </a:r>
            <a:r>
              <a:rPr lang="en-US" altLang="en-US" b="1" dirty="0">
                <a:latin typeface="Arial" panose="020B0604020202020204" pitchFamily="34" charset="0"/>
              </a:rPr>
              <a:t>expected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ED489F-C115-045E-35FF-8377FD202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86" y="1057553"/>
            <a:ext cx="8229616" cy="548641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8C00C50-1F96-D202-5894-3897595BBC40}"/>
              </a:ext>
            </a:extLst>
          </p:cNvPr>
          <p:cNvSpPr/>
          <p:nvPr/>
        </p:nvSpPr>
        <p:spPr>
          <a:xfrm>
            <a:off x="3424692" y="1607671"/>
            <a:ext cx="2601004" cy="478781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D8D84F-B8C1-3F07-0836-3004CEF31DAC}"/>
              </a:ext>
            </a:extLst>
          </p:cNvPr>
          <p:cNvSpPr/>
          <p:nvPr/>
        </p:nvSpPr>
        <p:spPr>
          <a:xfrm>
            <a:off x="7400610" y="3908234"/>
            <a:ext cx="751294" cy="187428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7D920A-9BFA-4DE6-AA73-6A8C6AEFD81B}"/>
              </a:ext>
            </a:extLst>
          </p:cNvPr>
          <p:cNvSpPr txBox="1"/>
          <p:nvPr/>
        </p:nvSpPr>
        <p:spPr>
          <a:xfrm>
            <a:off x="10357659" y="60652"/>
            <a:ext cx="1687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highlight>
                  <a:srgbClr val="FFFF00"/>
                </a:highlight>
              </a:rPr>
              <a:t>Preliminary!</a:t>
            </a:r>
          </a:p>
        </p:txBody>
      </p:sp>
    </p:spTree>
    <p:extLst>
      <p:ext uri="{BB962C8B-B14F-4D97-AF65-F5344CB8AC3E}">
        <p14:creationId xmlns:p14="http://schemas.microsoft.com/office/powerpoint/2010/main" val="394872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63B5E7-3004-43DD-A77D-CDCDB4003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resolution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EB981E-196C-918A-2BBE-C3517587CAE3}"/>
              </a:ext>
            </a:extLst>
          </p:cNvPr>
          <p:cNvSpPr txBox="1"/>
          <p:nvPr/>
        </p:nvSpPr>
        <p:spPr>
          <a:xfrm>
            <a:off x="824753" y="1075765"/>
            <a:ext cx="4016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Detectors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Optical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lens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camera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6347DB-EBE5-C9BD-3551-227A097F6CED}"/>
              </a:ext>
            </a:extLst>
          </p:cNvPr>
          <p:cNvGrpSpPr/>
          <p:nvPr/>
        </p:nvGrpSpPr>
        <p:grpSpPr>
          <a:xfrm>
            <a:off x="2605740" y="1783651"/>
            <a:ext cx="2958354" cy="1024686"/>
            <a:chOff x="2605740" y="1783651"/>
            <a:chExt cx="2958354" cy="102468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53DBFAD-6AEF-F59F-9D7C-261E542ED773}"/>
                </a:ext>
              </a:extLst>
            </p:cNvPr>
            <p:cNvCxnSpPr>
              <a:cxnSpLocks/>
            </p:cNvCxnSpPr>
            <p:nvPr/>
          </p:nvCxnSpPr>
          <p:spPr>
            <a:xfrm>
              <a:off x="2605741" y="1783651"/>
              <a:ext cx="0" cy="8400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27F17A-5338-81B1-EB10-B8ABA37AC392}"/>
                </a:ext>
              </a:extLst>
            </p:cNvPr>
            <p:cNvCxnSpPr>
              <a:cxnSpLocks/>
            </p:cNvCxnSpPr>
            <p:nvPr/>
          </p:nvCxnSpPr>
          <p:spPr>
            <a:xfrm>
              <a:off x="2605741" y="2043627"/>
              <a:ext cx="6663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EA6415-FD3E-8214-B944-69B3A3552171}"/>
                </a:ext>
              </a:extLst>
            </p:cNvPr>
            <p:cNvSpPr txBox="1"/>
            <p:nvPr/>
          </p:nvSpPr>
          <p:spPr>
            <a:xfrm>
              <a:off x="3370730" y="1858961"/>
              <a:ext cx="2193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Aperture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299A09C-EA9D-12CF-60E3-9D1B8C34BED5}"/>
                </a:ext>
              </a:extLst>
            </p:cNvPr>
            <p:cNvCxnSpPr>
              <a:cxnSpLocks/>
            </p:cNvCxnSpPr>
            <p:nvPr/>
          </p:nvCxnSpPr>
          <p:spPr>
            <a:xfrm>
              <a:off x="2605740" y="2623671"/>
              <a:ext cx="6663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BEB195-F9A4-7D5C-0089-8925CA7D3395}"/>
                </a:ext>
              </a:extLst>
            </p:cNvPr>
            <p:cNvSpPr txBox="1"/>
            <p:nvPr/>
          </p:nvSpPr>
          <p:spPr>
            <a:xfrm>
              <a:off x="3370730" y="2439005"/>
              <a:ext cx="2193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Focus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DC794-0EE9-0256-0A43-7C488ABBD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t="29813" r="16844" b="11691"/>
          <a:stretch>
            <a:fillRect/>
          </a:stretch>
        </p:blipFill>
        <p:spPr>
          <a:xfrm>
            <a:off x="4709459" y="1699310"/>
            <a:ext cx="3107764" cy="688634"/>
          </a:xfrm>
          <a:prstGeom prst="rect">
            <a:avLst/>
          </a:prstGeom>
        </p:spPr>
      </p:pic>
      <p:pic>
        <p:nvPicPr>
          <p:cNvPr id="2" name="Image 8">
            <a:extLst>
              <a:ext uri="{FF2B5EF4-FFF2-40B4-BE49-F238E27FC236}">
                <a16:creationId xmlns:a16="http://schemas.microsoft.com/office/drawing/2014/main" id="{6156BD98-3F0B-479F-E77C-AB7A65D19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4" t="12811" b="-1"/>
          <a:stretch>
            <a:fillRect/>
          </a:stretch>
        </p:blipFill>
        <p:spPr>
          <a:xfrm>
            <a:off x="591670" y="2843807"/>
            <a:ext cx="2480235" cy="34998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8BA049-F121-58F1-CC6F-19630F6AF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181"/>
          <a:stretch>
            <a:fillRect/>
          </a:stretch>
        </p:blipFill>
        <p:spPr>
          <a:xfrm>
            <a:off x="3163047" y="3221317"/>
            <a:ext cx="3606871" cy="28715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394D45-0D10-547D-775F-92142B458A76}"/>
              </a:ext>
            </a:extLst>
          </p:cNvPr>
          <p:cNvSpPr/>
          <p:nvPr/>
        </p:nvSpPr>
        <p:spPr>
          <a:xfrm>
            <a:off x="1045886" y="4993515"/>
            <a:ext cx="1216012" cy="8738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48D5E0-1706-27F4-0D72-517DCC5D6B65}"/>
              </a:ext>
            </a:extLst>
          </p:cNvPr>
          <p:cNvSpPr txBox="1"/>
          <p:nvPr/>
        </p:nvSpPr>
        <p:spPr>
          <a:xfrm>
            <a:off x="591670" y="6413854"/>
            <a:ext cx="2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Old lens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CAB6FA-75E2-208A-4760-A8064F407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017" y="3016914"/>
            <a:ext cx="4379259" cy="24135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8270D55-8CF0-B51B-8024-8BC8FB2EAEEA}"/>
              </a:ext>
            </a:extLst>
          </p:cNvPr>
          <p:cNvSpPr txBox="1"/>
          <p:nvPr/>
        </p:nvSpPr>
        <p:spPr>
          <a:xfrm>
            <a:off x="7916745" y="5508446"/>
            <a:ext cx="3543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Criterion</a:t>
            </a:r>
          </a:p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CTF @ 10%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lp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/mm = 1.67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Resolution ~ 600 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Vs 926 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FDA479-81AE-961F-C0A7-39CB5DD04CC9}"/>
              </a:ext>
            </a:extLst>
          </p:cNvPr>
          <p:cNvSpPr txBox="1"/>
          <p:nvPr/>
        </p:nvSpPr>
        <p:spPr>
          <a:xfrm>
            <a:off x="10357658" y="60652"/>
            <a:ext cx="2702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highlight>
                  <a:srgbClr val="FFFF00"/>
                </a:highlight>
              </a:rPr>
              <a:t>Preliminary!</a:t>
            </a:r>
          </a:p>
        </p:txBody>
      </p:sp>
      <p:sp>
        <p:nvSpPr>
          <p:cNvPr id="3" name="ZoneTexte 1">
            <a:extLst>
              <a:ext uri="{FF2B5EF4-FFF2-40B4-BE49-F238E27FC236}">
                <a16:creationId xmlns:a16="http://schemas.microsoft.com/office/drawing/2014/main" id="{01401A5E-251A-6D1E-E43A-E5EF2B9FFE32}"/>
              </a:ext>
            </a:extLst>
          </p:cNvPr>
          <p:cNvSpPr txBox="1"/>
          <p:nvPr/>
        </p:nvSpPr>
        <p:spPr>
          <a:xfrm>
            <a:off x="3955634" y="6095325"/>
            <a:ext cx="29799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500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Lens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Ricoh FL-CC5028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Focal length: 50 mm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Aperture: F2.8-F22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AA062-2E87-2BD6-C166-B470EC8D7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024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2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noProof="0" dirty="0"/>
              <a:t>β-</a:t>
            </a:r>
            <a:r>
              <a:rPr lang="en-US" noProof="0" dirty="0"/>
              <a:t>Imaging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texte 2">
                <a:extLst>
                  <a:ext uri="{FF2B5EF4-FFF2-40B4-BE49-F238E27FC236}">
                    <a16:creationId xmlns:a16="http://schemas.microsoft.com/office/drawing/2014/main" id="{AAADEDDD-0160-F99C-E8EB-AD5F9AC0CDF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1800" b="1" noProof="0" dirty="0"/>
                  <a:t>Concept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800" b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sz="1800" b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b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sPre>
                  </m:oMath>
                </a14:m>
                <a:r>
                  <a:rPr lang="en-US" sz="1800" b="1" noProof="0" dirty="0"/>
                  <a:t>samples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800" b="1" i="0" smtClean="0">
                            <a:latin typeface="Cambria Math" panose="02040503050406030204" pitchFamily="18" charset="0"/>
                          </a:rPr>
                          <m:t>𝟏𝟒</m:t>
                        </m:r>
                      </m:sup>
                      <m:e>
                        <m:r>
                          <a:rPr lang="en-US" sz="18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  <m:r>
                          <a:rPr lang="en-US" sz="1800" b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sPre>
                  </m:oMath>
                </a14:m>
                <a:r>
                  <a:rPr lang="en-US" sz="1800" b="1" noProof="0" dirty="0"/>
                  <a:t>samples</a:t>
                </a:r>
                <a:endParaRPr lang="en-US" sz="1800" b="1" dirty="0"/>
              </a:p>
            </p:txBody>
          </p:sp>
        </mc:Choice>
        <mc:Fallback xmlns="">
          <p:sp>
            <p:nvSpPr>
              <p:cNvPr id="3" name="Espace réservé du texte 2">
                <a:extLst>
                  <a:ext uri="{FF2B5EF4-FFF2-40B4-BE49-F238E27FC236}">
                    <a16:creationId xmlns:a16="http://schemas.microsoft.com/office/drawing/2014/main" id="{AAADEDDD-0160-F99C-E8EB-AD5F9AC0CD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t="-21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1638E4-11DA-6660-1929-BE999F839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09/06/2026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950163-E66D-E16B-1EB7-E9667B65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noProof="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14850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5EA4A756-9917-D42B-3481-88FFDBFE3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09/06/2026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Τίτλος 5">
            <a:extLst>
              <a:ext uri="{FF2B5EF4-FFF2-40B4-BE49-F238E27FC236}">
                <a16:creationId xmlns:a16="http://schemas.microsoft.com/office/drawing/2014/main" id="{DA5199E3-1A9E-9FC7-1D82-FD0434E8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Applications: </a:t>
            </a:r>
            <a:r>
              <a:rPr lang="en-US" noProof="0" dirty="0">
                <a:solidFill>
                  <a:schemeClr val="tx1"/>
                </a:solidFill>
              </a:rPr>
              <a:t>β-Imaging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Ορθογώνιο 6">
                <a:extLst>
                  <a:ext uri="{FF2B5EF4-FFF2-40B4-BE49-F238E27FC236}">
                    <a16:creationId xmlns:a16="http://schemas.microsoft.com/office/drawing/2014/main" id="{95698B83-6BA8-355D-79F6-3DE661A05CA6}"/>
                  </a:ext>
                </a:extLst>
              </p:cNvPr>
              <p:cNvSpPr/>
              <p:nvPr/>
            </p:nvSpPr>
            <p:spPr>
              <a:xfrm>
                <a:off x="498518" y="998395"/>
                <a:ext cx="11194554" cy="1076866"/>
              </a:xfrm>
              <a:prstGeom prst="rect">
                <a:avLst/>
              </a:prstGeom>
              <a:solidFill>
                <a:srgbClr val="FF1D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QuantiCell</a:t>
                </a:r>
                <a:r>
                  <a:rPr kumimoji="0" lang="en-US" sz="18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Project</a:t>
                </a:r>
                <a:br>
                  <a:rPr kumimoji="0" lang="en-US" sz="16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Objective: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Characterization of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how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Antibody-Drug Conjugates (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ADCs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distribute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and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accumulate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at the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single-cell level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inside tumors, using dual radioactive labeling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PrePr>
                      <m:sub/>
                      <m:sup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p>
                      <m:e>
                        <m:r>
                          <a:rPr kumimoji="0" lang="en-US" sz="1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𝚮</m:t>
                        </m:r>
                      </m:e>
                    </m:sPre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0" lang="en-US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PrePr>
                      <m:sub/>
                      <m:sup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𝟏𝟒</m:t>
                        </m:r>
                      </m:sup>
                      <m:e>
                        <m:r>
                          <a:rPr kumimoji="0" lang="en-US" sz="1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𝐂</m:t>
                        </m:r>
                      </m:e>
                    </m:sPre>
                  </m:oMath>
                </a14:m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and beta detection with Micromegas detectors.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Ορθογώνιο 6">
                <a:extLst>
                  <a:ext uri="{FF2B5EF4-FFF2-40B4-BE49-F238E27FC236}">
                    <a16:creationId xmlns:a16="http://schemas.microsoft.com/office/drawing/2014/main" id="{95698B83-6BA8-355D-79F6-3DE661A05C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18" y="998395"/>
                <a:ext cx="11194554" cy="10768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Ομάδα 13">
            <a:extLst>
              <a:ext uri="{FF2B5EF4-FFF2-40B4-BE49-F238E27FC236}">
                <a16:creationId xmlns:a16="http://schemas.microsoft.com/office/drawing/2014/main" id="{76788D37-8B10-BBC0-4314-1179F79306FE}"/>
              </a:ext>
            </a:extLst>
          </p:cNvPr>
          <p:cNvGrpSpPr/>
          <p:nvPr/>
        </p:nvGrpSpPr>
        <p:grpSpPr>
          <a:xfrm rot="16200000">
            <a:off x="401192" y="1705941"/>
            <a:ext cx="843585" cy="563164"/>
            <a:chOff x="219076" y="2520128"/>
            <a:chExt cx="843585" cy="563164"/>
          </a:xfrm>
        </p:grpSpPr>
        <p:cxnSp>
          <p:nvCxnSpPr>
            <p:cNvPr id="9" name="Ευθεία γραμμή σύνδεσης 8">
              <a:extLst>
                <a:ext uri="{FF2B5EF4-FFF2-40B4-BE49-F238E27FC236}">
                  <a16:creationId xmlns:a16="http://schemas.microsoft.com/office/drawing/2014/main" id="{F368B917-3599-54E0-BD82-002802E74CBE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640868" y="2099385"/>
              <a:ext cx="1" cy="843584"/>
            </a:xfrm>
            <a:prstGeom prst="line">
              <a:avLst/>
            </a:prstGeom>
            <a:ln w="28575">
              <a:solidFill>
                <a:srgbClr val="FF1D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Ευθύγραμμο βέλος σύνδεσης 12">
              <a:extLst>
                <a:ext uri="{FF2B5EF4-FFF2-40B4-BE49-F238E27FC236}">
                  <a16:creationId xmlns:a16="http://schemas.microsoft.com/office/drawing/2014/main" id="{8CB4A88A-3C3F-6201-0FE7-31609A0A622F}"/>
                </a:ext>
              </a:extLst>
            </p:cNvPr>
            <p:cNvCxnSpPr/>
            <p:nvPr/>
          </p:nvCxnSpPr>
          <p:spPr>
            <a:xfrm>
              <a:off x="219076" y="2520128"/>
              <a:ext cx="0" cy="563164"/>
            </a:xfrm>
            <a:prstGeom prst="straightConnector1">
              <a:avLst/>
            </a:prstGeom>
            <a:ln w="28575">
              <a:solidFill>
                <a:srgbClr val="FF1D3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9AA66FC7-59F3-AC36-A5BE-C470C932E873}"/>
              </a:ext>
            </a:extLst>
          </p:cNvPr>
          <p:cNvGrpSpPr/>
          <p:nvPr/>
        </p:nvGrpSpPr>
        <p:grpSpPr>
          <a:xfrm>
            <a:off x="180552" y="3644670"/>
            <a:ext cx="4142094" cy="1052820"/>
            <a:chOff x="463639" y="4089631"/>
            <a:chExt cx="4260761" cy="1098776"/>
          </a:xfrm>
        </p:grpSpPr>
        <p:sp>
          <p:nvSpPr>
            <p:cNvPr id="17" name="Ορθογώνιο: Στρογγύλεμα γωνιών 16">
              <a:extLst>
                <a:ext uri="{FF2B5EF4-FFF2-40B4-BE49-F238E27FC236}">
                  <a16:creationId xmlns:a16="http://schemas.microsoft.com/office/drawing/2014/main" id="{2D1D12BF-26E3-B86D-B6F8-17EB689D3423}"/>
                </a:ext>
              </a:extLst>
            </p:cNvPr>
            <p:cNvSpPr/>
            <p:nvPr/>
          </p:nvSpPr>
          <p:spPr>
            <a:xfrm>
              <a:off x="463639" y="4089631"/>
              <a:ext cx="4260761" cy="1098776"/>
            </a:xfrm>
            <a:custGeom>
              <a:avLst/>
              <a:gdLst>
                <a:gd name="csX0" fmla="*/ 0 w 4260761"/>
                <a:gd name="csY0" fmla="*/ 183133 h 1098776"/>
                <a:gd name="csX1" fmla="*/ 183133 w 4260761"/>
                <a:gd name="csY1" fmla="*/ 0 h 1098776"/>
                <a:gd name="csX2" fmla="*/ 4077628 w 4260761"/>
                <a:gd name="csY2" fmla="*/ 0 h 1098776"/>
                <a:gd name="csX3" fmla="*/ 4260761 w 4260761"/>
                <a:gd name="csY3" fmla="*/ 183133 h 1098776"/>
                <a:gd name="csX4" fmla="*/ 4260761 w 4260761"/>
                <a:gd name="csY4" fmla="*/ 915643 h 1098776"/>
                <a:gd name="csX5" fmla="*/ 4077628 w 4260761"/>
                <a:gd name="csY5" fmla="*/ 1098776 h 1098776"/>
                <a:gd name="csX6" fmla="*/ 183133 w 4260761"/>
                <a:gd name="csY6" fmla="*/ 1098776 h 1098776"/>
                <a:gd name="csX7" fmla="*/ 0 w 4260761"/>
                <a:gd name="csY7" fmla="*/ 915643 h 1098776"/>
                <a:gd name="csX8" fmla="*/ 0 w 4260761"/>
                <a:gd name="csY8" fmla="*/ 183133 h 10987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260761" h="1098776" extrusionOk="0">
                  <a:moveTo>
                    <a:pt x="0" y="183133"/>
                  </a:moveTo>
                  <a:cubicBezTo>
                    <a:pt x="-10757" y="77770"/>
                    <a:pt x="92284" y="-10404"/>
                    <a:pt x="183133" y="0"/>
                  </a:cubicBezTo>
                  <a:cubicBezTo>
                    <a:pt x="868899" y="-94193"/>
                    <a:pt x="2333798" y="-70811"/>
                    <a:pt x="4077628" y="0"/>
                  </a:cubicBezTo>
                  <a:cubicBezTo>
                    <a:pt x="4185614" y="3079"/>
                    <a:pt x="4271703" y="77074"/>
                    <a:pt x="4260761" y="183133"/>
                  </a:cubicBezTo>
                  <a:cubicBezTo>
                    <a:pt x="4247867" y="525407"/>
                    <a:pt x="4257168" y="720331"/>
                    <a:pt x="4260761" y="915643"/>
                  </a:cubicBezTo>
                  <a:cubicBezTo>
                    <a:pt x="4259391" y="1016508"/>
                    <a:pt x="4171080" y="1088282"/>
                    <a:pt x="4077628" y="1098776"/>
                  </a:cubicBezTo>
                  <a:cubicBezTo>
                    <a:pt x="2956971" y="1077151"/>
                    <a:pt x="1106986" y="1213352"/>
                    <a:pt x="183133" y="1098776"/>
                  </a:cubicBezTo>
                  <a:cubicBezTo>
                    <a:pt x="78426" y="1110613"/>
                    <a:pt x="4006" y="1016702"/>
                    <a:pt x="0" y="915643"/>
                  </a:cubicBezTo>
                  <a:cubicBezTo>
                    <a:pt x="-19487" y="599184"/>
                    <a:pt x="-40724" y="436066"/>
                    <a:pt x="0" y="183133"/>
                  </a:cubicBez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3738901915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Chemotherapy everywhere in the body Guided drug directly to the cancer cells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600" b="1" i="1" u="none" strike="noStrike" kern="1200" cap="none" spc="0" normalizeH="0" baseline="0" noProof="0" dirty="0">
                  <a:ln w="0"/>
                  <a:solidFill>
                    <a:srgbClr val="262626"/>
                  </a:solidFill>
                  <a:effectLst>
                    <a:outerShdw blurRad="38100" dist="19050" dir="2700000" algn="tl" rotWithShape="0">
                      <a:srgbClr val="262626">
                        <a:alpha val="4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Targeted therapy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Σύμβολο πολλαπλασιασμού 17">
              <a:extLst>
                <a:ext uri="{FF2B5EF4-FFF2-40B4-BE49-F238E27FC236}">
                  <a16:creationId xmlns:a16="http://schemas.microsoft.com/office/drawing/2014/main" id="{418E265B-FCA3-D548-9524-F0DC7228778B}"/>
                </a:ext>
              </a:extLst>
            </p:cNvPr>
            <p:cNvSpPr/>
            <p:nvPr/>
          </p:nvSpPr>
          <p:spPr>
            <a:xfrm>
              <a:off x="518339" y="4175824"/>
              <a:ext cx="302304" cy="398878"/>
            </a:xfrm>
            <a:prstGeom prst="mathMultiply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Εικόνα 20" descr="Εικόνα που περιέχει γραφικά, γραφιστική&#10;&#10;Το περιεχόμενο που δημιουργείται από τεχνολογία AI ενδέχεται να είναι εσφαλμένο.">
              <a:extLst>
                <a:ext uri="{FF2B5EF4-FFF2-40B4-BE49-F238E27FC236}">
                  <a16:creationId xmlns:a16="http://schemas.microsoft.com/office/drawing/2014/main" id="{E0D7592B-9A05-9A88-DA16-1BF07F0BC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637"/>
            <a:stretch/>
          </p:blipFill>
          <p:spPr>
            <a:xfrm>
              <a:off x="518339" y="4509551"/>
              <a:ext cx="542192" cy="374396"/>
            </a:xfrm>
            <a:prstGeom prst="rect">
              <a:avLst/>
            </a:prstGeom>
          </p:spPr>
        </p:pic>
      </p:grpSp>
      <p:grpSp>
        <p:nvGrpSpPr>
          <p:cNvPr id="23" name="Ομάδα 22">
            <a:extLst>
              <a:ext uri="{FF2B5EF4-FFF2-40B4-BE49-F238E27FC236}">
                <a16:creationId xmlns:a16="http://schemas.microsoft.com/office/drawing/2014/main" id="{3CA6CC52-E753-E2FD-6B04-21C5EC996880}"/>
              </a:ext>
            </a:extLst>
          </p:cNvPr>
          <p:cNvGrpSpPr/>
          <p:nvPr/>
        </p:nvGrpSpPr>
        <p:grpSpPr>
          <a:xfrm rot="16200000">
            <a:off x="3986122" y="2036879"/>
            <a:ext cx="843585" cy="563164"/>
            <a:chOff x="219076" y="2520128"/>
            <a:chExt cx="843585" cy="563164"/>
          </a:xfrm>
        </p:grpSpPr>
        <p:cxnSp>
          <p:nvCxnSpPr>
            <p:cNvPr id="24" name="Ευθεία γραμμή σύνδεσης 23">
              <a:extLst>
                <a:ext uri="{FF2B5EF4-FFF2-40B4-BE49-F238E27FC236}">
                  <a16:creationId xmlns:a16="http://schemas.microsoft.com/office/drawing/2014/main" id="{127BBF31-D4BE-3997-A14B-AB1F7294EA95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640868" y="2099385"/>
              <a:ext cx="1" cy="843584"/>
            </a:xfrm>
            <a:prstGeom prst="line">
              <a:avLst/>
            </a:prstGeom>
            <a:ln w="28575">
              <a:solidFill>
                <a:srgbClr val="FF1D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Ευθύγραμμο βέλος σύνδεσης 24">
              <a:extLst>
                <a:ext uri="{FF2B5EF4-FFF2-40B4-BE49-F238E27FC236}">
                  <a16:creationId xmlns:a16="http://schemas.microsoft.com/office/drawing/2014/main" id="{56D44C37-A17F-B754-0CE4-4E9E29DC3C1C}"/>
                </a:ext>
              </a:extLst>
            </p:cNvPr>
            <p:cNvCxnSpPr/>
            <p:nvPr/>
          </p:nvCxnSpPr>
          <p:spPr>
            <a:xfrm>
              <a:off x="219076" y="2520128"/>
              <a:ext cx="0" cy="563164"/>
            </a:xfrm>
            <a:prstGeom prst="straightConnector1">
              <a:avLst/>
            </a:prstGeom>
            <a:ln w="28575">
              <a:solidFill>
                <a:srgbClr val="FF1D3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Ομάδα 33">
            <a:extLst>
              <a:ext uri="{FF2B5EF4-FFF2-40B4-BE49-F238E27FC236}">
                <a16:creationId xmlns:a16="http://schemas.microsoft.com/office/drawing/2014/main" id="{19C779FA-5530-C6D4-28E2-532674BE40ED}"/>
              </a:ext>
            </a:extLst>
          </p:cNvPr>
          <p:cNvGrpSpPr/>
          <p:nvPr/>
        </p:nvGrpSpPr>
        <p:grpSpPr>
          <a:xfrm rot="16200000">
            <a:off x="8070860" y="2169400"/>
            <a:ext cx="1436603" cy="1539590"/>
            <a:chOff x="6043676" y="3716867"/>
            <a:chExt cx="1436603" cy="1539590"/>
          </a:xfrm>
        </p:grpSpPr>
        <p:sp>
          <p:nvSpPr>
            <p:cNvPr id="29" name="Βέλος: Δεξιό 28">
              <a:extLst>
                <a:ext uri="{FF2B5EF4-FFF2-40B4-BE49-F238E27FC236}">
                  <a16:creationId xmlns:a16="http://schemas.microsoft.com/office/drawing/2014/main" id="{B34875A6-3A88-21E9-9684-793B81BE0FC7}"/>
                </a:ext>
              </a:extLst>
            </p:cNvPr>
            <p:cNvSpPr/>
            <p:nvPr/>
          </p:nvSpPr>
          <p:spPr>
            <a:xfrm rot="5400000">
              <a:off x="6262024" y="4266453"/>
              <a:ext cx="853118" cy="41982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9DD56F5-26AC-4295-9D1E-F91D190B4189}"/>
                </a:ext>
              </a:extLst>
            </p:cNvPr>
            <p:cNvSpPr txBox="1"/>
            <p:nvPr/>
          </p:nvSpPr>
          <p:spPr>
            <a:xfrm rot="5400000">
              <a:off x="6397614" y="4173791"/>
              <a:ext cx="1519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500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Radio-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500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500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active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B4BD53B-683D-7861-6CD8-4734770EC86B}"/>
                </a:ext>
              </a:extLst>
            </p:cNvPr>
            <p:cNvSpPr txBox="1"/>
            <p:nvPr/>
          </p:nvSpPr>
          <p:spPr>
            <a:xfrm rot="5400000">
              <a:off x="5468842" y="4291701"/>
              <a:ext cx="151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500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labelling 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4DD2C6B-498D-3441-A0FB-1A660011919E}"/>
              </a:ext>
            </a:extLst>
          </p:cNvPr>
          <p:cNvSpPr txBox="1"/>
          <p:nvPr/>
        </p:nvSpPr>
        <p:spPr>
          <a:xfrm>
            <a:off x="9303142" y="2267837"/>
            <a:ext cx="2858121" cy="2246769"/>
          </a:xfrm>
          <a:custGeom>
            <a:avLst/>
            <a:gdLst>
              <a:gd name="csX0" fmla="*/ 0 w 2858121"/>
              <a:gd name="csY0" fmla="*/ 0 h 2246769"/>
              <a:gd name="csX1" fmla="*/ 2858121 w 2858121"/>
              <a:gd name="csY1" fmla="*/ 0 h 2246769"/>
              <a:gd name="csX2" fmla="*/ 2858121 w 2858121"/>
              <a:gd name="csY2" fmla="*/ 2246769 h 2246769"/>
              <a:gd name="csX3" fmla="*/ 0 w 2858121"/>
              <a:gd name="csY3" fmla="*/ 2246769 h 2246769"/>
              <a:gd name="csX4" fmla="*/ 0 w 2858121"/>
              <a:gd name="csY4" fmla="*/ 0 h 22467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858121" h="2246769" extrusionOk="0">
                <a:moveTo>
                  <a:pt x="0" y="0"/>
                </a:moveTo>
                <a:cubicBezTo>
                  <a:pt x="1333084" y="-10720"/>
                  <a:pt x="2161752" y="95927"/>
                  <a:pt x="2858121" y="0"/>
                </a:cubicBezTo>
                <a:cubicBezTo>
                  <a:pt x="2822915" y="800132"/>
                  <a:pt x="2798608" y="1779664"/>
                  <a:pt x="2858121" y="2246769"/>
                </a:cubicBezTo>
                <a:cubicBezTo>
                  <a:pt x="1494147" y="2258315"/>
                  <a:pt x="1029472" y="2098579"/>
                  <a:pt x="0" y="2246769"/>
                </a:cubicBezTo>
                <a:cubicBezTo>
                  <a:pt x="-30320" y="2016504"/>
                  <a:pt x="-28504" y="667011"/>
                  <a:pt x="0" y="0"/>
                </a:cubicBezTo>
                <a:close/>
              </a:path>
            </a:pathLst>
          </a:custGeom>
          <a:noFill/>
          <a:ln w="190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19949491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¹⁴C signal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how much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antibody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reached the cell.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³H signal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how much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drug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reached the cell.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=&gt;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the ADC via their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β-decay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→ ADC reached the cell as a whole or if the drug separated off.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6" name="Ομάδα 55">
            <a:extLst>
              <a:ext uri="{FF2B5EF4-FFF2-40B4-BE49-F238E27FC236}">
                <a16:creationId xmlns:a16="http://schemas.microsoft.com/office/drawing/2014/main" id="{13972F19-C18A-AD6B-4124-D32E5F45522B}"/>
              </a:ext>
            </a:extLst>
          </p:cNvPr>
          <p:cNvGrpSpPr/>
          <p:nvPr/>
        </p:nvGrpSpPr>
        <p:grpSpPr>
          <a:xfrm>
            <a:off x="275492" y="2255467"/>
            <a:ext cx="4016830" cy="1559925"/>
            <a:chOff x="376553" y="2738578"/>
            <a:chExt cx="4016830" cy="15599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8E4CF3E-226D-BBF0-4294-775C82CF8FFE}"/>
                </a:ext>
              </a:extLst>
            </p:cNvPr>
            <p:cNvSpPr txBox="1"/>
            <p:nvPr/>
          </p:nvSpPr>
          <p:spPr>
            <a:xfrm>
              <a:off x="376553" y="2759620"/>
              <a:ext cx="4016830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What is the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03EF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“Smart bomb”: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Antibody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→”GPS tracker”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Linker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→ chemical connector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03EF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Drug (payload)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03EF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→killer of cancer cells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Ορθογώνιο 52">
              <a:extLst>
                <a:ext uri="{FF2B5EF4-FFF2-40B4-BE49-F238E27FC236}">
                  <a16:creationId xmlns:a16="http://schemas.microsoft.com/office/drawing/2014/main" id="{043D4BE8-C166-15CA-DBDF-66F2D358C96E}"/>
                </a:ext>
              </a:extLst>
            </p:cNvPr>
            <p:cNvSpPr/>
            <p:nvPr/>
          </p:nvSpPr>
          <p:spPr>
            <a:xfrm>
              <a:off x="1285443" y="2738578"/>
              <a:ext cx="2773144" cy="361171"/>
            </a:xfrm>
            <a:prstGeom prst="rect">
              <a:avLst/>
            </a:prstGeom>
            <a:solidFill>
              <a:srgbClr val="92D050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8" name="Ομάδα 57">
            <a:extLst>
              <a:ext uri="{FF2B5EF4-FFF2-40B4-BE49-F238E27FC236}">
                <a16:creationId xmlns:a16="http://schemas.microsoft.com/office/drawing/2014/main" id="{C477307A-A925-3987-0B51-AFFD644DB37E}"/>
              </a:ext>
            </a:extLst>
          </p:cNvPr>
          <p:cNvGrpSpPr/>
          <p:nvPr/>
        </p:nvGrpSpPr>
        <p:grpSpPr>
          <a:xfrm>
            <a:off x="4599456" y="2255467"/>
            <a:ext cx="3882571" cy="1339703"/>
            <a:chOff x="4672466" y="2198055"/>
            <a:chExt cx="3882571" cy="133970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2EAE2-6E3B-00D1-FE47-CBE1119668A2}"/>
                </a:ext>
              </a:extLst>
            </p:cNvPr>
            <p:cNvSpPr txBox="1"/>
            <p:nvPr/>
          </p:nvSpPr>
          <p:spPr>
            <a:xfrm>
              <a:off x="4921316" y="3199204"/>
              <a:ext cx="31931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 w="0"/>
                  <a:solidFill>
                    <a:srgbClr val="262626"/>
                  </a:solidFill>
                  <a:effectLst>
                    <a:outerShdw blurRad="38100" dist="19050" dir="2700000" algn="tl" rotWithShape="0">
                      <a:srgbClr val="262626">
                        <a:alpha val="4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Trace the track of the ADC</a:t>
              </a:r>
            </a:p>
          </p:txBody>
        </p:sp>
        <p:grpSp>
          <p:nvGrpSpPr>
            <p:cNvPr id="57" name="Ομάδα 56">
              <a:extLst>
                <a:ext uri="{FF2B5EF4-FFF2-40B4-BE49-F238E27FC236}">
                  <a16:creationId xmlns:a16="http://schemas.microsoft.com/office/drawing/2014/main" id="{62B2BBDB-8189-2B36-1491-489DC06D86DB}"/>
                </a:ext>
              </a:extLst>
            </p:cNvPr>
            <p:cNvGrpSpPr/>
            <p:nvPr/>
          </p:nvGrpSpPr>
          <p:grpSpPr>
            <a:xfrm>
              <a:off x="4672466" y="2198055"/>
              <a:ext cx="3882571" cy="1330060"/>
              <a:chOff x="4748669" y="2722222"/>
              <a:chExt cx="3882571" cy="133006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247B62-0DFC-1122-AACB-03D2EFCADFA8}"/>
                  </a:ext>
                </a:extLst>
              </p:cNvPr>
              <p:cNvSpPr txBox="1"/>
              <p:nvPr/>
            </p:nvSpPr>
            <p:spPr>
              <a:xfrm>
                <a:off x="4748669" y="2759620"/>
                <a:ext cx="3882571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What happened with the ADC?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Did it enter the tumor?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Did it go inside the cancer cells?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How much accumulated inside each cell?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Ορθογώνιο 53">
                <a:extLst>
                  <a:ext uri="{FF2B5EF4-FFF2-40B4-BE49-F238E27FC236}">
                    <a16:creationId xmlns:a16="http://schemas.microsoft.com/office/drawing/2014/main" id="{7F72C7E0-AC78-133B-EC55-54259AE463E3}"/>
                  </a:ext>
                </a:extLst>
              </p:cNvPr>
              <p:cNvSpPr/>
              <p:nvPr/>
            </p:nvSpPr>
            <p:spPr>
              <a:xfrm>
                <a:off x="4908285" y="2722222"/>
                <a:ext cx="3511811" cy="361171"/>
              </a:xfrm>
              <a:prstGeom prst="rect">
                <a:avLst/>
              </a:prstGeom>
              <a:solidFill>
                <a:srgbClr val="92D050">
                  <a:alpha val="2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" name="Θέση περιεχομένου 1">
            <a:extLst>
              <a:ext uri="{FF2B5EF4-FFF2-40B4-BE49-F238E27FC236}">
                <a16:creationId xmlns:a16="http://schemas.microsoft.com/office/drawing/2014/main" id="{61BD7CE1-7EF4-576B-5E20-AE489465A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613" y="4892849"/>
            <a:ext cx="10728325" cy="105386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noProof="0" dirty="0"/>
              <a:t>Single-cells Samples</a:t>
            </a:r>
          </a:p>
          <a:p>
            <a:endParaRPr lang="en-US" b="1" noProof="0" dirty="0"/>
          </a:p>
          <a:p>
            <a:endParaRPr lang="en-US" noProof="0" dirty="0"/>
          </a:p>
          <a:p>
            <a:endParaRPr lang="en-US" noProof="0" dirty="0"/>
          </a:p>
        </p:txBody>
      </p:sp>
      <p:pic>
        <p:nvPicPr>
          <p:cNvPr id="19" name="Picture 18" descr="A diagram of a cell division&#10;&#10;AI-generated content may be incorrect.">
            <a:extLst>
              <a:ext uri="{FF2B5EF4-FFF2-40B4-BE49-F238E27FC236}">
                <a16:creationId xmlns:a16="http://schemas.microsoft.com/office/drawing/2014/main" id="{00F4EB79-5305-541B-8B04-476F6A600A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7" b="37168"/>
          <a:stretch>
            <a:fillRect/>
          </a:stretch>
        </p:blipFill>
        <p:spPr>
          <a:xfrm>
            <a:off x="2758604" y="5233237"/>
            <a:ext cx="6266341" cy="146949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251E13-F5BB-4316-9DAF-93D3D426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6D691-D29F-BA27-61BC-E57CA4AE3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82F87B79-1E4C-2AC5-249F-77FB6F2F8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09/06/2026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Τίτλος 5">
            <a:extLst>
              <a:ext uri="{FF2B5EF4-FFF2-40B4-BE49-F238E27FC236}">
                <a16:creationId xmlns:a16="http://schemas.microsoft.com/office/drawing/2014/main" id="{B53C4CFC-9732-2A15-92CC-E9C3286A4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Applications: </a:t>
            </a:r>
            <a:r>
              <a:rPr lang="en-US" noProof="0" dirty="0">
                <a:solidFill>
                  <a:schemeClr val="tx1"/>
                </a:solidFill>
              </a:rPr>
              <a:t>β-Imaging</a:t>
            </a:r>
          </a:p>
        </p:txBody>
      </p:sp>
      <p:grpSp>
        <p:nvGrpSpPr>
          <p:cNvPr id="39" name="Ομάδα 38">
            <a:extLst>
              <a:ext uri="{FF2B5EF4-FFF2-40B4-BE49-F238E27FC236}">
                <a16:creationId xmlns:a16="http://schemas.microsoft.com/office/drawing/2014/main" id="{F20AAB27-BE48-E7A0-F26A-2956E0A9FF4C}"/>
              </a:ext>
            </a:extLst>
          </p:cNvPr>
          <p:cNvGrpSpPr/>
          <p:nvPr/>
        </p:nvGrpSpPr>
        <p:grpSpPr>
          <a:xfrm>
            <a:off x="176527" y="2068121"/>
            <a:ext cx="7902867" cy="4132468"/>
            <a:chOff x="218363" y="2725532"/>
            <a:chExt cx="7902867" cy="4132468"/>
          </a:xfrm>
        </p:grpSpPr>
        <p:grpSp>
          <p:nvGrpSpPr>
            <p:cNvPr id="37" name="Ομάδα 36">
              <a:extLst>
                <a:ext uri="{FF2B5EF4-FFF2-40B4-BE49-F238E27FC236}">
                  <a16:creationId xmlns:a16="http://schemas.microsoft.com/office/drawing/2014/main" id="{682DA764-3343-84D6-62D2-A19C063FAD5C}"/>
                </a:ext>
              </a:extLst>
            </p:cNvPr>
            <p:cNvGrpSpPr/>
            <p:nvPr/>
          </p:nvGrpSpPr>
          <p:grpSpPr>
            <a:xfrm>
              <a:off x="498928" y="2725532"/>
              <a:ext cx="7622302" cy="4132468"/>
              <a:chOff x="2284849" y="1362766"/>
              <a:chExt cx="7622302" cy="4132468"/>
            </a:xfrm>
          </p:grpSpPr>
          <p:grpSp>
            <p:nvGrpSpPr>
              <p:cNvPr id="8" name="Groupe 32">
                <a:extLst>
                  <a:ext uri="{FF2B5EF4-FFF2-40B4-BE49-F238E27FC236}">
                    <a16:creationId xmlns:a16="http://schemas.microsoft.com/office/drawing/2014/main" id="{6B019B86-EFB4-C1FE-E075-1856F5EFB356}"/>
                  </a:ext>
                </a:extLst>
              </p:cNvPr>
              <p:cNvGrpSpPr/>
              <p:nvPr/>
            </p:nvGrpSpPr>
            <p:grpSpPr>
              <a:xfrm>
                <a:off x="2284849" y="2474639"/>
                <a:ext cx="2043034" cy="1430883"/>
                <a:chOff x="1251314" y="2796246"/>
                <a:chExt cx="4407757" cy="3852954"/>
              </a:xfrm>
            </p:grpSpPr>
            <p:grpSp>
              <p:nvGrpSpPr>
                <p:cNvPr id="25" name="Groupe 30">
                  <a:extLst>
                    <a:ext uri="{FF2B5EF4-FFF2-40B4-BE49-F238E27FC236}">
                      <a16:creationId xmlns:a16="http://schemas.microsoft.com/office/drawing/2014/main" id="{044A4287-5B3A-5F7D-2852-5F10DB87DF32}"/>
                    </a:ext>
                  </a:extLst>
                </p:cNvPr>
                <p:cNvGrpSpPr/>
                <p:nvPr/>
              </p:nvGrpSpPr>
              <p:grpSpPr>
                <a:xfrm>
                  <a:off x="4224336" y="2796246"/>
                  <a:ext cx="1434735" cy="3852954"/>
                  <a:chOff x="4224336" y="2233522"/>
                  <a:chExt cx="1434735" cy="3852954"/>
                </a:xfrm>
              </p:grpSpPr>
              <p:sp>
                <p:nvSpPr>
                  <p:cNvPr id="34" name="Rectangle 18">
                    <a:extLst>
                      <a:ext uri="{FF2B5EF4-FFF2-40B4-BE49-F238E27FC236}">
                        <a16:creationId xmlns:a16="http://schemas.microsoft.com/office/drawing/2014/main" id="{29BCF906-FCD4-BF1F-1F6B-9B7F19659087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4686299" y="2333624"/>
                    <a:ext cx="200025" cy="45719"/>
                  </a:xfrm>
                  <a:prstGeom prst="rect">
                    <a:avLst/>
                  </a:prstGeom>
                  <a:solidFill>
                    <a:srgbClr val="A9ED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Rectangle 17">
                    <a:extLst>
                      <a:ext uri="{FF2B5EF4-FFF2-40B4-BE49-F238E27FC236}">
                        <a16:creationId xmlns:a16="http://schemas.microsoft.com/office/drawing/2014/main" id="{6A31820F-B6C1-E2A3-E4BB-2C1FF7F5C54A}"/>
                      </a:ext>
                    </a:extLst>
                  </p:cNvPr>
                  <p:cNvSpPr/>
                  <p:nvPr/>
                </p:nvSpPr>
                <p:spPr>
                  <a:xfrm>
                    <a:off x="4705350" y="2333624"/>
                    <a:ext cx="482600" cy="3298826"/>
                  </a:xfrm>
                  <a:prstGeom prst="rect">
                    <a:avLst/>
                  </a:prstGeom>
                  <a:solidFill>
                    <a:srgbClr val="A9ED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6" name="Image 20">
                    <a:extLst>
                      <a:ext uri="{FF2B5EF4-FFF2-40B4-BE49-F238E27FC236}">
                        <a16:creationId xmlns:a16="http://schemas.microsoft.com/office/drawing/2014/main" id="{27F0EB51-F872-A0EF-66AC-3FF4FD1ADB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587" t="9734" r="31543" b="7455"/>
                  <a:stretch/>
                </p:blipFill>
                <p:spPr>
                  <a:xfrm>
                    <a:off x="4224336" y="2233522"/>
                    <a:ext cx="1434735" cy="385295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6" name="Groupe 31">
                  <a:extLst>
                    <a:ext uri="{FF2B5EF4-FFF2-40B4-BE49-F238E27FC236}">
                      <a16:creationId xmlns:a16="http://schemas.microsoft.com/office/drawing/2014/main" id="{6CB4A6F6-A696-DD39-2410-C3F855F44557}"/>
                    </a:ext>
                  </a:extLst>
                </p:cNvPr>
                <p:cNvGrpSpPr/>
                <p:nvPr/>
              </p:nvGrpSpPr>
              <p:grpSpPr>
                <a:xfrm>
                  <a:off x="2737825" y="2796246"/>
                  <a:ext cx="1434735" cy="3852954"/>
                  <a:chOff x="2737825" y="2796246"/>
                  <a:chExt cx="1434735" cy="3852954"/>
                </a:xfrm>
              </p:grpSpPr>
              <p:sp>
                <p:nvSpPr>
                  <p:cNvPr id="31" name="Rectangle 23">
                    <a:extLst>
                      <a:ext uri="{FF2B5EF4-FFF2-40B4-BE49-F238E27FC236}">
                        <a16:creationId xmlns:a16="http://schemas.microsoft.com/office/drawing/2014/main" id="{CD0B297A-3DEE-EDD8-B045-9D35B01E7245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3199788" y="2896348"/>
                    <a:ext cx="200025" cy="45719"/>
                  </a:xfrm>
                  <a:prstGeom prst="rect">
                    <a:avLst/>
                  </a:prstGeom>
                  <a:solidFill>
                    <a:srgbClr val="95F75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Rectangle 24">
                    <a:extLst>
                      <a:ext uri="{FF2B5EF4-FFF2-40B4-BE49-F238E27FC236}">
                        <a16:creationId xmlns:a16="http://schemas.microsoft.com/office/drawing/2014/main" id="{7A9B9757-DD9D-54DF-9399-2435207539D4}"/>
                      </a:ext>
                    </a:extLst>
                  </p:cNvPr>
                  <p:cNvSpPr/>
                  <p:nvPr/>
                </p:nvSpPr>
                <p:spPr>
                  <a:xfrm>
                    <a:off x="3218839" y="2896348"/>
                    <a:ext cx="482600" cy="3298826"/>
                  </a:xfrm>
                  <a:prstGeom prst="rect">
                    <a:avLst/>
                  </a:prstGeom>
                  <a:solidFill>
                    <a:srgbClr val="95F75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3" name="Image 25">
                    <a:extLst>
                      <a:ext uri="{FF2B5EF4-FFF2-40B4-BE49-F238E27FC236}">
                        <a16:creationId xmlns:a16="http://schemas.microsoft.com/office/drawing/2014/main" id="{E55795C6-3BF3-2808-8C50-88BBC514C7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587" t="9734" r="31543" b="7455"/>
                  <a:stretch/>
                </p:blipFill>
                <p:spPr>
                  <a:xfrm>
                    <a:off x="2737825" y="2796246"/>
                    <a:ext cx="1434735" cy="385295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7" name="Groupe 26">
                  <a:extLst>
                    <a:ext uri="{FF2B5EF4-FFF2-40B4-BE49-F238E27FC236}">
                      <a16:creationId xmlns:a16="http://schemas.microsoft.com/office/drawing/2014/main" id="{81AA0BBE-6379-FAF9-0D66-8EF479030B77}"/>
                    </a:ext>
                  </a:extLst>
                </p:cNvPr>
                <p:cNvGrpSpPr/>
                <p:nvPr/>
              </p:nvGrpSpPr>
              <p:grpSpPr>
                <a:xfrm>
                  <a:off x="1251314" y="2796246"/>
                  <a:ext cx="1434735" cy="3852954"/>
                  <a:chOff x="4224336" y="2233522"/>
                  <a:chExt cx="1434735" cy="3852954"/>
                </a:xfrm>
              </p:grpSpPr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F0C32B33-09B8-232C-E91A-FDD40AE9F1C4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4686299" y="2333624"/>
                    <a:ext cx="200025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D4EE253B-46B4-9FA3-3B88-1F4524A4E3C2}"/>
                      </a:ext>
                    </a:extLst>
                  </p:cNvPr>
                  <p:cNvSpPr/>
                  <p:nvPr/>
                </p:nvSpPr>
                <p:spPr>
                  <a:xfrm>
                    <a:off x="4705350" y="2333624"/>
                    <a:ext cx="482600" cy="3298826"/>
                  </a:xfrm>
                  <a:prstGeom prst="rect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0" name="Image 29">
                    <a:extLst>
                      <a:ext uri="{FF2B5EF4-FFF2-40B4-BE49-F238E27FC236}">
                        <a16:creationId xmlns:a16="http://schemas.microsoft.com/office/drawing/2014/main" id="{2CC02CD9-0E3F-5D3A-F22C-92E24AA856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587" t="9734" r="31543" b="7455"/>
                  <a:stretch/>
                </p:blipFill>
                <p:spPr>
                  <a:xfrm>
                    <a:off x="4224336" y="2233522"/>
                    <a:ext cx="1434735" cy="3852954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9" name="ZoneTexte 35">
                <a:extLst>
                  <a:ext uri="{FF2B5EF4-FFF2-40B4-BE49-F238E27FC236}">
                    <a16:creationId xmlns:a16="http://schemas.microsoft.com/office/drawing/2014/main" id="{3AB5DB2C-E77F-8B4F-9DB7-14DBFE5CAAA0}"/>
                  </a:ext>
                </a:extLst>
              </p:cNvPr>
              <p:cNvSpPr txBox="1"/>
              <p:nvPr/>
            </p:nvSpPr>
            <p:spPr>
              <a:xfrm>
                <a:off x="6925898" y="1972583"/>
                <a:ext cx="1980215" cy="58477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B6A6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Liquid scintillation measurement</a:t>
                </a:r>
              </a:p>
            </p:txBody>
          </p:sp>
          <p:sp>
            <p:nvSpPr>
              <p:cNvPr id="10" name="ZoneTexte 36">
                <a:extLst>
                  <a:ext uri="{FF2B5EF4-FFF2-40B4-BE49-F238E27FC236}">
                    <a16:creationId xmlns:a16="http://schemas.microsoft.com/office/drawing/2014/main" id="{9A4CA613-2AC3-A1FE-131E-9F5D5BD8B402}"/>
                  </a:ext>
                </a:extLst>
              </p:cNvPr>
              <p:cNvSpPr txBox="1"/>
              <p:nvPr/>
            </p:nvSpPr>
            <p:spPr>
              <a:xfrm>
                <a:off x="6925860" y="3161109"/>
                <a:ext cx="1980215" cy="58477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B6A6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Micromegas autoradiography</a:t>
                </a:r>
              </a:p>
            </p:txBody>
          </p:sp>
          <p:sp>
            <p:nvSpPr>
              <p:cNvPr id="11" name="ZoneTexte 37">
                <a:extLst>
                  <a:ext uri="{FF2B5EF4-FFF2-40B4-BE49-F238E27FC236}">
                    <a16:creationId xmlns:a16="http://schemas.microsoft.com/office/drawing/2014/main" id="{206852C7-311C-9788-8242-F16FCC8A3C71}"/>
                  </a:ext>
                </a:extLst>
              </p:cNvPr>
              <p:cNvSpPr txBox="1"/>
              <p:nvPr/>
            </p:nvSpPr>
            <p:spPr>
              <a:xfrm>
                <a:off x="6925859" y="4497717"/>
                <a:ext cx="1980215" cy="58477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B6A6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Industrial β imager autoradiography</a:t>
                </a:r>
              </a:p>
            </p:txBody>
          </p:sp>
          <p:cxnSp>
            <p:nvCxnSpPr>
              <p:cNvPr id="12" name="Connecteur droit avec flèche 48">
                <a:extLst>
                  <a:ext uri="{FF2B5EF4-FFF2-40B4-BE49-F238E27FC236}">
                    <a16:creationId xmlns:a16="http://schemas.microsoft.com/office/drawing/2014/main" id="{EB46BC33-7D1D-7FA9-A2A7-437B10F6A472}"/>
                  </a:ext>
                </a:extLst>
              </p:cNvPr>
              <p:cNvCxnSpPr>
                <a:cxnSpLocks/>
                <a:endCxn id="9" idx="1"/>
              </p:cNvCxnSpPr>
              <p:nvPr/>
            </p:nvCxnSpPr>
            <p:spPr>
              <a:xfrm>
                <a:off x="4643838" y="2248419"/>
                <a:ext cx="2282060" cy="1655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ZoneTexte 50">
                <a:extLst>
                  <a:ext uri="{FF2B5EF4-FFF2-40B4-BE49-F238E27FC236}">
                    <a16:creationId xmlns:a16="http://schemas.microsoft.com/office/drawing/2014/main" id="{C21A8C53-FE6B-847C-BB7A-6846AB498E84}"/>
                  </a:ext>
                </a:extLst>
              </p:cNvPr>
              <p:cNvSpPr txBox="1"/>
              <p:nvPr/>
            </p:nvSpPr>
            <p:spPr>
              <a:xfrm>
                <a:off x="5382517" y="1968582"/>
                <a:ext cx="8046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100 µL</a:t>
                </a:r>
              </a:p>
            </p:txBody>
          </p:sp>
          <p:cxnSp>
            <p:nvCxnSpPr>
              <p:cNvPr id="14" name="Connecteur droit avec flèche 51">
                <a:extLst>
                  <a:ext uri="{FF2B5EF4-FFF2-40B4-BE49-F238E27FC236}">
                    <a16:creationId xmlns:a16="http://schemas.microsoft.com/office/drawing/2014/main" id="{DC9DEB40-1035-937E-17AB-A5DB96B7F8B4}"/>
                  </a:ext>
                </a:extLst>
              </p:cNvPr>
              <p:cNvCxnSpPr>
                <a:cxnSpLocks/>
                <a:endCxn id="10" idx="1"/>
              </p:cNvCxnSpPr>
              <p:nvPr/>
            </p:nvCxnSpPr>
            <p:spPr>
              <a:xfrm>
                <a:off x="4643838" y="3436946"/>
                <a:ext cx="2282022" cy="165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52">
                <a:extLst>
                  <a:ext uri="{FF2B5EF4-FFF2-40B4-BE49-F238E27FC236}">
                    <a16:creationId xmlns:a16="http://schemas.microsoft.com/office/drawing/2014/main" id="{27A59EF7-D33A-1EC6-EF53-E74EF35A078D}"/>
                  </a:ext>
                </a:extLst>
              </p:cNvPr>
              <p:cNvSpPr txBox="1"/>
              <p:nvPr/>
            </p:nvSpPr>
            <p:spPr>
              <a:xfrm>
                <a:off x="5382517" y="3083573"/>
                <a:ext cx="8046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 µL</a:t>
                </a:r>
              </a:p>
            </p:txBody>
          </p:sp>
          <p:sp>
            <p:nvSpPr>
              <p:cNvPr id="16" name="Rectangle 43">
                <a:extLst>
                  <a:ext uri="{FF2B5EF4-FFF2-40B4-BE49-F238E27FC236}">
                    <a16:creationId xmlns:a16="http://schemas.microsoft.com/office/drawing/2014/main" id="{9B593F6C-47F1-1B08-5080-EE38FE7243E5}"/>
                  </a:ext>
                </a:extLst>
              </p:cNvPr>
              <p:cNvSpPr/>
              <p:nvPr/>
            </p:nvSpPr>
            <p:spPr>
              <a:xfrm>
                <a:off x="5574992" y="4596942"/>
                <a:ext cx="583825" cy="58382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Larme 44">
                <a:extLst>
                  <a:ext uri="{FF2B5EF4-FFF2-40B4-BE49-F238E27FC236}">
                    <a16:creationId xmlns:a16="http://schemas.microsoft.com/office/drawing/2014/main" id="{6E390F86-488E-C077-4161-CB47AE5C79B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742">
                <a:off x="5784326" y="4405921"/>
                <a:ext cx="165153" cy="164204"/>
              </a:xfrm>
              <a:prstGeom prst="teardrop">
                <a:avLst>
                  <a:gd name="adj" fmla="val 20000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Ellipse 45">
                <a:extLst>
                  <a:ext uri="{FF2B5EF4-FFF2-40B4-BE49-F238E27FC236}">
                    <a16:creationId xmlns:a16="http://schemas.microsoft.com/office/drawing/2014/main" id="{5CC1FC04-32C7-D398-74BD-941C66157159}"/>
                  </a:ext>
                </a:extLst>
              </p:cNvPr>
              <p:cNvSpPr/>
              <p:nvPr/>
            </p:nvSpPr>
            <p:spPr>
              <a:xfrm>
                <a:off x="5728629" y="4741160"/>
                <a:ext cx="276549" cy="27654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9" name="Connecteur droit avec flèche 54">
                <a:extLst>
                  <a:ext uri="{FF2B5EF4-FFF2-40B4-BE49-F238E27FC236}">
                    <a16:creationId xmlns:a16="http://schemas.microsoft.com/office/drawing/2014/main" id="{F9FBF390-7A13-2102-4264-A68113466DDB}"/>
                  </a:ext>
                </a:extLst>
              </p:cNvPr>
              <p:cNvCxnSpPr>
                <a:cxnSpLocks/>
                <a:endCxn id="11" idx="1"/>
              </p:cNvCxnSpPr>
              <p:nvPr/>
            </p:nvCxnSpPr>
            <p:spPr>
              <a:xfrm>
                <a:off x="4650716" y="3436946"/>
                <a:ext cx="2275143" cy="13531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Image 42">
                <a:extLst>
                  <a:ext uri="{FF2B5EF4-FFF2-40B4-BE49-F238E27FC236}">
                    <a16:creationId xmlns:a16="http://schemas.microsoft.com/office/drawing/2014/main" id="{0A9036F7-B0F9-A0FF-2B30-263DE9266B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74" t="5407"/>
              <a:stretch/>
            </p:blipFill>
            <p:spPr>
              <a:xfrm>
                <a:off x="5808777" y="3032449"/>
                <a:ext cx="1165511" cy="1360665"/>
              </a:xfrm>
              <a:prstGeom prst="rect">
                <a:avLst/>
              </a:prstGeom>
            </p:spPr>
          </p:pic>
          <p:pic>
            <p:nvPicPr>
              <p:cNvPr id="21" name="Image 137">
                <a:extLst>
                  <a:ext uri="{FF2B5EF4-FFF2-40B4-BE49-F238E27FC236}">
                    <a16:creationId xmlns:a16="http://schemas.microsoft.com/office/drawing/2014/main" id="{E673FD7F-317E-C99D-4EE5-ACAFC1635E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7027" y="4462442"/>
                <a:ext cx="672899" cy="1032792"/>
              </a:xfrm>
              <a:prstGeom prst="rect">
                <a:avLst/>
              </a:prstGeom>
            </p:spPr>
          </p:pic>
          <p:sp>
            <p:nvSpPr>
              <p:cNvPr id="22" name="Ellipse 4">
                <a:extLst>
                  <a:ext uri="{FF2B5EF4-FFF2-40B4-BE49-F238E27FC236}">
                    <a16:creationId xmlns:a16="http://schemas.microsoft.com/office/drawing/2014/main" id="{D634C2C1-57C7-6960-10AD-431426E79535}"/>
                  </a:ext>
                </a:extLst>
              </p:cNvPr>
              <p:cNvSpPr/>
              <p:nvPr/>
            </p:nvSpPr>
            <p:spPr>
              <a:xfrm>
                <a:off x="6543316" y="1673181"/>
                <a:ext cx="2745380" cy="115544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ZoneTexte 5">
                <a:extLst>
                  <a:ext uri="{FF2B5EF4-FFF2-40B4-BE49-F238E27FC236}">
                    <a16:creationId xmlns:a16="http://schemas.microsoft.com/office/drawing/2014/main" id="{B1B75986-B337-C04F-9B89-66EDFC0E6676}"/>
                  </a:ext>
                </a:extLst>
              </p:cNvPr>
              <p:cNvSpPr txBox="1"/>
              <p:nvPr/>
            </p:nvSpPr>
            <p:spPr>
              <a:xfrm>
                <a:off x="7254424" y="1362766"/>
                <a:ext cx="13230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Reference</a:t>
                </a:r>
              </a:p>
            </p:txBody>
          </p:sp>
          <p:pic>
            <p:nvPicPr>
              <p:cNvPr id="24" name="Image 38">
                <a:extLst>
                  <a:ext uri="{FF2B5EF4-FFF2-40B4-BE49-F238E27FC236}">
                    <a16:creationId xmlns:a16="http://schemas.microsoft.com/office/drawing/2014/main" id="{201FF77E-DA90-28B0-F852-4C4DBDE357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>
              <a:xfrm>
                <a:off x="9268530" y="2900342"/>
                <a:ext cx="638621" cy="1043569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38" name="ZoneTexte 33">
              <a:extLst>
                <a:ext uri="{FF2B5EF4-FFF2-40B4-BE49-F238E27FC236}">
                  <a16:creationId xmlns:a16="http://schemas.microsoft.com/office/drawing/2014/main" id="{DC9288DE-32E3-7F3C-DA98-9E456A09E531}"/>
                </a:ext>
              </a:extLst>
            </p:cNvPr>
            <p:cNvSpPr txBox="1"/>
            <p:nvPr/>
          </p:nvSpPr>
          <p:spPr>
            <a:xfrm>
              <a:off x="218363" y="3312341"/>
              <a:ext cx="2552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B6A6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Tritiated glucose solutions</a:t>
              </a:r>
            </a:p>
          </p:txBody>
        </p:sp>
      </p:grpSp>
      <p:pic>
        <p:nvPicPr>
          <p:cNvPr id="40" name="Picture 29">
            <a:extLst>
              <a:ext uri="{FF2B5EF4-FFF2-40B4-BE49-F238E27FC236}">
                <a16:creationId xmlns:a16="http://schemas.microsoft.com/office/drawing/2014/main" id="{7FB874EF-F8D2-1C86-A8E7-4E6B0075EC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2424" r="34091" b="35354"/>
          <a:stretch/>
        </p:blipFill>
        <p:spPr>
          <a:xfrm>
            <a:off x="9219977" y="4224136"/>
            <a:ext cx="2235533" cy="1331129"/>
          </a:xfrm>
          <a:prstGeom prst="rect">
            <a:avLst/>
          </a:prstGeom>
        </p:spPr>
      </p:pic>
      <p:pic>
        <p:nvPicPr>
          <p:cNvPr id="41" name="Εικόνα 40">
            <a:extLst>
              <a:ext uri="{FF2B5EF4-FFF2-40B4-BE49-F238E27FC236}">
                <a16:creationId xmlns:a16="http://schemas.microsoft.com/office/drawing/2014/main" id="{BF548FC4-588F-68ED-582F-0A2A1F7CA4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4127" y="2326513"/>
            <a:ext cx="2107234" cy="1619740"/>
          </a:xfrm>
          <a:prstGeom prst="rect">
            <a:avLst/>
          </a:prstGeom>
        </p:spPr>
      </p:pic>
      <p:cxnSp>
        <p:nvCxnSpPr>
          <p:cNvPr id="44" name="Ευθεία γραμμή σύνδεσης 43">
            <a:extLst>
              <a:ext uri="{FF2B5EF4-FFF2-40B4-BE49-F238E27FC236}">
                <a16:creationId xmlns:a16="http://schemas.microsoft.com/office/drawing/2014/main" id="{86B73A26-2C11-90A6-EC2B-3EE644A6F9A9}"/>
              </a:ext>
            </a:extLst>
          </p:cNvPr>
          <p:cNvCxnSpPr/>
          <p:nvPr/>
        </p:nvCxnSpPr>
        <p:spPr>
          <a:xfrm flipV="1">
            <a:off x="8079394" y="3012491"/>
            <a:ext cx="1076053" cy="9337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Ευθεία γραμμή σύνδεσης 45">
            <a:extLst>
              <a:ext uri="{FF2B5EF4-FFF2-40B4-BE49-F238E27FC236}">
                <a16:creationId xmlns:a16="http://schemas.microsoft.com/office/drawing/2014/main" id="{DFC13091-EF6B-AE8D-B99A-923EE42386D7}"/>
              </a:ext>
            </a:extLst>
          </p:cNvPr>
          <p:cNvCxnSpPr>
            <a:cxnSpLocks/>
          </p:cNvCxnSpPr>
          <p:nvPr/>
        </p:nvCxnSpPr>
        <p:spPr>
          <a:xfrm>
            <a:off x="8079394" y="4055759"/>
            <a:ext cx="943257" cy="7909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3">
            <a:extLst>
              <a:ext uri="{FF2B5EF4-FFF2-40B4-BE49-F238E27FC236}">
                <a16:creationId xmlns:a16="http://schemas.microsoft.com/office/drawing/2014/main" id="{3C8897DC-C74F-F708-9D55-7493C20152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305" t="4762" b="4762"/>
          <a:stretch/>
        </p:blipFill>
        <p:spPr>
          <a:xfrm>
            <a:off x="4148064" y="2673937"/>
            <a:ext cx="2565475" cy="3101605"/>
          </a:xfrm>
          <a:prstGeom prst="rect">
            <a:avLst/>
          </a:prstGeom>
        </p:spPr>
      </p:pic>
      <p:cxnSp>
        <p:nvCxnSpPr>
          <p:cNvPr id="52" name="Ευθύγραμμο βέλος σύνδεσης 51">
            <a:extLst>
              <a:ext uri="{FF2B5EF4-FFF2-40B4-BE49-F238E27FC236}">
                <a16:creationId xmlns:a16="http://schemas.microsoft.com/office/drawing/2014/main" id="{7DA7E13F-0AAE-DBCD-66A4-6057305D00EC}"/>
              </a:ext>
            </a:extLst>
          </p:cNvPr>
          <p:cNvCxnSpPr/>
          <p:nvPr/>
        </p:nvCxnSpPr>
        <p:spPr>
          <a:xfrm>
            <a:off x="1777649" y="4837024"/>
            <a:ext cx="2880445" cy="356354"/>
          </a:xfrm>
          <a:prstGeom prst="straightConnector1">
            <a:avLst/>
          </a:prstGeom>
          <a:ln w="38100">
            <a:solidFill>
              <a:srgbClr val="E500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Ορθογώνιο 56">
            <a:extLst>
              <a:ext uri="{FF2B5EF4-FFF2-40B4-BE49-F238E27FC236}">
                <a16:creationId xmlns:a16="http://schemas.microsoft.com/office/drawing/2014/main" id="{EF988C28-D36D-4ED1-3F86-52EAE523852A}"/>
              </a:ext>
            </a:extLst>
          </p:cNvPr>
          <p:cNvSpPr/>
          <p:nvPr/>
        </p:nvSpPr>
        <p:spPr>
          <a:xfrm>
            <a:off x="9005197" y="3046511"/>
            <a:ext cx="2454965" cy="5314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Autoradiography</a:t>
            </a:r>
          </a:p>
        </p:txBody>
      </p:sp>
      <p:grpSp>
        <p:nvGrpSpPr>
          <p:cNvPr id="59" name="Ομάδα 58">
            <a:extLst>
              <a:ext uri="{FF2B5EF4-FFF2-40B4-BE49-F238E27FC236}">
                <a16:creationId xmlns:a16="http://schemas.microsoft.com/office/drawing/2014/main" id="{E752346A-6F7D-C902-4677-DC4972D0EB83}"/>
              </a:ext>
            </a:extLst>
          </p:cNvPr>
          <p:cNvGrpSpPr/>
          <p:nvPr/>
        </p:nvGrpSpPr>
        <p:grpSpPr>
          <a:xfrm>
            <a:off x="8389314" y="2970325"/>
            <a:ext cx="3401166" cy="2599914"/>
            <a:chOff x="8431150" y="3627736"/>
            <a:chExt cx="3401166" cy="2599914"/>
          </a:xfrm>
        </p:grpSpPr>
        <p:pic>
          <p:nvPicPr>
            <p:cNvPr id="53" name="Εικόνα 52">
              <a:extLst>
                <a:ext uri="{FF2B5EF4-FFF2-40B4-BE49-F238E27FC236}">
                  <a16:creationId xmlns:a16="http://schemas.microsoft.com/office/drawing/2014/main" id="{92359409-7F9D-DB42-84D9-30EEAED6A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4148"/>
            <a:stretch/>
          </p:blipFill>
          <p:spPr>
            <a:xfrm>
              <a:off x="8452814" y="3627736"/>
              <a:ext cx="3379502" cy="2599914"/>
            </a:xfrm>
            <a:prstGeom prst="rect">
              <a:avLst/>
            </a:prstGeom>
          </p:spPr>
        </p:pic>
        <p:sp>
          <p:nvSpPr>
            <p:cNvPr id="58" name="Ορθογώνιο 57">
              <a:extLst>
                <a:ext uri="{FF2B5EF4-FFF2-40B4-BE49-F238E27FC236}">
                  <a16:creationId xmlns:a16="http://schemas.microsoft.com/office/drawing/2014/main" id="{04EDE03D-BE8D-0025-BDFF-A202C8505520}"/>
                </a:ext>
              </a:extLst>
            </p:cNvPr>
            <p:cNvSpPr/>
            <p:nvPr/>
          </p:nvSpPr>
          <p:spPr>
            <a:xfrm>
              <a:off x="8431150" y="4122364"/>
              <a:ext cx="661174" cy="126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0" name="Ορθογώνιο 59">
            <a:extLst>
              <a:ext uri="{FF2B5EF4-FFF2-40B4-BE49-F238E27FC236}">
                <a16:creationId xmlns:a16="http://schemas.microsoft.com/office/drawing/2014/main" id="{DEAC7C23-7DDB-5F89-2EC6-1B0A30FD8023}"/>
              </a:ext>
            </a:extLst>
          </p:cNvPr>
          <p:cNvSpPr/>
          <p:nvPr/>
        </p:nvSpPr>
        <p:spPr>
          <a:xfrm>
            <a:off x="1768018" y="3077782"/>
            <a:ext cx="8428043" cy="1639455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do we need?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Micromegas detector which can: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 and quantify the activity of sub-Bq activity samples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Separate different radioactive isotopes (like 3H and 14C)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Separate low signal from the background noise</a:t>
            </a:r>
          </a:p>
        </p:txBody>
      </p:sp>
      <p:cxnSp>
        <p:nvCxnSpPr>
          <p:cNvPr id="54" name="Ευθύγραμμο βέλος σύνδεσης 53">
            <a:extLst>
              <a:ext uri="{FF2B5EF4-FFF2-40B4-BE49-F238E27FC236}">
                <a16:creationId xmlns:a16="http://schemas.microsoft.com/office/drawing/2014/main" id="{E1ECC719-0104-B438-C78B-EBD0C860140E}"/>
              </a:ext>
            </a:extLst>
          </p:cNvPr>
          <p:cNvCxnSpPr>
            <a:cxnSpLocks/>
          </p:cNvCxnSpPr>
          <p:nvPr/>
        </p:nvCxnSpPr>
        <p:spPr>
          <a:xfrm flipV="1">
            <a:off x="5279327" y="5253876"/>
            <a:ext cx="3544536" cy="299955"/>
          </a:xfrm>
          <a:prstGeom prst="straightConnector1">
            <a:avLst/>
          </a:prstGeom>
          <a:ln w="38100">
            <a:solidFill>
              <a:srgbClr val="E500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Θέση περιεχομένου 1">
                <a:extLst>
                  <a:ext uri="{FF2B5EF4-FFF2-40B4-BE49-F238E27FC236}">
                    <a16:creationId xmlns:a16="http://schemas.microsoft.com/office/drawing/2014/main" id="{2B1488DB-0B5F-AA18-A805-0827206B30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7878" y="961601"/>
                <a:ext cx="10728325" cy="1918666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E50019"/>
                  </a:buClr>
                  <a:buSzPct val="90000"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Tritiated samples</a:t>
                </a:r>
              </a:p>
              <a:p>
                <a:pPr marL="266700" marR="0" lvl="2" indent="0" algn="l" defTabSz="914400" rtl="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Pct val="90000"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     Validation and characterization of our detector using simple, well-characterized drops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E50019"/>
                  </a:buClr>
                  <a:buSzPct val="90000"/>
                  <a:buFont typeface="Arial" panose="020B0604020202020204" pitchFamily="34" charset="0"/>
                  <a:buNone/>
                  <a:tabLst/>
                  <a:defRPr/>
                </a:pPr>
                <a14:m>
                  <m:oMath xmlns:m="http://schemas.openxmlformats.org/officeDocument/2006/math">
                    <m:sPre>
                      <m:sPrePr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PrePr>
                      <m:sub/>
                      <m:sup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  <m:e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𝐻</m:t>
                        </m:r>
                      </m:e>
                    </m:sPre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chemical incorporation into glucose molecules = &gt; solution of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Tritiated glucose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with 1μL volume each drop</a:t>
                </a:r>
                <a:b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E50019"/>
                  </a:buClr>
                  <a:buSzPct val="90000"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E50019"/>
                  </a:buClr>
                  <a:buSzPct val="90000"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1" name="Θέση περιεχομένου 1">
                <a:extLst>
                  <a:ext uri="{FF2B5EF4-FFF2-40B4-BE49-F238E27FC236}">
                    <a16:creationId xmlns:a16="http://schemas.microsoft.com/office/drawing/2014/main" id="{2B1488DB-0B5F-AA18-A805-0827206B3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78" y="961601"/>
                <a:ext cx="10728325" cy="1918666"/>
              </a:xfrm>
              <a:prstGeom prst="rect">
                <a:avLst/>
              </a:prstGeom>
              <a:blipFill>
                <a:blip r:embed="rId11"/>
                <a:stretch>
                  <a:fillRect l="-1080" t="-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04819B-F2CB-4E1E-8251-A2874C744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69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2.59259E-6 L -0.72865 -0.009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71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72344 -0.006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72" y="-34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0" grpId="0" animBg="1"/>
      <p:bldP spid="6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5084E-0910-0C37-6FB3-96FFD6BC1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Τίτλος 5">
                <a:extLst>
                  <a:ext uri="{FF2B5EF4-FFF2-40B4-BE49-F238E27FC236}">
                    <a16:creationId xmlns:a16="http://schemas.microsoft.com/office/drawing/2014/main" id="{158D90B1-5872-5626-C263-2FB4D4E748B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noProof="0" dirty="0"/>
                  <a:t>Setup and Acquisition: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noProof="0" dirty="0"/>
                  <a:t>samples</a:t>
                </a:r>
              </a:p>
            </p:txBody>
          </p:sp>
        </mc:Choice>
        <mc:Fallback xmlns="">
          <p:sp>
            <p:nvSpPr>
              <p:cNvPr id="6" name="Τίτλος 5">
                <a:extLst>
                  <a:ext uri="{FF2B5EF4-FFF2-40B4-BE49-F238E27FC236}">
                    <a16:creationId xmlns:a16="http://schemas.microsoft.com/office/drawing/2014/main" id="{DA5199E3-1A9E-9FC7-1D82-FD0434E8B9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273" t="-97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0CF8005-2251-CECD-3B1E-D17F53C416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7446" y="1422577"/>
                <a:ext cx="5985716" cy="4921073"/>
              </a:xfrm>
            </p:spPr>
            <p:txBody>
              <a:bodyPr>
                <a:normAutofit/>
              </a:bodyPr>
              <a:lstStyle/>
              <a:p>
                <a:r>
                  <a:rPr lang="en-US" sz="2000" b="1" dirty="0"/>
                  <a:t>Acquisition</a:t>
                </a:r>
                <a:r>
                  <a:rPr lang="en-US" b="1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→"/>
                </a:pPr>
                <a:r>
                  <a:rPr lang="en-US" b="1" dirty="0"/>
                  <a:t>Gas Mixture:</a:t>
                </a:r>
                <a:br>
                  <a:rPr lang="en-US" b="1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Ar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 90/10, 85/15, 80/20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E50019"/>
                        </a:solidFill>
                        <a:latin typeface="Cambria Math" panose="02040503050406030204" pitchFamily="18" charset="0"/>
                      </a:rPr>
                      <m:t>𝐀𝐫</m:t>
                    </m:r>
                    <m:r>
                      <a:rPr lang="en-US" b="1" i="1">
                        <a:solidFill>
                          <a:srgbClr val="E50019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1" i="1">
                            <a:solidFill>
                              <a:srgbClr val="E5001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E50019"/>
                            </a:solidFill>
                            <a:latin typeface="Cambria Math" panose="02040503050406030204" pitchFamily="18" charset="0"/>
                          </a:rPr>
                          <m:t>𝑪𝑭</m:t>
                        </m:r>
                      </m:e>
                      <m:sub>
                        <m:r>
                          <a:rPr lang="en-US" b="1" i="1">
                            <a:solidFill>
                              <a:srgbClr val="E50019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b="1">
                        <a:solidFill>
                          <a:srgbClr val="E50019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1" i="1">
                            <a:solidFill>
                              <a:srgbClr val="E5001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E50019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b="1" i="1">
                            <a:solidFill>
                              <a:srgbClr val="E50019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solidFill>
                              <a:srgbClr val="E5001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E50019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b="1" i="1">
                            <a:solidFill>
                              <a:srgbClr val="E50019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E50019"/>
                    </a:solidFill>
                  </a:rPr>
                  <a:t>: 2% or 3% Isobutane!</a:t>
                </a:r>
                <a:br>
                  <a:rPr lang="en-US" b="1" dirty="0">
                    <a:solidFill>
                      <a:srgbClr val="E50019"/>
                    </a:solidFill>
                  </a:rPr>
                </a:b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→"/>
                </a:pPr>
                <a:r>
                  <a:rPr lang="en-US" b="1" dirty="0"/>
                  <a:t>Drift and Amplification Field: 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~325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den>
                    </m:f>
                  </m:oMath>
                </a14:m>
                <a:br>
                  <a:rPr lang="en-US" b="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~43−50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𝑘𝑉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den>
                    </m:f>
                  </m:oMath>
                </a14:m>
                <a:br>
                  <a:rPr lang="en-US" dirty="0"/>
                </a:b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→"/>
                </a:pPr>
                <a:r>
                  <a:rPr lang="en-US" b="1" dirty="0"/>
                  <a:t>Exposure Time &amp; Number of frames:</a:t>
                </a:r>
              </a:p>
              <a:p>
                <a:pPr lvl="1" indent="0">
                  <a:buNone/>
                </a:pPr>
                <a:r>
                  <a:rPr lang="en-US" dirty="0"/>
                  <a:t> 30s, 120 frames -&gt; </a:t>
                </a:r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Total </a:t>
                </a:r>
                <a:r>
                  <a:rPr lang="en-US" dirty="0" err="1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acq</a:t>
                </a:r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. 1hour</a:t>
                </a:r>
              </a:p>
              <a:p>
                <a:pPr marL="552450" lvl="1" indent="-285750">
                  <a:buFont typeface="Wingdings" panose="05000000000000000000" pitchFamily="2" charset="2"/>
                  <a:buChar char="§"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0CF8005-2251-CECD-3B1E-D17F53C416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7446" y="1422577"/>
                <a:ext cx="5985716" cy="4921073"/>
              </a:xfrm>
              <a:blipFill>
                <a:blip r:embed="rId4"/>
                <a:stretch>
                  <a:fillRect l="-2546" t="-4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75077FD-C583-4595-BE7B-F63EA1F45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807" y="3118413"/>
            <a:ext cx="2967598" cy="29189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12893D-845F-1584-4126-1D2CDD6DD663}"/>
              </a:ext>
            </a:extLst>
          </p:cNvPr>
          <p:cNvSpPr txBox="1"/>
          <p:nvPr/>
        </p:nvSpPr>
        <p:spPr>
          <a:xfrm>
            <a:off x="4815545" y="1630268"/>
            <a:ext cx="2560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8249A"/>
                </a:solidFill>
              </a:rPr>
              <a:t>7 samples of 10 Bq</a:t>
            </a:r>
          </a:p>
          <a:p>
            <a:r>
              <a:rPr lang="en-US" dirty="0">
                <a:solidFill>
                  <a:srgbClr val="FF0000"/>
                </a:solidFill>
              </a:rPr>
              <a:t>12 samples of 1 Bq</a:t>
            </a:r>
          </a:p>
          <a:p>
            <a:r>
              <a:rPr lang="en-US" dirty="0">
                <a:solidFill>
                  <a:srgbClr val="1E81C7"/>
                </a:solidFill>
              </a:rPr>
              <a:t>12 samples of 0.1 Bq</a:t>
            </a:r>
          </a:p>
          <a:p>
            <a:r>
              <a:rPr lang="en-US" dirty="0">
                <a:solidFill>
                  <a:srgbClr val="87CB3F"/>
                </a:solidFill>
              </a:rPr>
              <a:t>12 samples of 0.01 Bq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E7808-A62E-3D08-23C1-CFB3E7980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C3E7BF-2FC8-421B-A61B-813844E51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42376E-3425-4BA1-B41E-36CDE0068A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20" r="66270" b="-274"/>
          <a:stretch>
            <a:fillRect/>
          </a:stretch>
        </p:blipFill>
        <p:spPr>
          <a:xfrm>
            <a:off x="7938620" y="1630268"/>
            <a:ext cx="3750171" cy="311940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F687063-2771-4944-A34C-9DD676A16C2C}"/>
              </a:ext>
            </a:extLst>
          </p:cNvPr>
          <p:cNvCxnSpPr>
            <a:cxnSpLocks/>
          </p:cNvCxnSpPr>
          <p:nvPr/>
        </p:nvCxnSpPr>
        <p:spPr>
          <a:xfrm flipV="1">
            <a:off x="8253873" y="4193477"/>
            <a:ext cx="679429" cy="1000603"/>
          </a:xfrm>
          <a:prstGeom prst="straightConnector1">
            <a:avLst/>
          </a:prstGeom>
          <a:ln w="57150">
            <a:solidFill>
              <a:srgbClr val="6824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40E1334-5C96-47F2-B4AF-96224E4465E3}"/>
              </a:ext>
            </a:extLst>
          </p:cNvPr>
          <p:cNvSpPr txBox="1"/>
          <p:nvPr/>
        </p:nvSpPr>
        <p:spPr>
          <a:xfrm>
            <a:off x="7938602" y="5227732"/>
            <a:ext cx="1536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8249A"/>
                </a:solidFill>
              </a:rPr>
              <a:t>10Bq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1901408-F32B-4175-9D7C-CF6914A903A5}"/>
              </a:ext>
            </a:extLst>
          </p:cNvPr>
          <p:cNvCxnSpPr>
            <a:cxnSpLocks/>
          </p:cNvCxnSpPr>
          <p:nvPr/>
        </p:nvCxnSpPr>
        <p:spPr>
          <a:xfrm flipV="1">
            <a:off x="10303606" y="4281084"/>
            <a:ext cx="0" cy="7206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28AE998-3F81-4C5B-A124-03AE6A9EBD4D}"/>
              </a:ext>
            </a:extLst>
          </p:cNvPr>
          <p:cNvSpPr txBox="1"/>
          <p:nvPr/>
        </p:nvSpPr>
        <p:spPr>
          <a:xfrm>
            <a:off x="10134600" y="5243178"/>
            <a:ext cx="1536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1Bq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C26BB7-47C1-4A83-9EE2-C14934F4419F}"/>
              </a:ext>
            </a:extLst>
          </p:cNvPr>
          <p:cNvCxnSpPr>
            <a:cxnSpLocks/>
          </p:cNvCxnSpPr>
          <p:nvPr/>
        </p:nvCxnSpPr>
        <p:spPr>
          <a:xfrm flipV="1">
            <a:off x="9811372" y="4281084"/>
            <a:ext cx="0" cy="720648"/>
          </a:xfrm>
          <a:prstGeom prst="straightConnector1">
            <a:avLst/>
          </a:prstGeom>
          <a:ln w="57150">
            <a:solidFill>
              <a:srgbClr val="1E81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2E9CEAA-C2F0-4869-8E5C-333F42383345}"/>
              </a:ext>
            </a:extLst>
          </p:cNvPr>
          <p:cNvSpPr txBox="1"/>
          <p:nvPr/>
        </p:nvSpPr>
        <p:spPr>
          <a:xfrm>
            <a:off x="9512812" y="5237500"/>
            <a:ext cx="759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E81C7"/>
                </a:solidFill>
              </a:rPr>
              <a:t>0.1Bq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90F7F7B-4722-4B03-9BAF-534D07B6C047}"/>
              </a:ext>
            </a:extLst>
          </p:cNvPr>
          <p:cNvCxnSpPr>
            <a:cxnSpLocks/>
          </p:cNvCxnSpPr>
          <p:nvPr/>
        </p:nvCxnSpPr>
        <p:spPr>
          <a:xfrm flipV="1">
            <a:off x="9184664" y="4281084"/>
            <a:ext cx="0" cy="720648"/>
          </a:xfrm>
          <a:prstGeom prst="straightConnector1">
            <a:avLst/>
          </a:prstGeom>
          <a:ln w="57150">
            <a:solidFill>
              <a:srgbClr val="87CB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F716BEA-67B4-4B79-90D9-58F63C02EFD6}"/>
              </a:ext>
            </a:extLst>
          </p:cNvPr>
          <p:cNvSpPr txBox="1"/>
          <p:nvPr/>
        </p:nvSpPr>
        <p:spPr>
          <a:xfrm>
            <a:off x="8718446" y="5237500"/>
            <a:ext cx="93243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7CB3F"/>
                </a:solidFill>
              </a:rPr>
              <a:t>0.01Bq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839349-EDE3-4CEF-9941-FDD4DE21C588}"/>
              </a:ext>
            </a:extLst>
          </p:cNvPr>
          <p:cNvCxnSpPr/>
          <p:nvPr/>
        </p:nvCxnSpPr>
        <p:spPr>
          <a:xfrm>
            <a:off x="4477734" y="926318"/>
            <a:ext cx="0" cy="5931682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44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9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43012C-FE6E-ABEF-50D1-05F68AE45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Poisson Statistics</a:t>
            </a:r>
          </a:p>
        </p:txBody>
      </p:sp>
      <p:pic>
        <p:nvPicPr>
          <p:cNvPr id="7" name="Picture 6" descr="A group of graphs showing activity&#10;&#10;AI-generated content may be incorrect.">
            <a:extLst>
              <a:ext uri="{FF2B5EF4-FFF2-40B4-BE49-F238E27FC236}">
                <a16:creationId xmlns:a16="http://schemas.microsoft.com/office/drawing/2014/main" id="{A5C05F75-0C11-E54B-88F3-62BA97668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01" y="870772"/>
            <a:ext cx="7444489" cy="58380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B79E1A-C284-F9FE-0D54-E8F811CB49B6}"/>
                  </a:ext>
                </a:extLst>
              </p:cNvPr>
              <p:cNvSpPr txBox="1"/>
              <p:nvPr/>
            </p:nvSpPr>
            <p:spPr>
              <a:xfrm>
                <a:off x="8207790" y="1461246"/>
                <a:ext cx="3853619" cy="8465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, where </a:t>
                </a:r>
                <a:r>
                  <a:rPr lang="el-GR" dirty="0"/>
                  <a:t>λ=</a:t>
                </a:r>
                <a:r>
                  <a:rPr lang="en-US" dirty="0"/>
                  <a:t>expected decays per frame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B79E1A-C284-F9FE-0D54-E8F811CB4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790" y="1461246"/>
                <a:ext cx="3853619" cy="846578"/>
              </a:xfrm>
              <a:prstGeom prst="rect">
                <a:avLst/>
              </a:prstGeom>
              <a:blipFill>
                <a:blip r:embed="rId3"/>
                <a:stretch>
                  <a:fillRect l="-3633" r="-3002" b="-15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3F4633E-EFF0-9F1C-4E31-D3287A6BBB85}"/>
              </a:ext>
            </a:extLst>
          </p:cNvPr>
          <p:cNvSpPr txBox="1"/>
          <p:nvPr/>
        </p:nvSpPr>
        <p:spPr>
          <a:xfrm>
            <a:off x="8379011" y="2828835"/>
            <a:ext cx="32332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eg</a:t>
            </a:r>
            <a:r>
              <a:rPr lang="en-US" dirty="0"/>
              <a:t> 0.01Bq &amp; 30sec per frame:</a:t>
            </a:r>
          </a:p>
          <a:p>
            <a:endParaRPr lang="en-US" dirty="0"/>
          </a:p>
          <a:p>
            <a:r>
              <a:rPr lang="el-GR" dirty="0"/>
              <a:t>λ=</a:t>
            </a:r>
            <a:r>
              <a:rPr lang="en-US" dirty="0"/>
              <a:t>0.01decays/sec * 30sec = 0.3 decays per frame</a:t>
            </a:r>
          </a:p>
          <a:p>
            <a:r>
              <a:rPr lang="en-US" dirty="0">
                <a:solidFill>
                  <a:srgbClr val="FF0000"/>
                </a:solidFill>
              </a:rPr>
              <a:t>=&gt; 1 decay per 3 frames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327897-8466-8DF5-4893-58613BDC6A02}"/>
              </a:ext>
            </a:extLst>
          </p:cNvPr>
          <p:cNvSpPr txBox="1"/>
          <p:nvPr/>
        </p:nvSpPr>
        <p:spPr>
          <a:xfrm>
            <a:off x="8329651" y="4446494"/>
            <a:ext cx="3331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P(0) = 0.74 =&gt; </a:t>
            </a:r>
            <a:r>
              <a:rPr lang="en-US" dirty="0">
                <a:solidFill>
                  <a:srgbClr val="FF0000"/>
                </a:solidFill>
              </a:rPr>
              <a:t>74% probability to not see signal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892A36-0156-44FB-BC9A-684DEF09815D}"/>
              </a:ext>
            </a:extLst>
          </p:cNvPr>
          <p:cNvSpPr/>
          <p:nvPr/>
        </p:nvSpPr>
        <p:spPr>
          <a:xfrm>
            <a:off x="7898002" y="2440000"/>
            <a:ext cx="4163407" cy="3278237"/>
          </a:xfrm>
          <a:prstGeom prst="ellipse">
            <a:avLst/>
          </a:prstGeom>
          <a:solidFill>
            <a:schemeClr val="accent3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BF3A1B-C71C-427E-BCAE-B6C79EE6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B19AF8-92D9-4579-B702-8E5B6067E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</p:spTree>
    <p:extLst>
      <p:ext uri="{BB962C8B-B14F-4D97-AF65-F5344CB8AC3E}">
        <p14:creationId xmlns:p14="http://schemas.microsoft.com/office/powerpoint/2010/main" val="133492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2DDA9F46-4F62-E360-1FBE-21E49137DE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5421" y="953294"/>
                <a:ext cx="8579400" cy="5267892"/>
              </a:xfrm>
            </p:spPr>
            <p:txBody>
              <a:bodyPr numCol="1">
                <a:normAutofit fontScale="92500" lnSpcReduction="10000"/>
              </a:bodyPr>
              <a:lstStyle/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000" u="sng" noProof="0" dirty="0"/>
                  <a:t>Part 1: </a:t>
                </a:r>
                <a:r>
                  <a:rPr lang="en-US" sz="2000" u="sng" dirty="0"/>
                  <a:t>Introduction</a:t>
                </a:r>
                <a:endParaRPr lang="en-US" sz="2000" u="sng" noProof="0" dirty="0"/>
              </a:p>
              <a:p>
                <a:pPr marL="644525" lvl="1" indent="-285750">
                  <a:buFont typeface="Wingdings" panose="05000000000000000000" pitchFamily="2" charset="2"/>
                  <a:buChar char="Ø"/>
                </a:pPr>
                <a:r>
                  <a:rPr lang="en-US" sz="1800" b="1" noProof="0" dirty="0"/>
                  <a:t>Optical Micromegas: Concept</a:t>
                </a:r>
              </a:p>
              <a:p>
                <a:pPr marL="644525" lvl="1" indent="-285750">
                  <a:buFont typeface="Wingdings" panose="05000000000000000000" pitchFamily="2" charset="2"/>
                  <a:buChar char="Ø"/>
                </a:pPr>
                <a:r>
                  <a:rPr lang="en-US" sz="1800" b="1" noProof="0" dirty="0"/>
                  <a:t>Light detection</a:t>
                </a:r>
              </a:p>
              <a:p>
                <a:pPr marL="644525" lvl="1" indent="-285750">
                  <a:buFont typeface="Wingdings" panose="05000000000000000000" pitchFamily="2" charset="2"/>
                  <a:buChar char="Ø"/>
                </a:pPr>
                <a:r>
                  <a:rPr lang="en-US" sz="1800" b="1" dirty="0"/>
                  <a:t>Charge and light gain for different gas mixtures</a:t>
                </a:r>
                <a:endParaRPr lang="en-US" sz="1800" b="1" noProof="0" dirty="0"/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000" u="sng" noProof="0" dirty="0"/>
                  <a:t>Part 2: X-ray Imaging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1800" b="1" dirty="0">
                    <a:solidFill>
                      <a:schemeClr val="tx1"/>
                    </a:solidFill>
                  </a:rPr>
                  <a:t>Test with X-ray generator (resolution)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1800" b="1" dirty="0">
                    <a:solidFill>
                      <a:schemeClr val="tx1"/>
                    </a:solidFill>
                  </a:rPr>
                  <a:t>Contribution of optic</a:t>
                </a:r>
                <a:r>
                  <a:rPr lang="en-US" sz="1800" b="1" dirty="0"/>
                  <a:t>s on resolution</a:t>
                </a:r>
                <a:endParaRPr lang="en-US" sz="1600" noProof="0" dirty="0">
                  <a:solidFill>
                    <a:schemeClr val="tx1"/>
                  </a:solidFill>
                </a:endParaRPr>
              </a:p>
              <a:p>
                <a:pPr lvl="1" indent="-358775">
                  <a:lnSpc>
                    <a:spcPct val="110000"/>
                  </a:lnSpc>
                  <a:spcBef>
                    <a:spcPts val="1800"/>
                  </a:spcBef>
                  <a:buSzPct val="100000"/>
                  <a:buFont typeface="Wingdings" panose="05000000000000000000" pitchFamily="2" charset="2"/>
                  <a:buChar char="q"/>
                </a:pPr>
                <a:r>
                  <a:rPr lang="en-US" sz="2000" u="sng" noProof="0" dirty="0">
                    <a:latin typeface="+mj-lt"/>
                  </a:rPr>
                  <a:t>Part 3: Application </a:t>
                </a:r>
                <a:r>
                  <a:rPr lang="el-GR" sz="2000" u="sng" noProof="0" dirty="0">
                    <a:latin typeface="+mj-lt"/>
                  </a:rPr>
                  <a:t>β-</a:t>
                </a:r>
                <a:r>
                  <a:rPr lang="en-US" sz="2000" u="sng" noProof="0" dirty="0">
                    <a:latin typeface="+mj-lt"/>
                  </a:rPr>
                  <a:t>Imaging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1800" b="1" noProof="0" dirty="0"/>
                  <a:t>Concept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800" b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sz="1800" b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b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sPre>
                  </m:oMath>
                </a14:m>
                <a:r>
                  <a:rPr lang="en-US" sz="1800" b="1" noProof="0" dirty="0"/>
                  <a:t>samples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800" b="1" i="0" smtClean="0">
                            <a:latin typeface="Cambria Math" panose="02040503050406030204" pitchFamily="18" charset="0"/>
                          </a:rPr>
                          <m:t>𝟏𝟒</m:t>
                        </m:r>
                      </m:sup>
                      <m:e>
                        <m:r>
                          <a:rPr lang="en-US" sz="18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  <m:r>
                          <a:rPr lang="en-US" sz="1800" b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sPre>
                  </m:oMath>
                </a14:m>
                <a:r>
                  <a:rPr lang="en-US" sz="1800" b="1" noProof="0" dirty="0"/>
                  <a:t>samples</a:t>
                </a:r>
                <a:endParaRPr lang="en-US" sz="1800" b="1" dirty="0"/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000" u="sng" dirty="0"/>
                  <a:t>Part 4: Application Neutron Imaging</a:t>
                </a:r>
              </a:p>
              <a:p>
                <a:pPr marL="644525" lvl="1" indent="-285750">
                  <a:buFont typeface="Wingdings" panose="05000000000000000000" pitchFamily="2" charset="2"/>
                  <a:buChar char="Ø"/>
                </a:pPr>
                <a:r>
                  <a:rPr lang="en-US" sz="1800" b="1" dirty="0"/>
                  <a:t>Concept</a:t>
                </a:r>
              </a:p>
              <a:p>
                <a:pPr marL="644525" lvl="1" indent="-285750">
                  <a:buFont typeface="Wingdings" panose="05000000000000000000" pitchFamily="2" charset="2"/>
                  <a:buChar char="Ø"/>
                </a:pPr>
                <a:r>
                  <a:rPr lang="en-US" sz="1800" b="1" dirty="0"/>
                  <a:t>Degradation of TPB (WLS)</a:t>
                </a:r>
              </a:p>
              <a:p>
                <a:pPr marL="644525" lvl="1" indent="-285750">
                  <a:buFont typeface="Wingdings" panose="05000000000000000000" pitchFamily="2" charset="2"/>
                  <a:buChar char="Ø"/>
                </a:pPr>
                <a:r>
                  <a:rPr lang="en-US" sz="1800" b="1" dirty="0"/>
                  <a:t>Resolution</a:t>
                </a:r>
                <a:endParaRPr lang="en-US" sz="2200" b="1" dirty="0"/>
              </a:p>
              <a:p>
                <a:pPr marL="701675" indent="-342900">
                  <a:buFont typeface="Wingdings" panose="05000000000000000000" pitchFamily="2" charset="2"/>
                  <a:buChar char="q"/>
                </a:pPr>
                <a:endParaRPr lang="en-US" sz="2200" b="1" noProof="0" dirty="0"/>
              </a:p>
              <a:p>
                <a:pPr marL="533400" lvl="3" indent="0">
                  <a:buNone/>
                </a:pPr>
                <a:endParaRPr lang="en-US" sz="1600" noProof="0" dirty="0">
                  <a:solidFill>
                    <a:schemeClr val="tx1"/>
                  </a:solidFill>
                </a:endParaRPr>
              </a:p>
              <a:p>
                <a:pPr marL="533400" lvl="3" indent="0">
                  <a:buNone/>
                </a:pPr>
                <a:endParaRPr lang="en-US" sz="1600" noProof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2DDA9F46-4F62-E360-1FBE-21E49137DE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5421" y="953294"/>
                <a:ext cx="8579400" cy="5267892"/>
              </a:xfrm>
              <a:blipFill>
                <a:blip r:embed="rId3"/>
                <a:stretch>
                  <a:fillRect l="-1563" t="-1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83CA77CF-90B0-156C-C226-029958F1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noProof="0" dirty="0"/>
              <a:t>Contents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09/06/2026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B0E96E-CC02-3FED-3FAF-F96BE8D9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D53AF44-EFD1-47D6-B393-CFB1E8052C27}"/>
              </a:ext>
            </a:extLst>
          </p:cNvPr>
          <p:cNvSpPr txBox="1">
            <a:spLocks/>
          </p:cNvSpPr>
          <p:nvPr/>
        </p:nvSpPr>
        <p:spPr>
          <a:xfrm>
            <a:off x="605421" y="6213872"/>
            <a:ext cx="3746143" cy="494903"/>
          </a:xfrm>
          <a:prstGeom prst="rect">
            <a:avLst/>
          </a:prstGeom>
        </p:spPr>
        <p:txBody>
          <a:bodyPr vert="horz" lIns="0" tIns="45720" rIns="0" bIns="45720" numCol="1" spcCol="360000" rtlCol="0">
            <a:normAutofit/>
          </a:bodyPr>
          <a:lstStyle>
            <a:lvl1pPr marL="358775" indent="-358775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87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2000" b="1" u="sng" dirty="0"/>
              <a:t>Conclusions/Next steps</a:t>
            </a:r>
            <a:endParaRPr lang="en-US" sz="2200" b="1" dirty="0"/>
          </a:p>
          <a:p>
            <a:pPr marL="533400" lvl="3" indent="0">
              <a:buFont typeface="Arial" panose="020B0604020202020204" pitchFamily="34" charset="0"/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533400" lvl="3" indent="0">
              <a:buFont typeface="Arial" panose="020B0604020202020204" pitchFamily="34" charset="0"/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208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Τίτλος 5">
                <a:extLst>
                  <a:ext uri="{FF2B5EF4-FFF2-40B4-BE49-F238E27FC236}">
                    <a16:creationId xmlns:a16="http://schemas.microsoft.com/office/drawing/2014/main" id="{DA5199E3-1A9E-9FC7-1D82-FD0434E8B90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noProof="0" dirty="0"/>
                  <a:t>Setup, Acquisition &amp; Results: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sPre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noProof="0" dirty="0">
                    <a:solidFill>
                      <a:schemeClr val="tx1"/>
                    </a:solidFill>
                  </a:rPr>
                  <a:t>samples</a:t>
                </a:r>
                <a:endParaRPr lang="en-US" noProof="0" dirty="0"/>
              </a:p>
            </p:txBody>
          </p:sp>
        </mc:Choice>
        <mc:Fallback xmlns="">
          <p:sp>
            <p:nvSpPr>
              <p:cNvPr id="6" name="Τίτλος 5">
                <a:extLst>
                  <a:ext uri="{FF2B5EF4-FFF2-40B4-BE49-F238E27FC236}">
                    <a16:creationId xmlns:a16="http://schemas.microsoft.com/office/drawing/2014/main" id="{DA5199E3-1A9E-9FC7-1D82-FD0434E8B9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273" t="-97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DD497B73-7734-96D1-B172-7937212AA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6" y="2442759"/>
            <a:ext cx="2967598" cy="2918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72CBC9-9A6C-4D84-74BE-831B2911B5D9}"/>
                  </a:ext>
                </a:extLst>
              </p:cNvPr>
              <p:cNvSpPr txBox="1"/>
              <p:nvPr/>
            </p:nvSpPr>
            <p:spPr>
              <a:xfrm>
                <a:off x="30066" y="1323307"/>
                <a:ext cx="2844936" cy="1003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Pre>
                      <m:sPre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8249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PrePr>
                      <m:sub/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sPre>
                    <m:r>
                      <a:rPr lang="en-US" b="0" i="0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8249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7 samples of 10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8249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Bq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8249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Pre>
                      <m:sPre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8249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PrePr>
                      <m:sub/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8249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  <m:r>
                      <a:rPr lang="en-US" b="0" i="0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18 samples of ~9 Bq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E81C7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    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7CB3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18 samples of ~5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7CB3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Bq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87CB3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72CBC9-9A6C-4D84-74BE-831B2911B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6" y="1323307"/>
                <a:ext cx="2844936" cy="1003673"/>
              </a:xfrm>
              <a:prstGeom prst="rect">
                <a:avLst/>
              </a:prstGeom>
              <a:blipFill>
                <a:blip r:embed="rId5"/>
                <a:stretch>
                  <a:fillRect t="-1212"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Brace 4">
            <a:extLst>
              <a:ext uri="{FF2B5EF4-FFF2-40B4-BE49-F238E27FC236}">
                <a16:creationId xmlns:a16="http://schemas.microsoft.com/office/drawing/2014/main" id="{CDF39B8B-8FEA-4F58-BDC2-87CB2779F783}"/>
              </a:ext>
            </a:extLst>
          </p:cNvPr>
          <p:cNvSpPr/>
          <p:nvPr/>
        </p:nvSpPr>
        <p:spPr>
          <a:xfrm rot="5400000">
            <a:off x="967689" y="4479369"/>
            <a:ext cx="309695" cy="781397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8F0261E-A8D2-4317-B86A-B37027B3BCE5}"/>
              </a:ext>
            </a:extLst>
          </p:cNvPr>
          <p:cNvSpPr/>
          <p:nvPr/>
        </p:nvSpPr>
        <p:spPr>
          <a:xfrm rot="5400000">
            <a:off x="1813371" y="4544123"/>
            <a:ext cx="304033" cy="657552"/>
          </a:xfrm>
          <a:prstGeom prst="rightBrace">
            <a:avLst/>
          </a:prstGeom>
          <a:ln w="38100">
            <a:solidFill>
              <a:srgbClr val="87CB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63C72B-0696-423C-A7C6-E01F61FEC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1E7A04-1267-4FD9-AA9E-CAEAE2675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425" y="2654781"/>
            <a:ext cx="3862193" cy="24949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4BE479-5EA0-452E-AD7D-D3097FF5F1FA}"/>
                  </a:ext>
                </a:extLst>
              </p:cNvPr>
              <p:cNvSpPr txBox="1"/>
              <p:nvPr/>
            </p:nvSpPr>
            <p:spPr>
              <a:xfrm>
                <a:off x="3438042" y="1611338"/>
                <a:ext cx="3959679" cy="405945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Beta spectrum for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b="1" i="1" noProof="0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</m:sup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sPre>
                  </m:oMath>
                </a14:m>
                <a:r>
                  <a:rPr lang="en-US" b="1" dirty="0"/>
                  <a:t>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</m:sPre>
                  </m:oMath>
                </a14:m>
                <a:r>
                  <a:rPr lang="en-US" b="1" dirty="0"/>
                  <a:t> </a:t>
                </a:r>
                <a:endParaRPr lang="fr-FR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4BE479-5EA0-452E-AD7D-D3097FF5F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042" y="1611338"/>
                <a:ext cx="3959679" cy="405945"/>
              </a:xfrm>
              <a:prstGeom prst="rect">
                <a:avLst/>
              </a:prstGeom>
              <a:blipFill>
                <a:blip r:embed="rId7"/>
                <a:stretch>
                  <a:fillRect l="-1069" b="-13889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5D1648-9151-47BD-A22C-AEA698B4F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24D2BA7-B51E-4FE9-9E29-8E5CBB5474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6" r="34040"/>
          <a:stretch/>
        </p:blipFill>
        <p:spPr>
          <a:xfrm>
            <a:off x="8085988" y="1750372"/>
            <a:ext cx="4017407" cy="3611336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0B4938B-2F88-4ACB-A44E-73DBCC5D2150}"/>
              </a:ext>
            </a:extLst>
          </p:cNvPr>
          <p:cNvCxnSpPr>
            <a:cxnSpLocks/>
          </p:cNvCxnSpPr>
          <p:nvPr/>
        </p:nvCxnSpPr>
        <p:spPr>
          <a:xfrm flipH="1" flipV="1">
            <a:off x="10882575" y="4759565"/>
            <a:ext cx="669889" cy="759524"/>
          </a:xfrm>
          <a:prstGeom prst="straightConnector1">
            <a:avLst/>
          </a:prstGeom>
          <a:ln w="57150">
            <a:solidFill>
              <a:srgbClr val="6824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4464FCF-A6DD-4695-AA44-DB602338159C}"/>
              </a:ext>
            </a:extLst>
          </p:cNvPr>
          <p:cNvSpPr txBox="1"/>
          <p:nvPr/>
        </p:nvSpPr>
        <p:spPr>
          <a:xfrm>
            <a:off x="10999335" y="5543614"/>
            <a:ext cx="119266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rgbClr val="68249A"/>
                </a:solidFill>
              </a:rPr>
              <a:t>14C: 10Bq</a:t>
            </a:r>
            <a:endParaRPr lang="en-US" sz="1600" b="1" dirty="0">
              <a:solidFill>
                <a:srgbClr val="68249A"/>
              </a:solidFill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B44403-6DE1-4AF6-BFC5-5BBC6C286177}"/>
              </a:ext>
            </a:extLst>
          </p:cNvPr>
          <p:cNvSpPr txBox="1"/>
          <p:nvPr/>
        </p:nvSpPr>
        <p:spPr>
          <a:xfrm>
            <a:off x="8685000" y="2508523"/>
            <a:ext cx="153606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3H: ~9Bq</a:t>
            </a:r>
            <a:endParaRPr lang="en-US" b="1" dirty="0"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08C689-EE78-47EC-8C13-B2011F539B2C}"/>
              </a:ext>
            </a:extLst>
          </p:cNvPr>
          <p:cNvSpPr txBox="1"/>
          <p:nvPr/>
        </p:nvSpPr>
        <p:spPr>
          <a:xfrm>
            <a:off x="8753514" y="4596241"/>
            <a:ext cx="1151511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rgbClr val="87CB3F"/>
                </a:solidFill>
              </a:rPr>
              <a:t>3H: 5Bq</a:t>
            </a:r>
            <a:endParaRPr lang="en-US" b="1" dirty="0">
              <a:cs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FFD227-8ECB-498B-967B-BC88CC24A598}"/>
              </a:ext>
            </a:extLst>
          </p:cNvPr>
          <p:cNvCxnSpPr/>
          <p:nvPr/>
        </p:nvCxnSpPr>
        <p:spPr>
          <a:xfrm>
            <a:off x="3146956" y="910148"/>
            <a:ext cx="0" cy="5931682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57237A-9E69-45D9-A853-753010C9B995}"/>
              </a:ext>
            </a:extLst>
          </p:cNvPr>
          <p:cNvCxnSpPr/>
          <p:nvPr/>
        </p:nvCxnSpPr>
        <p:spPr>
          <a:xfrm>
            <a:off x="7906734" y="910148"/>
            <a:ext cx="0" cy="5931682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Bracket 25">
            <a:extLst>
              <a:ext uri="{FF2B5EF4-FFF2-40B4-BE49-F238E27FC236}">
                <a16:creationId xmlns:a16="http://schemas.microsoft.com/office/drawing/2014/main" id="{D9F9CAB8-7342-4434-A6F7-2E5E88E6C67D}"/>
              </a:ext>
            </a:extLst>
          </p:cNvPr>
          <p:cNvSpPr/>
          <p:nvPr/>
        </p:nvSpPr>
        <p:spPr>
          <a:xfrm rot="10800000">
            <a:off x="8988447" y="3812477"/>
            <a:ext cx="442616" cy="751210"/>
          </a:xfrm>
          <a:prstGeom prst="rightBracket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ight Bracket 26">
            <a:extLst>
              <a:ext uri="{FF2B5EF4-FFF2-40B4-BE49-F238E27FC236}">
                <a16:creationId xmlns:a16="http://schemas.microsoft.com/office/drawing/2014/main" id="{30137D50-9BD0-468B-B023-83F9B43201B0}"/>
              </a:ext>
            </a:extLst>
          </p:cNvPr>
          <p:cNvSpPr/>
          <p:nvPr/>
        </p:nvSpPr>
        <p:spPr>
          <a:xfrm rot="10800000">
            <a:off x="8957215" y="2929233"/>
            <a:ext cx="442616" cy="751210"/>
          </a:xfrm>
          <a:prstGeom prst="righ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02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1" grpId="0"/>
      <p:bldP spid="23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Neutron Imaging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ADEDDD-0160-F99C-E8EB-AD5F9AC0C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44525" lvl="1" indent="-285750">
              <a:buFont typeface="Wingdings" panose="05000000000000000000" pitchFamily="2" charset="2"/>
              <a:buChar char="Ø"/>
            </a:pPr>
            <a:r>
              <a:rPr lang="en-US" sz="1800" b="1" dirty="0"/>
              <a:t>Concept</a:t>
            </a:r>
          </a:p>
          <a:p>
            <a:pPr marL="644525" lvl="1" indent="-285750">
              <a:buFont typeface="Wingdings" panose="05000000000000000000" pitchFamily="2" charset="2"/>
              <a:buChar char="Ø"/>
            </a:pPr>
            <a:r>
              <a:rPr lang="en-US" sz="1800" b="1" dirty="0"/>
              <a:t>Degradation of TPB (WLS)</a:t>
            </a:r>
          </a:p>
          <a:p>
            <a:pPr marL="644525" lvl="1" indent="-285750">
              <a:buFont typeface="Wingdings" panose="05000000000000000000" pitchFamily="2" charset="2"/>
              <a:buChar char="Ø"/>
            </a:pPr>
            <a:r>
              <a:rPr lang="en-US" sz="1800" b="1" dirty="0"/>
              <a:t>Resolution</a:t>
            </a:r>
            <a:endParaRPr lang="en-US" sz="2200" b="1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1638E4-11DA-6660-1929-BE999F839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09/06/2026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950163-E66D-E16B-1EB7-E9667B65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l-GR" dirty="0"/>
              <a:t>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86135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5C2922D2-028F-43CA-B1DA-2CF3284FF1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7878" y="944512"/>
                <a:ext cx="11409022" cy="2138794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noProof="0" dirty="0"/>
                  <a:t>From (thermal) neutrons to charge particles: </a:t>
                </a:r>
              </a:p>
              <a:p>
                <a:pPr marL="552450" lvl="1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noProof="0" dirty="0"/>
                  <a:t> layer on the cathode ~2um</a:t>
                </a:r>
              </a:p>
              <a:p>
                <a:pPr marL="552450" lvl="1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+ </m:t>
                    </m:r>
                    <m:sPre>
                      <m:sPre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sPre>
                    <m:r>
                      <a:rPr lang="en-US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sPre>
                      <m:sPrePr>
                        <m:ctrlPr>
                          <a:rPr lang="en-US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𝐿𝑖</m:t>
                        </m:r>
                      </m:e>
                    </m:sPre>
                  </m:oMath>
                </a14:m>
                <a:endParaRPr lang="en-US" noProof="0" dirty="0"/>
              </a:p>
              <a:p>
                <a:pPr marL="552450" lvl="1" indent="-285750">
                  <a:buFont typeface="Wingdings" panose="05000000000000000000" pitchFamily="2" charset="2"/>
                  <a:buChar char="§"/>
                </a:pPr>
                <a:r>
                  <a:rPr lang="en-US" noProof="0" dirty="0"/>
                  <a:t>Efficiency ~ 5%</a:t>
                </a:r>
              </a:p>
            </p:txBody>
          </p:sp>
        </mc:Choice>
        <mc:Fallback xmlns="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5C2922D2-028F-43CA-B1DA-2CF3284FF1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7878" y="944512"/>
                <a:ext cx="11409022" cy="2138794"/>
              </a:xfrm>
              <a:blipFill>
                <a:blip r:embed="rId3"/>
                <a:stretch>
                  <a:fillRect l="-1015" t="-170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8F2B032-CC33-4CC5-B4F4-9A2AE09DD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09/06/2026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D9CC3E9-EE8C-42E8-97AF-35CE207D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1F723B3-5FCE-4785-8713-5D63A03D9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Applications: </a:t>
            </a:r>
            <a:r>
              <a:rPr lang="en-US" noProof="0" dirty="0">
                <a:solidFill>
                  <a:schemeClr val="tx1"/>
                </a:solidFill>
              </a:rPr>
              <a:t>neutron-Imaging</a:t>
            </a:r>
            <a:endParaRPr lang="en-US" noProof="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304DFEA-7B3B-4FD1-B0E8-774E64170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837" y="3713781"/>
            <a:ext cx="4021091" cy="240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5">
            <a:extLst>
              <a:ext uri="{FF2B5EF4-FFF2-40B4-BE49-F238E27FC236}">
                <a16:creationId xmlns:a16="http://schemas.microsoft.com/office/drawing/2014/main" id="{BB1FB109-DB9E-4C3E-932C-2B8A92DE1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838" y="2859283"/>
            <a:ext cx="5270319" cy="3215787"/>
          </a:xfrm>
          <a:prstGeom prst="rect">
            <a:avLst/>
          </a:prstGeom>
        </p:spPr>
      </p:pic>
      <p:pic>
        <p:nvPicPr>
          <p:cNvPr id="9" name="Image 7">
            <a:extLst>
              <a:ext uri="{FF2B5EF4-FFF2-40B4-BE49-F238E27FC236}">
                <a16:creationId xmlns:a16="http://schemas.microsoft.com/office/drawing/2014/main" id="{5F9112EA-96AE-4FA8-BBAF-1C636B34C6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995" y="807175"/>
            <a:ext cx="4594696" cy="2683413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67C7F2F9-3B55-41F9-BDC1-29F6C5822CE9}"/>
              </a:ext>
            </a:extLst>
          </p:cNvPr>
          <p:cNvGrpSpPr/>
          <p:nvPr/>
        </p:nvGrpSpPr>
        <p:grpSpPr>
          <a:xfrm>
            <a:off x="2247900" y="1160463"/>
            <a:ext cx="4000500" cy="871537"/>
            <a:chOff x="2247900" y="1160463"/>
            <a:chExt cx="4000500" cy="871537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8E8C924E-B1BA-486B-B63C-D6D74F1066FC}"/>
                </a:ext>
              </a:extLst>
            </p:cNvPr>
            <p:cNvGrpSpPr/>
            <p:nvPr/>
          </p:nvGrpSpPr>
          <p:grpSpPr>
            <a:xfrm>
              <a:off x="3213100" y="1160463"/>
              <a:ext cx="3035300" cy="693737"/>
              <a:chOff x="3213100" y="1160463"/>
              <a:chExt cx="3035300" cy="693737"/>
            </a:xfrm>
          </p:grpSpPr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60B98DA8-8F01-40AF-9802-42D7B48D24F1}"/>
                  </a:ext>
                </a:extLst>
              </p:cNvPr>
              <p:cNvCxnSpPr/>
              <p:nvPr/>
            </p:nvCxnSpPr>
            <p:spPr>
              <a:xfrm>
                <a:off x="3213100" y="1841500"/>
                <a:ext cx="2336800" cy="0"/>
              </a:xfrm>
              <a:prstGeom prst="line">
                <a:avLst/>
              </a:prstGeom>
              <a:ln w="38100">
                <a:solidFill>
                  <a:srgbClr val="7525F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C0DC50FA-69B0-4082-9ECB-42AB2B5F092D}"/>
                  </a:ext>
                </a:extLst>
              </p:cNvPr>
              <p:cNvCxnSpPr/>
              <p:nvPr/>
            </p:nvCxnSpPr>
            <p:spPr>
              <a:xfrm flipV="1">
                <a:off x="5549900" y="1160463"/>
                <a:ext cx="0" cy="693737"/>
              </a:xfrm>
              <a:prstGeom prst="line">
                <a:avLst/>
              </a:prstGeom>
              <a:ln w="38100">
                <a:solidFill>
                  <a:srgbClr val="7525F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avec flèche 15">
                <a:extLst>
                  <a:ext uri="{FF2B5EF4-FFF2-40B4-BE49-F238E27FC236}">
                    <a16:creationId xmlns:a16="http://schemas.microsoft.com/office/drawing/2014/main" id="{1B1E8EE7-FBA8-4157-95F7-A375BBBB7212}"/>
                  </a:ext>
                </a:extLst>
              </p:cNvPr>
              <p:cNvCxnSpPr/>
              <p:nvPr/>
            </p:nvCxnSpPr>
            <p:spPr>
              <a:xfrm>
                <a:off x="5537200" y="1173163"/>
                <a:ext cx="711200" cy="0"/>
              </a:xfrm>
              <a:prstGeom prst="straightConnector1">
                <a:avLst/>
              </a:prstGeom>
              <a:ln w="38100">
                <a:solidFill>
                  <a:srgbClr val="7525F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7AD4B6-7AC0-4FA8-B1A4-4F685D36C2A4}"/>
                </a:ext>
              </a:extLst>
            </p:cNvPr>
            <p:cNvSpPr/>
            <p:nvPr/>
          </p:nvSpPr>
          <p:spPr>
            <a:xfrm>
              <a:off x="2247900" y="1600094"/>
              <a:ext cx="965199" cy="431906"/>
            </a:xfrm>
            <a:prstGeom prst="rect">
              <a:avLst/>
            </a:prstGeom>
            <a:solidFill>
              <a:srgbClr val="7525F7">
                <a:alpha val="42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C524C96-98ED-44A8-88C2-891E85205670}"/>
              </a:ext>
            </a:extLst>
          </p:cNvPr>
          <p:cNvSpPr/>
          <p:nvPr/>
        </p:nvSpPr>
        <p:spPr>
          <a:xfrm>
            <a:off x="6275882" y="828202"/>
            <a:ext cx="5652000" cy="2052000"/>
          </a:xfrm>
          <a:prstGeom prst="roundRect">
            <a:avLst/>
          </a:prstGeom>
          <a:noFill/>
          <a:ln>
            <a:solidFill>
              <a:srgbClr val="E5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FF67527F-E8A5-4E96-9EE8-B60D05BB9B0B}"/>
              </a:ext>
            </a:extLst>
          </p:cNvPr>
          <p:cNvGrpSpPr/>
          <p:nvPr/>
        </p:nvGrpSpPr>
        <p:grpSpPr>
          <a:xfrm>
            <a:off x="6389844" y="959978"/>
            <a:ext cx="5664539" cy="2123328"/>
            <a:chOff x="6646732" y="805109"/>
            <a:chExt cx="4863127" cy="2144044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38304E61-D77B-4A4B-8D05-408550E0B631}"/>
                </a:ext>
              </a:extLst>
            </p:cNvPr>
            <p:cNvSpPr txBox="1"/>
            <p:nvPr/>
          </p:nvSpPr>
          <p:spPr>
            <a:xfrm>
              <a:off x="6646732" y="805109"/>
              <a:ext cx="48631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α and Li: Heavy fragments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–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Dense Ionization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–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Tracks up to ~10 mm in gas =&gt; resolution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↓</a:t>
              </a:r>
            </a:p>
          </p:txBody>
        </p:sp>
        <p:sp>
          <p:nvSpPr>
            <p:cNvPr id="22" name="Accolade fermante 21">
              <a:extLst>
                <a:ext uri="{FF2B5EF4-FFF2-40B4-BE49-F238E27FC236}">
                  <a16:creationId xmlns:a16="http://schemas.microsoft.com/office/drawing/2014/main" id="{D986FEF0-3CB0-419C-B98E-62ED674F9988}"/>
                </a:ext>
              </a:extLst>
            </p:cNvPr>
            <p:cNvSpPr/>
            <p:nvPr/>
          </p:nvSpPr>
          <p:spPr>
            <a:xfrm rot="5400000">
              <a:off x="8285712" y="10462"/>
              <a:ext cx="444700" cy="3579504"/>
            </a:xfrm>
            <a:prstGeom prst="rightBrace">
              <a:avLst/>
            </a:prstGeom>
            <a:ln w="19050">
              <a:solidFill>
                <a:srgbClr val="E5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13CABFDA-E817-43CE-BEE5-802598053DDC}"/>
                </a:ext>
              </a:extLst>
            </p:cNvPr>
            <p:cNvSpPr txBox="1"/>
            <p:nvPr/>
          </p:nvSpPr>
          <p:spPr>
            <a:xfrm>
              <a:off x="6651495" y="2118156"/>
              <a:ext cx="47610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Minimization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of the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drift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gap (&lt;1 mm)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&amp;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use of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high electric field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(ionization near the converter)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571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7C5FBA-1E46-497C-AAED-E24BD84AD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49D004-C2DE-4BCE-9187-C751BC192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Neutron test beam @ ISIS, UK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Setup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5DC6A-B87E-4DCC-BE75-E968848CE1E6}"/>
              </a:ext>
            </a:extLst>
          </p:cNvPr>
          <p:cNvSpPr txBox="1"/>
          <p:nvPr/>
        </p:nvSpPr>
        <p:spPr>
          <a:xfrm>
            <a:off x="731838" y="1352776"/>
            <a:ext cx="87612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Detectors: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W014: 5 mm quartz with WLS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Drift gap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 200 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Amplification gap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150 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He/CO2 87/13 (86/14) → W014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b="1" dirty="0">
                <a:solidFill>
                  <a:srgbClr val="262626"/>
                </a:solidFill>
                <a:latin typeface="Arial"/>
              </a:rPr>
              <a:t>Beam: </a:t>
            </a:r>
            <a:r>
              <a:rPr lang="en-US" dirty="0">
                <a:solidFill>
                  <a:srgbClr val="262626"/>
                </a:solidFill>
                <a:latin typeface="Arial"/>
              </a:rPr>
              <a:t>Fast and thermal neutrons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B00B57-AB21-4C3E-B268-BBEBB0B22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08" y="3415529"/>
            <a:ext cx="6506936" cy="292812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F5C9723-679D-EFDD-8B9C-6FF2F5CE761B}"/>
              </a:ext>
            </a:extLst>
          </p:cNvPr>
          <p:cNvCxnSpPr/>
          <p:nvPr/>
        </p:nvCxnSpPr>
        <p:spPr>
          <a:xfrm flipV="1">
            <a:off x="1380226" y="4836543"/>
            <a:ext cx="2012831" cy="1138687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04C0BC-7E28-914E-BE9F-3E75002D15F2}"/>
              </a:ext>
            </a:extLst>
          </p:cNvPr>
          <p:cNvCxnSpPr>
            <a:cxnSpLocks/>
          </p:cNvCxnSpPr>
          <p:nvPr/>
        </p:nvCxnSpPr>
        <p:spPr>
          <a:xfrm flipH="1">
            <a:off x="6987396" y="2329071"/>
            <a:ext cx="2407973" cy="2507472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4AB0FFF-7075-F1FF-0B58-80CA036F839D}"/>
              </a:ext>
            </a:extLst>
          </p:cNvPr>
          <p:cNvSpPr txBox="1"/>
          <p:nvPr/>
        </p:nvSpPr>
        <p:spPr>
          <a:xfrm>
            <a:off x="943156" y="5952226"/>
            <a:ext cx="1500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39600E-9903-DDAA-741B-C0EFF65F6952}"/>
              </a:ext>
            </a:extLst>
          </p:cNvPr>
          <p:cNvSpPr txBox="1"/>
          <p:nvPr/>
        </p:nvSpPr>
        <p:spPr>
          <a:xfrm>
            <a:off x="9395369" y="2005905"/>
            <a:ext cx="2008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Micromegas detector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D6BA8D-B7EB-49F3-AD99-5F7AA9935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</p:spTree>
    <p:extLst>
      <p:ext uri="{BB962C8B-B14F-4D97-AF65-F5344CB8AC3E}">
        <p14:creationId xmlns:p14="http://schemas.microsoft.com/office/powerpoint/2010/main" val="4183733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709F18-AC9B-C7E5-7A83-FE8474352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09/06/2026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C4445-EDD1-B67A-8FF9-C93A08C17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93B071-7E3B-62FF-780E-68307400A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43F6CC-A9A4-40DD-88EC-9E8AB09B53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5" t="24492" r="30216" b="10486"/>
          <a:stretch>
            <a:fillRect/>
          </a:stretch>
        </p:blipFill>
        <p:spPr>
          <a:xfrm>
            <a:off x="8459241" y="2754702"/>
            <a:ext cx="3086102" cy="1725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CB5BF7-DDAA-31AF-33D5-DD81AEC32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5" r="33668"/>
          <a:stretch>
            <a:fillRect/>
          </a:stretch>
        </p:blipFill>
        <p:spPr>
          <a:xfrm rot="5400000">
            <a:off x="701984" y="1991257"/>
            <a:ext cx="3048004" cy="3436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7764D1-9B50-8562-E00F-FBBBB7FAC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7" r="35178"/>
          <a:stretch>
            <a:fillRect/>
          </a:stretch>
        </p:blipFill>
        <p:spPr>
          <a:xfrm rot="5400000">
            <a:off x="4652133" y="2166310"/>
            <a:ext cx="3048003" cy="3086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6AE74C-3EF3-679E-8D80-C6C5A4BB2550}"/>
              </a:ext>
            </a:extLst>
          </p:cNvPr>
          <p:cNvSpPr txBox="1"/>
          <p:nvPr/>
        </p:nvSpPr>
        <p:spPr>
          <a:xfrm>
            <a:off x="5336498" y="1323951"/>
            <a:ext cx="1978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Circle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Diameter 2 mm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B3EBF2-B138-2279-EC06-7460547105BB}"/>
              </a:ext>
            </a:extLst>
          </p:cNvPr>
          <p:cNvSpPr txBox="1"/>
          <p:nvPr/>
        </p:nvSpPr>
        <p:spPr>
          <a:xfrm>
            <a:off x="1386348" y="1323951"/>
            <a:ext cx="167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Width 2 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B4B668-BF0A-0EC7-8DE9-CA9149B059D0}"/>
              </a:ext>
            </a:extLst>
          </p:cNvPr>
          <p:cNvSpPr txBox="1"/>
          <p:nvPr/>
        </p:nvSpPr>
        <p:spPr>
          <a:xfrm>
            <a:off x="9126379" y="1323951"/>
            <a:ext cx="241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Homemade Target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Plastic 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Aluminium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016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6497B-C651-C7E1-001C-CA46B317E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09/06/2026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A9EA4-3D78-D701-365D-4EA31D755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7C8535-C0C7-9AAC-D482-B42651157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Ageing of WLS: </a:t>
            </a:r>
            <a:r>
              <a:rPr lang="en-US" dirty="0">
                <a:solidFill>
                  <a:schemeClr val="tx1"/>
                </a:solidFill>
              </a:rPr>
              <a:t>W014</a:t>
            </a:r>
            <a:br>
              <a:rPr lang="en-US" dirty="0"/>
            </a:b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and 24</a:t>
            </a:r>
            <a:r>
              <a:rPr lang="en-US" baseline="30000" dirty="0"/>
              <a:t>th</a:t>
            </a:r>
            <a:r>
              <a:rPr lang="en-US" dirty="0"/>
              <a:t> (last) acquisition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281EA7-C0AE-581E-E8E7-DA8F48944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" t="12333" r="49528"/>
          <a:stretch>
            <a:fillRect/>
          </a:stretch>
        </p:blipFill>
        <p:spPr>
          <a:xfrm>
            <a:off x="6440649" y="2013304"/>
            <a:ext cx="4807788" cy="40078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6CC08C-673C-040E-6D14-2F7A34B5C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12333" r="49529"/>
          <a:stretch>
            <a:fillRect/>
          </a:stretch>
        </p:blipFill>
        <p:spPr>
          <a:xfrm>
            <a:off x="783595" y="2013304"/>
            <a:ext cx="4865299" cy="40078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A9A012-C748-9E38-75FF-D3F7DED03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r="12655" b="88109"/>
          <a:stretch>
            <a:fillRect/>
          </a:stretch>
        </p:blipFill>
        <p:spPr>
          <a:xfrm>
            <a:off x="1731034" y="1418937"/>
            <a:ext cx="8338868" cy="5436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8B66BD-2F0F-8927-9EA4-467E1304EF92}"/>
              </a:ext>
            </a:extLst>
          </p:cNvPr>
          <p:cNvSpPr txBox="1"/>
          <p:nvPr/>
        </p:nvSpPr>
        <p:spPr>
          <a:xfrm>
            <a:off x="1903563" y="6021121"/>
            <a:ext cx="2984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3cm X 3cm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acquisition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AFB3D7-6DF0-875A-4F1A-CCA3C9729AB3}"/>
              </a:ext>
            </a:extLst>
          </p:cNvPr>
          <p:cNvSpPr txBox="1"/>
          <p:nvPr/>
        </p:nvSpPr>
        <p:spPr>
          <a:xfrm>
            <a:off x="7755714" y="6020484"/>
            <a:ext cx="2984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6cm X 6cm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Last acquisition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3B73EE-A84F-C46D-96DC-6BE892BB4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1996" r="49857"/>
          <a:stretch>
            <a:fillRect/>
          </a:stretch>
        </p:blipFill>
        <p:spPr>
          <a:xfrm>
            <a:off x="6538822" y="1960147"/>
            <a:ext cx="4709615" cy="407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6043B2-F1FC-3793-4058-1151F1792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r="13556" b="87773"/>
          <a:stretch>
            <a:fillRect/>
          </a:stretch>
        </p:blipFill>
        <p:spPr>
          <a:xfrm>
            <a:off x="1903563" y="1392369"/>
            <a:ext cx="8272937" cy="578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8ACE04-FD69-A6D6-4EC5-98BB3A29E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" t="12368" r="49908"/>
          <a:stretch>
            <a:fillRect/>
          </a:stretch>
        </p:blipFill>
        <p:spPr>
          <a:xfrm>
            <a:off x="938874" y="1960148"/>
            <a:ext cx="4676515" cy="403615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4D1E713-B6EF-C1D4-522C-EBD8D5AB8465}"/>
              </a:ext>
            </a:extLst>
          </p:cNvPr>
          <p:cNvCxnSpPr>
            <a:cxnSpLocks/>
          </p:cNvCxnSpPr>
          <p:nvPr/>
        </p:nvCxnSpPr>
        <p:spPr>
          <a:xfrm>
            <a:off x="10011334" y="3058886"/>
            <a:ext cx="0" cy="2134157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B16B6F3-4A9A-9E89-C980-09F0F9A1ADB1}"/>
              </a:ext>
            </a:extLst>
          </p:cNvPr>
          <p:cNvCxnSpPr>
            <a:cxnSpLocks/>
          </p:cNvCxnSpPr>
          <p:nvPr/>
        </p:nvCxnSpPr>
        <p:spPr>
          <a:xfrm flipH="1">
            <a:off x="8340377" y="4697743"/>
            <a:ext cx="1233609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23AF8C9-E7D0-BFCC-46E4-99C294D6EEFC}"/>
              </a:ext>
            </a:extLst>
          </p:cNvPr>
          <p:cNvCxnSpPr>
            <a:cxnSpLocks/>
          </p:cNvCxnSpPr>
          <p:nvPr/>
        </p:nvCxnSpPr>
        <p:spPr>
          <a:xfrm flipH="1">
            <a:off x="8469091" y="3516643"/>
            <a:ext cx="375452" cy="0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09C4870-24A8-4839-F89C-F38F1D2A6B2F}"/>
              </a:ext>
            </a:extLst>
          </p:cNvPr>
          <p:cNvSpPr/>
          <p:nvPr/>
        </p:nvSpPr>
        <p:spPr>
          <a:xfrm>
            <a:off x="10069902" y="2195688"/>
            <a:ext cx="1524000" cy="80845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6cmX6cm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3cmX3cm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D987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Slit 2mm</a:t>
            </a:r>
          </a:p>
        </p:txBody>
      </p:sp>
    </p:spTree>
    <p:extLst>
      <p:ext uri="{BB962C8B-B14F-4D97-AF65-F5344CB8AC3E}">
        <p14:creationId xmlns:p14="http://schemas.microsoft.com/office/powerpoint/2010/main" val="93989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51E0D3-92F4-10F4-D5E4-AB1C716CF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09/06/2026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ADFA0-F2C6-776E-AF35-DFFB83FA6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1B7A01-C7DF-5D17-1F08-C72C26A1D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Slit: MTF, </a:t>
            </a:r>
            <a:r>
              <a:rPr lang="en-US" dirty="0">
                <a:solidFill>
                  <a:schemeClr val="tx1"/>
                </a:solidFill>
              </a:rPr>
              <a:t>ROIs selection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4F440D-6CBF-C4E0-894F-D3F431311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7" y="1279072"/>
            <a:ext cx="11505634" cy="479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05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06271-F1B7-BF3A-1D3C-D063F691E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033A53-937D-E920-3EC8-923408C81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09/06/2026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05C49-701F-359B-D489-9B576FC2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BEB8EB-B04D-1D08-5FA7-1117122FE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Beam: MTF, </a:t>
            </a:r>
            <a:r>
              <a:rPr lang="en-US" dirty="0">
                <a:solidFill>
                  <a:schemeClr val="tx1"/>
                </a:solidFill>
              </a:rPr>
              <a:t>ESF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F50278-2294-93AD-75D2-33BDF37B5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79" y="1230887"/>
            <a:ext cx="11816442" cy="547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65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26CC0B-943F-C5DF-BE47-6F244B75D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09/06/2026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4F1CF-4FBC-801B-E080-B1B94CCFC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52895A-379A-89B6-07F2-E9552917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Beam: MTF, </a:t>
            </a:r>
            <a:r>
              <a:rPr lang="en-US" dirty="0">
                <a:solidFill>
                  <a:schemeClr val="tx1"/>
                </a:solidFill>
              </a:rPr>
              <a:t>Resolution (mm) | all acquisitions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92E94D-20EC-A391-1EBE-0D09B8A4C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00" y="1259732"/>
            <a:ext cx="10162799" cy="5133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1E3F70-0A8C-0904-87D8-5D774F754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" t="8401" r="50073"/>
          <a:stretch>
            <a:fillRect/>
          </a:stretch>
        </p:blipFill>
        <p:spPr>
          <a:xfrm>
            <a:off x="10591800" y="820706"/>
            <a:ext cx="1600200" cy="13926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19F1A5-60CB-15E3-B802-6F4C421E7FB8}"/>
              </a:ext>
            </a:extLst>
          </p:cNvPr>
          <p:cNvSpPr txBox="1"/>
          <p:nvPr/>
        </p:nvSpPr>
        <p:spPr>
          <a:xfrm>
            <a:off x="103414" y="980125"/>
            <a:ext cx="2155372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noCd→Fast+Thermal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Cd → Thermal</a:t>
            </a:r>
          </a:p>
        </p:txBody>
      </p:sp>
    </p:spTree>
    <p:extLst>
      <p:ext uri="{BB962C8B-B14F-4D97-AF65-F5344CB8AC3E}">
        <p14:creationId xmlns:p14="http://schemas.microsoft.com/office/powerpoint/2010/main" val="1362745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30AD171-26B4-48CE-BED3-E97AEF0C2A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6400" y="1108415"/>
                <a:ext cx="11649529" cy="5673385"/>
              </a:xfrm>
            </p:spPr>
            <p:txBody>
              <a:bodyPr>
                <a:normAutofit fontScale="85000" lnSpcReduction="10000"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900" b="1" u="sng" dirty="0"/>
                  <a:t>Conclusions:</a:t>
                </a:r>
              </a:p>
              <a:p>
                <a:pPr marL="552450" lvl="1" indent="-285750">
                  <a:buFont typeface="Wingdings" panose="05000000000000000000" pitchFamily="2" charset="2"/>
                  <a:buChar char="Ø"/>
                </a:pPr>
                <a:r>
                  <a:rPr lang="en-US" b="1" dirty="0"/>
                  <a:t>Optimization of gas mixtures for charge &amp; light gain:</a:t>
                </a:r>
              </a:p>
              <a:p>
                <a:pPr lvl="2" indent="0">
                  <a:buNone/>
                </a:pPr>
                <a:r>
                  <a:rPr lang="en-US" dirty="0"/>
                  <a:t>Best gas mixture for charge and light gain: </a:t>
                </a:r>
                <a:r>
                  <a:rPr lang="en-US" dirty="0" err="1"/>
                  <a:t>Ar</a:t>
                </a:r>
                <a:r>
                  <a:rPr lang="en-US" dirty="0"/>
                  <a:t>/CF4/</a:t>
                </a:r>
                <a:r>
                  <a:rPr lang="en-US" dirty="0" err="1"/>
                  <a:t>Isob</a:t>
                </a:r>
                <a:r>
                  <a:rPr lang="en-US" dirty="0"/>
                  <a:t> (95/3/2)</a:t>
                </a:r>
              </a:p>
              <a:p>
                <a:pPr marL="552450" lvl="1" indent="-285750">
                  <a:buFont typeface="Wingdings" panose="05000000000000000000" pitchFamily="2" charset="2"/>
                  <a:buChar char="Ø"/>
                </a:pPr>
                <a:r>
                  <a:rPr lang="en-US" b="1" dirty="0"/>
                  <a:t>X-ray imaging, spatial resolution:</a:t>
                </a:r>
              </a:p>
              <a:p>
                <a:pPr marL="827088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Detectors with black mesh present better resolution. </a:t>
                </a:r>
              </a:p>
              <a:p>
                <a:pPr marL="552450" lvl="1" indent="-285750">
                  <a:buFont typeface="Wingdings" panose="05000000000000000000" pitchFamily="2" charset="2"/>
                  <a:buChar char="Ø"/>
                </a:pPr>
                <a:r>
                  <a:rPr lang="en-US" b="1" dirty="0"/>
                  <a:t>Beta-Imaging:</a:t>
                </a:r>
              </a:p>
              <a:p>
                <a:pPr marL="827088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Detection of sub-</a:t>
                </a:r>
                <a:r>
                  <a:rPr lang="en-US" dirty="0" err="1"/>
                  <a:t>Bq</a:t>
                </a:r>
                <a:r>
                  <a:rPr lang="en-US" dirty="0"/>
                  <a:t> activities ~0.1Bq of Tritiated glucose samples</a:t>
                </a:r>
              </a:p>
              <a:p>
                <a:pPr marL="827088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Detection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sPre>
                  </m:oMath>
                </a14:m>
                <a:r>
                  <a:rPr lang="en-US" dirty="0"/>
                  <a:t> samples and discrimination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sPre>
                    <m:r>
                      <a:rPr lang="en-US" b="0" i="0" smtClean="0">
                        <a:latin typeface="Cambria Math" panose="02040503050406030204" pitchFamily="18" charset="0"/>
                      </a:rPr>
                      <m:t> &amp; </m:t>
                    </m:r>
                    <m:sPre>
                      <m:sPre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</m:oMath>
                </a14:m>
                <a:endParaRPr lang="en-US" dirty="0"/>
              </a:p>
              <a:p>
                <a:pPr marL="552450" lvl="1" indent="-285750">
                  <a:buFont typeface="Wingdings" panose="05000000000000000000" pitchFamily="2" charset="2"/>
                  <a:buChar char="Ø"/>
                </a:pPr>
                <a:r>
                  <a:rPr lang="en-US" b="1" dirty="0"/>
                  <a:t>Neutron-Imaging:</a:t>
                </a:r>
              </a:p>
              <a:p>
                <a:pPr marL="827088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Degradation of TPB(WLS) within 5min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900" b="1" u="sng" dirty="0"/>
                  <a:t>Next </a:t>
                </a:r>
                <a:r>
                  <a:rPr lang="en-US" sz="1900" b="1" u="sng" dirty="0"/>
                  <a:t>steps</a:t>
                </a:r>
                <a:r>
                  <a:rPr lang="fr-FR" sz="1900" b="1" u="sng" dirty="0"/>
                  <a:t>:</a:t>
                </a:r>
              </a:p>
              <a:p>
                <a:pPr marL="552450" lvl="1" indent="-285750">
                  <a:buFont typeface="Wingdings" panose="05000000000000000000" pitchFamily="2" charset="2"/>
                  <a:buChar char="Ø"/>
                </a:pPr>
                <a:r>
                  <a:rPr lang="fr-FR" b="1" dirty="0"/>
                  <a:t>X-ray </a:t>
                </a:r>
                <a:r>
                  <a:rPr lang="en-US" b="1" dirty="0"/>
                  <a:t>imaging</a:t>
                </a:r>
                <a:r>
                  <a:rPr lang="fr-FR" b="1" dirty="0"/>
                  <a:t>, spatial </a:t>
                </a:r>
                <a:r>
                  <a:rPr lang="en-US" b="1" dirty="0"/>
                  <a:t>resolution</a:t>
                </a:r>
                <a:r>
                  <a:rPr lang="fr-FR" b="1" dirty="0"/>
                  <a:t>:</a:t>
                </a:r>
              </a:p>
              <a:p>
                <a:pPr marL="827088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Finalizing</a:t>
                </a:r>
                <a:r>
                  <a:rPr lang="fr-FR" dirty="0"/>
                  <a:t> the </a:t>
                </a:r>
                <a:r>
                  <a:rPr lang="fr-FR" dirty="0" err="1"/>
                  <a:t>analysis</a:t>
                </a:r>
                <a:r>
                  <a:rPr lang="fr-FR" dirty="0"/>
                  <a:t> of SOLEIL test </a:t>
                </a:r>
                <a:r>
                  <a:rPr lang="fr-FR" dirty="0" err="1"/>
                  <a:t>beam</a:t>
                </a:r>
                <a:r>
                  <a:rPr lang="fr-FR" dirty="0"/>
                  <a:t> </a:t>
                </a:r>
                <a:r>
                  <a:rPr lang="fr-FR" dirty="0" err="1"/>
                  <a:t>campaing</a:t>
                </a:r>
                <a:r>
                  <a:rPr lang="fr-FR" dirty="0"/>
                  <a:t>: </a:t>
                </a:r>
                <a:r>
                  <a:rPr lang="fr-FR" dirty="0" err="1"/>
                  <a:t>comparison</a:t>
                </a:r>
                <a:r>
                  <a:rPr lang="fr-FR" dirty="0"/>
                  <a:t> of spatial </a:t>
                </a:r>
                <a:r>
                  <a:rPr lang="fr-FR" dirty="0" err="1"/>
                  <a:t>resolution</a:t>
                </a:r>
                <a:r>
                  <a:rPr lang="fr-FR" dirty="0"/>
                  <a:t> for </a:t>
                </a:r>
                <a:r>
                  <a:rPr lang="fr-FR" dirty="0" err="1"/>
                  <a:t>different</a:t>
                </a:r>
                <a:r>
                  <a:rPr lang="fr-FR" dirty="0"/>
                  <a:t> detectors, </a:t>
                </a:r>
                <a:r>
                  <a:rPr lang="fr-FR" dirty="0" err="1"/>
                  <a:t>lens</a:t>
                </a:r>
                <a:r>
                  <a:rPr lang="fr-FR" dirty="0"/>
                  <a:t> and </a:t>
                </a:r>
                <a:r>
                  <a:rPr lang="fr-FR" dirty="0" err="1"/>
                  <a:t>gases</a:t>
                </a:r>
                <a:r>
                  <a:rPr lang="fr-FR" dirty="0"/>
                  <a:t>.</a:t>
                </a:r>
              </a:p>
              <a:p>
                <a:pPr marL="552450" lvl="1" indent="-285750">
                  <a:buFont typeface="Wingdings" panose="05000000000000000000" pitchFamily="2" charset="2"/>
                  <a:buChar char="Ø"/>
                </a:pPr>
                <a:r>
                  <a:rPr lang="fr-FR" b="1" dirty="0"/>
                  <a:t>Beta-Imaging:</a:t>
                </a:r>
              </a:p>
              <a:p>
                <a:pPr marL="827088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Finalize</a:t>
                </a:r>
                <a:r>
                  <a:rPr lang="fr-FR" dirty="0"/>
                  <a:t> the discrimination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sPre>
                    <m:r>
                      <a:rPr lang="en-US" b="0" i="0" smtClean="0">
                        <a:latin typeface="Cambria Math" panose="02040503050406030204" pitchFamily="18" charset="0"/>
                      </a:rPr>
                      <m:t> &amp; </m:t>
                    </m:r>
                    <m:sPre>
                      <m:sPre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</m:oMath>
                </a14:m>
                <a:r>
                  <a:rPr lang="fr-FR" dirty="0"/>
                  <a:t>, and estimation of the </a:t>
                </a:r>
                <a:r>
                  <a:rPr lang="fr-FR" dirty="0" err="1"/>
                  <a:t>activity</a:t>
                </a:r>
                <a:endParaRPr lang="fr-FR" dirty="0"/>
              </a:p>
              <a:p>
                <a:pPr marL="827088" lvl="2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Envisage of new </a:t>
                </a:r>
                <a:r>
                  <a:rPr lang="fr-FR" dirty="0" err="1"/>
                  <a:t>depositions</a:t>
                </a:r>
                <a:r>
                  <a:rPr lang="fr-FR" dirty="0"/>
                  <a:t> : </a:t>
                </a:r>
                <a:r>
                  <a:rPr lang="fr-FR" dirty="0" err="1"/>
                  <a:t>different</a:t>
                </a:r>
                <a:r>
                  <a:rPr lang="fr-FR" dirty="0"/>
                  <a:t> </a:t>
                </a:r>
                <a:r>
                  <a:rPr lang="fr-FR" dirty="0" err="1"/>
                  <a:t>activities</a:t>
                </a:r>
                <a:r>
                  <a:rPr lang="fr-FR" dirty="0"/>
                  <a:t>, </a:t>
                </a:r>
                <a:r>
                  <a:rPr lang="fr-FR" dirty="0" err="1"/>
                  <a:t>different</a:t>
                </a:r>
                <a:r>
                  <a:rPr lang="fr-FR" dirty="0"/>
                  <a:t> pattern</a:t>
                </a:r>
              </a:p>
              <a:p>
                <a:pPr marL="552450" lvl="1" indent="-285750">
                  <a:buFont typeface="Wingdings" panose="05000000000000000000" pitchFamily="2" charset="2"/>
                  <a:buChar char="Ø"/>
                </a:pPr>
                <a:r>
                  <a:rPr lang="fr-FR" b="1" dirty="0"/>
                  <a:t>Neutron-Imaging:</a:t>
                </a:r>
              </a:p>
              <a:p>
                <a:pPr marL="827088" lvl="2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Data </a:t>
                </a:r>
                <a:r>
                  <a:rPr lang="fr-FR" dirty="0" err="1"/>
                  <a:t>taking</a:t>
                </a:r>
                <a:r>
                  <a:rPr lang="fr-FR" dirty="0"/>
                  <a:t> </a:t>
                </a:r>
                <a:r>
                  <a:rPr lang="fr-FR" dirty="0" err="1"/>
                  <a:t>campaign</a:t>
                </a:r>
                <a:r>
                  <a:rPr lang="fr-FR" dirty="0"/>
                  <a:t> in neutron </a:t>
                </a:r>
                <a:r>
                  <a:rPr lang="fr-FR" dirty="0" err="1"/>
                  <a:t>facility</a:t>
                </a:r>
                <a:endParaRPr lang="fr-FR" dirty="0"/>
              </a:p>
              <a:p>
                <a:pPr marL="552450" lvl="1" indent="-285750">
                  <a:buFont typeface="Wingdings" panose="05000000000000000000" pitchFamily="2" charset="2"/>
                  <a:buChar char="Ø"/>
                </a:pPr>
                <a:r>
                  <a:rPr lang="fr-FR" b="1" dirty="0"/>
                  <a:t>Simulations:</a:t>
                </a:r>
              </a:p>
              <a:p>
                <a:pPr marL="827088" lvl="2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Simulations of transverse diffusion for </a:t>
                </a:r>
                <a:r>
                  <a:rPr lang="fr-FR" dirty="0" err="1"/>
                  <a:t>different</a:t>
                </a:r>
                <a:r>
                  <a:rPr lang="fr-FR" dirty="0"/>
                  <a:t> </a:t>
                </a:r>
                <a:r>
                  <a:rPr lang="fr-FR" dirty="0" err="1"/>
                  <a:t>gas</a:t>
                </a:r>
                <a:r>
                  <a:rPr lang="fr-FR" dirty="0"/>
                  <a:t> mixtures and charge gain for </a:t>
                </a:r>
                <a:r>
                  <a:rPr lang="fr-FR" dirty="0" err="1"/>
                  <a:t>different</a:t>
                </a:r>
                <a:r>
                  <a:rPr lang="fr-FR" dirty="0"/>
                  <a:t> detectors &amp; </a:t>
                </a:r>
                <a:r>
                  <a:rPr lang="fr-FR" dirty="0" err="1"/>
                  <a:t>gas</a:t>
                </a:r>
                <a:r>
                  <a:rPr lang="fr-FR" dirty="0"/>
                  <a:t> mixtures</a:t>
                </a: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30AD171-26B4-48CE-BED3-E97AEF0C2A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108415"/>
                <a:ext cx="11649529" cy="5673385"/>
              </a:xfrm>
              <a:blipFill>
                <a:blip r:embed="rId2"/>
                <a:stretch>
                  <a:fillRect l="-890" t="-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70674-E9AF-4795-B867-CAE7DEAB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29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AA392C-2C4A-4ED8-9994-857EC14C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Conclusions/Next steps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4246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Introduction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ADEDDD-0160-F99C-E8EB-AD5F9AC0C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8775" lvl="1"/>
            <a:r>
              <a:rPr lang="en-US" sz="1800" b="1" noProof="0" dirty="0"/>
              <a:t>Optical Micromegas: Concept</a:t>
            </a:r>
          </a:p>
          <a:p>
            <a:pPr marL="358775" lvl="1"/>
            <a:r>
              <a:rPr lang="en-US" sz="1800" b="1" noProof="0" dirty="0"/>
              <a:t>Light Detection</a:t>
            </a:r>
          </a:p>
          <a:p>
            <a:pPr marL="358775" lvl="1"/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Charge and light gain for different gas mixtures</a:t>
            </a:r>
            <a:endParaRPr lang="en-US" sz="14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1638E4-11DA-6660-1929-BE999F839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09/06/2026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950163-E66D-E16B-1EB7-E9667B65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noProof="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28736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A2DEB-5824-44E2-CF13-088F3D905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B39A9-4CF0-F55C-DEA0-4CE1C894C2D1}"/>
              </a:ext>
            </a:extLst>
          </p:cNvPr>
          <p:cNvSpPr txBox="1"/>
          <p:nvPr/>
        </p:nvSpPr>
        <p:spPr>
          <a:xfrm>
            <a:off x="4218039" y="3446206"/>
            <a:ext cx="349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noProof="0" dirty="0"/>
              <a:t>Merci! </a:t>
            </a:r>
            <a:r>
              <a:rPr lang="en-US" sz="6000" b="1" noProof="0" dirty="0">
                <a:sym typeface="Wingdings" panose="05000000000000000000" pitchFamily="2" charset="2"/>
              </a:rPr>
              <a:t></a:t>
            </a:r>
            <a:endParaRPr lang="en-US" sz="6000" b="1" noProof="0" dirty="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E4F781AF-1DBD-BA55-F8B7-266234C6B982}"/>
              </a:ext>
            </a:extLst>
          </p:cNvPr>
          <p:cNvSpPr txBox="1">
            <a:spLocks/>
          </p:cNvSpPr>
          <p:nvPr/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262626">
                    <a:tint val="75000"/>
                  </a:srgbClr>
                </a:solidFill>
                <a:latin typeface="Arial"/>
              </a:rPr>
              <a:t>29</a:t>
            </a:r>
            <a:r>
              <a:rPr lang="en-US" sz="1200" noProof="0" dirty="0">
                <a:solidFill>
                  <a:srgbClr val="262626">
                    <a:tint val="75000"/>
                  </a:srgbClr>
                </a:solidFill>
                <a:latin typeface="Arial"/>
              </a:rPr>
              <a:t>/07/2025</a:t>
            </a:r>
          </a:p>
        </p:txBody>
      </p:sp>
      <p:pic>
        <p:nvPicPr>
          <p:cNvPr id="7" name="Picture 6" descr="A computer screen with a drawing of a person&#10;&#10;AI-generated content may be incorrect.">
            <a:extLst>
              <a:ext uri="{FF2B5EF4-FFF2-40B4-BE49-F238E27FC236}">
                <a16:creationId xmlns:a16="http://schemas.microsoft.com/office/drawing/2014/main" id="{896B9F89-FA31-45C8-0D03-8F876ACFA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2" t="16645" r="22694" b="41961"/>
          <a:stretch>
            <a:fillRect/>
          </a:stretch>
        </p:blipFill>
        <p:spPr>
          <a:xfrm>
            <a:off x="6602505" y="2594726"/>
            <a:ext cx="1579149" cy="21370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605D48-B6B5-1166-7553-0D049352159A}"/>
              </a:ext>
            </a:extLst>
          </p:cNvPr>
          <p:cNvSpPr txBox="1"/>
          <p:nvPr/>
        </p:nvSpPr>
        <p:spPr>
          <a:xfrm>
            <a:off x="6801089" y="4730810"/>
            <a:ext cx="1338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SPAD  Image</a:t>
            </a:r>
          </a:p>
        </p:txBody>
      </p:sp>
    </p:spTree>
    <p:extLst>
      <p:ext uri="{BB962C8B-B14F-4D97-AF65-F5344CB8AC3E}">
        <p14:creationId xmlns:p14="http://schemas.microsoft.com/office/powerpoint/2010/main" val="3320093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Backup slides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9B41D07-472E-2D98-2827-1C7ED42617C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noProof="0" dirty="0"/>
              <a:t>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0E6130-41F3-4B68-AD63-A813A6A75D09}"/>
              </a:ext>
            </a:extLst>
          </p:cNvPr>
          <p:cNvSpPr/>
          <p:nvPr/>
        </p:nvSpPr>
        <p:spPr>
          <a:xfrm>
            <a:off x="1324947" y="2090057"/>
            <a:ext cx="2446953" cy="315374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988AA-46AE-4D4B-ACB5-CBF83890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FA6D84-70FD-4C83-814B-D5F887FC8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</p:spTree>
    <p:extLst>
      <p:ext uri="{BB962C8B-B14F-4D97-AF65-F5344CB8AC3E}">
        <p14:creationId xmlns:p14="http://schemas.microsoft.com/office/powerpoint/2010/main" val="2597306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7878" y="1216166"/>
            <a:ext cx="5699150" cy="5214779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noProof="0" dirty="0"/>
              <a:t>Layer of Indium Tin Oxide (</a:t>
            </a:r>
            <a:r>
              <a:rPr lang="en-US" noProof="0" dirty="0">
                <a:solidFill>
                  <a:schemeClr val="tx2"/>
                </a:solidFill>
              </a:rPr>
              <a:t>ITO</a:t>
            </a:r>
            <a:r>
              <a:rPr lang="en-US" noProof="0" dirty="0"/>
              <a:t>) on the glass substrate</a:t>
            </a:r>
          </a:p>
          <a:p>
            <a:pPr lvl="2"/>
            <a:r>
              <a:rPr lang="en-US" noProof="0" dirty="0"/>
              <a:t>Electrically conductive</a:t>
            </a:r>
          </a:p>
          <a:p>
            <a:pPr lvl="2"/>
            <a:r>
              <a:rPr lang="en-US" noProof="0" dirty="0"/>
              <a:t>Optically transparent</a:t>
            </a:r>
          </a:p>
          <a:p>
            <a:pPr lvl="2"/>
            <a:r>
              <a:rPr lang="en-US" noProof="0" dirty="0"/>
              <a:t>Simple deposited of thin films by evaporation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noProof="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noProof="0" dirty="0">
                <a:solidFill>
                  <a:schemeClr val="tx2"/>
                </a:solidFill>
              </a:rPr>
              <a:t>Key point: </a:t>
            </a:r>
            <a:r>
              <a:rPr lang="en-US" noProof="0" dirty="0"/>
              <a:t>Match the light wavelength and the QE of the imaging sensor</a:t>
            </a:r>
          </a:p>
          <a:p>
            <a:pPr marL="609600" lvl="1" indent="-342900">
              <a:buFont typeface="+mj-lt"/>
              <a:buAutoNum type="arabicPeriod"/>
            </a:pPr>
            <a:r>
              <a:rPr lang="en-US" noProof="0" dirty="0"/>
              <a:t>Use of </a:t>
            </a:r>
            <a:r>
              <a:rPr lang="en-US" b="1" noProof="0" dirty="0">
                <a:solidFill>
                  <a:schemeClr val="tx2"/>
                </a:solidFill>
              </a:rPr>
              <a:t>Quenchers</a:t>
            </a:r>
            <a:r>
              <a:rPr lang="en-US" noProof="0" dirty="0"/>
              <a:t>,</a:t>
            </a:r>
            <a:br>
              <a:rPr lang="en-US" noProof="0" dirty="0"/>
            </a:br>
            <a:r>
              <a:rPr lang="en-US" noProof="0" dirty="0"/>
              <a:t>like CF4 or Ethane with a noble gas</a:t>
            </a:r>
            <a:br>
              <a:rPr lang="en-US" noProof="0" dirty="0"/>
            </a:br>
            <a:r>
              <a:rPr lang="en-US" noProof="0" dirty="0"/>
              <a:t>i.e. Argon/CF4</a:t>
            </a:r>
          </a:p>
          <a:p>
            <a:pPr marL="609600" lvl="1" indent="-342900">
              <a:buFont typeface="+mj-lt"/>
              <a:buAutoNum type="arabicPeriod"/>
            </a:pPr>
            <a:r>
              <a:rPr lang="en-US" noProof="0" dirty="0"/>
              <a:t>Use of </a:t>
            </a:r>
            <a:r>
              <a:rPr lang="en-US" b="1" noProof="0" dirty="0">
                <a:solidFill>
                  <a:schemeClr val="tx2"/>
                </a:solidFill>
              </a:rPr>
              <a:t>Wavelength Shifter</a:t>
            </a:r>
            <a:br>
              <a:rPr lang="en-US" b="1" noProof="0" dirty="0">
                <a:solidFill>
                  <a:schemeClr val="tx2"/>
                </a:solidFill>
              </a:rPr>
            </a:br>
            <a:r>
              <a:rPr lang="en-US" i="1" noProof="0" dirty="0"/>
              <a:t>Shifts UV light to visible light </a:t>
            </a:r>
            <a:br>
              <a:rPr lang="en-US" b="1" noProof="0" dirty="0">
                <a:solidFill>
                  <a:schemeClr val="tx2"/>
                </a:solidFill>
              </a:rPr>
            </a:br>
            <a:r>
              <a:rPr lang="en-US" noProof="0" dirty="0"/>
              <a:t>i.e. Tetraphenyl </a:t>
            </a:r>
            <a:r>
              <a:rPr lang="en-US" noProof="0" dirty="0" err="1"/>
              <a:t>Butadience</a:t>
            </a:r>
            <a:r>
              <a:rPr lang="en-US" noProof="0" dirty="0"/>
              <a:t> (</a:t>
            </a:r>
            <a:r>
              <a:rPr lang="en-US" noProof="0" dirty="0">
                <a:solidFill>
                  <a:srgbClr val="E03EFB"/>
                </a:solidFill>
              </a:rPr>
              <a:t>TPB</a:t>
            </a:r>
            <a:r>
              <a:rPr lang="en-US" noProof="0" dirty="0"/>
              <a:t>) +Argon/C4H10</a:t>
            </a:r>
          </a:p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09/06/2026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tx1"/>
                </a:solidFill>
              </a:rPr>
              <a:t>Light detection: Scintillation Spectrum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895510" y="3620098"/>
            <a:ext cx="4200490" cy="2761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35583" y="3918994"/>
            <a:ext cx="1959429" cy="2009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6453081" y="3918994"/>
            <a:ext cx="5239991" cy="2939006"/>
            <a:chOff x="6453081" y="3918994"/>
            <a:chExt cx="5239991" cy="293900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3081" y="4040665"/>
              <a:ext cx="5239991" cy="2027076"/>
            </a:xfrm>
            <a:prstGeom prst="rect">
              <a:avLst/>
            </a:prstGeom>
          </p:spPr>
        </p:pic>
        <p:cxnSp>
          <p:nvCxnSpPr>
            <p:cNvPr id="25" name="Straight Connector 24"/>
            <p:cNvCxnSpPr/>
            <p:nvPr/>
          </p:nvCxnSpPr>
          <p:spPr>
            <a:xfrm>
              <a:off x="8094776" y="4221921"/>
              <a:ext cx="254782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9197417" y="3918994"/>
              <a:ext cx="1678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Transparent window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35999" t="70249" r="43860"/>
            <a:stretch/>
          </p:blipFill>
          <p:spPr>
            <a:xfrm>
              <a:off x="8553802" y="6163894"/>
              <a:ext cx="858847" cy="694106"/>
            </a:xfrm>
            <a:prstGeom prst="rect">
              <a:avLst/>
            </a:prstGeom>
          </p:spPr>
        </p:pic>
        <p:sp>
          <p:nvSpPr>
            <p:cNvPr id="28" name="Can 27"/>
            <p:cNvSpPr/>
            <p:nvPr/>
          </p:nvSpPr>
          <p:spPr>
            <a:xfrm>
              <a:off x="8898333" y="6093669"/>
              <a:ext cx="389520" cy="100534"/>
            </a:xfrm>
            <a:prstGeom prst="can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390651" y="5977318"/>
              <a:ext cx="556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Lens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186" y="3676494"/>
            <a:ext cx="4162572" cy="3147488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761DD79F-9856-9F42-89BA-E1D8974C55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4" t="2666" r="1930" b="28430"/>
          <a:stretch/>
        </p:blipFill>
        <p:spPr>
          <a:xfrm>
            <a:off x="7021860" y="1262652"/>
            <a:ext cx="4925275" cy="2100436"/>
          </a:xfrm>
          <a:prstGeom prst="rect">
            <a:avLst/>
          </a:prstGeom>
        </p:spPr>
      </p:pic>
      <p:pic>
        <p:nvPicPr>
          <p:cNvPr id="16" name="Image 8" descr="Une image contenant texte, ligne, Tracé, diagramme&#10;&#10;Description générée automatiquement">
            <a:extLst>
              <a:ext uri="{FF2B5EF4-FFF2-40B4-BE49-F238E27FC236}">
                <a16:creationId xmlns:a16="http://schemas.microsoft.com/office/drawing/2014/main" id="{36CB0EB0-332E-6089-9690-AA4A3E3810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38" y="949245"/>
            <a:ext cx="5187429" cy="2727249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27AA6A53-497C-C646-DB73-EC5B2C60A6E8}"/>
              </a:ext>
            </a:extLst>
          </p:cNvPr>
          <p:cNvSpPr/>
          <p:nvPr/>
        </p:nvSpPr>
        <p:spPr>
          <a:xfrm>
            <a:off x="8752114" y="1461772"/>
            <a:ext cx="729816" cy="1939709"/>
          </a:xfrm>
          <a:prstGeom prst="rect">
            <a:avLst/>
          </a:prstGeom>
          <a:solidFill>
            <a:srgbClr val="8484E6">
              <a:alpha val="49000"/>
            </a:srgbClr>
          </a:solidFill>
          <a:ln>
            <a:solidFill>
              <a:srgbClr val="8484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22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63" y="4926509"/>
            <a:ext cx="3349529" cy="802520"/>
          </a:xfrm>
        </p:spPr>
        <p:txBody>
          <a:bodyPr>
            <a:normAutofit/>
          </a:bodyPr>
          <a:lstStyle/>
          <a:p>
            <a:pPr algn="ctr"/>
            <a:r>
              <a:rPr lang="en-US" sz="1600" noProof="0" dirty="0"/>
              <a:t>Recording induced electronic signals with readout electronics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09/06/2026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>
                <a:solidFill>
                  <a:schemeClr val="tx1"/>
                </a:solidFill>
              </a:rPr>
              <a:t>Readout</a:t>
            </a:r>
          </a:p>
        </p:txBody>
      </p: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7FCE0AC2-7A36-9707-CCE5-638E32B770CC}"/>
              </a:ext>
            </a:extLst>
          </p:cNvPr>
          <p:cNvGrpSpPr/>
          <p:nvPr/>
        </p:nvGrpSpPr>
        <p:grpSpPr>
          <a:xfrm>
            <a:off x="149034" y="1325060"/>
            <a:ext cx="3181794" cy="3503494"/>
            <a:chOff x="149034" y="1325060"/>
            <a:chExt cx="3181794" cy="3503494"/>
          </a:xfrm>
        </p:grpSpPr>
        <p:sp>
          <p:nvSpPr>
            <p:cNvPr id="3" name="TextBox 2"/>
            <p:cNvSpPr txBox="1"/>
            <p:nvPr/>
          </p:nvSpPr>
          <p:spPr>
            <a:xfrm>
              <a:off x="149034" y="1325060"/>
              <a:ext cx="3054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50019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Electronic Readout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034" y="1694392"/>
              <a:ext cx="3181794" cy="313416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252C36-6F2B-D6B9-0D86-B6294EAADF90}"/>
                  </a:ext>
                </a:extLst>
              </p:cNvPr>
              <p:cNvSpPr txBox="1"/>
              <p:nvPr/>
            </p:nvSpPr>
            <p:spPr>
              <a:xfrm>
                <a:off x="6861521" y="1321412"/>
                <a:ext cx="5541545" cy="2339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WHY?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Optical readout Vs charge readout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2D images on real time, without the need of extensive track reconstruction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High granularity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(e.g. 4096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2306)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Bigger active area &amp; lower cost per pixel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Better spatial resolution?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252C36-6F2B-D6B9-0D86-B6294EAAD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1521" y="1321412"/>
                <a:ext cx="5541545" cy="2339102"/>
              </a:xfrm>
              <a:prstGeom prst="rect">
                <a:avLst/>
              </a:prstGeom>
              <a:blipFill>
                <a:blip r:embed="rId3"/>
                <a:stretch>
                  <a:fillRect l="-770" t="-1567" b="-3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D97DEA5-DB52-E94B-9390-61213F368AF4}"/>
              </a:ext>
            </a:extLst>
          </p:cNvPr>
          <p:cNvSpPr txBox="1"/>
          <p:nvPr/>
        </p:nvSpPr>
        <p:spPr>
          <a:xfrm>
            <a:off x="6995694" y="4150264"/>
            <a:ext cx="4990569" cy="1754326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Disadvantages: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Limited frame rate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Sensitive only to a part of the spectrum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(Need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CF4-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based gas mixtures 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shifters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Radiation hardness</a:t>
            </a:r>
          </a:p>
        </p:txBody>
      </p:sp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2F8966E6-9D40-86C5-38C3-445B654075BA}"/>
              </a:ext>
            </a:extLst>
          </p:cNvPr>
          <p:cNvGrpSpPr/>
          <p:nvPr/>
        </p:nvGrpSpPr>
        <p:grpSpPr>
          <a:xfrm>
            <a:off x="3330828" y="588661"/>
            <a:ext cx="3530693" cy="5693175"/>
            <a:chOff x="3716625" y="582412"/>
            <a:chExt cx="3530693" cy="5693175"/>
          </a:xfrm>
        </p:grpSpPr>
        <p:sp>
          <p:nvSpPr>
            <p:cNvPr id="10" name="TextBox 9"/>
            <p:cNvSpPr txBox="1"/>
            <p:nvPr/>
          </p:nvSpPr>
          <p:spPr>
            <a:xfrm>
              <a:off x="4192619" y="1315163"/>
              <a:ext cx="3054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50019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Optical Readout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2619" y="1621315"/>
              <a:ext cx="2419688" cy="137179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35483" t="71517" r="44377"/>
            <a:stretch/>
          </p:blipFill>
          <p:spPr>
            <a:xfrm>
              <a:off x="4464840" y="3184504"/>
              <a:ext cx="1567543" cy="1212877"/>
            </a:xfrm>
            <a:prstGeom prst="rect">
              <a:avLst/>
            </a:prstGeom>
          </p:spPr>
        </p:pic>
        <p:sp>
          <p:nvSpPr>
            <p:cNvPr id="13" name="Espace réservé du contenu 6">
              <a:extLst>
                <a:ext uri="{FF2B5EF4-FFF2-40B4-BE49-F238E27FC236}">
                  <a16:creationId xmlns:a16="http://schemas.microsoft.com/office/drawing/2014/main" id="{69904E05-C7BF-272F-1F49-76572513FD57}"/>
                </a:ext>
              </a:extLst>
            </p:cNvPr>
            <p:cNvSpPr txBox="1">
              <a:spLocks/>
            </p:cNvSpPr>
            <p:nvPr/>
          </p:nvSpPr>
          <p:spPr>
            <a:xfrm>
              <a:off x="3727698" y="4926509"/>
              <a:ext cx="3349529" cy="802520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6700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1338" indent="-2746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8038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74738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E50019"/>
                </a:buClr>
                <a:buSzPct val="9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Recording scintillation light with imaging sensors</a:t>
              </a:r>
            </a:p>
          </p:txBody>
        </p:sp>
        <p:sp>
          <p:nvSpPr>
            <p:cNvPr id="9" name="Οβάλ 8">
              <a:extLst>
                <a:ext uri="{FF2B5EF4-FFF2-40B4-BE49-F238E27FC236}">
                  <a16:creationId xmlns:a16="http://schemas.microsoft.com/office/drawing/2014/main" id="{6D4456DD-DC2A-FF7E-F06B-496578991BFA}"/>
                </a:ext>
              </a:extLst>
            </p:cNvPr>
            <p:cNvSpPr/>
            <p:nvPr/>
          </p:nvSpPr>
          <p:spPr>
            <a:xfrm>
              <a:off x="3716625" y="582412"/>
              <a:ext cx="3391006" cy="5693175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4112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8E8E97-C2EC-4074-9D17-4FC30FD63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34</a:t>
            </a:fld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CB2739-5C3E-40AB-BFC1-E0D85C7D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433" y="2456103"/>
            <a:ext cx="5584673" cy="1952611"/>
          </a:xfrm>
        </p:spPr>
        <p:txBody>
          <a:bodyPr>
            <a:normAutofit/>
          </a:bodyPr>
          <a:lstStyle/>
          <a:p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Diffusion of the different gases, </a:t>
            </a:r>
            <a:r>
              <a:rPr lang="en-US" dirty="0" err="1">
                <a:solidFill>
                  <a:srgbClr val="FF0000"/>
                </a:solidFill>
              </a:rPr>
              <a:t>Magboltz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B5D4E2-BC0C-4205-9C7C-9086322D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</p:spTree>
    <p:extLst>
      <p:ext uri="{BB962C8B-B14F-4D97-AF65-F5344CB8AC3E}">
        <p14:creationId xmlns:p14="http://schemas.microsoft.com/office/powerpoint/2010/main" val="2456175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BDDD1B-834D-4F5A-9CD3-B4BB536F1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35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A9567-DB27-4DB4-A0DB-EC0F1BD50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13" y="3510643"/>
            <a:ext cx="4640251" cy="3347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9F3926-D8FA-47BD-A0F3-A6D42A6EB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66" y="3510643"/>
            <a:ext cx="4640252" cy="33473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73C05D-6531-411B-8F6B-A2CF288F5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431" y="0"/>
            <a:ext cx="4651568" cy="33555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81B255-68C3-4257-A5D7-980A610B0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66" y="81643"/>
            <a:ext cx="4640252" cy="334735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525639-EDD9-4113-A64D-89BB03A00006}"/>
              </a:ext>
            </a:extLst>
          </p:cNvPr>
          <p:cNvCxnSpPr/>
          <p:nvPr/>
        </p:nvCxnSpPr>
        <p:spPr>
          <a:xfrm>
            <a:off x="6210746" y="149225"/>
            <a:ext cx="0" cy="6708775"/>
          </a:xfrm>
          <a:prstGeom prst="line">
            <a:avLst/>
          </a:prstGeom>
          <a:ln w="5715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4A1B4C-64C2-4105-9E3A-0D285D8C1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</p:spTree>
    <p:extLst>
      <p:ext uri="{BB962C8B-B14F-4D97-AF65-F5344CB8AC3E}">
        <p14:creationId xmlns:p14="http://schemas.microsoft.com/office/powerpoint/2010/main" val="2846788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8E8E97-C2EC-4074-9D17-4FC30FD63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36</a:t>
            </a:fld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CB2739-5C3E-40AB-BFC1-E0D85C7D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433" y="2456103"/>
            <a:ext cx="5584673" cy="1952611"/>
          </a:xfrm>
        </p:spPr>
        <p:txBody>
          <a:bodyPr>
            <a:normAutofit/>
          </a:bodyPr>
          <a:lstStyle/>
          <a:p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Charge and optical gain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9FA1C-9EA1-44D0-952B-2F01B4A2E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</p:spTree>
    <p:extLst>
      <p:ext uri="{BB962C8B-B14F-4D97-AF65-F5344CB8AC3E}">
        <p14:creationId xmlns:p14="http://schemas.microsoft.com/office/powerpoint/2010/main" val="2323668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E36CEF-F93F-47FD-B922-44C879B8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8E8F53-EBD7-4A0F-87B6-99D5D09AF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Gases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0BFA1BEC-EB1E-4758-9A96-027E8674C2C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421163" y="33655"/>
              <a:ext cx="8128000" cy="6675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2146925940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386752589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Gas mixture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Gas Percentage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83916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Ar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90/10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92512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Ar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85/15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45866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Ar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80/20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64078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𝐴𝑟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𝐼𝑠𝑜𝑏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88/10/2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47194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𝐴𝑟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𝐼𝑠𝑜𝑏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87/10/3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169094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𝐴𝑟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𝐼𝑠𝑜𝑏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78/20/2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63097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𝐴𝑟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𝐼𝑠𝑜𝑏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77/20/3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69451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𝐴𝑟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𝐼𝑠𝑜𝑏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95/3/2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2506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𝐴𝑟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𝐼𝑠𝑜𝑏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96/4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66355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𝐴𝑟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𝐼𝑠𝑜𝑏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95/5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80128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𝐴𝑟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𝐶𝑂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𝐼𝑠𝑜𝑏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93/5/2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007333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𝐻𝑒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𝐼𝑠𝑜𝑏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88/10/2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1307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𝐻𝑒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90/10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4806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𝐻𝑒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85/15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38879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𝐻𝑒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80/20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49510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90/10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461276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𝐸𝑡h𝑎𝑛𝑒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86/10/4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75428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0BFA1BEC-EB1E-4758-9A96-027E8674C2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2936690"/>
                  </p:ext>
                </p:extLst>
              </p:nvPr>
            </p:nvGraphicFramePr>
            <p:xfrm>
              <a:off x="2421163" y="33655"/>
              <a:ext cx="8128000" cy="6675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2146925940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386752589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Gas mixture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Gas Percentage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83916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108197" r="-100600" b="-16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90/10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92512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208197" r="-100600" b="-15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85/15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45866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308197" r="-100600" b="-14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80/20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64078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415000" r="-100600" b="-134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88/10/2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47194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506557" r="-100600" b="-1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87/10/3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169094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606557" r="-100600" b="-1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78/20/2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63097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706557" r="-100600" b="-10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77/20/3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69451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806557" r="-100600" b="-9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95/3/2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2506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906557" r="-100600" b="-8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96/4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66355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1006557" r="-100600" b="-7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95/5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80128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1106557" r="-100600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93/5/2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007333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1206557" r="-100600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88/10/2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1307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1328333" r="-100600" b="-4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90/10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48068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1404918" r="-100600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85/15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38879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1504918" r="-100600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80/20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49510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1604918" r="-100600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90/10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461276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1704918" r="-100600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86/10/4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75428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24990F1-E292-4096-9AD1-AC999859FE51}"/>
              </a:ext>
            </a:extLst>
          </p:cNvPr>
          <p:cNvSpPr txBox="1"/>
          <p:nvPr/>
        </p:nvSpPr>
        <p:spPr>
          <a:xfrm>
            <a:off x="3780064" y="314036"/>
            <a:ext cx="1306286" cy="122085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D09E82-DA54-4FF7-B235-934CC73E9128}"/>
              </a:ext>
            </a:extLst>
          </p:cNvPr>
          <p:cNvSpPr txBox="1"/>
          <p:nvPr/>
        </p:nvSpPr>
        <p:spPr>
          <a:xfrm>
            <a:off x="3654877" y="1622361"/>
            <a:ext cx="1513116" cy="175532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31B887-AF4C-4B34-9865-22F2523AC12F}"/>
              </a:ext>
            </a:extLst>
          </p:cNvPr>
          <p:cNvSpPr txBox="1"/>
          <p:nvPr/>
        </p:nvSpPr>
        <p:spPr>
          <a:xfrm>
            <a:off x="3780064" y="3429000"/>
            <a:ext cx="1306286" cy="640080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99BA27-5C12-478C-9BA7-14BC6C885EFC}"/>
              </a:ext>
            </a:extLst>
          </p:cNvPr>
          <p:cNvSpPr txBox="1"/>
          <p:nvPr/>
        </p:nvSpPr>
        <p:spPr>
          <a:xfrm>
            <a:off x="3780064" y="4487636"/>
            <a:ext cx="1453243" cy="146304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B85124-F71B-4AFB-9F92-254B4AC7C1BA}"/>
              </a:ext>
            </a:extLst>
          </p:cNvPr>
          <p:cNvCxnSpPr>
            <a:cxnSpLocks/>
          </p:cNvCxnSpPr>
          <p:nvPr/>
        </p:nvCxnSpPr>
        <p:spPr>
          <a:xfrm>
            <a:off x="3780064" y="4849586"/>
            <a:ext cx="145324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6D8DDB8-E95C-4794-8BC1-70BEA4ED547B}"/>
              </a:ext>
            </a:extLst>
          </p:cNvPr>
          <p:cNvSpPr txBox="1"/>
          <p:nvPr/>
        </p:nvSpPr>
        <p:spPr>
          <a:xfrm>
            <a:off x="3526971" y="6024136"/>
            <a:ext cx="1853293" cy="64008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71F05B-2BE1-4316-A8A4-6FD1EB99B1CC}"/>
              </a:ext>
            </a:extLst>
          </p:cNvPr>
          <p:cNvCxnSpPr>
            <a:cxnSpLocks/>
            <a:endCxn id="12" idx="3"/>
          </p:cNvCxnSpPr>
          <p:nvPr/>
        </p:nvCxnSpPr>
        <p:spPr>
          <a:xfrm>
            <a:off x="3526971" y="6340929"/>
            <a:ext cx="1853293" cy="3247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40E7C789-3438-4D99-8452-A7902614E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</p:spTree>
    <p:extLst>
      <p:ext uri="{BB962C8B-B14F-4D97-AF65-F5344CB8AC3E}">
        <p14:creationId xmlns:p14="http://schemas.microsoft.com/office/powerpoint/2010/main" val="28680235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1D7435-F5D5-4CF0-BDAF-4070B3317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38</a:t>
            </a:fld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4912E3-B7ED-450A-96EC-070B76DD5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Gain: </a:t>
            </a:r>
            <a:r>
              <a:rPr lang="en-US" dirty="0" err="1">
                <a:solidFill>
                  <a:schemeClr val="tx1"/>
                </a:solidFill>
              </a:rPr>
              <a:t>Ar</a:t>
            </a:r>
            <a:r>
              <a:rPr lang="en-US" dirty="0">
                <a:solidFill>
                  <a:schemeClr val="tx1"/>
                </a:solidFill>
              </a:rPr>
              <a:t>, He and Ne based mixtures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Google Shape;93;p17">
            <a:extLst>
              <a:ext uri="{FF2B5EF4-FFF2-40B4-BE49-F238E27FC236}">
                <a16:creationId xmlns:a16="http://schemas.microsoft.com/office/drawing/2014/main" id="{38C87591-063E-4463-B3C6-DA9455C7826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43300" y="1046185"/>
            <a:ext cx="5004266" cy="277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50;p34">
            <a:extLst>
              <a:ext uri="{FF2B5EF4-FFF2-40B4-BE49-F238E27FC236}">
                <a16:creationId xmlns:a16="http://schemas.microsoft.com/office/drawing/2014/main" id="{4C6960C2-70C6-40BF-ACE1-814D93CC573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332" y="4041191"/>
            <a:ext cx="4632725" cy="277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51;p34">
            <a:extLst>
              <a:ext uri="{FF2B5EF4-FFF2-40B4-BE49-F238E27FC236}">
                <a16:creationId xmlns:a16="http://schemas.microsoft.com/office/drawing/2014/main" id="{5184C973-A116-4AB0-8A04-F8451F6D7CD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7143" y="4041191"/>
            <a:ext cx="4632725" cy="28168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470ADF6-81C5-4237-AB08-55CD2B695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</p:spTree>
    <p:extLst>
      <p:ext uri="{BB962C8B-B14F-4D97-AF65-F5344CB8AC3E}">
        <p14:creationId xmlns:p14="http://schemas.microsoft.com/office/powerpoint/2010/main" val="3499805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4D0232-7184-473A-93BD-921A8F263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040303-4B17-42CE-A93C-FBDB557A8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Light Gain: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Ar</a:t>
            </a:r>
            <a:r>
              <a:rPr lang="en-US" dirty="0">
                <a:solidFill>
                  <a:schemeClr val="tx1"/>
                </a:solidFill>
              </a:rPr>
              <a:t>/CF4 (90/10)</a:t>
            </a:r>
            <a:br>
              <a:rPr lang="en-US" dirty="0"/>
            </a:br>
            <a:r>
              <a:rPr lang="en-US" dirty="0"/>
              <a:t>ROIs selection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FAB9E6-2CA3-4D3E-83B4-8252DDA48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41" y="1551209"/>
            <a:ext cx="10972822" cy="457200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5F2C0-E3D7-4FCD-B92A-957655BBB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</p:spTree>
    <p:extLst>
      <p:ext uri="{BB962C8B-B14F-4D97-AF65-F5344CB8AC3E}">
        <p14:creationId xmlns:p14="http://schemas.microsoft.com/office/powerpoint/2010/main" val="705399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914A5D3-9F44-3D3C-E4A4-7A101907A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D02F9C-AD45-8F1F-AD3A-67DB94C58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Optical Micromegas: </a:t>
            </a:r>
            <a:r>
              <a:rPr lang="en-US" dirty="0"/>
              <a:t>Concept</a:t>
            </a:r>
            <a:endParaRPr lang="en-US" noProof="0" dirty="0"/>
          </a:p>
        </p:txBody>
      </p:sp>
      <p:sp>
        <p:nvSpPr>
          <p:cNvPr id="20" name="Rectangle 19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Ομάδα 10">
            <a:extLst>
              <a:ext uri="{FF2B5EF4-FFF2-40B4-BE49-F238E27FC236}">
                <a16:creationId xmlns:a16="http://schemas.microsoft.com/office/drawing/2014/main" id="{EE2D0D5A-77E2-04CA-A571-28DCE0DCBC86}"/>
              </a:ext>
            </a:extLst>
          </p:cNvPr>
          <p:cNvGrpSpPr/>
          <p:nvPr/>
        </p:nvGrpSpPr>
        <p:grpSpPr>
          <a:xfrm>
            <a:off x="2677937" y="1497864"/>
            <a:ext cx="6836125" cy="3759624"/>
            <a:chOff x="1812797" y="739273"/>
            <a:chExt cx="6836125" cy="3759624"/>
          </a:xfrm>
        </p:grpSpPr>
        <p:grpSp>
          <p:nvGrpSpPr>
            <p:cNvPr id="3" name="Ομάδα 2">
              <a:extLst>
                <a:ext uri="{FF2B5EF4-FFF2-40B4-BE49-F238E27FC236}">
                  <a16:creationId xmlns:a16="http://schemas.microsoft.com/office/drawing/2014/main" id="{02FB4806-06FA-9F69-850B-D90EB5742284}"/>
                </a:ext>
              </a:extLst>
            </p:cNvPr>
            <p:cNvGrpSpPr/>
            <p:nvPr/>
          </p:nvGrpSpPr>
          <p:grpSpPr>
            <a:xfrm>
              <a:off x="1812797" y="739273"/>
              <a:ext cx="6836125" cy="2783762"/>
              <a:chOff x="-55662" y="1524567"/>
              <a:chExt cx="6836125" cy="2783762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/>
              <a:srcRect l="3694" t="2666" r="1930" b="28430"/>
              <a:stretch/>
            </p:blipFill>
            <p:spPr>
              <a:xfrm>
                <a:off x="-55662" y="1524567"/>
                <a:ext cx="6722674" cy="278376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8D569DD-6C85-BA1B-25F1-BFD70E9A4E64}"/>
                  </a:ext>
                </a:extLst>
              </p:cNvPr>
              <p:cNvSpPr txBox="1"/>
              <p:nvPr/>
            </p:nvSpPr>
            <p:spPr>
              <a:xfrm>
                <a:off x="300164" y="3749402"/>
                <a:ext cx="98653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Anode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DAB563-7346-B98C-7277-31CB0B65D55F}"/>
                  </a:ext>
                </a:extLst>
              </p:cNvPr>
              <p:cNvSpPr txBox="1"/>
              <p:nvPr/>
            </p:nvSpPr>
            <p:spPr>
              <a:xfrm>
                <a:off x="5866752" y="2082545"/>
                <a:ext cx="9137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GAS</a:t>
                </a:r>
              </a:p>
            </p:txBody>
          </p:sp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574C398D-36AC-0156-F267-DCE359DE0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5603" t="71654" r="44137"/>
            <a:stretch/>
          </p:blipFill>
          <p:spPr>
            <a:xfrm>
              <a:off x="4274811" y="3581541"/>
              <a:ext cx="1198423" cy="91735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F9BB144-F14B-4CBB-562D-BF947F4DF98B}"/>
              </a:ext>
            </a:extLst>
          </p:cNvPr>
          <p:cNvSpPr txBox="1"/>
          <p:nvPr/>
        </p:nvSpPr>
        <p:spPr>
          <a:xfrm>
            <a:off x="731837" y="1126676"/>
            <a:ext cx="1026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Optical Micromegas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Standard Micromegas with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glass substrate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transparent anode</a:t>
            </a:r>
          </a:p>
        </p:txBody>
      </p:sp>
      <p:grpSp>
        <p:nvGrpSpPr>
          <p:cNvPr id="29" name="Ομάδα 28">
            <a:extLst>
              <a:ext uri="{FF2B5EF4-FFF2-40B4-BE49-F238E27FC236}">
                <a16:creationId xmlns:a16="http://schemas.microsoft.com/office/drawing/2014/main" id="{A29632F9-4729-1C4E-E563-71A053C77D61}"/>
              </a:ext>
            </a:extLst>
          </p:cNvPr>
          <p:cNvGrpSpPr/>
          <p:nvPr/>
        </p:nvGrpSpPr>
        <p:grpSpPr>
          <a:xfrm>
            <a:off x="2050442" y="3440088"/>
            <a:ext cx="6509418" cy="1491182"/>
            <a:chOff x="1892827" y="3443788"/>
            <a:chExt cx="6509418" cy="1491182"/>
          </a:xfrm>
        </p:grpSpPr>
        <p:sp>
          <p:nvSpPr>
            <p:cNvPr id="16" name="Οβάλ 15">
              <a:extLst>
                <a:ext uri="{FF2B5EF4-FFF2-40B4-BE49-F238E27FC236}">
                  <a16:creationId xmlns:a16="http://schemas.microsoft.com/office/drawing/2014/main" id="{0B27E676-7242-62E9-E4AF-EEDFA965B76B}"/>
                </a:ext>
              </a:extLst>
            </p:cNvPr>
            <p:cNvSpPr/>
            <p:nvPr/>
          </p:nvSpPr>
          <p:spPr>
            <a:xfrm>
              <a:off x="3328924" y="3443788"/>
              <a:ext cx="5073321" cy="559837"/>
            </a:xfrm>
            <a:prstGeom prst="ellipse">
              <a:avLst/>
            </a:prstGeom>
            <a:noFill/>
            <a:ln w="28575">
              <a:solidFill>
                <a:srgbClr val="E500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Τόξο 20">
              <a:extLst>
                <a:ext uri="{FF2B5EF4-FFF2-40B4-BE49-F238E27FC236}">
                  <a16:creationId xmlns:a16="http://schemas.microsoft.com/office/drawing/2014/main" id="{105AEBBC-3F4B-EA57-295D-9C2EFD50FEFB}"/>
                </a:ext>
              </a:extLst>
            </p:cNvPr>
            <p:cNvSpPr/>
            <p:nvPr/>
          </p:nvSpPr>
          <p:spPr>
            <a:xfrm rot="3225712">
              <a:off x="2459399" y="3449543"/>
              <a:ext cx="918855" cy="2052000"/>
            </a:xfrm>
            <a:prstGeom prst="arc">
              <a:avLst/>
            </a:prstGeom>
            <a:ln w="28575">
              <a:solidFill>
                <a:srgbClr val="E5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Βέλος: Δεξιό 22">
              <a:extLst>
                <a:ext uri="{FF2B5EF4-FFF2-40B4-BE49-F238E27FC236}">
                  <a16:creationId xmlns:a16="http://schemas.microsoft.com/office/drawing/2014/main" id="{C745BB6F-2375-05C2-6629-BFDDCCBE9C01}"/>
                </a:ext>
              </a:extLst>
            </p:cNvPr>
            <p:cNvSpPr/>
            <p:nvPr/>
          </p:nvSpPr>
          <p:spPr>
            <a:xfrm rot="8277000">
              <a:off x="3127763" y="4742286"/>
              <a:ext cx="216000" cy="144000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9" name="Ομάδα 38">
            <a:extLst>
              <a:ext uri="{FF2B5EF4-FFF2-40B4-BE49-F238E27FC236}">
                <a16:creationId xmlns:a16="http://schemas.microsoft.com/office/drawing/2014/main" id="{DEA36821-C84A-7358-039B-C1642BF27CE0}"/>
              </a:ext>
            </a:extLst>
          </p:cNvPr>
          <p:cNvGrpSpPr/>
          <p:nvPr/>
        </p:nvGrpSpPr>
        <p:grpSpPr>
          <a:xfrm>
            <a:off x="97542" y="4840945"/>
            <a:ext cx="4841149" cy="1742169"/>
            <a:chOff x="97542" y="4840945"/>
            <a:chExt cx="4841149" cy="1742169"/>
          </a:xfrm>
        </p:grpSpPr>
        <p:grpSp>
          <p:nvGrpSpPr>
            <p:cNvPr id="38" name="Group 37"/>
            <p:cNvGrpSpPr/>
            <p:nvPr/>
          </p:nvGrpSpPr>
          <p:grpSpPr>
            <a:xfrm>
              <a:off x="1236832" y="4840945"/>
              <a:ext cx="3701859" cy="1742169"/>
              <a:chOff x="7786361" y="2438334"/>
              <a:chExt cx="4459265" cy="2374021"/>
            </a:xfrm>
          </p:grpSpPr>
          <p:pic>
            <p:nvPicPr>
              <p:cNvPr id="22" name="Image 3">
                <a:extLst>
                  <a:ext uri="{FF2B5EF4-FFF2-40B4-BE49-F238E27FC236}">
                    <a16:creationId xmlns:a16="http://schemas.microsoft.com/office/drawing/2014/main" id="{9A37A0B1-41DD-90D8-20FF-49DF63ECC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55228" y="3239187"/>
                <a:ext cx="1622418" cy="1573168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7786361" y="2438334"/>
                <a:ext cx="1859027" cy="712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Amplification</a:t>
                </a:r>
                <a:b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region</a:t>
                </a: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639" t="2089"/>
              <a:stretch/>
            </p:blipFill>
            <p:spPr>
              <a:xfrm>
                <a:off x="10065511" y="3126478"/>
                <a:ext cx="2180115" cy="1685877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889320" y="2493112"/>
                <a:ext cx="1859027" cy="419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Mesh|Pillars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cxnSp>
          <p:nvCxnSpPr>
            <p:cNvPr id="30" name="Connecteur droit avec flèche 5">
              <a:extLst>
                <a:ext uri="{FF2B5EF4-FFF2-40B4-BE49-F238E27FC236}">
                  <a16:creationId xmlns:a16="http://schemas.microsoft.com/office/drawing/2014/main" id="{147F5377-B5EB-D819-3B81-224ABED6F5A8}"/>
                </a:ext>
              </a:extLst>
            </p:cNvPr>
            <p:cNvCxnSpPr>
              <a:cxnSpLocks/>
            </p:cNvCxnSpPr>
            <p:nvPr/>
          </p:nvCxnSpPr>
          <p:spPr>
            <a:xfrm>
              <a:off x="1533546" y="5496526"/>
              <a:ext cx="0" cy="936000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Ορθογώνιο 36">
                  <a:extLst>
                    <a:ext uri="{FF2B5EF4-FFF2-40B4-BE49-F238E27FC236}">
                      <a16:creationId xmlns:a16="http://schemas.microsoft.com/office/drawing/2014/main" id="{B368074F-180F-9F10-E948-4113A706D60D}"/>
                    </a:ext>
                  </a:extLst>
                </p:cNvPr>
                <p:cNvSpPr/>
                <p:nvPr/>
              </p:nvSpPr>
              <p:spPr>
                <a:xfrm>
                  <a:off x="97542" y="5496526"/>
                  <a:ext cx="1249783" cy="685348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08000" rIns="144000" bIns="144000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Active area:</a:t>
                  </a:r>
                  <a:b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×8</m:t>
                        </m:r>
                        <m:sSup>
                          <m:sSupPr>
                            <m:ctrlP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kumimoji="0" lang="en-US" sz="1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cm</m:t>
                            </m:r>
                          </m:e>
                          <m:sup>
                            <m:r>
                              <a:rPr kumimoji="0" lang="en-US" sz="1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14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Ορθογώνιο 36">
                  <a:extLst>
                    <a:ext uri="{FF2B5EF4-FFF2-40B4-BE49-F238E27FC236}">
                      <a16:creationId xmlns:a16="http://schemas.microsoft.com/office/drawing/2014/main" id="{B368074F-180F-9F10-E948-4113A706D6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42" y="5496526"/>
                  <a:ext cx="1249783" cy="68534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3" name="Image 41" descr="Une image contenant capture d’écran, art, Bleu Majorelle, bleu&#10;&#10;Description générée automatiquement">
            <a:extLst>
              <a:ext uri="{FF2B5EF4-FFF2-40B4-BE49-F238E27FC236}">
                <a16:creationId xmlns:a16="http://schemas.microsoft.com/office/drawing/2014/main" id="{1A5022EB-8444-467F-ACE6-E50B768028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65" y="4984236"/>
            <a:ext cx="2714218" cy="1709928"/>
          </a:xfrm>
          <a:prstGeom prst="rect">
            <a:avLst/>
          </a:prstGeom>
        </p:spPr>
      </p:pic>
      <p:sp>
        <p:nvSpPr>
          <p:cNvPr id="35" name="Ellipse 4">
            <a:extLst>
              <a:ext uri="{FF2B5EF4-FFF2-40B4-BE49-F238E27FC236}">
                <a16:creationId xmlns:a16="http://schemas.microsoft.com/office/drawing/2014/main" id="{66C87DF3-F0B6-4696-80C7-784F546E7A45}"/>
              </a:ext>
            </a:extLst>
          </p:cNvPr>
          <p:cNvSpPr/>
          <p:nvPr/>
        </p:nvSpPr>
        <p:spPr>
          <a:xfrm>
            <a:off x="9859492" y="5331053"/>
            <a:ext cx="72000" cy="72000"/>
          </a:xfrm>
          <a:prstGeom prst="ellipse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8">
            <a:extLst>
              <a:ext uri="{FF2B5EF4-FFF2-40B4-BE49-F238E27FC236}">
                <a16:creationId xmlns:a16="http://schemas.microsoft.com/office/drawing/2014/main" id="{C9D5B322-E744-457B-A805-E46C798E8885}"/>
              </a:ext>
            </a:extLst>
          </p:cNvPr>
          <p:cNvSpPr/>
          <p:nvPr/>
        </p:nvSpPr>
        <p:spPr>
          <a:xfrm>
            <a:off x="10494506" y="5307842"/>
            <a:ext cx="72000" cy="72000"/>
          </a:xfrm>
          <a:prstGeom prst="ellipse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9">
            <a:extLst>
              <a:ext uri="{FF2B5EF4-FFF2-40B4-BE49-F238E27FC236}">
                <a16:creationId xmlns:a16="http://schemas.microsoft.com/office/drawing/2014/main" id="{F1733EC8-4808-45E7-9682-55DE68ADDFB3}"/>
              </a:ext>
            </a:extLst>
          </p:cNvPr>
          <p:cNvSpPr/>
          <p:nvPr/>
        </p:nvSpPr>
        <p:spPr>
          <a:xfrm>
            <a:off x="11173060" y="5331053"/>
            <a:ext cx="72000" cy="72000"/>
          </a:xfrm>
          <a:prstGeom prst="ellipse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0276B01-E9BF-4779-BCB4-D8255466EDEA}"/>
              </a:ext>
            </a:extLst>
          </p:cNvPr>
          <p:cNvSpPr txBox="1"/>
          <p:nvPr/>
        </p:nvSpPr>
        <p:spPr>
          <a:xfrm>
            <a:off x="9426180" y="4657044"/>
            <a:ext cx="2239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62626"/>
                </a:solidFill>
                <a:latin typeface="Arial"/>
              </a:rPr>
              <a:t>Electric field lines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730DC2-30BF-40C7-9C77-AA47BA79FB81}"/>
              </a:ext>
            </a:extLst>
          </p:cNvPr>
          <p:cNvSpPr txBox="1"/>
          <p:nvPr/>
        </p:nvSpPr>
        <p:spPr>
          <a:xfrm>
            <a:off x="9463613" y="6615378"/>
            <a:ext cx="29217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Animation: Antoine Cools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9D7F3-553C-45A9-9A2B-27C82BDEB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</p:spTree>
    <p:extLst>
      <p:ext uri="{BB962C8B-B14F-4D97-AF65-F5344CB8AC3E}">
        <p14:creationId xmlns:p14="http://schemas.microsoft.com/office/powerpoint/2010/main" val="18638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24 L 0.00026 0.00024 C 0.00026 0.00834 0.00052 0.01621 0.00052 0.02454 C 0.00065 0.02871 0.00039 0.03264 0.00039 0.03704 C 0.00039 0.03912 0.00052 0.04144 0.00052 0.04352 C 0.00065 0.04422 0.00065 0.04491 0.00078 0.04561 C 0.00091 0.04746 0.00117 0.04908 0.0013 0.05093 C 0.00169 0.05301 0.00143 0.05186 0.00195 0.05463 C 0.0026 0.06343 0.00195 0.05649 0.00273 0.06297 C 0.00286 0.06366 0.00286 0.06436 0.00286 0.06505 C 0.003 0.06575 0.003 0.06667 0.00313 0.0676 C 0.00326 0.06783 0.00339 0.06829 0.00352 0.06852 C 0.00365 0.06922 0.00378 0.06991 0.00391 0.07061 C 0.0043 0.07223 0.00443 0.07246 0.00495 0.07385 C 0.00495 0.07408 0.00495 0.07454 0.00508 0.07477 C 0.00534 0.07547 0.00586 0.07662 0.00625 0.07732 C 0.00651 0.07755 0.00677 0.07801 0.00703 0.07825 C 0.00755 0.07894 0.00755 0.07894 0.0082 0.0794 C 0.00964 0.07987 0.00964 0.07963 0.01146 0.0801 C 0.01237 0.0801 0.01302 0.08056 0.0138 0.08079 C 0.01862 0.08149 0.01628 0.08125 0.02083 0.08172 L 0.02188 0.08218 C 0.02227 0.08218 0.02266 0.08218 0.02305 0.08241 C 0.02357 0.08264 0.02396 0.08287 0.02448 0.08311 C 0.02474 0.08334 0.02513 0.08334 0.02539 0.08357 L 0.02708 0.08426 C 0.02773 0.0845 0.02852 0.0845 0.02917 0.08496 C 0.02969 0.08519 0.03034 0.08542 0.03086 0.08588 C 0.03268 0.08704 0.03099 0.08612 0.03255 0.08727 C 0.03281 0.0875 0.03307 0.0875 0.0332 0.08774 L 0.03568 0.08936 L 0.03568 0.08936 C 0.03594 0.08959 0.03633 0.08982 0.03646 0.09005 C 0.03711 0.09051 0.03763 0.09121 0.03828 0.0919 C 0.03841 0.0919 0.03867 0.09213 0.0388 0.09213 L 0.04063 0.09537 C 0.04089 0.09584 0.04115 0.09607 0.04141 0.09676 C 0.04167 0.09746 0.04193 0.09792 0.04219 0.09885 C 0.04232 0.09908 0.04232 0.09954 0.04245 0.09977 C 0.04635 0.11204 0.04414 0.10417 0.0457 0.10996 C 0.04609 0.11621 0.04557 0.10834 0.04609 0.1169 C 0.04622 0.11945 0.04635 0.11945 0.04648 0.122 C 0.04661 0.12292 0.04661 0.12408 0.04661 0.12524 C 0.04675 0.12593 0.04688 0.12686 0.04714 0.12755 C 0.04714 0.1301 0.04727 0.13264 0.0474 0.13519 C 0.04753 0.13612 0.04753 0.13704 0.04766 0.13797 C 0.04779 0.13912 0.04805 0.14005 0.04818 0.14121 C 0.04831 0.14352 0.04831 0.14584 0.04844 0.14815 C 0.04844 0.14885 0.04857 0.14931 0.0487 0.15024 C 0.04909 0.16112 0.04857 0.15371 0.04896 0.1595 C 0.04909 0.16204 0.04909 0.16459 0.04922 0.16713 C 0.04922 0.16806 0.04961 0.16875 0.04961 0.16968 C 0.04974 0.172 0.04974 0.17477 0.04987 0.17732 C 0.04974 0.1801 0.04974 0.18287 0.04961 0.18565 C 0.04961 0.18635 0.04948 0.18774 0.04948 0.18774 L 0.04948 0.18774 " pathEditMode="relative" ptsTypes="AAAAAAAAAAAAAAAAAAAAAAAAAAAAAAAAAAAAAAAAAAAAAAAAAAAAAAAA">
                                      <p:cBhvr>
                                        <p:cTn id="23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69 L -0.00013 -0.00069 C 0.00026 0.00672 0.00026 0.00579 -0.00013 0.01644 C -0.00026 0.01783 -0.00052 0.01922 -0.00065 0.0206 C -0.00078 0.02269 -0.00078 0.02477 -0.00091 0.02709 C -0.00104 0.02824 -0.00143 0.0294 -0.00143 0.03079 C -0.00156 0.03472 -0.00156 0.04074 -0.00091 0.0456 C -0.00091 0.04607 -0.00078 0.04653 -0.00065 0.04699 C -0.00065 0.04792 -0.00065 0.04908 -0.00039 0.05023 C -0.00039 0.0507 -3.54167E-6 0.05093 0.00013 0.05162 C 0.00026 0.05625 0.00013 0.06111 0.00039 0.06597 C 0.00039 0.06922 0.00065 0.07246 0.00078 0.0757 C 0.00065 0.09468 0.00039 0.11065 0.00078 0.1294 C 0.00092 0.13172 0.00118 0.13426 0.00131 0.13681 C 0.00144 0.1382 0.00183 0.14144 0.00183 0.14144 C 0.00183 0.14584 0.0017 0.15023 0.00157 0.15486 C 0.00157 0.15579 0.00157 0.15672 0.00131 0.15764 C 0.00131 0.1581 0.00105 0.1588 0.00078 0.15949 C 0.00052 0.16713 0.00039 0.16621 0.00078 0.17523 C 0.00092 0.17639 0.00144 0.17824 0.00157 0.1794 C 0.00196 0.1875 0.00183 0.18287 0.00183 0.19329 L 0.00183 0.19329 " pathEditMode="relative" ptsTypes="AAAAAAAAAAAAAAAAAAAAAA">
                                      <p:cBhvr>
                                        <p:cTn id="25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139 L -0.00039 0.00139 C -2.5E-6 0.00301 0.00052 0.00463 0.00065 0.00649 C 0.00078 0.00811 0.00052 0.01019 0.00039 0.01204 C 0.00026 0.01366 -0.00013 0.01598 -0.00039 0.0176 C -0.00039 0.01922 -0.00052 0.02084 -0.00065 0.02269 C -0.00078 0.02408 -0.00104 0.0257 -0.00117 0.02732 C -0.00182 0.04537 -0.00013 0.03727 -0.00221 0.04584 C -0.00234 0.04746 -0.00247 0.04908 -0.00273 0.05093 C -0.00273 0.05162 -0.00299 0.05325 -0.00325 0.05417 C -0.00338 0.05463 -0.00364 0.05533 -0.00377 0.05602 C -0.00403 0.05741 -0.00403 0.05926 -0.00455 0.06065 C -0.00468 0.06112 -0.00495 0.06135 -0.00508 0.06204 C -0.00521 0.06227 -0.00521 0.06297 -0.00534 0.06343 C -0.00547 0.06412 -0.0056 0.06482 -0.00586 0.06575 C -0.00716 0.07246 -0.00586 0.06737 -0.00742 0.07223 C -0.00755 0.07269 -0.00755 0.07362 -0.00794 0.07408 C -0.00885 0.07547 -0.00963 0.07524 -0.0108 0.07593 C -0.01133 0.07616 -0.01198 0.07639 -0.01263 0.07686 C -0.01471 0.07778 -0.01302 0.07662 -0.01497 0.07778 C -0.01523 0.07778 -0.01536 0.07801 -0.01575 0.07825 C -0.01627 0.07825 -0.01692 0.07848 -0.01758 0.07871 C -0.01797 0.07871 -0.01836 0.07894 -0.01875 0.07917 C -0.02018 0.0794 -0.02291 0.0801 -0.02291 0.0801 C -0.02317 0.08033 -0.02343 0.08079 -0.0237 0.08102 C -0.02461 0.08125 -0.02552 0.08125 -0.0263 0.08149 C -0.02734 0.08149 -0.02851 0.08172 -0.02942 0.08241 C -0.03359 0.08473 -0.02695 0.08102 -0.03255 0.08565 C -0.03554 0.08797 -0.03489 0.08565 -0.03698 0.08843 C -0.03737 0.08866 -0.0375 0.08936 -0.03776 0.08982 C -0.03906 0.09144 -0.03958 0.09213 -0.04088 0.09352 C -0.04114 0.09399 -0.04127 0.09468 -0.0414 0.09537 C -0.04205 0.097 -0.04245 0.09769 -0.04323 0.09908 C -0.04336 0.09954 -0.04349 0.09977 -0.04349 0.10047 C -0.04362 0.10116 -0.04362 0.10232 -0.04375 0.10325 C -0.04414 0.10463 -0.04479 0.10602 -0.04505 0.10787 C -0.04518 0.1088 -0.04531 0.10973 -0.04557 0.11065 C -0.04648 0.1125 -0.04648 0.1125 -0.04713 0.11528 C -0.04739 0.11598 -0.04739 0.11713 -0.04765 0.11806 C -0.04778 0.11852 -0.04804 0.11875 -0.04817 0.11945 C -0.04935 0.12362 -0.04791 0.11991 -0.04948 0.12362 C -0.04961 0.12454 -0.04987 0.1257 -0.05 0.12686 C -0.05026 0.12825 -0.05104 0.13149 -0.0513 0.13334 C -0.05143 0.13403 -0.05143 0.13519 -0.05156 0.13612 C -0.05169 0.13658 -0.05169 0.13727 -0.05182 0.13797 C -0.05195 0.13866 -0.05195 0.13936 -0.05208 0.14028 C -0.05247 0.1544 -0.0526 0.15579 -0.05208 0.17362 C -0.05208 0.17547 -0.05156 0.17848 -0.05104 0.18056 C -0.05091 0.18102 -0.04987 0.18334 -0.04974 0.1838 C -0.04922 0.18658 -0.04948 0.1845 -0.04948 0.18982 L -0.04948 0.18982 " pathEditMode="relative" ptsTypes="AAAAAAAAAAAAAAAAAAAAAAAAAAAAAAAAAAAAAAAAAAAAAAAAAAA">
                                      <p:cBhvr>
                                        <p:cTn id="27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40" grpId="0" animBg="1"/>
      <p:bldP spid="40" grpId="1" animBg="1"/>
      <p:bldP spid="41" grpId="0"/>
      <p:bldP spid="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47B87C-65CA-4791-9860-F6EBF94F4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6" y="0"/>
            <a:ext cx="11430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3B92C8-CD1C-400C-B441-9A1DFDA19F7E}"/>
              </a:ext>
            </a:extLst>
          </p:cNvPr>
          <p:cNvSpPr/>
          <p:nvPr/>
        </p:nvSpPr>
        <p:spPr>
          <a:xfrm>
            <a:off x="3501115" y="1067084"/>
            <a:ext cx="1567543" cy="423738"/>
          </a:xfrm>
          <a:prstGeom prst="rect">
            <a:avLst/>
          </a:prstGeom>
          <a:noFill/>
          <a:ln>
            <a:solidFill>
              <a:srgbClr val="1973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/CF4/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Isob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(95/3/2)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DB6E6D-8A86-49C7-8CBE-3075BDA0FAC5}"/>
              </a:ext>
            </a:extLst>
          </p:cNvPr>
          <p:cNvSpPr/>
          <p:nvPr/>
        </p:nvSpPr>
        <p:spPr>
          <a:xfrm>
            <a:off x="7706404" y="2383451"/>
            <a:ext cx="1567543" cy="423738"/>
          </a:xfrm>
          <a:prstGeom prst="rect">
            <a:avLst/>
          </a:prstGeom>
          <a:noFill/>
          <a:ln>
            <a:solidFill>
              <a:srgbClr val="8F6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/CF4 (90/10)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8DA898-BA7B-4DFB-8EC1-AA7AA1F787B6}"/>
              </a:ext>
            </a:extLst>
          </p:cNvPr>
          <p:cNvSpPr/>
          <p:nvPr/>
        </p:nvSpPr>
        <p:spPr>
          <a:xfrm>
            <a:off x="9037183" y="1381555"/>
            <a:ext cx="1567543" cy="423738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/CF4 (95/15)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62E03A-D3CC-4A4B-A79E-EBDFF7905629}"/>
              </a:ext>
            </a:extLst>
          </p:cNvPr>
          <p:cNvSpPr/>
          <p:nvPr/>
        </p:nvSpPr>
        <p:spPr>
          <a:xfrm>
            <a:off x="9918925" y="2405064"/>
            <a:ext cx="1567543" cy="423738"/>
          </a:xfrm>
          <a:prstGeom prst="rect">
            <a:avLst/>
          </a:prstGeom>
          <a:noFill/>
          <a:ln>
            <a:solidFill>
              <a:srgbClr val="CCCD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/CF4 (80/20)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2A21F9-381D-422C-914B-DBB5671D909E}"/>
              </a:ext>
            </a:extLst>
          </p:cNvPr>
          <p:cNvSpPr/>
          <p:nvPr/>
        </p:nvSpPr>
        <p:spPr>
          <a:xfrm>
            <a:off x="7186611" y="1393687"/>
            <a:ext cx="1567543" cy="423738"/>
          </a:xfrm>
          <a:prstGeom prst="rect">
            <a:avLst/>
          </a:prstGeom>
          <a:noFill/>
          <a:ln>
            <a:solidFill>
              <a:srgbClr val="3B5A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Ne/CF4 (90/10)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0033ED-E169-4416-846B-EF4174500B87}"/>
              </a:ext>
            </a:extLst>
          </p:cNvPr>
          <p:cNvSpPr/>
          <p:nvPr/>
        </p:nvSpPr>
        <p:spPr>
          <a:xfrm>
            <a:off x="5485377" y="1156380"/>
            <a:ext cx="1567543" cy="423738"/>
          </a:xfrm>
          <a:prstGeom prst="rect">
            <a:avLst/>
          </a:prstGeom>
          <a:noFill/>
          <a:ln>
            <a:solidFill>
              <a:srgbClr val="86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He/CF4 (80/20)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007E7E-AD1E-4486-B3C7-37E5D926A4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40</a:t>
            </a:fld>
            <a:endParaRPr lang="el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B9A12C-B00B-EC65-5738-2890DEF2A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41</a:t>
            </a:fld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CB6585-CC1A-3613-46FA-26A2186F1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9E8AD4-BCB2-970E-5173-5BBF1D36AE05}"/>
                  </a:ext>
                </a:extLst>
              </p:cNvPr>
              <p:cNvSpPr txBox="1"/>
              <p:nvPr/>
            </p:nvSpPr>
            <p:spPr>
              <a:xfrm>
                <a:off x="2906485" y="1344386"/>
                <a:ext cx="5165272" cy="265027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Calculation of light gain: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𝐿𝑖𝑔h𝑡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𝑔𝑎𝑖𝑛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𝑝𝑥𝑙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𝑟𝑜𝑖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𝑅𝑎𝑡𝑒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∗30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𝑠𝑒𝑐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br>
                  <a:rPr lang="en-US" dirty="0"/>
                </a:br>
                <a:r>
                  <a:rPr lang="en-US" dirty="0"/>
                  <a:t>, where </a:t>
                </a:r>
                <a:r>
                  <a:rPr lang="en-US" dirty="0" err="1"/>
                  <a:t>i</a:t>
                </a:r>
                <a:r>
                  <a:rPr lang="en-US" dirty="0"/>
                  <a:t>=Pixel-</a:t>
                </a:r>
                <a:r>
                  <a:rPr lang="en-US" dirty="0" err="1"/>
                  <a:t>i</a:t>
                </a:r>
                <a:r>
                  <a:rPr lang="en-US" dirty="0"/>
                  <a:t> inside the ROI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𝑅𝑎𝑡𝑒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𝑐𝑜𝑢𝑛𝑡𝑠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𝑅𝑒𝑎𝑙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9E8AD4-BCB2-970E-5173-5BBF1D36A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485" y="1344386"/>
                <a:ext cx="5165272" cy="2650277"/>
              </a:xfrm>
              <a:prstGeom prst="rect">
                <a:avLst/>
              </a:prstGeom>
              <a:blipFill>
                <a:blip r:embed="rId2"/>
                <a:stretch>
                  <a:fillRect l="-942" t="-114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22EB92AD-8F6E-8F39-69CB-D2932F65BBB5}"/>
              </a:ext>
            </a:extLst>
          </p:cNvPr>
          <p:cNvSpPr/>
          <p:nvPr/>
        </p:nvSpPr>
        <p:spPr>
          <a:xfrm>
            <a:off x="5034643" y="3369129"/>
            <a:ext cx="1763486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753D79C-324B-5DB4-0BFA-CB1833C9AFC3}"/>
              </a:ext>
            </a:extLst>
          </p:cNvPr>
          <p:cNvCxnSpPr/>
          <p:nvPr/>
        </p:nvCxnSpPr>
        <p:spPr>
          <a:xfrm flipV="1">
            <a:off x="6732814" y="2933700"/>
            <a:ext cx="2188029" cy="4953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582178-89BD-644C-2AC9-91F11C27ACB8}"/>
              </a:ext>
            </a:extLst>
          </p:cNvPr>
          <p:cNvSpPr txBox="1"/>
          <p:nvPr/>
        </p:nvSpPr>
        <p:spPr>
          <a:xfrm>
            <a:off x="8936491" y="2473600"/>
            <a:ext cx="2770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about noise that does not exist at all spectrums?</a:t>
            </a:r>
            <a:br>
              <a:rPr lang="en-US" dirty="0"/>
            </a:br>
            <a:r>
              <a:rPr lang="en-US" dirty="0"/>
              <a:t>(first channels)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C07006-9232-5878-9213-92C6A11211B1}"/>
                  </a:ext>
                </a:extLst>
              </p:cNvPr>
              <p:cNvSpPr txBox="1"/>
              <p:nvPr/>
            </p:nvSpPr>
            <p:spPr>
              <a:xfrm>
                <a:off x="2977242" y="4476073"/>
                <a:ext cx="5165272" cy="219637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Calculation of error: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𝑠𝑢𝑚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𝑠𝑢𝑚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, where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𝑠𝑢𝑚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chr m:val="∑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𝑅𝑂𝐼</m:t>
                            </m:r>
                          </m:sub>
                          <m:sup/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𝑝𝑖𝑥𝑒𝑙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𝑓𝑟𝑎𝑚𝑒𝑠</m:t>
                                    </m:r>
                                  </m:sub>
                                </m:sSub>
                              </m:den>
                            </m:f>
                          </m:e>
                        </m:nary>
                      </m:e>
                    </m:ra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and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𝑇𝑜𝑡𝑎𝑙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𝑐𝑜𝑢𝑛𝑡𝑠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𝑅𝑒𝑎𝑙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𝑡𝑖𝑚𝑒</m:t>
                        </m:r>
                      </m:den>
                    </m:f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poisson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C07006-9232-5878-9213-92C6A1121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242" y="4476073"/>
                <a:ext cx="5165272" cy="2196370"/>
              </a:xfrm>
              <a:prstGeom prst="rect">
                <a:avLst/>
              </a:prstGeom>
              <a:blipFill>
                <a:blip r:embed="rId3"/>
                <a:stretch>
                  <a:fillRect l="-824" t="-1102" b="-27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36AC12-585A-4869-81F6-EE8FDF16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</p:spTree>
    <p:extLst>
      <p:ext uri="{BB962C8B-B14F-4D97-AF65-F5344CB8AC3E}">
        <p14:creationId xmlns:p14="http://schemas.microsoft.com/office/powerpoint/2010/main" val="406989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2640D8-1E25-48E8-508F-D7F4447E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42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DE32E5-456A-3705-38DA-4B008DE80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35" y="591527"/>
            <a:ext cx="11522529" cy="58018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146FEB-622D-45D6-AF24-6BE1170137C0}"/>
              </a:ext>
            </a:extLst>
          </p:cNvPr>
          <p:cNvSpPr/>
          <p:nvPr/>
        </p:nvSpPr>
        <p:spPr>
          <a:xfrm>
            <a:off x="3322863" y="2103143"/>
            <a:ext cx="1567543" cy="423738"/>
          </a:xfrm>
          <a:prstGeom prst="rect">
            <a:avLst/>
          </a:prstGeom>
          <a:noFill/>
          <a:ln>
            <a:solidFill>
              <a:srgbClr val="1973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Ar</a:t>
            </a:r>
            <a:r>
              <a:rPr lang="en-US" sz="1100" dirty="0">
                <a:solidFill>
                  <a:schemeClr val="tx1"/>
                </a:solidFill>
              </a:rPr>
              <a:t>/CF4/</a:t>
            </a:r>
            <a:r>
              <a:rPr lang="en-US" sz="1100" dirty="0" err="1">
                <a:solidFill>
                  <a:schemeClr val="tx1"/>
                </a:solidFill>
              </a:rPr>
              <a:t>Isob</a:t>
            </a:r>
            <a:r>
              <a:rPr lang="en-US" sz="1100" dirty="0">
                <a:solidFill>
                  <a:schemeClr val="tx1"/>
                </a:solidFill>
              </a:rPr>
              <a:t> (95/3/2)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39874E-011A-461A-8DC6-CB5A268DA093}"/>
              </a:ext>
            </a:extLst>
          </p:cNvPr>
          <p:cNvSpPr/>
          <p:nvPr/>
        </p:nvSpPr>
        <p:spPr>
          <a:xfrm>
            <a:off x="7317240" y="1186022"/>
            <a:ext cx="1567543" cy="423738"/>
          </a:xfrm>
          <a:prstGeom prst="rect">
            <a:avLst/>
          </a:prstGeom>
          <a:noFill/>
          <a:ln>
            <a:solidFill>
              <a:srgbClr val="1973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Ar</a:t>
            </a:r>
            <a:r>
              <a:rPr lang="en-US" sz="1100" dirty="0">
                <a:solidFill>
                  <a:schemeClr val="tx1"/>
                </a:solidFill>
              </a:rPr>
              <a:t>/CF4 (90/10)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B8C140-CD11-4082-A0A0-695D2AF02A7B}"/>
              </a:ext>
            </a:extLst>
          </p:cNvPr>
          <p:cNvSpPr/>
          <p:nvPr/>
        </p:nvSpPr>
        <p:spPr>
          <a:xfrm>
            <a:off x="9273947" y="2383451"/>
            <a:ext cx="1567543" cy="42373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Ar</a:t>
            </a:r>
            <a:r>
              <a:rPr lang="en-US" sz="1100" dirty="0">
                <a:solidFill>
                  <a:schemeClr val="tx1"/>
                </a:solidFill>
              </a:rPr>
              <a:t>/CF4 (95/15)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F518C6-8373-4ED0-8D06-151323026BED}"/>
              </a:ext>
            </a:extLst>
          </p:cNvPr>
          <p:cNvSpPr/>
          <p:nvPr/>
        </p:nvSpPr>
        <p:spPr>
          <a:xfrm>
            <a:off x="10282577" y="1490822"/>
            <a:ext cx="1567543" cy="42373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Ar</a:t>
            </a:r>
            <a:r>
              <a:rPr lang="en-US" sz="1100" dirty="0">
                <a:solidFill>
                  <a:schemeClr val="tx1"/>
                </a:solidFill>
              </a:rPr>
              <a:t>/CF4 (80/20)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F29322-6EBA-4B44-B297-9EF471333726}"/>
              </a:ext>
            </a:extLst>
          </p:cNvPr>
          <p:cNvSpPr/>
          <p:nvPr/>
        </p:nvSpPr>
        <p:spPr>
          <a:xfrm>
            <a:off x="6533468" y="4029916"/>
            <a:ext cx="1567543" cy="42373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Ne/CF4 (90/10)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1B9EF2-6091-4BA5-B5F6-FD0585FF8494}"/>
              </a:ext>
            </a:extLst>
          </p:cNvPr>
          <p:cNvSpPr/>
          <p:nvPr/>
        </p:nvSpPr>
        <p:spPr>
          <a:xfrm>
            <a:off x="8351382" y="4387244"/>
            <a:ext cx="1567543" cy="423738"/>
          </a:xfrm>
          <a:prstGeom prst="rect">
            <a:avLst/>
          </a:prstGeom>
          <a:noFill/>
          <a:ln>
            <a:solidFill>
              <a:srgbClr val="8F6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He/CF4 (80/20)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7070B3-F996-4076-A4FC-71453323B80F}"/>
              </a:ext>
            </a:extLst>
          </p:cNvPr>
          <p:cNvSpPr/>
          <p:nvPr/>
        </p:nvSpPr>
        <p:spPr>
          <a:xfrm>
            <a:off x="8822870" y="4943440"/>
            <a:ext cx="1749880" cy="42373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Ar</a:t>
            </a:r>
            <a:r>
              <a:rPr lang="en-US" sz="1100" dirty="0">
                <a:solidFill>
                  <a:schemeClr val="tx1"/>
                </a:solidFill>
              </a:rPr>
              <a:t>/CF4/</a:t>
            </a:r>
            <a:r>
              <a:rPr lang="en-US" sz="1100" dirty="0" err="1">
                <a:solidFill>
                  <a:schemeClr val="tx1"/>
                </a:solidFill>
              </a:rPr>
              <a:t>Isob</a:t>
            </a:r>
            <a:r>
              <a:rPr lang="en-US" sz="1100" dirty="0">
                <a:solidFill>
                  <a:schemeClr val="tx1"/>
                </a:solidFill>
              </a:rPr>
              <a:t> (78/20/2)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C75A3-0824-429A-8F9E-D5EFBE4AF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</p:spTree>
    <p:extLst>
      <p:ext uri="{BB962C8B-B14F-4D97-AF65-F5344CB8AC3E}">
        <p14:creationId xmlns:p14="http://schemas.microsoft.com/office/powerpoint/2010/main" val="287639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8E8E97-C2EC-4074-9D17-4FC30FD63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43</a:t>
            </a:fld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CB2739-5C3E-40AB-BFC1-E0D85C7D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433" y="2456103"/>
            <a:ext cx="5584673" cy="1952611"/>
          </a:xfrm>
        </p:spPr>
        <p:txBody>
          <a:bodyPr>
            <a:normAutofit/>
          </a:bodyPr>
          <a:lstStyle/>
          <a:p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beta-Imaging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1B02E5-B6EC-491C-A560-4537D1A0A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</p:spTree>
    <p:extLst>
      <p:ext uri="{BB962C8B-B14F-4D97-AF65-F5344CB8AC3E}">
        <p14:creationId xmlns:p14="http://schemas.microsoft.com/office/powerpoint/2010/main" val="8005679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940F579-E240-4A5E-BD2D-A27FEADE72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342900" indent="-342900">
                  <a:buAutoNum type="arabicPeriod"/>
                </a:pPr>
                <a:r>
                  <a:rPr lang="en-US" b="1" u="sng" dirty="0"/>
                  <a:t>Mask the noisy pixel</a:t>
                </a:r>
              </a:p>
              <a:p>
                <a:pPr marL="609600" lvl="1" indent="-342900">
                  <a:buFont typeface="Wingdings" panose="05000000000000000000" pitchFamily="2" charset="2"/>
                  <a:buChar char="§"/>
                </a:pPr>
                <a:r>
                  <a:rPr lang="en-US" dirty="0"/>
                  <a:t>Two different methods for the declaration of noisy pixel</a:t>
                </a:r>
              </a:p>
              <a:p>
                <a:pPr marL="884238" lvl="2" indent="-342900">
                  <a:buFont typeface="Wingdings" panose="05000000000000000000" pitchFamily="2" charset="2"/>
                  <a:buChar char="§"/>
                </a:pPr>
                <a:r>
                  <a:rPr lang="en-US" dirty="0"/>
                  <a:t>Two parameters (threshold &amp; occupancy)</a:t>
                </a:r>
                <a:endParaRPr lang="en-US" b="1" u="sng" dirty="0"/>
              </a:p>
              <a:p>
                <a:pPr marL="342900" indent="-342900">
                  <a:buAutoNum type="arabicPeriod"/>
                </a:pPr>
                <a:r>
                  <a:rPr lang="en-US" b="1" u="sng" dirty="0"/>
                  <a:t>Gas Mixture (detector gain)</a:t>
                </a:r>
              </a:p>
              <a:p>
                <a:pPr marL="609600" lvl="1" indent="-34290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rgbClr val="92D050"/>
                    </a:solidFill>
                  </a:rPr>
                  <a:t>90% </a:t>
                </a:r>
                <a:r>
                  <a:rPr lang="en-US" dirty="0" err="1">
                    <a:solidFill>
                      <a:srgbClr val="92D050"/>
                    </a:solidFill>
                  </a:rPr>
                  <a:t>Ar</a:t>
                </a:r>
                <a:r>
                  <a:rPr lang="en-US" dirty="0">
                    <a:solidFill>
                      <a:srgbClr val="92D050"/>
                    </a:solidFill>
                  </a:rPr>
                  <a:t> </a:t>
                </a:r>
                <a:r>
                  <a:rPr lang="en-US" dirty="0"/>
                  <a:t>+ </a:t>
                </a:r>
                <a:r>
                  <a:rPr lang="en-US" dirty="0">
                    <a:solidFill>
                      <a:srgbClr val="00B0F0"/>
                    </a:solidFill>
                  </a:rPr>
                  <a:t>10%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𝐶𝐹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fr-FR" dirty="0"/>
              </a:p>
              <a:p>
                <a:pPr marL="609600" lvl="1" indent="-34290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rgbClr val="92D050"/>
                    </a:solidFill>
                  </a:rPr>
                  <a:t>85% </a:t>
                </a:r>
                <a:r>
                  <a:rPr lang="en-US" dirty="0" err="1">
                    <a:solidFill>
                      <a:srgbClr val="92D050"/>
                    </a:solidFill>
                  </a:rPr>
                  <a:t>Ar</a:t>
                </a:r>
                <a:r>
                  <a:rPr lang="en-US" dirty="0">
                    <a:solidFill>
                      <a:srgbClr val="92D050"/>
                    </a:solidFill>
                  </a:rPr>
                  <a:t> </a:t>
                </a:r>
                <a:r>
                  <a:rPr lang="en-US" dirty="0"/>
                  <a:t>+ </a:t>
                </a:r>
                <a:r>
                  <a:rPr lang="en-US" dirty="0">
                    <a:solidFill>
                      <a:srgbClr val="00B0F0"/>
                    </a:solidFill>
                  </a:rPr>
                  <a:t>15%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𝐶𝐹</m:t>
                        </m:r>
                      </m:e>
                      <m:sub>
                        <m:r>
                          <a:rPr lang="en-US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fr-FR" dirty="0">
                  <a:solidFill>
                    <a:srgbClr val="00B0F0"/>
                  </a:solidFill>
                </a:endParaRPr>
              </a:p>
              <a:p>
                <a:pPr marL="609600" lvl="1" indent="-34290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rgbClr val="92D050"/>
                    </a:solidFill>
                  </a:rPr>
                  <a:t>80% </a:t>
                </a:r>
                <a:r>
                  <a:rPr lang="en-US" dirty="0" err="1">
                    <a:solidFill>
                      <a:srgbClr val="92D050"/>
                    </a:solidFill>
                  </a:rPr>
                  <a:t>Ar</a:t>
                </a:r>
                <a:r>
                  <a:rPr lang="en-US" dirty="0">
                    <a:solidFill>
                      <a:srgbClr val="92D050"/>
                    </a:solidFill>
                  </a:rPr>
                  <a:t> </a:t>
                </a:r>
                <a:r>
                  <a:rPr lang="en-US" dirty="0"/>
                  <a:t>+ </a:t>
                </a:r>
                <a:r>
                  <a:rPr lang="en-US" dirty="0">
                    <a:solidFill>
                      <a:srgbClr val="00B0F0"/>
                    </a:solidFill>
                  </a:rPr>
                  <a:t>20%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𝐶𝐹</m:t>
                        </m:r>
                      </m:e>
                      <m:sub>
                        <m:r>
                          <a:rPr lang="en-US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br>
                  <a:rPr lang="en-US" dirty="0"/>
                </a:br>
                <a:endParaRPr lang="fr-FR" dirty="0"/>
              </a:p>
              <a:p>
                <a:pPr marL="609600" lvl="1" indent="-342900">
                  <a:buFont typeface="Wingdings" panose="05000000000000000000" pitchFamily="2" charset="2"/>
                  <a:buChar char="Ø"/>
                </a:pPr>
                <a:r>
                  <a:rPr lang="fr-FR" i="1" dirty="0"/>
                  <a:t>Triple </a:t>
                </a:r>
                <a:r>
                  <a:rPr lang="fr-FR" i="1" dirty="0" err="1"/>
                  <a:t>gas</a:t>
                </a:r>
                <a:r>
                  <a:rPr lang="fr-FR" i="1" dirty="0"/>
                  <a:t>:</a:t>
                </a:r>
              </a:p>
              <a:p>
                <a:pPr marL="884238" lvl="2" indent="-342900">
                  <a:buFont typeface="Wingdings" panose="05000000000000000000" pitchFamily="2" charset="2"/>
                  <a:buChar char="Ø"/>
                </a:pPr>
                <a:r>
                  <a:rPr lang="en-US" dirty="0" err="1"/>
                  <a:t>Ar</a:t>
                </a:r>
                <a:r>
                  <a:rPr lang="en-US" dirty="0"/>
                  <a:t> + </a:t>
                </a:r>
                <a:r>
                  <a:rPr lang="en-US" dirty="0">
                    <a:solidFill>
                      <a:srgbClr val="00B0F0"/>
                    </a:solidFill>
                  </a:rPr>
                  <a:t>10%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𝐶𝐹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rgbClr val="00B0F0"/>
                    </a:solidFill>
                  </a:rPr>
                  <a:t> </a:t>
                </a:r>
                <a:r>
                  <a:rPr lang="fr-FR" dirty="0"/>
                  <a:t>+ </a:t>
                </a:r>
                <a:r>
                  <a:rPr lang="fr-FR" dirty="0">
                    <a:solidFill>
                      <a:srgbClr val="FF66FF"/>
                    </a:solidFill>
                  </a:rPr>
                  <a:t>2% </a:t>
                </a:r>
                <a:r>
                  <a:rPr lang="fr-FR" dirty="0" err="1">
                    <a:solidFill>
                      <a:srgbClr val="FF66FF"/>
                    </a:solidFill>
                  </a:rPr>
                  <a:t>Isob</a:t>
                </a:r>
                <a:endParaRPr lang="fr-FR" dirty="0">
                  <a:solidFill>
                    <a:srgbClr val="FF66FF"/>
                  </a:solidFill>
                </a:endParaRPr>
              </a:p>
              <a:p>
                <a:pPr marL="884238" lvl="2" indent="-342900">
                  <a:buFont typeface="Wingdings" panose="05000000000000000000" pitchFamily="2" charset="2"/>
                  <a:buChar char="Ø"/>
                </a:pPr>
                <a:r>
                  <a:rPr lang="en-US" dirty="0" err="1"/>
                  <a:t>Ar</a:t>
                </a:r>
                <a:r>
                  <a:rPr lang="en-US" dirty="0"/>
                  <a:t> + </a:t>
                </a:r>
                <a:r>
                  <a:rPr lang="en-US" dirty="0">
                    <a:solidFill>
                      <a:srgbClr val="00B0F0"/>
                    </a:solidFill>
                  </a:rPr>
                  <a:t>10%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𝐶𝐹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rgbClr val="00B0F0"/>
                    </a:solidFill>
                  </a:rPr>
                  <a:t> </a:t>
                </a:r>
                <a:r>
                  <a:rPr lang="fr-FR" dirty="0"/>
                  <a:t>+ </a:t>
                </a:r>
                <a:r>
                  <a:rPr lang="fr-FR" dirty="0">
                    <a:solidFill>
                      <a:srgbClr val="FF66FF"/>
                    </a:solidFill>
                  </a:rPr>
                  <a:t>3% </a:t>
                </a:r>
                <a:r>
                  <a:rPr lang="fr-FR" dirty="0" err="1">
                    <a:solidFill>
                      <a:srgbClr val="FF66FF"/>
                    </a:solidFill>
                  </a:rPr>
                  <a:t>Isob</a:t>
                </a:r>
                <a:endParaRPr lang="fr-FR" dirty="0">
                  <a:solidFill>
                    <a:srgbClr val="FF66FF"/>
                  </a:solidFill>
                </a:endParaRPr>
              </a:p>
              <a:p>
                <a:pPr marL="884238" lvl="2" indent="-342900">
                  <a:buFont typeface="Wingdings" panose="05000000000000000000" pitchFamily="2" charset="2"/>
                  <a:buChar char="Ø"/>
                </a:pPr>
                <a:r>
                  <a:rPr lang="en-US" dirty="0" err="1"/>
                  <a:t>Ar</a:t>
                </a:r>
                <a:r>
                  <a:rPr lang="en-US" dirty="0"/>
                  <a:t> + </a:t>
                </a:r>
                <a:r>
                  <a:rPr lang="en-US" dirty="0">
                    <a:solidFill>
                      <a:srgbClr val="00B0F0"/>
                    </a:solidFill>
                  </a:rPr>
                  <a:t>15%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𝐶𝐹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rgbClr val="00B0F0"/>
                    </a:solidFill>
                  </a:rPr>
                  <a:t> </a:t>
                </a:r>
                <a:r>
                  <a:rPr lang="fr-FR" dirty="0"/>
                  <a:t>+ </a:t>
                </a:r>
                <a:r>
                  <a:rPr lang="fr-FR" dirty="0">
                    <a:solidFill>
                      <a:srgbClr val="FF66FF"/>
                    </a:solidFill>
                  </a:rPr>
                  <a:t>2% </a:t>
                </a:r>
                <a:r>
                  <a:rPr lang="fr-FR" dirty="0" err="1">
                    <a:solidFill>
                      <a:srgbClr val="FF66FF"/>
                    </a:solidFill>
                  </a:rPr>
                  <a:t>Isob</a:t>
                </a:r>
                <a:endParaRPr lang="fr-FR" dirty="0">
                  <a:solidFill>
                    <a:srgbClr val="FF66FF"/>
                  </a:solidFill>
                </a:endParaRPr>
              </a:p>
              <a:p>
                <a:pPr marL="884238" lvl="2" indent="-342900">
                  <a:buFont typeface="Wingdings" panose="05000000000000000000" pitchFamily="2" charset="2"/>
                  <a:buChar char="Ø"/>
                </a:pPr>
                <a:r>
                  <a:rPr lang="en-US" dirty="0" err="1"/>
                  <a:t>Ar</a:t>
                </a:r>
                <a:r>
                  <a:rPr lang="en-US" dirty="0"/>
                  <a:t> + </a:t>
                </a:r>
                <a:r>
                  <a:rPr lang="en-US" dirty="0">
                    <a:solidFill>
                      <a:srgbClr val="00B0F0"/>
                    </a:solidFill>
                  </a:rPr>
                  <a:t>15%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𝐶𝐹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rgbClr val="00B0F0"/>
                    </a:solidFill>
                  </a:rPr>
                  <a:t> </a:t>
                </a:r>
                <a:r>
                  <a:rPr lang="fr-FR" dirty="0"/>
                  <a:t>+ </a:t>
                </a:r>
                <a:r>
                  <a:rPr lang="fr-FR" dirty="0">
                    <a:solidFill>
                      <a:srgbClr val="FF66FF"/>
                    </a:solidFill>
                  </a:rPr>
                  <a:t>3% </a:t>
                </a:r>
                <a:r>
                  <a:rPr lang="fr-FR" dirty="0" err="1">
                    <a:solidFill>
                      <a:srgbClr val="FF66FF"/>
                    </a:solidFill>
                  </a:rPr>
                  <a:t>Isob</a:t>
                </a:r>
                <a:endParaRPr lang="fr-FR" dirty="0">
                  <a:solidFill>
                    <a:srgbClr val="FF66FF"/>
                  </a:solidFill>
                </a:endParaRPr>
              </a:p>
              <a:p>
                <a:pPr marL="884238" lvl="2" indent="-342900">
                  <a:buFont typeface="Wingdings" panose="05000000000000000000" pitchFamily="2" charset="2"/>
                  <a:buChar char="Ø"/>
                </a:pPr>
                <a:r>
                  <a:rPr lang="en-US" dirty="0" err="1"/>
                  <a:t>Ar</a:t>
                </a:r>
                <a:r>
                  <a:rPr lang="en-US" dirty="0"/>
                  <a:t> + </a:t>
                </a:r>
                <a:r>
                  <a:rPr lang="en-US" dirty="0">
                    <a:solidFill>
                      <a:srgbClr val="00B0F0"/>
                    </a:solidFill>
                  </a:rPr>
                  <a:t>20%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𝐶𝐹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rgbClr val="00B0F0"/>
                    </a:solidFill>
                  </a:rPr>
                  <a:t> </a:t>
                </a:r>
                <a:r>
                  <a:rPr lang="fr-FR" dirty="0"/>
                  <a:t>+ </a:t>
                </a:r>
                <a:r>
                  <a:rPr lang="fr-FR" dirty="0">
                    <a:solidFill>
                      <a:srgbClr val="FF66FF"/>
                    </a:solidFill>
                  </a:rPr>
                  <a:t>2% </a:t>
                </a:r>
                <a:r>
                  <a:rPr lang="fr-FR" dirty="0" err="1">
                    <a:solidFill>
                      <a:srgbClr val="FF66FF"/>
                    </a:solidFill>
                  </a:rPr>
                  <a:t>Isob</a:t>
                </a:r>
                <a:endParaRPr lang="fr-FR" dirty="0">
                  <a:solidFill>
                    <a:srgbClr val="FF66FF"/>
                  </a:solidFill>
                </a:endParaRPr>
              </a:p>
              <a:p>
                <a:pPr marL="884238" lvl="2" indent="-342900">
                  <a:buFont typeface="Wingdings" panose="05000000000000000000" pitchFamily="2" charset="2"/>
                  <a:buChar char="Ø"/>
                </a:pPr>
                <a:r>
                  <a:rPr lang="en-US" dirty="0"/>
                  <a:t>Ar + </a:t>
                </a:r>
                <a:r>
                  <a:rPr lang="en-US" dirty="0">
                    <a:solidFill>
                      <a:srgbClr val="00B0F0"/>
                    </a:solidFill>
                  </a:rPr>
                  <a:t>20%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𝐶𝐹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rgbClr val="00B0F0"/>
                    </a:solidFill>
                  </a:rPr>
                  <a:t> </a:t>
                </a:r>
                <a:r>
                  <a:rPr lang="fr-FR" dirty="0"/>
                  <a:t>+ </a:t>
                </a:r>
                <a:r>
                  <a:rPr lang="fr-FR" dirty="0">
                    <a:solidFill>
                      <a:srgbClr val="FF66FF"/>
                    </a:solidFill>
                  </a:rPr>
                  <a:t>3% </a:t>
                </a:r>
                <a:r>
                  <a:rPr lang="fr-FR" dirty="0" err="1">
                    <a:solidFill>
                      <a:srgbClr val="FF66FF"/>
                    </a:solidFill>
                  </a:rPr>
                  <a:t>Isob</a:t>
                </a:r>
                <a:endParaRPr lang="fr-FR" dirty="0">
                  <a:solidFill>
                    <a:srgbClr val="FF66FF"/>
                  </a:solidFill>
                </a:endParaRP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940F579-E240-4A5E-BD2D-A27FEADE72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23" t="-1077" b="-13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09563E04-70CE-41B9-B04E-0F501947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could we detect the lowest activity?</a:t>
            </a:r>
            <a:endParaRPr lang="fr-FR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76EE50-47AE-4CFF-988C-CF634F6FA032}"/>
              </a:ext>
            </a:extLst>
          </p:cNvPr>
          <p:cNvCxnSpPr/>
          <p:nvPr/>
        </p:nvCxnSpPr>
        <p:spPr>
          <a:xfrm>
            <a:off x="6678386" y="1967593"/>
            <a:ext cx="103686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B4D1805-FA1E-4CA0-90EE-52D260C8FD3A}"/>
              </a:ext>
            </a:extLst>
          </p:cNvPr>
          <p:cNvSpPr txBox="1"/>
          <p:nvPr/>
        </p:nvSpPr>
        <p:spPr>
          <a:xfrm>
            <a:off x="7927520" y="1782927"/>
            <a:ext cx="307181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significant change!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32489-A8D6-4575-B29E-C4C1FD22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44</a:t>
            </a:fld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7F793D-FDCF-4341-8DDD-ED09F5342360}"/>
              </a:ext>
            </a:extLst>
          </p:cNvPr>
          <p:cNvSpPr txBox="1"/>
          <p:nvPr/>
        </p:nvSpPr>
        <p:spPr>
          <a:xfrm>
            <a:off x="10329257" y="137461"/>
            <a:ext cx="2408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Preliminary!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C4ACE0-4B77-42F5-92A2-FD767AC9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</p:spTree>
    <p:extLst>
      <p:ext uri="{BB962C8B-B14F-4D97-AF65-F5344CB8AC3E}">
        <p14:creationId xmlns:p14="http://schemas.microsoft.com/office/powerpoint/2010/main" val="304889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1EEEBF-2B7D-64E6-CBB4-1EDD786A1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Pedestal, Raw and Signal image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941CC0-1CEF-CE29-CC13-F7A8126FD9EA}"/>
              </a:ext>
            </a:extLst>
          </p:cNvPr>
          <p:cNvSpPr/>
          <p:nvPr/>
        </p:nvSpPr>
        <p:spPr>
          <a:xfrm>
            <a:off x="4661240" y="1185863"/>
            <a:ext cx="2055906" cy="53146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Raw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E3020A-6687-CA13-005B-82B0100F18AB}"/>
              </a:ext>
            </a:extLst>
          </p:cNvPr>
          <p:cNvSpPr/>
          <p:nvPr/>
        </p:nvSpPr>
        <p:spPr>
          <a:xfrm>
            <a:off x="626062" y="1185863"/>
            <a:ext cx="2055906" cy="53146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Pedestal Image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63BADB-1A71-4406-B687-EB7E788C99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2"/>
          <a:stretch/>
        </p:blipFill>
        <p:spPr>
          <a:xfrm>
            <a:off x="0" y="2191545"/>
            <a:ext cx="3808829" cy="3334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04A4C0-7CCD-47D1-AA04-A8EAD3F44C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6"/>
          <a:stretch/>
        </p:blipFill>
        <p:spPr>
          <a:xfrm>
            <a:off x="4115092" y="2008263"/>
            <a:ext cx="3808829" cy="35174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D6A098-B849-4D5A-B2E6-8A7A369B2C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0"/>
          <a:stretch/>
        </p:blipFill>
        <p:spPr>
          <a:xfrm>
            <a:off x="8230185" y="1943230"/>
            <a:ext cx="3808829" cy="35824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B5BB3E-2527-4D30-8E4F-3F22A549C9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0" r="21724" b="84891"/>
          <a:stretch/>
        </p:blipFill>
        <p:spPr>
          <a:xfrm>
            <a:off x="817255" y="1943230"/>
            <a:ext cx="2094807" cy="5314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A0A0FFF-4725-415B-8F52-99E332281992}"/>
              </a:ext>
            </a:extLst>
          </p:cNvPr>
          <p:cNvSpPr/>
          <p:nvPr/>
        </p:nvSpPr>
        <p:spPr>
          <a:xfrm>
            <a:off x="9186135" y="1185863"/>
            <a:ext cx="2055906" cy="53146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Signal Image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6FE3B7A-B77B-4821-B37D-DDFFBA253DF1}"/>
              </a:ext>
            </a:extLst>
          </p:cNvPr>
          <p:cNvCxnSpPr/>
          <p:nvPr/>
        </p:nvCxnSpPr>
        <p:spPr>
          <a:xfrm flipV="1">
            <a:off x="8173210" y="4909016"/>
            <a:ext cx="847442" cy="556198"/>
          </a:xfrm>
          <a:prstGeom prst="straightConnector1">
            <a:avLst/>
          </a:prstGeom>
          <a:ln w="57150">
            <a:solidFill>
              <a:srgbClr val="6824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55BF512-5FDA-4D14-874D-A9F59DB56DF9}"/>
              </a:ext>
            </a:extLst>
          </p:cNvPr>
          <p:cNvSpPr txBox="1"/>
          <p:nvPr/>
        </p:nvSpPr>
        <p:spPr>
          <a:xfrm>
            <a:off x="7773035" y="5457357"/>
            <a:ext cx="1536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8249A"/>
                </a:solidFill>
              </a:rPr>
              <a:t>10Bq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FFE4109-6E21-4FF9-BE5F-04E0D20A99DE}"/>
              </a:ext>
            </a:extLst>
          </p:cNvPr>
          <p:cNvCxnSpPr>
            <a:cxnSpLocks/>
          </p:cNvCxnSpPr>
          <p:nvPr/>
        </p:nvCxnSpPr>
        <p:spPr>
          <a:xfrm flipV="1">
            <a:off x="10550003" y="4843740"/>
            <a:ext cx="0" cy="7206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4D1BC4D-EA2C-4D52-85B2-E2843AB046A8}"/>
              </a:ext>
            </a:extLst>
          </p:cNvPr>
          <p:cNvSpPr txBox="1"/>
          <p:nvPr/>
        </p:nvSpPr>
        <p:spPr>
          <a:xfrm>
            <a:off x="10303606" y="5593128"/>
            <a:ext cx="1536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1Bq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96BE794-63E6-4C90-A1B8-D2B8AC6F030C}"/>
              </a:ext>
            </a:extLst>
          </p:cNvPr>
          <p:cNvCxnSpPr>
            <a:cxnSpLocks/>
          </p:cNvCxnSpPr>
          <p:nvPr/>
        </p:nvCxnSpPr>
        <p:spPr>
          <a:xfrm flipV="1">
            <a:off x="10017660" y="4872479"/>
            <a:ext cx="0" cy="720648"/>
          </a:xfrm>
          <a:prstGeom prst="straightConnector1">
            <a:avLst/>
          </a:prstGeom>
          <a:ln w="57150">
            <a:solidFill>
              <a:srgbClr val="1E81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594F84C-B26A-4646-AB50-D2C87F1FB6C5}"/>
              </a:ext>
            </a:extLst>
          </p:cNvPr>
          <p:cNvSpPr txBox="1"/>
          <p:nvPr/>
        </p:nvSpPr>
        <p:spPr>
          <a:xfrm>
            <a:off x="9605083" y="5593128"/>
            <a:ext cx="759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E81C7"/>
                </a:solidFill>
              </a:rPr>
              <a:t>0.1Bq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CB2DA3D-CCEA-4998-8E6D-012A4FEA5005}"/>
              </a:ext>
            </a:extLst>
          </p:cNvPr>
          <p:cNvCxnSpPr>
            <a:cxnSpLocks/>
          </p:cNvCxnSpPr>
          <p:nvPr/>
        </p:nvCxnSpPr>
        <p:spPr>
          <a:xfrm flipV="1">
            <a:off x="9488842" y="4872480"/>
            <a:ext cx="0" cy="720648"/>
          </a:xfrm>
          <a:prstGeom prst="straightConnector1">
            <a:avLst/>
          </a:prstGeom>
          <a:ln w="57150">
            <a:solidFill>
              <a:srgbClr val="87CB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85A6CAE-F38D-449A-9283-25D39FFC7289}"/>
              </a:ext>
            </a:extLst>
          </p:cNvPr>
          <p:cNvSpPr txBox="1"/>
          <p:nvPr/>
        </p:nvSpPr>
        <p:spPr>
          <a:xfrm>
            <a:off x="8878936" y="5589200"/>
            <a:ext cx="93243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7CB3F"/>
                </a:solidFill>
              </a:rPr>
              <a:t>0.01Bq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A52964-6724-4AB6-9BD6-54FAC0755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45</a:t>
            </a:fld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CD6DE3-DB98-41B0-888D-0D8047FA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</p:spTree>
    <p:extLst>
      <p:ext uri="{BB962C8B-B14F-4D97-AF65-F5344CB8AC3E}">
        <p14:creationId xmlns:p14="http://schemas.microsoft.com/office/powerpoint/2010/main" val="418677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9" grpId="0" animBg="1"/>
      <p:bldP spid="21" grpId="0"/>
      <p:bldP spid="23" grpId="0"/>
      <p:bldP spid="25" grpId="0"/>
      <p:bldP spid="2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blue square with yellow dots&#10;&#10;AI-generated content may be incorrect.">
            <a:extLst>
              <a:ext uri="{FF2B5EF4-FFF2-40B4-BE49-F238E27FC236}">
                <a16:creationId xmlns:a16="http://schemas.microsoft.com/office/drawing/2014/main" id="{9E2364B3-23F1-D00F-0A40-91CE69E19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68"/>
          <a:stretch>
            <a:fillRect/>
          </a:stretch>
        </p:blipFill>
        <p:spPr>
          <a:xfrm>
            <a:off x="2484465" y="3899002"/>
            <a:ext cx="3446722" cy="2963336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91BA2B-A282-517B-9B42-B9C1D357C717}"/>
              </a:ext>
            </a:extLst>
          </p:cNvPr>
          <p:cNvGrpSpPr/>
          <p:nvPr/>
        </p:nvGrpSpPr>
        <p:grpSpPr>
          <a:xfrm>
            <a:off x="100176" y="386035"/>
            <a:ext cx="3446723" cy="3276676"/>
            <a:chOff x="7408400" y="3763460"/>
            <a:chExt cx="3273954" cy="3094541"/>
          </a:xfrm>
        </p:grpSpPr>
        <p:pic>
          <p:nvPicPr>
            <p:cNvPr id="11" name="Picture 10" descr="A blue and yellow chart with white text&#10;&#10;AI-generated content may be incorrect.">
              <a:extLst>
                <a:ext uri="{FF2B5EF4-FFF2-40B4-BE49-F238E27FC236}">
                  <a16:creationId xmlns:a16="http://schemas.microsoft.com/office/drawing/2014/main" id="{D3BDBB21-7A18-2BF9-1234-57C6DDB18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" r="66397"/>
            <a:stretch>
              <a:fillRect/>
            </a:stretch>
          </p:blipFill>
          <p:spPr>
            <a:xfrm>
              <a:off x="7408400" y="3960131"/>
              <a:ext cx="3273954" cy="289787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5CCCE79-D842-09BD-4816-31A8A6543F13}"/>
                </a:ext>
              </a:extLst>
            </p:cNvPr>
            <p:cNvSpPr/>
            <p:nvPr/>
          </p:nvSpPr>
          <p:spPr>
            <a:xfrm>
              <a:off x="7807007" y="3763460"/>
              <a:ext cx="2361591" cy="443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4A0C80-693B-CC96-20A4-E9B79AE793D6}"/>
              </a:ext>
            </a:extLst>
          </p:cNvPr>
          <p:cNvGrpSpPr/>
          <p:nvPr/>
        </p:nvGrpSpPr>
        <p:grpSpPr>
          <a:xfrm>
            <a:off x="4183697" y="388536"/>
            <a:ext cx="3750171" cy="3300661"/>
            <a:chOff x="1125358" y="18620"/>
            <a:chExt cx="3635581" cy="326548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212B6D6-EDE6-B895-3D76-96F184CA3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20" r="66270" b="-274"/>
            <a:stretch>
              <a:fillRect/>
            </a:stretch>
          </p:blipFill>
          <p:spPr>
            <a:xfrm>
              <a:off x="1125358" y="197942"/>
              <a:ext cx="3635581" cy="308616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9BA6C3-98AD-6060-8367-4BB8C8BFF368}"/>
                </a:ext>
              </a:extLst>
            </p:cNvPr>
            <p:cNvSpPr/>
            <p:nvPr/>
          </p:nvSpPr>
          <p:spPr>
            <a:xfrm>
              <a:off x="1692134" y="18620"/>
              <a:ext cx="2555545" cy="469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1CC105-6170-EF7D-E65C-3C3DE303D73B}"/>
              </a:ext>
            </a:extLst>
          </p:cNvPr>
          <p:cNvGrpSpPr/>
          <p:nvPr/>
        </p:nvGrpSpPr>
        <p:grpSpPr>
          <a:xfrm>
            <a:off x="8582977" y="409937"/>
            <a:ext cx="3609023" cy="3316356"/>
            <a:chOff x="4947557" y="-32249"/>
            <a:chExt cx="3609023" cy="33163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151C9D-9299-BE7F-D4DA-A57CAB303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27" t="561" r="66250" b="-1668"/>
            <a:stretch>
              <a:fillRect/>
            </a:stretch>
          </p:blipFill>
          <p:spPr>
            <a:xfrm>
              <a:off x="4947557" y="152210"/>
              <a:ext cx="3609023" cy="313189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959E6B-504F-0E4F-C4E0-80A77935BC81}"/>
                </a:ext>
              </a:extLst>
            </p:cNvPr>
            <p:cNvSpPr/>
            <p:nvPr/>
          </p:nvSpPr>
          <p:spPr>
            <a:xfrm>
              <a:off x="5468052" y="-32249"/>
              <a:ext cx="2555547" cy="469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3325E3-B351-040C-9E6D-03684DCC76E5}"/>
              </a:ext>
            </a:extLst>
          </p:cNvPr>
          <p:cNvGrpSpPr/>
          <p:nvPr/>
        </p:nvGrpSpPr>
        <p:grpSpPr>
          <a:xfrm>
            <a:off x="6287921" y="3636402"/>
            <a:ext cx="3338679" cy="3221597"/>
            <a:chOff x="4005452" y="3750378"/>
            <a:chExt cx="3206833" cy="3107622"/>
          </a:xfrm>
        </p:grpSpPr>
        <p:pic>
          <p:nvPicPr>
            <p:cNvPr id="9" name="Picture 8" descr="A diagram of stars in a starry sky&#10;&#10;AI-generated content may be incorrect.">
              <a:extLst>
                <a:ext uri="{FF2B5EF4-FFF2-40B4-BE49-F238E27FC236}">
                  <a16:creationId xmlns:a16="http://schemas.microsoft.com/office/drawing/2014/main" id="{791AF194-15F2-75E0-A314-3AC1C588F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" r="66765"/>
            <a:stretch>
              <a:fillRect/>
            </a:stretch>
          </p:blipFill>
          <p:spPr>
            <a:xfrm>
              <a:off x="4005452" y="3960130"/>
              <a:ext cx="3206833" cy="289787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6B957E-5BE2-922D-D343-B62DD5FD1F15}"/>
                </a:ext>
              </a:extLst>
            </p:cNvPr>
            <p:cNvSpPr/>
            <p:nvPr/>
          </p:nvSpPr>
          <p:spPr>
            <a:xfrm>
              <a:off x="4331095" y="3750378"/>
              <a:ext cx="2555547" cy="469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651D357-3898-F46C-AAAF-27F7827C9C9C}"/>
              </a:ext>
            </a:extLst>
          </p:cNvPr>
          <p:cNvCxnSpPr>
            <a:cxnSpLocks/>
          </p:cNvCxnSpPr>
          <p:nvPr/>
        </p:nvCxnSpPr>
        <p:spPr>
          <a:xfrm flipV="1">
            <a:off x="4493818" y="3087113"/>
            <a:ext cx="660381" cy="45219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AEE51C-D3A0-C1F7-2A59-F2353CCB7713}"/>
              </a:ext>
            </a:extLst>
          </p:cNvPr>
          <p:cNvCxnSpPr>
            <a:cxnSpLocks/>
          </p:cNvCxnSpPr>
          <p:nvPr/>
        </p:nvCxnSpPr>
        <p:spPr>
          <a:xfrm flipV="1">
            <a:off x="6556234" y="2836368"/>
            <a:ext cx="0" cy="720648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5D91E22-4B86-6527-3FF9-155F8554E338}"/>
              </a:ext>
            </a:extLst>
          </p:cNvPr>
          <p:cNvSpPr txBox="1"/>
          <p:nvPr/>
        </p:nvSpPr>
        <p:spPr>
          <a:xfrm>
            <a:off x="6274045" y="3586011"/>
            <a:ext cx="1536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1Bq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D6566-7B3A-F90A-5228-83516816011F}"/>
              </a:ext>
            </a:extLst>
          </p:cNvPr>
          <p:cNvCxnSpPr>
            <a:cxnSpLocks/>
          </p:cNvCxnSpPr>
          <p:nvPr/>
        </p:nvCxnSpPr>
        <p:spPr>
          <a:xfrm flipV="1">
            <a:off x="6046601" y="2865363"/>
            <a:ext cx="0" cy="720648"/>
          </a:xfrm>
          <a:prstGeom prst="straightConnector1">
            <a:avLst/>
          </a:prstGeom>
          <a:ln w="57150">
            <a:solidFill>
              <a:srgbClr val="FF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77343FA-2907-6F33-6023-88942A298B42}"/>
              </a:ext>
            </a:extLst>
          </p:cNvPr>
          <p:cNvSpPr txBox="1"/>
          <p:nvPr/>
        </p:nvSpPr>
        <p:spPr>
          <a:xfrm>
            <a:off x="5624936" y="3588272"/>
            <a:ext cx="759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6699"/>
                </a:solidFill>
              </a:rPr>
              <a:t>0.1Bq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A0F7F3-D768-4CB3-BC58-660E317AB94D}"/>
              </a:ext>
            </a:extLst>
          </p:cNvPr>
          <p:cNvSpPr/>
          <p:nvPr/>
        </p:nvSpPr>
        <p:spPr>
          <a:xfrm>
            <a:off x="6721858" y="3798054"/>
            <a:ext cx="2470803" cy="439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Ar</a:t>
            </a:r>
            <a:r>
              <a:rPr lang="en-US" sz="1200" dirty="0">
                <a:solidFill>
                  <a:schemeClr val="tx1"/>
                </a:solidFill>
              </a:rPr>
              <a:t> + </a:t>
            </a:r>
            <a:r>
              <a:rPr lang="en-US" sz="1200" dirty="0">
                <a:solidFill>
                  <a:srgbClr val="00B0F0"/>
                </a:solidFill>
              </a:rPr>
              <a:t>20% CF4 </a:t>
            </a:r>
            <a:r>
              <a:rPr lang="en-US" sz="1200" dirty="0">
                <a:solidFill>
                  <a:schemeClr val="tx1"/>
                </a:solidFill>
              </a:rPr>
              <a:t>+ </a:t>
            </a:r>
            <a:r>
              <a:rPr lang="en-US" sz="1200" dirty="0">
                <a:solidFill>
                  <a:srgbClr val="FF66FF"/>
                </a:solidFill>
              </a:rPr>
              <a:t>3% Isobutane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9EB2106-0422-4977-BFD5-E6C7B706EA90}"/>
              </a:ext>
            </a:extLst>
          </p:cNvPr>
          <p:cNvSpPr/>
          <p:nvPr/>
        </p:nvSpPr>
        <p:spPr>
          <a:xfrm>
            <a:off x="2817207" y="3690535"/>
            <a:ext cx="2555547" cy="46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0B305D-C05D-16E5-2E0E-DF2CE62A15B9}"/>
              </a:ext>
            </a:extLst>
          </p:cNvPr>
          <p:cNvSpPr/>
          <p:nvPr/>
        </p:nvSpPr>
        <p:spPr>
          <a:xfrm>
            <a:off x="3014197" y="3791931"/>
            <a:ext cx="2402238" cy="439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Ar</a:t>
            </a:r>
            <a:r>
              <a:rPr lang="en-US" sz="1200" dirty="0">
                <a:solidFill>
                  <a:schemeClr val="tx1"/>
                </a:solidFill>
              </a:rPr>
              <a:t> +</a:t>
            </a:r>
            <a:r>
              <a:rPr lang="en-US" sz="1200" dirty="0">
                <a:solidFill>
                  <a:srgbClr val="00B0F0"/>
                </a:solidFill>
              </a:rPr>
              <a:t> 20% CF4 </a:t>
            </a:r>
            <a:r>
              <a:rPr lang="en-US" sz="1200" dirty="0">
                <a:solidFill>
                  <a:schemeClr val="tx1"/>
                </a:solidFill>
              </a:rPr>
              <a:t>+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>
                <a:solidFill>
                  <a:srgbClr val="FF66FF"/>
                </a:solidFill>
              </a:rPr>
              <a:t>2% Isobutane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B6A1EC-617B-44E9-BAE0-3FA416903746}"/>
              </a:ext>
            </a:extLst>
          </p:cNvPr>
          <p:cNvSpPr/>
          <p:nvPr/>
        </p:nvSpPr>
        <p:spPr>
          <a:xfrm>
            <a:off x="519818" y="525947"/>
            <a:ext cx="2486214" cy="439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Ar</a:t>
            </a:r>
            <a:r>
              <a:rPr lang="en-US" sz="1200" dirty="0">
                <a:solidFill>
                  <a:schemeClr val="tx1"/>
                </a:solidFill>
              </a:rPr>
              <a:t> + </a:t>
            </a:r>
            <a:r>
              <a:rPr lang="en-US" sz="1200" dirty="0">
                <a:solidFill>
                  <a:srgbClr val="00B0F0"/>
                </a:solidFill>
              </a:rPr>
              <a:t>10% CF4 </a:t>
            </a:r>
            <a:r>
              <a:rPr lang="en-US" sz="1200" dirty="0">
                <a:solidFill>
                  <a:schemeClr val="tx1"/>
                </a:solidFill>
              </a:rPr>
              <a:t>+ </a:t>
            </a:r>
            <a:r>
              <a:rPr lang="en-US" sz="1200" dirty="0">
                <a:solidFill>
                  <a:srgbClr val="FF66FF"/>
                </a:solidFill>
              </a:rPr>
              <a:t>2% Isobutane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24B8DC8-0C87-4B48-9042-6958D7B5230B}"/>
              </a:ext>
            </a:extLst>
          </p:cNvPr>
          <p:cNvSpPr/>
          <p:nvPr/>
        </p:nvSpPr>
        <p:spPr>
          <a:xfrm>
            <a:off x="4768336" y="483880"/>
            <a:ext cx="2636093" cy="439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Ar</a:t>
            </a:r>
            <a:r>
              <a:rPr lang="en-US" sz="1200" dirty="0">
                <a:solidFill>
                  <a:schemeClr val="tx1"/>
                </a:solidFill>
              </a:rPr>
              <a:t> + </a:t>
            </a:r>
            <a:r>
              <a:rPr lang="en-US" sz="1200" dirty="0">
                <a:solidFill>
                  <a:srgbClr val="00B0F0"/>
                </a:solidFill>
              </a:rPr>
              <a:t>15% CF4 </a:t>
            </a:r>
            <a:r>
              <a:rPr lang="en-US" sz="1200" dirty="0">
                <a:solidFill>
                  <a:schemeClr val="tx1"/>
                </a:solidFill>
              </a:rPr>
              <a:t>+ </a:t>
            </a:r>
            <a:r>
              <a:rPr lang="en-US" sz="1200" dirty="0">
                <a:solidFill>
                  <a:srgbClr val="FF66FF"/>
                </a:solidFill>
              </a:rPr>
              <a:t>2% Isobutane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4653B7A-067E-466C-A082-E194DF5FD3B8}"/>
              </a:ext>
            </a:extLst>
          </p:cNvPr>
          <p:cNvSpPr/>
          <p:nvPr/>
        </p:nvSpPr>
        <p:spPr>
          <a:xfrm>
            <a:off x="9304098" y="480150"/>
            <a:ext cx="2555547" cy="439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Ar</a:t>
            </a:r>
            <a:r>
              <a:rPr lang="en-US" sz="1200" dirty="0">
                <a:solidFill>
                  <a:schemeClr val="tx1"/>
                </a:solidFill>
              </a:rPr>
              <a:t> + </a:t>
            </a:r>
            <a:r>
              <a:rPr lang="en-US" sz="1200" dirty="0">
                <a:solidFill>
                  <a:srgbClr val="00B0F0"/>
                </a:solidFill>
              </a:rPr>
              <a:t>15% CF4 </a:t>
            </a:r>
            <a:r>
              <a:rPr lang="en-US" sz="1200" dirty="0">
                <a:solidFill>
                  <a:schemeClr val="tx1"/>
                </a:solidFill>
              </a:rPr>
              <a:t>+ </a:t>
            </a:r>
            <a:r>
              <a:rPr lang="en-US" sz="1200" dirty="0">
                <a:solidFill>
                  <a:srgbClr val="FF66FF"/>
                </a:solidFill>
              </a:rPr>
              <a:t>3% Isobutane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00100C-715A-A909-7030-83F08ED2B4C6}"/>
              </a:ext>
            </a:extLst>
          </p:cNvPr>
          <p:cNvSpPr txBox="1"/>
          <p:nvPr/>
        </p:nvSpPr>
        <p:spPr>
          <a:xfrm>
            <a:off x="4055973" y="3512405"/>
            <a:ext cx="1536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</a:rPr>
              <a:t>10Bq</a:t>
            </a:r>
          </a:p>
        </p:txBody>
      </p:sp>
      <p:sp>
        <p:nvSpPr>
          <p:cNvPr id="32" name="Τίτλος 5">
            <a:extLst>
              <a:ext uri="{FF2B5EF4-FFF2-40B4-BE49-F238E27FC236}">
                <a16:creationId xmlns:a16="http://schemas.microsoft.com/office/drawing/2014/main" id="{16F307F2-FD00-47FC-A2D2-88ABB4CC7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79" y="53465"/>
            <a:ext cx="10728325" cy="871827"/>
          </a:xfrm>
        </p:spPr>
        <p:txBody>
          <a:bodyPr/>
          <a:lstStyle/>
          <a:p>
            <a:r>
              <a:rPr lang="en-US" noProof="0" dirty="0"/>
              <a:t>Different gas mixtures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12AB0-7640-4273-A9E4-92F9A52A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46</a:t>
            </a:fld>
            <a:endParaRPr lang="fr-FR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3B3DB7-7012-45DD-A8CB-7630782C7EDB}"/>
              </a:ext>
            </a:extLst>
          </p:cNvPr>
          <p:cNvSpPr txBox="1"/>
          <p:nvPr/>
        </p:nvSpPr>
        <p:spPr>
          <a:xfrm>
            <a:off x="10246729" y="9630"/>
            <a:ext cx="2408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Preliminary!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69CB98-A4EE-486A-BFAF-29F13993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</p:spTree>
    <p:extLst>
      <p:ext uri="{BB962C8B-B14F-4D97-AF65-F5344CB8AC3E}">
        <p14:creationId xmlns:p14="http://schemas.microsoft.com/office/powerpoint/2010/main" val="24788202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8E8E97-C2EC-4074-9D17-4FC30FD63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47</a:t>
            </a:fld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CB2739-5C3E-40AB-BFC1-E0D85C7D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433" y="2456103"/>
            <a:ext cx="5584673" cy="1952611"/>
          </a:xfrm>
        </p:spPr>
        <p:txBody>
          <a:bodyPr>
            <a:normAutofit/>
          </a:bodyPr>
          <a:lstStyle/>
          <a:p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neutron-Imaging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F3F5E7-B9DA-486C-9052-C16406D2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</p:spTree>
    <p:extLst>
      <p:ext uri="{BB962C8B-B14F-4D97-AF65-F5344CB8AC3E}">
        <p14:creationId xmlns:p14="http://schemas.microsoft.com/office/powerpoint/2010/main" val="30554537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26B69-7A1A-B4FF-0D3C-CD7C42229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09/06/2026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FA5B5-F877-F3CD-D8FF-59CBD460F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65080D-59D9-74BB-F74A-81574477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Slit: Size 2mm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9A7D733-1BCE-557F-4BE8-E188F7C22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42648"/>
            <a:ext cx="10787743" cy="500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892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B60A4D-2070-6850-103F-5D89DC268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09/06/2026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C61FA-1051-2211-F210-403029AD8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3BE3C9-D02D-1683-9F7A-341E5A99E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Slit: Size, </a:t>
            </a:r>
            <a:r>
              <a:rPr lang="en-US" dirty="0">
                <a:solidFill>
                  <a:schemeClr val="tx1"/>
                </a:solidFill>
              </a:rPr>
              <a:t>All acquisitions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FE15F-C418-A18A-A33C-980DB768F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00" y="1118135"/>
            <a:ext cx="10162799" cy="5133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EF2BA3-99F6-79A5-B0F6-8E2505879ECF}"/>
              </a:ext>
            </a:extLst>
          </p:cNvPr>
          <p:cNvSpPr txBox="1"/>
          <p:nvPr/>
        </p:nvSpPr>
        <p:spPr>
          <a:xfrm>
            <a:off x="103414" y="980125"/>
            <a:ext cx="2155372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noCd→Fast+Thermal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Cd → Thermal</a:t>
            </a:r>
          </a:p>
        </p:txBody>
      </p:sp>
    </p:spTree>
    <p:extLst>
      <p:ext uri="{BB962C8B-B14F-4D97-AF65-F5344CB8AC3E}">
        <p14:creationId xmlns:p14="http://schemas.microsoft.com/office/powerpoint/2010/main" val="920389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AADCC3-7CB6-52A8-1042-1A2CBB624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97868-5B6F-AB53-C19E-F6342E6D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96D20A-F27C-ACB6-7364-234EBA4BB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Light detection: Camera</a:t>
            </a:r>
            <a:endParaRPr lang="en-US" dirty="0"/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7963AA14-5FF0-2459-A4E0-03BBB0A6BB5E}"/>
              </a:ext>
            </a:extLst>
          </p:cNvPr>
          <p:cNvGrpSpPr/>
          <p:nvPr/>
        </p:nvGrpSpPr>
        <p:grpSpPr>
          <a:xfrm>
            <a:off x="-705243" y="1303927"/>
            <a:ext cx="4476396" cy="2264026"/>
            <a:chOff x="-426276" y="3972967"/>
            <a:chExt cx="4159180" cy="2217348"/>
          </a:xfrm>
        </p:grpSpPr>
        <p:pic>
          <p:nvPicPr>
            <p:cNvPr id="7" name="Image 17">
              <a:extLst>
                <a:ext uri="{FF2B5EF4-FFF2-40B4-BE49-F238E27FC236}">
                  <a16:creationId xmlns:a16="http://schemas.microsoft.com/office/drawing/2014/main" id="{701630EB-AE4B-51AD-EA69-DF559D06E0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77" t="15649" r="58215" b="9892"/>
            <a:stretch/>
          </p:blipFill>
          <p:spPr bwMode="auto">
            <a:xfrm>
              <a:off x="821440" y="4324938"/>
              <a:ext cx="1608312" cy="14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76A06F29-C062-94F9-C077-962FF79A7E11}"/>
                </a:ext>
              </a:extLst>
            </p:cNvPr>
            <p:cNvSpPr txBox="1"/>
            <p:nvPr/>
          </p:nvSpPr>
          <p:spPr>
            <a:xfrm>
              <a:off x="-426276" y="3972967"/>
              <a:ext cx="4159180" cy="31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spc="-1" noProof="0" dirty="0">
                  <a:ea typeface="Noto Sans CJK SC"/>
                </a:rPr>
                <a:t>Hamamatsu ORCA Quest </a:t>
              </a:r>
              <a:r>
                <a:rPr lang="en-US" sz="1200" b="1" spc="-1" noProof="0" dirty="0" err="1">
                  <a:ea typeface="Noto Sans CJK SC"/>
                </a:rPr>
                <a:t>qCMOS</a:t>
              </a:r>
              <a:endParaRPr lang="en-US" sz="1200" b="1" spc="-1" noProof="0" dirty="0">
                <a:ea typeface="Noto Sans CJK SC"/>
              </a:endParaRPr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C7E3E025-0919-9FB8-698F-819FBFCA89D3}"/>
                </a:ext>
              </a:extLst>
            </p:cNvPr>
            <p:cNvSpPr txBox="1"/>
            <p:nvPr/>
          </p:nvSpPr>
          <p:spPr>
            <a:xfrm>
              <a:off x="494897" y="5771159"/>
              <a:ext cx="2261398" cy="4191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noProof="0" dirty="0">
                  <a:hlinkClick r:id="rId4"/>
                </a:rPr>
                <a:t>https://camera.hamamatsu.com/content/dam/hamamatsu-photonics/sites/documents/99_SALES_LIBRARY/sys/SCAS0154E_C15550-20UP_tec.pdf</a:t>
              </a:r>
              <a:endParaRPr lang="en-US" sz="600" noProof="0" dirty="0"/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727A5506-F83F-A7C4-0B99-6BD419A57C66}"/>
              </a:ext>
            </a:extLst>
          </p:cNvPr>
          <p:cNvGrpSpPr/>
          <p:nvPr/>
        </p:nvGrpSpPr>
        <p:grpSpPr>
          <a:xfrm>
            <a:off x="2708385" y="1303927"/>
            <a:ext cx="3689525" cy="1905268"/>
            <a:chOff x="3411568" y="4014559"/>
            <a:chExt cx="3694348" cy="1616232"/>
          </a:xfrm>
        </p:grpSpPr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id="{9083941F-F529-947E-CF52-A1DB1B57508A}"/>
                </a:ext>
              </a:extLst>
            </p:cNvPr>
            <p:cNvSpPr/>
            <p:nvPr/>
          </p:nvSpPr>
          <p:spPr>
            <a:xfrm>
              <a:off x="3462335" y="4014560"/>
              <a:ext cx="3643581" cy="161623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E125F547-697C-ED93-FFBF-D78B9189B88E}"/>
                </a:ext>
              </a:extLst>
            </p:cNvPr>
            <p:cNvSpPr txBox="1"/>
            <p:nvPr/>
          </p:nvSpPr>
          <p:spPr>
            <a:xfrm>
              <a:off x="3462336" y="4014559"/>
              <a:ext cx="3467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noProof="0" dirty="0"/>
                <a:t>Readout Noise</a:t>
              </a:r>
            </a:p>
          </p:txBody>
        </p:sp>
        <p:cxnSp>
          <p:nvCxnSpPr>
            <p:cNvPr id="13" name="Straight Connector 14">
              <a:extLst>
                <a:ext uri="{FF2B5EF4-FFF2-40B4-BE49-F238E27FC236}">
                  <a16:creationId xmlns:a16="http://schemas.microsoft.com/office/drawing/2014/main" id="{9D5A7557-45CC-ED86-61C3-0361944C5B0E}"/>
                </a:ext>
              </a:extLst>
            </p:cNvPr>
            <p:cNvCxnSpPr>
              <a:cxnSpLocks/>
            </p:cNvCxnSpPr>
            <p:nvPr/>
          </p:nvCxnSpPr>
          <p:spPr>
            <a:xfrm>
              <a:off x="3487593" y="4315344"/>
              <a:ext cx="354204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F55E4497-3DC7-EB88-67D1-040D246A134C}"/>
                </a:ext>
              </a:extLst>
            </p:cNvPr>
            <p:cNvSpPr txBox="1"/>
            <p:nvPr/>
          </p:nvSpPr>
          <p:spPr>
            <a:xfrm>
              <a:off x="3411568" y="4367472"/>
              <a:ext cx="34670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400" noProof="0" dirty="0"/>
                <a:t>Ultra quiet scan: 0.3 electrons rms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75C053C0-02F5-06D0-B705-9A27EEF69FAF}"/>
                </a:ext>
              </a:extLst>
            </p:cNvPr>
            <p:cNvSpPr txBox="1"/>
            <p:nvPr/>
          </p:nvSpPr>
          <p:spPr>
            <a:xfrm>
              <a:off x="3411569" y="4629149"/>
              <a:ext cx="3398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400" noProof="0" dirty="0"/>
                <a:t>Standard scan:   0.44 electrons rms</a:t>
              </a:r>
            </a:p>
          </p:txBody>
        </p:sp>
      </p:grpSp>
      <p:grpSp>
        <p:nvGrpSpPr>
          <p:cNvPr id="16" name="Group 17">
            <a:extLst>
              <a:ext uri="{FF2B5EF4-FFF2-40B4-BE49-F238E27FC236}">
                <a16:creationId xmlns:a16="http://schemas.microsoft.com/office/drawing/2014/main" id="{4992E8F5-D9E6-80A3-D40B-27AB0D2E86A0}"/>
              </a:ext>
            </a:extLst>
          </p:cNvPr>
          <p:cNvGrpSpPr/>
          <p:nvPr/>
        </p:nvGrpSpPr>
        <p:grpSpPr>
          <a:xfrm>
            <a:off x="6397910" y="1303927"/>
            <a:ext cx="3592814" cy="1043517"/>
            <a:chOff x="3398877" y="4014560"/>
            <a:chExt cx="3410771" cy="1043517"/>
          </a:xfrm>
        </p:grpSpPr>
        <p:sp>
          <p:nvSpPr>
            <p:cNvPr id="17" name="Rounded Rectangle 18">
              <a:extLst>
                <a:ext uri="{FF2B5EF4-FFF2-40B4-BE49-F238E27FC236}">
                  <a16:creationId xmlns:a16="http://schemas.microsoft.com/office/drawing/2014/main" id="{5CD8FFE4-E58A-9249-E881-3790052B6959}"/>
                </a:ext>
              </a:extLst>
            </p:cNvPr>
            <p:cNvSpPr/>
            <p:nvPr/>
          </p:nvSpPr>
          <p:spPr>
            <a:xfrm>
              <a:off x="3462336" y="4014560"/>
              <a:ext cx="3347312" cy="1043517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9">
              <a:extLst>
                <a:ext uri="{FF2B5EF4-FFF2-40B4-BE49-F238E27FC236}">
                  <a16:creationId xmlns:a16="http://schemas.microsoft.com/office/drawing/2014/main" id="{8D59AFEB-126D-40E5-B04B-2B9698BD8A05}"/>
                </a:ext>
              </a:extLst>
            </p:cNvPr>
            <p:cNvSpPr txBox="1"/>
            <p:nvPr/>
          </p:nvSpPr>
          <p:spPr>
            <a:xfrm>
              <a:off x="3702889" y="4024088"/>
              <a:ext cx="3060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noProof="0" dirty="0"/>
                <a:t>Minimum exposure time</a:t>
              </a:r>
            </a:p>
          </p:txBody>
        </p:sp>
        <p:cxnSp>
          <p:nvCxnSpPr>
            <p:cNvPr id="19" name="Straight Connector 20">
              <a:extLst>
                <a:ext uri="{FF2B5EF4-FFF2-40B4-BE49-F238E27FC236}">
                  <a16:creationId xmlns:a16="http://schemas.microsoft.com/office/drawing/2014/main" id="{88DBB730-8A2F-F01B-08CF-E79CC5EB6CBF}"/>
                </a:ext>
              </a:extLst>
            </p:cNvPr>
            <p:cNvCxnSpPr>
              <a:cxnSpLocks/>
            </p:cNvCxnSpPr>
            <p:nvPr/>
          </p:nvCxnSpPr>
          <p:spPr>
            <a:xfrm>
              <a:off x="3462336" y="4416980"/>
              <a:ext cx="33473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66739694-1C2F-8175-A512-16870477F7A3}"/>
                </a:ext>
              </a:extLst>
            </p:cNvPr>
            <p:cNvSpPr txBox="1"/>
            <p:nvPr/>
          </p:nvSpPr>
          <p:spPr>
            <a:xfrm>
              <a:off x="3411568" y="4443476"/>
              <a:ext cx="32033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400" noProof="0" dirty="0"/>
                <a:t>Ultra quiet scan: 199.9 </a:t>
              </a:r>
              <a:r>
                <a:rPr lang="en-US" sz="1400" noProof="0" dirty="0" err="1"/>
                <a:t>ms</a:t>
              </a:r>
              <a:r>
                <a:rPr lang="en-US" sz="1400" noProof="0" dirty="0"/>
                <a:t>/frame</a:t>
              </a:r>
            </a:p>
          </p:txBody>
        </p:sp>
        <p:sp>
          <p:nvSpPr>
            <p:cNvPr id="21" name="TextBox 22">
              <a:extLst>
                <a:ext uri="{FF2B5EF4-FFF2-40B4-BE49-F238E27FC236}">
                  <a16:creationId xmlns:a16="http://schemas.microsoft.com/office/drawing/2014/main" id="{40FE580B-1B84-D7DA-B29D-518510183A41}"/>
                </a:ext>
              </a:extLst>
            </p:cNvPr>
            <p:cNvSpPr txBox="1"/>
            <p:nvPr/>
          </p:nvSpPr>
          <p:spPr>
            <a:xfrm>
              <a:off x="3398877" y="4735069"/>
              <a:ext cx="31229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400" noProof="0" dirty="0"/>
                <a:t>Standard scan:   7.2 µs/frame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 : coins arrondis 25">
                <a:extLst>
                  <a:ext uri="{FF2B5EF4-FFF2-40B4-BE49-F238E27FC236}">
                    <a16:creationId xmlns:a16="http://schemas.microsoft.com/office/drawing/2014/main" id="{84C3985E-A805-4A6F-EA54-8817F01BC4E5}"/>
                  </a:ext>
                </a:extLst>
              </p:cNvPr>
              <p:cNvSpPr/>
              <p:nvPr/>
            </p:nvSpPr>
            <p:spPr>
              <a:xfrm>
                <a:off x="10044202" y="1003157"/>
                <a:ext cx="2103193" cy="1779814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algn="ctr"/>
                <a:r>
                  <a:rPr lang="en-US" sz="1400" b="1" u="sng" noProof="0" dirty="0">
                    <a:solidFill>
                      <a:schemeClr val="tx1"/>
                    </a:solidFill>
                  </a:rPr>
                  <a:t>Pixels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noProof="0" dirty="0">
                    <a:solidFill>
                      <a:schemeClr val="tx1"/>
                    </a:solidFill>
                  </a:rPr>
                  <a:t>Number: </a:t>
                </a:r>
                <a:br>
                  <a:rPr lang="en-US" sz="1400" noProof="0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en-US" sz="14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4096 </m:t>
                    </m:r>
                    <m:r>
                      <a:rPr lang="en-US" sz="14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×2304</m:t>
                    </m:r>
                  </m:oMath>
                </a14:m>
                <a:endParaRPr lang="en-US" sz="1400" noProof="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noProof="0" dirty="0">
                    <a:solidFill>
                      <a:schemeClr val="tx1"/>
                    </a:solidFill>
                  </a:rPr>
                  <a:t>Size:</a:t>
                </a:r>
                <a:br>
                  <a:rPr lang="en-US" sz="1400" noProof="0" dirty="0">
                    <a:solidFill>
                      <a:schemeClr val="tx1"/>
                    </a:solidFill>
                  </a:rPr>
                </a:br>
                <a:r>
                  <a:rPr lang="en-US" sz="1400" noProof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4.6 </m:t>
                    </m:r>
                    <m:r>
                      <a:rPr lang="en-US" sz="14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×4.6 </m:t>
                    </m:r>
                    <m:sSup>
                      <m:sSupPr>
                        <m:ctrlPr>
                          <a:rPr lang="en-US" sz="14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14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4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400" b="0" noProof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noProof="0" dirty="0">
                    <a:solidFill>
                      <a:schemeClr val="tx1"/>
                    </a:solidFill>
                  </a:rPr>
                  <a:t>9.4 </a:t>
                </a:r>
                <a:r>
                  <a:rPr lang="en-US" sz="1400" noProof="0" dirty="0" err="1">
                    <a:solidFill>
                      <a:schemeClr val="tx1"/>
                    </a:solidFill>
                  </a:rPr>
                  <a:t>Mpixel</a:t>
                </a:r>
                <a:r>
                  <a:rPr lang="en-US" sz="1400" dirty="0">
                    <a:solidFill>
                      <a:schemeClr val="tx1"/>
                    </a:solidFill>
                  </a:rPr>
                  <a:t>s</a:t>
                </a:r>
                <a:endParaRPr lang="en-US" sz="1400" noProof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Rectangle : coins arrondis 25">
                <a:extLst>
                  <a:ext uri="{FF2B5EF4-FFF2-40B4-BE49-F238E27FC236}">
                    <a16:creationId xmlns:a16="http://schemas.microsoft.com/office/drawing/2014/main" id="{84C3985E-A805-4A6F-EA54-8817F01BC4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4202" y="1003157"/>
                <a:ext cx="2103193" cy="177981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AF5DC884-E07A-8563-6EF5-A627CC12189D}"/>
              </a:ext>
            </a:extLst>
          </p:cNvPr>
          <p:cNvGrpSpPr/>
          <p:nvPr/>
        </p:nvGrpSpPr>
        <p:grpSpPr>
          <a:xfrm>
            <a:off x="3104361" y="3278161"/>
            <a:ext cx="7789725" cy="3579839"/>
            <a:chOff x="3129289" y="2875176"/>
            <a:chExt cx="7789725" cy="357983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3D2748C-7739-17EE-7A27-4E1D79B6050C}"/>
                </a:ext>
              </a:extLst>
            </p:cNvPr>
            <p:cNvGrpSpPr/>
            <p:nvPr/>
          </p:nvGrpSpPr>
          <p:grpSpPr>
            <a:xfrm>
              <a:off x="3129289" y="2875176"/>
              <a:ext cx="7789725" cy="3579839"/>
              <a:chOff x="3129289" y="2875176"/>
              <a:chExt cx="7789725" cy="357983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6E9B5F10-9828-F8DC-3859-9EFC689FC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r="34516"/>
              <a:stretch>
                <a:fillRect/>
              </a:stretch>
            </p:blipFill>
            <p:spPr>
              <a:xfrm>
                <a:off x="3129289" y="2923517"/>
                <a:ext cx="4215793" cy="339506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53FAE43-081F-5DBC-A6CC-ACC3932726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64881"/>
              <a:stretch>
                <a:fillRect/>
              </a:stretch>
            </p:blipFill>
            <p:spPr>
              <a:xfrm>
                <a:off x="7931451" y="3059950"/>
                <a:ext cx="2260914" cy="3395065"/>
              </a:xfrm>
              <a:prstGeom prst="rect">
                <a:avLst/>
              </a:prstGeom>
            </p:spPr>
          </p:pic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0B982AB7-1C84-1276-D207-11BF8EC857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9217" y="3502212"/>
                <a:ext cx="733159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732DD2-8B5A-819A-CECC-7BAB154A98A9}"/>
                  </a:ext>
                </a:extLst>
              </p:cNvPr>
              <p:cNvSpPr txBox="1"/>
              <p:nvPr/>
            </p:nvSpPr>
            <p:spPr>
              <a:xfrm>
                <a:off x="6618110" y="2875176"/>
                <a:ext cx="22609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1"/>
                    </a:solidFill>
                  </a:rPr>
                  <a:t>Sampling and quantization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D304909-43A5-04D4-C98F-B21ED5F8598E}"/>
                  </a:ext>
                </a:extLst>
              </p:cNvPr>
              <p:cNvSpPr/>
              <p:nvPr/>
            </p:nvSpPr>
            <p:spPr>
              <a:xfrm>
                <a:off x="9741649" y="4146650"/>
                <a:ext cx="72000" cy="72000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5FC4BD21-C08E-6FEC-1C5D-9E4B4C5235EF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9465392" y="4005633"/>
                    <a:ext cx="2260914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b="1" dirty="0">
                        <a:solidFill>
                          <a:srgbClr val="FF0000"/>
                        </a:solidFill>
                      </a:rPr>
                      <a:t>Pixels</a:t>
                    </a: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𝟒𝟎𝟗𝟔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𝟐𝟑𝟎𝟒</m:t>
                          </m:r>
                        </m:oMath>
                      </m:oMathPara>
                    </a14:m>
                    <a:endParaRPr lang="en-US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5FC4BD21-C08E-6FEC-1C5D-9E4B4C5235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9465392" y="4005633"/>
                    <a:ext cx="2260914" cy="64633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566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5F3A1F1-7DCD-3A61-AEE0-CC6AE4A6EBD8}"/>
                </a:ext>
              </a:extLst>
            </p:cNvPr>
            <p:cNvCxnSpPr>
              <a:stCxn id="29" idx="0"/>
            </p:cNvCxnSpPr>
            <p:nvPr/>
          </p:nvCxnSpPr>
          <p:spPr>
            <a:xfrm flipV="1">
              <a:off x="9777649" y="3980329"/>
              <a:ext cx="531763" cy="166321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8CB8B0B-01A1-FEE9-194D-39F6E377D5A9}"/>
                </a:ext>
              </a:extLst>
            </p:cNvPr>
            <p:cNvCxnSpPr>
              <a:cxnSpLocks/>
            </p:cNvCxnSpPr>
            <p:nvPr/>
          </p:nvCxnSpPr>
          <p:spPr>
            <a:xfrm>
              <a:off x="9795265" y="4225480"/>
              <a:ext cx="514147" cy="234512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576A8E7A-93F5-8680-66E1-F21A8DA1E6CF}"/>
              </a:ext>
            </a:extLst>
          </p:cNvPr>
          <p:cNvSpPr txBox="1"/>
          <p:nvPr/>
        </p:nvSpPr>
        <p:spPr>
          <a:xfrm>
            <a:off x="2866768" y="2366107"/>
            <a:ext cx="346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Dark Noise</a:t>
            </a:r>
          </a:p>
        </p:txBody>
      </p:sp>
      <p:cxnSp>
        <p:nvCxnSpPr>
          <p:cNvPr id="22" name="Straight Connector 14">
            <a:extLst>
              <a:ext uri="{FF2B5EF4-FFF2-40B4-BE49-F238E27FC236}">
                <a16:creationId xmlns:a16="http://schemas.microsoft.com/office/drawing/2014/main" id="{4CE80FAC-7979-E063-1F26-F0DCDB795EAF}"/>
              </a:ext>
            </a:extLst>
          </p:cNvPr>
          <p:cNvCxnSpPr>
            <a:cxnSpLocks/>
          </p:cNvCxnSpPr>
          <p:nvPr/>
        </p:nvCxnSpPr>
        <p:spPr>
          <a:xfrm>
            <a:off x="2807475" y="2718076"/>
            <a:ext cx="35420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15">
                <a:extLst>
                  <a:ext uri="{FF2B5EF4-FFF2-40B4-BE49-F238E27FC236}">
                    <a16:creationId xmlns:a16="http://schemas.microsoft.com/office/drawing/2014/main" id="{A5568CE0-E9DD-8888-BAF5-6BFA45458811}"/>
                  </a:ext>
                </a:extLst>
              </p:cNvPr>
              <p:cNvSpPr txBox="1"/>
              <p:nvPr/>
            </p:nvSpPr>
            <p:spPr>
              <a:xfrm>
                <a:off x="2784311" y="2790529"/>
                <a:ext cx="36388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noProof="0" dirty="0"/>
                  <a:t>Sensor Temperature 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noProof="0" smtClean="0">
                            <a:latin typeface="Cambria Math" panose="02040503050406030204" pitchFamily="18" charset="0"/>
                          </a:rPr>
                          <m:t>20</m:t>
                        </m:r>
                      </m:e>
                      <m:sup>
                        <m:r>
                          <a:rPr lang="en-US" sz="14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400" b="0" i="1" noProof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400" noProof="0" dirty="0"/>
                  <a:t>: 0.016e/p/s</a:t>
                </a:r>
              </a:p>
            </p:txBody>
          </p:sp>
        </mc:Choice>
        <mc:Fallback xmlns="">
          <p:sp>
            <p:nvSpPr>
              <p:cNvPr id="25" name="TextBox 15">
                <a:extLst>
                  <a:ext uri="{FF2B5EF4-FFF2-40B4-BE49-F238E27FC236}">
                    <a16:creationId xmlns:a16="http://schemas.microsoft.com/office/drawing/2014/main" id="{A5568CE0-E9DD-8888-BAF5-6BFA4545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311" y="2790529"/>
                <a:ext cx="3638824" cy="307777"/>
              </a:xfrm>
              <a:prstGeom prst="rect">
                <a:avLst/>
              </a:prstGeom>
              <a:blipFill>
                <a:blip r:embed="rId8"/>
                <a:stretch>
                  <a:fillRect l="-335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218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ACAD08-6DE7-4BE4-B569-E1A7297D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50</a:t>
            </a:fld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549B37-4C14-4BE8-A364-B7779CEB3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02" y="314036"/>
            <a:ext cx="11149611" cy="871827"/>
          </a:xfrm>
        </p:spPr>
        <p:txBody>
          <a:bodyPr>
            <a:normAutofit fontScale="90000"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Acquisition: </a:t>
            </a:r>
            <a:r>
              <a:rPr lang="en-US" dirty="0">
                <a:solidFill>
                  <a:schemeClr val="tx1"/>
                </a:solidFill>
              </a:rPr>
              <a:t>Degradation with time (frame by frame)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Beam 3cmX3cm</a:t>
            </a:r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25690E-8108-4152-B609-42FF23E47EC1}"/>
              </a:ext>
            </a:extLst>
          </p:cNvPr>
          <p:cNvGrpSpPr/>
          <p:nvPr/>
        </p:nvGrpSpPr>
        <p:grpSpPr>
          <a:xfrm>
            <a:off x="461335" y="1726236"/>
            <a:ext cx="9441943" cy="3405528"/>
            <a:chOff x="1441050" y="861042"/>
            <a:chExt cx="8772174" cy="29037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A42C87-8685-4467-839D-8F46E9052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038"/>
            <a:stretch/>
          </p:blipFill>
          <p:spPr>
            <a:xfrm>
              <a:off x="1441051" y="861042"/>
              <a:ext cx="8772173" cy="29037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909AA5-39D9-410A-942E-6C560B934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39"/>
            <a:stretch/>
          </p:blipFill>
          <p:spPr>
            <a:xfrm>
              <a:off x="1441050" y="1217499"/>
              <a:ext cx="8772173" cy="254725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2721222-7C59-4A66-BD92-858ADF2CC56C}"/>
                </a:ext>
              </a:extLst>
            </p:cNvPr>
            <p:cNvSpPr/>
            <p:nvPr/>
          </p:nvSpPr>
          <p:spPr>
            <a:xfrm>
              <a:off x="2483861" y="1217498"/>
              <a:ext cx="6686550" cy="122464"/>
            </a:xfrm>
            <a:prstGeom prst="rect">
              <a:avLst/>
            </a:prstGeom>
            <a:solidFill>
              <a:schemeClr val="tx2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167BF39-C3E6-49E0-85D8-F25FD5A6DF6A}"/>
                  </a:ext>
                </a:extLst>
              </p:cNvPr>
              <p:cNvSpPr txBox="1"/>
              <p:nvPr/>
            </p:nvSpPr>
            <p:spPr>
              <a:xfrm>
                <a:off x="10021534" y="2144295"/>
                <a:ext cx="1955600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𝑚𝑒𝑑𝑖𝑎𝑛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𝑚𝑒𝑑𝑖𝑎𝑛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∗100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167BF39-C3E6-49E0-85D8-F25FD5A6D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1534" y="2144295"/>
                <a:ext cx="1955600" cy="5259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0E2883-FF91-4F5D-8D6B-9F0DE023E6EB}"/>
              </a:ext>
            </a:extLst>
          </p:cNvPr>
          <p:cNvCxnSpPr>
            <a:cxnSpLocks/>
          </p:cNvCxnSpPr>
          <p:nvPr/>
        </p:nvCxnSpPr>
        <p:spPr>
          <a:xfrm flipH="1">
            <a:off x="9534073" y="2522764"/>
            <a:ext cx="487460" cy="2192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Bracket 1">
            <a:extLst>
              <a:ext uri="{FF2B5EF4-FFF2-40B4-BE49-F238E27FC236}">
                <a16:creationId xmlns:a16="http://schemas.microsoft.com/office/drawing/2014/main" id="{85947A68-8075-FD43-05D8-1F43CCF89B60}"/>
              </a:ext>
            </a:extLst>
          </p:cNvPr>
          <p:cNvSpPr/>
          <p:nvPr/>
        </p:nvSpPr>
        <p:spPr>
          <a:xfrm rot="5400000">
            <a:off x="1976320" y="4132926"/>
            <a:ext cx="101596" cy="2099274"/>
          </a:xfrm>
          <a:prstGeom prst="rightBracket">
            <a:avLst/>
          </a:prstGeom>
          <a:ln w="28575">
            <a:solidFill>
              <a:srgbClr val="F38C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667BDED6-BC2D-AF8E-29E3-25DDCC8B0361}"/>
              </a:ext>
            </a:extLst>
          </p:cNvPr>
          <p:cNvSpPr/>
          <p:nvPr/>
        </p:nvSpPr>
        <p:spPr>
          <a:xfrm rot="5400000">
            <a:off x="8302330" y="4118550"/>
            <a:ext cx="101596" cy="2099274"/>
          </a:xfrm>
          <a:prstGeom prst="rightBracket">
            <a:avLst/>
          </a:prstGeom>
          <a:ln w="28575">
            <a:solidFill>
              <a:srgbClr val="F38C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18ACC640-55A3-1BB1-5162-7C33A5D4D11C}"/>
              </a:ext>
            </a:extLst>
          </p:cNvPr>
          <p:cNvSpPr/>
          <p:nvPr/>
        </p:nvSpPr>
        <p:spPr>
          <a:xfrm rot="5400000">
            <a:off x="5173844" y="4132925"/>
            <a:ext cx="101596" cy="2099274"/>
          </a:xfrm>
          <a:prstGeom prst="rightBracket">
            <a:avLst/>
          </a:prstGeom>
          <a:ln w="28575">
            <a:solidFill>
              <a:srgbClr val="F38C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35FF50-A808-54A9-071A-32678DE5D6FA}"/>
              </a:ext>
            </a:extLst>
          </p:cNvPr>
          <p:cNvSpPr txBox="1"/>
          <p:nvPr/>
        </p:nvSpPr>
        <p:spPr>
          <a:xfrm>
            <a:off x="1334219" y="5302805"/>
            <a:ext cx="146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5min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EDCC63-6EA1-11BB-8B39-200FFCC9D285}"/>
              </a:ext>
            </a:extLst>
          </p:cNvPr>
          <p:cNvSpPr txBox="1"/>
          <p:nvPr/>
        </p:nvSpPr>
        <p:spPr>
          <a:xfrm>
            <a:off x="4491396" y="5302805"/>
            <a:ext cx="146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5min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3055B3-CD66-801E-0EC7-DC2AB5F3908E}"/>
              </a:ext>
            </a:extLst>
          </p:cNvPr>
          <p:cNvSpPr txBox="1"/>
          <p:nvPr/>
        </p:nvSpPr>
        <p:spPr>
          <a:xfrm>
            <a:off x="7648573" y="5302805"/>
            <a:ext cx="146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5min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2BD4E85-53B0-5FE4-60ED-FF98774BF843}"/>
              </a:ext>
            </a:extLst>
          </p:cNvPr>
          <p:cNvSpPr/>
          <p:nvPr/>
        </p:nvSpPr>
        <p:spPr>
          <a:xfrm>
            <a:off x="690113" y="2398143"/>
            <a:ext cx="287368" cy="272065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3B02200-5362-E8BE-6237-78C060D4F340}"/>
              </a:ext>
            </a:extLst>
          </p:cNvPr>
          <p:cNvSpPr/>
          <p:nvPr/>
        </p:nvSpPr>
        <p:spPr>
          <a:xfrm>
            <a:off x="3821502" y="2443527"/>
            <a:ext cx="287368" cy="272065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310A4EF-7ACD-17AA-8EDA-76202BA01444}"/>
              </a:ext>
            </a:extLst>
          </p:cNvPr>
          <p:cNvSpPr/>
          <p:nvPr/>
        </p:nvSpPr>
        <p:spPr>
          <a:xfrm>
            <a:off x="7016123" y="2454209"/>
            <a:ext cx="287368" cy="272065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B37BC38C-4339-4182-91BD-E7D3EAACA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</p:spTree>
    <p:extLst>
      <p:ext uri="{BB962C8B-B14F-4D97-AF65-F5344CB8AC3E}">
        <p14:creationId xmlns:p14="http://schemas.microsoft.com/office/powerpoint/2010/main" val="107667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3" grpId="0"/>
      <p:bldP spid="14" grpId="0"/>
      <p:bldP spid="15" grpId="0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00C49B2-5E74-4834-AAD6-6C7A3FFA6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which affect our results</a:t>
            </a:r>
            <a:endParaRPr lang="fr-FR" dirty="0"/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C400D2B6-D4EC-4984-B63C-D2EE19DC9C6C}"/>
              </a:ext>
            </a:extLst>
          </p:cNvPr>
          <p:cNvSpPr txBox="1"/>
          <p:nvPr/>
        </p:nvSpPr>
        <p:spPr>
          <a:xfrm>
            <a:off x="2461617" y="1095185"/>
            <a:ext cx="943970" cy="523220"/>
          </a:xfrm>
          <a:prstGeom prst="rect">
            <a:avLst/>
          </a:prstGeom>
          <a:noFill/>
          <a:ln>
            <a:solidFill>
              <a:srgbClr val="E03EFB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noProof="0" dirty="0"/>
              <a:t>Source/Beam</a:t>
            </a:r>
            <a:endParaRPr lang="en-US" sz="1600" b="1" noProof="0" dirty="0"/>
          </a:p>
        </p:txBody>
      </p:sp>
      <p:pic>
        <p:nvPicPr>
          <p:cNvPr id="28" name="Picture 12" descr="A black and white device with a black lens&#10;&#10;AI-generated content may be incorrect.">
            <a:extLst>
              <a:ext uri="{FF2B5EF4-FFF2-40B4-BE49-F238E27FC236}">
                <a16:creationId xmlns:a16="http://schemas.microsoft.com/office/drawing/2014/main" id="{D47644E3-F7EA-4DC9-9579-6BA902C66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207084" y="1699356"/>
            <a:ext cx="1119573" cy="1428788"/>
          </a:xfrm>
          <a:prstGeom prst="rect">
            <a:avLst/>
          </a:prstGeom>
        </p:spPr>
      </p:pic>
      <p:pic>
        <p:nvPicPr>
          <p:cNvPr id="31" name="Picture 17">
            <a:extLst>
              <a:ext uri="{FF2B5EF4-FFF2-40B4-BE49-F238E27FC236}">
                <a16:creationId xmlns:a16="http://schemas.microsoft.com/office/drawing/2014/main" id="{80A70EAD-D0F2-4C55-A6CB-46E26F24F1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5" t="11000" r="37075" b="18666"/>
          <a:stretch/>
        </p:blipFill>
        <p:spPr>
          <a:xfrm>
            <a:off x="5182311" y="1944266"/>
            <a:ext cx="1428786" cy="960904"/>
          </a:xfrm>
          <a:prstGeom prst="rect">
            <a:avLst/>
          </a:prstGeom>
        </p:spPr>
      </p:pic>
      <p:sp>
        <p:nvSpPr>
          <p:cNvPr id="32" name="TextBox 18">
            <a:extLst>
              <a:ext uri="{FF2B5EF4-FFF2-40B4-BE49-F238E27FC236}">
                <a16:creationId xmlns:a16="http://schemas.microsoft.com/office/drawing/2014/main" id="{D7E46211-F396-4D26-860A-F2D0DC7FB7E7}"/>
              </a:ext>
            </a:extLst>
          </p:cNvPr>
          <p:cNvSpPr txBox="1"/>
          <p:nvPr/>
        </p:nvSpPr>
        <p:spPr>
          <a:xfrm>
            <a:off x="5351634" y="1088932"/>
            <a:ext cx="943970" cy="523220"/>
          </a:xfrm>
          <a:prstGeom prst="rect">
            <a:avLst/>
          </a:prstGeom>
          <a:noFill/>
          <a:ln>
            <a:solidFill>
              <a:srgbClr val="E03EFB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noProof="0" dirty="0"/>
              <a:t>Light Cone</a:t>
            </a:r>
            <a:endParaRPr lang="en-US" sz="1600" b="1" noProof="0" dirty="0"/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9301AAF5-7F3A-4D31-9B14-6D211B7229D0}"/>
              </a:ext>
            </a:extLst>
          </p:cNvPr>
          <p:cNvSpPr txBox="1"/>
          <p:nvPr/>
        </p:nvSpPr>
        <p:spPr>
          <a:xfrm>
            <a:off x="6772807" y="1110680"/>
            <a:ext cx="1708458" cy="307777"/>
          </a:xfrm>
          <a:prstGeom prst="rect">
            <a:avLst/>
          </a:prstGeom>
          <a:noFill/>
          <a:ln>
            <a:solidFill>
              <a:srgbClr val="E03EFB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noProof="0" dirty="0"/>
              <a:t>Lens      Camera</a:t>
            </a:r>
            <a:endParaRPr lang="en-US" b="1" noProof="0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E7A3CDF-CA90-4431-A85B-BED721B5A6DA}"/>
              </a:ext>
            </a:extLst>
          </p:cNvPr>
          <p:cNvCxnSpPr>
            <a:cxnSpLocks/>
          </p:cNvCxnSpPr>
          <p:nvPr/>
        </p:nvCxnSpPr>
        <p:spPr>
          <a:xfrm>
            <a:off x="2321021" y="2292561"/>
            <a:ext cx="125812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5E8C1B6-6662-4B8B-9D8F-0098C60D8BA7}"/>
              </a:ext>
            </a:extLst>
          </p:cNvPr>
          <p:cNvCxnSpPr>
            <a:cxnSpLocks/>
          </p:cNvCxnSpPr>
          <p:nvPr/>
        </p:nvCxnSpPr>
        <p:spPr>
          <a:xfrm>
            <a:off x="2339376" y="2419502"/>
            <a:ext cx="1239766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4BA9771-CC52-4711-AC03-B845C2932046}"/>
              </a:ext>
            </a:extLst>
          </p:cNvPr>
          <p:cNvCxnSpPr>
            <a:cxnSpLocks/>
          </p:cNvCxnSpPr>
          <p:nvPr/>
        </p:nvCxnSpPr>
        <p:spPr>
          <a:xfrm>
            <a:off x="2344874" y="2562979"/>
            <a:ext cx="123233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D7C4CD8-B1BF-4860-91D3-95DA389ECF45}"/>
              </a:ext>
            </a:extLst>
          </p:cNvPr>
          <p:cNvGrpSpPr/>
          <p:nvPr/>
        </p:nvGrpSpPr>
        <p:grpSpPr>
          <a:xfrm>
            <a:off x="3899338" y="1088932"/>
            <a:ext cx="1160059" cy="2309117"/>
            <a:chOff x="3899338" y="1088932"/>
            <a:chExt cx="1160059" cy="230911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CEDDA0-16BB-4695-99FB-7BF96F63675B}"/>
                </a:ext>
              </a:extLst>
            </p:cNvPr>
            <p:cNvSpPr/>
            <p:nvPr/>
          </p:nvSpPr>
          <p:spPr>
            <a:xfrm>
              <a:off x="4084837" y="1556857"/>
              <a:ext cx="831234" cy="184119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TextBox 14">
              <a:extLst>
                <a:ext uri="{FF2B5EF4-FFF2-40B4-BE49-F238E27FC236}">
                  <a16:creationId xmlns:a16="http://schemas.microsoft.com/office/drawing/2014/main" id="{72FF08C5-9019-4034-A6CB-038AA5DBAA9C}"/>
                </a:ext>
              </a:extLst>
            </p:cNvPr>
            <p:cNvSpPr txBox="1"/>
            <p:nvPr/>
          </p:nvSpPr>
          <p:spPr>
            <a:xfrm>
              <a:off x="3899338" y="1088932"/>
              <a:ext cx="1160059" cy="307777"/>
            </a:xfrm>
            <a:prstGeom prst="rect">
              <a:avLst/>
            </a:prstGeom>
            <a:noFill/>
            <a:ln>
              <a:solidFill>
                <a:srgbClr val="E03EFB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noProof="0" dirty="0"/>
                <a:t>Chamber</a:t>
              </a:r>
              <a:endParaRPr lang="en-US" b="1" noProof="0" dirty="0"/>
            </a:p>
          </p:txBody>
        </p: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137029C7-3619-42E7-A838-E344BD9D2B80}"/>
                </a:ext>
              </a:extLst>
            </p:cNvPr>
            <p:cNvSpPr txBox="1"/>
            <p:nvPr/>
          </p:nvSpPr>
          <p:spPr>
            <a:xfrm rot="16200000">
              <a:off x="3862929" y="2144340"/>
              <a:ext cx="1286749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noProof="0" dirty="0">
                  <a:solidFill>
                    <a:srgbClr val="7030A0"/>
                  </a:solidFill>
                </a:rPr>
                <a:t>Micromegas</a:t>
              </a:r>
              <a:br>
                <a:rPr lang="en-US" sz="1400" b="1" noProof="0" dirty="0">
                  <a:solidFill>
                    <a:srgbClr val="7030A0"/>
                  </a:solidFill>
                </a:rPr>
              </a:br>
              <a:r>
                <a:rPr lang="en-US" sz="1400" b="1" noProof="0" dirty="0">
                  <a:solidFill>
                    <a:srgbClr val="7030A0"/>
                  </a:solidFill>
                </a:rPr>
                <a:t>Detector</a:t>
              </a:r>
              <a:endParaRPr lang="en-US" b="1" noProof="0" dirty="0">
                <a:solidFill>
                  <a:srgbClr val="7030A0"/>
                </a:solidFill>
              </a:endParaRPr>
            </a:p>
          </p:txBody>
        </p:sp>
        <p:cxnSp>
          <p:nvCxnSpPr>
            <p:cNvPr id="33" name="Straight Connector 3">
              <a:extLst>
                <a:ext uri="{FF2B5EF4-FFF2-40B4-BE49-F238E27FC236}">
                  <a16:creationId xmlns:a16="http://schemas.microsoft.com/office/drawing/2014/main" id="{9712F2B6-2A38-4542-BEA9-8AE9695D2E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4837" y="1920417"/>
              <a:ext cx="1" cy="971067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2">
              <a:extLst>
                <a:ext uri="{FF2B5EF4-FFF2-40B4-BE49-F238E27FC236}">
                  <a16:creationId xmlns:a16="http://schemas.microsoft.com/office/drawing/2014/main" id="{512D95EF-3546-4838-A6F6-D7F41CDEBB04}"/>
                </a:ext>
              </a:extLst>
            </p:cNvPr>
            <p:cNvCxnSpPr>
              <a:cxnSpLocks/>
            </p:cNvCxnSpPr>
            <p:nvPr/>
          </p:nvCxnSpPr>
          <p:spPr>
            <a:xfrm>
              <a:off x="4916071" y="1920417"/>
              <a:ext cx="0" cy="971067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9694283-BE33-4B4E-B95A-2FA9DB7A7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F4D3CDE-0ED8-43E1-A9F6-7DFEEEC34B5B}"/>
              </a:ext>
            </a:extLst>
          </p:cNvPr>
          <p:cNvCxnSpPr>
            <a:cxnSpLocks/>
          </p:cNvCxnSpPr>
          <p:nvPr/>
        </p:nvCxnSpPr>
        <p:spPr>
          <a:xfrm flipH="1">
            <a:off x="3899338" y="3517033"/>
            <a:ext cx="345356" cy="74368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7D4A9E0-4117-4736-A520-167D3847762B}"/>
              </a:ext>
            </a:extLst>
          </p:cNvPr>
          <p:cNvSpPr txBox="1"/>
          <p:nvPr/>
        </p:nvSpPr>
        <p:spPr>
          <a:xfrm>
            <a:off x="1786975" y="4314996"/>
            <a:ext cx="2297862" cy="1323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/>
              <a:t>Gas mixture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Diffusion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Track length</a:t>
            </a:r>
            <a:endParaRPr lang="fr-FR" sz="16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255A443-0BC0-4653-A116-4136F793A70B}"/>
              </a:ext>
            </a:extLst>
          </p:cNvPr>
          <p:cNvCxnSpPr>
            <a:cxnSpLocks/>
          </p:cNvCxnSpPr>
          <p:nvPr/>
        </p:nvCxnSpPr>
        <p:spPr>
          <a:xfrm>
            <a:off x="4690502" y="3517033"/>
            <a:ext cx="368895" cy="74368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51F0D3E-B35A-4CCE-83DE-3DCB09D5BF62}"/>
              </a:ext>
            </a:extLst>
          </p:cNvPr>
          <p:cNvSpPr txBox="1"/>
          <p:nvPr/>
        </p:nvSpPr>
        <p:spPr>
          <a:xfrm>
            <a:off x="4275706" y="4314996"/>
            <a:ext cx="2446878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/>
              <a:t>Electric field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Gain</a:t>
            </a:r>
            <a:endParaRPr lang="fr-FR" sz="160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AED8128-5526-40F7-BCD6-12014148F5F8}"/>
              </a:ext>
            </a:extLst>
          </p:cNvPr>
          <p:cNvCxnSpPr>
            <a:cxnSpLocks/>
          </p:cNvCxnSpPr>
          <p:nvPr/>
        </p:nvCxnSpPr>
        <p:spPr>
          <a:xfrm>
            <a:off x="7243345" y="2774121"/>
            <a:ext cx="0" cy="2251913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18B24AC-6FAC-4798-857F-DF97B2108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65" y="4158768"/>
            <a:ext cx="3787031" cy="255000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E682FB7-7354-4EB8-88E0-5A63734454D1}"/>
              </a:ext>
            </a:extLst>
          </p:cNvPr>
          <p:cNvSpPr txBox="1"/>
          <p:nvPr/>
        </p:nvSpPr>
        <p:spPr>
          <a:xfrm>
            <a:off x="6175263" y="5162545"/>
            <a:ext cx="1708457" cy="107721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/>
              <a:t>Lens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Focal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Aperture</a:t>
            </a:r>
            <a:endParaRPr lang="fr-FR" sz="1600" dirty="0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67C0D03-5160-423A-AB6F-676677B66556}"/>
              </a:ext>
            </a:extLst>
          </p:cNvPr>
          <p:cNvCxnSpPr>
            <a:cxnSpLocks/>
          </p:cNvCxnSpPr>
          <p:nvPr/>
        </p:nvCxnSpPr>
        <p:spPr>
          <a:xfrm>
            <a:off x="8576537" y="2395345"/>
            <a:ext cx="1135918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9E37DD6B-B557-49A7-9954-FD9B52A91FD6}"/>
              </a:ext>
            </a:extLst>
          </p:cNvPr>
          <p:cNvSpPr txBox="1"/>
          <p:nvPr/>
        </p:nvSpPr>
        <p:spPr>
          <a:xfrm>
            <a:off x="9836463" y="1709374"/>
            <a:ext cx="2311264" cy="132343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/>
              <a:t>Camera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Exposure time per 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Total number of frames</a:t>
            </a:r>
            <a:endParaRPr lang="fr-FR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E2966-CE9A-4FFA-911A-17FC83C2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/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77CF09FF-CE55-473E-9A49-986D583A19B2}"/>
              </a:ext>
            </a:extLst>
          </p:cNvPr>
          <p:cNvSpPr txBox="1"/>
          <p:nvPr/>
        </p:nvSpPr>
        <p:spPr>
          <a:xfrm>
            <a:off x="5645522" y="1600419"/>
            <a:ext cx="4476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" noProof="0" dirty="0">
                <a:ea typeface="Noto Sans CJK SC"/>
              </a:rPr>
              <a:t>Hamamatsu ORCA </a:t>
            </a:r>
            <a:br>
              <a:rPr lang="en-US" sz="1200" b="1" spc="-1" noProof="0" dirty="0">
                <a:ea typeface="Noto Sans CJK SC"/>
              </a:rPr>
            </a:br>
            <a:r>
              <a:rPr lang="en-US" sz="1200" b="1" spc="-1" noProof="0" dirty="0">
                <a:ea typeface="Noto Sans CJK SC"/>
              </a:rPr>
              <a:t>Quest </a:t>
            </a:r>
            <a:r>
              <a:rPr lang="en-US" sz="1200" b="1" spc="-1" noProof="0" dirty="0" err="1">
                <a:ea typeface="Noto Sans CJK SC"/>
              </a:rPr>
              <a:t>qCMOS</a:t>
            </a:r>
            <a:endParaRPr lang="en-US" sz="1200" b="1" spc="-1" noProof="0" dirty="0">
              <a:ea typeface="Noto Sans CJK SC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7EC639-ACC7-84D1-6788-5B3D0B436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3" t="16671" r="47009" b="32738"/>
          <a:stretch>
            <a:fillRect/>
          </a:stretch>
        </p:blipFill>
        <p:spPr>
          <a:xfrm>
            <a:off x="5123757" y="1877955"/>
            <a:ext cx="1610437" cy="1049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C34C10-E5C2-DC9B-7C14-FD0835832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91" y="1816939"/>
            <a:ext cx="1754999" cy="114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7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9" grpId="0" animBg="1"/>
      <p:bldP spid="60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C21B-99A5-489C-B3EC-6801E1B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D263DC-F7E8-4738-90D1-2A9FE90A0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1318821"/>
          </a:xfrm>
        </p:spPr>
        <p:txBody>
          <a:bodyPr>
            <a:normAutofit fontScale="90000"/>
          </a:bodyPr>
          <a:lstStyle/>
          <a:p>
            <a:r>
              <a:rPr lang="en-US" dirty="0"/>
              <a:t>Optimization of </a:t>
            </a:r>
            <a:r>
              <a:rPr lang="en-US" u="sng" dirty="0"/>
              <a:t>gas mixtures</a:t>
            </a:r>
            <a:r>
              <a:rPr lang="en-US" dirty="0"/>
              <a:t> for </a:t>
            </a:r>
            <a:r>
              <a:rPr lang="en-US" u="sng" dirty="0"/>
              <a:t>charge</a:t>
            </a:r>
            <a:r>
              <a:rPr lang="en-US" dirty="0"/>
              <a:t> and </a:t>
            </a:r>
            <a:r>
              <a:rPr lang="en-US" u="sng" dirty="0"/>
              <a:t>light gain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Setup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E8BD0-F8D9-49CD-BD02-44AB1C85AA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5" t="4867" r="9129"/>
          <a:stretch/>
        </p:blipFill>
        <p:spPr>
          <a:xfrm>
            <a:off x="1748972" y="2018620"/>
            <a:ext cx="6947808" cy="422093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19268C-7AB2-4A2A-B6B0-692DFBF33300}"/>
              </a:ext>
            </a:extLst>
          </p:cNvPr>
          <p:cNvCxnSpPr>
            <a:cxnSpLocks/>
          </p:cNvCxnSpPr>
          <p:nvPr/>
        </p:nvCxnSpPr>
        <p:spPr>
          <a:xfrm flipH="1">
            <a:off x="3912509" y="4129088"/>
            <a:ext cx="5200649" cy="172470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EED4D04-0C19-408D-9C59-2F623558A994}"/>
              </a:ext>
            </a:extLst>
          </p:cNvPr>
          <p:cNvSpPr txBox="1"/>
          <p:nvPr/>
        </p:nvSpPr>
        <p:spPr>
          <a:xfrm>
            <a:off x="9172349" y="3951421"/>
            <a:ext cx="191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55Fe source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11DF67-7C26-40C4-B876-442215C22CDC}"/>
              </a:ext>
            </a:extLst>
          </p:cNvPr>
          <p:cNvCxnSpPr>
            <a:cxnSpLocks/>
          </p:cNvCxnSpPr>
          <p:nvPr/>
        </p:nvCxnSpPr>
        <p:spPr>
          <a:xfrm flipH="1">
            <a:off x="4429808" y="2018620"/>
            <a:ext cx="4683350" cy="200642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424F603-2E59-4357-B789-B5E940AF9961}"/>
              </a:ext>
            </a:extLst>
          </p:cNvPr>
          <p:cNvSpPr txBox="1"/>
          <p:nvPr/>
        </p:nvSpPr>
        <p:spPr>
          <a:xfrm>
            <a:off x="9172348" y="1833954"/>
            <a:ext cx="2520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Central circle: d=5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circles: d=0.5 cm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FFB54B-3876-4FB2-B88A-3AF826CFA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</p:spTree>
    <p:extLst>
      <p:ext uri="{BB962C8B-B14F-4D97-AF65-F5344CB8AC3E}">
        <p14:creationId xmlns:p14="http://schemas.microsoft.com/office/powerpoint/2010/main" val="733870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7AECA1-CFA1-4CA0-A7B7-A5A6EA68E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3FED4A-4047-405D-86F8-6C26DD777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Light gain Vs charge gain for different gas mixtures</a:t>
            </a:r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EEA00A-C322-4AAA-A293-43069D0A7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3" y="1185863"/>
            <a:ext cx="10580914" cy="544490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528E85-4F81-4C49-B149-00AA8A81D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09/06/2026</a:t>
            </a:r>
          </a:p>
        </p:txBody>
      </p:sp>
    </p:spTree>
    <p:extLst>
      <p:ext uri="{BB962C8B-B14F-4D97-AF65-F5344CB8AC3E}">
        <p14:creationId xmlns:p14="http://schemas.microsoft.com/office/powerpoint/2010/main" val="278949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X-ray Imaging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ADEDDD-0160-F99C-E8EB-AD5F9AC0C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Test with X-ray generator (resolution)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Contribution of optics on resolution</a:t>
            </a:r>
            <a:endParaRPr lang="en-US" sz="12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1638E4-11DA-6660-1929-BE999F839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09/06/2026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950163-E66D-E16B-1EB7-E9667B65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89642164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2.xml><?xml version="1.0" encoding="utf-8"?>
<a:theme xmlns:a="http://schemas.openxmlformats.org/drawingml/2006/main" name="2_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3.xml><?xml version="1.0" encoding="utf-8"?>
<a:theme xmlns:a="http://schemas.openxmlformats.org/drawingml/2006/main" name="3_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4.xml><?xml version="1.0" encoding="utf-8"?>
<a:theme xmlns:a="http://schemas.openxmlformats.org/drawingml/2006/main" name="4_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2866</Words>
  <Application>Microsoft Office PowerPoint</Application>
  <PresentationFormat>Widescreen</PresentationFormat>
  <Paragraphs>595</Paragraphs>
  <Slides>50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Arial</vt:lpstr>
      <vt:lpstr>Arial Black</vt:lpstr>
      <vt:lpstr>Calibri</vt:lpstr>
      <vt:lpstr>Cambria Math</vt:lpstr>
      <vt:lpstr>Courier New</vt:lpstr>
      <vt:lpstr>Noto Sans CJK SC</vt:lpstr>
      <vt:lpstr>Times New Roman</vt:lpstr>
      <vt:lpstr>Wingdings</vt:lpstr>
      <vt:lpstr>1_Thème Office</vt:lpstr>
      <vt:lpstr>2_Thème Office</vt:lpstr>
      <vt:lpstr>3_Thème Office</vt:lpstr>
      <vt:lpstr>4_Thème Office</vt:lpstr>
      <vt:lpstr>PHENIICS Fest</vt:lpstr>
      <vt:lpstr>Contents</vt:lpstr>
      <vt:lpstr>Introduction</vt:lpstr>
      <vt:lpstr>Optical Micromegas: Concept</vt:lpstr>
      <vt:lpstr>Light detection: Camera</vt:lpstr>
      <vt:lpstr>Factors which affect our results</vt:lpstr>
      <vt:lpstr>Optimization of gas mixtures for charge and light gain Setup</vt:lpstr>
      <vt:lpstr>Light gain Vs charge gain for different gas mixtures</vt:lpstr>
      <vt:lpstr>X-ray Imaging</vt:lpstr>
      <vt:lpstr>X-ray generator: Setup and Goal</vt:lpstr>
      <vt:lpstr>How: Lead target</vt:lpstr>
      <vt:lpstr>How: Analysis</vt:lpstr>
      <vt:lpstr>Results: All detectors</vt:lpstr>
      <vt:lpstr>Factors affecting resolution</vt:lpstr>
      <vt:lpstr>β-Imaging</vt:lpstr>
      <vt:lpstr>Applications: β-Imaging</vt:lpstr>
      <vt:lpstr>Applications: β-Imaging</vt:lpstr>
      <vt:lpstr>Setup and Acquisition: (_^3)H  samples</vt:lpstr>
      <vt:lpstr>Poisson Statistics</vt:lpstr>
      <vt:lpstr>Setup, Acquisition &amp; Results: (_^14)C  samples</vt:lpstr>
      <vt:lpstr>Neutron Imaging</vt:lpstr>
      <vt:lpstr>Applications: neutron-Imaging</vt:lpstr>
      <vt:lpstr>Neutron test beam @ ISIS, UK Setup</vt:lpstr>
      <vt:lpstr>Targets</vt:lpstr>
      <vt:lpstr>Ageing of WLS: W014 1st and 24th (last) acquisition</vt:lpstr>
      <vt:lpstr>Slit: MTF, ROIs selection</vt:lpstr>
      <vt:lpstr>Beam: MTF, ESF</vt:lpstr>
      <vt:lpstr>Beam: MTF, Resolution (mm) | all acquisitions</vt:lpstr>
      <vt:lpstr>Conclusions/Next steps</vt:lpstr>
      <vt:lpstr>PowerPoint Presentation</vt:lpstr>
      <vt:lpstr>Backup slides</vt:lpstr>
      <vt:lpstr>Light detection: Scintillation Spectrum</vt:lpstr>
      <vt:lpstr>Readout</vt:lpstr>
      <vt:lpstr> Diffusion of the different gases, Magboltz</vt:lpstr>
      <vt:lpstr>PowerPoint Presentation</vt:lpstr>
      <vt:lpstr> Charge and optical gain</vt:lpstr>
      <vt:lpstr>Gases</vt:lpstr>
      <vt:lpstr>Charge Gain: Ar, He and Ne based mixtures</vt:lpstr>
      <vt:lpstr>Light Gain: Ar/CF4 (90/10) ROIs selection</vt:lpstr>
      <vt:lpstr>PowerPoint Presentation</vt:lpstr>
      <vt:lpstr>Light gain</vt:lpstr>
      <vt:lpstr>PowerPoint Presentation</vt:lpstr>
      <vt:lpstr> beta-Imaging</vt:lpstr>
      <vt:lpstr>How could we detect the lowest activity?</vt:lpstr>
      <vt:lpstr>Pedestal, Raw and Signal image</vt:lpstr>
      <vt:lpstr>Different gas mixtures</vt:lpstr>
      <vt:lpstr> neutron-Imaging</vt:lpstr>
      <vt:lpstr>Slit: Size 2mm</vt:lpstr>
      <vt:lpstr>Slit: Size, All acquisitions</vt:lpstr>
      <vt:lpstr>1st Acquisition: Degradation with time (frame by frame) Beam 3cmX3cm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FASOULA Elisavet</dc:creator>
  <cp:lastModifiedBy>Elisavet Fasoula</cp:lastModifiedBy>
  <cp:revision>30</cp:revision>
  <dcterms:created xsi:type="dcterms:W3CDTF">2026-06-05T07:28:15Z</dcterms:created>
  <dcterms:modified xsi:type="dcterms:W3CDTF">2026-06-07T14:36:17Z</dcterms:modified>
</cp:coreProperties>
</file>