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6">
  <p:sldMasterIdLst>
    <p:sldMasterId id="2147483744" r:id="rId4"/>
  </p:sldMasterIdLst>
  <p:notesMasterIdLst>
    <p:notesMasterId r:id="rId22"/>
  </p:notesMasterIdLst>
  <p:handoutMasterIdLst>
    <p:handoutMasterId r:id="rId23"/>
  </p:handoutMasterIdLst>
  <p:sldIdLst>
    <p:sldId id="286" r:id="rId5"/>
    <p:sldId id="287" r:id="rId6"/>
    <p:sldId id="302" r:id="rId7"/>
    <p:sldId id="289" r:id="rId8"/>
    <p:sldId id="263" r:id="rId9"/>
    <p:sldId id="299" r:id="rId10"/>
    <p:sldId id="265" r:id="rId11"/>
    <p:sldId id="290" r:id="rId12"/>
    <p:sldId id="292" r:id="rId13"/>
    <p:sldId id="293" r:id="rId14"/>
    <p:sldId id="294" r:id="rId15"/>
    <p:sldId id="304" r:id="rId16"/>
    <p:sldId id="298" r:id="rId17"/>
    <p:sldId id="301" r:id="rId18"/>
    <p:sldId id="268" r:id="rId19"/>
    <p:sldId id="270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7" autoAdjust="0"/>
    <p:restoredTop sz="94665"/>
  </p:normalViewPr>
  <p:slideViewPr>
    <p:cSldViewPr snapToGrid="0">
      <p:cViewPr varScale="1">
        <p:scale>
          <a:sx n="90" d="100"/>
          <a:sy n="90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6A9A1A-BDC0-ADCF-B9E9-F5C44503AF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FE982-8171-CBFC-8948-38C752E8F8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5C72F-E37A-460A-9974-921FA0D6B0EE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05851-A396-044E-DDA4-9D4B10181C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Ahmed, Glayl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8274-C035-9657-C280-F53978896D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B5396-87AB-4A77-B25C-2A0B622BE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15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D245-2E3B-47EA-9ED4-425F4816BFB1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Ahmed, Glayl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D4AFB-E9CB-45CD-9B07-2A2D0DE7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900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Ahmed, Glayl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D4AFB-E9CB-45CD-9B07-2A2D0DE72F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BF97D5-B422-482B-AFCB-459E58C33C7D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3104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52D1-3DE4-4660-8275-E7E563F0836E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36894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1CD5FBC-4EC2-4D49-8102-E876CD59D17D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9531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48CF-AFB0-4001-9F4C-01D56BD6AE1B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64783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3463B6F-E3EA-42F9-A610-8BB5B704D958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6218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612A-F321-4954-8389-6F7177EA7D59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3007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58A4-AEEB-4775-9E5E-76657D259497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2129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02EA-0611-43FB-91F1-9D25D74E662F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5549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6FD5-3B18-4D61-A666-5701C79FBAD0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3444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A157F0-9D94-420B-AEB5-7B41DB7116DE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9495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2F378-A16B-41EE-9EE2-192B984451E6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7595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1B0B24F-7653-4D4F-83D8-3E42BE90773A}" type="datetime1">
              <a:rPr lang="es-ES_tradnl" smtClean="0"/>
              <a:t>03/06/2026</a:t>
            </a:fld>
            <a:endParaRPr lang="en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GB"/>
              <a:t>Alfredo Fernandez Rodriguez, Follow-up committee 1</a:t>
            </a:r>
            <a:endParaRPr lang="en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33C1C78-449F-BE4F-9576-C2D642985C43}" type="slidenum">
              <a:rPr lang="en-ES" smtClean="0"/>
              <a:t>‹#›</a:t>
            </a:fld>
            <a:endParaRPr lang="en-E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A81853-BCE1-4B7C-922E-A502B7B5F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53F3F5-328C-4AC3-B3C4-6A9D4C3D3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8C0B53-F62B-4C6C-948D-0F3A70C42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44729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ECACBD-42EC-44A4-B0DE-2DEDB73E1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BB5757-5277-4AC5-8E2C-46B13387B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4618D-FB91-661D-7518-5A8B8ACC9666}"/>
              </a:ext>
            </a:extLst>
          </p:cNvPr>
          <p:cNvSpPr txBox="1"/>
          <p:nvPr/>
        </p:nvSpPr>
        <p:spPr>
          <a:xfrm>
            <a:off x="2225577" y="1077388"/>
            <a:ext cx="7534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Dosimetric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MiniGrid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Minibeam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Collimators in Spatial Fractionated Radiotherapy Techniques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01C66-525E-4C83-0AA6-62A65943F1FA}"/>
              </a:ext>
            </a:extLst>
          </p:cNvPr>
          <p:cNvSpPr txBox="1"/>
          <p:nvPr/>
        </p:nvSpPr>
        <p:spPr>
          <a:xfrm>
            <a:off x="9373805" y="3362524"/>
            <a:ext cx="2270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Ahmed Glayl</a:t>
            </a:r>
            <a:endParaRPr lang="en-US" sz="28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987ED5-F12C-A0EA-A98A-0ABBADEB4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0920"/>
            <a:ext cx="5131066" cy="768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879C82-254E-3B52-CC26-3FA70DF18D79}"/>
              </a:ext>
            </a:extLst>
          </p:cNvPr>
          <p:cNvSpPr txBox="1"/>
          <p:nvPr/>
        </p:nvSpPr>
        <p:spPr>
          <a:xfrm>
            <a:off x="8221792" y="4197435"/>
            <a:ext cx="3728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Thesis supervisor: </a:t>
            </a:r>
            <a:r>
              <a:rPr lang="en-US" sz="1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Prof.Yolanda</a:t>
            </a: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Prezado</a:t>
            </a:r>
            <a:endParaRPr lang="en-US" sz="16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Co. Supervisor: </a:t>
            </a:r>
            <a:r>
              <a:rPr lang="en-US" sz="1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Prof. Olivier </a:t>
            </a:r>
            <a:r>
              <a:rPr lang="en-US" sz="1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Seksek</a:t>
            </a:r>
            <a:endParaRPr lang="en-US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032D18-1CF3-7911-93ED-CF70FF124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133" y="5635766"/>
            <a:ext cx="854867" cy="120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35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5CEAD-F775-8B50-6D79-80B9CF3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974CA-98FC-C689-26A1-7FE77453F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1EBD48FF-E4C7-B03F-D629-7E9F8917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B14739-C364-88DC-50A7-1EAC4CC7C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779" y="1673785"/>
            <a:ext cx="4864721" cy="2594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864E9B-B64F-261B-F199-EA8FB92FE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0" y="1424403"/>
            <a:ext cx="5305122" cy="3520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905F35-8B0F-80C1-9AA0-6E83D2511CCA}"/>
              </a:ext>
            </a:extLst>
          </p:cNvPr>
          <p:cNvSpPr txBox="1"/>
          <p:nvPr/>
        </p:nvSpPr>
        <p:spPr>
          <a:xfrm>
            <a:off x="148590" y="5059003"/>
            <a:ext cx="5404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PVDR for the PTV in both MGRT configurations (1.32 mm and 0.66 mm beam widths) under a prescribed dose of 20 Gy.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506A7-BA88-1607-F63B-B070F33716C0}"/>
              </a:ext>
            </a:extLst>
          </p:cNvPr>
          <p:cNvSpPr txBox="1"/>
          <p:nvPr/>
        </p:nvSpPr>
        <p:spPr>
          <a:xfrm>
            <a:off x="6854330" y="4768716"/>
            <a:ext cx="4981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shows the mean dose delivered of the organs at risk for MGRT treatment plans with beam widths of 1.32 mm and 0.66 mm.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4C0ED1-FD93-39C4-532A-7C7F10A42356}"/>
              </a:ext>
            </a:extLst>
          </p:cNvPr>
          <p:cNvSpPr txBox="1"/>
          <p:nvPr/>
        </p:nvSpPr>
        <p:spPr>
          <a:xfrm>
            <a:off x="216012" y="646331"/>
            <a:ext cx="41850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Treatment planning for Ocular </a:t>
            </a:r>
            <a:r>
              <a:rPr lang="en-US" sz="1600" b="1" dirty="0" err="1"/>
              <a:t>Tumour</a:t>
            </a:r>
            <a:endParaRPr lang="en-US" sz="16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EF9A6B-9E27-06D0-E5CB-962411A3FB57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F0F39B-FE6F-0E4B-2694-17339D02D585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GRID-RT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(Ocular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		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10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B761EBA-71FC-02CC-6B7C-8AEFA242E068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1A047F-A149-C86B-6AC3-800978282784}"/>
                  </a:ext>
                </a:extLst>
              </p:cNvPr>
              <p:cNvSpPr txBox="1"/>
              <p:nvPr/>
            </p:nvSpPr>
            <p:spPr>
              <a:xfrm>
                <a:off x="367548" y="5933644"/>
                <a:ext cx="1497932" cy="556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𝑃𝑉𝐷𝑅</m:t>
                      </m:r>
                      <m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𝑃𝑒𝑎𝑘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𝑉𝑎𝑙𝑙𝑒𝑦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1A047F-A149-C86B-6AC3-800978282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48" y="5933644"/>
                <a:ext cx="1497932" cy="5560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5950-0CFF-B67C-DAF5-4F3F58FF9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598042-FA6C-DFF8-8291-6B89DCD1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89A7A6A7-EA2B-71E8-8D0C-DFC7DE7B3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A2C344F-6875-D94B-5C4F-A17A1F5A6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77" y="1243968"/>
            <a:ext cx="6002885" cy="46313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68BE7A-F017-D593-233E-019D1CC9E069}"/>
              </a:ext>
            </a:extLst>
          </p:cNvPr>
          <p:cNvSpPr txBox="1"/>
          <p:nvPr/>
        </p:nvSpPr>
        <p:spPr>
          <a:xfrm>
            <a:off x="148864" y="905414"/>
            <a:ext cx="4109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Treatment planning for Ocular </a:t>
            </a:r>
            <a:r>
              <a:rPr lang="en-US" sz="1600" b="1" dirty="0" err="1"/>
              <a:t>Tumour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D9343-8C88-C694-3FBA-B9F3CFCFCF40}"/>
              </a:ext>
            </a:extLst>
          </p:cNvPr>
          <p:cNvSpPr txBox="1"/>
          <p:nvPr/>
        </p:nvSpPr>
        <p:spPr>
          <a:xfrm>
            <a:off x="528902" y="1676336"/>
            <a:ext cx="39301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Peak-to-valley dose ratio (PVDR) within the PTV for MGRT plans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74BB8-A267-6DC4-1CF1-2CD379D2F21F}"/>
                  </a:ext>
                </a:extLst>
              </p:cNvPr>
              <p:cNvSpPr txBox="1"/>
              <p:nvPr/>
            </p:nvSpPr>
            <p:spPr>
              <a:xfrm>
                <a:off x="3092340" y="4523584"/>
                <a:ext cx="1732077" cy="556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𝑃𝑉𝐷𝑅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𝑃𝑒𝑎𝑘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𝑉𝑎𝑙𝑙𝑒𝑦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8974BB8-A267-6DC4-1CF1-2CD379D2F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340" y="4523584"/>
                <a:ext cx="1732077" cy="556050"/>
              </a:xfrm>
              <a:prstGeom prst="rect">
                <a:avLst/>
              </a:prstGeom>
              <a:blipFill>
                <a:blip r:embed="rId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B5F17B-E520-9E83-7894-B1D8F50158CC}"/>
              </a:ext>
            </a:extLst>
          </p:cNvPr>
          <p:cNvSpPr txBox="1"/>
          <p:nvPr/>
        </p:nvSpPr>
        <p:spPr>
          <a:xfrm>
            <a:off x="260455" y="3018891"/>
            <a:ext cx="48085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to better exploit dose–volume effects than GRID_1.32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PVDR &gt; 3 in all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B0001-9F2E-9EB0-E259-11F48BF7FDA6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GRID-RT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(Ocular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		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11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5B2D15-3ADB-53ED-A434-DE1944505BA4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A4AE6D3-5EBB-B5FF-E918-36A6CC63AE05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6B010E8-3543-A304-8DD5-889371A3D825}"/>
              </a:ext>
            </a:extLst>
          </p:cNvPr>
          <p:cNvSpPr txBox="1"/>
          <p:nvPr/>
        </p:nvSpPr>
        <p:spPr>
          <a:xfrm>
            <a:off x="4753284" y="6030027"/>
            <a:ext cx="2838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beams (≤ 1.32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normal tissue sparing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F6B4F4-8CEE-722B-ED2E-0C56FC3AA213}"/>
              </a:ext>
            </a:extLst>
          </p:cNvPr>
          <p:cNvSpPr txBox="1"/>
          <p:nvPr/>
        </p:nvSpPr>
        <p:spPr>
          <a:xfrm>
            <a:off x="7312787" y="6337803"/>
            <a:ext cx="9923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[Acuña et al., 2025]</a:t>
            </a:r>
          </a:p>
        </p:txBody>
      </p:sp>
    </p:spTree>
    <p:extLst>
      <p:ext uri="{BB962C8B-B14F-4D97-AF65-F5344CB8AC3E}">
        <p14:creationId xmlns:p14="http://schemas.microsoft.com/office/powerpoint/2010/main" val="168663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8EB3A-39D4-1AE5-8241-A19518019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34805C-0CE1-705C-526D-E3F7CEF56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CE8855CE-B87B-758B-C3E8-B9E7C4F5E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656C5A-0CD1-CBAA-16B3-371453C2A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85"/>
          <a:stretch>
            <a:fillRect/>
          </a:stretch>
        </p:blipFill>
        <p:spPr bwMode="auto">
          <a:xfrm>
            <a:off x="8600675" y="4681310"/>
            <a:ext cx="2459590" cy="1988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C08650-CF8B-2BA5-B6D2-A3FCA96C7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324" y="4606800"/>
            <a:ext cx="2459591" cy="2062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7C546F-F189-BC2A-9CF3-56B122C1A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0675" y="2480150"/>
            <a:ext cx="2459590" cy="20362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284BD6-3F0B-ABED-BBFF-D7B03D7972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082" y="2410567"/>
            <a:ext cx="2359833" cy="2036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C36705-1FCC-D4AB-084A-12316792E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9815" y="568231"/>
            <a:ext cx="2380450" cy="18445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3449FA-4413-2DBA-BA79-4371E17B8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667179"/>
            <a:ext cx="2359833" cy="17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CE22D4-1734-B066-7BF7-B08C75DAA14E}"/>
              </a:ext>
            </a:extLst>
          </p:cNvPr>
          <p:cNvSpPr txBox="1"/>
          <p:nvPr/>
        </p:nvSpPr>
        <p:spPr>
          <a:xfrm>
            <a:off x="230614" y="857239"/>
            <a:ext cx="41092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Treatment planning for Ocular </a:t>
            </a:r>
            <a:r>
              <a:rPr lang="en-US" sz="1600" b="1" dirty="0" err="1"/>
              <a:t>Tumour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3EB626-2D5F-82C1-2986-A28675EF3613}"/>
              </a:ext>
            </a:extLst>
          </p:cNvPr>
          <p:cNvSpPr txBox="1"/>
          <p:nvPr/>
        </p:nvSpPr>
        <p:spPr>
          <a:xfrm>
            <a:off x="113252" y="1932581"/>
            <a:ext cx="51466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Lower mean doses to several OARs, including the lacrimal gland and carotid artery, were observed with the 0.66 mm configuration.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The optic nerve doses were comparable between both beam configurations in some cases.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Variations in brainstem and optic chiasm doses demonstrate the influence of patient anatomy and beam arrangement on dose distribution.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Narrower beam widths showed greater potential for normal tissue sparing while maintaining dose heterogeneity.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662A7-74BE-00F8-D45C-E9A367B998B0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GRID-RT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(Ocular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		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12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D2F045-D0A3-EBF7-7D3F-3CB8532E47C2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AF628C-A250-735D-2F1E-931EBCE7C1F7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57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36355-8CB5-7990-6C0F-3B100E72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A4515E-F0AF-C501-E0CE-D060D6A01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284B71-3E3F-E02E-6BA4-75C6D62BA80E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Thesis Goals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			Future Perspectives		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E799F50-D21B-4878-551A-A0FA6B55C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E859F9-ACB1-D2C0-3889-96AE3982CAE0}"/>
              </a:ext>
            </a:extLst>
          </p:cNvPr>
          <p:cNvSpPr txBox="1"/>
          <p:nvPr/>
        </p:nvSpPr>
        <p:spPr>
          <a:xfrm>
            <a:off x="321927" y="1367784"/>
            <a:ext cx="1136813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SFRT demonstrates strong potential to improve the therapeutic ratio by combining effective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irradiation with enhanced normal tissue sparing.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collimator geometry, beam width, and beam spacing strongly influence dose distribution and PVDR values.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dosimetric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modelling is essential for the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optimisation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future clinical implementation of SFRT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biological studies and experimental validation are required before routine clinical translation.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93B46CA-F1A8-7424-19FE-65713770D833}"/>
              </a:ext>
            </a:extLst>
          </p:cNvPr>
          <p:cNvCxnSpPr>
            <a:cxnSpLocks/>
          </p:cNvCxnSpPr>
          <p:nvPr/>
        </p:nvCxnSpPr>
        <p:spPr>
          <a:xfrm>
            <a:off x="965137" y="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1566EE-A64F-7FFE-F96D-DB8B06742F57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06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E41B7-36BC-5779-DB67-D5A17621A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B8390-E457-CAEC-6823-EA7F98333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DB9E80-8F39-7DD0-97C6-ECF2D4D19123}"/>
              </a:ext>
            </a:extLst>
          </p:cNvPr>
          <p:cNvSpPr txBox="1"/>
          <p:nvPr/>
        </p:nvSpPr>
        <p:spPr>
          <a:xfrm>
            <a:off x="0" y="9932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Thesis Goals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Future Perspectives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C9E2853-E3AB-DD3C-E05A-7AB34DD6B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B38CED-0733-9736-6567-6708805A5857}"/>
              </a:ext>
            </a:extLst>
          </p:cNvPr>
          <p:cNvSpPr/>
          <p:nvPr/>
        </p:nvSpPr>
        <p:spPr>
          <a:xfrm>
            <a:off x="473977" y="1777851"/>
            <a:ext cx="4500694" cy="36933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Optimization of dosimetry and QA protocols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604FC3-E0E7-81A6-64AA-36B4E4E00EE5}"/>
              </a:ext>
            </a:extLst>
          </p:cNvPr>
          <p:cNvSpPr/>
          <p:nvPr/>
        </p:nvSpPr>
        <p:spPr>
          <a:xfrm>
            <a:off x="473977" y="2509350"/>
            <a:ext cx="7238302" cy="36933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Development of accurate and clinically relevant dose prescription strategies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28BC0AA-67F6-B2DC-6A53-D5B0D5A31E51}"/>
              </a:ext>
            </a:extLst>
          </p:cNvPr>
          <p:cNvSpPr/>
          <p:nvPr/>
        </p:nvSpPr>
        <p:spPr>
          <a:xfrm>
            <a:off x="473977" y="3233685"/>
            <a:ext cx="9303391" cy="36933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Establishment of regulatory guidelines and </a:t>
            </a:r>
            <a:r>
              <a:rPr lang="en-US" dirty="0" err="1"/>
              <a:t>dosimetric</a:t>
            </a:r>
            <a:r>
              <a:rPr lang="en-US" dirty="0"/>
              <a:t> standardization for clinical implementation.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9F2E9F5-193D-3778-9DD8-A8403E20C6D2}"/>
              </a:ext>
            </a:extLst>
          </p:cNvPr>
          <p:cNvSpPr/>
          <p:nvPr/>
        </p:nvSpPr>
        <p:spPr>
          <a:xfrm>
            <a:off x="473977" y="3958020"/>
            <a:ext cx="8223505" cy="36933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Improvement of treatment delivery precision and patient-specific verification methods.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DB06F9-7AF2-BA4B-B819-86387FE94C0C}"/>
              </a:ext>
            </a:extLst>
          </p:cNvPr>
          <p:cNvSpPr/>
          <p:nvPr/>
        </p:nvSpPr>
        <p:spPr>
          <a:xfrm>
            <a:off x="473977" y="4661056"/>
            <a:ext cx="6889460" cy="369332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Translation of SFRT from preclinical research to routine clinical practice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A80A2A-1E83-CC8B-F391-4E0379A8ADE0}"/>
              </a:ext>
            </a:extLst>
          </p:cNvPr>
          <p:cNvCxnSpPr>
            <a:cxnSpLocks/>
          </p:cNvCxnSpPr>
          <p:nvPr/>
        </p:nvCxnSpPr>
        <p:spPr>
          <a:xfrm>
            <a:off x="965137" y="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10E84F-0062-F7CC-22DE-FC33780D9204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6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5D179-E726-C61D-3F3D-B16091A4E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C1C78-449F-BE4F-9576-C2D642985C43}" type="slidenum">
              <a:rPr lang="en-ES" smtClean="0"/>
              <a:t>15</a:t>
            </a:fld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E1CE3-B0D6-2E36-3AA2-92E7903200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974" y="1333850"/>
            <a:ext cx="11736198" cy="4731144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Wang, L., Lynch, C., Pitroda, S. P.,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Piffkó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A., Yang, K., Huser, A. K., ... &amp; Weichselbaum, R. R. (2024). Radiotherapy and immunology. Journal of Experimental Medicine, 221(7), e20232101.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Prezado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Y., Grams, M.,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Jouglar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Martinez-Rovira, I., Ortiz, R., Seco, J., &amp; Chang, S. (2024). Spatially fractionated radiation therapy: a critical review on current status of clinical and preclinical studies and knowledge gaps. </a:t>
            </a:r>
            <a:r>
              <a:rPr lang="en-US" sz="12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Physics in Medicine and Biology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Iori, F., Cappelli, A., D'Angelo, E., Cozzi, S., Ghersi, S. F., De Felice, F., ... &amp;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Iotti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(2023). Lattice Radiation Therapy in clinical practice: A systematic review. Clinical and Translational Radiation Oncology, 39, 100569.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Prado, A., Martí, J., de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Acilu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G., Zucca, D., de la Casa, M. Á., García, J., ... &amp; Fernández-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Letón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(2024).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Dosimetrical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geometrical parameters in single-fraction lattice radiotherapy for the treatment of bulky tumors: Insights from initial clinical experience. Physica Medica, 123, 103408.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Kundapur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V.,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Torlakovic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E., &amp; Auer, R. N. (2024, July). The Story Behind the First Mini-BEAM Photon Radiation Treatment: What is the Mini-Beam and Why is it Such an Advance. In Seminars in Radiation Oncology (Vol. 34, No. 3, pp. 337-343). WB Saunders.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Ahmed, M., Bicher, S., Combs, S. E., Lindner, R.,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Raulefs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S., Schmid, T. E., ... &amp; Bartzsch, S. (2024). In Vivo Microbeam Radiation Therapy at a Conventional Small Animal Irradiator. Cancers, 16(3), 581.</a:t>
            </a:r>
          </a:p>
          <a:p>
            <a:pPr marL="342900" marR="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Perl, J., Shin, J.,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Schümann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J.,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Faddegon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&amp; Paganetti, H. (2012). TOPAS: an innovative proton Monte Carlo platform for research and clinical applications. Medical physics, 39(11), 6818-6837.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Faddegon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B., Ramos-Méndez, J., Schuemann, J., McNamara, A., Shin, J., Perl, J., &amp; Paganetti, H. (2020). The TOPAS tool for particle simulation, a Monte Carlo simulation tool for physics, biology and clinical research. Physica Medica, 72, 114-121.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Ramon Ortiz Catalan.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Dosimetric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studies for proton 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minibeam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radiation therapy. Medical Physics [</a:t>
            </a:r>
            <a:r>
              <a:rPr lang="en-US" sz="1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physics.med-ph</a:t>
            </a:r>
            <a:r>
              <a:rPr lang="en-US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]. Université Paris-Saclay, 2022. English. ⟨NNT : 2022UPASP147⟩. ⟨tel-03957981⟩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1DA9C-3C2B-CF43-849E-42BDE6CEAB00}"/>
              </a:ext>
            </a:extLst>
          </p:cNvPr>
          <p:cNvSpPr txBox="1"/>
          <p:nvPr/>
        </p:nvSpPr>
        <p:spPr>
          <a:xfrm>
            <a:off x="414207" y="1042225"/>
            <a:ext cx="1582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Bibliography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9B75D2-6C24-49EB-B4CD-0DE21AEFD197}"/>
              </a:ext>
            </a:extLst>
          </p:cNvPr>
          <p:cNvSpPr txBox="1"/>
          <p:nvPr/>
        </p:nvSpPr>
        <p:spPr>
          <a:xfrm>
            <a:off x="148864" y="0"/>
            <a:ext cx="12043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AAAAC+AvenirNext-Regular"/>
                <a:ea typeface="+mn-ea"/>
                <a:cs typeface="+mn-cs"/>
              </a:rPr>
              <a:t>Context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AAAAC+AvenirNext-Regular"/>
                <a:ea typeface="+mn-ea"/>
                <a:cs typeface="+mn-cs"/>
              </a:rPr>
              <a:t>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Thesis Goals 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Methods &amp; Results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Conclusions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			Future Perspectives		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/60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C8211-FEB6-4281-AC24-EE5C6705C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B831F9-CC37-78D8-9785-A19812DB1086}"/>
              </a:ext>
            </a:extLst>
          </p:cNvPr>
          <p:cNvSpPr txBox="1"/>
          <p:nvPr/>
        </p:nvSpPr>
        <p:spPr>
          <a:xfrm>
            <a:off x="0" y="-915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Thesis Goals	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		Conclusions		Future Perspectives	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15</a:t>
            </a:fld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761994-B1BA-FAF9-80C9-A231A6516D0F}"/>
              </a:ext>
            </a:extLst>
          </p:cNvPr>
          <p:cNvCxnSpPr>
            <a:cxnSpLocks/>
          </p:cNvCxnSpPr>
          <p:nvPr/>
        </p:nvCxnSpPr>
        <p:spPr>
          <a:xfrm>
            <a:off x="965137" y="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762324-C2B1-4EF4-B4E8-4EF98F66BDDD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429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63FEE5-8DCA-6B37-CC0D-C753982B5036}"/>
              </a:ext>
            </a:extLst>
          </p:cNvPr>
          <p:cNvSpPr/>
          <p:nvPr/>
        </p:nvSpPr>
        <p:spPr>
          <a:xfrm>
            <a:off x="3081399" y="3170199"/>
            <a:ext cx="6823252" cy="911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0" lang="en-US" sz="2400" i="0" u="none" strike="noStrike" cap="all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uLnTx/>
                <a:uFillTx/>
                <a:latin typeface="+mj-lt"/>
                <a:ea typeface="+mj-ea"/>
                <a:cs typeface="+mj-cs"/>
                <a:sym typeface="Roboto Slab"/>
              </a:rPr>
              <a:t>Thank  you  for  your  attention </a:t>
            </a:r>
          </a:p>
        </p:txBody>
      </p:sp>
    </p:spTree>
    <p:extLst>
      <p:ext uri="{BB962C8B-B14F-4D97-AF65-F5344CB8AC3E}">
        <p14:creationId xmlns:p14="http://schemas.microsoft.com/office/powerpoint/2010/main" val="109939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77FA59-F265-9C56-5E9B-CC2B19E7A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E06C56-102F-DF99-6966-F854414C3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1EDE6C-ECF7-0016-D116-D36EF8ADB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0095D-75DA-DFFD-F3B1-E1F9CEF06B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3E4C10-1309-E16C-36C2-2A78C19B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D1E16D-ED3B-CC82-49CB-D2FB07CA7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EE0E7C-55D7-5622-EA1E-E1A4F8A26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AFD920-538F-433C-764E-0DCFE70F7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44729"/>
            <a:ext cx="3703320" cy="5745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1410EC-2803-2111-06FF-0E2D3863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300CFB-BF1F-049F-CCB7-81BA8EBB5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3643"/>
            <a:ext cx="7503637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EFBAF7-A8C4-C874-3500-B688173BD5ED}"/>
              </a:ext>
            </a:extLst>
          </p:cNvPr>
          <p:cNvSpPr txBox="1"/>
          <p:nvPr/>
        </p:nvSpPr>
        <p:spPr>
          <a:xfrm>
            <a:off x="2225577" y="1077388"/>
            <a:ext cx="75343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Dosimetric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Evaluation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MiniGrid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Minibeam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Collimators in Spatial Fractionated Radiotherapy Techniques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D7201E-2056-FF7D-F701-E4DE7B8F67AF}"/>
              </a:ext>
            </a:extLst>
          </p:cNvPr>
          <p:cNvSpPr txBox="1"/>
          <p:nvPr/>
        </p:nvSpPr>
        <p:spPr>
          <a:xfrm>
            <a:off x="9373805" y="3362524"/>
            <a:ext cx="2270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Ahmed Glayl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22B0AC-0C52-940C-A720-EF57551C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0920"/>
            <a:ext cx="5131066" cy="76885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6A4146-EE95-71AF-8867-256D99C6E8DF}"/>
              </a:ext>
            </a:extLst>
          </p:cNvPr>
          <p:cNvSpPr txBox="1"/>
          <p:nvPr/>
        </p:nvSpPr>
        <p:spPr>
          <a:xfrm>
            <a:off x="8221792" y="4197435"/>
            <a:ext cx="37289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Thesis supervisor: </a:t>
            </a: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Prof.Yolanda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Prezado</a:t>
            </a:r>
            <a:endParaRPr kumimoji="0" lang="en-US" sz="16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Co. Supervisor: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Prof. Olivier </a:t>
            </a:r>
            <a:r>
              <a:rPr kumimoji="0" lang="en-US" sz="1600" b="1" i="0" u="none" strike="noStrike" kern="1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Seksek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349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B74D4E-F243-4A10-813D-500A1402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0130DC-F780-43D2-B26A-92EACD789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676E0E-5B44-4166-8EDD-CFDBAC622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1"/>
            <a:ext cx="11298933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138AF-4B6F-B74B-EBE6-52B8A7E99672}"/>
              </a:ext>
            </a:extLst>
          </p:cNvPr>
          <p:cNvSpPr txBox="1"/>
          <p:nvPr/>
        </p:nvSpPr>
        <p:spPr>
          <a:xfrm>
            <a:off x="540249" y="1665785"/>
            <a:ext cx="11029615" cy="397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Context: radiotherapy (RT) and spatial fractionation Radiotherapy (SFRT)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20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Thesis goals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20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Methods &amp; results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20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endParaRPr lang="en-US" sz="2000" b="0" i="0" u="none" strike="noStrike" baseline="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Future perspectives 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CA0FA-BFC1-8B99-71E0-0AC66C80A924}"/>
              </a:ext>
            </a:extLst>
          </p:cNvPr>
          <p:cNvSpPr txBox="1"/>
          <p:nvPr/>
        </p:nvSpPr>
        <p:spPr>
          <a:xfrm>
            <a:off x="699433" y="770764"/>
            <a:ext cx="6096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overview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03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D46B8-7394-7CC3-F203-E47EB058E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E1471CE-F904-FA0F-6F5A-704CC05F1B47}"/>
              </a:ext>
            </a:extLst>
          </p:cNvPr>
          <p:cNvSpPr txBox="1"/>
          <p:nvPr/>
        </p:nvSpPr>
        <p:spPr>
          <a:xfrm>
            <a:off x="3120467" y="1306765"/>
            <a:ext cx="7228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000000"/>
                </a:solidFill>
                <a:latin typeface="AAAAAB+AvenirNext-DemiBold"/>
              </a:rPr>
              <a:t>Spatially Fractionated </a:t>
            </a:r>
            <a:r>
              <a:rPr lang="en-US" sz="2400" b="1" i="0" u="none" strike="noStrike" baseline="0" dirty="0" err="1">
                <a:solidFill>
                  <a:srgbClr val="000000"/>
                </a:solidFill>
                <a:latin typeface="AAAAAB+AvenirNext-DemiBold"/>
              </a:rPr>
              <a:t>RadioTherapy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AAAAB+AvenirNext-DemiBold"/>
              </a:rPr>
              <a:t> (SFRT): Techniques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64CF13-3613-7192-39CD-1326228E1C1E}"/>
              </a:ext>
            </a:extLst>
          </p:cNvPr>
          <p:cNvSpPr txBox="1"/>
          <p:nvPr/>
        </p:nvSpPr>
        <p:spPr>
          <a:xfrm>
            <a:off x="292566" y="0"/>
            <a:ext cx="1108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AAAAC+AvenirNext-Regular"/>
              </a:rPr>
              <a:t>Context</a:t>
            </a:r>
            <a:endParaRPr lang="en-US" dirty="0"/>
          </a:p>
        </p:txBody>
      </p:sp>
      <p:pic>
        <p:nvPicPr>
          <p:cNvPr id="17" name="Picture 16" descr="A diagram of a radiation therapy&#10;&#10;Description automatically generated">
            <a:extLst>
              <a:ext uri="{FF2B5EF4-FFF2-40B4-BE49-F238E27FC236}">
                <a16:creationId xmlns:a16="http://schemas.microsoft.com/office/drawing/2014/main" id="{22D42485-622C-F499-7DD3-4518AA1895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t="71160" r="73021" b="17505"/>
          <a:stretch>
            <a:fillRect/>
          </a:stretch>
        </p:blipFill>
        <p:spPr bwMode="auto">
          <a:xfrm>
            <a:off x="101632" y="3012728"/>
            <a:ext cx="1900963" cy="793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67CD76-0103-ADC8-756D-BE8407A0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087256-049C-14FA-9288-A288DE577304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 Goals 			Methods &amp; Results 			Conclusions 			Future Perspectives    </a:t>
            </a:r>
            <a:fld id="{033C1C78-449F-BE4F-9576-C2D642985C43}" type="slidenum">
              <a:rPr lang="en-ES" sz="1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2206E8-4F80-E3C3-E81E-E70F4E815D17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8E0DC78-4130-E981-C295-CA22584D90B8}"/>
              </a:ext>
            </a:extLst>
          </p:cNvPr>
          <p:cNvSpPr txBox="1"/>
          <p:nvPr/>
        </p:nvSpPr>
        <p:spPr>
          <a:xfrm>
            <a:off x="2247024" y="4644614"/>
            <a:ext cx="2605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width (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1 — 2 cm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 — 4 cm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ADE63-3108-0623-71C0-490083AE6756}"/>
              </a:ext>
            </a:extLst>
          </p:cNvPr>
          <p:cNvSpPr txBox="1"/>
          <p:nvPr/>
        </p:nvSpPr>
        <p:spPr>
          <a:xfrm>
            <a:off x="9105201" y="4812527"/>
            <a:ext cx="22073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50 — 100 µm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200 — 400 µm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EB6B7-1C00-976E-0C96-0766B6C78B04}"/>
              </a:ext>
            </a:extLst>
          </p:cNvPr>
          <p:cNvSpPr txBox="1"/>
          <p:nvPr/>
        </p:nvSpPr>
        <p:spPr>
          <a:xfrm>
            <a:off x="5618164" y="4812528"/>
            <a:ext cx="2010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 — 1 mm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 — 4 mm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6CA5831-A402-496B-0A6A-BBD7C47CC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634" y="3012728"/>
            <a:ext cx="1996613" cy="8535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851248-87C8-8D62-0A1F-4E6EE183D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4839" y="2952708"/>
            <a:ext cx="2103302" cy="85351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AD690F2-9E33-8251-8D21-28BFEDB05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913" y="2952708"/>
            <a:ext cx="1920406" cy="9525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2ABB51C-5F1B-6D0C-8907-92089A9D5D8A}"/>
              </a:ext>
            </a:extLst>
          </p:cNvPr>
          <p:cNvSpPr txBox="1"/>
          <p:nvPr/>
        </p:nvSpPr>
        <p:spPr>
          <a:xfrm>
            <a:off x="2595344" y="2523463"/>
            <a:ext cx="2635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GRID-RT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71FC57-1D07-AD6B-65D3-0C4471BAC262}"/>
              </a:ext>
            </a:extLst>
          </p:cNvPr>
          <p:cNvSpPr txBox="1"/>
          <p:nvPr/>
        </p:nvSpPr>
        <p:spPr>
          <a:xfrm>
            <a:off x="8860509" y="2500222"/>
            <a:ext cx="251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Microbeam-RT (MRT)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C1F6AF-6504-72FA-7AC9-851D55084F47}"/>
              </a:ext>
            </a:extLst>
          </p:cNvPr>
          <p:cNvSpPr txBox="1"/>
          <p:nvPr/>
        </p:nvSpPr>
        <p:spPr>
          <a:xfrm>
            <a:off x="2595344" y="4049789"/>
            <a:ext cx="2456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beams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5CA8B4-C748-0364-B867-AEFEAA06AB85}"/>
              </a:ext>
            </a:extLst>
          </p:cNvPr>
          <p:cNvSpPr txBox="1"/>
          <p:nvPr/>
        </p:nvSpPr>
        <p:spPr>
          <a:xfrm>
            <a:off x="5504913" y="4028050"/>
            <a:ext cx="223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≤100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wide beams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A442D5-41B4-2C39-E29F-9D49A8ECA8C2}"/>
              </a:ext>
            </a:extLst>
          </p:cNvPr>
          <p:cNvSpPr txBox="1"/>
          <p:nvPr/>
        </p:nvSpPr>
        <p:spPr>
          <a:xfrm>
            <a:off x="9054867" y="4028050"/>
            <a:ext cx="242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300 µm wide beams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71FC57-1D07-AD6B-65D3-0C4471BAC262}"/>
              </a:ext>
            </a:extLst>
          </p:cNvPr>
          <p:cNvSpPr txBox="1"/>
          <p:nvPr/>
        </p:nvSpPr>
        <p:spPr>
          <a:xfrm>
            <a:off x="5506220" y="2546802"/>
            <a:ext cx="28058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Minibeam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-RT (MBRT)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09BF0C-3FA6-739B-EEDE-683D619D29A3}"/>
              </a:ext>
            </a:extLst>
          </p:cNvPr>
          <p:cNvSpPr txBox="1"/>
          <p:nvPr/>
        </p:nvSpPr>
        <p:spPr>
          <a:xfrm>
            <a:off x="47205" y="2500222"/>
            <a:ext cx="2057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Conventional-RT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F8D881F-A6A2-ED7E-0ECE-96859CBFDF31}"/>
              </a:ext>
            </a:extLst>
          </p:cNvPr>
          <p:cNvSpPr txBox="1"/>
          <p:nvPr/>
        </p:nvSpPr>
        <p:spPr>
          <a:xfrm>
            <a:off x="148864" y="4028050"/>
            <a:ext cx="1619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 field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4061-57CF-0464-58BE-18710966C445}"/>
              </a:ext>
            </a:extLst>
          </p:cNvPr>
          <p:cNvSpPr txBox="1"/>
          <p:nvPr/>
        </p:nvSpPr>
        <p:spPr>
          <a:xfrm>
            <a:off x="101632" y="6518024"/>
            <a:ext cx="156978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[Fernandez-Palomo et al., 2022]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04BF5B1-1244-9833-1DBD-9EC2B9DBAF24}"/>
              </a:ext>
            </a:extLst>
          </p:cNvPr>
          <p:cNvCxnSpPr>
            <a:cxnSpLocks/>
          </p:cNvCxnSpPr>
          <p:nvPr/>
        </p:nvCxnSpPr>
        <p:spPr>
          <a:xfrm>
            <a:off x="965137" y="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41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30" grpId="0"/>
      <p:bldP spid="32" grpId="0"/>
      <p:bldP spid="34" grpId="0"/>
      <p:bldP spid="40" grpId="0"/>
      <p:bldP spid="46" grpId="0"/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BE98170-1102-B8D7-1FC5-FF087FDD6A61}"/>
              </a:ext>
            </a:extLst>
          </p:cNvPr>
          <p:cNvSpPr txBox="1"/>
          <p:nvPr/>
        </p:nvSpPr>
        <p:spPr>
          <a:xfrm>
            <a:off x="457219" y="775595"/>
            <a:ext cx="4778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0000"/>
                </a:solidFill>
                <a:latin typeface="AAAAAB+AvenirNext-DemiBold"/>
              </a:rPr>
              <a:t>Spatially Fractionated </a:t>
            </a:r>
            <a:r>
              <a:rPr lang="en-US" sz="2000" b="1" i="0" u="none" strike="noStrike" baseline="0" dirty="0" err="1">
                <a:solidFill>
                  <a:srgbClr val="000000"/>
                </a:solidFill>
                <a:latin typeface="AAAAAB+AvenirNext-DemiBold"/>
              </a:rPr>
              <a:t>RadioTherapy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AAAAAB+AvenirNext-DemiBold"/>
              </a:rPr>
              <a:t> (SFRT) 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EFBD0-1A56-458D-7483-A70494C92779}"/>
              </a:ext>
            </a:extLst>
          </p:cNvPr>
          <p:cNvSpPr txBox="1"/>
          <p:nvPr/>
        </p:nvSpPr>
        <p:spPr>
          <a:xfrm>
            <a:off x="292566" y="0"/>
            <a:ext cx="11083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AAAAC+AvenirNext-Regular"/>
              </a:rPr>
              <a:t>Context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E7DEF1-8CB3-AB47-A206-FE1A5B0EEA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75"/>
          <a:stretch>
            <a:fillRect/>
          </a:stretch>
        </p:blipFill>
        <p:spPr>
          <a:xfrm>
            <a:off x="5339593" y="1814598"/>
            <a:ext cx="6070107" cy="45075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A4E75A9-58F2-8048-CA06-A41724761C45}"/>
              </a:ext>
            </a:extLst>
          </p:cNvPr>
          <p:cNvSpPr txBox="1"/>
          <p:nvPr/>
        </p:nvSpPr>
        <p:spPr>
          <a:xfrm>
            <a:off x="494219" y="1950848"/>
            <a:ext cx="4704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SFRT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a strong spatial modulation of the dose to spare normal tissue and maintain tumor control.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031727-7ED9-D908-D743-DBDBE2CE2FA5}"/>
                  </a:ext>
                </a:extLst>
              </p:cNvPr>
              <p:cNvSpPr txBox="1"/>
              <p:nvPr/>
            </p:nvSpPr>
            <p:spPr>
              <a:xfrm>
                <a:off x="721453" y="3203476"/>
                <a:ext cx="2677136" cy="688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𝑃𝑉𝐷𝑅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𝑃𝑒𝑎𝑘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𝑉𝑎𝑙𝑙𝑒𝑦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4031727-7ED9-D908-D743-DBDBE2CE2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453" y="3203476"/>
                <a:ext cx="2677136" cy="688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3BFA7DD-EFB1-0EBD-759D-8A532E083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327BF3-A1A0-D165-A3A6-0EA8E77F0644}"/>
              </a:ext>
            </a:extLst>
          </p:cNvPr>
          <p:cNvSpPr txBox="1"/>
          <p:nvPr/>
        </p:nvSpPr>
        <p:spPr>
          <a:xfrm>
            <a:off x="-1" y="265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Thesis Goals 			Methods &amp; Results 			Conclusions 			Future Perspectives    </a:t>
            </a:r>
            <a:fld id="{033C1C78-449F-BE4F-9576-C2D642985C43}" type="slidenum">
              <a:rPr lang="en-ES" sz="1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lang="en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941289-8286-1B8B-C0D6-65D1376E3394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4AEB60-D030-55A3-43DB-312E2BB1F5DC}"/>
              </a:ext>
            </a:extLst>
          </p:cNvPr>
          <p:cNvSpPr txBox="1"/>
          <p:nvPr/>
        </p:nvSpPr>
        <p:spPr>
          <a:xfrm>
            <a:off x="8637831" y="1175705"/>
            <a:ext cx="785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Peak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96FA0E-59EE-6323-38F2-630C7BDD5C65}"/>
              </a:ext>
            </a:extLst>
          </p:cNvPr>
          <p:cNvSpPr txBox="1"/>
          <p:nvPr/>
        </p:nvSpPr>
        <p:spPr>
          <a:xfrm>
            <a:off x="8943433" y="1950848"/>
            <a:ext cx="7854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Valley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16746-4B52-7C27-DF03-0B5BF0CEA237}"/>
              </a:ext>
            </a:extLst>
          </p:cNvPr>
          <p:cNvSpPr txBox="1"/>
          <p:nvPr/>
        </p:nvSpPr>
        <p:spPr>
          <a:xfrm>
            <a:off x="9869646" y="1840797"/>
            <a:ext cx="495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 err="1">
                <a:solidFill>
                  <a:srgbClr val="000000"/>
                </a:solidFill>
                <a:latin typeface="AAAAAF+AvenirNext-Bold"/>
              </a:rPr>
              <a:t>ctc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AAAAF+AvenirNext-Bold"/>
              </a:rPr>
              <a:t> 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1810F1-9CA6-2895-7EB3-861C1FC16196}"/>
              </a:ext>
            </a:extLst>
          </p:cNvPr>
          <p:cNvSpPr/>
          <p:nvPr/>
        </p:nvSpPr>
        <p:spPr>
          <a:xfrm>
            <a:off x="9202723" y="5360565"/>
            <a:ext cx="289420" cy="37331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732D0A-3A2D-F074-0F17-5E07FEA5CF9B}"/>
              </a:ext>
            </a:extLst>
          </p:cNvPr>
          <p:cNvSpPr/>
          <p:nvPr/>
        </p:nvSpPr>
        <p:spPr>
          <a:xfrm>
            <a:off x="8797606" y="2970666"/>
            <a:ext cx="289420" cy="373310"/>
          </a:xfrm>
          <a:prstGeom prst="ellips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B30C21F-88D4-D8D9-32CC-07C0ABE8708A}"/>
              </a:ext>
            </a:extLst>
          </p:cNvPr>
          <p:cNvCxnSpPr>
            <a:cxnSpLocks/>
          </p:cNvCxnSpPr>
          <p:nvPr/>
        </p:nvCxnSpPr>
        <p:spPr>
          <a:xfrm>
            <a:off x="9717331" y="2358552"/>
            <a:ext cx="800628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BC7CE74-DFC8-691C-427D-C195CCDB4973}"/>
              </a:ext>
            </a:extLst>
          </p:cNvPr>
          <p:cNvCxnSpPr>
            <a:cxnSpLocks/>
          </p:cNvCxnSpPr>
          <p:nvPr/>
        </p:nvCxnSpPr>
        <p:spPr>
          <a:xfrm>
            <a:off x="8909235" y="1514259"/>
            <a:ext cx="16569" cy="141687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5F09EC6-8900-485E-2B3B-9869B4C33BF0}"/>
              </a:ext>
            </a:extLst>
          </p:cNvPr>
          <p:cNvCxnSpPr>
            <a:cxnSpLocks/>
          </p:cNvCxnSpPr>
          <p:nvPr/>
        </p:nvCxnSpPr>
        <p:spPr>
          <a:xfrm>
            <a:off x="9303391" y="2289402"/>
            <a:ext cx="32751" cy="2881613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E4B5C9E-DD28-05C4-85A2-48CB464FA754}"/>
              </a:ext>
            </a:extLst>
          </p:cNvPr>
          <p:cNvCxnSpPr>
            <a:cxnSpLocks/>
          </p:cNvCxnSpPr>
          <p:nvPr/>
        </p:nvCxnSpPr>
        <p:spPr>
          <a:xfrm>
            <a:off x="965137" y="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B3ADD2-AF09-B286-C0E2-563F20AFBF57}"/>
              </a:ext>
            </a:extLst>
          </p:cNvPr>
          <p:cNvSpPr txBox="1"/>
          <p:nvPr/>
        </p:nvSpPr>
        <p:spPr>
          <a:xfrm>
            <a:off x="-25350" y="6585142"/>
            <a:ext cx="96513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 [Lin et al., 2024]</a:t>
            </a:r>
          </a:p>
        </p:txBody>
      </p:sp>
    </p:spTree>
    <p:extLst>
      <p:ext uri="{BB962C8B-B14F-4D97-AF65-F5344CB8AC3E}">
        <p14:creationId xmlns:p14="http://schemas.microsoft.com/office/powerpoint/2010/main" val="28929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80FA8-B218-9AA2-01CD-C375AA7AF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591EA0-AD45-9478-9BE0-891517376F02}"/>
              </a:ext>
            </a:extLst>
          </p:cNvPr>
          <p:cNvSpPr txBox="1"/>
          <p:nvPr/>
        </p:nvSpPr>
        <p:spPr>
          <a:xfrm>
            <a:off x="0" y="-915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Thesis Goals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Methods &amp; Results 			Conclusions 			Future Perspectives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fld id="{033C1C78-449F-BE4F-9576-C2D642985C43}" type="slidenum">
              <a:rPr lang="en-ES" sz="1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r>
              <a:rPr lang="en-US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lang="en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B2BED92-AE6E-E729-528E-1B804F9E5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520" y="2377192"/>
            <a:ext cx="878541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thesis aims to advance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SFRT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by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optimising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collimator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geometries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beam parameters, and dose modulation, while exploring the potential of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Minigrid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Minibeam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techniques for improving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tumour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control and normal tissue sparing in challenging oncological applications.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80FBD2A-135C-5E1E-8355-BB7E66EE6D87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0C9300-3D2E-EB5C-B3DB-49644B5ABE46}"/>
              </a:ext>
            </a:extLst>
          </p:cNvPr>
          <p:cNvCxnSpPr>
            <a:cxnSpLocks/>
          </p:cNvCxnSpPr>
          <p:nvPr/>
        </p:nvCxnSpPr>
        <p:spPr>
          <a:xfrm>
            <a:off x="965137" y="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79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98BDE-8421-5C29-3938-18359B758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124471-39A1-1165-2881-E44E163E1833}"/>
              </a:ext>
            </a:extLst>
          </p:cNvPr>
          <p:cNvSpPr txBox="1"/>
          <p:nvPr/>
        </p:nvSpPr>
        <p:spPr>
          <a:xfrm>
            <a:off x="650598" y="777513"/>
            <a:ext cx="2990576" cy="342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TOPAS visualization of LINAC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yellow object with a blue square&#10;&#10;Description automatically generated with medium confidence">
            <a:extLst>
              <a:ext uri="{FF2B5EF4-FFF2-40B4-BE49-F238E27FC236}">
                <a16:creationId xmlns:a16="http://schemas.microsoft.com/office/drawing/2014/main" id="{3321ACAE-58CE-B26F-A105-C03997919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3" y="1398285"/>
            <a:ext cx="3534143" cy="2689800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6762D61D-13C6-3745-89F0-CB2B5F063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7" y="4072457"/>
            <a:ext cx="3534143" cy="255080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D3C56A-C0DA-38A5-6B8C-1E6973BE6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97DAD2-B616-83B0-F806-F67A5C0849F8}"/>
              </a:ext>
            </a:extLst>
          </p:cNvPr>
          <p:cNvSpPr txBox="1"/>
          <p:nvPr/>
        </p:nvSpPr>
        <p:spPr>
          <a:xfrm>
            <a:off x="-1" y="557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		 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6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8A7A7D-56EA-CCD2-FEA0-3F7D7F1731D4}"/>
              </a:ext>
            </a:extLst>
          </p:cNvPr>
          <p:cNvCxnSpPr>
            <a:cxnSpLocks/>
          </p:cNvCxnSpPr>
          <p:nvPr/>
        </p:nvCxnSpPr>
        <p:spPr>
          <a:xfrm flipV="1">
            <a:off x="2354443" y="3328891"/>
            <a:ext cx="3463322" cy="196051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EE00927-AD3F-8755-DE37-A3D7E2AD5C4A}"/>
              </a:ext>
            </a:extLst>
          </p:cNvPr>
          <p:cNvSpPr/>
          <p:nvPr/>
        </p:nvSpPr>
        <p:spPr>
          <a:xfrm>
            <a:off x="1884459" y="5176299"/>
            <a:ext cx="469984" cy="56454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96AA9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41A5366-A650-7512-37DC-78167D4574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041"/>
          <a:stretch>
            <a:fillRect/>
          </a:stretch>
        </p:blipFill>
        <p:spPr>
          <a:xfrm>
            <a:off x="5960378" y="3811886"/>
            <a:ext cx="5469622" cy="281189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DA01B95-1709-E875-E3F5-6E7D1569E9B4}"/>
              </a:ext>
            </a:extLst>
          </p:cNvPr>
          <p:cNvCxnSpPr>
            <a:cxnSpLocks/>
          </p:cNvCxnSpPr>
          <p:nvPr/>
        </p:nvCxnSpPr>
        <p:spPr>
          <a:xfrm flipV="1">
            <a:off x="2408126" y="5468149"/>
            <a:ext cx="3495480" cy="8556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4FA77C0-0D45-7BF9-F88B-F74A22471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190" y="961489"/>
            <a:ext cx="5395925" cy="2550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DCA43C-C0E2-CBFF-99FB-EA3D722FC225}"/>
                  </a:ext>
                </a:extLst>
              </p:cNvPr>
              <p:cNvSpPr txBox="1"/>
              <p:nvPr/>
            </p:nvSpPr>
            <p:spPr>
              <a:xfrm>
                <a:off x="4408760" y="1978264"/>
                <a:ext cx="1652799" cy="622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𝑃𝑉𝐷𝑅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𝑃𝑒𝑎𝑘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𝑉𝑎𝑙𝑙𝑒𝑦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DCA43C-C0E2-CBFF-99FB-EA3D722FC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60" y="1978264"/>
                <a:ext cx="1652799" cy="622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6F4FCD-29B1-9B22-062B-D67D994F4785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3BE956-05C6-7628-BC9E-EF97E7398182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4CE05BC-E0EE-DF4D-0FFE-57A374479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2850" y="820343"/>
            <a:ext cx="640135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270C29-940E-864C-6D63-EF802248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0221EB4-5B76-2FE3-7A91-E1516B670B35}"/>
              </a:ext>
            </a:extLst>
          </p:cNvPr>
          <p:cNvSpPr/>
          <p:nvPr/>
        </p:nvSpPr>
        <p:spPr>
          <a:xfrm>
            <a:off x="5741841" y="3803826"/>
            <a:ext cx="1612828" cy="7080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PVDR</a:t>
            </a:r>
          </a:p>
        </p:txBody>
      </p:sp>
      <p:pic>
        <p:nvPicPr>
          <p:cNvPr id="29" name="Picture 28" descr="A graph of a red line&#10;&#10;AI-generated content may be incorrect.">
            <a:extLst>
              <a:ext uri="{FF2B5EF4-FFF2-40B4-BE49-F238E27FC236}">
                <a16:creationId xmlns:a16="http://schemas.microsoft.com/office/drawing/2014/main" id="{CDF9A925-9B0C-10A4-69C7-9FF59782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69" y="4599244"/>
            <a:ext cx="2534800" cy="2092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397222-C930-B043-1BC4-31C8BFCECE16}"/>
              </a:ext>
            </a:extLst>
          </p:cNvPr>
          <p:cNvSpPr txBox="1"/>
          <p:nvPr/>
        </p:nvSpPr>
        <p:spPr>
          <a:xfrm>
            <a:off x="2123937" y="1882856"/>
            <a:ext cx="1720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AAAAAF+AvenirNext-Bold"/>
              </a:rPr>
              <a:t>MGRT 1.32 mm</a:t>
            </a:r>
            <a:endParaRPr lang="en-US" sz="16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DA31FAD-D043-3BBE-8D8D-F2F870DF8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8" y="2166679"/>
            <a:ext cx="2690038" cy="20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A graph of a normal dosage&#10;&#10;AI-generated content may be incorrect.">
            <a:extLst>
              <a:ext uri="{FF2B5EF4-FFF2-40B4-BE49-F238E27FC236}">
                <a16:creationId xmlns:a16="http://schemas.microsoft.com/office/drawing/2014/main" id="{521DCE9D-EFDD-7EE0-4883-8CB99D53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48" y="2255481"/>
            <a:ext cx="2421578" cy="210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2B8868-8CC0-B925-33EE-CE54B4753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4" y="4737273"/>
            <a:ext cx="2639805" cy="1954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E580D0-5D30-CCA3-6204-60CA8FDFE7B5}"/>
                  </a:ext>
                </a:extLst>
              </p:cNvPr>
              <p:cNvSpPr txBox="1"/>
              <p:nvPr/>
            </p:nvSpPr>
            <p:spPr>
              <a:xfrm>
                <a:off x="6281436" y="1260442"/>
                <a:ext cx="1652799" cy="622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𝑃𝑉𝐷𝑅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𝑃𝑒𝑎𝑘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𝑉𝑎𝑙𝑙𝑒𝑦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BE580D0-5D30-CCA3-6204-60CA8FDFE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36" y="1260442"/>
                <a:ext cx="1652799" cy="622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94E62483-FB8D-D278-9742-5E1FDDD9EE9D}"/>
              </a:ext>
            </a:extLst>
          </p:cNvPr>
          <p:cNvSpPr txBox="1"/>
          <p:nvPr/>
        </p:nvSpPr>
        <p:spPr>
          <a:xfrm>
            <a:off x="2123937" y="4263983"/>
            <a:ext cx="17208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baseline="0" dirty="0">
                <a:solidFill>
                  <a:srgbClr val="000000"/>
                </a:solidFill>
                <a:latin typeface="AAAAAF+AvenirNext-Bold"/>
              </a:rPr>
              <a:t>MGRT 0.66 mm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30DA1-9C20-BA3E-2C5D-1F6B6D78E36F}"/>
              </a:ext>
            </a:extLst>
          </p:cNvPr>
          <p:cNvSpPr txBox="1"/>
          <p:nvPr/>
        </p:nvSpPr>
        <p:spPr>
          <a:xfrm>
            <a:off x="257660" y="772189"/>
            <a:ext cx="65755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MGRT Collimator: This collimator type includes a grid structure with two beam widths: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width 1: 1.32 mm,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width 2: 0.66 mm,  			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139776-AF86-622F-1E6C-49D45A3842C8}"/>
              </a:ext>
            </a:extLst>
          </p:cNvPr>
          <p:cNvSpPr txBox="1"/>
          <p:nvPr/>
        </p:nvSpPr>
        <p:spPr>
          <a:xfrm>
            <a:off x="-1" y="-8878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MGRT	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7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832812-4594-68D5-2DF6-E6BD8B74AB1D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A967CE-D1B5-82E9-99A2-D45B96101FBE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7CD259D1-DDC2-6832-5E54-7936213AD012}"/>
              </a:ext>
            </a:extLst>
          </p:cNvPr>
          <p:cNvSpPr/>
          <p:nvPr/>
        </p:nvSpPr>
        <p:spPr>
          <a:xfrm>
            <a:off x="2694336" y="1375495"/>
            <a:ext cx="851104" cy="19430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ctc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3.6 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E2B451-E8E7-4E0F-CD5F-120DEE9C1C57}"/>
              </a:ext>
            </a:extLst>
          </p:cNvPr>
          <p:cNvSpPr txBox="1"/>
          <p:nvPr/>
        </p:nvSpPr>
        <p:spPr>
          <a:xfrm>
            <a:off x="7883029" y="5304977"/>
            <a:ext cx="33666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Smaller beam (≤ 1 mm at the isocenter) and higher</a:t>
            </a:r>
          </a:p>
          <a:p>
            <a:r>
              <a:rPr lang="en-US" sz="1200" dirty="0"/>
              <a:t>PVDR (up to 9)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0BE750-EFC5-DD39-E267-053A31E2EB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5365" y="643434"/>
            <a:ext cx="1867702" cy="1612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C5A479-589F-C0D1-1EE8-5CADEF96628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010"/>
          <a:stretch>
            <a:fillRect/>
          </a:stretch>
        </p:blipFill>
        <p:spPr>
          <a:xfrm>
            <a:off x="7700068" y="2689792"/>
            <a:ext cx="4261233" cy="2431688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1DC698C-336D-A943-8630-084ACE4D716D}"/>
              </a:ext>
            </a:extLst>
          </p:cNvPr>
          <p:cNvCxnSpPr/>
          <p:nvPr/>
        </p:nvCxnSpPr>
        <p:spPr>
          <a:xfrm flipV="1">
            <a:off x="9760591" y="906011"/>
            <a:ext cx="1354822" cy="40686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D3976C-BB4C-5542-3CB4-6F39A316F2B9}"/>
              </a:ext>
            </a:extLst>
          </p:cNvPr>
          <p:cNvCxnSpPr>
            <a:cxnSpLocks/>
          </p:cNvCxnSpPr>
          <p:nvPr/>
        </p:nvCxnSpPr>
        <p:spPr>
          <a:xfrm>
            <a:off x="9945149" y="1553023"/>
            <a:ext cx="1304488" cy="1941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00516-D533-0207-5DA5-C43A554DA9AB}"/>
                  </a:ext>
                </a:extLst>
              </p:cNvPr>
              <p:cNvSpPr txBox="1"/>
              <p:nvPr/>
            </p:nvSpPr>
            <p:spPr>
              <a:xfrm>
                <a:off x="11090943" y="634276"/>
                <a:ext cx="870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𝑃𝑒𝑎𝑘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F400516-D533-0207-5DA5-C43A554DA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943" y="634276"/>
                <a:ext cx="87035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87EB58-E78D-6178-5B20-4273F7A77579}"/>
                  </a:ext>
                </a:extLst>
              </p:cNvPr>
              <p:cNvSpPr txBox="1"/>
              <p:nvPr/>
            </p:nvSpPr>
            <p:spPr>
              <a:xfrm>
                <a:off x="11333527" y="1590479"/>
                <a:ext cx="7410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𝑉𝑎𝑙𝑙𝑒𝑦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87EB58-E78D-6178-5B20-4273F7A77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3527" y="1590479"/>
                <a:ext cx="741028" cy="369332"/>
              </a:xfrm>
              <a:prstGeom prst="rect">
                <a:avLst/>
              </a:prstGeom>
              <a:blipFill>
                <a:blip r:embed="rId12"/>
                <a:stretch>
                  <a:fillRect l="-2459" r="-1557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BCDF1E71-E3A0-A661-3D96-81CD4FCBB07A}"/>
              </a:ext>
            </a:extLst>
          </p:cNvPr>
          <p:cNvSpPr txBox="1"/>
          <p:nvPr/>
        </p:nvSpPr>
        <p:spPr>
          <a:xfrm>
            <a:off x="7991670" y="6099333"/>
            <a:ext cx="2838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beams (≤ 1.32 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PVDR in normal tissues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EB7DD6-9808-EE5E-F29E-5B94015DA4C7}"/>
              </a:ext>
            </a:extLst>
          </p:cNvPr>
          <p:cNvSpPr txBox="1"/>
          <p:nvPr/>
        </p:nvSpPr>
        <p:spPr>
          <a:xfrm>
            <a:off x="10658995" y="6390323"/>
            <a:ext cx="9923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3"/>
                </a:solidFill>
              </a:rPr>
              <a:t>[Acuña et al., 2025]</a:t>
            </a:r>
          </a:p>
        </p:txBody>
      </p:sp>
    </p:spTree>
    <p:extLst>
      <p:ext uri="{BB962C8B-B14F-4D97-AF65-F5344CB8AC3E}">
        <p14:creationId xmlns:p14="http://schemas.microsoft.com/office/powerpoint/2010/main" val="41269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  <p:bldP spid="12" grpId="0"/>
      <p:bldP spid="14" grpId="0"/>
      <p:bldP spid="27" grpId="0"/>
      <p:bldP spid="2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88C64-39C7-2F8E-EBA8-E33D59EB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D9EDC1-13C9-F41D-8EEC-9BC463FB8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pic>
        <p:nvPicPr>
          <p:cNvPr id="2" name="Picture 1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A800B11A-7925-DC7E-3201-97E213FD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729" y="1702784"/>
            <a:ext cx="6191668" cy="39346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0E2835-E669-046F-10BF-10059322C0AD}"/>
              </a:ext>
            </a:extLst>
          </p:cNvPr>
          <p:cNvSpPr txBox="1"/>
          <p:nvPr/>
        </p:nvSpPr>
        <p:spPr>
          <a:xfrm>
            <a:off x="6837501" y="871671"/>
            <a:ext cx="16459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AAAAF+AvenirNext-Bold"/>
              </a:rPr>
              <a:t>MC code validation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91F46-8E46-138A-9583-482A32DCE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1209" y="886998"/>
            <a:ext cx="641503" cy="29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B050A-4786-8026-47FC-90A10B094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3011126" y="2827954"/>
            <a:ext cx="3989088" cy="525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EBBB23-3FE9-73CE-4855-A5C217A4DAE5}"/>
              </a:ext>
            </a:extLst>
          </p:cNvPr>
          <p:cNvSpPr txBox="1"/>
          <p:nvPr/>
        </p:nvSpPr>
        <p:spPr>
          <a:xfrm>
            <a:off x="0" y="9782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MGRT	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8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EAC84B-E2BD-E5F7-E1CE-BDFDE3E9BC2D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8D1586-CEFA-0447-2B36-B7AE72B8F4BE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36F576D1-2921-F9C8-E099-CEBF69B7D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615" y="1794958"/>
            <a:ext cx="4040800" cy="337289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432AFA5-E55E-69A7-6C2E-EE7CC88B1882}"/>
              </a:ext>
            </a:extLst>
          </p:cNvPr>
          <p:cNvSpPr txBox="1"/>
          <p:nvPr/>
        </p:nvSpPr>
        <p:spPr>
          <a:xfrm>
            <a:off x="167377" y="5320610"/>
            <a:ext cx="2082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FFF TrueBeam (6 MV X-rays)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66C9C4-A569-9474-76D0-CD212270877E}"/>
              </a:ext>
            </a:extLst>
          </p:cNvPr>
          <p:cNvSpPr txBox="1"/>
          <p:nvPr/>
        </p:nvSpPr>
        <p:spPr>
          <a:xfrm>
            <a:off x="2200014" y="5314236"/>
            <a:ext cx="2134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cm thick steel collimator,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x 1.3 mm2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7ABAB7-CE29-A95C-D35A-56BFF873716D}"/>
              </a:ext>
            </a:extLst>
          </p:cNvPr>
          <p:cNvSpPr txBox="1"/>
          <p:nvPr/>
        </p:nvSpPr>
        <p:spPr>
          <a:xfrm>
            <a:off x="1693528" y="1096246"/>
            <a:ext cx="1012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LINAC</a:t>
            </a:r>
          </a:p>
        </p:txBody>
      </p:sp>
    </p:spTree>
    <p:extLst>
      <p:ext uri="{BB962C8B-B14F-4D97-AF65-F5344CB8AC3E}">
        <p14:creationId xmlns:p14="http://schemas.microsoft.com/office/powerpoint/2010/main" val="33938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EC86-3394-7B5B-2BAE-D127AD8D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DFE75-AA6D-1118-3766-45C4EE33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58"/>
            <a:ext cx="12192000" cy="412446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0FC40971-3F2E-8965-81A6-56DB10FB3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01BB55-4477-925F-E61B-799E116E6EF5}"/>
              </a:ext>
            </a:extLst>
          </p:cNvPr>
          <p:cNvSpPr txBox="1"/>
          <p:nvPr/>
        </p:nvSpPr>
        <p:spPr>
          <a:xfrm>
            <a:off x="1228276" y="6205074"/>
            <a:ext cx="2642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Contouring Methodology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C30F31-222E-D6CC-72D6-926FA615E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17" y="2750648"/>
            <a:ext cx="4453953" cy="3405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6D552-828A-B286-83AE-D05FCB6A3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57" y="3869147"/>
            <a:ext cx="2458666" cy="2404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30A935-FBDB-078A-93CB-0C59A7A2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318" y="655489"/>
            <a:ext cx="2563503" cy="2730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0C3F96-3F9E-35AB-66A1-B4C916039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318" y="3869147"/>
            <a:ext cx="2563504" cy="23359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ADACB2-CC55-DFD7-E352-A4468A636B87}"/>
              </a:ext>
            </a:extLst>
          </p:cNvPr>
          <p:cNvSpPr txBox="1"/>
          <p:nvPr/>
        </p:nvSpPr>
        <p:spPr>
          <a:xfrm>
            <a:off x="6915113" y="3408964"/>
            <a:ext cx="853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Case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D59E4D-0C88-35F7-6B3A-0A6F8A5F077A}"/>
              </a:ext>
            </a:extLst>
          </p:cNvPr>
          <p:cNvSpPr txBox="1"/>
          <p:nvPr/>
        </p:nvSpPr>
        <p:spPr>
          <a:xfrm>
            <a:off x="10110413" y="6370786"/>
            <a:ext cx="853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Case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517D4E-B959-821A-58C0-93ADDD33DA30}"/>
              </a:ext>
            </a:extLst>
          </p:cNvPr>
          <p:cNvSpPr txBox="1"/>
          <p:nvPr/>
        </p:nvSpPr>
        <p:spPr>
          <a:xfrm>
            <a:off x="10157276" y="3429000"/>
            <a:ext cx="853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Case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627C0-B1F1-3817-9371-CCA43719CF2E}"/>
              </a:ext>
            </a:extLst>
          </p:cNvPr>
          <p:cNvSpPr txBox="1"/>
          <p:nvPr/>
        </p:nvSpPr>
        <p:spPr>
          <a:xfrm>
            <a:off x="6915112" y="6432987"/>
            <a:ext cx="8533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Case 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E3E3EA-9DA6-0967-F89C-6096E5F50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593" y="655489"/>
            <a:ext cx="2329429" cy="2719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D7035B-54FA-32B0-9A9F-A0FB3714BD3B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Methods &amp; Results 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TOPAS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GRID-RT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     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TPS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(Ocular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Tumour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	     </a:t>
            </a:r>
            <a:fld id="{033C1C78-449F-BE4F-9576-C2D642985C43}" type="slidenum">
              <a:rPr kumimoji="0" lang="en-ES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lvl="0">
                <a:defRPr/>
              </a:pPr>
              <a:t>9</a:t>
            </a:fld>
            <a:r>
              <a:rPr kumimoji="0" lang="en-US" sz="1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/18</a:t>
            </a:r>
            <a:endParaRPr kumimoji="0" lang="en-ES" sz="18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04667E-2BB2-C929-861E-DC752EA09DA3}"/>
              </a:ext>
            </a:extLst>
          </p:cNvPr>
          <p:cNvCxnSpPr>
            <a:cxnSpLocks/>
          </p:cNvCxnSpPr>
          <p:nvPr/>
        </p:nvCxnSpPr>
        <p:spPr>
          <a:xfrm>
            <a:off x="11739397" y="0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13E42A-C12F-AA33-01D9-3C075E410EEB}"/>
              </a:ext>
            </a:extLst>
          </p:cNvPr>
          <p:cNvCxnSpPr>
            <a:cxnSpLocks/>
          </p:cNvCxnSpPr>
          <p:nvPr/>
        </p:nvCxnSpPr>
        <p:spPr>
          <a:xfrm>
            <a:off x="2085067" y="-9158"/>
            <a:ext cx="0" cy="39413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BD6B142-F56B-A6B6-380C-45351B49505D}"/>
              </a:ext>
            </a:extLst>
          </p:cNvPr>
          <p:cNvSpPr/>
          <p:nvPr/>
        </p:nvSpPr>
        <p:spPr>
          <a:xfrm>
            <a:off x="764299" y="1675811"/>
            <a:ext cx="3967992" cy="553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Treatment planning for Ocular </a:t>
            </a:r>
            <a:r>
              <a:rPr lang="en-US" dirty="0" err="1">
                <a:solidFill>
                  <a:schemeClr val="tx1"/>
                </a:solidFill>
              </a:rPr>
              <a:t>Tumour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DCDA0A-6840-1284-91EC-7B6851BB268E}"/>
              </a:ext>
            </a:extLst>
          </p:cNvPr>
          <p:cNvSpPr/>
          <p:nvPr/>
        </p:nvSpPr>
        <p:spPr>
          <a:xfrm>
            <a:off x="247476" y="701388"/>
            <a:ext cx="5238924" cy="5537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Treatment Planning System (TPS)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66C0747-9476-8C69-597B-A8FF8F693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34" y="1276373"/>
            <a:ext cx="827035" cy="3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Dividend">
  <a:themeElements>
    <a:clrScheme name="thesis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F1435"/>
      </a:accent1>
      <a:accent2>
        <a:srgbClr val="A0286C"/>
      </a:accent2>
      <a:accent3>
        <a:srgbClr val="A0286C"/>
      </a:accent3>
      <a:accent4>
        <a:srgbClr val="D96AA9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8326CCB7A3F140A38A6172EE97ADE4" ma:contentTypeVersion="5" ma:contentTypeDescription="Crée un document." ma:contentTypeScope="" ma:versionID="ad2f5b51b596458d5b1ddfa3b7e8f460">
  <xsd:schema xmlns:xsd="http://www.w3.org/2001/XMLSchema" xmlns:xs="http://www.w3.org/2001/XMLSchema" xmlns:p="http://schemas.microsoft.com/office/2006/metadata/properties" xmlns:ns3="8249ab88-4e87-4375-9672-6b432ac16ef8" targetNamespace="http://schemas.microsoft.com/office/2006/metadata/properties" ma:root="true" ma:fieldsID="c3eb679b297eb2b077c9433631d8c12d" ns3:_="">
    <xsd:import namespace="8249ab88-4e87-4375-9672-6b432ac16ef8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9ab88-4e87-4375-9672-6b432ac16ef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DFAB81-EC3E-4971-B60A-38CEF54F3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49ab88-4e87-4375-9672-6b432ac16e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F6C1B-4CAC-4EA1-8C9D-DA0F03367AFC}">
  <ds:schemaRefs>
    <ds:schemaRef ds:uri="8249ab88-4e87-4375-9672-6b432ac16ef8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A0940E-9F0D-41CD-A2C4-8F2654291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22563</TotalTime>
  <Words>1563</Words>
  <Application>Microsoft Office PowerPoint</Application>
  <PresentationFormat>Widescreen</PresentationFormat>
  <Paragraphs>139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AAAAAB+AvenirNext-DemiBold</vt:lpstr>
      <vt:lpstr>AAAAAC+AvenirNext-Regular</vt:lpstr>
      <vt:lpstr>AAAAAF+AvenirNext-Bold</vt:lpstr>
      <vt:lpstr>Aptos</vt:lpstr>
      <vt:lpstr>Arial</vt:lpstr>
      <vt:lpstr>Calibri</vt:lpstr>
      <vt:lpstr>Cambria Math</vt:lpstr>
      <vt:lpstr>Gill Sans MT</vt:lpstr>
      <vt:lpstr>Times New Roman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Rodriguez Alfredo</dc:creator>
  <cp:lastModifiedBy>ahmed glayl</cp:lastModifiedBy>
  <cp:revision>122</cp:revision>
  <dcterms:created xsi:type="dcterms:W3CDTF">2024-08-08T09:28:18Z</dcterms:created>
  <dcterms:modified xsi:type="dcterms:W3CDTF">2026-06-04T23:13:25Z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0x010100708326CCB7A3F140A38A6172EE97ADE4</vt:lpwstr>
  </property>
</Properties>
</file>