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7" r:id="rId1"/>
  </p:sldMasterIdLst>
  <p:notesMasterIdLst>
    <p:notesMasterId r:id="rId8"/>
  </p:notesMasterIdLst>
  <p:handoutMasterIdLst>
    <p:handoutMasterId r:id="rId9"/>
  </p:handoutMasterIdLst>
  <p:sldIdLst>
    <p:sldId id="307" r:id="rId2"/>
    <p:sldId id="355" r:id="rId3"/>
    <p:sldId id="356" r:id="rId4"/>
    <p:sldId id="361" r:id="rId5"/>
    <p:sldId id="359" r:id="rId6"/>
    <p:sldId id="357" r:id="rId7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00"/>
    <a:srgbClr val="F39200"/>
    <a:srgbClr val="6600CC"/>
    <a:srgbClr val="E05314"/>
    <a:srgbClr val="00294B"/>
    <a:srgbClr val="456487"/>
    <a:srgbClr val="511F74"/>
    <a:srgbClr val="7A286A"/>
    <a:srgbClr val="DF8A2D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41" autoAdjust="0"/>
    <p:restoredTop sz="96291" autoAdjust="0"/>
  </p:normalViewPr>
  <p:slideViewPr>
    <p:cSldViewPr>
      <p:cViewPr varScale="1">
        <p:scale>
          <a:sx n="125" d="100"/>
          <a:sy n="125" d="100"/>
        </p:scale>
        <p:origin x="1044" y="84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20" d="100"/>
          <a:sy n="120" d="100"/>
        </p:scale>
        <p:origin x="49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D8E4DC3-1435-4AD9-B779-B2F881F0EA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054AA30-5AB1-4D30-AD4C-292891C134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/>
              <a:t>18/09/2025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C0ED91-0737-46AB-BCED-11D8AE4CB2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7F884E9-3222-4470-B16E-71B96914E9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FC218-9DB8-4FC5-A045-25D0AD22A5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46065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18/09/2025</a:t>
            </a:r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18/09/2025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Review- 5-2025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9883" y="56636"/>
            <a:ext cx="9577064" cy="596844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345827" y="941512"/>
            <a:ext cx="10081120" cy="4608512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1224135" cy="3222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18/09/2025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- 5-2025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850883" y="5714820"/>
            <a:ext cx="731049" cy="3222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8FD5F-E33E-40BC-9DD7-0723FC62E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597" y="991680"/>
            <a:ext cx="8079581" cy="2109600"/>
          </a:xfrm>
        </p:spPr>
        <p:txBody>
          <a:bodyPr anchor="b"/>
          <a:lstStyle>
            <a:lvl1pPr algn="ctr">
              <a:defRPr sz="5302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AD7478-505D-44CF-BCB9-0510EA396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597" y="3182634"/>
            <a:ext cx="8079581" cy="1462973"/>
          </a:xfrm>
        </p:spPr>
        <p:txBody>
          <a:bodyPr/>
          <a:lstStyle>
            <a:lvl1pPr marL="0" indent="0" algn="ctr">
              <a:buNone/>
              <a:defRPr sz="2121"/>
            </a:lvl1pPr>
            <a:lvl2pPr marL="403982" indent="0" algn="ctr">
              <a:buNone/>
              <a:defRPr sz="1767"/>
            </a:lvl2pPr>
            <a:lvl3pPr marL="807964" indent="0" algn="ctr">
              <a:buNone/>
              <a:defRPr sz="1590"/>
            </a:lvl3pPr>
            <a:lvl4pPr marL="1211946" indent="0" algn="ctr">
              <a:buNone/>
              <a:defRPr sz="1414"/>
            </a:lvl4pPr>
            <a:lvl5pPr marL="1615928" indent="0" algn="ctr">
              <a:buNone/>
              <a:defRPr sz="1414"/>
            </a:lvl5pPr>
            <a:lvl6pPr marL="2019910" indent="0" algn="ctr">
              <a:buNone/>
              <a:defRPr sz="1414"/>
            </a:lvl6pPr>
            <a:lvl7pPr marL="2423892" indent="0" algn="ctr">
              <a:buNone/>
              <a:defRPr sz="1414"/>
            </a:lvl7pPr>
            <a:lvl8pPr marL="2827873" indent="0" algn="ctr">
              <a:buNone/>
              <a:defRPr sz="1414"/>
            </a:lvl8pPr>
            <a:lvl9pPr marL="3231855" indent="0" algn="ctr">
              <a:buNone/>
              <a:defRPr sz="1414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959662-BAB8-40BE-8F94-2794A0187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033093-330B-497C-8C4E-F72E8156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Review- 5-2025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429CB5-682C-4F44-AF45-94E50533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888C-2246-473E-A69D-9BC16C973E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31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18/09/2025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Review- 5-2025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18/09/2025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Review- 5-2025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18/09/2025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Review- 5-2025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18/09/2025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Review- 5-2025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18/09/2025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Review- 5-2025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18/09/2025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Review- 5-2025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18/09/2025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Review- 5-2025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18/09/2025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Review- 5-2025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DC8E9DE-AFD1-4783-B434-2F098487DB8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77875" y="120651"/>
            <a:ext cx="9721080" cy="460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5827" y="941512"/>
            <a:ext cx="10153128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1534" y="5731817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18/09/2025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731817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- 5-2025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45256" y="573722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  <p:sldLayoutId id="214748371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9883" y="524469"/>
            <a:ext cx="9433048" cy="497258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7E7CFD6-0172-42A9-A91E-F497F6A95F1D}"/>
              </a:ext>
            </a:extLst>
          </p:cNvPr>
          <p:cNvSpPr txBox="1"/>
          <p:nvPr/>
        </p:nvSpPr>
        <p:spPr>
          <a:xfrm>
            <a:off x="2362051" y="1805608"/>
            <a:ext cx="6048672" cy="31700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Project Progress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Review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3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4-2026</a:t>
            </a:r>
            <a:endParaRPr lang="fr-FR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endParaRPr lang="fr-FR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fr-FR" sz="2800" dirty="0">
                <a:latin typeface="+mn-lt"/>
              </a:rPr>
              <a:t>WP- 6</a:t>
            </a:r>
            <a:r>
              <a:rPr lang="fr-FR" sz="2800" dirty="0" smtClean="0">
                <a:latin typeface="+mn-lt"/>
              </a:rPr>
              <a:t> </a:t>
            </a:r>
            <a:endParaRPr lang="fr-FR" sz="2800" dirty="0">
              <a:latin typeface="+mn-lt"/>
            </a:endParaRPr>
          </a:p>
          <a:p>
            <a:pPr algn="ctr"/>
            <a:r>
              <a:rPr lang="fr-FR" sz="2800" dirty="0">
                <a:latin typeface="+mn-lt"/>
              </a:rPr>
              <a:t>Présenté par: </a:t>
            </a:r>
            <a:r>
              <a:rPr lang="fr-FR" sz="2800" dirty="0" smtClean="0">
                <a:latin typeface="+mn-lt"/>
              </a:rPr>
              <a:t>Guillaume OLRY</a:t>
            </a:r>
            <a:endParaRPr lang="fr-FR" sz="2800" dirty="0">
              <a:latin typeface="+mn-lt"/>
            </a:endParaRPr>
          </a:p>
          <a:p>
            <a:pPr algn="ctr"/>
            <a:endParaRPr lang="fr-FR" sz="2400" dirty="0">
              <a:latin typeface="+mn-lt"/>
            </a:endParaRPr>
          </a:p>
          <a:p>
            <a:pPr algn="ctr"/>
            <a:endParaRPr lang="fr-FR" sz="2400" dirty="0">
              <a:latin typeface="+mn-lt"/>
            </a:endParaRPr>
          </a:p>
          <a:p>
            <a:pPr algn="ctr"/>
            <a:r>
              <a:rPr lang="fr-FR" sz="2400" dirty="0" smtClean="0">
                <a:latin typeface="+mn-lt"/>
              </a:rPr>
              <a:t>29 Mai 2026</a:t>
            </a:r>
            <a:endParaRPr lang="fr-FR" sz="2400" dirty="0"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537CC1-C2DF-C452-B89B-2387774B0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8867" y="774789"/>
            <a:ext cx="1117600" cy="762000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58073F5-65AE-433A-92CC-DF8F85E01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smtClean="0"/>
              <a:t>Review-4-2026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332A01-431A-48EB-AFE2-7D28EA117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566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F41288-750A-45D5-BC8A-6502AED4B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TDR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37990E-D00E-4C0B-9ED1-677E7F4F1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29</a:t>
            </a:r>
            <a:r>
              <a:rPr lang="fr-FR" dirty="0" smtClean="0"/>
              <a:t>/05/2026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E63FD40E-6CDF-4D39-AE76-BF70D74CA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smtClean="0"/>
              <a:t>Review-4-2026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1339548B-A313-4EFF-90B2-0A79E560C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1D0051A-BCD7-3F02-4FFD-45C678DAD796}"/>
              </a:ext>
            </a:extLst>
          </p:cNvPr>
          <p:cNvSpPr txBox="1"/>
          <p:nvPr/>
        </p:nvSpPr>
        <p:spPr>
          <a:xfrm>
            <a:off x="345827" y="896014"/>
            <a:ext cx="10081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Envoyé hier.</a:t>
            </a:r>
          </a:p>
          <a:p>
            <a:endParaRPr lang="fr-FR" sz="1800" dirty="0"/>
          </a:p>
          <a:p>
            <a:r>
              <a:rPr lang="fr-FR" sz="1800" dirty="0" smtClean="0"/>
              <a:t>Encore une fois, merci Patricia pour la coordination, Akira, Gilles, Sébastien, Hervé, Damien, Yolanda... </a:t>
            </a:r>
            <a:endParaRPr lang="fr-FR" sz="1800" dirty="0" smtClean="0"/>
          </a:p>
          <a:p>
            <a:endParaRPr lang="fr-FR" sz="1800" dirty="0" smtClean="0"/>
          </a:p>
          <a:p>
            <a:pPr marL="285750" indent="-285750">
              <a:buFontTx/>
              <a:buChar char="-"/>
            </a:pPr>
            <a:endParaRPr lang="fr-FR" sz="1800" dirty="0" smtClean="0"/>
          </a:p>
        </p:txBody>
      </p:sp>
    </p:spTree>
    <p:extLst>
      <p:ext uri="{BB962C8B-B14F-4D97-AF65-F5344CB8AC3E}">
        <p14:creationId xmlns:p14="http://schemas.microsoft.com/office/powerpoint/2010/main" val="272009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0B639E-528D-4BD5-8490-20E704B4C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Etat d’avancement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69966B6-6B18-451F-96CE-80CB4894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D5F88F1-C0C2-B8F5-D581-10623474AF23}"/>
              </a:ext>
            </a:extLst>
          </p:cNvPr>
          <p:cNvSpPr txBox="1"/>
          <p:nvPr/>
        </p:nvSpPr>
        <p:spPr>
          <a:xfrm>
            <a:off x="284788" y="653480"/>
            <a:ext cx="102971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u="sng" dirty="0" smtClean="0">
                <a:solidFill>
                  <a:srgbClr val="00B050"/>
                </a:solidFill>
                <a:latin typeface="+mn-lt"/>
              </a:rPr>
              <a:t>Cavités 5 cellules</a:t>
            </a:r>
            <a:r>
              <a:rPr lang="fr-FR" sz="1600" b="1" dirty="0" smtClean="0">
                <a:solidFill>
                  <a:srgbClr val="00B050"/>
                </a:solidFill>
                <a:latin typeface="+mn-lt"/>
              </a:rPr>
              <a:t>: </a:t>
            </a:r>
            <a:r>
              <a:rPr lang="fr-FR" sz="1600" dirty="0" smtClean="0">
                <a:latin typeface="+mn-lt"/>
              </a:rPr>
              <a:t>plans de </a:t>
            </a: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fabrication de la cavité avec son tank reçus: en cours d’analyse...attente du planning détaillé, gamme de fabrication, procédures (nettoyage, chimie...). Feu-vert prévu pour démarrer la fabrication: mi-Juin.</a:t>
            </a:r>
          </a:p>
          <a:p>
            <a:r>
              <a:rPr lang="fr-FR" sz="1400" b="1" i="1" u="sng" dirty="0" smtClean="0">
                <a:solidFill>
                  <a:srgbClr val="00B050"/>
                </a:solidFill>
                <a:latin typeface="+mn-lt"/>
                <a:sym typeface="Wingdings" panose="05000000000000000000" pitchFamily="2" charset="2"/>
              </a:rPr>
              <a:t>Cavités </a:t>
            </a:r>
            <a:r>
              <a:rPr lang="fr-FR" sz="1400" b="1" i="1" u="sng" dirty="0">
                <a:solidFill>
                  <a:srgbClr val="00B050"/>
                </a:solidFill>
                <a:latin typeface="+mn-lt"/>
                <a:sym typeface="Wingdings" panose="05000000000000000000" pitchFamily="2" charset="2"/>
              </a:rPr>
              <a:t>Booster</a:t>
            </a:r>
            <a:r>
              <a:rPr lang="fr-FR" sz="1400" b="1" i="1" u="sng" dirty="0" smtClean="0">
                <a:solidFill>
                  <a:srgbClr val="00B050"/>
                </a:solidFill>
                <a:latin typeface="+mn-lt"/>
                <a:sym typeface="Wingdings" panose="05000000000000000000" pitchFamily="2" charset="2"/>
              </a:rPr>
              <a:t>:</a:t>
            </a:r>
            <a:r>
              <a:rPr lang="fr-FR" sz="1400" i="1" dirty="0" smtClean="0">
                <a:solidFill>
                  <a:srgbClr val="00B05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fr-FR" sz="1400" i="1" dirty="0" smtClean="0">
                <a:latin typeface="+mn-lt"/>
                <a:sym typeface="Wingdings" panose="05000000000000000000" pitchFamily="2" charset="2"/>
              </a:rPr>
              <a:t>Commande passée. Niobium envoyé et reçu par ZANON. 3D </a:t>
            </a:r>
            <a:r>
              <a:rPr lang="fr-FR" sz="1400" i="1" dirty="0" err="1" smtClean="0">
                <a:latin typeface="+mn-lt"/>
                <a:sym typeface="Wingdings" panose="05000000000000000000" pitchFamily="2" charset="2"/>
              </a:rPr>
              <a:t>step</a:t>
            </a:r>
            <a:r>
              <a:rPr lang="fr-FR" sz="1400" i="1" dirty="0" smtClean="0">
                <a:latin typeface="+mn-lt"/>
                <a:sym typeface="Wingdings" panose="05000000000000000000" pitchFamily="2" charset="2"/>
              </a:rPr>
              <a:t> par ZANON reçu. </a:t>
            </a:r>
            <a:r>
              <a:rPr lang="fr-FR" sz="1400" i="1" dirty="0" err="1" smtClean="0">
                <a:latin typeface="+mn-lt"/>
                <a:sym typeface="Wingdings" panose="05000000000000000000" pitchFamily="2" charset="2"/>
              </a:rPr>
              <a:t>Qq</a:t>
            </a:r>
            <a:r>
              <a:rPr lang="fr-FR" sz="1400" i="1" dirty="0" smtClean="0">
                <a:latin typeface="+mn-lt"/>
                <a:sym typeface="Wingdings" panose="05000000000000000000" pitchFamily="2" charset="2"/>
              </a:rPr>
              <a:t> modifications à faire.</a:t>
            </a:r>
            <a:r>
              <a:rPr lang="fr-FR" sz="1400" i="1" dirty="0" smtClean="0">
                <a:latin typeface="+mn-lt"/>
                <a:sym typeface="Wingdings" panose="05000000000000000000" pitchFamily="2" charset="2"/>
              </a:rPr>
              <a:t> </a:t>
            </a:r>
            <a:endParaRPr lang="fr-FR" sz="1400" b="1" i="1" u="sng" dirty="0" smtClean="0">
              <a:latin typeface="+mn-lt"/>
              <a:sym typeface="Wingdings" panose="05000000000000000000" pitchFamily="2" charset="2"/>
            </a:endParaRPr>
          </a:p>
          <a:p>
            <a:endParaRPr lang="fr-FR" sz="1600" dirty="0" smtClean="0">
              <a:latin typeface="+mn-lt"/>
              <a:sym typeface="Wingdings" panose="05000000000000000000" pitchFamily="2" charset="2"/>
            </a:endParaRPr>
          </a:p>
          <a:p>
            <a:r>
              <a:rPr lang="fr-FR" sz="1400" i="1" dirty="0" smtClean="0">
                <a:latin typeface="+mn-lt"/>
                <a:sym typeface="Wingdings" panose="05000000000000000000" pitchFamily="2" charset="2"/>
              </a:rPr>
              <a:t>Point R&amp;D: Recuit d’une 1.3 GHz @ Supratech traitée en VEP avec nouvel acide. Test prévu à </a:t>
            </a:r>
            <a:r>
              <a:rPr lang="fr-FR" sz="1400" i="1" dirty="0" err="1" smtClean="0">
                <a:latin typeface="+mn-lt"/>
                <a:sym typeface="Wingdings" panose="05000000000000000000" pitchFamily="2" charset="2"/>
              </a:rPr>
              <a:t>Desy</a:t>
            </a:r>
            <a:r>
              <a:rPr lang="fr-FR" sz="1400" i="1" dirty="0" smtClean="0">
                <a:latin typeface="+mn-lt"/>
                <a:sym typeface="Wingdings" panose="05000000000000000000" pitchFamily="2" charset="2"/>
              </a:rPr>
              <a:t>. Si validation  même EP sera appliqué à cavité 800MHz FCC. Si validation  on pourra applique la recette aux 5 cellules PERLE. EN //, </a:t>
            </a:r>
            <a:r>
              <a:rPr lang="fr-FR" sz="1400" i="1" dirty="0" err="1" smtClean="0">
                <a:latin typeface="+mn-lt"/>
                <a:sym typeface="Wingdings" panose="05000000000000000000" pitchFamily="2" charset="2"/>
              </a:rPr>
              <a:t>mid-T</a:t>
            </a:r>
            <a:r>
              <a:rPr lang="fr-FR" sz="1400" i="1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fr-FR" sz="1400" i="1" dirty="0" err="1" smtClean="0">
                <a:latin typeface="+mn-lt"/>
                <a:sym typeface="Wingdings" panose="05000000000000000000" pitchFamily="2" charset="2"/>
              </a:rPr>
              <a:t>bake</a:t>
            </a:r>
            <a:r>
              <a:rPr lang="fr-FR" sz="1400" i="1" dirty="0" smtClean="0">
                <a:latin typeface="+mn-lt"/>
                <a:sym typeface="Wingdings" panose="05000000000000000000" pitchFamily="2" charset="2"/>
              </a:rPr>
              <a:t> + prépa @ Supratech de la cavité JLAB 800MHz pour test au CERN début Juillet. Si validation  </a:t>
            </a:r>
            <a:r>
              <a:rPr lang="fr-FR" sz="1400" i="1" dirty="0" err="1" smtClean="0">
                <a:latin typeface="+mn-lt"/>
                <a:sym typeface="Wingdings" panose="05000000000000000000" pitchFamily="2" charset="2"/>
              </a:rPr>
              <a:t>mid-T</a:t>
            </a:r>
            <a:r>
              <a:rPr lang="fr-FR" sz="1400" i="1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fr-FR" sz="1400" i="1" dirty="0" err="1" smtClean="0">
                <a:latin typeface="+mn-lt"/>
                <a:sym typeface="Wingdings" panose="05000000000000000000" pitchFamily="2" charset="2"/>
              </a:rPr>
              <a:t>bake</a:t>
            </a:r>
            <a:r>
              <a:rPr lang="fr-FR" sz="1400" i="1" dirty="0" smtClean="0">
                <a:latin typeface="+mn-lt"/>
                <a:sym typeface="Wingdings" panose="05000000000000000000" pitchFamily="2" charset="2"/>
              </a:rPr>
              <a:t> puis test @ IJCLAB avant fin 2026.</a:t>
            </a:r>
          </a:p>
          <a:p>
            <a:endParaRPr lang="fr-FR" sz="1600" dirty="0" smtClean="0">
              <a:latin typeface="+mn-lt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u="sng" dirty="0" smtClean="0">
                <a:solidFill>
                  <a:srgbClr val="00B050"/>
                </a:solidFill>
                <a:latin typeface="+mn-lt"/>
              </a:rPr>
              <a:t>Coupleurs HOM</a:t>
            </a:r>
            <a:r>
              <a:rPr lang="fr-FR" sz="1600" b="1" dirty="0" smtClean="0">
                <a:solidFill>
                  <a:srgbClr val="00B050"/>
                </a:solidFill>
                <a:latin typeface="+mn-lt"/>
              </a:rPr>
              <a:t>: </a:t>
            </a:r>
            <a:r>
              <a:rPr lang="fr-FR" sz="1600" dirty="0" smtClean="0">
                <a:latin typeface="+mn-lt"/>
              </a:rPr>
              <a:t>Fabrication démarrée par le CERN (pour 4</a:t>
            </a:r>
            <a:r>
              <a:rPr lang="fr-FR" sz="1600" dirty="0" smtClean="0">
                <a:latin typeface="+mn-lt"/>
              </a:rPr>
              <a:t>)..</a:t>
            </a: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. Usinage antenne </a:t>
            </a:r>
            <a:r>
              <a:rPr lang="fr-FR" sz="1600" dirty="0" err="1" smtClean="0">
                <a:latin typeface="+mn-lt"/>
                <a:sym typeface="Wingdings" panose="05000000000000000000" pitchFamily="2" charset="2"/>
              </a:rPr>
              <a:t>hook</a:t>
            </a: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 en Nb en cours. Livraison prévue fin 2026. Documentation </a:t>
            </a: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qualité </a:t>
            </a:r>
            <a:r>
              <a:rPr lang="fr-FR" sz="1600" dirty="0" err="1" smtClean="0">
                <a:latin typeface="+mn-lt"/>
                <a:sym typeface="Wingdings" panose="05000000000000000000" pitchFamily="2" charset="2"/>
              </a:rPr>
              <a:t>tjs</a:t>
            </a: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 en </a:t>
            </a: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cours de rédaction. </a:t>
            </a:r>
            <a:r>
              <a:rPr lang="fr-FR" sz="1600" dirty="0" smtClean="0">
                <a:solidFill>
                  <a:srgbClr val="FF6700"/>
                </a:solidFill>
                <a:latin typeface="+mn-lt"/>
                <a:sym typeface="Wingdings" panose="05000000000000000000" pitchFamily="2" charset="2"/>
              </a:rPr>
              <a:t>Pour les 4 autres (achat par IJCLAB): </a:t>
            </a:r>
            <a:r>
              <a:rPr lang="fr-FR" sz="1600" dirty="0" smtClean="0">
                <a:solidFill>
                  <a:srgbClr val="FF6700"/>
                </a:solidFill>
                <a:latin typeface="+mn-lt"/>
                <a:sym typeface="Wingdings" panose="05000000000000000000" pitchFamily="2" charset="2"/>
              </a:rPr>
              <a:t>attente depuis le 5 Mai du visa de la DR4...relancée le 18 Mai...au secours! </a:t>
            </a:r>
          </a:p>
          <a:p>
            <a:endParaRPr lang="fr-FR" sz="18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u="sng" dirty="0" smtClean="0">
                <a:solidFill>
                  <a:srgbClr val="FF0000"/>
                </a:solidFill>
                <a:latin typeface="+mn-lt"/>
              </a:rPr>
              <a:t>Coupleurs </a:t>
            </a:r>
            <a:r>
              <a:rPr lang="fr-FR" sz="1600" b="1" u="sng" dirty="0">
                <a:solidFill>
                  <a:srgbClr val="FF0000"/>
                </a:solidFill>
                <a:latin typeface="+mn-lt"/>
              </a:rPr>
              <a:t>de </a:t>
            </a:r>
            <a:r>
              <a:rPr lang="fr-FR" sz="1600" b="1" u="sng" dirty="0" smtClean="0">
                <a:solidFill>
                  <a:srgbClr val="FF0000"/>
                </a:solidFill>
                <a:latin typeface="+mn-lt"/>
              </a:rPr>
              <a:t>puissance</a:t>
            </a:r>
            <a:r>
              <a:rPr lang="fr-FR" sz="1600" b="1" dirty="0" smtClean="0">
                <a:solidFill>
                  <a:srgbClr val="FF0000"/>
                </a:solidFill>
                <a:latin typeface="+mn-lt"/>
              </a:rPr>
              <a:t>: </a:t>
            </a:r>
            <a:r>
              <a:rPr lang="fr-FR" sz="1600" dirty="0" smtClean="0">
                <a:latin typeface="+mn-lt"/>
              </a:rPr>
              <a:t>Mise en plan par le CERN </a:t>
            </a:r>
            <a:r>
              <a:rPr lang="fr-FR" sz="1600" dirty="0" err="1" smtClean="0">
                <a:latin typeface="+mn-lt"/>
              </a:rPr>
              <a:t>tjs</a:t>
            </a:r>
            <a:r>
              <a:rPr lang="fr-FR" sz="1600" dirty="0" smtClean="0">
                <a:latin typeface="+mn-lt"/>
              </a:rPr>
              <a:t> en cours</a:t>
            </a:r>
            <a:r>
              <a:rPr lang="fr-FR" sz="1600" dirty="0" smtClean="0">
                <a:latin typeface="+mn-lt"/>
              </a:rPr>
              <a:t>...planning de </a:t>
            </a:r>
            <a:r>
              <a:rPr lang="fr-FR" sz="1600" dirty="0" err="1" smtClean="0">
                <a:latin typeface="+mn-lt"/>
              </a:rPr>
              <a:t>fab</a:t>
            </a:r>
            <a:r>
              <a:rPr lang="fr-FR" sz="1600" dirty="0" smtClean="0">
                <a:latin typeface="+mn-lt"/>
              </a:rPr>
              <a:t> par le CERN mi-Juin. Bonne nouvelle: décision actée que le conditionnement des CPL se fera au CERN (</a:t>
            </a:r>
            <a:r>
              <a:rPr lang="fr-FR" sz="1600" dirty="0" err="1" smtClean="0">
                <a:latin typeface="+mn-lt"/>
              </a:rPr>
              <a:t>iSAS</a:t>
            </a:r>
            <a:r>
              <a:rPr lang="fr-FR" sz="1600" smtClean="0">
                <a:latin typeface="+mn-lt"/>
              </a:rPr>
              <a:t> WP4).</a:t>
            </a:r>
            <a:endParaRPr lang="fr-FR" sz="1600" dirty="0" smtClean="0">
              <a:latin typeface="+mn-lt"/>
            </a:endParaRPr>
          </a:p>
          <a:p>
            <a:endParaRPr lang="fr-FR" sz="16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u="sng" dirty="0">
                <a:solidFill>
                  <a:srgbClr val="FF6700"/>
                </a:solidFill>
                <a:latin typeface="Calibri" panose="020F0502020204030204"/>
              </a:rPr>
              <a:t>Manchettes RF:</a:t>
            </a:r>
            <a:r>
              <a:rPr lang="fr-FR" sz="1600" b="1" dirty="0">
                <a:solidFill>
                  <a:srgbClr val="FF6700"/>
                </a:solidFill>
                <a:latin typeface="Calibri" panose="020F0502020204030204"/>
              </a:rPr>
              <a:t> </a:t>
            </a:r>
            <a:r>
              <a:rPr lang="fr-FR" sz="1600" dirty="0">
                <a:solidFill>
                  <a:prstClr val="black"/>
                </a:solidFill>
                <a:latin typeface="Calibri" panose="020F0502020204030204"/>
              </a:rPr>
              <a:t>PUMA en préparation. </a:t>
            </a:r>
            <a:r>
              <a:rPr lang="fr-FR" sz="1600" dirty="0">
                <a:solidFill>
                  <a:prstClr val="black"/>
                </a:solidFill>
                <a:latin typeface="Calibri" panose="020F0502020204030204"/>
              </a:rPr>
              <a:t>CCTP </a:t>
            </a:r>
            <a:r>
              <a:rPr lang="fr-FR" sz="1600" dirty="0" smtClean="0">
                <a:solidFill>
                  <a:prstClr val="black"/>
                </a:solidFill>
                <a:latin typeface="Calibri" panose="020F0502020204030204"/>
              </a:rPr>
              <a:t>en relecture au </a:t>
            </a:r>
            <a:r>
              <a:rPr lang="fr-FR" sz="1600" dirty="0" err="1" smtClean="0">
                <a:solidFill>
                  <a:prstClr val="black"/>
                </a:solidFill>
                <a:latin typeface="Calibri" panose="020F0502020204030204"/>
              </a:rPr>
              <a:t>BdM</a:t>
            </a:r>
            <a:r>
              <a:rPr lang="fr-FR" sz="16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endParaRPr lang="fr-FR" sz="1600" b="1" u="sng" dirty="0" smtClean="0">
              <a:solidFill>
                <a:srgbClr val="0070C0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u="sng" dirty="0" smtClean="0">
                <a:solidFill>
                  <a:srgbClr val="00B050"/>
                </a:solidFill>
                <a:latin typeface="Calibri" panose="020F0502020204030204"/>
              </a:rPr>
              <a:t>Absorbeurs</a:t>
            </a:r>
            <a:r>
              <a:rPr lang="fr-FR" sz="1600" b="1" u="sng" dirty="0">
                <a:solidFill>
                  <a:srgbClr val="00B050"/>
                </a:solidFill>
                <a:latin typeface="Calibri" panose="020F0502020204030204"/>
              </a:rPr>
              <a:t>:</a:t>
            </a:r>
            <a:r>
              <a:rPr lang="fr-FR" sz="16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fr-FR" sz="1600" dirty="0" smtClean="0">
                <a:solidFill>
                  <a:prstClr val="black"/>
                </a:solidFill>
                <a:latin typeface="Calibri" panose="020F0502020204030204"/>
              </a:rPr>
              <a:t>Design proposé par INFN (</a:t>
            </a:r>
            <a:r>
              <a:rPr lang="fr-FR" sz="1600" dirty="0" err="1" smtClean="0">
                <a:solidFill>
                  <a:prstClr val="black"/>
                </a:solidFill>
                <a:latin typeface="Calibri" panose="020F0502020204030204"/>
              </a:rPr>
              <a:t>iSAS</a:t>
            </a:r>
            <a:r>
              <a:rPr lang="fr-FR" sz="1600" dirty="0" smtClean="0">
                <a:solidFill>
                  <a:prstClr val="black"/>
                </a:solidFill>
                <a:latin typeface="Calibri" panose="020F0502020204030204"/>
              </a:rPr>
              <a:t> WP4) pas compatible...Bon candidat : BLA développé par BNL pour EIC. Test sur échantillon à venir (Sept). D’autre échantillons testés en // (mais plus chers...)</a:t>
            </a:r>
            <a:endParaRPr lang="fr-FR" sz="1600" dirty="0" smtClean="0">
              <a:solidFill>
                <a:prstClr val="black"/>
              </a:solidFill>
              <a:latin typeface="Calibri" panose="020F0502020204030204"/>
            </a:endParaRPr>
          </a:p>
          <a:p>
            <a:endParaRPr lang="fr-FR" sz="1600" dirty="0">
              <a:solidFill>
                <a:srgbClr val="FF0000"/>
              </a:solidFill>
              <a:latin typeface="+mn-lt"/>
            </a:endParaRPr>
          </a:p>
          <a:p>
            <a:endParaRPr lang="fr-FR" sz="1600" dirty="0" smtClean="0">
              <a:latin typeface="+mn-lt"/>
            </a:endParaRPr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4037990E-D00E-4C0B-9ED1-677E7F4F1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1224135" cy="322263"/>
          </a:xfrm>
        </p:spPr>
        <p:txBody>
          <a:bodyPr/>
          <a:lstStyle/>
          <a:p>
            <a:r>
              <a:rPr lang="fr-FR" dirty="0" smtClean="0"/>
              <a:t>29</a:t>
            </a:r>
            <a:r>
              <a:rPr lang="fr-FR" dirty="0" smtClean="0"/>
              <a:t>/05/2026</a:t>
            </a:r>
            <a:endParaRPr lang="fr-FR" dirty="0"/>
          </a:p>
        </p:txBody>
      </p:sp>
      <p:sp>
        <p:nvSpPr>
          <p:cNvPr id="13" name="Espace réservé du pied de page 6">
            <a:extLst>
              <a:ext uri="{FF2B5EF4-FFF2-40B4-BE49-F238E27FC236}">
                <a16:creationId xmlns:a16="http://schemas.microsoft.com/office/drawing/2014/main" id="{E63FD40E-6CDF-4D39-AE76-BF70D74CA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smtClean="0"/>
              <a:t>Review-4-2026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988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0B639E-528D-4BD5-8490-20E704B4C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Etat d’avancement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69966B6-6B18-451F-96CE-80CB4894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D5F88F1-C0C2-B8F5-D581-10623474AF23}"/>
              </a:ext>
            </a:extLst>
          </p:cNvPr>
          <p:cNvSpPr txBox="1"/>
          <p:nvPr/>
        </p:nvSpPr>
        <p:spPr>
          <a:xfrm>
            <a:off x="284788" y="653480"/>
            <a:ext cx="1029714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u="sng" dirty="0" smtClean="0">
              <a:solidFill>
                <a:srgbClr val="0070C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u="sng" dirty="0" smtClean="0">
                <a:solidFill>
                  <a:srgbClr val="00B050"/>
                </a:solidFill>
                <a:latin typeface="+mn-lt"/>
              </a:rPr>
              <a:t>Blindages </a:t>
            </a:r>
            <a:r>
              <a:rPr lang="fr-FR" sz="1600" b="1" u="sng" dirty="0" smtClean="0">
                <a:solidFill>
                  <a:srgbClr val="00B050"/>
                </a:solidFill>
                <a:latin typeface="+mn-lt"/>
              </a:rPr>
              <a:t>magnétiques </a:t>
            </a:r>
            <a:r>
              <a:rPr lang="fr-FR" sz="1600" b="1" dirty="0" smtClean="0">
                <a:solidFill>
                  <a:srgbClr val="00B050"/>
                </a:solidFill>
                <a:latin typeface="+mn-lt"/>
              </a:rPr>
              <a:t>: </a:t>
            </a:r>
            <a:r>
              <a:rPr lang="fr-FR" sz="1600" dirty="0">
                <a:latin typeface="+mn-lt"/>
                <a:sym typeface="Wingdings" panose="05000000000000000000" pitchFamily="2" charset="2"/>
              </a:rPr>
              <a:t>Pas de </a:t>
            </a: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nouvelles. (R</a:t>
            </a: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etard </a:t>
            </a: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de 6 mois sur la livraison du mu-métal (prévue Octobre)...donc report de la commande à </a:t>
            </a: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septembre).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u="sng" dirty="0" smtClean="0">
              <a:solidFill>
                <a:srgbClr val="0070C0"/>
              </a:solidFill>
              <a:latin typeface="Calibri" panose="020F0502020204030204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b="1" u="sng" dirty="0" smtClean="0">
                <a:solidFill>
                  <a:srgbClr val="00B050"/>
                </a:solidFill>
                <a:latin typeface="Calibri" panose="020F0502020204030204"/>
              </a:rPr>
              <a:t>Enceinte </a:t>
            </a:r>
            <a:r>
              <a:rPr lang="fr-FR" sz="1600" b="1" u="sng" dirty="0">
                <a:solidFill>
                  <a:srgbClr val="00B050"/>
                </a:solidFill>
                <a:latin typeface="Calibri" panose="020F0502020204030204"/>
              </a:rPr>
              <a:t>à vide, circuit </a:t>
            </a:r>
            <a:r>
              <a:rPr lang="fr-FR" sz="1600" b="1" u="sng" dirty="0" err="1">
                <a:solidFill>
                  <a:srgbClr val="00B050"/>
                </a:solidFill>
                <a:latin typeface="Calibri" panose="020F0502020204030204"/>
              </a:rPr>
              <a:t>cryo</a:t>
            </a:r>
            <a:r>
              <a:rPr lang="fr-FR" sz="1600" b="1" u="sng" dirty="0">
                <a:solidFill>
                  <a:srgbClr val="00B050"/>
                </a:solidFill>
                <a:latin typeface="Calibri" panose="020F0502020204030204"/>
              </a:rPr>
              <a:t>, transitions chaud-froid...:</a:t>
            </a:r>
            <a:r>
              <a:rPr lang="fr-FR" sz="16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fr-FR" sz="1600" dirty="0" smtClean="0">
                <a:solidFill>
                  <a:prstClr val="black"/>
                </a:solidFill>
                <a:latin typeface="Calibri" panose="020F0502020204030204"/>
              </a:rPr>
              <a:t>phase de mise en plans </a:t>
            </a:r>
            <a:r>
              <a:rPr lang="fr-FR" sz="1600" dirty="0" smtClean="0">
                <a:solidFill>
                  <a:prstClr val="black"/>
                </a:solidFill>
                <a:latin typeface="Calibri" panose="020F0502020204030204"/>
              </a:rPr>
              <a:t>démarrée...</a:t>
            </a:r>
          </a:p>
          <a:p>
            <a:pPr marL="787400" lvl="1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prstClr val="black"/>
                </a:solidFill>
                <a:latin typeface="Calibri" panose="020F0502020204030204"/>
              </a:rPr>
              <a:t>Finalisation de la circuiterie </a:t>
            </a:r>
            <a:r>
              <a:rPr lang="fr-FR" sz="1600" dirty="0" err="1" smtClean="0">
                <a:solidFill>
                  <a:prstClr val="black"/>
                </a:solidFill>
                <a:latin typeface="Calibri" panose="020F0502020204030204"/>
              </a:rPr>
              <a:t>cryo</a:t>
            </a:r>
            <a:r>
              <a:rPr lang="fr-FR" sz="1600" dirty="0" smtClean="0">
                <a:solidFill>
                  <a:prstClr val="black"/>
                </a:solidFill>
                <a:latin typeface="Calibri" panose="020F0502020204030204"/>
              </a:rPr>
              <a:t> (Décision prise de ne pas mettre de ligne 5K dans le cryomodule).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1600" b="1" u="sng" dirty="0" smtClean="0">
              <a:solidFill>
                <a:srgbClr val="0070C0"/>
              </a:solidFill>
              <a:latin typeface="Calibri" panose="020F0502020204030204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b="1" u="sng" dirty="0" smtClean="0">
                <a:solidFill>
                  <a:srgbClr val="00B050"/>
                </a:solidFill>
                <a:latin typeface="Calibri" panose="020F0502020204030204"/>
              </a:rPr>
              <a:t>Systèmes </a:t>
            </a:r>
            <a:r>
              <a:rPr lang="fr-FR" sz="1600" b="1" u="sng" dirty="0">
                <a:solidFill>
                  <a:srgbClr val="00B050"/>
                </a:solidFill>
                <a:latin typeface="Calibri" panose="020F0502020204030204"/>
              </a:rPr>
              <a:t>d’accord en fréquence</a:t>
            </a:r>
            <a:r>
              <a:rPr lang="fr-FR" sz="1600" b="1" dirty="0">
                <a:solidFill>
                  <a:srgbClr val="00B050"/>
                </a:solidFill>
                <a:latin typeface="Calibri" panose="020F0502020204030204"/>
              </a:rPr>
              <a:t>: </a:t>
            </a:r>
            <a:r>
              <a:rPr lang="fr-FR" sz="1600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 Commandes à passer avant Juillet.</a:t>
            </a:r>
            <a:endParaRPr lang="fr-FR" sz="1600" dirty="0">
              <a:solidFill>
                <a:prstClr val="black"/>
              </a:solidFill>
              <a:latin typeface="Calibri" panose="020F0502020204030204"/>
            </a:endParaRPr>
          </a:p>
          <a:p>
            <a:pPr lvl="0"/>
            <a:r>
              <a:rPr lang="fr-FR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fr-FR" sz="1600" b="1" u="sng" dirty="0">
              <a:solidFill>
                <a:srgbClr val="0070C0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u="sng" dirty="0">
                <a:solidFill>
                  <a:srgbClr val="FF0000"/>
                </a:solidFill>
                <a:latin typeface="Calibri" panose="020F0502020204030204"/>
              </a:rPr>
              <a:t>Vannes faisceau tout métal</a:t>
            </a:r>
            <a:r>
              <a:rPr lang="fr-FR" sz="1600" b="1" dirty="0">
                <a:solidFill>
                  <a:srgbClr val="FF0000"/>
                </a:solidFill>
                <a:latin typeface="Calibri" panose="020F0502020204030204"/>
              </a:rPr>
              <a:t>: </a:t>
            </a:r>
            <a:r>
              <a:rPr lang="fr-FR" sz="1600" b="1" dirty="0" smtClean="0">
                <a:latin typeface="Calibri" panose="020F0502020204030204"/>
              </a:rPr>
              <a:t>rappel: </a:t>
            </a:r>
            <a:r>
              <a:rPr lang="fr-FR" sz="1600" dirty="0" smtClean="0">
                <a:solidFill>
                  <a:prstClr val="black"/>
                </a:solidFill>
                <a:latin typeface="Calibri" panose="020F0502020204030204"/>
              </a:rPr>
              <a:t>devis </a:t>
            </a:r>
            <a:r>
              <a:rPr lang="fr-FR" sz="1600" dirty="0">
                <a:solidFill>
                  <a:prstClr val="black"/>
                </a:solidFill>
                <a:latin typeface="Calibri" panose="020F0502020204030204"/>
              </a:rPr>
              <a:t>VAT: 98k€ pour 2 ou </a:t>
            </a:r>
            <a:r>
              <a:rPr lang="fr-FR" sz="1600" dirty="0" smtClean="0">
                <a:solidFill>
                  <a:prstClr val="black"/>
                </a:solidFill>
                <a:latin typeface="Calibri" panose="020F0502020204030204"/>
              </a:rPr>
              <a:t>184k</a:t>
            </a:r>
            <a:r>
              <a:rPr lang="fr-FR" sz="1600" dirty="0">
                <a:solidFill>
                  <a:prstClr val="black"/>
                </a:solidFill>
                <a:latin typeface="Calibri" panose="020F0502020204030204"/>
              </a:rPr>
              <a:t>€ pour 4 (CM ERL + Booster) !!! Négo en cours pour essayer de baisser le prix. </a:t>
            </a:r>
            <a:endParaRPr lang="fr-FR" sz="1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266700"/>
            <a:r>
              <a:rPr lang="fr-FR" sz="1600" dirty="0" smtClean="0">
                <a:solidFill>
                  <a:prstClr val="black"/>
                </a:solidFill>
                <a:latin typeface="Calibri" panose="020F0502020204030204"/>
              </a:rPr>
              <a:t>Discussion </a:t>
            </a:r>
            <a:r>
              <a:rPr lang="fr-FR" sz="1600" dirty="0">
                <a:solidFill>
                  <a:prstClr val="black"/>
                </a:solidFill>
                <a:latin typeface="Calibri" panose="020F0502020204030204"/>
              </a:rPr>
              <a:t>en // avec un autre fournisseur (VSE Vacuum </a:t>
            </a:r>
            <a:r>
              <a:rPr lang="fr-FR" sz="1600" dirty="0" err="1" smtClean="0">
                <a:solidFill>
                  <a:prstClr val="black"/>
                </a:solidFill>
                <a:latin typeface="Calibri" panose="020F0502020204030204"/>
              </a:rPr>
              <a:t>Technology</a:t>
            </a:r>
            <a:r>
              <a:rPr lang="fr-FR" sz="1600" dirty="0" smtClean="0">
                <a:solidFill>
                  <a:prstClr val="black"/>
                </a:solidFill>
                <a:latin typeface="Calibri" panose="020F0502020204030204"/>
              </a:rPr>
              <a:t>). Offre reçue...</a:t>
            </a:r>
            <a:r>
              <a:rPr lang="fr-FR" sz="1600" dirty="0">
                <a:solidFill>
                  <a:prstClr val="black"/>
                </a:solidFill>
                <a:latin typeface="Calibri" panose="020F0502020204030204"/>
              </a:rPr>
              <a:t>57k€/vannes (+ cher que VAT...)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endParaRPr lang="fr-FR" sz="1600" dirty="0"/>
          </a:p>
          <a:p>
            <a:endParaRPr lang="fr-FR" sz="1600" dirty="0" smtClean="0">
              <a:latin typeface="+mn-lt"/>
            </a:endParaRPr>
          </a:p>
          <a:p>
            <a:endParaRPr lang="fr-FR" sz="1600" dirty="0">
              <a:latin typeface="+mn-lt"/>
            </a:endParaRPr>
          </a:p>
          <a:p>
            <a:endParaRPr lang="fr-FR" sz="1600" dirty="0" smtClean="0">
              <a:latin typeface="+mn-lt"/>
            </a:endParaRPr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4037990E-D00E-4C0B-9ED1-677E7F4F1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1224135" cy="322263"/>
          </a:xfrm>
        </p:spPr>
        <p:txBody>
          <a:bodyPr/>
          <a:lstStyle/>
          <a:p>
            <a:r>
              <a:rPr lang="fr-FR" dirty="0" smtClean="0"/>
              <a:t>29</a:t>
            </a:r>
            <a:r>
              <a:rPr lang="fr-FR" dirty="0" smtClean="0"/>
              <a:t>/05/2026</a:t>
            </a:r>
            <a:endParaRPr lang="fr-FR" dirty="0"/>
          </a:p>
        </p:txBody>
      </p:sp>
      <p:sp>
        <p:nvSpPr>
          <p:cNvPr id="13" name="Espace réservé du pied de page 6">
            <a:extLst>
              <a:ext uri="{FF2B5EF4-FFF2-40B4-BE49-F238E27FC236}">
                <a16:creationId xmlns:a16="http://schemas.microsoft.com/office/drawing/2014/main" id="{E63FD40E-6CDF-4D39-AE76-BF70D74CA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smtClean="0"/>
              <a:t>Review-4-2026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275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F0CEB6-B77D-4934-92A5-FE6CA8D1A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Points de vigilance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96C4FA-7A1E-4EF0-BE6A-4C4FF1AF6E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5827" y="725488"/>
            <a:ext cx="10426948" cy="4824536"/>
          </a:xfrm>
        </p:spPr>
        <p:txBody>
          <a:bodyPr>
            <a:normAutofit/>
          </a:bodyPr>
          <a:lstStyle/>
          <a:p>
            <a:r>
              <a:rPr lang="fr-FR" sz="2000" dirty="0"/>
              <a:t>Nombreux PUMA/Marchés à traiter par le </a:t>
            </a:r>
            <a:r>
              <a:rPr lang="fr-FR" sz="2000" dirty="0" err="1"/>
              <a:t>BdM</a:t>
            </a:r>
            <a:r>
              <a:rPr lang="fr-FR" sz="2000" dirty="0"/>
              <a:t>: invitation à la réunion CM ERL/Booster de </a:t>
            </a:r>
            <a:r>
              <a:rPr lang="fr-FR" sz="2000" dirty="0" err="1"/>
              <a:t>M.Adnane</a:t>
            </a:r>
            <a:r>
              <a:rPr lang="fr-FR" sz="2000" dirty="0"/>
              <a:t> tous les mois (min) pour un suivi des affaires.</a:t>
            </a:r>
          </a:p>
          <a:p>
            <a:r>
              <a:rPr lang="fr-FR" sz="2000" dirty="0" smtClean="0"/>
              <a:t>Délais de plusieurs semaines pour visa signature de la DR4 commencen</a:t>
            </a:r>
            <a:r>
              <a:rPr lang="fr-FR" sz="2000" dirty="0" smtClean="0"/>
              <a:t>t</a:t>
            </a:r>
            <a:r>
              <a:rPr lang="fr-FR" sz="2000" dirty="0" smtClean="0"/>
              <a:t> à faire peur...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D0734CD-31A3-40D8-BB89-F8AEB25E9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4037990E-D00E-4C0B-9ED1-677E7F4F1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1224135" cy="322263"/>
          </a:xfrm>
        </p:spPr>
        <p:txBody>
          <a:bodyPr/>
          <a:lstStyle/>
          <a:p>
            <a:r>
              <a:rPr lang="fr-FR" dirty="0" smtClean="0"/>
              <a:t>29/05/2026</a:t>
            </a:r>
            <a:endParaRPr lang="fr-FR" dirty="0"/>
          </a:p>
        </p:txBody>
      </p:sp>
      <p:sp>
        <p:nvSpPr>
          <p:cNvPr id="12" name="Espace réservé du pied de page 6">
            <a:extLst>
              <a:ext uri="{FF2B5EF4-FFF2-40B4-BE49-F238E27FC236}">
                <a16:creationId xmlns:a16="http://schemas.microsoft.com/office/drawing/2014/main" id="{E63FD40E-6CDF-4D39-AE76-BF70D74CA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smtClean="0"/>
              <a:t>Review-4-2026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99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6268DB-9CDE-442D-A095-7D9224F69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Planning et principaux jalons du WP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DF2093F-35B0-4067-BEC6-D953D242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6</a:t>
            </a:fld>
            <a:endParaRPr lang="fr-FR" dirty="0"/>
          </a:p>
        </p:txBody>
      </p: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E43A48BE-7785-DA67-1EE3-29A8CB3F39FD}"/>
              </a:ext>
            </a:extLst>
          </p:cNvPr>
          <p:cNvGrpSpPr/>
          <p:nvPr/>
        </p:nvGrpSpPr>
        <p:grpSpPr>
          <a:xfrm>
            <a:off x="10061172" y="3254072"/>
            <a:ext cx="737846" cy="394045"/>
            <a:chOff x="10858995" y="4834449"/>
            <a:chExt cx="651956" cy="348176"/>
          </a:xfrm>
          <a:solidFill>
            <a:schemeClr val="bg1">
              <a:lumMod val="50000"/>
            </a:schemeClr>
          </a:solidFill>
        </p:grpSpPr>
        <p:sp>
          <p:nvSpPr>
            <p:cNvPr id="62" name="Chevron 61">
              <a:extLst>
                <a:ext uri="{FF2B5EF4-FFF2-40B4-BE49-F238E27FC236}">
                  <a16:creationId xmlns:a16="http://schemas.microsoft.com/office/drawing/2014/main" id="{624FCCC5-84F2-98AC-D8B6-E943B0123C55}"/>
                </a:ext>
              </a:extLst>
            </p:cNvPr>
            <p:cNvSpPr/>
            <p:nvPr/>
          </p:nvSpPr>
          <p:spPr>
            <a:xfrm>
              <a:off x="10858995" y="4839295"/>
              <a:ext cx="301614" cy="343330"/>
            </a:xfrm>
            <a:prstGeom prst="chevron">
              <a:avLst>
                <a:gd name="adj" fmla="val 64626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37232" fontAlgn="base">
                <a:spcBef>
                  <a:spcPct val="0"/>
                </a:spcBef>
                <a:spcAft>
                  <a:spcPct val="0"/>
                </a:spcAft>
              </a:pPr>
              <a:endParaRPr lang="en-GB" sz="2305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Chevron 62">
              <a:extLst>
                <a:ext uri="{FF2B5EF4-FFF2-40B4-BE49-F238E27FC236}">
                  <a16:creationId xmlns:a16="http://schemas.microsoft.com/office/drawing/2014/main" id="{51464142-9DD4-17EC-0F62-9D637BBFE691}"/>
                </a:ext>
              </a:extLst>
            </p:cNvPr>
            <p:cNvSpPr/>
            <p:nvPr/>
          </p:nvSpPr>
          <p:spPr>
            <a:xfrm>
              <a:off x="11037650" y="4834449"/>
              <a:ext cx="310312" cy="343329"/>
            </a:xfrm>
            <a:prstGeom prst="chevron">
              <a:avLst>
                <a:gd name="adj" fmla="val 64626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37232" fontAlgn="base">
                <a:spcBef>
                  <a:spcPct val="0"/>
                </a:spcBef>
                <a:spcAft>
                  <a:spcPct val="0"/>
                </a:spcAft>
              </a:pPr>
              <a:endParaRPr lang="en-GB" sz="2305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Chevron 63">
              <a:extLst>
                <a:ext uri="{FF2B5EF4-FFF2-40B4-BE49-F238E27FC236}">
                  <a16:creationId xmlns:a16="http://schemas.microsoft.com/office/drawing/2014/main" id="{4C2A6004-EF27-96F6-8D4F-2CA2325A5103}"/>
                </a:ext>
              </a:extLst>
            </p:cNvPr>
            <p:cNvSpPr/>
            <p:nvPr/>
          </p:nvSpPr>
          <p:spPr>
            <a:xfrm>
              <a:off x="11200639" y="4834449"/>
              <a:ext cx="310312" cy="343329"/>
            </a:xfrm>
            <a:prstGeom prst="chevron">
              <a:avLst>
                <a:gd name="adj" fmla="val 64626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37232" fontAlgn="base">
                <a:spcBef>
                  <a:spcPct val="0"/>
                </a:spcBef>
                <a:spcAft>
                  <a:spcPct val="0"/>
                </a:spcAft>
              </a:pPr>
              <a:endParaRPr lang="en-GB" sz="2305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2F472FCC-5AB1-BDBA-8C3A-7F970AE1E2B0}"/>
              </a:ext>
            </a:extLst>
          </p:cNvPr>
          <p:cNvSpPr/>
          <p:nvPr/>
        </p:nvSpPr>
        <p:spPr>
          <a:xfrm>
            <a:off x="1122335" y="3245768"/>
            <a:ext cx="2240849" cy="41276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37232" fontAlgn="base">
              <a:spcBef>
                <a:spcPct val="0"/>
              </a:spcBef>
              <a:spcAft>
                <a:spcPct val="0"/>
              </a:spcAft>
            </a:pPr>
            <a:r>
              <a:rPr lang="en-GB" sz="2305" dirty="0">
                <a:solidFill>
                  <a:prstClr val="white"/>
                </a:solidFill>
                <a:latin typeface="Calibri" panose="020F0502020204030204"/>
              </a:rPr>
              <a:t>2025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F472FCC-5AB1-BDBA-8C3A-7F970AE1E2B0}"/>
              </a:ext>
            </a:extLst>
          </p:cNvPr>
          <p:cNvSpPr/>
          <p:nvPr/>
        </p:nvSpPr>
        <p:spPr>
          <a:xfrm>
            <a:off x="3372418" y="3246293"/>
            <a:ext cx="2240849" cy="41276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37232" fontAlgn="base">
              <a:spcBef>
                <a:spcPct val="0"/>
              </a:spcBef>
              <a:spcAft>
                <a:spcPct val="0"/>
              </a:spcAft>
            </a:pPr>
            <a:r>
              <a:rPr lang="en-GB" sz="2305" dirty="0">
                <a:solidFill>
                  <a:prstClr val="white"/>
                </a:solidFill>
                <a:latin typeface="Calibri" panose="020F0502020204030204"/>
              </a:rPr>
              <a:t>2026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F472FCC-5AB1-BDBA-8C3A-7F970AE1E2B0}"/>
              </a:ext>
            </a:extLst>
          </p:cNvPr>
          <p:cNvSpPr/>
          <p:nvPr/>
        </p:nvSpPr>
        <p:spPr>
          <a:xfrm>
            <a:off x="5615435" y="3244105"/>
            <a:ext cx="2240849" cy="41276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37232" fontAlgn="base">
              <a:spcBef>
                <a:spcPct val="0"/>
              </a:spcBef>
              <a:spcAft>
                <a:spcPct val="0"/>
              </a:spcAft>
            </a:pPr>
            <a:r>
              <a:rPr lang="en-GB" sz="2305" dirty="0">
                <a:solidFill>
                  <a:prstClr val="white"/>
                </a:solidFill>
                <a:latin typeface="Calibri" panose="020F0502020204030204"/>
              </a:rPr>
              <a:t>2027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F472FCC-5AB1-BDBA-8C3A-7F970AE1E2B0}"/>
              </a:ext>
            </a:extLst>
          </p:cNvPr>
          <p:cNvSpPr/>
          <p:nvPr/>
        </p:nvSpPr>
        <p:spPr>
          <a:xfrm>
            <a:off x="7820323" y="3244105"/>
            <a:ext cx="2240849" cy="41276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37232" fontAlgn="base">
              <a:spcBef>
                <a:spcPct val="0"/>
              </a:spcBef>
              <a:spcAft>
                <a:spcPct val="0"/>
              </a:spcAft>
            </a:pPr>
            <a:r>
              <a:rPr lang="en-GB" sz="2305" dirty="0">
                <a:solidFill>
                  <a:prstClr val="white"/>
                </a:solidFill>
                <a:latin typeface="Calibri" panose="020F0502020204030204"/>
              </a:rPr>
              <a:t>2028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242759" y="4785771"/>
            <a:ext cx="1874372" cy="4579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defTabSz="1137232" fontAlgn="base">
              <a:spcBef>
                <a:spcPct val="0"/>
              </a:spcBef>
              <a:spcAft>
                <a:spcPct val="0"/>
              </a:spcAft>
            </a:pPr>
            <a:r>
              <a:rPr lang="fr-FR" sz="1188" b="1" dirty="0">
                <a:solidFill>
                  <a:srgbClr val="00B050"/>
                </a:solidFill>
                <a:latin typeface="Calibri" panose="020F0502020204030204"/>
                <a:cs typeface="Arial" charset="0"/>
              </a:rPr>
              <a:t>5 </a:t>
            </a:r>
            <a:r>
              <a:rPr lang="fr-FR" sz="1188" b="1" dirty="0" err="1">
                <a:solidFill>
                  <a:srgbClr val="00B050"/>
                </a:solidFill>
                <a:latin typeface="Calibri" panose="020F0502020204030204"/>
                <a:cs typeface="Arial" charset="0"/>
              </a:rPr>
              <a:t>cell</a:t>
            </a:r>
            <a:r>
              <a:rPr lang="fr-FR" sz="1188" b="1" dirty="0">
                <a:solidFill>
                  <a:srgbClr val="00B050"/>
                </a:solidFill>
                <a:latin typeface="Calibri" panose="020F0502020204030204"/>
                <a:cs typeface="Arial" charset="0"/>
              </a:rPr>
              <a:t> </a:t>
            </a:r>
            <a:r>
              <a:rPr lang="fr-FR" sz="1188" b="1" dirty="0" err="1">
                <a:solidFill>
                  <a:srgbClr val="00B050"/>
                </a:solidFill>
                <a:latin typeface="Calibri" panose="020F0502020204030204"/>
                <a:cs typeface="Arial" charset="0"/>
              </a:rPr>
              <a:t>cavities</a:t>
            </a:r>
            <a:r>
              <a:rPr lang="fr-FR" sz="1188" b="1" dirty="0">
                <a:solidFill>
                  <a:srgbClr val="00B050"/>
                </a:solidFill>
                <a:latin typeface="Calibri" panose="020F0502020204030204"/>
                <a:cs typeface="Arial" charset="0"/>
              </a:rPr>
              <a:t> fabrication</a:t>
            </a:r>
          </a:p>
          <a:p>
            <a:pPr algn="ctr" defTabSz="1137232" fontAlgn="base">
              <a:spcBef>
                <a:spcPct val="0"/>
              </a:spcBef>
              <a:spcAft>
                <a:spcPct val="0"/>
              </a:spcAft>
            </a:pPr>
            <a:r>
              <a:rPr lang="fr-FR" sz="1188" dirty="0" err="1">
                <a:solidFill>
                  <a:srgbClr val="00B050"/>
                </a:solidFill>
                <a:latin typeface="Calibri" panose="020F0502020204030204"/>
                <a:cs typeface="Arial" charset="0"/>
              </a:rPr>
              <a:t>Purchase</a:t>
            </a:r>
            <a:r>
              <a:rPr lang="fr-FR" sz="1188" dirty="0">
                <a:solidFill>
                  <a:srgbClr val="00B050"/>
                </a:solidFill>
                <a:latin typeface="Calibri" panose="020F0502020204030204"/>
                <a:cs typeface="Arial" charset="0"/>
              </a:rPr>
              <a:t> </a:t>
            </a:r>
            <a:r>
              <a:rPr lang="fr-FR" sz="1188" dirty="0" err="1">
                <a:solidFill>
                  <a:srgbClr val="00B050"/>
                </a:solidFill>
                <a:latin typeface="Calibri" panose="020F0502020204030204"/>
                <a:cs typeface="Arial" charset="0"/>
              </a:rPr>
              <a:t>Order</a:t>
            </a:r>
            <a:endParaRPr lang="fr-FR" sz="1188" dirty="0">
              <a:solidFill>
                <a:srgbClr val="00B050"/>
              </a:solidFill>
              <a:latin typeface="Calibri" panose="020F0502020204030204"/>
              <a:cs typeface="Arial" charset="0"/>
            </a:endParaRPr>
          </a:p>
        </p:txBody>
      </p:sp>
      <p:cxnSp>
        <p:nvCxnSpPr>
          <p:cNvPr id="71" name="Connecteur droit avec flèche 70"/>
          <p:cNvCxnSpPr/>
          <p:nvPr/>
        </p:nvCxnSpPr>
        <p:spPr>
          <a:xfrm flipV="1">
            <a:off x="3071999" y="3640907"/>
            <a:ext cx="2555" cy="107687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Espace réservé du contenu 4"/>
          <p:cNvSpPr>
            <a:spLocks noGrp="1"/>
          </p:cNvSpPr>
          <p:nvPr>
            <p:ph sz="half" idx="4294967295"/>
          </p:nvPr>
        </p:nvSpPr>
        <p:spPr>
          <a:xfrm>
            <a:off x="-106529" y="1451271"/>
            <a:ext cx="2118857" cy="52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45" b="1" dirty="0">
                <a:solidFill>
                  <a:srgbClr val="00B050"/>
                </a:solidFill>
              </a:rPr>
              <a:t>Niobium </a:t>
            </a:r>
            <a:r>
              <a:rPr lang="fr-FR" sz="1245" b="1" dirty="0" err="1">
                <a:solidFill>
                  <a:srgbClr val="00B050"/>
                </a:solidFill>
              </a:rPr>
              <a:t>material</a:t>
            </a:r>
            <a:endParaRPr lang="fr-FR" sz="1245" b="1" dirty="0">
              <a:solidFill>
                <a:srgbClr val="00B050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45" dirty="0" err="1" smtClean="0">
                <a:solidFill>
                  <a:srgbClr val="00B050"/>
                </a:solidFill>
              </a:rPr>
              <a:t>Delivered</a:t>
            </a:r>
            <a:endParaRPr lang="fr-FR" sz="1245" dirty="0">
              <a:solidFill>
                <a:srgbClr val="00B050"/>
              </a:solidFill>
            </a:endParaRPr>
          </a:p>
        </p:txBody>
      </p:sp>
      <p:cxnSp>
        <p:nvCxnSpPr>
          <p:cNvPr id="73" name="Connecteur droit avec flèche 72"/>
          <p:cNvCxnSpPr>
            <a:stCxn id="72" idx="2"/>
          </p:cNvCxnSpPr>
          <p:nvPr/>
        </p:nvCxnSpPr>
        <p:spPr>
          <a:xfrm>
            <a:off x="952899" y="1974671"/>
            <a:ext cx="802640" cy="1257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Espace réservé du contenu 4"/>
          <p:cNvSpPr>
            <a:spLocks noGrp="1"/>
          </p:cNvSpPr>
          <p:nvPr>
            <p:ph sz="half" idx="4294967295"/>
          </p:nvPr>
        </p:nvSpPr>
        <p:spPr>
          <a:xfrm>
            <a:off x="1763669" y="728085"/>
            <a:ext cx="2061280" cy="82047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45" b="1" dirty="0">
                <a:solidFill>
                  <a:srgbClr val="00B050"/>
                </a:solidFill>
              </a:rPr>
              <a:t>Adaptation/modifications of the ESS </a:t>
            </a:r>
            <a:r>
              <a:rPr lang="fr-FR" sz="1245" b="1" dirty="0" smtClean="0">
                <a:solidFill>
                  <a:srgbClr val="00B050"/>
                </a:solidFill>
              </a:rPr>
              <a:t>Cryomodule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45" dirty="0" smtClean="0">
                <a:solidFill>
                  <a:srgbClr val="00B050"/>
                </a:solidFill>
              </a:rPr>
              <a:t>Report </a:t>
            </a:r>
            <a:r>
              <a:rPr lang="fr-FR" sz="1245" dirty="0" err="1" smtClean="0">
                <a:solidFill>
                  <a:srgbClr val="00B050"/>
                </a:solidFill>
              </a:rPr>
              <a:t>released</a:t>
            </a:r>
            <a:endParaRPr lang="fr-FR" sz="1245" dirty="0">
              <a:solidFill>
                <a:srgbClr val="00B050"/>
              </a:solidFill>
            </a:endParaRPr>
          </a:p>
        </p:txBody>
      </p:sp>
      <p:cxnSp>
        <p:nvCxnSpPr>
          <p:cNvPr id="77" name="Connecteur droit avec flèche 76"/>
          <p:cNvCxnSpPr>
            <a:stCxn id="76" idx="2"/>
          </p:cNvCxnSpPr>
          <p:nvPr/>
        </p:nvCxnSpPr>
        <p:spPr>
          <a:xfrm flipH="1">
            <a:off x="2770043" y="1548563"/>
            <a:ext cx="24266" cy="1683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Espace réservé du contenu 4"/>
          <p:cNvSpPr>
            <a:spLocks noGrp="1"/>
          </p:cNvSpPr>
          <p:nvPr>
            <p:ph sz="half" idx="4294967295"/>
          </p:nvPr>
        </p:nvSpPr>
        <p:spPr>
          <a:xfrm>
            <a:off x="7755300" y="1273964"/>
            <a:ext cx="2061280" cy="37722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45" b="1" dirty="0">
                <a:solidFill>
                  <a:srgbClr val="F39200"/>
                </a:solidFill>
              </a:rPr>
              <a:t>Cryomodule </a:t>
            </a:r>
            <a:r>
              <a:rPr lang="fr-FR" sz="1245" b="1" dirty="0" err="1">
                <a:solidFill>
                  <a:srgbClr val="F39200"/>
                </a:solidFill>
              </a:rPr>
              <a:t>assembly</a:t>
            </a:r>
            <a:endParaRPr lang="fr-FR" sz="1245" b="1" dirty="0">
              <a:solidFill>
                <a:srgbClr val="F39200"/>
              </a:solidFill>
            </a:endParaRPr>
          </a:p>
        </p:txBody>
      </p:sp>
      <p:cxnSp>
        <p:nvCxnSpPr>
          <p:cNvPr id="79" name="Connecteur droit avec flèche 78"/>
          <p:cNvCxnSpPr/>
          <p:nvPr/>
        </p:nvCxnSpPr>
        <p:spPr>
          <a:xfrm flipH="1">
            <a:off x="8741229" y="1598065"/>
            <a:ext cx="9659" cy="1646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6942567" y="2494381"/>
            <a:ext cx="1651516" cy="45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37232" fontAlgn="base">
              <a:spcBef>
                <a:spcPct val="0"/>
              </a:spcBef>
              <a:spcAft>
                <a:spcPct val="0"/>
              </a:spcAft>
            </a:pPr>
            <a:r>
              <a:rPr lang="fr-FR" sz="1188" b="1" dirty="0">
                <a:solidFill>
                  <a:srgbClr val="FF0000"/>
                </a:solidFill>
                <a:latin typeface="Calibri" panose="020F0502020204030204"/>
                <a:cs typeface="Arial" charset="0"/>
              </a:rPr>
              <a:t>Last </a:t>
            </a:r>
            <a:r>
              <a:rPr lang="fr-FR" sz="1188" b="1" dirty="0" smtClean="0">
                <a:solidFill>
                  <a:srgbClr val="FF0000"/>
                </a:solidFill>
                <a:latin typeface="Calibri" panose="020F0502020204030204"/>
                <a:cs typeface="Arial" charset="0"/>
              </a:rPr>
              <a:t>5 </a:t>
            </a:r>
            <a:r>
              <a:rPr lang="fr-FR" sz="1188" b="1" dirty="0" err="1" smtClean="0">
                <a:solidFill>
                  <a:srgbClr val="FF0000"/>
                </a:solidFill>
                <a:latin typeface="Calibri" panose="020F0502020204030204"/>
                <a:cs typeface="Arial" charset="0"/>
              </a:rPr>
              <a:t>cell</a:t>
            </a:r>
            <a:r>
              <a:rPr lang="fr-FR" sz="1188" b="1" dirty="0" smtClean="0">
                <a:solidFill>
                  <a:srgbClr val="FF0000"/>
                </a:solidFill>
                <a:latin typeface="Calibri" panose="020F0502020204030204"/>
                <a:cs typeface="Arial" charset="0"/>
              </a:rPr>
              <a:t> </a:t>
            </a:r>
            <a:r>
              <a:rPr lang="fr-FR" sz="1188" b="1" dirty="0" err="1">
                <a:solidFill>
                  <a:srgbClr val="FF0000"/>
                </a:solidFill>
                <a:latin typeface="Calibri" panose="020F0502020204030204"/>
                <a:cs typeface="Arial" charset="0"/>
              </a:rPr>
              <a:t>cavity</a:t>
            </a:r>
            <a:endParaRPr lang="fr-FR" sz="1188" b="1" dirty="0">
              <a:solidFill>
                <a:srgbClr val="FF0000"/>
              </a:solidFill>
              <a:latin typeface="Calibri" panose="020F0502020204030204"/>
              <a:cs typeface="Arial" charset="0"/>
            </a:endParaRPr>
          </a:p>
          <a:p>
            <a:pPr algn="ctr" defTabSz="1137232" fontAlgn="base">
              <a:spcBef>
                <a:spcPct val="0"/>
              </a:spcBef>
              <a:spcAft>
                <a:spcPct val="0"/>
              </a:spcAft>
            </a:pPr>
            <a:r>
              <a:rPr lang="fr-FR" sz="1188" dirty="0" err="1">
                <a:solidFill>
                  <a:srgbClr val="FF0000"/>
                </a:solidFill>
                <a:latin typeface="Calibri" panose="020F0502020204030204"/>
                <a:cs typeface="Arial" charset="0"/>
              </a:rPr>
              <a:t>Tested</a:t>
            </a:r>
            <a:endParaRPr lang="fr-FR" sz="1188" dirty="0">
              <a:solidFill>
                <a:srgbClr val="FF0000"/>
              </a:solidFill>
              <a:latin typeface="Calibri" panose="020F0502020204030204"/>
              <a:cs typeface="Arial" charset="0"/>
            </a:endParaRPr>
          </a:p>
        </p:txBody>
      </p:sp>
      <p:cxnSp>
        <p:nvCxnSpPr>
          <p:cNvPr id="81" name="Connecteur droit avec flèche 80"/>
          <p:cNvCxnSpPr/>
          <p:nvPr/>
        </p:nvCxnSpPr>
        <p:spPr>
          <a:xfrm>
            <a:off x="7763585" y="2910966"/>
            <a:ext cx="3480" cy="352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Espace réservé du contenu 4"/>
          <p:cNvSpPr>
            <a:spLocks noGrp="1"/>
          </p:cNvSpPr>
          <p:nvPr>
            <p:ph sz="half" idx="4294967295"/>
          </p:nvPr>
        </p:nvSpPr>
        <p:spPr>
          <a:xfrm>
            <a:off x="8746059" y="2313061"/>
            <a:ext cx="2061280" cy="5642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45" b="1" dirty="0">
                <a:solidFill>
                  <a:srgbClr val="F39200"/>
                </a:solidFill>
              </a:rPr>
              <a:t>Cryomodule test</a:t>
            </a:r>
          </a:p>
        </p:txBody>
      </p:sp>
      <p:cxnSp>
        <p:nvCxnSpPr>
          <p:cNvPr id="83" name="Connecteur droit avec flèche 82"/>
          <p:cNvCxnSpPr/>
          <p:nvPr/>
        </p:nvCxnSpPr>
        <p:spPr>
          <a:xfrm>
            <a:off x="9843002" y="2628161"/>
            <a:ext cx="0" cy="582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>
            <a:off x="3848435" y="3271993"/>
            <a:ext cx="0" cy="36891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Espace réservé du contenu 4"/>
          <p:cNvSpPr>
            <a:spLocks noGrp="1"/>
          </p:cNvSpPr>
          <p:nvPr>
            <p:ph sz="half" idx="4294967295"/>
          </p:nvPr>
        </p:nvSpPr>
        <p:spPr>
          <a:xfrm>
            <a:off x="5489268" y="1338208"/>
            <a:ext cx="1444372" cy="57248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45" b="1" dirty="0">
                <a:solidFill>
                  <a:srgbClr val="F39200"/>
                </a:solidFill>
              </a:rPr>
              <a:t>Power </a:t>
            </a:r>
            <a:r>
              <a:rPr lang="fr-FR" sz="1245" b="1" dirty="0" err="1">
                <a:solidFill>
                  <a:srgbClr val="F39200"/>
                </a:solidFill>
              </a:rPr>
              <a:t>couplers</a:t>
            </a:r>
            <a:r>
              <a:rPr lang="fr-FR" sz="1245" b="1" dirty="0">
                <a:solidFill>
                  <a:srgbClr val="F39200"/>
                </a:solidFill>
              </a:rPr>
              <a:t> </a:t>
            </a:r>
            <a:r>
              <a:rPr lang="fr-FR" sz="1245" b="1" dirty="0" err="1">
                <a:solidFill>
                  <a:srgbClr val="F39200"/>
                </a:solidFill>
              </a:rPr>
              <a:t>conditioning</a:t>
            </a:r>
            <a:endParaRPr lang="fr-FR" sz="1245" b="1" dirty="0">
              <a:solidFill>
                <a:srgbClr val="F39200"/>
              </a:solidFill>
            </a:endParaRPr>
          </a:p>
        </p:txBody>
      </p:sp>
      <p:cxnSp>
        <p:nvCxnSpPr>
          <p:cNvPr id="86" name="Connecteur droit avec flèche 85"/>
          <p:cNvCxnSpPr>
            <a:stCxn id="85" idx="2"/>
          </p:cNvCxnSpPr>
          <p:nvPr/>
        </p:nvCxnSpPr>
        <p:spPr>
          <a:xfrm>
            <a:off x="6211454" y="1910697"/>
            <a:ext cx="5147" cy="1343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Espace réservé du contenu 4"/>
          <p:cNvSpPr>
            <a:spLocks noGrp="1"/>
          </p:cNvSpPr>
          <p:nvPr>
            <p:ph sz="half" idx="4294967295"/>
          </p:nvPr>
        </p:nvSpPr>
        <p:spPr>
          <a:xfrm>
            <a:off x="4536578" y="2226150"/>
            <a:ext cx="1825488" cy="71432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45" b="1" dirty="0">
                <a:solidFill>
                  <a:srgbClr val="F39200"/>
                </a:solidFill>
              </a:rPr>
              <a:t>Power </a:t>
            </a:r>
            <a:r>
              <a:rPr lang="fr-FR" sz="1245" b="1" dirty="0" err="1" smtClean="0">
                <a:solidFill>
                  <a:srgbClr val="F39200"/>
                </a:solidFill>
              </a:rPr>
              <a:t>Couplers</a:t>
            </a:r>
            <a:r>
              <a:rPr lang="fr-FR" sz="1245" b="1" dirty="0" smtClean="0">
                <a:solidFill>
                  <a:srgbClr val="F39200"/>
                </a:solidFill>
              </a:rPr>
              <a:t> + HOM </a:t>
            </a:r>
            <a:r>
              <a:rPr lang="fr-FR" sz="1245" b="1" dirty="0" err="1" smtClean="0">
                <a:solidFill>
                  <a:srgbClr val="F39200"/>
                </a:solidFill>
              </a:rPr>
              <a:t>Couplers</a:t>
            </a:r>
            <a:r>
              <a:rPr lang="fr-FR" sz="1245" b="1" dirty="0" smtClean="0">
                <a:solidFill>
                  <a:srgbClr val="F39200"/>
                </a:solidFill>
              </a:rPr>
              <a:t> fabrication</a:t>
            </a:r>
            <a:endParaRPr lang="fr-FR" sz="1245" b="1" dirty="0">
              <a:solidFill>
                <a:srgbClr val="F39200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fr-FR" sz="1245" b="1" dirty="0">
              <a:solidFill>
                <a:srgbClr val="F39200"/>
              </a:solidFill>
            </a:endParaRPr>
          </a:p>
        </p:txBody>
      </p:sp>
      <p:cxnSp>
        <p:nvCxnSpPr>
          <p:cNvPr id="88" name="Connecteur droit avec flèche 87"/>
          <p:cNvCxnSpPr/>
          <p:nvPr/>
        </p:nvCxnSpPr>
        <p:spPr>
          <a:xfrm flipH="1">
            <a:off x="5674771" y="2755012"/>
            <a:ext cx="2905" cy="491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/>
          <p:cNvCxnSpPr>
            <a:stCxn id="105" idx="0"/>
            <a:endCxn id="100" idx="2"/>
          </p:cNvCxnSpPr>
          <p:nvPr/>
        </p:nvCxnSpPr>
        <p:spPr>
          <a:xfrm flipV="1">
            <a:off x="1584208" y="3584537"/>
            <a:ext cx="504346" cy="1085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Image 89">
            <a:extLst>
              <a:ext uri="{FF2B5EF4-FFF2-40B4-BE49-F238E27FC236}">
                <a16:creationId xmlns:a16="http://schemas.microsoft.com/office/drawing/2014/main" id="{ADEDE24B-A544-4964-9A3D-632B638CD7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2337" y="862225"/>
            <a:ext cx="507206" cy="413847"/>
          </a:xfrm>
          <a:prstGeom prst="rect">
            <a:avLst/>
          </a:prstGeom>
        </p:spPr>
      </p:pic>
      <p:pic>
        <p:nvPicPr>
          <p:cNvPr id="91" name="Image 90">
            <a:extLst>
              <a:ext uri="{FF2B5EF4-FFF2-40B4-BE49-F238E27FC236}">
                <a16:creationId xmlns:a16="http://schemas.microsoft.com/office/drawing/2014/main" id="{CE338D71-F233-4A08-AA02-6BC1F9712D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584" y="1772347"/>
            <a:ext cx="498808" cy="498808"/>
          </a:xfrm>
          <a:prstGeom prst="rect">
            <a:avLst/>
          </a:prstGeom>
        </p:spPr>
      </p:pic>
      <p:pic>
        <p:nvPicPr>
          <p:cNvPr id="92" name="Image 91">
            <a:extLst>
              <a:ext uri="{FF2B5EF4-FFF2-40B4-BE49-F238E27FC236}">
                <a16:creationId xmlns:a16="http://schemas.microsoft.com/office/drawing/2014/main" id="{9AC75166-B88F-42B9-87FF-A468FA0BF5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322" y="2121663"/>
            <a:ext cx="894009" cy="404092"/>
          </a:xfrm>
          <a:prstGeom prst="rect">
            <a:avLst/>
          </a:prstGeom>
        </p:spPr>
      </p:pic>
      <p:pic>
        <p:nvPicPr>
          <p:cNvPr id="93" name="Picture 2" descr="Fichier:Logo CERN.jpg">
            <a:extLst>
              <a:ext uri="{FF2B5EF4-FFF2-40B4-BE49-F238E27FC236}">
                <a16:creationId xmlns:a16="http://schemas.microsoft.com/office/drawing/2014/main" id="{4E0A8048-B2E7-43B7-A03E-FA497F38A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1557" y="955526"/>
            <a:ext cx="344374" cy="35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Fichier:Logo CERN.jpg">
            <a:extLst>
              <a:ext uri="{FF2B5EF4-FFF2-40B4-BE49-F238E27FC236}">
                <a16:creationId xmlns:a16="http://schemas.microsoft.com/office/drawing/2014/main" id="{4E0A8048-B2E7-43B7-A03E-FA497F38A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5776" y="1889950"/>
            <a:ext cx="344374" cy="35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Image 94">
            <a:extLst>
              <a:ext uri="{FF2B5EF4-FFF2-40B4-BE49-F238E27FC236}">
                <a16:creationId xmlns:a16="http://schemas.microsoft.com/office/drawing/2014/main" id="{8721F8B0-DD32-453C-92C2-46D9FA8248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5850" y="493485"/>
            <a:ext cx="503181" cy="352332"/>
          </a:xfrm>
          <a:prstGeom prst="rect">
            <a:avLst/>
          </a:prstGeom>
        </p:spPr>
      </p:pic>
      <p:pic>
        <p:nvPicPr>
          <p:cNvPr id="97" name="Image 96">
            <a:extLst>
              <a:ext uri="{FF2B5EF4-FFF2-40B4-BE49-F238E27FC236}">
                <a16:creationId xmlns:a16="http://schemas.microsoft.com/office/drawing/2014/main" id="{8721F8B0-DD32-453C-92C2-46D9FA8248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3999" y="5323082"/>
            <a:ext cx="503181" cy="352332"/>
          </a:xfrm>
          <a:prstGeom prst="rect">
            <a:avLst/>
          </a:prstGeom>
        </p:spPr>
      </p:pic>
      <p:pic>
        <p:nvPicPr>
          <p:cNvPr id="98" name="Image 9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08" y="977060"/>
            <a:ext cx="468989" cy="308678"/>
          </a:xfrm>
          <a:prstGeom prst="rect">
            <a:avLst/>
          </a:prstGeom>
        </p:spPr>
      </p:pic>
      <p:sp>
        <p:nvSpPr>
          <p:cNvPr id="100" name="Étoile à 5 branches 99"/>
          <p:cNvSpPr/>
          <p:nvPr/>
        </p:nvSpPr>
        <p:spPr>
          <a:xfrm>
            <a:off x="2042220" y="3352585"/>
            <a:ext cx="242607" cy="231953"/>
          </a:xfrm>
          <a:prstGeom prst="star5">
            <a:avLst/>
          </a:prstGeo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37232" fontAlgn="base">
              <a:spcBef>
                <a:spcPct val="0"/>
              </a:spcBef>
              <a:spcAft>
                <a:spcPct val="0"/>
              </a:spcAft>
            </a:pPr>
            <a:endParaRPr lang="fr-FR" sz="203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" name="Espace réservé du contenu 4"/>
          <p:cNvSpPr>
            <a:spLocks noGrp="1"/>
          </p:cNvSpPr>
          <p:nvPr>
            <p:ph sz="half" idx="4294967295"/>
          </p:nvPr>
        </p:nvSpPr>
        <p:spPr>
          <a:xfrm>
            <a:off x="1332126" y="1917851"/>
            <a:ext cx="1355925" cy="71432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45" b="1" dirty="0">
                <a:solidFill>
                  <a:srgbClr val="00B050"/>
                </a:solidFill>
              </a:rPr>
              <a:t>HOM and Power </a:t>
            </a:r>
            <a:r>
              <a:rPr lang="fr-FR" sz="1245" b="1" dirty="0" err="1">
                <a:solidFill>
                  <a:srgbClr val="00B050"/>
                </a:solidFill>
              </a:rPr>
              <a:t>Couplers</a:t>
            </a:r>
            <a:r>
              <a:rPr lang="fr-FR" sz="1245" b="1" dirty="0">
                <a:solidFill>
                  <a:srgbClr val="00B050"/>
                </a:solidFill>
              </a:rPr>
              <a:t> designs </a:t>
            </a:r>
            <a:r>
              <a:rPr lang="fr-FR" sz="1245" b="1" dirty="0" err="1">
                <a:solidFill>
                  <a:srgbClr val="00B050"/>
                </a:solidFill>
              </a:rPr>
              <a:t>finished</a:t>
            </a:r>
            <a:endParaRPr lang="fr-FR" sz="1245" b="1" dirty="0">
              <a:solidFill>
                <a:srgbClr val="00B050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fr-FR" sz="1245" b="1" dirty="0">
              <a:solidFill>
                <a:srgbClr val="00B050"/>
              </a:solidFill>
            </a:endParaRPr>
          </a:p>
        </p:txBody>
      </p:sp>
      <p:pic>
        <p:nvPicPr>
          <p:cNvPr id="104" name="Image 103">
            <a:extLst>
              <a:ext uri="{FF2B5EF4-FFF2-40B4-BE49-F238E27FC236}">
                <a16:creationId xmlns:a16="http://schemas.microsoft.com/office/drawing/2014/main" id="{8721F8B0-DD32-453C-92C2-46D9FA8248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1529" y="1646057"/>
            <a:ext cx="503181" cy="352332"/>
          </a:xfrm>
          <a:prstGeom prst="rect">
            <a:avLst/>
          </a:prstGeom>
        </p:spPr>
      </p:pic>
      <p:sp>
        <p:nvSpPr>
          <p:cNvPr id="105" name="Rectangle 104"/>
          <p:cNvSpPr/>
          <p:nvPr/>
        </p:nvSpPr>
        <p:spPr>
          <a:xfrm>
            <a:off x="647021" y="4669976"/>
            <a:ext cx="1874372" cy="640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37232" fontAlgn="base">
              <a:spcBef>
                <a:spcPct val="0"/>
              </a:spcBef>
              <a:spcAft>
                <a:spcPct val="0"/>
              </a:spcAft>
            </a:pPr>
            <a:r>
              <a:rPr lang="fr-FR" sz="1188" b="1" dirty="0">
                <a:solidFill>
                  <a:srgbClr val="00B050"/>
                </a:solidFill>
                <a:latin typeface="Calibri" panose="020F0502020204030204"/>
                <a:cs typeface="Arial" charset="0"/>
              </a:rPr>
              <a:t>5 </a:t>
            </a:r>
            <a:r>
              <a:rPr lang="fr-FR" sz="1188" b="1" dirty="0" err="1">
                <a:solidFill>
                  <a:srgbClr val="00B050"/>
                </a:solidFill>
                <a:latin typeface="Calibri" panose="020F0502020204030204"/>
                <a:cs typeface="Arial" charset="0"/>
              </a:rPr>
              <a:t>cell</a:t>
            </a:r>
            <a:r>
              <a:rPr lang="fr-FR" sz="1188" b="1" dirty="0">
                <a:solidFill>
                  <a:srgbClr val="00B050"/>
                </a:solidFill>
                <a:latin typeface="Calibri" panose="020F0502020204030204"/>
                <a:cs typeface="Arial" charset="0"/>
              </a:rPr>
              <a:t> </a:t>
            </a:r>
            <a:r>
              <a:rPr lang="fr-FR" sz="1188" b="1" dirty="0" err="1">
                <a:solidFill>
                  <a:srgbClr val="00B050"/>
                </a:solidFill>
                <a:latin typeface="Calibri" panose="020F0502020204030204"/>
                <a:cs typeface="Arial" charset="0"/>
              </a:rPr>
              <a:t>cavities</a:t>
            </a:r>
            <a:r>
              <a:rPr lang="fr-FR" sz="1188" b="1" dirty="0">
                <a:solidFill>
                  <a:srgbClr val="00B050"/>
                </a:solidFill>
                <a:latin typeface="Calibri" panose="020F0502020204030204"/>
                <a:cs typeface="Arial" charset="0"/>
              </a:rPr>
              <a:t> fabrication</a:t>
            </a:r>
          </a:p>
          <a:p>
            <a:pPr algn="ctr" defTabSz="1137232" fontAlgn="base">
              <a:spcBef>
                <a:spcPct val="0"/>
              </a:spcBef>
              <a:spcAft>
                <a:spcPct val="0"/>
              </a:spcAft>
            </a:pPr>
            <a:r>
              <a:rPr lang="fr-FR" sz="1188" dirty="0">
                <a:solidFill>
                  <a:srgbClr val="00B050"/>
                </a:solidFill>
                <a:latin typeface="Calibri" panose="020F0502020204030204"/>
                <a:cs typeface="Arial" charset="0"/>
              </a:rPr>
              <a:t>2</a:t>
            </a:r>
            <a:r>
              <a:rPr lang="fr-FR" sz="1188" baseline="30000" dirty="0">
                <a:solidFill>
                  <a:srgbClr val="00B050"/>
                </a:solidFill>
                <a:latin typeface="Calibri" panose="020F0502020204030204"/>
                <a:cs typeface="Arial" charset="0"/>
              </a:rPr>
              <a:t>nd</a:t>
            </a:r>
            <a:r>
              <a:rPr lang="fr-FR" sz="1188" dirty="0">
                <a:solidFill>
                  <a:srgbClr val="00B050"/>
                </a:solidFill>
                <a:latin typeface="Calibri" panose="020F0502020204030204"/>
                <a:cs typeface="Arial" charset="0"/>
              </a:rPr>
              <a:t> call for tender publication</a:t>
            </a:r>
          </a:p>
        </p:txBody>
      </p:sp>
      <p:cxnSp>
        <p:nvCxnSpPr>
          <p:cNvPr id="106" name="Connecteur droit avec flèche 105"/>
          <p:cNvCxnSpPr/>
          <p:nvPr/>
        </p:nvCxnSpPr>
        <p:spPr>
          <a:xfrm flipH="1">
            <a:off x="1764405" y="2661572"/>
            <a:ext cx="293237" cy="583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Image 10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61" y="1656234"/>
            <a:ext cx="468989" cy="308678"/>
          </a:xfrm>
          <a:prstGeom prst="rect">
            <a:avLst/>
          </a:prstGeom>
        </p:spPr>
      </p:pic>
      <p:sp>
        <p:nvSpPr>
          <p:cNvPr id="13" name="Accolade fermante 12"/>
          <p:cNvSpPr/>
          <p:nvPr/>
        </p:nvSpPr>
        <p:spPr>
          <a:xfrm rot="5400000">
            <a:off x="4767176" y="2404541"/>
            <a:ext cx="207441" cy="294807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Rectangle 108"/>
          <p:cNvSpPr/>
          <p:nvPr/>
        </p:nvSpPr>
        <p:spPr>
          <a:xfrm>
            <a:off x="3933710" y="4046690"/>
            <a:ext cx="1874372" cy="4579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defTabSz="1137232" fontAlgn="base">
              <a:spcBef>
                <a:spcPct val="0"/>
              </a:spcBef>
              <a:spcAft>
                <a:spcPct val="0"/>
              </a:spcAft>
            </a:pPr>
            <a:r>
              <a:rPr lang="fr-FR" sz="1188" b="1" dirty="0" smtClean="0">
                <a:latin typeface="Calibri" panose="020F0502020204030204"/>
                <a:cs typeface="Arial" charset="0"/>
              </a:rPr>
              <a:t>Cryomodule components</a:t>
            </a:r>
            <a:endParaRPr lang="fr-FR" sz="1188" b="1" dirty="0">
              <a:latin typeface="Calibri" panose="020F0502020204030204"/>
              <a:cs typeface="Arial" charset="0"/>
            </a:endParaRPr>
          </a:p>
          <a:p>
            <a:pPr algn="ctr" defTabSz="1137232" fontAlgn="base">
              <a:spcBef>
                <a:spcPct val="0"/>
              </a:spcBef>
              <a:spcAft>
                <a:spcPct val="0"/>
              </a:spcAft>
            </a:pPr>
            <a:r>
              <a:rPr lang="fr-FR" sz="1188" dirty="0" err="1" smtClean="0">
                <a:latin typeface="Calibri" panose="020F0502020204030204"/>
                <a:cs typeface="Arial" charset="0"/>
              </a:rPr>
              <a:t>procurements</a:t>
            </a:r>
            <a:endParaRPr lang="fr-FR" sz="1188" dirty="0">
              <a:latin typeface="Calibri" panose="020F0502020204030204"/>
              <a:cs typeface="Arial" charset="0"/>
            </a:endParaRPr>
          </a:p>
        </p:txBody>
      </p:sp>
      <p:cxnSp>
        <p:nvCxnSpPr>
          <p:cNvPr id="110" name="Connecteur droit avec flèche 109"/>
          <p:cNvCxnSpPr/>
          <p:nvPr/>
        </p:nvCxnSpPr>
        <p:spPr>
          <a:xfrm>
            <a:off x="5059902" y="1548563"/>
            <a:ext cx="408079" cy="1690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Espace réservé du contenu 4"/>
          <p:cNvSpPr>
            <a:spLocks noGrp="1"/>
          </p:cNvSpPr>
          <p:nvPr>
            <p:ph sz="half" idx="4294967295"/>
          </p:nvPr>
        </p:nvSpPr>
        <p:spPr>
          <a:xfrm>
            <a:off x="4040328" y="992086"/>
            <a:ext cx="1825488" cy="71432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45" b="1" dirty="0" err="1" smtClean="0"/>
              <a:t>Absorbers</a:t>
            </a:r>
            <a:endParaRPr lang="fr-FR" sz="1245" b="1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45" b="1" dirty="0" smtClean="0"/>
              <a:t>fabrication</a:t>
            </a:r>
            <a:endParaRPr lang="fr-FR" sz="1245" b="1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fr-FR" sz="1245" b="1" dirty="0">
              <a:solidFill>
                <a:srgbClr val="FF6700"/>
              </a:solidFill>
            </a:endParaRPr>
          </a:p>
        </p:txBody>
      </p:sp>
      <p:pic>
        <p:nvPicPr>
          <p:cNvPr id="112" name="Image 111">
            <a:extLst>
              <a:ext uri="{FF2B5EF4-FFF2-40B4-BE49-F238E27FC236}">
                <a16:creationId xmlns:a16="http://schemas.microsoft.com/office/drawing/2014/main" id="{8721F8B0-DD32-453C-92C2-46D9FA8248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4089" y="660636"/>
            <a:ext cx="503181" cy="352332"/>
          </a:xfrm>
          <a:prstGeom prst="rect">
            <a:avLst/>
          </a:prstGeom>
        </p:spPr>
      </p:pic>
      <p:pic>
        <p:nvPicPr>
          <p:cNvPr id="113" name="Image 112">
            <a:extLst>
              <a:ext uri="{FF2B5EF4-FFF2-40B4-BE49-F238E27FC236}">
                <a16:creationId xmlns:a16="http://schemas.microsoft.com/office/drawing/2014/main" id="{8721F8B0-DD32-453C-92C2-46D9FA8248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054" y="4586060"/>
            <a:ext cx="503181" cy="352332"/>
          </a:xfrm>
          <a:prstGeom prst="rect">
            <a:avLst/>
          </a:prstGeom>
        </p:spPr>
      </p:pic>
      <p:pic>
        <p:nvPicPr>
          <p:cNvPr id="114" name="Image 113">
            <a:extLst>
              <a:ext uri="{FF2B5EF4-FFF2-40B4-BE49-F238E27FC236}">
                <a16:creationId xmlns:a16="http://schemas.microsoft.com/office/drawing/2014/main" id="{8721F8B0-DD32-453C-92C2-46D9FA8248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6802" y="538801"/>
            <a:ext cx="503181" cy="352332"/>
          </a:xfrm>
          <a:prstGeom prst="rect">
            <a:avLst/>
          </a:prstGeom>
        </p:spPr>
      </p:pic>
      <p:pic>
        <p:nvPicPr>
          <p:cNvPr id="75" name="Image 74">
            <a:extLst>
              <a:ext uri="{FF2B5EF4-FFF2-40B4-BE49-F238E27FC236}">
                <a16:creationId xmlns:a16="http://schemas.microsoft.com/office/drawing/2014/main" id="{9AC75166-B88F-42B9-87FF-A468FA0BF5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385" y="694486"/>
            <a:ext cx="664392" cy="30030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 rot="19585200">
            <a:off x="3626420" y="3075026"/>
            <a:ext cx="343776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B050"/>
                </a:solidFill>
              </a:rPr>
              <a:t>Pas de </a:t>
            </a:r>
            <a:r>
              <a:rPr lang="en-GB" b="1" dirty="0" err="1" smtClean="0">
                <a:solidFill>
                  <a:srgbClr val="00B050"/>
                </a:solidFill>
              </a:rPr>
              <a:t>changement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56" name="Espace réservé de la date 3">
            <a:extLst>
              <a:ext uri="{FF2B5EF4-FFF2-40B4-BE49-F238E27FC236}">
                <a16:creationId xmlns:a16="http://schemas.microsoft.com/office/drawing/2014/main" id="{4037990E-D00E-4C0B-9ED1-677E7F4F1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1224135" cy="322263"/>
          </a:xfrm>
        </p:spPr>
        <p:txBody>
          <a:bodyPr/>
          <a:lstStyle/>
          <a:p>
            <a:r>
              <a:rPr lang="fr-FR" dirty="0" smtClean="0"/>
              <a:t>29</a:t>
            </a:r>
            <a:r>
              <a:rPr lang="fr-FR" dirty="0" smtClean="0"/>
              <a:t>/05/2026</a:t>
            </a:r>
            <a:endParaRPr lang="fr-FR" dirty="0"/>
          </a:p>
        </p:txBody>
      </p:sp>
      <p:sp>
        <p:nvSpPr>
          <p:cNvPr id="57" name="Espace réservé du pied de page 6">
            <a:extLst>
              <a:ext uri="{FF2B5EF4-FFF2-40B4-BE49-F238E27FC236}">
                <a16:creationId xmlns:a16="http://schemas.microsoft.com/office/drawing/2014/main" id="{E63FD40E-6CDF-4D39-AE76-BF70D74CA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smtClean="0"/>
              <a:t>Review-4-2026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959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38815</TotalTime>
  <Words>631</Words>
  <Application>Microsoft Office PowerPoint</Application>
  <PresentationFormat>Personnalisé</PresentationFormat>
  <Paragraphs>83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1_modele-IJCLAb-powerpoint</vt:lpstr>
      <vt:lpstr>Présentation PowerPoint</vt:lpstr>
      <vt:lpstr>TDR</vt:lpstr>
      <vt:lpstr>Etat d’avancement</vt:lpstr>
      <vt:lpstr>Etat d’avancement</vt:lpstr>
      <vt:lpstr>Points de vigilance</vt:lpstr>
      <vt:lpstr>Planning et principaux jalons du WP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OLRY Guillaume</cp:lastModifiedBy>
  <cp:revision>2116</cp:revision>
  <dcterms:created xsi:type="dcterms:W3CDTF">2011-03-09T16:37:49Z</dcterms:created>
  <dcterms:modified xsi:type="dcterms:W3CDTF">2026-05-29T09:39:03Z</dcterms:modified>
</cp:coreProperties>
</file>