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</p:sldMasterIdLst>
  <p:notesMasterIdLst>
    <p:notesMasterId r:id="rId13"/>
  </p:notesMasterIdLst>
  <p:sldIdLst>
    <p:sldId id="1870" r:id="rId2"/>
    <p:sldId id="387" r:id="rId3"/>
    <p:sldId id="1868" r:id="rId4"/>
    <p:sldId id="1865" r:id="rId5"/>
    <p:sldId id="1871" r:id="rId6"/>
    <p:sldId id="1869" r:id="rId7"/>
    <p:sldId id="1872" r:id="rId8"/>
    <p:sldId id="1873" r:id="rId9"/>
    <p:sldId id="1874" r:id="rId10"/>
    <p:sldId id="1856" r:id="rId11"/>
    <p:sldId id="1867" r:id="rId12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39200"/>
    <a:srgbClr val="FF6700"/>
    <a:srgbClr val="E05314"/>
    <a:srgbClr val="00F350"/>
    <a:srgbClr val="6600CC"/>
    <a:srgbClr val="00294B"/>
    <a:srgbClr val="456487"/>
    <a:srgbClr val="511F74"/>
    <a:srgbClr val="7A2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14" autoAdjust="0"/>
    <p:restoredTop sz="96291" autoAdjust="0"/>
  </p:normalViewPr>
  <p:slideViewPr>
    <p:cSldViewPr>
      <p:cViewPr varScale="1">
        <p:scale>
          <a:sx n="140" d="100"/>
          <a:sy n="140" d="100"/>
        </p:scale>
        <p:origin x="232" y="19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28/05/2026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4- 2026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29/05/2026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4- 2026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8FD5F-E33E-40BC-9DD7-0723FC62E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AD7478-505D-44CF-BCB9-0510EA396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59662-BAB8-40BE-8F94-2794A01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33093-330B-497C-8C4E-F72E8156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Progress Review 4- 2026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9CB5-682C-4F44-AF45-94E5053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888C-2246-473E-A69D-9BC16C973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31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4- 2026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4- 2026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4- 2026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4- 2026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4- 2026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4- 2026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4- 2026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4- 2026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29/05/2026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 Progress Review 4- 2026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indico.him.uni-mainz.de/event/277/" TargetMode="Externa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jclab.in2p3.fr/event/13323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indico.ijclab.in2p3.fr/event/12364/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59596-DB6A-F718-E837-13A108B9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8DB6D55-D7F5-1C33-5F75-1F720CBC3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4- 2026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6D92E7-422D-35CD-AEF4-3FEB2C58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BBEBD-D59C-B232-3DD9-D396F32E4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3D1416-7631-25EC-E29A-FA0B27BC5F44}"/>
              </a:ext>
            </a:extLst>
          </p:cNvPr>
          <p:cNvSpPr/>
          <p:nvPr/>
        </p:nvSpPr>
        <p:spPr>
          <a:xfrm>
            <a:off x="201811" y="1013520"/>
            <a:ext cx="10380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solidFill>
                  <a:srgbClr val="CC0066"/>
                </a:solidFill>
                <a:latin typeface="+mn-lt"/>
              </a:rPr>
              <a:t>PERLE Progress </a:t>
            </a:r>
            <a:r>
              <a:rPr lang="fr-FR" sz="4800" b="1" dirty="0" err="1">
                <a:solidFill>
                  <a:srgbClr val="CC0066"/>
                </a:solidFill>
                <a:latin typeface="+mn-lt"/>
              </a:rPr>
              <a:t>Review</a:t>
            </a:r>
            <a:r>
              <a:rPr lang="fr-FR" sz="4800" b="1" dirty="0">
                <a:solidFill>
                  <a:srgbClr val="CC0066"/>
                </a:solidFill>
                <a:latin typeface="+mn-lt"/>
              </a:rPr>
              <a:t> (PPR 4-2026)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960D11-BD06-09C5-7D45-B08390E4A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506" y="2045419"/>
            <a:ext cx="5110515" cy="27845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AFB1E3-4C0C-DAB8-74A6-1E862F37C9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712" b="8313"/>
          <a:stretch>
            <a:fillRect/>
          </a:stretch>
        </p:blipFill>
        <p:spPr>
          <a:xfrm rot="16200000">
            <a:off x="755471" y="1419520"/>
            <a:ext cx="2784641" cy="40359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290D60-0423-5240-BD87-B74400617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534" y="2045303"/>
            <a:ext cx="3254009" cy="27845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5465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1ABB-D26D-4AB1-54B2-BAA796F53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8383A9-DF5F-03A3-1CDC-158B5E38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4- 2026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A7F17A-F1AD-BE4B-A6EE-6822641A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10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6BBC63-6323-5638-15D5-DF2FB473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B049DB-1BB2-058B-D122-BFF781F7BC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Rappel des prochains PPR:</a:t>
            </a:r>
            <a:endParaRPr lang="fr-FR" sz="2400" b="1" noProof="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24CC3CCF-4A41-9C3A-9704-BEC831DEA665}"/>
              </a:ext>
            </a:extLst>
          </p:cNvPr>
          <p:cNvSpPr txBox="1"/>
          <p:nvPr/>
        </p:nvSpPr>
        <p:spPr>
          <a:xfrm>
            <a:off x="273818" y="1013520"/>
            <a:ext cx="10308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Nouveau format: 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les prochaines PPR se tiendront à une fréquence mensuelle, sur une demi- journée, avec une sélection de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WPs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selon l’actualité. On alternera le passage des </a:t>
            </a:r>
            <a:r>
              <a:rPr lang="fr-FR" sz="1800" dirty="0" err="1">
                <a:highlight>
                  <a:srgbClr val="FFFF00"/>
                </a:highlight>
                <a:latin typeface="+mn-lt"/>
              </a:rPr>
              <a:t>WPs</a:t>
            </a:r>
            <a:r>
              <a:rPr lang="fr-FR" sz="1800" dirty="0">
                <a:highlight>
                  <a:srgbClr val="FFFF00"/>
                </a:highlight>
                <a:latin typeface="+mn-lt"/>
              </a:rPr>
              <a:t> d’une réunion à une autre. </a:t>
            </a:r>
          </a:p>
          <a:p>
            <a:r>
              <a:rPr lang="fr-FR" sz="1800" dirty="0">
                <a:latin typeface="+mn-lt"/>
              </a:rPr>
              <a:t>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Dates de la prochaine PPR: PPR 5-2026: le 26 Juin 2026 de 09h00 à 12h30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endParaRPr lang="fr-FR" sz="1800" dirty="0"/>
          </a:p>
          <a:p>
            <a:pPr marL="787400" lvl="1" indent="-285750">
              <a:buFont typeface="Courier New" panose="02070309020205020404" pitchFamily="49" charset="0"/>
              <a:buChar char="o"/>
            </a:pPr>
            <a:endParaRPr lang="fr-FR" sz="1800" dirty="0"/>
          </a:p>
          <a:p>
            <a:pPr marL="787400" lvl="1" indent="-285750">
              <a:buFont typeface="Courier New" panose="02070309020205020404" pitchFamily="49" charset="0"/>
              <a:buChar char="o"/>
            </a:pPr>
            <a:endParaRPr lang="fr-FR" sz="1800" dirty="0">
              <a:latin typeface="+mn-lt"/>
            </a:endParaRPr>
          </a:p>
          <a:p>
            <a:r>
              <a:rPr lang="fr-FR" sz="1800" dirty="0">
                <a:latin typeface="+mn-lt"/>
              </a:rPr>
              <a:t> </a:t>
            </a:r>
            <a:endParaRPr lang="fr-FR" sz="1800" noProof="0" dirty="0"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3D51FE-5ED2-D3CF-58D2-699E18B95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227" y="2593171"/>
            <a:ext cx="2448272" cy="245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96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CBBEA-8A36-A924-A564-FFDD6C5DD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3A4082D-B46D-3C7E-46AC-D84142C0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4- 2026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BBB8A7D-1B8B-28F8-0113-4DB5F6E4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11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BC05D7-A8E2-2AF2-4D5E-26E171F0F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17D09386-0684-C0A4-1D68-7122FA8CDF89}"/>
              </a:ext>
            </a:extLst>
          </p:cNvPr>
          <p:cNvSpPr txBox="1"/>
          <p:nvPr/>
        </p:nvSpPr>
        <p:spPr>
          <a:xfrm>
            <a:off x="273819" y="2486779"/>
            <a:ext cx="1030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noProof="0" dirty="0">
                <a:solidFill>
                  <a:srgbClr val="F39200"/>
                </a:solidFill>
                <a:latin typeface="+mn-lt"/>
                <a:sym typeface="Wingdings" pitchFamily="2" charset="2"/>
              </a:rPr>
              <a:t>Merci pour votre attention!</a:t>
            </a:r>
          </a:p>
        </p:txBody>
      </p:sp>
    </p:spTree>
    <p:extLst>
      <p:ext uri="{BB962C8B-B14F-4D97-AF65-F5344CB8AC3E}">
        <p14:creationId xmlns:p14="http://schemas.microsoft.com/office/powerpoint/2010/main" val="1738195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7E9EF-828F-1779-42AD-C26D58FAF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D344E8-FF28-8AC0-D375-010BC8F9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4- 2026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B7341A-83F9-2A35-BA94-06F17604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03A259-5EB7-1A07-FAAE-1DF44C2E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2D6FD7B-E867-847E-30B7-42DB2D2E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Contributions PERLE à IPAC’26 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20F277-BBFE-DF56-345A-CD4DBD12F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00" y="94523"/>
            <a:ext cx="4345679" cy="581554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8C150DA-EC23-993B-F4CB-35A2EB9A359F}"/>
              </a:ext>
            </a:extLst>
          </p:cNvPr>
          <p:cNvSpPr txBox="1"/>
          <p:nvPr/>
        </p:nvSpPr>
        <p:spPr>
          <a:xfrm>
            <a:off x="6682531" y="293440"/>
            <a:ext cx="35042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noProof="0" dirty="0">
                <a:solidFill>
                  <a:schemeClr val="bg1"/>
                </a:solidFill>
                <a:latin typeface="+mn-lt"/>
              </a:rPr>
              <a:t>16 abstracts recensés</a:t>
            </a:r>
          </a:p>
          <a:p>
            <a:pPr algn="ctr"/>
            <a:r>
              <a:rPr lang="fr-FR" sz="1800" noProof="0" dirty="0">
                <a:solidFill>
                  <a:schemeClr val="bg1"/>
                </a:solidFill>
                <a:latin typeface="+mn-lt"/>
              </a:rPr>
              <a:t>13 contributeurs dont 5 </a:t>
            </a:r>
            <a:r>
              <a:rPr lang="fr-FR" sz="1800" noProof="0" dirty="0" err="1">
                <a:solidFill>
                  <a:schemeClr val="bg1"/>
                </a:solidFill>
                <a:latin typeface="+mn-lt"/>
              </a:rPr>
              <a:t>PhDs</a:t>
            </a:r>
            <a:endParaRPr lang="fr-FR" sz="18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fr-FR" sz="1800" b="1" noProof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+ </a:t>
            </a:r>
            <a:r>
              <a:rPr lang="fr-FR" sz="1800" b="1" dirty="0">
                <a:solidFill>
                  <a:srgbClr val="CC0066"/>
                </a:solidFill>
                <a:latin typeface="+mn-lt"/>
              </a:rPr>
              <a:t>un</a:t>
            </a:r>
            <a:r>
              <a:rPr lang="fr-FR" sz="1800" b="1" noProof="0" dirty="0">
                <a:solidFill>
                  <a:srgbClr val="CC0066"/>
                </a:solidFill>
                <a:latin typeface="+mn-lt"/>
              </a:rPr>
              <a:t> « </a:t>
            </a:r>
            <a:r>
              <a:rPr lang="fr-FR" sz="1800" b="1" noProof="0" dirty="0" err="1">
                <a:solidFill>
                  <a:srgbClr val="CC0066"/>
                </a:solidFill>
                <a:latin typeface="+mn-lt"/>
              </a:rPr>
              <a:t>contributed</a:t>
            </a:r>
            <a:r>
              <a:rPr lang="fr-FR" sz="1800" b="1" noProof="0" dirty="0">
                <a:solidFill>
                  <a:srgbClr val="CC0066"/>
                </a:solidFill>
                <a:latin typeface="+mn-lt"/>
              </a:rPr>
              <a:t> Talk » par Alex </a:t>
            </a:r>
            <a:r>
              <a:rPr lang="fr-FR" sz="1800" b="1" noProof="0" dirty="0" err="1">
                <a:solidFill>
                  <a:srgbClr val="CC0066"/>
                </a:solidFill>
                <a:latin typeface="+mn-lt"/>
              </a:rPr>
              <a:t>Fomin</a:t>
            </a:r>
            <a:endParaRPr lang="fr-FR" sz="1800" b="1" noProof="0" dirty="0">
              <a:solidFill>
                <a:srgbClr val="CC0066"/>
              </a:solidFill>
              <a:latin typeface="+mn-lt"/>
            </a:endParaRPr>
          </a:p>
          <a:p>
            <a:pPr algn="ctr"/>
            <a:endParaRPr lang="fr-FR" sz="1800" b="1" u="sng" dirty="0">
              <a:solidFill>
                <a:srgbClr val="CC0066"/>
              </a:solidFill>
              <a:latin typeface="+mn-lt"/>
            </a:endParaRPr>
          </a:p>
          <a:p>
            <a:pPr algn="just"/>
            <a:r>
              <a:rPr lang="fr-FR" sz="1600" dirty="0">
                <a:latin typeface="+mn-lt"/>
              </a:rPr>
              <a:t> 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fr-FR" sz="1600" noProof="0" dirty="0">
              <a:latin typeface="+mn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06A91B-49A1-A18A-9A2D-621F63B91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5" y="941512"/>
            <a:ext cx="6241651" cy="4032448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B87F3E5-11B6-D6F5-5E5C-5076830005B6}"/>
              </a:ext>
            </a:extLst>
          </p:cNvPr>
          <p:cNvSpPr/>
          <p:nvPr/>
        </p:nvSpPr>
        <p:spPr>
          <a:xfrm>
            <a:off x="57795" y="1373560"/>
            <a:ext cx="6241650" cy="216024"/>
          </a:xfrm>
          <a:prstGeom prst="roundRec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351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C906-90FF-204D-D3D7-D620EF7B4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923B2D5-EC91-0C23-8A0C-1D576BA9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4- 2026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B82E4D-6A79-7F23-F858-AC33A6D1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0E1EE2-00F1-0237-27F3-9C62AD23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AFDBA3E-4DFC-0004-793E-6C0E345A1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3" y="725488"/>
            <a:ext cx="4389244" cy="48965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817017-5E41-3107-1FEB-09E123FF7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300" y="653480"/>
            <a:ext cx="2088232" cy="24569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636D48C-F6EF-C2CC-E5E3-FE2CE6D6B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786" y="653480"/>
            <a:ext cx="1822003" cy="245691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52B6BA-042A-4E7D-D5E4-AC077125C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645" y="621120"/>
            <a:ext cx="2067114" cy="24819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E9F040-CDC2-0D02-56D0-A17CF159B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4279" y="3193194"/>
            <a:ext cx="2051479" cy="27526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B35E8D-0CB6-FDD3-DBBD-A0E1D40D4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6638" y="3173760"/>
            <a:ext cx="2094372" cy="277362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CFDEF62-86C1-EA04-7836-4073C69C5F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8223" y="3186526"/>
            <a:ext cx="1833399" cy="2760861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B5D1CDBD-6D9B-03A7-DB70-1944D26E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Contributions PERLE à IPAC’26 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E5E13-A117-8159-F44D-3B8BC18B5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23E198-E406-514D-FCAC-59378C9D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4- 2026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56F5DB-33C8-7BBE-39A5-8D8EFA18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14EA1A-EBA4-E9A8-DF21-392D29B3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5701AD0-299F-7259-140B-D74F183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AAP SESAME 2026:</a:t>
            </a: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Dépôt du projet CRISP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C43F9E71-5DC8-3CF0-C000-39F5D968CA99}"/>
              </a:ext>
            </a:extLst>
          </p:cNvPr>
          <p:cNvSpPr txBox="1"/>
          <p:nvPr/>
        </p:nvSpPr>
        <p:spPr>
          <a:xfrm>
            <a:off x="57795" y="941512"/>
            <a:ext cx="1000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87400" lvl="1" indent="-285750" algn="just">
              <a:buFont typeface="Courier New" panose="02070309020205020404" pitchFamily="49" charset="0"/>
              <a:buChar char="o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 17 Avril: dépôt du projet CRISP: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CRyogénie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et Injecteur Supraconducteur de PERLE.</a:t>
            </a:r>
          </a:p>
          <a:p>
            <a:pPr marL="787400" lvl="1" indent="-285750" algn="just">
              <a:buFont typeface="Courier New" panose="02070309020205020404" pitchFamily="49" charset="0"/>
              <a:buChar char="o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 18 Mai: Auditions du porteur de projet.</a:t>
            </a:r>
          </a:p>
          <a:p>
            <a:pPr marL="787400" lvl="1" indent="-285750" algn="just">
              <a:buFont typeface="Courier New" panose="02070309020205020404" pitchFamily="49" charset="0"/>
              <a:buChar char="o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 29 Mai 2026: Sélection par le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CoDiRev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de 8 projets au niveau de l’Université Paris-Saclay, autorisés à candidater et fourniture de lettre de soutien de l’université Paris-Saclay au porteur.</a:t>
            </a:r>
          </a:p>
          <a:p>
            <a:pPr marL="787400" lvl="1" indent="-285750" algn="just">
              <a:buFont typeface="Courier New" panose="02070309020205020404" pitchFamily="49" charset="0"/>
              <a:buChar char="o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 03 Juin 2026: date limite de dépôt de dossier finalisé auprès de la région Ile de France.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F0FCD7-45C4-E986-EAE2-52D219FD5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99" y="2237656"/>
            <a:ext cx="4923245" cy="34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16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78DCD-3E36-DBB7-4544-403F44C7D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1996A2-F6C9-5F0B-E1D2-65743C48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4- 2026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CF9BB0-D7B8-A559-9F8E-948EE42C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5934AD-50AA-69D9-DDB5-4495CE06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18F1B79-46DA-61B3-8745-B06482F822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52759"/>
            <a:ext cx="774648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AAP équipements de de l'Université Paris Saclay :</a:t>
            </a: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6763F30C-0612-B3C0-07FC-A5DF3BE81D96}"/>
              </a:ext>
            </a:extLst>
          </p:cNvPr>
          <p:cNvSpPr txBox="1"/>
          <p:nvPr/>
        </p:nvSpPr>
        <p:spPr>
          <a:xfrm>
            <a:off x="273818" y="708060"/>
            <a:ext cx="1030811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800" dirty="0">
                <a:latin typeface="+mn-lt"/>
                <a:cs typeface="Calibri" panose="020F0502020204030204" pitchFamily="34" charset="0"/>
              </a:rPr>
              <a:t>Dépôt de trois demandes d’équipement liée à PERLE: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fr-FR" sz="1800" dirty="0">
              <a:latin typeface="+mn-lt"/>
              <a:cs typeface="Calibri" panose="020F0502020204030204" pitchFamily="34" charset="0"/>
            </a:endParaRPr>
          </a:p>
          <a:p>
            <a:pPr marL="844550" lvl="1" indent="-342900" algn="just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Valise de transfert sous ultravide pour l’étude et la préservation de photocathodes haute performance (60 k€).</a:t>
            </a:r>
          </a:p>
          <a:p>
            <a:pPr marL="844550" lvl="1" indent="-342900" algn="just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Dispositif de mesures de QE de photocathode par réflectivité à différentes longueurs d'ondes (20 k€).</a:t>
            </a:r>
          </a:p>
          <a:p>
            <a:pPr marL="844550" lvl="1" indent="-342900" algn="just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Cathodes « Ninja » pour Electro-polissage des cavités SRF (22k€)  </a:t>
            </a:r>
          </a:p>
        </p:txBody>
      </p:sp>
    </p:spTree>
    <p:extLst>
      <p:ext uri="{BB962C8B-B14F-4D97-AF65-F5344CB8AC3E}">
        <p14:creationId xmlns:p14="http://schemas.microsoft.com/office/powerpoint/2010/main" val="3657111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9FC3E-F72B-07B2-1A3F-D4BB1583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3A44F08-C2FB-6085-E158-D3C5E8FB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4- 2026 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E7283D3-D9AE-18A4-F0E0-BEA2DE18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5ACD67-8C35-1B67-5496-7A783938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E94D9EA-3DDE-49A1-2B9B-33A85E1A1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7" y="152759"/>
            <a:ext cx="871264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Préparation du dossier E2-SCALE:</a:t>
            </a: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762FA955-796E-6EE2-6651-9333367E9F11}"/>
              </a:ext>
            </a:extLst>
          </p:cNvPr>
          <p:cNvSpPr txBox="1"/>
          <p:nvPr/>
        </p:nvSpPr>
        <p:spPr>
          <a:xfrm>
            <a:off x="273818" y="2687702"/>
            <a:ext cx="101531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8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Préparation d’un projet commun entre les porteurs des projets Européens </a:t>
            </a:r>
            <a:r>
              <a:rPr lang="fr-FR" sz="1800" dirty="0" err="1">
                <a:latin typeface="+mn-lt"/>
              </a:rPr>
              <a:t>iSAS</a:t>
            </a:r>
            <a:r>
              <a:rPr lang="fr-FR" sz="1800" dirty="0">
                <a:latin typeface="+mn-lt"/>
              </a:rPr>
              <a:t> (IJCLab) et RF 2.0 (KIT- Allemagne) pour le call Européen </a:t>
            </a:r>
            <a:r>
              <a:rPr lang="fr-FR" sz="1800" cap="all" dirty="0">
                <a:latin typeface="+mn-lt"/>
                <a:cs typeface="Arial" panose="020B0604020202020204" pitchFamily="34" charset="0"/>
              </a:rPr>
              <a:t>INFRA-TECH-2026-01-01.</a:t>
            </a:r>
            <a:r>
              <a:rPr lang="fr-FR" sz="1800" dirty="0">
                <a:latin typeface="+mn-lt"/>
              </a:rPr>
              <a:t>   </a:t>
            </a:r>
          </a:p>
          <a:p>
            <a:pPr algn="just"/>
            <a:endParaRPr lang="fr-FR" sz="1800" dirty="0">
              <a:latin typeface="+mn-lt"/>
              <a:sym typeface="Wingdings" pitchFamily="2" charset="2"/>
            </a:endParaRPr>
          </a:p>
          <a:p>
            <a:pPr marL="285750" indent="-285750" algn="just">
              <a:buFont typeface="Wingdings" pitchFamily="2" charset="2"/>
              <a:buChar char="à"/>
            </a:pPr>
            <a:r>
              <a:rPr lang="fr-FR" sz="1800" dirty="0">
                <a:latin typeface="+mn-lt"/>
                <a:sym typeface="Wingdings" pitchFamily="2" charset="2"/>
              </a:rPr>
              <a:t>Développement de Solide State Amplifier (SSA) à 800 MHz, de haute efficacité (collaboration avec JEMA-France) et le CERN. </a:t>
            </a:r>
          </a:p>
          <a:p>
            <a:pPr marL="285750" indent="-285750" algn="just">
              <a:buFont typeface="Wingdings" pitchFamily="2" charset="2"/>
              <a:buChar char="à"/>
            </a:pPr>
            <a:r>
              <a:rPr lang="fr-FR" sz="1800" dirty="0">
                <a:latin typeface="+mn-lt"/>
                <a:sym typeface="Wingdings" pitchFamily="2" charset="2"/>
              </a:rPr>
              <a:t>PERLE se propose d’intégrer, tester et valider le SSA développé, ainsi que la </a:t>
            </a:r>
            <a:r>
              <a:rPr lang="fr-FR" sz="1800" dirty="0" err="1">
                <a:latin typeface="+mn-lt"/>
                <a:sym typeface="Wingdings" pitchFamily="2" charset="2"/>
              </a:rPr>
              <a:t>Cryomodule</a:t>
            </a:r>
            <a:r>
              <a:rPr lang="fr-FR" sz="1800" dirty="0">
                <a:latin typeface="+mn-lt"/>
                <a:sym typeface="Wingdings" pitchFamily="2" charset="2"/>
              </a:rPr>
              <a:t> FCC développer au sein de ce nouveau projet. </a:t>
            </a:r>
          </a:p>
          <a:p>
            <a:pPr marL="285750" indent="-285750" algn="just">
              <a:buFont typeface="Wingdings" pitchFamily="2" charset="2"/>
              <a:buChar char="à"/>
            </a:pPr>
            <a:r>
              <a:rPr lang="fr-FR" sz="1800" dirty="0">
                <a:latin typeface="+mn-lt"/>
                <a:sym typeface="Wingdings" pitchFamily="2" charset="2"/>
              </a:rPr>
              <a:t>Possibilité de tester (en ligne </a:t>
            </a:r>
            <a:r>
              <a:rPr lang="fr-FR" sz="1800" dirty="0" err="1">
                <a:latin typeface="+mn-lt"/>
                <a:sym typeface="Wingdings" pitchFamily="2" charset="2"/>
              </a:rPr>
              <a:t>diag</a:t>
            </a:r>
            <a:r>
              <a:rPr lang="fr-FR" sz="1800" dirty="0">
                <a:latin typeface="+mn-lt"/>
                <a:sym typeface="Wingdings" pitchFamily="2" charset="2"/>
              </a:rPr>
              <a:t>) un aimant permanent à champs variable, a été discutée, puis abandonnée (+ d’infos dans le talk de Racha).</a:t>
            </a:r>
            <a:endParaRPr lang="fr-FR" sz="1800" dirty="0"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C3C2ED-8EE7-B084-52FD-875948B8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411" y="1884812"/>
            <a:ext cx="2417454" cy="66528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27E0D7B-68E3-3867-FA6A-A5913EDBCF26}"/>
              </a:ext>
            </a:extLst>
          </p:cNvPr>
          <p:cNvGrpSpPr/>
          <p:nvPr/>
        </p:nvGrpSpPr>
        <p:grpSpPr>
          <a:xfrm>
            <a:off x="2794099" y="1733600"/>
            <a:ext cx="2078340" cy="1157515"/>
            <a:chOff x="1400144" y="514350"/>
            <a:chExt cx="2060679" cy="1110784"/>
          </a:xfrm>
        </p:grpSpPr>
        <p:pic>
          <p:nvPicPr>
            <p:cNvPr id="4" name="Picture 2" descr="Innovate for Sustainable Accelerating Systems: Kick-Off Meeting">
              <a:extLst>
                <a:ext uri="{FF2B5EF4-FFF2-40B4-BE49-F238E27FC236}">
                  <a16:creationId xmlns:a16="http://schemas.microsoft.com/office/drawing/2014/main" id="{97F4D9CF-C9D4-F473-07D0-255104A7C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14350"/>
              <a:ext cx="1936823" cy="60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BC0CB85-35E6-786C-1C35-4E3255D4FF3A}"/>
                </a:ext>
              </a:extLst>
            </p:cNvPr>
            <p:cNvSpPr txBox="1"/>
            <p:nvPr/>
          </p:nvSpPr>
          <p:spPr>
            <a:xfrm>
              <a:off x="1400144" y="1101914"/>
              <a:ext cx="20606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BE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+mn-lt"/>
                </a:rPr>
                <a:t>Innovate for Sustainable </a:t>
              </a:r>
              <a:endPara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endParaRPr>
            </a:p>
            <a:p>
              <a:pPr algn="ctr"/>
              <a:r>
                <a:rPr kumimoji="0" lang="en-BE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+mn-lt"/>
                </a:rPr>
                <a:t>Accelerating Systems</a:t>
              </a:r>
              <a:endParaRPr lang="en-GB" sz="1400" b="1" dirty="0">
                <a:solidFill>
                  <a:srgbClr val="92D050"/>
                </a:solidFill>
                <a:latin typeface="+mn-lt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3464DFA8-5FDB-FF4A-A335-2AC34C681364}"/>
              </a:ext>
            </a:extLst>
          </p:cNvPr>
          <p:cNvSpPr txBox="1"/>
          <p:nvPr/>
        </p:nvSpPr>
        <p:spPr>
          <a:xfrm>
            <a:off x="129803" y="869504"/>
            <a:ext cx="105819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n-lt"/>
              </a:rPr>
              <a:t>E2-SCALE: </a:t>
            </a:r>
          </a:p>
          <a:p>
            <a:pPr algn="ctr"/>
            <a:r>
              <a:rPr lang="fr-FR" sz="1800" dirty="0">
                <a:latin typeface="+mn-lt"/>
              </a:rPr>
              <a:t>Energy Efficient and </a:t>
            </a:r>
            <a:r>
              <a:rPr lang="fr-FR" sz="1800" dirty="0" err="1">
                <a:latin typeface="+mn-lt"/>
              </a:rPr>
              <a:t>Sustainable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Collider</a:t>
            </a:r>
            <a:r>
              <a:rPr lang="fr-FR" sz="1800" dirty="0">
                <a:latin typeface="+mn-lt"/>
              </a:rPr>
              <a:t>, Accelerator, and Light-source </a:t>
            </a:r>
            <a:r>
              <a:rPr lang="fr-FR" sz="1800" dirty="0" err="1">
                <a:latin typeface="+mn-lt"/>
              </a:rPr>
              <a:t>research</a:t>
            </a:r>
            <a:r>
              <a:rPr lang="fr-FR" sz="1800" dirty="0">
                <a:latin typeface="+mn-lt"/>
              </a:rPr>
              <a:t> infrastructures for Europe</a:t>
            </a:r>
            <a:r>
              <a:rPr lang="en-GB" sz="1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1010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1FDED-03F9-801C-6139-B2F16A239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E46414-17B1-64F6-CB80-CA59FDB89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4- 2026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5B3A92D-846A-31C3-8145-FC1AD9B2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CDBAE1-AB70-38F3-060B-15C99E79E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5B2ADB9-A6F2-E695-4B62-6C3DA3470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Workshop ERL26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DE55CA-B8C6-BEB5-B5D2-91B65954F19F}"/>
              </a:ext>
            </a:extLst>
          </p:cNvPr>
          <p:cNvSpPr txBox="1"/>
          <p:nvPr/>
        </p:nvSpPr>
        <p:spPr>
          <a:xfrm>
            <a:off x="273819" y="135787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n-lt"/>
                <a:hlinkClick r:id="rId2"/>
              </a:rPr>
              <a:t>https://indico.him.uni-mainz.de/event/277/</a:t>
            </a:r>
            <a:endParaRPr lang="en-GB" sz="1800" dirty="0">
              <a:latin typeface="+mn-lt"/>
            </a:endParaRPr>
          </a:p>
          <a:p>
            <a:endParaRPr lang="en-GB" sz="1800" dirty="0">
              <a:latin typeface="+mn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99BA833-C829-D9D7-3A87-168665F24DFB}"/>
              </a:ext>
            </a:extLst>
          </p:cNvPr>
          <p:cNvSpPr txBox="1"/>
          <p:nvPr/>
        </p:nvSpPr>
        <p:spPr>
          <a:xfrm>
            <a:off x="201811" y="92583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n-lt"/>
              </a:rPr>
              <a:t>Du 14 au 18 </a:t>
            </a:r>
            <a:r>
              <a:rPr lang="en-GB" sz="1800" dirty="0" err="1">
                <a:latin typeface="+mn-lt"/>
              </a:rPr>
              <a:t>Septembre</a:t>
            </a:r>
            <a:r>
              <a:rPr lang="en-GB" sz="1800" dirty="0">
                <a:latin typeface="+mn-lt"/>
              </a:rPr>
              <a:t> 2026 à </a:t>
            </a:r>
            <a:r>
              <a:rPr lang="en-GB" sz="1800" dirty="0" err="1">
                <a:latin typeface="+mn-lt"/>
              </a:rPr>
              <a:t>l’Université</a:t>
            </a:r>
            <a:r>
              <a:rPr lang="en-GB" sz="1800" dirty="0">
                <a:latin typeface="+mn-lt"/>
              </a:rPr>
              <a:t> de Mainz- </a:t>
            </a:r>
            <a:r>
              <a:rPr lang="en-GB" sz="1800" dirty="0" err="1">
                <a:latin typeface="+mn-lt"/>
              </a:rPr>
              <a:t>Allemagne</a:t>
            </a:r>
            <a:endParaRPr lang="en-GB" sz="1800" dirty="0">
              <a:latin typeface="+mn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8E47BF-D23F-2ED7-4531-E62DDE3F3CAD}"/>
              </a:ext>
            </a:extLst>
          </p:cNvPr>
          <p:cNvSpPr txBox="1"/>
          <p:nvPr/>
        </p:nvSpPr>
        <p:spPr>
          <a:xfrm>
            <a:off x="273819" y="1805608"/>
            <a:ext cx="65875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n-lt"/>
              </a:rPr>
              <a:t>Le programme scientifique sera construit autour de 6 groupes de travail, comme suit:</a:t>
            </a: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	・WG1: Beam </a:t>
            </a:r>
            <a:r>
              <a:rPr lang="fr-FR" sz="1600" dirty="0" err="1">
                <a:latin typeface="+mn-lt"/>
              </a:rPr>
              <a:t>dynamics</a:t>
            </a: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	・WG2: </a:t>
            </a:r>
            <a:r>
              <a:rPr lang="fr-FR" sz="1600" dirty="0" err="1">
                <a:latin typeface="+mn-lt"/>
              </a:rPr>
              <a:t>Particle</a:t>
            </a:r>
            <a:r>
              <a:rPr lang="fr-FR" sz="1600" dirty="0">
                <a:latin typeface="+mn-lt"/>
              </a:rPr>
              <a:t> Sources</a:t>
            </a: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	・WG3: </a:t>
            </a:r>
            <a:r>
              <a:rPr lang="fr-FR" sz="1600" dirty="0" err="1">
                <a:latin typeface="+mn-lt"/>
              </a:rPr>
              <a:t>Superconducting</a:t>
            </a:r>
            <a:r>
              <a:rPr lang="fr-FR" sz="1600" dirty="0">
                <a:latin typeface="+mn-lt"/>
              </a:rPr>
              <a:t> RF</a:t>
            </a: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	・WG4: Applications</a:t>
            </a: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	・WG5: Facility Reports</a:t>
            </a:r>
            <a:br>
              <a:rPr lang="fr-FR" sz="1600" dirty="0">
                <a:latin typeface="+mn-lt"/>
              </a:rPr>
            </a:br>
            <a:r>
              <a:rPr lang="fr-FR" sz="1600" dirty="0">
                <a:latin typeface="+mn-lt"/>
              </a:rPr>
              <a:t>	・WG6: </a:t>
            </a:r>
            <a:r>
              <a:rPr lang="fr-FR" sz="1600" dirty="0" err="1">
                <a:latin typeface="+mn-lt"/>
              </a:rPr>
              <a:t>Sustainability</a:t>
            </a:r>
            <a:endParaRPr lang="fr-FR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latin typeface="+mn-lt"/>
              </a:rPr>
              <a:t>La soumission des abstracts est ouverte, et ce jusqu’au 27 Juin.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latin typeface="+mn-lt"/>
              </a:rPr>
              <a:t>Le workshop est dans la liste </a:t>
            </a:r>
            <a:r>
              <a:rPr lang="fr-FR" sz="1600" dirty="0" err="1">
                <a:latin typeface="+mn-lt"/>
              </a:rPr>
              <a:t>JaCoW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>
                <a:latin typeface="+mn-lt"/>
                <a:sym typeface="Wingdings" pitchFamily="2" charset="2"/>
              </a:rPr>
              <a:t> les </a:t>
            </a:r>
            <a:r>
              <a:rPr lang="fr-FR" sz="1600" dirty="0" err="1">
                <a:latin typeface="+mn-lt"/>
                <a:sym typeface="Wingdings" pitchFamily="2" charset="2"/>
              </a:rPr>
              <a:t>proceedings</a:t>
            </a:r>
            <a:r>
              <a:rPr lang="fr-FR" sz="1600" dirty="0">
                <a:latin typeface="+mn-lt"/>
                <a:sym typeface="Wingdings" pitchFamily="2" charset="2"/>
              </a:rPr>
              <a:t> seront donc publiés.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latin typeface="+mn-lt"/>
              </a:rPr>
              <a:t>Les organisateurs cherchent des </a:t>
            </a:r>
            <a:r>
              <a:rPr lang="fr-FR" sz="1600" dirty="0" err="1">
                <a:latin typeface="+mn-lt"/>
              </a:rPr>
              <a:t>conveeners</a:t>
            </a:r>
            <a:r>
              <a:rPr lang="fr-FR" sz="1600" dirty="0">
                <a:latin typeface="+mn-lt"/>
              </a:rPr>
              <a:t> pour certains WG.</a:t>
            </a:r>
          </a:p>
          <a:p>
            <a:endParaRPr lang="fr-FR" sz="1600" dirty="0">
              <a:solidFill>
                <a:srgbClr val="CC0066"/>
              </a:solidFill>
              <a:latin typeface="+mn-lt"/>
            </a:endParaRPr>
          </a:p>
          <a:p>
            <a:r>
              <a:rPr lang="fr-FR" dirty="0">
                <a:solidFill>
                  <a:srgbClr val="CC0066"/>
                </a:solidFill>
                <a:latin typeface="+mn-lt"/>
                <a:sym typeface="Wingdings" pitchFamily="2" charset="2"/>
              </a:rPr>
              <a:t>	 </a:t>
            </a:r>
            <a:r>
              <a:rPr lang="fr-FR" dirty="0">
                <a:solidFill>
                  <a:srgbClr val="CC0066"/>
                </a:solidFill>
                <a:latin typeface="+mn-lt"/>
              </a:rPr>
              <a:t>Quid de ERL28? </a:t>
            </a:r>
            <a:endParaRPr lang="en-GB" dirty="0">
              <a:solidFill>
                <a:srgbClr val="CC0066"/>
              </a:solidFill>
              <a:latin typeface="+mn-lt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8B1BD42-9103-EC14-34C9-20E0F11CC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323" y="690421"/>
            <a:ext cx="3421608" cy="48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85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7B25A-3425-E799-29BC-37C20A108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B79ED1-9554-C0E7-1378-D4565638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4- 2026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C17EA60-59B1-4A0B-A6C1-6BFE9094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8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1D7E6D-1A4A-5765-6748-4031C7797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2CCAC35-D5EF-54FE-FA87-0B3722354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Workshop PhASE26 à IJCLab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D86280-670B-D757-6E1B-1EFE54481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341" y="940504"/>
            <a:ext cx="6368630" cy="44655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417975F-F5C9-AFB1-E03D-4A7192088552}"/>
              </a:ext>
            </a:extLst>
          </p:cNvPr>
          <p:cNvSpPr txBox="1"/>
          <p:nvPr/>
        </p:nvSpPr>
        <p:spPr>
          <a:xfrm>
            <a:off x="201812" y="1085528"/>
            <a:ext cx="4104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n-lt"/>
              </a:rPr>
              <a:t>PhASE</a:t>
            </a:r>
            <a:r>
              <a:rPr lang="fr-FR" sz="1600" dirty="0">
                <a:latin typeface="+mn-lt"/>
              </a:rPr>
              <a:t>: Photocathodes for Accelerator Science in Europe</a:t>
            </a:r>
          </a:p>
          <a:p>
            <a:r>
              <a:rPr lang="fr-FR" sz="1600" dirty="0">
                <a:latin typeface="+mn-lt"/>
              </a:rPr>
              <a:t>Du 21 au 23 Septembre à IJCLab.</a:t>
            </a:r>
          </a:p>
          <a:p>
            <a:r>
              <a:rPr lang="fr-FR" sz="1600" dirty="0">
                <a:latin typeface="+mn-lt"/>
              </a:rPr>
              <a:t>Les inscriptions sont ouvertes sur:</a:t>
            </a:r>
          </a:p>
          <a:p>
            <a:endParaRPr lang="fr-FR" sz="1600" dirty="0">
              <a:latin typeface="+mn-lt"/>
            </a:endParaRPr>
          </a:p>
          <a:p>
            <a:r>
              <a:rPr lang="fr-FR" sz="1600" dirty="0">
                <a:latin typeface="+mn-lt"/>
                <a:hlinkClick r:id="rId3"/>
              </a:rPr>
              <a:t>https://indico.ijclab.in2p3.fr/event/13323/</a:t>
            </a:r>
            <a:endParaRPr lang="fr-FR" sz="1600" dirty="0">
              <a:latin typeface="+mn-lt"/>
            </a:endParaRPr>
          </a:p>
          <a:p>
            <a:endParaRPr lang="fr-FR" sz="1600" dirty="0">
              <a:latin typeface="+mn-lt"/>
            </a:endParaRPr>
          </a:p>
          <a:p>
            <a:r>
              <a:rPr lang="fr-FR" sz="1600" dirty="0">
                <a:latin typeface="+mn-lt"/>
              </a:rPr>
              <a:t>Le programme est en cours de finalisation </a:t>
            </a:r>
          </a:p>
        </p:txBody>
      </p:sp>
    </p:spTree>
    <p:extLst>
      <p:ext uri="{BB962C8B-B14F-4D97-AF65-F5344CB8AC3E}">
        <p14:creationId xmlns:p14="http://schemas.microsoft.com/office/powerpoint/2010/main" val="714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E8115-8E83-B231-90CC-4B828B988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1F9D7A3-C4F1-2833-22C7-73DE6A03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4- 2026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7000160-D92B-20C8-1E1B-28036CD67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9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6B75AB-6A91-239A-C3F3-4AC647B1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29/05/2026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074E6DE-D1F9-7259-A281-250F96C3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Tesla </a:t>
            </a:r>
            <a:r>
              <a:rPr lang="fr-FR" sz="2800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Technology</a:t>
            </a: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Collaboration Meeting (TTC 2026)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00DC13-69E2-3CB3-CD67-51EB6843D77D}"/>
              </a:ext>
            </a:extLst>
          </p:cNvPr>
          <p:cNvSpPr txBox="1"/>
          <p:nvPr/>
        </p:nvSpPr>
        <p:spPr>
          <a:xfrm>
            <a:off x="201812" y="1085528"/>
            <a:ext cx="682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n-lt"/>
              </a:rPr>
              <a:t>Co-organisation CEA-CNRS- Univ. Paris-Saclay du 9 au 12 Juin à Centrale </a:t>
            </a:r>
            <a:r>
              <a:rPr lang="fr-FR" sz="1600" dirty="0" err="1">
                <a:latin typeface="+mn-lt"/>
              </a:rPr>
              <a:t>Supelec</a:t>
            </a:r>
            <a:r>
              <a:rPr lang="fr-FR" sz="1600" dirty="0">
                <a:latin typeface="+mn-lt"/>
              </a:rPr>
              <a:t>.</a:t>
            </a:r>
          </a:p>
          <a:p>
            <a:endParaRPr lang="fr-FR" sz="1600" dirty="0">
              <a:latin typeface="+mn-lt"/>
            </a:endParaRPr>
          </a:p>
          <a:p>
            <a:r>
              <a:rPr lang="fr-FR" sz="1600" dirty="0">
                <a:latin typeface="+mn-lt"/>
              </a:rPr>
              <a:t>Les inscriptions sont ouvertes sur:</a:t>
            </a:r>
          </a:p>
          <a:p>
            <a:endParaRPr lang="fr-FR" sz="1600" dirty="0">
              <a:latin typeface="+mn-lt"/>
            </a:endParaRPr>
          </a:p>
          <a:p>
            <a:r>
              <a:rPr lang="fr-FR" sz="1600" dirty="0">
                <a:latin typeface="+mn-lt"/>
                <a:hlinkClick r:id="rId2"/>
              </a:rPr>
              <a:t>https://indico.ijclab.in2p3.fr/event/12364/</a:t>
            </a:r>
            <a:endParaRPr lang="fr-FR" sz="1600" dirty="0">
              <a:latin typeface="+mn-lt"/>
            </a:endParaRPr>
          </a:p>
          <a:p>
            <a:endParaRPr lang="fr-FR" sz="1600" dirty="0">
              <a:latin typeface="+mn-lt"/>
            </a:endParaRPr>
          </a:p>
          <a:p>
            <a:r>
              <a:rPr lang="fr-FR" sz="1600" dirty="0">
                <a:latin typeface="+mn-lt"/>
              </a:rPr>
              <a:t>Le programme est disponible.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12AF98-0D40-45A4-2C31-FAC6BB4B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370" y="653815"/>
            <a:ext cx="3547593" cy="496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29767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68331</TotalTime>
  <Words>680</Words>
  <Application>Microsoft Macintosh PowerPoint</Application>
  <PresentationFormat>Personnalisé</PresentationFormat>
  <Paragraphs>101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Wingdings</vt:lpstr>
      <vt:lpstr>1_modele-IJCLAb-powerpoint</vt:lpstr>
      <vt:lpstr>Présentation PowerPoint</vt:lpstr>
      <vt:lpstr>Contributions PERLE à IPAC’26 </vt:lpstr>
      <vt:lpstr>Contributions PERLE à IPAC’26 </vt:lpstr>
      <vt:lpstr>AAP SESAME 2026: Dépôt du projet CRISP</vt:lpstr>
      <vt:lpstr>AAP équipements de de l'Université Paris Saclay : </vt:lpstr>
      <vt:lpstr>Préparation du dossier E2-SCALE: </vt:lpstr>
      <vt:lpstr>Workshop ERL26</vt:lpstr>
      <vt:lpstr>Workshop PhASE26 à IJCLab</vt:lpstr>
      <vt:lpstr>Tesla Technology Collaboration Meeting (TTC 2026)</vt:lpstr>
      <vt:lpstr>Rappel des prochains PPR: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2025</cp:revision>
  <cp:lastPrinted>2025-11-24T07:57:59Z</cp:lastPrinted>
  <dcterms:created xsi:type="dcterms:W3CDTF">2011-03-09T16:37:49Z</dcterms:created>
  <dcterms:modified xsi:type="dcterms:W3CDTF">2026-05-29T12:03:21Z</dcterms:modified>
</cp:coreProperties>
</file>