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18"/>
  </p:notesMasterIdLst>
  <p:sldIdLst>
    <p:sldId id="271" r:id="rId2"/>
    <p:sldId id="1824" r:id="rId3"/>
    <p:sldId id="1839" r:id="rId4"/>
    <p:sldId id="1825" r:id="rId5"/>
    <p:sldId id="1840" r:id="rId6"/>
    <p:sldId id="1836" r:id="rId7"/>
    <p:sldId id="1838" r:id="rId8"/>
    <p:sldId id="1826" r:id="rId9"/>
    <p:sldId id="1830" r:id="rId10"/>
    <p:sldId id="1831" r:id="rId11"/>
    <p:sldId id="1833" r:id="rId12"/>
    <p:sldId id="1834" r:id="rId13"/>
    <p:sldId id="1835" r:id="rId14"/>
    <p:sldId id="1822" r:id="rId15"/>
    <p:sldId id="1823" r:id="rId16"/>
    <p:sldId id="1837" r:id="rId17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Intro" id="{D6FA9265-7C1E-422E-8130-B80A432CF064}">
          <p14:sldIdLst>
            <p14:sldId id="271"/>
            <p14:sldId id="1824"/>
            <p14:sldId id="1839"/>
            <p14:sldId id="1825"/>
            <p14:sldId id="1840"/>
            <p14:sldId id="1836"/>
            <p14:sldId id="1838"/>
            <p14:sldId id="1826"/>
            <p14:sldId id="1830"/>
            <p14:sldId id="1831"/>
            <p14:sldId id="1833"/>
            <p14:sldId id="1834"/>
            <p14:sldId id="1835"/>
            <p14:sldId id="1822"/>
            <p14:sldId id="1823"/>
            <p14:sldId id="18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2E5"/>
    <a:srgbClr val="6C9ABE"/>
    <a:srgbClr val="FF6700"/>
    <a:srgbClr val="FFFFFF"/>
    <a:srgbClr val="9EC7E7"/>
    <a:srgbClr val="EBEBEB"/>
    <a:srgbClr val="F39200"/>
    <a:srgbClr val="00294B"/>
    <a:srgbClr val="456487"/>
    <a:srgbClr val="E05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62" autoAdjust="0"/>
    <p:restoredTop sz="96484" autoAdjust="0"/>
  </p:normalViewPr>
  <p:slideViewPr>
    <p:cSldViewPr>
      <p:cViewPr varScale="1">
        <p:scale>
          <a:sx n="91" d="100"/>
          <a:sy n="91" d="100"/>
        </p:scale>
        <p:origin x="864" y="6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29/05/2026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3728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EDB-206D-43FF-BB87-BB3B3E2835B1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012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944E-FC58-498F-BAC5-6847BA2850FC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3938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36A-2E1A-474F-B7AA-A7B381B36743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868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29D9-9730-489B-9200-A9E9CA224BAF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39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pléments :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43E441-9CE9-467E-A45E-81261F83965F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77877" y="149425"/>
            <a:ext cx="8712966" cy="432048"/>
          </a:xfrm>
        </p:spPr>
        <p:txBody>
          <a:bodyPr>
            <a:normAutofit/>
          </a:bodyPr>
          <a:lstStyle>
            <a:lvl1pPr algn="ctr">
              <a:defRPr lang="fr-FR" sz="2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48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roduction V2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1605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EED68-CB98-4B02-A34D-AB6A0D8F9355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782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A7F0F3-D582-402A-B5FC-0362F90F69E0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5526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1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3706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D7631-66E5-4ADC-A6F5-EF6D5686EE4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92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23E-D765-4F82-BAA8-6C8171F61452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334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46C1-5746-40B0-AC98-6DB7A4BA007B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44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2CFD-AD86-4399-9059-1B4099EED564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561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56" r:id="rId2"/>
    <p:sldLayoutId id="2147483727" r:id="rId3"/>
    <p:sldLayoutId id="2147483738" r:id="rId4"/>
    <p:sldLayoutId id="2147483753" r:id="rId5"/>
    <p:sldLayoutId id="2147483754" r:id="rId6"/>
    <p:sldLayoutId id="2147483755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58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1893" y="2237656"/>
            <a:ext cx="7168988" cy="295351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i="0" dirty="0">
                <a:solidFill>
                  <a:srgbClr val="1A63A0"/>
                </a:solidFill>
                <a:effectLst/>
                <a:latin typeface="Roboto" panose="020B0604020202020204" pitchFamily="2" charset="0"/>
              </a:rPr>
              <a:t>Avancement du Booster</a:t>
            </a:r>
            <a:br>
              <a:rPr lang="fr-FR" sz="4400" b="1" i="0" dirty="0">
                <a:solidFill>
                  <a:srgbClr val="1A63A0"/>
                </a:solidFill>
                <a:effectLst/>
                <a:latin typeface="Roboto" panose="020B0604020202020204" pitchFamily="2" charset="0"/>
              </a:rPr>
            </a:br>
            <a:r>
              <a:rPr lang="fr-FR" sz="2800" b="0" i="0" dirty="0">
                <a:solidFill>
                  <a:srgbClr val="1A63A0"/>
                </a:solidFill>
                <a:effectLst/>
                <a:latin typeface="Roboto" panose="020B0604020202020204" pitchFamily="2" charset="0"/>
              </a:rPr>
              <a:t>PPR 4 - 2026</a:t>
            </a:r>
            <a:br>
              <a:rPr lang="fr-FR" dirty="0"/>
            </a:br>
            <a:br>
              <a:rPr lang="fr-FR" sz="1400" dirty="0"/>
            </a:br>
            <a:r>
              <a:rPr lang="fr-FR" sz="1400" dirty="0"/>
              <a:t>Samuel Marchal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AEE-26E2-4090-BA40-F9D135FCBEFC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8" name="AutoShape 2" descr="https://zimbra.in2p3.fr/service/home/~/?auth=co&amp;id=3020&amp;part=2.6">
            <a:extLst>
              <a:ext uri="{FF2B5EF4-FFF2-40B4-BE49-F238E27FC236}">
                <a16:creationId xmlns:a16="http://schemas.microsoft.com/office/drawing/2014/main" id="{32DB8243-4342-4E41-908F-F047E4CEB3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3988" y="2876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BF10D0-2BB3-450E-9B37-D46058E6B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787" y="941512"/>
            <a:ext cx="2266402" cy="153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34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A7629B-5292-4201-8DA3-6FD3DBD73C8B}"/>
              </a:ext>
            </a:extLst>
          </p:cNvPr>
          <p:cNvSpPr/>
          <p:nvPr/>
        </p:nvSpPr>
        <p:spPr>
          <a:xfrm>
            <a:off x="2002612" y="797495"/>
            <a:ext cx="6408110" cy="48882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Étapes clés de l’assemblage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9EF523F-3888-480A-81C4-2E1D27E43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5618" b="-1038"/>
          <a:stretch/>
        </p:blipFill>
        <p:spPr>
          <a:xfrm>
            <a:off x="3370163" y="718674"/>
            <a:ext cx="5400000" cy="10846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F58C4A1-EC16-4C2A-B823-750D6B77D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-1" b="137"/>
          <a:stretch/>
        </p:blipFill>
        <p:spPr>
          <a:xfrm>
            <a:off x="3572775" y="1733600"/>
            <a:ext cx="7200000" cy="20882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7F7D50-776B-4B2A-B5DD-F009FCED1A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2750"/>
          <a:stretch/>
        </p:blipFill>
        <p:spPr>
          <a:xfrm>
            <a:off x="3514179" y="3901460"/>
            <a:ext cx="5400000" cy="1792580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57696CC-3F00-49B3-9716-D020F8ADD70E}"/>
              </a:ext>
            </a:extLst>
          </p:cNvPr>
          <p:cNvSpPr/>
          <p:nvPr/>
        </p:nvSpPr>
        <p:spPr>
          <a:xfrm>
            <a:off x="19909" y="1733600"/>
            <a:ext cx="10752866" cy="21678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BE9F66E-0666-43D4-BAC3-2AC0C836DD1A}"/>
              </a:ext>
            </a:extLst>
          </p:cNvPr>
          <p:cNvSpPr/>
          <p:nvPr/>
        </p:nvSpPr>
        <p:spPr>
          <a:xfrm>
            <a:off x="19909" y="-1002704"/>
            <a:ext cx="10752866" cy="27363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B9AA453-199E-4A8C-A87E-D7EC1D4B538D}"/>
              </a:ext>
            </a:extLst>
          </p:cNvPr>
          <p:cNvSpPr/>
          <p:nvPr/>
        </p:nvSpPr>
        <p:spPr>
          <a:xfrm>
            <a:off x="19909" y="3901460"/>
            <a:ext cx="10752866" cy="272868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F1E7BE6-CF95-4C3D-BF39-AA50C65D58EC}"/>
              </a:ext>
            </a:extLst>
          </p:cNvPr>
          <p:cNvGrpSpPr/>
          <p:nvPr/>
        </p:nvGrpSpPr>
        <p:grpSpPr>
          <a:xfrm>
            <a:off x="345827" y="1949624"/>
            <a:ext cx="2880320" cy="1584177"/>
            <a:chOff x="345827" y="1733600"/>
            <a:chExt cx="2880320" cy="1584177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2FC1AE07-D8FC-4DC5-A3ED-B5FAE5C9F0AA}"/>
                </a:ext>
              </a:extLst>
            </p:cNvPr>
            <p:cNvSpPr/>
            <p:nvPr/>
          </p:nvSpPr>
          <p:spPr>
            <a:xfrm>
              <a:off x="489843" y="1877616"/>
              <a:ext cx="2736304" cy="1440161"/>
            </a:xfrm>
            <a:prstGeom prst="roundRect">
              <a:avLst/>
            </a:prstGeom>
            <a:solidFill>
              <a:srgbClr val="96C2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Mise en place sur le banc de </a:t>
              </a:r>
              <a:r>
                <a:rPr lang="fr-FR" dirty="0" err="1">
                  <a:solidFill>
                    <a:schemeClr val="tx1"/>
                  </a:solidFill>
                </a:rPr>
                <a:t>cryostating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2" name="Organigramme : Connecteur page suivante 21">
              <a:extLst>
                <a:ext uri="{FF2B5EF4-FFF2-40B4-BE49-F238E27FC236}">
                  <a16:creationId xmlns:a16="http://schemas.microsoft.com/office/drawing/2014/main" id="{F211A0AC-05A4-4635-9292-ADEFD398E15E}"/>
                </a:ext>
              </a:extLst>
            </p:cNvPr>
            <p:cNvSpPr/>
            <p:nvPr/>
          </p:nvSpPr>
          <p:spPr>
            <a:xfrm>
              <a:off x="345827" y="1733600"/>
              <a:ext cx="432048" cy="612648"/>
            </a:xfrm>
            <a:prstGeom prst="flowChartOffpageConnector">
              <a:avLst/>
            </a:prstGeom>
            <a:solidFill>
              <a:srgbClr val="FF67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/>
                <a:t>3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746397E1-9272-45D6-8BC9-9B1E4C4A13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t="68426" b="-2440"/>
          <a:stretch/>
        </p:blipFill>
        <p:spPr>
          <a:xfrm>
            <a:off x="227514" y="709808"/>
            <a:ext cx="2975106" cy="5661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975191-D36D-44C5-8023-0F5A1CFA66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</a:blip>
          <a:srcRect b="38224"/>
          <a:stretch/>
        </p:blipFill>
        <p:spPr>
          <a:xfrm>
            <a:off x="251041" y="4657592"/>
            <a:ext cx="2975106" cy="10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5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7D696AA-4B98-4FBE-9F4B-A92F79090087}"/>
              </a:ext>
            </a:extLst>
          </p:cNvPr>
          <p:cNvSpPr/>
          <p:nvPr/>
        </p:nvSpPr>
        <p:spPr>
          <a:xfrm>
            <a:off x="2002011" y="797495"/>
            <a:ext cx="6408711" cy="48882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Étapes clés de l’assemblage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Perle – Avancé Booster</a:t>
            </a:r>
            <a:endParaRPr lang="en-GB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F58C4A1-EC16-4C2A-B823-750D6B77D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4766" b="137"/>
          <a:stretch/>
        </p:blipFill>
        <p:spPr>
          <a:xfrm>
            <a:off x="3572775" y="725488"/>
            <a:ext cx="7200000" cy="115212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7F7D50-776B-4B2A-B5DD-F009FCED1A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028"/>
          <a:stretch/>
        </p:blipFill>
        <p:spPr>
          <a:xfrm>
            <a:off x="3514179" y="1885235"/>
            <a:ext cx="5400000" cy="22966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955AD2-82D8-4EB4-823E-478EABD780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41165"/>
          <a:stretch/>
        </p:blipFill>
        <p:spPr>
          <a:xfrm>
            <a:off x="3514179" y="4181161"/>
            <a:ext cx="7200000" cy="1512880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7B57198-B41C-4B65-930C-65D0A8D81E32}"/>
              </a:ext>
            </a:extLst>
          </p:cNvPr>
          <p:cNvSpPr/>
          <p:nvPr/>
        </p:nvSpPr>
        <p:spPr>
          <a:xfrm>
            <a:off x="19909" y="1877616"/>
            <a:ext cx="10752866" cy="23333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1E451F-8161-4C55-A147-71C85E382770}"/>
              </a:ext>
            </a:extLst>
          </p:cNvPr>
          <p:cNvSpPr/>
          <p:nvPr/>
        </p:nvSpPr>
        <p:spPr>
          <a:xfrm>
            <a:off x="19909" y="-858688"/>
            <a:ext cx="10752866" cy="27363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DF3C9E2-690E-4617-B42A-33D54FA191B2}"/>
              </a:ext>
            </a:extLst>
          </p:cNvPr>
          <p:cNvSpPr/>
          <p:nvPr/>
        </p:nvSpPr>
        <p:spPr>
          <a:xfrm>
            <a:off x="19909" y="4210944"/>
            <a:ext cx="10752866" cy="27792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C47F78A-86B9-4DB2-815F-BF169CF4BABB}"/>
              </a:ext>
            </a:extLst>
          </p:cNvPr>
          <p:cNvGrpSpPr/>
          <p:nvPr/>
        </p:nvGrpSpPr>
        <p:grpSpPr>
          <a:xfrm>
            <a:off x="345827" y="2165648"/>
            <a:ext cx="2880320" cy="1692769"/>
            <a:chOff x="345827" y="1733600"/>
            <a:chExt cx="2880320" cy="1692769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9899E809-A452-4116-B25F-6F2C0E3B7E81}"/>
                </a:ext>
              </a:extLst>
            </p:cNvPr>
            <p:cNvSpPr/>
            <p:nvPr/>
          </p:nvSpPr>
          <p:spPr>
            <a:xfrm>
              <a:off x="489843" y="1877616"/>
              <a:ext cx="2736304" cy="1548753"/>
            </a:xfrm>
            <a:prstGeom prst="roundRect">
              <a:avLst/>
            </a:prstGeom>
            <a:solidFill>
              <a:srgbClr val="96C2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Mise en place des SAF, de l’écran et des lignes cryogéniques</a:t>
              </a:r>
            </a:p>
          </p:txBody>
        </p:sp>
        <p:sp>
          <p:nvSpPr>
            <p:cNvPr id="21" name="Organigramme : Connecteur page suivante 20">
              <a:extLst>
                <a:ext uri="{FF2B5EF4-FFF2-40B4-BE49-F238E27FC236}">
                  <a16:creationId xmlns:a16="http://schemas.microsoft.com/office/drawing/2014/main" id="{9D86394B-A1C8-4A32-9718-D6D9415B0676}"/>
                </a:ext>
              </a:extLst>
            </p:cNvPr>
            <p:cNvSpPr/>
            <p:nvPr/>
          </p:nvSpPr>
          <p:spPr>
            <a:xfrm>
              <a:off x="345827" y="1733600"/>
              <a:ext cx="432048" cy="612648"/>
            </a:xfrm>
            <a:prstGeom prst="flowChartOffpageConnector">
              <a:avLst/>
            </a:prstGeom>
            <a:solidFill>
              <a:srgbClr val="FF67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/>
                <a:t>4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8058BD3F-DE1A-4A81-BF83-D8540FA00B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t="65035" b="-1846"/>
          <a:stretch/>
        </p:blipFill>
        <p:spPr>
          <a:xfrm>
            <a:off x="226655" y="720763"/>
            <a:ext cx="2999492" cy="6126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BF716BC-0F21-45D1-A0EC-21A79B85A9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</a:blip>
          <a:srcRect b="43140"/>
          <a:stretch/>
        </p:blipFill>
        <p:spPr>
          <a:xfrm>
            <a:off x="251041" y="4739409"/>
            <a:ext cx="2975106" cy="9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48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D63148-004F-422C-ABEA-6489BDBD0307}"/>
              </a:ext>
            </a:extLst>
          </p:cNvPr>
          <p:cNvSpPr/>
          <p:nvPr/>
        </p:nvSpPr>
        <p:spPr>
          <a:xfrm>
            <a:off x="2002011" y="797495"/>
            <a:ext cx="6408711" cy="48882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Étapes clés de l’assemblage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B7F7D50-776B-4B2A-B5DD-F009FCED1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9322" b="1028"/>
          <a:stretch/>
        </p:blipFill>
        <p:spPr>
          <a:xfrm>
            <a:off x="3514179" y="725488"/>
            <a:ext cx="5400000" cy="11521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955AD2-82D8-4EB4-823E-478EABD78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180"/>
          <a:stretch/>
        </p:blipFill>
        <p:spPr>
          <a:xfrm>
            <a:off x="3514179" y="1877615"/>
            <a:ext cx="7200000" cy="25410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CB8367-335D-45B3-97F7-4B6E2C0E5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-1" b="65810"/>
          <a:stretch/>
        </p:blipFill>
        <p:spPr>
          <a:xfrm>
            <a:off x="3514179" y="4418674"/>
            <a:ext cx="4680000" cy="1275365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9C2D48E-F82C-4865-A8C5-7D8696A9D566}"/>
              </a:ext>
            </a:extLst>
          </p:cNvPr>
          <p:cNvSpPr/>
          <p:nvPr/>
        </p:nvSpPr>
        <p:spPr>
          <a:xfrm>
            <a:off x="19909" y="1869322"/>
            <a:ext cx="10752866" cy="25784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AFBDA03-7841-414E-AA1A-E0F59A999A05}"/>
              </a:ext>
            </a:extLst>
          </p:cNvPr>
          <p:cNvSpPr/>
          <p:nvPr/>
        </p:nvSpPr>
        <p:spPr>
          <a:xfrm>
            <a:off x="19909" y="-858688"/>
            <a:ext cx="10752866" cy="27363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D1D728E-97DF-49DE-9B43-9682DAB0052F}"/>
              </a:ext>
            </a:extLst>
          </p:cNvPr>
          <p:cNvSpPr/>
          <p:nvPr/>
        </p:nvSpPr>
        <p:spPr>
          <a:xfrm>
            <a:off x="19909" y="4447748"/>
            <a:ext cx="10752866" cy="26864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3A7DAE4-D977-4C12-87A2-32D2DC224C87}"/>
              </a:ext>
            </a:extLst>
          </p:cNvPr>
          <p:cNvGrpSpPr/>
          <p:nvPr/>
        </p:nvGrpSpPr>
        <p:grpSpPr>
          <a:xfrm>
            <a:off x="345827" y="2237655"/>
            <a:ext cx="2880320" cy="1584177"/>
            <a:chOff x="345827" y="1733600"/>
            <a:chExt cx="2880320" cy="1584177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A37AEEA4-3BB5-4276-B701-73BAF9A38AAB}"/>
                </a:ext>
              </a:extLst>
            </p:cNvPr>
            <p:cNvSpPr/>
            <p:nvPr/>
          </p:nvSpPr>
          <p:spPr>
            <a:xfrm>
              <a:off x="489843" y="1877616"/>
              <a:ext cx="2736304" cy="1440161"/>
            </a:xfrm>
            <a:prstGeom prst="roundRect">
              <a:avLst/>
            </a:prstGeom>
            <a:solidFill>
              <a:srgbClr val="96C2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Mise en place dans l’enceinte</a:t>
              </a:r>
            </a:p>
          </p:txBody>
        </p:sp>
        <p:sp>
          <p:nvSpPr>
            <p:cNvPr id="20" name="Organigramme : Connecteur page suivante 19">
              <a:extLst>
                <a:ext uri="{FF2B5EF4-FFF2-40B4-BE49-F238E27FC236}">
                  <a16:creationId xmlns:a16="http://schemas.microsoft.com/office/drawing/2014/main" id="{60273085-8000-4C94-9B63-DA65DA45548B}"/>
                </a:ext>
              </a:extLst>
            </p:cNvPr>
            <p:cNvSpPr/>
            <p:nvPr/>
          </p:nvSpPr>
          <p:spPr>
            <a:xfrm>
              <a:off x="345827" y="1733600"/>
              <a:ext cx="432048" cy="612648"/>
            </a:xfrm>
            <a:prstGeom prst="flowChartOffpageConnector">
              <a:avLst/>
            </a:prstGeom>
            <a:solidFill>
              <a:srgbClr val="FF67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/>
                <a:t>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55D47464-D646-4D1B-BF25-7C3913EFDC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t="70429" b="-4209"/>
          <a:stretch/>
        </p:blipFill>
        <p:spPr>
          <a:xfrm>
            <a:off x="241097" y="681206"/>
            <a:ext cx="2975106" cy="5622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217A52-A4AB-442D-A5A8-CF400B9808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</a:blip>
          <a:srcRect b="76577"/>
          <a:stretch/>
        </p:blipFill>
        <p:spPr>
          <a:xfrm>
            <a:off x="251041" y="5127413"/>
            <a:ext cx="2975106" cy="55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72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5A6C9-2012-4268-A8EB-4F0A57C4289C}"/>
              </a:ext>
            </a:extLst>
          </p:cNvPr>
          <p:cNvSpPr/>
          <p:nvPr/>
        </p:nvSpPr>
        <p:spPr>
          <a:xfrm>
            <a:off x="2002011" y="797495"/>
            <a:ext cx="6408711" cy="48882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Étapes clés de l’assemblage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955AD2-82D8-4EB4-823E-478EABD780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4408" b="1179"/>
          <a:stretch/>
        </p:blipFill>
        <p:spPr>
          <a:xfrm>
            <a:off x="3514179" y="704707"/>
            <a:ext cx="7200000" cy="8848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CB8367-335D-45B3-97F7-4B6E2C0E5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-2" b="1291"/>
          <a:stretch/>
        </p:blipFill>
        <p:spPr>
          <a:xfrm>
            <a:off x="3514179" y="1651991"/>
            <a:ext cx="4680000" cy="368200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D3878E-9BD9-4541-AA27-E28DE3C014AA}"/>
              </a:ext>
            </a:extLst>
          </p:cNvPr>
          <p:cNvSpPr/>
          <p:nvPr/>
        </p:nvSpPr>
        <p:spPr>
          <a:xfrm>
            <a:off x="19909" y="1640811"/>
            <a:ext cx="10752866" cy="376519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6D6F15A-22BF-47A5-BEB5-7DA4CE648F3A}"/>
              </a:ext>
            </a:extLst>
          </p:cNvPr>
          <p:cNvSpPr/>
          <p:nvPr/>
        </p:nvSpPr>
        <p:spPr>
          <a:xfrm>
            <a:off x="19909" y="-1074712"/>
            <a:ext cx="10752866" cy="271552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ACD894C-BB5E-4DF5-A0EA-188AFB22B7E5}"/>
              </a:ext>
            </a:extLst>
          </p:cNvPr>
          <p:cNvGrpSpPr/>
          <p:nvPr/>
        </p:nvGrpSpPr>
        <p:grpSpPr>
          <a:xfrm>
            <a:off x="345827" y="2309664"/>
            <a:ext cx="2808312" cy="2304257"/>
            <a:chOff x="345827" y="1733600"/>
            <a:chExt cx="2808312" cy="2304257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0255681B-9947-46AF-8AB3-1EE66BFA488F}"/>
                </a:ext>
              </a:extLst>
            </p:cNvPr>
            <p:cNvSpPr/>
            <p:nvPr/>
          </p:nvSpPr>
          <p:spPr>
            <a:xfrm>
              <a:off x="489843" y="1877616"/>
              <a:ext cx="2664296" cy="2160241"/>
            </a:xfrm>
            <a:prstGeom prst="roundRect">
              <a:avLst/>
            </a:prstGeom>
            <a:solidFill>
              <a:srgbClr val="96C2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Mise en place des équipements sur l’enceinte (vannes, jumpers, instrumentation, fonds plats…)</a:t>
              </a:r>
            </a:p>
          </p:txBody>
        </p:sp>
        <p:sp>
          <p:nvSpPr>
            <p:cNvPr id="18" name="Organigramme : Connecteur page suivante 17">
              <a:extLst>
                <a:ext uri="{FF2B5EF4-FFF2-40B4-BE49-F238E27FC236}">
                  <a16:creationId xmlns:a16="http://schemas.microsoft.com/office/drawing/2014/main" id="{91530837-101E-4E3E-9183-E5C6EBDDE674}"/>
                </a:ext>
              </a:extLst>
            </p:cNvPr>
            <p:cNvSpPr/>
            <p:nvPr/>
          </p:nvSpPr>
          <p:spPr>
            <a:xfrm>
              <a:off x="345827" y="1733600"/>
              <a:ext cx="432048" cy="612648"/>
            </a:xfrm>
            <a:prstGeom prst="flowChartOffpageConnector">
              <a:avLst/>
            </a:prstGeom>
            <a:solidFill>
              <a:srgbClr val="FF67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/>
                <a:t>6</a:t>
              </a: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9D79479D-6436-4AA5-8095-35FB2882B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743" t="69968" r="-743" b="-26828"/>
          <a:stretch/>
        </p:blipFill>
        <p:spPr>
          <a:xfrm>
            <a:off x="251041" y="715253"/>
            <a:ext cx="2975106" cy="9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91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Calendrier des appels d’offres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EE622E-160B-4070-8B6B-BEDE59D696A8}"/>
              </a:ext>
            </a:extLst>
          </p:cNvPr>
          <p:cNvSpPr txBox="1"/>
          <p:nvPr/>
        </p:nvSpPr>
        <p:spPr>
          <a:xfrm>
            <a:off x="26318" y="2453680"/>
            <a:ext cx="2119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Estimation du calendrier des appels d’offres et des délais de </a:t>
            </a:r>
            <a:r>
              <a:rPr lang="fr-FR" sz="1400" dirty="0" err="1"/>
              <a:t>fab</a:t>
            </a:r>
            <a:r>
              <a:rPr lang="fr-FR" sz="1400" dirty="0"/>
              <a:t> pour le Booster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1B9689F-1238-4560-9511-101F9F525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849548"/>
              </p:ext>
            </p:extLst>
          </p:nvPr>
        </p:nvGraphicFramePr>
        <p:xfrm>
          <a:off x="2146029" y="725488"/>
          <a:ext cx="8626746" cy="4896539"/>
        </p:xfrm>
        <a:graphic>
          <a:graphicData uri="http://schemas.openxmlformats.org/drawingml/2006/table">
            <a:tbl>
              <a:tblPr/>
              <a:tblGrid>
                <a:gridCol w="551399">
                  <a:extLst>
                    <a:ext uri="{9D8B030D-6E8A-4147-A177-3AD203B41FA5}">
                      <a16:colId xmlns:a16="http://schemas.microsoft.com/office/drawing/2014/main" val="1378042289"/>
                    </a:ext>
                  </a:extLst>
                </a:gridCol>
                <a:gridCol w="1209523">
                  <a:extLst>
                    <a:ext uri="{9D8B030D-6E8A-4147-A177-3AD203B41FA5}">
                      <a16:colId xmlns:a16="http://schemas.microsoft.com/office/drawing/2014/main" val="149055159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168265354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2793074526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2233453683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993176344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3293788369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386456473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2363171559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3416605039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4155798536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3954431361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3971143193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2780551299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12146079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3569843194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1376392244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1274784034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735840758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2144309389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1290069267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2279006088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2421213869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3997419285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1237274768"/>
                    </a:ext>
                  </a:extLst>
                </a:gridCol>
                <a:gridCol w="273477">
                  <a:extLst>
                    <a:ext uri="{9D8B030D-6E8A-4147-A177-3AD203B41FA5}">
                      <a16:colId xmlns:a16="http://schemas.microsoft.com/office/drawing/2014/main" val="2956975508"/>
                    </a:ext>
                  </a:extLst>
                </a:gridCol>
                <a:gridCol w="275700">
                  <a:extLst>
                    <a:ext uri="{9D8B030D-6E8A-4147-A177-3AD203B41FA5}">
                      <a16:colId xmlns:a16="http://schemas.microsoft.com/office/drawing/2014/main" val="2759204013"/>
                    </a:ext>
                  </a:extLst>
                </a:gridCol>
              </a:tblGrid>
              <a:tr h="120666"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TRAVAUX IGLOO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289036"/>
                  </a:ext>
                </a:extLst>
              </a:tr>
              <a:tr h="421168"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juin-26</a:t>
                      </a:r>
                    </a:p>
                  </a:txBody>
                  <a:tcPr marL="4872" marR="4872" marT="4872" marB="0" vert="vert27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déc-26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déc-27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janv-28</a:t>
                      </a:r>
                    </a:p>
                  </a:txBody>
                  <a:tcPr marL="4872" marR="4872" marT="487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45561"/>
                  </a:ext>
                </a:extLst>
              </a:tr>
              <a:tr h="166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Train Cavité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3" gridSpan="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Montage et test au 106</a:t>
                      </a:r>
                    </a:p>
                  </a:txBody>
                  <a:tcPr marL="4872" marR="4872" marT="487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3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516503"/>
                  </a:ext>
                </a:extLst>
              </a:tr>
              <a:tr h="1220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Monocell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130639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Tank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385750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332489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Blindage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544178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Vanne a vide tout metal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983568"/>
                  </a:ext>
                </a:extLst>
              </a:tr>
              <a:tr h="1220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tirants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vert="vert27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gridSpan="8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519534"/>
                  </a:ext>
                </a:extLst>
              </a:tr>
              <a:tr h="1220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Soufflet IC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57882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Transition CF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091259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Soufflet tube diph.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938000"/>
                  </a:ext>
                </a:extLst>
              </a:tr>
              <a:tr h="1648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Ecran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7" gridSpan="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vert="vert27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gridSpan="7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43718"/>
                  </a:ext>
                </a:extLst>
              </a:tr>
              <a:tr h="1220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Flanc gauche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110174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2102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Flanc droit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841400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430907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Ecran Jumper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788336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Ecran disque rupt.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239804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Trappe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223599"/>
                  </a:ext>
                </a:extLst>
              </a:tr>
              <a:tr h="166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3000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Tirants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Marché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871298"/>
                  </a:ext>
                </a:extLst>
              </a:tr>
              <a:tr h="1588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Enceinte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10"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vert="vert27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gridSpan="1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130178"/>
                  </a:ext>
                </a:extLst>
              </a:tr>
              <a:tr h="1220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Enceinte à vide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52171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 plat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733138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Rallonge jumper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541991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4202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Coude jumper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687848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Trappe accès SAF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18552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7130986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 verticale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363901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Ensemble Soupape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359005"/>
                  </a:ext>
                </a:extLst>
              </a:tr>
              <a:tr h="1206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4901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Soupape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6068072"/>
                  </a:ext>
                </a:extLst>
              </a:tr>
              <a:tr h="166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Coupleur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39153"/>
                  </a:ext>
                </a:extLst>
              </a:tr>
              <a:tr h="1220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cloche coupleur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652116"/>
                  </a:ext>
                </a:extLst>
              </a:tr>
              <a:tr h="166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6000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178206"/>
                  </a:ext>
                </a:extLst>
              </a:tr>
              <a:tr h="1709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9000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MLI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 + CCTP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 d’offres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824270"/>
                  </a:ext>
                </a:extLst>
              </a:tr>
              <a:tr h="1709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8000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Outillages et autres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Cycle de montage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72" marR="4872" marT="4872" marB="0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de plan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2" marR="4872" marT="4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511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702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568B71CB-121D-4911-B75D-306BC2AE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Dossier de plans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7E8B9AB-E3CD-4CEA-B5AB-42507D375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958" y="725488"/>
            <a:ext cx="4175306" cy="29488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BB0C43-2E1B-4BDC-96D2-A57AF156E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806" y="1634980"/>
            <a:ext cx="4168890" cy="29488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9CA4824-4C92-42F0-86BC-44BB8640B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19" y="2748005"/>
            <a:ext cx="4175306" cy="294885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F7561D9-56AD-414B-94E5-EA74CF530C88}"/>
              </a:ext>
            </a:extLst>
          </p:cNvPr>
          <p:cNvSpPr txBox="1"/>
          <p:nvPr/>
        </p:nvSpPr>
        <p:spPr>
          <a:xfrm>
            <a:off x="7690643" y="2199916"/>
            <a:ext cx="30243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Dossier de plans de l’enceinte, des fonds plats et des brides en cours de finalisation (idem pour le CCTP)</a:t>
            </a:r>
          </a:p>
        </p:txBody>
      </p:sp>
    </p:spTree>
    <p:extLst>
      <p:ext uri="{BB962C8B-B14F-4D97-AF65-F5344CB8AC3E}">
        <p14:creationId xmlns:p14="http://schemas.microsoft.com/office/powerpoint/2010/main" val="1392043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1FE737-EC99-4F63-B861-B1720A50B603}"/>
              </a:ext>
            </a:extLst>
          </p:cNvPr>
          <p:cNvSpPr txBox="1"/>
          <p:nvPr/>
        </p:nvSpPr>
        <p:spPr>
          <a:xfrm>
            <a:off x="3737984" y="2614245"/>
            <a:ext cx="2792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spc="600" dirty="0">
                <a:latin typeface="Lucida Handwriting" panose="03010101010101010101" pitchFamily="66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15839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Booster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945285-72E7-4903-9770-AF1B63CF7552}"/>
              </a:ext>
            </a:extLst>
          </p:cNvPr>
          <p:cNvSpPr/>
          <p:nvPr/>
        </p:nvSpPr>
        <p:spPr>
          <a:xfrm>
            <a:off x="2652642" y="797496"/>
            <a:ext cx="5688632" cy="4824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99F998-48A5-4A27-A225-13F55050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8070"/>
            <a:ext cx="9922891" cy="361596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DB273D9-0978-4521-A0E1-43D09E680769}"/>
              </a:ext>
            </a:extLst>
          </p:cNvPr>
          <p:cNvSpPr/>
          <p:nvPr/>
        </p:nvSpPr>
        <p:spPr>
          <a:xfrm rot="21230586">
            <a:off x="5865419" y="2969981"/>
            <a:ext cx="1224136" cy="828647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43DB6B-919B-4ADF-9C04-A39FC61982EB}"/>
              </a:ext>
            </a:extLst>
          </p:cNvPr>
          <p:cNvSpPr txBox="1"/>
          <p:nvPr/>
        </p:nvSpPr>
        <p:spPr>
          <a:xfrm>
            <a:off x="74624" y="983226"/>
            <a:ext cx="4735699" cy="1813416"/>
          </a:xfrm>
          <a:prstGeom prst="roundRect">
            <a:avLst>
              <a:gd name="adj" fmla="val 14395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dirty="0"/>
              <a:t>Booster</a:t>
            </a:r>
            <a:r>
              <a:rPr lang="fr-FR" sz="1400" dirty="0"/>
              <a:t>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4 cavités </a:t>
            </a:r>
            <a:r>
              <a:rPr lang="fr-FR" sz="1400" dirty="0" err="1"/>
              <a:t>monocellules</a:t>
            </a:r>
            <a:r>
              <a:rPr lang="fr-FR" sz="1400" dirty="0"/>
              <a:t> refroidies à 2 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Longueur : ≈ 3150 mm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Diamètre : 1216 mm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Energie d’injection : 7 MeV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7D90BF1-B673-402C-8692-8B677410A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26" b="89957" l="9901" r="90429">
                        <a14:foregroundMark x1="77558" y1="50072" x2="77558" y2="50072"/>
                        <a14:foregroundMark x1="90594" y1="54663" x2="90594" y2="54663"/>
                        <a14:foregroundMark x1="39274" y1="10330" x2="39274" y2="10330"/>
                        <a14:foregroundMark x1="39274" y1="9326" x2="39274" y2="9326"/>
                        <a14:backgroundMark x1="50660" y1="86801" x2="50660" y2="86801"/>
                        <a14:backgroundMark x1="42739" y1="84935" x2="42739" y2="84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1738" y="921432"/>
            <a:ext cx="1256188" cy="1444824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2E42079-BE31-4F1E-8636-2729428653EC}"/>
              </a:ext>
            </a:extLst>
          </p:cNvPr>
          <p:cNvCxnSpPr>
            <a:cxnSpLocks/>
            <a:stCxn id="10" idx="3"/>
            <a:endCxn id="8" idx="0"/>
          </p:cNvCxnSpPr>
          <p:nvPr/>
        </p:nvCxnSpPr>
        <p:spPr>
          <a:xfrm>
            <a:off x="4810323" y="1889934"/>
            <a:ext cx="1622727" cy="108243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DC2C7F2-836D-46CF-AA5B-39DABB4C6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6" b="95117" l="1681" r="97479">
                        <a14:foregroundMark x1="3151" y1="45949" x2="14076" y2="55716"/>
                        <a14:foregroundMark x1="14076" y1="55716" x2="14286" y2="55716"/>
                        <a14:foregroundMark x1="21429" y1="9656" x2="27311" y2="20311"/>
                        <a14:foregroundMark x1="26681" y1="5549" x2="15231" y2="11987"/>
                        <a14:foregroundMark x1="15231" y1="11987" x2="14076" y2="12098"/>
                        <a14:foregroundMark x1="85819" y1="53829" x2="91702" y2="69922"/>
                        <a14:foregroundMark x1="91702" y1="69922" x2="87920" y2="75472"/>
                        <a14:foregroundMark x1="70273" y1="92786" x2="73319" y2="92231"/>
                        <a14:foregroundMark x1="53151" y1="93674" x2="53151" y2="93674"/>
                        <a14:foregroundMark x1="97689" y1="61376" x2="94013" y2="67259"/>
                        <a14:foregroundMark x1="1681" y1="53274" x2="2206" y2="53274"/>
                        <a14:foregroundMark x1="67857" y1="94562" x2="73319" y2="95117"/>
                        <a14:foregroundMark x1="27311" y1="3996" x2="26366" y2="3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0450" y="19660"/>
            <a:ext cx="3034054" cy="28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39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12C2B01C-54EA-48FB-85AC-EFC0411CA824}"/>
              </a:ext>
            </a:extLst>
          </p:cNvPr>
          <p:cNvSpPr/>
          <p:nvPr/>
        </p:nvSpPr>
        <p:spPr>
          <a:xfrm>
            <a:off x="2652642" y="797496"/>
            <a:ext cx="5688632" cy="4824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07AF01-D425-47F5-8879-9B51AA33B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040" y="729744"/>
            <a:ext cx="5184727" cy="4906973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 dirty="0"/>
              <a:t>Description du Booster</a:t>
            </a:r>
            <a:endParaRPr lang="fr-F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C90BD24-5949-4162-BB14-D23AFA8D27F4}"/>
              </a:ext>
            </a:extLst>
          </p:cNvPr>
          <p:cNvSpPr txBox="1"/>
          <p:nvPr/>
        </p:nvSpPr>
        <p:spPr>
          <a:xfrm>
            <a:off x="8953341" y="1851715"/>
            <a:ext cx="1689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Vanne </a:t>
            </a:r>
            <a:r>
              <a:rPr lang="fr-FR" sz="1400" dirty="0" err="1"/>
              <a:t>cryo</a:t>
            </a:r>
            <a:r>
              <a:rPr lang="fr-FR" sz="1400" dirty="0"/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25D94C7-A2BA-4F20-841E-E949632B6B20}"/>
              </a:ext>
            </a:extLst>
          </p:cNvPr>
          <p:cNvSpPr txBox="1"/>
          <p:nvPr/>
        </p:nvSpPr>
        <p:spPr>
          <a:xfrm>
            <a:off x="8953341" y="2814051"/>
            <a:ext cx="124906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Jauge niveau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938C44E-E43E-4375-A0F1-EB5C0F8E092D}"/>
              </a:ext>
            </a:extLst>
          </p:cNvPr>
          <p:cNvSpPr txBox="1"/>
          <p:nvPr/>
        </p:nvSpPr>
        <p:spPr>
          <a:xfrm>
            <a:off x="8953341" y="3781584"/>
            <a:ext cx="1689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Tirants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5F4D51-CAD6-4716-8B27-4BF2EDCB1FD8}"/>
              </a:ext>
            </a:extLst>
          </p:cNvPr>
          <p:cNvSpPr txBox="1"/>
          <p:nvPr/>
        </p:nvSpPr>
        <p:spPr>
          <a:xfrm>
            <a:off x="489843" y="1851715"/>
            <a:ext cx="13789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Ports </a:t>
            </a:r>
            <a:r>
              <a:rPr lang="fr-FR" sz="1400" dirty="0" err="1"/>
              <a:t>instrum</a:t>
            </a:r>
            <a:r>
              <a:rPr lang="fr-FR" sz="1400" dirty="0"/>
              <a:t>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0D9B3F-4F0B-42C1-8B6B-6097C44F9597}"/>
              </a:ext>
            </a:extLst>
          </p:cNvPr>
          <p:cNvSpPr txBox="1"/>
          <p:nvPr/>
        </p:nvSpPr>
        <p:spPr>
          <a:xfrm>
            <a:off x="489843" y="2814051"/>
            <a:ext cx="13789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Support mir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6F3FAEB-B73F-4768-814C-BF6C2E23FDB9}"/>
              </a:ext>
            </a:extLst>
          </p:cNvPr>
          <p:cNvSpPr txBox="1"/>
          <p:nvPr/>
        </p:nvSpPr>
        <p:spPr>
          <a:xfrm>
            <a:off x="489843" y="4743920"/>
            <a:ext cx="13789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Pompe vide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DB4C6E0-B2D3-4F55-9C1D-13461E48EFA8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1868747" y="2005604"/>
            <a:ext cx="2005472" cy="448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1441359-8826-4AE4-9F27-11E057448E9C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868747" y="2453680"/>
            <a:ext cx="2437520" cy="5142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647FB7C-156F-4B23-A83F-85372338DEC2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1868747" y="4178859"/>
            <a:ext cx="1371800" cy="718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BA46DAF-596E-4569-90D6-6FD61EC720B4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7378539" y="2005604"/>
            <a:ext cx="1574802" cy="1670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83FC8A76-39C7-45EF-85D6-D17211E32D9E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754539" y="2967940"/>
            <a:ext cx="21988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CEDF828E-42B6-4179-A40F-749DD985AACC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178475" y="3365584"/>
            <a:ext cx="2774866" cy="5698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ZoneTexte 78">
            <a:extLst>
              <a:ext uri="{FF2B5EF4-FFF2-40B4-BE49-F238E27FC236}">
                <a16:creationId xmlns:a16="http://schemas.microsoft.com/office/drawing/2014/main" id="{C9EABB66-7299-440F-94EE-7B268B659193}"/>
              </a:ext>
            </a:extLst>
          </p:cNvPr>
          <p:cNvSpPr txBox="1"/>
          <p:nvPr/>
        </p:nvSpPr>
        <p:spPr>
          <a:xfrm>
            <a:off x="489843" y="3776387"/>
            <a:ext cx="13789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Enceinte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7F5C8558-8805-496F-AC26-FFBEB5B0783E}"/>
              </a:ext>
            </a:extLst>
          </p:cNvPr>
          <p:cNvSpPr txBox="1"/>
          <p:nvPr/>
        </p:nvSpPr>
        <p:spPr>
          <a:xfrm>
            <a:off x="8953341" y="4730761"/>
            <a:ext cx="168962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Trappe SAF</a:t>
            </a: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ADD42635-1C80-45F0-A578-2912A27C2222}"/>
              </a:ext>
            </a:extLst>
          </p:cNvPr>
          <p:cNvCxnSpPr>
            <a:cxnSpLocks/>
            <a:endCxn id="84" idx="1"/>
          </p:cNvCxnSpPr>
          <p:nvPr/>
        </p:nvCxnSpPr>
        <p:spPr>
          <a:xfrm>
            <a:off x="6106467" y="4178859"/>
            <a:ext cx="2846874" cy="705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F248E4B0-0CF0-43BA-8526-850F456F5CB3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1868747" y="3173760"/>
            <a:ext cx="1371800" cy="7565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314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 dirty="0"/>
              <a:t>Description du Booster</a:t>
            </a:r>
            <a:endParaRPr lang="fr-F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2343027-D721-4449-93BE-348A4207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024" y="725488"/>
            <a:ext cx="6336704" cy="482152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E7DF37C-5CE5-47BD-9DA7-C2481F6EF658}"/>
              </a:ext>
            </a:extLst>
          </p:cNvPr>
          <p:cNvSpPr txBox="1"/>
          <p:nvPr/>
        </p:nvSpPr>
        <p:spPr>
          <a:xfrm>
            <a:off x="8953340" y="1370547"/>
            <a:ext cx="168962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Disque de rupture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C90BD24-5949-4162-BB14-D23AFA8D27F4}"/>
              </a:ext>
            </a:extLst>
          </p:cNvPr>
          <p:cNvSpPr txBox="1"/>
          <p:nvPr/>
        </p:nvSpPr>
        <p:spPr>
          <a:xfrm>
            <a:off x="8953341" y="1851715"/>
            <a:ext cx="1689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Soupape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28C835-8766-44ED-827A-FEBCD54FC39F}"/>
              </a:ext>
            </a:extLst>
          </p:cNvPr>
          <p:cNvSpPr txBox="1"/>
          <p:nvPr/>
        </p:nvSpPr>
        <p:spPr>
          <a:xfrm>
            <a:off x="8953341" y="2332883"/>
            <a:ext cx="1689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Ecran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25D94C7-A2BA-4F20-841E-E949632B6B20}"/>
              </a:ext>
            </a:extLst>
          </p:cNvPr>
          <p:cNvSpPr txBox="1"/>
          <p:nvPr/>
        </p:nvSpPr>
        <p:spPr>
          <a:xfrm>
            <a:off x="8953341" y="2814051"/>
            <a:ext cx="168963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Tube dysphasique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6137D94-33E4-404C-881C-F6A998DD0B1B}"/>
              </a:ext>
            </a:extLst>
          </p:cNvPr>
          <p:cNvSpPr txBox="1"/>
          <p:nvPr/>
        </p:nvSpPr>
        <p:spPr>
          <a:xfrm>
            <a:off x="8953341" y="3295219"/>
            <a:ext cx="1689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Blindage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938C44E-E43E-4375-A0F1-EB5C0F8E092D}"/>
              </a:ext>
            </a:extLst>
          </p:cNvPr>
          <p:cNvSpPr txBox="1"/>
          <p:nvPr/>
        </p:nvSpPr>
        <p:spPr>
          <a:xfrm>
            <a:off x="8953341" y="3781584"/>
            <a:ext cx="1689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Tank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F48C12E-5FC2-4DF1-8AB9-ED86249510DA}"/>
              </a:ext>
            </a:extLst>
          </p:cNvPr>
          <p:cNvSpPr txBox="1"/>
          <p:nvPr/>
        </p:nvSpPr>
        <p:spPr>
          <a:xfrm>
            <a:off x="8953340" y="4262752"/>
            <a:ext cx="168962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Cavité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45E903-CE67-463A-845A-A80738BED65B}"/>
              </a:ext>
            </a:extLst>
          </p:cNvPr>
          <p:cNvSpPr txBox="1"/>
          <p:nvPr/>
        </p:nvSpPr>
        <p:spPr>
          <a:xfrm>
            <a:off x="8953341" y="5198770"/>
            <a:ext cx="168962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Guide d’onde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A3D1175-D144-469E-B503-6FA9DB3A7C59}"/>
              </a:ext>
            </a:extLst>
          </p:cNvPr>
          <p:cNvSpPr txBox="1"/>
          <p:nvPr/>
        </p:nvSpPr>
        <p:spPr>
          <a:xfrm>
            <a:off x="345827" y="1370547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Anneau levage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5F4D51-CAD6-4716-8B27-4BF2EDCB1FD8}"/>
              </a:ext>
            </a:extLst>
          </p:cNvPr>
          <p:cNvSpPr txBox="1"/>
          <p:nvPr/>
        </p:nvSpPr>
        <p:spPr>
          <a:xfrm>
            <a:off x="345827" y="1851715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Jumper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875B401-9664-4E5F-9201-286DC82641FF}"/>
              </a:ext>
            </a:extLst>
          </p:cNvPr>
          <p:cNvSpPr txBox="1"/>
          <p:nvPr/>
        </p:nvSpPr>
        <p:spPr>
          <a:xfrm>
            <a:off x="345827" y="2332883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Echangeur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0D9B3F-4F0B-42C1-8B6B-6097C44F9597}"/>
              </a:ext>
            </a:extLst>
          </p:cNvPr>
          <p:cNvSpPr txBox="1"/>
          <p:nvPr/>
        </p:nvSpPr>
        <p:spPr>
          <a:xfrm>
            <a:off x="345827" y="2814051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Fond plat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132132D-FECB-4393-BAE3-2B7399A75D27}"/>
              </a:ext>
            </a:extLst>
          </p:cNvPr>
          <p:cNvSpPr txBox="1"/>
          <p:nvPr/>
        </p:nvSpPr>
        <p:spPr>
          <a:xfrm>
            <a:off x="345827" y="3295219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Vanne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03BFE1-A3C2-4936-8CBE-A4DA717C33CD}"/>
              </a:ext>
            </a:extLst>
          </p:cNvPr>
          <p:cNvSpPr txBox="1"/>
          <p:nvPr/>
        </p:nvSpPr>
        <p:spPr>
          <a:xfrm>
            <a:off x="345827" y="4262752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SAF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6F3FAEB-B73F-4768-814C-BF6C2E23FDB9}"/>
              </a:ext>
            </a:extLst>
          </p:cNvPr>
          <p:cNvSpPr txBox="1"/>
          <p:nvPr/>
        </p:nvSpPr>
        <p:spPr>
          <a:xfrm>
            <a:off x="345827" y="4743920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Coupleur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8C3902B-1CE8-4808-8B8A-FD5348BD04F6}"/>
              </a:ext>
            </a:extLst>
          </p:cNvPr>
          <p:cNvSpPr txBox="1"/>
          <p:nvPr/>
        </p:nvSpPr>
        <p:spPr>
          <a:xfrm>
            <a:off x="345827" y="5225088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Cloche coupleur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FBF710B-155C-4681-A06E-E7F35DF0EC2D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868747" y="1524436"/>
            <a:ext cx="2293504" cy="8084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DB4C6E0-B2D3-4F55-9C1D-13461E48EFA8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1868747" y="2005604"/>
            <a:ext cx="9973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A1C7821-14F3-4CD5-A9B7-338CE6A5DDD4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1868747" y="2332884"/>
            <a:ext cx="1371800" cy="153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1441359-8826-4AE4-9F27-11E057448E9C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1868747" y="2967940"/>
            <a:ext cx="7453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C361D71-8725-45E2-86EF-936DBE60D007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868747" y="3449108"/>
            <a:ext cx="457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6E7F7B1-541F-4760-B7D4-FBBF96E8FDB0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1868747" y="3786697"/>
            <a:ext cx="2149488" cy="6299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647FB7C-156F-4B23-A83F-85372338DEC2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1868747" y="4178859"/>
            <a:ext cx="1371800" cy="718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25EB8298-B63F-445E-A12B-691F2DFD6F76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1868747" y="4688941"/>
            <a:ext cx="1069369" cy="6900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F7146FCB-FD62-405A-9BFD-6CF96353F5AD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7690643" y="1524436"/>
            <a:ext cx="1262697" cy="2061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BA46DAF-596E-4569-90D6-6FD61EC720B4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5397139" y="2005604"/>
            <a:ext cx="3556202" cy="3272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765416E-4310-4764-9C63-4179B1AFBCCD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7004098" y="2486772"/>
            <a:ext cx="1949243" cy="2519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83FC8A76-39C7-45EF-85D6-D17211E32D9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6699299" y="2967940"/>
            <a:ext cx="2254042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30737390-F5F4-44F6-8245-69C143B77C99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6915414" y="3295219"/>
            <a:ext cx="2037927" cy="1538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CEDF828E-42B6-4179-A40F-749DD985AACC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378539" y="3781585"/>
            <a:ext cx="1574802" cy="153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167D4288-5540-4B99-AFE6-B621FECD9325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7258595" y="3781585"/>
            <a:ext cx="1694745" cy="635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B3DAAD55-E30B-4CD6-8359-324219FD0A6A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7258595" y="5225088"/>
            <a:ext cx="1694746" cy="1275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ZoneTexte 78">
            <a:extLst>
              <a:ext uri="{FF2B5EF4-FFF2-40B4-BE49-F238E27FC236}">
                <a16:creationId xmlns:a16="http://schemas.microsoft.com/office/drawing/2014/main" id="{C9EABB66-7299-440F-94EE-7B268B659193}"/>
              </a:ext>
            </a:extLst>
          </p:cNvPr>
          <p:cNvSpPr txBox="1"/>
          <p:nvPr/>
        </p:nvSpPr>
        <p:spPr>
          <a:xfrm>
            <a:off x="345827" y="3776387"/>
            <a:ext cx="15229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Transition CF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7F5C8558-8805-496F-AC26-FFBEB5B0783E}"/>
              </a:ext>
            </a:extLst>
          </p:cNvPr>
          <p:cNvSpPr txBox="1"/>
          <p:nvPr/>
        </p:nvSpPr>
        <p:spPr>
          <a:xfrm>
            <a:off x="8953341" y="4730761"/>
            <a:ext cx="168962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Pieds</a:t>
            </a: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ADD42635-1C80-45F0-A578-2912A27C2222}"/>
              </a:ext>
            </a:extLst>
          </p:cNvPr>
          <p:cNvCxnSpPr>
            <a:cxnSpLocks/>
            <a:endCxn id="84" idx="1"/>
          </p:cNvCxnSpPr>
          <p:nvPr/>
        </p:nvCxnSpPr>
        <p:spPr>
          <a:xfrm>
            <a:off x="7834660" y="4829944"/>
            <a:ext cx="1118681" cy="547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F248E4B0-0CF0-43BA-8526-850F456F5CB3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1868747" y="3597800"/>
            <a:ext cx="888637" cy="3324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816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Booster implantation </a:t>
            </a:r>
            <a:r>
              <a:rPr lang="fr-FR" dirty="0" err="1"/>
              <a:t>cryo</a:t>
            </a:r>
            <a:endParaRPr lang="fr-F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D86EA0-327F-47E5-93BC-DB8CE8C1C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43" y="1231790"/>
            <a:ext cx="3960440" cy="443663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485FE2E-CEAA-49B1-B214-A9B0EBB28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916" y="1445568"/>
            <a:ext cx="6538516" cy="358844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32D622E-D1B1-4BAB-B3C3-E5DE78108289}"/>
              </a:ext>
            </a:extLst>
          </p:cNvPr>
          <p:cNvSpPr txBox="1"/>
          <p:nvPr/>
        </p:nvSpPr>
        <p:spPr>
          <a:xfrm>
            <a:off x="9452447" y="5066639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PID Booster</a:t>
            </a:r>
          </a:p>
        </p:txBody>
      </p:sp>
    </p:spTree>
    <p:extLst>
      <p:ext uri="{BB962C8B-B14F-4D97-AF65-F5344CB8AC3E}">
        <p14:creationId xmlns:p14="http://schemas.microsoft.com/office/powerpoint/2010/main" val="3559000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81FFC7-43B7-4FB0-BA00-259496151581}"/>
              </a:ext>
            </a:extLst>
          </p:cNvPr>
          <p:cNvSpPr/>
          <p:nvPr/>
        </p:nvSpPr>
        <p:spPr>
          <a:xfrm>
            <a:off x="2290044" y="797496"/>
            <a:ext cx="6120679" cy="4824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Assemblage du Booster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257B08-2A1C-49A2-A212-544F42093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57"/>
          <a:stretch/>
        </p:blipFill>
        <p:spPr>
          <a:xfrm>
            <a:off x="0" y="1396782"/>
            <a:ext cx="10772775" cy="41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31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5EEB65-1A99-408F-93AA-9D61273D5B9A}"/>
              </a:ext>
            </a:extLst>
          </p:cNvPr>
          <p:cNvSpPr/>
          <p:nvPr/>
        </p:nvSpPr>
        <p:spPr>
          <a:xfrm>
            <a:off x="2652642" y="797496"/>
            <a:ext cx="5688632" cy="4824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DAAABF-A1FB-4D9B-920B-9AB9BD5F1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3733"/>
            <a:ext cx="10772775" cy="26520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BEC3A18-117A-4B29-BDB8-D42B3956330A}"/>
              </a:ext>
            </a:extLst>
          </p:cNvPr>
          <p:cNvSpPr txBox="1"/>
          <p:nvPr/>
        </p:nvSpPr>
        <p:spPr>
          <a:xfrm>
            <a:off x="6034459" y="144166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x4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1C64BD-0F00-4A5A-8F9F-98A1B02DF7A0}"/>
              </a:ext>
            </a:extLst>
          </p:cNvPr>
          <p:cNvSpPr txBox="1"/>
          <p:nvPr/>
        </p:nvSpPr>
        <p:spPr>
          <a:xfrm>
            <a:off x="6538515" y="338978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x3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F8FAB3-4533-4D03-B987-904C57ED4B7C}"/>
              </a:ext>
            </a:extLst>
          </p:cNvPr>
          <p:cNvSpPr txBox="1"/>
          <p:nvPr/>
        </p:nvSpPr>
        <p:spPr>
          <a:xfrm>
            <a:off x="8341274" y="338978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x2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B1065A5-EF14-49C9-A70A-CA3293E7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sp>
        <p:nvSpPr>
          <p:cNvPr id="11" name="Titre 6">
            <a:extLst>
              <a:ext uri="{FF2B5EF4-FFF2-40B4-BE49-F238E27FC236}">
                <a16:creationId xmlns:a16="http://schemas.microsoft.com/office/drawing/2014/main" id="{1BD525A3-390E-4D07-8460-5BC05A3E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Assemblage salle blanche</a:t>
            </a:r>
          </a:p>
        </p:txBody>
      </p:sp>
    </p:spTree>
    <p:extLst>
      <p:ext uri="{BB962C8B-B14F-4D97-AF65-F5344CB8AC3E}">
        <p14:creationId xmlns:p14="http://schemas.microsoft.com/office/powerpoint/2010/main" val="332831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B4BF475-19D4-4668-A4DF-24C20A0B68CA}"/>
              </a:ext>
            </a:extLst>
          </p:cNvPr>
          <p:cNvSpPr/>
          <p:nvPr/>
        </p:nvSpPr>
        <p:spPr>
          <a:xfrm>
            <a:off x="2146027" y="797495"/>
            <a:ext cx="6264695" cy="48882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Étapes clés de l’assemblage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3B08CA-0AAE-4D76-8227-1E79F264A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163" y="1369168"/>
            <a:ext cx="5400000" cy="28127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EF523F-3888-480A-81C4-2E1D27E43B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b="39131"/>
          <a:stretch/>
        </p:blipFill>
        <p:spPr>
          <a:xfrm>
            <a:off x="3370163" y="3821832"/>
            <a:ext cx="5400000" cy="1863917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ED63DB6E-6548-45E5-939F-2E00672EF48B}"/>
              </a:ext>
            </a:extLst>
          </p:cNvPr>
          <p:cNvSpPr/>
          <p:nvPr/>
        </p:nvSpPr>
        <p:spPr>
          <a:xfrm>
            <a:off x="19909" y="1373560"/>
            <a:ext cx="10752866" cy="27363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1C09AD12-D97C-410C-BD71-F187EFD0D6E5}"/>
              </a:ext>
            </a:extLst>
          </p:cNvPr>
          <p:cNvSpPr/>
          <p:nvPr/>
        </p:nvSpPr>
        <p:spPr>
          <a:xfrm>
            <a:off x="0" y="4109864"/>
            <a:ext cx="10752866" cy="27363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142EDA5-44F9-463D-9891-871647CA0D77}"/>
              </a:ext>
            </a:extLst>
          </p:cNvPr>
          <p:cNvGrpSpPr/>
          <p:nvPr/>
        </p:nvGrpSpPr>
        <p:grpSpPr>
          <a:xfrm>
            <a:off x="345827" y="1877616"/>
            <a:ext cx="2880320" cy="1584177"/>
            <a:chOff x="345827" y="1733600"/>
            <a:chExt cx="2880320" cy="1584177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B8D79DCB-CEAA-4CBA-8423-BFD6D9C74A76}"/>
                </a:ext>
              </a:extLst>
            </p:cNvPr>
            <p:cNvSpPr/>
            <p:nvPr/>
          </p:nvSpPr>
          <p:spPr>
            <a:xfrm>
              <a:off x="489843" y="1877616"/>
              <a:ext cx="2736304" cy="1440161"/>
            </a:xfrm>
            <a:prstGeom prst="roundRect">
              <a:avLst/>
            </a:prstGeom>
            <a:solidFill>
              <a:srgbClr val="96C2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Train de cavités en sortie de salle blanche</a:t>
              </a:r>
            </a:p>
          </p:txBody>
        </p:sp>
        <p:sp>
          <p:nvSpPr>
            <p:cNvPr id="25" name="Organigramme : Connecteur page suivante 24">
              <a:extLst>
                <a:ext uri="{FF2B5EF4-FFF2-40B4-BE49-F238E27FC236}">
                  <a16:creationId xmlns:a16="http://schemas.microsoft.com/office/drawing/2014/main" id="{A097404A-A43A-4E18-8041-CA01A72EF9BC}"/>
                </a:ext>
              </a:extLst>
            </p:cNvPr>
            <p:cNvSpPr/>
            <p:nvPr/>
          </p:nvSpPr>
          <p:spPr>
            <a:xfrm>
              <a:off x="345827" y="1733600"/>
              <a:ext cx="432048" cy="612648"/>
            </a:xfrm>
            <a:prstGeom prst="flowChartOffpageConnector">
              <a:avLst/>
            </a:prstGeom>
            <a:solidFill>
              <a:srgbClr val="FF67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/>
                <a:t>1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552C7959-1EB6-405F-AB3A-161493ECF4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b="28343"/>
          <a:stretch/>
        </p:blipFill>
        <p:spPr>
          <a:xfrm>
            <a:off x="251041" y="4493118"/>
            <a:ext cx="2975106" cy="11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88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2A289BF-B8F1-4D2A-9494-5068FC246AA7}"/>
              </a:ext>
            </a:extLst>
          </p:cNvPr>
          <p:cNvSpPr/>
          <p:nvPr/>
        </p:nvSpPr>
        <p:spPr>
          <a:xfrm>
            <a:off x="2146027" y="797495"/>
            <a:ext cx="6264695" cy="48882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29/05/2026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B43E3D3-3168-42A2-98B2-B0A6BD88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fr-FR" dirty="0"/>
              <a:t>Étapes clés de l’assemblage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C64A834-D271-49B2-8548-F0F4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694040"/>
            <a:ext cx="4896544" cy="322263"/>
          </a:xfrm>
        </p:spPr>
        <p:txBody>
          <a:bodyPr/>
          <a:lstStyle/>
          <a:p>
            <a:r>
              <a:rPr lang="fr-FR" dirty="0"/>
              <a:t>PPR 4-2026 – Avancement Booster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3B08CA-0AAE-4D76-8227-1E79F264A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6479"/>
          <a:stretch/>
        </p:blipFill>
        <p:spPr>
          <a:xfrm>
            <a:off x="3586187" y="725489"/>
            <a:ext cx="5400000" cy="12241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EF523F-3888-480A-81C4-2E1D27E43B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7731" b="-1038"/>
          <a:stretch/>
        </p:blipFill>
        <p:spPr>
          <a:xfrm>
            <a:off x="3586187" y="1805608"/>
            <a:ext cx="5400000" cy="28572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F58C4A1-EC16-4C2A-B823-750D6B77D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-1" b="46008"/>
          <a:stretch/>
        </p:blipFill>
        <p:spPr>
          <a:xfrm>
            <a:off x="3572775" y="4541911"/>
            <a:ext cx="7200000" cy="1129019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A1A0551-5C40-425E-9FE3-EDC83CAED713}"/>
              </a:ext>
            </a:extLst>
          </p:cNvPr>
          <p:cNvSpPr/>
          <p:nvPr/>
        </p:nvSpPr>
        <p:spPr>
          <a:xfrm>
            <a:off x="9954" y="-867818"/>
            <a:ext cx="10752866" cy="27231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2650C46-EFD7-4B26-9386-251A5A069335}"/>
              </a:ext>
            </a:extLst>
          </p:cNvPr>
          <p:cNvSpPr/>
          <p:nvPr/>
        </p:nvSpPr>
        <p:spPr>
          <a:xfrm>
            <a:off x="19909" y="1855318"/>
            <a:ext cx="10752866" cy="27363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A092F38-E02B-4BA0-A865-7A01DF3F2C62}"/>
              </a:ext>
            </a:extLst>
          </p:cNvPr>
          <p:cNvSpPr/>
          <p:nvPr/>
        </p:nvSpPr>
        <p:spPr>
          <a:xfrm>
            <a:off x="0" y="4591622"/>
            <a:ext cx="10752866" cy="27809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FDF620F-9DC2-4B05-885B-952A29F95E10}"/>
              </a:ext>
            </a:extLst>
          </p:cNvPr>
          <p:cNvGrpSpPr/>
          <p:nvPr/>
        </p:nvGrpSpPr>
        <p:grpSpPr>
          <a:xfrm>
            <a:off x="345827" y="2381672"/>
            <a:ext cx="2800250" cy="1584177"/>
            <a:chOff x="345827" y="1733600"/>
            <a:chExt cx="2800250" cy="1584177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D4CA8B68-B341-4164-908E-DF0944108C38}"/>
                </a:ext>
              </a:extLst>
            </p:cNvPr>
            <p:cNvSpPr/>
            <p:nvPr/>
          </p:nvSpPr>
          <p:spPr>
            <a:xfrm>
              <a:off x="489843" y="1877616"/>
              <a:ext cx="2656234" cy="1440161"/>
            </a:xfrm>
            <a:prstGeom prst="roundRect">
              <a:avLst/>
            </a:prstGeom>
            <a:solidFill>
              <a:srgbClr val="96C2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Train de cavités équipé avant le banc de </a:t>
              </a:r>
              <a:r>
                <a:rPr lang="fr-FR" dirty="0" err="1">
                  <a:solidFill>
                    <a:schemeClr val="tx1"/>
                  </a:solidFill>
                </a:rPr>
                <a:t>cryostating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2" name="Organigramme : Connecteur page suivante 21">
              <a:extLst>
                <a:ext uri="{FF2B5EF4-FFF2-40B4-BE49-F238E27FC236}">
                  <a16:creationId xmlns:a16="http://schemas.microsoft.com/office/drawing/2014/main" id="{8E93D202-58F8-4BF3-9062-33A5B421FD2C}"/>
                </a:ext>
              </a:extLst>
            </p:cNvPr>
            <p:cNvSpPr/>
            <p:nvPr/>
          </p:nvSpPr>
          <p:spPr>
            <a:xfrm>
              <a:off x="345827" y="1733600"/>
              <a:ext cx="432048" cy="612648"/>
            </a:xfrm>
            <a:prstGeom prst="flowChartOffpageConnector">
              <a:avLst/>
            </a:prstGeom>
            <a:solidFill>
              <a:srgbClr val="FF67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/>
                <a:t>2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B33F15D-8E66-4E4E-B39D-6BE070D18E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t="51165"/>
          <a:stretch/>
        </p:blipFill>
        <p:spPr>
          <a:xfrm>
            <a:off x="170971" y="725489"/>
            <a:ext cx="2975106" cy="8127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4518C4-599A-4785-9E2F-F19F144662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</a:blip>
          <a:srcRect b="52696"/>
          <a:stretch/>
        </p:blipFill>
        <p:spPr>
          <a:xfrm>
            <a:off x="261073" y="4898448"/>
            <a:ext cx="2999492" cy="7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7280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22990</TotalTime>
  <Words>718</Words>
  <Application>Microsoft Office PowerPoint</Application>
  <PresentationFormat>Personnalisé</PresentationFormat>
  <Paragraphs>423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Lucida Handwriting</vt:lpstr>
      <vt:lpstr>Roboto</vt:lpstr>
      <vt:lpstr>Masque IJCLab standard</vt:lpstr>
      <vt:lpstr>Avancement du Booster PPR 4 - 2026  Samuel Marchal</vt:lpstr>
      <vt:lpstr>Booster</vt:lpstr>
      <vt:lpstr>Description du Booster</vt:lpstr>
      <vt:lpstr>Description du Booster</vt:lpstr>
      <vt:lpstr>Booster implantation cryo</vt:lpstr>
      <vt:lpstr>Assemblage du Booster</vt:lpstr>
      <vt:lpstr>Assemblage salle blanche</vt:lpstr>
      <vt:lpstr>Étapes clés de l’assemblage</vt:lpstr>
      <vt:lpstr>Étapes clés de l’assemblage</vt:lpstr>
      <vt:lpstr>Étapes clés de l’assemblage</vt:lpstr>
      <vt:lpstr>Étapes clés de l’assemblage</vt:lpstr>
      <vt:lpstr>Étapes clés de l’assemblage</vt:lpstr>
      <vt:lpstr>Étapes clés de l’assemblage</vt:lpstr>
      <vt:lpstr>Calendrier des appels d’offres</vt:lpstr>
      <vt:lpstr>Dossier de plans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samuel marchal</cp:lastModifiedBy>
  <cp:revision>1840</cp:revision>
  <dcterms:created xsi:type="dcterms:W3CDTF">2011-03-09T16:37:49Z</dcterms:created>
  <dcterms:modified xsi:type="dcterms:W3CDTF">2026-05-29T13:31:22Z</dcterms:modified>
</cp:coreProperties>
</file>