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4"/>
  </p:notesMasterIdLst>
  <p:handoutMasterIdLst>
    <p:handoutMasterId r:id="rId15"/>
  </p:handoutMasterIdLst>
  <p:sldIdLst>
    <p:sldId id="307" r:id="rId2"/>
    <p:sldId id="382" r:id="rId3"/>
    <p:sldId id="379" r:id="rId4"/>
    <p:sldId id="380" r:id="rId5"/>
    <p:sldId id="368" r:id="rId6"/>
    <p:sldId id="360" r:id="rId7"/>
    <p:sldId id="361" r:id="rId8"/>
    <p:sldId id="366" r:id="rId9"/>
    <p:sldId id="381" r:id="rId10"/>
    <p:sldId id="357" r:id="rId11"/>
    <p:sldId id="369" r:id="rId12"/>
    <p:sldId id="358" r:id="rId1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E05314"/>
    <a:srgbClr val="FF6700"/>
    <a:srgbClr val="6600CC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2" autoAdjust="0"/>
    <p:restoredTop sz="96291" autoAdjust="0"/>
  </p:normalViewPr>
  <p:slideViewPr>
    <p:cSldViewPr>
      <p:cViewPr varScale="1">
        <p:scale>
          <a:sx n="95" d="100"/>
          <a:sy n="95" d="100"/>
        </p:scale>
        <p:origin x="989" y="77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8E4DC3-1435-4AD9-B779-B2F881F0E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54AA30-5AB1-4D30-AD4C-292891C1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0ED91-0737-46AB-BCED-11D8AE4CB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884E9-3222-4470-B16E-71B96914E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C218-9DB8-4FC5-A045-25D0AD22A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60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28/11/2025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883" y="56636"/>
            <a:ext cx="9577064" cy="5968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5827" y="941512"/>
            <a:ext cx="10081120" cy="4608512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850883" y="5714820"/>
            <a:ext cx="731049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28/11/2025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C8E9DE-AFD1-4783-B434-2F098487D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875" y="120651"/>
            <a:ext cx="9721080" cy="4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27" y="941512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4" y="5731817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731817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5256" y="573722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29/05/2026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4-2026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WP- 05 Diagnostics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Mohammed Ben Abdillah pour le compte de l’équipe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29 Mai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8073F5-65AE-433A-92CC-DF8F85E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32A01-431A-48EB-AFE2-7D28EA11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10" y="714397"/>
            <a:ext cx="1538099" cy="15094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D8B718-9561-45F0-A6AA-5030E3B4D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767" y="2741712"/>
            <a:ext cx="815069" cy="57606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113B237-556B-4EB0-AD77-4BFE1DA14747}"/>
              </a:ext>
            </a:extLst>
          </p:cNvPr>
          <p:cNvSpPr txBox="1"/>
          <p:nvPr/>
        </p:nvSpPr>
        <p:spPr>
          <a:xfrm>
            <a:off x="356796" y="4915367"/>
            <a:ext cx="10225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latin typeface="+mn-lt"/>
              </a:rPr>
              <a:t>R. Roux, S. Brault, A. </a:t>
            </a:r>
            <a:r>
              <a:rPr lang="en-GB" sz="1050" dirty="0" err="1">
                <a:latin typeface="+mn-lt"/>
              </a:rPr>
              <a:t>Fomin</a:t>
            </a:r>
            <a:r>
              <a:rPr lang="en-GB" sz="1050" dirty="0">
                <a:latin typeface="+mn-lt"/>
              </a:rPr>
              <a:t>, F. Fournier, V. </a:t>
            </a:r>
            <a:r>
              <a:rPr lang="en-GB" sz="1050" dirty="0" err="1">
                <a:latin typeface="+mn-lt"/>
              </a:rPr>
              <a:t>Chaulet</a:t>
            </a:r>
            <a:r>
              <a:rPr lang="en-GB" sz="1050" dirty="0">
                <a:latin typeface="+mn-lt"/>
              </a:rPr>
              <a:t>, S. </a:t>
            </a:r>
            <a:r>
              <a:rPr lang="en-GB" sz="1050" dirty="0" err="1">
                <a:latin typeface="+mn-lt"/>
              </a:rPr>
              <a:t>Wallon</a:t>
            </a:r>
            <a:r>
              <a:rPr lang="en-GB" sz="1050" dirty="0">
                <a:latin typeface="+mn-lt"/>
              </a:rPr>
              <a:t>, … (</a:t>
            </a:r>
            <a:r>
              <a:rPr lang="en-GB" sz="1050" dirty="0" err="1">
                <a:latin typeface="+mn-lt"/>
              </a:rPr>
              <a:t>IJClab</a:t>
            </a:r>
            <a:r>
              <a:rPr lang="en-GB" sz="1050" dirty="0">
                <a:latin typeface="+mn-lt"/>
              </a:rPr>
              <a:t>) </a:t>
            </a:r>
          </a:p>
          <a:p>
            <a:r>
              <a:rPr lang="en-GB" sz="1050" dirty="0" err="1">
                <a:latin typeface="+mn-lt"/>
              </a:rPr>
              <a:t>B.Cheymol</a:t>
            </a:r>
            <a:r>
              <a:rPr lang="en-GB" sz="1050" dirty="0">
                <a:latin typeface="+mn-lt"/>
              </a:rPr>
              <a:t>, D. </a:t>
            </a:r>
            <a:r>
              <a:rPr lang="en-GB" sz="1050" dirty="0" err="1">
                <a:latin typeface="+mn-lt"/>
              </a:rPr>
              <a:t>Tourres</a:t>
            </a:r>
            <a:r>
              <a:rPr lang="en-GB" sz="1050" dirty="0">
                <a:latin typeface="+mn-lt"/>
              </a:rPr>
              <a:t>, O. </a:t>
            </a:r>
            <a:r>
              <a:rPr lang="en-GB" sz="1050" dirty="0" err="1">
                <a:latin typeface="+mn-lt"/>
              </a:rPr>
              <a:t>Bourrion</a:t>
            </a:r>
            <a:r>
              <a:rPr lang="en-GB" sz="1050" dirty="0">
                <a:latin typeface="+mn-lt"/>
              </a:rPr>
              <a:t> D. </a:t>
            </a:r>
            <a:r>
              <a:rPr lang="en-GB" sz="1050" dirty="0" err="1">
                <a:latin typeface="+mn-lt"/>
              </a:rPr>
              <a:t>Charlet</a:t>
            </a:r>
            <a:r>
              <a:rPr lang="en-GB" sz="1050" dirty="0">
                <a:latin typeface="+mn-lt"/>
              </a:rPr>
              <a:t>, C. </a:t>
            </a:r>
            <a:r>
              <a:rPr lang="en-GB" sz="1050" dirty="0" err="1">
                <a:latin typeface="+mn-lt"/>
              </a:rPr>
              <a:t>Hoarau</a:t>
            </a:r>
            <a:r>
              <a:rPr lang="en-GB" sz="1050" dirty="0">
                <a:latin typeface="+mn-lt"/>
              </a:rPr>
              <a:t>, …(LPSC)</a:t>
            </a:r>
          </a:p>
          <a:p>
            <a:r>
              <a:rPr lang="en-GB" sz="1050" dirty="0">
                <a:latin typeface="+mn-lt"/>
              </a:rPr>
              <a:t>J. Wolfenden (Université de Liverpool)</a:t>
            </a:r>
          </a:p>
          <a:p>
            <a:r>
              <a:rPr lang="en-GB" sz="1050" dirty="0">
                <a:latin typeface="+mn-lt"/>
              </a:rPr>
              <a:t>Future collaborations with IP2I , IPHC and maybe others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0C8389B-0231-4DA1-96D2-9B3FC6322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2873" y="4295630"/>
            <a:ext cx="762106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68DB-9CDE-442D-A095-7D9224F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985C0CA-6523-4FFA-8435-ABD046B18568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6035830" y="3243783"/>
            <a:ext cx="18426" cy="14217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60D9F2-147A-4585-97CB-B7AAACBDA8A4}"/>
              </a:ext>
            </a:extLst>
          </p:cNvPr>
          <p:cNvSpPr/>
          <p:nvPr/>
        </p:nvSpPr>
        <p:spPr>
          <a:xfrm>
            <a:off x="3174031" y="1280778"/>
            <a:ext cx="1430559" cy="3408828"/>
          </a:xfrm>
          <a:prstGeom prst="rect">
            <a:avLst/>
          </a:prstGeom>
          <a:solidFill>
            <a:srgbClr val="F43CDE">
              <a:alpha val="11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A8584B-18CE-43FA-8BB8-B9B8022ACD61}"/>
              </a:ext>
            </a:extLst>
          </p:cNvPr>
          <p:cNvSpPr/>
          <p:nvPr/>
        </p:nvSpPr>
        <p:spPr>
          <a:xfrm>
            <a:off x="6970563" y="722771"/>
            <a:ext cx="445608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818CE-E54D-4C56-9C94-E0C040867C2B}"/>
              </a:ext>
            </a:extLst>
          </p:cNvPr>
          <p:cNvSpPr/>
          <p:nvPr/>
        </p:nvSpPr>
        <p:spPr>
          <a:xfrm>
            <a:off x="6969299" y="963787"/>
            <a:ext cx="445608" cy="9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10C4706-2D89-4C41-8A97-2E5597AED78C}"/>
              </a:ext>
            </a:extLst>
          </p:cNvPr>
          <p:cNvGrpSpPr/>
          <p:nvPr/>
        </p:nvGrpSpPr>
        <p:grpSpPr>
          <a:xfrm>
            <a:off x="6970563" y="1198532"/>
            <a:ext cx="456906" cy="124817"/>
            <a:chOff x="5746387" y="2231600"/>
            <a:chExt cx="547848" cy="7200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042C351-E8B1-4B3B-8A07-E6DB1FEB5838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D9E6B47-B4C2-4FFD-9F86-3055EE3E21EA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0E8BE5BE-236A-443C-8628-5AC492094ED3}"/>
              </a:ext>
            </a:extLst>
          </p:cNvPr>
          <p:cNvSpPr txBox="1"/>
          <p:nvPr/>
        </p:nvSpPr>
        <p:spPr>
          <a:xfrm>
            <a:off x="7431409" y="605522"/>
            <a:ext cx="89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Design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267DC7-FF52-4E4D-A6AD-51E349BD8A17}"/>
              </a:ext>
            </a:extLst>
          </p:cNvPr>
          <p:cNvSpPr txBox="1"/>
          <p:nvPr/>
        </p:nvSpPr>
        <p:spPr>
          <a:xfrm>
            <a:off x="7427469" y="848773"/>
            <a:ext cx="334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Procurement/Construction/Installation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F5A91F0-9842-4F9C-B583-D34ABA8A4BE3}"/>
              </a:ext>
            </a:extLst>
          </p:cNvPr>
          <p:cNvSpPr txBox="1"/>
          <p:nvPr/>
        </p:nvSpPr>
        <p:spPr>
          <a:xfrm>
            <a:off x="7417486" y="1070626"/>
            <a:ext cx="146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Commissioning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33EBC-FD9C-4F78-9E0A-62AFD1DD98B8}"/>
              </a:ext>
            </a:extLst>
          </p:cNvPr>
          <p:cNvSpPr/>
          <p:nvPr/>
        </p:nvSpPr>
        <p:spPr>
          <a:xfrm rot="5400000">
            <a:off x="938019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B29C54-BFBF-4616-98B2-05B0CBDEC141}"/>
              </a:ext>
            </a:extLst>
          </p:cNvPr>
          <p:cNvSpPr/>
          <p:nvPr/>
        </p:nvSpPr>
        <p:spPr>
          <a:xfrm rot="5400000">
            <a:off x="831933" y="4751240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EC691B-F827-4B7F-862C-C2E37340C2BF}"/>
              </a:ext>
            </a:extLst>
          </p:cNvPr>
          <p:cNvSpPr/>
          <p:nvPr/>
        </p:nvSpPr>
        <p:spPr>
          <a:xfrm rot="5400000">
            <a:off x="663134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C766F0-B337-4916-987F-38AC93AEFBB2}"/>
              </a:ext>
            </a:extLst>
          </p:cNvPr>
          <p:cNvSpPr/>
          <p:nvPr/>
        </p:nvSpPr>
        <p:spPr>
          <a:xfrm rot="5400000">
            <a:off x="8055910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112267-1D0D-4941-8396-48DEC6D16435}"/>
              </a:ext>
            </a:extLst>
          </p:cNvPr>
          <p:cNvSpPr/>
          <p:nvPr/>
        </p:nvSpPr>
        <p:spPr>
          <a:xfrm rot="5400000">
            <a:off x="5153287" y="4771113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901AA2-7033-4D26-B23C-5B5DE0F3D897}"/>
              </a:ext>
            </a:extLst>
          </p:cNvPr>
          <p:cNvSpPr/>
          <p:nvPr/>
        </p:nvSpPr>
        <p:spPr>
          <a:xfrm rot="5400000">
            <a:off x="3750986" y="4771112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3E3B31-BFEA-4631-8F96-872746F2DBB5}"/>
              </a:ext>
            </a:extLst>
          </p:cNvPr>
          <p:cNvSpPr/>
          <p:nvPr/>
        </p:nvSpPr>
        <p:spPr>
          <a:xfrm rot="5400000">
            <a:off x="2221006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2026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192D377-EAB2-4E02-A00D-E97F6171945F}"/>
              </a:ext>
            </a:extLst>
          </p:cNvPr>
          <p:cNvGrpSpPr/>
          <p:nvPr/>
        </p:nvGrpSpPr>
        <p:grpSpPr>
          <a:xfrm>
            <a:off x="293806" y="4451405"/>
            <a:ext cx="10080789" cy="585726"/>
            <a:chOff x="345828" y="4901952"/>
            <a:chExt cx="10081119" cy="585745"/>
          </a:xfrm>
        </p:grpSpPr>
        <p:sp>
          <p:nvSpPr>
            <p:cNvPr id="119" name="Flèche : droite 11">
              <a:extLst>
                <a:ext uri="{FF2B5EF4-FFF2-40B4-BE49-F238E27FC236}">
                  <a16:creationId xmlns:a16="http://schemas.microsoft.com/office/drawing/2014/main" id="{54447B63-6AAF-479A-AB60-4B0299C6D594}"/>
                </a:ext>
              </a:extLst>
            </p:cNvPr>
            <p:cNvSpPr/>
            <p:nvPr/>
          </p:nvSpPr>
          <p:spPr>
            <a:xfrm>
              <a:off x="345828" y="5117976"/>
              <a:ext cx="10081119" cy="1396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82759382-F6B3-47AD-AE3D-71BD39771B40}"/>
                </a:ext>
              </a:extLst>
            </p:cNvPr>
            <p:cNvCxnSpPr/>
            <p:nvPr/>
          </p:nvCxnSpPr>
          <p:spPr>
            <a:xfrm>
              <a:off x="345828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ABCC2C2A-DF41-4FB3-8D38-FF695B405C75}"/>
                </a:ext>
              </a:extLst>
            </p:cNvPr>
            <p:cNvCxnSpPr/>
            <p:nvPr/>
          </p:nvCxnSpPr>
          <p:spPr>
            <a:xfrm>
              <a:off x="17859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651991D-1641-4ABF-906F-3B30173FD4D9}"/>
                </a:ext>
              </a:extLst>
            </p:cNvPr>
            <p:cNvCxnSpPr/>
            <p:nvPr/>
          </p:nvCxnSpPr>
          <p:spPr>
            <a:xfrm>
              <a:off x="322614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EB1127C1-C9CD-40C9-A450-ACAB37DAB411}"/>
                </a:ext>
              </a:extLst>
            </p:cNvPr>
            <p:cNvCxnSpPr/>
            <p:nvPr/>
          </p:nvCxnSpPr>
          <p:spPr>
            <a:xfrm>
              <a:off x="4666307" y="4911633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EDBB0071-36F6-436E-A31E-DDD009CA082D}"/>
                </a:ext>
              </a:extLst>
            </p:cNvPr>
            <p:cNvCxnSpPr/>
            <p:nvPr/>
          </p:nvCxnSpPr>
          <p:spPr>
            <a:xfrm>
              <a:off x="610646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FD03B697-1E49-4CE2-8745-E965DE51CFF2}"/>
                </a:ext>
              </a:extLst>
            </p:cNvPr>
            <p:cNvCxnSpPr/>
            <p:nvPr/>
          </p:nvCxnSpPr>
          <p:spPr>
            <a:xfrm>
              <a:off x="754662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271E85FE-C030-4EB5-B48C-73BCEC46F42D}"/>
                </a:ext>
              </a:extLst>
            </p:cNvPr>
            <p:cNvCxnSpPr/>
            <p:nvPr/>
          </p:nvCxnSpPr>
          <p:spPr>
            <a:xfrm>
              <a:off x="89867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DF8BB1D-449F-4CE3-A004-3FEA71E31153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6751963" y="3243783"/>
            <a:ext cx="2576" cy="14458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24C463-DCED-448D-8F74-65DD7DACCF40}"/>
              </a:ext>
            </a:extLst>
          </p:cNvPr>
          <p:cNvSpPr/>
          <p:nvPr/>
        </p:nvSpPr>
        <p:spPr>
          <a:xfrm>
            <a:off x="288795" y="1280778"/>
            <a:ext cx="1833377" cy="702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6CFC21-74A9-4CB2-B09A-11FB37926E2D}"/>
              </a:ext>
            </a:extLst>
          </p:cNvPr>
          <p:cNvSpPr/>
          <p:nvPr/>
        </p:nvSpPr>
        <p:spPr>
          <a:xfrm>
            <a:off x="2497905" y="3026755"/>
            <a:ext cx="3464560" cy="867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E5AB75-4F44-439C-AFAA-6ADD9A339E2A}"/>
              </a:ext>
            </a:extLst>
          </p:cNvPr>
          <p:cNvSpPr/>
          <p:nvPr/>
        </p:nvSpPr>
        <p:spPr>
          <a:xfrm>
            <a:off x="288795" y="3025630"/>
            <a:ext cx="2209109" cy="937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4" name="Explosion : 8 points 32">
            <a:extLst>
              <a:ext uri="{FF2B5EF4-FFF2-40B4-BE49-F238E27FC236}">
                <a16:creationId xmlns:a16="http://schemas.microsoft.com/office/drawing/2014/main" id="{CC66CD2A-4554-4C49-91A6-D852F1516E2A}"/>
              </a:ext>
            </a:extLst>
          </p:cNvPr>
          <p:cNvSpPr/>
          <p:nvPr/>
        </p:nvSpPr>
        <p:spPr>
          <a:xfrm>
            <a:off x="1998413" y="1143853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5" name="Explosion : 8 points 36">
            <a:extLst>
              <a:ext uri="{FF2B5EF4-FFF2-40B4-BE49-F238E27FC236}">
                <a16:creationId xmlns:a16="http://schemas.microsoft.com/office/drawing/2014/main" id="{3F4AE2A3-73F2-4832-9D4E-50FDF53D45B8}"/>
              </a:ext>
            </a:extLst>
          </p:cNvPr>
          <p:cNvSpPr/>
          <p:nvPr/>
        </p:nvSpPr>
        <p:spPr>
          <a:xfrm>
            <a:off x="5894403" y="2881823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44D5E37-4BC2-4E6F-BE40-2B1329D06B7B}"/>
              </a:ext>
            </a:extLst>
          </p:cNvPr>
          <p:cNvSpPr txBox="1"/>
          <p:nvPr/>
        </p:nvSpPr>
        <p:spPr>
          <a:xfrm>
            <a:off x="1545874" y="767879"/>
            <a:ext cx="1248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Bahnschrift SemiBold" panose="020B0502040204020203" pitchFamily="34" charset="0"/>
              </a:rPr>
              <a:t>First electrons April 2026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87FA562-3A21-4B64-89DD-60FA6DE8B58C}"/>
              </a:ext>
            </a:extLst>
          </p:cNvPr>
          <p:cNvSpPr txBox="1"/>
          <p:nvPr/>
        </p:nvSpPr>
        <p:spPr>
          <a:xfrm>
            <a:off x="200786" y="1373560"/>
            <a:ext cx="209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DC Gun @ 350 keV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84D7AF9-3C4A-4751-BB85-4C2FBC423AD9}"/>
              </a:ext>
            </a:extLst>
          </p:cNvPr>
          <p:cNvSpPr txBox="1"/>
          <p:nvPr/>
        </p:nvSpPr>
        <p:spPr>
          <a:xfrm>
            <a:off x="225508" y="3124509"/>
            <a:ext cx="26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Injector @ 7 MeV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17FD999-1C06-4240-8B1C-D32961AFB197}"/>
              </a:ext>
            </a:extLst>
          </p:cNvPr>
          <p:cNvSpPr txBox="1"/>
          <p:nvPr/>
        </p:nvSpPr>
        <p:spPr>
          <a:xfrm>
            <a:off x="4487393" y="909635"/>
            <a:ext cx="947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20 mA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B01EB11-DBB4-4495-9A92-95ADFA956F97}"/>
              </a:ext>
            </a:extLst>
          </p:cNvPr>
          <p:cNvSpPr txBox="1"/>
          <p:nvPr/>
        </p:nvSpPr>
        <p:spPr>
          <a:xfrm>
            <a:off x="6526137" y="2617747"/>
            <a:ext cx="686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5 mA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8619935D-4F0F-4DA7-A9C8-5A90CE5EA080}"/>
              </a:ext>
            </a:extLst>
          </p:cNvPr>
          <p:cNvGrpSpPr/>
          <p:nvPr/>
        </p:nvGrpSpPr>
        <p:grpSpPr>
          <a:xfrm>
            <a:off x="2367998" y="1281599"/>
            <a:ext cx="1015043" cy="93600"/>
            <a:chOff x="5718995" y="2231600"/>
            <a:chExt cx="1350025" cy="72008"/>
          </a:xfrm>
        </p:grpSpPr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BFED919B-94F4-40F7-A6F9-E14CBE347422}"/>
                </a:ext>
              </a:extLst>
            </p:cNvPr>
            <p:cNvGrpSpPr/>
            <p:nvPr/>
          </p:nvGrpSpPr>
          <p:grpSpPr>
            <a:xfrm>
              <a:off x="5718995" y="2231600"/>
              <a:ext cx="602633" cy="72008"/>
              <a:chOff x="5746387" y="2231600"/>
              <a:chExt cx="547848" cy="7200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66D27F4-1553-44CF-B49A-8896A853F615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91B4CE9-FAB5-4274-BEF2-FED29D7DF23C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BAC895DC-4A58-4AEC-B59A-6637B64394DA}"/>
                </a:ext>
              </a:extLst>
            </p:cNvPr>
            <p:cNvGrpSpPr/>
            <p:nvPr/>
          </p:nvGrpSpPr>
          <p:grpSpPr>
            <a:xfrm>
              <a:off x="6466387" y="2231600"/>
              <a:ext cx="602633" cy="72008"/>
              <a:chOff x="5746387" y="2231600"/>
              <a:chExt cx="547848" cy="7200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03655A5-AA25-469C-9B59-E1914845AC94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71F2DF3-E11D-4C69-A84F-B3A98FBE316C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61" name="Explosion : 8 points 111">
            <a:extLst>
              <a:ext uri="{FF2B5EF4-FFF2-40B4-BE49-F238E27FC236}">
                <a16:creationId xmlns:a16="http://schemas.microsoft.com/office/drawing/2014/main" id="{6D7A1C93-AC07-4F49-BB41-35DFFD2D6461}"/>
              </a:ext>
            </a:extLst>
          </p:cNvPr>
          <p:cNvSpPr/>
          <p:nvPr/>
        </p:nvSpPr>
        <p:spPr>
          <a:xfrm>
            <a:off x="2866107" y="1155278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C34E812-8D34-4912-8E11-AEA3A1AFCEFC}"/>
              </a:ext>
            </a:extLst>
          </p:cNvPr>
          <p:cNvSpPr txBox="1"/>
          <p:nvPr/>
        </p:nvSpPr>
        <p:spPr>
          <a:xfrm>
            <a:off x="2745944" y="917635"/>
            <a:ext cx="650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5 mA</a:t>
            </a:r>
          </a:p>
        </p:txBody>
      </p:sp>
      <p:sp>
        <p:nvSpPr>
          <p:cNvPr id="63" name="Explosion : 8 points 128">
            <a:extLst>
              <a:ext uri="{FF2B5EF4-FFF2-40B4-BE49-F238E27FC236}">
                <a16:creationId xmlns:a16="http://schemas.microsoft.com/office/drawing/2014/main" id="{F676BD80-C51F-45A1-AFC1-BDF31CDF98B5}"/>
              </a:ext>
            </a:extLst>
          </p:cNvPr>
          <p:cNvSpPr/>
          <p:nvPr/>
        </p:nvSpPr>
        <p:spPr>
          <a:xfrm>
            <a:off x="8615821" y="2882362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2C4055D-C96E-4469-B594-5DA6BAB6FAC0}"/>
              </a:ext>
            </a:extLst>
          </p:cNvPr>
          <p:cNvSpPr txBox="1"/>
          <p:nvPr/>
        </p:nvSpPr>
        <p:spPr>
          <a:xfrm>
            <a:off x="8491461" y="2602617"/>
            <a:ext cx="713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20 mA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F2858D5-D3AC-48B8-B33D-1423760DA732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8748783" y="3244322"/>
            <a:ext cx="8465" cy="14929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1191370" y="2268058"/>
            <a:ext cx="14061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Faraday Cup +</a:t>
            </a:r>
          </a:p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BPMs + Screen operational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E2BB400E-6154-4463-A037-CE12BE92C5D8}"/>
              </a:ext>
            </a:extLst>
          </p:cNvPr>
          <p:cNvGrpSpPr/>
          <p:nvPr/>
        </p:nvGrpSpPr>
        <p:grpSpPr>
          <a:xfrm>
            <a:off x="6272219" y="3025823"/>
            <a:ext cx="453929" cy="93600"/>
            <a:chOff x="5746387" y="2231600"/>
            <a:chExt cx="547848" cy="7200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A204EA6-1D1C-49FE-868D-E5D4C079AC07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570B130-F6EB-4E14-AA99-8A15504A1466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C44C555-F8ED-40FC-A1AE-2A0861E56FDA}"/>
              </a:ext>
            </a:extLst>
          </p:cNvPr>
          <p:cNvSpPr/>
          <p:nvPr/>
        </p:nvSpPr>
        <p:spPr>
          <a:xfrm>
            <a:off x="3219025" y="1281600"/>
            <a:ext cx="509951" cy="84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0368A806-D714-4391-9194-CCDEC17B76EE}"/>
              </a:ext>
            </a:extLst>
          </p:cNvPr>
          <p:cNvGrpSpPr/>
          <p:nvPr/>
        </p:nvGrpSpPr>
        <p:grpSpPr>
          <a:xfrm>
            <a:off x="7546627" y="3025823"/>
            <a:ext cx="453929" cy="93600"/>
            <a:chOff x="5746387" y="2231600"/>
            <a:chExt cx="547848" cy="7200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F0AC16E-5FCC-4069-BA7C-A75AE0F09304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84CAA5E-A39B-4BB2-B712-D7B7AF99B110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57483A3F-7872-4330-9917-358DD59EF4A8}"/>
              </a:ext>
            </a:extLst>
          </p:cNvPr>
          <p:cNvGrpSpPr/>
          <p:nvPr/>
        </p:nvGrpSpPr>
        <p:grpSpPr>
          <a:xfrm>
            <a:off x="8172818" y="3025629"/>
            <a:ext cx="453929" cy="93600"/>
            <a:chOff x="5746387" y="2231600"/>
            <a:chExt cx="547848" cy="72008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5C9D5F8-0D28-40C2-A8BC-38F57C602EAC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B99FA6-1071-41CE-83AB-2659178869D9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54B1C1A8-A658-4E74-90E3-3BBCE1029751}"/>
              </a:ext>
            </a:extLst>
          </p:cNvPr>
          <p:cNvGrpSpPr/>
          <p:nvPr/>
        </p:nvGrpSpPr>
        <p:grpSpPr>
          <a:xfrm>
            <a:off x="6960978" y="3025823"/>
            <a:ext cx="453929" cy="93600"/>
            <a:chOff x="5746387" y="2231600"/>
            <a:chExt cx="547848" cy="7200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7F18B4E-F3F8-4204-B630-AFC6F8353623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C8EE4C-2467-40A2-9737-F6D9F5E3B449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77" name="Explosion : 8 points 35">
            <a:extLst>
              <a:ext uri="{FF2B5EF4-FFF2-40B4-BE49-F238E27FC236}">
                <a16:creationId xmlns:a16="http://schemas.microsoft.com/office/drawing/2014/main" id="{502D169A-3BD6-4352-A542-32EA313AED02}"/>
              </a:ext>
            </a:extLst>
          </p:cNvPr>
          <p:cNvSpPr/>
          <p:nvPr/>
        </p:nvSpPr>
        <p:spPr>
          <a:xfrm>
            <a:off x="6610536" y="2881823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6C19C5F-DCA9-478B-8FD4-7C58F1994C0A}"/>
              </a:ext>
            </a:extLst>
          </p:cNvPr>
          <p:cNvSpPr txBox="1"/>
          <p:nvPr/>
        </p:nvSpPr>
        <p:spPr>
          <a:xfrm>
            <a:off x="6923970" y="2597696"/>
            <a:ext cx="1619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Booster 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RF sources upgrade</a:t>
            </a:r>
          </a:p>
        </p:txBody>
      </p:sp>
      <p:cxnSp>
        <p:nvCxnSpPr>
          <p:cNvPr id="79" name="Connecteur droit 78"/>
          <p:cNvCxnSpPr/>
          <p:nvPr/>
        </p:nvCxnSpPr>
        <p:spPr>
          <a:xfrm>
            <a:off x="8060042" y="2746767"/>
            <a:ext cx="381196" cy="274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7031526" y="2735039"/>
            <a:ext cx="381196" cy="274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3D8E7892-27EB-4652-B2A7-6E920B7D6A94}"/>
              </a:ext>
            </a:extLst>
          </p:cNvPr>
          <p:cNvSpPr txBox="1"/>
          <p:nvPr/>
        </p:nvSpPr>
        <p:spPr>
          <a:xfrm>
            <a:off x="3095303" y="853736"/>
            <a:ext cx="778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Upgrade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Laser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EBA64772-5B41-457E-916B-C77C510C7D8A}"/>
              </a:ext>
            </a:extLst>
          </p:cNvPr>
          <p:cNvGrpSpPr/>
          <p:nvPr/>
        </p:nvGrpSpPr>
        <p:grpSpPr>
          <a:xfrm>
            <a:off x="4546277" y="1256773"/>
            <a:ext cx="294106" cy="84656"/>
            <a:chOff x="5746387" y="2231600"/>
            <a:chExt cx="547848" cy="7200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2FAA450-8041-45EB-ADD3-35AFCC7887CE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27BF89D-ABDE-4BB8-8770-429CB4722CE3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83" name="Explosion : 8 points 135">
            <a:extLst>
              <a:ext uri="{FF2B5EF4-FFF2-40B4-BE49-F238E27FC236}">
                <a16:creationId xmlns:a16="http://schemas.microsoft.com/office/drawing/2014/main" id="{305F7B37-D845-406A-AC43-13EF5617BF90}"/>
              </a:ext>
            </a:extLst>
          </p:cNvPr>
          <p:cNvSpPr/>
          <p:nvPr/>
        </p:nvSpPr>
        <p:spPr>
          <a:xfrm>
            <a:off x="4810336" y="1146526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</p:cNvCxnSpPr>
          <p:nvPr/>
        </p:nvCxnSpPr>
        <p:spPr>
          <a:xfrm>
            <a:off x="1871630" y="2735039"/>
            <a:ext cx="22835" cy="19342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ZoneTexte 132">
            <a:extLst>
              <a:ext uri="{FF2B5EF4-FFF2-40B4-BE49-F238E27FC236}">
                <a16:creationId xmlns:a16="http://schemas.microsoft.com/office/drawing/2014/main" id="{C1E8C3B2-A511-476B-BD9D-4354B857A3AD}"/>
              </a:ext>
            </a:extLst>
          </p:cNvPr>
          <p:cNvSpPr txBox="1"/>
          <p:nvPr/>
        </p:nvSpPr>
        <p:spPr>
          <a:xfrm>
            <a:off x="5466284" y="2396470"/>
            <a:ext cx="1083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Booster installation</a:t>
            </a:r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  <a:stCxn id="139" idx="2"/>
          </p:cNvCxnSpPr>
          <p:nvPr/>
        </p:nvCxnSpPr>
        <p:spPr>
          <a:xfrm flipH="1">
            <a:off x="4892625" y="1852355"/>
            <a:ext cx="6432" cy="28823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4267710" y="1590745"/>
            <a:ext cx="1262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Diags Delivery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2252252" y="1591325"/>
            <a:ext cx="111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 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2 BPMs: </a:t>
            </a:r>
          </a:p>
        </p:txBody>
      </p: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2807507" y="2052990"/>
            <a:ext cx="4737" cy="26053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2986833" y="2161944"/>
            <a:ext cx="1308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 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ICTs, Screens</a:t>
            </a:r>
          </a:p>
        </p:txBody>
      </p: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</p:cNvCxnSpPr>
          <p:nvPr/>
        </p:nvCxnSpPr>
        <p:spPr>
          <a:xfrm flipH="1">
            <a:off x="3496965" y="2691036"/>
            <a:ext cx="17214" cy="20337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e la date 2">
            <a:extLst>
              <a:ext uri="{FF2B5EF4-FFF2-40B4-BE49-F238E27FC236}">
                <a16:creationId xmlns:a16="http://schemas.microsoft.com/office/drawing/2014/main" id="{0287AFBD-F004-48F5-930A-F1D97727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96" name="Espace réservé du pied de page 1">
            <a:extLst>
              <a:ext uri="{FF2B5EF4-FFF2-40B4-BE49-F238E27FC236}">
                <a16:creationId xmlns:a16="http://schemas.microsoft.com/office/drawing/2014/main" id="{F408A239-0EE9-4435-9CE4-6C612E06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</p:spTree>
    <p:extLst>
      <p:ext uri="{BB962C8B-B14F-4D97-AF65-F5344CB8AC3E}">
        <p14:creationId xmlns:p14="http://schemas.microsoft.com/office/powerpoint/2010/main" val="181959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68DB-9CDE-442D-A095-7D9224F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60D9F2-147A-4585-97CB-B7AAACBDA8A4}"/>
              </a:ext>
            </a:extLst>
          </p:cNvPr>
          <p:cNvSpPr/>
          <p:nvPr/>
        </p:nvSpPr>
        <p:spPr>
          <a:xfrm>
            <a:off x="3174031" y="1280778"/>
            <a:ext cx="1430559" cy="3408828"/>
          </a:xfrm>
          <a:prstGeom prst="rect">
            <a:avLst/>
          </a:prstGeom>
          <a:solidFill>
            <a:srgbClr val="F43CDE">
              <a:alpha val="11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4A8584B-18CE-43FA-8BB8-B9B8022ACD61}"/>
              </a:ext>
            </a:extLst>
          </p:cNvPr>
          <p:cNvSpPr/>
          <p:nvPr/>
        </p:nvSpPr>
        <p:spPr>
          <a:xfrm>
            <a:off x="6970563" y="722771"/>
            <a:ext cx="445608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CB818CE-E54D-4C56-9C94-E0C040867C2B}"/>
              </a:ext>
            </a:extLst>
          </p:cNvPr>
          <p:cNvSpPr/>
          <p:nvPr/>
        </p:nvSpPr>
        <p:spPr>
          <a:xfrm>
            <a:off x="6969299" y="963787"/>
            <a:ext cx="445608" cy="9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910C4706-2D89-4C41-8A97-2E5597AED78C}"/>
              </a:ext>
            </a:extLst>
          </p:cNvPr>
          <p:cNvGrpSpPr/>
          <p:nvPr/>
        </p:nvGrpSpPr>
        <p:grpSpPr>
          <a:xfrm>
            <a:off x="6970563" y="1198532"/>
            <a:ext cx="456906" cy="124817"/>
            <a:chOff x="5746387" y="2231600"/>
            <a:chExt cx="547848" cy="72008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042C351-E8B1-4B3B-8A07-E6DB1FEB5838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1D9E6B47-B4C2-4FFD-9F86-3055EE3E21EA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0E8BE5BE-236A-443C-8628-5AC492094ED3}"/>
              </a:ext>
            </a:extLst>
          </p:cNvPr>
          <p:cNvSpPr txBox="1"/>
          <p:nvPr/>
        </p:nvSpPr>
        <p:spPr>
          <a:xfrm>
            <a:off x="7431409" y="605522"/>
            <a:ext cx="89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Design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57267DC7-FF52-4E4D-A6AD-51E349BD8A17}"/>
              </a:ext>
            </a:extLst>
          </p:cNvPr>
          <p:cNvSpPr txBox="1"/>
          <p:nvPr/>
        </p:nvSpPr>
        <p:spPr>
          <a:xfrm>
            <a:off x="7427469" y="848773"/>
            <a:ext cx="334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Procurement/Construction/Installation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4F5A91F0-9842-4F9C-B583-D34ABA8A4BE3}"/>
              </a:ext>
            </a:extLst>
          </p:cNvPr>
          <p:cNvSpPr txBox="1"/>
          <p:nvPr/>
        </p:nvSpPr>
        <p:spPr>
          <a:xfrm>
            <a:off x="7417486" y="1070626"/>
            <a:ext cx="146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Commissioning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CA33EBC-FD9C-4F78-9E0A-62AFD1DD98B8}"/>
              </a:ext>
            </a:extLst>
          </p:cNvPr>
          <p:cNvSpPr/>
          <p:nvPr/>
        </p:nvSpPr>
        <p:spPr>
          <a:xfrm rot="5400000">
            <a:off x="938019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2031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B704FE3C-F80F-40AB-8B99-1050B80310EB}"/>
              </a:ext>
            </a:extLst>
          </p:cNvPr>
          <p:cNvSpPr txBox="1"/>
          <p:nvPr/>
        </p:nvSpPr>
        <p:spPr>
          <a:xfrm>
            <a:off x="9797420" y="3536339"/>
            <a:ext cx="57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5 MW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6C19C5F-DCA9-478B-8FD4-7C58F1994C0A}"/>
              </a:ext>
            </a:extLst>
          </p:cNvPr>
          <p:cNvSpPr txBox="1"/>
          <p:nvPr/>
        </p:nvSpPr>
        <p:spPr>
          <a:xfrm>
            <a:off x="3014909" y="1284321"/>
            <a:ext cx="176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  <a:latin typeface="Bahnschrift SemiBold" panose="020B0502040204020203" pitchFamily="34" charset="0"/>
              </a:rPr>
              <a:t>Civil engineering work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7B29C54-BFBF-4616-98B2-05B0CBDEC141}"/>
              </a:ext>
            </a:extLst>
          </p:cNvPr>
          <p:cNvSpPr/>
          <p:nvPr/>
        </p:nvSpPr>
        <p:spPr>
          <a:xfrm rot="5400000">
            <a:off x="831933" y="4751240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EC691B-F827-4B7F-862C-C2E37340C2BF}"/>
              </a:ext>
            </a:extLst>
          </p:cNvPr>
          <p:cNvSpPr/>
          <p:nvPr/>
        </p:nvSpPr>
        <p:spPr>
          <a:xfrm rot="5400000">
            <a:off x="663134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C766F0-B337-4916-987F-38AC93AEFBB2}"/>
              </a:ext>
            </a:extLst>
          </p:cNvPr>
          <p:cNvSpPr/>
          <p:nvPr/>
        </p:nvSpPr>
        <p:spPr>
          <a:xfrm rot="5400000">
            <a:off x="8055910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2030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D112267-1D0D-4941-8396-48DEC6D16435}"/>
              </a:ext>
            </a:extLst>
          </p:cNvPr>
          <p:cNvSpPr/>
          <p:nvPr/>
        </p:nvSpPr>
        <p:spPr>
          <a:xfrm rot="5400000">
            <a:off x="5153287" y="4771113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2028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5901AA2-7033-4D26-B23C-5B5DE0F3D897}"/>
              </a:ext>
            </a:extLst>
          </p:cNvPr>
          <p:cNvSpPr/>
          <p:nvPr/>
        </p:nvSpPr>
        <p:spPr>
          <a:xfrm rot="5400000">
            <a:off x="3750986" y="4771112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B3E3B31-BFEA-4631-8F96-872746F2DBB5}"/>
              </a:ext>
            </a:extLst>
          </p:cNvPr>
          <p:cNvSpPr/>
          <p:nvPr/>
        </p:nvSpPr>
        <p:spPr>
          <a:xfrm rot="5400000">
            <a:off x="2221006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2026</a:t>
            </a:r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3192D377-EAB2-4E02-A00D-E97F6171945F}"/>
              </a:ext>
            </a:extLst>
          </p:cNvPr>
          <p:cNvGrpSpPr/>
          <p:nvPr/>
        </p:nvGrpSpPr>
        <p:grpSpPr>
          <a:xfrm>
            <a:off x="293806" y="4451405"/>
            <a:ext cx="10080789" cy="585726"/>
            <a:chOff x="345828" y="4901952"/>
            <a:chExt cx="10081119" cy="585745"/>
          </a:xfrm>
        </p:grpSpPr>
        <p:sp>
          <p:nvSpPr>
            <p:cNvPr id="229" name="Flèche : droite 11">
              <a:extLst>
                <a:ext uri="{FF2B5EF4-FFF2-40B4-BE49-F238E27FC236}">
                  <a16:creationId xmlns:a16="http://schemas.microsoft.com/office/drawing/2014/main" id="{54447B63-6AAF-479A-AB60-4B0299C6D594}"/>
                </a:ext>
              </a:extLst>
            </p:cNvPr>
            <p:cNvSpPr/>
            <p:nvPr/>
          </p:nvSpPr>
          <p:spPr>
            <a:xfrm>
              <a:off x="345828" y="5117976"/>
              <a:ext cx="10081119" cy="1396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cxnSp>
          <p:nvCxnSpPr>
            <p:cNvPr id="230" name="Connecteur droit 229">
              <a:extLst>
                <a:ext uri="{FF2B5EF4-FFF2-40B4-BE49-F238E27FC236}">
                  <a16:creationId xmlns:a16="http://schemas.microsoft.com/office/drawing/2014/main" id="{82759382-F6B3-47AD-AE3D-71BD39771B40}"/>
                </a:ext>
              </a:extLst>
            </p:cNvPr>
            <p:cNvCxnSpPr/>
            <p:nvPr/>
          </p:nvCxnSpPr>
          <p:spPr>
            <a:xfrm>
              <a:off x="345828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ABCC2C2A-DF41-4FB3-8D38-FF695B405C75}"/>
                </a:ext>
              </a:extLst>
            </p:cNvPr>
            <p:cNvCxnSpPr/>
            <p:nvPr/>
          </p:nvCxnSpPr>
          <p:spPr>
            <a:xfrm>
              <a:off x="17859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0651991D-1641-4ABF-906F-3B30173FD4D9}"/>
                </a:ext>
              </a:extLst>
            </p:cNvPr>
            <p:cNvCxnSpPr/>
            <p:nvPr/>
          </p:nvCxnSpPr>
          <p:spPr>
            <a:xfrm>
              <a:off x="322614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EB1127C1-C9CD-40C9-A450-ACAB37DAB411}"/>
                </a:ext>
              </a:extLst>
            </p:cNvPr>
            <p:cNvCxnSpPr/>
            <p:nvPr/>
          </p:nvCxnSpPr>
          <p:spPr>
            <a:xfrm>
              <a:off x="4666307" y="4911633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EDBB0071-36F6-436E-A31E-DDD009CA082D}"/>
                </a:ext>
              </a:extLst>
            </p:cNvPr>
            <p:cNvCxnSpPr/>
            <p:nvPr/>
          </p:nvCxnSpPr>
          <p:spPr>
            <a:xfrm>
              <a:off x="610646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>
              <a:extLst>
                <a:ext uri="{FF2B5EF4-FFF2-40B4-BE49-F238E27FC236}">
                  <a16:creationId xmlns:a16="http://schemas.microsoft.com/office/drawing/2014/main" id="{FD03B697-1E49-4CE2-8745-E965DE51CFF2}"/>
                </a:ext>
              </a:extLst>
            </p:cNvPr>
            <p:cNvCxnSpPr/>
            <p:nvPr/>
          </p:nvCxnSpPr>
          <p:spPr>
            <a:xfrm>
              <a:off x="754662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271E85FE-C030-4EB5-B48C-73BCEC46F42D}"/>
                </a:ext>
              </a:extLst>
            </p:cNvPr>
            <p:cNvCxnSpPr/>
            <p:nvPr/>
          </p:nvCxnSpPr>
          <p:spPr>
            <a:xfrm>
              <a:off x="89867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2769F4D-267F-4C1B-A251-8D70920677EA}"/>
              </a:ext>
            </a:extLst>
          </p:cNvPr>
          <p:cNvSpPr/>
          <p:nvPr/>
        </p:nvSpPr>
        <p:spPr>
          <a:xfrm>
            <a:off x="3157839" y="1792545"/>
            <a:ext cx="1437192" cy="55129"/>
          </a:xfrm>
          <a:prstGeom prst="rect">
            <a:avLst/>
          </a:prstGeom>
          <a:solidFill>
            <a:srgbClr val="F43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137D0DEE-29CA-481C-8494-2CD86A9A6D88}"/>
              </a:ext>
            </a:extLst>
          </p:cNvPr>
          <p:cNvCxnSpPr>
            <a:cxnSpLocks/>
          </p:cNvCxnSpPr>
          <p:nvPr/>
        </p:nvCxnSpPr>
        <p:spPr>
          <a:xfrm>
            <a:off x="7494369" y="2321234"/>
            <a:ext cx="0" cy="2346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9F05704-CE4F-4CDA-9E61-BCDB096E0916}"/>
              </a:ext>
            </a:extLst>
          </p:cNvPr>
          <p:cNvSpPr/>
          <p:nvPr/>
        </p:nvSpPr>
        <p:spPr>
          <a:xfrm>
            <a:off x="4604590" y="3960000"/>
            <a:ext cx="4329893" cy="934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741776B4-5433-4FA9-A3CB-994802AB7B67}"/>
              </a:ext>
            </a:extLst>
          </p:cNvPr>
          <p:cNvSpPr txBox="1"/>
          <p:nvPr/>
        </p:nvSpPr>
        <p:spPr>
          <a:xfrm>
            <a:off x="231837" y="3812416"/>
            <a:ext cx="174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ERL 3-loop</a:t>
            </a: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53BCA8AB-DC79-401E-BA83-543537E6C51F}"/>
              </a:ext>
            </a:extLst>
          </p:cNvPr>
          <p:cNvGrpSpPr/>
          <p:nvPr/>
        </p:nvGrpSpPr>
        <p:grpSpPr>
          <a:xfrm>
            <a:off x="9026869" y="3960000"/>
            <a:ext cx="1015043" cy="93600"/>
            <a:chOff x="5718995" y="2231600"/>
            <a:chExt cx="1350025" cy="72008"/>
          </a:xfrm>
        </p:grpSpPr>
        <p:grpSp>
          <p:nvGrpSpPr>
            <p:cNvPr id="223" name="Groupe 222">
              <a:extLst>
                <a:ext uri="{FF2B5EF4-FFF2-40B4-BE49-F238E27FC236}">
                  <a16:creationId xmlns:a16="http://schemas.microsoft.com/office/drawing/2014/main" id="{29C06C71-C6D3-47FC-9D00-56A00E4BA524}"/>
                </a:ext>
              </a:extLst>
            </p:cNvPr>
            <p:cNvGrpSpPr/>
            <p:nvPr/>
          </p:nvGrpSpPr>
          <p:grpSpPr>
            <a:xfrm>
              <a:off x="5718995" y="2231600"/>
              <a:ext cx="602633" cy="72008"/>
              <a:chOff x="5746387" y="2231600"/>
              <a:chExt cx="547848" cy="72008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0D74F05-D7F9-4612-B286-BD344F85F7E1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EABCF9B-CFB4-4DDD-A8FE-EBCFE07E4909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18AE6D9D-009A-4393-996D-BD5F2577C844}"/>
                </a:ext>
              </a:extLst>
            </p:cNvPr>
            <p:cNvGrpSpPr/>
            <p:nvPr/>
          </p:nvGrpSpPr>
          <p:grpSpPr>
            <a:xfrm>
              <a:off x="6466387" y="2231600"/>
              <a:ext cx="602633" cy="72008"/>
              <a:chOff x="5746387" y="2231600"/>
              <a:chExt cx="547848" cy="72008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D7D65B7-E5DF-4819-BFCF-EAB8443DCE3C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4E40D036-D713-497B-A72D-2A5C077221A1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147" name="Explosion : 8 points 124">
            <a:extLst>
              <a:ext uri="{FF2B5EF4-FFF2-40B4-BE49-F238E27FC236}">
                <a16:creationId xmlns:a16="http://schemas.microsoft.com/office/drawing/2014/main" id="{54D5D116-2E93-4AA9-8889-2C4A755D99DB}"/>
              </a:ext>
            </a:extLst>
          </p:cNvPr>
          <p:cNvSpPr/>
          <p:nvPr/>
        </p:nvSpPr>
        <p:spPr>
          <a:xfrm>
            <a:off x="9912049" y="3797949"/>
            <a:ext cx="325792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2861E4A-DD03-4A29-9C32-B86B566815B0}"/>
              </a:ext>
            </a:extLst>
          </p:cNvPr>
          <p:cNvSpPr/>
          <p:nvPr/>
        </p:nvSpPr>
        <p:spPr>
          <a:xfrm>
            <a:off x="2553246" y="2027930"/>
            <a:ext cx="3615860" cy="9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E6EDC81-4AA6-45AF-A206-C96D96FE0C29}"/>
              </a:ext>
            </a:extLst>
          </p:cNvPr>
          <p:cNvSpPr/>
          <p:nvPr/>
        </p:nvSpPr>
        <p:spPr>
          <a:xfrm>
            <a:off x="288795" y="2027930"/>
            <a:ext cx="2264451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44270FA8-78DE-4AE0-9BBD-D16623331837}"/>
              </a:ext>
            </a:extLst>
          </p:cNvPr>
          <p:cNvSpPr txBox="1"/>
          <p:nvPr/>
        </p:nvSpPr>
        <p:spPr>
          <a:xfrm>
            <a:off x="288795" y="1634371"/>
            <a:ext cx="2708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ERL 1-loop @ 89 </a:t>
            </a:r>
            <a:r>
              <a:rPr lang="en-US" sz="1600" b="1" dirty="0" err="1">
                <a:latin typeface="Bahnschrift SemiBold" panose="020B0502040204020203" pitchFamily="34" charset="0"/>
              </a:rPr>
              <a:t>Mev</a:t>
            </a:r>
            <a:endParaRPr lang="en-US" sz="1600" b="1" dirty="0">
              <a:latin typeface="Bahnschrift SemiBold" panose="020B0502040204020203" pitchFamily="34" charset="0"/>
            </a:endParaRPr>
          </a:p>
        </p:txBody>
      </p: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D118EEFC-FC46-47F0-9B9B-F923E5271226}"/>
              </a:ext>
            </a:extLst>
          </p:cNvPr>
          <p:cNvGrpSpPr/>
          <p:nvPr/>
        </p:nvGrpSpPr>
        <p:grpSpPr>
          <a:xfrm>
            <a:off x="6326957" y="2027444"/>
            <a:ext cx="1015043" cy="93600"/>
            <a:chOff x="5718995" y="2231600"/>
            <a:chExt cx="1350025" cy="72008"/>
          </a:xfrm>
        </p:grpSpPr>
        <p:grpSp>
          <p:nvGrpSpPr>
            <p:cNvPr id="211" name="Groupe 210">
              <a:extLst>
                <a:ext uri="{FF2B5EF4-FFF2-40B4-BE49-F238E27FC236}">
                  <a16:creationId xmlns:a16="http://schemas.microsoft.com/office/drawing/2014/main" id="{D0A1AC23-2492-48BC-8733-FB480B3F9DC2}"/>
                </a:ext>
              </a:extLst>
            </p:cNvPr>
            <p:cNvGrpSpPr/>
            <p:nvPr/>
          </p:nvGrpSpPr>
          <p:grpSpPr>
            <a:xfrm>
              <a:off x="5718995" y="2231600"/>
              <a:ext cx="602633" cy="72008"/>
              <a:chOff x="5746387" y="2231600"/>
              <a:chExt cx="547848" cy="72008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F64D2C8-FB8B-4FDE-8F17-798CB608965A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289E69E0-AE9C-4DF1-A756-83E763DAAAF7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212" name="Groupe 211">
              <a:extLst>
                <a:ext uri="{FF2B5EF4-FFF2-40B4-BE49-F238E27FC236}">
                  <a16:creationId xmlns:a16="http://schemas.microsoft.com/office/drawing/2014/main" id="{05E47180-6E4F-40F1-B72D-DA9846574D55}"/>
                </a:ext>
              </a:extLst>
            </p:cNvPr>
            <p:cNvGrpSpPr/>
            <p:nvPr/>
          </p:nvGrpSpPr>
          <p:grpSpPr>
            <a:xfrm>
              <a:off x="6466387" y="2231600"/>
              <a:ext cx="602633" cy="72008"/>
              <a:chOff x="5746387" y="2231600"/>
              <a:chExt cx="547848" cy="7200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DFFC6B3A-07E9-4F02-B4FA-6D71545521AD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E5B606E-6091-4013-A71C-27D2C4AB4FFB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165" name="ZoneTexte 164">
            <a:extLst>
              <a:ext uri="{FF2B5EF4-FFF2-40B4-BE49-F238E27FC236}">
                <a16:creationId xmlns:a16="http://schemas.microsoft.com/office/drawing/2014/main" id="{7CAB749B-D88C-4A8F-8EC1-D66154D8ED7D}"/>
              </a:ext>
            </a:extLst>
          </p:cNvPr>
          <p:cNvSpPr txBox="1"/>
          <p:nvPr/>
        </p:nvSpPr>
        <p:spPr>
          <a:xfrm>
            <a:off x="5728380" y="1487033"/>
            <a:ext cx="1189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Cryomodule installation</a:t>
            </a:r>
          </a:p>
        </p:txBody>
      </p:sp>
      <p:sp>
        <p:nvSpPr>
          <p:cNvPr id="166" name="Explosion : 8 points 99">
            <a:extLst>
              <a:ext uri="{FF2B5EF4-FFF2-40B4-BE49-F238E27FC236}">
                <a16:creationId xmlns:a16="http://schemas.microsoft.com/office/drawing/2014/main" id="{6BFD55CF-408F-4008-B1BF-0CF6935E4A47}"/>
              </a:ext>
            </a:extLst>
          </p:cNvPr>
          <p:cNvSpPr/>
          <p:nvPr/>
        </p:nvSpPr>
        <p:spPr>
          <a:xfrm>
            <a:off x="7304799" y="1883930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69C0FEF1-D0F3-422B-BFDC-5DB571843D7D}"/>
              </a:ext>
            </a:extLst>
          </p:cNvPr>
          <p:cNvSpPr txBox="1"/>
          <p:nvPr/>
        </p:nvSpPr>
        <p:spPr>
          <a:xfrm>
            <a:off x="7193367" y="1634071"/>
            <a:ext cx="648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0.5 MW</a:t>
            </a:r>
          </a:p>
        </p:txBody>
      </p:sp>
      <p:sp>
        <p:nvSpPr>
          <p:cNvPr id="168" name="Explosion : 8 points 132">
            <a:extLst>
              <a:ext uri="{FF2B5EF4-FFF2-40B4-BE49-F238E27FC236}">
                <a16:creationId xmlns:a16="http://schemas.microsoft.com/office/drawing/2014/main" id="{F82EB025-9717-4286-9E64-CE137DD1968D}"/>
              </a:ext>
            </a:extLst>
          </p:cNvPr>
          <p:cNvSpPr/>
          <p:nvPr/>
        </p:nvSpPr>
        <p:spPr>
          <a:xfrm>
            <a:off x="6102423" y="1889901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69" name="Explosion : 8 points 33">
            <a:extLst>
              <a:ext uri="{FF2B5EF4-FFF2-40B4-BE49-F238E27FC236}">
                <a16:creationId xmlns:a16="http://schemas.microsoft.com/office/drawing/2014/main" id="{F524DA4D-4089-47C2-A132-6F1850E19508}"/>
              </a:ext>
            </a:extLst>
          </p:cNvPr>
          <p:cNvSpPr/>
          <p:nvPr/>
        </p:nvSpPr>
        <p:spPr>
          <a:xfrm>
            <a:off x="4307380" y="1589091"/>
            <a:ext cx="360027" cy="451544"/>
          </a:xfrm>
          <a:prstGeom prst="irregularSeal1">
            <a:avLst/>
          </a:prstGeom>
          <a:solidFill>
            <a:srgbClr val="F43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04B2FB1F-BD09-4359-8186-74246DD146BD}"/>
              </a:ext>
            </a:extLst>
          </p:cNvPr>
          <p:cNvCxnSpPr>
            <a:cxnSpLocks/>
          </p:cNvCxnSpPr>
          <p:nvPr/>
        </p:nvCxnSpPr>
        <p:spPr>
          <a:xfrm>
            <a:off x="10041912" y="4077650"/>
            <a:ext cx="0" cy="6478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10991568-5D1B-4D70-8C62-5B7A699C0093}"/>
              </a:ext>
            </a:extLst>
          </p:cNvPr>
          <p:cNvGrpSpPr/>
          <p:nvPr/>
        </p:nvGrpSpPr>
        <p:grpSpPr>
          <a:xfrm>
            <a:off x="7807507" y="2027444"/>
            <a:ext cx="987744" cy="94085"/>
            <a:chOff x="7807507" y="3059514"/>
            <a:chExt cx="987744" cy="94085"/>
          </a:xfrm>
        </p:grpSpPr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7952F619-0BB4-4D6D-88C8-13A30924801C}"/>
                </a:ext>
              </a:extLst>
            </p:cNvPr>
            <p:cNvGrpSpPr/>
            <p:nvPr/>
          </p:nvGrpSpPr>
          <p:grpSpPr>
            <a:xfrm>
              <a:off x="7807507" y="3059514"/>
              <a:ext cx="453929" cy="93600"/>
              <a:chOff x="5746387" y="2231600"/>
              <a:chExt cx="547848" cy="72008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1F2D880-FCC8-462B-BB4C-095EDAD822D1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B81BF83-2E06-4E1A-8D35-254B43B6F2B1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F9E6239B-0438-42DC-A64C-F31FBD2AC2D3}"/>
                </a:ext>
              </a:extLst>
            </p:cNvPr>
            <p:cNvGrpSpPr/>
            <p:nvPr/>
          </p:nvGrpSpPr>
          <p:grpSpPr>
            <a:xfrm>
              <a:off x="8341322" y="3059999"/>
              <a:ext cx="453929" cy="93600"/>
              <a:chOff x="5746387" y="2231600"/>
              <a:chExt cx="547848" cy="72008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33A12036-B23A-494F-924E-E01609322604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9DEA3446-72DD-478B-9958-6A185BAA9F40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177" name="Explosion : 8 points 143">
            <a:extLst>
              <a:ext uri="{FF2B5EF4-FFF2-40B4-BE49-F238E27FC236}">
                <a16:creationId xmlns:a16="http://schemas.microsoft.com/office/drawing/2014/main" id="{388C298D-923C-43E3-883C-8CD87D31D231}"/>
              </a:ext>
            </a:extLst>
          </p:cNvPr>
          <p:cNvSpPr/>
          <p:nvPr/>
        </p:nvSpPr>
        <p:spPr>
          <a:xfrm>
            <a:off x="8768656" y="1883804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8B8820FE-F047-46D3-B389-83C6BF3A5726}"/>
              </a:ext>
            </a:extLst>
          </p:cNvPr>
          <p:cNvSpPr txBox="1"/>
          <p:nvPr/>
        </p:nvSpPr>
        <p:spPr>
          <a:xfrm>
            <a:off x="8721441" y="1628079"/>
            <a:ext cx="766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2 MW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5F9F5F8-7EB7-43E3-BCD1-D49F9B618BEA}"/>
              </a:ext>
            </a:extLst>
          </p:cNvPr>
          <p:cNvSpPr/>
          <p:nvPr/>
        </p:nvSpPr>
        <p:spPr>
          <a:xfrm>
            <a:off x="3203932" y="3960660"/>
            <a:ext cx="1409494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D5EBCBBB-D7DB-42F6-9F0F-20F971A67133}"/>
              </a:ext>
            </a:extLst>
          </p:cNvPr>
          <p:cNvCxnSpPr>
            <a:cxnSpLocks/>
          </p:cNvCxnSpPr>
          <p:nvPr/>
        </p:nvCxnSpPr>
        <p:spPr>
          <a:xfrm>
            <a:off x="8934482" y="2321234"/>
            <a:ext cx="12102" cy="25684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ZoneTexte 238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4638347" y="2115136"/>
            <a:ext cx="142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ICTs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Screens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Ring BPMs </a:t>
            </a:r>
          </a:p>
        </p:txBody>
      </p: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  <a:stCxn id="239" idx="2"/>
          </p:cNvCxnSpPr>
          <p:nvPr/>
        </p:nvCxnSpPr>
        <p:spPr>
          <a:xfrm>
            <a:off x="5352353" y="2884577"/>
            <a:ext cx="19607" cy="18408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</p:cNvCxnSpPr>
          <p:nvPr/>
        </p:nvCxnSpPr>
        <p:spPr>
          <a:xfrm flipH="1">
            <a:off x="6051462" y="3461792"/>
            <a:ext cx="2794" cy="13452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ZoneTexte 241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5540754" y="3052241"/>
            <a:ext cx="1051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Diags Delivery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4018235" y="2930562"/>
            <a:ext cx="116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 Linac BPMs?  </a:t>
            </a:r>
          </a:p>
        </p:txBody>
      </p: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</p:cNvCxnSpPr>
          <p:nvPr/>
        </p:nvCxnSpPr>
        <p:spPr>
          <a:xfrm flipH="1">
            <a:off x="4605181" y="3385983"/>
            <a:ext cx="2794" cy="13452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e la date 2">
            <a:extLst>
              <a:ext uri="{FF2B5EF4-FFF2-40B4-BE49-F238E27FC236}">
                <a16:creationId xmlns:a16="http://schemas.microsoft.com/office/drawing/2014/main" id="{EAD8B6CB-7188-4381-8830-90B493D8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81" name="Espace réservé du pied de page 1">
            <a:extLst>
              <a:ext uri="{FF2B5EF4-FFF2-40B4-BE49-F238E27FC236}">
                <a16:creationId xmlns:a16="http://schemas.microsoft.com/office/drawing/2014/main" id="{11D8BA71-892E-4169-8BEA-5B245657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</p:spTree>
    <p:extLst>
      <p:ext uri="{BB962C8B-B14F-4D97-AF65-F5344CB8AC3E}">
        <p14:creationId xmlns:p14="http://schemas.microsoft.com/office/powerpoint/2010/main" val="404923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E0731-6564-43DC-8B0E-44EB768A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manquants RH et points de vigilance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B2C4EFE-6B97-413F-8DCF-0B851071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13879" y="829141"/>
            <a:ext cx="9289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F39200"/>
              </a:solidFill>
            </a:endParaRPr>
          </a:p>
          <a:p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39200"/>
                </a:solidFill>
              </a:rPr>
              <a:t>BLM: </a:t>
            </a:r>
            <a:r>
              <a:rPr lang="en-US" sz="2400" b="1" dirty="0" err="1">
                <a:solidFill>
                  <a:srgbClr val="F39200"/>
                </a:solidFill>
              </a:rPr>
              <a:t>partie</a:t>
            </a:r>
            <a:r>
              <a:rPr lang="en-US" sz="2400" b="1" dirty="0">
                <a:solidFill>
                  <a:srgbClr val="F39200"/>
                </a:solidFill>
              </a:rPr>
              <a:t> </a:t>
            </a:r>
            <a:r>
              <a:rPr lang="en-US" sz="2400" b="1" dirty="0" err="1">
                <a:solidFill>
                  <a:srgbClr val="F39200"/>
                </a:solidFill>
              </a:rPr>
              <a:t>électonique</a:t>
            </a:r>
            <a:r>
              <a:rPr lang="en-US" sz="2400" b="1" dirty="0">
                <a:solidFill>
                  <a:srgbClr val="F39200"/>
                </a:solidFill>
              </a:rPr>
              <a:t> du </a:t>
            </a:r>
            <a:r>
              <a:rPr lang="en-US" sz="2400" b="1" dirty="0" err="1">
                <a:solidFill>
                  <a:srgbClr val="F39200"/>
                </a:solidFill>
              </a:rPr>
              <a:t>détecteur</a:t>
            </a: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39200"/>
                </a:solidFill>
              </a:rPr>
              <a:t>Collaboration avec </a:t>
            </a:r>
            <a:r>
              <a:rPr lang="en-US" sz="2400" b="1" dirty="0" err="1">
                <a:solidFill>
                  <a:srgbClr val="F39200"/>
                </a:solidFill>
              </a:rPr>
              <a:t>UoL</a:t>
            </a: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39200"/>
                </a:solidFill>
              </a:rPr>
              <a:t>Planning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E88C4BC2-83AF-45F8-86AD-1CC4E81C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9E4F990F-E273-4364-8C27-76C6BC8C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</p:spTree>
    <p:extLst>
      <p:ext uri="{BB962C8B-B14F-4D97-AF65-F5344CB8AC3E}">
        <p14:creationId xmlns:p14="http://schemas.microsoft.com/office/powerpoint/2010/main" val="96634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Diagnostiques Canon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8DE3FC25-A35D-4D17-951C-C7E89344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82EE5A2D-72F3-4F6E-A259-55698167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91BFD16-6E7F-49A0-ABB8-E52195074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3820" y="1300387"/>
            <a:ext cx="9937104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Des corrections/améliorations à prévoir: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BPMs</a:t>
            </a:r>
            <a:r>
              <a:rPr lang="fr-FR" dirty="0"/>
              <a:t>: travailler l’IHM pour un rendu plus convivial</a:t>
            </a:r>
          </a:p>
          <a:p>
            <a:endParaRPr lang="fr-FR" dirty="0"/>
          </a:p>
          <a:p>
            <a:r>
              <a:rPr lang="fr-FR" dirty="0"/>
              <a:t>Faraday Cup :</a:t>
            </a:r>
          </a:p>
          <a:p>
            <a:pPr lvl="1"/>
            <a:r>
              <a:rPr lang="fr-FR" dirty="0"/>
              <a:t>Merci à nos jeunes pour la réparation de la fuite</a:t>
            </a:r>
          </a:p>
          <a:p>
            <a:pPr lvl="1"/>
            <a:r>
              <a:rPr lang="fr-FR" dirty="0"/>
              <a:t>Mesure de courant à corriger/améliorer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306CF9-6263-45EC-9E0F-CF4639E4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651" y="2832315"/>
            <a:ext cx="1768252" cy="23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BPM injecteur: Design Mécanique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8DE3FC25-A35D-4D17-951C-C7E89344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82EE5A2D-72F3-4F6E-A259-55698167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13A586-7B11-4125-A389-851F4EC3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82" y="797496"/>
            <a:ext cx="7028145" cy="40334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F65C612-98B1-488B-A598-B4060A22A5F1}"/>
              </a:ext>
            </a:extLst>
          </p:cNvPr>
          <p:cNvSpPr txBox="1"/>
          <p:nvPr/>
        </p:nvSpPr>
        <p:spPr>
          <a:xfrm>
            <a:off x="1785987" y="4799956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Précision souhaitée: 100µm → tolérances strictes sur le design mécanique</a:t>
            </a:r>
          </a:p>
          <a:p>
            <a:r>
              <a:rPr lang="fr-FR" dirty="0"/>
              <a:t>En attente de devis </a:t>
            </a:r>
          </a:p>
        </p:txBody>
      </p:sp>
    </p:spTree>
    <p:extLst>
      <p:ext uri="{BB962C8B-B14F-4D97-AF65-F5344CB8AC3E}">
        <p14:creationId xmlns:p14="http://schemas.microsoft.com/office/powerpoint/2010/main" val="404492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BPM injecteur: Procédure de test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8DE3FC25-A35D-4D17-951C-C7E89344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82EE5A2D-72F3-4F6E-A259-55698167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90D732-35A5-408C-A462-E88AE58D4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7" y="797496"/>
            <a:ext cx="3213259" cy="412708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AF38E1-BAC9-40A6-B463-E0132AA57C1B}"/>
              </a:ext>
            </a:extLst>
          </p:cNvPr>
          <p:cNvSpPr txBox="1"/>
          <p:nvPr/>
        </p:nvSpPr>
        <p:spPr>
          <a:xfrm>
            <a:off x="397196" y="5147999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compatible 50Ohm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E0957B3-9832-440B-9723-5A3DA760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58" y="797496"/>
            <a:ext cx="2540521" cy="192317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88E5D9F-7446-4206-9325-74C22D791C07}"/>
              </a:ext>
            </a:extLst>
          </p:cNvPr>
          <p:cNvSpPr txBox="1"/>
          <p:nvPr/>
        </p:nvSpPr>
        <p:spPr>
          <a:xfrm>
            <a:off x="4207285" y="2734519"/>
            <a:ext cx="621966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Avantages: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Boutons caractérisés en réflexion et transmission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Boutons caractérisés en large bande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Meilleur appairage des boutons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Fiche BPM en labo avant soudage du bouton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À comparer avec les tests après soudage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63B9824-7E45-4335-ABEF-AFFCB20A0BE3}"/>
              </a:ext>
            </a:extLst>
          </p:cNvPr>
          <p:cNvSpPr txBox="1"/>
          <p:nvPr/>
        </p:nvSpPr>
        <p:spPr>
          <a:xfrm>
            <a:off x="6923736" y="1051195"/>
            <a:ext cx="3658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*Stagiaire de 6 semaines à partir du 01/06/26 pour optimisation de la structure</a:t>
            </a:r>
          </a:p>
        </p:txBody>
      </p:sp>
    </p:spTree>
    <p:extLst>
      <p:ext uri="{BB962C8B-B14F-4D97-AF65-F5344CB8AC3E}">
        <p14:creationId xmlns:p14="http://schemas.microsoft.com/office/powerpoint/2010/main" val="270443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85">
            <a:extLst>
              <a:ext uri="{FF2B5EF4-FFF2-40B4-BE49-F238E27FC236}">
                <a16:creationId xmlns:a16="http://schemas.microsoft.com/office/drawing/2014/main" id="{66136ABC-C747-4B52-9B56-532F241B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213" y="780869"/>
            <a:ext cx="1862046" cy="1122861"/>
          </a:xfrm>
          <a:prstGeom prst="rect">
            <a:avLst/>
          </a:prstGeom>
          <a:solidFill>
            <a:srgbClr val="297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3" name="Rectangle 85">
            <a:extLst>
              <a:ext uri="{FF2B5EF4-FFF2-40B4-BE49-F238E27FC236}">
                <a16:creationId xmlns:a16="http://schemas.microsoft.com/office/drawing/2014/main" id="{30FBB322-4DFD-4EF3-A6B6-41758A9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974" y="779350"/>
            <a:ext cx="1490694" cy="1126042"/>
          </a:xfrm>
          <a:prstGeom prst="rect">
            <a:avLst/>
          </a:prstGeom>
          <a:solidFill>
            <a:srgbClr val="297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Electronique BPM (LPSC)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8359" y="661137"/>
            <a:ext cx="10081120" cy="795667"/>
          </a:xfrm>
        </p:spPr>
        <p:txBody>
          <a:bodyPr>
            <a:normAutofit/>
          </a:bodyPr>
          <a:lstStyle/>
          <a:p>
            <a:r>
              <a:rPr lang="fr-FR" dirty="0"/>
              <a:t>Etat d’avancement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8DE3FC25-A35D-4D17-951C-C7E89344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82EE5A2D-72F3-4F6E-A259-55698167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  <p:sp>
        <p:nvSpPr>
          <p:cNvPr id="249" name="Rectangle 88">
            <a:extLst>
              <a:ext uri="{FF2B5EF4-FFF2-40B4-BE49-F238E27FC236}">
                <a16:creationId xmlns:a16="http://schemas.microsoft.com/office/drawing/2014/main" id="{6D624083-9036-4EC9-BDF0-775F8B34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503" y="780870"/>
            <a:ext cx="321942" cy="112285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" name="Rectangle 92">
            <a:extLst>
              <a:ext uri="{FF2B5EF4-FFF2-40B4-BE49-F238E27FC236}">
                <a16:creationId xmlns:a16="http://schemas.microsoft.com/office/drawing/2014/main" id="{DF153D47-BECB-4F41-8AC3-A0DC8CCB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245" y="1074403"/>
            <a:ext cx="18298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FFFFFF"/>
                </a:solidFill>
                <a:latin typeface="Calibri" panose="020F0502020204030204" pitchFamily="34" charset="0"/>
              </a:rPr>
              <a:t>Carte FPGA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solidFill>
                  <a:schemeClr val="bg1"/>
                </a:solidFill>
              </a:rPr>
              <a:t>« 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ur tiroir »</a:t>
            </a:r>
          </a:p>
        </p:txBody>
      </p:sp>
      <p:sp>
        <p:nvSpPr>
          <p:cNvPr id="270" name="Rectangle 92">
            <a:extLst>
              <a:ext uri="{FF2B5EF4-FFF2-40B4-BE49-F238E27FC236}">
                <a16:creationId xmlns:a16="http://schemas.microsoft.com/office/drawing/2014/main" id="{7410D724-05C0-4AC1-975A-6B74111C7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838" y="1082028"/>
            <a:ext cx="1104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Carte FMC</a:t>
            </a:r>
            <a:endParaRPr kumimoji="0" lang="fr-FR" altLang="fr-FR" sz="6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72" name="ZoneTexte 271">
            <a:extLst>
              <a:ext uri="{FF2B5EF4-FFF2-40B4-BE49-F238E27FC236}">
                <a16:creationId xmlns:a16="http://schemas.microsoft.com/office/drawing/2014/main" id="{67F70E46-FB97-463D-A628-BEF7AEB93366}"/>
              </a:ext>
            </a:extLst>
          </p:cNvPr>
          <p:cNvSpPr txBox="1"/>
          <p:nvPr/>
        </p:nvSpPr>
        <p:spPr>
          <a:xfrm>
            <a:off x="287276" y="2091893"/>
            <a:ext cx="93002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Conception de 2 cartes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une carte FMC avec ADC, PLL, DLL ...</a:t>
            </a:r>
          </a:p>
          <a:p>
            <a:pPr lvl="1" indent="0"/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une carte </a:t>
            </a:r>
            <a:r>
              <a:rPr lang="fr-FR" dirty="0" err="1"/>
              <a:t>front-end</a:t>
            </a:r>
            <a:r>
              <a:rPr lang="fr-FR" dirty="0"/>
              <a:t> RF avec  ampli, atténuateur, …</a:t>
            </a:r>
          </a:p>
          <a:p>
            <a:endParaRPr lang="fr-FR" dirty="0"/>
          </a:p>
          <a:p>
            <a:r>
              <a:rPr lang="fr-FR" dirty="0"/>
              <a:t>Le schéma des 2 cartes est terminé.</a:t>
            </a:r>
            <a:br>
              <a:rPr lang="fr-FR" dirty="0"/>
            </a:br>
            <a:r>
              <a:rPr lang="fr-FR" dirty="0"/>
              <a:t>Le routage de la carte FMC va débuter en juin 2026.</a:t>
            </a:r>
            <a:br>
              <a:rPr lang="fr-FR" dirty="0"/>
            </a:br>
            <a:r>
              <a:rPr lang="fr-FR" dirty="0"/>
              <a:t>La carte </a:t>
            </a:r>
            <a:r>
              <a:rPr lang="fr-FR" dirty="0" err="1"/>
              <a:t>front-end</a:t>
            </a:r>
            <a:r>
              <a:rPr lang="fr-FR" dirty="0"/>
              <a:t> suivra en routage.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Fabrication et câblage début septembre 2026. </a:t>
            </a:r>
          </a:p>
        </p:txBody>
      </p:sp>
      <p:sp>
        <p:nvSpPr>
          <p:cNvPr id="283" name="Rectangle 88">
            <a:extLst>
              <a:ext uri="{FF2B5EF4-FFF2-40B4-BE49-F238E27FC236}">
                <a16:creationId xmlns:a16="http://schemas.microsoft.com/office/drawing/2014/main" id="{84EB5A03-E29B-4D25-926B-E288FF99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884" y="779351"/>
            <a:ext cx="321942" cy="1134456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4" name="Rectangle 85">
            <a:extLst>
              <a:ext uri="{FF2B5EF4-FFF2-40B4-BE49-F238E27FC236}">
                <a16:creationId xmlns:a16="http://schemas.microsoft.com/office/drawing/2014/main" id="{EAAD7C62-A3C1-42B0-A272-ED789E89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925" y="777688"/>
            <a:ext cx="1846424" cy="256843"/>
          </a:xfrm>
          <a:prstGeom prst="rect">
            <a:avLst/>
          </a:prstGeom>
          <a:solidFill>
            <a:srgbClr val="297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2" name="Rectangle 92">
            <a:extLst>
              <a:ext uri="{FF2B5EF4-FFF2-40B4-BE49-F238E27FC236}">
                <a16:creationId xmlns:a16="http://schemas.microsoft.com/office/drawing/2014/main" id="{593F42DF-442A-43A1-A4E6-EE734E95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407" y="757943"/>
            <a:ext cx="1656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Carte Front end</a:t>
            </a:r>
            <a:endParaRPr kumimoji="0" lang="fr-FR" altLang="fr-FR" sz="6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5" name="Rectangle 85">
            <a:extLst>
              <a:ext uri="{FF2B5EF4-FFF2-40B4-BE49-F238E27FC236}">
                <a16:creationId xmlns:a16="http://schemas.microsoft.com/office/drawing/2014/main" id="{43405C71-F0AD-4537-AE7E-5F009442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925" y="1065720"/>
            <a:ext cx="1846424" cy="256843"/>
          </a:xfrm>
          <a:prstGeom prst="rect">
            <a:avLst/>
          </a:prstGeom>
          <a:solidFill>
            <a:srgbClr val="297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" name="Rectangle 92">
            <a:extLst>
              <a:ext uri="{FF2B5EF4-FFF2-40B4-BE49-F238E27FC236}">
                <a16:creationId xmlns:a16="http://schemas.microsoft.com/office/drawing/2014/main" id="{A388058E-4961-44DE-8A59-C386115C6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407" y="1045975"/>
            <a:ext cx="1656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Carte Front end</a:t>
            </a:r>
            <a:endParaRPr kumimoji="0" lang="fr-FR" altLang="fr-FR" sz="6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7" name="Rectangle 85">
            <a:extLst>
              <a:ext uri="{FF2B5EF4-FFF2-40B4-BE49-F238E27FC236}">
                <a16:creationId xmlns:a16="http://schemas.microsoft.com/office/drawing/2014/main" id="{74F3DCA4-AE97-41BB-94F9-119C5937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925" y="1345723"/>
            <a:ext cx="1846424" cy="256843"/>
          </a:xfrm>
          <a:prstGeom prst="rect">
            <a:avLst/>
          </a:prstGeom>
          <a:solidFill>
            <a:srgbClr val="297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8" name="Rectangle 92">
            <a:extLst>
              <a:ext uri="{FF2B5EF4-FFF2-40B4-BE49-F238E27FC236}">
                <a16:creationId xmlns:a16="http://schemas.microsoft.com/office/drawing/2014/main" id="{303A867F-74DC-4954-908F-C50EE73A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407" y="1325978"/>
            <a:ext cx="1656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Carte Front end</a:t>
            </a:r>
            <a:endParaRPr kumimoji="0" lang="fr-FR" altLang="fr-FR" sz="6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9" name="Rectangle 85">
            <a:extLst>
              <a:ext uri="{FF2B5EF4-FFF2-40B4-BE49-F238E27FC236}">
                <a16:creationId xmlns:a16="http://schemas.microsoft.com/office/drawing/2014/main" id="{3D96F2EB-CF5D-4B85-B365-E9B048D4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925" y="1637157"/>
            <a:ext cx="1846424" cy="256843"/>
          </a:xfrm>
          <a:prstGeom prst="rect">
            <a:avLst/>
          </a:prstGeom>
          <a:solidFill>
            <a:srgbClr val="297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0" name="Rectangle 92">
            <a:extLst>
              <a:ext uri="{FF2B5EF4-FFF2-40B4-BE49-F238E27FC236}">
                <a16:creationId xmlns:a16="http://schemas.microsoft.com/office/drawing/2014/main" id="{36A6B371-8DD9-4FA2-812C-5DFB20B3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407" y="1617412"/>
            <a:ext cx="1656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Carte Front end</a:t>
            </a:r>
            <a:endParaRPr kumimoji="0" lang="fr-FR" altLang="fr-FR" sz="6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92" name="Rectangle 88">
            <a:extLst>
              <a:ext uri="{FF2B5EF4-FFF2-40B4-BE49-F238E27FC236}">
                <a16:creationId xmlns:a16="http://schemas.microsoft.com/office/drawing/2014/main" id="{E9B24959-5EF1-4C02-8A38-A6B8AC40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99" y="777688"/>
            <a:ext cx="299301" cy="1122858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3" name="Rectangle 88">
            <a:extLst>
              <a:ext uri="{FF2B5EF4-FFF2-40B4-BE49-F238E27FC236}">
                <a16:creationId xmlns:a16="http://schemas.microsoft.com/office/drawing/2014/main" id="{55284522-2323-4C4A-8DDC-A635A3C5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624" y="777688"/>
            <a:ext cx="299301" cy="1126042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4" name="ZoneTexte 293">
            <a:extLst>
              <a:ext uri="{FF2B5EF4-FFF2-40B4-BE49-F238E27FC236}">
                <a16:creationId xmlns:a16="http://schemas.microsoft.com/office/drawing/2014/main" id="{4407755B-9D14-466C-A5D7-2891E444B3D8}"/>
              </a:ext>
            </a:extLst>
          </p:cNvPr>
          <p:cNvSpPr txBox="1"/>
          <p:nvPr/>
        </p:nvSpPr>
        <p:spPr>
          <a:xfrm>
            <a:off x="5834720" y="1861472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modulable</a:t>
            </a:r>
          </a:p>
        </p:txBody>
      </p:sp>
    </p:spTree>
    <p:extLst>
      <p:ext uri="{BB962C8B-B14F-4D97-AF65-F5344CB8AC3E}">
        <p14:creationId xmlns:p14="http://schemas.microsoft.com/office/powerpoint/2010/main" val="411877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BCM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461" y="653480"/>
            <a:ext cx="6654078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Coupe de Faraday (CF) pour le canon :</a:t>
            </a:r>
          </a:p>
          <a:p>
            <a:pPr lvl="1"/>
            <a:r>
              <a:rPr lang="fr-FR" dirty="0"/>
              <a:t>Résultats présentés dans le WP3</a:t>
            </a:r>
          </a:p>
          <a:p>
            <a:pPr lvl="1"/>
            <a:r>
              <a:rPr lang="fr-FR" dirty="0"/>
              <a:t>Ristourne de 5,6% obtenue sur le prix de la CF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ICT: </a:t>
            </a:r>
            <a:r>
              <a:rPr lang="fr-FR" dirty="0" err="1"/>
              <a:t>Bergoz</a:t>
            </a:r>
            <a:r>
              <a:rPr lang="fr-FR" dirty="0"/>
              <a:t> + Détecteur d’enveloppe développé en interne 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1565D0DF-98ED-42D4-9EF3-70D8CA95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A2EB7FF7-C636-4A8A-AFC3-A7AE1658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FE0735-E486-431D-8641-97AF732C9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7" y="3748508"/>
            <a:ext cx="2722982" cy="15905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720F050-39EF-44B7-AEF0-D6E7A2C4A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19" y="3741929"/>
            <a:ext cx="2562945" cy="166407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EE251FF-0744-474F-88CD-1335982586E8}"/>
              </a:ext>
            </a:extLst>
          </p:cNvPr>
          <p:cNvSpPr txBox="1"/>
          <p:nvPr/>
        </p:nvSpPr>
        <p:spPr>
          <a:xfrm>
            <a:off x="2970078" y="5339106"/>
            <a:ext cx="2260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Input signal </a:t>
            </a:r>
            <a:r>
              <a:rPr lang="fr-FR" sz="1200" dirty="0" err="1"/>
              <a:t>from</a:t>
            </a:r>
            <a:r>
              <a:rPr lang="fr-FR" sz="1200" dirty="0"/>
              <a:t> pulse </a:t>
            </a:r>
            <a:r>
              <a:rPr lang="fr-FR" sz="1200" dirty="0" err="1"/>
              <a:t>generator</a:t>
            </a:r>
            <a:endParaRPr lang="fr-FR" sz="12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D540A74-F7A2-45F1-966C-377BDC00A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43" y="3748508"/>
            <a:ext cx="2702560" cy="166407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36A71BB-70F7-42DC-8A9F-9A57C31C7EAB}"/>
              </a:ext>
            </a:extLst>
          </p:cNvPr>
          <p:cNvSpPr txBox="1"/>
          <p:nvPr/>
        </p:nvSpPr>
        <p:spPr>
          <a:xfrm>
            <a:off x="9061637" y="5406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Output signal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1AB1CA3-ADC6-4A1F-96BC-9354B2592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515" y="818276"/>
            <a:ext cx="4042321" cy="2499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7E0946D-9516-4D9A-B24B-2C68A09A8142}"/>
              </a:ext>
            </a:extLst>
          </p:cNvPr>
          <p:cNvSpPr txBox="1"/>
          <p:nvPr/>
        </p:nvSpPr>
        <p:spPr>
          <a:xfrm>
            <a:off x="359233" y="2887469"/>
            <a:ext cx="445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Réponse temporelle ICT : 5ns </a:t>
            </a:r>
          </a:p>
          <a:p>
            <a:r>
              <a:rPr lang="fr-FR" dirty="0"/>
              <a:t>(invariant avec longueur faisceau max 100ps) </a:t>
            </a:r>
            <a:endParaRPr lang="en-GB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61DFAE-D940-4DBD-BA54-EFDF304C1F63}"/>
              </a:ext>
            </a:extLst>
          </p:cNvPr>
          <p:cNvSpPr txBox="1"/>
          <p:nvPr/>
        </p:nvSpPr>
        <p:spPr>
          <a:xfrm>
            <a:off x="7834660" y="3292462"/>
            <a:ext cx="2821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Erreur max de 5%</a:t>
            </a:r>
          </a:p>
        </p:txBody>
      </p:sp>
    </p:spTree>
    <p:extLst>
      <p:ext uri="{BB962C8B-B14F-4D97-AF65-F5344CB8AC3E}">
        <p14:creationId xmlns:p14="http://schemas.microsoft.com/office/powerpoint/2010/main" val="313160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BLM (B. </a:t>
            </a:r>
            <a:r>
              <a:rPr lang="fr-FR" dirty="0" err="1"/>
              <a:t>Cheymol</a:t>
            </a:r>
            <a:r>
              <a:rPr lang="fr-FR" dirty="0"/>
              <a:t> (LPSC))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3859" y="869504"/>
                <a:ext cx="9865096" cy="4836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Simulations sur FLUKKA en cours:</a:t>
                </a:r>
              </a:p>
              <a:p>
                <a:pPr marL="1303338" lvl="2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Manque de certains inputs</a:t>
                </a:r>
              </a:p>
              <a:p>
                <a:pPr marL="1303338" lvl="2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Stratégie en cours d’établissement pour un </a:t>
                </a:r>
                <a:r>
                  <a:rPr lang="fr-FR" sz="2800" dirty="0" err="1"/>
                  <a:t>dynamic</a:t>
                </a:r>
                <a:r>
                  <a:rPr lang="fr-FR" sz="2800" dirty="0"/>
                  <a:t> range autour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fr-FR" sz="2800" dirty="0"/>
              </a:p>
              <a:p>
                <a:pPr marL="1303338" lvl="2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Principalement des détecteurs scintillants + PMT</a:t>
                </a:r>
              </a:p>
              <a:p>
                <a:pPr marL="1303338" lvl="2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Rapport de simulations + Cahier des charges pour 09/2026</a:t>
                </a:r>
              </a:p>
              <a:p>
                <a:pPr marL="960438" lvl="2" indent="0"/>
                <a:endParaRPr lang="fr-FR" sz="2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Collaborations en vue pour l’électronique:</a:t>
                </a:r>
              </a:p>
              <a:p>
                <a:pPr marL="1303338" lvl="2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Partie digitale (IP2I Lyon …)?</a:t>
                </a:r>
              </a:p>
              <a:p>
                <a:pPr marL="1303338" lvl="2" indent="-342900">
                  <a:buFont typeface="Arial" panose="020B0604020202020204" pitchFamily="34" charset="0"/>
                  <a:buChar char="•"/>
                </a:pPr>
                <a:r>
                  <a:rPr lang="fr-FR" sz="2800" dirty="0"/>
                  <a:t>Partie analogue (IPHC …)?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59" y="869504"/>
                <a:ext cx="9865096" cy="4836965"/>
              </a:xfrm>
              <a:prstGeom prst="rect">
                <a:avLst/>
              </a:prstGeom>
              <a:blipFill>
                <a:blip r:embed="rId2"/>
                <a:stretch>
                  <a:fillRect t="-1387" b="-26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29078277-1147-4E96-AF31-19D5900B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861F4106-76D7-4640-8390-04735A68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</p:spTree>
    <p:extLst>
      <p:ext uri="{BB962C8B-B14F-4D97-AF65-F5344CB8AC3E}">
        <p14:creationId xmlns:p14="http://schemas.microsoft.com/office/powerpoint/2010/main" val="77818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Ecrans YAG/OTR (S. Wallon)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3820" y="1300387"/>
            <a:ext cx="9937104" cy="3816424"/>
          </a:xfrm>
        </p:spPr>
        <p:txBody>
          <a:bodyPr>
            <a:normAutofit/>
          </a:bodyPr>
          <a:lstStyle/>
          <a:p>
            <a:r>
              <a:rPr lang="fr-FR" dirty="0"/>
              <a:t>Possible début de la conception mécanique en septembre 2026</a:t>
            </a:r>
          </a:p>
          <a:p>
            <a:endParaRPr lang="fr-FR" dirty="0"/>
          </a:p>
          <a:p>
            <a:r>
              <a:rPr lang="fr-FR" dirty="0"/>
              <a:t>Lancement en fabrication / consultation en janvier 2027</a:t>
            </a:r>
          </a:p>
          <a:p>
            <a:endParaRPr lang="fr-FR" dirty="0"/>
          </a:p>
          <a:p>
            <a:r>
              <a:rPr lang="fr-FR" dirty="0"/>
              <a:t>Pour les OTR, orientation par rapport au faisceau à discuter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25" name="Espace réservé de la date 2">
            <a:extLst>
              <a:ext uri="{FF2B5EF4-FFF2-40B4-BE49-F238E27FC236}">
                <a16:creationId xmlns:a16="http://schemas.microsoft.com/office/drawing/2014/main" id="{9368F3FA-9589-4A89-8E01-AD76EE1D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:a16="http://schemas.microsoft.com/office/drawing/2014/main" id="{A7FA7DE5-0252-4532-9001-872EB4D0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</p:spTree>
    <p:extLst>
      <p:ext uri="{BB962C8B-B14F-4D97-AF65-F5344CB8AC3E}">
        <p14:creationId xmlns:p14="http://schemas.microsoft.com/office/powerpoint/2010/main" val="275671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OSR (J. </a:t>
            </a:r>
            <a:r>
              <a:rPr lang="fr-FR" dirty="0" err="1"/>
              <a:t>Wolfenden</a:t>
            </a:r>
            <a:r>
              <a:rPr lang="fr-FR" dirty="0"/>
              <a:t> (</a:t>
            </a:r>
            <a:r>
              <a:rPr lang="fr-FR" dirty="0" err="1"/>
              <a:t>UoL</a:t>
            </a:r>
            <a:r>
              <a:rPr lang="fr-FR" dirty="0"/>
              <a:t>))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29078277-1147-4E96-AF31-19D5900B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29/05/2026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861F4106-76D7-4640-8390-04735A68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132A04-CB5D-4BE5-9EA1-9856BEF1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795" y="941512"/>
            <a:ext cx="1576063" cy="26803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A32E246-CE5D-4400-AAFB-B4B0E263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23" y="821426"/>
            <a:ext cx="4143953" cy="146705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B3BDACC-266E-4A06-A619-80693458B88C}"/>
              </a:ext>
            </a:extLst>
          </p:cNvPr>
          <p:cNvSpPr txBox="1"/>
          <p:nvPr/>
        </p:nvSpPr>
        <p:spPr>
          <a:xfrm>
            <a:off x="9490843" y="377100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Set up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2FE70D2-0BB1-4A58-851D-DBBF7DC61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86" y="647420"/>
            <a:ext cx="5113479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Début de collaboration avec la dynamique faisceau:</a:t>
            </a:r>
          </a:p>
          <a:p>
            <a:pPr lvl="1"/>
            <a:r>
              <a:rPr lang="fr-FR" dirty="0"/>
              <a:t>Positionner le dispositif sur les arcs (partie la plus contrainte dans l’igloo)</a:t>
            </a:r>
          </a:p>
          <a:p>
            <a:pPr lvl="1"/>
            <a:endParaRPr lang="fr-FR"/>
          </a:p>
          <a:p>
            <a:pPr lvl="1"/>
            <a:r>
              <a:rPr lang="fr-FR"/>
              <a:t>Etudier</a:t>
            </a:r>
            <a:r>
              <a:rPr lang="fr-FR" dirty="0"/>
              <a:t>, en plus du mesure de profil et halo, la possibilité de mesure de dispersion d’énergie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765D573-A021-49E0-9E0D-0B5FAF806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581" y="2813720"/>
            <a:ext cx="426321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9593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41945</TotalTime>
  <Words>724</Words>
  <Application>Microsoft Office PowerPoint</Application>
  <PresentationFormat>Personnalisé</PresentationFormat>
  <Paragraphs>177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Bahnschrift SemiBold</vt:lpstr>
      <vt:lpstr>Calibri</vt:lpstr>
      <vt:lpstr>Calibri Light</vt:lpstr>
      <vt:lpstr>Cambria Math</vt:lpstr>
      <vt:lpstr>Wingdings</vt:lpstr>
      <vt:lpstr>1_modele-IJCLAb-powerpoint</vt:lpstr>
      <vt:lpstr>Présentation PowerPoint</vt:lpstr>
      <vt:lpstr>Diagnostiques Canon</vt:lpstr>
      <vt:lpstr>BPM injecteur: Design Mécanique</vt:lpstr>
      <vt:lpstr>BPM injecteur: Procédure de test</vt:lpstr>
      <vt:lpstr>Electronique BPM (LPSC)  </vt:lpstr>
      <vt:lpstr>BCM</vt:lpstr>
      <vt:lpstr>BLM (B. Cheymol (LPSC))</vt:lpstr>
      <vt:lpstr>Ecrans YAG/OTR (S. Wallon)</vt:lpstr>
      <vt:lpstr>OSR (J. Wolfenden (UoL))</vt:lpstr>
      <vt:lpstr>Planning et principaux jalons du WP</vt:lpstr>
      <vt:lpstr>Planning et principaux jalons du WP</vt:lpstr>
      <vt:lpstr>Besoins manquants RH et 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Mohammed Abdillah</cp:lastModifiedBy>
  <cp:revision>2153</cp:revision>
  <dcterms:created xsi:type="dcterms:W3CDTF">2011-03-09T16:37:49Z</dcterms:created>
  <dcterms:modified xsi:type="dcterms:W3CDTF">2026-05-29T13:13:51Z</dcterms:modified>
</cp:coreProperties>
</file>