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3"/>
  </p:notesMasterIdLst>
  <p:sldIdLst>
    <p:sldId id="307" r:id="rId2"/>
    <p:sldId id="372" r:id="rId3"/>
    <p:sldId id="368" r:id="rId4"/>
    <p:sldId id="366" r:id="rId5"/>
    <p:sldId id="354" r:id="rId6"/>
    <p:sldId id="371" r:id="rId7"/>
    <p:sldId id="374" r:id="rId8"/>
    <p:sldId id="367" r:id="rId9"/>
    <p:sldId id="373" r:id="rId10"/>
    <p:sldId id="359" r:id="rId11"/>
    <p:sldId id="356" r:id="rId12"/>
    <p:sldId id="358" r:id="rId13"/>
    <p:sldId id="353" r:id="rId14"/>
    <p:sldId id="363" r:id="rId15"/>
    <p:sldId id="364" r:id="rId16"/>
    <p:sldId id="369" r:id="rId17"/>
    <p:sldId id="365" r:id="rId18"/>
    <p:sldId id="361" r:id="rId19"/>
    <p:sldId id="362" r:id="rId20"/>
    <p:sldId id="357" r:id="rId21"/>
    <p:sldId id="355" r:id="rId2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6700"/>
    <a:srgbClr val="F39200"/>
    <a:srgbClr val="6600CC"/>
    <a:srgbClr val="E05314"/>
    <a:srgbClr val="00294B"/>
    <a:srgbClr val="456487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3" autoAdjust="0"/>
    <p:restoredTop sz="96291" autoAdjust="0"/>
  </p:normalViewPr>
  <p:slideViewPr>
    <p:cSldViewPr>
      <p:cViewPr varScale="1">
        <p:scale>
          <a:sx n="140" d="100"/>
          <a:sy n="140" d="100"/>
        </p:scale>
        <p:origin x="664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ylac/Desktop/laser-power-att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Laser</a:t>
            </a:r>
            <a:r>
              <a:rPr lang="en-US" sz="1100" baseline="0"/>
              <a:t> power (W) vs AOM attenuation (%)</a:t>
            </a:r>
            <a:endParaRPr lang="en-US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Feuil1!$A$15</c:f>
              <c:strCache>
                <c:ptCount val="1"/>
                <c:pt idx="0">
                  <c:v>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Feuil1!$A$2:$A$15</c:f>
              <c:numCache>
                <c:formatCode>General</c:formatCode>
                <c:ptCount val="14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15</c:v>
                </c:pt>
                <c:pt idx="10">
                  <c:v>12</c:v>
                </c:pt>
                <c:pt idx="11">
                  <c:v>10</c:v>
                </c:pt>
                <c:pt idx="12">
                  <c:v>8</c:v>
                </c:pt>
                <c:pt idx="13">
                  <c:v>5</c:v>
                </c:pt>
              </c:numCache>
            </c:numRef>
          </c:xVal>
          <c:yVal>
            <c:numRef>
              <c:f>Feuil1!$B$2:$B$15</c:f>
              <c:numCache>
                <c:formatCode>General</c:formatCode>
                <c:ptCount val="14"/>
                <c:pt idx="0">
                  <c:v>0.89600000000000002</c:v>
                </c:pt>
                <c:pt idx="1">
                  <c:v>0.78600000000000003</c:v>
                </c:pt>
                <c:pt idx="2">
                  <c:v>0.68100000000000005</c:v>
                </c:pt>
                <c:pt idx="3">
                  <c:v>0.59299999999999997</c:v>
                </c:pt>
                <c:pt idx="4">
                  <c:v>0.50900000000000001</c:v>
                </c:pt>
                <c:pt idx="5">
                  <c:v>0.42199999999999999</c:v>
                </c:pt>
                <c:pt idx="6">
                  <c:v>0.34</c:v>
                </c:pt>
                <c:pt idx="7">
                  <c:v>0.252</c:v>
                </c:pt>
                <c:pt idx="8">
                  <c:v>0.16500000000000001</c:v>
                </c:pt>
                <c:pt idx="9">
                  <c:v>0.11600000000000001</c:v>
                </c:pt>
                <c:pt idx="10">
                  <c:v>8.8999999999999996E-2</c:v>
                </c:pt>
                <c:pt idx="11">
                  <c:v>6.8000000000000005E-2</c:v>
                </c:pt>
                <c:pt idx="12">
                  <c:v>0.05</c:v>
                </c:pt>
                <c:pt idx="13">
                  <c:v>2.5000000000000001E-2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9F-6F45-8584-8C31C3631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4011392"/>
        <c:axId val="1674012736"/>
      </c:scatterChart>
      <c:valAx>
        <c:axId val="1674011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4012736"/>
        <c:crosses val="autoZero"/>
        <c:crossBetween val="midCat"/>
      </c:valAx>
      <c:valAx>
        <c:axId val="167401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4011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03/06/2026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1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g"/><Relationship Id="rId5" Type="http://schemas.openxmlformats.org/officeDocument/2006/relationships/chart" Target="../charts/chart1.xml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989C989-18D5-49B8-83F0-25407A2D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7A81A-6C77-4A99-ABCE-88F6992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213AC-7DC4-881A-BE68-5F6D9010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252" y="1712099"/>
            <a:ext cx="4426399" cy="34778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E7CFD6-0172-42A9-A91E-F497F6A95F1D}"/>
              </a:ext>
            </a:extLst>
          </p:cNvPr>
          <p:cNvSpPr txBox="1"/>
          <p:nvPr/>
        </p:nvSpPr>
        <p:spPr>
          <a:xfrm>
            <a:off x="993899" y="1712099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PERLE collaboration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board</a:t>
            </a:r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Photogun : </a:t>
            </a:r>
            <a:r>
              <a:rPr lang="fr-FR" sz="2800" dirty="0" err="1">
                <a:latin typeface="+mn-lt"/>
              </a:rPr>
              <a:t>status</a:t>
            </a:r>
            <a:r>
              <a:rPr lang="fr-FR" sz="2800" dirty="0">
                <a:latin typeface="+mn-lt"/>
              </a:rPr>
              <a:t> update and first </a:t>
            </a:r>
            <a:r>
              <a:rPr lang="fr-FR" sz="2800" dirty="0" err="1">
                <a:latin typeface="+mn-lt"/>
              </a:rPr>
              <a:t>beam</a:t>
            </a:r>
            <a:endParaRPr lang="fr-FR" sz="2800" dirty="0"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M. Baylac, R. Roux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>
                <a:latin typeface="+mn-lt"/>
              </a:rPr>
              <a:t>June 3, 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37CC1-C2DF-C452-B89B-2387774B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867" y="774789"/>
            <a:ext cx="1117600" cy="76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C65147-18FF-0CC1-B10D-CD97301D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021ABF-134D-4842-A021-71BF42565E3B}"/>
              </a:ext>
            </a:extLst>
          </p:cNvPr>
          <p:cNvSpPr txBox="1"/>
          <p:nvPr/>
        </p:nvSpPr>
        <p:spPr>
          <a:xfrm>
            <a:off x="57795" y="1074785"/>
            <a:ext cx="10369152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13/02/2026: 280 kV; 4 mSv au pic, décru vers 1 mSv. Record à 330 kV, &gt; 2 mSv; coupure et remontée brutale à 300 kV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A079D-D674-4CC4-996D-6CB0B3D69BF6}"/>
              </a:ext>
            </a:extLst>
          </p:cNvPr>
          <p:cNvSpPr txBox="1"/>
          <p:nvPr/>
        </p:nvSpPr>
        <p:spPr>
          <a:xfrm>
            <a:off x="3612504" y="705453"/>
            <a:ext cx="29161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 purement métallique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40EE69-3AE8-442D-98D5-165729F9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68" y="1508861"/>
            <a:ext cx="5399537" cy="40496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877588-8ECD-9AF3-C40D-171F887E7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6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First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beam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preparation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45A35A-9CAF-4795-8CB7-DBD781206A56}"/>
              </a:ext>
            </a:extLst>
          </p:cNvPr>
          <p:cNvSpPr txBox="1"/>
          <p:nvPr/>
        </p:nvSpPr>
        <p:spPr>
          <a:xfrm>
            <a:off x="391651" y="959608"/>
            <a:ext cx="94341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+mn-lt"/>
                <a:cs typeface="Times New Roman" panose="02020603050405020304" pitchFamily="18" charset="0"/>
              </a:rPr>
              <a:t>First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beam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: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11/05/2026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with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a photocathode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inserted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May 7, last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meas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before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transfer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QE = 5.2 %</a:t>
            </a:r>
          </a:p>
          <a:p>
            <a:endParaRPr lang="fr-FR" sz="1800" dirty="0">
              <a:latin typeface="+mn-lt"/>
              <a:cs typeface="Times New Roman" panose="02020603050405020304" pitchFamily="18" charset="0"/>
            </a:endParaRPr>
          </a:p>
          <a:p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Conditionning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up to 230 kV (13 µSv/h)</a:t>
            </a:r>
            <a:endParaRPr lang="en-US" sz="1800" dirty="0">
              <a:latin typeface="+mn-lt"/>
              <a:cs typeface="Times New Roman" panose="02020603050405020304" pitchFamily="18" charset="0"/>
            </a:endParaRPr>
          </a:p>
          <a:p>
            <a:endParaRPr lang="fr-FR" sz="1800" dirty="0">
              <a:latin typeface="+mn-lt"/>
              <a:cs typeface="Times New Roman" panose="02020603050405020304" pitchFamily="18" charset="0"/>
            </a:endParaRPr>
          </a:p>
          <a:p>
            <a:r>
              <a:rPr lang="fr-FR" sz="1800" dirty="0">
                <a:latin typeface="+mn-lt"/>
                <a:cs typeface="Times New Roman" panose="02020603050405020304" pitchFamily="18" charset="0"/>
              </a:rPr>
              <a:t>15h20 YAG screen, no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dark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current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, insertion of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resistor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5 kW </a:t>
            </a:r>
          </a:p>
          <a:p>
            <a:r>
              <a:rPr lang="en-US" sz="1800" dirty="0">
                <a:latin typeface="+mn-lt"/>
                <a:cs typeface="Times New Roman" panose="02020603050405020304" pitchFamily="18" charset="0"/>
              </a:rPr>
              <a:t>16h31 HT at 200 kV</a:t>
            </a:r>
          </a:p>
          <a:p>
            <a:endParaRPr lang="fr-FR" sz="18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itchFamily="2" charset="2"/>
              </a:rPr>
              <a:t> Test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itchFamily="2" charset="2"/>
              </a:rPr>
              <a:t>with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itchFamily="2" charset="2"/>
              </a:rPr>
              <a:t> l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aser at 10 Hz, AOM = 5 % (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that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is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5 % of max laser power)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1800" dirty="0">
              <a:latin typeface="+mn-lt"/>
              <a:cs typeface="Times New Roman" panose="02020603050405020304" pitchFamily="18" charset="0"/>
            </a:endParaRPr>
          </a:p>
          <a:p>
            <a:endParaRPr lang="en-US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8631F4-F53A-4D83-A05E-1348C9A1D7C0}"/>
              </a:ext>
            </a:extLst>
          </p:cNvPr>
          <p:cNvSpPr txBox="1"/>
          <p:nvPr/>
        </p:nvSpPr>
        <p:spPr>
          <a:xfrm>
            <a:off x="395098" y="188690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615CC3-F999-6FD9-2F0D-E84D7CF6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First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beam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CA5B16-4AD9-4A27-846A-9A167415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" y="725488"/>
            <a:ext cx="2592288" cy="20738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D6E41A-807C-4749-9473-0CF2DDB61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9" y="2823396"/>
            <a:ext cx="2333020" cy="15175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5FD003-8DA8-428A-95ED-F78BF3BA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12" y="3988276"/>
            <a:ext cx="2592288" cy="17024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FD9CFD-7291-4D71-8013-360D1B6EBEE9}"/>
              </a:ext>
            </a:extLst>
          </p:cNvPr>
          <p:cNvSpPr txBox="1"/>
          <p:nvPr/>
        </p:nvSpPr>
        <p:spPr>
          <a:xfrm>
            <a:off x="561475" y="2992792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1.6 mm</a:t>
            </a:r>
            <a:endParaRPr lang="en-US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2EE04A-C28B-4E8C-9037-474B7EE7FDFB}"/>
              </a:ext>
            </a:extLst>
          </p:cNvPr>
          <p:cNvSpPr txBox="1"/>
          <p:nvPr/>
        </p:nvSpPr>
        <p:spPr>
          <a:xfrm>
            <a:off x="561475" y="4311560"/>
            <a:ext cx="117532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1.8 mm</a:t>
            </a:r>
            <a:endParaRPr lang="en-US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004F7A-8DFA-449B-829E-12EF30E7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163" y="725488"/>
            <a:ext cx="2571884" cy="205750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90DCEC-15F9-427E-A29E-322E333802D6}"/>
              </a:ext>
            </a:extLst>
          </p:cNvPr>
          <p:cNvSpPr txBox="1"/>
          <p:nvPr/>
        </p:nvSpPr>
        <p:spPr>
          <a:xfrm>
            <a:off x="3874219" y="2975899"/>
            <a:ext cx="12522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1.48 mm</a:t>
            </a:r>
            <a:endParaRPr lang="en-US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A29402-A568-4F56-8222-A14A52933DEC}"/>
              </a:ext>
            </a:extLst>
          </p:cNvPr>
          <p:cNvSpPr txBox="1"/>
          <p:nvPr/>
        </p:nvSpPr>
        <p:spPr>
          <a:xfrm>
            <a:off x="3928490" y="3475826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1.7 mm</a:t>
            </a:r>
            <a:endParaRPr lang="en-US" sz="1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03EA7D7-F067-4B95-B930-30F71BA0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47" y="704720"/>
            <a:ext cx="2592288" cy="207383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9EFE768-2F9A-452B-9314-C81CF237CE99}"/>
              </a:ext>
            </a:extLst>
          </p:cNvPr>
          <p:cNvSpPr txBox="1"/>
          <p:nvPr/>
        </p:nvSpPr>
        <p:spPr>
          <a:xfrm>
            <a:off x="7618635" y="2949043"/>
            <a:ext cx="12522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1.52 mm</a:t>
            </a:r>
            <a:endParaRPr lang="en-US" sz="1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B0AC26F-538A-4A2F-BDFC-81C329BC82A0}"/>
              </a:ext>
            </a:extLst>
          </p:cNvPr>
          <p:cNvSpPr txBox="1"/>
          <p:nvPr/>
        </p:nvSpPr>
        <p:spPr>
          <a:xfrm>
            <a:off x="7672906" y="3448970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1.6 mm</a:t>
            </a:r>
            <a:endParaRPr lang="en-US" sz="1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060761-29D9-4613-8A11-3BBE5CB09BDE}"/>
              </a:ext>
            </a:extLst>
          </p:cNvPr>
          <p:cNvSpPr txBox="1"/>
          <p:nvPr/>
        </p:nvSpPr>
        <p:spPr>
          <a:xfrm>
            <a:off x="4378275" y="4486681"/>
            <a:ext cx="5132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Some simulations for 10 </a:t>
            </a:r>
            <a:r>
              <a:rPr lang="fr-FR" sz="1600" i="1" dirty="0" err="1"/>
              <a:t>pC</a:t>
            </a:r>
            <a:r>
              <a:rPr lang="fr-FR" sz="1600" i="1" dirty="0"/>
              <a:t>, laser gauss 1.5 mm</a:t>
            </a:r>
          </a:p>
          <a:p>
            <a:r>
              <a:rPr lang="fr-FR" sz="1600" i="1" dirty="0">
                <a:sym typeface="Wingdings" pitchFamily="2" charset="2"/>
              </a:rPr>
              <a:t></a:t>
            </a:r>
            <a:r>
              <a:rPr lang="fr-FR" sz="1600" i="1" dirty="0"/>
              <a:t> </a:t>
            </a:r>
            <a:r>
              <a:rPr lang="fr-FR" sz="1600" i="1" dirty="0" err="1">
                <a:latin typeface="Symbol" panose="05050102010706020507" pitchFamily="18" charset="2"/>
              </a:rPr>
              <a:t>s</a:t>
            </a:r>
            <a:r>
              <a:rPr lang="fr-FR" sz="1600" i="1" baseline="-25000" dirty="0" err="1"/>
              <a:t>x</a:t>
            </a:r>
            <a:r>
              <a:rPr lang="fr-FR" sz="1600" i="1" dirty="0"/>
              <a:t> = 1.66 mm </a:t>
            </a:r>
            <a:r>
              <a:rPr lang="fr-FR" sz="1600" i="1" dirty="0">
                <a:sym typeface="Wingdings" pitchFamily="2" charset="2"/>
              </a:rPr>
              <a:t> agreement looks </a:t>
            </a:r>
            <a:r>
              <a:rPr lang="fr-FR" sz="1600" i="1" dirty="0" err="1">
                <a:sym typeface="Wingdings" pitchFamily="2" charset="2"/>
              </a:rPr>
              <a:t>reasonable</a:t>
            </a:r>
            <a:r>
              <a:rPr lang="fr-FR" sz="1600" i="1" dirty="0">
                <a:sym typeface="Wingdings" pitchFamily="2" charset="2"/>
              </a:rPr>
              <a:t>, TBC</a:t>
            </a:r>
            <a:endParaRPr lang="en-US" sz="1600" i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FF625C-AE38-4F90-AC08-28533367501E}"/>
              </a:ext>
            </a:extLst>
          </p:cNvPr>
          <p:cNvSpPr txBox="1"/>
          <p:nvPr/>
        </p:nvSpPr>
        <p:spPr>
          <a:xfrm>
            <a:off x="4500028" y="512177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Symbol" panose="05050102010706020507" pitchFamily="18" charset="2"/>
              </a:rPr>
              <a:t>e</a:t>
            </a:r>
            <a:r>
              <a:rPr lang="fr-FR" sz="1600" i="1" dirty="0"/>
              <a:t> = 0.8 </a:t>
            </a:r>
            <a:r>
              <a:rPr lang="fr-FR" sz="1600" i="1" dirty="0" err="1"/>
              <a:t>mm.mrad</a:t>
            </a:r>
            <a:endParaRPr lang="en-US" sz="16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AA9FAA-4192-A3F8-9D6C-EA53399E9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First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beam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(May 12)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1619B6-FB57-41D8-8A21-7DA042C3F726}"/>
              </a:ext>
            </a:extLst>
          </p:cNvPr>
          <p:cNvSpPr txBox="1"/>
          <p:nvPr/>
        </p:nvSpPr>
        <p:spPr>
          <a:xfrm>
            <a:off x="615529" y="797496"/>
            <a:ext cx="452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Faraday cup (CF)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476FB5-157B-4D77-8C4B-08721553B26D}"/>
              </a:ext>
            </a:extLst>
          </p:cNvPr>
          <p:cNvSpPr txBox="1"/>
          <p:nvPr/>
        </p:nvSpPr>
        <p:spPr>
          <a:xfrm>
            <a:off x="417835" y="5330100"/>
            <a:ext cx="4794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ICF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reel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10xICF(cc) and I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alimHT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reel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5x I </a:t>
            </a:r>
            <a:r>
              <a:rPr lang="fr-F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alimHT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(cc)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757B97-1693-4B57-B0C7-403458A0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36"/>
          <a:stretch>
            <a:fillRect/>
          </a:stretch>
        </p:blipFill>
        <p:spPr>
          <a:xfrm>
            <a:off x="366628" y="1450416"/>
            <a:ext cx="4488495" cy="2809700"/>
          </a:xfrm>
          <a:prstGeom prst="rect">
            <a:avLst/>
          </a:prstGeom>
        </p:spPr>
      </p:pic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66578BAF-6EBA-403D-9B44-1396F9879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39898"/>
              </p:ext>
            </p:extLst>
          </p:nvPr>
        </p:nvGraphicFramePr>
        <p:xfrm>
          <a:off x="6610523" y="4062873"/>
          <a:ext cx="3349468" cy="161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734">
                  <a:extLst>
                    <a:ext uri="{9D8B030D-6E8A-4147-A177-3AD203B41FA5}">
                      <a16:colId xmlns:a16="http://schemas.microsoft.com/office/drawing/2014/main" val="801022230"/>
                    </a:ext>
                  </a:extLst>
                </a:gridCol>
                <a:gridCol w="1674734">
                  <a:extLst>
                    <a:ext uri="{9D8B030D-6E8A-4147-A177-3AD203B41FA5}">
                      <a16:colId xmlns:a16="http://schemas.microsoft.com/office/drawing/2014/main" val="1975148694"/>
                    </a:ext>
                  </a:extLst>
                </a:gridCol>
              </a:tblGrid>
              <a:tr h="32269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AOM (%)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I CF (mA)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980601"/>
                  </a:ext>
                </a:extLst>
              </a:tr>
              <a:tr h="32269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104892"/>
                  </a:ext>
                </a:extLst>
              </a:tr>
              <a:tr h="32269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883889"/>
                  </a:ext>
                </a:extLst>
              </a:tr>
              <a:tr h="32269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477489"/>
                  </a:ext>
                </a:extLst>
              </a:tr>
              <a:tr h="32269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115896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0D0CBBE3-8A92-4096-93DE-75BDDC5C1D62}"/>
              </a:ext>
            </a:extLst>
          </p:cNvPr>
          <p:cNvSpPr txBox="1"/>
          <p:nvPr/>
        </p:nvSpPr>
        <p:spPr>
          <a:xfrm>
            <a:off x="417835" y="4248544"/>
            <a:ext cx="4214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(Keithley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picoameter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investigation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F0FA96-40BF-5175-F268-5DC44F505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2B0E96-C584-CA21-771F-B68EDE70B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33" y="769987"/>
            <a:ext cx="5386388" cy="3022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EEA12B8-15FA-A3BB-910F-B0E5B7BE83A1}"/>
                  </a:ext>
                </a:extLst>
              </p:cNvPr>
              <p:cNvSpPr txBox="1"/>
              <p:nvPr/>
            </p:nvSpPr>
            <p:spPr>
              <a:xfrm>
                <a:off x="8778284" y="2165648"/>
                <a:ext cx="1728192" cy="498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6 %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EEA12B8-15FA-A3BB-910F-B0E5B7BE8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284" y="2165648"/>
                <a:ext cx="1728192" cy="498663"/>
              </a:xfrm>
              <a:prstGeom prst="rect">
                <a:avLst/>
              </a:prstGeom>
              <a:blipFill>
                <a:blip r:embed="rId5"/>
                <a:stretch>
                  <a:fillRect l="-365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88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Beam on May 28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C9B70-B5D4-4D63-8B9B-B7265628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62" y="1547063"/>
            <a:ext cx="5049319" cy="2646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417DA4F-420F-485C-B2B3-62F468C54DD7}"/>
                  </a:ext>
                </a:extLst>
              </p:cNvPr>
              <p:cNvSpPr txBox="1"/>
              <p:nvPr/>
            </p:nvSpPr>
            <p:spPr>
              <a:xfrm>
                <a:off x="1957231" y="4348412"/>
                <a:ext cx="1311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QE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4.3 %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417DA4F-420F-485C-B2B3-62F468C54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231" y="4348412"/>
                <a:ext cx="1311578" cy="369332"/>
              </a:xfrm>
              <a:prstGeom prst="rect">
                <a:avLst/>
              </a:prstGeom>
              <a:blipFill>
                <a:blip r:embed="rId3"/>
                <a:stretch>
                  <a:fillRect l="-3846" t="-6667" r="-288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2A328C8D-91F9-4EFE-8930-BB26523C5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333" y="1157536"/>
            <a:ext cx="5642654" cy="317105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D045BB-A717-4B21-A6B8-C3B40F6FA73B}"/>
              </a:ext>
            </a:extLst>
          </p:cNvPr>
          <p:cNvSpPr txBox="1"/>
          <p:nvPr/>
        </p:nvSpPr>
        <p:spPr>
          <a:xfrm>
            <a:off x="8437951" y="938103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AOM at 30 % for 1h10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51" y="149425"/>
            <a:ext cx="10081120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Conclusions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E88113-FA7E-4096-A25D-796831A1BB6A}"/>
              </a:ext>
            </a:extLst>
          </p:cNvPr>
          <p:cNvSpPr txBox="1"/>
          <p:nvPr/>
        </p:nvSpPr>
        <p:spPr>
          <a:xfrm>
            <a:off x="190843" y="679467"/>
            <a:ext cx="9383787" cy="5035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b="1" dirty="0">
                <a:latin typeface="+mn-lt"/>
                <a:cs typeface="Times New Roman" panose="02020603050405020304" pitchFamily="18" charset="0"/>
              </a:rPr>
              <a:t>First </a:t>
            </a: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results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very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encouraging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 :  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No issue of HV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with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N2 (no radiation on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upper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probe)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2.7 mA à 30 % of max laser power 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 5 mA </a:t>
            </a:r>
            <a:r>
              <a:rPr lang="fr-FR" sz="1800" dirty="0" err="1">
                <a:latin typeface="+mn-lt"/>
                <a:cs typeface="Times New Roman" panose="02020603050405020304" pitchFamily="18" charset="0"/>
                <a:sym typeface="Wingdings" pitchFamily="2" charset="2"/>
              </a:rPr>
              <a:t>will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  <a:sym typeface="Wingdings" pitchFamily="2" charset="2"/>
              </a:rPr>
              <a:t>be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  <a:sym typeface="Wingdings" pitchFamily="2" charset="2"/>
              </a:rPr>
              <a:t>available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 for the </a:t>
            </a:r>
            <a:r>
              <a:rPr lang="fr-FR" sz="1800" dirty="0" err="1">
                <a:latin typeface="+mn-lt"/>
                <a:cs typeface="Times New Roman" panose="02020603050405020304" pitchFamily="18" charset="0"/>
                <a:sym typeface="Wingdings" pitchFamily="2" charset="2"/>
              </a:rPr>
              <a:t>injector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  <a:sym typeface="Wingdings" pitchFamily="2" charset="2"/>
              </a:rPr>
              <a:t>commissioing</a:t>
            </a:r>
            <a:r>
              <a:rPr lang="fr-FR" sz="18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fr-FR" sz="18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b="1" dirty="0">
                <a:latin typeface="+mn-lt"/>
                <a:cs typeface="Times New Roman" panose="02020603050405020304" pitchFamily="18" charset="0"/>
              </a:rPr>
              <a:t>Still to </a:t>
            </a: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understand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improve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Field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emission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at high voltage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around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the gun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Resume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conditionning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of the Faraday cup at high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current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reduce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cs typeface="Times New Roman" panose="02020603050405020304" pitchFamily="18" charset="0"/>
              </a:rPr>
              <a:t>measurement</a:t>
            </a:r>
            <a:r>
              <a:rPr lang="fr-FR" sz="1800" dirty="0"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noise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Optimize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beam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transport (full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solenoid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scan on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viewer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b="1" dirty="0" err="1">
                <a:latin typeface="+mn-lt"/>
                <a:cs typeface="Times New Roman" panose="02020603050405020304" pitchFamily="18" charset="0"/>
              </a:rPr>
              <a:t>Persectives</a:t>
            </a:r>
            <a:r>
              <a:rPr lang="fr-FR" sz="1800" b="1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QE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degradation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: charge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lifetime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Position of laser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beam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on the photocathode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Anode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polarization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7874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New photocathode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BCBF6F-778C-D1B9-5323-4CA11D64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8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84BA-AB93-EEDC-6044-7EFBE6194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4724A-928A-8AF7-C7A7-E6D27DB1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2607783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BACK UP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5FC541-15C3-C9CC-52E7-D5618208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7A21B7-F741-B395-462C-63667E13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46400F-40F5-C954-7DB7-9428333F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6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E8CD0-FC31-ECD9-6881-6441298B3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A9715-E4DD-961E-A476-64FBA36C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Gun dimensions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D689F6-2FF0-348F-4091-5D9A0D2E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CF55B04-942E-8E6B-AE45-6E6F7666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17</a:t>
            </a:fld>
            <a:endParaRPr lang="fr-FR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AED2535-B0E8-3EC5-2D7F-C5E3089C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3189330"/>
            <a:ext cx="4680520" cy="25047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450E51-2283-E1F3-4A45-511EB265025E}"/>
              </a:ext>
            </a:extLst>
          </p:cNvPr>
          <p:cNvSpPr/>
          <p:nvPr/>
        </p:nvSpPr>
        <p:spPr>
          <a:xfrm>
            <a:off x="3946227" y="3692733"/>
            <a:ext cx="72008" cy="576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46D4A0A-D213-1684-0293-005186B65D59}"/>
              </a:ext>
            </a:extLst>
          </p:cNvPr>
          <p:cNvCxnSpPr/>
          <p:nvPr/>
        </p:nvCxnSpPr>
        <p:spPr>
          <a:xfrm flipV="1">
            <a:off x="777875" y="3764741"/>
            <a:ext cx="31683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164D168-E7F3-3002-2930-0F0A3110C420}"/>
              </a:ext>
            </a:extLst>
          </p:cNvPr>
          <p:cNvSpPr txBox="1"/>
          <p:nvPr/>
        </p:nvSpPr>
        <p:spPr>
          <a:xfrm>
            <a:off x="369426" y="4405396"/>
            <a:ext cx="115929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X ray probe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F2EA645-7D7A-D3FA-B185-B67EA3BE9903}"/>
                  </a:ext>
                </a:extLst>
              </p:cNvPr>
              <p:cNvSpPr txBox="1"/>
              <p:nvPr/>
            </p:nvSpPr>
            <p:spPr>
              <a:xfrm>
                <a:off x="6826547" y="4373743"/>
                <a:ext cx="3672408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View screen :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1 m </a:t>
                </a:r>
                <a:r>
                  <a:rPr lang="fr-FR" sz="1400" dirty="0" err="1">
                    <a:solidFill>
                      <a:srgbClr val="FF0000"/>
                    </a:solidFill>
                  </a:rPr>
                  <a:t>from</a:t>
                </a:r>
                <a:r>
                  <a:rPr lang="fr-FR" sz="1400" dirty="0">
                    <a:solidFill>
                      <a:srgbClr val="FF0000"/>
                    </a:solidFill>
                  </a:rPr>
                  <a:t> photocathode</a:t>
                </a: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Faraday cup :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1,5 m </a:t>
                </a:r>
                <a:r>
                  <a:rPr lang="fr-FR" sz="1400" dirty="0" err="1">
                    <a:solidFill>
                      <a:srgbClr val="FF0000"/>
                    </a:solidFill>
                  </a:rPr>
                  <a:t>from</a:t>
                </a:r>
                <a:r>
                  <a:rPr lang="fr-FR" sz="1400" dirty="0">
                    <a:solidFill>
                      <a:srgbClr val="FF0000"/>
                    </a:solidFill>
                  </a:rPr>
                  <a:t> photocathode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F2EA645-7D7A-D3FA-B185-B67EA3BE9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47" y="4373743"/>
                <a:ext cx="3672408" cy="523220"/>
              </a:xfrm>
              <a:prstGeom prst="rect">
                <a:avLst/>
              </a:prstGeom>
              <a:blipFill>
                <a:blip r:embed="rId3"/>
                <a:stretch>
                  <a:fillRect l="-344" b="-93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DAC6E186-C0C8-9DF8-696C-86C6A320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6C8B59-D7EF-DF1D-9D89-DED99028A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061" y="735052"/>
            <a:ext cx="6041704" cy="25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0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21&amp;22/05/2026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EB26FE-41F9-4CDF-99D3-AC3E2425C93C}"/>
              </a:ext>
            </a:extLst>
          </p:cNvPr>
          <p:cNvSpPr txBox="1"/>
          <p:nvPr/>
        </p:nvSpPr>
        <p:spPr>
          <a:xfrm>
            <a:off x="1137915" y="937331"/>
            <a:ext cx="664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Mesures avec les BPM, alignement parfait pour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CorVert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0.04 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EB08F2-0134-4E66-9F18-4A28A617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87" y="1583661"/>
            <a:ext cx="5184576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2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19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26/05/2026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30EBAA-104B-4395-B915-0C51DBB178DC}"/>
              </a:ext>
            </a:extLst>
          </p:cNvPr>
          <p:cNvSpPr txBox="1"/>
          <p:nvPr/>
        </p:nvSpPr>
        <p:spPr>
          <a:xfrm>
            <a:off x="705867" y="869504"/>
            <a:ext cx="542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Conditionnement, tentative pour voir le courant d’obscurité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5CF01A-F025-4922-8021-6A0616CC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0" y="1220715"/>
            <a:ext cx="5813567" cy="43601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75D153-D155-4D74-AB25-AB3725217B54}"/>
              </a:ext>
            </a:extLst>
          </p:cNvPr>
          <p:cNvSpPr txBox="1"/>
          <p:nvPr/>
        </p:nvSpPr>
        <p:spPr>
          <a:xfrm>
            <a:off x="6712464" y="1532319"/>
            <a:ext cx="4030270" cy="152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Rien sur le YAG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Rien sur la CF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Aucun changement du niveau de radiations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vanne canon ouverte ou fermée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863A5DF-5C7C-45D9-8316-14270AAAEFE5}"/>
              </a:ext>
            </a:extLst>
          </p:cNvPr>
          <p:cNvSpPr/>
          <p:nvPr/>
        </p:nvSpPr>
        <p:spPr>
          <a:xfrm>
            <a:off x="6826546" y="3173760"/>
            <a:ext cx="518881" cy="362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235262-0DB0-419A-A5C5-C1867B32D430}"/>
              </a:ext>
            </a:extLst>
          </p:cNvPr>
          <p:cNvSpPr txBox="1"/>
          <p:nvPr/>
        </p:nvSpPr>
        <p:spPr>
          <a:xfrm>
            <a:off x="7382558" y="3046860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de faisceau obscur</a:t>
            </a:r>
          </a:p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sort du canon?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06DF39F-07CE-43C9-A3BF-B918A1B67472}"/>
              </a:ext>
            </a:extLst>
          </p:cNvPr>
          <p:cNvCxnSpPr/>
          <p:nvPr/>
        </p:nvCxnSpPr>
        <p:spPr>
          <a:xfrm flipH="1">
            <a:off x="1109413" y="1830176"/>
            <a:ext cx="296202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5DE99E2-8DAD-4FA0-AAB8-A6093AF71A26}"/>
              </a:ext>
            </a:extLst>
          </p:cNvPr>
          <p:cNvSpPr txBox="1"/>
          <p:nvPr/>
        </p:nvSpPr>
        <p:spPr>
          <a:xfrm>
            <a:off x="993899" y="1603802"/>
            <a:ext cx="117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Vanne fermée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91D868-28B7-432D-AC35-A5FC994292FE}"/>
              </a:ext>
            </a:extLst>
          </p:cNvPr>
          <p:cNvSpPr txBox="1"/>
          <p:nvPr/>
        </p:nvSpPr>
        <p:spPr>
          <a:xfrm>
            <a:off x="2784862" y="1565591"/>
            <a:ext cx="1217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Vanne ouverte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991F07F-5D77-4658-A544-8A60D3524A60}"/>
              </a:ext>
            </a:extLst>
          </p:cNvPr>
          <p:cNvCxnSpPr/>
          <p:nvPr/>
        </p:nvCxnSpPr>
        <p:spPr>
          <a:xfrm flipH="1">
            <a:off x="2790015" y="1761350"/>
            <a:ext cx="296202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7CD5D39-9D44-45E2-8285-ABC40BCDB72D}"/>
              </a:ext>
            </a:extLst>
          </p:cNvPr>
          <p:cNvSpPr txBox="1"/>
          <p:nvPr/>
        </p:nvSpPr>
        <p:spPr>
          <a:xfrm>
            <a:off x="6778988" y="4109864"/>
            <a:ext cx="2860078" cy="78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Radiations = émission de champ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reste dans le canon?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0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F9E6E-2276-1574-06B5-D5E6C1FA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9EFEB-C24A-66FF-A26D-BCD85D46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Status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on the photogun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24466D-AE57-9D04-D0D2-934FA295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93297B-73CF-E2CE-4C32-245DBE44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F965D7-C314-AEF5-9851-19883386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1DC0A6-5EC2-E011-0413-FE9ECE144BE4}"/>
              </a:ext>
            </a:extLst>
          </p:cNvPr>
          <p:cNvSpPr txBox="1"/>
          <p:nvPr/>
        </p:nvSpPr>
        <p:spPr>
          <a:xfrm>
            <a:off x="189477" y="1550168"/>
            <a:ext cx="39286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fr-FR" b="1" dirty="0">
                <a:solidFill>
                  <a:srgbClr val="0432FF"/>
                </a:solidFill>
                <a:latin typeface="+mn-lt"/>
              </a:rPr>
              <a:t>Photogun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fully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assembled</a:t>
            </a:r>
            <a:endParaRPr lang="fr-FR" b="1" dirty="0">
              <a:solidFill>
                <a:srgbClr val="0432FF"/>
              </a:solidFill>
              <a:latin typeface="+mn-lt"/>
            </a:endParaRPr>
          </a:p>
          <a:p>
            <a:pPr marL="0" lvl="0" indent="0">
              <a:buNone/>
            </a:pPr>
            <a:endParaRPr lang="fr-FR" b="1" dirty="0">
              <a:solidFill>
                <a:srgbClr val="0432FF"/>
              </a:solidFill>
              <a:latin typeface="+mn-lt"/>
            </a:endParaRPr>
          </a:p>
          <a:p>
            <a:pPr marL="0" lvl="0" indent="0">
              <a:buNone/>
            </a:pPr>
            <a:r>
              <a:rPr lang="fr-FR" b="1" dirty="0">
                <a:solidFill>
                  <a:srgbClr val="0432FF"/>
                </a:solidFill>
                <a:latin typeface="+mn-lt"/>
              </a:rPr>
              <a:t>Update on the main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sub-systems</a:t>
            </a:r>
            <a:endParaRPr lang="fr-FR" b="1" dirty="0">
              <a:solidFill>
                <a:srgbClr val="0432FF"/>
              </a:solidFill>
              <a:latin typeface="+mn-lt"/>
            </a:endParaRPr>
          </a:p>
          <a:p>
            <a:pPr marL="0" lvl="0" indent="0">
              <a:buNone/>
            </a:pPr>
            <a:endParaRPr lang="fr-FR" b="1" dirty="0">
              <a:solidFill>
                <a:srgbClr val="0432FF"/>
              </a:solidFill>
              <a:latin typeface="+mn-lt"/>
            </a:endParaRPr>
          </a:p>
          <a:p>
            <a:pPr marL="0" lvl="0" indent="0">
              <a:buNone/>
            </a:pPr>
            <a:r>
              <a:rPr lang="fr-FR" b="1" dirty="0">
                <a:solidFill>
                  <a:srgbClr val="0432FF"/>
                </a:solidFill>
                <a:latin typeface="+mn-lt"/>
              </a:rPr>
              <a:t>First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beam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  </a:t>
            </a:r>
            <a:endParaRPr lang="fr-FR" sz="40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18178B-4500-A5C9-5598-501BA14ECC34}"/>
              </a:ext>
            </a:extLst>
          </p:cNvPr>
          <p:cNvSpPr txBox="1"/>
          <p:nvPr/>
        </p:nvSpPr>
        <p:spPr>
          <a:xfrm>
            <a:off x="8195704" y="5339409"/>
            <a:ext cx="20872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Shielded Faraday cup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45E87D-4643-331A-BB44-1CCA1120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176" y="902942"/>
            <a:ext cx="6214539" cy="414302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E87A64C-2F75-4799-B6B5-DEDF27DE1A65}"/>
              </a:ext>
            </a:extLst>
          </p:cNvPr>
          <p:cNvSpPr txBox="1"/>
          <p:nvPr/>
        </p:nvSpPr>
        <p:spPr>
          <a:xfrm>
            <a:off x="45378" y="5270159"/>
            <a:ext cx="10732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fr-FR" b="1" i="1" dirty="0">
                <a:solidFill>
                  <a:srgbClr val="FF0000"/>
                </a:solidFill>
                <a:latin typeface="+mn-lt"/>
              </a:rPr>
              <a:t>On </a:t>
            </a:r>
            <a:r>
              <a:rPr lang="fr-FR" b="1" i="1" dirty="0" err="1">
                <a:solidFill>
                  <a:srgbClr val="FF0000"/>
                </a:solidFill>
                <a:latin typeface="+mn-lt"/>
              </a:rPr>
              <a:t>behalf</a:t>
            </a:r>
            <a:r>
              <a:rPr lang="fr-FR" b="1" i="1" dirty="0">
                <a:solidFill>
                  <a:srgbClr val="FF0000"/>
                </a:solidFill>
                <a:latin typeface="+mn-lt"/>
              </a:rPr>
              <a:t> of the IJCLab and LPSC teams, </a:t>
            </a:r>
            <a:r>
              <a:rPr lang="fr-FR" b="1" i="1" dirty="0" err="1">
                <a:solidFill>
                  <a:srgbClr val="FF0000"/>
                </a:solidFill>
                <a:latin typeface="+mn-lt"/>
              </a:rPr>
              <a:t>who</a:t>
            </a:r>
            <a:r>
              <a:rPr lang="fr-FR" b="1" i="1" dirty="0">
                <a:solidFill>
                  <a:srgbClr val="FF0000"/>
                </a:solidFill>
                <a:latin typeface="+mn-lt"/>
              </a:rPr>
              <a:t> have </a:t>
            </a:r>
            <a:r>
              <a:rPr lang="fr-FR" b="1" i="1" dirty="0" err="1">
                <a:solidFill>
                  <a:srgbClr val="FF0000"/>
                </a:solidFill>
                <a:latin typeface="+mn-lt"/>
              </a:rPr>
              <a:t>done</a:t>
            </a:r>
            <a:r>
              <a:rPr lang="fr-FR" b="1" i="1" dirty="0">
                <a:solidFill>
                  <a:srgbClr val="FF0000"/>
                </a:solidFill>
                <a:latin typeface="+mn-lt"/>
              </a:rPr>
              <a:t> an excellent job </a:t>
            </a:r>
            <a:endParaRPr lang="fr-FR" sz="40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55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021ABF-134D-4842-A021-71BF42565E3B}"/>
              </a:ext>
            </a:extLst>
          </p:cNvPr>
          <p:cNvSpPr txBox="1"/>
          <p:nvPr/>
        </p:nvSpPr>
        <p:spPr>
          <a:xfrm>
            <a:off x="57795" y="1074785"/>
            <a:ext cx="10369152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conditionnement, le 9/12/2025, on a atteint 250 kV, 0.233 µSv/h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10/12/2025: 260 kV; 2.3 µSV/h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11/12/2025: 295 kV; 1.8 mSv/h au pic, décru vers 30 µSv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26/01/2026: 260 kV; 300 µSv au pic mais 2 arrêts brutaux à 116 kV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A079D-D674-4CC4-996D-6CB0B3D69BF6}"/>
              </a:ext>
            </a:extLst>
          </p:cNvPr>
          <p:cNvSpPr txBox="1"/>
          <p:nvPr/>
        </p:nvSpPr>
        <p:spPr>
          <a:xfrm>
            <a:off x="3612504" y="705453"/>
            <a:ext cx="29161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 purement métallique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197080-CF61-0745-02E2-92373458C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96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21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D366EE-1F87-46D3-98BF-E3950A403695}"/>
              </a:ext>
            </a:extLst>
          </p:cNvPr>
          <p:cNvSpPr txBox="1"/>
          <p:nvPr/>
        </p:nvSpPr>
        <p:spPr>
          <a:xfrm>
            <a:off x="57795" y="869504"/>
            <a:ext cx="10369152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13/03/2026, après visite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Créatec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350 kV, vide canon 2,510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-11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mbar, 2 mSv au pic, décru vers 0,115 mSv. On descend à 320 kV, 0 µSv pendant 1 h. 340 kV, 1 pic court &gt; 2 mSv puis décroit vers 0 et rien pendant 1h. 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kV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 pics courts &gt; 2 mSv. Encore une coupure et remontée </a:t>
            </a:r>
            <a:r>
              <a:rPr lang="fr-FR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brutale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350 kV.</a:t>
            </a:r>
          </a:p>
          <a:p>
            <a:pPr>
              <a:lnSpc>
                <a:spcPct val="150000"/>
              </a:lnSpc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27/03/2026: coupures HT sur balise SPR même à 300 kV; pics longs de radiations à 300 kV, 0.4 mSv pendant 30 mn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3/04/2026: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jusqu’à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320 kV, radiations continues ≈ 0,4 mSv/h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9FE83E-EA9A-DEE8-01E5-CE4CBA6A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E8441-D7F9-AE6B-E2BC-CC49FFF2C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338AF-06BB-FF44-2EB2-80C76A4A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Gun vacuum and diagnostics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0D2861-43A9-A078-5CF0-D8F428A6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61ADB8-1E02-D2FC-88BF-31FC9867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7D76A8-2A24-56B4-8C00-2B66524B7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ADB1CC-A7F0-FAF0-2950-7E8C5A4E43B5}"/>
              </a:ext>
            </a:extLst>
          </p:cNvPr>
          <p:cNvSpPr txBox="1"/>
          <p:nvPr/>
        </p:nvSpPr>
        <p:spPr>
          <a:xfrm>
            <a:off x="245471" y="901377"/>
            <a:ext cx="100374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fr-FR" b="1" dirty="0">
                <a:solidFill>
                  <a:srgbClr val="0432FF"/>
                </a:solidFill>
                <a:latin typeface="+mn-lt"/>
              </a:rPr>
              <a:t>Utra high vacuum in gun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chamber</a:t>
            </a:r>
            <a:endParaRPr lang="fr-FR" sz="4000" dirty="0">
              <a:solidFill>
                <a:srgbClr val="0432FF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+mn-lt"/>
              </a:rPr>
              <a:t>Pressure: 4,8</a:t>
            </a:r>
            <a:r>
              <a:rPr lang="fr-FR" sz="2000" b="1" baseline="30000" dirty="0">
                <a:latin typeface="+mn-lt"/>
              </a:rPr>
              <a:t>E</a:t>
            </a:r>
            <a:r>
              <a:rPr lang="fr-FR" sz="2000" b="1" dirty="0">
                <a:latin typeface="+mn-lt"/>
              </a:rPr>
              <a:t>-12 mbar</a:t>
            </a:r>
            <a:r>
              <a:rPr lang="fr-FR" sz="2000" dirty="0">
                <a:latin typeface="+mn-lt"/>
              </a:rPr>
              <a:t> (</a:t>
            </a:r>
            <a:r>
              <a:rPr lang="fr-FR" sz="2000" dirty="0" err="1">
                <a:latin typeface="+mn-lt"/>
              </a:rPr>
              <a:t>november</a:t>
            </a:r>
            <a:r>
              <a:rPr lang="fr-FR" sz="2000" dirty="0">
                <a:latin typeface="+mn-lt"/>
              </a:rPr>
              <a:t> 2025) </a:t>
            </a:r>
            <a:r>
              <a:rPr lang="fr-FR" sz="2000" dirty="0" err="1">
                <a:latin typeface="+mn-lt"/>
              </a:rPr>
              <a:t>after</a:t>
            </a:r>
            <a:r>
              <a:rPr lang="fr-FR" sz="2000" dirty="0">
                <a:latin typeface="+mn-lt"/>
              </a:rPr>
              <a:t> the </a:t>
            </a:r>
            <a:r>
              <a:rPr lang="fr-FR" sz="2000" dirty="0" err="1">
                <a:latin typeface="+mn-lt"/>
              </a:rPr>
              <a:t>bakeout</a:t>
            </a:r>
            <a:endParaRPr lang="fr-FR" sz="2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Leak </a:t>
            </a:r>
            <a:r>
              <a:rPr lang="fr-FR" sz="2000" dirty="0" err="1">
                <a:latin typeface="+mn-lt"/>
              </a:rPr>
              <a:t>detected</a:t>
            </a:r>
            <a:r>
              <a:rPr lang="fr-FR" sz="2000" dirty="0">
                <a:latin typeface="+mn-lt"/>
              </a:rPr>
              <a:t> close to RGA </a:t>
            </a:r>
            <a:r>
              <a:rPr lang="fr-FR" sz="2000" dirty="0" err="1">
                <a:latin typeface="+mn-lt"/>
              </a:rPr>
              <a:t>head</a:t>
            </a:r>
            <a:r>
              <a:rPr lang="fr-FR" sz="2000" dirty="0">
                <a:latin typeface="+mn-lt"/>
              </a:rPr>
              <a:t> in December, slow vacuum </a:t>
            </a:r>
            <a:r>
              <a:rPr lang="fr-FR" sz="2000" dirty="0" err="1">
                <a:latin typeface="+mn-lt"/>
              </a:rPr>
              <a:t>degradation</a:t>
            </a:r>
            <a:endParaRPr lang="fr-FR" sz="2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RGA </a:t>
            </a:r>
            <a:r>
              <a:rPr lang="fr-FR" sz="2000" dirty="0" err="1">
                <a:latin typeface="+mn-lt"/>
              </a:rPr>
              <a:t>replaced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quickly</a:t>
            </a:r>
            <a:r>
              <a:rPr lang="fr-FR" sz="2000" dirty="0">
                <a:latin typeface="+mn-lt"/>
              </a:rPr>
              <a:t> end of December (no </a:t>
            </a:r>
            <a:r>
              <a:rPr lang="fr-FR" sz="2000" dirty="0" err="1">
                <a:latin typeface="+mn-lt"/>
              </a:rPr>
              <a:t>bakeout</a:t>
            </a:r>
            <a:r>
              <a:rPr lang="fr-FR" sz="2000" dirty="0">
                <a:latin typeface="+mn-lt"/>
              </a:rPr>
              <a:t>) : 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pression 1,4 E-11 mbar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FF0000"/>
              </a:solidFill>
              <a:latin typeface="+mn-lt"/>
            </a:endParaRPr>
          </a:p>
          <a:p>
            <a:pPr marL="0" lvl="1" indent="0">
              <a:defRPr/>
            </a:pPr>
            <a:r>
              <a:rPr lang="en-US" b="1" dirty="0">
                <a:solidFill>
                  <a:srgbClr val="0432FF"/>
                </a:solidFill>
                <a:latin typeface="+mn-lt"/>
              </a:rPr>
              <a:t>Beam diagnostics 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7 kW Faraday cup (NTG) purchased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Polarized </a:t>
            </a:r>
            <a:r>
              <a:rPr lang="en-US" dirty="0" err="1">
                <a:latin typeface="+mn-lt"/>
              </a:rPr>
              <a:t>repeller</a:t>
            </a:r>
            <a:r>
              <a:rPr lang="en-US" dirty="0">
                <a:latin typeface="+mn-lt"/>
              </a:rPr>
              <a:t> ring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Installed on beam line, baked and shielded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540E6D-6EB8-BA87-24F0-0B2BE689B8F1}"/>
              </a:ext>
            </a:extLst>
          </p:cNvPr>
          <p:cNvGrpSpPr/>
          <p:nvPr/>
        </p:nvGrpSpPr>
        <p:grpSpPr>
          <a:xfrm>
            <a:off x="6106466" y="3019422"/>
            <a:ext cx="2018741" cy="2581600"/>
            <a:chOff x="5775388" y="33750562"/>
            <a:chExt cx="1930829" cy="360270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64125D2-4BD3-EF1C-640F-9A699DABC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5390" y="33750562"/>
              <a:ext cx="1930827" cy="3600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D76CB68-B7E1-8956-B164-7F8F95A8678B}"/>
                </a:ext>
              </a:extLst>
            </p:cNvPr>
            <p:cNvSpPr txBox="1"/>
            <p:nvPr/>
          </p:nvSpPr>
          <p:spPr>
            <a:xfrm>
              <a:off x="5775388" y="36988184"/>
              <a:ext cx="1930828" cy="365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 fontAlgn="auto">
                <a:defRPr/>
              </a:pPr>
              <a:r>
                <a:rPr lang="en-US" sz="1100" b="1" kern="0" dirty="0">
                  <a:solidFill>
                    <a:schemeClr val="bg1"/>
                  </a:solidFill>
                </a:rPr>
                <a:t>Faraday cup 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5786FC5-42F9-A463-9E44-F9C34854D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 b="11065"/>
          <a:stretch>
            <a:fillRect/>
          </a:stretch>
        </p:blipFill>
        <p:spPr>
          <a:xfrm rot="5400000">
            <a:off x="7951733" y="3263384"/>
            <a:ext cx="2575169" cy="20872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F8DBAE6-B3EE-CE4F-7580-ABEF7E1528B6}"/>
              </a:ext>
            </a:extLst>
          </p:cNvPr>
          <p:cNvSpPr txBox="1"/>
          <p:nvPr/>
        </p:nvSpPr>
        <p:spPr>
          <a:xfrm>
            <a:off x="8195704" y="5339409"/>
            <a:ext cx="20872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Shielded Faraday cup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B2CE129-7750-4256-D6F2-6975167EB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905" y="4109864"/>
            <a:ext cx="2503625" cy="14911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E3D465A-525B-547A-B2A0-3C1B36AC2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669" y="730898"/>
            <a:ext cx="1013620" cy="22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A8BEB-5903-7888-69F6-B98D70CB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6CECF-D1FC-1E7F-173D-9BFC08FD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Laser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995C6B-18A8-5FA3-60E3-F8BC7C3D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Collaboration Board, June 3, 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3A001A-C4DB-52BD-E318-F67CCFA2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E855F1-01EE-3E85-C615-90EE3FC2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0E0D4BC-AC55-05AA-DD0F-D45104AC20E5}"/>
                  </a:ext>
                </a:extLst>
              </p:cNvPr>
              <p:cNvSpPr txBox="1"/>
              <p:nvPr/>
            </p:nvSpPr>
            <p:spPr>
              <a:xfrm>
                <a:off x="-25396" y="716157"/>
                <a:ext cx="10513168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fr-FR" sz="2000" b="1" dirty="0">
                    <a:solidFill>
                      <a:srgbClr val="0432FF"/>
                    </a:solidFill>
                    <a:latin typeface="+mn-lt"/>
                  </a:rPr>
                  <a:t>Laser system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n-lt"/>
                  </a:rPr>
                  <a:t>Laser in laser room and transport </a:t>
                </a:r>
                <a:r>
                  <a:rPr lang="fr-FR" dirty="0" err="1">
                    <a:latin typeface="+mn-lt"/>
                  </a:rPr>
                  <a:t>with</a:t>
                </a:r>
                <a:r>
                  <a:rPr lang="fr-FR" dirty="0">
                    <a:latin typeface="+mn-lt"/>
                  </a:rPr>
                  <a:t> entrance and output box on the gun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+mn-lt"/>
                  </a:rPr>
                  <a:t>Alignment</a:t>
                </a:r>
                <a:r>
                  <a:rPr lang="fr-FR" dirty="0">
                    <a:latin typeface="+mn-lt"/>
                  </a:rPr>
                  <a:t> </a:t>
                </a:r>
                <a:r>
                  <a:rPr lang="fr-FR" dirty="0" err="1">
                    <a:latin typeface="+mn-lt"/>
                  </a:rPr>
                  <a:t>performed</a:t>
                </a:r>
                <a:r>
                  <a:rPr lang="fr-FR" dirty="0">
                    <a:latin typeface="+mn-lt"/>
                  </a:rPr>
                  <a:t> on the photocathode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n-lt"/>
                  </a:rPr>
                  <a:t>T</a:t>
                </a:r>
                <a:r>
                  <a:rPr lang="fr-FR" sz="2000" dirty="0">
                    <a:latin typeface="+mn-lt"/>
                  </a:rPr>
                  <a:t>ransmission </a:t>
                </a:r>
                <a:r>
                  <a:rPr lang="fr-FR" sz="2000" dirty="0" err="1">
                    <a:latin typeface="+mn-lt"/>
                  </a:rPr>
                  <a:t>measured</a:t>
                </a:r>
                <a:r>
                  <a:rPr lang="fr-FR" sz="2000" dirty="0">
                    <a:latin typeface="+mn-lt"/>
                  </a:rPr>
                  <a:t> </a:t>
                </a:r>
              </a:p>
              <a:p>
                <a:pPr marL="1303338" lvl="2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n-lt"/>
                  </a:rPr>
                  <a:t>60-65% </a:t>
                </a:r>
                <a:r>
                  <a:rPr lang="fr-FR" dirty="0" err="1">
                    <a:latin typeface="+mn-lt"/>
                  </a:rPr>
                  <a:t>between</a:t>
                </a:r>
                <a:r>
                  <a:rPr lang="fr-FR" dirty="0">
                    <a:latin typeface="+mn-lt"/>
                  </a:rPr>
                  <a:t> output laser and photocathode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n-lt"/>
                  </a:rPr>
                  <a:t>Slow </a:t>
                </a:r>
                <a:r>
                  <a:rPr lang="fr-FR" dirty="0" err="1">
                    <a:latin typeface="+mn-lt"/>
                  </a:rPr>
                  <a:t>decrease</a:t>
                </a:r>
                <a:r>
                  <a:rPr lang="fr-FR" dirty="0">
                    <a:latin typeface="+mn-lt"/>
                  </a:rPr>
                  <a:t> of laser power : </a:t>
                </a:r>
                <a:r>
                  <a:rPr lang="fr-FR" b="1" dirty="0">
                    <a:solidFill>
                      <a:srgbClr val="0432FF"/>
                    </a:solidFill>
                    <a:latin typeface="+mn-lt"/>
                  </a:rPr>
                  <a:t>P</a:t>
                </a:r>
                <a:r>
                  <a:rPr lang="fr-FR" b="1" baseline="-25000" dirty="0">
                    <a:solidFill>
                      <a:srgbClr val="0432FF"/>
                    </a:solidFill>
                    <a:latin typeface="+mn-lt"/>
                  </a:rPr>
                  <a:t>max</a:t>
                </a:r>
                <a:r>
                  <a:rPr lang="fr-FR" b="1" dirty="0">
                    <a:solidFill>
                      <a:srgbClr val="0432FF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fr-FR" sz="2000" b="1" dirty="0">
                    <a:solidFill>
                      <a:srgbClr val="0432FF"/>
                    </a:solidFill>
                    <a:latin typeface="+mn-lt"/>
                  </a:rPr>
                  <a:t>1 W at 40 MHz (515 nm)</a:t>
                </a:r>
              </a:p>
              <a:p>
                <a:pPr marL="1303338" lvl="2" indent="-34290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n-lt"/>
                  </a:rPr>
                  <a:t>Contact </a:t>
                </a:r>
                <a:r>
                  <a:rPr lang="fr-FR" dirty="0" err="1">
                    <a:latin typeface="+mn-lt"/>
                  </a:rPr>
                  <a:t>with</a:t>
                </a:r>
                <a:r>
                  <a:rPr lang="fr-FR" dirty="0">
                    <a:latin typeface="+mn-lt"/>
                  </a:rPr>
                  <a:t> manufacturer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0E0D4BC-AC55-05AA-DD0F-D45104AC2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396" y="716157"/>
                <a:ext cx="10513168" cy="2246769"/>
              </a:xfrm>
              <a:prstGeom prst="rect">
                <a:avLst/>
              </a:prstGeom>
              <a:blipFill>
                <a:blip r:embed="rId3"/>
                <a:stretch>
                  <a:fillRect t="-1685" b="-3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34E5548E-186C-BB0A-5D26-F78A36221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68" y="2787671"/>
            <a:ext cx="1839455" cy="24526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0D7168-C220-A8C2-17D0-99146A682AD1}"/>
              </a:ext>
            </a:extLst>
          </p:cNvPr>
          <p:cNvSpPr txBox="1"/>
          <p:nvPr/>
        </p:nvSpPr>
        <p:spPr>
          <a:xfrm>
            <a:off x="8653764" y="5228506"/>
            <a:ext cx="18681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Laser on photocathode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004FDEF-9AF0-5FFC-3E33-355A1FABE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986145"/>
              </p:ext>
            </p:extLst>
          </p:nvPr>
        </p:nvGraphicFramePr>
        <p:xfrm>
          <a:off x="3187013" y="3353323"/>
          <a:ext cx="3384376" cy="2038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8BA1720C-CE9E-9F33-896F-885095411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131" y="2787671"/>
            <a:ext cx="1839455" cy="245260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02B34CE-A00C-B772-B6BD-C7A22E8E7926}"/>
              </a:ext>
            </a:extLst>
          </p:cNvPr>
          <p:cNvSpPr txBox="1"/>
          <p:nvPr/>
        </p:nvSpPr>
        <p:spPr>
          <a:xfrm>
            <a:off x="6923" y="5024195"/>
            <a:ext cx="2589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L</a:t>
            </a:r>
            <a:r>
              <a:rPr lang="en-US" sz="1050" b="1" kern="0" dirty="0">
                <a:solidFill>
                  <a:schemeClr val="bg1"/>
                </a:solidFill>
              </a:rPr>
              <a:t>aser profile</a:t>
            </a: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F974B848-4A07-DD47-818D-826276699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44" y="3029744"/>
            <a:ext cx="2448272" cy="234884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D927565-5C70-9E99-233C-C76ED00A46F3}"/>
              </a:ext>
            </a:extLst>
          </p:cNvPr>
          <p:cNvSpPr txBox="1"/>
          <p:nvPr/>
        </p:nvSpPr>
        <p:spPr>
          <a:xfrm>
            <a:off x="844762" y="5109473"/>
            <a:ext cx="17616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L</a:t>
            </a:r>
            <a:r>
              <a:rPr lang="en-US" sz="1050" b="1" kern="0" dirty="0">
                <a:solidFill>
                  <a:schemeClr val="bg1"/>
                </a:solidFill>
              </a:rPr>
              <a:t>aser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15A4ABB6-DF19-0B8A-3577-C503F356405D}"/>
                  </a:ext>
                </a:extLst>
              </p:cNvPr>
              <p:cNvSpPr txBox="1"/>
              <p:nvPr/>
            </p:nvSpPr>
            <p:spPr>
              <a:xfrm>
                <a:off x="458890" y="3028852"/>
                <a:ext cx="25333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At 80 cm: </a:t>
                </a:r>
                <a14:m>
                  <m:oMath xmlns:m="http://schemas.openxmlformats.org/officeDocument/2006/math">
                    <m:r>
                      <a:rPr lang="en-US" sz="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900" dirty="0">
                    <a:solidFill>
                      <a:schemeClr val="bg1"/>
                    </a:solidFill>
                  </a:rPr>
                  <a:t>x=  2.131 mm; </a:t>
                </a:r>
                <a14:m>
                  <m:oMath xmlns:m="http://schemas.openxmlformats.org/officeDocument/2006/math">
                    <m:r>
                      <a:rPr lang="en-US" sz="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900" dirty="0">
                    <a:solidFill>
                      <a:schemeClr val="bg1"/>
                    </a:solidFill>
                  </a:rPr>
                  <a:t>y = 2.221 mm</a:t>
                </a:r>
              </a:p>
            </p:txBody>
          </p:sp>
        </mc:Choice>
        <mc:Fallback xmlns=""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15A4ABB6-DF19-0B8A-3577-C503F3564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90" y="3028852"/>
                <a:ext cx="2533381" cy="230832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177561AF-992D-69B7-ACC9-095A6BA37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1228" y="1139115"/>
            <a:ext cx="1837269" cy="133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7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HV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4450EF-C854-A479-76BA-51CA763A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B943900-E96E-7B47-915C-10298827E4E3}"/>
              </a:ext>
            </a:extLst>
          </p:cNvPr>
          <p:cNvSpPr txBox="1"/>
          <p:nvPr/>
        </p:nvSpPr>
        <p:spPr>
          <a:xfrm>
            <a:off x="129802" y="905266"/>
            <a:ext cx="1051316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HV platform, vessel and columns assembled (450 kV / 50 mA power supply) </a:t>
            </a: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FF0000"/>
              </a:solidFill>
              <a:latin typeface="+mn-lt"/>
            </a:endParaRP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Vessels filled with N2 at 4 bars (absolute), no SF6 (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n-lt"/>
              </a:rPr>
              <a:t>SF6 : global </a:t>
            </a:r>
            <a:r>
              <a:rPr lang="fr-FR" sz="1400" dirty="0" err="1">
                <a:latin typeface="+mn-lt"/>
              </a:rPr>
              <a:t>warming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potential</a:t>
            </a:r>
            <a:r>
              <a:rPr lang="fr-FR" sz="1400" dirty="0">
                <a:latin typeface="+mn-lt"/>
              </a:rPr>
              <a:t> 23 500 times </a:t>
            </a:r>
            <a:r>
              <a:rPr lang="fr-FR" sz="1400" dirty="0" err="1">
                <a:latin typeface="+mn-lt"/>
              </a:rPr>
              <a:t>greater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than</a:t>
            </a:r>
            <a:r>
              <a:rPr lang="fr-FR" sz="1400" dirty="0">
                <a:latin typeface="+mn-lt"/>
              </a:rPr>
              <a:t> CO2 over 100 </a:t>
            </a:r>
            <a:r>
              <a:rPr lang="fr-FR" sz="1400" dirty="0" err="1">
                <a:latin typeface="+mn-lt"/>
              </a:rPr>
              <a:t>years</a:t>
            </a:r>
            <a:endParaRPr lang="en-US" sz="1400" dirty="0">
              <a:latin typeface="+mn-lt"/>
            </a:endParaRP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0432FF"/>
              </a:solidFill>
              <a:latin typeface="+mn-lt"/>
            </a:endParaRP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Dummy photocathode (PC) in the gun </a:t>
            </a: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0432FF"/>
              </a:solidFill>
              <a:latin typeface="+mn-lt"/>
            </a:endParaRPr>
          </a:p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432FF"/>
                </a:solidFill>
                <a:latin typeface="+mn-lt"/>
              </a:rPr>
              <a:t>HV conditioning </a:t>
            </a:r>
          </a:p>
          <a:p>
            <a:pPr marL="696913" lvl="2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HV conditioning up to 350 kV  successful (no field emission)</a:t>
            </a:r>
          </a:p>
          <a:p>
            <a:pPr marL="696913" lvl="2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Then, field emission appeared</a:t>
            </a:r>
          </a:p>
          <a:p>
            <a:pPr marL="1155700" lvl="3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  <a:sym typeface="Wingdings" pitchFamily="2" charset="2"/>
              </a:rPr>
              <a:t>Radiation limited around the gun (Xray probe 1)</a:t>
            </a:r>
          </a:p>
          <a:p>
            <a:pPr marL="1657350" lvl="4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no activity around vessels</a:t>
            </a:r>
            <a:r>
              <a:rPr lang="en-US" sz="1600" dirty="0">
                <a:latin typeface="+mn-lt"/>
                <a:sym typeface="Wingdings" pitchFamily="2" charset="2"/>
              </a:rPr>
              <a:t> (Xray probe 2) </a:t>
            </a:r>
          </a:p>
          <a:p>
            <a:pPr marL="1155700" lvl="3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  <a:sym typeface="Wingdings" pitchFamily="2" charset="2"/>
              </a:rPr>
              <a:t>Appeared after displacement of PC and MPS issues </a:t>
            </a:r>
          </a:p>
          <a:p>
            <a:pPr marL="652463" lvl="2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sym typeface="Wingdings" pitchFamily="2" charset="2"/>
              </a:rPr>
              <a:t>Still under investigation 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05C7DAC-6869-B414-D87E-9BDC94BE9468}"/>
              </a:ext>
            </a:extLst>
          </p:cNvPr>
          <p:cNvGrpSpPr/>
          <p:nvPr/>
        </p:nvGrpSpPr>
        <p:grpSpPr>
          <a:xfrm>
            <a:off x="7097910" y="793308"/>
            <a:ext cx="3453800" cy="4125910"/>
            <a:chOff x="425669" y="1293223"/>
            <a:chExt cx="3627547" cy="483672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F4F1090-FC19-EA03-EED9-D63AEC2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178922" y="1897814"/>
              <a:ext cx="4836729" cy="3627547"/>
            </a:xfrm>
            <a:prstGeom prst="rect">
              <a:avLst/>
            </a:prstGeom>
          </p:spPr>
        </p:pic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79C5DFE-5DAF-62E9-8815-37324DE71C61}"/>
                </a:ext>
              </a:extLst>
            </p:cNvPr>
            <p:cNvSpPr/>
            <p:nvPr/>
          </p:nvSpPr>
          <p:spPr>
            <a:xfrm>
              <a:off x="2198219" y="4360609"/>
              <a:ext cx="290148" cy="7473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60D743C-B73C-7F8A-E940-1EE9E9F6A9D6}"/>
                </a:ext>
              </a:extLst>
            </p:cNvPr>
            <p:cNvSpPr/>
            <p:nvPr/>
          </p:nvSpPr>
          <p:spPr>
            <a:xfrm>
              <a:off x="3176119" y="1848226"/>
              <a:ext cx="290148" cy="7473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28A9000-22F2-25C7-F4B6-4EBAA2971547}"/>
                </a:ext>
              </a:extLst>
            </p:cNvPr>
            <p:cNvSpPr txBox="1"/>
            <p:nvPr/>
          </p:nvSpPr>
          <p:spPr>
            <a:xfrm>
              <a:off x="2264842" y="3991891"/>
              <a:ext cx="811681" cy="2977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Xray 1</a:t>
              </a:r>
              <a:endParaRPr lang="en-US" sz="1200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E0E8A9E-52D7-1B9B-C5C1-FCB74A342387}"/>
                </a:ext>
              </a:extLst>
            </p:cNvPr>
            <p:cNvSpPr txBox="1"/>
            <p:nvPr/>
          </p:nvSpPr>
          <p:spPr>
            <a:xfrm>
              <a:off x="3049119" y="1386058"/>
              <a:ext cx="811681" cy="2977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Xray 2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B2738263-837F-B7C7-9064-7543D1B5DC65}"/>
              </a:ext>
            </a:extLst>
          </p:cNvPr>
          <p:cNvSpPr txBox="1"/>
          <p:nvPr/>
        </p:nvSpPr>
        <p:spPr>
          <a:xfrm>
            <a:off x="350665" y="4974723"/>
            <a:ext cx="94734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Xray 1 close to the gun chamber </a:t>
            </a:r>
            <a:r>
              <a:rPr lang="en-US" sz="1400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1400" dirty="0">
                <a:solidFill>
                  <a:srgbClr val="FF0000"/>
                </a:solidFill>
              </a:rPr>
              <a:t>important activity, data used for </a:t>
            </a:r>
            <a:r>
              <a:rPr lang="en-US" sz="1400" dirty="0" err="1">
                <a:solidFill>
                  <a:srgbClr val="FF0000"/>
                </a:solidFill>
              </a:rPr>
              <a:t>analyzis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>
                <a:solidFill>
                  <a:srgbClr val="00B050"/>
                </a:solidFill>
              </a:rPr>
              <a:t>Xray 2 close to the HV tanks with N2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1400" dirty="0">
                <a:solidFill>
                  <a:srgbClr val="00B050"/>
                </a:solidFill>
              </a:rPr>
              <a:t>very little activity : no pb with pure N2 as insulating gas </a:t>
            </a:r>
          </a:p>
        </p:txBody>
      </p:sp>
    </p:spTree>
    <p:extLst>
      <p:ext uri="{BB962C8B-B14F-4D97-AF65-F5344CB8AC3E}">
        <p14:creationId xmlns:p14="http://schemas.microsoft.com/office/powerpoint/2010/main" val="345058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5BA75-47D4-972C-A3B4-4AF7910D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047B5-B01A-88A8-88CB-B29A85FC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HV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- 1/2 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6324AA-023C-D338-884B-B0A5E41E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B019391-F54D-2DEE-8FE4-DF1CF944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002198-D7A6-9666-48D3-5F55CEC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0EE595-9D8D-4BB4-A95D-0E78F708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" y="1189438"/>
            <a:ext cx="4374205" cy="349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ABDF8B0-72A9-C352-FC6A-9A681CEB627B}"/>
              </a:ext>
            </a:extLst>
          </p:cNvPr>
          <p:cNvSpPr txBox="1"/>
          <p:nvPr/>
        </p:nvSpPr>
        <p:spPr>
          <a:xfrm>
            <a:off x="670871" y="1494183"/>
            <a:ext cx="1120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Xray 1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2F4FCA-5EE5-EDC2-2A86-D9C5A417C7C3}"/>
              </a:ext>
            </a:extLst>
          </p:cNvPr>
          <p:cNvSpPr txBox="1"/>
          <p:nvPr/>
        </p:nvSpPr>
        <p:spPr>
          <a:xfrm>
            <a:off x="8257203" y="1022338"/>
            <a:ext cx="37258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Shielded Fraday cup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E9BB85-13B1-D611-F89C-81757C4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23287"/>
          <a:stretch>
            <a:fillRect/>
          </a:stretch>
        </p:blipFill>
        <p:spPr>
          <a:xfrm>
            <a:off x="4640125" y="3158699"/>
            <a:ext cx="5941807" cy="21523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8FA2BB-ADFA-F41A-2201-DAF56B4A7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22414"/>
          <a:stretch>
            <a:fillRect/>
          </a:stretch>
        </p:blipFill>
        <p:spPr>
          <a:xfrm>
            <a:off x="4640125" y="888481"/>
            <a:ext cx="5941807" cy="21690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586C12-0449-F7FC-1BC2-3C27E0AEE2D1}"/>
              </a:ext>
            </a:extLst>
          </p:cNvPr>
          <p:cNvSpPr txBox="1"/>
          <p:nvPr/>
        </p:nvSpPr>
        <p:spPr>
          <a:xfrm>
            <a:off x="6294906" y="5359059"/>
            <a:ext cx="30757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0432FF"/>
                </a:solidFill>
              </a:rPr>
              <a:t>Pressure 10</a:t>
            </a:r>
            <a:r>
              <a:rPr lang="en-US" sz="1400" b="1" kern="0" baseline="30000" dirty="0">
                <a:solidFill>
                  <a:srgbClr val="0432FF"/>
                </a:solidFill>
              </a:rPr>
              <a:t>-10</a:t>
            </a:r>
            <a:r>
              <a:rPr lang="en-US" sz="1400" b="1" kern="0" dirty="0">
                <a:solidFill>
                  <a:srgbClr val="0432FF"/>
                </a:solidFill>
              </a:rPr>
              <a:t> – 10</a:t>
            </a:r>
            <a:r>
              <a:rPr lang="en-US" sz="1400" b="1" kern="0" baseline="30000" dirty="0">
                <a:solidFill>
                  <a:srgbClr val="0432FF"/>
                </a:solidFill>
              </a:rPr>
              <a:t>-8 </a:t>
            </a:r>
            <a:r>
              <a:rPr lang="en-US" sz="1400" b="1" kern="0" dirty="0">
                <a:solidFill>
                  <a:srgbClr val="0432FF"/>
                </a:solidFill>
              </a:rPr>
              <a:t>mbar </a:t>
            </a:r>
            <a:endParaRPr lang="en-US" sz="140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15DC9F8-CE97-52E5-7912-6B649DFF1D44}"/>
                  </a:ext>
                </a:extLst>
              </p:cNvPr>
              <p:cNvSpPr txBox="1"/>
              <p:nvPr/>
            </p:nvSpPr>
            <p:spPr>
              <a:xfrm>
                <a:off x="4982351" y="3243482"/>
                <a:ext cx="146631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kern="0" dirty="0">
                    <a:solidFill>
                      <a:srgbClr val="FF0000"/>
                    </a:solidFill>
                  </a:rPr>
                  <a:t>Probe 1 (</a:t>
                </a:r>
                <a14:m>
                  <m:oMath xmlns:m="http://schemas.openxmlformats.org/officeDocument/2006/math">
                    <m:r>
                      <a:rPr lang="en-US" sz="14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400" b="1" kern="0" dirty="0">
                    <a:solidFill>
                      <a:srgbClr val="FF0000"/>
                    </a:solidFill>
                  </a:rPr>
                  <a:t>Sv/h)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15DC9F8-CE97-52E5-7912-6B649DFF1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51" y="3243482"/>
                <a:ext cx="1466313" cy="307777"/>
              </a:xfrm>
              <a:prstGeom prst="rect">
                <a:avLst/>
              </a:prstGeom>
              <a:blipFill>
                <a:blip r:embed="rId6"/>
                <a:stretch>
                  <a:fillRect l="-1724" t="-4000" b="-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38A52FEC-9A90-DD28-0A43-019958FEF28B}"/>
              </a:ext>
            </a:extLst>
          </p:cNvPr>
          <p:cNvSpPr txBox="1"/>
          <p:nvPr/>
        </p:nvSpPr>
        <p:spPr>
          <a:xfrm>
            <a:off x="4982351" y="881661"/>
            <a:ext cx="1466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FF0000"/>
                </a:solidFill>
              </a:rPr>
              <a:t>HV (kV)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C09B528-2958-6E1F-2F34-BB44ADC17C02}"/>
              </a:ext>
            </a:extLst>
          </p:cNvPr>
          <p:cNvSpPr txBox="1"/>
          <p:nvPr/>
        </p:nvSpPr>
        <p:spPr>
          <a:xfrm>
            <a:off x="213182" y="740514"/>
            <a:ext cx="5989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Successful con</a:t>
            </a:r>
            <a:r>
              <a:rPr lang="en-US" dirty="0">
                <a:latin typeface="+mn-lt"/>
              </a:rPr>
              <a:t>ditioning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40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08698-2AB7-F1D4-A2EE-0423CD25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0C706-34F7-60D3-084C-200F9BAFB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HV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conditionning</a:t>
            </a:r>
            <a:r>
              <a:rPr lang="fr-FR">
                <a:solidFill>
                  <a:schemeClr val="accent1">
                    <a:lumMod val="75000"/>
                  </a:schemeClr>
                </a:solidFill>
                <a:latin typeface="+mn-lt"/>
              </a:rPr>
              <a:t> - 2/2  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9CE94F-819F-4443-4C09-1B34E545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CDB560-02D3-A542-61FC-2B8B6346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4FA14E-2B91-89BA-04B0-2ACFCA00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8465E-66A0-4C51-3591-2EAF770FB0BC}"/>
              </a:ext>
            </a:extLst>
          </p:cNvPr>
          <p:cNvSpPr txBox="1"/>
          <p:nvPr/>
        </p:nvSpPr>
        <p:spPr>
          <a:xfrm>
            <a:off x="8257203" y="1022338"/>
            <a:ext cx="37258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auto">
              <a:defRPr/>
            </a:pPr>
            <a:r>
              <a:rPr lang="en-US" sz="1100" b="1" kern="0" dirty="0">
                <a:solidFill>
                  <a:schemeClr val="bg1"/>
                </a:solidFill>
              </a:rPr>
              <a:t>Shielded Fraday cup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E74FE9E-01A0-E40E-212A-0D63EDBD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7" y="1575544"/>
            <a:ext cx="4645520" cy="36002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C1FE46-27C5-2BC1-2A3B-0001EAC5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1" y="1604830"/>
            <a:ext cx="4652998" cy="36060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764D1DA-4515-69FD-8DB6-7958FBDCF0A8}"/>
              </a:ext>
            </a:extLst>
          </p:cNvPr>
          <p:cNvSpPr txBox="1"/>
          <p:nvPr/>
        </p:nvSpPr>
        <p:spPr>
          <a:xfrm>
            <a:off x="213182" y="740514"/>
            <a:ext cx="5989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2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Field emission </a:t>
            </a:r>
          </a:p>
        </p:txBody>
      </p:sp>
    </p:spTree>
    <p:extLst>
      <p:ext uri="{BB962C8B-B14F-4D97-AF65-F5344CB8AC3E}">
        <p14:creationId xmlns:p14="http://schemas.microsoft.com/office/powerpoint/2010/main" val="19854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3ABF2-B40E-EC18-0CC1-D4BFCC40C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5A034-333B-99D8-D501-AAF006A1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Photocathode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31D13C-E017-27EF-011B-7D165547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71D10509-8D79-E91B-3566-C9F0F28B3DAB}"/>
              </a:ext>
            </a:extLst>
          </p:cNvPr>
          <p:cNvSpPr txBox="1">
            <a:spLocks/>
          </p:cNvSpPr>
          <p:nvPr/>
        </p:nvSpPr>
        <p:spPr>
          <a:xfrm>
            <a:off x="54866" y="666885"/>
            <a:ext cx="10732144" cy="2362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Photocathode </a:t>
            </a:r>
            <a:r>
              <a:rPr lang="fr-FR" dirty="0" err="1"/>
              <a:t>Preparation</a:t>
            </a:r>
            <a:r>
              <a:rPr lang="fr-FR" dirty="0"/>
              <a:t> Facility (PPF) </a:t>
            </a:r>
          </a:p>
          <a:p>
            <a:pPr lvl="1" fontAlgn="auto">
              <a:spcAft>
                <a:spcPts val="0"/>
              </a:spcAft>
            </a:pPr>
            <a:r>
              <a:rPr lang="fr-FR" sz="1500" dirty="0"/>
              <a:t>September: production of the 1st photocathode (PC) of CsK2Sb: QE= 3%, </a:t>
            </a:r>
            <a:r>
              <a:rPr lang="fr-FR" sz="1500" dirty="0" err="1"/>
              <a:t>then</a:t>
            </a:r>
            <a:r>
              <a:rPr lang="fr-FR" sz="1500" dirty="0"/>
              <a:t> </a:t>
            </a:r>
            <a:r>
              <a:rPr lang="fr-FR" sz="1500" dirty="0" err="1"/>
              <a:t>rapid</a:t>
            </a:r>
            <a:r>
              <a:rPr lang="fr-FR" sz="1500" dirty="0"/>
              <a:t> </a:t>
            </a:r>
            <a:r>
              <a:rPr lang="fr-FR" sz="1500" dirty="0" err="1"/>
              <a:t>degradation</a:t>
            </a:r>
            <a:r>
              <a:rPr lang="fr-FR" sz="1500" dirty="0"/>
              <a:t> (vacuum incident)</a:t>
            </a:r>
          </a:p>
          <a:p>
            <a:pPr lvl="1" fontAlgn="auto">
              <a:spcAft>
                <a:spcPts val="0"/>
              </a:spcAft>
            </a:pPr>
            <a:r>
              <a:rPr lang="fr-FR" sz="1500" dirty="0" err="1">
                <a:sym typeface="Wingdings" pitchFamily="2" charset="2"/>
              </a:rPr>
              <a:t>Alignment</a:t>
            </a:r>
            <a:r>
              <a:rPr lang="fr-FR" sz="1500" dirty="0">
                <a:sym typeface="Wingdings" pitchFamily="2" charset="2"/>
              </a:rPr>
              <a:t> of the  PPF by the manufacturer (</a:t>
            </a:r>
            <a:r>
              <a:rPr lang="fr-FR" sz="1500" dirty="0" err="1">
                <a:sym typeface="Wingdings" pitchFamily="2" charset="2"/>
              </a:rPr>
              <a:t>Createc</a:t>
            </a:r>
            <a:r>
              <a:rPr lang="fr-FR" sz="1500" dirty="0">
                <a:sym typeface="Wingdings" pitchFamily="2" charset="2"/>
              </a:rPr>
              <a:t>) March 10-11 </a:t>
            </a:r>
          </a:p>
          <a:p>
            <a:pPr lvl="2" fontAlgn="auto">
              <a:spcAft>
                <a:spcPts val="0"/>
              </a:spcAft>
            </a:pP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Alignment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performed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to </a:t>
            </a: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grab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the </a:t>
            </a: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dummy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puck in the gun and </a:t>
            </a:r>
            <a:r>
              <a:rPr lang="fr-FR" sz="1500" dirty="0" err="1">
                <a:solidFill>
                  <a:srgbClr val="00B050"/>
                </a:solidFill>
                <a:sym typeface="Wingdings" pitchFamily="2" charset="2"/>
              </a:rPr>
              <a:t>re-insertion</a:t>
            </a: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 test  </a:t>
            </a:r>
          </a:p>
          <a:p>
            <a:pPr lvl="2" fontAlgn="auto">
              <a:spcAft>
                <a:spcPts val="0"/>
              </a:spcAft>
            </a:pP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But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bearing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on translator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stuck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had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to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be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replaced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(out of the gun!)  exchange and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rebake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of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transfer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500" dirty="0" err="1">
                <a:solidFill>
                  <a:srgbClr val="FF0000"/>
                </a:solidFill>
                <a:sym typeface="Wingdings" pitchFamily="2" charset="2"/>
              </a:rPr>
              <a:t>chamber</a:t>
            </a:r>
            <a:r>
              <a:rPr lang="fr-FR" sz="1500" dirty="0">
                <a:solidFill>
                  <a:srgbClr val="FF0000"/>
                </a:solidFill>
                <a:sym typeface="Wingdings" pitchFamily="2" charset="2"/>
              </a:rPr>
              <a:t> (TRA)</a:t>
            </a:r>
          </a:p>
          <a:p>
            <a:pPr lvl="2" fontAlgn="auto">
              <a:spcAft>
                <a:spcPts val="0"/>
              </a:spcAft>
            </a:pPr>
            <a:endParaRPr lang="fr-FR" sz="1000" dirty="0">
              <a:sym typeface="Wingdings" pitchFamily="2" charset="2"/>
            </a:endParaRPr>
          </a:p>
          <a:p>
            <a:pPr lvl="1" fontAlgn="auto">
              <a:spcAft>
                <a:spcPts val="0"/>
              </a:spcAft>
            </a:pPr>
            <a:endParaRPr lang="fr-FR" sz="1800" dirty="0"/>
          </a:p>
          <a:p>
            <a:pPr lvl="1" fontAlgn="auto">
              <a:spcAft>
                <a:spcPts val="0"/>
              </a:spcAft>
            </a:pPr>
            <a:endParaRPr lang="fr-FR" sz="1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4FEDEA9-9FE1-9034-B11B-D09EFFD81F9B}"/>
              </a:ext>
            </a:extLst>
          </p:cNvPr>
          <p:cNvSpPr txBox="1"/>
          <p:nvPr/>
        </p:nvSpPr>
        <p:spPr>
          <a:xfrm>
            <a:off x="9461431" y="6469570"/>
            <a:ext cx="2270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Alignement puck dans la cathode 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AE097CAA-3CEC-F36B-8159-0E98ECE6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0691" y="4721298"/>
            <a:ext cx="4896544" cy="322263"/>
          </a:xfrm>
        </p:spPr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19" name="Espace réservé du numéro de diapositive 8">
            <a:extLst>
              <a:ext uri="{FF2B5EF4-FFF2-40B4-BE49-F238E27FC236}">
                <a16:creationId xmlns:a16="http://schemas.microsoft.com/office/drawing/2014/main" id="{254E47AB-680F-274F-BDA9-3F07F274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1982" y="4721298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72FD9C2D-E710-92A8-3076-CBB9DDC1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949" y="4175771"/>
            <a:ext cx="2743200" cy="365125"/>
          </a:xfrm>
        </p:spPr>
        <p:txBody>
          <a:bodyPr/>
          <a:lstStyle/>
          <a:p>
            <a:r>
              <a:rPr lang="fr-FR" dirty="0"/>
              <a:t>19/03/2026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DA4C3189-1095-E941-7BE6-C885F9FFF8BC}"/>
              </a:ext>
            </a:extLst>
          </p:cNvPr>
          <p:cNvSpPr txBox="1">
            <a:spLocks/>
          </p:cNvSpPr>
          <p:nvPr/>
        </p:nvSpPr>
        <p:spPr>
          <a:xfrm>
            <a:off x="4110453" y="41764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/>
              <a:t>PERLE- Project Progress Review : 2 - 2026</a:t>
            </a:r>
            <a:endParaRPr lang="fr-FR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185F18C-9442-80BF-4A0B-B3AED499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98" y="4594282"/>
            <a:ext cx="2575032" cy="11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B815B74-A7FA-58BA-DF2F-558421A0BE6E}"/>
              </a:ext>
            </a:extLst>
          </p:cNvPr>
          <p:cNvSpPr txBox="1"/>
          <p:nvPr/>
        </p:nvSpPr>
        <p:spPr>
          <a:xfrm>
            <a:off x="3160297" y="4560343"/>
            <a:ext cx="31664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Translator </a:t>
            </a:r>
            <a:r>
              <a:rPr lang="fr-FR" sz="1200" dirty="0" err="1">
                <a:solidFill>
                  <a:srgbClr val="FF0000"/>
                </a:solidFill>
              </a:rPr>
              <a:t>bearing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stuck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7A45C4E-1694-79FF-2511-1B0F4FD1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97" y="2453679"/>
            <a:ext cx="4493238" cy="20219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5CAA492-091D-F39E-A630-278D7C4A8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" y="2453680"/>
            <a:ext cx="4489570" cy="202195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7BAB56-CBD1-824E-08DB-59CE9D0A1212}"/>
              </a:ext>
            </a:extLst>
          </p:cNvPr>
          <p:cNvSpPr txBox="1"/>
          <p:nvPr/>
        </p:nvSpPr>
        <p:spPr>
          <a:xfrm>
            <a:off x="3397612" y="2272826"/>
            <a:ext cx="274022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rgbClr val="00B0F0"/>
                </a:solidFill>
              </a:rPr>
              <a:t>Alignment</a:t>
            </a:r>
            <a:r>
              <a:rPr lang="fr-FR" sz="1200" dirty="0">
                <a:solidFill>
                  <a:srgbClr val="00B0F0"/>
                </a:solidFill>
              </a:rPr>
              <a:t> of PPF onto the gun 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DE43099-8279-6011-4288-7F8B344B4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298" y="3361005"/>
            <a:ext cx="3299368" cy="148471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BC5AACD-A0A1-A347-586C-5BAEA94B1D31}"/>
              </a:ext>
            </a:extLst>
          </p:cNvPr>
          <p:cNvSpPr txBox="1"/>
          <p:nvPr/>
        </p:nvSpPr>
        <p:spPr>
          <a:xfrm>
            <a:off x="8693244" y="5090366"/>
            <a:ext cx="2270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rgbClr val="00B0F0"/>
                </a:solidFill>
              </a:rPr>
              <a:t>Alignment</a:t>
            </a:r>
            <a:r>
              <a:rPr lang="fr-FR" sz="1200" dirty="0">
                <a:solidFill>
                  <a:srgbClr val="00B0F0"/>
                </a:solidFill>
              </a:rPr>
              <a:t> of the puck in the cathode 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77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5B77A-00A6-E1DA-74BE-2F2C9B7BF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6818D-F82C-299D-20BE-F50FE161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" y="149425"/>
            <a:ext cx="10732144" cy="4320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Photocathode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29B371-6C79-7354-9569-9CF05B33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" y="0"/>
            <a:ext cx="901576" cy="6147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B5AC7B1-3FFC-6E14-B022-4986059505DD}"/>
              </a:ext>
            </a:extLst>
          </p:cNvPr>
          <p:cNvSpPr txBox="1"/>
          <p:nvPr/>
        </p:nvSpPr>
        <p:spPr>
          <a:xfrm>
            <a:off x="129803" y="800909"/>
            <a:ext cx="100811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fr-FR" sz="1500" b="1" dirty="0">
                <a:sym typeface="Wingdings" pitchFamily="2" charset="2"/>
              </a:rPr>
              <a:t>Second PC </a:t>
            </a:r>
            <a:r>
              <a:rPr lang="fr-FR" sz="1500" b="1" dirty="0" err="1">
                <a:sym typeface="Wingdings" pitchFamily="2" charset="2"/>
              </a:rPr>
              <a:t>preparation</a:t>
            </a:r>
            <a:r>
              <a:rPr lang="fr-FR" sz="1500" b="1" dirty="0">
                <a:sym typeface="Wingdings" pitchFamily="2" charset="2"/>
              </a:rPr>
              <a:t> </a:t>
            </a:r>
          </a:p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500" dirty="0">
                <a:sym typeface="Wingdings" pitchFamily="2" charset="2"/>
              </a:rPr>
              <a:t>Some issue </a:t>
            </a:r>
            <a:r>
              <a:rPr lang="fr-FR" sz="1500" dirty="0" err="1">
                <a:sym typeface="Wingdings" pitchFamily="2" charset="2"/>
              </a:rPr>
              <a:t>with</a:t>
            </a:r>
            <a:r>
              <a:rPr lang="fr-FR" sz="1500" dirty="0">
                <a:sym typeface="Wingdings" pitchFamily="2" charset="2"/>
              </a:rPr>
              <a:t> the software (</a:t>
            </a:r>
            <a:r>
              <a:rPr lang="fr-FR" sz="1500" dirty="0" err="1">
                <a:sym typeface="Wingdings" pitchFamily="2" charset="2"/>
              </a:rPr>
              <a:t>prep</a:t>
            </a:r>
            <a:r>
              <a:rPr lang="fr-FR" sz="1500" dirty="0">
                <a:sym typeface="Wingdings" pitchFamily="2" charset="2"/>
              </a:rPr>
              <a:t> over 2 </a:t>
            </a:r>
            <a:r>
              <a:rPr lang="fr-FR" sz="1500" dirty="0" err="1">
                <a:sym typeface="Wingdings" pitchFamily="2" charset="2"/>
              </a:rPr>
              <a:t>days</a:t>
            </a:r>
            <a:r>
              <a:rPr lang="fr-FR" sz="1500" dirty="0">
                <a:sym typeface="Wingdings" pitchFamily="2" charset="2"/>
              </a:rPr>
              <a:t>) </a:t>
            </a:r>
          </a:p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0B050"/>
                </a:solidFill>
                <a:sym typeface="Wingdings" pitchFamily="2" charset="2"/>
              </a:rPr>
              <a:t>QE = 6.5%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F84746-5B90-6B6B-DF4A-154088AB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 b="5235"/>
          <a:stretch>
            <a:fillRect/>
          </a:stretch>
        </p:blipFill>
        <p:spPr>
          <a:xfrm>
            <a:off x="2054056" y="1296143"/>
            <a:ext cx="3577365" cy="46139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56A68A2-2AAF-10C5-9526-4E978B149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42" y="1296143"/>
            <a:ext cx="3271063" cy="461392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A455BC2-E3F5-77B2-56B2-BF2EFC8BFD42}"/>
              </a:ext>
            </a:extLst>
          </p:cNvPr>
          <p:cNvSpPr txBox="1"/>
          <p:nvPr/>
        </p:nvSpPr>
        <p:spPr>
          <a:xfrm>
            <a:off x="129803" y="1780980"/>
            <a:ext cx="2002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01/04/2026</a:t>
            </a:r>
          </a:p>
          <a:p>
            <a:r>
              <a:rPr lang="fr-FR" sz="1400" dirty="0"/>
              <a:t>Puck 131088</a:t>
            </a:r>
          </a:p>
          <a:p>
            <a:r>
              <a:rPr lang="fr-FR" sz="1400" dirty="0"/>
              <a:t>MBS-005 (inox)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B5026FB-FC7F-E89A-7D92-BF7F256034C1}"/>
              </a:ext>
            </a:extLst>
          </p:cNvPr>
          <p:cNvSpPr txBox="1"/>
          <p:nvPr/>
        </p:nvSpPr>
        <p:spPr>
          <a:xfrm>
            <a:off x="9179233" y="1771937"/>
            <a:ext cx="2002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09/04/2026</a:t>
            </a:r>
          </a:p>
          <a:p>
            <a:r>
              <a:rPr lang="fr-FR" sz="1400" dirty="0"/>
              <a:t>Puck 131088</a:t>
            </a:r>
          </a:p>
          <a:p>
            <a:r>
              <a:rPr lang="fr-FR" sz="1400" dirty="0"/>
              <a:t>MBS-005 (inox)</a:t>
            </a:r>
          </a:p>
        </p:txBody>
      </p:sp>
    </p:spTree>
    <p:extLst>
      <p:ext uri="{BB962C8B-B14F-4D97-AF65-F5344CB8AC3E}">
        <p14:creationId xmlns:p14="http://schemas.microsoft.com/office/powerpoint/2010/main" val="2488837969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40180</TotalTime>
  <Words>1278</Words>
  <Application>Microsoft Macintosh PowerPoint</Application>
  <PresentationFormat>Personnalisé</PresentationFormat>
  <Paragraphs>223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1_modele-IJCLAb-powerpoint</vt:lpstr>
      <vt:lpstr>Présentation PowerPoint</vt:lpstr>
      <vt:lpstr>Status on the photogun</vt:lpstr>
      <vt:lpstr>Gun vacuum and diagnostics</vt:lpstr>
      <vt:lpstr>Laser </vt:lpstr>
      <vt:lpstr>HV conditionning </vt:lpstr>
      <vt:lpstr>HV conditionning - 1/2  </vt:lpstr>
      <vt:lpstr>HV conditionning - 2/2  </vt:lpstr>
      <vt:lpstr>Photocathode</vt:lpstr>
      <vt:lpstr>Photocathode</vt:lpstr>
      <vt:lpstr>conditionnement</vt:lpstr>
      <vt:lpstr>First beam preparation</vt:lpstr>
      <vt:lpstr>First beam</vt:lpstr>
      <vt:lpstr>First beam (May 12)</vt:lpstr>
      <vt:lpstr>Beam on May 28</vt:lpstr>
      <vt:lpstr>Conclusions</vt:lpstr>
      <vt:lpstr>BACK UP</vt:lpstr>
      <vt:lpstr>Gun dimensions</vt:lpstr>
      <vt:lpstr>21&amp;22/05/2026</vt:lpstr>
      <vt:lpstr>26/05/2026</vt:lpstr>
      <vt:lpstr>conditionnement</vt:lpstr>
      <vt:lpstr>conditionnement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2148</cp:revision>
  <dcterms:created xsi:type="dcterms:W3CDTF">2011-03-09T16:37:49Z</dcterms:created>
  <dcterms:modified xsi:type="dcterms:W3CDTF">2026-06-03T12:02:04Z</dcterms:modified>
</cp:coreProperties>
</file>