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  <p:sldMasterId id="2147483713" r:id="rId2"/>
  </p:sldMasterIdLst>
  <p:notesMasterIdLst>
    <p:notesMasterId r:id="rId37"/>
  </p:notesMasterIdLst>
  <p:sldIdLst>
    <p:sldId id="1883" r:id="rId3"/>
    <p:sldId id="372" r:id="rId4"/>
    <p:sldId id="1823" r:id="rId5"/>
    <p:sldId id="362" r:id="rId6"/>
    <p:sldId id="1835" r:id="rId7"/>
    <p:sldId id="375" r:id="rId8"/>
    <p:sldId id="379" r:id="rId9"/>
    <p:sldId id="1862" r:id="rId10"/>
    <p:sldId id="1863" r:id="rId11"/>
    <p:sldId id="1864" r:id="rId12"/>
    <p:sldId id="1832" r:id="rId13"/>
    <p:sldId id="1865" r:id="rId14"/>
    <p:sldId id="1861" r:id="rId15"/>
    <p:sldId id="1808" r:id="rId16"/>
    <p:sldId id="1867" r:id="rId17"/>
    <p:sldId id="1868" r:id="rId18"/>
    <p:sldId id="1866" r:id="rId19"/>
    <p:sldId id="1869" r:id="rId20"/>
    <p:sldId id="1871" r:id="rId21"/>
    <p:sldId id="1872" r:id="rId22"/>
    <p:sldId id="1840" r:id="rId23"/>
    <p:sldId id="1884" r:id="rId24"/>
    <p:sldId id="1874" r:id="rId25"/>
    <p:sldId id="1860" r:id="rId26"/>
    <p:sldId id="1877" r:id="rId27"/>
    <p:sldId id="1878" r:id="rId28"/>
    <p:sldId id="1879" r:id="rId29"/>
    <p:sldId id="1880" r:id="rId30"/>
    <p:sldId id="1881" r:id="rId31"/>
    <p:sldId id="1875" r:id="rId32"/>
    <p:sldId id="1876" r:id="rId33"/>
    <p:sldId id="1882" r:id="rId34"/>
    <p:sldId id="387" r:id="rId35"/>
    <p:sldId id="1838" r:id="rId36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7A286A"/>
    <a:srgbClr val="F39200"/>
    <a:srgbClr val="229023"/>
    <a:srgbClr val="E05314"/>
    <a:srgbClr val="456487"/>
    <a:srgbClr val="FF6700"/>
    <a:srgbClr val="6600CC"/>
    <a:srgbClr val="511F74"/>
    <a:srgbClr val="002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1" autoAdjust="0"/>
    <p:restoredTop sz="96291" autoAdjust="0"/>
  </p:normalViewPr>
  <p:slideViewPr>
    <p:cSldViewPr>
      <p:cViewPr>
        <p:scale>
          <a:sx n="140" d="100"/>
          <a:sy n="140" d="100"/>
        </p:scale>
        <p:origin x="464" y="19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03/06/2026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901638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610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3060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8089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7427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1971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6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810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6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69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79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6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03/06/2026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03/06/2026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7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" Type="http://schemas.openxmlformats.org/officeDocument/2006/relationships/image" Target="../media/image770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2" Type="http://schemas.openxmlformats.org/officeDocument/2006/relationships/image" Target="../media/image17.png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29" Type="http://schemas.openxmlformats.org/officeDocument/2006/relationships/image" Target="../media/image1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7F46-333B-B4F7-B2F9-660A36DD7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7BDE5DBD-B6A4-FE70-1C8D-91E5A2EBDE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12" b="8313"/>
          <a:stretch>
            <a:fillRect/>
          </a:stretch>
        </p:blipFill>
        <p:spPr>
          <a:xfrm rot="16200000">
            <a:off x="6934562" y="-606662"/>
            <a:ext cx="3024333" cy="42484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53614B4-28C4-6BB6-B44C-19DD7398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833" y="3101750"/>
            <a:ext cx="3365958" cy="28803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96BA97-7E3C-B7BB-E4D8-83D24DB67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11" y="32456"/>
            <a:ext cx="1947780" cy="2997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359710-C413-5D1B-77D5-1CBDBDC70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035" y="26628"/>
            <a:ext cx="4038600" cy="30031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080381-8A94-1B85-0358-FA8384E5F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67" y="3093763"/>
            <a:ext cx="5297636" cy="28864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7C96BE-6C5E-B4C9-0250-3EE2226D5F66}"/>
              </a:ext>
            </a:extLst>
          </p:cNvPr>
          <p:cNvSpPr/>
          <p:nvPr/>
        </p:nvSpPr>
        <p:spPr>
          <a:xfrm>
            <a:off x="201811" y="2400836"/>
            <a:ext cx="10472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noProof="0" dirty="0">
                <a:solidFill>
                  <a:schemeClr val="bg1"/>
                </a:solidFill>
                <a:latin typeface="+mn-lt"/>
              </a:rPr>
              <a:t>Project advancements &amp; collaboration matters</a:t>
            </a:r>
            <a:endParaRPr lang="en-GB" sz="4000" b="1" noProof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163A49-790E-4194-ACFA-DE80C5069253}"/>
              </a:ext>
            </a:extLst>
          </p:cNvPr>
          <p:cNvSpPr txBox="1"/>
          <p:nvPr/>
        </p:nvSpPr>
        <p:spPr>
          <a:xfrm>
            <a:off x="1241046" y="1445568"/>
            <a:ext cx="8186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PERLE Collaboration Board Meeting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6EA352-BDFD-FF30-2344-A04A23BE0BB4}"/>
              </a:ext>
            </a:extLst>
          </p:cNvPr>
          <p:cNvSpPr/>
          <p:nvPr/>
        </p:nvSpPr>
        <p:spPr>
          <a:xfrm>
            <a:off x="2362051" y="3317776"/>
            <a:ext cx="59897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Walid Kaabi, Maud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Baylac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&amp; Achille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Stocchi</a:t>
            </a:r>
            <a:endParaRPr lang="en-US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1800" i="1" dirty="0">
                <a:solidFill>
                  <a:schemeClr val="bg1"/>
                </a:solidFill>
                <a:latin typeface="+mn-lt"/>
              </a:rPr>
              <a:t>June, 3</a:t>
            </a:r>
            <a:r>
              <a:rPr lang="en-US" sz="1800" i="1" baseline="30000" dirty="0">
                <a:solidFill>
                  <a:schemeClr val="bg1"/>
                </a:solidFill>
                <a:latin typeface="+mn-lt"/>
              </a:rPr>
              <a:t>rd</a:t>
            </a:r>
            <a:r>
              <a:rPr lang="en-US" sz="1800" i="1" dirty="0">
                <a:solidFill>
                  <a:schemeClr val="bg1"/>
                </a:solidFill>
                <a:latin typeface="+mn-lt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752230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4E8A3-96D1-B865-A2D5-A06A7C5E5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2BF12C-326C-FDDD-EA85-12EEF2A2F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Booster cryogenic distribution</a:t>
            </a:r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190CDB6-BB45-579A-AED6-FF875FAA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6EF141-A9EF-A33F-9396-0A9FE797D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CA2AA1-772B-ED00-1237-04464F37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CB2AE8-C2C8-4A8F-F7AD-FA14F471BC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43" y="1013520"/>
            <a:ext cx="3960440" cy="44366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F5DF8F-CEB0-962B-E7CA-5E5C1973C3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916" y="1227298"/>
            <a:ext cx="6538516" cy="35884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F9EA714-8608-BB02-114C-D5E1D782896B}"/>
              </a:ext>
            </a:extLst>
          </p:cNvPr>
          <p:cNvSpPr txBox="1"/>
          <p:nvPr/>
        </p:nvSpPr>
        <p:spPr>
          <a:xfrm>
            <a:off x="8635690" y="5098231"/>
            <a:ext cx="2007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Booster Cryogenic PID</a:t>
            </a:r>
          </a:p>
        </p:txBody>
      </p:sp>
    </p:spTree>
    <p:extLst>
      <p:ext uri="{BB962C8B-B14F-4D97-AF65-F5344CB8AC3E}">
        <p14:creationId xmlns:p14="http://schemas.microsoft.com/office/powerpoint/2010/main" val="2153397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11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Booster single cell cavity and FPC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8439B2-4B77-4E24-AAF8-2D926812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A3107E-2321-D75C-F628-291B49FA8E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AD7A1E-EF38-D559-DBBA-1078981D1A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6735" y="717147"/>
            <a:ext cx="1600536" cy="15205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6C7859-C5F3-FC97-24DD-FF4A47DAB3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0015" y="717147"/>
            <a:ext cx="1672556" cy="152050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048D7BB-0E8F-87AB-E3AF-A9A3F154F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02" y="797495"/>
            <a:ext cx="8029605" cy="485299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4 mono-cell cavities for booster: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Order placed with Zanon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Nb sheets sent and received by the manufacturer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3D step file sent for approval by Zanon, some modifications to implement</a:t>
            </a:r>
            <a:r>
              <a:rPr lang="en-US" altLang="ja-SE" sz="1200" dirty="0">
                <a:solidFill>
                  <a:schemeClr val="tx1"/>
                </a:solidFill>
                <a:cs typeface="Arial" charset="0"/>
              </a:rPr>
              <a:t>.  </a:t>
            </a:r>
            <a:endParaRPr lang="fr-FR" sz="1600" dirty="0">
              <a:sym typeface="Wingdings" panose="05000000000000000000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4 RF Fundamental Power Couplers (FPC):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Same design as Linac cryomodule power couplers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Set of technical drawings under completion at CERN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Fabrication planned by CERN mid-June 2026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RF conditioning will be done at CERN</a:t>
            </a:r>
            <a:endParaRPr lang="en-US" altLang="ja-SE" sz="1800" dirty="0">
              <a:solidFill>
                <a:schemeClr val="tx1"/>
              </a:solidFill>
              <a:cs typeface="Arial" charset="0"/>
              <a:sym typeface="Wingdings" panose="05000000000000000000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4 double-wall tube for FPC: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Same design as the ones of the Linac cryomodule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Technical specification under review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Call for tender under completion</a:t>
            </a:r>
            <a:endParaRPr lang="en-US" altLang="ja-SE" sz="1800" dirty="0">
              <a:solidFill>
                <a:schemeClr val="tx1"/>
              </a:solidFill>
              <a:cs typeface="Arial" charset="0"/>
              <a:sym typeface="Wingdings" panose="05000000000000000000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4 tuners: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Design adaptation terminated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Order to be lunched before summer</a:t>
            </a:r>
          </a:p>
          <a:p>
            <a:pPr marL="457200" lvl="1" indent="0">
              <a:buNone/>
            </a:pPr>
            <a:endParaRPr lang="en-US" altLang="ja-SE" sz="1600" dirty="0">
              <a:solidFill>
                <a:schemeClr val="tx1"/>
              </a:solidFill>
              <a:cs typeface="Arial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altLang="ja-SE" sz="1400" dirty="0">
              <a:solidFill>
                <a:schemeClr val="tx1"/>
              </a:solidFill>
              <a:cs typeface="Arial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altLang="ja-SE" sz="1400" dirty="0">
              <a:solidFill>
                <a:schemeClr val="tx1"/>
              </a:solidFill>
              <a:cs typeface="Arial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D0948EA-23CD-ADC9-4F66-70BF1DBCBA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595" y="2165648"/>
            <a:ext cx="1350588" cy="21239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4433EA0-53FE-6F7D-9092-66ACC770AE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682" y="2021632"/>
            <a:ext cx="1392889" cy="2181006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D61C3521-6556-C40A-A291-31C76A23063E}"/>
              </a:ext>
            </a:extLst>
          </p:cNvPr>
          <p:cNvGrpSpPr/>
          <p:nvPr/>
        </p:nvGrpSpPr>
        <p:grpSpPr>
          <a:xfrm>
            <a:off x="8572277" y="3882951"/>
            <a:ext cx="1998686" cy="1811089"/>
            <a:chOff x="8572277" y="3882951"/>
            <a:chExt cx="1998686" cy="181108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EF9531F-468C-ABF2-B022-0A7C28F7B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2277" y="3894876"/>
              <a:ext cx="1854670" cy="1799164"/>
            </a:xfrm>
            <a:prstGeom prst="rect">
              <a:avLst/>
            </a:prstGeom>
          </p:spPr>
        </p:pic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E3398F7B-04FB-3931-7D8E-207EA54917B6}"/>
                </a:ext>
              </a:extLst>
            </p:cNvPr>
            <p:cNvSpPr/>
            <p:nvPr/>
          </p:nvSpPr>
          <p:spPr>
            <a:xfrm>
              <a:off x="10190008" y="3882951"/>
              <a:ext cx="380955" cy="1599603"/>
            </a:xfrm>
            <a:custGeom>
              <a:avLst/>
              <a:gdLst>
                <a:gd name="connsiteX0" fmla="*/ 323850 w 457200"/>
                <a:gd name="connsiteY0" fmla="*/ 19050 h 1981200"/>
                <a:gd name="connsiteX1" fmla="*/ 280987 w 457200"/>
                <a:gd name="connsiteY1" fmla="*/ 23812 h 1981200"/>
                <a:gd name="connsiteX2" fmla="*/ 266700 w 457200"/>
                <a:gd name="connsiteY2" fmla="*/ 33337 h 1981200"/>
                <a:gd name="connsiteX3" fmla="*/ 228600 w 457200"/>
                <a:gd name="connsiteY3" fmla="*/ 42862 h 1981200"/>
                <a:gd name="connsiteX4" fmla="*/ 214312 w 457200"/>
                <a:gd name="connsiteY4" fmla="*/ 47625 h 1981200"/>
                <a:gd name="connsiteX5" fmla="*/ 200025 w 457200"/>
                <a:gd name="connsiteY5" fmla="*/ 57150 h 1981200"/>
                <a:gd name="connsiteX6" fmla="*/ 171450 w 457200"/>
                <a:gd name="connsiteY6" fmla="*/ 66675 h 1981200"/>
                <a:gd name="connsiteX7" fmla="*/ 147637 w 457200"/>
                <a:gd name="connsiteY7" fmla="*/ 80962 h 1981200"/>
                <a:gd name="connsiteX8" fmla="*/ 119062 w 457200"/>
                <a:gd name="connsiteY8" fmla="*/ 109537 h 1981200"/>
                <a:gd name="connsiteX9" fmla="*/ 109537 w 457200"/>
                <a:gd name="connsiteY9" fmla="*/ 138112 h 1981200"/>
                <a:gd name="connsiteX10" fmla="*/ 104775 w 457200"/>
                <a:gd name="connsiteY10" fmla="*/ 152400 h 1981200"/>
                <a:gd name="connsiteX11" fmla="*/ 90487 w 457200"/>
                <a:gd name="connsiteY11" fmla="*/ 180975 h 1981200"/>
                <a:gd name="connsiteX12" fmla="*/ 80962 w 457200"/>
                <a:gd name="connsiteY12" fmla="*/ 238125 h 1981200"/>
                <a:gd name="connsiteX13" fmla="*/ 76200 w 457200"/>
                <a:gd name="connsiteY13" fmla="*/ 257175 h 1981200"/>
                <a:gd name="connsiteX14" fmla="*/ 71437 w 457200"/>
                <a:gd name="connsiteY14" fmla="*/ 280987 h 1981200"/>
                <a:gd name="connsiteX15" fmla="*/ 66675 w 457200"/>
                <a:gd name="connsiteY15" fmla="*/ 347662 h 1981200"/>
                <a:gd name="connsiteX16" fmla="*/ 57150 w 457200"/>
                <a:gd name="connsiteY16" fmla="*/ 361950 h 1981200"/>
                <a:gd name="connsiteX17" fmla="*/ 52387 w 457200"/>
                <a:gd name="connsiteY17" fmla="*/ 385762 h 1981200"/>
                <a:gd name="connsiteX18" fmla="*/ 33337 w 457200"/>
                <a:gd name="connsiteY18" fmla="*/ 447675 h 1981200"/>
                <a:gd name="connsiteX19" fmla="*/ 28575 w 457200"/>
                <a:gd name="connsiteY19" fmla="*/ 466725 h 1981200"/>
                <a:gd name="connsiteX20" fmla="*/ 19050 w 457200"/>
                <a:gd name="connsiteY20" fmla="*/ 514350 h 1981200"/>
                <a:gd name="connsiteX21" fmla="*/ 14287 w 457200"/>
                <a:gd name="connsiteY21" fmla="*/ 590550 h 1981200"/>
                <a:gd name="connsiteX22" fmla="*/ 9525 w 457200"/>
                <a:gd name="connsiteY22" fmla="*/ 609600 h 1981200"/>
                <a:gd name="connsiteX23" fmla="*/ 0 w 457200"/>
                <a:gd name="connsiteY23" fmla="*/ 681037 h 1981200"/>
                <a:gd name="connsiteX24" fmla="*/ 4762 w 457200"/>
                <a:gd name="connsiteY24" fmla="*/ 857250 h 1981200"/>
                <a:gd name="connsiteX25" fmla="*/ 9525 w 457200"/>
                <a:gd name="connsiteY25" fmla="*/ 871537 h 1981200"/>
                <a:gd name="connsiteX26" fmla="*/ 14287 w 457200"/>
                <a:gd name="connsiteY26" fmla="*/ 942975 h 1981200"/>
                <a:gd name="connsiteX27" fmla="*/ 9525 w 457200"/>
                <a:gd name="connsiteY27" fmla="*/ 1257300 h 1981200"/>
                <a:gd name="connsiteX28" fmla="*/ 19050 w 457200"/>
                <a:gd name="connsiteY28" fmla="*/ 1357312 h 1981200"/>
                <a:gd name="connsiteX29" fmla="*/ 23812 w 457200"/>
                <a:gd name="connsiteY29" fmla="*/ 1414462 h 1981200"/>
                <a:gd name="connsiteX30" fmla="*/ 28575 w 457200"/>
                <a:gd name="connsiteY30" fmla="*/ 1647825 h 1981200"/>
                <a:gd name="connsiteX31" fmla="*/ 42862 w 457200"/>
                <a:gd name="connsiteY31" fmla="*/ 1709737 h 1981200"/>
                <a:gd name="connsiteX32" fmla="*/ 66675 w 457200"/>
                <a:gd name="connsiteY32" fmla="*/ 1747837 h 1981200"/>
                <a:gd name="connsiteX33" fmla="*/ 80962 w 457200"/>
                <a:gd name="connsiteY33" fmla="*/ 1762125 h 1981200"/>
                <a:gd name="connsiteX34" fmla="*/ 100012 w 457200"/>
                <a:gd name="connsiteY34" fmla="*/ 1795462 h 1981200"/>
                <a:gd name="connsiteX35" fmla="*/ 114300 w 457200"/>
                <a:gd name="connsiteY35" fmla="*/ 1804987 h 1981200"/>
                <a:gd name="connsiteX36" fmla="*/ 142875 w 457200"/>
                <a:gd name="connsiteY36" fmla="*/ 1833562 h 1981200"/>
                <a:gd name="connsiteX37" fmla="*/ 171450 w 457200"/>
                <a:gd name="connsiteY37" fmla="*/ 1857375 h 1981200"/>
                <a:gd name="connsiteX38" fmla="*/ 185737 w 457200"/>
                <a:gd name="connsiteY38" fmla="*/ 1862137 h 1981200"/>
                <a:gd name="connsiteX39" fmla="*/ 214312 w 457200"/>
                <a:gd name="connsiteY39" fmla="*/ 1881187 h 1981200"/>
                <a:gd name="connsiteX40" fmla="*/ 242887 w 457200"/>
                <a:gd name="connsiteY40" fmla="*/ 1905000 h 1981200"/>
                <a:gd name="connsiteX41" fmla="*/ 257175 w 457200"/>
                <a:gd name="connsiteY41" fmla="*/ 1933575 h 1981200"/>
                <a:gd name="connsiteX42" fmla="*/ 280987 w 457200"/>
                <a:gd name="connsiteY42" fmla="*/ 1976437 h 1981200"/>
                <a:gd name="connsiteX43" fmla="*/ 295275 w 457200"/>
                <a:gd name="connsiteY43" fmla="*/ 1981200 h 1981200"/>
                <a:gd name="connsiteX44" fmla="*/ 347662 w 457200"/>
                <a:gd name="connsiteY44" fmla="*/ 1966912 h 1981200"/>
                <a:gd name="connsiteX45" fmla="*/ 366712 w 457200"/>
                <a:gd name="connsiteY45" fmla="*/ 1924050 h 1981200"/>
                <a:gd name="connsiteX46" fmla="*/ 376237 w 457200"/>
                <a:gd name="connsiteY46" fmla="*/ 1885950 h 1981200"/>
                <a:gd name="connsiteX47" fmla="*/ 381000 w 457200"/>
                <a:gd name="connsiteY47" fmla="*/ 1857375 h 1981200"/>
                <a:gd name="connsiteX48" fmla="*/ 385762 w 457200"/>
                <a:gd name="connsiteY48" fmla="*/ 1843087 h 1981200"/>
                <a:gd name="connsiteX49" fmla="*/ 395287 w 457200"/>
                <a:gd name="connsiteY49" fmla="*/ 1809750 h 1981200"/>
                <a:gd name="connsiteX50" fmla="*/ 400050 w 457200"/>
                <a:gd name="connsiteY50" fmla="*/ 1762125 h 1981200"/>
                <a:gd name="connsiteX51" fmla="*/ 404812 w 457200"/>
                <a:gd name="connsiteY51" fmla="*/ 1733550 h 1981200"/>
                <a:gd name="connsiteX52" fmla="*/ 409575 w 457200"/>
                <a:gd name="connsiteY52" fmla="*/ 1690687 h 1981200"/>
                <a:gd name="connsiteX53" fmla="*/ 400050 w 457200"/>
                <a:gd name="connsiteY53" fmla="*/ 1347787 h 1981200"/>
                <a:gd name="connsiteX54" fmla="*/ 404812 w 457200"/>
                <a:gd name="connsiteY54" fmla="*/ 1119187 h 1981200"/>
                <a:gd name="connsiteX55" fmla="*/ 414337 w 457200"/>
                <a:gd name="connsiteY55" fmla="*/ 976312 h 1981200"/>
                <a:gd name="connsiteX56" fmla="*/ 419100 w 457200"/>
                <a:gd name="connsiteY56" fmla="*/ 938212 h 1981200"/>
                <a:gd name="connsiteX57" fmla="*/ 433387 w 457200"/>
                <a:gd name="connsiteY57" fmla="*/ 766762 h 1981200"/>
                <a:gd name="connsiteX58" fmla="*/ 442912 w 457200"/>
                <a:gd name="connsiteY58" fmla="*/ 595312 h 1981200"/>
                <a:gd name="connsiteX59" fmla="*/ 447675 w 457200"/>
                <a:gd name="connsiteY59" fmla="*/ 552450 h 1981200"/>
                <a:gd name="connsiteX60" fmla="*/ 457200 w 457200"/>
                <a:gd name="connsiteY60" fmla="*/ 209550 h 1981200"/>
                <a:gd name="connsiteX61" fmla="*/ 447675 w 457200"/>
                <a:gd name="connsiteY61" fmla="*/ 123825 h 1981200"/>
                <a:gd name="connsiteX62" fmla="*/ 438150 w 457200"/>
                <a:gd name="connsiteY62" fmla="*/ 52387 h 1981200"/>
                <a:gd name="connsiteX63" fmla="*/ 428625 w 457200"/>
                <a:gd name="connsiteY63" fmla="*/ 38100 h 1981200"/>
                <a:gd name="connsiteX64" fmla="*/ 409575 w 457200"/>
                <a:gd name="connsiteY64" fmla="*/ 4762 h 1981200"/>
                <a:gd name="connsiteX65" fmla="*/ 395287 w 457200"/>
                <a:gd name="connsiteY65" fmla="*/ 0 h 1981200"/>
                <a:gd name="connsiteX66" fmla="*/ 361950 w 457200"/>
                <a:gd name="connsiteY66" fmla="*/ 4762 h 1981200"/>
                <a:gd name="connsiteX67" fmla="*/ 314325 w 457200"/>
                <a:gd name="connsiteY67" fmla="*/ 19050 h 1981200"/>
                <a:gd name="connsiteX68" fmla="*/ 323850 w 457200"/>
                <a:gd name="connsiteY68" fmla="*/ 1905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57200" h="1981200">
                  <a:moveTo>
                    <a:pt x="323850" y="19050"/>
                  </a:moveTo>
                  <a:cubicBezTo>
                    <a:pt x="318294" y="19844"/>
                    <a:pt x="294933" y="20326"/>
                    <a:pt x="280987" y="23812"/>
                  </a:cubicBezTo>
                  <a:cubicBezTo>
                    <a:pt x="275434" y="25200"/>
                    <a:pt x="272079" y="31381"/>
                    <a:pt x="266700" y="33337"/>
                  </a:cubicBezTo>
                  <a:cubicBezTo>
                    <a:pt x="254397" y="37811"/>
                    <a:pt x="241230" y="39417"/>
                    <a:pt x="228600" y="42862"/>
                  </a:cubicBezTo>
                  <a:cubicBezTo>
                    <a:pt x="223757" y="44183"/>
                    <a:pt x="218802" y="45380"/>
                    <a:pt x="214312" y="47625"/>
                  </a:cubicBezTo>
                  <a:cubicBezTo>
                    <a:pt x="209193" y="50185"/>
                    <a:pt x="205255" y="54825"/>
                    <a:pt x="200025" y="57150"/>
                  </a:cubicBezTo>
                  <a:cubicBezTo>
                    <a:pt x="190850" y="61228"/>
                    <a:pt x="180060" y="61510"/>
                    <a:pt x="171450" y="66675"/>
                  </a:cubicBezTo>
                  <a:cubicBezTo>
                    <a:pt x="163512" y="71437"/>
                    <a:pt x="154801" y="75100"/>
                    <a:pt x="147637" y="80962"/>
                  </a:cubicBezTo>
                  <a:cubicBezTo>
                    <a:pt x="137211" y="89492"/>
                    <a:pt x="119062" y="109537"/>
                    <a:pt x="119062" y="109537"/>
                  </a:cubicBezTo>
                  <a:lnTo>
                    <a:pt x="109537" y="138112"/>
                  </a:lnTo>
                  <a:cubicBezTo>
                    <a:pt x="107950" y="142875"/>
                    <a:pt x="107560" y="148223"/>
                    <a:pt x="104775" y="152400"/>
                  </a:cubicBezTo>
                  <a:cubicBezTo>
                    <a:pt x="94340" y="168053"/>
                    <a:pt x="95416" y="163723"/>
                    <a:pt x="90487" y="180975"/>
                  </a:cubicBezTo>
                  <a:cubicBezTo>
                    <a:pt x="81916" y="210975"/>
                    <a:pt x="87917" y="196397"/>
                    <a:pt x="80962" y="238125"/>
                  </a:cubicBezTo>
                  <a:cubicBezTo>
                    <a:pt x="79886" y="244581"/>
                    <a:pt x="77620" y="250785"/>
                    <a:pt x="76200" y="257175"/>
                  </a:cubicBezTo>
                  <a:cubicBezTo>
                    <a:pt x="74444" y="265077"/>
                    <a:pt x="73025" y="273050"/>
                    <a:pt x="71437" y="280987"/>
                  </a:cubicBezTo>
                  <a:cubicBezTo>
                    <a:pt x="69850" y="303212"/>
                    <a:pt x="70547" y="325719"/>
                    <a:pt x="66675" y="347662"/>
                  </a:cubicBezTo>
                  <a:cubicBezTo>
                    <a:pt x="65680" y="353299"/>
                    <a:pt x="59160" y="356591"/>
                    <a:pt x="57150" y="361950"/>
                  </a:cubicBezTo>
                  <a:cubicBezTo>
                    <a:pt x="54308" y="369529"/>
                    <a:pt x="54350" y="377909"/>
                    <a:pt x="52387" y="385762"/>
                  </a:cubicBezTo>
                  <a:cubicBezTo>
                    <a:pt x="41725" y="428409"/>
                    <a:pt x="45108" y="408436"/>
                    <a:pt x="33337" y="447675"/>
                  </a:cubicBezTo>
                  <a:cubicBezTo>
                    <a:pt x="31456" y="453944"/>
                    <a:pt x="29946" y="460325"/>
                    <a:pt x="28575" y="466725"/>
                  </a:cubicBezTo>
                  <a:cubicBezTo>
                    <a:pt x="25183" y="482555"/>
                    <a:pt x="19050" y="514350"/>
                    <a:pt x="19050" y="514350"/>
                  </a:cubicBezTo>
                  <a:cubicBezTo>
                    <a:pt x="17462" y="539750"/>
                    <a:pt x="16819" y="565227"/>
                    <a:pt x="14287" y="590550"/>
                  </a:cubicBezTo>
                  <a:cubicBezTo>
                    <a:pt x="13636" y="597063"/>
                    <a:pt x="10809" y="603182"/>
                    <a:pt x="9525" y="609600"/>
                  </a:cubicBezTo>
                  <a:cubicBezTo>
                    <a:pt x="4179" y="636332"/>
                    <a:pt x="3178" y="652430"/>
                    <a:pt x="0" y="681037"/>
                  </a:cubicBezTo>
                  <a:cubicBezTo>
                    <a:pt x="1587" y="739775"/>
                    <a:pt x="1828" y="798564"/>
                    <a:pt x="4762" y="857250"/>
                  </a:cubicBezTo>
                  <a:cubicBezTo>
                    <a:pt x="5013" y="862264"/>
                    <a:pt x="8971" y="866548"/>
                    <a:pt x="9525" y="871537"/>
                  </a:cubicBezTo>
                  <a:cubicBezTo>
                    <a:pt x="12161" y="895257"/>
                    <a:pt x="12700" y="919162"/>
                    <a:pt x="14287" y="942975"/>
                  </a:cubicBezTo>
                  <a:cubicBezTo>
                    <a:pt x="12700" y="1047750"/>
                    <a:pt x="9525" y="1152513"/>
                    <a:pt x="9525" y="1257300"/>
                  </a:cubicBezTo>
                  <a:cubicBezTo>
                    <a:pt x="9525" y="1315248"/>
                    <a:pt x="10971" y="1316920"/>
                    <a:pt x="19050" y="1357312"/>
                  </a:cubicBezTo>
                  <a:cubicBezTo>
                    <a:pt x="20637" y="1376362"/>
                    <a:pt x="23186" y="1395356"/>
                    <a:pt x="23812" y="1414462"/>
                  </a:cubicBezTo>
                  <a:cubicBezTo>
                    <a:pt x="26362" y="1492224"/>
                    <a:pt x="24624" y="1570122"/>
                    <a:pt x="28575" y="1647825"/>
                  </a:cubicBezTo>
                  <a:cubicBezTo>
                    <a:pt x="28966" y="1655512"/>
                    <a:pt x="36118" y="1694001"/>
                    <a:pt x="42862" y="1709737"/>
                  </a:cubicBezTo>
                  <a:cubicBezTo>
                    <a:pt x="49832" y="1726000"/>
                    <a:pt x="54953" y="1734161"/>
                    <a:pt x="66675" y="1747837"/>
                  </a:cubicBezTo>
                  <a:cubicBezTo>
                    <a:pt x="71058" y="1752951"/>
                    <a:pt x="77047" y="1756644"/>
                    <a:pt x="80962" y="1762125"/>
                  </a:cubicBezTo>
                  <a:cubicBezTo>
                    <a:pt x="90299" y="1775197"/>
                    <a:pt x="88764" y="1784214"/>
                    <a:pt x="100012" y="1795462"/>
                  </a:cubicBezTo>
                  <a:cubicBezTo>
                    <a:pt x="104060" y="1799509"/>
                    <a:pt x="110022" y="1801184"/>
                    <a:pt x="114300" y="1804987"/>
                  </a:cubicBezTo>
                  <a:cubicBezTo>
                    <a:pt x="124368" y="1813936"/>
                    <a:pt x="133350" y="1824037"/>
                    <a:pt x="142875" y="1833562"/>
                  </a:cubicBezTo>
                  <a:cubicBezTo>
                    <a:pt x="153410" y="1844097"/>
                    <a:pt x="158186" y="1850743"/>
                    <a:pt x="171450" y="1857375"/>
                  </a:cubicBezTo>
                  <a:cubicBezTo>
                    <a:pt x="175940" y="1859620"/>
                    <a:pt x="180975" y="1860550"/>
                    <a:pt x="185737" y="1862137"/>
                  </a:cubicBezTo>
                  <a:cubicBezTo>
                    <a:pt x="212822" y="1889222"/>
                    <a:pt x="186743" y="1867403"/>
                    <a:pt x="214312" y="1881187"/>
                  </a:cubicBezTo>
                  <a:cubicBezTo>
                    <a:pt x="227575" y="1887818"/>
                    <a:pt x="232353" y="1894465"/>
                    <a:pt x="242887" y="1905000"/>
                  </a:cubicBezTo>
                  <a:cubicBezTo>
                    <a:pt x="254861" y="1940917"/>
                    <a:pt x="238707" y="1896639"/>
                    <a:pt x="257175" y="1933575"/>
                  </a:cubicBezTo>
                  <a:cubicBezTo>
                    <a:pt x="263885" y="1946995"/>
                    <a:pt x="262966" y="1970430"/>
                    <a:pt x="280987" y="1976437"/>
                  </a:cubicBezTo>
                  <a:lnTo>
                    <a:pt x="295275" y="1981200"/>
                  </a:lnTo>
                  <a:cubicBezTo>
                    <a:pt x="317814" y="1978382"/>
                    <a:pt x="332225" y="1982349"/>
                    <a:pt x="347662" y="1966912"/>
                  </a:cubicBezTo>
                  <a:cubicBezTo>
                    <a:pt x="358087" y="1956487"/>
                    <a:pt x="363568" y="1936626"/>
                    <a:pt x="366712" y="1924050"/>
                  </a:cubicBezTo>
                  <a:cubicBezTo>
                    <a:pt x="369887" y="1911350"/>
                    <a:pt x="374085" y="1898863"/>
                    <a:pt x="376237" y="1885950"/>
                  </a:cubicBezTo>
                  <a:cubicBezTo>
                    <a:pt x="377825" y="1876425"/>
                    <a:pt x="378905" y="1866801"/>
                    <a:pt x="381000" y="1857375"/>
                  </a:cubicBezTo>
                  <a:cubicBezTo>
                    <a:pt x="382089" y="1852474"/>
                    <a:pt x="384383" y="1847914"/>
                    <a:pt x="385762" y="1843087"/>
                  </a:cubicBezTo>
                  <a:cubicBezTo>
                    <a:pt x="397719" y="1801235"/>
                    <a:pt x="383871" y="1843999"/>
                    <a:pt x="395287" y="1809750"/>
                  </a:cubicBezTo>
                  <a:cubicBezTo>
                    <a:pt x="396875" y="1793875"/>
                    <a:pt x="398071" y="1777956"/>
                    <a:pt x="400050" y="1762125"/>
                  </a:cubicBezTo>
                  <a:cubicBezTo>
                    <a:pt x="401248" y="1752543"/>
                    <a:pt x="403536" y="1743122"/>
                    <a:pt x="404812" y="1733550"/>
                  </a:cubicBezTo>
                  <a:cubicBezTo>
                    <a:pt x="406712" y="1719300"/>
                    <a:pt x="407987" y="1704975"/>
                    <a:pt x="409575" y="1690687"/>
                  </a:cubicBezTo>
                  <a:cubicBezTo>
                    <a:pt x="406400" y="1576387"/>
                    <a:pt x="397669" y="1462106"/>
                    <a:pt x="400050" y="1347787"/>
                  </a:cubicBezTo>
                  <a:cubicBezTo>
                    <a:pt x="401637" y="1271587"/>
                    <a:pt x="402431" y="1195366"/>
                    <a:pt x="404812" y="1119187"/>
                  </a:cubicBezTo>
                  <a:cubicBezTo>
                    <a:pt x="405203" y="1106670"/>
                    <a:pt x="412807" y="993146"/>
                    <a:pt x="414337" y="976312"/>
                  </a:cubicBezTo>
                  <a:cubicBezTo>
                    <a:pt x="415496" y="963566"/>
                    <a:pt x="418093" y="950971"/>
                    <a:pt x="419100" y="938212"/>
                  </a:cubicBezTo>
                  <a:cubicBezTo>
                    <a:pt x="432827" y="764341"/>
                    <a:pt x="420059" y="846740"/>
                    <a:pt x="433387" y="766762"/>
                  </a:cubicBezTo>
                  <a:cubicBezTo>
                    <a:pt x="436450" y="699379"/>
                    <a:pt x="437388" y="658842"/>
                    <a:pt x="442912" y="595312"/>
                  </a:cubicBezTo>
                  <a:cubicBezTo>
                    <a:pt x="444157" y="580991"/>
                    <a:pt x="446087" y="566737"/>
                    <a:pt x="447675" y="552450"/>
                  </a:cubicBezTo>
                  <a:cubicBezTo>
                    <a:pt x="451255" y="452203"/>
                    <a:pt x="457200" y="301886"/>
                    <a:pt x="457200" y="209550"/>
                  </a:cubicBezTo>
                  <a:cubicBezTo>
                    <a:pt x="457200" y="157266"/>
                    <a:pt x="456304" y="158346"/>
                    <a:pt x="447675" y="123825"/>
                  </a:cubicBezTo>
                  <a:cubicBezTo>
                    <a:pt x="447057" y="117641"/>
                    <a:pt x="443529" y="66731"/>
                    <a:pt x="438150" y="52387"/>
                  </a:cubicBezTo>
                  <a:cubicBezTo>
                    <a:pt x="436140" y="47028"/>
                    <a:pt x="431465" y="43070"/>
                    <a:pt x="428625" y="38100"/>
                  </a:cubicBezTo>
                  <a:cubicBezTo>
                    <a:pt x="425665" y="32920"/>
                    <a:pt x="415681" y="9647"/>
                    <a:pt x="409575" y="4762"/>
                  </a:cubicBezTo>
                  <a:cubicBezTo>
                    <a:pt x="405655" y="1626"/>
                    <a:pt x="400050" y="1587"/>
                    <a:pt x="395287" y="0"/>
                  </a:cubicBezTo>
                  <a:cubicBezTo>
                    <a:pt x="384175" y="1587"/>
                    <a:pt x="372888" y="2238"/>
                    <a:pt x="361950" y="4762"/>
                  </a:cubicBezTo>
                  <a:cubicBezTo>
                    <a:pt x="328924" y="12383"/>
                    <a:pt x="341969" y="14442"/>
                    <a:pt x="314325" y="19050"/>
                  </a:cubicBezTo>
                  <a:cubicBezTo>
                    <a:pt x="311193" y="19572"/>
                    <a:pt x="329406" y="18256"/>
                    <a:pt x="323850" y="190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5221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0AB2F-7F2F-1791-95F2-9C94DEFB9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12B1EB-DB77-A15A-D36D-021AEF085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77FEC8-9F61-2C31-DDAC-190F8138D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B0A0993-8716-78E2-3CAF-F52FE8DE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51D8DC2-58F2-C968-C2F6-A4C7E138A4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571" y="2957736"/>
            <a:ext cx="3672408" cy="259368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48C1935-5AE6-17CF-7E36-EFD18B3337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210" y="1301552"/>
            <a:ext cx="3672409" cy="259767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DE3F0E8-E9B4-AD81-5322-89F98A0375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03" y="796104"/>
            <a:ext cx="3672409" cy="25936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DEF837B-25D2-42C8-EE09-FAB24EDC7045}"/>
              </a:ext>
            </a:extLst>
          </p:cNvPr>
          <p:cNvSpPr txBox="1"/>
          <p:nvPr/>
        </p:nvSpPr>
        <p:spPr>
          <a:xfrm>
            <a:off x="489843" y="4338662"/>
            <a:ext cx="5915625" cy="923330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CC0066"/>
                </a:solidFill>
                <a:latin typeface="+mn-lt"/>
              </a:rPr>
              <a:t>The set of technical drawings for the vacuum vessel, flat bottoms and flanges is being finalized, same for the technical specifications.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50FD163D-D0AE-EF3E-C066-4A433ACC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Booster vacuum vessel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1684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96A04-5A31-1DE1-95F9-76949B344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796BD9-865D-D175-8056-FE5F8C5E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Planning of</a:t>
            </a:r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the booster: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7A9DE2-B9F7-FA90-7D8C-8CE642D1F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1A66BD-8EB2-652F-7629-33EA07D09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6CA403-789E-9E55-4E6A-74BBF8A3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/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B04DFC4E-320D-CC5D-B395-E0E99CF68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183976"/>
              </p:ext>
            </p:extLst>
          </p:nvPr>
        </p:nvGraphicFramePr>
        <p:xfrm>
          <a:off x="633859" y="653480"/>
          <a:ext cx="8712970" cy="4968557"/>
        </p:xfrm>
        <a:graphic>
          <a:graphicData uri="http://schemas.openxmlformats.org/drawingml/2006/table">
            <a:tbl>
              <a:tblPr/>
              <a:tblGrid>
                <a:gridCol w="556910">
                  <a:extLst>
                    <a:ext uri="{9D8B030D-6E8A-4147-A177-3AD203B41FA5}">
                      <a16:colId xmlns:a16="http://schemas.microsoft.com/office/drawing/2014/main" val="1378042289"/>
                    </a:ext>
                  </a:extLst>
                </a:gridCol>
                <a:gridCol w="1221612">
                  <a:extLst>
                    <a:ext uri="{9D8B030D-6E8A-4147-A177-3AD203B41FA5}">
                      <a16:colId xmlns:a16="http://schemas.microsoft.com/office/drawing/2014/main" val="149055159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168265354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2793074526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2233453683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993176344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3293788369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386456473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2363171559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3416605039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4155798536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3954431361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3971143193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2780551299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12146079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3569843194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1376392244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1274784034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735840758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2144309389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1290069267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2279006088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2421213869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3997419285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1237274768"/>
                    </a:ext>
                  </a:extLst>
                </a:gridCol>
                <a:gridCol w="276210">
                  <a:extLst>
                    <a:ext uri="{9D8B030D-6E8A-4147-A177-3AD203B41FA5}">
                      <a16:colId xmlns:a16="http://schemas.microsoft.com/office/drawing/2014/main" val="2956975508"/>
                    </a:ext>
                  </a:extLst>
                </a:gridCol>
                <a:gridCol w="278456">
                  <a:extLst>
                    <a:ext uri="{9D8B030D-6E8A-4147-A177-3AD203B41FA5}">
                      <a16:colId xmlns:a16="http://schemas.microsoft.com/office/drawing/2014/main" val="2759204013"/>
                    </a:ext>
                  </a:extLst>
                </a:gridCol>
              </a:tblGrid>
              <a:tr h="122441"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TRAVAUX IGLOO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289036"/>
                  </a:ext>
                </a:extLst>
              </a:tr>
              <a:tr h="427362"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juin-26</a:t>
                      </a:r>
                    </a:p>
                  </a:txBody>
                  <a:tcPr marL="4872" marR="4872" marT="4872" marB="0" vert="vert27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janv-28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45561"/>
                  </a:ext>
                </a:extLst>
              </a:tr>
              <a:tr h="1684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Train Cavité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3" gridSpan="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Montage et test au 106</a:t>
                      </a:r>
                    </a:p>
                  </a:txBody>
                  <a:tcPr marL="4872" marR="4872" marT="487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3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516503"/>
                  </a:ext>
                </a:extLst>
              </a:tr>
              <a:tr h="1238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Monocell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130639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Tank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385750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332489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Blindage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544178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Vanne a vide tout metal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983568"/>
                  </a:ext>
                </a:extLst>
              </a:tr>
              <a:tr h="1238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tirants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vert="vert27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gridSpan="8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519534"/>
                  </a:ext>
                </a:extLst>
              </a:tr>
              <a:tr h="1238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Soufflet IC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57882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Transition CF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091259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Soufflet tube diph.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938000"/>
                  </a:ext>
                </a:extLst>
              </a:tr>
              <a:tr h="1672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Ecran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7" gridSpan="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vert="vert27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gridSpan="7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43718"/>
                  </a:ext>
                </a:extLst>
              </a:tr>
              <a:tr h="1238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Flanc gauche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110174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2102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Flanc droit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841400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430907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Ecran Jumper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788336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Ecran disque rupt.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239804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Trappe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223599"/>
                  </a:ext>
                </a:extLst>
              </a:tr>
              <a:tr h="1684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3000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Tirants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Marché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871298"/>
                  </a:ext>
                </a:extLst>
              </a:tr>
              <a:tr h="16119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Enceinte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10"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vert="vert27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gridSpan="1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130178"/>
                  </a:ext>
                </a:extLst>
              </a:tr>
              <a:tr h="1238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Enceinte à vide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52171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 plat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733138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Rallonge jumper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541991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4202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Coude jumper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687848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Trappe accès SAF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18552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7130986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 verticale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363901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Ensemble Soupape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359005"/>
                  </a:ext>
                </a:extLst>
              </a:tr>
              <a:tr h="1224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Soupape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6068072"/>
                  </a:ext>
                </a:extLst>
              </a:tr>
              <a:tr h="1684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Coupleur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39153"/>
                  </a:ext>
                </a:extLst>
              </a:tr>
              <a:tr h="1238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cloche coupleur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652116"/>
                  </a:ext>
                </a:extLst>
              </a:tr>
              <a:tr h="1684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6000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178206"/>
                  </a:ext>
                </a:extLst>
              </a:tr>
              <a:tr h="1734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9000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MLI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824270"/>
                  </a:ext>
                </a:extLst>
              </a:tr>
              <a:tr h="1734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8000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Outillages et autres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Cycle de montage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511893"/>
                  </a:ext>
                </a:extLst>
              </a:tr>
            </a:tbl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8F330410-37C5-F381-58DB-F1227EF92758}"/>
              </a:ext>
            </a:extLst>
          </p:cNvPr>
          <p:cNvSpPr txBox="1"/>
          <p:nvPr/>
        </p:nvSpPr>
        <p:spPr>
          <a:xfrm>
            <a:off x="9418835" y="2659831"/>
            <a:ext cx="936104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Call for tender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8B02F70-51FD-EF71-D923-6EFF713DA2C1}"/>
              </a:ext>
            </a:extLst>
          </p:cNvPr>
          <p:cNvSpPr txBox="1"/>
          <p:nvPr/>
        </p:nvSpPr>
        <p:spPr>
          <a:xfrm>
            <a:off x="9418835" y="3883967"/>
            <a:ext cx="936104" cy="2462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Fabrication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43CA6A-A219-7795-9BB9-8D1C5D945261}"/>
              </a:ext>
            </a:extLst>
          </p:cNvPr>
          <p:cNvSpPr txBox="1"/>
          <p:nvPr/>
        </p:nvSpPr>
        <p:spPr>
          <a:xfrm>
            <a:off x="9418835" y="3019871"/>
            <a:ext cx="93610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Set of drawings &amp; tech. specifications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FD945BC-C11D-EEE8-6867-B3515D648F7E}"/>
              </a:ext>
            </a:extLst>
          </p:cNvPr>
          <p:cNvSpPr txBox="1"/>
          <p:nvPr/>
        </p:nvSpPr>
        <p:spPr>
          <a:xfrm>
            <a:off x="9418835" y="2299791"/>
            <a:ext cx="936104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Simulation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517289D-D0A4-0BE6-2B13-7DFE629AD311}"/>
              </a:ext>
            </a:extLst>
          </p:cNvPr>
          <p:cNvSpPr txBox="1"/>
          <p:nvPr/>
        </p:nvSpPr>
        <p:spPr>
          <a:xfrm>
            <a:off x="9418835" y="4285818"/>
            <a:ext cx="936104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Assembly &amp; test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6F6EA0-DE82-70E7-D167-A7A41475B2C8}"/>
              </a:ext>
            </a:extLst>
          </p:cNvPr>
          <p:cNvSpPr txBox="1"/>
          <p:nvPr/>
        </p:nvSpPr>
        <p:spPr>
          <a:xfrm>
            <a:off x="5674507" y="653480"/>
            <a:ext cx="792000" cy="14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9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14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the Linac cryomodule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73A2E1-2690-0A7C-7C6B-7D81834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8675" y="1533778"/>
            <a:ext cx="2165779" cy="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E804B18-733F-4B12-91DB-2E92D061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14841BC-1462-24EA-FA25-B576901FBB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0855121-C215-2DC7-5F3F-7B4509D81630}"/>
              </a:ext>
            </a:extLst>
          </p:cNvPr>
          <p:cNvSpPr/>
          <p:nvPr/>
        </p:nvSpPr>
        <p:spPr>
          <a:xfrm>
            <a:off x="163286" y="1147658"/>
            <a:ext cx="104186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+mn-lt"/>
              </a:rPr>
              <a:t>Completed developments: 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New 5cell cavity design 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Mechanical integration of HOM and power couplers 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New cold and warm magnetic shields designs 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Adaptation of the ESS/MYRRHA cold tuning systems 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First cold Beam line absorber mechanical design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New end-cap design including warm-to-cold transition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New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cryo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lines for HOM couplers and beam line absorbers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Definition of the P&amp;ID (Piping and Instrumentation Diagram)</a:t>
            </a:r>
          </a:p>
          <a:p>
            <a:endParaRPr lang="en-US" sz="1800" b="1" dirty="0">
              <a:solidFill>
                <a:srgbClr val="002060"/>
              </a:solidFill>
              <a:latin typeface="+mn-lt"/>
            </a:endParaRPr>
          </a:p>
          <a:p>
            <a:r>
              <a:rPr lang="en-US" sz="1800" b="1" dirty="0">
                <a:solidFill>
                  <a:srgbClr val="A4C137"/>
                </a:solidFill>
                <a:latin typeface="+mn-lt"/>
                <a:cs typeface="Calibri" panose="020F0502020204030204" pitchFamily="34" charset="0"/>
              </a:rPr>
              <a:t>Current developments: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A4C137"/>
                </a:solidFill>
                <a:latin typeface="+mn-lt"/>
                <a:cs typeface="Calibri" panose="020F0502020204030204" pitchFamily="34" charset="0"/>
              </a:rPr>
              <a:t>Cold BLAs: characterization studies of several samples, thermal and RF calculations </a:t>
            </a:r>
            <a:r>
              <a:rPr lang="en-US" sz="1800" dirty="0">
                <a:solidFill>
                  <a:srgbClr val="A4C137"/>
                </a:solidFill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rgbClr val="A4C137"/>
                </a:solidFill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cryo</a:t>
            </a:r>
            <a:r>
              <a:rPr lang="en-US" sz="1800" dirty="0">
                <a:solidFill>
                  <a:srgbClr val="A4C137"/>
                </a:solidFill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 cooling</a:t>
            </a:r>
            <a:endParaRPr lang="en-US" sz="1800" dirty="0">
              <a:solidFill>
                <a:srgbClr val="A4C137"/>
              </a:solidFill>
              <a:latin typeface="+mn-lt"/>
              <a:cs typeface="Calibri" panose="020F0502020204030204" pitchFamily="34" charset="0"/>
            </a:endParaRP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A4C137"/>
                </a:solidFill>
                <a:latin typeface="+mn-lt"/>
                <a:cs typeface="Calibri" panose="020F0502020204030204" pitchFamily="34" charset="0"/>
              </a:rPr>
              <a:t>Finalization of the cryogenic circuit design to include fast cooling possibility and BLAs cooling.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A4C137"/>
                </a:solidFill>
                <a:latin typeface="+mn-lt"/>
                <a:cs typeface="Calibri" panose="020F0502020204030204" pitchFamily="34" charset="0"/>
              </a:rPr>
              <a:t>Final configuration of the Instrumentation and cabling (temperature sensors, heaters)</a:t>
            </a:r>
            <a:endParaRPr lang="en-US" sz="1800" dirty="0">
              <a:latin typeface="+mn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1CD5CD3-E033-6119-C2FF-3256BDB14C29}"/>
              </a:ext>
            </a:extLst>
          </p:cNvPr>
          <p:cNvSpPr txBox="1"/>
          <p:nvPr/>
        </p:nvSpPr>
        <p:spPr>
          <a:xfrm>
            <a:off x="7690643" y="6534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u="sng" dirty="0">
                <a:solidFill>
                  <a:srgbClr val="CC0066"/>
                </a:solidFill>
                <a:latin typeface="+mn-lt"/>
              </a:rPr>
              <a:t>Slides from Guillaume </a:t>
            </a:r>
            <a:r>
              <a:rPr lang="en-GB" sz="1800" i="1" u="sng" dirty="0" err="1">
                <a:solidFill>
                  <a:srgbClr val="CC0066"/>
                </a:solidFill>
                <a:latin typeface="+mn-lt"/>
              </a:rPr>
              <a:t>Olry</a:t>
            </a:r>
            <a:endParaRPr lang="en-GB" sz="1800" i="1" u="sng" dirty="0">
              <a:solidFill>
                <a:srgbClr val="CC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75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03CA4-136F-B3CB-0DDE-A1771DA7D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D18A63B8-8143-4BE9-C49C-F485F479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C94FC19-A30D-7239-4F13-E0B08EC7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15</a:t>
            </a:fld>
            <a:endParaRPr lang="fr-FR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DE14E8-2EE9-A52B-C3FC-67FEABC2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0763" y="669682"/>
            <a:ext cx="1944216" cy="6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6648D35-6ED1-95A2-6E1B-63C9E0550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118D837-DB26-5F3C-5E81-1164AA9C69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1C5DF57-AE42-C881-E2BD-F839378B1C1E}"/>
              </a:ext>
            </a:extLst>
          </p:cNvPr>
          <p:cNvGrpSpPr/>
          <p:nvPr/>
        </p:nvGrpSpPr>
        <p:grpSpPr>
          <a:xfrm>
            <a:off x="993899" y="1301552"/>
            <a:ext cx="8926092" cy="3866362"/>
            <a:chOff x="163286" y="1744269"/>
            <a:chExt cx="11763931" cy="536780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5EC3E55-905A-DE91-625E-814F72497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286" y="1744269"/>
              <a:ext cx="11763931" cy="5367809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94F7F2B-D139-CD3F-CBCE-F3A711E2FF20}"/>
                </a:ext>
              </a:extLst>
            </p:cNvPr>
            <p:cNvSpPr txBox="1"/>
            <p:nvPr/>
          </p:nvSpPr>
          <p:spPr>
            <a:xfrm>
              <a:off x="2795693" y="2344097"/>
              <a:ext cx="6667913" cy="555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PERLE Cryomodule should look like this...</a:t>
              </a:r>
            </a:p>
          </p:txBody>
        </p:sp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0E5565EE-BC52-8B0E-F3B6-8F5B18AC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the Linac cryomodule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1470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E191C-47A5-3EDE-DD48-40B5F4769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954B21E-9B34-6C12-73FE-43D85B70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0E9783-D340-DEFC-BF90-C6ED1A7E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16</a:t>
            </a:fld>
            <a:endParaRPr lang="fr-FR"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0FBCD4-45D6-51EB-EBFC-AB79807F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A41427-EA9A-B5C7-9438-0C05BC307E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2B98A75-F77F-B71B-2BE9-392F494B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Design status of Linac components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20B13A-E7AF-FB14-5D33-54EECBA7B0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13" y="1029054"/>
            <a:ext cx="4991880" cy="19286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221251-B206-F63A-E191-FDDF4DDC24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55" y="1208746"/>
            <a:ext cx="3940392" cy="23250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BC9898-7DB5-AA3E-D93A-93A10ED5BD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590" y="3059627"/>
            <a:ext cx="2006520" cy="2634413"/>
          </a:xfrm>
          <a:prstGeom prst="rect">
            <a:avLst/>
          </a:prstGeom>
        </p:spPr>
      </p:pic>
      <p:pic>
        <p:nvPicPr>
          <p:cNvPr id="10" name="図 4">
            <a:extLst>
              <a:ext uri="{FF2B5EF4-FFF2-40B4-BE49-F238E27FC236}">
                <a16:creationId xmlns:a16="http://schemas.microsoft.com/office/drawing/2014/main" id="{B77B2B80-F446-97C8-513A-0A5881CB7E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6787" y="1445568"/>
            <a:ext cx="1285184" cy="10954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E6132B-054A-F00E-E4A4-FB3D78C6AE6E}"/>
              </a:ext>
            </a:extLst>
          </p:cNvPr>
          <p:cNvSpPr/>
          <p:nvPr/>
        </p:nvSpPr>
        <p:spPr>
          <a:xfrm>
            <a:off x="9032013" y="2741712"/>
            <a:ext cx="1394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3D model of the BLA </a:t>
            </a:r>
            <a:endParaRPr lang="en-GB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D0AC3F-1E49-D3C7-FFCE-39DD6858ED6F}"/>
              </a:ext>
            </a:extLst>
          </p:cNvPr>
          <p:cNvGrpSpPr/>
          <p:nvPr/>
        </p:nvGrpSpPr>
        <p:grpSpPr>
          <a:xfrm>
            <a:off x="5109830" y="3681114"/>
            <a:ext cx="1860733" cy="2012926"/>
            <a:chOff x="9334500" y="1965424"/>
            <a:chExt cx="2206359" cy="222836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E7E4A67-8E5E-68F3-8455-8F9B834C0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65909" y="1965424"/>
              <a:ext cx="2174950" cy="2228367"/>
            </a:xfrm>
            <a:prstGeom prst="rect">
              <a:avLst/>
            </a:prstGeom>
          </p:spPr>
        </p:pic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E505DF0E-F14D-7BB1-E11E-69A992E59CE9}"/>
                </a:ext>
              </a:extLst>
            </p:cNvPr>
            <p:cNvSpPr/>
            <p:nvPr/>
          </p:nvSpPr>
          <p:spPr>
            <a:xfrm>
              <a:off x="9334500" y="3833764"/>
              <a:ext cx="309563" cy="319136"/>
            </a:xfrm>
            <a:custGeom>
              <a:avLst/>
              <a:gdLst>
                <a:gd name="connsiteX0" fmla="*/ 33338 w 309563"/>
                <a:gd name="connsiteY0" fmla="*/ 23861 h 319136"/>
                <a:gd name="connsiteX1" fmla="*/ 219075 w 309563"/>
                <a:gd name="connsiteY1" fmla="*/ 28624 h 319136"/>
                <a:gd name="connsiteX2" fmla="*/ 276225 w 309563"/>
                <a:gd name="connsiteY2" fmla="*/ 57199 h 319136"/>
                <a:gd name="connsiteX3" fmla="*/ 290513 w 309563"/>
                <a:gd name="connsiteY3" fmla="*/ 66724 h 319136"/>
                <a:gd name="connsiteX4" fmla="*/ 300038 w 309563"/>
                <a:gd name="connsiteY4" fmla="*/ 81011 h 319136"/>
                <a:gd name="connsiteX5" fmla="*/ 309563 w 309563"/>
                <a:gd name="connsiteY5" fmla="*/ 181024 h 319136"/>
                <a:gd name="connsiteX6" fmla="*/ 304800 w 309563"/>
                <a:gd name="connsiteY6" fmla="*/ 271511 h 319136"/>
                <a:gd name="connsiteX7" fmla="*/ 261938 w 309563"/>
                <a:gd name="connsiteY7" fmla="*/ 285799 h 319136"/>
                <a:gd name="connsiteX8" fmla="*/ 247650 w 309563"/>
                <a:gd name="connsiteY8" fmla="*/ 290561 h 319136"/>
                <a:gd name="connsiteX9" fmla="*/ 142875 w 309563"/>
                <a:gd name="connsiteY9" fmla="*/ 295324 h 319136"/>
                <a:gd name="connsiteX10" fmla="*/ 128588 w 309563"/>
                <a:gd name="connsiteY10" fmla="*/ 300086 h 319136"/>
                <a:gd name="connsiteX11" fmla="*/ 114300 w 309563"/>
                <a:gd name="connsiteY11" fmla="*/ 309611 h 319136"/>
                <a:gd name="connsiteX12" fmla="*/ 85725 w 309563"/>
                <a:gd name="connsiteY12" fmla="*/ 319136 h 319136"/>
                <a:gd name="connsiteX13" fmla="*/ 42863 w 309563"/>
                <a:gd name="connsiteY13" fmla="*/ 314374 h 319136"/>
                <a:gd name="connsiteX14" fmla="*/ 23813 w 309563"/>
                <a:gd name="connsiteY14" fmla="*/ 285799 h 319136"/>
                <a:gd name="connsiteX15" fmla="*/ 9525 w 309563"/>
                <a:gd name="connsiteY15" fmla="*/ 228649 h 319136"/>
                <a:gd name="connsiteX16" fmla="*/ 4763 w 309563"/>
                <a:gd name="connsiteY16" fmla="*/ 161974 h 319136"/>
                <a:gd name="connsiteX17" fmla="*/ 0 w 309563"/>
                <a:gd name="connsiteY17" fmla="*/ 109586 h 319136"/>
                <a:gd name="connsiteX18" fmla="*/ 4763 w 309563"/>
                <a:gd name="connsiteY18" fmla="*/ 28624 h 319136"/>
                <a:gd name="connsiteX19" fmla="*/ 23813 w 309563"/>
                <a:gd name="connsiteY19" fmla="*/ 49 h 319136"/>
                <a:gd name="connsiteX20" fmla="*/ 33338 w 309563"/>
                <a:gd name="connsiteY20" fmla="*/ 23861 h 31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9563" h="319136">
                  <a:moveTo>
                    <a:pt x="33338" y="23861"/>
                  </a:moveTo>
                  <a:cubicBezTo>
                    <a:pt x="65882" y="28623"/>
                    <a:pt x="157279" y="24504"/>
                    <a:pt x="219075" y="28624"/>
                  </a:cubicBezTo>
                  <a:cubicBezTo>
                    <a:pt x="240984" y="30085"/>
                    <a:pt x="259279" y="45902"/>
                    <a:pt x="276225" y="57199"/>
                  </a:cubicBezTo>
                  <a:lnTo>
                    <a:pt x="290513" y="66724"/>
                  </a:lnTo>
                  <a:cubicBezTo>
                    <a:pt x="293688" y="71486"/>
                    <a:pt x="298650" y="75458"/>
                    <a:pt x="300038" y="81011"/>
                  </a:cubicBezTo>
                  <a:cubicBezTo>
                    <a:pt x="302614" y="91314"/>
                    <a:pt x="309320" y="178109"/>
                    <a:pt x="309563" y="181024"/>
                  </a:cubicBezTo>
                  <a:cubicBezTo>
                    <a:pt x="307975" y="211186"/>
                    <a:pt x="311796" y="242128"/>
                    <a:pt x="304800" y="271511"/>
                  </a:cubicBezTo>
                  <a:cubicBezTo>
                    <a:pt x="302795" y="279934"/>
                    <a:pt x="265023" y="285028"/>
                    <a:pt x="261938" y="285799"/>
                  </a:cubicBezTo>
                  <a:cubicBezTo>
                    <a:pt x="257068" y="287017"/>
                    <a:pt x="252654" y="290161"/>
                    <a:pt x="247650" y="290561"/>
                  </a:cubicBezTo>
                  <a:cubicBezTo>
                    <a:pt x="212800" y="293349"/>
                    <a:pt x="177800" y="293736"/>
                    <a:pt x="142875" y="295324"/>
                  </a:cubicBezTo>
                  <a:cubicBezTo>
                    <a:pt x="138113" y="296911"/>
                    <a:pt x="133078" y="297841"/>
                    <a:pt x="128588" y="300086"/>
                  </a:cubicBezTo>
                  <a:cubicBezTo>
                    <a:pt x="123468" y="302646"/>
                    <a:pt x="119531" y="307286"/>
                    <a:pt x="114300" y="309611"/>
                  </a:cubicBezTo>
                  <a:cubicBezTo>
                    <a:pt x="105125" y="313689"/>
                    <a:pt x="85725" y="319136"/>
                    <a:pt x="85725" y="319136"/>
                  </a:cubicBezTo>
                  <a:cubicBezTo>
                    <a:pt x="71438" y="317549"/>
                    <a:pt x="55520" y="321189"/>
                    <a:pt x="42863" y="314374"/>
                  </a:cubicBezTo>
                  <a:cubicBezTo>
                    <a:pt x="32784" y="308947"/>
                    <a:pt x="27433" y="296659"/>
                    <a:pt x="23813" y="285799"/>
                  </a:cubicBezTo>
                  <a:cubicBezTo>
                    <a:pt x="11234" y="248063"/>
                    <a:pt x="15939" y="267128"/>
                    <a:pt x="9525" y="228649"/>
                  </a:cubicBezTo>
                  <a:cubicBezTo>
                    <a:pt x="7938" y="206424"/>
                    <a:pt x="6540" y="184185"/>
                    <a:pt x="4763" y="161974"/>
                  </a:cubicBezTo>
                  <a:cubicBezTo>
                    <a:pt x="3365" y="144495"/>
                    <a:pt x="0" y="127121"/>
                    <a:pt x="0" y="109586"/>
                  </a:cubicBezTo>
                  <a:cubicBezTo>
                    <a:pt x="0" y="82552"/>
                    <a:pt x="2200" y="55536"/>
                    <a:pt x="4763" y="28624"/>
                  </a:cubicBezTo>
                  <a:cubicBezTo>
                    <a:pt x="6360" y="11860"/>
                    <a:pt x="8061" y="6350"/>
                    <a:pt x="23813" y="49"/>
                  </a:cubicBezTo>
                  <a:cubicBezTo>
                    <a:pt x="26761" y="-1130"/>
                    <a:pt x="794" y="19099"/>
                    <a:pt x="33338" y="2386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4E13296-C8AF-6023-2F55-49F331C906A5}"/>
              </a:ext>
            </a:extLst>
          </p:cNvPr>
          <p:cNvGrpSpPr/>
          <p:nvPr/>
        </p:nvGrpSpPr>
        <p:grpSpPr>
          <a:xfrm>
            <a:off x="7186587" y="3677816"/>
            <a:ext cx="2010744" cy="2012926"/>
            <a:chOff x="9275216" y="4614863"/>
            <a:chExt cx="2369097" cy="224313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AEF285A-29C4-D6B3-4253-5E2D750B5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5216" y="4629633"/>
              <a:ext cx="2225866" cy="2228367"/>
            </a:xfrm>
            <a:prstGeom prst="rect">
              <a:avLst/>
            </a:prstGeom>
          </p:spPr>
        </p:pic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4FA62C55-9571-AAD6-035B-11C63C15F5C2}"/>
                </a:ext>
              </a:extLst>
            </p:cNvPr>
            <p:cNvSpPr/>
            <p:nvPr/>
          </p:nvSpPr>
          <p:spPr>
            <a:xfrm>
              <a:off x="11187113" y="4614863"/>
              <a:ext cx="457200" cy="1981200"/>
            </a:xfrm>
            <a:custGeom>
              <a:avLst/>
              <a:gdLst>
                <a:gd name="connsiteX0" fmla="*/ 323850 w 457200"/>
                <a:gd name="connsiteY0" fmla="*/ 19050 h 1981200"/>
                <a:gd name="connsiteX1" fmla="*/ 280987 w 457200"/>
                <a:gd name="connsiteY1" fmla="*/ 23812 h 1981200"/>
                <a:gd name="connsiteX2" fmla="*/ 266700 w 457200"/>
                <a:gd name="connsiteY2" fmla="*/ 33337 h 1981200"/>
                <a:gd name="connsiteX3" fmla="*/ 228600 w 457200"/>
                <a:gd name="connsiteY3" fmla="*/ 42862 h 1981200"/>
                <a:gd name="connsiteX4" fmla="*/ 214312 w 457200"/>
                <a:gd name="connsiteY4" fmla="*/ 47625 h 1981200"/>
                <a:gd name="connsiteX5" fmla="*/ 200025 w 457200"/>
                <a:gd name="connsiteY5" fmla="*/ 57150 h 1981200"/>
                <a:gd name="connsiteX6" fmla="*/ 171450 w 457200"/>
                <a:gd name="connsiteY6" fmla="*/ 66675 h 1981200"/>
                <a:gd name="connsiteX7" fmla="*/ 147637 w 457200"/>
                <a:gd name="connsiteY7" fmla="*/ 80962 h 1981200"/>
                <a:gd name="connsiteX8" fmla="*/ 119062 w 457200"/>
                <a:gd name="connsiteY8" fmla="*/ 109537 h 1981200"/>
                <a:gd name="connsiteX9" fmla="*/ 109537 w 457200"/>
                <a:gd name="connsiteY9" fmla="*/ 138112 h 1981200"/>
                <a:gd name="connsiteX10" fmla="*/ 104775 w 457200"/>
                <a:gd name="connsiteY10" fmla="*/ 152400 h 1981200"/>
                <a:gd name="connsiteX11" fmla="*/ 90487 w 457200"/>
                <a:gd name="connsiteY11" fmla="*/ 180975 h 1981200"/>
                <a:gd name="connsiteX12" fmla="*/ 80962 w 457200"/>
                <a:gd name="connsiteY12" fmla="*/ 238125 h 1981200"/>
                <a:gd name="connsiteX13" fmla="*/ 76200 w 457200"/>
                <a:gd name="connsiteY13" fmla="*/ 257175 h 1981200"/>
                <a:gd name="connsiteX14" fmla="*/ 71437 w 457200"/>
                <a:gd name="connsiteY14" fmla="*/ 280987 h 1981200"/>
                <a:gd name="connsiteX15" fmla="*/ 66675 w 457200"/>
                <a:gd name="connsiteY15" fmla="*/ 347662 h 1981200"/>
                <a:gd name="connsiteX16" fmla="*/ 57150 w 457200"/>
                <a:gd name="connsiteY16" fmla="*/ 361950 h 1981200"/>
                <a:gd name="connsiteX17" fmla="*/ 52387 w 457200"/>
                <a:gd name="connsiteY17" fmla="*/ 385762 h 1981200"/>
                <a:gd name="connsiteX18" fmla="*/ 33337 w 457200"/>
                <a:gd name="connsiteY18" fmla="*/ 447675 h 1981200"/>
                <a:gd name="connsiteX19" fmla="*/ 28575 w 457200"/>
                <a:gd name="connsiteY19" fmla="*/ 466725 h 1981200"/>
                <a:gd name="connsiteX20" fmla="*/ 19050 w 457200"/>
                <a:gd name="connsiteY20" fmla="*/ 514350 h 1981200"/>
                <a:gd name="connsiteX21" fmla="*/ 14287 w 457200"/>
                <a:gd name="connsiteY21" fmla="*/ 590550 h 1981200"/>
                <a:gd name="connsiteX22" fmla="*/ 9525 w 457200"/>
                <a:gd name="connsiteY22" fmla="*/ 609600 h 1981200"/>
                <a:gd name="connsiteX23" fmla="*/ 0 w 457200"/>
                <a:gd name="connsiteY23" fmla="*/ 681037 h 1981200"/>
                <a:gd name="connsiteX24" fmla="*/ 4762 w 457200"/>
                <a:gd name="connsiteY24" fmla="*/ 857250 h 1981200"/>
                <a:gd name="connsiteX25" fmla="*/ 9525 w 457200"/>
                <a:gd name="connsiteY25" fmla="*/ 871537 h 1981200"/>
                <a:gd name="connsiteX26" fmla="*/ 14287 w 457200"/>
                <a:gd name="connsiteY26" fmla="*/ 942975 h 1981200"/>
                <a:gd name="connsiteX27" fmla="*/ 9525 w 457200"/>
                <a:gd name="connsiteY27" fmla="*/ 1257300 h 1981200"/>
                <a:gd name="connsiteX28" fmla="*/ 19050 w 457200"/>
                <a:gd name="connsiteY28" fmla="*/ 1357312 h 1981200"/>
                <a:gd name="connsiteX29" fmla="*/ 23812 w 457200"/>
                <a:gd name="connsiteY29" fmla="*/ 1414462 h 1981200"/>
                <a:gd name="connsiteX30" fmla="*/ 28575 w 457200"/>
                <a:gd name="connsiteY30" fmla="*/ 1647825 h 1981200"/>
                <a:gd name="connsiteX31" fmla="*/ 42862 w 457200"/>
                <a:gd name="connsiteY31" fmla="*/ 1709737 h 1981200"/>
                <a:gd name="connsiteX32" fmla="*/ 66675 w 457200"/>
                <a:gd name="connsiteY32" fmla="*/ 1747837 h 1981200"/>
                <a:gd name="connsiteX33" fmla="*/ 80962 w 457200"/>
                <a:gd name="connsiteY33" fmla="*/ 1762125 h 1981200"/>
                <a:gd name="connsiteX34" fmla="*/ 100012 w 457200"/>
                <a:gd name="connsiteY34" fmla="*/ 1795462 h 1981200"/>
                <a:gd name="connsiteX35" fmla="*/ 114300 w 457200"/>
                <a:gd name="connsiteY35" fmla="*/ 1804987 h 1981200"/>
                <a:gd name="connsiteX36" fmla="*/ 142875 w 457200"/>
                <a:gd name="connsiteY36" fmla="*/ 1833562 h 1981200"/>
                <a:gd name="connsiteX37" fmla="*/ 171450 w 457200"/>
                <a:gd name="connsiteY37" fmla="*/ 1857375 h 1981200"/>
                <a:gd name="connsiteX38" fmla="*/ 185737 w 457200"/>
                <a:gd name="connsiteY38" fmla="*/ 1862137 h 1981200"/>
                <a:gd name="connsiteX39" fmla="*/ 214312 w 457200"/>
                <a:gd name="connsiteY39" fmla="*/ 1881187 h 1981200"/>
                <a:gd name="connsiteX40" fmla="*/ 242887 w 457200"/>
                <a:gd name="connsiteY40" fmla="*/ 1905000 h 1981200"/>
                <a:gd name="connsiteX41" fmla="*/ 257175 w 457200"/>
                <a:gd name="connsiteY41" fmla="*/ 1933575 h 1981200"/>
                <a:gd name="connsiteX42" fmla="*/ 280987 w 457200"/>
                <a:gd name="connsiteY42" fmla="*/ 1976437 h 1981200"/>
                <a:gd name="connsiteX43" fmla="*/ 295275 w 457200"/>
                <a:gd name="connsiteY43" fmla="*/ 1981200 h 1981200"/>
                <a:gd name="connsiteX44" fmla="*/ 347662 w 457200"/>
                <a:gd name="connsiteY44" fmla="*/ 1966912 h 1981200"/>
                <a:gd name="connsiteX45" fmla="*/ 366712 w 457200"/>
                <a:gd name="connsiteY45" fmla="*/ 1924050 h 1981200"/>
                <a:gd name="connsiteX46" fmla="*/ 376237 w 457200"/>
                <a:gd name="connsiteY46" fmla="*/ 1885950 h 1981200"/>
                <a:gd name="connsiteX47" fmla="*/ 381000 w 457200"/>
                <a:gd name="connsiteY47" fmla="*/ 1857375 h 1981200"/>
                <a:gd name="connsiteX48" fmla="*/ 385762 w 457200"/>
                <a:gd name="connsiteY48" fmla="*/ 1843087 h 1981200"/>
                <a:gd name="connsiteX49" fmla="*/ 395287 w 457200"/>
                <a:gd name="connsiteY49" fmla="*/ 1809750 h 1981200"/>
                <a:gd name="connsiteX50" fmla="*/ 400050 w 457200"/>
                <a:gd name="connsiteY50" fmla="*/ 1762125 h 1981200"/>
                <a:gd name="connsiteX51" fmla="*/ 404812 w 457200"/>
                <a:gd name="connsiteY51" fmla="*/ 1733550 h 1981200"/>
                <a:gd name="connsiteX52" fmla="*/ 409575 w 457200"/>
                <a:gd name="connsiteY52" fmla="*/ 1690687 h 1981200"/>
                <a:gd name="connsiteX53" fmla="*/ 400050 w 457200"/>
                <a:gd name="connsiteY53" fmla="*/ 1347787 h 1981200"/>
                <a:gd name="connsiteX54" fmla="*/ 404812 w 457200"/>
                <a:gd name="connsiteY54" fmla="*/ 1119187 h 1981200"/>
                <a:gd name="connsiteX55" fmla="*/ 414337 w 457200"/>
                <a:gd name="connsiteY55" fmla="*/ 976312 h 1981200"/>
                <a:gd name="connsiteX56" fmla="*/ 419100 w 457200"/>
                <a:gd name="connsiteY56" fmla="*/ 938212 h 1981200"/>
                <a:gd name="connsiteX57" fmla="*/ 433387 w 457200"/>
                <a:gd name="connsiteY57" fmla="*/ 766762 h 1981200"/>
                <a:gd name="connsiteX58" fmla="*/ 442912 w 457200"/>
                <a:gd name="connsiteY58" fmla="*/ 595312 h 1981200"/>
                <a:gd name="connsiteX59" fmla="*/ 447675 w 457200"/>
                <a:gd name="connsiteY59" fmla="*/ 552450 h 1981200"/>
                <a:gd name="connsiteX60" fmla="*/ 457200 w 457200"/>
                <a:gd name="connsiteY60" fmla="*/ 209550 h 1981200"/>
                <a:gd name="connsiteX61" fmla="*/ 447675 w 457200"/>
                <a:gd name="connsiteY61" fmla="*/ 123825 h 1981200"/>
                <a:gd name="connsiteX62" fmla="*/ 438150 w 457200"/>
                <a:gd name="connsiteY62" fmla="*/ 52387 h 1981200"/>
                <a:gd name="connsiteX63" fmla="*/ 428625 w 457200"/>
                <a:gd name="connsiteY63" fmla="*/ 38100 h 1981200"/>
                <a:gd name="connsiteX64" fmla="*/ 409575 w 457200"/>
                <a:gd name="connsiteY64" fmla="*/ 4762 h 1981200"/>
                <a:gd name="connsiteX65" fmla="*/ 395287 w 457200"/>
                <a:gd name="connsiteY65" fmla="*/ 0 h 1981200"/>
                <a:gd name="connsiteX66" fmla="*/ 361950 w 457200"/>
                <a:gd name="connsiteY66" fmla="*/ 4762 h 1981200"/>
                <a:gd name="connsiteX67" fmla="*/ 314325 w 457200"/>
                <a:gd name="connsiteY67" fmla="*/ 19050 h 1981200"/>
                <a:gd name="connsiteX68" fmla="*/ 323850 w 457200"/>
                <a:gd name="connsiteY68" fmla="*/ 1905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57200" h="1981200">
                  <a:moveTo>
                    <a:pt x="323850" y="19050"/>
                  </a:moveTo>
                  <a:cubicBezTo>
                    <a:pt x="318294" y="19844"/>
                    <a:pt x="294933" y="20326"/>
                    <a:pt x="280987" y="23812"/>
                  </a:cubicBezTo>
                  <a:cubicBezTo>
                    <a:pt x="275434" y="25200"/>
                    <a:pt x="272079" y="31381"/>
                    <a:pt x="266700" y="33337"/>
                  </a:cubicBezTo>
                  <a:cubicBezTo>
                    <a:pt x="254397" y="37811"/>
                    <a:pt x="241230" y="39417"/>
                    <a:pt x="228600" y="42862"/>
                  </a:cubicBezTo>
                  <a:cubicBezTo>
                    <a:pt x="223757" y="44183"/>
                    <a:pt x="218802" y="45380"/>
                    <a:pt x="214312" y="47625"/>
                  </a:cubicBezTo>
                  <a:cubicBezTo>
                    <a:pt x="209193" y="50185"/>
                    <a:pt x="205255" y="54825"/>
                    <a:pt x="200025" y="57150"/>
                  </a:cubicBezTo>
                  <a:cubicBezTo>
                    <a:pt x="190850" y="61228"/>
                    <a:pt x="180060" y="61510"/>
                    <a:pt x="171450" y="66675"/>
                  </a:cubicBezTo>
                  <a:cubicBezTo>
                    <a:pt x="163512" y="71437"/>
                    <a:pt x="154801" y="75100"/>
                    <a:pt x="147637" y="80962"/>
                  </a:cubicBezTo>
                  <a:cubicBezTo>
                    <a:pt x="137211" y="89492"/>
                    <a:pt x="119062" y="109537"/>
                    <a:pt x="119062" y="109537"/>
                  </a:cubicBezTo>
                  <a:lnTo>
                    <a:pt x="109537" y="138112"/>
                  </a:lnTo>
                  <a:cubicBezTo>
                    <a:pt x="107950" y="142875"/>
                    <a:pt x="107560" y="148223"/>
                    <a:pt x="104775" y="152400"/>
                  </a:cubicBezTo>
                  <a:cubicBezTo>
                    <a:pt x="94340" y="168053"/>
                    <a:pt x="95416" y="163723"/>
                    <a:pt x="90487" y="180975"/>
                  </a:cubicBezTo>
                  <a:cubicBezTo>
                    <a:pt x="81916" y="210975"/>
                    <a:pt x="87917" y="196397"/>
                    <a:pt x="80962" y="238125"/>
                  </a:cubicBezTo>
                  <a:cubicBezTo>
                    <a:pt x="79886" y="244581"/>
                    <a:pt x="77620" y="250785"/>
                    <a:pt x="76200" y="257175"/>
                  </a:cubicBezTo>
                  <a:cubicBezTo>
                    <a:pt x="74444" y="265077"/>
                    <a:pt x="73025" y="273050"/>
                    <a:pt x="71437" y="280987"/>
                  </a:cubicBezTo>
                  <a:cubicBezTo>
                    <a:pt x="69850" y="303212"/>
                    <a:pt x="70547" y="325719"/>
                    <a:pt x="66675" y="347662"/>
                  </a:cubicBezTo>
                  <a:cubicBezTo>
                    <a:pt x="65680" y="353299"/>
                    <a:pt x="59160" y="356591"/>
                    <a:pt x="57150" y="361950"/>
                  </a:cubicBezTo>
                  <a:cubicBezTo>
                    <a:pt x="54308" y="369529"/>
                    <a:pt x="54350" y="377909"/>
                    <a:pt x="52387" y="385762"/>
                  </a:cubicBezTo>
                  <a:cubicBezTo>
                    <a:pt x="41725" y="428409"/>
                    <a:pt x="45108" y="408436"/>
                    <a:pt x="33337" y="447675"/>
                  </a:cubicBezTo>
                  <a:cubicBezTo>
                    <a:pt x="31456" y="453944"/>
                    <a:pt x="29946" y="460325"/>
                    <a:pt x="28575" y="466725"/>
                  </a:cubicBezTo>
                  <a:cubicBezTo>
                    <a:pt x="25183" y="482555"/>
                    <a:pt x="19050" y="514350"/>
                    <a:pt x="19050" y="514350"/>
                  </a:cubicBezTo>
                  <a:cubicBezTo>
                    <a:pt x="17462" y="539750"/>
                    <a:pt x="16819" y="565227"/>
                    <a:pt x="14287" y="590550"/>
                  </a:cubicBezTo>
                  <a:cubicBezTo>
                    <a:pt x="13636" y="597063"/>
                    <a:pt x="10809" y="603182"/>
                    <a:pt x="9525" y="609600"/>
                  </a:cubicBezTo>
                  <a:cubicBezTo>
                    <a:pt x="4179" y="636332"/>
                    <a:pt x="3178" y="652430"/>
                    <a:pt x="0" y="681037"/>
                  </a:cubicBezTo>
                  <a:cubicBezTo>
                    <a:pt x="1587" y="739775"/>
                    <a:pt x="1828" y="798564"/>
                    <a:pt x="4762" y="857250"/>
                  </a:cubicBezTo>
                  <a:cubicBezTo>
                    <a:pt x="5013" y="862264"/>
                    <a:pt x="8971" y="866548"/>
                    <a:pt x="9525" y="871537"/>
                  </a:cubicBezTo>
                  <a:cubicBezTo>
                    <a:pt x="12161" y="895257"/>
                    <a:pt x="12700" y="919162"/>
                    <a:pt x="14287" y="942975"/>
                  </a:cubicBezTo>
                  <a:cubicBezTo>
                    <a:pt x="12700" y="1047750"/>
                    <a:pt x="9525" y="1152513"/>
                    <a:pt x="9525" y="1257300"/>
                  </a:cubicBezTo>
                  <a:cubicBezTo>
                    <a:pt x="9525" y="1315248"/>
                    <a:pt x="10971" y="1316920"/>
                    <a:pt x="19050" y="1357312"/>
                  </a:cubicBezTo>
                  <a:cubicBezTo>
                    <a:pt x="20637" y="1376362"/>
                    <a:pt x="23186" y="1395356"/>
                    <a:pt x="23812" y="1414462"/>
                  </a:cubicBezTo>
                  <a:cubicBezTo>
                    <a:pt x="26362" y="1492224"/>
                    <a:pt x="24624" y="1570122"/>
                    <a:pt x="28575" y="1647825"/>
                  </a:cubicBezTo>
                  <a:cubicBezTo>
                    <a:pt x="28966" y="1655512"/>
                    <a:pt x="36118" y="1694001"/>
                    <a:pt x="42862" y="1709737"/>
                  </a:cubicBezTo>
                  <a:cubicBezTo>
                    <a:pt x="49832" y="1726000"/>
                    <a:pt x="54953" y="1734161"/>
                    <a:pt x="66675" y="1747837"/>
                  </a:cubicBezTo>
                  <a:cubicBezTo>
                    <a:pt x="71058" y="1752951"/>
                    <a:pt x="77047" y="1756644"/>
                    <a:pt x="80962" y="1762125"/>
                  </a:cubicBezTo>
                  <a:cubicBezTo>
                    <a:pt x="90299" y="1775197"/>
                    <a:pt x="88764" y="1784214"/>
                    <a:pt x="100012" y="1795462"/>
                  </a:cubicBezTo>
                  <a:cubicBezTo>
                    <a:pt x="104060" y="1799509"/>
                    <a:pt x="110022" y="1801184"/>
                    <a:pt x="114300" y="1804987"/>
                  </a:cubicBezTo>
                  <a:cubicBezTo>
                    <a:pt x="124368" y="1813936"/>
                    <a:pt x="133350" y="1824037"/>
                    <a:pt x="142875" y="1833562"/>
                  </a:cubicBezTo>
                  <a:cubicBezTo>
                    <a:pt x="153410" y="1844097"/>
                    <a:pt x="158186" y="1850743"/>
                    <a:pt x="171450" y="1857375"/>
                  </a:cubicBezTo>
                  <a:cubicBezTo>
                    <a:pt x="175940" y="1859620"/>
                    <a:pt x="180975" y="1860550"/>
                    <a:pt x="185737" y="1862137"/>
                  </a:cubicBezTo>
                  <a:cubicBezTo>
                    <a:pt x="212822" y="1889222"/>
                    <a:pt x="186743" y="1867403"/>
                    <a:pt x="214312" y="1881187"/>
                  </a:cubicBezTo>
                  <a:cubicBezTo>
                    <a:pt x="227575" y="1887818"/>
                    <a:pt x="232353" y="1894465"/>
                    <a:pt x="242887" y="1905000"/>
                  </a:cubicBezTo>
                  <a:cubicBezTo>
                    <a:pt x="254861" y="1940917"/>
                    <a:pt x="238707" y="1896639"/>
                    <a:pt x="257175" y="1933575"/>
                  </a:cubicBezTo>
                  <a:cubicBezTo>
                    <a:pt x="263885" y="1946995"/>
                    <a:pt x="262966" y="1970430"/>
                    <a:pt x="280987" y="1976437"/>
                  </a:cubicBezTo>
                  <a:lnTo>
                    <a:pt x="295275" y="1981200"/>
                  </a:lnTo>
                  <a:cubicBezTo>
                    <a:pt x="317814" y="1978382"/>
                    <a:pt x="332225" y="1982349"/>
                    <a:pt x="347662" y="1966912"/>
                  </a:cubicBezTo>
                  <a:cubicBezTo>
                    <a:pt x="358087" y="1956487"/>
                    <a:pt x="363568" y="1936626"/>
                    <a:pt x="366712" y="1924050"/>
                  </a:cubicBezTo>
                  <a:cubicBezTo>
                    <a:pt x="369887" y="1911350"/>
                    <a:pt x="374085" y="1898863"/>
                    <a:pt x="376237" y="1885950"/>
                  </a:cubicBezTo>
                  <a:cubicBezTo>
                    <a:pt x="377825" y="1876425"/>
                    <a:pt x="378905" y="1866801"/>
                    <a:pt x="381000" y="1857375"/>
                  </a:cubicBezTo>
                  <a:cubicBezTo>
                    <a:pt x="382089" y="1852474"/>
                    <a:pt x="384383" y="1847914"/>
                    <a:pt x="385762" y="1843087"/>
                  </a:cubicBezTo>
                  <a:cubicBezTo>
                    <a:pt x="397719" y="1801235"/>
                    <a:pt x="383871" y="1843999"/>
                    <a:pt x="395287" y="1809750"/>
                  </a:cubicBezTo>
                  <a:cubicBezTo>
                    <a:pt x="396875" y="1793875"/>
                    <a:pt x="398071" y="1777956"/>
                    <a:pt x="400050" y="1762125"/>
                  </a:cubicBezTo>
                  <a:cubicBezTo>
                    <a:pt x="401248" y="1752543"/>
                    <a:pt x="403536" y="1743122"/>
                    <a:pt x="404812" y="1733550"/>
                  </a:cubicBezTo>
                  <a:cubicBezTo>
                    <a:pt x="406712" y="1719300"/>
                    <a:pt x="407987" y="1704975"/>
                    <a:pt x="409575" y="1690687"/>
                  </a:cubicBezTo>
                  <a:cubicBezTo>
                    <a:pt x="406400" y="1576387"/>
                    <a:pt x="397669" y="1462106"/>
                    <a:pt x="400050" y="1347787"/>
                  </a:cubicBezTo>
                  <a:cubicBezTo>
                    <a:pt x="401637" y="1271587"/>
                    <a:pt x="402431" y="1195366"/>
                    <a:pt x="404812" y="1119187"/>
                  </a:cubicBezTo>
                  <a:cubicBezTo>
                    <a:pt x="405203" y="1106670"/>
                    <a:pt x="412807" y="993146"/>
                    <a:pt x="414337" y="976312"/>
                  </a:cubicBezTo>
                  <a:cubicBezTo>
                    <a:pt x="415496" y="963566"/>
                    <a:pt x="418093" y="950971"/>
                    <a:pt x="419100" y="938212"/>
                  </a:cubicBezTo>
                  <a:cubicBezTo>
                    <a:pt x="432827" y="764341"/>
                    <a:pt x="420059" y="846740"/>
                    <a:pt x="433387" y="766762"/>
                  </a:cubicBezTo>
                  <a:cubicBezTo>
                    <a:pt x="436450" y="699379"/>
                    <a:pt x="437388" y="658842"/>
                    <a:pt x="442912" y="595312"/>
                  </a:cubicBezTo>
                  <a:cubicBezTo>
                    <a:pt x="444157" y="580991"/>
                    <a:pt x="446087" y="566737"/>
                    <a:pt x="447675" y="552450"/>
                  </a:cubicBezTo>
                  <a:cubicBezTo>
                    <a:pt x="451255" y="452203"/>
                    <a:pt x="457200" y="301886"/>
                    <a:pt x="457200" y="209550"/>
                  </a:cubicBezTo>
                  <a:cubicBezTo>
                    <a:pt x="457200" y="157266"/>
                    <a:pt x="456304" y="158346"/>
                    <a:pt x="447675" y="123825"/>
                  </a:cubicBezTo>
                  <a:cubicBezTo>
                    <a:pt x="447057" y="117641"/>
                    <a:pt x="443529" y="66731"/>
                    <a:pt x="438150" y="52387"/>
                  </a:cubicBezTo>
                  <a:cubicBezTo>
                    <a:pt x="436140" y="47028"/>
                    <a:pt x="431465" y="43070"/>
                    <a:pt x="428625" y="38100"/>
                  </a:cubicBezTo>
                  <a:cubicBezTo>
                    <a:pt x="425665" y="32920"/>
                    <a:pt x="415681" y="9647"/>
                    <a:pt x="409575" y="4762"/>
                  </a:cubicBezTo>
                  <a:cubicBezTo>
                    <a:pt x="405655" y="1626"/>
                    <a:pt x="400050" y="1587"/>
                    <a:pt x="395287" y="0"/>
                  </a:cubicBezTo>
                  <a:cubicBezTo>
                    <a:pt x="384175" y="1587"/>
                    <a:pt x="372888" y="2238"/>
                    <a:pt x="361950" y="4762"/>
                  </a:cubicBezTo>
                  <a:cubicBezTo>
                    <a:pt x="328924" y="12383"/>
                    <a:pt x="341969" y="14442"/>
                    <a:pt x="314325" y="19050"/>
                  </a:cubicBezTo>
                  <a:cubicBezTo>
                    <a:pt x="311193" y="19572"/>
                    <a:pt x="329406" y="18256"/>
                    <a:pt x="323850" y="190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6" descr="Illustration Stock Complete white stamp text on circle on green background  and star | Adobe Stock">
            <a:extLst>
              <a:ext uri="{FF2B5EF4-FFF2-40B4-BE49-F238E27FC236}">
                <a16:creationId xmlns:a16="http://schemas.microsoft.com/office/drawing/2014/main" id="{952F82A5-6AC2-7A32-90AD-69D80EA10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571" y="653480"/>
            <a:ext cx="576126" cy="57612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2FA735F-C927-DB1E-02BB-4F6FA829A5D7}"/>
              </a:ext>
            </a:extLst>
          </p:cNvPr>
          <p:cNvSpPr/>
          <p:nvPr/>
        </p:nvSpPr>
        <p:spPr>
          <a:xfrm>
            <a:off x="5790037" y="772266"/>
            <a:ext cx="13002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0070C0"/>
                </a:solidFill>
                <a:latin typeface="+mn-lt"/>
              </a:rPr>
              <a:t>HOM coupler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F27BFE-C587-B19A-EE99-1AD9F83E11C8}"/>
              </a:ext>
            </a:extLst>
          </p:cNvPr>
          <p:cNvSpPr/>
          <p:nvPr/>
        </p:nvSpPr>
        <p:spPr>
          <a:xfrm>
            <a:off x="417835" y="3893840"/>
            <a:ext cx="864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solidFill>
                  <a:srgbClr val="0070C0"/>
                </a:solidFill>
                <a:latin typeface="+mn-lt"/>
              </a:rPr>
              <a:t>FPC</a:t>
            </a:r>
          </a:p>
        </p:txBody>
      </p:sp>
      <p:pic>
        <p:nvPicPr>
          <p:cNvPr id="26" name="Picture 6" descr="Illustration Stock Complete white stamp text on circle on green background  and star | Adobe Stock">
            <a:extLst>
              <a:ext uri="{FF2B5EF4-FFF2-40B4-BE49-F238E27FC236}">
                <a16:creationId xmlns:a16="http://schemas.microsoft.com/office/drawing/2014/main" id="{17D67F18-66CA-95AA-11A1-EDB76C907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789" y="4253880"/>
            <a:ext cx="576126" cy="57612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llustration Stock Complete white stamp text on circle on green background  and star | Adobe Stock">
            <a:extLst>
              <a:ext uri="{FF2B5EF4-FFF2-40B4-BE49-F238E27FC236}">
                <a16:creationId xmlns:a16="http://schemas.microsoft.com/office/drawing/2014/main" id="{7503C88E-82EF-BF17-9347-94D715D6E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0781" y="4325826"/>
            <a:ext cx="576126" cy="57612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D043721-2990-5779-F0BA-E47D404F0523}"/>
              </a:ext>
            </a:extLst>
          </p:cNvPr>
          <p:cNvSpPr/>
          <p:nvPr/>
        </p:nvSpPr>
        <p:spPr>
          <a:xfrm>
            <a:off x="8914779" y="3987334"/>
            <a:ext cx="17615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0070C0"/>
                </a:solidFill>
                <a:latin typeface="+mn-lt"/>
              </a:rPr>
              <a:t>Cold tuning system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A1A172-5AD7-126E-25C9-54AC7761CCB1}"/>
              </a:ext>
            </a:extLst>
          </p:cNvPr>
          <p:cNvSpPr/>
          <p:nvPr/>
        </p:nvSpPr>
        <p:spPr>
          <a:xfrm>
            <a:off x="417835" y="725488"/>
            <a:ext cx="1160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0070C0"/>
                </a:solidFill>
                <a:latin typeface="+mn-lt"/>
              </a:rPr>
              <a:t>5-cell cavity</a:t>
            </a:r>
          </a:p>
        </p:txBody>
      </p:sp>
      <p:pic>
        <p:nvPicPr>
          <p:cNvPr id="30" name="Picture 6" descr="Illustration Stock Complete white stamp text on circle on green background  and star | Adobe Stock">
            <a:extLst>
              <a:ext uri="{FF2B5EF4-FFF2-40B4-BE49-F238E27FC236}">
                <a16:creationId xmlns:a16="http://schemas.microsoft.com/office/drawing/2014/main" id="{6E4F17D1-375F-FF7C-6C87-EF6314A7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955" y="653480"/>
            <a:ext cx="576126" cy="57612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A5115A7-027D-191F-75CE-6F35B9D959E5}"/>
              </a:ext>
            </a:extLst>
          </p:cNvPr>
          <p:cNvSpPr/>
          <p:nvPr/>
        </p:nvSpPr>
        <p:spPr>
          <a:xfrm>
            <a:off x="9348822" y="797496"/>
            <a:ext cx="5020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0070C0"/>
                </a:solidFill>
                <a:latin typeface="+mn-lt"/>
              </a:rPr>
              <a:t>BLA</a:t>
            </a:r>
          </a:p>
        </p:txBody>
      </p:sp>
      <p:pic>
        <p:nvPicPr>
          <p:cNvPr id="32" name="Picture 10" descr="In progress sticker. stock vector. Illustration of blue - 158775363">
            <a:extLst>
              <a:ext uri="{FF2B5EF4-FFF2-40B4-BE49-F238E27FC236}">
                <a16:creationId xmlns:a16="http://schemas.microsoft.com/office/drawing/2014/main" id="{42D04EE6-17FB-9BA7-0DA4-9216949D6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05337" y="1166603"/>
            <a:ext cx="893618" cy="2151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6303010-FD61-B943-F7E3-7A86A55A6A16}"/>
              </a:ext>
            </a:extLst>
          </p:cNvPr>
          <p:cNvSpPr/>
          <p:nvPr/>
        </p:nvSpPr>
        <p:spPr>
          <a:xfrm>
            <a:off x="9308112" y="2984158"/>
            <a:ext cx="9028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latin typeface="+mn-lt"/>
              </a:rPr>
              <a:t>c/o </a:t>
            </a:r>
            <a:r>
              <a:rPr lang="fr-FR" sz="1100" dirty="0" err="1">
                <a:latin typeface="+mn-lt"/>
              </a:rPr>
              <a:t>G.Olivier</a:t>
            </a:r>
            <a:endParaRPr lang="fr-FR" sz="1100" dirty="0">
              <a:latin typeface="+mn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F4787C-B50F-ACD4-02C6-36D26B304D2A}"/>
              </a:ext>
            </a:extLst>
          </p:cNvPr>
          <p:cNvSpPr/>
          <p:nvPr/>
        </p:nvSpPr>
        <p:spPr>
          <a:xfrm>
            <a:off x="6106467" y="3245768"/>
            <a:ext cx="10743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latin typeface="+mn-lt"/>
              </a:rPr>
              <a:t>c/o </a:t>
            </a:r>
            <a:r>
              <a:rPr lang="fr-FR" sz="1100" dirty="0" err="1">
                <a:latin typeface="+mn-lt"/>
              </a:rPr>
              <a:t>P.Duchesne</a:t>
            </a:r>
            <a:endParaRPr lang="fr-FR" sz="1100" dirty="0">
              <a:latin typeface="+mn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68EEF41-BA8B-1F0A-1609-65C0E80BCF74}"/>
              </a:ext>
            </a:extLst>
          </p:cNvPr>
          <p:cNvSpPr/>
          <p:nvPr/>
        </p:nvSpPr>
        <p:spPr>
          <a:xfrm>
            <a:off x="2742051" y="5189984"/>
            <a:ext cx="8258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latin typeface="+mn-lt"/>
              </a:rPr>
              <a:t>c/o </a:t>
            </a:r>
            <a:r>
              <a:rPr lang="fr-FR" sz="1100" dirty="0" err="1">
                <a:latin typeface="+mn-lt"/>
              </a:rPr>
              <a:t>S.Blivet</a:t>
            </a:r>
            <a:endParaRPr lang="fr-FR" sz="1100" dirty="0">
              <a:latin typeface="+mn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259FC4D-47C6-7DD7-6133-C5B5D5A04AF5}"/>
              </a:ext>
            </a:extLst>
          </p:cNvPr>
          <p:cNvSpPr/>
          <p:nvPr/>
        </p:nvSpPr>
        <p:spPr>
          <a:xfrm>
            <a:off x="9294779" y="5144398"/>
            <a:ext cx="8258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latin typeface="+mn-lt"/>
              </a:rPr>
              <a:t>c/o </a:t>
            </a:r>
            <a:r>
              <a:rPr lang="fr-FR" sz="1100" dirty="0" err="1">
                <a:latin typeface="+mn-lt"/>
              </a:rPr>
              <a:t>S.Blivet</a:t>
            </a:r>
            <a:endParaRPr lang="fr-FR" sz="1100" dirty="0">
              <a:latin typeface="+mn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3D88E2-1D4A-6E0A-2AC1-C934ACBB6426}"/>
              </a:ext>
            </a:extLst>
          </p:cNvPr>
          <p:cNvSpPr/>
          <p:nvPr/>
        </p:nvSpPr>
        <p:spPr>
          <a:xfrm>
            <a:off x="3436229" y="2885728"/>
            <a:ext cx="10743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latin typeface="+mn-lt"/>
              </a:rPr>
              <a:t>c/o </a:t>
            </a:r>
            <a:r>
              <a:rPr lang="fr-FR" sz="1100" dirty="0" err="1">
                <a:latin typeface="+mn-lt"/>
              </a:rPr>
              <a:t>P.Duchesne</a:t>
            </a:r>
            <a:endParaRPr lang="fr-F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7603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8CAAC-1106-AE14-547A-A1B895531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DB007DB0-C070-3224-4E13-DC05C5BD9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2A2EE9-C324-5126-51B0-400120EB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17</a:t>
            </a:fld>
            <a:endParaRPr lang="fr-FR"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A20AF5C-1925-C1C2-C396-5BFBF10E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89A503B-4A01-1363-6EFD-16BF50063A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7C2FBF5-CFE2-54D0-A4B4-46DB5F053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09" y="2093640"/>
            <a:ext cx="5351894" cy="216024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2F9E603-A0FE-2E23-3268-1DEE6173A48F}"/>
              </a:ext>
            </a:extLst>
          </p:cNvPr>
          <p:cNvSpPr txBox="1"/>
          <p:nvPr/>
        </p:nvSpPr>
        <p:spPr>
          <a:xfrm>
            <a:off x="417834" y="869504"/>
            <a:ext cx="102251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C0066"/>
                </a:solidFill>
                <a:latin typeface="+mn-lt"/>
              </a:rPr>
              <a:t>Warm + Cold magnetic shields integration:</a:t>
            </a:r>
          </a:p>
          <a:p>
            <a:pPr marL="0" indent="0">
              <a:buNone/>
            </a:pPr>
            <a:r>
              <a:rPr lang="en-US" sz="1600" b="1" u="sng" dirty="0">
                <a:latin typeface="+mn-lt"/>
              </a:rPr>
              <a:t>Goal:</a:t>
            </a:r>
            <a:r>
              <a:rPr lang="en-US" sz="1600" b="1" dirty="0">
                <a:latin typeface="+mn-lt"/>
              </a:rPr>
              <a:t> residual B field &lt; 1mG </a:t>
            </a:r>
            <a:r>
              <a:rPr lang="en-US" sz="1600" dirty="0">
                <a:latin typeface="+mn-lt"/>
              </a:rPr>
              <a:t>at the cavity surfaces (due to high sensitivity to trapped flux after mid-T bake)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double the magnetic shielding, consisting of a 2 mm-thick layer of µ-metal and a 2 mm-thick layer of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Cryophy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around the cavities</a:t>
            </a:r>
          </a:p>
          <a:p>
            <a:endParaRPr lang="en-GB" sz="1600" dirty="0">
              <a:latin typeface="+mn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23A564F-6DC4-F6A2-0672-F9A05E86F14B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67" y="4181872"/>
            <a:ext cx="4450080" cy="132715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201863B-C083-8FD4-5E87-D759FFC53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443" y="2021632"/>
            <a:ext cx="4353311" cy="214483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6067D1-A92C-412B-5341-25C38B5CCF31}"/>
              </a:ext>
            </a:extLst>
          </p:cNvPr>
          <p:cNvSpPr/>
          <p:nvPr/>
        </p:nvSpPr>
        <p:spPr>
          <a:xfrm>
            <a:off x="1968232" y="3749824"/>
            <a:ext cx="8258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latin typeface="+mn-lt"/>
              </a:rPr>
              <a:t>c/o </a:t>
            </a:r>
            <a:r>
              <a:rPr lang="fr-FR" sz="1100" dirty="0" err="1">
                <a:latin typeface="+mn-lt"/>
              </a:rPr>
              <a:t>S.Blivet</a:t>
            </a:r>
            <a:endParaRPr lang="fr-FR" sz="1100" dirty="0"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BA6E4C-B088-00D4-54D3-BCDB71E2E7DD}"/>
              </a:ext>
            </a:extLst>
          </p:cNvPr>
          <p:cNvSpPr/>
          <p:nvPr/>
        </p:nvSpPr>
        <p:spPr>
          <a:xfrm>
            <a:off x="777875" y="5334000"/>
            <a:ext cx="10743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latin typeface="+mn-lt"/>
              </a:rPr>
              <a:t>c/o </a:t>
            </a:r>
            <a:r>
              <a:rPr lang="fr-FR" sz="1100" dirty="0" err="1">
                <a:latin typeface="+mn-lt"/>
              </a:rPr>
              <a:t>P.Duchesne</a:t>
            </a:r>
            <a:endParaRPr lang="fr-FR" sz="1100" dirty="0">
              <a:latin typeface="+mn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88BD4B1-966E-F596-483E-8B56AE99FA4B}"/>
              </a:ext>
            </a:extLst>
          </p:cNvPr>
          <p:cNvSpPr txBox="1"/>
          <p:nvPr/>
        </p:nvSpPr>
        <p:spPr>
          <a:xfrm>
            <a:off x="6298026" y="3821832"/>
            <a:ext cx="1075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i="1" dirty="0">
                <a:latin typeface="+mn-lt"/>
              </a:rPr>
              <a:t>CST simulations</a:t>
            </a:r>
          </a:p>
        </p:txBody>
      </p:sp>
      <p:pic>
        <p:nvPicPr>
          <p:cNvPr id="28" name="Picture 6" descr="Illustration Stock Complete white stamp text on circle on green background  and star | Adobe Stock">
            <a:extLst>
              <a:ext uri="{FF2B5EF4-FFF2-40B4-BE49-F238E27FC236}">
                <a16:creationId xmlns:a16="http://schemas.microsoft.com/office/drawing/2014/main" id="{B132CFC2-4AA5-D0FC-B174-3EF247D6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8293" y="1877554"/>
            <a:ext cx="576126" cy="57612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2A898A9B-3EEE-6990-2265-2174366D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Design status of Linac components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3460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EBB91-46D9-2517-54C9-3E5312B4C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8F509853-C020-C1AE-62E4-EB73A4CD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6151A3-D7B3-1EBE-B9C1-4A00EC53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18</a:t>
            </a:fld>
            <a:endParaRPr lang="fr-FR"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CE8815E-36AF-1AD6-9BE9-9C6F7C441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CDB8C88-9672-CEA8-347E-FE5CF3CE3B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02B347-EE82-BEEC-18D1-380F7B7C38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10" y="2165648"/>
            <a:ext cx="6347300" cy="3343673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C326D22-AD66-092E-A744-8C5F9772E0A4}"/>
              </a:ext>
            </a:extLst>
          </p:cNvPr>
          <p:cNvSpPr txBox="1">
            <a:spLocks/>
          </p:cNvSpPr>
          <p:nvPr/>
        </p:nvSpPr>
        <p:spPr>
          <a:xfrm>
            <a:off x="259041" y="581472"/>
            <a:ext cx="6347300" cy="1671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rgbClr val="CC0066"/>
                </a:solidFill>
              </a:rPr>
              <a:t>Cryogenic circuits:</a:t>
            </a:r>
          </a:p>
          <a:p>
            <a:pPr fontAlgn="auto">
              <a:spcAft>
                <a:spcPts val="0"/>
              </a:spcAft>
            </a:pPr>
            <a:r>
              <a:rPr lang="fr-FR" sz="1600" b="0" dirty="0"/>
              <a:t>No </a:t>
            </a:r>
            <a:r>
              <a:rPr lang="fr-FR" sz="1600" b="0" dirty="0" err="1"/>
              <a:t>sub-cooling</a:t>
            </a:r>
            <a:r>
              <a:rPr lang="fr-FR" sz="1600" b="0" dirty="0"/>
              <a:t> </a:t>
            </a:r>
            <a:r>
              <a:rPr lang="fr-FR" sz="1600" b="0" dirty="0" err="1"/>
              <a:t>heat</a:t>
            </a:r>
            <a:r>
              <a:rPr lang="fr-FR" sz="1600" b="0" dirty="0"/>
              <a:t> </a:t>
            </a:r>
            <a:r>
              <a:rPr lang="fr-FR" sz="1600" b="0" dirty="0" err="1"/>
              <a:t>exchanger</a:t>
            </a:r>
            <a:r>
              <a:rPr lang="fr-FR" sz="1600" b="0" dirty="0"/>
              <a:t>, </a:t>
            </a:r>
            <a:r>
              <a:rPr lang="fr-FR" sz="1600" b="0" dirty="0" err="1"/>
              <a:t>nor</a:t>
            </a:r>
            <a:r>
              <a:rPr lang="fr-FR" sz="1600" b="0" dirty="0"/>
              <a:t> JT valve </a:t>
            </a:r>
            <a:r>
              <a:rPr lang="fr-FR" sz="1600" b="0" dirty="0" err="1"/>
              <a:t>into</a:t>
            </a:r>
            <a:r>
              <a:rPr lang="fr-FR" sz="1600" b="0" dirty="0"/>
              <a:t> the </a:t>
            </a:r>
            <a:r>
              <a:rPr lang="fr-FR" sz="1600" b="0" dirty="0" err="1"/>
              <a:t>cryomodule</a:t>
            </a:r>
            <a:r>
              <a:rPr lang="fr-FR" sz="1600" b="0" dirty="0"/>
              <a:t> (main </a:t>
            </a:r>
            <a:r>
              <a:rPr lang="fr-FR" sz="1600" b="0" dirty="0" err="1"/>
              <a:t>difference</a:t>
            </a:r>
            <a:r>
              <a:rPr lang="fr-FR" sz="1600" b="0" dirty="0"/>
              <a:t> </a:t>
            </a:r>
            <a:r>
              <a:rPr lang="fr-FR" sz="1600" b="0" dirty="0" err="1"/>
              <a:t>with</a:t>
            </a:r>
            <a:r>
              <a:rPr lang="fr-FR" sz="1600" b="0" dirty="0"/>
              <a:t> ESS </a:t>
            </a:r>
            <a:r>
              <a:rPr lang="fr-FR" sz="1600" b="0" dirty="0" err="1"/>
              <a:t>cryomodule</a:t>
            </a:r>
            <a:r>
              <a:rPr lang="fr-FR" sz="1600" b="0" dirty="0"/>
              <a:t>)</a:t>
            </a:r>
          </a:p>
          <a:p>
            <a:pPr fontAlgn="auto">
              <a:spcAft>
                <a:spcPts val="0"/>
              </a:spcAft>
            </a:pPr>
            <a:r>
              <a:rPr lang="fr-FR" sz="1600" b="0" dirty="0"/>
              <a:t>New circuits: </a:t>
            </a:r>
            <a:r>
              <a:rPr lang="fr-FR" sz="1600" b="0" dirty="0" err="1">
                <a:solidFill>
                  <a:srgbClr val="FF0000"/>
                </a:solidFill>
              </a:rPr>
              <a:t>Cavities</a:t>
            </a:r>
            <a:r>
              <a:rPr lang="fr-FR" sz="1600" b="0" dirty="0">
                <a:solidFill>
                  <a:srgbClr val="FF0000"/>
                </a:solidFill>
              </a:rPr>
              <a:t> fast </a:t>
            </a:r>
            <a:r>
              <a:rPr lang="fr-FR" sz="1600" b="0" dirty="0" err="1">
                <a:solidFill>
                  <a:srgbClr val="FF0000"/>
                </a:solidFill>
              </a:rPr>
              <a:t>cooling</a:t>
            </a:r>
            <a:r>
              <a:rPr lang="fr-FR" sz="1600" b="0" dirty="0">
                <a:solidFill>
                  <a:srgbClr val="FF0000"/>
                </a:solidFill>
              </a:rPr>
              <a:t> down</a:t>
            </a:r>
            <a:r>
              <a:rPr lang="fr-FR" sz="1600" b="0" dirty="0"/>
              <a:t> (</a:t>
            </a:r>
            <a:r>
              <a:rPr lang="fr-FR" sz="1600" b="0" dirty="0" err="1"/>
              <a:t>red</a:t>
            </a:r>
            <a:r>
              <a:rPr lang="fr-FR" sz="1600" b="0" dirty="0"/>
              <a:t> line #1),</a:t>
            </a:r>
            <a:r>
              <a:rPr lang="fr-FR" sz="1600" b="0" dirty="0">
                <a:solidFill>
                  <a:srgbClr val="00B050"/>
                </a:solidFill>
              </a:rPr>
              <a:t>HOM </a:t>
            </a:r>
            <a:r>
              <a:rPr lang="fr-FR" sz="1600" b="0" dirty="0" err="1">
                <a:solidFill>
                  <a:srgbClr val="00B050"/>
                </a:solidFill>
              </a:rPr>
              <a:t>couplers</a:t>
            </a:r>
            <a:r>
              <a:rPr lang="fr-FR" sz="1600" b="0" dirty="0">
                <a:solidFill>
                  <a:srgbClr val="00B050"/>
                </a:solidFill>
              </a:rPr>
              <a:t> </a:t>
            </a:r>
            <a:r>
              <a:rPr lang="fr-FR" sz="1600" b="0" dirty="0"/>
              <a:t>(green connexions to the </a:t>
            </a:r>
            <a:r>
              <a:rPr lang="fr-FR" sz="1600" b="0" dirty="0" err="1"/>
              <a:t>bi-phase</a:t>
            </a:r>
            <a:r>
              <a:rPr lang="fr-FR" sz="1600" b="0" dirty="0"/>
              <a:t> pipe), </a:t>
            </a:r>
            <a:r>
              <a:rPr lang="fr-FR" sz="1600" b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BLA </a:t>
            </a:r>
            <a:r>
              <a:rPr lang="fr-FR" sz="1600" b="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cooling</a:t>
            </a:r>
            <a:r>
              <a:rPr lang="fr-FR" sz="1600" b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600" b="0" dirty="0"/>
              <a:t>(</a:t>
            </a:r>
            <a:r>
              <a:rPr lang="fr-FR" sz="1600" b="0" dirty="0" err="1"/>
              <a:t>ligth</a:t>
            </a:r>
            <a:r>
              <a:rPr lang="fr-FR" sz="1600" b="0" dirty="0"/>
              <a:t> </a:t>
            </a:r>
            <a:r>
              <a:rPr lang="fr-FR" sz="1600" b="0" dirty="0" err="1"/>
              <a:t>blue</a:t>
            </a:r>
            <a:r>
              <a:rPr lang="fr-FR" sz="1600" b="0" dirty="0"/>
              <a:t> line #3)</a:t>
            </a:r>
            <a:endParaRPr lang="en-US" sz="1800" b="0" dirty="0">
              <a:solidFill>
                <a:srgbClr val="002060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AD3AE0C-1CD9-EF71-7E03-B9174FC922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531" y="896105"/>
            <a:ext cx="3899401" cy="1380444"/>
          </a:xfrm>
          <a:prstGeom prst="rect">
            <a:avLst/>
          </a:prstGeom>
        </p:spPr>
      </p:pic>
      <p:pic>
        <p:nvPicPr>
          <p:cNvPr id="22" name="Picture 10" descr="In progress sticker. stock vector. Illustration of blue - 158775363">
            <a:extLst>
              <a:ext uri="{FF2B5EF4-FFF2-40B4-BE49-F238E27FC236}">
                <a16:creationId xmlns:a16="http://schemas.microsoft.com/office/drawing/2014/main" id="{B27F2347-A52E-3BB0-05DC-1399F54AF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8115" y="797496"/>
            <a:ext cx="1014368" cy="1903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98FAA74-58B6-AEC4-5F9C-A0083CA48A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090" y="2771767"/>
            <a:ext cx="3428842" cy="268982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7A05306-4FC6-0E6E-A191-B2C788D1E1A7}"/>
              </a:ext>
            </a:extLst>
          </p:cNvPr>
          <p:cNvSpPr/>
          <p:nvPr/>
        </p:nvSpPr>
        <p:spPr>
          <a:xfrm>
            <a:off x="2506067" y="5427494"/>
            <a:ext cx="2052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+mn-lt"/>
              </a:rPr>
              <a:t>Preliminary PID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5974B85A-C27F-B071-22E1-7BA62DD5A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Design status of Linac components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637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2865E-C0D7-179E-C54A-3E777A4D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C5B685A0-CC2C-DE22-E375-449F4AF7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018CBA-4843-F60A-96E7-ADD404C8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19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124ED944-3337-187A-CA20-9AE7A039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Linac cryomodule components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C7710B9-427C-DFEC-1FAB-05CB35DD3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55200F-0368-C66B-2743-BD9BD554DB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7E87C54-C65C-DC60-B461-8B1D62DBEC01}"/>
              </a:ext>
            </a:extLst>
          </p:cNvPr>
          <p:cNvSpPr txBox="1">
            <a:spLocks/>
          </p:cNvSpPr>
          <p:nvPr/>
        </p:nvSpPr>
        <p:spPr>
          <a:xfrm>
            <a:off x="163286" y="882910"/>
            <a:ext cx="10418646" cy="445109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1800" dirty="0">
                <a:solidFill>
                  <a:srgbClr val="CC0066"/>
                </a:solidFill>
              </a:rPr>
              <a:t>Tasks accomplished:</a:t>
            </a:r>
          </a:p>
          <a:p>
            <a:pPr marL="742950" lvl="1" indent="-28575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0" dirty="0"/>
              <a:t>Niobium material : delivered and shipped to Zanon.</a:t>
            </a:r>
          </a:p>
          <a:p>
            <a:pPr marL="742950" lvl="1" indent="-28575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0" dirty="0"/>
              <a:t>5-cell cavities : call for tender #2 in 2025</a:t>
            </a:r>
            <a:r>
              <a:rPr lang="en-GB" sz="1600" b="0" dirty="0">
                <a:sym typeface="Wingdings" panose="05000000000000000000" pitchFamily="2" charset="2"/>
              </a:rPr>
              <a:t>. Zanon awarded. Kick-off meeting 16 January 2026. Manufacturing file received for approval (technical drawings approved)...final approval soon then fabrication will start. First bare cavities expected in T1 2027.</a:t>
            </a:r>
          </a:p>
          <a:p>
            <a:pPr marL="742950" lvl="1" indent="-28575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0" dirty="0"/>
              <a:t>Magnetic shields: material (</a:t>
            </a:r>
            <a:r>
              <a:rPr lang="en-GB" sz="1600" b="0" dirty="0" err="1"/>
              <a:t>cryophy</a:t>
            </a:r>
            <a:r>
              <a:rPr lang="en-GB" sz="1600" b="0" dirty="0"/>
              <a:t> and µmetal) ordered. 6 months delay for 2mm thick µmetal...delivery in September 2026.</a:t>
            </a:r>
            <a:endParaRPr lang="en-GB" sz="1600" b="0" dirty="0">
              <a:sym typeface="Wingdings" panose="05000000000000000000" pitchFamily="2" charset="2"/>
            </a:endParaRPr>
          </a:p>
          <a:p>
            <a:pPr lvl="1" fontAlgn="auto">
              <a:spcAft>
                <a:spcPts val="0"/>
              </a:spcAft>
            </a:pPr>
            <a:endParaRPr lang="en-GB" sz="1800" dirty="0"/>
          </a:p>
          <a:p>
            <a:pPr fontAlgn="auto">
              <a:spcAft>
                <a:spcPts val="0"/>
              </a:spcAft>
            </a:pPr>
            <a:r>
              <a:rPr lang="en-GB" sz="1800" dirty="0">
                <a:solidFill>
                  <a:srgbClr val="CC0066"/>
                </a:solidFill>
                <a:cs typeface="Calibri" panose="020F0502020204030204" pitchFamily="34" charset="0"/>
              </a:rPr>
              <a:t>Still to come:</a:t>
            </a:r>
          </a:p>
          <a:p>
            <a:pPr marL="742950" lvl="1" indent="-28575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0" dirty="0"/>
              <a:t>HOM couplers (4 additional units </a:t>
            </a:r>
            <a:r>
              <a:rPr lang="en-GB" sz="1600" b="0" dirty="0" err="1"/>
              <a:t>w.r.</a:t>
            </a:r>
            <a:r>
              <a:rPr lang="en-GB" sz="1600" b="0" dirty="0"/>
              <a:t> to iSAS-WP4): call for tender in preparation. Publication before summer break.</a:t>
            </a:r>
          </a:p>
          <a:p>
            <a:pPr marL="742950" lvl="1" indent="-28575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0" dirty="0"/>
              <a:t>Double-wall tubes (for FPC): call for tender in preparation. Publication before summer break.</a:t>
            </a:r>
          </a:p>
          <a:p>
            <a:pPr marL="742950" lvl="1" indent="-28575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0" dirty="0"/>
              <a:t>Cold tuning systems: all quotations received (~30k€/CTS). Ordering phase is about to start.</a:t>
            </a:r>
          </a:p>
          <a:p>
            <a:pPr marL="742950" lvl="1" indent="-28575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0" dirty="0"/>
              <a:t>All metal gate valves: quotation received. Super expensive! Ongoing discussion with another supplier (VSE </a:t>
            </a:r>
            <a:r>
              <a:rPr lang="en-GB" sz="1600" b="0" dirty="0" err="1"/>
              <a:t>Vakuumtechnik</a:t>
            </a:r>
            <a:r>
              <a:rPr lang="en-GB" sz="1600" b="0" dirty="0"/>
              <a:t>)</a:t>
            </a:r>
          </a:p>
          <a:p>
            <a:pPr marL="742950" lvl="1" indent="-28575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0" dirty="0"/>
              <a:t>Magnetic shields: call for tender postponed to October 2026   </a:t>
            </a:r>
          </a:p>
          <a:p>
            <a:pPr marL="742950" lvl="1" indent="-28575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0" dirty="0"/>
              <a:t>Cryomodule dished-ends: technical drawings in progress...</a:t>
            </a:r>
          </a:p>
        </p:txBody>
      </p:sp>
    </p:spTree>
    <p:extLst>
      <p:ext uri="{BB962C8B-B14F-4D97-AF65-F5344CB8AC3E}">
        <p14:creationId xmlns:p14="http://schemas.microsoft.com/office/powerpoint/2010/main" val="252179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E11A5-9546-00CE-2E46-54114EC4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8E00A-CA6B-586B-B5BD-EAE0603A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PERLE global planning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7A3A3B-0927-F97E-3247-B15B95BFB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5389C35-455A-D1FF-1E45-DAA87E17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ACD511-10C0-C436-6745-348E5CA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349A7B7-07CC-A14A-F8E2-012BD58D5A0A}"/>
              </a:ext>
            </a:extLst>
          </p:cNvPr>
          <p:cNvCxnSpPr>
            <a:cxnSpLocks/>
          </p:cNvCxnSpPr>
          <p:nvPr/>
        </p:nvCxnSpPr>
        <p:spPr>
          <a:xfrm>
            <a:off x="6288084" y="3426097"/>
            <a:ext cx="0" cy="145548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1273109-1886-EB14-99CB-D56C3AE62F59}"/>
              </a:ext>
            </a:extLst>
          </p:cNvPr>
          <p:cNvCxnSpPr>
            <a:cxnSpLocks/>
          </p:cNvCxnSpPr>
          <p:nvPr/>
        </p:nvCxnSpPr>
        <p:spPr>
          <a:xfrm>
            <a:off x="6054256" y="2513208"/>
            <a:ext cx="0" cy="234427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94FE132-63F9-171A-6A89-9F5FD04FD8A8}"/>
              </a:ext>
            </a:extLst>
          </p:cNvPr>
          <p:cNvSpPr/>
          <p:nvPr/>
        </p:nvSpPr>
        <p:spPr>
          <a:xfrm>
            <a:off x="3469926" y="1472752"/>
            <a:ext cx="1134664" cy="3408828"/>
          </a:xfrm>
          <a:prstGeom prst="rect">
            <a:avLst/>
          </a:prstGeom>
          <a:solidFill>
            <a:srgbClr val="F43CDE">
              <a:alpha val="11000"/>
            </a:srgbClr>
          </a:solidFill>
          <a:ln w="28575">
            <a:solidFill>
              <a:srgbClr val="FF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8E7659-33E3-EAF3-7644-BCBF1E598601}"/>
              </a:ext>
            </a:extLst>
          </p:cNvPr>
          <p:cNvSpPr/>
          <p:nvPr/>
        </p:nvSpPr>
        <p:spPr>
          <a:xfrm>
            <a:off x="6970563" y="914745"/>
            <a:ext cx="445608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60B4A-4AB2-901C-9063-8217D7D64E05}"/>
              </a:ext>
            </a:extLst>
          </p:cNvPr>
          <p:cNvSpPr/>
          <p:nvPr/>
        </p:nvSpPr>
        <p:spPr>
          <a:xfrm>
            <a:off x="6969299" y="1155761"/>
            <a:ext cx="445608" cy="93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0D47A31-E596-98F7-0F4B-932B39354D7A}"/>
              </a:ext>
            </a:extLst>
          </p:cNvPr>
          <p:cNvGrpSpPr/>
          <p:nvPr/>
        </p:nvGrpSpPr>
        <p:grpSpPr>
          <a:xfrm>
            <a:off x="6970563" y="1390506"/>
            <a:ext cx="456906" cy="124817"/>
            <a:chOff x="5746387" y="2231600"/>
            <a:chExt cx="547848" cy="720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C67E22-AB14-DD37-4553-B10FF50A09DC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1E1B27-CDFB-D37D-4C42-E0F4D2A640D3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FDF9C48F-5055-2289-DA41-498102E27338}"/>
              </a:ext>
            </a:extLst>
          </p:cNvPr>
          <p:cNvSpPr txBox="1"/>
          <p:nvPr/>
        </p:nvSpPr>
        <p:spPr>
          <a:xfrm>
            <a:off x="7431409" y="797496"/>
            <a:ext cx="89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Bold" panose="020B0502040204020203" pitchFamily="34" charset="0"/>
              </a:rPr>
              <a:t>Design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9D8655-A190-A8F5-552D-2C3E42FDC7F3}"/>
              </a:ext>
            </a:extLst>
          </p:cNvPr>
          <p:cNvSpPr txBox="1"/>
          <p:nvPr/>
        </p:nvSpPr>
        <p:spPr>
          <a:xfrm>
            <a:off x="7427469" y="1013520"/>
            <a:ext cx="3345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Bold" panose="020B0502040204020203" pitchFamily="34" charset="0"/>
              </a:rPr>
              <a:t>Procurement/Construction/Installation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FD338C-387E-B6F9-6515-3DDF0DE6BEBE}"/>
              </a:ext>
            </a:extLst>
          </p:cNvPr>
          <p:cNvSpPr txBox="1"/>
          <p:nvPr/>
        </p:nvSpPr>
        <p:spPr>
          <a:xfrm>
            <a:off x="7417486" y="1262600"/>
            <a:ext cx="1467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Bold" panose="020B0502040204020203" pitchFamily="34" charset="0"/>
              </a:rPr>
              <a:t>Commissioning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715A30-FD37-486F-EB77-0BD1A6F8FB5A}"/>
              </a:ext>
            </a:extLst>
          </p:cNvPr>
          <p:cNvSpPr/>
          <p:nvPr/>
        </p:nvSpPr>
        <p:spPr>
          <a:xfrm rot="5400000">
            <a:off x="9380192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2031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7DFD629-974A-BE9C-4918-BD0E856D19A8}"/>
              </a:ext>
            </a:extLst>
          </p:cNvPr>
          <p:cNvSpPr txBox="1"/>
          <p:nvPr/>
        </p:nvSpPr>
        <p:spPr>
          <a:xfrm>
            <a:off x="9797420" y="3728313"/>
            <a:ext cx="577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5 MW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C5ADDE-54CB-D361-0E9A-9DEF5E0917D7}"/>
              </a:ext>
            </a:extLst>
          </p:cNvPr>
          <p:cNvSpPr txBox="1"/>
          <p:nvPr/>
        </p:nvSpPr>
        <p:spPr>
          <a:xfrm>
            <a:off x="2521864" y="4464370"/>
            <a:ext cx="56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0066"/>
                </a:solidFill>
                <a:latin typeface="Bahnschrift SemiBold" panose="020B0502040204020203" pitchFamily="34" charset="0"/>
              </a:rPr>
              <a:t>TDR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725BF62-A973-0347-68BB-1877BC1B1E00}"/>
              </a:ext>
            </a:extLst>
          </p:cNvPr>
          <p:cNvSpPr txBox="1"/>
          <p:nvPr/>
        </p:nvSpPr>
        <p:spPr>
          <a:xfrm>
            <a:off x="2997667" y="3370528"/>
            <a:ext cx="176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FF"/>
                </a:solidFill>
                <a:latin typeface="Bahnschrift SemiBold" panose="020B0502040204020203" pitchFamily="34" charset="0"/>
              </a:rPr>
              <a:t>Civil engineering work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9F50B8-A3DB-3AAA-F6C2-A7062D967FE1}"/>
              </a:ext>
            </a:extLst>
          </p:cNvPr>
          <p:cNvSpPr/>
          <p:nvPr/>
        </p:nvSpPr>
        <p:spPr>
          <a:xfrm rot="5400000">
            <a:off x="831933" y="4943214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9F1F5F-8A65-B24A-7C7A-55D5AA523082}"/>
              </a:ext>
            </a:extLst>
          </p:cNvPr>
          <p:cNvSpPr/>
          <p:nvPr/>
        </p:nvSpPr>
        <p:spPr>
          <a:xfrm rot="5400000">
            <a:off x="6631342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442F32-00F3-1CDA-0159-E34DEF84EC83}"/>
              </a:ext>
            </a:extLst>
          </p:cNvPr>
          <p:cNvSpPr/>
          <p:nvPr/>
        </p:nvSpPr>
        <p:spPr>
          <a:xfrm rot="5400000">
            <a:off x="8055910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2030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97D315-262A-C216-D663-D3C50CAC57D1}"/>
              </a:ext>
            </a:extLst>
          </p:cNvPr>
          <p:cNvSpPr/>
          <p:nvPr/>
        </p:nvSpPr>
        <p:spPr>
          <a:xfrm rot="5400000">
            <a:off x="5153287" y="4963087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E971B2-2E77-0C1F-FC3B-35BC73FC5D14}"/>
              </a:ext>
            </a:extLst>
          </p:cNvPr>
          <p:cNvSpPr/>
          <p:nvPr/>
        </p:nvSpPr>
        <p:spPr>
          <a:xfrm rot="5400000">
            <a:off x="3750986" y="4963086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F72E34-5ACF-C441-E166-C4EEE28E2FE6}"/>
              </a:ext>
            </a:extLst>
          </p:cNvPr>
          <p:cNvSpPr/>
          <p:nvPr/>
        </p:nvSpPr>
        <p:spPr>
          <a:xfrm rot="5400000">
            <a:off x="2221006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2026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CE441BB-F372-5605-ACEF-8F17E0D58B68}"/>
              </a:ext>
            </a:extLst>
          </p:cNvPr>
          <p:cNvGrpSpPr/>
          <p:nvPr/>
        </p:nvGrpSpPr>
        <p:grpSpPr>
          <a:xfrm>
            <a:off x="293806" y="4643379"/>
            <a:ext cx="10080789" cy="585726"/>
            <a:chOff x="345828" y="4901952"/>
            <a:chExt cx="10081119" cy="585745"/>
          </a:xfrm>
        </p:grpSpPr>
        <p:sp>
          <p:nvSpPr>
            <p:cNvPr id="30" name="Flèche : droite 11">
              <a:extLst>
                <a:ext uri="{FF2B5EF4-FFF2-40B4-BE49-F238E27FC236}">
                  <a16:creationId xmlns:a16="http://schemas.microsoft.com/office/drawing/2014/main" id="{FD723FCC-296E-BD3B-1797-8FB4A98FAF54}"/>
                </a:ext>
              </a:extLst>
            </p:cNvPr>
            <p:cNvSpPr/>
            <p:nvPr/>
          </p:nvSpPr>
          <p:spPr>
            <a:xfrm>
              <a:off x="345828" y="5117976"/>
              <a:ext cx="10081119" cy="139644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06EC5CA5-3EAB-7C44-D08E-547631D3E47F}"/>
                </a:ext>
              </a:extLst>
            </p:cNvPr>
            <p:cNvCxnSpPr/>
            <p:nvPr/>
          </p:nvCxnSpPr>
          <p:spPr>
            <a:xfrm>
              <a:off x="345828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1EAFC8F8-0283-542C-F2F4-B4F6B553A036}"/>
                </a:ext>
              </a:extLst>
            </p:cNvPr>
            <p:cNvCxnSpPr/>
            <p:nvPr/>
          </p:nvCxnSpPr>
          <p:spPr>
            <a:xfrm>
              <a:off x="17859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5A38376-CD07-473E-7E39-A03A03A91C6F}"/>
                </a:ext>
              </a:extLst>
            </p:cNvPr>
            <p:cNvCxnSpPr/>
            <p:nvPr/>
          </p:nvCxnSpPr>
          <p:spPr>
            <a:xfrm>
              <a:off x="322614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8D42D7E1-DC02-99B0-5B33-75729D025B05}"/>
                </a:ext>
              </a:extLst>
            </p:cNvPr>
            <p:cNvCxnSpPr/>
            <p:nvPr/>
          </p:nvCxnSpPr>
          <p:spPr>
            <a:xfrm>
              <a:off x="4666307" y="4911633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82E89FB-5DDE-DA11-05F1-CC15B2C7D237}"/>
                </a:ext>
              </a:extLst>
            </p:cNvPr>
            <p:cNvCxnSpPr/>
            <p:nvPr/>
          </p:nvCxnSpPr>
          <p:spPr>
            <a:xfrm>
              <a:off x="610646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B119290-276B-1E90-F9BC-4970F9A22B98}"/>
                </a:ext>
              </a:extLst>
            </p:cNvPr>
            <p:cNvCxnSpPr/>
            <p:nvPr/>
          </p:nvCxnSpPr>
          <p:spPr>
            <a:xfrm>
              <a:off x="754662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67F321A5-515E-7B0B-F25F-E1C859DDF0D9}"/>
                </a:ext>
              </a:extLst>
            </p:cNvPr>
            <p:cNvCxnSpPr/>
            <p:nvPr/>
          </p:nvCxnSpPr>
          <p:spPr>
            <a:xfrm>
              <a:off x="89867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99BCA56-53AE-DCBF-EB9E-21B3EEBB7A11}"/>
              </a:ext>
            </a:extLst>
          </p:cNvPr>
          <p:cNvSpPr/>
          <p:nvPr/>
        </p:nvSpPr>
        <p:spPr>
          <a:xfrm>
            <a:off x="3469925" y="3016065"/>
            <a:ext cx="1125105" cy="55654"/>
          </a:xfrm>
          <a:prstGeom prst="rect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84C916B-B416-0A19-FFED-FF10BB55B891}"/>
              </a:ext>
            </a:extLst>
          </p:cNvPr>
          <p:cNvCxnSpPr>
            <a:cxnSpLocks/>
            <a:stCxn id="117" idx="2"/>
          </p:cNvCxnSpPr>
          <p:nvPr/>
        </p:nvCxnSpPr>
        <p:spPr>
          <a:xfrm>
            <a:off x="6751963" y="2573534"/>
            <a:ext cx="16480" cy="230845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F9962FB3-702C-ACDB-37F4-DBF8BFA59907}"/>
              </a:ext>
            </a:extLst>
          </p:cNvPr>
          <p:cNvCxnSpPr>
            <a:cxnSpLocks/>
          </p:cNvCxnSpPr>
          <p:nvPr/>
        </p:nvCxnSpPr>
        <p:spPr>
          <a:xfrm>
            <a:off x="7494369" y="3405529"/>
            <a:ext cx="0" cy="14538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3E9FBA3-E696-A08E-2D33-E4A9EEBE036A}"/>
              </a:ext>
            </a:extLst>
          </p:cNvPr>
          <p:cNvCxnSpPr>
            <a:cxnSpLocks/>
          </p:cNvCxnSpPr>
          <p:nvPr/>
        </p:nvCxnSpPr>
        <p:spPr>
          <a:xfrm>
            <a:off x="5043565" y="2515124"/>
            <a:ext cx="6635" cy="240231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xplosion : 8 points 127">
            <a:extLst>
              <a:ext uri="{FF2B5EF4-FFF2-40B4-BE49-F238E27FC236}">
                <a16:creationId xmlns:a16="http://schemas.microsoft.com/office/drawing/2014/main" id="{BD0FD935-9B9C-BADA-7B3F-DBA2AEB57EAD}"/>
              </a:ext>
            </a:extLst>
          </p:cNvPr>
          <p:cNvSpPr/>
          <p:nvPr/>
        </p:nvSpPr>
        <p:spPr>
          <a:xfrm>
            <a:off x="2578088" y="4735658"/>
            <a:ext cx="360027" cy="361960"/>
          </a:xfrm>
          <a:prstGeom prst="irregularSeal1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7A286A"/>
              </a:solidFill>
              <a:highlight>
                <a:srgbClr val="CC0066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C38DE75-9BED-738F-5A96-54D8A81AB241}"/>
              </a:ext>
            </a:extLst>
          </p:cNvPr>
          <p:cNvSpPr/>
          <p:nvPr/>
        </p:nvSpPr>
        <p:spPr>
          <a:xfrm>
            <a:off x="4604590" y="4151974"/>
            <a:ext cx="4329893" cy="934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42A282A-5E93-C87D-5B7C-B557BB6B4FE3}"/>
              </a:ext>
            </a:extLst>
          </p:cNvPr>
          <p:cNvSpPr txBox="1"/>
          <p:nvPr/>
        </p:nvSpPr>
        <p:spPr>
          <a:xfrm>
            <a:off x="231837" y="4004390"/>
            <a:ext cx="1742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ERL 3-loop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D9FE1A52-ECC5-AEE1-08F2-E633C84EF648}"/>
              </a:ext>
            </a:extLst>
          </p:cNvPr>
          <p:cNvGrpSpPr/>
          <p:nvPr/>
        </p:nvGrpSpPr>
        <p:grpSpPr>
          <a:xfrm>
            <a:off x="9026869" y="4151974"/>
            <a:ext cx="1015043" cy="93600"/>
            <a:chOff x="5718995" y="2231600"/>
            <a:chExt cx="1350025" cy="72008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F537BFE2-B458-8513-65FC-D5E1E5219880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86E34B3-77FA-E515-31F9-2ECC7ECF816D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AA5540C-3CE7-6A0C-D855-292164DC42B3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FFA9B4F4-6FBD-2024-3498-48034CFBB7D1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60EBC84-66C3-1315-FFFB-6C83C04821C4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7B4F79D-A3CB-1A11-E9F9-98BB4A0DD6EB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sp>
        <p:nvSpPr>
          <p:cNvPr id="52" name="Explosion : 8 points 124">
            <a:extLst>
              <a:ext uri="{FF2B5EF4-FFF2-40B4-BE49-F238E27FC236}">
                <a16:creationId xmlns:a16="http://schemas.microsoft.com/office/drawing/2014/main" id="{1B132F19-60EE-48A8-2970-EB3692D1C462}"/>
              </a:ext>
            </a:extLst>
          </p:cNvPr>
          <p:cNvSpPr/>
          <p:nvPr/>
        </p:nvSpPr>
        <p:spPr>
          <a:xfrm>
            <a:off x="9912049" y="3989923"/>
            <a:ext cx="325792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A650A77-6543-E841-6583-E407815030AA}"/>
              </a:ext>
            </a:extLst>
          </p:cNvPr>
          <p:cNvSpPr/>
          <p:nvPr/>
        </p:nvSpPr>
        <p:spPr>
          <a:xfrm>
            <a:off x="288795" y="1472752"/>
            <a:ext cx="1833377" cy="7020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CF36BBF-7C9E-25E3-749D-B9183FC9E2FC}"/>
              </a:ext>
            </a:extLst>
          </p:cNvPr>
          <p:cNvSpPr/>
          <p:nvPr/>
        </p:nvSpPr>
        <p:spPr>
          <a:xfrm>
            <a:off x="2497905" y="2356506"/>
            <a:ext cx="3464560" cy="8679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BE3F4C-ACF0-C40D-C195-72B1BD72CDDD}"/>
              </a:ext>
            </a:extLst>
          </p:cNvPr>
          <p:cNvSpPr/>
          <p:nvPr/>
        </p:nvSpPr>
        <p:spPr>
          <a:xfrm>
            <a:off x="2553246" y="3251974"/>
            <a:ext cx="3615860" cy="93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03E26C9-DEEA-B17D-EDA6-45A4F5C77B50}"/>
              </a:ext>
            </a:extLst>
          </p:cNvPr>
          <p:cNvSpPr/>
          <p:nvPr/>
        </p:nvSpPr>
        <p:spPr>
          <a:xfrm>
            <a:off x="288795" y="2355381"/>
            <a:ext cx="2209109" cy="9374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F45C630-AB01-B285-CD4E-CA1E062DF85C}"/>
              </a:ext>
            </a:extLst>
          </p:cNvPr>
          <p:cNvSpPr/>
          <p:nvPr/>
        </p:nvSpPr>
        <p:spPr>
          <a:xfrm>
            <a:off x="288795" y="3251974"/>
            <a:ext cx="2264451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8" name="Explosion : 8 points 32">
            <a:extLst>
              <a:ext uri="{FF2B5EF4-FFF2-40B4-BE49-F238E27FC236}">
                <a16:creationId xmlns:a16="http://schemas.microsoft.com/office/drawing/2014/main" id="{4C5A233A-62F4-30CC-5D2C-1354BBD4D463}"/>
              </a:ext>
            </a:extLst>
          </p:cNvPr>
          <p:cNvSpPr/>
          <p:nvPr/>
        </p:nvSpPr>
        <p:spPr>
          <a:xfrm>
            <a:off x="1998413" y="1335827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9" name="Explosion : 8 points 36">
            <a:extLst>
              <a:ext uri="{FF2B5EF4-FFF2-40B4-BE49-F238E27FC236}">
                <a16:creationId xmlns:a16="http://schemas.microsoft.com/office/drawing/2014/main" id="{C764D295-4278-FA1D-F4AB-BF40077FB2BB}"/>
              </a:ext>
            </a:extLst>
          </p:cNvPr>
          <p:cNvSpPr/>
          <p:nvPr/>
        </p:nvSpPr>
        <p:spPr>
          <a:xfrm>
            <a:off x="5894403" y="2211574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938F2F6F-E0D7-D32D-402F-FA452E23C023}"/>
              </a:ext>
            </a:extLst>
          </p:cNvPr>
          <p:cNvSpPr txBox="1"/>
          <p:nvPr/>
        </p:nvSpPr>
        <p:spPr>
          <a:xfrm>
            <a:off x="1545874" y="959853"/>
            <a:ext cx="1248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Bahnschrift SemiBold" panose="020B0502040204020203" pitchFamily="34" charset="0"/>
              </a:rPr>
              <a:t>First electrons April 2026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968F4D2-151B-F205-89E7-D807FC735E71}"/>
              </a:ext>
            </a:extLst>
          </p:cNvPr>
          <p:cNvSpPr txBox="1"/>
          <p:nvPr/>
        </p:nvSpPr>
        <p:spPr>
          <a:xfrm>
            <a:off x="200786" y="1565534"/>
            <a:ext cx="2097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DC Gun @ 350 keV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29CEBC5-E741-EF30-CAE1-B4C934066A43}"/>
              </a:ext>
            </a:extLst>
          </p:cNvPr>
          <p:cNvSpPr txBox="1"/>
          <p:nvPr/>
        </p:nvSpPr>
        <p:spPr>
          <a:xfrm>
            <a:off x="225508" y="2454260"/>
            <a:ext cx="2628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Injector @ 7 MeV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0ED9540-5A8A-A530-07AB-AED9C01894DD}"/>
              </a:ext>
            </a:extLst>
          </p:cNvPr>
          <p:cNvSpPr txBox="1"/>
          <p:nvPr/>
        </p:nvSpPr>
        <p:spPr>
          <a:xfrm>
            <a:off x="4526541" y="1826011"/>
            <a:ext cx="1083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Bahnschrift SemiBold" panose="020B0502040204020203" pitchFamily="34" charset="0"/>
              </a:rPr>
              <a:t>Buncher installation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839EEF82-E719-484A-A874-2E1296C3AD42}"/>
              </a:ext>
            </a:extLst>
          </p:cNvPr>
          <p:cNvSpPr txBox="1"/>
          <p:nvPr/>
        </p:nvSpPr>
        <p:spPr>
          <a:xfrm>
            <a:off x="229761" y="3346790"/>
            <a:ext cx="2708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ERL 1-loop @ 89 </a:t>
            </a:r>
            <a:r>
              <a:rPr lang="en-US" sz="1600" b="1" dirty="0" err="1">
                <a:latin typeface="Bahnschrift SemiBold" panose="020B0502040204020203" pitchFamily="34" charset="0"/>
              </a:rPr>
              <a:t>Mev</a:t>
            </a:r>
            <a:endParaRPr lang="en-US" sz="1600" b="1" dirty="0">
              <a:latin typeface="Bahnschrift SemiBold" panose="020B0502040204020203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A2DBADC-99CA-FC01-04A0-ED295EFA7FA3}"/>
              </a:ext>
            </a:extLst>
          </p:cNvPr>
          <p:cNvSpPr txBox="1"/>
          <p:nvPr/>
        </p:nvSpPr>
        <p:spPr>
          <a:xfrm>
            <a:off x="4487393" y="1101609"/>
            <a:ext cx="947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20 mA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B1E0D45-2439-2E19-A6C0-801EEF11C583}"/>
              </a:ext>
            </a:extLst>
          </p:cNvPr>
          <p:cNvSpPr txBox="1"/>
          <p:nvPr/>
        </p:nvSpPr>
        <p:spPr>
          <a:xfrm>
            <a:off x="6526137" y="1947498"/>
            <a:ext cx="6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5 mA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E425CD3-BDE7-4721-311F-8E2296814240}"/>
              </a:ext>
            </a:extLst>
          </p:cNvPr>
          <p:cNvGrpSpPr/>
          <p:nvPr/>
        </p:nvGrpSpPr>
        <p:grpSpPr>
          <a:xfrm>
            <a:off x="2367998" y="1473573"/>
            <a:ext cx="1015043" cy="93600"/>
            <a:chOff x="5718995" y="2231600"/>
            <a:chExt cx="1350025" cy="72008"/>
          </a:xfrm>
        </p:grpSpPr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3BC82974-F70C-ABE6-1C3C-08DDC4F38BFB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2F889E0-0293-0BB2-C146-B3FE49E27343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3CEC156-CF39-BCF9-7454-8C4B1E2786B4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303A8B9C-1369-3831-EB32-59F0A2D6ECA8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8318DE3-8977-CA15-32D4-FF58592FEDB9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1E0D480-DEB3-E5F5-5F7B-37D832EBCBA2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B147FE5C-4F9E-36BC-E0D4-5460AC96BFCB}"/>
              </a:ext>
            </a:extLst>
          </p:cNvPr>
          <p:cNvGrpSpPr/>
          <p:nvPr/>
        </p:nvGrpSpPr>
        <p:grpSpPr>
          <a:xfrm>
            <a:off x="6326957" y="3251488"/>
            <a:ext cx="1015043" cy="93600"/>
            <a:chOff x="5718995" y="2231600"/>
            <a:chExt cx="1350025" cy="72008"/>
          </a:xfrm>
        </p:grpSpPr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E408A33E-D47A-9AD6-5EC5-B47C18DBFBE4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6949040-5DE2-BD48-6432-90073F00D075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CD3FD44-1381-7D7A-043C-0431FE13F582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627F0517-8166-4017-FB38-8B4AD37D1A35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137F914-EB8B-1FFA-6C7F-7E9D2E64AC04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968FEB9-79B3-22DB-1D30-00F51ACE64AD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sp>
        <p:nvSpPr>
          <p:cNvPr id="81" name="ZoneTexte 80">
            <a:extLst>
              <a:ext uri="{FF2B5EF4-FFF2-40B4-BE49-F238E27FC236}">
                <a16:creationId xmlns:a16="http://schemas.microsoft.com/office/drawing/2014/main" id="{61A5AE13-777B-13A3-65DF-03D5B3B0C894}"/>
              </a:ext>
            </a:extLst>
          </p:cNvPr>
          <p:cNvSpPr txBox="1"/>
          <p:nvPr/>
        </p:nvSpPr>
        <p:spPr>
          <a:xfrm>
            <a:off x="5728380" y="2711077"/>
            <a:ext cx="1189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Bahnschrift SemiBold" panose="020B0502040204020203" pitchFamily="34" charset="0"/>
              </a:rPr>
              <a:t>Cryomodule installation</a:t>
            </a:r>
          </a:p>
        </p:txBody>
      </p:sp>
      <p:sp>
        <p:nvSpPr>
          <p:cNvPr id="82" name="Explosion : 8 points 99">
            <a:extLst>
              <a:ext uri="{FF2B5EF4-FFF2-40B4-BE49-F238E27FC236}">
                <a16:creationId xmlns:a16="http://schemas.microsoft.com/office/drawing/2014/main" id="{E957013D-26D1-F337-6661-4DCC7F045AA1}"/>
              </a:ext>
            </a:extLst>
          </p:cNvPr>
          <p:cNvSpPr/>
          <p:nvPr/>
        </p:nvSpPr>
        <p:spPr>
          <a:xfrm>
            <a:off x="7304799" y="3107974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ACCE44CD-59A1-9DFD-5576-4EA149E9DB0E}"/>
              </a:ext>
            </a:extLst>
          </p:cNvPr>
          <p:cNvSpPr txBox="1"/>
          <p:nvPr/>
        </p:nvSpPr>
        <p:spPr>
          <a:xfrm>
            <a:off x="7193367" y="2858115"/>
            <a:ext cx="6480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0.5 MW</a:t>
            </a:r>
          </a:p>
        </p:txBody>
      </p:sp>
      <p:sp>
        <p:nvSpPr>
          <p:cNvPr id="84" name="Explosion : 8 points 132">
            <a:extLst>
              <a:ext uri="{FF2B5EF4-FFF2-40B4-BE49-F238E27FC236}">
                <a16:creationId xmlns:a16="http://schemas.microsoft.com/office/drawing/2014/main" id="{82084E56-B542-92F9-7E65-73F21E85C799}"/>
              </a:ext>
            </a:extLst>
          </p:cNvPr>
          <p:cNvSpPr/>
          <p:nvPr/>
        </p:nvSpPr>
        <p:spPr>
          <a:xfrm>
            <a:off x="6102423" y="3113945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85" name="Explosion : 8 points 33">
            <a:extLst>
              <a:ext uri="{FF2B5EF4-FFF2-40B4-BE49-F238E27FC236}">
                <a16:creationId xmlns:a16="http://schemas.microsoft.com/office/drawing/2014/main" id="{0E1E7484-A88F-7194-FC3A-582072C2E88B}"/>
              </a:ext>
            </a:extLst>
          </p:cNvPr>
          <p:cNvSpPr/>
          <p:nvPr/>
        </p:nvSpPr>
        <p:spPr>
          <a:xfrm>
            <a:off x="4307380" y="2813135"/>
            <a:ext cx="360027" cy="451544"/>
          </a:xfrm>
          <a:prstGeom prst="irregularSeal1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A93C6E10-8BB1-D149-6A35-7C51D9C55F73}"/>
              </a:ext>
            </a:extLst>
          </p:cNvPr>
          <p:cNvCxnSpPr>
            <a:cxnSpLocks/>
          </p:cNvCxnSpPr>
          <p:nvPr/>
        </p:nvCxnSpPr>
        <p:spPr>
          <a:xfrm>
            <a:off x="10041912" y="4269624"/>
            <a:ext cx="0" cy="64781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xplosion : 8 points 111">
            <a:extLst>
              <a:ext uri="{FF2B5EF4-FFF2-40B4-BE49-F238E27FC236}">
                <a16:creationId xmlns:a16="http://schemas.microsoft.com/office/drawing/2014/main" id="{BC244BAB-D1BC-7C43-6B75-BAAC1F8ABB31}"/>
              </a:ext>
            </a:extLst>
          </p:cNvPr>
          <p:cNvSpPr/>
          <p:nvPr/>
        </p:nvSpPr>
        <p:spPr>
          <a:xfrm>
            <a:off x="2866107" y="1347252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4C59C481-0325-10F4-38AB-F9322CE8ED6B}"/>
              </a:ext>
            </a:extLst>
          </p:cNvPr>
          <p:cNvSpPr txBox="1"/>
          <p:nvPr/>
        </p:nvSpPr>
        <p:spPr>
          <a:xfrm>
            <a:off x="2745944" y="1109609"/>
            <a:ext cx="650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5 mA</a:t>
            </a:r>
          </a:p>
        </p:txBody>
      </p:sp>
      <p:sp>
        <p:nvSpPr>
          <p:cNvPr id="89" name="Explosion : 8 points 128">
            <a:extLst>
              <a:ext uri="{FF2B5EF4-FFF2-40B4-BE49-F238E27FC236}">
                <a16:creationId xmlns:a16="http://schemas.microsoft.com/office/drawing/2014/main" id="{4911E51D-52B1-485F-BECC-EDB42E151A1F}"/>
              </a:ext>
            </a:extLst>
          </p:cNvPr>
          <p:cNvSpPr/>
          <p:nvPr/>
        </p:nvSpPr>
        <p:spPr>
          <a:xfrm>
            <a:off x="8615821" y="2212113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C8020E4A-A3E6-593A-A082-2BB6605A1CDF}"/>
              </a:ext>
            </a:extLst>
          </p:cNvPr>
          <p:cNvSpPr txBox="1"/>
          <p:nvPr/>
        </p:nvSpPr>
        <p:spPr>
          <a:xfrm>
            <a:off x="8491461" y="1932368"/>
            <a:ext cx="713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20 mA</a:t>
            </a: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C9F6028F-B4D1-8C2C-EA1A-E532FAFF9DC2}"/>
              </a:ext>
            </a:extLst>
          </p:cNvPr>
          <p:cNvCxnSpPr>
            <a:cxnSpLocks/>
          </p:cNvCxnSpPr>
          <p:nvPr/>
        </p:nvCxnSpPr>
        <p:spPr>
          <a:xfrm flipH="1">
            <a:off x="8748783" y="2642683"/>
            <a:ext cx="21980" cy="228653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383A9505-3818-E751-32FE-197340C089DF}"/>
              </a:ext>
            </a:extLst>
          </p:cNvPr>
          <p:cNvGrpSpPr/>
          <p:nvPr/>
        </p:nvGrpSpPr>
        <p:grpSpPr>
          <a:xfrm>
            <a:off x="7807507" y="3251488"/>
            <a:ext cx="987744" cy="94085"/>
            <a:chOff x="7807507" y="3059514"/>
            <a:chExt cx="987744" cy="94085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30870625-560C-13D9-341E-556C1B3CDDD3}"/>
                </a:ext>
              </a:extLst>
            </p:cNvPr>
            <p:cNvGrpSpPr/>
            <p:nvPr/>
          </p:nvGrpSpPr>
          <p:grpSpPr>
            <a:xfrm>
              <a:off x="7807507" y="3059514"/>
              <a:ext cx="453929" cy="93600"/>
              <a:chOff x="5746387" y="2231600"/>
              <a:chExt cx="547848" cy="72008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249F1E0-8114-DF5A-664C-17389250F6B2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A5F7824-CEF0-4923-388C-ABCD4E019457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592BFF0B-E8FC-6E04-361D-8D801EE1EDF2}"/>
                </a:ext>
              </a:extLst>
            </p:cNvPr>
            <p:cNvGrpSpPr/>
            <p:nvPr/>
          </p:nvGrpSpPr>
          <p:grpSpPr>
            <a:xfrm>
              <a:off x="8341322" y="3059999"/>
              <a:ext cx="453929" cy="93600"/>
              <a:chOff x="5746387" y="2231600"/>
              <a:chExt cx="547848" cy="72008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93F452E-8F67-F729-C58C-ADB89A2ACB1B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09B97B5-1985-39E5-8A99-CC2484CC16CA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sp>
        <p:nvSpPr>
          <p:cNvPr id="99" name="Explosion : 8 points 143">
            <a:extLst>
              <a:ext uri="{FF2B5EF4-FFF2-40B4-BE49-F238E27FC236}">
                <a16:creationId xmlns:a16="http://schemas.microsoft.com/office/drawing/2014/main" id="{FA6C976D-B6CD-132B-9EC5-A2FAD36BC52F}"/>
              </a:ext>
            </a:extLst>
          </p:cNvPr>
          <p:cNvSpPr/>
          <p:nvPr/>
        </p:nvSpPr>
        <p:spPr>
          <a:xfrm>
            <a:off x="8768656" y="3107848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70CD4BD0-0190-B4E4-658E-5E934D284863}"/>
              </a:ext>
            </a:extLst>
          </p:cNvPr>
          <p:cNvSpPr txBox="1"/>
          <p:nvPr/>
        </p:nvSpPr>
        <p:spPr>
          <a:xfrm>
            <a:off x="8721441" y="2852123"/>
            <a:ext cx="766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2 MW</a:t>
            </a:r>
          </a:p>
        </p:txBody>
      </p:sp>
      <p:sp>
        <p:nvSpPr>
          <p:cNvPr id="101" name="Explosion : 8 points 148">
            <a:extLst>
              <a:ext uri="{FF2B5EF4-FFF2-40B4-BE49-F238E27FC236}">
                <a16:creationId xmlns:a16="http://schemas.microsoft.com/office/drawing/2014/main" id="{AE0CCA28-AF2A-29BE-78F7-40602AAD48C2}"/>
              </a:ext>
            </a:extLst>
          </p:cNvPr>
          <p:cNvSpPr/>
          <p:nvPr/>
        </p:nvSpPr>
        <p:spPr>
          <a:xfrm>
            <a:off x="4882344" y="2211686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30A07284-A44B-FEDD-0092-B6C02B681210}"/>
              </a:ext>
            </a:extLst>
          </p:cNvPr>
          <p:cNvSpPr txBox="1"/>
          <p:nvPr/>
        </p:nvSpPr>
        <p:spPr>
          <a:xfrm>
            <a:off x="5505631" y="1831336"/>
            <a:ext cx="1083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Bahnschrift SemiBold" panose="020B0502040204020203" pitchFamily="34" charset="0"/>
              </a:rPr>
              <a:t>Booster installation</a:t>
            </a: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528F3E18-28ED-7352-AB3F-03A4FAD9BE79}"/>
              </a:ext>
            </a:extLst>
          </p:cNvPr>
          <p:cNvGrpSpPr/>
          <p:nvPr/>
        </p:nvGrpSpPr>
        <p:grpSpPr>
          <a:xfrm>
            <a:off x="6272219" y="2355574"/>
            <a:ext cx="453929" cy="93600"/>
            <a:chOff x="5746387" y="2231600"/>
            <a:chExt cx="547848" cy="72008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24F312F-FBAC-0E78-0141-354503E772A6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10D1189-F56C-D700-CB29-2D113B9EAB1F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BF09859-8086-779B-E09F-8D9AF87586CE}"/>
              </a:ext>
            </a:extLst>
          </p:cNvPr>
          <p:cNvSpPr/>
          <p:nvPr/>
        </p:nvSpPr>
        <p:spPr>
          <a:xfrm>
            <a:off x="3203932" y="4152634"/>
            <a:ext cx="1409494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C17D69D-A989-AEE3-1817-32E4D8ADCDB1}"/>
              </a:ext>
            </a:extLst>
          </p:cNvPr>
          <p:cNvSpPr/>
          <p:nvPr/>
        </p:nvSpPr>
        <p:spPr>
          <a:xfrm>
            <a:off x="3219025" y="1473574"/>
            <a:ext cx="509951" cy="846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018B4DD2-8379-B55D-4B3C-A544811D355A}"/>
              </a:ext>
            </a:extLst>
          </p:cNvPr>
          <p:cNvGrpSpPr/>
          <p:nvPr/>
        </p:nvGrpSpPr>
        <p:grpSpPr>
          <a:xfrm>
            <a:off x="7546627" y="2355574"/>
            <a:ext cx="453929" cy="93600"/>
            <a:chOff x="5746387" y="2231600"/>
            <a:chExt cx="547848" cy="7200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23C4C0E-995F-470D-5AF4-6EF2211E277E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24FB9CD-DA96-044C-688A-22C10B4740F7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4CD2A2D7-BAEC-4992-E994-17AA4E67C0D3}"/>
              </a:ext>
            </a:extLst>
          </p:cNvPr>
          <p:cNvGrpSpPr/>
          <p:nvPr/>
        </p:nvGrpSpPr>
        <p:grpSpPr>
          <a:xfrm>
            <a:off x="8172818" y="2355380"/>
            <a:ext cx="453929" cy="93600"/>
            <a:chOff x="5746387" y="2231600"/>
            <a:chExt cx="547848" cy="72008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0010220-AE00-C1A6-AC29-6A4C5C36034B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5959D86-AB34-F24B-DF9A-929808B8DCAC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FE2BADA2-C547-098F-ED80-A94206B0E516}"/>
              </a:ext>
            </a:extLst>
          </p:cNvPr>
          <p:cNvGrpSpPr/>
          <p:nvPr/>
        </p:nvGrpSpPr>
        <p:grpSpPr>
          <a:xfrm>
            <a:off x="6960978" y="2355574"/>
            <a:ext cx="453929" cy="93600"/>
            <a:chOff x="5746387" y="2231600"/>
            <a:chExt cx="547848" cy="7200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65A5D32-7ACA-EAE6-0802-2A7262FA3197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25B2F58-1F11-F184-740A-146A74EEFFB6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17" name="Explosion : 8 points 35">
            <a:extLst>
              <a:ext uri="{FF2B5EF4-FFF2-40B4-BE49-F238E27FC236}">
                <a16:creationId xmlns:a16="http://schemas.microsoft.com/office/drawing/2014/main" id="{9057DD93-FE03-E126-47AA-980634B6398F}"/>
              </a:ext>
            </a:extLst>
          </p:cNvPr>
          <p:cNvSpPr/>
          <p:nvPr/>
        </p:nvSpPr>
        <p:spPr>
          <a:xfrm>
            <a:off x="6610536" y="2211574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0C3167FF-8BBB-8B23-303D-D485DDEEA197}"/>
              </a:ext>
            </a:extLst>
          </p:cNvPr>
          <p:cNvSpPr txBox="1"/>
          <p:nvPr/>
        </p:nvSpPr>
        <p:spPr>
          <a:xfrm>
            <a:off x="6923970" y="1927447"/>
            <a:ext cx="1619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CC0066"/>
                </a:solidFill>
                <a:latin typeface="Bahnschrift SemiBold" panose="020B0502040204020203" pitchFamily="34" charset="0"/>
              </a:rPr>
              <a:t>Booster </a:t>
            </a:r>
          </a:p>
          <a:p>
            <a:pPr algn="ctr"/>
            <a:r>
              <a:rPr lang="en-US" sz="1100" b="1" dirty="0">
                <a:solidFill>
                  <a:srgbClr val="CC0066"/>
                </a:solidFill>
                <a:latin typeface="Bahnschrift SemiBold" panose="020B0502040204020203" pitchFamily="34" charset="0"/>
              </a:rPr>
              <a:t>RF sources upgrade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B1783342-E999-3156-68FE-C63FBCBF57E7}"/>
              </a:ext>
            </a:extLst>
          </p:cNvPr>
          <p:cNvCxnSpPr/>
          <p:nvPr/>
        </p:nvCxnSpPr>
        <p:spPr>
          <a:xfrm>
            <a:off x="8060042" y="2076518"/>
            <a:ext cx="381196" cy="2743"/>
          </a:xfrm>
          <a:prstGeom prst="line">
            <a:avLst/>
          </a:prstGeom>
          <a:ln w="38100">
            <a:solidFill>
              <a:srgbClr val="CC00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B7DD781F-2389-6B3C-ADDA-3B72999678F1}"/>
              </a:ext>
            </a:extLst>
          </p:cNvPr>
          <p:cNvCxnSpPr/>
          <p:nvPr/>
        </p:nvCxnSpPr>
        <p:spPr>
          <a:xfrm>
            <a:off x="7031526" y="2064790"/>
            <a:ext cx="381196" cy="2743"/>
          </a:xfrm>
          <a:prstGeom prst="line">
            <a:avLst/>
          </a:prstGeom>
          <a:ln w="38100">
            <a:solidFill>
              <a:srgbClr val="CC006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ZoneTexte 120">
            <a:extLst>
              <a:ext uri="{FF2B5EF4-FFF2-40B4-BE49-F238E27FC236}">
                <a16:creationId xmlns:a16="http://schemas.microsoft.com/office/drawing/2014/main" id="{E6E685AF-E7A0-E561-184E-7B9DC7970B75}"/>
              </a:ext>
            </a:extLst>
          </p:cNvPr>
          <p:cNvSpPr txBox="1"/>
          <p:nvPr/>
        </p:nvSpPr>
        <p:spPr>
          <a:xfrm>
            <a:off x="3095303" y="1045710"/>
            <a:ext cx="778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CC0066"/>
                </a:solidFill>
                <a:latin typeface="Bahnschrift SemiBold" panose="020B0502040204020203" pitchFamily="34" charset="0"/>
              </a:rPr>
              <a:t> Upgrade</a:t>
            </a:r>
          </a:p>
          <a:p>
            <a:pPr algn="ctr"/>
            <a:r>
              <a:rPr lang="en-US" sz="1100" b="1" dirty="0">
                <a:solidFill>
                  <a:srgbClr val="CC0066"/>
                </a:solidFill>
                <a:latin typeface="Bahnschrift SemiBold" panose="020B0502040204020203" pitchFamily="34" charset="0"/>
              </a:rPr>
              <a:t>Laser</a:t>
            </a:r>
          </a:p>
        </p:txBody>
      </p: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19297258-2DA2-4950-4B3F-9D152D270015}"/>
              </a:ext>
            </a:extLst>
          </p:cNvPr>
          <p:cNvGrpSpPr/>
          <p:nvPr/>
        </p:nvGrpSpPr>
        <p:grpSpPr>
          <a:xfrm>
            <a:off x="4546277" y="1448747"/>
            <a:ext cx="294106" cy="84656"/>
            <a:chOff x="5746387" y="2231600"/>
            <a:chExt cx="547848" cy="72008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BA508A5-7807-7E4F-B59E-45187EFFA37E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C960EF6-1A03-25FB-4728-B858722ED9E9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25" name="Explosion : 8 points 135">
            <a:extLst>
              <a:ext uri="{FF2B5EF4-FFF2-40B4-BE49-F238E27FC236}">
                <a16:creationId xmlns:a16="http://schemas.microsoft.com/office/drawing/2014/main" id="{A71BD8EA-1E6F-1E75-9865-634CE8C85989}"/>
              </a:ext>
            </a:extLst>
          </p:cNvPr>
          <p:cNvSpPr/>
          <p:nvPr/>
        </p:nvSpPr>
        <p:spPr>
          <a:xfrm>
            <a:off x="4810336" y="1338500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26F60933-7EDE-5B0B-86C9-A658F3982C18}"/>
              </a:ext>
            </a:extLst>
          </p:cNvPr>
          <p:cNvCxnSpPr>
            <a:cxnSpLocks/>
          </p:cNvCxnSpPr>
          <p:nvPr/>
        </p:nvCxnSpPr>
        <p:spPr>
          <a:xfrm flipH="1">
            <a:off x="8946583" y="3329704"/>
            <a:ext cx="7773" cy="175191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lèche vers le bas 126">
            <a:extLst>
              <a:ext uri="{FF2B5EF4-FFF2-40B4-BE49-F238E27FC236}">
                <a16:creationId xmlns:a16="http://schemas.microsoft.com/office/drawing/2014/main" id="{AE3525B3-680B-B79B-1F41-1EA6D9CA4458}"/>
              </a:ext>
            </a:extLst>
          </p:cNvPr>
          <p:cNvSpPr/>
          <p:nvPr/>
        </p:nvSpPr>
        <p:spPr>
          <a:xfrm rot="10800000">
            <a:off x="2229231" y="5019998"/>
            <a:ext cx="60812" cy="333690"/>
          </a:xfrm>
          <a:prstGeom prst="downArrow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66"/>
              </a:solidFill>
            </a:endParaRP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138C824A-DA5E-2B3E-90C5-73B03946EFC9}"/>
              </a:ext>
            </a:extLst>
          </p:cNvPr>
          <p:cNvSpPr txBox="1"/>
          <p:nvPr/>
        </p:nvSpPr>
        <p:spPr>
          <a:xfrm>
            <a:off x="1649389" y="5370875"/>
            <a:ext cx="1144710" cy="323165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CC0066"/>
                </a:solidFill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We are here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96BBACE-4FF6-5655-86EA-2DE6E641BCD5}"/>
              </a:ext>
            </a:extLst>
          </p:cNvPr>
          <p:cNvSpPr/>
          <p:nvPr/>
        </p:nvSpPr>
        <p:spPr>
          <a:xfrm>
            <a:off x="6526137" y="1904087"/>
            <a:ext cx="475620" cy="335505"/>
          </a:xfrm>
          <a:prstGeom prst="ellipse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1C61DE1-C06B-7218-07D0-DF291799B1FC}"/>
              </a:ext>
            </a:extLst>
          </p:cNvPr>
          <p:cNvSpPr/>
          <p:nvPr/>
        </p:nvSpPr>
        <p:spPr>
          <a:xfrm>
            <a:off x="8484851" y="1902151"/>
            <a:ext cx="573944" cy="335505"/>
          </a:xfrm>
          <a:prstGeom prst="ellipse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748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084C3-9659-8039-2EC9-B930F6869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FB1D3C68-3988-3368-4B2A-21572AFE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91D2F9B-C27D-F243-166B-6401E400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20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51DD07E5-DA4A-F82A-CE8D-F59BE983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Linac cryomodule components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C98A2D8-7ACB-F4FA-75E7-2D4EEB317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D9CEEA-483F-93BA-B61C-6D2830F77C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10" name="コンテンツ プレースホルダー 3">
            <a:extLst>
              <a:ext uri="{FF2B5EF4-FFF2-40B4-BE49-F238E27FC236}">
                <a16:creationId xmlns:a16="http://schemas.microsoft.com/office/drawing/2014/main" id="{5CE6F7A2-A494-C42C-7F03-7C581A99D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812" y="1373560"/>
            <a:ext cx="10513167" cy="12046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SE" sz="1800" b="1" dirty="0">
                <a:solidFill>
                  <a:srgbClr val="CC0066"/>
                </a:solidFill>
                <a:cs typeface="Arial" charset="0"/>
              </a:rPr>
              <a:t>In addition:</a:t>
            </a:r>
          </a:p>
          <a:p>
            <a:pPr marL="0" indent="0">
              <a:buNone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As In-kind contribution of ESS to </a:t>
            </a:r>
            <a:r>
              <a:rPr lang="en-US" altLang="ja-SE" sz="1800" dirty="0" err="1">
                <a:solidFill>
                  <a:schemeClr val="tx1"/>
                </a:solidFill>
                <a:cs typeface="Arial" charset="0"/>
              </a:rPr>
              <a:t>iSAS</a:t>
            </a: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, the cryomodule of the linac will reuse ESS medium beta prototype components:</a:t>
            </a:r>
          </a:p>
          <a:p>
            <a:pPr marL="0" indent="0">
              <a:buNone/>
            </a:pPr>
            <a:endParaRPr lang="en-US" altLang="ja-SE" sz="1800" dirty="0">
              <a:solidFill>
                <a:schemeClr val="tx1"/>
              </a:solidFill>
              <a:cs typeface="Arial" charset="0"/>
            </a:endParaRPr>
          </a:p>
          <a:p>
            <a:pPr marL="0" indent="0">
              <a:buNone/>
            </a:pPr>
            <a:endParaRPr lang="en-US" altLang="ja-SE" sz="1800" dirty="0">
              <a:solidFill>
                <a:schemeClr val="tx1"/>
              </a:solidFill>
              <a:cs typeface="Arial" charset="0"/>
            </a:endParaRPr>
          </a:p>
          <a:p>
            <a:pPr lvl="1"/>
            <a:endParaRPr lang="en-US" altLang="ja-SE" sz="1800" dirty="0">
              <a:solidFill>
                <a:schemeClr val="tx1"/>
              </a:solidFill>
              <a:cs typeface="Arial" charset="0"/>
            </a:endParaRPr>
          </a:p>
          <a:p>
            <a:pPr marL="457200" lvl="1" indent="0">
              <a:buNone/>
            </a:pPr>
            <a:endParaRPr lang="en-US" altLang="ja-SE" sz="1800" dirty="0">
              <a:solidFill>
                <a:schemeClr val="tx1"/>
              </a:solidFill>
              <a:cs typeface="Arial" charset="0"/>
            </a:endParaRPr>
          </a:p>
          <a:p>
            <a:pPr lvl="1"/>
            <a:endParaRPr lang="en-US" altLang="ja-SE" sz="1800" dirty="0">
              <a:solidFill>
                <a:schemeClr val="tx1"/>
              </a:solidFill>
              <a:cs typeface="Arial" charset="0"/>
            </a:endParaRPr>
          </a:p>
          <a:p>
            <a:pPr lvl="1"/>
            <a:endParaRPr lang="en-US" altLang="ja-SE" sz="1800" dirty="0">
              <a:solidFill>
                <a:schemeClr val="tx1"/>
              </a:solidFill>
              <a:cs typeface="Arial" charset="0"/>
            </a:endParaRPr>
          </a:p>
          <a:p>
            <a:pPr marL="0" indent="0">
              <a:buNone/>
            </a:pPr>
            <a:endParaRPr lang="en-US" altLang="ja-SE" sz="1800" dirty="0">
              <a:solidFill>
                <a:schemeClr val="tx1"/>
              </a:solidFill>
              <a:cs typeface="Arial" charset="0"/>
            </a:endParaRPr>
          </a:p>
          <a:p>
            <a:endParaRPr lang="en-US" altLang="ja-SE" sz="18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8967A6-8F84-790C-A194-89D55C3376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11" y="2657784"/>
            <a:ext cx="5433468" cy="172560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F901C7F-03E2-E812-F699-2C12FC0F27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427" y="2642491"/>
            <a:ext cx="1872208" cy="173627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BD4AC0-C26C-B816-EB5D-6F726A7DA8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667" y="2657784"/>
            <a:ext cx="2664296" cy="173517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1033BE9-325C-9E59-B436-6658062E5DF3}"/>
              </a:ext>
            </a:extLst>
          </p:cNvPr>
          <p:cNvSpPr txBox="1"/>
          <p:nvPr/>
        </p:nvSpPr>
        <p:spPr>
          <a:xfrm>
            <a:off x="1693406" y="4006283"/>
            <a:ext cx="21899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Vacuum vessel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031F2D1-6F6A-1030-A300-C9C7FCB46B61}"/>
              </a:ext>
            </a:extLst>
          </p:cNvPr>
          <p:cNvSpPr txBox="1"/>
          <p:nvPr/>
        </p:nvSpPr>
        <p:spPr>
          <a:xfrm>
            <a:off x="6106467" y="4000186"/>
            <a:ext cx="12770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bg1"/>
                </a:solidFill>
                <a:latin typeface="+mn-lt"/>
              </a:rPr>
              <a:t>Spaceframe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B192BD-84B4-8E5F-E3AB-0C027939B3E0}"/>
              </a:ext>
            </a:extLst>
          </p:cNvPr>
          <p:cNvSpPr txBox="1"/>
          <p:nvPr/>
        </p:nvSpPr>
        <p:spPr>
          <a:xfrm>
            <a:off x="8469691" y="4043953"/>
            <a:ext cx="16692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Thermal shield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826BC2-4E4F-FEBB-8530-45D59E425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715" y="797496"/>
            <a:ext cx="2267540" cy="7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135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C3062-0242-168C-DDEF-E1768993D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38472B-A63A-1519-13DF-65C0F0C3C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C5C269-A760-941D-ABA2-4DEB4D4D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66BE97-F890-B93B-965D-F138C146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5BDF6C5-1C66-856E-1577-229A8DFF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141288"/>
            <a:ext cx="7164388" cy="44767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Organization of the beam dynamics review</a:t>
            </a:r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065077-7A06-F5D6-9635-CF4FB9126383}"/>
              </a:ext>
            </a:extLst>
          </p:cNvPr>
          <p:cNvSpPr txBox="1"/>
          <p:nvPr/>
        </p:nvSpPr>
        <p:spPr>
          <a:xfrm>
            <a:off x="273818" y="869504"/>
            <a:ext cx="104989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u="sng" noProof="0" dirty="0">
                <a:latin typeface="+mn-lt"/>
              </a:rPr>
              <a:t>Goal</a:t>
            </a:r>
            <a:r>
              <a:rPr lang="en-GB" sz="1800" noProof="0" dirty="0">
                <a:latin typeface="+mn-lt"/>
              </a:rPr>
              <a:t>: </a:t>
            </a:r>
          </a:p>
          <a:p>
            <a:pPr algn="just"/>
            <a:r>
              <a:rPr lang="en-GB" sz="1600" noProof="0" dirty="0">
                <a:latin typeface="+mn-lt"/>
              </a:rPr>
              <a:t>Validation of the scientific choices related to lattice design and beam dynamics studies. </a:t>
            </a:r>
          </a:p>
          <a:p>
            <a:pPr algn="just"/>
            <a:endParaRPr lang="en-GB" sz="1800" noProof="0" dirty="0">
              <a:latin typeface="+mn-lt"/>
            </a:endParaRPr>
          </a:p>
          <a:p>
            <a:pPr algn="just"/>
            <a:r>
              <a:rPr lang="en-GB" sz="1800" b="1" u="sng" noProof="0" dirty="0">
                <a:latin typeface="+mn-lt"/>
              </a:rPr>
              <a:t>Inputs to be provided</a:t>
            </a:r>
            <a:r>
              <a:rPr lang="en-GB" sz="1800" b="1" noProof="0" dirty="0">
                <a:latin typeface="+mn-lt"/>
              </a:rPr>
              <a:t>:</a:t>
            </a:r>
          </a:p>
          <a:p>
            <a:pPr algn="just"/>
            <a:endParaRPr lang="en-GB" sz="1800" noProof="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n-GB" sz="1600" noProof="0" dirty="0">
                <a:latin typeface="+mn-lt"/>
              </a:rPr>
              <a:t>Final lattice design will be presented in details, including optical functions, optical elements parameters and the phasing strategy.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GB" sz="1600" noProof="0" dirty="0">
                <a:latin typeface="+mn-lt"/>
              </a:rPr>
              <a:t>Current state of diagnostics studies, error studies and various beam dynamics studies will also be shown.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The reports </a:t>
            </a:r>
            <a:r>
              <a:rPr lang="fr-FR" sz="1600" dirty="0" err="1">
                <a:latin typeface="+mn-lt"/>
              </a:rPr>
              <a:t>will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be</a:t>
            </a:r>
            <a:r>
              <a:rPr lang="fr-FR" sz="1600" dirty="0">
                <a:latin typeface="+mn-lt"/>
              </a:rPr>
              <a:t> sent to the </a:t>
            </a:r>
            <a:r>
              <a:rPr lang="fr-FR" sz="1600" dirty="0" err="1">
                <a:latin typeface="+mn-lt"/>
              </a:rPr>
              <a:t>reviewers</a:t>
            </a:r>
            <a:r>
              <a:rPr lang="fr-FR" sz="1600" dirty="0">
                <a:latin typeface="+mn-lt"/>
              </a:rPr>
              <a:t> </a:t>
            </a:r>
            <a:r>
              <a:rPr lang="fr-FR" sz="1600" b="1" dirty="0">
                <a:latin typeface="+mn-lt"/>
              </a:rPr>
              <a:t>at least a </a:t>
            </a:r>
            <a:r>
              <a:rPr lang="fr-FR" sz="1600" b="1" dirty="0" err="1">
                <a:latin typeface="+mn-lt"/>
              </a:rPr>
              <a:t>month</a:t>
            </a:r>
            <a:r>
              <a:rPr lang="fr-FR" sz="1600" b="1" dirty="0">
                <a:latin typeface="+mn-lt"/>
              </a:rPr>
              <a:t> in </a:t>
            </a:r>
            <a:r>
              <a:rPr lang="fr-FR" sz="1600" b="1" dirty="0" err="1">
                <a:latin typeface="+mn-lt"/>
              </a:rPr>
              <a:t>advance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along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with</a:t>
            </a:r>
            <a:r>
              <a:rPr lang="fr-FR" sz="1600" dirty="0">
                <a:latin typeface="+mn-lt"/>
              </a:rPr>
              <a:t> a </a:t>
            </a:r>
            <a:r>
              <a:rPr lang="fr-FR" sz="1600" dirty="0" err="1">
                <a:latin typeface="+mn-lt"/>
              </a:rPr>
              <a:t>list</a:t>
            </a:r>
            <a:r>
              <a:rPr lang="fr-FR" sz="1600" dirty="0">
                <a:latin typeface="+mn-lt"/>
              </a:rPr>
              <a:t> of questions for the </a:t>
            </a:r>
            <a:r>
              <a:rPr lang="fr-FR" sz="1600" dirty="0" err="1">
                <a:latin typeface="+mn-lt"/>
              </a:rPr>
              <a:t>reviewers</a:t>
            </a:r>
            <a:r>
              <a:rPr lang="fr-FR" sz="1600" dirty="0">
                <a:latin typeface="+mn-lt"/>
              </a:rPr>
              <a:t>. </a:t>
            </a:r>
            <a:r>
              <a:rPr lang="en-GB" sz="1600" dirty="0">
                <a:latin typeface="+mn-lt"/>
              </a:rPr>
              <a:t>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GB" sz="1800" dirty="0">
              <a:latin typeface="+mn-lt"/>
            </a:endParaRPr>
          </a:p>
          <a:p>
            <a:pPr algn="just"/>
            <a:r>
              <a:rPr lang="en-GB" sz="1800" b="1" u="sng" noProof="0" dirty="0">
                <a:latin typeface="+mn-lt"/>
              </a:rPr>
              <a:t>Practical Information</a:t>
            </a:r>
            <a:r>
              <a:rPr lang="en-GB" sz="1800" noProof="0" dirty="0">
                <a:latin typeface="+mn-lt"/>
              </a:rPr>
              <a:t>:</a:t>
            </a:r>
          </a:p>
          <a:p>
            <a:pPr algn="just"/>
            <a:endParaRPr lang="en-GB" sz="1800" dirty="0">
              <a:latin typeface="+mn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The </a:t>
            </a:r>
            <a:r>
              <a:rPr lang="fr-FR" sz="1600" dirty="0" err="1">
                <a:latin typeface="+mn-lt"/>
              </a:rPr>
              <a:t>review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will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be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held</a:t>
            </a:r>
            <a:r>
              <a:rPr lang="fr-FR" sz="1600" dirty="0">
                <a:latin typeface="+mn-lt"/>
              </a:rPr>
              <a:t> at </a:t>
            </a:r>
            <a:r>
              <a:rPr lang="fr-FR" sz="1600" b="1" dirty="0">
                <a:latin typeface="+mn-lt"/>
              </a:rPr>
              <a:t>IJCLab</a:t>
            </a:r>
            <a:r>
              <a:rPr lang="fr-FR" sz="1600" dirty="0">
                <a:latin typeface="+mn-lt"/>
              </a:rPr>
              <a:t>, by </a:t>
            </a:r>
            <a:r>
              <a:rPr lang="fr-FR" sz="1600" b="1" dirty="0" err="1">
                <a:latin typeface="+mn-lt"/>
              </a:rPr>
              <a:t>Mid</a:t>
            </a:r>
            <a:r>
              <a:rPr lang="fr-FR" sz="1600" b="1" dirty="0">
                <a:latin typeface="+mn-lt"/>
              </a:rPr>
              <a:t>/End June 2026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so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it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does</a:t>
            </a:r>
            <a:r>
              <a:rPr lang="fr-FR" sz="1600" dirty="0">
                <a:latin typeface="+mn-lt"/>
              </a:rPr>
              <a:t> not </a:t>
            </a:r>
            <a:r>
              <a:rPr lang="fr-FR" sz="1600" dirty="0" err="1">
                <a:latin typeface="+mn-lt"/>
              </a:rPr>
              <a:t>overlap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with</a:t>
            </a:r>
            <a:r>
              <a:rPr lang="fr-FR" sz="1600" dirty="0">
                <a:latin typeface="+mn-lt"/>
              </a:rPr>
              <a:t> the IPAC </a:t>
            </a:r>
            <a:r>
              <a:rPr lang="fr-FR" sz="1600" dirty="0" err="1">
                <a:latin typeface="+mn-lt"/>
              </a:rPr>
              <a:t>conference</a:t>
            </a:r>
            <a:r>
              <a:rPr lang="fr-FR" sz="1600" dirty="0">
                <a:latin typeface="+mn-lt"/>
              </a:rPr>
              <a:t>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A </a:t>
            </a:r>
            <a:r>
              <a:rPr lang="fr-FR" sz="1600" dirty="0" err="1">
                <a:latin typeface="+mn-lt"/>
              </a:rPr>
              <a:t>hybrid</a:t>
            </a:r>
            <a:r>
              <a:rPr lang="fr-FR" sz="1600" dirty="0">
                <a:latin typeface="+mn-lt"/>
              </a:rPr>
              <a:t> (zoom-</a:t>
            </a:r>
            <a:r>
              <a:rPr lang="fr-FR" sz="1600" dirty="0" err="1">
                <a:latin typeface="+mn-lt"/>
              </a:rPr>
              <a:t>presential</a:t>
            </a:r>
            <a:r>
              <a:rPr lang="fr-FR" sz="1600" dirty="0">
                <a:latin typeface="+mn-lt"/>
              </a:rPr>
              <a:t>) format can </a:t>
            </a:r>
            <a:r>
              <a:rPr lang="fr-FR" sz="1600" dirty="0" err="1">
                <a:latin typeface="+mn-lt"/>
              </a:rPr>
              <a:t>be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envisaged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considering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potential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travel</a:t>
            </a:r>
            <a:r>
              <a:rPr lang="fr-FR" sz="1600" dirty="0">
                <a:latin typeface="+mn-lt"/>
              </a:rPr>
              <a:t> issues.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PERLE collaboration </a:t>
            </a:r>
            <a:r>
              <a:rPr lang="fr-FR" sz="1600" dirty="0" err="1">
                <a:latin typeface="+mn-lt"/>
              </a:rPr>
              <a:t>will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afford</a:t>
            </a:r>
            <a:r>
              <a:rPr lang="fr-FR" sz="1600" dirty="0">
                <a:latin typeface="+mn-lt"/>
              </a:rPr>
              <a:t> all </a:t>
            </a:r>
            <a:r>
              <a:rPr lang="fr-FR" sz="1600" dirty="0" err="1">
                <a:latin typeface="+mn-lt"/>
              </a:rPr>
              <a:t>expenses</a:t>
            </a:r>
            <a:r>
              <a:rPr lang="fr-FR" sz="1600" dirty="0">
                <a:latin typeface="+mn-lt"/>
              </a:rPr>
              <a:t> (</a:t>
            </a:r>
            <a:r>
              <a:rPr lang="fr-FR" sz="1600" dirty="0" err="1">
                <a:latin typeface="+mn-lt"/>
              </a:rPr>
              <a:t>travel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meals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accomodation</a:t>
            </a:r>
            <a:r>
              <a:rPr lang="fr-FR" sz="1600" dirty="0">
                <a:latin typeface="+mn-lt"/>
              </a:rPr>
              <a:t>) of </a:t>
            </a:r>
            <a:r>
              <a:rPr lang="fr-FR" sz="1600" dirty="0" err="1">
                <a:latin typeface="+mn-lt"/>
              </a:rPr>
              <a:t>reviewers</a:t>
            </a:r>
            <a:r>
              <a:rPr lang="fr-FR" sz="1600" dirty="0">
                <a:latin typeface="+mn-lt"/>
              </a:rPr>
              <a:t> if </a:t>
            </a:r>
            <a:r>
              <a:rPr lang="fr-FR" sz="1600" dirty="0" err="1">
                <a:latin typeface="+mn-lt"/>
              </a:rPr>
              <a:t>they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wish</a:t>
            </a:r>
            <a:r>
              <a:rPr lang="fr-FR" sz="1600" dirty="0">
                <a:latin typeface="+mn-lt"/>
              </a:rPr>
              <a:t> to attend in </a:t>
            </a:r>
            <a:r>
              <a:rPr lang="fr-FR" sz="1600" dirty="0" err="1">
                <a:latin typeface="+mn-lt"/>
              </a:rPr>
              <a:t>person</a:t>
            </a:r>
            <a:r>
              <a:rPr lang="fr-FR" sz="1600" dirty="0">
                <a:latin typeface="+mn-lt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A </a:t>
            </a:r>
            <a:r>
              <a:rPr lang="fr-FR" sz="1600" b="1" dirty="0" err="1">
                <a:latin typeface="+mn-lt"/>
              </a:rPr>
              <a:t>visit</a:t>
            </a:r>
            <a:r>
              <a:rPr lang="fr-FR" sz="1600" dirty="0">
                <a:latin typeface="+mn-lt"/>
              </a:rPr>
              <a:t> of the installation </a:t>
            </a:r>
            <a:r>
              <a:rPr lang="fr-FR" sz="1600" dirty="0" err="1">
                <a:latin typeface="+mn-lt"/>
              </a:rPr>
              <a:t>is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planned</a:t>
            </a:r>
            <a:r>
              <a:rPr lang="fr-FR" sz="1600" dirty="0">
                <a:latin typeface="+mn-lt"/>
              </a:rPr>
              <a:t>.</a:t>
            </a:r>
          </a:p>
          <a:p>
            <a:pPr algn="just"/>
            <a:endParaRPr lang="en-GB" sz="1800" noProof="0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94823F5-6D27-7629-4CB0-D91C3033BA8F}"/>
              </a:ext>
            </a:extLst>
          </p:cNvPr>
          <p:cNvSpPr txBox="1"/>
          <p:nvPr/>
        </p:nvSpPr>
        <p:spPr>
          <a:xfrm>
            <a:off x="1006475" y="2381672"/>
            <a:ext cx="8124328" cy="830997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+mn-lt"/>
              </a:rPr>
              <a:t>Postponed to fall 2026, some studies still ongoing + need to make all the documents available in advance for the reviewer.</a:t>
            </a:r>
          </a:p>
        </p:txBody>
      </p:sp>
    </p:spTree>
    <p:extLst>
      <p:ext uri="{BB962C8B-B14F-4D97-AF65-F5344CB8AC3E}">
        <p14:creationId xmlns:p14="http://schemas.microsoft.com/office/powerpoint/2010/main" val="367141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CDE85-1AE9-1475-D906-D89781114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FD2A85-F93F-DEC5-67CF-D773FC4D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2A20984-C60C-5B40-1A90-0D24B72E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22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7456BB-DDB5-614B-2CC3-6D527F130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06A3DAD-BAA2-759D-FC2A-785128BF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Contributions PERLE à IPAC’26 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F5342A-0DD0-5812-EDD2-C6083F3059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981" y="483910"/>
            <a:ext cx="3893284" cy="52101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4272AC-40CB-7AB3-E28F-984D12F7CD31}"/>
              </a:ext>
            </a:extLst>
          </p:cNvPr>
          <p:cNvSpPr txBox="1"/>
          <p:nvPr/>
        </p:nvSpPr>
        <p:spPr>
          <a:xfrm>
            <a:off x="7042571" y="771942"/>
            <a:ext cx="350420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noProof="0" dirty="0">
                <a:solidFill>
                  <a:schemeClr val="bg1"/>
                </a:solidFill>
                <a:latin typeface="+mn-lt"/>
              </a:rPr>
              <a:t>14 abstracts submitted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latin typeface="+mn-lt"/>
              </a:rPr>
              <a:t>11 contributors, including 3 PhDs</a:t>
            </a:r>
            <a:endParaRPr lang="en-GB" sz="1800" b="1" noProof="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1800" b="1" dirty="0">
                <a:solidFill>
                  <a:schemeClr val="bg1"/>
                </a:solidFill>
                <a:latin typeface="+mn-lt"/>
              </a:rPr>
              <a:t>+ </a:t>
            </a:r>
          </a:p>
          <a:p>
            <a:pPr algn="ctr"/>
            <a:r>
              <a:rPr lang="en-GB" sz="1800" b="1" dirty="0">
                <a:solidFill>
                  <a:srgbClr val="CC0066"/>
                </a:solidFill>
                <a:latin typeface="+mn-lt"/>
              </a:rPr>
              <a:t>A</a:t>
            </a:r>
            <a:r>
              <a:rPr lang="en-GB" sz="1800" b="1" noProof="0" dirty="0">
                <a:solidFill>
                  <a:srgbClr val="CC0066"/>
                </a:solidFill>
                <a:latin typeface="+mn-lt"/>
              </a:rPr>
              <a:t> contributed Talk by Alex Fomin</a:t>
            </a:r>
          </a:p>
          <a:p>
            <a:pPr algn="ctr"/>
            <a:endParaRPr lang="en-GB" sz="1800" b="1" u="sng" dirty="0">
              <a:solidFill>
                <a:srgbClr val="CC0066"/>
              </a:solidFill>
              <a:latin typeface="+mn-lt"/>
            </a:endParaRPr>
          </a:p>
          <a:p>
            <a:pPr algn="just"/>
            <a:r>
              <a:rPr lang="en-GB" sz="1600" dirty="0">
                <a:latin typeface="+mn-lt"/>
              </a:rPr>
              <a:t> 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n-GB" sz="1600" noProof="0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3C4BAB6-B116-40BF-8749-0277E0D2F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" y="1248728"/>
            <a:ext cx="6822721" cy="32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40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C906-90FF-204D-D3D7-D620EF7B4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923B2D5-EC91-0C23-8A0C-1D576BA9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B82E4D-6A79-7F23-F858-AC33A6D1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23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0E1EE2-00F1-0237-27F3-9C62AD23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AFDBA3E-4DFC-0004-793E-6C0E345A11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03" y="725488"/>
            <a:ext cx="4389244" cy="48965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817017-5E41-3107-1FEB-09E123FF78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300" y="653480"/>
            <a:ext cx="2088232" cy="24569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636D48C-F6EF-C2CC-E5E3-FE2CE6D6B2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786" y="653480"/>
            <a:ext cx="1822003" cy="245691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52B6BA-042A-4E7D-D5E4-AC077125C4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645" y="621120"/>
            <a:ext cx="2067114" cy="24819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E9F040-CDC2-0D02-56D0-A17CF159BE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4279" y="3193194"/>
            <a:ext cx="2051479" cy="27526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B35E8D-0CB6-FDD3-DBBD-A0E1D40D47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638" y="3173760"/>
            <a:ext cx="2094372" cy="277362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CFDEF62-86C1-EA04-7836-4073C69C5F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23" y="3186526"/>
            <a:ext cx="1833399" cy="2760861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B5D1CDBD-6D9B-03A7-DB70-1944D26E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Contributions PERLE à IPAC’26 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0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29CCA-AB99-B599-CB2D-82C75ECF7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EBBB40-3C4C-41DD-BE59-D3B921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133" y="125852"/>
            <a:ext cx="702149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IN-KIND : News of the Collaboration: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4EF07D0-463F-95A5-A5E9-8FD4EB57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487470C-71B0-6AE5-BD76-D5F4A821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24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B1627E-A397-0583-B053-A681B5D5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C48123D0-9950-49A7-24C1-6836DD701875}"/>
              </a:ext>
            </a:extLst>
          </p:cNvPr>
          <p:cNvSpPr txBox="1"/>
          <p:nvPr/>
        </p:nvSpPr>
        <p:spPr>
          <a:xfrm>
            <a:off x="273819" y="339314"/>
            <a:ext cx="10308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noProof="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1800" noProof="0" dirty="0">
                <a:latin typeface="+mn-lt"/>
              </a:rPr>
              <a:t>Signature of the Cooperation Agreement between IJCLab/LPSC and Helmholtz Zentrum Berlin (HZB) for the transfer of the Cryo-plant and related equipment and collaboration on SRF activities of mutual interest and activities related to ERLs.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1800" dirty="0">
                <a:latin typeface="+mn-lt"/>
              </a:rPr>
              <a:t>We started to discuss technical details for the Cryo-plant transfer (boxing, handing, transportation), responsibilities…    </a:t>
            </a:r>
            <a:endParaRPr lang="en-GB" sz="1800" noProof="0" dirty="0">
              <a:latin typeface="+mn-lt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FC2A5DD-0436-D7CE-E600-C5AEAB2813C5}"/>
              </a:ext>
            </a:extLst>
          </p:cNvPr>
          <p:cNvGrpSpPr/>
          <p:nvPr/>
        </p:nvGrpSpPr>
        <p:grpSpPr>
          <a:xfrm>
            <a:off x="4806088" y="4023101"/>
            <a:ext cx="2090591" cy="1581645"/>
            <a:chOff x="953179" y="671097"/>
            <a:chExt cx="2090591" cy="158164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A34A659-EF31-E274-9E9B-80C6E4CDB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3179" y="671097"/>
              <a:ext cx="2090591" cy="1581645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ZoneTexte 42">
              <a:extLst>
                <a:ext uri="{FF2B5EF4-FFF2-40B4-BE49-F238E27FC236}">
                  <a16:creationId xmlns:a16="http://schemas.microsoft.com/office/drawing/2014/main" id="{3082E3BE-ABF5-7DC6-830B-8C4E86CD9BD1}"/>
                </a:ext>
              </a:extLst>
            </p:cNvPr>
            <p:cNvSpPr txBox="1"/>
            <p:nvPr/>
          </p:nvSpPr>
          <p:spPr>
            <a:xfrm>
              <a:off x="1245446" y="1981996"/>
              <a:ext cx="1516211" cy="1892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GB" sz="1500" i="0" u="none" strike="noStrike" baseline="0" dirty="0">
                  <a:solidFill>
                    <a:srgbClr val="CC0066"/>
                  </a:solidFill>
                  <a:latin typeface="Calibri" panose="020F0502020204030204" pitchFamily="34" charset="0"/>
                </a:rPr>
                <a:t>Cycle compressors </a:t>
              </a:r>
              <a:endParaRPr lang="en-GB" sz="1500" dirty="0">
                <a:solidFill>
                  <a:srgbClr val="CC0066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9189D6-AD1A-28AF-A0D3-EFB65C562EFB}"/>
              </a:ext>
            </a:extLst>
          </p:cNvPr>
          <p:cNvGrpSpPr/>
          <p:nvPr/>
        </p:nvGrpSpPr>
        <p:grpSpPr>
          <a:xfrm>
            <a:off x="4207419" y="2021632"/>
            <a:ext cx="3123184" cy="1921660"/>
            <a:chOff x="-3980" y="2361062"/>
            <a:chExt cx="3123184" cy="192166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14AAC27-F4CB-FE4C-9018-A395A1253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980" y="2361062"/>
              <a:ext cx="3123184" cy="1480770"/>
            </a:xfrm>
            <a:prstGeom prst="rect">
              <a:avLst/>
            </a:prstGeom>
            <a:ln w="50800">
              <a:noFill/>
            </a:ln>
          </p:spPr>
        </p:pic>
        <p:sp>
          <p:nvSpPr>
            <p:cNvPr id="11" name="ZoneTexte 42">
              <a:extLst>
                <a:ext uri="{FF2B5EF4-FFF2-40B4-BE49-F238E27FC236}">
                  <a16:creationId xmlns:a16="http://schemas.microsoft.com/office/drawing/2014/main" id="{15570DF8-24EC-38E5-F0CD-99203A95BB4B}"/>
                </a:ext>
              </a:extLst>
            </p:cNvPr>
            <p:cNvSpPr txBox="1"/>
            <p:nvPr/>
          </p:nvSpPr>
          <p:spPr>
            <a:xfrm>
              <a:off x="269078" y="3908773"/>
              <a:ext cx="2550090" cy="3739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GB" sz="1500" i="0" u="none" strike="noStrike" baseline="0" dirty="0">
                  <a:solidFill>
                    <a:srgbClr val="CC0066"/>
                  </a:solidFill>
                  <a:latin typeface="Calibri" panose="020F0502020204030204" pitchFamily="34" charset="0"/>
                </a:rPr>
                <a:t>Helium pumping station for 2 K operation</a:t>
              </a:r>
              <a:endParaRPr lang="en-GB" sz="1500" dirty="0">
                <a:solidFill>
                  <a:srgbClr val="CC0066"/>
                </a:solidFill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8C8BFE87-8F28-FF0C-03B9-CF00A45BFA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875" y="2094024"/>
            <a:ext cx="2652881" cy="3456000"/>
          </a:xfrm>
          <a:prstGeom prst="rect">
            <a:avLst/>
          </a:prstGeom>
          <a:ln w="9525">
            <a:noFill/>
          </a:ln>
        </p:spPr>
      </p:pic>
      <p:sp>
        <p:nvSpPr>
          <p:cNvPr id="13" name="ZoneTexte 42">
            <a:extLst>
              <a:ext uri="{FF2B5EF4-FFF2-40B4-BE49-F238E27FC236}">
                <a16:creationId xmlns:a16="http://schemas.microsoft.com/office/drawing/2014/main" id="{B5F27516-FC00-48C2-C43A-C9420B0B2B07}"/>
              </a:ext>
            </a:extLst>
          </p:cNvPr>
          <p:cNvSpPr txBox="1"/>
          <p:nvPr/>
        </p:nvSpPr>
        <p:spPr>
          <a:xfrm>
            <a:off x="848287" y="2165648"/>
            <a:ext cx="865692" cy="1892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GB" sz="1500" i="0" u="none" strike="noStrike" baseline="0" dirty="0">
                <a:solidFill>
                  <a:srgbClr val="CC0066"/>
                </a:solidFill>
                <a:latin typeface="Calibri" panose="020F0502020204030204" pitchFamily="34" charset="0"/>
              </a:rPr>
              <a:t>Cold Box </a:t>
            </a:r>
            <a:endParaRPr lang="en-GB" sz="1500" dirty="0">
              <a:solidFill>
                <a:srgbClr val="CC0066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873298C-48C4-FB75-E762-61C9B57D81F2}"/>
              </a:ext>
            </a:extLst>
          </p:cNvPr>
          <p:cNvGrpSpPr/>
          <p:nvPr/>
        </p:nvGrpSpPr>
        <p:grpSpPr>
          <a:xfrm>
            <a:off x="8082243" y="3765901"/>
            <a:ext cx="1912656" cy="1784123"/>
            <a:chOff x="448867" y="4541912"/>
            <a:chExt cx="1912656" cy="1784123"/>
          </a:xfrm>
        </p:grpSpPr>
        <p:sp>
          <p:nvSpPr>
            <p:cNvPr id="15" name="ZoneTexte 22">
              <a:extLst>
                <a:ext uri="{FF2B5EF4-FFF2-40B4-BE49-F238E27FC236}">
                  <a16:creationId xmlns:a16="http://schemas.microsoft.com/office/drawing/2014/main" id="{7CB95439-444D-ACC6-6472-3C0C7FC68BC4}"/>
                </a:ext>
              </a:extLst>
            </p:cNvPr>
            <p:cNvSpPr txBox="1"/>
            <p:nvPr/>
          </p:nvSpPr>
          <p:spPr>
            <a:xfrm>
              <a:off x="671362" y="4541912"/>
              <a:ext cx="1665892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500" dirty="0">
                  <a:solidFill>
                    <a:srgbClr val="CC0066"/>
                  </a:solidFill>
                </a:rPr>
                <a:t>C&amp;C cabinets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3BAEE99-F7BE-297E-089E-4A0E8DEFC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8867" y="4845264"/>
              <a:ext cx="1912656" cy="1480771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E6F6EC3-B669-8D23-0103-6FE0C62B10AC}"/>
              </a:ext>
            </a:extLst>
          </p:cNvPr>
          <p:cNvGrpSpPr/>
          <p:nvPr/>
        </p:nvGrpSpPr>
        <p:grpSpPr>
          <a:xfrm>
            <a:off x="7834659" y="1862808"/>
            <a:ext cx="2074490" cy="1606644"/>
            <a:chOff x="2413393" y="4701668"/>
            <a:chExt cx="2074490" cy="160664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D3C1F81-F9BF-29D4-7EC4-5A33851D4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13394" y="5001719"/>
              <a:ext cx="2045262" cy="130659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9" name="ZoneTexte 22">
              <a:extLst>
                <a:ext uri="{FF2B5EF4-FFF2-40B4-BE49-F238E27FC236}">
                  <a16:creationId xmlns:a16="http://schemas.microsoft.com/office/drawing/2014/main" id="{25C82FCA-9E94-0521-F6AC-EA32BF6CB706}"/>
                </a:ext>
              </a:extLst>
            </p:cNvPr>
            <p:cNvSpPr txBox="1"/>
            <p:nvPr/>
          </p:nvSpPr>
          <p:spPr>
            <a:xfrm>
              <a:off x="2413393" y="4701668"/>
              <a:ext cx="2074490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500" dirty="0">
                  <a:solidFill>
                    <a:srgbClr val="CC0066"/>
                  </a:solidFill>
                </a:rPr>
                <a:t>Gas management panel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672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BBBA2-8BB3-5B13-6134-B50EED380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F2B3A5C3-D675-2340-6900-4E121338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1FC6FE-2CEF-C627-F3BF-5B4F7404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25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356C7A26-FF9B-FDA7-D5AD-E9D15918C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IN-KIND 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Magnets- Discussions with Daresbury (I)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01D4D93-78B1-2325-7437-04933EC23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1F1C93-F581-3F2D-C8E5-6E90B349A8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AA692224-C6D2-3DD8-012F-BD3FC8420815}"/>
              </a:ext>
            </a:extLst>
          </p:cNvPr>
          <p:cNvSpPr txBox="1"/>
          <p:nvPr/>
        </p:nvSpPr>
        <p:spPr>
          <a:xfrm>
            <a:off x="303586" y="797496"/>
            <a:ext cx="8881418" cy="80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spcBef>
                <a:spcPts val="1000"/>
              </a:spcBef>
              <a:buSzPct val="100000"/>
            </a:pPr>
            <a:r>
              <a:rPr lang="fr-FR" sz="2000" b="1" dirty="0">
                <a:solidFill>
                  <a:srgbClr val="CC0066"/>
                </a:solidFill>
                <a:latin typeface="Calibri" pitchFamily="18"/>
              </a:rPr>
              <a:t>STFC-</a:t>
            </a:r>
            <a:r>
              <a:rPr lang="fr-FR" sz="2000" b="1" dirty="0" err="1">
                <a:solidFill>
                  <a:srgbClr val="CC0066"/>
                </a:solidFill>
                <a:latin typeface="Calibri" pitchFamily="18"/>
              </a:rPr>
              <a:t>Darsebury</a:t>
            </a:r>
            <a:r>
              <a:rPr lang="fr-FR" sz="1800" dirty="0">
                <a:solidFill>
                  <a:srgbClr val="4472C4"/>
                </a:solidFill>
                <a:latin typeface="Calibri" pitchFamily="18"/>
              </a:rPr>
              <a:t>: </a:t>
            </a:r>
            <a:r>
              <a:rPr lang="fr-FR" sz="1800" dirty="0">
                <a:latin typeface="Calibri" pitchFamily="18"/>
              </a:rPr>
              <a:t>Mail exchange &amp; Meeting </a:t>
            </a:r>
            <a:r>
              <a:rPr lang="fr-FR" sz="1800" dirty="0" err="1">
                <a:latin typeface="Calibri" pitchFamily="18"/>
              </a:rPr>
              <a:t>during</a:t>
            </a:r>
            <a:r>
              <a:rPr lang="fr-FR" sz="1800" dirty="0">
                <a:latin typeface="Calibri" pitchFamily="18"/>
              </a:rPr>
              <a:t> IPAC’26 at Deauville</a:t>
            </a:r>
          </a:p>
          <a:p>
            <a:pPr marL="742950" lvl="1" indent="-28575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ALICE Injector Quad Type D</a:t>
            </a:r>
            <a:endParaRPr lang="fr-FR" dirty="0">
              <a:solidFill>
                <a:srgbClr val="4472C4"/>
              </a:solidFill>
              <a:latin typeface="Calibri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163">
                <a:extLst>
                  <a:ext uri="{FF2B5EF4-FFF2-40B4-BE49-F238E27FC236}">
                    <a16:creationId xmlns:a16="http://schemas.microsoft.com/office/drawing/2014/main" id="{A8821684-D6FE-1C30-CC68-BD69A2DA664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76159" y="4616192"/>
              <a:ext cx="10322796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0466">
                      <a:extLst>
                        <a:ext uri="{9D8B030D-6E8A-4147-A177-3AD203B41FA5}">
                          <a16:colId xmlns:a16="http://schemas.microsoft.com/office/drawing/2014/main" val="2577251564"/>
                        </a:ext>
                      </a:extLst>
                    </a:gridCol>
                    <a:gridCol w="1720466">
                      <a:extLst>
                        <a:ext uri="{9D8B030D-6E8A-4147-A177-3AD203B41FA5}">
                          <a16:colId xmlns:a16="http://schemas.microsoft.com/office/drawing/2014/main" val="2672076182"/>
                        </a:ext>
                      </a:extLst>
                    </a:gridCol>
                    <a:gridCol w="1720466">
                      <a:extLst>
                        <a:ext uri="{9D8B030D-6E8A-4147-A177-3AD203B41FA5}">
                          <a16:colId xmlns:a16="http://schemas.microsoft.com/office/drawing/2014/main" val="189537201"/>
                        </a:ext>
                      </a:extLst>
                    </a:gridCol>
                    <a:gridCol w="1720466">
                      <a:extLst>
                        <a:ext uri="{9D8B030D-6E8A-4147-A177-3AD203B41FA5}">
                          <a16:colId xmlns:a16="http://schemas.microsoft.com/office/drawing/2014/main" val="3010571813"/>
                        </a:ext>
                      </a:extLst>
                    </a:gridCol>
                    <a:gridCol w="1720466">
                      <a:extLst>
                        <a:ext uri="{9D8B030D-6E8A-4147-A177-3AD203B41FA5}">
                          <a16:colId xmlns:a16="http://schemas.microsoft.com/office/drawing/2014/main" val="1038415159"/>
                        </a:ext>
                      </a:extLst>
                    </a:gridCol>
                    <a:gridCol w="1720466">
                      <a:extLst>
                        <a:ext uri="{9D8B030D-6E8A-4147-A177-3AD203B41FA5}">
                          <a16:colId xmlns:a16="http://schemas.microsoft.com/office/drawing/2014/main" val="1534912135"/>
                        </a:ext>
                      </a:extLst>
                    </a:gridCol>
                  </a:tblGrid>
                  <a:tr h="292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Gap [mm]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L [mm]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G [T/m]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number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Cost [k€]/unit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466083"/>
                      </a:ext>
                    </a:extLst>
                  </a:tr>
                  <a:tr h="292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PERLE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76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50</a:t>
                          </a:r>
                          <a:endParaRPr lang="en-US" sz="160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7 (21 total)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84028422"/>
                      </a:ext>
                    </a:extLst>
                  </a:tr>
                  <a:tr h="292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STFC (Alice)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106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180 (phys.270)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2.2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transport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525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163">
                <a:extLst>
                  <a:ext uri="{FF2B5EF4-FFF2-40B4-BE49-F238E27FC236}">
                    <a16:creationId xmlns:a16="http://schemas.microsoft.com/office/drawing/2014/main" id="{A8821684-D6FE-1C30-CC68-BD69A2DA66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0795366"/>
                  </p:ext>
                </p:extLst>
              </p:nvPr>
            </p:nvGraphicFramePr>
            <p:xfrm>
              <a:off x="176159" y="4616192"/>
              <a:ext cx="10322796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0466">
                      <a:extLst>
                        <a:ext uri="{9D8B030D-6E8A-4147-A177-3AD203B41FA5}">
                          <a16:colId xmlns:a16="http://schemas.microsoft.com/office/drawing/2014/main" val="2577251564"/>
                        </a:ext>
                      </a:extLst>
                    </a:gridCol>
                    <a:gridCol w="1720466">
                      <a:extLst>
                        <a:ext uri="{9D8B030D-6E8A-4147-A177-3AD203B41FA5}">
                          <a16:colId xmlns:a16="http://schemas.microsoft.com/office/drawing/2014/main" val="2672076182"/>
                        </a:ext>
                      </a:extLst>
                    </a:gridCol>
                    <a:gridCol w="1720466">
                      <a:extLst>
                        <a:ext uri="{9D8B030D-6E8A-4147-A177-3AD203B41FA5}">
                          <a16:colId xmlns:a16="http://schemas.microsoft.com/office/drawing/2014/main" val="189537201"/>
                        </a:ext>
                      </a:extLst>
                    </a:gridCol>
                    <a:gridCol w="1720466">
                      <a:extLst>
                        <a:ext uri="{9D8B030D-6E8A-4147-A177-3AD203B41FA5}">
                          <a16:colId xmlns:a16="http://schemas.microsoft.com/office/drawing/2014/main" val="3010571813"/>
                        </a:ext>
                      </a:extLst>
                    </a:gridCol>
                    <a:gridCol w="1720466">
                      <a:extLst>
                        <a:ext uri="{9D8B030D-6E8A-4147-A177-3AD203B41FA5}">
                          <a16:colId xmlns:a16="http://schemas.microsoft.com/office/drawing/2014/main" val="1038415159"/>
                        </a:ext>
                      </a:extLst>
                    </a:gridCol>
                    <a:gridCol w="1720466">
                      <a:extLst>
                        <a:ext uri="{9D8B030D-6E8A-4147-A177-3AD203B41FA5}">
                          <a16:colId xmlns:a16="http://schemas.microsoft.com/office/drawing/2014/main" val="1534912135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Gap [mm]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L [mm]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G [T/m]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number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Cost [k€]/unit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46608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PERLE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76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50</a:t>
                          </a:r>
                          <a:endParaRPr lang="en-US" sz="160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000" t="-111538" r="-200735" b="-12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7 (21 total)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8402842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STFC (Alice)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106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180 (phys.270)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2.2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transport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5250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9">
            <a:extLst>
              <a:ext uri="{FF2B5EF4-FFF2-40B4-BE49-F238E27FC236}">
                <a16:creationId xmlns:a16="http://schemas.microsoft.com/office/drawing/2014/main" id="{D115C1A3-C947-8B61-0D2D-6D791F6AE606}"/>
              </a:ext>
            </a:extLst>
          </p:cNvPr>
          <p:cNvSpPr txBox="1"/>
          <p:nvPr/>
        </p:nvSpPr>
        <p:spPr>
          <a:xfrm>
            <a:off x="6644894" y="1244060"/>
            <a:ext cx="3926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</a:rPr>
              <a:t>Big aperture </a:t>
            </a:r>
            <a:r>
              <a:rPr lang="en-US" sz="1600" dirty="0">
                <a:latin typeface="+mn-lt"/>
                <a:sym typeface="Wingdings" panose="05000000000000000000" pitchFamily="2" charset="2"/>
              </a:rPr>
              <a:t> not suitable for the stacked turns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</a:rPr>
              <a:t>Small Gradient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</a:rPr>
              <a:t>Length is more suitable for ERL quads -&gt;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place in merger?</a:t>
            </a:r>
          </a:p>
          <a:p>
            <a:pPr algn="ctr"/>
            <a:r>
              <a:rPr lang="en-US" sz="1600" dirty="0">
                <a:highlight>
                  <a:srgbClr val="FFFF00"/>
                </a:highlight>
                <a:latin typeface="+mn-lt"/>
                <a:sym typeface="Wingdings" panose="05000000000000000000" pitchFamily="2" charset="2"/>
              </a:rPr>
              <a:t> </a:t>
            </a:r>
            <a:r>
              <a:rPr lang="en-US" sz="1600" dirty="0">
                <a:highlight>
                  <a:srgbClr val="FFFF00"/>
                </a:highlight>
                <a:latin typeface="+mn-lt"/>
              </a:rPr>
              <a:t>Not a suitable option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29E4567B-426D-89FE-48E0-6582DF53C52C}"/>
              </a:ext>
            </a:extLst>
          </p:cNvPr>
          <p:cNvGrpSpPr/>
          <p:nvPr/>
        </p:nvGrpSpPr>
        <p:grpSpPr>
          <a:xfrm>
            <a:off x="609918" y="1676585"/>
            <a:ext cx="8160846" cy="2939608"/>
            <a:chOff x="0" y="0"/>
            <a:chExt cx="6568437" cy="2561594"/>
          </a:xfrm>
        </p:grpSpPr>
        <p:grpSp>
          <p:nvGrpSpPr>
            <p:cNvPr id="20" name="object 2">
              <a:extLst>
                <a:ext uri="{FF2B5EF4-FFF2-40B4-BE49-F238E27FC236}">
                  <a16:creationId xmlns:a16="http://schemas.microsoft.com/office/drawing/2014/main" id="{1C4F8E4C-92F3-5B3F-3057-58432E0EDF7E}"/>
                </a:ext>
              </a:extLst>
            </p:cNvPr>
            <p:cNvGrpSpPr/>
            <p:nvPr/>
          </p:nvGrpSpPr>
          <p:grpSpPr>
            <a:xfrm>
              <a:off x="0" y="0"/>
              <a:ext cx="6568437" cy="2509503"/>
              <a:chOff x="0" y="0"/>
              <a:chExt cx="20104678" cy="7434275"/>
            </a:xfrm>
          </p:grpSpPr>
          <p:sp>
            <p:nvSpPr>
              <p:cNvPr id="22" name="object 3">
                <a:extLst>
                  <a:ext uri="{FF2B5EF4-FFF2-40B4-BE49-F238E27FC236}">
                    <a16:creationId xmlns:a16="http://schemas.microsoft.com/office/drawing/2014/main" id="{F3AB6AA0-2549-A058-0E00-5B558464364C}"/>
                  </a:ext>
                </a:extLst>
              </p:cNvPr>
              <p:cNvSpPr/>
              <p:nvPr/>
            </p:nvSpPr>
            <p:spPr>
              <a:xfrm>
                <a:off x="781695" y="1118669"/>
                <a:ext cx="573405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573405" h="331470">
                    <a:moveTo>
                      <a:pt x="1525" y="0"/>
                    </a:moveTo>
                    <a:lnTo>
                      <a:pt x="0" y="2641"/>
                    </a:lnTo>
                    <a:lnTo>
                      <a:pt x="519575" y="302285"/>
                    </a:lnTo>
                    <a:lnTo>
                      <a:pt x="512709" y="314164"/>
                    </a:lnTo>
                    <a:lnTo>
                      <a:pt x="573194" y="331447"/>
                    </a:lnTo>
                    <a:lnTo>
                      <a:pt x="527967" y="287766"/>
                    </a:lnTo>
                    <a:lnTo>
                      <a:pt x="521101" y="299645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bject 4">
                <a:extLst>
                  <a:ext uri="{FF2B5EF4-FFF2-40B4-BE49-F238E27FC236}">
                    <a16:creationId xmlns:a16="http://schemas.microsoft.com/office/drawing/2014/main" id="{EB5A0A72-353E-6CAB-BD93-907C12728CE9}"/>
                  </a:ext>
                </a:extLst>
              </p:cNvPr>
              <p:cNvSpPr/>
              <p:nvPr/>
            </p:nvSpPr>
            <p:spPr>
              <a:xfrm>
                <a:off x="781695" y="1118669"/>
                <a:ext cx="573405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573405" h="331470">
                    <a:moveTo>
                      <a:pt x="573194" y="331447"/>
                    </a:moveTo>
                    <a:lnTo>
                      <a:pt x="512709" y="314164"/>
                    </a:lnTo>
                    <a:lnTo>
                      <a:pt x="519575" y="302285"/>
                    </a:lnTo>
                    <a:lnTo>
                      <a:pt x="0" y="2641"/>
                    </a:lnTo>
                    <a:lnTo>
                      <a:pt x="1525" y="0"/>
                    </a:lnTo>
                    <a:lnTo>
                      <a:pt x="521101" y="299645"/>
                    </a:lnTo>
                    <a:lnTo>
                      <a:pt x="527967" y="287766"/>
                    </a:lnTo>
                    <a:lnTo>
                      <a:pt x="573194" y="331447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bject 5">
                <a:extLst>
                  <a:ext uri="{FF2B5EF4-FFF2-40B4-BE49-F238E27FC236}">
                    <a16:creationId xmlns:a16="http://schemas.microsoft.com/office/drawing/2014/main" id="{2E683DC3-28CB-140E-6BAA-E50093FFB1B6}"/>
                  </a:ext>
                </a:extLst>
              </p:cNvPr>
              <p:cNvSpPr/>
              <p:nvPr/>
            </p:nvSpPr>
            <p:spPr>
              <a:xfrm>
                <a:off x="1442396" y="1499702"/>
                <a:ext cx="573405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573405" h="331470">
                    <a:moveTo>
                      <a:pt x="1525" y="0"/>
                    </a:moveTo>
                    <a:lnTo>
                      <a:pt x="0" y="2641"/>
                    </a:lnTo>
                    <a:lnTo>
                      <a:pt x="519577" y="302285"/>
                    </a:lnTo>
                    <a:lnTo>
                      <a:pt x="512710" y="314164"/>
                    </a:lnTo>
                    <a:lnTo>
                      <a:pt x="573196" y="331447"/>
                    </a:lnTo>
                    <a:lnTo>
                      <a:pt x="527969" y="287766"/>
                    </a:lnTo>
                    <a:lnTo>
                      <a:pt x="521103" y="299645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bject 6">
                <a:extLst>
                  <a:ext uri="{FF2B5EF4-FFF2-40B4-BE49-F238E27FC236}">
                    <a16:creationId xmlns:a16="http://schemas.microsoft.com/office/drawing/2014/main" id="{15C2734B-1F52-A1D3-E003-F42FFBB90A7E}"/>
                  </a:ext>
                </a:extLst>
              </p:cNvPr>
              <p:cNvSpPr/>
              <p:nvPr/>
            </p:nvSpPr>
            <p:spPr>
              <a:xfrm>
                <a:off x="1442396" y="1499702"/>
                <a:ext cx="573405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573405" h="331470">
                    <a:moveTo>
                      <a:pt x="573196" y="331447"/>
                    </a:moveTo>
                    <a:lnTo>
                      <a:pt x="512710" y="314164"/>
                    </a:lnTo>
                    <a:lnTo>
                      <a:pt x="519577" y="302285"/>
                    </a:lnTo>
                    <a:lnTo>
                      <a:pt x="0" y="2641"/>
                    </a:lnTo>
                    <a:lnTo>
                      <a:pt x="1525" y="0"/>
                    </a:lnTo>
                    <a:lnTo>
                      <a:pt x="521103" y="299645"/>
                    </a:lnTo>
                    <a:lnTo>
                      <a:pt x="527969" y="287766"/>
                    </a:lnTo>
                    <a:lnTo>
                      <a:pt x="573196" y="331447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bject 7">
                <a:extLst>
                  <a:ext uri="{FF2B5EF4-FFF2-40B4-BE49-F238E27FC236}">
                    <a16:creationId xmlns:a16="http://schemas.microsoft.com/office/drawing/2014/main" id="{E0469223-985D-CDD8-6B37-DB1882F49FCC}"/>
                  </a:ext>
                </a:extLst>
              </p:cNvPr>
              <p:cNvSpPr/>
              <p:nvPr/>
            </p:nvSpPr>
            <p:spPr>
              <a:xfrm>
                <a:off x="2103101" y="1880738"/>
                <a:ext cx="573405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573405" h="331470">
                    <a:moveTo>
                      <a:pt x="1525" y="0"/>
                    </a:moveTo>
                    <a:lnTo>
                      <a:pt x="0" y="2639"/>
                    </a:lnTo>
                    <a:lnTo>
                      <a:pt x="519578" y="302283"/>
                    </a:lnTo>
                    <a:lnTo>
                      <a:pt x="512712" y="314163"/>
                    </a:lnTo>
                    <a:lnTo>
                      <a:pt x="573198" y="331447"/>
                    </a:lnTo>
                    <a:lnTo>
                      <a:pt x="527970" y="287764"/>
                    </a:lnTo>
                    <a:lnTo>
                      <a:pt x="521104" y="299644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bject 8">
                <a:extLst>
                  <a:ext uri="{FF2B5EF4-FFF2-40B4-BE49-F238E27FC236}">
                    <a16:creationId xmlns:a16="http://schemas.microsoft.com/office/drawing/2014/main" id="{39127A40-307A-4451-AC73-9B1D62C0BCBC}"/>
                  </a:ext>
                </a:extLst>
              </p:cNvPr>
              <p:cNvSpPr/>
              <p:nvPr/>
            </p:nvSpPr>
            <p:spPr>
              <a:xfrm>
                <a:off x="2103101" y="1880738"/>
                <a:ext cx="573405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573405" h="331470">
                    <a:moveTo>
                      <a:pt x="573198" y="331447"/>
                    </a:moveTo>
                    <a:lnTo>
                      <a:pt x="512712" y="314163"/>
                    </a:lnTo>
                    <a:lnTo>
                      <a:pt x="519578" y="302283"/>
                    </a:lnTo>
                    <a:lnTo>
                      <a:pt x="0" y="2639"/>
                    </a:lnTo>
                    <a:lnTo>
                      <a:pt x="1525" y="0"/>
                    </a:lnTo>
                    <a:lnTo>
                      <a:pt x="521104" y="299644"/>
                    </a:lnTo>
                    <a:lnTo>
                      <a:pt x="527970" y="287764"/>
                    </a:lnTo>
                    <a:lnTo>
                      <a:pt x="573198" y="331447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37AB1E3E-2D85-F431-04A0-E346A10A25CB}"/>
                  </a:ext>
                </a:extLst>
              </p:cNvPr>
              <p:cNvSpPr/>
              <p:nvPr/>
            </p:nvSpPr>
            <p:spPr>
              <a:xfrm>
                <a:off x="2763805" y="2261769"/>
                <a:ext cx="480695" cy="278130"/>
              </a:xfrm>
              <a:custGeom>
                <a:avLst/>
                <a:gdLst/>
                <a:ahLst/>
                <a:cxnLst/>
                <a:rect l="l" t="t" r="r" b="b"/>
                <a:pathLst>
                  <a:path w="480694" h="278129">
                    <a:moveTo>
                      <a:pt x="1525" y="0"/>
                    </a:moveTo>
                    <a:lnTo>
                      <a:pt x="0" y="2641"/>
                    </a:lnTo>
                    <a:lnTo>
                      <a:pt x="427076" y="248940"/>
                    </a:lnTo>
                    <a:lnTo>
                      <a:pt x="420210" y="260820"/>
                    </a:lnTo>
                    <a:lnTo>
                      <a:pt x="480695" y="278102"/>
                    </a:lnTo>
                    <a:lnTo>
                      <a:pt x="435468" y="234421"/>
                    </a:lnTo>
                    <a:lnTo>
                      <a:pt x="428602" y="246301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bject 10">
                <a:extLst>
                  <a:ext uri="{FF2B5EF4-FFF2-40B4-BE49-F238E27FC236}">
                    <a16:creationId xmlns:a16="http://schemas.microsoft.com/office/drawing/2014/main" id="{C366E4DD-B4D0-D026-8F4B-7CD0BACC5D02}"/>
                  </a:ext>
                </a:extLst>
              </p:cNvPr>
              <p:cNvSpPr/>
              <p:nvPr/>
            </p:nvSpPr>
            <p:spPr>
              <a:xfrm>
                <a:off x="2763805" y="2261769"/>
                <a:ext cx="480695" cy="278130"/>
              </a:xfrm>
              <a:custGeom>
                <a:avLst/>
                <a:gdLst/>
                <a:ahLst/>
                <a:cxnLst/>
                <a:rect l="l" t="t" r="r" b="b"/>
                <a:pathLst>
                  <a:path w="480694" h="278129">
                    <a:moveTo>
                      <a:pt x="480695" y="278102"/>
                    </a:moveTo>
                    <a:lnTo>
                      <a:pt x="420210" y="260820"/>
                    </a:lnTo>
                    <a:lnTo>
                      <a:pt x="427076" y="248940"/>
                    </a:lnTo>
                    <a:lnTo>
                      <a:pt x="0" y="2641"/>
                    </a:lnTo>
                    <a:lnTo>
                      <a:pt x="1525" y="0"/>
                    </a:lnTo>
                    <a:lnTo>
                      <a:pt x="428602" y="246301"/>
                    </a:lnTo>
                    <a:lnTo>
                      <a:pt x="435468" y="234421"/>
                    </a:lnTo>
                    <a:lnTo>
                      <a:pt x="480695" y="278102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bject 11">
                <a:extLst>
                  <a:ext uri="{FF2B5EF4-FFF2-40B4-BE49-F238E27FC236}">
                    <a16:creationId xmlns:a16="http://schemas.microsoft.com/office/drawing/2014/main" id="{FD618782-27EF-626E-7520-9AEA9153FA1A}"/>
                  </a:ext>
                </a:extLst>
              </p:cNvPr>
              <p:cNvSpPr/>
              <p:nvPr/>
            </p:nvSpPr>
            <p:spPr>
              <a:xfrm>
                <a:off x="3332010" y="2589460"/>
                <a:ext cx="573405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573404" h="331470">
                    <a:moveTo>
                      <a:pt x="1525" y="0"/>
                    </a:moveTo>
                    <a:lnTo>
                      <a:pt x="0" y="2639"/>
                    </a:lnTo>
                    <a:lnTo>
                      <a:pt x="519578" y="302283"/>
                    </a:lnTo>
                    <a:lnTo>
                      <a:pt x="512712" y="314163"/>
                    </a:lnTo>
                    <a:lnTo>
                      <a:pt x="573198" y="331447"/>
                    </a:lnTo>
                    <a:lnTo>
                      <a:pt x="527970" y="287764"/>
                    </a:lnTo>
                    <a:lnTo>
                      <a:pt x="521104" y="299644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05B9F76C-345F-CD3D-930D-378242CA2933}"/>
                  </a:ext>
                </a:extLst>
              </p:cNvPr>
              <p:cNvSpPr/>
              <p:nvPr/>
            </p:nvSpPr>
            <p:spPr>
              <a:xfrm>
                <a:off x="3332010" y="2589460"/>
                <a:ext cx="573405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573404" h="331470">
                    <a:moveTo>
                      <a:pt x="573198" y="331447"/>
                    </a:moveTo>
                    <a:lnTo>
                      <a:pt x="512712" y="314163"/>
                    </a:lnTo>
                    <a:lnTo>
                      <a:pt x="519578" y="302283"/>
                    </a:lnTo>
                    <a:lnTo>
                      <a:pt x="0" y="2639"/>
                    </a:lnTo>
                    <a:lnTo>
                      <a:pt x="1525" y="0"/>
                    </a:lnTo>
                    <a:lnTo>
                      <a:pt x="521104" y="299644"/>
                    </a:lnTo>
                    <a:lnTo>
                      <a:pt x="527970" y="287764"/>
                    </a:lnTo>
                    <a:lnTo>
                      <a:pt x="573198" y="331447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3D27994B-AC26-E3DA-31D6-A94EF0ADA061}"/>
                  </a:ext>
                </a:extLst>
              </p:cNvPr>
              <p:cNvSpPr/>
              <p:nvPr/>
            </p:nvSpPr>
            <p:spPr>
              <a:xfrm>
                <a:off x="3992714" y="2970492"/>
                <a:ext cx="309245" cy="179070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79070">
                    <a:moveTo>
                      <a:pt x="1525" y="0"/>
                    </a:moveTo>
                    <a:lnTo>
                      <a:pt x="0" y="2639"/>
                    </a:lnTo>
                    <a:lnTo>
                      <a:pt x="255293" y="149870"/>
                    </a:lnTo>
                    <a:lnTo>
                      <a:pt x="248427" y="161749"/>
                    </a:lnTo>
                    <a:lnTo>
                      <a:pt x="308912" y="179034"/>
                    </a:lnTo>
                    <a:lnTo>
                      <a:pt x="263685" y="135351"/>
                    </a:lnTo>
                    <a:lnTo>
                      <a:pt x="256819" y="147230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bject 14">
                <a:extLst>
                  <a:ext uri="{FF2B5EF4-FFF2-40B4-BE49-F238E27FC236}">
                    <a16:creationId xmlns:a16="http://schemas.microsoft.com/office/drawing/2014/main" id="{18713E4D-6E6D-0A8A-A065-E74A826A3E76}"/>
                  </a:ext>
                </a:extLst>
              </p:cNvPr>
              <p:cNvSpPr/>
              <p:nvPr/>
            </p:nvSpPr>
            <p:spPr>
              <a:xfrm>
                <a:off x="3992714" y="2970492"/>
                <a:ext cx="309245" cy="179070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79070">
                    <a:moveTo>
                      <a:pt x="308912" y="179034"/>
                    </a:moveTo>
                    <a:lnTo>
                      <a:pt x="248427" y="161749"/>
                    </a:lnTo>
                    <a:lnTo>
                      <a:pt x="255293" y="149870"/>
                    </a:lnTo>
                    <a:lnTo>
                      <a:pt x="0" y="2639"/>
                    </a:lnTo>
                    <a:lnTo>
                      <a:pt x="1525" y="0"/>
                    </a:lnTo>
                    <a:lnTo>
                      <a:pt x="256819" y="147230"/>
                    </a:lnTo>
                    <a:lnTo>
                      <a:pt x="263685" y="135351"/>
                    </a:lnTo>
                    <a:lnTo>
                      <a:pt x="308912" y="179034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bject 15">
                <a:extLst>
                  <a:ext uri="{FF2B5EF4-FFF2-40B4-BE49-F238E27FC236}">
                    <a16:creationId xmlns:a16="http://schemas.microsoft.com/office/drawing/2014/main" id="{E470D7BC-CF2A-5394-8A60-654A480E6B07}"/>
                  </a:ext>
                </a:extLst>
              </p:cNvPr>
              <p:cNvSpPr/>
              <p:nvPr/>
            </p:nvSpPr>
            <p:spPr>
              <a:xfrm>
                <a:off x="4389134" y="3199114"/>
                <a:ext cx="309245" cy="179070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79070">
                    <a:moveTo>
                      <a:pt x="1525" y="0"/>
                    </a:moveTo>
                    <a:lnTo>
                      <a:pt x="0" y="2639"/>
                    </a:lnTo>
                    <a:lnTo>
                      <a:pt x="255296" y="149870"/>
                    </a:lnTo>
                    <a:lnTo>
                      <a:pt x="248430" y="161749"/>
                    </a:lnTo>
                    <a:lnTo>
                      <a:pt x="308916" y="179034"/>
                    </a:lnTo>
                    <a:lnTo>
                      <a:pt x="263688" y="135351"/>
                    </a:lnTo>
                    <a:lnTo>
                      <a:pt x="256822" y="147230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bject 16">
                <a:extLst>
                  <a:ext uri="{FF2B5EF4-FFF2-40B4-BE49-F238E27FC236}">
                    <a16:creationId xmlns:a16="http://schemas.microsoft.com/office/drawing/2014/main" id="{5E20FFF3-781E-E4D2-BBD2-5A4F2397FE1C}"/>
                  </a:ext>
                </a:extLst>
              </p:cNvPr>
              <p:cNvSpPr/>
              <p:nvPr/>
            </p:nvSpPr>
            <p:spPr>
              <a:xfrm>
                <a:off x="4389134" y="3199114"/>
                <a:ext cx="309245" cy="179070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79070">
                    <a:moveTo>
                      <a:pt x="308916" y="179034"/>
                    </a:moveTo>
                    <a:lnTo>
                      <a:pt x="248430" y="161749"/>
                    </a:lnTo>
                    <a:lnTo>
                      <a:pt x="255296" y="149870"/>
                    </a:lnTo>
                    <a:lnTo>
                      <a:pt x="0" y="2639"/>
                    </a:lnTo>
                    <a:lnTo>
                      <a:pt x="1525" y="0"/>
                    </a:lnTo>
                    <a:lnTo>
                      <a:pt x="256822" y="147230"/>
                    </a:lnTo>
                    <a:lnTo>
                      <a:pt x="263688" y="135351"/>
                    </a:lnTo>
                    <a:lnTo>
                      <a:pt x="308916" y="179034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bject 17">
                <a:extLst>
                  <a:ext uri="{FF2B5EF4-FFF2-40B4-BE49-F238E27FC236}">
                    <a16:creationId xmlns:a16="http://schemas.microsoft.com/office/drawing/2014/main" id="{ED94F91E-C70C-C214-6313-E9762EB23589}"/>
                  </a:ext>
                </a:extLst>
              </p:cNvPr>
              <p:cNvSpPr/>
              <p:nvPr/>
            </p:nvSpPr>
            <p:spPr>
              <a:xfrm>
                <a:off x="4785557" y="3427732"/>
                <a:ext cx="720090" cy="415925"/>
              </a:xfrm>
              <a:custGeom>
                <a:avLst/>
                <a:gdLst/>
                <a:ahLst/>
                <a:cxnLst/>
                <a:rect l="l" t="t" r="r" b="b"/>
                <a:pathLst>
                  <a:path w="720089" h="415925">
                    <a:moveTo>
                      <a:pt x="1525" y="0"/>
                    </a:moveTo>
                    <a:lnTo>
                      <a:pt x="0" y="2639"/>
                    </a:lnTo>
                    <a:lnTo>
                      <a:pt x="665948" y="386701"/>
                    </a:lnTo>
                    <a:lnTo>
                      <a:pt x="659082" y="398580"/>
                    </a:lnTo>
                    <a:lnTo>
                      <a:pt x="719567" y="415863"/>
                    </a:lnTo>
                    <a:lnTo>
                      <a:pt x="674340" y="372182"/>
                    </a:lnTo>
                    <a:lnTo>
                      <a:pt x="667474" y="384061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bject 18">
                <a:extLst>
                  <a:ext uri="{FF2B5EF4-FFF2-40B4-BE49-F238E27FC236}">
                    <a16:creationId xmlns:a16="http://schemas.microsoft.com/office/drawing/2014/main" id="{CEB82A45-19C3-9704-4ADB-2A418DBE5503}"/>
                  </a:ext>
                </a:extLst>
              </p:cNvPr>
              <p:cNvSpPr/>
              <p:nvPr/>
            </p:nvSpPr>
            <p:spPr>
              <a:xfrm>
                <a:off x="4785557" y="3427732"/>
                <a:ext cx="720090" cy="415925"/>
              </a:xfrm>
              <a:custGeom>
                <a:avLst/>
                <a:gdLst/>
                <a:ahLst/>
                <a:cxnLst/>
                <a:rect l="l" t="t" r="r" b="b"/>
                <a:pathLst>
                  <a:path w="720089" h="415925">
                    <a:moveTo>
                      <a:pt x="719567" y="415863"/>
                    </a:moveTo>
                    <a:lnTo>
                      <a:pt x="659082" y="398580"/>
                    </a:lnTo>
                    <a:lnTo>
                      <a:pt x="665948" y="386701"/>
                    </a:lnTo>
                    <a:lnTo>
                      <a:pt x="0" y="2639"/>
                    </a:lnTo>
                    <a:lnTo>
                      <a:pt x="1525" y="0"/>
                    </a:lnTo>
                    <a:lnTo>
                      <a:pt x="667474" y="384061"/>
                    </a:lnTo>
                    <a:lnTo>
                      <a:pt x="674340" y="372182"/>
                    </a:lnTo>
                    <a:lnTo>
                      <a:pt x="719567" y="415863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bject 19">
                <a:extLst>
                  <a:ext uri="{FF2B5EF4-FFF2-40B4-BE49-F238E27FC236}">
                    <a16:creationId xmlns:a16="http://schemas.microsoft.com/office/drawing/2014/main" id="{F3172D10-1774-E355-AF56-6DD964663D3A}"/>
                  </a:ext>
                </a:extLst>
              </p:cNvPr>
              <p:cNvSpPr/>
              <p:nvPr/>
            </p:nvSpPr>
            <p:spPr>
              <a:xfrm>
                <a:off x="5952513" y="2540505"/>
                <a:ext cx="83058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830579" h="30479">
                    <a:moveTo>
                      <a:pt x="768972" y="0"/>
                    </a:moveTo>
                    <a:lnTo>
                      <a:pt x="768972" y="13717"/>
                    </a:lnTo>
                    <a:lnTo>
                      <a:pt x="0" y="13717"/>
                    </a:lnTo>
                    <a:lnTo>
                      <a:pt x="0" y="16765"/>
                    </a:lnTo>
                    <a:lnTo>
                      <a:pt x="768972" y="16765"/>
                    </a:lnTo>
                    <a:lnTo>
                      <a:pt x="768972" y="30482"/>
                    </a:lnTo>
                    <a:lnTo>
                      <a:pt x="830005" y="15241"/>
                    </a:lnTo>
                    <a:lnTo>
                      <a:pt x="76897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bject 20">
                <a:extLst>
                  <a:ext uri="{FF2B5EF4-FFF2-40B4-BE49-F238E27FC236}">
                    <a16:creationId xmlns:a16="http://schemas.microsoft.com/office/drawing/2014/main" id="{36FFE231-E7ED-C3AB-B4D4-F7E6AF8FC4D7}"/>
                  </a:ext>
                </a:extLst>
              </p:cNvPr>
              <p:cNvSpPr/>
              <p:nvPr/>
            </p:nvSpPr>
            <p:spPr>
              <a:xfrm>
                <a:off x="5952513" y="2540505"/>
                <a:ext cx="83058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830579" h="30479">
                    <a:moveTo>
                      <a:pt x="830005" y="15241"/>
                    </a:moveTo>
                    <a:lnTo>
                      <a:pt x="768972" y="30482"/>
                    </a:lnTo>
                    <a:lnTo>
                      <a:pt x="768972" y="16765"/>
                    </a:lnTo>
                    <a:lnTo>
                      <a:pt x="0" y="16765"/>
                    </a:lnTo>
                    <a:lnTo>
                      <a:pt x="0" y="13717"/>
                    </a:lnTo>
                    <a:lnTo>
                      <a:pt x="768972" y="13717"/>
                    </a:lnTo>
                    <a:lnTo>
                      <a:pt x="768972" y="0"/>
                    </a:lnTo>
                    <a:lnTo>
                      <a:pt x="830005" y="15241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bject 21">
                <a:extLst>
                  <a:ext uri="{FF2B5EF4-FFF2-40B4-BE49-F238E27FC236}">
                    <a16:creationId xmlns:a16="http://schemas.microsoft.com/office/drawing/2014/main" id="{07385A6F-6BD2-1BEA-4315-E46683C77CD3}"/>
                  </a:ext>
                </a:extLst>
              </p:cNvPr>
              <p:cNvSpPr/>
              <p:nvPr/>
            </p:nvSpPr>
            <p:spPr>
              <a:xfrm>
                <a:off x="6884444" y="2540505"/>
                <a:ext cx="73787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737870" h="30479">
                    <a:moveTo>
                      <a:pt x="676247" y="0"/>
                    </a:moveTo>
                    <a:lnTo>
                      <a:pt x="676247" y="13717"/>
                    </a:lnTo>
                    <a:lnTo>
                      <a:pt x="0" y="13717"/>
                    </a:lnTo>
                    <a:lnTo>
                      <a:pt x="0" y="16765"/>
                    </a:lnTo>
                    <a:lnTo>
                      <a:pt x="676247" y="16765"/>
                    </a:lnTo>
                    <a:lnTo>
                      <a:pt x="676247" y="30482"/>
                    </a:lnTo>
                    <a:lnTo>
                      <a:pt x="737280" y="15241"/>
                    </a:lnTo>
                    <a:lnTo>
                      <a:pt x="67624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bject 22">
                <a:extLst>
                  <a:ext uri="{FF2B5EF4-FFF2-40B4-BE49-F238E27FC236}">
                    <a16:creationId xmlns:a16="http://schemas.microsoft.com/office/drawing/2014/main" id="{CD8652F8-BBE9-2899-A3EE-4B8B7D2A40D5}"/>
                  </a:ext>
                </a:extLst>
              </p:cNvPr>
              <p:cNvSpPr/>
              <p:nvPr/>
            </p:nvSpPr>
            <p:spPr>
              <a:xfrm>
                <a:off x="6884444" y="2540505"/>
                <a:ext cx="73787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737870" h="30479">
                    <a:moveTo>
                      <a:pt x="737280" y="15241"/>
                    </a:moveTo>
                    <a:lnTo>
                      <a:pt x="676247" y="30482"/>
                    </a:lnTo>
                    <a:lnTo>
                      <a:pt x="676247" y="16765"/>
                    </a:lnTo>
                    <a:lnTo>
                      <a:pt x="0" y="16765"/>
                    </a:lnTo>
                    <a:lnTo>
                      <a:pt x="0" y="13717"/>
                    </a:lnTo>
                    <a:lnTo>
                      <a:pt x="676247" y="13717"/>
                    </a:lnTo>
                    <a:lnTo>
                      <a:pt x="676247" y="0"/>
                    </a:lnTo>
                    <a:lnTo>
                      <a:pt x="737280" y="15241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bject 23">
                <a:extLst>
                  <a:ext uri="{FF2B5EF4-FFF2-40B4-BE49-F238E27FC236}">
                    <a16:creationId xmlns:a16="http://schemas.microsoft.com/office/drawing/2014/main" id="{DBD7D3A3-ECED-1109-D315-37E84BF44D60}"/>
                  </a:ext>
                </a:extLst>
              </p:cNvPr>
              <p:cNvSpPr/>
              <p:nvPr/>
            </p:nvSpPr>
            <p:spPr>
              <a:xfrm>
                <a:off x="7723650" y="2540505"/>
                <a:ext cx="1050925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1050925" h="30479">
                    <a:moveTo>
                      <a:pt x="989488" y="0"/>
                    </a:moveTo>
                    <a:lnTo>
                      <a:pt x="989488" y="13717"/>
                    </a:lnTo>
                    <a:lnTo>
                      <a:pt x="0" y="13717"/>
                    </a:lnTo>
                    <a:lnTo>
                      <a:pt x="0" y="16765"/>
                    </a:lnTo>
                    <a:lnTo>
                      <a:pt x="989488" y="16765"/>
                    </a:lnTo>
                    <a:lnTo>
                      <a:pt x="989488" y="30482"/>
                    </a:lnTo>
                    <a:lnTo>
                      <a:pt x="1050521" y="15241"/>
                    </a:lnTo>
                    <a:lnTo>
                      <a:pt x="98948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bject 24">
                <a:extLst>
                  <a:ext uri="{FF2B5EF4-FFF2-40B4-BE49-F238E27FC236}">
                    <a16:creationId xmlns:a16="http://schemas.microsoft.com/office/drawing/2014/main" id="{6E1530E6-1F2B-A13F-DA0B-A54C81E81D22}"/>
                  </a:ext>
                </a:extLst>
              </p:cNvPr>
              <p:cNvSpPr/>
              <p:nvPr/>
            </p:nvSpPr>
            <p:spPr>
              <a:xfrm>
                <a:off x="7723650" y="2540505"/>
                <a:ext cx="1050925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1050925" h="30479">
                    <a:moveTo>
                      <a:pt x="1050521" y="15241"/>
                    </a:moveTo>
                    <a:lnTo>
                      <a:pt x="989488" y="30482"/>
                    </a:lnTo>
                    <a:lnTo>
                      <a:pt x="989488" y="16765"/>
                    </a:lnTo>
                    <a:lnTo>
                      <a:pt x="0" y="16765"/>
                    </a:lnTo>
                    <a:lnTo>
                      <a:pt x="0" y="13717"/>
                    </a:lnTo>
                    <a:lnTo>
                      <a:pt x="989488" y="13717"/>
                    </a:lnTo>
                    <a:lnTo>
                      <a:pt x="989488" y="0"/>
                    </a:lnTo>
                    <a:lnTo>
                      <a:pt x="1050521" y="15241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bject 25">
                <a:extLst>
                  <a:ext uri="{FF2B5EF4-FFF2-40B4-BE49-F238E27FC236}">
                    <a16:creationId xmlns:a16="http://schemas.microsoft.com/office/drawing/2014/main" id="{E52CDABE-EDF3-ED99-8495-3EA57A2ABAC8}"/>
                  </a:ext>
                </a:extLst>
              </p:cNvPr>
              <p:cNvSpPr/>
              <p:nvPr/>
            </p:nvSpPr>
            <p:spPr>
              <a:xfrm>
                <a:off x="9218098" y="2678838"/>
                <a:ext cx="712470" cy="412115"/>
              </a:xfrm>
              <a:custGeom>
                <a:avLst/>
                <a:gdLst/>
                <a:ahLst/>
                <a:cxnLst/>
                <a:rect l="l" t="t" r="r" b="b"/>
                <a:pathLst>
                  <a:path w="712470" h="412114">
                    <a:moveTo>
                      <a:pt x="1525" y="0"/>
                    </a:moveTo>
                    <a:lnTo>
                      <a:pt x="0" y="2639"/>
                    </a:lnTo>
                    <a:lnTo>
                      <a:pt x="658710" y="382525"/>
                    </a:lnTo>
                    <a:lnTo>
                      <a:pt x="651844" y="394404"/>
                    </a:lnTo>
                    <a:lnTo>
                      <a:pt x="712330" y="411687"/>
                    </a:lnTo>
                    <a:lnTo>
                      <a:pt x="667102" y="368004"/>
                    </a:lnTo>
                    <a:lnTo>
                      <a:pt x="660236" y="379885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bject 26">
                <a:extLst>
                  <a:ext uri="{FF2B5EF4-FFF2-40B4-BE49-F238E27FC236}">
                    <a16:creationId xmlns:a16="http://schemas.microsoft.com/office/drawing/2014/main" id="{3B034A10-E7FA-68C2-78FD-B8B4135E8365}"/>
                  </a:ext>
                </a:extLst>
              </p:cNvPr>
              <p:cNvSpPr/>
              <p:nvPr/>
            </p:nvSpPr>
            <p:spPr>
              <a:xfrm>
                <a:off x="9218098" y="2678838"/>
                <a:ext cx="712470" cy="412115"/>
              </a:xfrm>
              <a:custGeom>
                <a:avLst/>
                <a:gdLst/>
                <a:ahLst/>
                <a:cxnLst/>
                <a:rect l="l" t="t" r="r" b="b"/>
                <a:pathLst>
                  <a:path w="712470" h="412114">
                    <a:moveTo>
                      <a:pt x="712330" y="411687"/>
                    </a:moveTo>
                    <a:lnTo>
                      <a:pt x="651844" y="394404"/>
                    </a:lnTo>
                    <a:lnTo>
                      <a:pt x="658710" y="382525"/>
                    </a:lnTo>
                    <a:lnTo>
                      <a:pt x="0" y="2639"/>
                    </a:lnTo>
                    <a:lnTo>
                      <a:pt x="1525" y="0"/>
                    </a:lnTo>
                    <a:lnTo>
                      <a:pt x="660236" y="379885"/>
                    </a:lnTo>
                    <a:lnTo>
                      <a:pt x="667102" y="368004"/>
                    </a:lnTo>
                    <a:lnTo>
                      <a:pt x="712330" y="411687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bject 27">
                <a:extLst>
                  <a:ext uri="{FF2B5EF4-FFF2-40B4-BE49-F238E27FC236}">
                    <a16:creationId xmlns:a16="http://schemas.microsoft.com/office/drawing/2014/main" id="{CFF8D90F-4E8E-E450-E26D-39DBE4963DC5}"/>
                  </a:ext>
                </a:extLst>
              </p:cNvPr>
              <p:cNvSpPr/>
              <p:nvPr/>
            </p:nvSpPr>
            <p:spPr>
              <a:xfrm>
                <a:off x="10017935" y="3140112"/>
                <a:ext cx="573405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573404" h="331470">
                    <a:moveTo>
                      <a:pt x="1525" y="0"/>
                    </a:moveTo>
                    <a:lnTo>
                      <a:pt x="0" y="2639"/>
                    </a:lnTo>
                    <a:lnTo>
                      <a:pt x="519577" y="302285"/>
                    </a:lnTo>
                    <a:lnTo>
                      <a:pt x="512710" y="314164"/>
                    </a:lnTo>
                    <a:lnTo>
                      <a:pt x="573196" y="331447"/>
                    </a:lnTo>
                    <a:lnTo>
                      <a:pt x="527969" y="287766"/>
                    </a:lnTo>
                    <a:lnTo>
                      <a:pt x="521103" y="299645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bject 28">
                <a:extLst>
                  <a:ext uri="{FF2B5EF4-FFF2-40B4-BE49-F238E27FC236}">
                    <a16:creationId xmlns:a16="http://schemas.microsoft.com/office/drawing/2014/main" id="{29AC6DD4-99CD-D7AB-883F-A832FD598AED}"/>
                  </a:ext>
                </a:extLst>
              </p:cNvPr>
              <p:cNvSpPr/>
              <p:nvPr/>
            </p:nvSpPr>
            <p:spPr>
              <a:xfrm>
                <a:off x="10017935" y="3140112"/>
                <a:ext cx="573405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573404" h="331470">
                    <a:moveTo>
                      <a:pt x="573196" y="331447"/>
                    </a:moveTo>
                    <a:lnTo>
                      <a:pt x="512710" y="314164"/>
                    </a:lnTo>
                    <a:lnTo>
                      <a:pt x="519577" y="302285"/>
                    </a:lnTo>
                    <a:lnTo>
                      <a:pt x="0" y="2639"/>
                    </a:lnTo>
                    <a:lnTo>
                      <a:pt x="1525" y="0"/>
                    </a:lnTo>
                    <a:lnTo>
                      <a:pt x="521103" y="299645"/>
                    </a:lnTo>
                    <a:lnTo>
                      <a:pt x="527969" y="287766"/>
                    </a:lnTo>
                    <a:lnTo>
                      <a:pt x="573196" y="331447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bject 29">
                <a:extLst>
                  <a:ext uri="{FF2B5EF4-FFF2-40B4-BE49-F238E27FC236}">
                    <a16:creationId xmlns:a16="http://schemas.microsoft.com/office/drawing/2014/main" id="{333E3B9F-C263-9A71-D4EF-1314B0A40F4A}"/>
                  </a:ext>
                </a:extLst>
              </p:cNvPr>
              <p:cNvSpPr/>
              <p:nvPr/>
            </p:nvSpPr>
            <p:spPr>
              <a:xfrm>
                <a:off x="10678638" y="3521145"/>
                <a:ext cx="309245" cy="179070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79070">
                    <a:moveTo>
                      <a:pt x="1525" y="0"/>
                    </a:moveTo>
                    <a:lnTo>
                      <a:pt x="0" y="2639"/>
                    </a:lnTo>
                    <a:lnTo>
                      <a:pt x="255296" y="149870"/>
                    </a:lnTo>
                    <a:lnTo>
                      <a:pt x="248430" y="161751"/>
                    </a:lnTo>
                    <a:lnTo>
                      <a:pt x="308914" y="179034"/>
                    </a:lnTo>
                    <a:lnTo>
                      <a:pt x="263688" y="135351"/>
                    </a:lnTo>
                    <a:lnTo>
                      <a:pt x="256822" y="147230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bject 30">
                <a:extLst>
                  <a:ext uri="{FF2B5EF4-FFF2-40B4-BE49-F238E27FC236}">
                    <a16:creationId xmlns:a16="http://schemas.microsoft.com/office/drawing/2014/main" id="{3E9E1A4B-92FF-E3E1-E893-E65850C4B9EE}"/>
                  </a:ext>
                </a:extLst>
              </p:cNvPr>
              <p:cNvSpPr/>
              <p:nvPr/>
            </p:nvSpPr>
            <p:spPr>
              <a:xfrm>
                <a:off x="10678638" y="3521145"/>
                <a:ext cx="309245" cy="179070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79070">
                    <a:moveTo>
                      <a:pt x="308914" y="179034"/>
                    </a:moveTo>
                    <a:lnTo>
                      <a:pt x="248430" y="161751"/>
                    </a:lnTo>
                    <a:lnTo>
                      <a:pt x="255296" y="149870"/>
                    </a:lnTo>
                    <a:lnTo>
                      <a:pt x="0" y="2639"/>
                    </a:lnTo>
                    <a:lnTo>
                      <a:pt x="1525" y="0"/>
                    </a:lnTo>
                    <a:lnTo>
                      <a:pt x="256822" y="147230"/>
                    </a:lnTo>
                    <a:lnTo>
                      <a:pt x="263688" y="135351"/>
                    </a:lnTo>
                    <a:lnTo>
                      <a:pt x="308914" y="179034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bject 31">
                <a:extLst>
                  <a:ext uri="{FF2B5EF4-FFF2-40B4-BE49-F238E27FC236}">
                    <a16:creationId xmlns:a16="http://schemas.microsoft.com/office/drawing/2014/main" id="{6C781635-A37E-3A98-69E9-BB345EC742A2}"/>
                  </a:ext>
                </a:extLst>
              </p:cNvPr>
              <p:cNvSpPr/>
              <p:nvPr/>
            </p:nvSpPr>
            <p:spPr>
              <a:xfrm>
                <a:off x="11075061" y="3749767"/>
                <a:ext cx="309245" cy="179070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79070">
                    <a:moveTo>
                      <a:pt x="1525" y="0"/>
                    </a:moveTo>
                    <a:lnTo>
                      <a:pt x="0" y="2639"/>
                    </a:lnTo>
                    <a:lnTo>
                      <a:pt x="255293" y="149870"/>
                    </a:lnTo>
                    <a:lnTo>
                      <a:pt x="248427" y="161749"/>
                    </a:lnTo>
                    <a:lnTo>
                      <a:pt x="308912" y="179034"/>
                    </a:lnTo>
                    <a:lnTo>
                      <a:pt x="263685" y="135351"/>
                    </a:lnTo>
                    <a:lnTo>
                      <a:pt x="256819" y="147230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object 32">
                <a:extLst>
                  <a:ext uri="{FF2B5EF4-FFF2-40B4-BE49-F238E27FC236}">
                    <a16:creationId xmlns:a16="http://schemas.microsoft.com/office/drawing/2014/main" id="{5F7EE926-053A-FA75-5839-1F96AC4E8EE5}"/>
                  </a:ext>
                </a:extLst>
              </p:cNvPr>
              <p:cNvSpPr/>
              <p:nvPr/>
            </p:nvSpPr>
            <p:spPr>
              <a:xfrm>
                <a:off x="11075061" y="3749767"/>
                <a:ext cx="309245" cy="179070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79070">
                    <a:moveTo>
                      <a:pt x="308912" y="179034"/>
                    </a:moveTo>
                    <a:lnTo>
                      <a:pt x="248427" y="161749"/>
                    </a:lnTo>
                    <a:lnTo>
                      <a:pt x="255293" y="149870"/>
                    </a:lnTo>
                    <a:lnTo>
                      <a:pt x="0" y="2639"/>
                    </a:lnTo>
                    <a:lnTo>
                      <a:pt x="1525" y="0"/>
                    </a:lnTo>
                    <a:lnTo>
                      <a:pt x="256819" y="147230"/>
                    </a:lnTo>
                    <a:lnTo>
                      <a:pt x="263685" y="135351"/>
                    </a:lnTo>
                    <a:lnTo>
                      <a:pt x="308912" y="179034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bject 33">
                <a:extLst>
                  <a:ext uri="{FF2B5EF4-FFF2-40B4-BE49-F238E27FC236}">
                    <a16:creationId xmlns:a16="http://schemas.microsoft.com/office/drawing/2014/main" id="{7181B27E-E60B-A73C-D958-593A5A4F5FD6}"/>
                  </a:ext>
                </a:extLst>
              </p:cNvPr>
              <p:cNvSpPr/>
              <p:nvPr/>
            </p:nvSpPr>
            <p:spPr>
              <a:xfrm>
                <a:off x="11471479" y="3978385"/>
                <a:ext cx="984250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984250" h="568325">
                    <a:moveTo>
                      <a:pt x="1525" y="0"/>
                    </a:moveTo>
                    <a:lnTo>
                      <a:pt x="0" y="2639"/>
                    </a:lnTo>
                    <a:lnTo>
                      <a:pt x="930232" y="539111"/>
                    </a:lnTo>
                    <a:lnTo>
                      <a:pt x="923365" y="550990"/>
                    </a:lnTo>
                    <a:lnTo>
                      <a:pt x="983851" y="568273"/>
                    </a:lnTo>
                    <a:lnTo>
                      <a:pt x="938624" y="524590"/>
                    </a:lnTo>
                    <a:lnTo>
                      <a:pt x="931757" y="536469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bject 34">
                <a:extLst>
                  <a:ext uri="{FF2B5EF4-FFF2-40B4-BE49-F238E27FC236}">
                    <a16:creationId xmlns:a16="http://schemas.microsoft.com/office/drawing/2014/main" id="{FE768DAA-3CE2-F8CD-095E-B16C6E03CA75}"/>
                  </a:ext>
                </a:extLst>
              </p:cNvPr>
              <p:cNvSpPr/>
              <p:nvPr/>
            </p:nvSpPr>
            <p:spPr>
              <a:xfrm>
                <a:off x="11471479" y="3978385"/>
                <a:ext cx="984250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984250" h="568325">
                    <a:moveTo>
                      <a:pt x="983851" y="568273"/>
                    </a:moveTo>
                    <a:lnTo>
                      <a:pt x="923365" y="550990"/>
                    </a:lnTo>
                    <a:lnTo>
                      <a:pt x="930232" y="539111"/>
                    </a:lnTo>
                    <a:lnTo>
                      <a:pt x="0" y="2639"/>
                    </a:lnTo>
                    <a:lnTo>
                      <a:pt x="1525" y="0"/>
                    </a:lnTo>
                    <a:lnTo>
                      <a:pt x="931757" y="536469"/>
                    </a:lnTo>
                    <a:lnTo>
                      <a:pt x="938624" y="524590"/>
                    </a:lnTo>
                    <a:lnTo>
                      <a:pt x="983851" y="568273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bject 35">
                <a:extLst>
                  <a:ext uri="{FF2B5EF4-FFF2-40B4-BE49-F238E27FC236}">
                    <a16:creationId xmlns:a16="http://schemas.microsoft.com/office/drawing/2014/main" id="{2BCA1192-8CAA-C587-44BE-CFA79B2844E2}"/>
                  </a:ext>
                </a:extLst>
              </p:cNvPr>
              <p:cNvSpPr/>
              <p:nvPr/>
            </p:nvSpPr>
            <p:spPr>
              <a:xfrm>
                <a:off x="12200837" y="5860115"/>
                <a:ext cx="677545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677545" h="30479">
                    <a:moveTo>
                      <a:pt x="616389" y="0"/>
                    </a:moveTo>
                    <a:lnTo>
                      <a:pt x="616389" y="13717"/>
                    </a:lnTo>
                    <a:lnTo>
                      <a:pt x="0" y="13717"/>
                    </a:lnTo>
                    <a:lnTo>
                      <a:pt x="0" y="16765"/>
                    </a:lnTo>
                    <a:lnTo>
                      <a:pt x="616389" y="16765"/>
                    </a:lnTo>
                    <a:lnTo>
                      <a:pt x="616389" y="30482"/>
                    </a:lnTo>
                    <a:lnTo>
                      <a:pt x="677422" y="15241"/>
                    </a:lnTo>
                    <a:lnTo>
                      <a:pt x="61638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bject 36">
                <a:extLst>
                  <a:ext uri="{FF2B5EF4-FFF2-40B4-BE49-F238E27FC236}">
                    <a16:creationId xmlns:a16="http://schemas.microsoft.com/office/drawing/2014/main" id="{1A037A3D-6CCE-9361-6670-2CD653545C86}"/>
                  </a:ext>
                </a:extLst>
              </p:cNvPr>
              <p:cNvSpPr/>
              <p:nvPr/>
            </p:nvSpPr>
            <p:spPr>
              <a:xfrm>
                <a:off x="12200837" y="5860115"/>
                <a:ext cx="677545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677545" h="30479">
                    <a:moveTo>
                      <a:pt x="677422" y="15241"/>
                    </a:moveTo>
                    <a:lnTo>
                      <a:pt x="616389" y="30482"/>
                    </a:lnTo>
                    <a:lnTo>
                      <a:pt x="616389" y="16765"/>
                    </a:lnTo>
                    <a:lnTo>
                      <a:pt x="0" y="16765"/>
                    </a:lnTo>
                    <a:lnTo>
                      <a:pt x="0" y="13717"/>
                    </a:lnTo>
                    <a:lnTo>
                      <a:pt x="616389" y="13717"/>
                    </a:lnTo>
                    <a:lnTo>
                      <a:pt x="616389" y="0"/>
                    </a:lnTo>
                    <a:lnTo>
                      <a:pt x="677422" y="15241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bject 37">
                <a:extLst>
                  <a:ext uri="{FF2B5EF4-FFF2-40B4-BE49-F238E27FC236}">
                    <a16:creationId xmlns:a16="http://schemas.microsoft.com/office/drawing/2014/main" id="{714364AB-F527-814A-E017-2EEAB6A38EAC}"/>
                  </a:ext>
                </a:extLst>
              </p:cNvPr>
              <p:cNvSpPr/>
              <p:nvPr/>
            </p:nvSpPr>
            <p:spPr>
              <a:xfrm>
                <a:off x="12980185" y="5860115"/>
                <a:ext cx="814069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814069" h="30479">
                    <a:moveTo>
                      <a:pt x="752539" y="0"/>
                    </a:moveTo>
                    <a:lnTo>
                      <a:pt x="752539" y="13717"/>
                    </a:lnTo>
                    <a:lnTo>
                      <a:pt x="0" y="13717"/>
                    </a:lnTo>
                    <a:lnTo>
                      <a:pt x="0" y="16765"/>
                    </a:lnTo>
                    <a:lnTo>
                      <a:pt x="752539" y="16765"/>
                    </a:lnTo>
                    <a:lnTo>
                      <a:pt x="752539" y="30482"/>
                    </a:lnTo>
                    <a:lnTo>
                      <a:pt x="813572" y="15241"/>
                    </a:lnTo>
                    <a:lnTo>
                      <a:pt x="75253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bject 38">
                <a:extLst>
                  <a:ext uri="{FF2B5EF4-FFF2-40B4-BE49-F238E27FC236}">
                    <a16:creationId xmlns:a16="http://schemas.microsoft.com/office/drawing/2014/main" id="{F29F2387-72F7-F1B7-3D58-038D30E00813}"/>
                  </a:ext>
                </a:extLst>
              </p:cNvPr>
              <p:cNvSpPr/>
              <p:nvPr/>
            </p:nvSpPr>
            <p:spPr>
              <a:xfrm>
                <a:off x="12980185" y="5860115"/>
                <a:ext cx="814069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814069" h="30479">
                    <a:moveTo>
                      <a:pt x="813572" y="15241"/>
                    </a:moveTo>
                    <a:lnTo>
                      <a:pt x="752539" y="30482"/>
                    </a:lnTo>
                    <a:lnTo>
                      <a:pt x="752539" y="16765"/>
                    </a:lnTo>
                    <a:lnTo>
                      <a:pt x="0" y="16765"/>
                    </a:lnTo>
                    <a:lnTo>
                      <a:pt x="0" y="13717"/>
                    </a:lnTo>
                    <a:lnTo>
                      <a:pt x="752539" y="13717"/>
                    </a:lnTo>
                    <a:lnTo>
                      <a:pt x="752539" y="0"/>
                    </a:lnTo>
                    <a:lnTo>
                      <a:pt x="813572" y="15241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bject 39">
                <a:extLst>
                  <a:ext uri="{FF2B5EF4-FFF2-40B4-BE49-F238E27FC236}">
                    <a16:creationId xmlns:a16="http://schemas.microsoft.com/office/drawing/2014/main" id="{F5AF9F8B-B9DA-2F84-2D45-82BE1FBF2A7E}"/>
                  </a:ext>
                </a:extLst>
              </p:cNvPr>
              <p:cNvSpPr/>
              <p:nvPr/>
            </p:nvSpPr>
            <p:spPr>
              <a:xfrm>
                <a:off x="13895683" y="5860115"/>
                <a:ext cx="356235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356234" h="30479">
                    <a:moveTo>
                      <a:pt x="294790" y="0"/>
                    </a:moveTo>
                    <a:lnTo>
                      <a:pt x="294790" y="13717"/>
                    </a:lnTo>
                    <a:lnTo>
                      <a:pt x="0" y="13717"/>
                    </a:lnTo>
                    <a:lnTo>
                      <a:pt x="0" y="16765"/>
                    </a:lnTo>
                    <a:lnTo>
                      <a:pt x="294790" y="16765"/>
                    </a:lnTo>
                    <a:lnTo>
                      <a:pt x="294790" y="30482"/>
                    </a:lnTo>
                    <a:lnTo>
                      <a:pt x="355823" y="15241"/>
                    </a:lnTo>
                    <a:lnTo>
                      <a:pt x="29479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object 40">
                <a:extLst>
                  <a:ext uri="{FF2B5EF4-FFF2-40B4-BE49-F238E27FC236}">
                    <a16:creationId xmlns:a16="http://schemas.microsoft.com/office/drawing/2014/main" id="{3166E1F8-828D-8C12-F3A6-436D69E8F79B}"/>
                  </a:ext>
                </a:extLst>
              </p:cNvPr>
              <p:cNvSpPr/>
              <p:nvPr/>
            </p:nvSpPr>
            <p:spPr>
              <a:xfrm>
                <a:off x="13895683" y="5860115"/>
                <a:ext cx="356235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356234" h="30479">
                    <a:moveTo>
                      <a:pt x="355823" y="15241"/>
                    </a:moveTo>
                    <a:lnTo>
                      <a:pt x="294790" y="30482"/>
                    </a:lnTo>
                    <a:lnTo>
                      <a:pt x="294790" y="16765"/>
                    </a:lnTo>
                    <a:lnTo>
                      <a:pt x="0" y="16765"/>
                    </a:lnTo>
                    <a:lnTo>
                      <a:pt x="0" y="13717"/>
                    </a:lnTo>
                    <a:lnTo>
                      <a:pt x="294790" y="13717"/>
                    </a:lnTo>
                    <a:lnTo>
                      <a:pt x="294790" y="0"/>
                    </a:lnTo>
                    <a:lnTo>
                      <a:pt x="355823" y="15241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bject 41">
                <a:extLst>
                  <a:ext uri="{FF2B5EF4-FFF2-40B4-BE49-F238E27FC236}">
                    <a16:creationId xmlns:a16="http://schemas.microsoft.com/office/drawing/2014/main" id="{B63423A7-6210-7703-3287-1A03D3365161}"/>
                  </a:ext>
                </a:extLst>
              </p:cNvPr>
              <p:cNvSpPr/>
              <p:nvPr/>
            </p:nvSpPr>
            <p:spPr>
              <a:xfrm>
                <a:off x="14353432" y="5860115"/>
                <a:ext cx="192405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1924050" h="30479">
                    <a:moveTo>
                      <a:pt x="1862817" y="0"/>
                    </a:moveTo>
                    <a:lnTo>
                      <a:pt x="1862817" y="13717"/>
                    </a:lnTo>
                    <a:lnTo>
                      <a:pt x="0" y="13717"/>
                    </a:lnTo>
                    <a:lnTo>
                      <a:pt x="0" y="16765"/>
                    </a:lnTo>
                    <a:lnTo>
                      <a:pt x="1862817" y="16765"/>
                    </a:lnTo>
                    <a:lnTo>
                      <a:pt x="1862817" y="30482"/>
                    </a:lnTo>
                    <a:lnTo>
                      <a:pt x="1923850" y="15241"/>
                    </a:lnTo>
                    <a:lnTo>
                      <a:pt x="186281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bject 42">
                <a:extLst>
                  <a:ext uri="{FF2B5EF4-FFF2-40B4-BE49-F238E27FC236}">
                    <a16:creationId xmlns:a16="http://schemas.microsoft.com/office/drawing/2014/main" id="{9B5DF18B-50AC-9644-A791-9B333C65D0F7}"/>
                  </a:ext>
                </a:extLst>
              </p:cNvPr>
              <p:cNvSpPr/>
              <p:nvPr/>
            </p:nvSpPr>
            <p:spPr>
              <a:xfrm>
                <a:off x="14353432" y="5860115"/>
                <a:ext cx="192405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1924050" h="30479">
                    <a:moveTo>
                      <a:pt x="1923850" y="15241"/>
                    </a:moveTo>
                    <a:lnTo>
                      <a:pt x="1862817" y="30482"/>
                    </a:lnTo>
                    <a:lnTo>
                      <a:pt x="1862817" y="16765"/>
                    </a:lnTo>
                    <a:lnTo>
                      <a:pt x="0" y="16765"/>
                    </a:lnTo>
                    <a:lnTo>
                      <a:pt x="0" y="13717"/>
                    </a:lnTo>
                    <a:lnTo>
                      <a:pt x="1862817" y="13717"/>
                    </a:lnTo>
                    <a:lnTo>
                      <a:pt x="1862817" y="0"/>
                    </a:lnTo>
                    <a:lnTo>
                      <a:pt x="1923850" y="15241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bject 43">
                <a:extLst>
                  <a:ext uri="{FF2B5EF4-FFF2-40B4-BE49-F238E27FC236}">
                    <a16:creationId xmlns:a16="http://schemas.microsoft.com/office/drawing/2014/main" id="{2FE0A0A4-E069-5A54-EBF9-F6B78EC6EC43}"/>
                  </a:ext>
                </a:extLst>
              </p:cNvPr>
              <p:cNvSpPr/>
              <p:nvPr/>
            </p:nvSpPr>
            <p:spPr>
              <a:xfrm>
                <a:off x="0" y="429542"/>
                <a:ext cx="13758544" cy="4805680"/>
              </a:xfrm>
              <a:custGeom>
                <a:avLst/>
                <a:gdLst/>
                <a:ahLst/>
                <a:cxnLst/>
                <a:rect l="l" t="t" r="r" b="b"/>
                <a:pathLst>
                  <a:path w="13758544" h="4805680">
                    <a:moveTo>
                      <a:pt x="89941" y="4683747"/>
                    </a:moveTo>
                    <a:lnTo>
                      <a:pt x="0" y="4683747"/>
                    </a:lnTo>
                    <a:lnTo>
                      <a:pt x="0" y="4805680"/>
                    </a:lnTo>
                    <a:lnTo>
                      <a:pt x="89941" y="4805680"/>
                    </a:lnTo>
                    <a:lnTo>
                      <a:pt x="89941" y="4683747"/>
                    </a:lnTo>
                    <a:close/>
                  </a:path>
                  <a:path w="13758544" h="4805680">
                    <a:moveTo>
                      <a:pt x="1005446" y="4683747"/>
                    </a:moveTo>
                    <a:lnTo>
                      <a:pt x="395109" y="4683747"/>
                    </a:lnTo>
                    <a:lnTo>
                      <a:pt x="395109" y="4805680"/>
                    </a:lnTo>
                    <a:lnTo>
                      <a:pt x="1005446" y="4805680"/>
                    </a:lnTo>
                    <a:lnTo>
                      <a:pt x="1005446" y="4683747"/>
                    </a:lnTo>
                    <a:close/>
                  </a:path>
                  <a:path w="13758544" h="4805680">
                    <a:moveTo>
                      <a:pt x="3780409" y="4683747"/>
                    </a:moveTo>
                    <a:lnTo>
                      <a:pt x="2012492" y="4683747"/>
                    </a:lnTo>
                    <a:lnTo>
                      <a:pt x="2012492" y="4805680"/>
                    </a:lnTo>
                    <a:lnTo>
                      <a:pt x="3780409" y="4805680"/>
                    </a:lnTo>
                    <a:lnTo>
                      <a:pt x="3780409" y="4683747"/>
                    </a:lnTo>
                    <a:close/>
                  </a:path>
                  <a:path w="13758544" h="4805680">
                    <a:moveTo>
                      <a:pt x="5092624" y="4683747"/>
                    </a:moveTo>
                    <a:lnTo>
                      <a:pt x="4787455" y="4683747"/>
                    </a:lnTo>
                    <a:lnTo>
                      <a:pt x="4787455" y="4805680"/>
                    </a:lnTo>
                    <a:lnTo>
                      <a:pt x="5092624" y="4805680"/>
                    </a:lnTo>
                    <a:lnTo>
                      <a:pt x="5092624" y="4683747"/>
                    </a:lnTo>
                    <a:close/>
                  </a:path>
                  <a:path w="13758544" h="4805680">
                    <a:moveTo>
                      <a:pt x="7867599" y="4683747"/>
                    </a:moveTo>
                    <a:lnTo>
                      <a:pt x="6099670" y="4683747"/>
                    </a:lnTo>
                    <a:lnTo>
                      <a:pt x="6099670" y="4805680"/>
                    </a:lnTo>
                    <a:lnTo>
                      <a:pt x="7867599" y="4805680"/>
                    </a:lnTo>
                    <a:lnTo>
                      <a:pt x="7867599" y="4683747"/>
                    </a:lnTo>
                    <a:close/>
                  </a:path>
                  <a:path w="13758544" h="4805680">
                    <a:moveTo>
                      <a:pt x="13758355" y="4683747"/>
                    </a:moveTo>
                    <a:lnTo>
                      <a:pt x="13757301" y="4683747"/>
                    </a:lnTo>
                    <a:lnTo>
                      <a:pt x="12385116" y="4683747"/>
                    </a:lnTo>
                    <a:lnTo>
                      <a:pt x="12340387" y="4682579"/>
                    </a:lnTo>
                    <a:lnTo>
                      <a:pt x="12295797" y="4679073"/>
                    </a:lnTo>
                    <a:lnTo>
                      <a:pt x="12251449" y="4673244"/>
                    </a:lnTo>
                    <a:lnTo>
                      <a:pt x="12207456" y="4665103"/>
                    </a:lnTo>
                    <a:lnTo>
                      <a:pt x="12163958" y="4654664"/>
                    </a:lnTo>
                    <a:lnTo>
                      <a:pt x="12121058" y="4641977"/>
                    </a:lnTo>
                    <a:lnTo>
                      <a:pt x="12078894" y="4627067"/>
                    </a:lnTo>
                    <a:lnTo>
                      <a:pt x="12037568" y="4609960"/>
                    </a:lnTo>
                    <a:lnTo>
                      <a:pt x="11997195" y="4590720"/>
                    </a:lnTo>
                    <a:lnTo>
                      <a:pt x="11957876" y="4569396"/>
                    </a:lnTo>
                    <a:lnTo>
                      <a:pt x="10636466" y="3807333"/>
                    </a:lnTo>
                    <a:lnTo>
                      <a:pt x="9050782" y="2892856"/>
                    </a:lnTo>
                    <a:lnTo>
                      <a:pt x="9007284" y="2869260"/>
                    </a:lnTo>
                    <a:lnTo>
                      <a:pt x="8962619" y="2847987"/>
                    </a:lnTo>
                    <a:lnTo>
                      <a:pt x="8916886" y="2829064"/>
                    </a:lnTo>
                    <a:lnTo>
                      <a:pt x="8870239" y="2812554"/>
                    </a:lnTo>
                    <a:lnTo>
                      <a:pt x="8822779" y="2798521"/>
                    </a:lnTo>
                    <a:lnTo>
                      <a:pt x="8774659" y="2786977"/>
                    </a:lnTo>
                    <a:lnTo>
                      <a:pt x="8725992" y="2777972"/>
                    </a:lnTo>
                    <a:lnTo>
                      <a:pt x="8676932" y="2771521"/>
                    </a:lnTo>
                    <a:lnTo>
                      <a:pt x="8627593" y="2767634"/>
                    </a:lnTo>
                    <a:lnTo>
                      <a:pt x="8578113" y="2766339"/>
                    </a:lnTo>
                    <a:lnTo>
                      <a:pt x="6136779" y="2766339"/>
                    </a:lnTo>
                    <a:lnTo>
                      <a:pt x="6092063" y="2765171"/>
                    </a:lnTo>
                    <a:lnTo>
                      <a:pt x="6047473" y="2761665"/>
                    </a:lnTo>
                    <a:lnTo>
                      <a:pt x="6003112" y="2755836"/>
                    </a:lnTo>
                    <a:lnTo>
                      <a:pt x="5959132" y="2747695"/>
                    </a:lnTo>
                    <a:lnTo>
                      <a:pt x="5915634" y="2737256"/>
                    </a:lnTo>
                    <a:lnTo>
                      <a:pt x="5872734" y="2724569"/>
                    </a:lnTo>
                    <a:lnTo>
                      <a:pt x="5830570" y="2709659"/>
                    </a:lnTo>
                    <a:lnTo>
                      <a:pt x="5789244" y="2692552"/>
                    </a:lnTo>
                    <a:lnTo>
                      <a:pt x="5748858" y="2673312"/>
                    </a:lnTo>
                    <a:lnTo>
                      <a:pt x="5709551" y="2651988"/>
                    </a:lnTo>
                    <a:lnTo>
                      <a:pt x="4652429" y="2042337"/>
                    </a:lnTo>
                    <a:lnTo>
                      <a:pt x="3027095" y="1105001"/>
                    </a:lnTo>
                    <a:lnTo>
                      <a:pt x="1705686" y="342925"/>
                    </a:lnTo>
                    <a:lnTo>
                      <a:pt x="1111046" y="0"/>
                    </a:lnTo>
                    <a:lnTo>
                      <a:pt x="1050023" y="105600"/>
                    </a:lnTo>
                    <a:lnTo>
                      <a:pt x="1644650" y="448525"/>
                    </a:lnTo>
                    <a:lnTo>
                      <a:pt x="2966059" y="1210589"/>
                    </a:lnTo>
                    <a:lnTo>
                      <a:pt x="4591393" y="2147938"/>
                    </a:lnTo>
                    <a:lnTo>
                      <a:pt x="5648515" y="2757589"/>
                    </a:lnTo>
                    <a:lnTo>
                      <a:pt x="5693448" y="2781960"/>
                    </a:lnTo>
                    <a:lnTo>
                      <a:pt x="5739587" y="2803944"/>
                    </a:lnTo>
                    <a:lnTo>
                      <a:pt x="5786831" y="2823489"/>
                    </a:lnTo>
                    <a:lnTo>
                      <a:pt x="5835015" y="2840532"/>
                    </a:lnTo>
                    <a:lnTo>
                      <a:pt x="5884037" y="2855036"/>
                    </a:lnTo>
                    <a:lnTo>
                      <a:pt x="5933757" y="2866961"/>
                    </a:lnTo>
                    <a:lnTo>
                      <a:pt x="5984024" y="2876270"/>
                    </a:lnTo>
                    <a:lnTo>
                      <a:pt x="6034710" y="2882925"/>
                    </a:lnTo>
                    <a:lnTo>
                      <a:pt x="6085675" y="2886938"/>
                    </a:lnTo>
                    <a:lnTo>
                      <a:pt x="6136779" y="2888272"/>
                    </a:lnTo>
                    <a:lnTo>
                      <a:pt x="8578113" y="2888272"/>
                    </a:lnTo>
                    <a:lnTo>
                      <a:pt x="8621204" y="2889402"/>
                    </a:lnTo>
                    <a:lnTo>
                      <a:pt x="8664169" y="2892780"/>
                    </a:lnTo>
                    <a:lnTo>
                      <a:pt x="8706904" y="2898394"/>
                    </a:lnTo>
                    <a:lnTo>
                      <a:pt x="8749284" y="2906242"/>
                    </a:lnTo>
                    <a:lnTo>
                      <a:pt x="8791194" y="2916301"/>
                    </a:lnTo>
                    <a:lnTo>
                      <a:pt x="8832520" y="2928518"/>
                    </a:lnTo>
                    <a:lnTo>
                      <a:pt x="8873147" y="2942894"/>
                    </a:lnTo>
                    <a:lnTo>
                      <a:pt x="8912962" y="2959366"/>
                    </a:lnTo>
                    <a:lnTo>
                      <a:pt x="8951862" y="2977908"/>
                    </a:lnTo>
                    <a:lnTo>
                      <a:pt x="8989746" y="2998444"/>
                    </a:lnTo>
                    <a:lnTo>
                      <a:pt x="10575430" y="3912933"/>
                    </a:lnTo>
                    <a:lnTo>
                      <a:pt x="11893575" y="4673117"/>
                    </a:lnTo>
                    <a:lnTo>
                      <a:pt x="11318443" y="4649813"/>
                    </a:lnTo>
                    <a:lnTo>
                      <a:pt x="11226432" y="4646460"/>
                    </a:lnTo>
                    <a:lnTo>
                      <a:pt x="11134408" y="4643844"/>
                    </a:lnTo>
                    <a:lnTo>
                      <a:pt x="11042345" y="4641977"/>
                    </a:lnTo>
                    <a:lnTo>
                      <a:pt x="10950283" y="4640859"/>
                    </a:lnTo>
                    <a:lnTo>
                      <a:pt x="10858221" y="4640491"/>
                    </a:lnTo>
                    <a:lnTo>
                      <a:pt x="10766158" y="4640859"/>
                    </a:lnTo>
                    <a:lnTo>
                      <a:pt x="10674083" y="4641977"/>
                    </a:lnTo>
                    <a:lnTo>
                      <a:pt x="10582034" y="4643844"/>
                    </a:lnTo>
                    <a:lnTo>
                      <a:pt x="10490009" y="4646460"/>
                    </a:lnTo>
                    <a:lnTo>
                      <a:pt x="10397998" y="4649813"/>
                    </a:lnTo>
                    <a:lnTo>
                      <a:pt x="9787674" y="4674540"/>
                    </a:lnTo>
                    <a:lnTo>
                      <a:pt x="9696653" y="4677854"/>
                    </a:lnTo>
                    <a:lnTo>
                      <a:pt x="9605607" y="4680432"/>
                    </a:lnTo>
                    <a:lnTo>
                      <a:pt x="9514548" y="4682274"/>
                    </a:lnTo>
                    <a:lnTo>
                      <a:pt x="9423476" y="4683379"/>
                    </a:lnTo>
                    <a:lnTo>
                      <a:pt x="9332392" y="4683747"/>
                    </a:lnTo>
                    <a:lnTo>
                      <a:pt x="8874646" y="4683747"/>
                    </a:lnTo>
                    <a:lnTo>
                      <a:pt x="8874646" y="4805680"/>
                    </a:lnTo>
                    <a:lnTo>
                      <a:pt x="9332392" y="4805680"/>
                    </a:lnTo>
                    <a:lnTo>
                      <a:pt x="9378429" y="4805591"/>
                    </a:lnTo>
                    <a:lnTo>
                      <a:pt x="9470492" y="4804842"/>
                    </a:lnTo>
                    <a:lnTo>
                      <a:pt x="9562554" y="4803356"/>
                    </a:lnTo>
                    <a:lnTo>
                      <a:pt x="9654591" y="4801120"/>
                    </a:lnTo>
                    <a:lnTo>
                      <a:pt x="9746615" y="4798136"/>
                    </a:lnTo>
                    <a:lnTo>
                      <a:pt x="10402951" y="4771644"/>
                    </a:lnTo>
                    <a:lnTo>
                      <a:pt x="10493972" y="4768329"/>
                    </a:lnTo>
                    <a:lnTo>
                      <a:pt x="10585018" y="4765738"/>
                    </a:lnTo>
                    <a:lnTo>
                      <a:pt x="10676065" y="4763897"/>
                    </a:lnTo>
                    <a:lnTo>
                      <a:pt x="10767149" y="4762792"/>
                    </a:lnTo>
                    <a:lnTo>
                      <a:pt x="10858221" y="4762424"/>
                    </a:lnTo>
                    <a:lnTo>
                      <a:pt x="10949305" y="4762792"/>
                    </a:lnTo>
                    <a:lnTo>
                      <a:pt x="11040364" y="4763897"/>
                    </a:lnTo>
                    <a:lnTo>
                      <a:pt x="11131436" y="4765738"/>
                    </a:lnTo>
                    <a:lnTo>
                      <a:pt x="11222482" y="4768329"/>
                    </a:lnTo>
                    <a:lnTo>
                      <a:pt x="11313503" y="4771644"/>
                    </a:lnTo>
                    <a:lnTo>
                      <a:pt x="11923827" y="4796371"/>
                    </a:lnTo>
                    <a:lnTo>
                      <a:pt x="11928056" y="4691939"/>
                    </a:lnTo>
                    <a:lnTo>
                      <a:pt x="11923827" y="4796371"/>
                    </a:lnTo>
                    <a:lnTo>
                      <a:pt x="11969826" y="4798136"/>
                    </a:lnTo>
                    <a:lnTo>
                      <a:pt x="12061850" y="4801120"/>
                    </a:lnTo>
                    <a:lnTo>
                      <a:pt x="12153900" y="4803356"/>
                    </a:lnTo>
                    <a:lnTo>
                      <a:pt x="12245962" y="4804842"/>
                    </a:lnTo>
                    <a:lnTo>
                      <a:pt x="12338012" y="4805591"/>
                    </a:lnTo>
                    <a:lnTo>
                      <a:pt x="12381814" y="4805604"/>
                    </a:lnTo>
                    <a:lnTo>
                      <a:pt x="12385116" y="4805680"/>
                    </a:lnTo>
                    <a:lnTo>
                      <a:pt x="13757301" y="4805680"/>
                    </a:lnTo>
                    <a:lnTo>
                      <a:pt x="13758355" y="4805680"/>
                    </a:lnTo>
                    <a:lnTo>
                      <a:pt x="13758355" y="4683747"/>
                    </a:lnTo>
                    <a:close/>
                  </a:path>
                </a:pathLst>
              </a:custGeom>
              <a:solidFill>
                <a:srgbClr val="D9ECD9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bject 44">
                <a:extLst>
                  <a:ext uri="{FF2B5EF4-FFF2-40B4-BE49-F238E27FC236}">
                    <a16:creationId xmlns:a16="http://schemas.microsoft.com/office/drawing/2014/main" id="{C7F76C02-B523-884F-251A-6072B07342E6}"/>
                  </a:ext>
                </a:extLst>
              </p:cNvPr>
              <p:cNvSpPr/>
              <p:nvPr/>
            </p:nvSpPr>
            <p:spPr>
              <a:xfrm>
                <a:off x="1583625" y="666874"/>
                <a:ext cx="315595" cy="393065"/>
              </a:xfrm>
              <a:custGeom>
                <a:avLst/>
                <a:gdLst/>
                <a:ahLst/>
                <a:cxnLst/>
                <a:rect l="l" t="t" r="r" b="b"/>
                <a:pathLst>
                  <a:path w="315594" h="393064">
                    <a:moveTo>
                      <a:pt x="183099" y="0"/>
                    </a:moveTo>
                    <a:lnTo>
                      <a:pt x="0" y="316784"/>
                    </a:lnTo>
                    <a:lnTo>
                      <a:pt x="132140" y="392990"/>
                    </a:lnTo>
                    <a:lnTo>
                      <a:pt x="315239" y="76206"/>
                    </a:lnTo>
                    <a:lnTo>
                      <a:pt x="183099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bject 45">
                <a:extLst>
                  <a:ext uri="{FF2B5EF4-FFF2-40B4-BE49-F238E27FC236}">
                    <a16:creationId xmlns:a16="http://schemas.microsoft.com/office/drawing/2014/main" id="{62E9538A-3414-47CE-65BC-18F56BD06337}"/>
                  </a:ext>
                </a:extLst>
              </p:cNvPr>
              <p:cNvSpPr/>
              <p:nvPr/>
            </p:nvSpPr>
            <p:spPr>
              <a:xfrm>
                <a:off x="1583625" y="666874"/>
                <a:ext cx="315595" cy="393065"/>
              </a:xfrm>
              <a:custGeom>
                <a:avLst/>
                <a:gdLst/>
                <a:ahLst/>
                <a:cxnLst/>
                <a:rect l="l" t="t" r="r" b="b"/>
                <a:pathLst>
                  <a:path w="315594" h="393064">
                    <a:moveTo>
                      <a:pt x="183099" y="0"/>
                    </a:moveTo>
                    <a:lnTo>
                      <a:pt x="196313" y="7620"/>
                    </a:lnTo>
                    <a:lnTo>
                      <a:pt x="209526" y="15241"/>
                    </a:lnTo>
                    <a:lnTo>
                      <a:pt x="222740" y="22862"/>
                    </a:lnTo>
                    <a:lnTo>
                      <a:pt x="235955" y="30482"/>
                    </a:lnTo>
                    <a:lnTo>
                      <a:pt x="249169" y="38103"/>
                    </a:lnTo>
                    <a:lnTo>
                      <a:pt x="262383" y="45724"/>
                    </a:lnTo>
                    <a:lnTo>
                      <a:pt x="275597" y="53344"/>
                    </a:lnTo>
                    <a:lnTo>
                      <a:pt x="288810" y="60965"/>
                    </a:lnTo>
                    <a:lnTo>
                      <a:pt x="302026" y="68586"/>
                    </a:lnTo>
                    <a:lnTo>
                      <a:pt x="315239" y="76206"/>
                    </a:lnTo>
                    <a:lnTo>
                      <a:pt x="132140" y="392990"/>
                    </a:lnTo>
                    <a:lnTo>
                      <a:pt x="118926" y="385370"/>
                    </a:lnTo>
                    <a:lnTo>
                      <a:pt x="105711" y="377749"/>
                    </a:lnTo>
                    <a:lnTo>
                      <a:pt x="92497" y="370128"/>
                    </a:lnTo>
                    <a:lnTo>
                      <a:pt x="79283" y="362508"/>
                    </a:lnTo>
                    <a:lnTo>
                      <a:pt x="66070" y="354887"/>
                    </a:lnTo>
                    <a:lnTo>
                      <a:pt x="52856" y="347266"/>
                    </a:lnTo>
                    <a:lnTo>
                      <a:pt x="39641" y="339646"/>
                    </a:lnTo>
                    <a:lnTo>
                      <a:pt x="26427" y="332025"/>
                    </a:lnTo>
                    <a:lnTo>
                      <a:pt x="13213" y="324404"/>
                    </a:lnTo>
                    <a:lnTo>
                      <a:pt x="0" y="316784"/>
                    </a:lnTo>
                    <a:lnTo>
                      <a:pt x="183099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object 46">
                <a:extLst>
                  <a:ext uri="{FF2B5EF4-FFF2-40B4-BE49-F238E27FC236}">
                    <a16:creationId xmlns:a16="http://schemas.microsoft.com/office/drawing/2014/main" id="{12CB8919-9067-4F0C-4054-D329B07C7EA8}"/>
                  </a:ext>
                </a:extLst>
              </p:cNvPr>
              <p:cNvSpPr/>
              <p:nvPr/>
            </p:nvSpPr>
            <p:spPr>
              <a:xfrm>
                <a:off x="2905032" y="1428941"/>
                <a:ext cx="315595" cy="393065"/>
              </a:xfrm>
              <a:custGeom>
                <a:avLst/>
                <a:gdLst/>
                <a:ahLst/>
                <a:cxnLst/>
                <a:rect l="l" t="t" r="r" b="b"/>
                <a:pathLst>
                  <a:path w="315594" h="393064">
                    <a:moveTo>
                      <a:pt x="183099" y="0"/>
                    </a:moveTo>
                    <a:lnTo>
                      <a:pt x="0" y="316784"/>
                    </a:lnTo>
                    <a:lnTo>
                      <a:pt x="132140" y="392990"/>
                    </a:lnTo>
                    <a:lnTo>
                      <a:pt x="315239" y="76206"/>
                    </a:lnTo>
                    <a:lnTo>
                      <a:pt x="183099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object 47">
                <a:extLst>
                  <a:ext uri="{FF2B5EF4-FFF2-40B4-BE49-F238E27FC236}">
                    <a16:creationId xmlns:a16="http://schemas.microsoft.com/office/drawing/2014/main" id="{B6A7E995-D578-7E57-8BD5-CF2E3163E55D}"/>
                  </a:ext>
                </a:extLst>
              </p:cNvPr>
              <p:cNvSpPr/>
              <p:nvPr/>
            </p:nvSpPr>
            <p:spPr>
              <a:xfrm>
                <a:off x="2905032" y="1428941"/>
                <a:ext cx="315595" cy="393065"/>
              </a:xfrm>
              <a:custGeom>
                <a:avLst/>
                <a:gdLst/>
                <a:ahLst/>
                <a:cxnLst/>
                <a:rect l="l" t="t" r="r" b="b"/>
                <a:pathLst>
                  <a:path w="315594" h="393064">
                    <a:moveTo>
                      <a:pt x="183099" y="0"/>
                    </a:moveTo>
                    <a:lnTo>
                      <a:pt x="196313" y="7620"/>
                    </a:lnTo>
                    <a:lnTo>
                      <a:pt x="209526" y="15241"/>
                    </a:lnTo>
                    <a:lnTo>
                      <a:pt x="222740" y="22862"/>
                    </a:lnTo>
                    <a:lnTo>
                      <a:pt x="235954" y="30482"/>
                    </a:lnTo>
                    <a:lnTo>
                      <a:pt x="249169" y="38103"/>
                    </a:lnTo>
                    <a:lnTo>
                      <a:pt x="262383" y="45724"/>
                    </a:lnTo>
                    <a:lnTo>
                      <a:pt x="275597" y="53344"/>
                    </a:lnTo>
                    <a:lnTo>
                      <a:pt x="288810" y="60965"/>
                    </a:lnTo>
                    <a:lnTo>
                      <a:pt x="302026" y="68586"/>
                    </a:lnTo>
                    <a:lnTo>
                      <a:pt x="315239" y="76206"/>
                    </a:lnTo>
                    <a:lnTo>
                      <a:pt x="132140" y="392990"/>
                    </a:lnTo>
                    <a:lnTo>
                      <a:pt x="118926" y="385370"/>
                    </a:lnTo>
                    <a:lnTo>
                      <a:pt x="105711" y="377749"/>
                    </a:lnTo>
                    <a:lnTo>
                      <a:pt x="92497" y="370128"/>
                    </a:lnTo>
                    <a:lnTo>
                      <a:pt x="79283" y="362508"/>
                    </a:lnTo>
                    <a:lnTo>
                      <a:pt x="66070" y="354887"/>
                    </a:lnTo>
                    <a:lnTo>
                      <a:pt x="52854" y="347266"/>
                    </a:lnTo>
                    <a:lnTo>
                      <a:pt x="39641" y="339646"/>
                    </a:lnTo>
                    <a:lnTo>
                      <a:pt x="26427" y="332025"/>
                    </a:lnTo>
                    <a:lnTo>
                      <a:pt x="13213" y="324404"/>
                    </a:lnTo>
                    <a:lnTo>
                      <a:pt x="0" y="316784"/>
                    </a:lnTo>
                    <a:lnTo>
                      <a:pt x="183099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bject 48">
                <a:extLst>
                  <a:ext uri="{FF2B5EF4-FFF2-40B4-BE49-F238E27FC236}">
                    <a16:creationId xmlns:a16="http://schemas.microsoft.com/office/drawing/2014/main" id="{1998041A-83D9-00B1-AA31-2FE527CBB7F6}"/>
                  </a:ext>
                </a:extLst>
              </p:cNvPr>
              <p:cNvSpPr/>
              <p:nvPr/>
            </p:nvSpPr>
            <p:spPr>
              <a:xfrm>
                <a:off x="4530363" y="2366284"/>
                <a:ext cx="315595" cy="393065"/>
              </a:xfrm>
              <a:custGeom>
                <a:avLst/>
                <a:gdLst/>
                <a:ahLst/>
                <a:cxnLst/>
                <a:rect l="l" t="t" r="r" b="b"/>
                <a:pathLst>
                  <a:path w="315595" h="393064">
                    <a:moveTo>
                      <a:pt x="183099" y="0"/>
                    </a:moveTo>
                    <a:lnTo>
                      <a:pt x="0" y="316784"/>
                    </a:lnTo>
                    <a:lnTo>
                      <a:pt x="132140" y="392990"/>
                    </a:lnTo>
                    <a:lnTo>
                      <a:pt x="315239" y="76206"/>
                    </a:lnTo>
                    <a:lnTo>
                      <a:pt x="183099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bject 49">
                <a:extLst>
                  <a:ext uri="{FF2B5EF4-FFF2-40B4-BE49-F238E27FC236}">
                    <a16:creationId xmlns:a16="http://schemas.microsoft.com/office/drawing/2014/main" id="{7837D49B-F5DD-595A-EA2A-46861C2B0013}"/>
                  </a:ext>
                </a:extLst>
              </p:cNvPr>
              <p:cNvSpPr/>
              <p:nvPr/>
            </p:nvSpPr>
            <p:spPr>
              <a:xfrm>
                <a:off x="4530363" y="2366284"/>
                <a:ext cx="315595" cy="393065"/>
              </a:xfrm>
              <a:custGeom>
                <a:avLst/>
                <a:gdLst/>
                <a:ahLst/>
                <a:cxnLst/>
                <a:rect l="l" t="t" r="r" b="b"/>
                <a:pathLst>
                  <a:path w="315595" h="393064">
                    <a:moveTo>
                      <a:pt x="183099" y="0"/>
                    </a:moveTo>
                    <a:lnTo>
                      <a:pt x="196313" y="7620"/>
                    </a:lnTo>
                    <a:lnTo>
                      <a:pt x="209526" y="15241"/>
                    </a:lnTo>
                    <a:lnTo>
                      <a:pt x="222740" y="22862"/>
                    </a:lnTo>
                    <a:lnTo>
                      <a:pt x="235955" y="30482"/>
                    </a:lnTo>
                    <a:lnTo>
                      <a:pt x="249169" y="38103"/>
                    </a:lnTo>
                    <a:lnTo>
                      <a:pt x="262383" y="45724"/>
                    </a:lnTo>
                    <a:lnTo>
                      <a:pt x="275597" y="53344"/>
                    </a:lnTo>
                    <a:lnTo>
                      <a:pt x="288810" y="60965"/>
                    </a:lnTo>
                    <a:lnTo>
                      <a:pt x="302026" y="68586"/>
                    </a:lnTo>
                    <a:lnTo>
                      <a:pt x="315239" y="76206"/>
                    </a:lnTo>
                    <a:lnTo>
                      <a:pt x="132140" y="392990"/>
                    </a:lnTo>
                    <a:lnTo>
                      <a:pt x="118926" y="385370"/>
                    </a:lnTo>
                    <a:lnTo>
                      <a:pt x="105711" y="377749"/>
                    </a:lnTo>
                    <a:lnTo>
                      <a:pt x="92497" y="370128"/>
                    </a:lnTo>
                    <a:lnTo>
                      <a:pt x="79283" y="362508"/>
                    </a:lnTo>
                    <a:lnTo>
                      <a:pt x="66070" y="354887"/>
                    </a:lnTo>
                    <a:lnTo>
                      <a:pt x="52856" y="347266"/>
                    </a:lnTo>
                    <a:lnTo>
                      <a:pt x="39641" y="339646"/>
                    </a:lnTo>
                    <a:lnTo>
                      <a:pt x="26427" y="332025"/>
                    </a:lnTo>
                    <a:lnTo>
                      <a:pt x="13213" y="324404"/>
                    </a:lnTo>
                    <a:lnTo>
                      <a:pt x="0" y="316784"/>
                    </a:lnTo>
                    <a:lnTo>
                      <a:pt x="183099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bject 50">
                <a:extLst>
                  <a:ext uri="{FF2B5EF4-FFF2-40B4-BE49-F238E27FC236}">
                    <a16:creationId xmlns:a16="http://schemas.microsoft.com/office/drawing/2014/main" id="{2FB02436-D179-FB6A-3636-9258AAB03CAD}"/>
                  </a:ext>
                </a:extLst>
              </p:cNvPr>
              <p:cNvSpPr/>
              <p:nvPr/>
            </p:nvSpPr>
            <p:spPr>
              <a:xfrm>
                <a:off x="5450164" y="2738347"/>
                <a:ext cx="873125" cy="1031875"/>
              </a:xfrm>
              <a:custGeom>
                <a:avLst/>
                <a:gdLst/>
                <a:ahLst/>
                <a:cxnLst/>
                <a:rect l="l" t="t" r="r" b="b"/>
                <a:pathLst>
                  <a:path w="873125" h="1031875">
                    <a:moveTo>
                      <a:pt x="457748" y="0"/>
                    </a:moveTo>
                    <a:lnTo>
                      <a:pt x="0" y="791964"/>
                    </a:lnTo>
                    <a:lnTo>
                      <a:pt x="415132" y="1031374"/>
                    </a:lnTo>
                    <a:lnTo>
                      <a:pt x="872881" y="239411"/>
                    </a:lnTo>
                    <a:lnTo>
                      <a:pt x="457748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bject 51">
                <a:extLst>
                  <a:ext uri="{FF2B5EF4-FFF2-40B4-BE49-F238E27FC236}">
                    <a16:creationId xmlns:a16="http://schemas.microsoft.com/office/drawing/2014/main" id="{243D2142-B8B4-BBC0-2A5F-080D250FEA17}"/>
                  </a:ext>
                </a:extLst>
              </p:cNvPr>
              <p:cNvSpPr/>
              <p:nvPr/>
            </p:nvSpPr>
            <p:spPr>
              <a:xfrm>
                <a:off x="5450164" y="2738347"/>
                <a:ext cx="873125" cy="1031875"/>
              </a:xfrm>
              <a:custGeom>
                <a:avLst/>
                <a:gdLst/>
                <a:ahLst/>
                <a:cxnLst/>
                <a:rect l="l" t="t" r="r" b="b"/>
                <a:pathLst>
                  <a:path w="873125" h="1031875">
                    <a:moveTo>
                      <a:pt x="457748" y="0"/>
                    </a:moveTo>
                    <a:lnTo>
                      <a:pt x="499261" y="23941"/>
                    </a:lnTo>
                    <a:lnTo>
                      <a:pt x="540776" y="47882"/>
                    </a:lnTo>
                    <a:lnTo>
                      <a:pt x="582288" y="71824"/>
                    </a:lnTo>
                    <a:lnTo>
                      <a:pt x="623801" y="95764"/>
                    </a:lnTo>
                    <a:lnTo>
                      <a:pt x="665315" y="119706"/>
                    </a:lnTo>
                    <a:lnTo>
                      <a:pt x="706828" y="143646"/>
                    </a:lnTo>
                    <a:lnTo>
                      <a:pt x="748341" y="167588"/>
                    </a:lnTo>
                    <a:lnTo>
                      <a:pt x="789855" y="191528"/>
                    </a:lnTo>
                    <a:lnTo>
                      <a:pt x="831368" y="215470"/>
                    </a:lnTo>
                    <a:lnTo>
                      <a:pt x="872881" y="239411"/>
                    </a:lnTo>
                    <a:lnTo>
                      <a:pt x="415132" y="1031374"/>
                    </a:lnTo>
                    <a:lnTo>
                      <a:pt x="373619" y="1007434"/>
                    </a:lnTo>
                    <a:lnTo>
                      <a:pt x="332106" y="983492"/>
                    </a:lnTo>
                    <a:lnTo>
                      <a:pt x="290592" y="959551"/>
                    </a:lnTo>
                    <a:lnTo>
                      <a:pt x="249079" y="935609"/>
                    </a:lnTo>
                    <a:lnTo>
                      <a:pt x="207567" y="911669"/>
                    </a:lnTo>
                    <a:lnTo>
                      <a:pt x="166052" y="887729"/>
                    </a:lnTo>
                    <a:lnTo>
                      <a:pt x="124539" y="863787"/>
                    </a:lnTo>
                    <a:lnTo>
                      <a:pt x="83027" y="839847"/>
                    </a:lnTo>
                    <a:lnTo>
                      <a:pt x="41512" y="815905"/>
                    </a:lnTo>
                    <a:lnTo>
                      <a:pt x="0" y="791964"/>
                    </a:lnTo>
                    <a:lnTo>
                      <a:pt x="457748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bject 52">
                <a:extLst>
                  <a:ext uri="{FF2B5EF4-FFF2-40B4-BE49-F238E27FC236}">
                    <a16:creationId xmlns:a16="http://schemas.microsoft.com/office/drawing/2014/main" id="{7F0AFBAE-805C-7E82-4ECC-3F88605AF81C}"/>
                  </a:ext>
                </a:extLst>
              </p:cNvPr>
              <p:cNvSpPr/>
              <p:nvPr/>
            </p:nvSpPr>
            <p:spPr>
              <a:xfrm>
                <a:off x="8520282" y="3020614"/>
                <a:ext cx="565785" cy="561975"/>
              </a:xfrm>
              <a:custGeom>
                <a:avLst/>
                <a:gdLst/>
                <a:ahLst/>
                <a:cxnLst/>
                <a:rect l="l" t="t" r="r" b="b"/>
                <a:pathLst>
                  <a:path w="565784" h="561975">
                    <a:moveTo>
                      <a:pt x="118473" y="0"/>
                    </a:moveTo>
                    <a:lnTo>
                      <a:pt x="0" y="441659"/>
                    </a:lnTo>
                    <a:lnTo>
                      <a:pt x="447240" y="561364"/>
                    </a:lnTo>
                    <a:lnTo>
                      <a:pt x="565716" y="119704"/>
                    </a:lnTo>
                    <a:lnTo>
                      <a:pt x="118473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bject 53">
                <a:extLst>
                  <a:ext uri="{FF2B5EF4-FFF2-40B4-BE49-F238E27FC236}">
                    <a16:creationId xmlns:a16="http://schemas.microsoft.com/office/drawing/2014/main" id="{49B96DD4-7128-710A-1676-F4B3215A3FDA}"/>
                  </a:ext>
                </a:extLst>
              </p:cNvPr>
              <p:cNvSpPr/>
              <p:nvPr/>
            </p:nvSpPr>
            <p:spPr>
              <a:xfrm>
                <a:off x="8520282" y="3020614"/>
                <a:ext cx="565785" cy="561975"/>
              </a:xfrm>
              <a:custGeom>
                <a:avLst/>
                <a:gdLst/>
                <a:ahLst/>
                <a:cxnLst/>
                <a:rect l="l" t="t" r="r" b="b"/>
                <a:pathLst>
                  <a:path w="565784" h="561975">
                    <a:moveTo>
                      <a:pt x="118473" y="0"/>
                    </a:moveTo>
                    <a:lnTo>
                      <a:pt x="163197" y="11970"/>
                    </a:lnTo>
                    <a:lnTo>
                      <a:pt x="207921" y="23940"/>
                    </a:lnTo>
                    <a:lnTo>
                      <a:pt x="252646" y="35911"/>
                    </a:lnTo>
                    <a:lnTo>
                      <a:pt x="297370" y="47882"/>
                    </a:lnTo>
                    <a:lnTo>
                      <a:pt x="342094" y="59851"/>
                    </a:lnTo>
                    <a:lnTo>
                      <a:pt x="386819" y="71822"/>
                    </a:lnTo>
                    <a:lnTo>
                      <a:pt x="431543" y="83793"/>
                    </a:lnTo>
                    <a:lnTo>
                      <a:pt x="476267" y="95764"/>
                    </a:lnTo>
                    <a:lnTo>
                      <a:pt x="520991" y="107733"/>
                    </a:lnTo>
                    <a:lnTo>
                      <a:pt x="565716" y="119704"/>
                    </a:lnTo>
                    <a:lnTo>
                      <a:pt x="447240" y="561364"/>
                    </a:lnTo>
                    <a:lnTo>
                      <a:pt x="402517" y="549395"/>
                    </a:lnTo>
                    <a:lnTo>
                      <a:pt x="357793" y="537424"/>
                    </a:lnTo>
                    <a:lnTo>
                      <a:pt x="313069" y="525453"/>
                    </a:lnTo>
                    <a:lnTo>
                      <a:pt x="268344" y="513482"/>
                    </a:lnTo>
                    <a:lnTo>
                      <a:pt x="223620" y="501513"/>
                    </a:lnTo>
                    <a:lnTo>
                      <a:pt x="178896" y="489542"/>
                    </a:lnTo>
                    <a:lnTo>
                      <a:pt x="134172" y="477571"/>
                    </a:lnTo>
                    <a:lnTo>
                      <a:pt x="89447" y="465601"/>
                    </a:lnTo>
                    <a:lnTo>
                      <a:pt x="44723" y="453630"/>
                    </a:lnTo>
                    <a:lnTo>
                      <a:pt x="0" y="441659"/>
                    </a:lnTo>
                    <a:lnTo>
                      <a:pt x="118473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bject 54">
                <a:extLst>
                  <a:ext uri="{FF2B5EF4-FFF2-40B4-BE49-F238E27FC236}">
                    <a16:creationId xmlns:a16="http://schemas.microsoft.com/office/drawing/2014/main" id="{245D988C-315E-6C7B-5E75-6B7A847647F0}"/>
                  </a:ext>
                </a:extLst>
              </p:cNvPr>
              <p:cNvSpPr/>
              <p:nvPr/>
            </p:nvSpPr>
            <p:spPr>
              <a:xfrm>
                <a:off x="10514404" y="4131277"/>
                <a:ext cx="315595" cy="393065"/>
              </a:xfrm>
              <a:custGeom>
                <a:avLst/>
                <a:gdLst/>
                <a:ahLst/>
                <a:cxnLst/>
                <a:rect l="l" t="t" r="r" b="b"/>
                <a:pathLst>
                  <a:path w="315595" h="393065">
                    <a:moveTo>
                      <a:pt x="183101" y="0"/>
                    </a:moveTo>
                    <a:lnTo>
                      <a:pt x="0" y="316785"/>
                    </a:lnTo>
                    <a:lnTo>
                      <a:pt x="132141" y="392992"/>
                    </a:lnTo>
                    <a:lnTo>
                      <a:pt x="315241" y="76206"/>
                    </a:lnTo>
                    <a:lnTo>
                      <a:pt x="183101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bject 55">
                <a:extLst>
                  <a:ext uri="{FF2B5EF4-FFF2-40B4-BE49-F238E27FC236}">
                    <a16:creationId xmlns:a16="http://schemas.microsoft.com/office/drawing/2014/main" id="{144F9200-6876-24C5-A701-731A7933DA5B}"/>
                  </a:ext>
                </a:extLst>
              </p:cNvPr>
              <p:cNvSpPr/>
              <p:nvPr/>
            </p:nvSpPr>
            <p:spPr>
              <a:xfrm>
                <a:off x="10514404" y="4131277"/>
                <a:ext cx="315595" cy="393065"/>
              </a:xfrm>
              <a:custGeom>
                <a:avLst/>
                <a:gdLst/>
                <a:ahLst/>
                <a:cxnLst/>
                <a:rect l="l" t="t" r="r" b="b"/>
                <a:pathLst>
                  <a:path w="315595" h="393065">
                    <a:moveTo>
                      <a:pt x="183101" y="0"/>
                    </a:moveTo>
                    <a:lnTo>
                      <a:pt x="196314" y="7620"/>
                    </a:lnTo>
                    <a:lnTo>
                      <a:pt x="209528" y="15241"/>
                    </a:lnTo>
                    <a:lnTo>
                      <a:pt x="222742" y="22862"/>
                    </a:lnTo>
                    <a:lnTo>
                      <a:pt x="235955" y="30482"/>
                    </a:lnTo>
                    <a:lnTo>
                      <a:pt x="249171" y="38103"/>
                    </a:lnTo>
                    <a:lnTo>
                      <a:pt x="262385" y="45724"/>
                    </a:lnTo>
                    <a:lnTo>
                      <a:pt x="275598" y="53344"/>
                    </a:lnTo>
                    <a:lnTo>
                      <a:pt x="288812" y="60965"/>
                    </a:lnTo>
                    <a:lnTo>
                      <a:pt x="302027" y="68586"/>
                    </a:lnTo>
                    <a:lnTo>
                      <a:pt x="315241" y="76206"/>
                    </a:lnTo>
                    <a:lnTo>
                      <a:pt x="132141" y="392992"/>
                    </a:lnTo>
                    <a:lnTo>
                      <a:pt x="118928" y="385371"/>
                    </a:lnTo>
                    <a:lnTo>
                      <a:pt x="105712" y="377751"/>
                    </a:lnTo>
                    <a:lnTo>
                      <a:pt x="92499" y="370130"/>
                    </a:lnTo>
                    <a:lnTo>
                      <a:pt x="79285" y="362509"/>
                    </a:lnTo>
                    <a:lnTo>
                      <a:pt x="66071" y="354889"/>
                    </a:lnTo>
                    <a:lnTo>
                      <a:pt x="52856" y="347268"/>
                    </a:lnTo>
                    <a:lnTo>
                      <a:pt x="39642" y="339647"/>
                    </a:lnTo>
                    <a:lnTo>
                      <a:pt x="26429" y="332027"/>
                    </a:lnTo>
                    <a:lnTo>
                      <a:pt x="13215" y="324406"/>
                    </a:lnTo>
                    <a:lnTo>
                      <a:pt x="0" y="316785"/>
                    </a:lnTo>
                    <a:lnTo>
                      <a:pt x="183101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bject 56">
                <a:extLst>
                  <a:ext uri="{FF2B5EF4-FFF2-40B4-BE49-F238E27FC236}">
                    <a16:creationId xmlns:a16="http://schemas.microsoft.com/office/drawing/2014/main" id="{C1D3908F-0AA8-FC1F-EF41-C747F0130351}"/>
                  </a:ext>
                </a:extLst>
              </p:cNvPr>
              <p:cNvSpPr/>
              <p:nvPr/>
            </p:nvSpPr>
            <p:spPr>
              <a:xfrm>
                <a:off x="11905757" y="4777980"/>
                <a:ext cx="479425" cy="610235"/>
              </a:xfrm>
              <a:custGeom>
                <a:avLst/>
                <a:gdLst/>
                <a:ahLst/>
                <a:cxnLst/>
                <a:rect l="l" t="t" r="r" b="b"/>
                <a:pathLst>
                  <a:path w="479425" h="610234">
                    <a:moveTo>
                      <a:pt x="479354" y="0"/>
                    </a:moveTo>
                    <a:lnTo>
                      <a:pt x="0" y="0"/>
                    </a:lnTo>
                    <a:lnTo>
                      <a:pt x="0" y="609653"/>
                    </a:lnTo>
                    <a:lnTo>
                      <a:pt x="479354" y="609653"/>
                    </a:lnTo>
                    <a:lnTo>
                      <a:pt x="479354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bject 57">
                <a:extLst>
                  <a:ext uri="{FF2B5EF4-FFF2-40B4-BE49-F238E27FC236}">
                    <a16:creationId xmlns:a16="http://schemas.microsoft.com/office/drawing/2014/main" id="{8BC49925-D569-C969-F784-3E5157EE05FA}"/>
                  </a:ext>
                </a:extLst>
              </p:cNvPr>
              <p:cNvSpPr/>
              <p:nvPr/>
            </p:nvSpPr>
            <p:spPr>
              <a:xfrm>
                <a:off x="11905757" y="4777980"/>
                <a:ext cx="2005330" cy="610235"/>
              </a:xfrm>
              <a:custGeom>
                <a:avLst/>
                <a:gdLst/>
                <a:ahLst/>
                <a:cxnLst/>
                <a:rect l="l" t="t" r="r" b="b"/>
                <a:pathLst>
                  <a:path w="2005330" h="610234">
                    <a:moveTo>
                      <a:pt x="0" y="0"/>
                    </a:moveTo>
                    <a:lnTo>
                      <a:pt x="0" y="0"/>
                    </a:lnTo>
                    <a:lnTo>
                      <a:pt x="479354" y="0"/>
                    </a:lnTo>
                    <a:lnTo>
                      <a:pt x="479354" y="609653"/>
                    </a:lnTo>
                    <a:lnTo>
                      <a:pt x="0" y="609653"/>
                    </a:lnTo>
                    <a:lnTo>
                      <a:pt x="0" y="0"/>
                    </a:lnTo>
                    <a:close/>
                  </a:path>
                  <a:path w="2005330" h="610234">
                    <a:moveTo>
                      <a:pt x="1852601" y="213378"/>
                    </a:moveTo>
                    <a:lnTo>
                      <a:pt x="1852601" y="213378"/>
                    </a:lnTo>
                    <a:lnTo>
                      <a:pt x="2005184" y="213378"/>
                    </a:lnTo>
                    <a:lnTo>
                      <a:pt x="2005184" y="579170"/>
                    </a:lnTo>
                    <a:lnTo>
                      <a:pt x="1852601" y="579170"/>
                    </a:lnTo>
                    <a:lnTo>
                      <a:pt x="1852601" y="213378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object 58">
                <a:extLst>
                  <a:ext uri="{FF2B5EF4-FFF2-40B4-BE49-F238E27FC236}">
                    <a16:creationId xmlns:a16="http://schemas.microsoft.com/office/drawing/2014/main" id="{1D0217EB-424C-AF39-2CD1-72855AC21AD8}"/>
                  </a:ext>
                </a:extLst>
              </p:cNvPr>
              <p:cNvSpPr/>
              <p:nvPr/>
            </p:nvSpPr>
            <p:spPr>
              <a:xfrm>
                <a:off x="1005451" y="4610325"/>
                <a:ext cx="1007110" cy="1128395"/>
              </a:xfrm>
              <a:custGeom>
                <a:avLst/>
                <a:gdLst/>
                <a:ahLst/>
                <a:cxnLst/>
                <a:rect l="l" t="t" r="r" b="b"/>
                <a:pathLst>
                  <a:path w="1007110" h="1128395">
                    <a:moveTo>
                      <a:pt x="1007045" y="0"/>
                    </a:moveTo>
                    <a:lnTo>
                      <a:pt x="0" y="0"/>
                    </a:lnTo>
                    <a:lnTo>
                      <a:pt x="0" y="1127859"/>
                    </a:lnTo>
                    <a:lnTo>
                      <a:pt x="1007045" y="1127859"/>
                    </a:lnTo>
                    <a:lnTo>
                      <a:pt x="1007045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bject 59">
                <a:extLst>
                  <a:ext uri="{FF2B5EF4-FFF2-40B4-BE49-F238E27FC236}">
                    <a16:creationId xmlns:a16="http://schemas.microsoft.com/office/drawing/2014/main" id="{632F1D8E-D1BC-479F-DF3E-4AABFC3C6419}"/>
                  </a:ext>
                </a:extLst>
              </p:cNvPr>
              <p:cNvSpPr/>
              <p:nvPr/>
            </p:nvSpPr>
            <p:spPr>
              <a:xfrm>
                <a:off x="1005451" y="4610325"/>
                <a:ext cx="1007110" cy="1128395"/>
              </a:xfrm>
              <a:custGeom>
                <a:avLst/>
                <a:gdLst/>
                <a:ahLst/>
                <a:cxnLst/>
                <a:rect l="l" t="t" r="r" b="b"/>
                <a:pathLst>
                  <a:path w="1007110" h="1128395">
                    <a:moveTo>
                      <a:pt x="0" y="0"/>
                    </a:moveTo>
                    <a:lnTo>
                      <a:pt x="0" y="0"/>
                    </a:lnTo>
                    <a:lnTo>
                      <a:pt x="1007045" y="0"/>
                    </a:lnTo>
                    <a:lnTo>
                      <a:pt x="1007045" y="1127859"/>
                    </a:lnTo>
                    <a:lnTo>
                      <a:pt x="0" y="1127859"/>
                    </a:lnTo>
                    <a:lnTo>
                      <a:pt x="0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bject 60">
                <a:extLst>
                  <a:ext uri="{FF2B5EF4-FFF2-40B4-BE49-F238E27FC236}">
                    <a16:creationId xmlns:a16="http://schemas.microsoft.com/office/drawing/2014/main" id="{026B743C-84C4-BF81-DA97-A9AC8EE20CE7}"/>
                  </a:ext>
                </a:extLst>
              </p:cNvPr>
              <p:cNvSpPr/>
              <p:nvPr/>
            </p:nvSpPr>
            <p:spPr>
              <a:xfrm>
                <a:off x="3780420" y="4610325"/>
                <a:ext cx="1007110" cy="1128395"/>
              </a:xfrm>
              <a:custGeom>
                <a:avLst/>
                <a:gdLst/>
                <a:ahLst/>
                <a:cxnLst/>
                <a:rect l="l" t="t" r="r" b="b"/>
                <a:pathLst>
                  <a:path w="1007110" h="1128395">
                    <a:moveTo>
                      <a:pt x="1007045" y="0"/>
                    </a:moveTo>
                    <a:lnTo>
                      <a:pt x="0" y="0"/>
                    </a:lnTo>
                    <a:lnTo>
                      <a:pt x="0" y="1127859"/>
                    </a:lnTo>
                    <a:lnTo>
                      <a:pt x="1007045" y="1127859"/>
                    </a:lnTo>
                    <a:lnTo>
                      <a:pt x="1007045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bject 61">
                <a:extLst>
                  <a:ext uri="{FF2B5EF4-FFF2-40B4-BE49-F238E27FC236}">
                    <a16:creationId xmlns:a16="http://schemas.microsoft.com/office/drawing/2014/main" id="{B3ACCC88-2287-605B-FA48-047A6F741BD2}"/>
                  </a:ext>
                </a:extLst>
              </p:cNvPr>
              <p:cNvSpPr/>
              <p:nvPr/>
            </p:nvSpPr>
            <p:spPr>
              <a:xfrm>
                <a:off x="3780420" y="4610325"/>
                <a:ext cx="1007110" cy="1128395"/>
              </a:xfrm>
              <a:custGeom>
                <a:avLst/>
                <a:gdLst/>
                <a:ahLst/>
                <a:cxnLst/>
                <a:rect l="l" t="t" r="r" b="b"/>
                <a:pathLst>
                  <a:path w="1007110" h="1128395">
                    <a:moveTo>
                      <a:pt x="0" y="0"/>
                    </a:moveTo>
                    <a:lnTo>
                      <a:pt x="0" y="0"/>
                    </a:lnTo>
                    <a:lnTo>
                      <a:pt x="1007045" y="0"/>
                    </a:lnTo>
                    <a:lnTo>
                      <a:pt x="1007045" y="1127859"/>
                    </a:lnTo>
                    <a:lnTo>
                      <a:pt x="0" y="1127859"/>
                    </a:lnTo>
                    <a:lnTo>
                      <a:pt x="0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bject 62">
                <a:extLst>
                  <a:ext uri="{FF2B5EF4-FFF2-40B4-BE49-F238E27FC236}">
                    <a16:creationId xmlns:a16="http://schemas.microsoft.com/office/drawing/2014/main" id="{C3149381-92ED-E913-1BB4-B1E72A610DE8}"/>
                  </a:ext>
                </a:extLst>
              </p:cNvPr>
              <p:cNvSpPr/>
              <p:nvPr/>
            </p:nvSpPr>
            <p:spPr>
              <a:xfrm>
                <a:off x="5092631" y="4564601"/>
                <a:ext cx="1007110" cy="1219835"/>
              </a:xfrm>
              <a:custGeom>
                <a:avLst/>
                <a:gdLst/>
                <a:ahLst/>
                <a:cxnLst/>
                <a:rect l="l" t="t" r="r" b="b"/>
                <a:pathLst>
                  <a:path w="1007110" h="1219834">
                    <a:moveTo>
                      <a:pt x="1007047" y="0"/>
                    </a:moveTo>
                    <a:lnTo>
                      <a:pt x="0" y="0"/>
                    </a:lnTo>
                    <a:lnTo>
                      <a:pt x="0" y="1219307"/>
                    </a:lnTo>
                    <a:lnTo>
                      <a:pt x="1007047" y="1219307"/>
                    </a:lnTo>
                    <a:lnTo>
                      <a:pt x="1007047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bject 63">
                <a:extLst>
                  <a:ext uri="{FF2B5EF4-FFF2-40B4-BE49-F238E27FC236}">
                    <a16:creationId xmlns:a16="http://schemas.microsoft.com/office/drawing/2014/main" id="{34CB3371-8BA0-75BD-9769-88CD563F69AA}"/>
                  </a:ext>
                </a:extLst>
              </p:cNvPr>
              <p:cNvSpPr/>
              <p:nvPr/>
            </p:nvSpPr>
            <p:spPr>
              <a:xfrm>
                <a:off x="5092631" y="4564601"/>
                <a:ext cx="1007110" cy="1219835"/>
              </a:xfrm>
              <a:custGeom>
                <a:avLst/>
                <a:gdLst/>
                <a:ahLst/>
                <a:cxnLst/>
                <a:rect l="l" t="t" r="r" b="b"/>
                <a:pathLst>
                  <a:path w="1007110" h="1219834">
                    <a:moveTo>
                      <a:pt x="0" y="0"/>
                    </a:moveTo>
                    <a:lnTo>
                      <a:pt x="0" y="0"/>
                    </a:lnTo>
                    <a:lnTo>
                      <a:pt x="1007047" y="0"/>
                    </a:lnTo>
                    <a:lnTo>
                      <a:pt x="1007047" y="1219307"/>
                    </a:lnTo>
                    <a:lnTo>
                      <a:pt x="0" y="1219307"/>
                    </a:lnTo>
                    <a:lnTo>
                      <a:pt x="0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bject 64">
                <a:extLst>
                  <a:ext uri="{FF2B5EF4-FFF2-40B4-BE49-F238E27FC236}">
                    <a16:creationId xmlns:a16="http://schemas.microsoft.com/office/drawing/2014/main" id="{2DB0D22C-9221-2DCE-AD9B-130D21428372}"/>
                  </a:ext>
                </a:extLst>
              </p:cNvPr>
              <p:cNvSpPr/>
              <p:nvPr/>
            </p:nvSpPr>
            <p:spPr>
              <a:xfrm>
                <a:off x="7867600" y="4564601"/>
                <a:ext cx="1007110" cy="1219835"/>
              </a:xfrm>
              <a:custGeom>
                <a:avLst/>
                <a:gdLst/>
                <a:ahLst/>
                <a:cxnLst/>
                <a:rect l="l" t="t" r="r" b="b"/>
                <a:pathLst>
                  <a:path w="1007109" h="1219834">
                    <a:moveTo>
                      <a:pt x="1007047" y="0"/>
                    </a:moveTo>
                    <a:lnTo>
                      <a:pt x="0" y="0"/>
                    </a:lnTo>
                    <a:lnTo>
                      <a:pt x="0" y="1219307"/>
                    </a:lnTo>
                    <a:lnTo>
                      <a:pt x="1007047" y="1219307"/>
                    </a:lnTo>
                    <a:lnTo>
                      <a:pt x="1007047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bject 65">
                <a:extLst>
                  <a:ext uri="{FF2B5EF4-FFF2-40B4-BE49-F238E27FC236}">
                    <a16:creationId xmlns:a16="http://schemas.microsoft.com/office/drawing/2014/main" id="{AC3FDF22-629D-3492-1973-2579C80AA93B}"/>
                  </a:ext>
                </a:extLst>
              </p:cNvPr>
              <p:cNvSpPr/>
              <p:nvPr/>
            </p:nvSpPr>
            <p:spPr>
              <a:xfrm>
                <a:off x="7867600" y="4564601"/>
                <a:ext cx="1007110" cy="1219835"/>
              </a:xfrm>
              <a:custGeom>
                <a:avLst/>
                <a:gdLst/>
                <a:ahLst/>
                <a:cxnLst/>
                <a:rect l="l" t="t" r="r" b="b"/>
                <a:pathLst>
                  <a:path w="1007109" h="1219834">
                    <a:moveTo>
                      <a:pt x="0" y="0"/>
                    </a:moveTo>
                    <a:lnTo>
                      <a:pt x="0" y="0"/>
                    </a:lnTo>
                    <a:lnTo>
                      <a:pt x="1007047" y="0"/>
                    </a:lnTo>
                    <a:lnTo>
                      <a:pt x="1007047" y="1219307"/>
                    </a:lnTo>
                    <a:lnTo>
                      <a:pt x="0" y="1219307"/>
                    </a:lnTo>
                    <a:lnTo>
                      <a:pt x="0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bject 66">
                <a:extLst>
                  <a:ext uri="{FF2B5EF4-FFF2-40B4-BE49-F238E27FC236}">
                    <a16:creationId xmlns:a16="http://schemas.microsoft.com/office/drawing/2014/main" id="{D0BFB5A2-8656-2E84-F3EB-0A442D3F3AD7}"/>
                  </a:ext>
                </a:extLst>
              </p:cNvPr>
              <p:cNvSpPr/>
              <p:nvPr/>
            </p:nvSpPr>
            <p:spPr>
              <a:xfrm>
                <a:off x="9332397" y="4945634"/>
                <a:ext cx="458470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458470" h="457834">
                    <a:moveTo>
                      <a:pt x="457872" y="0"/>
                    </a:moveTo>
                    <a:lnTo>
                      <a:pt x="0" y="0"/>
                    </a:lnTo>
                    <a:lnTo>
                      <a:pt x="0" y="457240"/>
                    </a:lnTo>
                    <a:lnTo>
                      <a:pt x="457872" y="457240"/>
                    </a:lnTo>
                    <a:lnTo>
                      <a:pt x="457872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bject 67">
                <a:extLst>
                  <a:ext uri="{FF2B5EF4-FFF2-40B4-BE49-F238E27FC236}">
                    <a16:creationId xmlns:a16="http://schemas.microsoft.com/office/drawing/2014/main" id="{9050F2AF-CE1F-E262-5DD9-C08D4A202B66}"/>
                  </a:ext>
                </a:extLst>
              </p:cNvPr>
              <p:cNvSpPr/>
              <p:nvPr/>
            </p:nvSpPr>
            <p:spPr>
              <a:xfrm>
                <a:off x="9332397" y="4945634"/>
                <a:ext cx="458470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458470" h="457834">
                    <a:moveTo>
                      <a:pt x="0" y="0"/>
                    </a:moveTo>
                    <a:lnTo>
                      <a:pt x="0" y="0"/>
                    </a:lnTo>
                    <a:lnTo>
                      <a:pt x="457872" y="0"/>
                    </a:lnTo>
                    <a:lnTo>
                      <a:pt x="457872" y="457240"/>
                    </a:lnTo>
                    <a:lnTo>
                      <a:pt x="0" y="457240"/>
                    </a:lnTo>
                    <a:lnTo>
                      <a:pt x="0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bject 68">
                <a:extLst>
                  <a:ext uri="{FF2B5EF4-FFF2-40B4-BE49-F238E27FC236}">
                    <a16:creationId xmlns:a16="http://schemas.microsoft.com/office/drawing/2014/main" id="{9753217E-60CB-A766-4A45-2C3D7746DFD9}"/>
                  </a:ext>
                </a:extLst>
              </p:cNvPr>
              <p:cNvSpPr/>
              <p:nvPr/>
            </p:nvSpPr>
            <p:spPr>
              <a:xfrm>
                <a:off x="10400351" y="4911642"/>
                <a:ext cx="916305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916304" h="457834">
                    <a:moveTo>
                      <a:pt x="915746" y="0"/>
                    </a:moveTo>
                    <a:lnTo>
                      <a:pt x="0" y="0"/>
                    </a:lnTo>
                    <a:lnTo>
                      <a:pt x="0" y="457240"/>
                    </a:lnTo>
                    <a:lnTo>
                      <a:pt x="915746" y="457240"/>
                    </a:lnTo>
                    <a:lnTo>
                      <a:pt x="915746" y="0"/>
                    </a:lnTo>
                    <a:close/>
                  </a:path>
                </a:pathLst>
              </a:custGeom>
              <a:solidFill>
                <a:srgbClr val="D9E5EE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bject 69">
                <a:extLst>
                  <a:ext uri="{FF2B5EF4-FFF2-40B4-BE49-F238E27FC236}">
                    <a16:creationId xmlns:a16="http://schemas.microsoft.com/office/drawing/2014/main" id="{6C6912FC-EC38-7DFE-C6C4-0ED26E71B602}"/>
                  </a:ext>
                </a:extLst>
              </p:cNvPr>
              <p:cNvSpPr/>
              <p:nvPr/>
            </p:nvSpPr>
            <p:spPr>
              <a:xfrm>
                <a:off x="10400351" y="4777980"/>
                <a:ext cx="3509645" cy="610235"/>
              </a:xfrm>
              <a:custGeom>
                <a:avLst/>
                <a:gdLst/>
                <a:ahLst/>
                <a:cxnLst/>
                <a:rect l="l" t="t" r="r" b="b"/>
                <a:pathLst>
                  <a:path w="3509644" h="610234">
                    <a:moveTo>
                      <a:pt x="0" y="133662"/>
                    </a:moveTo>
                    <a:lnTo>
                      <a:pt x="0" y="133662"/>
                    </a:lnTo>
                    <a:lnTo>
                      <a:pt x="915746" y="133662"/>
                    </a:lnTo>
                    <a:lnTo>
                      <a:pt x="915746" y="590902"/>
                    </a:lnTo>
                    <a:lnTo>
                      <a:pt x="0" y="590902"/>
                    </a:lnTo>
                    <a:lnTo>
                      <a:pt x="0" y="133662"/>
                    </a:lnTo>
                    <a:close/>
                  </a:path>
                  <a:path w="3509644" h="610234">
                    <a:moveTo>
                      <a:pt x="1525829" y="0"/>
                    </a:moveTo>
                    <a:lnTo>
                      <a:pt x="1525829" y="0"/>
                    </a:lnTo>
                    <a:lnTo>
                      <a:pt x="1983702" y="0"/>
                    </a:lnTo>
                    <a:lnTo>
                      <a:pt x="1983702" y="609653"/>
                    </a:lnTo>
                    <a:lnTo>
                      <a:pt x="1525829" y="609653"/>
                    </a:lnTo>
                    <a:lnTo>
                      <a:pt x="1525829" y="0"/>
                    </a:lnTo>
                    <a:close/>
                  </a:path>
                  <a:path w="3509644" h="610234">
                    <a:moveTo>
                      <a:pt x="3356948" y="213378"/>
                    </a:moveTo>
                    <a:lnTo>
                      <a:pt x="3356948" y="213378"/>
                    </a:lnTo>
                    <a:lnTo>
                      <a:pt x="3509531" y="213378"/>
                    </a:lnTo>
                    <a:lnTo>
                      <a:pt x="3509531" y="579170"/>
                    </a:lnTo>
                    <a:lnTo>
                      <a:pt x="3356948" y="579170"/>
                    </a:lnTo>
                    <a:lnTo>
                      <a:pt x="3356948" y="213378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object 70">
                <a:extLst>
                  <a:ext uri="{FF2B5EF4-FFF2-40B4-BE49-F238E27FC236}">
                    <a16:creationId xmlns:a16="http://schemas.microsoft.com/office/drawing/2014/main" id="{058C4766-9B5A-A582-A79D-4B179E475C7A}"/>
                  </a:ext>
                </a:extLst>
              </p:cNvPr>
              <p:cNvSpPr/>
              <p:nvPr/>
            </p:nvSpPr>
            <p:spPr>
              <a:xfrm>
                <a:off x="3450349" y="1717031"/>
                <a:ext cx="361315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361314" h="472439">
                    <a:moveTo>
                      <a:pt x="228874" y="0"/>
                    </a:moveTo>
                    <a:lnTo>
                      <a:pt x="0" y="395981"/>
                    </a:lnTo>
                    <a:lnTo>
                      <a:pt x="132141" y="472188"/>
                    </a:lnTo>
                    <a:lnTo>
                      <a:pt x="361016" y="76206"/>
                    </a:lnTo>
                    <a:lnTo>
                      <a:pt x="228874" y="0"/>
                    </a:lnTo>
                    <a:close/>
                  </a:path>
                </a:pathLst>
              </a:custGeom>
              <a:solidFill>
                <a:srgbClr val="FDECE2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object 71">
                <a:extLst>
                  <a:ext uri="{FF2B5EF4-FFF2-40B4-BE49-F238E27FC236}">
                    <a16:creationId xmlns:a16="http://schemas.microsoft.com/office/drawing/2014/main" id="{67E2FF8C-DEA8-B115-444D-6B220767FD45}"/>
                  </a:ext>
                </a:extLst>
              </p:cNvPr>
              <p:cNvSpPr/>
              <p:nvPr/>
            </p:nvSpPr>
            <p:spPr>
              <a:xfrm>
                <a:off x="3450349" y="1717031"/>
                <a:ext cx="361315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361314" h="472439">
                    <a:moveTo>
                      <a:pt x="228874" y="0"/>
                    </a:moveTo>
                    <a:lnTo>
                      <a:pt x="361016" y="76206"/>
                    </a:lnTo>
                    <a:lnTo>
                      <a:pt x="132141" y="472188"/>
                    </a:lnTo>
                    <a:lnTo>
                      <a:pt x="0" y="395981"/>
                    </a:lnTo>
                    <a:lnTo>
                      <a:pt x="228874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object 72">
                <a:extLst>
                  <a:ext uri="{FF2B5EF4-FFF2-40B4-BE49-F238E27FC236}">
                    <a16:creationId xmlns:a16="http://schemas.microsoft.com/office/drawing/2014/main" id="{2F097CBE-2ACC-0F67-5E49-CE6E126963B9}"/>
                  </a:ext>
                </a:extLst>
              </p:cNvPr>
              <p:cNvSpPr/>
              <p:nvPr/>
            </p:nvSpPr>
            <p:spPr>
              <a:xfrm>
                <a:off x="4111053" y="2098065"/>
                <a:ext cx="361315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361314" h="472439">
                    <a:moveTo>
                      <a:pt x="228874" y="0"/>
                    </a:moveTo>
                    <a:lnTo>
                      <a:pt x="0" y="395981"/>
                    </a:lnTo>
                    <a:lnTo>
                      <a:pt x="132140" y="472188"/>
                    </a:lnTo>
                    <a:lnTo>
                      <a:pt x="361014" y="76206"/>
                    </a:lnTo>
                    <a:lnTo>
                      <a:pt x="228874" y="0"/>
                    </a:lnTo>
                    <a:close/>
                  </a:path>
                </a:pathLst>
              </a:custGeom>
              <a:solidFill>
                <a:srgbClr val="FDECE2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object 73">
                <a:extLst>
                  <a:ext uri="{FF2B5EF4-FFF2-40B4-BE49-F238E27FC236}">
                    <a16:creationId xmlns:a16="http://schemas.microsoft.com/office/drawing/2014/main" id="{CACCF336-0911-3250-D3CA-18ED5BA78DF6}"/>
                  </a:ext>
                </a:extLst>
              </p:cNvPr>
              <p:cNvSpPr/>
              <p:nvPr/>
            </p:nvSpPr>
            <p:spPr>
              <a:xfrm>
                <a:off x="4111053" y="2098065"/>
                <a:ext cx="361315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361314" h="472439">
                    <a:moveTo>
                      <a:pt x="228874" y="0"/>
                    </a:moveTo>
                    <a:lnTo>
                      <a:pt x="361014" y="76206"/>
                    </a:lnTo>
                    <a:lnTo>
                      <a:pt x="132140" y="472188"/>
                    </a:lnTo>
                    <a:lnTo>
                      <a:pt x="0" y="395981"/>
                    </a:lnTo>
                    <a:lnTo>
                      <a:pt x="228874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object 74">
                <a:extLst>
                  <a:ext uri="{FF2B5EF4-FFF2-40B4-BE49-F238E27FC236}">
                    <a16:creationId xmlns:a16="http://schemas.microsoft.com/office/drawing/2014/main" id="{499FA100-9865-2BEA-FDDB-DCDDABC0B873}"/>
                  </a:ext>
                </a:extLst>
              </p:cNvPr>
              <p:cNvSpPr/>
              <p:nvPr/>
            </p:nvSpPr>
            <p:spPr>
              <a:xfrm>
                <a:off x="4903898" y="2555305"/>
                <a:ext cx="361315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361314" h="472439">
                    <a:moveTo>
                      <a:pt x="228874" y="0"/>
                    </a:moveTo>
                    <a:lnTo>
                      <a:pt x="0" y="395981"/>
                    </a:lnTo>
                    <a:lnTo>
                      <a:pt x="132140" y="472188"/>
                    </a:lnTo>
                    <a:lnTo>
                      <a:pt x="361014" y="76206"/>
                    </a:lnTo>
                    <a:lnTo>
                      <a:pt x="228874" y="0"/>
                    </a:lnTo>
                    <a:close/>
                  </a:path>
                </a:pathLst>
              </a:custGeom>
              <a:solidFill>
                <a:srgbClr val="FDECE2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object 75">
                <a:extLst>
                  <a:ext uri="{FF2B5EF4-FFF2-40B4-BE49-F238E27FC236}">
                    <a16:creationId xmlns:a16="http://schemas.microsoft.com/office/drawing/2014/main" id="{E49C467D-6942-C702-4CC3-B9FD38AA3AB9}"/>
                  </a:ext>
                </a:extLst>
              </p:cNvPr>
              <p:cNvSpPr/>
              <p:nvPr/>
            </p:nvSpPr>
            <p:spPr>
              <a:xfrm>
                <a:off x="4903898" y="2555305"/>
                <a:ext cx="361315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361314" h="472439">
                    <a:moveTo>
                      <a:pt x="228874" y="0"/>
                    </a:moveTo>
                    <a:lnTo>
                      <a:pt x="361014" y="76206"/>
                    </a:lnTo>
                    <a:lnTo>
                      <a:pt x="132140" y="472188"/>
                    </a:lnTo>
                    <a:lnTo>
                      <a:pt x="0" y="395981"/>
                    </a:lnTo>
                    <a:lnTo>
                      <a:pt x="228874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object 76">
                <a:extLst>
                  <a:ext uri="{FF2B5EF4-FFF2-40B4-BE49-F238E27FC236}">
                    <a16:creationId xmlns:a16="http://schemas.microsoft.com/office/drawing/2014/main" id="{748994FF-FF22-02BB-921F-813E9A04494C}"/>
                  </a:ext>
                </a:extLst>
              </p:cNvPr>
              <p:cNvSpPr/>
              <p:nvPr/>
            </p:nvSpPr>
            <p:spPr>
              <a:xfrm>
                <a:off x="6747120" y="3028228"/>
                <a:ext cx="153035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153034" h="457835">
                    <a:moveTo>
                      <a:pt x="152582" y="0"/>
                    </a:moveTo>
                    <a:lnTo>
                      <a:pt x="0" y="0"/>
                    </a:lnTo>
                    <a:lnTo>
                      <a:pt x="0" y="457240"/>
                    </a:lnTo>
                    <a:lnTo>
                      <a:pt x="152582" y="457240"/>
                    </a:lnTo>
                    <a:lnTo>
                      <a:pt x="152582" y="0"/>
                    </a:lnTo>
                    <a:close/>
                  </a:path>
                </a:pathLst>
              </a:custGeom>
              <a:solidFill>
                <a:srgbClr val="FDECE2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bject 77">
                <a:extLst>
                  <a:ext uri="{FF2B5EF4-FFF2-40B4-BE49-F238E27FC236}">
                    <a16:creationId xmlns:a16="http://schemas.microsoft.com/office/drawing/2014/main" id="{6972F080-01D8-2CBE-FB84-8AAB54F30B6B}"/>
                  </a:ext>
                </a:extLst>
              </p:cNvPr>
              <p:cNvSpPr/>
              <p:nvPr/>
            </p:nvSpPr>
            <p:spPr>
              <a:xfrm>
                <a:off x="6747120" y="3028228"/>
                <a:ext cx="153035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153034" h="457835">
                    <a:moveTo>
                      <a:pt x="0" y="457240"/>
                    </a:moveTo>
                    <a:lnTo>
                      <a:pt x="152582" y="457240"/>
                    </a:lnTo>
                    <a:lnTo>
                      <a:pt x="152582" y="0"/>
                    </a:lnTo>
                    <a:lnTo>
                      <a:pt x="0" y="0"/>
                    </a:lnTo>
                    <a:lnTo>
                      <a:pt x="0" y="45724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object 78">
                <a:extLst>
                  <a:ext uri="{FF2B5EF4-FFF2-40B4-BE49-F238E27FC236}">
                    <a16:creationId xmlns:a16="http://schemas.microsoft.com/office/drawing/2014/main" id="{2620364D-77FA-6E58-E5AE-DBD1CE4209ED}"/>
                  </a:ext>
                </a:extLst>
              </p:cNvPr>
              <p:cNvSpPr/>
              <p:nvPr/>
            </p:nvSpPr>
            <p:spPr>
              <a:xfrm>
                <a:off x="9434391" y="3482025"/>
                <a:ext cx="361315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361315" h="472439">
                    <a:moveTo>
                      <a:pt x="228874" y="0"/>
                    </a:moveTo>
                    <a:lnTo>
                      <a:pt x="0" y="395981"/>
                    </a:lnTo>
                    <a:lnTo>
                      <a:pt x="132140" y="472188"/>
                    </a:lnTo>
                    <a:lnTo>
                      <a:pt x="361016" y="76206"/>
                    </a:lnTo>
                    <a:lnTo>
                      <a:pt x="228874" y="0"/>
                    </a:lnTo>
                    <a:close/>
                  </a:path>
                </a:pathLst>
              </a:custGeom>
              <a:solidFill>
                <a:srgbClr val="FDECE2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object 79">
                <a:extLst>
                  <a:ext uri="{FF2B5EF4-FFF2-40B4-BE49-F238E27FC236}">
                    <a16:creationId xmlns:a16="http://schemas.microsoft.com/office/drawing/2014/main" id="{71EEDB00-F644-0B5B-BAC6-E5632DE67424}"/>
                  </a:ext>
                </a:extLst>
              </p:cNvPr>
              <p:cNvSpPr/>
              <p:nvPr/>
            </p:nvSpPr>
            <p:spPr>
              <a:xfrm>
                <a:off x="9434391" y="3482025"/>
                <a:ext cx="361315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361315" h="472439">
                    <a:moveTo>
                      <a:pt x="228874" y="0"/>
                    </a:moveTo>
                    <a:lnTo>
                      <a:pt x="361016" y="76206"/>
                    </a:lnTo>
                    <a:lnTo>
                      <a:pt x="132140" y="472188"/>
                    </a:lnTo>
                    <a:lnTo>
                      <a:pt x="0" y="395981"/>
                    </a:lnTo>
                    <a:lnTo>
                      <a:pt x="228874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object 80">
                <a:extLst>
                  <a:ext uri="{FF2B5EF4-FFF2-40B4-BE49-F238E27FC236}">
                    <a16:creationId xmlns:a16="http://schemas.microsoft.com/office/drawing/2014/main" id="{07E23A88-88A6-3393-181D-4C14D7514C10}"/>
                  </a:ext>
                </a:extLst>
              </p:cNvPr>
              <p:cNvSpPr/>
              <p:nvPr/>
            </p:nvSpPr>
            <p:spPr>
              <a:xfrm>
                <a:off x="10095096" y="3863058"/>
                <a:ext cx="361315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361315" h="472440">
                    <a:moveTo>
                      <a:pt x="228874" y="0"/>
                    </a:moveTo>
                    <a:lnTo>
                      <a:pt x="0" y="395981"/>
                    </a:lnTo>
                    <a:lnTo>
                      <a:pt x="132140" y="472188"/>
                    </a:lnTo>
                    <a:lnTo>
                      <a:pt x="361014" y="76206"/>
                    </a:lnTo>
                    <a:lnTo>
                      <a:pt x="228874" y="0"/>
                    </a:lnTo>
                    <a:close/>
                  </a:path>
                </a:pathLst>
              </a:custGeom>
              <a:solidFill>
                <a:srgbClr val="FDECE2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object 81">
                <a:extLst>
                  <a:ext uri="{FF2B5EF4-FFF2-40B4-BE49-F238E27FC236}">
                    <a16:creationId xmlns:a16="http://schemas.microsoft.com/office/drawing/2014/main" id="{FAAB889D-BCCD-C33E-0AE4-3FD6C7761E52}"/>
                  </a:ext>
                </a:extLst>
              </p:cNvPr>
              <p:cNvSpPr/>
              <p:nvPr/>
            </p:nvSpPr>
            <p:spPr>
              <a:xfrm>
                <a:off x="10095096" y="3863058"/>
                <a:ext cx="361315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361315" h="472440">
                    <a:moveTo>
                      <a:pt x="228874" y="0"/>
                    </a:moveTo>
                    <a:lnTo>
                      <a:pt x="361014" y="76206"/>
                    </a:lnTo>
                    <a:lnTo>
                      <a:pt x="132140" y="472188"/>
                    </a:lnTo>
                    <a:lnTo>
                      <a:pt x="0" y="395981"/>
                    </a:lnTo>
                    <a:lnTo>
                      <a:pt x="228874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object 82">
                <a:extLst>
                  <a:ext uri="{FF2B5EF4-FFF2-40B4-BE49-F238E27FC236}">
                    <a16:creationId xmlns:a16="http://schemas.microsoft.com/office/drawing/2014/main" id="{7AD9206D-3970-8870-A7E3-24A7928B77AE}"/>
                  </a:ext>
                </a:extLst>
              </p:cNvPr>
              <p:cNvSpPr/>
              <p:nvPr/>
            </p:nvSpPr>
            <p:spPr>
              <a:xfrm>
                <a:off x="10887939" y="4320298"/>
                <a:ext cx="361315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361315" h="472440">
                    <a:moveTo>
                      <a:pt x="228874" y="0"/>
                    </a:moveTo>
                    <a:lnTo>
                      <a:pt x="0" y="395981"/>
                    </a:lnTo>
                    <a:lnTo>
                      <a:pt x="132141" y="472188"/>
                    </a:lnTo>
                    <a:lnTo>
                      <a:pt x="361016" y="76206"/>
                    </a:lnTo>
                    <a:lnTo>
                      <a:pt x="228874" y="0"/>
                    </a:lnTo>
                    <a:close/>
                  </a:path>
                </a:pathLst>
              </a:custGeom>
              <a:solidFill>
                <a:srgbClr val="FDECE2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object 83">
                <a:extLst>
                  <a:ext uri="{FF2B5EF4-FFF2-40B4-BE49-F238E27FC236}">
                    <a16:creationId xmlns:a16="http://schemas.microsoft.com/office/drawing/2014/main" id="{24373A24-8EE7-395F-D15A-BE0E78BC035F}"/>
                  </a:ext>
                </a:extLst>
              </p:cNvPr>
              <p:cNvSpPr/>
              <p:nvPr/>
            </p:nvSpPr>
            <p:spPr>
              <a:xfrm>
                <a:off x="10887939" y="4320298"/>
                <a:ext cx="3481070" cy="1082675"/>
              </a:xfrm>
              <a:custGeom>
                <a:avLst/>
                <a:gdLst/>
                <a:ahLst/>
                <a:cxnLst/>
                <a:rect l="l" t="t" r="r" b="b"/>
                <a:pathLst>
                  <a:path w="3481069" h="1082675">
                    <a:moveTo>
                      <a:pt x="228874" y="0"/>
                    </a:moveTo>
                    <a:lnTo>
                      <a:pt x="361016" y="76206"/>
                    </a:lnTo>
                    <a:lnTo>
                      <a:pt x="132141" y="472188"/>
                    </a:lnTo>
                    <a:lnTo>
                      <a:pt x="0" y="395981"/>
                    </a:lnTo>
                    <a:lnTo>
                      <a:pt x="228874" y="0"/>
                    </a:lnTo>
                    <a:close/>
                  </a:path>
                  <a:path w="3481069" h="1082675">
                    <a:moveTo>
                      <a:pt x="1954921" y="1082576"/>
                    </a:moveTo>
                    <a:lnTo>
                      <a:pt x="2107504" y="1082576"/>
                    </a:lnTo>
                    <a:lnTo>
                      <a:pt x="2107504" y="625335"/>
                    </a:lnTo>
                    <a:lnTo>
                      <a:pt x="1954921" y="625335"/>
                    </a:lnTo>
                    <a:lnTo>
                      <a:pt x="1954921" y="1082576"/>
                    </a:lnTo>
                    <a:close/>
                  </a:path>
                  <a:path w="3481069" h="1082675">
                    <a:moveTo>
                      <a:pt x="3328168" y="1082576"/>
                    </a:moveTo>
                    <a:lnTo>
                      <a:pt x="3480751" y="1082576"/>
                    </a:lnTo>
                    <a:lnTo>
                      <a:pt x="3480751" y="625335"/>
                    </a:lnTo>
                    <a:lnTo>
                      <a:pt x="3328168" y="625335"/>
                    </a:lnTo>
                    <a:lnTo>
                      <a:pt x="3328168" y="1082576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bject 84">
                <a:extLst>
                  <a:ext uri="{FF2B5EF4-FFF2-40B4-BE49-F238E27FC236}">
                    <a16:creationId xmlns:a16="http://schemas.microsoft.com/office/drawing/2014/main" id="{DE67FB13-C19C-FAB9-AC6B-7C5DA922244F}"/>
                  </a:ext>
                </a:extLst>
              </p:cNvPr>
              <p:cNvSpPr/>
              <p:nvPr/>
            </p:nvSpPr>
            <p:spPr>
              <a:xfrm>
                <a:off x="89953" y="4793221"/>
                <a:ext cx="305435" cy="762635"/>
              </a:xfrm>
              <a:custGeom>
                <a:avLst/>
                <a:gdLst/>
                <a:ahLst/>
                <a:cxnLst/>
                <a:rect l="l" t="t" r="r" b="b"/>
                <a:pathLst>
                  <a:path w="305435" h="762634">
                    <a:moveTo>
                      <a:pt x="305165" y="0"/>
                    </a:moveTo>
                    <a:lnTo>
                      <a:pt x="0" y="0"/>
                    </a:lnTo>
                    <a:lnTo>
                      <a:pt x="0" y="762067"/>
                    </a:lnTo>
                    <a:lnTo>
                      <a:pt x="305165" y="762067"/>
                    </a:lnTo>
                    <a:lnTo>
                      <a:pt x="305165" y="0"/>
                    </a:lnTo>
                    <a:close/>
                  </a:path>
                </a:pathLst>
              </a:custGeom>
              <a:solidFill>
                <a:srgbClr val="FDECE2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object 85">
                <a:extLst>
                  <a:ext uri="{FF2B5EF4-FFF2-40B4-BE49-F238E27FC236}">
                    <a16:creationId xmlns:a16="http://schemas.microsoft.com/office/drawing/2014/main" id="{D8DD158B-45F0-DBB2-A0D6-DF083E2F06CB}"/>
                  </a:ext>
                </a:extLst>
              </p:cNvPr>
              <p:cNvSpPr/>
              <p:nvPr/>
            </p:nvSpPr>
            <p:spPr>
              <a:xfrm>
                <a:off x="89953" y="4793221"/>
                <a:ext cx="305435" cy="762635"/>
              </a:xfrm>
              <a:custGeom>
                <a:avLst/>
                <a:gdLst/>
                <a:ahLst/>
                <a:cxnLst/>
                <a:rect l="l" t="t" r="r" b="b"/>
                <a:pathLst>
                  <a:path w="305435" h="762634">
                    <a:moveTo>
                      <a:pt x="0" y="762067"/>
                    </a:moveTo>
                    <a:lnTo>
                      <a:pt x="305165" y="762067"/>
                    </a:lnTo>
                    <a:lnTo>
                      <a:pt x="305165" y="0"/>
                    </a:lnTo>
                    <a:lnTo>
                      <a:pt x="0" y="0"/>
                    </a:lnTo>
                    <a:lnTo>
                      <a:pt x="0" y="762067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object 86">
                <a:extLst>
                  <a:ext uri="{FF2B5EF4-FFF2-40B4-BE49-F238E27FC236}">
                    <a16:creationId xmlns:a16="http://schemas.microsoft.com/office/drawing/2014/main" id="{2F87F4A1-3D2A-955B-1CD0-1BCC412724B1}"/>
                  </a:ext>
                </a:extLst>
              </p:cNvPr>
              <p:cNvSpPr/>
              <p:nvPr/>
            </p:nvSpPr>
            <p:spPr>
              <a:xfrm>
                <a:off x="12841802" y="4945634"/>
                <a:ext cx="153035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153034" h="457834">
                    <a:moveTo>
                      <a:pt x="152582" y="0"/>
                    </a:moveTo>
                    <a:lnTo>
                      <a:pt x="0" y="0"/>
                    </a:lnTo>
                    <a:lnTo>
                      <a:pt x="0" y="457240"/>
                    </a:lnTo>
                    <a:lnTo>
                      <a:pt x="152582" y="457240"/>
                    </a:lnTo>
                    <a:lnTo>
                      <a:pt x="152582" y="0"/>
                    </a:lnTo>
                    <a:close/>
                  </a:path>
                </a:pathLst>
              </a:custGeom>
              <a:solidFill>
                <a:srgbClr val="FDECE2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object 87">
                <a:extLst>
                  <a:ext uri="{FF2B5EF4-FFF2-40B4-BE49-F238E27FC236}">
                    <a16:creationId xmlns:a16="http://schemas.microsoft.com/office/drawing/2014/main" id="{49E2A0EC-A36A-E1F5-2C87-EC321C1E7A38}"/>
                  </a:ext>
                </a:extLst>
              </p:cNvPr>
              <p:cNvSpPr/>
              <p:nvPr/>
            </p:nvSpPr>
            <p:spPr>
              <a:xfrm>
                <a:off x="12841802" y="4945634"/>
                <a:ext cx="1525905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1525905" h="457834">
                    <a:moveTo>
                      <a:pt x="0" y="457240"/>
                    </a:moveTo>
                    <a:lnTo>
                      <a:pt x="152582" y="457240"/>
                    </a:lnTo>
                    <a:lnTo>
                      <a:pt x="152582" y="0"/>
                    </a:lnTo>
                    <a:lnTo>
                      <a:pt x="0" y="0"/>
                    </a:lnTo>
                    <a:lnTo>
                      <a:pt x="0" y="457240"/>
                    </a:lnTo>
                    <a:close/>
                  </a:path>
                  <a:path w="1525905" h="457834">
                    <a:moveTo>
                      <a:pt x="1373246" y="457240"/>
                    </a:moveTo>
                    <a:lnTo>
                      <a:pt x="1525829" y="457240"/>
                    </a:lnTo>
                    <a:lnTo>
                      <a:pt x="1525829" y="0"/>
                    </a:lnTo>
                    <a:lnTo>
                      <a:pt x="1373246" y="0"/>
                    </a:lnTo>
                    <a:lnTo>
                      <a:pt x="1373246" y="45724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object 88">
                <a:extLst>
                  <a:ext uri="{FF2B5EF4-FFF2-40B4-BE49-F238E27FC236}">
                    <a16:creationId xmlns:a16="http://schemas.microsoft.com/office/drawing/2014/main" id="{D6061C46-CC23-46E1-A2A7-A3E3E753A944}"/>
                  </a:ext>
                </a:extLst>
              </p:cNvPr>
              <p:cNvSpPr/>
              <p:nvPr/>
            </p:nvSpPr>
            <p:spPr>
              <a:xfrm>
                <a:off x="2249365" y="980415"/>
                <a:ext cx="305435" cy="528320"/>
              </a:xfrm>
              <a:custGeom>
                <a:avLst/>
                <a:gdLst/>
                <a:ahLst/>
                <a:cxnLst/>
                <a:rect l="l" t="t" r="r" b="b"/>
                <a:pathLst>
                  <a:path w="305435" h="528320">
                    <a:moveTo>
                      <a:pt x="305165" y="0"/>
                    </a:moveTo>
                    <a:lnTo>
                      <a:pt x="0" y="527976"/>
                    </a:lnTo>
                    <a:lnTo>
                      <a:pt x="305165" y="0"/>
                    </a:lnTo>
                    <a:close/>
                  </a:path>
                </a:pathLst>
              </a:custGeom>
              <a:solidFill>
                <a:srgbClr val="D9ECD9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object 89">
                <a:extLst>
                  <a:ext uri="{FF2B5EF4-FFF2-40B4-BE49-F238E27FC236}">
                    <a16:creationId xmlns:a16="http://schemas.microsoft.com/office/drawing/2014/main" id="{0AF421ED-AB2A-93F6-53CC-33DCD98FE0F1}"/>
                  </a:ext>
                </a:extLst>
              </p:cNvPr>
              <p:cNvSpPr/>
              <p:nvPr/>
            </p:nvSpPr>
            <p:spPr>
              <a:xfrm>
                <a:off x="2249365" y="980415"/>
                <a:ext cx="305435" cy="528320"/>
              </a:xfrm>
              <a:custGeom>
                <a:avLst/>
                <a:gdLst/>
                <a:ahLst/>
                <a:cxnLst/>
                <a:rect l="l" t="t" r="r" b="b"/>
                <a:pathLst>
                  <a:path w="305435" h="528320">
                    <a:moveTo>
                      <a:pt x="305165" y="0"/>
                    </a:moveTo>
                    <a:lnTo>
                      <a:pt x="0" y="527976"/>
                    </a:lnTo>
                    <a:lnTo>
                      <a:pt x="305165" y="0"/>
                    </a:lnTo>
                    <a:close/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bject 90">
                <a:extLst>
                  <a:ext uri="{FF2B5EF4-FFF2-40B4-BE49-F238E27FC236}">
                    <a16:creationId xmlns:a16="http://schemas.microsoft.com/office/drawing/2014/main" id="{4657E80C-526F-A108-8BBE-C8A8CEF43B6A}"/>
                  </a:ext>
                </a:extLst>
              </p:cNvPr>
              <p:cNvSpPr/>
              <p:nvPr/>
            </p:nvSpPr>
            <p:spPr>
              <a:xfrm>
                <a:off x="7662619" y="325684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CD9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object 91">
                <a:extLst>
                  <a:ext uri="{FF2B5EF4-FFF2-40B4-BE49-F238E27FC236}">
                    <a16:creationId xmlns:a16="http://schemas.microsoft.com/office/drawing/2014/main" id="{9974C7A8-FC82-FF04-6667-FD70D5281219}"/>
                  </a:ext>
                </a:extLst>
              </p:cNvPr>
              <p:cNvSpPr/>
              <p:nvPr/>
            </p:nvSpPr>
            <p:spPr>
              <a:xfrm>
                <a:off x="7662619" y="3256848"/>
                <a:ext cx="12441555" cy="2527300"/>
              </a:xfrm>
              <a:custGeom>
                <a:avLst/>
                <a:gdLst/>
                <a:ahLst/>
                <a:cxnLst/>
                <a:rect l="l" t="t" r="r" b="b"/>
                <a:pathLst>
                  <a:path w="12441555" h="252730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  <a:path w="12441555" h="2527300">
                    <a:moveTo>
                      <a:pt x="12441480" y="1755287"/>
                    </a:moveTo>
                    <a:lnTo>
                      <a:pt x="12434597" y="1708740"/>
                    </a:lnTo>
                    <a:lnTo>
                      <a:pt x="12425128" y="1659904"/>
                    </a:lnTo>
                    <a:lnTo>
                      <a:pt x="12413704" y="1612962"/>
                    </a:lnTo>
                    <a:lnTo>
                      <a:pt x="12400381" y="1568196"/>
                    </a:lnTo>
                    <a:lnTo>
                      <a:pt x="12385213" y="1525887"/>
                    </a:lnTo>
                    <a:lnTo>
                      <a:pt x="12368255" y="1486315"/>
                    </a:lnTo>
                    <a:lnTo>
                      <a:pt x="12339986" y="1433392"/>
                    </a:lnTo>
                    <a:lnTo>
                      <a:pt x="12308983" y="1389210"/>
                    </a:lnTo>
                    <a:lnTo>
                      <a:pt x="12275690" y="1354162"/>
                    </a:lnTo>
                    <a:lnTo>
                      <a:pt x="12240550" y="1328641"/>
                    </a:lnTo>
                    <a:lnTo>
                      <a:pt x="12204007" y="1313040"/>
                    </a:lnTo>
                    <a:lnTo>
                      <a:pt x="12166506" y="1307753"/>
                    </a:lnTo>
                    <a:lnTo>
                      <a:pt x="12128998" y="1313040"/>
                    </a:lnTo>
                    <a:lnTo>
                      <a:pt x="12092451" y="1328641"/>
                    </a:lnTo>
                    <a:lnTo>
                      <a:pt x="12057308" y="1354162"/>
                    </a:lnTo>
                    <a:lnTo>
                      <a:pt x="12024012" y="1389210"/>
                    </a:lnTo>
                    <a:lnTo>
                      <a:pt x="11993009" y="1433392"/>
                    </a:lnTo>
                    <a:lnTo>
                      <a:pt x="11964741" y="1486315"/>
                    </a:lnTo>
                    <a:lnTo>
                      <a:pt x="11947783" y="1525887"/>
                    </a:lnTo>
                    <a:lnTo>
                      <a:pt x="11932616" y="1568196"/>
                    </a:lnTo>
                    <a:lnTo>
                      <a:pt x="11919295" y="1612962"/>
                    </a:lnTo>
                    <a:lnTo>
                      <a:pt x="11907874" y="1659904"/>
                    </a:lnTo>
                    <a:lnTo>
                      <a:pt x="11898408" y="1708740"/>
                    </a:lnTo>
                    <a:lnTo>
                      <a:pt x="11890951" y="1759189"/>
                    </a:lnTo>
                    <a:lnTo>
                      <a:pt x="11885557" y="1810971"/>
                    </a:lnTo>
                    <a:lnTo>
                      <a:pt x="11882280" y="1863804"/>
                    </a:lnTo>
                    <a:lnTo>
                      <a:pt x="11881176" y="1917406"/>
                    </a:lnTo>
                    <a:lnTo>
                      <a:pt x="11882280" y="1971009"/>
                    </a:lnTo>
                    <a:lnTo>
                      <a:pt x="11885557" y="2023842"/>
                    </a:lnTo>
                    <a:lnTo>
                      <a:pt x="11890951" y="2075623"/>
                    </a:lnTo>
                    <a:lnTo>
                      <a:pt x="11898408" y="2126073"/>
                    </a:lnTo>
                    <a:lnTo>
                      <a:pt x="11907874" y="2174909"/>
                    </a:lnTo>
                    <a:lnTo>
                      <a:pt x="11919295" y="2221850"/>
                    </a:lnTo>
                    <a:lnTo>
                      <a:pt x="11932616" y="2266616"/>
                    </a:lnTo>
                    <a:lnTo>
                      <a:pt x="11947783" y="2308926"/>
                    </a:lnTo>
                    <a:lnTo>
                      <a:pt x="11964741" y="2348497"/>
                    </a:lnTo>
                    <a:lnTo>
                      <a:pt x="11993009" y="2401420"/>
                    </a:lnTo>
                    <a:lnTo>
                      <a:pt x="12024012" y="2445602"/>
                    </a:lnTo>
                    <a:lnTo>
                      <a:pt x="12057308" y="2480651"/>
                    </a:lnTo>
                    <a:lnTo>
                      <a:pt x="12092451" y="2506171"/>
                    </a:lnTo>
                    <a:lnTo>
                      <a:pt x="12128998" y="2521772"/>
                    </a:lnTo>
                    <a:lnTo>
                      <a:pt x="12166506" y="2527060"/>
                    </a:lnTo>
                    <a:lnTo>
                      <a:pt x="12204007" y="2521772"/>
                    </a:lnTo>
                    <a:lnTo>
                      <a:pt x="12240550" y="2506171"/>
                    </a:lnTo>
                    <a:lnTo>
                      <a:pt x="12275690" y="2480651"/>
                    </a:lnTo>
                    <a:lnTo>
                      <a:pt x="12308983" y="2445602"/>
                    </a:lnTo>
                    <a:lnTo>
                      <a:pt x="12339986" y="2401420"/>
                    </a:lnTo>
                    <a:lnTo>
                      <a:pt x="12368255" y="2348497"/>
                    </a:lnTo>
                    <a:lnTo>
                      <a:pt x="12385213" y="2308926"/>
                    </a:lnTo>
                    <a:lnTo>
                      <a:pt x="12400381" y="2266616"/>
                    </a:lnTo>
                    <a:lnTo>
                      <a:pt x="12413704" y="2221850"/>
                    </a:lnTo>
                    <a:lnTo>
                      <a:pt x="12425128" y="2174909"/>
                    </a:lnTo>
                    <a:lnTo>
                      <a:pt x="12434597" y="2126073"/>
                    </a:lnTo>
                    <a:lnTo>
                      <a:pt x="12441480" y="2079525"/>
                    </a:lnTo>
                  </a:path>
                  <a:path w="12441555" h="2527300">
                    <a:moveTo>
                      <a:pt x="12441480" y="1763861"/>
                    </a:moveTo>
                    <a:lnTo>
                      <a:pt x="12433536" y="1708740"/>
                    </a:lnTo>
                    <a:lnTo>
                      <a:pt x="12424070" y="1659904"/>
                    </a:lnTo>
                    <a:lnTo>
                      <a:pt x="12412649" y="1612962"/>
                    </a:lnTo>
                    <a:lnTo>
                      <a:pt x="12399328" y="1568196"/>
                    </a:lnTo>
                    <a:lnTo>
                      <a:pt x="12384161" y="1525887"/>
                    </a:lnTo>
                    <a:lnTo>
                      <a:pt x="12367203" y="1486315"/>
                    </a:lnTo>
                    <a:lnTo>
                      <a:pt x="12338935" y="1433392"/>
                    </a:lnTo>
                    <a:lnTo>
                      <a:pt x="12307932" y="1389210"/>
                    </a:lnTo>
                    <a:lnTo>
                      <a:pt x="12274636" y="1354162"/>
                    </a:lnTo>
                    <a:lnTo>
                      <a:pt x="12239493" y="1328641"/>
                    </a:lnTo>
                    <a:lnTo>
                      <a:pt x="12202946" y="1313040"/>
                    </a:lnTo>
                    <a:lnTo>
                      <a:pt x="12165438" y="1307753"/>
                    </a:lnTo>
                    <a:lnTo>
                      <a:pt x="12127937" y="1313040"/>
                    </a:lnTo>
                    <a:lnTo>
                      <a:pt x="12091394" y="1328641"/>
                    </a:lnTo>
                    <a:lnTo>
                      <a:pt x="12056254" y="1354162"/>
                    </a:lnTo>
                    <a:lnTo>
                      <a:pt x="12022961" y="1389210"/>
                    </a:lnTo>
                    <a:lnTo>
                      <a:pt x="11991958" y="1433392"/>
                    </a:lnTo>
                    <a:lnTo>
                      <a:pt x="11963689" y="1486315"/>
                    </a:lnTo>
                    <a:lnTo>
                      <a:pt x="11946731" y="1525887"/>
                    </a:lnTo>
                    <a:lnTo>
                      <a:pt x="11931563" y="1568196"/>
                    </a:lnTo>
                    <a:lnTo>
                      <a:pt x="11918240" y="1612962"/>
                    </a:lnTo>
                    <a:lnTo>
                      <a:pt x="11906816" y="1659904"/>
                    </a:lnTo>
                    <a:lnTo>
                      <a:pt x="11897347" y="1708740"/>
                    </a:lnTo>
                    <a:lnTo>
                      <a:pt x="11889887" y="1759189"/>
                    </a:lnTo>
                    <a:lnTo>
                      <a:pt x="11884491" y="1810971"/>
                    </a:lnTo>
                    <a:lnTo>
                      <a:pt x="11881213" y="1863804"/>
                    </a:lnTo>
                    <a:lnTo>
                      <a:pt x="11880108" y="1917406"/>
                    </a:lnTo>
                    <a:lnTo>
                      <a:pt x="11881213" y="1971009"/>
                    </a:lnTo>
                    <a:lnTo>
                      <a:pt x="11884491" y="2023842"/>
                    </a:lnTo>
                    <a:lnTo>
                      <a:pt x="11889887" y="2075623"/>
                    </a:lnTo>
                    <a:lnTo>
                      <a:pt x="11897347" y="2126073"/>
                    </a:lnTo>
                    <a:lnTo>
                      <a:pt x="11906816" y="2174909"/>
                    </a:lnTo>
                    <a:lnTo>
                      <a:pt x="11918240" y="2221850"/>
                    </a:lnTo>
                    <a:lnTo>
                      <a:pt x="11931563" y="2266616"/>
                    </a:lnTo>
                    <a:lnTo>
                      <a:pt x="11946731" y="2308926"/>
                    </a:lnTo>
                    <a:lnTo>
                      <a:pt x="11963689" y="2348497"/>
                    </a:lnTo>
                    <a:lnTo>
                      <a:pt x="11991958" y="2401420"/>
                    </a:lnTo>
                    <a:lnTo>
                      <a:pt x="12022961" y="2445602"/>
                    </a:lnTo>
                    <a:lnTo>
                      <a:pt x="12056254" y="2480651"/>
                    </a:lnTo>
                    <a:lnTo>
                      <a:pt x="12091394" y="2506171"/>
                    </a:lnTo>
                    <a:lnTo>
                      <a:pt x="12127937" y="2521772"/>
                    </a:lnTo>
                    <a:lnTo>
                      <a:pt x="12165438" y="2527060"/>
                    </a:lnTo>
                    <a:lnTo>
                      <a:pt x="12202946" y="2521772"/>
                    </a:lnTo>
                    <a:lnTo>
                      <a:pt x="12239493" y="2506171"/>
                    </a:lnTo>
                    <a:lnTo>
                      <a:pt x="12274636" y="2480651"/>
                    </a:lnTo>
                    <a:lnTo>
                      <a:pt x="12307932" y="2445602"/>
                    </a:lnTo>
                    <a:lnTo>
                      <a:pt x="12338935" y="2401420"/>
                    </a:lnTo>
                    <a:lnTo>
                      <a:pt x="12367203" y="2348497"/>
                    </a:lnTo>
                    <a:lnTo>
                      <a:pt x="12384161" y="2308926"/>
                    </a:lnTo>
                    <a:lnTo>
                      <a:pt x="12399328" y="2266616"/>
                    </a:lnTo>
                    <a:lnTo>
                      <a:pt x="12412649" y="2221850"/>
                    </a:lnTo>
                    <a:lnTo>
                      <a:pt x="12424070" y="2174909"/>
                    </a:lnTo>
                    <a:lnTo>
                      <a:pt x="12433536" y="2126073"/>
                    </a:lnTo>
                    <a:lnTo>
                      <a:pt x="12440993" y="2075623"/>
                    </a:lnTo>
                    <a:lnTo>
                      <a:pt x="12441480" y="2070951"/>
                    </a:lnTo>
                  </a:path>
                </a:pathLst>
              </a:custGeom>
              <a:ln w="16953">
                <a:solidFill>
                  <a:srgbClr val="D9D9D9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bject 92">
                <a:extLst>
                  <a:ext uri="{FF2B5EF4-FFF2-40B4-BE49-F238E27FC236}">
                    <a16:creationId xmlns:a16="http://schemas.microsoft.com/office/drawing/2014/main" id="{74EF1339-ADB8-A937-E2E9-6AE78BFA21F3}"/>
                  </a:ext>
                </a:extLst>
              </p:cNvPr>
              <p:cNvSpPr/>
              <p:nvPr/>
            </p:nvSpPr>
            <p:spPr>
              <a:xfrm>
                <a:off x="16318166" y="3320913"/>
                <a:ext cx="3786504" cy="3707129"/>
              </a:xfrm>
              <a:custGeom>
                <a:avLst/>
                <a:gdLst/>
                <a:ahLst/>
                <a:cxnLst/>
                <a:rect l="l" t="t" r="r" b="b"/>
                <a:pathLst>
                  <a:path w="3786505" h="3707129">
                    <a:moveTo>
                      <a:pt x="3785920" y="1914309"/>
                    </a:moveTo>
                    <a:lnTo>
                      <a:pt x="0" y="1914309"/>
                    </a:lnTo>
                    <a:lnTo>
                      <a:pt x="0" y="3706698"/>
                    </a:lnTo>
                    <a:lnTo>
                      <a:pt x="3785920" y="3706698"/>
                    </a:lnTo>
                    <a:lnTo>
                      <a:pt x="3785920" y="1914309"/>
                    </a:lnTo>
                    <a:close/>
                  </a:path>
                  <a:path w="3786505" h="3707129">
                    <a:moveTo>
                      <a:pt x="3785920" y="0"/>
                    </a:moveTo>
                    <a:lnTo>
                      <a:pt x="0" y="0"/>
                    </a:lnTo>
                    <a:lnTo>
                      <a:pt x="0" y="1792376"/>
                    </a:lnTo>
                    <a:lnTo>
                      <a:pt x="3785920" y="1792376"/>
                    </a:lnTo>
                    <a:lnTo>
                      <a:pt x="3785920" y="0"/>
                    </a:lnTo>
                    <a:close/>
                  </a:path>
                </a:pathLst>
              </a:custGeom>
              <a:solidFill>
                <a:srgbClr val="F2E5F2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object 93">
                <a:extLst>
                  <a:ext uri="{FF2B5EF4-FFF2-40B4-BE49-F238E27FC236}">
                    <a16:creationId xmlns:a16="http://schemas.microsoft.com/office/drawing/2014/main" id="{C2F2A576-0E69-6709-54BC-3A4C1A3698BE}"/>
                  </a:ext>
                </a:extLst>
              </p:cNvPr>
              <p:cNvSpPr/>
              <p:nvPr/>
            </p:nvSpPr>
            <p:spPr>
              <a:xfrm>
                <a:off x="16318174" y="3320907"/>
                <a:ext cx="3786504" cy="3707129"/>
              </a:xfrm>
              <a:custGeom>
                <a:avLst/>
                <a:gdLst/>
                <a:ahLst/>
                <a:cxnLst/>
                <a:rect l="l" t="t" r="r" b="b"/>
                <a:pathLst>
                  <a:path w="3786505" h="3707129">
                    <a:moveTo>
                      <a:pt x="3785924" y="0"/>
                    </a:moveTo>
                    <a:lnTo>
                      <a:pt x="0" y="0"/>
                    </a:lnTo>
                    <a:lnTo>
                      <a:pt x="0" y="3706694"/>
                    </a:lnTo>
                    <a:lnTo>
                      <a:pt x="3785924" y="3706694"/>
                    </a:lnTo>
                  </a:path>
                </a:pathLst>
              </a:custGeom>
              <a:ln w="16953">
                <a:solidFill>
                  <a:srgbClr val="80008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object 94">
                <a:extLst>
                  <a:ext uri="{FF2B5EF4-FFF2-40B4-BE49-F238E27FC236}">
                    <a16:creationId xmlns:a16="http://schemas.microsoft.com/office/drawing/2014/main" id="{91584567-7836-241D-2912-7219AF1DFB20}"/>
                  </a:ext>
                </a:extLst>
              </p:cNvPr>
              <p:cNvSpPr/>
              <p:nvPr/>
            </p:nvSpPr>
            <p:spPr>
              <a:xfrm>
                <a:off x="1050023" y="429542"/>
                <a:ext cx="19054445" cy="4805680"/>
              </a:xfrm>
              <a:custGeom>
                <a:avLst/>
                <a:gdLst/>
                <a:ahLst/>
                <a:cxnLst/>
                <a:rect l="l" t="t" r="r" b="b"/>
                <a:pathLst>
                  <a:path w="19054445" h="4805680">
                    <a:moveTo>
                      <a:pt x="12708331" y="4683747"/>
                    </a:moveTo>
                    <a:lnTo>
                      <a:pt x="11335093" y="4683747"/>
                    </a:lnTo>
                    <a:lnTo>
                      <a:pt x="11290364" y="4682579"/>
                    </a:lnTo>
                    <a:lnTo>
                      <a:pt x="11245774" y="4679073"/>
                    </a:lnTo>
                    <a:lnTo>
                      <a:pt x="11201425" y="4673244"/>
                    </a:lnTo>
                    <a:lnTo>
                      <a:pt x="11157433" y="4665103"/>
                    </a:lnTo>
                    <a:lnTo>
                      <a:pt x="11113935" y="4654664"/>
                    </a:lnTo>
                    <a:lnTo>
                      <a:pt x="11071035" y="4641977"/>
                    </a:lnTo>
                    <a:lnTo>
                      <a:pt x="11028871" y="4627067"/>
                    </a:lnTo>
                    <a:lnTo>
                      <a:pt x="10987545" y="4609960"/>
                    </a:lnTo>
                    <a:lnTo>
                      <a:pt x="10947171" y="4590720"/>
                    </a:lnTo>
                    <a:lnTo>
                      <a:pt x="10907852" y="4569396"/>
                    </a:lnTo>
                    <a:lnTo>
                      <a:pt x="9586443" y="3807333"/>
                    </a:lnTo>
                    <a:lnTo>
                      <a:pt x="8000759" y="2892856"/>
                    </a:lnTo>
                    <a:lnTo>
                      <a:pt x="7957261" y="2869260"/>
                    </a:lnTo>
                    <a:lnTo>
                      <a:pt x="7912595" y="2847987"/>
                    </a:lnTo>
                    <a:lnTo>
                      <a:pt x="7866862" y="2829064"/>
                    </a:lnTo>
                    <a:lnTo>
                      <a:pt x="7820215" y="2812554"/>
                    </a:lnTo>
                    <a:lnTo>
                      <a:pt x="7772755" y="2798521"/>
                    </a:lnTo>
                    <a:lnTo>
                      <a:pt x="7724635" y="2786977"/>
                    </a:lnTo>
                    <a:lnTo>
                      <a:pt x="7675969" y="2777972"/>
                    </a:lnTo>
                    <a:lnTo>
                      <a:pt x="7626909" y="2771521"/>
                    </a:lnTo>
                    <a:lnTo>
                      <a:pt x="7577569" y="2767634"/>
                    </a:lnTo>
                    <a:lnTo>
                      <a:pt x="7528090" y="2766339"/>
                    </a:lnTo>
                    <a:lnTo>
                      <a:pt x="5086756" y="2766339"/>
                    </a:lnTo>
                    <a:lnTo>
                      <a:pt x="5042039" y="2765171"/>
                    </a:lnTo>
                    <a:lnTo>
                      <a:pt x="4997450" y="2761665"/>
                    </a:lnTo>
                    <a:lnTo>
                      <a:pt x="4953089" y="2755836"/>
                    </a:lnTo>
                    <a:lnTo>
                      <a:pt x="4909109" y="2747695"/>
                    </a:lnTo>
                    <a:lnTo>
                      <a:pt x="4865611" y="2737256"/>
                    </a:lnTo>
                    <a:lnTo>
                      <a:pt x="4822710" y="2724569"/>
                    </a:lnTo>
                    <a:lnTo>
                      <a:pt x="4780546" y="2709659"/>
                    </a:lnTo>
                    <a:lnTo>
                      <a:pt x="4739221" y="2692552"/>
                    </a:lnTo>
                    <a:lnTo>
                      <a:pt x="4698835" y="2673312"/>
                    </a:lnTo>
                    <a:lnTo>
                      <a:pt x="4659528" y="2651988"/>
                    </a:lnTo>
                    <a:lnTo>
                      <a:pt x="3602405" y="2042337"/>
                    </a:lnTo>
                    <a:lnTo>
                      <a:pt x="1977072" y="1105001"/>
                    </a:lnTo>
                    <a:lnTo>
                      <a:pt x="655662" y="342925"/>
                    </a:lnTo>
                    <a:lnTo>
                      <a:pt x="61023" y="0"/>
                    </a:lnTo>
                    <a:lnTo>
                      <a:pt x="0" y="105600"/>
                    </a:lnTo>
                    <a:lnTo>
                      <a:pt x="594626" y="448525"/>
                    </a:lnTo>
                    <a:lnTo>
                      <a:pt x="1916036" y="1210589"/>
                    </a:lnTo>
                    <a:lnTo>
                      <a:pt x="3541369" y="2147938"/>
                    </a:lnTo>
                    <a:lnTo>
                      <a:pt x="4598492" y="2757589"/>
                    </a:lnTo>
                    <a:lnTo>
                      <a:pt x="4643425" y="2781960"/>
                    </a:lnTo>
                    <a:lnTo>
                      <a:pt x="4689564" y="2803944"/>
                    </a:lnTo>
                    <a:lnTo>
                      <a:pt x="4736808" y="2823489"/>
                    </a:lnTo>
                    <a:lnTo>
                      <a:pt x="4784991" y="2840532"/>
                    </a:lnTo>
                    <a:lnTo>
                      <a:pt x="4834013" y="2855036"/>
                    </a:lnTo>
                    <a:lnTo>
                      <a:pt x="4883734" y="2866961"/>
                    </a:lnTo>
                    <a:lnTo>
                      <a:pt x="4934001" y="2876270"/>
                    </a:lnTo>
                    <a:lnTo>
                      <a:pt x="4984686" y="2882925"/>
                    </a:lnTo>
                    <a:lnTo>
                      <a:pt x="5035651" y="2886938"/>
                    </a:lnTo>
                    <a:lnTo>
                      <a:pt x="5086756" y="2888272"/>
                    </a:lnTo>
                    <a:lnTo>
                      <a:pt x="7528090" y="2888272"/>
                    </a:lnTo>
                    <a:lnTo>
                      <a:pt x="7571181" y="2889402"/>
                    </a:lnTo>
                    <a:lnTo>
                      <a:pt x="7614145" y="2892780"/>
                    </a:lnTo>
                    <a:lnTo>
                      <a:pt x="7656881" y="2898394"/>
                    </a:lnTo>
                    <a:lnTo>
                      <a:pt x="7699261" y="2906242"/>
                    </a:lnTo>
                    <a:lnTo>
                      <a:pt x="7741171" y="2916301"/>
                    </a:lnTo>
                    <a:lnTo>
                      <a:pt x="7782496" y="2928518"/>
                    </a:lnTo>
                    <a:lnTo>
                      <a:pt x="7823124" y="2942894"/>
                    </a:lnTo>
                    <a:lnTo>
                      <a:pt x="7862938" y="2959366"/>
                    </a:lnTo>
                    <a:lnTo>
                      <a:pt x="7901838" y="2977908"/>
                    </a:lnTo>
                    <a:lnTo>
                      <a:pt x="7939722" y="2998444"/>
                    </a:lnTo>
                    <a:lnTo>
                      <a:pt x="9525406" y="3912933"/>
                    </a:lnTo>
                    <a:lnTo>
                      <a:pt x="10846829" y="4674997"/>
                    </a:lnTo>
                    <a:lnTo>
                      <a:pt x="10891749" y="4699368"/>
                    </a:lnTo>
                    <a:lnTo>
                      <a:pt x="10937900" y="4721352"/>
                    </a:lnTo>
                    <a:lnTo>
                      <a:pt x="10985119" y="4740897"/>
                    </a:lnTo>
                    <a:lnTo>
                      <a:pt x="11033316" y="4757940"/>
                    </a:lnTo>
                    <a:lnTo>
                      <a:pt x="11082350" y="4772444"/>
                    </a:lnTo>
                    <a:lnTo>
                      <a:pt x="11132045" y="4784369"/>
                    </a:lnTo>
                    <a:lnTo>
                      <a:pt x="11182325" y="4793678"/>
                    </a:lnTo>
                    <a:lnTo>
                      <a:pt x="11233010" y="4800333"/>
                    </a:lnTo>
                    <a:lnTo>
                      <a:pt x="11283988" y="4804346"/>
                    </a:lnTo>
                    <a:lnTo>
                      <a:pt x="11335093" y="4805680"/>
                    </a:lnTo>
                    <a:lnTo>
                      <a:pt x="12708331" y="4805680"/>
                    </a:lnTo>
                    <a:lnTo>
                      <a:pt x="12708331" y="4683747"/>
                    </a:lnTo>
                    <a:close/>
                  </a:path>
                  <a:path w="19054445" h="4805680">
                    <a:moveTo>
                      <a:pt x="13166077" y="4683747"/>
                    </a:moveTo>
                    <a:lnTo>
                      <a:pt x="12860909" y="4683747"/>
                    </a:lnTo>
                    <a:lnTo>
                      <a:pt x="12860909" y="4805680"/>
                    </a:lnTo>
                    <a:lnTo>
                      <a:pt x="13166077" y="4805680"/>
                    </a:lnTo>
                    <a:lnTo>
                      <a:pt x="13166077" y="4683747"/>
                    </a:lnTo>
                    <a:close/>
                  </a:path>
                  <a:path w="19054445" h="4805680">
                    <a:moveTo>
                      <a:pt x="19054064" y="4683747"/>
                    </a:moveTo>
                    <a:lnTo>
                      <a:pt x="13318655" y="4683747"/>
                    </a:lnTo>
                    <a:lnTo>
                      <a:pt x="13318655" y="4805680"/>
                    </a:lnTo>
                    <a:lnTo>
                      <a:pt x="19054064" y="4805680"/>
                    </a:lnTo>
                    <a:lnTo>
                      <a:pt x="19054064" y="4683747"/>
                    </a:lnTo>
                    <a:close/>
                  </a:path>
                </a:pathLst>
              </a:custGeom>
              <a:solidFill>
                <a:srgbClr val="008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object 95">
                <a:extLst>
                  <a:ext uri="{FF2B5EF4-FFF2-40B4-BE49-F238E27FC236}">
                    <a16:creationId xmlns:a16="http://schemas.microsoft.com/office/drawing/2014/main" id="{944BA81A-FF01-823D-7F87-E9A414315A0A}"/>
                  </a:ext>
                </a:extLst>
              </p:cNvPr>
              <p:cNvSpPr/>
              <p:nvPr/>
            </p:nvSpPr>
            <p:spPr>
              <a:xfrm>
                <a:off x="13758358" y="4991358"/>
                <a:ext cx="153035" cy="366395"/>
              </a:xfrm>
              <a:custGeom>
                <a:avLst/>
                <a:gdLst/>
                <a:ahLst/>
                <a:cxnLst/>
                <a:rect l="l" t="t" r="r" b="b"/>
                <a:pathLst>
                  <a:path w="153034" h="366395">
                    <a:moveTo>
                      <a:pt x="152582" y="0"/>
                    </a:moveTo>
                    <a:lnTo>
                      <a:pt x="0" y="0"/>
                    </a:lnTo>
                    <a:lnTo>
                      <a:pt x="0" y="365792"/>
                    </a:lnTo>
                    <a:lnTo>
                      <a:pt x="152582" y="365792"/>
                    </a:lnTo>
                    <a:lnTo>
                      <a:pt x="152582" y="0"/>
                    </a:lnTo>
                    <a:close/>
                  </a:path>
                </a:pathLst>
              </a:custGeom>
              <a:solidFill>
                <a:srgbClr val="00518F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object 96">
                <a:extLst>
                  <a:ext uri="{FF2B5EF4-FFF2-40B4-BE49-F238E27FC236}">
                    <a16:creationId xmlns:a16="http://schemas.microsoft.com/office/drawing/2014/main" id="{5C8AFA54-7ECC-08A7-E26D-87C542EA8250}"/>
                  </a:ext>
                </a:extLst>
              </p:cNvPr>
              <p:cNvSpPr/>
              <p:nvPr/>
            </p:nvSpPr>
            <p:spPr>
              <a:xfrm>
                <a:off x="13758358" y="4991358"/>
                <a:ext cx="153035" cy="366395"/>
              </a:xfrm>
              <a:custGeom>
                <a:avLst/>
                <a:gdLst/>
                <a:ahLst/>
                <a:cxnLst/>
                <a:rect l="l" t="t" r="r" b="b"/>
                <a:pathLst>
                  <a:path w="153034" h="366395">
                    <a:moveTo>
                      <a:pt x="0" y="0"/>
                    </a:moveTo>
                    <a:lnTo>
                      <a:pt x="0" y="0"/>
                    </a:lnTo>
                    <a:lnTo>
                      <a:pt x="152582" y="0"/>
                    </a:lnTo>
                    <a:lnTo>
                      <a:pt x="152582" y="365792"/>
                    </a:lnTo>
                    <a:lnTo>
                      <a:pt x="0" y="365792"/>
                    </a:lnTo>
                    <a:lnTo>
                      <a:pt x="0" y="0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object 97">
                <a:extLst>
                  <a:ext uri="{FF2B5EF4-FFF2-40B4-BE49-F238E27FC236}">
                    <a16:creationId xmlns:a16="http://schemas.microsoft.com/office/drawing/2014/main" id="{F5E0C70C-9EC8-B3B9-20D7-90B903E6987E}"/>
                  </a:ext>
                </a:extLst>
              </p:cNvPr>
              <p:cNvSpPr/>
              <p:nvPr/>
            </p:nvSpPr>
            <p:spPr>
              <a:xfrm>
                <a:off x="14216107" y="4945634"/>
                <a:ext cx="153035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153034" h="457834">
                    <a:moveTo>
                      <a:pt x="152582" y="0"/>
                    </a:moveTo>
                    <a:lnTo>
                      <a:pt x="0" y="0"/>
                    </a:lnTo>
                    <a:lnTo>
                      <a:pt x="0" y="457240"/>
                    </a:lnTo>
                    <a:lnTo>
                      <a:pt x="152582" y="457240"/>
                    </a:lnTo>
                    <a:lnTo>
                      <a:pt x="152582" y="0"/>
                    </a:lnTo>
                    <a:close/>
                  </a:path>
                </a:pathLst>
              </a:custGeom>
              <a:solidFill>
                <a:srgbClr val="F3823D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object 98">
                <a:extLst>
                  <a:ext uri="{FF2B5EF4-FFF2-40B4-BE49-F238E27FC236}">
                    <a16:creationId xmlns:a16="http://schemas.microsoft.com/office/drawing/2014/main" id="{CC56E7E7-95E3-39B0-D548-5E1B4D817041}"/>
                  </a:ext>
                </a:extLst>
              </p:cNvPr>
              <p:cNvSpPr/>
              <p:nvPr/>
            </p:nvSpPr>
            <p:spPr>
              <a:xfrm>
                <a:off x="14216107" y="4945634"/>
                <a:ext cx="153035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153034" h="457834">
                    <a:moveTo>
                      <a:pt x="0" y="457240"/>
                    </a:moveTo>
                    <a:lnTo>
                      <a:pt x="152582" y="457240"/>
                    </a:lnTo>
                    <a:lnTo>
                      <a:pt x="152582" y="0"/>
                    </a:lnTo>
                    <a:lnTo>
                      <a:pt x="0" y="0"/>
                    </a:lnTo>
                    <a:lnTo>
                      <a:pt x="0" y="457240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bject 99">
                <a:extLst>
                  <a:ext uri="{FF2B5EF4-FFF2-40B4-BE49-F238E27FC236}">
                    <a16:creationId xmlns:a16="http://schemas.microsoft.com/office/drawing/2014/main" id="{9C0F8764-E630-87AA-C27B-76970664DDD2}"/>
                  </a:ext>
                </a:extLst>
              </p:cNvPr>
              <p:cNvSpPr/>
              <p:nvPr/>
            </p:nvSpPr>
            <p:spPr>
              <a:xfrm>
                <a:off x="16318174" y="517425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object 100">
                <a:extLst>
                  <a:ext uri="{FF2B5EF4-FFF2-40B4-BE49-F238E27FC236}">
                    <a16:creationId xmlns:a16="http://schemas.microsoft.com/office/drawing/2014/main" id="{9D329DFE-B204-195F-0283-CCD52AB0C5BD}"/>
                  </a:ext>
                </a:extLst>
              </p:cNvPr>
              <p:cNvSpPr/>
              <p:nvPr/>
            </p:nvSpPr>
            <p:spPr>
              <a:xfrm>
                <a:off x="16318174" y="517425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object 101">
                <a:extLst>
                  <a:ext uri="{FF2B5EF4-FFF2-40B4-BE49-F238E27FC236}">
                    <a16:creationId xmlns:a16="http://schemas.microsoft.com/office/drawing/2014/main" id="{55A55F0C-256A-1D85-BDCC-45965B5443DB}"/>
                  </a:ext>
                </a:extLst>
              </p:cNvPr>
              <p:cNvSpPr/>
              <p:nvPr/>
            </p:nvSpPr>
            <p:spPr>
              <a:xfrm>
                <a:off x="18402458" y="517425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object 102">
                <a:extLst>
                  <a:ext uri="{FF2B5EF4-FFF2-40B4-BE49-F238E27FC236}">
                    <a16:creationId xmlns:a16="http://schemas.microsoft.com/office/drawing/2014/main" id="{C104EB84-5A83-DAAD-8F9C-B528D45EF0DC}"/>
                  </a:ext>
                </a:extLst>
              </p:cNvPr>
              <p:cNvSpPr/>
              <p:nvPr/>
            </p:nvSpPr>
            <p:spPr>
              <a:xfrm>
                <a:off x="18402458" y="517425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object 103">
                <a:extLst>
                  <a:ext uri="{FF2B5EF4-FFF2-40B4-BE49-F238E27FC236}">
                    <a16:creationId xmlns:a16="http://schemas.microsoft.com/office/drawing/2014/main" id="{7891F3F8-F9DF-040F-4906-7C926A0D09EA}"/>
                  </a:ext>
                </a:extLst>
              </p:cNvPr>
              <p:cNvSpPr/>
              <p:nvPr/>
            </p:nvSpPr>
            <p:spPr>
              <a:xfrm>
                <a:off x="19543794" y="4564601"/>
                <a:ext cx="560705" cy="1219835"/>
              </a:xfrm>
              <a:custGeom>
                <a:avLst/>
                <a:gdLst/>
                <a:ahLst/>
                <a:cxnLst/>
                <a:rect l="l" t="t" r="r" b="b"/>
                <a:pathLst>
                  <a:path w="560705" h="1219834">
                    <a:moveTo>
                      <a:pt x="285330" y="0"/>
                    </a:moveTo>
                    <a:lnTo>
                      <a:pt x="211274" y="20888"/>
                    </a:lnTo>
                    <a:lnTo>
                      <a:pt x="176131" y="46409"/>
                    </a:lnTo>
                    <a:lnTo>
                      <a:pt x="142836" y="81457"/>
                    </a:lnTo>
                    <a:lnTo>
                      <a:pt x="111832" y="125639"/>
                    </a:lnTo>
                    <a:lnTo>
                      <a:pt x="83564" y="178562"/>
                    </a:lnTo>
                    <a:lnTo>
                      <a:pt x="66606" y="218134"/>
                    </a:lnTo>
                    <a:lnTo>
                      <a:pt x="51440" y="260443"/>
                    </a:lnTo>
                    <a:lnTo>
                      <a:pt x="38119" y="305209"/>
                    </a:lnTo>
                    <a:lnTo>
                      <a:pt x="26698" y="352151"/>
                    </a:lnTo>
                    <a:lnTo>
                      <a:pt x="17232" y="400987"/>
                    </a:lnTo>
                    <a:lnTo>
                      <a:pt x="9774" y="451436"/>
                    </a:lnTo>
                    <a:lnTo>
                      <a:pt x="4380" y="503218"/>
                    </a:lnTo>
                    <a:lnTo>
                      <a:pt x="1104" y="556050"/>
                    </a:lnTo>
                    <a:lnTo>
                      <a:pt x="0" y="609653"/>
                    </a:lnTo>
                    <a:lnTo>
                      <a:pt x="1104" y="663256"/>
                    </a:lnTo>
                    <a:lnTo>
                      <a:pt x="4380" y="716089"/>
                    </a:lnTo>
                    <a:lnTo>
                      <a:pt x="9774" y="767870"/>
                    </a:lnTo>
                    <a:lnTo>
                      <a:pt x="17232" y="818319"/>
                    </a:lnTo>
                    <a:lnTo>
                      <a:pt x="26698" y="867156"/>
                    </a:lnTo>
                    <a:lnTo>
                      <a:pt x="38119" y="914097"/>
                    </a:lnTo>
                    <a:lnTo>
                      <a:pt x="51440" y="958863"/>
                    </a:lnTo>
                    <a:lnTo>
                      <a:pt x="66606" y="1001172"/>
                    </a:lnTo>
                    <a:lnTo>
                      <a:pt x="83564" y="1040744"/>
                    </a:lnTo>
                    <a:lnTo>
                      <a:pt x="111832" y="1093667"/>
                    </a:lnTo>
                    <a:lnTo>
                      <a:pt x="142836" y="1137849"/>
                    </a:lnTo>
                    <a:lnTo>
                      <a:pt x="176131" y="1172897"/>
                    </a:lnTo>
                    <a:lnTo>
                      <a:pt x="211274" y="1198418"/>
                    </a:lnTo>
                    <a:lnTo>
                      <a:pt x="247822" y="1214019"/>
                    </a:lnTo>
                    <a:lnTo>
                      <a:pt x="285330" y="1219307"/>
                    </a:lnTo>
                    <a:lnTo>
                      <a:pt x="322831" y="1214019"/>
                    </a:lnTo>
                    <a:lnTo>
                      <a:pt x="359373" y="1198418"/>
                    </a:lnTo>
                    <a:lnTo>
                      <a:pt x="394513" y="1172897"/>
                    </a:lnTo>
                    <a:lnTo>
                      <a:pt x="427807" y="1137849"/>
                    </a:lnTo>
                    <a:lnTo>
                      <a:pt x="458810" y="1093667"/>
                    </a:lnTo>
                    <a:lnTo>
                      <a:pt x="487078" y="1040744"/>
                    </a:lnTo>
                    <a:lnTo>
                      <a:pt x="504037" y="1001172"/>
                    </a:lnTo>
                    <a:lnTo>
                      <a:pt x="519205" y="958863"/>
                    </a:lnTo>
                    <a:lnTo>
                      <a:pt x="532528" y="914097"/>
                    </a:lnTo>
                    <a:lnTo>
                      <a:pt x="543951" y="867156"/>
                    </a:lnTo>
                    <a:lnTo>
                      <a:pt x="553420" y="818319"/>
                    </a:lnTo>
                    <a:lnTo>
                      <a:pt x="560304" y="771772"/>
                    </a:lnTo>
                    <a:lnTo>
                      <a:pt x="560304" y="447534"/>
                    </a:lnTo>
                    <a:lnTo>
                      <a:pt x="553420" y="400987"/>
                    </a:lnTo>
                    <a:lnTo>
                      <a:pt x="543951" y="352151"/>
                    </a:lnTo>
                    <a:lnTo>
                      <a:pt x="532528" y="305209"/>
                    </a:lnTo>
                    <a:lnTo>
                      <a:pt x="519205" y="260443"/>
                    </a:lnTo>
                    <a:lnTo>
                      <a:pt x="504037" y="218134"/>
                    </a:lnTo>
                    <a:lnTo>
                      <a:pt x="487078" y="178562"/>
                    </a:lnTo>
                    <a:lnTo>
                      <a:pt x="458810" y="125639"/>
                    </a:lnTo>
                    <a:lnTo>
                      <a:pt x="427807" y="81457"/>
                    </a:lnTo>
                    <a:lnTo>
                      <a:pt x="394513" y="46409"/>
                    </a:lnTo>
                    <a:lnTo>
                      <a:pt x="359373" y="20888"/>
                    </a:lnTo>
                    <a:lnTo>
                      <a:pt x="322831" y="5287"/>
                    </a:lnTo>
                    <a:lnTo>
                      <a:pt x="285330" y="0"/>
                    </a:lnTo>
                    <a:close/>
                  </a:path>
                </a:pathLst>
              </a:custGeom>
              <a:solidFill>
                <a:srgbClr val="800080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object 104">
                <a:extLst>
                  <a:ext uri="{FF2B5EF4-FFF2-40B4-BE49-F238E27FC236}">
                    <a16:creationId xmlns:a16="http://schemas.microsoft.com/office/drawing/2014/main" id="{4885FD1D-EC14-A368-0474-6522BCC78CCD}"/>
                  </a:ext>
                </a:extLst>
              </p:cNvPr>
              <p:cNvSpPr/>
              <p:nvPr/>
            </p:nvSpPr>
            <p:spPr>
              <a:xfrm>
                <a:off x="19543794" y="4564601"/>
                <a:ext cx="560705" cy="1219835"/>
              </a:xfrm>
              <a:custGeom>
                <a:avLst/>
                <a:gdLst/>
                <a:ahLst/>
                <a:cxnLst/>
                <a:rect l="l" t="t" r="r" b="b"/>
                <a:pathLst>
                  <a:path w="560705" h="1219834">
                    <a:moveTo>
                      <a:pt x="560304" y="447534"/>
                    </a:moveTo>
                    <a:lnTo>
                      <a:pt x="553420" y="400987"/>
                    </a:lnTo>
                    <a:lnTo>
                      <a:pt x="543951" y="352151"/>
                    </a:lnTo>
                    <a:lnTo>
                      <a:pt x="532528" y="305209"/>
                    </a:lnTo>
                    <a:lnTo>
                      <a:pt x="519205" y="260443"/>
                    </a:lnTo>
                    <a:lnTo>
                      <a:pt x="504037" y="218134"/>
                    </a:lnTo>
                    <a:lnTo>
                      <a:pt x="487078" y="178562"/>
                    </a:lnTo>
                    <a:lnTo>
                      <a:pt x="458810" y="125639"/>
                    </a:lnTo>
                    <a:lnTo>
                      <a:pt x="427807" y="81457"/>
                    </a:lnTo>
                    <a:lnTo>
                      <a:pt x="394513" y="46409"/>
                    </a:lnTo>
                    <a:lnTo>
                      <a:pt x="359373" y="20888"/>
                    </a:lnTo>
                    <a:lnTo>
                      <a:pt x="322831" y="5287"/>
                    </a:lnTo>
                    <a:lnTo>
                      <a:pt x="285330" y="0"/>
                    </a:lnTo>
                    <a:lnTo>
                      <a:pt x="247822" y="5287"/>
                    </a:lnTo>
                    <a:lnTo>
                      <a:pt x="211274" y="20888"/>
                    </a:lnTo>
                    <a:lnTo>
                      <a:pt x="176131" y="46409"/>
                    </a:lnTo>
                    <a:lnTo>
                      <a:pt x="142836" y="81457"/>
                    </a:lnTo>
                    <a:lnTo>
                      <a:pt x="111832" y="125639"/>
                    </a:lnTo>
                    <a:lnTo>
                      <a:pt x="83564" y="178562"/>
                    </a:lnTo>
                    <a:lnTo>
                      <a:pt x="66606" y="218134"/>
                    </a:lnTo>
                    <a:lnTo>
                      <a:pt x="51440" y="260443"/>
                    </a:lnTo>
                    <a:lnTo>
                      <a:pt x="38119" y="305209"/>
                    </a:lnTo>
                    <a:lnTo>
                      <a:pt x="26698" y="352151"/>
                    </a:lnTo>
                    <a:lnTo>
                      <a:pt x="17232" y="400987"/>
                    </a:lnTo>
                    <a:lnTo>
                      <a:pt x="9774" y="451436"/>
                    </a:lnTo>
                    <a:lnTo>
                      <a:pt x="4380" y="503218"/>
                    </a:lnTo>
                    <a:lnTo>
                      <a:pt x="1104" y="556050"/>
                    </a:lnTo>
                    <a:lnTo>
                      <a:pt x="0" y="609653"/>
                    </a:lnTo>
                    <a:lnTo>
                      <a:pt x="1104" y="663256"/>
                    </a:lnTo>
                    <a:lnTo>
                      <a:pt x="4380" y="716089"/>
                    </a:lnTo>
                    <a:lnTo>
                      <a:pt x="9774" y="767870"/>
                    </a:lnTo>
                    <a:lnTo>
                      <a:pt x="17232" y="818319"/>
                    </a:lnTo>
                    <a:lnTo>
                      <a:pt x="26698" y="867156"/>
                    </a:lnTo>
                    <a:lnTo>
                      <a:pt x="38119" y="914097"/>
                    </a:lnTo>
                    <a:lnTo>
                      <a:pt x="51440" y="958863"/>
                    </a:lnTo>
                    <a:lnTo>
                      <a:pt x="66606" y="1001172"/>
                    </a:lnTo>
                    <a:lnTo>
                      <a:pt x="83564" y="1040744"/>
                    </a:lnTo>
                    <a:lnTo>
                      <a:pt x="111832" y="1093667"/>
                    </a:lnTo>
                    <a:lnTo>
                      <a:pt x="142836" y="1137849"/>
                    </a:lnTo>
                    <a:lnTo>
                      <a:pt x="176131" y="1172897"/>
                    </a:lnTo>
                    <a:lnTo>
                      <a:pt x="211274" y="1198418"/>
                    </a:lnTo>
                    <a:lnTo>
                      <a:pt x="247822" y="1214019"/>
                    </a:lnTo>
                    <a:lnTo>
                      <a:pt x="285330" y="1219307"/>
                    </a:lnTo>
                    <a:lnTo>
                      <a:pt x="322831" y="1214019"/>
                    </a:lnTo>
                    <a:lnTo>
                      <a:pt x="359373" y="1198418"/>
                    </a:lnTo>
                    <a:lnTo>
                      <a:pt x="394513" y="1172897"/>
                    </a:lnTo>
                    <a:lnTo>
                      <a:pt x="427807" y="1137849"/>
                    </a:lnTo>
                    <a:lnTo>
                      <a:pt x="458810" y="1093667"/>
                    </a:lnTo>
                    <a:lnTo>
                      <a:pt x="487078" y="1040744"/>
                    </a:lnTo>
                    <a:lnTo>
                      <a:pt x="504037" y="1001172"/>
                    </a:lnTo>
                    <a:lnTo>
                      <a:pt x="519205" y="958863"/>
                    </a:lnTo>
                    <a:lnTo>
                      <a:pt x="532528" y="914097"/>
                    </a:lnTo>
                    <a:lnTo>
                      <a:pt x="543951" y="867156"/>
                    </a:lnTo>
                    <a:lnTo>
                      <a:pt x="553420" y="818319"/>
                    </a:lnTo>
                    <a:lnTo>
                      <a:pt x="560304" y="771772"/>
                    </a:lnTo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object 105">
                <a:extLst>
                  <a:ext uri="{FF2B5EF4-FFF2-40B4-BE49-F238E27FC236}">
                    <a16:creationId xmlns:a16="http://schemas.microsoft.com/office/drawing/2014/main" id="{4908DA96-D471-9447-0968-7485FF984681}"/>
                  </a:ext>
                </a:extLst>
              </p:cNvPr>
              <p:cNvSpPr/>
              <p:nvPr/>
            </p:nvSpPr>
            <p:spPr>
              <a:xfrm>
                <a:off x="18973117" y="4564601"/>
                <a:ext cx="570865" cy="1219835"/>
              </a:xfrm>
              <a:custGeom>
                <a:avLst/>
                <a:gdLst/>
                <a:ahLst/>
                <a:cxnLst/>
                <a:rect l="l" t="t" r="r" b="b"/>
                <a:pathLst>
                  <a:path w="570865" h="1219834">
                    <a:moveTo>
                      <a:pt x="285330" y="0"/>
                    </a:moveTo>
                    <a:lnTo>
                      <a:pt x="211286" y="20888"/>
                    </a:lnTo>
                    <a:lnTo>
                      <a:pt x="176146" y="46409"/>
                    </a:lnTo>
                    <a:lnTo>
                      <a:pt x="142852" y="81457"/>
                    </a:lnTo>
                    <a:lnTo>
                      <a:pt x="111849" y="125639"/>
                    </a:lnTo>
                    <a:lnTo>
                      <a:pt x="83581" y="178562"/>
                    </a:lnTo>
                    <a:lnTo>
                      <a:pt x="66623" y="218134"/>
                    </a:lnTo>
                    <a:lnTo>
                      <a:pt x="51455" y="260443"/>
                    </a:lnTo>
                    <a:lnTo>
                      <a:pt x="38131" y="305209"/>
                    </a:lnTo>
                    <a:lnTo>
                      <a:pt x="26708" y="352151"/>
                    </a:lnTo>
                    <a:lnTo>
                      <a:pt x="17239" y="400987"/>
                    </a:lnTo>
                    <a:lnTo>
                      <a:pt x="9779" y="451436"/>
                    </a:lnTo>
                    <a:lnTo>
                      <a:pt x="4382" y="503218"/>
                    </a:lnTo>
                    <a:lnTo>
                      <a:pt x="1104" y="556050"/>
                    </a:lnTo>
                    <a:lnTo>
                      <a:pt x="0" y="609653"/>
                    </a:lnTo>
                    <a:lnTo>
                      <a:pt x="1104" y="663256"/>
                    </a:lnTo>
                    <a:lnTo>
                      <a:pt x="4382" y="716089"/>
                    </a:lnTo>
                    <a:lnTo>
                      <a:pt x="9779" y="767870"/>
                    </a:lnTo>
                    <a:lnTo>
                      <a:pt x="17239" y="818320"/>
                    </a:lnTo>
                    <a:lnTo>
                      <a:pt x="26708" y="867156"/>
                    </a:lnTo>
                    <a:lnTo>
                      <a:pt x="38131" y="914097"/>
                    </a:lnTo>
                    <a:lnTo>
                      <a:pt x="51455" y="958863"/>
                    </a:lnTo>
                    <a:lnTo>
                      <a:pt x="66623" y="1001173"/>
                    </a:lnTo>
                    <a:lnTo>
                      <a:pt x="83581" y="1040744"/>
                    </a:lnTo>
                    <a:lnTo>
                      <a:pt x="111849" y="1093667"/>
                    </a:lnTo>
                    <a:lnTo>
                      <a:pt x="142852" y="1137849"/>
                    </a:lnTo>
                    <a:lnTo>
                      <a:pt x="176146" y="1172897"/>
                    </a:lnTo>
                    <a:lnTo>
                      <a:pt x="211286" y="1198418"/>
                    </a:lnTo>
                    <a:lnTo>
                      <a:pt x="247829" y="1214019"/>
                    </a:lnTo>
                    <a:lnTo>
                      <a:pt x="285330" y="1219307"/>
                    </a:lnTo>
                    <a:lnTo>
                      <a:pt x="322838" y="1214019"/>
                    </a:lnTo>
                    <a:lnTo>
                      <a:pt x="359385" y="1198418"/>
                    </a:lnTo>
                    <a:lnTo>
                      <a:pt x="394528" y="1172897"/>
                    </a:lnTo>
                    <a:lnTo>
                      <a:pt x="427823" y="1137849"/>
                    </a:lnTo>
                    <a:lnTo>
                      <a:pt x="458827" y="1093667"/>
                    </a:lnTo>
                    <a:lnTo>
                      <a:pt x="487095" y="1040744"/>
                    </a:lnTo>
                    <a:lnTo>
                      <a:pt x="504054" y="1001173"/>
                    </a:lnTo>
                    <a:lnTo>
                      <a:pt x="519222" y="958863"/>
                    </a:lnTo>
                    <a:lnTo>
                      <a:pt x="532545" y="914097"/>
                    </a:lnTo>
                    <a:lnTo>
                      <a:pt x="543968" y="867156"/>
                    </a:lnTo>
                    <a:lnTo>
                      <a:pt x="553437" y="818320"/>
                    </a:lnTo>
                    <a:lnTo>
                      <a:pt x="560898" y="767870"/>
                    </a:lnTo>
                    <a:lnTo>
                      <a:pt x="566294" y="716089"/>
                    </a:lnTo>
                    <a:lnTo>
                      <a:pt x="569572" y="663256"/>
                    </a:lnTo>
                    <a:lnTo>
                      <a:pt x="570677" y="609653"/>
                    </a:lnTo>
                    <a:lnTo>
                      <a:pt x="569572" y="556050"/>
                    </a:lnTo>
                    <a:lnTo>
                      <a:pt x="566294" y="503218"/>
                    </a:lnTo>
                    <a:lnTo>
                      <a:pt x="560898" y="451436"/>
                    </a:lnTo>
                    <a:lnTo>
                      <a:pt x="553437" y="400987"/>
                    </a:lnTo>
                    <a:lnTo>
                      <a:pt x="543968" y="352151"/>
                    </a:lnTo>
                    <a:lnTo>
                      <a:pt x="532545" y="305209"/>
                    </a:lnTo>
                    <a:lnTo>
                      <a:pt x="519222" y="260443"/>
                    </a:lnTo>
                    <a:lnTo>
                      <a:pt x="504054" y="218134"/>
                    </a:lnTo>
                    <a:lnTo>
                      <a:pt x="487095" y="178562"/>
                    </a:lnTo>
                    <a:lnTo>
                      <a:pt x="458827" y="125639"/>
                    </a:lnTo>
                    <a:lnTo>
                      <a:pt x="427823" y="81457"/>
                    </a:lnTo>
                    <a:lnTo>
                      <a:pt x="394528" y="46409"/>
                    </a:lnTo>
                    <a:lnTo>
                      <a:pt x="359385" y="20888"/>
                    </a:lnTo>
                    <a:lnTo>
                      <a:pt x="322838" y="5287"/>
                    </a:lnTo>
                    <a:lnTo>
                      <a:pt x="285330" y="0"/>
                    </a:lnTo>
                    <a:close/>
                  </a:path>
                </a:pathLst>
              </a:custGeom>
              <a:solidFill>
                <a:srgbClr val="800080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object 106">
                <a:extLst>
                  <a:ext uri="{FF2B5EF4-FFF2-40B4-BE49-F238E27FC236}">
                    <a16:creationId xmlns:a16="http://schemas.microsoft.com/office/drawing/2014/main" id="{E2F41ED0-2E86-BEB0-CD21-F0360D824EA1}"/>
                  </a:ext>
                </a:extLst>
              </p:cNvPr>
              <p:cNvSpPr/>
              <p:nvPr/>
            </p:nvSpPr>
            <p:spPr>
              <a:xfrm>
                <a:off x="18973117" y="4564601"/>
                <a:ext cx="570865" cy="1219835"/>
              </a:xfrm>
              <a:custGeom>
                <a:avLst/>
                <a:gdLst/>
                <a:ahLst/>
                <a:cxnLst/>
                <a:rect l="l" t="t" r="r" b="b"/>
                <a:pathLst>
                  <a:path w="570865" h="1219834">
                    <a:moveTo>
                      <a:pt x="285330" y="1219307"/>
                    </a:moveTo>
                    <a:lnTo>
                      <a:pt x="359385" y="1198418"/>
                    </a:lnTo>
                    <a:lnTo>
                      <a:pt x="394528" y="1172897"/>
                    </a:lnTo>
                    <a:lnTo>
                      <a:pt x="427823" y="1137849"/>
                    </a:lnTo>
                    <a:lnTo>
                      <a:pt x="458827" y="1093667"/>
                    </a:lnTo>
                    <a:lnTo>
                      <a:pt x="487095" y="1040744"/>
                    </a:lnTo>
                    <a:lnTo>
                      <a:pt x="504054" y="1001173"/>
                    </a:lnTo>
                    <a:lnTo>
                      <a:pt x="519222" y="958863"/>
                    </a:lnTo>
                    <a:lnTo>
                      <a:pt x="532545" y="914097"/>
                    </a:lnTo>
                    <a:lnTo>
                      <a:pt x="543968" y="867156"/>
                    </a:lnTo>
                    <a:lnTo>
                      <a:pt x="553437" y="818320"/>
                    </a:lnTo>
                    <a:lnTo>
                      <a:pt x="560898" y="767870"/>
                    </a:lnTo>
                    <a:lnTo>
                      <a:pt x="566294" y="716089"/>
                    </a:lnTo>
                    <a:lnTo>
                      <a:pt x="569572" y="663256"/>
                    </a:lnTo>
                    <a:lnTo>
                      <a:pt x="570677" y="609653"/>
                    </a:lnTo>
                    <a:lnTo>
                      <a:pt x="569572" y="556050"/>
                    </a:lnTo>
                    <a:lnTo>
                      <a:pt x="566294" y="503218"/>
                    </a:lnTo>
                    <a:lnTo>
                      <a:pt x="560898" y="451436"/>
                    </a:lnTo>
                    <a:lnTo>
                      <a:pt x="553437" y="400987"/>
                    </a:lnTo>
                    <a:lnTo>
                      <a:pt x="543968" y="352151"/>
                    </a:lnTo>
                    <a:lnTo>
                      <a:pt x="532545" y="305209"/>
                    </a:lnTo>
                    <a:lnTo>
                      <a:pt x="519222" y="260443"/>
                    </a:lnTo>
                    <a:lnTo>
                      <a:pt x="504054" y="218134"/>
                    </a:lnTo>
                    <a:lnTo>
                      <a:pt x="487095" y="178562"/>
                    </a:lnTo>
                    <a:lnTo>
                      <a:pt x="458827" y="125639"/>
                    </a:lnTo>
                    <a:lnTo>
                      <a:pt x="427823" y="81457"/>
                    </a:lnTo>
                    <a:lnTo>
                      <a:pt x="394528" y="46409"/>
                    </a:lnTo>
                    <a:lnTo>
                      <a:pt x="359385" y="20888"/>
                    </a:lnTo>
                    <a:lnTo>
                      <a:pt x="322838" y="5287"/>
                    </a:lnTo>
                    <a:lnTo>
                      <a:pt x="285330" y="0"/>
                    </a:lnTo>
                    <a:lnTo>
                      <a:pt x="247829" y="5287"/>
                    </a:lnTo>
                    <a:lnTo>
                      <a:pt x="211286" y="20888"/>
                    </a:lnTo>
                    <a:lnTo>
                      <a:pt x="176146" y="46409"/>
                    </a:lnTo>
                    <a:lnTo>
                      <a:pt x="142852" y="81457"/>
                    </a:lnTo>
                    <a:lnTo>
                      <a:pt x="111849" y="125639"/>
                    </a:lnTo>
                    <a:lnTo>
                      <a:pt x="83581" y="178562"/>
                    </a:lnTo>
                    <a:lnTo>
                      <a:pt x="66623" y="218134"/>
                    </a:lnTo>
                    <a:lnTo>
                      <a:pt x="51455" y="260443"/>
                    </a:lnTo>
                    <a:lnTo>
                      <a:pt x="38131" y="305209"/>
                    </a:lnTo>
                    <a:lnTo>
                      <a:pt x="26708" y="352151"/>
                    </a:lnTo>
                    <a:lnTo>
                      <a:pt x="17239" y="400987"/>
                    </a:lnTo>
                    <a:lnTo>
                      <a:pt x="9779" y="451436"/>
                    </a:lnTo>
                    <a:lnTo>
                      <a:pt x="4382" y="503218"/>
                    </a:lnTo>
                    <a:lnTo>
                      <a:pt x="1104" y="556050"/>
                    </a:lnTo>
                    <a:lnTo>
                      <a:pt x="0" y="609653"/>
                    </a:lnTo>
                    <a:lnTo>
                      <a:pt x="1104" y="663256"/>
                    </a:lnTo>
                    <a:lnTo>
                      <a:pt x="4382" y="716089"/>
                    </a:lnTo>
                    <a:lnTo>
                      <a:pt x="9779" y="767870"/>
                    </a:lnTo>
                    <a:lnTo>
                      <a:pt x="17239" y="818320"/>
                    </a:lnTo>
                    <a:lnTo>
                      <a:pt x="26708" y="867156"/>
                    </a:lnTo>
                    <a:lnTo>
                      <a:pt x="38131" y="914097"/>
                    </a:lnTo>
                    <a:lnTo>
                      <a:pt x="51455" y="958863"/>
                    </a:lnTo>
                    <a:lnTo>
                      <a:pt x="66623" y="1001173"/>
                    </a:lnTo>
                    <a:lnTo>
                      <a:pt x="83581" y="1040744"/>
                    </a:lnTo>
                    <a:lnTo>
                      <a:pt x="111849" y="1093667"/>
                    </a:lnTo>
                    <a:lnTo>
                      <a:pt x="142852" y="1137849"/>
                    </a:lnTo>
                    <a:lnTo>
                      <a:pt x="176146" y="1172897"/>
                    </a:lnTo>
                    <a:lnTo>
                      <a:pt x="211286" y="1198418"/>
                    </a:lnTo>
                    <a:lnTo>
                      <a:pt x="247829" y="1214019"/>
                    </a:lnTo>
                    <a:lnTo>
                      <a:pt x="285330" y="1219307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object 107">
                <a:extLst>
                  <a:ext uri="{FF2B5EF4-FFF2-40B4-BE49-F238E27FC236}">
                    <a16:creationId xmlns:a16="http://schemas.microsoft.com/office/drawing/2014/main" id="{8652C776-5597-571B-FCB5-7488C860DFD0}"/>
                  </a:ext>
                </a:extLst>
              </p:cNvPr>
              <p:cNvSpPr/>
              <p:nvPr/>
            </p:nvSpPr>
            <p:spPr>
              <a:xfrm>
                <a:off x="18402458" y="4564601"/>
                <a:ext cx="570865" cy="1219835"/>
              </a:xfrm>
              <a:custGeom>
                <a:avLst/>
                <a:gdLst/>
                <a:ahLst/>
                <a:cxnLst/>
                <a:rect l="l" t="t" r="r" b="b"/>
                <a:pathLst>
                  <a:path w="570865" h="1219834">
                    <a:moveTo>
                      <a:pt x="285330" y="0"/>
                    </a:moveTo>
                    <a:lnTo>
                      <a:pt x="211286" y="20888"/>
                    </a:lnTo>
                    <a:lnTo>
                      <a:pt x="176146" y="46409"/>
                    </a:lnTo>
                    <a:lnTo>
                      <a:pt x="142852" y="81457"/>
                    </a:lnTo>
                    <a:lnTo>
                      <a:pt x="111849" y="125639"/>
                    </a:lnTo>
                    <a:lnTo>
                      <a:pt x="83581" y="178562"/>
                    </a:lnTo>
                    <a:lnTo>
                      <a:pt x="66623" y="218134"/>
                    </a:lnTo>
                    <a:lnTo>
                      <a:pt x="51455" y="260443"/>
                    </a:lnTo>
                    <a:lnTo>
                      <a:pt x="38131" y="305209"/>
                    </a:lnTo>
                    <a:lnTo>
                      <a:pt x="26708" y="352151"/>
                    </a:lnTo>
                    <a:lnTo>
                      <a:pt x="17239" y="400987"/>
                    </a:lnTo>
                    <a:lnTo>
                      <a:pt x="9779" y="451436"/>
                    </a:lnTo>
                    <a:lnTo>
                      <a:pt x="4382" y="503218"/>
                    </a:lnTo>
                    <a:lnTo>
                      <a:pt x="1104" y="556050"/>
                    </a:lnTo>
                    <a:lnTo>
                      <a:pt x="0" y="609653"/>
                    </a:lnTo>
                    <a:lnTo>
                      <a:pt x="1104" y="663256"/>
                    </a:lnTo>
                    <a:lnTo>
                      <a:pt x="4382" y="716089"/>
                    </a:lnTo>
                    <a:lnTo>
                      <a:pt x="9779" y="767870"/>
                    </a:lnTo>
                    <a:lnTo>
                      <a:pt x="17239" y="818320"/>
                    </a:lnTo>
                    <a:lnTo>
                      <a:pt x="26708" y="867156"/>
                    </a:lnTo>
                    <a:lnTo>
                      <a:pt x="38131" y="914097"/>
                    </a:lnTo>
                    <a:lnTo>
                      <a:pt x="51455" y="958863"/>
                    </a:lnTo>
                    <a:lnTo>
                      <a:pt x="66623" y="1001173"/>
                    </a:lnTo>
                    <a:lnTo>
                      <a:pt x="83581" y="1040744"/>
                    </a:lnTo>
                    <a:lnTo>
                      <a:pt x="111849" y="1093667"/>
                    </a:lnTo>
                    <a:lnTo>
                      <a:pt x="142852" y="1137849"/>
                    </a:lnTo>
                    <a:lnTo>
                      <a:pt x="176146" y="1172897"/>
                    </a:lnTo>
                    <a:lnTo>
                      <a:pt x="211286" y="1198418"/>
                    </a:lnTo>
                    <a:lnTo>
                      <a:pt x="247829" y="1214019"/>
                    </a:lnTo>
                    <a:lnTo>
                      <a:pt x="285330" y="1219307"/>
                    </a:lnTo>
                    <a:lnTo>
                      <a:pt x="322838" y="1214019"/>
                    </a:lnTo>
                    <a:lnTo>
                      <a:pt x="359385" y="1198418"/>
                    </a:lnTo>
                    <a:lnTo>
                      <a:pt x="394528" y="1172897"/>
                    </a:lnTo>
                    <a:lnTo>
                      <a:pt x="427823" y="1137849"/>
                    </a:lnTo>
                    <a:lnTo>
                      <a:pt x="458827" y="1093667"/>
                    </a:lnTo>
                    <a:lnTo>
                      <a:pt x="487095" y="1040744"/>
                    </a:lnTo>
                    <a:lnTo>
                      <a:pt x="504053" y="1001173"/>
                    </a:lnTo>
                    <a:lnTo>
                      <a:pt x="519219" y="958863"/>
                    </a:lnTo>
                    <a:lnTo>
                      <a:pt x="532540" y="914097"/>
                    </a:lnTo>
                    <a:lnTo>
                      <a:pt x="543961" y="867156"/>
                    </a:lnTo>
                    <a:lnTo>
                      <a:pt x="553428" y="818320"/>
                    </a:lnTo>
                    <a:lnTo>
                      <a:pt x="560885" y="767870"/>
                    </a:lnTo>
                    <a:lnTo>
                      <a:pt x="566279" y="716089"/>
                    </a:lnTo>
                    <a:lnTo>
                      <a:pt x="569556" y="663256"/>
                    </a:lnTo>
                    <a:lnTo>
                      <a:pt x="570660" y="609653"/>
                    </a:lnTo>
                    <a:lnTo>
                      <a:pt x="569556" y="556050"/>
                    </a:lnTo>
                    <a:lnTo>
                      <a:pt x="566279" y="503218"/>
                    </a:lnTo>
                    <a:lnTo>
                      <a:pt x="560885" y="451436"/>
                    </a:lnTo>
                    <a:lnTo>
                      <a:pt x="553428" y="400987"/>
                    </a:lnTo>
                    <a:lnTo>
                      <a:pt x="543961" y="352151"/>
                    </a:lnTo>
                    <a:lnTo>
                      <a:pt x="532540" y="305209"/>
                    </a:lnTo>
                    <a:lnTo>
                      <a:pt x="519219" y="260443"/>
                    </a:lnTo>
                    <a:lnTo>
                      <a:pt x="504053" y="218134"/>
                    </a:lnTo>
                    <a:lnTo>
                      <a:pt x="487095" y="178562"/>
                    </a:lnTo>
                    <a:lnTo>
                      <a:pt x="458827" y="125639"/>
                    </a:lnTo>
                    <a:lnTo>
                      <a:pt x="427823" y="81457"/>
                    </a:lnTo>
                    <a:lnTo>
                      <a:pt x="394528" y="46409"/>
                    </a:lnTo>
                    <a:lnTo>
                      <a:pt x="359385" y="20888"/>
                    </a:lnTo>
                    <a:lnTo>
                      <a:pt x="322838" y="5287"/>
                    </a:lnTo>
                    <a:lnTo>
                      <a:pt x="285330" y="0"/>
                    </a:lnTo>
                    <a:close/>
                  </a:path>
                </a:pathLst>
              </a:custGeom>
              <a:solidFill>
                <a:srgbClr val="800080">
                  <a:alpha val="84999"/>
                </a:srgbClr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object 108">
                <a:extLst>
                  <a:ext uri="{FF2B5EF4-FFF2-40B4-BE49-F238E27FC236}">
                    <a16:creationId xmlns:a16="http://schemas.microsoft.com/office/drawing/2014/main" id="{B46FBCE5-38C8-B8A9-2120-D2C7946587ED}"/>
                  </a:ext>
                </a:extLst>
              </p:cNvPr>
              <p:cNvSpPr/>
              <p:nvPr/>
            </p:nvSpPr>
            <p:spPr>
              <a:xfrm>
                <a:off x="18402458" y="4564601"/>
                <a:ext cx="570865" cy="1219835"/>
              </a:xfrm>
              <a:custGeom>
                <a:avLst/>
                <a:gdLst/>
                <a:ahLst/>
                <a:cxnLst/>
                <a:rect l="l" t="t" r="r" b="b"/>
                <a:pathLst>
                  <a:path w="570865" h="1219834">
                    <a:moveTo>
                      <a:pt x="285330" y="1219307"/>
                    </a:moveTo>
                    <a:lnTo>
                      <a:pt x="359385" y="1198418"/>
                    </a:lnTo>
                    <a:lnTo>
                      <a:pt x="394528" y="1172897"/>
                    </a:lnTo>
                    <a:lnTo>
                      <a:pt x="427823" y="1137849"/>
                    </a:lnTo>
                    <a:lnTo>
                      <a:pt x="458827" y="1093667"/>
                    </a:lnTo>
                    <a:lnTo>
                      <a:pt x="487095" y="1040744"/>
                    </a:lnTo>
                    <a:lnTo>
                      <a:pt x="504053" y="1001173"/>
                    </a:lnTo>
                    <a:lnTo>
                      <a:pt x="519219" y="958863"/>
                    </a:lnTo>
                    <a:lnTo>
                      <a:pt x="532540" y="914097"/>
                    </a:lnTo>
                    <a:lnTo>
                      <a:pt x="543961" y="867156"/>
                    </a:lnTo>
                    <a:lnTo>
                      <a:pt x="553428" y="818320"/>
                    </a:lnTo>
                    <a:lnTo>
                      <a:pt x="560885" y="767870"/>
                    </a:lnTo>
                    <a:lnTo>
                      <a:pt x="566279" y="716089"/>
                    </a:lnTo>
                    <a:lnTo>
                      <a:pt x="569556" y="663256"/>
                    </a:lnTo>
                    <a:lnTo>
                      <a:pt x="570660" y="609653"/>
                    </a:lnTo>
                    <a:lnTo>
                      <a:pt x="569556" y="556050"/>
                    </a:lnTo>
                    <a:lnTo>
                      <a:pt x="566279" y="503218"/>
                    </a:lnTo>
                    <a:lnTo>
                      <a:pt x="560885" y="451436"/>
                    </a:lnTo>
                    <a:lnTo>
                      <a:pt x="553428" y="400987"/>
                    </a:lnTo>
                    <a:lnTo>
                      <a:pt x="543961" y="352151"/>
                    </a:lnTo>
                    <a:lnTo>
                      <a:pt x="532540" y="305209"/>
                    </a:lnTo>
                    <a:lnTo>
                      <a:pt x="519219" y="260443"/>
                    </a:lnTo>
                    <a:lnTo>
                      <a:pt x="504053" y="218134"/>
                    </a:lnTo>
                    <a:lnTo>
                      <a:pt x="487095" y="178562"/>
                    </a:lnTo>
                    <a:lnTo>
                      <a:pt x="458827" y="125639"/>
                    </a:lnTo>
                    <a:lnTo>
                      <a:pt x="427823" y="81457"/>
                    </a:lnTo>
                    <a:lnTo>
                      <a:pt x="394528" y="46409"/>
                    </a:lnTo>
                    <a:lnTo>
                      <a:pt x="359385" y="20888"/>
                    </a:lnTo>
                    <a:lnTo>
                      <a:pt x="322838" y="5287"/>
                    </a:lnTo>
                    <a:lnTo>
                      <a:pt x="285330" y="0"/>
                    </a:lnTo>
                    <a:lnTo>
                      <a:pt x="247829" y="5287"/>
                    </a:lnTo>
                    <a:lnTo>
                      <a:pt x="211286" y="20888"/>
                    </a:lnTo>
                    <a:lnTo>
                      <a:pt x="176146" y="46409"/>
                    </a:lnTo>
                    <a:lnTo>
                      <a:pt x="142852" y="81457"/>
                    </a:lnTo>
                    <a:lnTo>
                      <a:pt x="111849" y="125639"/>
                    </a:lnTo>
                    <a:lnTo>
                      <a:pt x="83581" y="178562"/>
                    </a:lnTo>
                    <a:lnTo>
                      <a:pt x="66623" y="218134"/>
                    </a:lnTo>
                    <a:lnTo>
                      <a:pt x="51455" y="260443"/>
                    </a:lnTo>
                    <a:lnTo>
                      <a:pt x="38131" y="305209"/>
                    </a:lnTo>
                    <a:lnTo>
                      <a:pt x="26708" y="352151"/>
                    </a:lnTo>
                    <a:lnTo>
                      <a:pt x="17239" y="400987"/>
                    </a:lnTo>
                    <a:lnTo>
                      <a:pt x="9779" y="451436"/>
                    </a:lnTo>
                    <a:lnTo>
                      <a:pt x="4382" y="503218"/>
                    </a:lnTo>
                    <a:lnTo>
                      <a:pt x="1104" y="556050"/>
                    </a:lnTo>
                    <a:lnTo>
                      <a:pt x="0" y="609653"/>
                    </a:lnTo>
                    <a:lnTo>
                      <a:pt x="1104" y="663256"/>
                    </a:lnTo>
                    <a:lnTo>
                      <a:pt x="4382" y="716089"/>
                    </a:lnTo>
                    <a:lnTo>
                      <a:pt x="9779" y="767870"/>
                    </a:lnTo>
                    <a:lnTo>
                      <a:pt x="17239" y="818320"/>
                    </a:lnTo>
                    <a:lnTo>
                      <a:pt x="26708" y="867156"/>
                    </a:lnTo>
                    <a:lnTo>
                      <a:pt x="38131" y="914097"/>
                    </a:lnTo>
                    <a:lnTo>
                      <a:pt x="51455" y="958863"/>
                    </a:lnTo>
                    <a:lnTo>
                      <a:pt x="66623" y="1001173"/>
                    </a:lnTo>
                    <a:lnTo>
                      <a:pt x="83581" y="1040744"/>
                    </a:lnTo>
                    <a:lnTo>
                      <a:pt x="111849" y="1093667"/>
                    </a:lnTo>
                    <a:lnTo>
                      <a:pt x="142852" y="1137849"/>
                    </a:lnTo>
                    <a:lnTo>
                      <a:pt x="176146" y="1172897"/>
                    </a:lnTo>
                    <a:lnTo>
                      <a:pt x="211286" y="1198418"/>
                    </a:lnTo>
                    <a:lnTo>
                      <a:pt x="247829" y="1214019"/>
                    </a:lnTo>
                    <a:lnTo>
                      <a:pt x="285330" y="1219307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9" name="object 109">
                <a:extLst>
                  <a:ext uri="{FF2B5EF4-FFF2-40B4-BE49-F238E27FC236}">
                    <a16:creationId xmlns:a16="http://schemas.microsoft.com/office/drawing/2014/main" id="{68203343-0AE3-1EC2-BE23-5E6A5BC6A9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9875" y="54795"/>
                <a:ext cx="13682217" cy="6186353"/>
              </a:xfrm>
              <a:prstGeom prst="rect">
                <a:avLst/>
              </a:prstGeom>
            </p:spPr>
          </p:pic>
          <p:sp>
            <p:nvSpPr>
              <p:cNvPr id="130" name="object 110">
                <a:extLst>
                  <a:ext uri="{FF2B5EF4-FFF2-40B4-BE49-F238E27FC236}">
                    <a16:creationId xmlns:a16="http://schemas.microsoft.com/office/drawing/2014/main" id="{35DD4A05-A0DF-D8C0-0BAF-E86EEB21983D}"/>
                  </a:ext>
                </a:extLst>
              </p:cNvPr>
              <p:cNvSpPr/>
              <p:nvPr/>
            </p:nvSpPr>
            <p:spPr>
              <a:xfrm>
                <a:off x="8856265" y="0"/>
                <a:ext cx="33655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27939">
                    <a:moveTo>
                      <a:pt x="33636" y="0"/>
                    </a:moveTo>
                    <a:lnTo>
                      <a:pt x="0" y="0"/>
                    </a:lnTo>
                    <a:lnTo>
                      <a:pt x="0" y="27939"/>
                    </a:lnTo>
                    <a:lnTo>
                      <a:pt x="33636" y="27939"/>
                    </a:lnTo>
                    <a:lnTo>
                      <a:pt x="3363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1" name="object 111">
                <a:extLst>
                  <a:ext uri="{FF2B5EF4-FFF2-40B4-BE49-F238E27FC236}">
                    <a16:creationId xmlns:a16="http://schemas.microsoft.com/office/drawing/2014/main" id="{1A00DB36-9530-E010-35C8-5E623080376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792720" y="7178750"/>
                <a:ext cx="235992" cy="183099"/>
              </a:xfrm>
              <a:prstGeom prst="rect">
                <a:avLst/>
              </a:prstGeom>
            </p:spPr>
          </p:pic>
          <p:pic>
            <p:nvPicPr>
              <p:cNvPr id="132" name="object 112">
                <a:extLst>
                  <a:ext uri="{FF2B5EF4-FFF2-40B4-BE49-F238E27FC236}">
                    <a16:creationId xmlns:a16="http://schemas.microsoft.com/office/drawing/2014/main" id="{60E60481-DF64-8A5F-2938-CA5C62DFF32F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845608" y="7016265"/>
                <a:ext cx="151911" cy="124236"/>
              </a:xfrm>
              <a:prstGeom prst="rect">
                <a:avLst/>
              </a:prstGeom>
            </p:spPr>
          </p:pic>
          <p:pic>
            <p:nvPicPr>
              <p:cNvPr id="133" name="object 113">
                <a:extLst>
                  <a:ext uri="{FF2B5EF4-FFF2-40B4-BE49-F238E27FC236}">
                    <a16:creationId xmlns:a16="http://schemas.microsoft.com/office/drawing/2014/main" id="{03CA5BCC-2EA0-1A7F-D69F-06D3443FF87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842080" y="6849984"/>
                <a:ext cx="155440" cy="125321"/>
              </a:xfrm>
              <a:prstGeom prst="rect">
                <a:avLst/>
              </a:prstGeom>
            </p:spPr>
          </p:pic>
          <p:pic>
            <p:nvPicPr>
              <p:cNvPr id="134" name="object 114">
                <a:extLst>
                  <a:ext uri="{FF2B5EF4-FFF2-40B4-BE49-F238E27FC236}">
                    <a16:creationId xmlns:a16="http://schemas.microsoft.com/office/drawing/2014/main" id="{09F01B69-8645-56D5-F25E-65F8E5C4593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2787830" y="6677735"/>
                <a:ext cx="209689" cy="132645"/>
              </a:xfrm>
              <a:prstGeom prst="rect">
                <a:avLst/>
              </a:prstGeom>
            </p:spPr>
          </p:pic>
          <p:sp>
            <p:nvSpPr>
              <p:cNvPr id="135" name="object 115">
                <a:extLst>
                  <a:ext uri="{FF2B5EF4-FFF2-40B4-BE49-F238E27FC236}">
                    <a16:creationId xmlns:a16="http://schemas.microsoft.com/office/drawing/2014/main" id="{52962CB4-795A-5A40-98DA-047D5DE2C87B}"/>
                  </a:ext>
                </a:extLst>
              </p:cNvPr>
              <p:cNvSpPr/>
              <p:nvPr/>
            </p:nvSpPr>
            <p:spPr>
              <a:xfrm>
                <a:off x="12960348" y="6596085"/>
                <a:ext cx="33655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27940">
                    <a:moveTo>
                      <a:pt x="33636" y="0"/>
                    </a:moveTo>
                    <a:lnTo>
                      <a:pt x="0" y="0"/>
                    </a:lnTo>
                    <a:lnTo>
                      <a:pt x="0" y="27939"/>
                    </a:lnTo>
                    <a:lnTo>
                      <a:pt x="33636" y="27939"/>
                    </a:lnTo>
                    <a:lnTo>
                      <a:pt x="3363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6" name="object 116">
                <a:extLst>
                  <a:ext uri="{FF2B5EF4-FFF2-40B4-BE49-F238E27FC236}">
                    <a16:creationId xmlns:a16="http://schemas.microsoft.com/office/drawing/2014/main" id="{4647305F-6D12-8BC9-12B7-E9F2695EF70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2796238" y="6419225"/>
                <a:ext cx="197753" cy="117726"/>
              </a:xfrm>
              <a:prstGeom prst="rect">
                <a:avLst/>
              </a:prstGeom>
            </p:spPr>
          </p:pic>
          <p:sp>
            <p:nvSpPr>
              <p:cNvPr id="137" name="object 117">
                <a:extLst>
                  <a:ext uri="{FF2B5EF4-FFF2-40B4-BE49-F238E27FC236}">
                    <a16:creationId xmlns:a16="http://schemas.microsoft.com/office/drawing/2014/main" id="{959C8783-F0C2-B1C9-9EBD-BD30149F5667}"/>
                  </a:ext>
                </a:extLst>
              </p:cNvPr>
              <p:cNvSpPr/>
              <p:nvPr/>
            </p:nvSpPr>
            <p:spPr>
              <a:xfrm>
                <a:off x="13711733" y="7302655"/>
                <a:ext cx="19812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198119" h="111125">
                    <a:moveTo>
                      <a:pt x="197751" y="82740"/>
                    </a:moveTo>
                    <a:lnTo>
                      <a:pt x="164109" y="82740"/>
                    </a:lnTo>
                    <a:lnTo>
                      <a:pt x="164109" y="110680"/>
                    </a:lnTo>
                    <a:lnTo>
                      <a:pt x="197751" y="110680"/>
                    </a:lnTo>
                    <a:lnTo>
                      <a:pt x="197751" y="82740"/>
                    </a:lnTo>
                    <a:close/>
                  </a:path>
                  <a:path w="198119" h="111125">
                    <a:moveTo>
                      <a:pt x="197751" y="0"/>
                    </a:moveTo>
                    <a:lnTo>
                      <a:pt x="0" y="0"/>
                    </a:lnTo>
                    <a:lnTo>
                      <a:pt x="0" y="26860"/>
                    </a:lnTo>
                    <a:lnTo>
                      <a:pt x="197751" y="26860"/>
                    </a:lnTo>
                    <a:lnTo>
                      <a:pt x="19775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8" name="object 118">
                <a:extLst>
                  <a:ext uri="{FF2B5EF4-FFF2-40B4-BE49-F238E27FC236}">
                    <a16:creationId xmlns:a16="http://schemas.microsoft.com/office/drawing/2014/main" id="{852FA2D9-6E0D-BFBF-4011-879D733032E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3757580" y="7127150"/>
                <a:ext cx="151911" cy="124237"/>
              </a:xfrm>
              <a:prstGeom prst="rect">
                <a:avLst/>
              </a:prstGeom>
            </p:spPr>
          </p:pic>
          <p:sp>
            <p:nvSpPr>
              <p:cNvPr id="139" name="object 119">
                <a:extLst>
                  <a:ext uri="{FF2B5EF4-FFF2-40B4-BE49-F238E27FC236}">
                    <a16:creationId xmlns:a16="http://schemas.microsoft.com/office/drawing/2014/main" id="{ECDB4F33-7ED9-EB60-906C-9E0EA4868792}"/>
                  </a:ext>
                </a:extLst>
              </p:cNvPr>
              <p:cNvSpPr/>
              <p:nvPr/>
            </p:nvSpPr>
            <p:spPr>
              <a:xfrm>
                <a:off x="13875849" y="7047129"/>
                <a:ext cx="33655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27940">
                    <a:moveTo>
                      <a:pt x="33636" y="0"/>
                    </a:moveTo>
                    <a:lnTo>
                      <a:pt x="0" y="0"/>
                    </a:lnTo>
                    <a:lnTo>
                      <a:pt x="0" y="27939"/>
                    </a:lnTo>
                    <a:lnTo>
                      <a:pt x="33636" y="27939"/>
                    </a:lnTo>
                    <a:lnTo>
                      <a:pt x="3363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0" name="object 120">
                <a:extLst>
                  <a:ext uri="{FF2B5EF4-FFF2-40B4-BE49-F238E27FC236}">
                    <a16:creationId xmlns:a16="http://schemas.microsoft.com/office/drawing/2014/main" id="{6B06EE6E-0F78-E309-C955-E25B8ECC8688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3708211" y="6860775"/>
                <a:ext cx="204800" cy="139154"/>
              </a:xfrm>
              <a:prstGeom prst="rect">
                <a:avLst/>
              </a:prstGeom>
            </p:spPr>
          </p:pic>
          <p:pic>
            <p:nvPicPr>
              <p:cNvPr id="141" name="object 121">
                <a:extLst>
                  <a:ext uri="{FF2B5EF4-FFF2-40B4-BE49-F238E27FC236}">
                    <a16:creationId xmlns:a16="http://schemas.microsoft.com/office/drawing/2014/main" id="{03D761E6-4320-EB1C-3148-4F36AC81D63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3719069" y="6745761"/>
                <a:ext cx="190423" cy="92499"/>
              </a:xfrm>
              <a:prstGeom prst="rect">
                <a:avLst/>
              </a:prstGeom>
            </p:spPr>
          </p:pic>
          <p:sp>
            <p:nvSpPr>
              <p:cNvPr id="142" name="object 122">
                <a:extLst>
                  <a:ext uri="{FF2B5EF4-FFF2-40B4-BE49-F238E27FC236}">
                    <a16:creationId xmlns:a16="http://schemas.microsoft.com/office/drawing/2014/main" id="{AD4F073D-C067-4ED8-1873-A2CA2BA6FC5A}"/>
                  </a:ext>
                </a:extLst>
              </p:cNvPr>
              <p:cNvSpPr/>
              <p:nvPr/>
            </p:nvSpPr>
            <p:spPr>
              <a:xfrm>
                <a:off x="13757580" y="6595709"/>
                <a:ext cx="152400" cy="11938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19379">
                    <a:moveTo>
                      <a:pt x="151904" y="94449"/>
                    </a:moveTo>
                    <a:lnTo>
                      <a:pt x="73787" y="94449"/>
                    </a:lnTo>
                    <a:lnTo>
                      <a:pt x="61925" y="93776"/>
                    </a:lnTo>
                    <a:lnTo>
                      <a:pt x="25120" y="69900"/>
                    </a:lnTo>
                    <a:lnTo>
                      <a:pt x="21704" y="51587"/>
                    </a:lnTo>
                    <a:lnTo>
                      <a:pt x="21704" y="47790"/>
                    </a:lnTo>
                    <a:lnTo>
                      <a:pt x="22783" y="41008"/>
                    </a:lnTo>
                    <a:lnTo>
                      <a:pt x="23596" y="37757"/>
                    </a:lnTo>
                    <a:lnTo>
                      <a:pt x="24688" y="34772"/>
                    </a:lnTo>
                    <a:lnTo>
                      <a:pt x="26314" y="32054"/>
                    </a:lnTo>
                    <a:lnTo>
                      <a:pt x="1358" y="32054"/>
                    </a:lnTo>
                    <a:lnTo>
                      <a:pt x="812" y="34772"/>
                    </a:lnTo>
                    <a:lnTo>
                      <a:pt x="266" y="38836"/>
                    </a:lnTo>
                    <a:lnTo>
                      <a:pt x="266" y="41008"/>
                    </a:lnTo>
                    <a:lnTo>
                      <a:pt x="0" y="42913"/>
                    </a:lnTo>
                    <a:lnTo>
                      <a:pt x="10210" y="80492"/>
                    </a:lnTo>
                    <a:lnTo>
                      <a:pt x="26581" y="94449"/>
                    </a:lnTo>
                    <a:lnTo>
                      <a:pt x="3517" y="94449"/>
                    </a:lnTo>
                    <a:lnTo>
                      <a:pt x="3517" y="118859"/>
                    </a:lnTo>
                    <a:lnTo>
                      <a:pt x="151904" y="118859"/>
                    </a:lnTo>
                    <a:lnTo>
                      <a:pt x="151904" y="94449"/>
                    </a:lnTo>
                    <a:close/>
                  </a:path>
                  <a:path w="152400" h="119379">
                    <a:moveTo>
                      <a:pt x="151904" y="0"/>
                    </a:moveTo>
                    <a:lnTo>
                      <a:pt x="118262" y="0"/>
                    </a:lnTo>
                    <a:lnTo>
                      <a:pt x="118262" y="27940"/>
                    </a:lnTo>
                    <a:lnTo>
                      <a:pt x="151904" y="27940"/>
                    </a:lnTo>
                    <a:lnTo>
                      <a:pt x="15190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3" name="object 123">
                <a:extLst>
                  <a:ext uri="{FF2B5EF4-FFF2-40B4-BE49-F238E27FC236}">
                    <a16:creationId xmlns:a16="http://schemas.microsoft.com/office/drawing/2014/main" id="{2A35318E-5758-9105-89AB-59CCE9D6F16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3711739" y="6418839"/>
                <a:ext cx="197753" cy="117726"/>
              </a:xfrm>
              <a:prstGeom prst="rect">
                <a:avLst/>
              </a:prstGeom>
            </p:spPr>
          </p:pic>
          <p:sp>
            <p:nvSpPr>
              <p:cNvPr id="144" name="object 124">
                <a:extLst>
                  <a:ext uri="{FF2B5EF4-FFF2-40B4-BE49-F238E27FC236}">
                    <a16:creationId xmlns:a16="http://schemas.microsoft.com/office/drawing/2014/main" id="{AC679890-4862-6A46-A1A7-0D1B3BFCE37A}"/>
                  </a:ext>
                </a:extLst>
              </p:cNvPr>
              <p:cNvSpPr/>
              <p:nvPr/>
            </p:nvSpPr>
            <p:spPr>
              <a:xfrm>
                <a:off x="13834650" y="5174254"/>
                <a:ext cx="0" cy="1067435"/>
              </a:xfrm>
              <a:custGeom>
                <a:avLst/>
                <a:gdLst/>
                <a:ahLst/>
                <a:cxnLst/>
                <a:rect l="l" t="t" r="r" b="b"/>
                <a:pathLst>
                  <a:path h="1067434">
                    <a:moveTo>
                      <a:pt x="0" y="0"/>
                    </a:moveTo>
                    <a:lnTo>
                      <a:pt x="0" y="1066893"/>
                    </a:lnTo>
                  </a:path>
                </a:pathLst>
              </a:custGeom>
              <a:ln w="847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object 125">
                <a:extLst>
                  <a:ext uri="{FF2B5EF4-FFF2-40B4-BE49-F238E27FC236}">
                    <a16:creationId xmlns:a16="http://schemas.microsoft.com/office/drawing/2014/main" id="{552C8147-A899-4E8F-3762-631C18D1302B}"/>
                  </a:ext>
                </a:extLst>
              </p:cNvPr>
              <p:cNvSpPr/>
              <p:nvPr/>
            </p:nvSpPr>
            <p:spPr>
              <a:xfrm>
                <a:off x="13875542" y="5860115"/>
                <a:ext cx="356235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356234" h="30479">
                    <a:moveTo>
                      <a:pt x="61033" y="0"/>
                    </a:moveTo>
                    <a:lnTo>
                      <a:pt x="0" y="15241"/>
                    </a:lnTo>
                    <a:lnTo>
                      <a:pt x="61033" y="30482"/>
                    </a:lnTo>
                    <a:lnTo>
                      <a:pt x="61033" y="16765"/>
                    </a:lnTo>
                    <a:lnTo>
                      <a:pt x="355823" y="16765"/>
                    </a:lnTo>
                    <a:lnTo>
                      <a:pt x="355823" y="13717"/>
                    </a:lnTo>
                    <a:lnTo>
                      <a:pt x="61033" y="13717"/>
                    </a:lnTo>
                    <a:lnTo>
                      <a:pt x="6103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object 126">
                <a:extLst>
                  <a:ext uri="{FF2B5EF4-FFF2-40B4-BE49-F238E27FC236}">
                    <a16:creationId xmlns:a16="http://schemas.microsoft.com/office/drawing/2014/main" id="{35801494-684E-9099-3F66-10BBF2FF34CF}"/>
                  </a:ext>
                </a:extLst>
              </p:cNvPr>
              <p:cNvSpPr/>
              <p:nvPr/>
            </p:nvSpPr>
            <p:spPr>
              <a:xfrm>
                <a:off x="13875542" y="5860115"/>
                <a:ext cx="356235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356234" h="30479">
                    <a:moveTo>
                      <a:pt x="0" y="15241"/>
                    </a:moveTo>
                    <a:lnTo>
                      <a:pt x="61033" y="0"/>
                    </a:lnTo>
                    <a:lnTo>
                      <a:pt x="61033" y="13717"/>
                    </a:lnTo>
                    <a:lnTo>
                      <a:pt x="355823" y="13717"/>
                    </a:lnTo>
                    <a:lnTo>
                      <a:pt x="355823" y="16765"/>
                    </a:lnTo>
                    <a:lnTo>
                      <a:pt x="61033" y="16765"/>
                    </a:lnTo>
                    <a:lnTo>
                      <a:pt x="61033" y="30482"/>
                    </a:lnTo>
                    <a:lnTo>
                      <a:pt x="0" y="15241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7" name="object 127">
                <a:extLst>
                  <a:ext uri="{FF2B5EF4-FFF2-40B4-BE49-F238E27FC236}">
                    <a16:creationId xmlns:a16="http://schemas.microsoft.com/office/drawing/2014/main" id="{7F96D142-1FA5-6074-C798-751D7C60654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3891598" y="5993534"/>
                <a:ext cx="88300" cy="148310"/>
              </a:xfrm>
              <a:prstGeom prst="rect">
                <a:avLst/>
              </a:prstGeom>
            </p:spPr>
          </p:pic>
          <p:pic>
            <p:nvPicPr>
              <p:cNvPr id="148" name="object 128">
                <a:extLst>
                  <a:ext uri="{FF2B5EF4-FFF2-40B4-BE49-F238E27FC236}">
                    <a16:creationId xmlns:a16="http://schemas.microsoft.com/office/drawing/2014/main" id="{DB1B2972-7B0E-876E-626A-7B833EDCFCD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4014274" y="5993534"/>
                <a:ext cx="96028" cy="150955"/>
              </a:xfrm>
              <a:prstGeom prst="rect">
                <a:avLst/>
              </a:prstGeom>
            </p:spPr>
          </p:pic>
          <p:pic>
            <p:nvPicPr>
              <p:cNvPr id="149" name="object 129">
                <a:extLst>
                  <a:ext uri="{FF2B5EF4-FFF2-40B4-BE49-F238E27FC236}">
                    <a16:creationId xmlns:a16="http://schemas.microsoft.com/office/drawing/2014/main" id="{D94095D6-3527-E30F-7E52-A4E3C531FC3A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4141432" y="5990889"/>
                <a:ext cx="102530" cy="153600"/>
              </a:xfrm>
              <a:prstGeom prst="rect">
                <a:avLst/>
              </a:prstGeom>
            </p:spPr>
          </p:pic>
          <p:sp>
            <p:nvSpPr>
              <p:cNvPr id="150" name="object 130">
                <a:extLst>
                  <a:ext uri="{FF2B5EF4-FFF2-40B4-BE49-F238E27FC236}">
                    <a16:creationId xmlns:a16="http://schemas.microsoft.com/office/drawing/2014/main" id="{CA37BFC0-234C-E973-D1ED-2F99F230DA2B}"/>
                  </a:ext>
                </a:extLst>
              </p:cNvPr>
              <p:cNvSpPr/>
              <p:nvPr/>
            </p:nvSpPr>
            <p:spPr>
              <a:xfrm>
                <a:off x="14333605" y="7406335"/>
                <a:ext cx="33655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27940">
                    <a:moveTo>
                      <a:pt x="33636" y="0"/>
                    </a:moveTo>
                    <a:lnTo>
                      <a:pt x="0" y="0"/>
                    </a:lnTo>
                    <a:lnTo>
                      <a:pt x="0" y="27939"/>
                    </a:lnTo>
                    <a:lnTo>
                      <a:pt x="33636" y="27939"/>
                    </a:lnTo>
                    <a:lnTo>
                      <a:pt x="3363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1" name="object 131">
                <a:extLst>
                  <a:ext uri="{FF2B5EF4-FFF2-40B4-BE49-F238E27FC236}">
                    <a16:creationId xmlns:a16="http://schemas.microsoft.com/office/drawing/2014/main" id="{4F2BCABD-2269-EBA8-0DF1-9ACEDF8A946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165966" y="7178750"/>
                <a:ext cx="235992" cy="183099"/>
              </a:xfrm>
              <a:prstGeom prst="rect">
                <a:avLst/>
              </a:prstGeom>
            </p:spPr>
          </p:pic>
          <p:pic>
            <p:nvPicPr>
              <p:cNvPr id="152" name="object 132">
                <a:extLst>
                  <a:ext uri="{FF2B5EF4-FFF2-40B4-BE49-F238E27FC236}">
                    <a16:creationId xmlns:a16="http://schemas.microsoft.com/office/drawing/2014/main" id="{00C492EF-ED52-2955-F4A4-B08C097A2CE5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4218854" y="7016265"/>
                <a:ext cx="151911" cy="124236"/>
              </a:xfrm>
              <a:prstGeom prst="rect">
                <a:avLst/>
              </a:prstGeom>
            </p:spPr>
          </p:pic>
          <p:pic>
            <p:nvPicPr>
              <p:cNvPr id="153" name="object 133">
                <a:extLst>
                  <a:ext uri="{FF2B5EF4-FFF2-40B4-BE49-F238E27FC236}">
                    <a16:creationId xmlns:a16="http://schemas.microsoft.com/office/drawing/2014/main" id="{593AA9F6-BFB2-FF89-0D4F-6459830E25CE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4215336" y="6849984"/>
                <a:ext cx="155429" cy="125321"/>
              </a:xfrm>
              <a:prstGeom prst="rect">
                <a:avLst/>
              </a:prstGeom>
            </p:spPr>
          </p:pic>
          <p:pic>
            <p:nvPicPr>
              <p:cNvPr id="154" name="object 134">
                <a:extLst>
                  <a:ext uri="{FF2B5EF4-FFF2-40B4-BE49-F238E27FC236}">
                    <a16:creationId xmlns:a16="http://schemas.microsoft.com/office/drawing/2014/main" id="{78E13E2E-263B-79C1-A287-48A54296CB54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4161076" y="6677735"/>
                <a:ext cx="209689" cy="132645"/>
              </a:xfrm>
              <a:prstGeom prst="rect">
                <a:avLst/>
              </a:prstGeom>
            </p:spPr>
          </p:pic>
          <p:sp>
            <p:nvSpPr>
              <p:cNvPr id="155" name="object 135">
                <a:extLst>
                  <a:ext uri="{FF2B5EF4-FFF2-40B4-BE49-F238E27FC236}">
                    <a16:creationId xmlns:a16="http://schemas.microsoft.com/office/drawing/2014/main" id="{0CC6332B-1CE9-4D2F-BE8D-658C358DC602}"/>
                  </a:ext>
                </a:extLst>
              </p:cNvPr>
              <p:cNvSpPr/>
              <p:nvPr/>
            </p:nvSpPr>
            <p:spPr>
              <a:xfrm>
                <a:off x="14333605" y="6596085"/>
                <a:ext cx="33655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27940">
                    <a:moveTo>
                      <a:pt x="33636" y="0"/>
                    </a:moveTo>
                    <a:lnTo>
                      <a:pt x="0" y="0"/>
                    </a:lnTo>
                    <a:lnTo>
                      <a:pt x="0" y="27939"/>
                    </a:lnTo>
                    <a:lnTo>
                      <a:pt x="33636" y="27939"/>
                    </a:lnTo>
                    <a:lnTo>
                      <a:pt x="3363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6" name="object 136">
                <a:extLst>
                  <a:ext uri="{FF2B5EF4-FFF2-40B4-BE49-F238E27FC236}">
                    <a16:creationId xmlns:a16="http://schemas.microsoft.com/office/drawing/2014/main" id="{9DE6DEAC-3B1E-57AB-BB83-701CD8C066FD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4165966" y="6421394"/>
                <a:ext cx="201271" cy="125593"/>
              </a:xfrm>
              <a:prstGeom prst="rect">
                <a:avLst/>
              </a:prstGeom>
            </p:spPr>
          </p:pic>
          <p:sp>
            <p:nvSpPr>
              <p:cNvPr id="157" name="object 137">
                <a:extLst>
                  <a:ext uri="{FF2B5EF4-FFF2-40B4-BE49-F238E27FC236}">
                    <a16:creationId xmlns:a16="http://schemas.microsoft.com/office/drawing/2014/main" id="{37A478F0-025B-EDC0-12C7-D2E381360112}"/>
                  </a:ext>
                </a:extLst>
              </p:cNvPr>
              <p:cNvSpPr/>
              <p:nvPr/>
            </p:nvSpPr>
            <p:spPr>
              <a:xfrm>
                <a:off x="13834650" y="5174254"/>
                <a:ext cx="457834" cy="1067435"/>
              </a:xfrm>
              <a:custGeom>
                <a:avLst/>
                <a:gdLst/>
                <a:ahLst/>
                <a:cxnLst/>
                <a:rect l="l" t="t" r="r" b="b"/>
                <a:pathLst>
                  <a:path w="457834" h="1067434">
                    <a:moveTo>
                      <a:pt x="0" y="0"/>
                    </a:moveTo>
                    <a:lnTo>
                      <a:pt x="0" y="1066893"/>
                    </a:lnTo>
                  </a:path>
                  <a:path w="457834" h="1067434">
                    <a:moveTo>
                      <a:pt x="457748" y="0"/>
                    </a:moveTo>
                    <a:lnTo>
                      <a:pt x="457748" y="1066893"/>
                    </a:lnTo>
                  </a:path>
                </a:pathLst>
              </a:custGeom>
              <a:ln w="847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object 138">
                <a:extLst>
                  <a:ext uri="{FF2B5EF4-FFF2-40B4-BE49-F238E27FC236}">
                    <a16:creationId xmlns:a16="http://schemas.microsoft.com/office/drawing/2014/main" id="{DA2DE2EB-B9DE-E628-BE29-4DC324A10595}"/>
                  </a:ext>
                </a:extLst>
              </p:cNvPr>
              <p:cNvSpPr/>
              <p:nvPr/>
            </p:nvSpPr>
            <p:spPr>
              <a:xfrm>
                <a:off x="14333291" y="5860115"/>
                <a:ext cx="192405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1924050" h="30479">
                    <a:moveTo>
                      <a:pt x="61033" y="0"/>
                    </a:moveTo>
                    <a:lnTo>
                      <a:pt x="0" y="15241"/>
                    </a:lnTo>
                    <a:lnTo>
                      <a:pt x="61033" y="30482"/>
                    </a:lnTo>
                    <a:lnTo>
                      <a:pt x="61033" y="16765"/>
                    </a:lnTo>
                    <a:lnTo>
                      <a:pt x="1923850" y="16765"/>
                    </a:lnTo>
                    <a:lnTo>
                      <a:pt x="1923850" y="13717"/>
                    </a:lnTo>
                    <a:lnTo>
                      <a:pt x="61033" y="13717"/>
                    </a:lnTo>
                    <a:lnTo>
                      <a:pt x="6103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object 139">
                <a:extLst>
                  <a:ext uri="{FF2B5EF4-FFF2-40B4-BE49-F238E27FC236}">
                    <a16:creationId xmlns:a16="http://schemas.microsoft.com/office/drawing/2014/main" id="{67BCCDBC-C1EE-B254-BC15-65C8A25DD04D}"/>
                  </a:ext>
                </a:extLst>
              </p:cNvPr>
              <p:cNvSpPr/>
              <p:nvPr/>
            </p:nvSpPr>
            <p:spPr>
              <a:xfrm>
                <a:off x="14333291" y="5860115"/>
                <a:ext cx="192405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1924050" h="30479">
                    <a:moveTo>
                      <a:pt x="0" y="15241"/>
                    </a:moveTo>
                    <a:lnTo>
                      <a:pt x="61033" y="0"/>
                    </a:lnTo>
                    <a:lnTo>
                      <a:pt x="61033" y="13717"/>
                    </a:lnTo>
                    <a:lnTo>
                      <a:pt x="1923850" y="13717"/>
                    </a:lnTo>
                    <a:lnTo>
                      <a:pt x="1923850" y="16765"/>
                    </a:lnTo>
                    <a:lnTo>
                      <a:pt x="61033" y="16765"/>
                    </a:lnTo>
                    <a:lnTo>
                      <a:pt x="61033" y="30482"/>
                    </a:lnTo>
                    <a:lnTo>
                      <a:pt x="0" y="15241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0" name="object 140">
                <a:extLst>
                  <a:ext uri="{FF2B5EF4-FFF2-40B4-BE49-F238E27FC236}">
                    <a16:creationId xmlns:a16="http://schemas.microsoft.com/office/drawing/2014/main" id="{FC92F6EC-B02B-5285-3F76-D6D62D5D5B4C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5028138" y="5990889"/>
                <a:ext cx="102331" cy="153600"/>
              </a:xfrm>
              <a:prstGeom prst="rect">
                <a:avLst/>
              </a:prstGeom>
            </p:spPr>
          </p:pic>
          <p:pic>
            <p:nvPicPr>
              <p:cNvPr id="161" name="object 141">
                <a:extLst>
                  <a:ext uri="{FF2B5EF4-FFF2-40B4-BE49-F238E27FC236}">
                    <a16:creationId xmlns:a16="http://schemas.microsoft.com/office/drawing/2014/main" id="{A2AEC0CB-38D8-FFB7-F2E5-82528CCE92FA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5157527" y="5990889"/>
                <a:ext cx="102331" cy="153600"/>
              </a:xfrm>
              <a:prstGeom prst="rect">
                <a:avLst/>
              </a:prstGeom>
            </p:spPr>
          </p:pic>
          <p:pic>
            <p:nvPicPr>
              <p:cNvPr id="162" name="object 142">
                <a:extLst>
                  <a:ext uri="{FF2B5EF4-FFF2-40B4-BE49-F238E27FC236}">
                    <a16:creationId xmlns:a16="http://schemas.microsoft.com/office/drawing/2014/main" id="{81295D22-7137-C8C6-DF93-9B316FF70E55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5288141" y="5990889"/>
                <a:ext cx="97651" cy="153600"/>
              </a:xfrm>
              <a:prstGeom prst="rect">
                <a:avLst/>
              </a:prstGeom>
            </p:spPr>
          </p:pic>
          <p:sp>
            <p:nvSpPr>
              <p:cNvPr id="163" name="object 143">
                <a:extLst>
                  <a:ext uri="{FF2B5EF4-FFF2-40B4-BE49-F238E27FC236}">
                    <a16:creationId xmlns:a16="http://schemas.microsoft.com/office/drawing/2014/main" id="{A9B9DA51-E8C6-7377-C4CD-6E0B7EFC0117}"/>
                  </a:ext>
                </a:extLst>
              </p:cNvPr>
              <p:cNvSpPr/>
              <p:nvPr/>
            </p:nvSpPr>
            <p:spPr>
              <a:xfrm>
                <a:off x="15423844" y="6116618"/>
                <a:ext cx="2095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5400">
                    <a:moveTo>
                      <a:pt x="20954" y="0"/>
                    </a:moveTo>
                    <a:lnTo>
                      <a:pt x="0" y="0"/>
                    </a:lnTo>
                    <a:lnTo>
                      <a:pt x="0" y="25227"/>
                    </a:lnTo>
                    <a:lnTo>
                      <a:pt x="20954" y="25227"/>
                    </a:lnTo>
                    <a:lnTo>
                      <a:pt x="2095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4" name="object 144">
                <a:extLst>
                  <a:ext uri="{FF2B5EF4-FFF2-40B4-BE49-F238E27FC236}">
                    <a16:creationId xmlns:a16="http://schemas.microsoft.com/office/drawing/2014/main" id="{829CB43E-1354-6BE7-711D-EAAA1AD6C2F6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5480596" y="5990889"/>
                <a:ext cx="101724" cy="153600"/>
              </a:xfrm>
              <a:prstGeom prst="rect">
                <a:avLst/>
              </a:prstGeom>
            </p:spPr>
          </p:pic>
          <p:sp>
            <p:nvSpPr>
              <p:cNvPr id="165" name="object 145">
                <a:extLst>
                  <a:ext uri="{FF2B5EF4-FFF2-40B4-BE49-F238E27FC236}">
                    <a16:creationId xmlns:a16="http://schemas.microsoft.com/office/drawing/2014/main" id="{8F9DB630-3657-EEAE-085B-08CA80B0CF3B}"/>
                  </a:ext>
                </a:extLst>
              </p:cNvPr>
              <p:cNvSpPr/>
              <p:nvPr/>
            </p:nvSpPr>
            <p:spPr>
              <a:xfrm>
                <a:off x="14292398" y="5174254"/>
                <a:ext cx="2026285" cy="1067435"/>
              </a:xfrm>
              <a:custGeom>
                <a:avLst/>
                <a:gdLst/>
                <a:ahLst/>
                <a:cxnLst/>
                <a:rect l="l" t="t" r="r" b="b"/>
                <a:pathLst>
                  <a:path w="2026284" h="1067434">
                    <a:moveTo>
                      <a:pt x="0" y="0"/>
                    </a:moveTo>
                    <a:lnTo>
                      <a:pt x="0" y="1066893"/>
                    </a:lnTo>
                  </a:path>
                  <a:path w="2026284" h="1067434">
                    <a:moveTo>
                      <a:pt x="2025776" y="0"/>
                    </a:moveTo>
                    <a:lnTo>
                      <a:pt x="2025776" y="1066893"/>
                    </a:lnTo>
                  </a:path>
                </a:pathLst>
              </a:custGeom>
              <a:ln w="847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object 146">
                <a:extLst>
                  <a:ext uri="{FF2B5EF4-FFF2-40B4-BE49-F238E27FC236}">
                    <a16:creationId xmlns:a16="http://schemas.microsoft.com/office/drawing/2014/main" id="{440B3697-23F8-C64B-A550-80A8241D0EA0}"/>
                  </a:ext>
                </a:extLst>
              </p:cNvPr>
              <p:cNvSpPr/>
              <p:nvPr/>
            </p:nvSpPr>
            <p:spPr>
              <a:xfrm>
                <a:off x="16359068" y="5860115"/>
                <a:ext cx="198247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1982469" h="30479">
                    <a:moveTo>
                      <a:pt x="61033" y="0"/>
                    </a:moveTo>
                    <a:lnTo>
                      <a:pt x="0" y="15241"/>
                    </a:lnTo>
                    <a:lnTo>
                      <a:pt x="61033" y="30482"/>
                    </a:lnTo>
                    <a:lnTo>
                      <a:pt x="61033" y="16765"/>
                    </a:lnTo>
                    <a:lnTo>
                      <a:pt x="1982357" y="16765"/>
                    </a:lnTo>
                    <a:lnTo>
                      <a:pt x="1982357" y="13717"/>
                    </a:lnTo>
                    <a:lnTo>
                      <a:pt x="61033" y="13717"/>
                    </a:lnTo>
                    <a:lnTo>
                      <a:pt x="6103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object 147">
                <a:extLst>
                  <a:ext uri="{FF2B5EF4-FFF2-40B4-BE49-F238E27FC236}">
                    <a16:creationId xmlns:a16="http://schemas.microsoft.com/office/drawing/2014/main" id="{9E3C3053-C033-88DA-D426-20397B0A4F68}"/>
                  </a:ext>
                </a:extLst>
              </p:cNvPr>
              <p:cNvSpPr/>
              <p:nvPr/>
            </p:nvSpPr>
            <p:spPr>
              <a:xfrm>
                <a:off x="16359068" y="5860115"/>
                <a:ext cx="198247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1982469" h="30479">
                    <a:moveTo>
                      <a:pt x="0" y="15241"/>
                    </a:moveTo>
                    <a:lnTo>
                      <a:pt x="61033" y="0"/>
                    </a:lnTo>
                    <a:lnTo>
                      <a:pt x="61033" y="13717"/>
                    </a:lnTo>
                    <a:lnTo>
                      <a:pt x="1982357" y="13717"/>
                    </a:lnTo>
                    <a:lnTo>
                      <a:pt x="1982357" y="16765"/>
                    </a:lnTo>
                    <a:lnTo>
                      <a:pt x="61033" y="16765"/>
                    </a:lnTo>
                    <a:lnTo>
                      <a:pt x="61033" y="30482"/>
                    </a:lnTo>
                    <a:lnTo>
                      <a:pt x="0" y="15241"/>
                    </a:lnTo>
                    <a:close/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8" name="object 148">
                <a:extLst>
                  <a:ext uri="{FF2B5EF4-FFF2-40B4-BE49-F238E27FC236}">
                    <a16:creationId xmlns:a16="http://schemas.microsoft.com/office/drawing/2014/main" id="{EFDC3531-A2B1-1D5C-6E1A-C2013C9D8FA8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180262" y="5990889"/>
                <a:ext cx="102331" cy="153600"/>
              </a:xfrm>
              <a:prstGeom prst="rect">
                <a:avLst/>
              </a:prstGeom>
            </p:spPr>
          </p:pic>
          <p:pic>
            <p:nvPicPr>
              <p:cNvPr id="169" name="object 149">
                <a:extLst>
                  <a:ext uri="{FF2B5EF4-FFF2-40B4-BE49-F238E27FC236}">
                    <a16:creationId xmlns:a16="http://schemas.microsoft.com/office/drawing/2014/main" id="{4DF1539C-11F9-5BA3-DBC9-031662D6F475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17309242" y="5990889"/>
                <a:ext cx="101724" cy="153600"/>
              </a:xfrm>
              <a:prstGeom prst="rect">
                <a:avLst/>
              </a:prstGeom>
            </p:spPr>
          </p:pic>
          <p:pic>
            <p:nvPicPr>
              <p:cNvPr id="170" name="object 150">
                <a:extLst>
                  <a:ext uri="{FF2B5EF4-FFF2-40B4-BE49-F238E27FC236}">
                    <a16:creationId xmlns:a16="http://schemas.microsoft.com/office/drawing/2014/main" id="{C4526130-AA88-B6DB-AFC6-A7239B8BDFF2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7440264" y="5990889"/>
                <a:ext cx="97651" cy="153600"/>
              </a:xfrm>
              <a:prstGeom prst="rect">
                <a:avLst/>
              </a:prstGeom>
            </p:spPr>
          </p:pic>
          <p:sp>
            <p:nvSpPr>
              <p:cNvPr id="171" name="object 151">
                <a:extLst>
                  <a:ext uri="{FF2B5EF4-FFF2-40B4-BE49-F238E27FC236}">
                    <a16:creationId xmlns:a16="http://schemas.microsoft.com/office/drawing/2014/main" id="{24F0876C-7EF8-A504-DC8E-C168B9517AD0}"/>
                  </a:ext>
                </a:extLst>
              </p:cNvPr>
              <p:cNvSpPr/>
              <p:nvPr/>
            </p:nvSpPr>
            <p:spPr>
              <a:xfrm>
                <a:off x="16318174" y="5174254"/>
                <a:ext cx="2084705" cy="1067435"/>
              </a:xfrm>
              <a:custGeom>
                <a:avLst/>
                <a:gdLst/>
                <a:ahLst/>
                <a:cxnLst/>
                <a:rect l="l" t="t" r="r" b="b"/>
                <a:pathLst>
                  <a:path w="2084705" h="1067434">
                    <a:moveTo>
                      <a:pt x="0" y="0"/>
                    </a:moveTo>
                    <a:lnTo>
                      <a:pt x="0" y="1066893"/>
                    </a:lnTo>
                  </a:path>
                  <a:path w="2084705" h="1067434">
                    <a:moveTo>
                      <a:pt x="2084283" y="0"/>
                    </a:moveTo>
                    <a:lnTo>
                      <a:pt x="2084283" y="1066893"/>
                    </a:lnTo>
                  </a:path>
                </a:pathLst>
              </a:custGeom>
              <a:ln w="847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object 152">
                <a:extLst>
                  <a:ext uri="{FF2B5EF4-FFF2-40B4-BE49-F238E27FC236}">
                    <a16:creationId xmlns:a16="http://schemas.microsoft.com/office/drawing/2014/main" id="{F4B1205B-128B-D870-6C03-53A9D1F462EE}"/>
                  </a:ext>
                </a:extLst>
              </p:cNvPr>
              <p:cNvSpPr/>
              <p:nvPr/>
            </p:nvSpPr>
            <p:spPr>
              <a:xfrm>
                <a:off x="18443350" y="5860115"/>
                <a:ext cx="166116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1661159" h="30479">
                    <a:moveTo>
                      <a:pt x="61033" y="0"/>
                    </a:moveTo>
                    <a:lnTo>
                      <a:pt x="0" y="15241"/>
                    </a:lnTo>
                    <a:lnTo>
                      <a:pt x="61033" y="30482"/>
                    </a:lnTo>
                    <a:lnTo>
                      <a:pt x="61033" y="16765"/>
                    </a:lnTo>
                    <a:lnTo>
                      <a:pt x="1660749" y="16765"/>
                    </a:lnTo>
                    <a:lnTo>
                      <a:pt x="1660749" y="13717"/>
                    </a:lnTo>
                    <a:lnTo>
                      <a:pt x="61033" y="13717"/>
                    </a:lnTo>
                    <a:lnTo>
                      <a:pt x="6103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object 153">
                <a:extLst>
                  <a:ext uri="{FF2B5EF4-FFF2-40B4-BE49-F238E27FC236}">
                    <a16:creationId xmlns:a16="http://schemas.microsoft.com/office/drawing/2014/main" id="{49B886CF-C437-6203-C74D-6C1AC110DF64}"/>
                  </a:ext>
                </a:extLst>
              </p:cNvPr>
              <p:cNvSpPr/>
              <p:nvPr/>
            </p:nvSpPr>
            <p:spPr>
              <a:xfrm>
                <a:off x="18443350" y="5860115"/>
                <a:ext cx="166116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1661159" h="30479">
                    <a:moveTo>
                      <a:pt x="1660749" y="16765"/>
                    </a:moveTo>
                    <a:lnTo>
                      <a:pt x="61033" y="16765"/>
                    </a:lnTo>
                    <a:lnTo>
                      <a:pt x="61033" y="30482"/>
                    </a:lnTo>
                    <a:lnTo>
                      <a:pt x="0" y="15241"/>
                    </a:lnTo>
                    <a:lnTo>
                      <a:pt x="61033" y="0"/>
                    </a:lnTo>
                    <a:lnTo>
                      <a:pt x="61033" y="13717"/>
                    </a:lnTo>
                    <a:lnTo>
                      <a:pt x="1660749" y="13717"/>
                    </a:lnTo>
                  </a:path>
                </a:pathLst>
              </a:custGeom>
              <a:ln w="169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4" name="object 154">
                <a:extLst>
                  <a:ext uri="{FF2B5EF4-FFF2-40B4-BE49-F238E27FC236}">
                    <a16:creationId xmlns:a16="http://schemas.microsoft.com/office/drawing/2014/main" id="{3DD48327-B0AA-4E14-931B-C19E3F45EBB6}"/>
                  </a:ext>
                </a:extLst>
              </p:cNvPr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19647631" y="5990889"/>
                <a:ext cx="102331" cy="153600"/>
              </a:xfrm>
              <a:prstGeom prst="rect">
                <a:avLst/>
              </a:prstGeom>
            </p:spPr>
          </p:pic>
          <p:pic>
            <p:nvPicPr>
              <p:cNvPr id="175" name="object 155">
                <a:extLst>
                  <a:ext uri="{FF2B5EF4-FFF2-40B4-BE49-F238E27FC236}">
                    <a16:creationId xmlns:a16="http://schemas.microsoft.com/office/drawing/2014/main" id="{64BE3290-11CF-F1DC-08E5-893E79C77D95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9779670" y="5990889"/>
                <a:ext cx="97651" cy="153600"/>
              </a:xfrm>
              <a:prstGeom prst="rect">
                <a:avLst/>
              </a:prstGeom>
            </p:spPr>
          </p:pic>
          <p:pic>
            <p:nvPicPr>
              <p:cNvPr id="176" name="object 156">
                <a:extLst>
                  <a:ext uri="{FF2B5EF4-FFF2-40B4-BE49-F238E27FC236}">
                    <a16:creationId xmlns:a16="http://schemas.microsoft.com/office/drawing/2014/main" id="{F191D734-9C23-6BBD-DFB8-794F241C2C93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19909268" y="5993534"/>
                <a:ext cx="96028" cy="150955"/>
              </a:xfrm>
              <a:prstGeom prst="rect">
                <a:avLst/>
              </a:prstGeom>
            </p:spPr>
          </p:pic>
          <p:sp>
            <p:nvSpPr>
              <p:cNvPr id="177" name="object 157">
                <a:extLst>
                  <a:ext uri="{FF2B5EF4-FFF2-40B4-BE49-F238E27FC236}">
                    <a16:creationId xmlns:a16="http://schemas.microsoft.com/office/drawing/2014/main" id="{6571D320-92A6-C8D1-DCB9-43EC9CC455A6}"/>
                  </a:ext>
                </a:extLst>
              </p:cNvPr>
              <p:cNvSpPr/>
              <p:nvPr/>
            </p:nvSpPr>
            <p:spPr>
              <a:xfrm>
                <a:off x="18402458" y="5174254"/>
                <a:ext cx="0" cy="1067435"/>
              </a:xfrm>
              <a:custGeom>
                <a:avLst/>
                <a:gdLst/>
                <a:ahLst/>
                <a:cxnLst/>
                <a:rect l="l" t="t" r="r" b="b"/>
                <a:pathLst>
                  <a:path h="1067434">
                    <a:moveTo>
                      <a:pt x="0" y="0"/>
                    </a:moveTo>
                    <a:lnTo>
                      <a:pt x="0" y="1066893"/>
                    </a:lnTo>
                  </a:path>
                </a:pathLst>
              </a:custGeom>
              <a:ln w="847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A6F351-5611-DEE3-C417-2967E2EE9945}"/>
                </a:ext>
              </a:extLst>
            </p:cNvPr>
            <p:cNvSpPr/>
            <p:nvPr/>
          </p:nvSpPr>
          <p:spPr>
            <a:xfrm>
              <a:off x="3970018" y="2125146"/>
              <a:ext cx="773430" cy="436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78" name="Straight Arrow Connector 173">
            <a:extLst>
              <a:ext uri="{FF2B5EF4-FFF2-40B4-BE49-F238E27FC236}">
                <a16:creationId xmlns:a16="http://schemas.microsoft.com/office/drawing/2014/main" id="{D0C221E2-6456-DD78-AA40-9464C9565962}"/>
              </a:ext>
            </a:extLst>
          </p:cNvPr>
          <p:cNvCxnSpPr/>
          <p:nvPr/>
        </p:nvCxnSpPr>
        <p:spPr>
          <a:xfrm>
            <a:off x="2146027" y="1877616"/>
            <a:ext cx="0" cy="3330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4">
            <a:extLst>
              <a:ext uri="{FF2B5EF4-FFF2-40B4-BE49-F238E27FC236}">
                <a16:creationId xmlns:a16="http://schemas.microsoft.com/office/drawing/2014/main" id="{ECD14147-B988-1600-A96A-C8971F9651B3}"/>
              </a:ext>
            </a:extLst>
          </p:cNvPr>
          <p:cNvCxnSpPr/>
          <p:nvPr/>
        </p:nvCxnSpPr>
        <p:spPr>
          <a:xfrm>
            <a:off x="2434059" y="2048618"/>
            <a:ext cx="0" cy="3330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5">
            <a:extLst>
              <a:ext uri="{FF2B5EF4-FFF2-40B4-BE49-F238E27FC236}">
                <a16:creationId xmlns:a16="http://schemas.microsoft.com/office/drawing/2014/main" id="{8DDD7BFB-4143-9B66-0101-7D71B78A5F82}"/>
              </a:ext>
            </a:extLst>
          </p:cNvPr>
          <p:cNvCxnSpPr/>
          <p:nvPr/>
        </p:nvCxnSpPr>
        <p:spPr>
          <a:xfrm>
            <a:off x="2722091" y="2264642"/>
            <a:ext cx="0" cy="3330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76">
            <a:extLst>
              <a:ext uri="{FF2B5EF4-FFF2-40B4-BE49-F238E27FC236}">
                <a16:creationId xmlns:a16="http://schemas.microsoft.com/office/drawing/2014/main" id="{0E9DC488-9B59-C630-17D8-EA9C33C57821}"/>
              </a:ext>
            </a:extLst>
          </p:cNvPr>
          <p:cNvCxnSpPr/>
          <p:nvPr/>
        </p:nvCxnSpPr>
        <p:spPr>
          <a:xfrm>
            <a:off x="3370163" y="2397336"/>
            <a:ext cx="0" cy="3330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77">
            <a:extLst>
              <a:ext uri="{FF2B5EF4-FFF2-40B4-BE49-F238E27FC236}">
                <a16:creationId xmlns:a16="http://schemas.microsoft.com/office/drawing/2014/main" id="{836E0F12-125A-677B-85C8-DB2F6041D811}"/>
              </a:ext>
            </a:extLst>
          </p:cNvPr>
          <p:cNvCxnSpPr/>
          <p:nvPr/>
        </p:nvCxnSpPr>
        <p:spPr>
          <a:xfrm>
            <a:off x="4581472" y="2625062"/>
            <a:ext cx="0" cy="3330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78">
            <a:extLst>
              <a:ext uri="{FF2B5EF4-FFF2-40B4-BE49-F238E27FC236}">
                <a16:creationId xmlns:a16="http://schemas.microsoft.com/office/drawing/2014/main" id="{6FB0F021-943E-4CBF-88E6-C4B70B293967}"/>
              </a:ext>
            </a:extLst>
          </p:cNvPr>
          <p:cNvCxnSpPr/>
          <p:nvPr/>
        </p:nvCxnSpPr>
        <p:spPr>
          <a:xfrm>
            <a:off x="4858917" y="2793092"/>
            <a:ext cx="0" cy="3330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79">
            <a:extLst>
              <a:ext uri="{FF2B5EF4-FFF2-40B4-BE49-F238E27FC236}">
                <a16:creationId xmlns:a16="http://schemas.microsoft.com/office/drawing/2014/main" id="{2348E126-F487-8FB4-95D9-C0E1C4E59B7F}"/>
              </a:ext>
            </a:extLst>
          </p:cNvPr>
          <p:cNvCxnSpPr/>
          <p:nvPr/>
        </p:nvCxnSpPr>
        <p:spPr>
          <a:xfrm>
            <a:off x="5206699" y="2976752"/>
            <a:ext cx="0" cy="3330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0">
            <a:extLst>
              <a:ext uri="{FF2B5EF4-FFF2-40B4-BE49-F238E27FC236}">
                <a16:creationId xmlns:a16="http://schemas.microsoft.com/office/drawing/2014/main" id="{19E69DE4-EEDB-F339-76C6-7DC00C53D9D5}"/>
              </a:ext>
            </a:extLst>
          </p:cNvPr>
          <p:cNvCxnSpPr/>
          <p:nvPr/>
        </p:nvCxnSpPr>
        <p:spPr>
          <a:xfrm>
            <a:off x="5818435" y="3173760"/>
            <a:ext cx="0" cy="3330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1">
            <a:extLst>
              <a:ext uri="{FF2B5EF4-FFF2-40B4-BE49-F238E27FC236}">
                <a16:creationId xmlns:a16="http://schemas.microsoft.com/office/drawing/2014/main" id="{20F56ED1-5123-C07C-B310-BD93804C3C91}"/>
              </a:ext>
            </a:extLst>
          </p:cNvPr>
          <p:cNvCxnSpPr/>
          <p:nvPr/>
        </p:nvCxnSpPr>
        <p:spPr>
          <a:xfrm>
            <a:off x="6394499" y="3173760"/>
            <a:ext cx="0" cy="3330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ZoneTexte 186">
            <a:extLst>
              <a:ext uri="{FF2B5EF4-FFF2-40B4-BE49-F238E27FC236}">
                <a16:creationId xmlns:a16="http://schemas.microsoft.com/office/drawing/2014/main" id="{55E226FC-43D1-124A-C067-02362A97B552}"/>
              </a:ext>
            </a:extLst>
          </p:cNvPr>
          <p:cNvSpPr txBox="1"/>
          <p:nvPr/>
        </p:nvSpPr>
        <p:spPr>
          <a:xfrm>
            <a:off x="7690643" y="6534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u="sng" dirty="0">
                <a:solidFill>
                  <a:srgbClr val="CC0066"/>
                </a:solidFill>
                <a:latin typeface="+mn-lt"/>
              </a:rPr>
              <a:t>Slides from </a:t>
            </a:r>
            <a:r>
              <a:rPr lang="en-GB" sz="1800" i="1" u="sng" dirty="0" err="1">
                <a:solidFill>
                  <a:srgbClr val="CC0066"/>
                </a:solidFill>
                <a:latin typeface="+mn-lt"/>
              </a:rPr>
              <a:t>Rasha</a:t>
            </a:r>
            <a:r>
              <a:rPr lang="en-GB" sz="1800" i="1" u="sng" dirty="0">
                <a:solidFill>
                  <a:srgbClr val="CC0066"/>
                </a:solidFill>
                <a:latin typeface="+mn-lt"/>
              </a:rPr>
              <a:t> </a:t>
            </a:r>
            <a:r>
              <a:rPr lang="en-GB" sz="1800" i="1" u="sng" dirty="0" err="1">
                <a:solidFill>
                  <a:srgbClr val="CC0066"/>
                </a:solidFill>
                <a:latin typeface="+mn-lt"/>
              </a:rPr>
              <a:t>Abukeshek</a:t>
            </a:r>
            <a:endParaRPr lang="en-GB" sz="1800" i="1" u="sng" dirty="0">
              <a:solidFill>
                <a:srgbClr val="CC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8590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796A-5409-35F7-D871-E26DB889A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FF2E808C-E24D-D688-4D2C-21C8E9B9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C3EB1D-685B-A874-8B51-3770D5B1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26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01BAA7C4-942E-EFCF-D04D-A0DA802A6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IN-KIND 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Magnets-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ea typeface="Arial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Discussions with Daresbury (II)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23030A8-1AC5-5A1A-5538-0CDCF27D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4D59F1-08A4-34AE-F1EA-1600E9B43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C0F07E-EE84-E0C8-91BA-05DA6A57F97F}"/>
              </a:ext>
            </a:extLst>
          </p:cNvPr>
          <p:cNvSpPr txBox="1">
            <a:spLocks/>
          </p:cNvSpPr>
          <p:nvPr/>
        </p:nvSpPr>
        <p:spPr>
          <a:xfrm>
            <a:off x="404888" y="994846"/>
            <a:ext cx="11177195" cy="5410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 dirty="0">
              <a:solidFill>
                <a:srgbClr val="4472C4"/>
              </a:solidFill>
              <a:latin typeface="Calibri" pitchFamily="18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73DBBD49-836B-5C5C-ACDB-499D2AE54A42}"/>
              </a:ext>
            </a:extLst>
          </p:cNvPr>
          <p:cNvSpPr txBox="1"/>
          <p:nvPr/>
        </p:nvSpPr>
        <p:spPr>
          <a:xfrm>
            <a:off x="303586" y="862562"/>
            <a:ext cx="8881418" cy="80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spcBef>
                <a:spcPts val="1000"/>
              </a:spcBef>
              <a:buSzPct val="100000"/>
            </a:pPr>
            <a:r>
              <a:rPr lang="fr-FR" sz="2000" b="1" dirty="0">
                <a:solidFill>
                  <a:srgbClr val="CC0066"/>
                </a:solidFill>
                <a:latin typeface="Calibri" pitchFamily="18"/>
              </a:rPr>
              <a:t>STFC-</a:t>
            </a:r>
            <a:r>
              <a:rPr lang="fr-FR" sz="2000" b="1" dirty="0" err="1">
                <a:solidFill>
                  <a:srgbClr val="CC0066"/>
                </a:solidFill>
                <a:latin typeface="Calibri" pitchFamily="18"/>
              </a:rPr>
              <a:t>Darsebury</a:t>
            </a:r>
            <a:r>
              <a:rPr lang="fr-FR" sz="1800" dirty="0">
                <a:solidFill>
                  <a:srgbClr val="CC0066"/>
                </a:solidFill>
                <a:latin typeface="Calibri" pitchFamily="18"/>
              </a:rPr>
              <a:t>: </a:t>
            </a:r>
            <a:r>
              <a:rPr lang="fr-FR" sz="1800" dirty="0">
                <a:latin typeface="Calibri" pitchFamily="18"/>
              </a:rPr>
              <a:t>Mail exchange &amp; Meeting </a:t>
            </a:r>
            <a:r>
              <a:rPr lang="fr-FR" sz="1800" dirty="0" err="1">
                <a:latin typeface="Calibri" pitchFamily="18"/>
              </a:rPr>
              <a:t>during</a:t>
            </a:r>
            <a:r>
              <a:rPr lang="fr-FR" sz="1800" dirty="0">
                <a:latin typeface="Calibri" pitchFamily="18"/>
              </a:rPr>
              <a:t> IPAC’26 at Deauville</a:t>
            </a:r>
          </a:p>
          <a:p>
            <a:pPr marL="742950" lvl="1" indent="-28575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ALICE Injector dipole</a:t>
            </a:r>
            <a:endParaRPr lang="fr-FR" dirty="0">
              <a:solidFill>
                <a:srgbClr val="4472C4"/>
              </a:solidFill>
              <a:latin typeface="Calibri" pitchFamily="18"/>
            </a:endParaRPr>
          </a:p>
        </p:txBody>
      </p:sp>
      <p:graphicFrame>
        <p:nvGraphicFramePr>
          <p:cNvPr id="10" name="Table 163">
            <a:extLst>
              <a:ext uri="{FF2B5EF4-FFF2-40B4-BE49-F238E27FC236}">
                <a16:creationId xmlns:a16="http://schemas.microsoft.com/office/drawing/2014/main" id="{1672F6E8-5D71-0574-8FBB-86DE5AE95E87}"/>
              </a:ext>
            </a:extLst>
          </p:cNvPr>
          <p:cNvGraphicFramePr>
            <a:graphicFrameLocks noGrp="1"/>
          </p:cNvGraphicFramePr>
          <p:nvPr/>
        </p:nvGraphicFramePr>
        <p:xfrm>
          <a:off x="548901" y="4541912"/>
          <a:ext cx="901395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325">
                  <a:extLst>
                    <a:ext uri="{9D8B030D-6E8A-4147-A177-3AD203B41FA5}">
                      <a16:colId xmlns:a16="http://schemas.microsoft.com/office/drawing/2014/main" val="2577251564"/>
                    </a:ext>
                  </a:extLst>
                </a:gridCol>
                <a:gridCol w="1502325">
                  <a:extLst>
                    <a:ext uri="{9D8B030D-6E8A-4147-A177-3AD203B41FA5}">
                      <a16:colId xmlns:a16="http://schemas.microsoft.com/office/drawing/2014/main" val="2672076182"/>
                    </a:ext>
                  </a:extLst>
                </a:gridCol>
                <a:gridCol w="1502325">
                  <a:extLst>
                    <a:ext uri="{9D8B030D-6E8A-4147-A177-3AD203B41FA5}">
                      <a16:colId xmlns:a16="http://schemas.microsoft.com/office/drawing/2014/main" val="189537201"/>
                    </a:ext>
                  </a:extLst>
                </a:gridCol>
                <a:gridCol w="1502325">
                  <a:extLst>
                    <a:ext uri="{9D8B030D-6E8A-4147-A177-3AD203B41FA5}">
                      <a16:colId xmlns:a16="http://schemas.microsoft.com/office/drawing/2014/main" val="3010571813"/>
                    </a:ext>
                  </a:extLst>
                </a:gridCol>
                <a:gridCol w="1502325">
                  <a:extLst>
                    <a:ext uri="{9D8B030D-6E8A-4147-A177-3AD203B41FA5}">
                      <a16:colId xmlns:a16="http://schemas.microsoft.com/office/drawing/2014/main" val="1038415159"/>
                    </a:ext>
                  </a:extLst>
                </a:gridCol>
                <a:gridCol w="1502325">
                  <a:extLst>
                    <a:ext uri="{9D8B030D-6E8A-4147-A177-3AD203B41FA5}">
                      <a16:colId xmlns:a16="http://schemas.microsoft.com/office/drawing/2014/main" val="297022335"/>
                    </a:ext>
                  </a:extLst>
                </a:gridCol>
              </a:tblGrid>
              <a:tr h="277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Gap [mm]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 [mm]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 [T]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Cost [k€]/unit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466083"/>
                  </a:ext>
                </a:extLst>
              </a:tr>
              <a:tr h="4786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0.08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0.08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3(8 total)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4028422"/>
                  </a:ext>
                </a:extLst>
              </a:tr>
              <a:tr h="277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STFC (Alice)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transport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25051"/>
                  </a:ext>
                </a:extLst>
              </a:tr>
            </a:tbl>
          </a:graphicData>
        </a:graphic>
      </p:graphicFrame>
      <p:sp>
        <p:nvSpPr>
          <p:cNvPr id="18" name="TextBox 6">
            <a:extLst>
              <a:ext uri="{FF2B5EF4-FFF2-40B4-BE49-F238E27FC236}">
                <a16:creationId xmlns:a16="http://schemas.microsoft.com/office/drawing/2014/main" id="{A5A5E5DB-046B-7937-20DA-D1A7254D4CA7}"/>
              </a:ext>
            </a:extLst>
          </p:cNvPr>
          <p:cNvSpPr txBox="1"/>
          <p:nvPr/>
        </p:nvSpPr>
        <p:spPr>
          <a:xfrm>
            <a:off x="6521853" y="1229544"/>
            <a:ext cx="4060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</a:rPr>
              <a:t>Used to bend 8 MeV electrons by 30°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</a:rPr>
              <a:t>Twice the length of PERLE merger dipole </a:t>
            </a:r>
            <a:r>
              <a:rPr lang="en-US" sz="1600" dirty="0">
                <a:latin typeface="+mn-lt"/>
                <a:sym typeface="Wingdings" panose="05000000000000000000" pitchFamily="2" charset="2"/>
              </a:rPr>
              <a:t>reduce the current (field)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  <a:sym typeface="Wingdings" panose="05000000000000000000" pitchFamily="2" charset="2"/>
              </a:rPr>
              <a:t>Well compatible option  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C17EA186-C8FE-522C-4F32-7A96DA32DF3C}"/>
              </a:ext>
            </a:extLst>
          </p:cNvPr>
          <p:cNvSpPr txBox="1"/>
          <p:nvPr/>
        </p:nvSpPr>
        <p:spPr>
          <a:xfrm>
            <a:off x="6516319" y="2381672"/>
            <a:ext cx="4198660" cy="206210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To consider!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  <a:sym typeface="Wingdings" panose="05000000000000000000" pitchFamily="2" charset="2"/>
              </a:rPr>
              <a:t>For the merger commission, one dipole can be used for the </a:t>
            </a:r>
            <a:r>
              <a:rPr lang="en-US" sz="1600" dirty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injector chicane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highlight>
                  <a:srgbClr val="FFFF00"/>
                </a:highlight>
                <a:latin typeface="+mn-lt"/>
                <a:sym typeface="Wingdings" panose="05000000000000000000" pitchFamily="2" charset="2"/>
              </a:rPr>
              <a:t>Must be replaced </a:t>
            </a:r>
            <a:r>
              <a:rPr lang="en-US" sz="1600" dirty="0">
                <a:latin typeface="+mn-lt"/>
                <a:sym typeface="Wingdings" panose="05000000000000000000" pitchFamily="2" charset="2"/>
              </a:rPr>
              <a:t>with a shorter magnet for the single-tour phase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  <a:sym typeface="Wingdings" panose="05000000000000000000" pitchFamily="2" charset="2"/>
              </a:rPr>
              <a:t>Two options: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  <a:sym typeface="Wingdings" panose="05000000000000000000" pitchFamily="2" charset="2"/>
              </a:rPr>
              <a:t>2 in merger + 1 in mirror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  <a:sym typeface="Wingdings" panose="05000000000000000000" pitchFamily="2" charset="2"/>
              </a:rPr>
              <a:t>2 for the </a:t>
            </a:r>
            <a:r>
              <a:rPr lang="en-US" sz="1600" dirty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middle chicane </a:t>
            </a:r>
            <a:r>
              <a:rPr lang="en-US" sz="1600" dirty="0">
                <a:latin typeface="+mn-lt"/>
                <a:sym typeface="Wingdings" panose="05000000000000000000" pitchFamily="2" charset="2"/>
              </a:rPr>
              <a:t>(</a:t>
            </a:r>
            <a:r>
              <a:rPr lang="en-US" sz="1600" dirty="0" err="1">
                <a:latin typeface="+mn-lt"/>
                <a:sym typeface="Wingdings" panose="05000000000000000000" pitchFamily="2" charset="2"/>
              </a:rPr>
              <a:t>inj</a:t>
            </a:r>
            <a:r>
              <a:rPr lang="en-US" sz="1600" dirty="0">
                <a:latin typeface="+mn-lt"/>
                <a:sym typeface="Wingdings" panose="05000000000000000000" pitchFamily="2" charset="2"/>
              </a:rPr>
              <a:t>.+dump) </a:t>
            </a:r>
          </a:p>
        </p:txBody>
      </p:sp>
      <p:grpSp>
        <p:nvGrpSpPr>
          <p:cNvPr id="190" name="Groupe 189">
            <a:extLst>
              <a:ext uri="{FF2B5EF4-FFF2-40B4-BE49-F238E27FC236}">
                <a16:creationId xmlns:a16="http://schemas.microsoft.com/office/drawing/2014/main" id="{8B8F2997-FC20-D52E-C9DD-FC3EF380F983}"/>
              </a:ext>
            </a:extLst>
          </p:cNvPr>
          <p:cNvGrpSpPr/>
          <p:nvPr/>
        </p:nvGrpSpPr>
        <p:grpSpPr>
          <a:xfrm>
            <a:off x="345827" y="1653117"/>
            <a:ext cx="5887933" cy="3104819"/>
            <a:chOff x="87465" y="1725124"/>
            <a:chExt cx="6502703" cy="4093737"/>
          </a:xfrm>
        </p:grpSpPr>
        <p:pic>
          <p:nvPicPr>
            <p:cNvPr id="4" name="Picture 23">
              <a:extLst>
                <a:ext uri="{FF2B5EF4-FFF2-40B4-BE49-F238E27FC236}">
                  <a16:creationId xmlns:a16="http://schemas.microsoft.com/office/drawing/2014/main" id="{DFE31D83-7168-6C82-3759-DE190A0C4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23" b="4661"/>
            <a:stretch/>
          </p:blipFill>
          <p:spPr>
            <a:xfrm>
              <a:off x="87465" y="1725124"/>
              <a:ext cx="6502703" cy="4093737"/>
            </a:xfrm>
            <a:prstGeom prst="rect">
              <a:avLst/>
            </a:prstGeom>
          </p:spPr>
        </p:pic>
        <p:sp>
          <p:nvSpPr>
            <p:cNvPr id="11" name="Oval 26">
              <a:extLst>
                <a:ext uri="{FF2B5EF4-FFF2-40B4-BE49-F238E27FC236}">
                  <a16:creationId xmlns:a16="http://schemas.microsoft.com/office/drawing/2014/main" id="{EECD33DF-B42D-9514-1855-A3A3F41D0302}"/>
                </a:ext>
              </a:extLst>
            </p:cNvPr>
            <p:cNvSpPr/>
            <p:nvPr/>
          </p:nvSpPr>
          <p:spPr>
            <a:xfrm>
              <a:off x="1828800" y="2418564"/>
              <a:ext cx="515815" cy="43816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27">
              <a:extLst>
                <a:ext uri="{FF2B5EF4-FFF2-40B4-BE49-F238E27FC236}">
                  <a16:creationId xmlns:a16="http://schemas.microsoft.com/office/drawing/2014/main" id="{30D1D9FC-EA42-98BD-C6AF-E00A36601DFE}"/>
                </a:ext>
              </a:extLst>
            </p:cNvPr>
            <p:cNvSpPr/>
            <p:nvPr/>
          </p:nvSpPr>
          <p:spPr>
            <a:xfrm>
              <a:off x="3640807" y="2924146"/>
              <a:ext cx="317423" cy="403255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28">
              <a:extLst>
                <a:ext uri="{FF2B5EF4-FFF2-40B4-BE49-F238E27FC236}">
                  <a16:creationId xmlns:a16="http://schemas.microsoft.com/office/drawing/2014/main" id="{3BF4AB83-F8FE-B0B0-48A0-926F1817835A}"/>
                </a:ext>
              </a:extLst>
            </p:cNvPr>
            <p:cNvSpPr/>
            <p:nvPr/>
          </p:nvSpPr>
          <p:spPr>
            <a:xfrm>
              <a:off x="2662038" y="2418564"/>
              <a:ext cx="433070" cy="43816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29">
              <a:extLst>
                <a:ext uri="{FF2B5EF4-FFF2-40B4-BE49-F238E27FC236}">
                  <a16:creationId xmlns:a16="http://schemas.microsoft.com/office/drawing/2014/main" id="{8CB78C7B-1002-B0B1-81C6-648F7CD0100C}"/>
                </a:ext>
              </a:extLst>
            </p:cNvPr>
            <p:cNvSpPr/>
            <p:nvPr/>
          </p:nvSpPr>
          <p:spPr>
            <a:xfrm>
              <a:off x="3234267" y="2989011"/>
              <a:ext cx="406540" cy="338390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Arrow Connector 32">
              <a:extLst>
                <a:ext uri="{FF2B5EF4-FFF2-40B4-BE49-F238E27FC236}">
                  <a16:creationId xmlns:a16="http://schemas.microsoft.com/office/drawing/2014/main" id="{60027543-F270-D11E-EE53-AFFA26F0A7AF}"/>
                </a:ext>
              </a:extLst>
            </p:cNvPr>
            <p:cNvCxnSpPr/>
            <p:nvPr/>
          </p:nvCxnSpPr>
          <p:spPr>
            <a:xfrm flipH="1">
              <a:off x="2582333" y="3327401"/>
              <a:ext cx="1182954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33">
              <a:extLst>
                <a:ext uri="{FF2B5EF4-FFF2-40B4-BE49-F238E27FC236}">
                  <a16:creationId xmlns:a16="http://schemas.microsoft.com/office/drawing/2014/main" id="{4AEEE8A4-259F-FE22-CACB-52DEF1769E26}"/>
                </a:ext>
              </a:extLst>
            </p:cNvPr>
            <p:cNvSpPr/>
            <p:nvPr/>
          </p:nvSpPr>
          <p:spPr>
            <a:xfrm>
              <a:off x="2344615" y="3124200"/>
              <a:ext cx="237718" cy="403255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6778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30C4F-4B1E-804D-6AC3-215B04831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BC9AD42D-9057-24C4-9C73-FDCAFF4B0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D643314-C7C2-19C4-725A-76F103D8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27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9C6AA841-A8F9-7118-97C4-502FF0409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8064896" cy="44751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IN-KIND : 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Magnets- Discussions with Daresbury (III)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88529F2-245A-95A2-9785-26852AA84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D8F3C6-C458-BE00-C4ED-0769C0DA5C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7B3F19-3BD1-F588-E94F-D56A4FE5CDC5}"/>
              </a:ext>
            </a:extLst>
          </p:cNvPr>
          <p:cNvSpPr txBox="1">
            <a:spLocks/>
          </p:cNvSpPr>
          <p:nvPr/>
        </p:nvSpPr>
        <p:spPr>
          <a:xfrm>
            <a:off x="404888" y="994846"/>
            <a:ext cx="11177195" cy="5410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 dirty="0">
              <a:solidFill>
                <a:srgbClr val="4472C4"/>
              </a:solidFill>
              <a:latin typeface="Calibri" pitchFamily="18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43953799-663A-F8C1-D820-FF51D5DB51CE}"/>
              </a:ext>
            </a:extLst>
          </p:cNvPr>
          <p:cNvSpPr txBox="1"/>
          <p:nvPr/>
        </p:nvSpPr>
        <p:spPr>
          <a:xfrm>
            <a:off x="303586" y="862562"/>
            <a:ext cx="10278346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spcBef>
                <a:spcPts val="1000"/>
              </a:spcBef>
              <a:buSzPct val="100000"/>
            </a:pPr>
            <a:r>
              <a:rPr lang="fr-FR" sz="1800" b="1" dirty="0">
                <a:solidFill>
                  <a:srgbClr val="CC0066"/>
                </a:solidFill>
                <a:latin typeface="Calibri" pitchFamily="18"/>
              </a:rPr>
              <a:t>STFC-</a:t>
            </a:r>
            <a:r>
              <a:rPr lang="fr-FR" sz="1800" b="1" dirty="0" err="1">
                <a:solidFill>
                  <a:srgbClr val="CC0066"/>
                </a:solidFill>
                <a:latin typeface="Calibri" pitchFamily="18"/>
              </a:rPr>
              <a:t>Darsebury</a:t>
            </a:r>
            <a:r>
              <a:rPr lang="fr-FR" sz="1800" dirty="0">
                <a:solidFill>
                  <a:srgbClr val="CC0066"/>
                </a:solidFill>
                <a:latin typeface="Calibri" pitchFamily="18"/>
              </a:rPr>
              <a:t>: </a:t>
            </a:r>
            <a:r>
              <a:rPr lang="fr-FR" sz="1800" dirty="0">
                <a:latin typeface="Calibri" pitchFamily="18"/>
              </a:rPr>
              <a:t>Mail exchange &amp; Meeting </a:t>
            </a:r>
            <a:r>
              <a:rPr lang="fr-FR" sz="1800" dirty="0" err="1">
                <a:latin typeface="Calibri" pitchFamily="18"/>
              </a:rPr>
              <a:t>during</a:t>
            </a:r>
            <a:r>
              <a:rPr lang="fr-FR" sz="1800" dirty="0">
                <a:latin typeface="Calibri" pitchFamily="18"/>
              </a:rPr>
              <a:t> IPAC’26 at Deauville</a:t>
            </a:r>
          </a:p>
          <a:p>
            <a:pPr marL="742950" lvl="1" indent="-28575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Alice injector dipole</a:t>
            </a:r>
          </a:p>
          <a:p>
            <a:pPr marL="1200150" lvl="2" indent="-285750"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Mechanical integration from 2D drawings: Alice quads are not suitable, dipoles can fit with compact quadrupoles</a:t>
            </a:r>
            <a:endParaRPr lang="fr-FR" sz="1800" dirty="0">
              <a:latin typeface="Calibri" pitchFamily="18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9522310-A90F-EB0E-6DDA-7AF91068D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"/>
          <a:stretch/>
        </p:blipFill>
        <p:spPr>
          <a:xfrm>
            <a:off x="404888" y="2451655"/>
            <a:ext cx="6421659" cy="306615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8FFFE2B8-6B23-9B3B-D421-645FA45782EF}"/>
              </a:ext>
            </a:extLst>
          </p:cNvPr>
          <p:cNvSpPr txBox="1"/>
          <p:nvPr/>
        </p:nvSpPr>
        <p:spPr>
          <a:xfrm>
            <a:off x="6970563" y="2237656"/>
            <a:ext cx="36113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Dipole integration specs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230 kg, assembled in 2 parts (measurements on the bench?)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 support or fiducials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 power supply: </a:t>
            </a:r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6A/12V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 test for the coils needed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Air cooled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STEP file of a simplified 3D model is provided (</a:t>
            </a:r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to be implemented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Opera 3D provided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Beam Dynamics simulation with field map </a:t>
            </a:r>
          </a:p>
        </p:txBody>
      </p:sp>
    </p:spTree>
    <p:extLst>
      <p:ext uri="{BB962C8B-B14F-4D97-AF65-F5344CB8AC3E}">
        <p14:creationId xmlns:p14="http://schemas.microsoft.com/office/powerpoint/2010/main" val="2361165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A7A5C-5F81-DD4B-7436-BAD99722D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8B307200-DE41-95D8-2D80-5E8C59CF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46F0CD5-A9D2-6166-7A7B-360A519F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28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96705AC3-8DDA-55E4-2FC8-D98172F4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920880" cy="44751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IN-KIND 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Magnets- Discussions with Daresbury (IV)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A2E260F-8EB6-1614-F226-ECFEFC42A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202DC2-5B52-1D86-5B7D-7E09EEACDD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7A82CD-4B55-78D7-A9B7-52BC161FBE7B}"/>
              </a:ext>
            </a:extLst>
          </p:cNvPr>
          <p:cNvSpPr txBox="1">
            <a:spLocks/>
          </p:cNvSpPr>
          <p:nvPr/>
        </p:nvSpPr>
        <p:spPr>
          <a:xfrm>
            <a:off x="404888" y="994846"/>
            <a:ext cx="11177195" cy="5410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 dirty="0">
              <a:solidFill>
                <a:srgbClr val="4472C4"/>
              </a:solidFill>
              <a:latin typeface="Calibri" pitchFamily="18"/>
            </a:endParaRPr>
          </a:p>
        </p:txBody>
      </p:sp>
      <p:pic>
        <p:nvPicPr>
          <p:cNvPr id="4" name="Picture 23">
            <a:extLst>
              <a:ext uri="{FF2B5EF4-FFF2-40B4-BE49-F238E27FC236}">
                <a16:creationId xmlns:a16="http://schemas.microsoft.com/office/drawing/2014/main" id="{B8BF1361-70EA-1B91-EFA4-F664E4AF5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2" y="1085529"/>
            <a:ext cx="4824536" cy="3707764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7AFBD598-25B4-ED8D-D3CA-F5A1455B1C38}"/>
              </a:ext>
            </a:extLst>
          </p:cNvPr>
          <p:cNvSpPr txBox="1"/>
          <p:nvPr/>
        </p:nvSpPr>
        <p:spPr>
          <a:xfrm>
            <a:off x="303586" y="797496"/>
            <a:ext cx="8881418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spcBef>
                <a:spcPts val="1000"/>
              </a:spcBef>
              <a:buSzPct val="100000"/>
            </a:pPr>
            <a:r>
              <a:rPr lang="fr-FR" sz="2000" b="1" dirty="0">
                <a:solidFill>
                  <a:srgbClr val="CC0066"/>
                </a:solidFill>
                <a:latin typeface="Calibri" pitchFamily="18"/>
              </a:rPr>
              <a:t>STFC-</a:t>
            </a:r>
            <a:r>
              <a:rPr lang="fr-FR" sz="2000" b="1" dirty="0" err="1">
                <a:solidFill>
                  <a:srgbClr val="CC0066"/>
                </a:solidFill>
                <a:latin typeface="Calibri" pitchFamily="18"/>
              </a:rPr>
              <a:t>Darsebury</a:t>
            </a:r>
            <a:r>
              <a:rPr lang="fr-FR" sz="1800" dirty="0">
                <a:solidFill>
                  <a:srgbClr val="CC0066"/>
                </a:solidFill>
                <a:latin typeface="Calibri" pitchFamily="18"/>
              </a:rPr>
              <a:t>: </a:t>
            </a:r>
            <a:r>
              <a:rPr lang="fr-FR" sz="1800" dirty="0">
                <a:latin typeface="Calibri" pitchFamily="18"/>
              </a:rPr>
              <a:t>Meeting </a:t>
            </a:r>
            <a:r>
              <a:rPr lang="fr-FR" sz="1800" dirty="0" err="1">
                <a:latin typeface="Calibri" pitchFamily="18"/>
              </a:rPr>
              <a:t>during</a:t>
            </a:r>
            <a:r>
              <a:rPr lang="fr-FR" sz="1800" dirty="0">
                <a:latin typeface="Calibri" pitchFamily="18"/>
              </a:rPr>
              <a:t> IPAC’26 at Deauville</a:t>
            </a:r>
          </a:p>
          <a:p>
            <a:pPr marL="742950" lvl="1" indent="-28575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EMMA ring quad (n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ew option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suggested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fr-FR" dirty="0">
              <a:latin typeface="Calibri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163">
                <a:extLst>
                  <a:ext uri="{FF2B5EF4-FFF2-40B4-BE49-F238E27FC236}">
                    <a16:creationId xmlns:a16="http://schemas.microsoft.com/office/drawing/2014/main" id="{3663ADF6-EEE6-6C19-EFA6-170ED297584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01811" y="4509512"/>
              <a:ext cx="1053882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6470">
                      <a:extLst>
                        <a:ext uri="{9D8B030D-6E8A-4147-A177-3AD203B41FA5}">
                          <a16:colId xmlns:a16="http://schemas.microsoft.com/office/drawing/2014/main" val="2577251564"/>
                        </a:ext>
                      </a:extLst>
                    </a:gridCol>
                    <a:gridCol w="1756470">
                      <a:extLst>
                        <a:ext uri="{9D8B030D-6E8A-4147-A177-3AD203B41FA5}">
                          <a16:colId xmlns:a16="http://schemas.microsoft.com/office/drawing/2014/main" val="2672076182"/>
                        </a:ext>
                      </a:extLst>
                    </a:gridCol>
                    <a:gridCol w="1756470">
                      <a:extLst>
                        <a:ext uri="{9D8B030D-6E8A-4147-A177-3AD203B41FA5}">
                          <a16:colId xmlns:a16="http://schemas.microsoft.com/office/drawing/2014/main" val="189537201"/>
                        </a:ext>
                      </a:extLst>
                    </a:gridCol>
                    <a:gridCol w="1756470">
                      <a:extLst>
                        <a:ext uri="{9D8B030D-6E8A-4147-A177-3AD203B41FA5}">
                          <a16:colId xmlns:a16="http://schemas.microsoft.com/office/drawing/2014/main" val="3010571813"/>
                        </a:ext>
                      </a:extLst>
                    </a:gridCol>
                    <a:gridCol w="1756470">
                      <a:extLst>
                        <a:ext uri="{9D8B030D-6E8A-4147-A177-3AD203B41FA5}">
                          <a16:colId xmlns:a16="http://schemas.microsoft.com/office/drawing/2014/main" val="1038415159"/>
                        </a:ext>
                      </a:extLst>
                    </a:gridCol>
                    <a:gridCol w="1756470">
                      <a:extLst>
                        <a:ext uri="{9D8B030D-6E8A-4147-A177-3AD203B41FA5}">
                          <a16:colId xmlns:a16="http://schemas.microsoft.com/office/drawing/2014/main" val="15349121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Gap [mm]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L [mm]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G [T/m]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number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Cost [k€]/unit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4660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PERLE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76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50</a:t>
                          </a:r>
                          <a:endParaRPr lang="en-US" sz="160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7 (21 total)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84028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STFC (EMMA)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72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88.86 (phys.55)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6.68 </a:t>
                          </a:r>
                          <a:r>
                            <a:rPr lang="en-US" sz="1600" dirty="0">
                              <a:highlight>
                                <a:srgbClr val="FFFF00"/>
                              </a:highlight>
                              <a:latin typeface="+mn-lt"/>
                            </a:rPr>
                            <a:t>(at 345A)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transport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525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163">
                <a:extLst>
                  <a:ext uri="{FF2B5EF4-FFF2-40B4-BE49-F238E27FC236}">
                    <a16:creationId xmlns:a16="http://schemas.microsoft.com/office/drawing/2014/main" id="{3663ADF6-EEE6-6C19-EFA6-170ED29758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5421549"/>
                  </p:ext>
                </p:extLst>
              </p:nvPr>
            </p:nvGraphicFramePr>
            <p:xfrm>
              <a:off x="201811" y="4509512"/>
              <a:ext cx="1053882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6470">
                      <a:extLst>
                        <a:ext uri="{9D8B030D-6E8A-4147-A177-3AD203B41FA5}">
                          <a16:colId xmlns:a16="http://schemas.microsoft.com/office/drawing/2014/main" val="2577251564"/>
                        </a:ext>
                      </a:extLst>
                    </a:gridCol>
                    <a:gridCol w="1756470">
                      <a:extLst>
                        <a:ext uri="{9D8B030D-6E8A-4147-A177-3AD203B41FA5}">
                          <a16:colId xmlns:a16="http://schemas.microsoft.com/office/drawing/2014/main" val="2672076182"/>
                        </a:ext>
                      </a:extLst>
                    </a:gridCol>
                    <a:gridCol w="1756470">
                      <a:extLst>
                        <a:ext uri="{9D8B030D-6E8A-4147-A177-3AD203B41FA5}">
                          <a16:colId xmlns:a16="http://schemas.microsoft.com/office/drawing/2014/main" val="189537201"/>
                        </a:ext>
                      </a:extLst>
                    </a:gridCol>
                    <a:gridCol w="1756470">
                      <a:extLst>
                        <a:ext uri="{9D8B030D-6E8A-4147-A177-3AD203B41FA5}">
                          <a16:colId xmlns:a16="http://schemas.microsoft.com/office/drawing/2014/main" val="3010571813"/>
                        </a:ext>
                      </a:extLst>
                    </a:gridCol>
                    <a:gridCol w="1756470">
                      <a:extLst>
                        <a:ext uri="{9D8B030D-6E8A-4147-A177-3AD203B41FA5}">
                          <a16:colId xmlns:a16="http://schemas.microsoft.com/office/drawing/2014/main" val="1038415159"/>
                        </a:ext>
                      </a:extLst>
                    </a:gridCol>
                    <a:gridCol w="1756470">
                      <a:extLst>
                        <a:ext uri="{9D8B030D-6E8A-4147-A177-3AD203B41FA5}">
                          <a16:colId xmlns:a16="http://schemas.microsoft.com/office/drawing/2014/main" val="15349121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Gap [mm]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L [mm]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G [T/m]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number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Cost [k€]/unit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4660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PERLE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76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50</a:t>
                          </a:r>
                          <a:endParaRPr lang="en-US" sz="160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1449" t="-100000" r="-202899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7 (21 total)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84028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STFC (EMMA)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72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88.86 (phys.55)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6.68 </a:t>
                          </a:r>
                          <a:r>
                            <a:rPr lang="en-US" sz="1600" dirty="0">
                              <a:highlight>
                                <a:srgbClr val="FFFF00"/>
                              </a:highlight>
                              <a:latin typeface="+mn-lt"/>
                            </a:rPr>
                            <a:t>(at 345A)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</a:rPr>
                            <a:t>transport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5250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9">
            <a:extLst>
              <a:ext uri="{FF2B5EF4-FFF2-40B4-BE49-F238E27FC236}">
                <a16:creationId xmlns:a16="http://schemas.microsoft.com/office/drawing/2014/main" id="{05CDC25B-3748-9DC2-2F00-AE27B3C5513E}"/>
              </a:ext>
            </a:extLst>
          </p:cNvPr>
          <p:cNvSpPr txBox="1"/>
          <p:nvPr/>
        </p:nvSpPr>
        <p:spPr>
          <a:xfrm>
            <a:off x="6466507" y="1862515"/>
            <a:ext cx="39260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</a:rPr>
              <a:t>Physical length is compact (55mm)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</a:rPr>
              <a:t>Gradient is compatible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highlight>
                  <a:srgbClr val="FFFF00"/>
                </a:highlight>
                <a:latin typeface="+mn-lt"/>
              </a:rPr>
              <a:t>Water cooled</a:t>
            </a:r>
            <a:r>
              <a:rPr lang="en-US" sz="1600" dirty="0">
                <a:latin typeface="+mn-lt"/>
              </a:rPr>
              <a:t>, with </a:t>
            </a:r>
            <a:r>
              <a:rPr lang="en-US" sz="1600" dirty="0">
                <a:highlight>
                  <a:srgbClr val="FFFF00"/>
                </a:highlight>
                <a:latin typeface="+mn-lt"/>
              </a:rPr>
              <a:t>high current</a:t>
            </a:r>
            <a:r>
              <a:rPr lang="en-US" sz="1600" dirty="0">
                <a:latin typeface="+mn-lt"/>
              </a:rPr>
              <a:t>/small voltage power supply as the number of turns is small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</a:rPr>
              <a:t>STEP file of 3D model is provided (</a:t>
            </a:r>
            <a:r>
              <a:rPr lang="en-US" sz="1600" dirty="0">
                <a:highlight>
                  <a:srgbClr val="FFFF00"/>
                </a:highlight>
                <a:latin typeface="+mn-lt"/>
              </a:rPr>
              <a:t>to be implemented</a:t>
            </a:r>
            <a:r>
              <a:rPr lang="en-US" sz="16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6586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4C620-8D4C-CA0A-D6D1-520F810B5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A61FAE82-DE64-ADB5-B641-011FFEB1B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03/06/2026</a:t>
            </a:r>
            <a:endParaRPr lang="fr-FR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E065ADE-81D1-9C1F-6B75-1AB30A52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29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7DDB2033-BE76-C6F3-656A-5255BB2F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IN-KIND 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Magnets- Other discussions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B0810A7-BF26-E1B0-F3BE-479BFB802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03D9E1-AE47-3B12-FBA3-20D35FBA8E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F1229B-D86F-5B31-CF17-685604CBAF9A}"/>
              </a:ext>
            </a:extLst>
          </p:cNvPr>
          <p:cNvSpPr txBox="1">
            <a:spLocks/>
          </p:cNvSpPr>
          <p:nvPr/>
        </p:nvSpPr>
        <p:spPr>
          <a:xfrm>
            <a:off x="404888" y="994846"/>
            <a:ext cx="11177195" cy="5410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>
              <a:solidFill>
                <a:srgbClr val="4472C4"/>
              </a:solidFill>
              <a:latin typeface="Calibri" pitchFamily="18"/>
            </a:endParaRPr>
          </a:p>
          <a:p>
            <a:pPr fontAlgn="auto">
              <a:spcAft>
                <a:spcPts val="0"/>
              </a:spcAft>
              <a:buSzPct val="100000"/>
            </a:pPr>
            <a:endParaRPr lang="fr-FR" sz="2800" dirty="0">
              <a:solidFill>
                <a:srgbClr val="4472C4"/>
              </a:solidFill>
              <a:latin typeface="Calibri" pitchFamily="1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6839CC-4ABC-2EAF-2C8B-239FBB8182D3}"/>
              </a:ext>
            </a:extLst>
          </p:cNvPr>
          <p:cNvSpPr txBox="1"/>
          <p:nvPr/>
        </p:nvSpPr>
        <p:spPr>
          <a:xfrm>
            <a:off x="345827" y="1157536"/>
            <a:ext cx="9577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u="sng" dirty="0">
                <a:solidFill>
                  <a:srgbClr val="CC0066"/>
                </a:solidFill>
                <a:latin typeface="+mn-lt"/>
              </a:rPr>
              <a:t>CERN</a:t>
            </a:r>
            <a:r>
              <a:rPr lang="en-GB" sz="1800" b="1" dirty="0">
                <a:solidFill>
                  <a:srgbClr val="CC0066"/>
                </a:solidFill>
                <a:latin typeface="+mn-lt"/>
              </a:rPr>
              <a:t>:</a:t>
            </a:r>
            <a:r>
              <a:rPr lang="en-GB" sz="1800" dirty="0">
                <a:solidFill>
                  <a:srgbClr val="CC0066"/>
                </a:solidFill>
                <a:latin typeface="+mn-lt"/>
              </a:rPr>
              <a:t> </a:t>
            </a:r>
            <a:r>
              <a:rPr lang="fr-FR" sz="1800" dirty="0">
                <a:solidFill>
                  <a:srgbClr val="CC0066"/>
                </a:solidFill>
                <a:latin typeface="+mn-lt"/>
              </a:rPr>
              <a:t>last exchange </a:t>
            </a:r>
            <a:r>
              <a:rPr lang="fr-FR" sz="1800" dirty="0" err="1">
                <a:solidFill>
                  <a:srgbClr val="CC0066"/>
                </a:solidFill>
                <a:latin typeface="+mn-lt"/>
              </a:rPr>
              <a:t>with</a:t>
            </a:r>
            <a:r>
              <a:rPr lang="fr-FR" sz="1800" dirty="0">
                <a:solidFill>
                  <a:srgbClr val="CC0066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CC0066"/>
                </a:solidFill>
                <a:latin typeface="+mn-lt"/>
              </a:rPr>
              <a:t>Jérémie </a:t>
            </a:r>
            <a:r>
              <a:rPr lang="en-US" sz="1800" dirty="0" err="1">
                <a:solidFill>
                  <a:srgbClr val="CC0066"/>
                </a:solidFill>
                <a:latin typeface="+mn-lt"/>
              </a:rPr>
              <a:t>Bauche</a:t>
            </a:r>
            <a:r>
              <a:rPr lang="en-US" sz="1800" dirty="0">
                <a:solidFill>
                  <a:srgbClr val="CC0066"/>
                </a:solidFill>
                <a:latin typeface="+mn-lt"/>
              </a:rPr>
              <a:t> (Normal Conducting Magnets group) on May 12</a:t>
            </a:r>
            <a:r>
              <a:rPr lang="en-US" sz="1800" baseline="30000" dirty="0">
                <a:solidFill>
                  <a:srgbClr val="CC0066"/>
                </a:solidFill>
                <a:latin typeface="+mn-lt"/>
              </a:rPr>
              <a:t>th</a:t>
            </a:r>
            <a:r>
              <a:rPr lang="en-US" sz="1800" dirty="0">
                <a:solidFill>
                  <a:srgbClr val="CC0066"/>
                </a:solidFill>
                <a:latin typeface="+mn-lt"/>
              </a:rPr>
              <a:t> 2026</a:t>
            </a:r>
            <a:endParaRPr lang="fr-FR" sz="1800" dirty="0">
              <a:solidFill>
                <a:srgbClr val="CC0066"/>
              </a:solidFill>
              <a:latin typeface="+mn-lt"/>
            </a:endParaRPr>
          </a:p>
          <a:p>
            <a:endParaRPr lang="fr-FR" sz="1800" dirty="0">
              <a:solidFill>
                <a:srgbClr val="CC0066"/>
              </a:solidFill>
              <a:latin typeface="+mn-lt"/>
            </a:endParaRPr>
          </a:p>
          <a:p>
            <a:r>
              <a:rPr lang="en-GB" sz="1800" dirty="0">
                <a:latin typeface="+mn-lt"/>
              </a:rPr>
              <a:t>An  addendum to the PERLE Collaboration Agreement in preparation for the </a:t>
            </a:r>
            <a:r>
              <a:rPr lang="fr-FR" sz="1800" dirty="0">
                <a:latin typeface="+mn-lt"/>
              </a:rPr>
              <a:t>long-</a:t>
            </a:r>
            <a:r>
              <a:rPr lang="fr-FR" sz="1800" dirty="0" err="1">
                <a:latin typeface="+mn-lt"/>
              </a:rPr>
              <a:t>term</a:t>
            </a:r>
            <a:r>
              <a:rPr lang="fr-FR" sz="1800" dirty="0">
                <a:latin typeface="+mn-lt"/>
              </a:rPr>
              <a:t> </a:t>
            </a:r>
            <a:r>
              <a:rPr lang="en-GB" sz="1800" dirty="0">
                <a:latin typeface="+mn-lt"/>
              </a:rPr>
              <a:t>loan of identified MDX dipoles for the Arc in phase 1 (PERLE single turn) </a:t>
            </a:r>
            <a:r>
              <a:rPr lang="en-GB" sz="1800" dirty="0">
                <a:latin typeface="+mn-lt"/>
                <a:sym typeface="Wingdings" pitchFamily="2" charset="2"/>
              </a:rPr>
              <a:t> 12 units.</a:t>
            </a:r>
            <a:endParaRPr lang="en-GB" sz="1800" dirty="0">
              <a:latin typeface="+mn-lt"/>
            </a:endParaRPr>
          </a:p>
          <a:p>
            <a:endParaRPr lang="en-GB" sz="1800" dirty="0">
              <a:latin typeface="+mn-lt"/>
            </a:endParaRPr>
          </a:p>
          <a:p>
            <a:r>
              <a:rPr lang="en-GB" sz="1800" b="1" u="sng" dirty="0">
                <a:solidFill>
                  <a:srgbClr val="CC0066"/>
                </a:solidFill>
                <a:latin typeface="+mn-lt"/>
              </a:rPr>
              <a:t>SEF (French company)</a:t>
            </a:r>
            <a:r>
              <a:rPr lang="en-GB" sz="1800" b="1" dirty="0">
                <a:solidFill>
                  <a:srgbClr val="CC0066"/>
                </a:solidFill>
                <a:latin typeface="+mn-lt"/>
              </a:rPr>
              <a:t>:</a:t>
            </a:r>
            <a:r>
              <a:rPr lang="en-GB" sz="1800" dirty="0">
                <a:solidFill>
                  <a:srgbClr val="CC0066"/>
                </a:solidFill>
                <a:latin typeface="+mn-lt"/>
              </a:rPr>
              <a:t> last exchange during IPAC26</a:t>
            </a:r>
          </a:p>
          <a:p>
            <a:endParaRPr lang="en-GB" sz="18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>
                <a:latin typeface="+mn-lt"/>
              </a:rPr>
              <a:t>Main specs and parameters of needed magnets were sent to the company (May 26) following a first discussion.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>
                <a:latin typeface="+mn-lt"/>
              </a:rPr>
              <a:t>Agreement on the staged strategy for magnets order/fabrication/delivery </a:t>
            </a:r>
            <a:r>
              <a:rPr lang="en-GB" sz="1800" dirty="0">
                <a:latin typeface="+mn-lt"/>
                <a:sym typeface="Wingdings" pitchFamily="2" charset="2"/>
              </a:rPr>
              <a:t> Focus on merger (3 dipoles, 7 quads).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>
                <a:latin typeface="+mn-lt"/>
                <a:sym typeface="Wingdings" pitchFamily="2" charset="2"/>
              </a:rPr>
              <a:t>SEF prefers small series production, starting with a prototype.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>
                <a:latin typeface="+mn-lt"/>
                <a:sym typeface="Wingdings" pitchFamily="2" charset="2"/>
              </a:rPr>
              <a:t>IJCLab will deliver the magnetic design, SEF will perform the mechanical design. </a:t>
            </a:r>
            <a:endParaRPr lang="en-GB" sz="1800" dirty="0">
              <a:latin typeface="+mn-lt"/>
            </a:endParaRPr>
          </a:p>
          <a:p>
            <a:endParaRPr lang="en-GB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354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017A12-84A2-435C-8733-E39A7928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A405708-4D09-4E6E-86EC-CFA9E24D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22ECAC-5517-4D38-A6B6-56705D73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546BA1-03DC-779C-10AF-872576B7CC40}"/>
              </a:ext>
            </a:extLst>
          </p:cNvPr>
          <p:cNvGrpSpPr>
            <a:grpSpLocks noChangeAspect="1"/>
          </p:cNvGrpSpPr>
          <p:nvPr/>
        </p:nvGrpSpPr>
        <p:grpSpPr>
          <a:xfrm>
            <a:off x="705869" y="653481"/>
            <a:ext cx="9098211" cy="4421622"/>
            <a:chOff x="269802" y="653480"/>
            <a:chExt cx="10058207" cy="502583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E9A2683-EB72-5427-41B2-C1B329379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947" y="653480"/>
              <a:ext cx="10008984" cy="4959261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FA0F86A-B1C2-A7CA-09E9-009AD142046C}"/>
                </a:ext>
              </a:extLst>
            </p:cNvPr>
            <p:cNvSpPr txBox="1"/>
            <p:nvPr/>
          </p:nvSpPr>
          <p:spPr>
            <a:xfrm>
              <a:off x="2075035" y="799626"/>
              <a:ext cx="1223120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+mn-lt"/>
                </a:rPr>
                <a:t>HV system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7226464-C0F0-F722-A80F-8A3DBDFCF4D4}"/>
                </a:ext>
              </a:extLst>
            </p:cNvPr>
            <p:cNvSpPr txBox="1"/>
            <p:nvPr/>
          </p:nvSpPr>
          <p:spPr>
            <a:xfrm>
              <a:off x="269802" y="5324708"/>
              <a:ext cx="4036465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noProof="0">
                  <a:latin typeface="+mn-lt"/>
                </a:rPr>
                <a:t>Photocathode Preparation Facility (PPF)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22BC44E-BAB6-CB24-11FD-E278BF4A329E}"/>
                </a:ext>
              </a:extLst>
            </p:cNvPr>
            <p:cNvSpPr txBox="1"/>
            <p:nvPr/>
          </p:nvSpPr>
          <p:spPr>
            <a:xfrm>
              <a:off x="489843" y="2741712"/>
              <a:ext cx="1440160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noProof="0" dirty="0">
                  <a:latin typeface="+mn-lt"/>
                </a:rPr>
                <a:t>DC </a:t>
              </a:r>
              <a:r>
                <a:rPr lang="en-GB" sz="1600" noProof="0" dirty="0" err="1">
                  <a:latin typeface="+mn-lt"/>
                </a:rPr>
                <a:t>Photogun</a:t>
              </a:r>
              <a:endParaRPr lang="en-GB" sz="1600" noProof="0" dirty="0">
                <a:latin typeface="+mn-lt"/>
              </a:endParaRP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EE7CAEDE-8BEE-0B92-FDBA-C07D2CBA28EF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930003" y="2919014"/>
              <a:ext cx="1944216" cy="376696"/>
            </a:xfrm>
            <a:prstGeom prst="straightConnector1">
              <a:avLst/>
            </a:prstGeom>
            <a:ln w="19050">
              <a:solidFill>
                <a:srgbClr val="CC00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0A5FE5C-F001-6A86-9616-EA97B1A00FC6}"/>
                </a:ext>
              </a:extLst>
            </p:cNvPr>
            <p:cNvSpPr txBox="1"/>
            <p:nvPr/>
          </p:nvSpPr>
          <p:spPr>
            <a:xfrm>
              <a:off x="4450283" y="4739352"/>
              <a:ext cx="1090396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latin typeface="+mn-lt"/>
                </a:rPr>
                <a:t>Buncher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DF5D1D0-F8A2-3044-DDA6-7E815CE87724}"/>
                </a:ext>
              </a:extLst>
            </p:cNvPr>
            <p:cNvSpPr txBox="1"/>
            <p:nvPr/>
          </p:nvSpPr>
          <p:spPr>
            <a:xfrm>
              <a:off x="6899571" y="2516396"/>
              <a:ext cx="1223120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+mn-lt"/>
                </a:rPr>
                <a:t>Booster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49599EB-C994-5E90-EB16-F9EB0C25C77E}"/>
                </a:ext>
              </a:extLst>
            </p:cNvPr>
            <p:cNvSpPr txBox="1"/>
            <p:nvPr/>
          </p:nvSpPr>
          <p:spPr>
            <a:xfrm>
              <a:off x="8843787" y="3236476"/>
              <a:ext cx="1223120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+mn-lt"/>
                </a:rPr>
                <a:t>Merger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0D183C5-68AA-2500-9191-381F5401B286}"/>
                </a:ext>
              </a:extLst>
            </p:cNvPr>
            <p:cNvSpPr txBox="1"/>
            <p:nvPr/>
          </p:nvSpPr>
          <p:spPr>
            <a:xfrm>
              <a:off x="8482731" y="5324708"/>
              <a:ext cx="1845278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+mn-lt"/>
                </a:rPr>
                <a:t>Diagnostics line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4E8A1FD0-0F6D-D316-69CD-10B4FD8C3D0C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 flipV="1">
              <a:off x="4520143" y="3524508"/>
              <a:ext cx="475337" cy="1214844"/>
            </a:xfrm>
            <a:prstGeom prst="straightConnector1">
              <a:avLst/>
            </a:prstGeom>
            <a:ln w="19050">
              <a:solidFill>
                <a:srgbClr val="CC00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CFAE112C-5ADD-BE96-C9CD-95B5C51A9E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30" name="Titre 1">
            <a:extLst>
              <a:ext uri="{FF2B5EF4-FFF2-40B4-BE49-F238E27FC236}">
                <a16:creationId xmlns:a16="http://schemas.microsoft.com/office/drawing/2014/main" id="{50B8C559-D7A6-4B93-ACA7-90412D85E5A6}"/>
              </a:ext>
            </a:extLst>
          </p:cNvPr>
          <p:cNvSpPr txBox="1">
            <a:spLocks/>
          </p:cNvSpPr>
          <p:nvPr/>
        </p:nvSpPr>
        <p:spPr>
          <a:xfrm>
            <a:off x="1065907" y="149425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The injection line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BFFDEB-5679-5A29-C669-B70F823D33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9" y="5025882"/>
            <a:ext cx="676616" cy="66815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6970E43-4503-95A1-8338-D3177456BB7F}"/>
              </a:ext>
            </a:extLst>
          </p:cNvPr>
          <p:cNvSpPr txBox="1"/>
          <p:nvPr/>
        </p:nvSpPr>
        <p:spPr>
          <a:xfrm>
            <a:off x="561851" y="5273025"/>
            <a:ext cx="10296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+mn-lt"/>
              </a:rPr>
              <a:t>"This </a:t>
            </a:r>
            <a:r>
              <a:rPr lang="fr-FR" sz="1200" dirty="0" err="1">
                <a:latin typeface="+mn-lt"/>
              </a:rPr>
              <a:t>work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received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government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funding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managed</a:t>
            </a:r>
            <a:r>
              <a:rPr lang="fr-FR" sz="1200" dirty="0">
                <a:latin typeface="+mn-lt"/>
              </a:rPr>
              <a:t> by the Agence Nationale de la </a:t>
            </a:r>
            <a:r>
              <a:rPr lang="fr-FR" sz="1200" dirty="0" err="1">
                <a:latin typeface="+mn-lt"/>
              </a:rPr>
              <a:t>Recheche</a:t>
            </a:r>
            <a:r>
              <a:rPr lang="fr-FR" sz="1200" dirty="0">
                <a:latin typeface="+mn-lt"/>
              </a:rPr>
              <a:t> (ANR) in the France 2030 </a:t>
            </a:r>
            <a:r>
              <a:rPr lang="fr-FR" sz="1200" dirty="0" err="1">
                <a:latin typeface="+mn-lt"/>
              </a:rPr>
              <a:t>framework</a:t>
            </a:r>
            <a:r>
              <a:rPr lang="fr-FR" sz="1200" dirty="0">
                <a:latin typeface="+mn-lt"/>
              </a:rPr>
              <a:t> - </a:t>
            </a:r>
            <a:r>
              <a:rPr lang="fr-FR" sz="1200" dirty="0" err="1">
                <a:latin typeface="+mn-lt"/>
              </a:rPr>
              <a:t>reference</a:t>
            </a:r>
            <a:r>
              <a:rPr lang="fr-FR" sz="1200" dirty="0">
                <a:latin typeface="+mn-lt"/>
              </a:rPr>
              <a:t> ANR-24-RRII-0001"</a:t>
            </a:r>
            <a:endParaRPr lang="en-GB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8942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E5E13-A117-8159-F44D-3B8BC18B5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23E198-E406-514D-FCAC-59378C9D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56F5DB-33C8-7BBE-39A5-8D8EFA18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30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14EA1A-EBA4-E9A8-DF21-392D29B3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5701AD0-299F-7259-140B-D74F183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7" y="152759"/>
            <a:ext cx="92167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NEW POSSIBLE FUNDINGS : Application for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funding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:</a:t>
            </a: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SESAME program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C43F9E71-5DC8-3CF0-C000-39F5D968CA99}"/>
              </a:ext>
            </a:extLst>
          </p:cNvPr>
          <p:cNvSpPr txBox="1"/>
          <p:nvPr/>
        </p:nvSpPr>
        <p:spPr>
          <a:xfrm>
            <a:off x="57794" y="797496"/>
            <a:ext cx="10524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87400" lvl="1" indent="-285750" algn="just">
              <a:buFont typeface="Courier New" panose="02070309020205020404" pitchFamily="49" charset="0"/>
              <a:buChar char="o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Submission of application for funding (SESAME program-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Région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Ile de France)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Project CRISP (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CRyogénie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et Injecteur Supraconducteur de PERLE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) to Fund of the Inter-Connection Box (ICB): 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Total cost 550k€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.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7400" lvl="1" indent="-285750" algn="just">
              <a:buFont typeface="Courier New" panose="02070309020205020404" pitchFamily="49" charset="0"/>
              <a:buChar char="o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After the first selection at the university level, CRISP is among the 8 projects selected for the final selection by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Région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Ile de France.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F0FCD7-45C4-E986-EAE2-52D219FD5D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99" y="2237656"/>
            <a:ext cx="4923245" cy="34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16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9FC3E-F72B-07B2-1A3F-D4BB1583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3A44F08-C2FB-6085-E158-D3C5E8FB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E7283D3-D9AE-18A4-F0E0-BEA2DE18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31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5ACD67-8C35-1B67-5496-7A783938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E94D9EA-3DDE-49A1-2B9B-33A85E1A1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7" y="152759"/>
            <a:ext cx="957349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NEW POSSIBLE FUNDINGS 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Preparation for application of E2-SCALE:</a:t>
            </a:r>
            <a:r>
              <a:rPr lang="en-GB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762FA955-796E-6EE2-6651-9333367E9F11}"/>
              </a:ext>
            </a:extLst>
          </p:cNvPr>
          <p:cNvSpPr txBox="1"/>
          <p:nvPr/>
        </p:nvSpPr>
        <p:spPr>
          <a:xfrm>
            <a:off x="273818" y="2957736"/>
            <a:ext cx="10153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18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 Commun project between current  European projects </a:t>
            </a:r>
            <a:r>
              <a:rPr lang="en-GB" sz="1800" dirty="0" err="1">
                <a:latin typeface="+mn-lt"/>
              </a:rPr>
              <a:t>iSAS</a:t>
            </a:r>
            <a:r>
              <a:rPr lang="en-GB" sz="1800" dirty="0">
                <a:latin typeface="+mn-lt"/>
              </a:rPr>
              <a:t> (coordinated by IJCLab) et RF 2.0 (coordinated by KIT- Germany) for the European call </a:t>
            </a:r>
            <a:r>
              <a:rPr lang="en-GB" sz="1800" cap="all" dirty="0">
                <a:latin typeface="+mn-lt"/>
                <a:cs typeface="Arial" panose="020B0604020202020204" pitchFamily="34" charset="0"/>
              </a:rPr>
              <a:t>INFRA-TECH-2026-01-01.</a:t>
            </a:r>
            <a:r>
              <a:rPr lang="en-GB" sz="1800" dirty="0">
                <a:latin typeface="+mn-lt"/>
              </a:rPr>
              <a:t>   </a:t>
            </a:r>
          </a:p>
          <a:p>
            <a:pPr algn="just"/>
            <a:endParaRPr lang="en-GB" sz="1800" dirty="0">
              <a:latin typeface="+mn-lt"/>
              <a:sym typeface="Wingdings" pitchFamily="2" charset="2"/>
            </a:endParaRPr>
          </a:p>
          <a:p>
            <a:pPr marL="285750" indent="-285750" algn="just">
              <a:buFont typeface="Wingdings" pitchFamily="2" charset="2"/>
              <a:buChar char="à"/>
            </a:pPr>
            <a:r>
              <a:rPr lang="en-GB" sz="1800" dirty="0">
                <a:latin typeface="+mn-lt"/>
                <a:sym typeface="Wingdings" pitchFamily="2" charset="2"/>
              </a:rPr>
              <a:t>Development of high efficiency Solid State Amplifier (SSA) @ 800 MHz- 60 kW, (collaboration with  JEMA-France and CERN. </a:t>
            </a:r>
          </a:p>
          <a:p>
            <a:pPr marL="285750" indent="-285750" algn="just">
              <a:buFont typeface="Wingdings" pitchFamily="2" charset="2"/>
              <a:buChar char="à"/>
            </a:pPr>
            <a:r>
              <a:rPr lang="en-GB" sz="1800" dirty="0">
                <a:latin typeface="+mn-lt"/>
                <a:sym typeface="Wingdings" pitchFamily="2" charset="2"/>
              </a:rPr>
              <a:t>PERLE proposed as a facility for the integration, test and validation of the developed SSA, and the Cryomodule FCC developed in the project.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C3C2ED-8EE7-B084-52FD-875948B8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411" y="1884812"/>
            <a:ext cx="2417454" cy="66528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27E0D7B-68E3-3867-FA6A-A5913EDBCF26}"/>
              </a:ext>
            </a:extLst>
          </p:cNvPr>
          <p:cNvGrpSpPr/>
          <p:nvPr/>
        </p:nvGrpSpPr>
        <p:grpSpPr>
          <a:xfrm>
            <a:off x="2794099" y="1733600"/>
            <a:ext cx="2078340" cy="1157515"/>
            <a:chOff x="1400144" y="514350"/>
            <a:chExt cx="2060679" cy="1110784"/>
          </a:xfrm>
        </p:grpSpPr>
        <p:pic>
          <p:nvPicPr>
            <p:cNvPr id="4" name="Picture 2" descr="Innovate for Sustainable Accelerating Systems: Kick-Off Meeting">
              <a:extLst>
                <a:ext uri="{FF2B5EF4-FFF2-40B4-BE49-F238E27FC236}">
                  <a16:creationId xmlns:a16="http://schemas.microsoft.com/office/drawing/2014/main" id="{97F4D9CF-C9D4-F473-07D0-255104A7C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14350"/>
              <a:ext cx="1936823" cy="60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BC0CB85-35E6-786C-1C35-4E3255D4FF3A}"/>
                </a:ext>
              </a:extLst>
            </p:cNvPr>
            <p:cNvSpPr txBox="1"/>
            <p:nvPr/>
          </p:nvSpPr>
          <p:spPr>
            <a:xfrm>
              <a:off x="1400144" y="1101914"/>
              <a:ext cx="20606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BE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+mn-lt"/>
                </a:rPr>
                <a:t>Innovate for Sustainable </a:t>
              </a:r>
              <a:endPara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endParaRPr>
            </a:p>
            <a:p>
              <a:pPr algn="ctr"/>
              <a:r>
                <a:rPr kumimoji="0" lang="en-BE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+mn-lt"/>
                </a:rPr>
                <a:t>Accelerating Systems</a:t>
              </a:r>
              <a:endParaRPr lang="en-GB" sz="1400" b="1" dirty="0">
                <a:solidFill>
                  <a:srgbClr val="92D050"/>
                </a:solidFill>
                <a:latin typeface="+mn-lt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3464DFA8-5FDB-FF4A-A335-2AC34C681364}"/>
              </a:ext>
            </a:extLst>
          </p:cNvPr>
          <p:cNvSpPr txBox="1"/>
          <p:nvPr/>
        </p:nvSpPr>
        <p:spPr>
          <a:xfrm>
            <a:off x="129803" y="869504"/>
            <a:ext cx="105819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n-lt"/>
              </a:rPr>
              <a:t>E2-SCALE: </a:t>
            </a:r>
          </a:p>
          <a:p>
            <a:pPr algn="ctr"/>
            <a:r>
              <a:rPr lang="en-GB" sz="1800" dirty="0">
                <a:latin typeface="+mn-lt"/>
              </a:rPr>
              <a:t>Energy Efficient and Sustainable Collider, Accelerator, and Light-source research infrastructures for Europe </a:t>
            </a:r>
          </a:p>
        </p:txBody>
      </p:sp>
    </p:spTree>
    <p:extLst>
      <p:ext uri="{BB962C8B-B14F-4D97-AF65-F5344CB8AC3E}">
        <p14:creationId xmlns:p14="http://schemas.microsoft.com/office/powerpoint/2010/main" val="1561010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4D007D-6960-4CAF-9CB3-7E04F52B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060" y="149425"/>
            <a:ext cx="5544616" cy="432048"/>
          </a:xfrm>
        </p:spPr>
        <p:txBody>
          <a:bodyPr/>
          <a:lstStyle/>
          <a:p>
            <a:pPr algn="ctr"/>
            <a:r>
              <a:rPr lang="fr-FR" dirty="0">
                <a:latin typeface="+mn-lt"/>
              </a:rPr>
              <a:t>Collaboration Agreement Extension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B114CFE-C603-4DF6-9ABF-C10924E8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DE6A10-FFA3-42ED-939A-33055286E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1FAB314-1C4E-4DE3-95B7-A8AB4A88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155374-A3A9-4131-B6AF-3C84890DC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467" y="659452"/>
            <a:ext cx="5213840" cy="50342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3EC5E8-6BF4-4089-A9A1-EA756F2A8820}"/>
              </a:ext>
            </a:extLst>
          </p:cNvPr>
          <p:cNvSpPr/>
          <p:nvPr/>
        </p:nvSpPr>
        <p:spPr>
          <a:xfrm>
            <a:off x="3154140" y="3389784"/>
            <a:ext cx="4464495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914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7E9EF-828F-1779-42AD-C26D58FAF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D344E8-FF28-8AC0-D375-010BC8F9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B7341A-83F9-2A35-BA94-06F17604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33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03A259-5EB7-1A07-FAAE-1DF44C2E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4FB5C9DF-DA64-6233-F81E-551228CC0AAC}"/>
              </a:ext>
            </a:extLst>
          </p:cNvPr>
          <p:cNvSpPr txBox="1"/>
          <p:nvPr/>
        </p:nvSpPr>
        <p:spPr>
          <a:xfrm>
            <a:off x="273819" y="2381672"/>
            <a:ext cx="1030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rgbClr val="F39200"/>
                </a:solidFill>
                <a:latin typeface="+mn-lt"/>
                <a:sym typeface="Wingdings" pitchFamily="2" charset="2"/>
              </a:rPr>
              <a:t>Thank you for your</a:t>
            </a:r>
            <a:r>
              <a:rPr lang="en-GB" sz="4800" b="1" noProof="0" dirty="0">
                <a:solidFill>
                  <a:srgbClr val="F39200"/>
                </a:solidFill>
                <a:latin typeface="+mn-lt"/>
                <a:sym typeface="Wingdings" pitchFamily="2" charset="2"/>
              </a:rPr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4068351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DBA35-6D56-23BD-C525-6EA7045DA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485DFC-0099-2EE2-1D99-74ECAF84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E25D57-D580-4CAF-5E09-08315C57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71C77D8-8EA7-B350-1AEF-D990ECCF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8660300-10C9-75FB-855F-C21DD098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141288"/>
            <a:ext cx="7164388" cy="447675"/>
          </a:xfrm>
        </p:spPr>
        <p:txBody>
          <a:bodyPr>
            <a:normAutofit/>
          </a:bodyPr>
          <a:lstStyle/>
          <a:p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TDR- Structure and advancement: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898450-FA1C-D820-D5CB-87A852CDF8A6}"/>
              </a:ext>
            </a:extLst>
          </p:cNvPr>
          <p:cNvSpPr txBox="1"/>
          <p:nvPr/>
        </p:nvSpPr>
        <p:spPr>
          <a:xfrm>
            <a:off x="6682531" y="2969057"/>
            <a:ext cx="268984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u="sng" dirty="0"/>
              <a:t>Avancement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fr-FR" sz="1100" dirty="0">
                <a:solidFill>
                  <a:schemeClr val="accent1">
                    <a:lumMod val="75000"/>
                  </a:schemeClr>
                </a:solidFill>
              </a:rPr>
              <a:t> &lt;  25% </a:t>
            </a:r>
            <a:r>
              <a:rPr lang="fr-FR" sz="1100" dirty="0"/>
              <a:t>: pas de plan ou de détails d’avancement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chemeClr val="accent1">
                    <a:lumMod val="75000"/>
                  </a:schemeClr>
                </a:solidFill>
              </a:rPr>
              <a:t>a=25% </a:t>
            </a:r>
            <a:r>
              <a:rPr lang="fr-FR" sz="1100" i="1" dirty="0"/>
              <a:t>:  plan reçu mais </a:t>
            </a:r>
            <a:r>
              <a:rPr lang="fr-FR" sz="1100" dirty="0"/>
              <a:t>V0 en cours de rédaction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chemeClr val="accent1">
                    <a:lumMod val="75000"/>
                  </a:schemeClr>
                </a:solidFill>
              </a:rPr>
              <a:t>a= 50 % </a:t>
            </a:r>
            <a:r>
              <a:rPr lang="fr-FR" sz="1100" i="1" dirty="0"/>
              <a:t>: </a:t>
            </a:r>
            <a:r>
              <a:rPr lang="fr-FR" sz="1100" dirty="0"/>
              <a:t>V0 reçue en relecture ou en correction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chemeClr val="accent1">
                    <a:lumMod val="75000"/>
                  </a:schemeClr>
                </a:solidFill>
              </a:rPr>
              <a:t>a &gt; 50 % </a:t>
            </a:r>
            <a:r>
              <a:rPr lang="fr-FR" sz="1100" dirty="0"/>
              <a:t>: V1 corrigée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chemeClr val="accent1">
                    <a:lumMod val="75000"/>
                  </a:schemeClr>
                </a:solidFill>
              </a:rPr>
              <a:t>a ≥ 75% </a:t>
            </a:r>
            <a:r>
              <a:rPr lang="fr-FR" sz="1100" dirty="0"/>
              <a:t>: version finale prête et /ou corrections mineures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chemeClr val="accent1">
                    <a:lumMod val="75000"/>
                  </a:schemeClr>
                </a:solidFill>
              </a:rPr>
              <a:t>a = 100 % </a:t>
            </a:r>
            <a:r>
              <a:rPr lang="fr-FR" sz="1100" dirty="0"/>
              <a:t>: version finale intégrée au TDR. Relue &amp; approuvée par Coord. chapitre et Coord. </a:t>
            </a:r>
            <a:r>
              <a:rPr lang="fr-FR" sz="1100" dirty="0" err="1"/>
              <a:t>Board</a:t>
            </a:r>
            <a:r>
              <a:rPr lang="fr-FR" sz="1100" dirty="0"/>
              <a:t>. </a:t>
            </a:r>
          </a:p>
        </p:txBody>
      </p:sp>
      <p:sp>
        <p:nvSpPr>
          <p:cNvPr id="10" name="Flèche : droite 8">
            <a:extLst>
              <a:ext uri="{FF2B5EF4-FFF2-40B4-BE49-F238E27FC236}">
                <a16:creationId xmlns:a16="http://schemas.microsoft.com/office/drawing/2014/main" id="{3DD29CB2-E65C-A765-CDAB-9FBB7A89ECB1}"/>
              </a:ext>
            </a:extLst>
          </p:cNvPr>
          <p:cNvSpPr/>
          <p:nvPr/>
        </p:nvSpPr>
        <p:spPr>
          <a:xfrm>
            <a:off x="6890584" y="1344664"/>
            <a:ext cx="199785" cy="12294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551470-F887-2219-6410-A52BD7739F68}"/>
              </a:ext>
            </a:extLst>
          </p:cNvPr>
          <p:cNvSpPr txBox="1"/>
          <p:nvPr/>
        </p:nvSpPr>
        <p:spPr>
          <a:xfrm>
            <a:off x="7185429" y="1286748"/>
            <a:ext cx="1957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900" i="1" dirty="0"/>
              <a:t>Les p’tites flèches indiquent les changements par rapport à la PPR précédente ou les points d’attention supplémentaires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5D365D1-CE74-C521-0B4B-B5FE07CDC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67" y="581472"/>
            <a:ext cx="5040560" cy="51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1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9351A-C5E6-168F-B9FA-2F2FA8522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ZoneTexte 128">
            <a:extLst>
              <a:ext uri="{FF2B5EF4-FFF2-40B4-BE49-F238E27FC236}">
                <a16:creationId xmlns:a16="http://schemas.microsoft.com/office/drawing/2014/main" id="{2A9AC63A-F427-8E01-18AF-2FA6F6F124D7}"/>
              </a:ext>
            </a:extLst>
          </p:cNvPr>
          <p:cNvSpPr txBox="1"/>
          <p:nvPr/>
        </p:nvSpPr>
        <p:spPr>
          <a:xfrm>
            <a:off x="201811" y="869504"/>
            <a:ext cx="5500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n-lt"/>
              </a:rPr>
              <a:t>Electron source Installation in the « Igloo »:</a:t>
            </a:r>
          </a:p>
        </p:txBody>
      </p:sp>
      <p:sp>
        <p:nvSpPr>
          <p:cNvPr id="130" name="Espace réservé de la date 129">
            <a:extLst>
              <a:ext uri="{FF2B5EF4-FFF2-40B4-BE49-F238E27FC236}">
                <a16:creationId xmlns:a16="http://schemas.microsoft.com/office/drawing/2014/main" id="{076AA2FF-4B90-AD05-411B-2DBBD107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131" name="Espace réservé du pied de page 130">
            <a:extLst>
              <a:ext uri="{FF2B5EF4-FFF2-40B4-BE49-F238E27FC236}">
                <a16:creationId xmlns:a16="http://schemas.microsoft.com/office/drawing/2014/main" id="{ABFC24CC-3205-EF98-5F86-D9CE6CB21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132" name="Espace réservé du numéro de diapositive 131">
            <a:extLst>
              <a:ext uri="{FF2B5EF4-FFF2-40B4-BE49-F238E27FC236}">
                <a16:creationId xmlns:a16="http://schemas.microsoft.com/office/drawing/2014/main" id="{D4236A99-F15B-C0AF-33B4-8A6920D8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34" name="Titre 1">
            <a:extLst>
              <a:ext uri="{FF2B5EF4-FFF2-40B4-BE49-F238E27FC236}">
                <a16:creationId xmlns:a16="http://schemas.microsoft.com/office/drawing/2014/main" id="{99BFFBED-A8CC-3051-6091-A6BC6208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8" y="149225"/>
            <a:ext cx="7021512" cy="4318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55" name="Groupe 154">
            <a:extLst>
              <a:ext uri="{FF2B5EF4-FFF2-40B4-BE49-F238E27FC236}">
                <a16:creationId xmlns:a16="http://schemas.microsoft.com/office/drawing/2014/main" id="{1E65E65B-6FFB-9F04-852C-7FC0183350E6}"/>
              </a:ext>
            </a:extLst>
          </p:cNvPr>
          <p:cNvGrpSpPr/>
          <p:nvPr/>
        </p:nvGrpSpPr>
        <p:grpSpPr>
          <a:xfrm>
            <a:off x="3010123" y="1602479"/>
            <a:ext cx="2755024" cy="3659513"/>
            <a:chOff x="3010123" y="1602479"/>
            <a:chExt cx="2755024" cy="3659513"/>
          </a:xfrm>
        </p:grpSpPr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5217CFBA-34D0-B570-702B-D4A6BE58F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0123" y="1602479"/>
              <a:ext cx="2700000" cy="3659513"/>
            </a:xfrm>
            <a:prstGeom prst="rect">
              <a:avLst/>
            </a:prstGeom>
          </p:spPr>
        </p:pic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501F1573-9D34-6AAF-38E0-A2E40D179BAE}"/>
                </a:ext>
              </a:extLst>
            </p:cNvPr>
            <p:cNvSpPr txBox="1"/>
            <p:nvPr/>
          </p:nvSpPr>
          <p:spPr>
            <a:xfrm>
              <a:off x="3128861" y="4837968"/>
              <a:ext cx="263628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+mn-lt"/>
                </a:rPr>
                <a:t>DC Gun &amp; HV system</a:t>
              </a:r>
            </a:p>
          </p:txBody>
        </p:sp>
      </p:grpSp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52E00D02-22F6-DED9-CB0B-D3053A3250F9}"/>
              </a:ext>
            </a:extLst>
          </p:cNvPr>
          <p:cNvGrpSpPr/>
          <p:nvPr/>
        </p:nvGrpSpPr>
        <p:grpSpPr>
          <a:xfrm>
            <a:off x="5962451" y="2957736"/>
            <a:ext cx="4464000" cy="2445900"/>
            <a:chOff x="6119735" y="2813720"/>
            <a:chExt cx="4464000" cy="2445900"/>
          </a:xfrm>
        </p:grpSpPr>
        <p:pic>
          <p:nvPicPr>
            <p:cNvPr id="138" name="Image 137">
              <a:extLst>
                <a:ext uri="{FF2B5EF4-FFF2-40B4-BE49-F238E27FC236}">
                  <a16:creationId xmlns:a16="http://schemas.microsoft.com/office/drawing/2014/main" id="{4BEEC3C8-B64F-4BD2-2415-4F673F0CA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9735" y="2813720"/>
              <a:ext cx="4464000" cy="2445900"/>
            </a:xfrm>
            <a:prstGeom prst="rect">
              <a:avLst/>
            </a:prstGeom>
          </p:spPr>
        </p:pic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A5123D7E-4DE3-CB49-940C-D8294F592405}"/>
                </a:ext>
              </a:extLst>
            </p:cNvPr>
            <p:cNvSpPr txBox="1"/>
            <p:nvPr/>
          </p:nvSpPr>
          <p:spPr>
            <a:xfrm>
              <a:off x="6197499" y="4755564"/>
              <a:ext cx="43734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+mn-lt"/>
                </a:rPr>
                <a:t>Photocathodes Production Facility (PPF)</a:t>
              </a:r>
            </a:p>
          </p:txBody>
        </p:sp>
      </p:grpSp>
      <p:grpSp>
        <p:nvGrpSpPr>
          <p:cNvPr id="154" name="Groupe 153">
            <a:extLst>
              <a:ext uri="{FF2B5EF4-FFF2-40B4-BE49-F238E27FC236}">
                <a16:creationId xmlns:a16="http://schemas.microsoft.com/office/drawing/2014/main" id="{0037AC4F-3B17-3D3E-C711-430920DEA4D2}"/>
              </a:ext>
            </a:extLst>
          </p:cNvPr>
          <p:cNvGrpSpPr/>
          <p:nvPr/>
        </p:nvGrpSpPr>
        <p:grpSpPr>
          <a:xfrm>
            <a:off x="201811" y="1613206"/>
            <a:ext cx="2736000" cy="3624468"/>
            <a:chOff x="201811" y="1613206"/>
            <a:chExt cx="2736000" cy="3624468"/>
          </a:xfrm>
        </p:grpSpPr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7FAA48B9-9ACD-197F-0CC2-135AB72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811" y="1613206"/>
              <a:ext cx="2736000" cy="3624468"/>
            </a:xfrm>
            <a:prstGeom prst="rect">
              <a:avLst/>
            </a:prstGeom>
          </p:spPr>
        </p:pic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FD4AB8EB-650F-2035-8F87-4EA3588D8C64}"/>
                </a:ext>
              </a:extLst>
            </p:cNvPr>
            <p:cNvSpPr txBox="1"/>
            <p:nvPr/>
          </p:nvSpPr>
          <p:spPr>
            <a:xfrm>
              <a:off x="1065907" y="4781558"/>
              <a:ext cx="10081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+mn-lt"/>
                </a:rPr>
                <a:t>DC Gun</a:t>
              </a:r>
            </a:p>
          </p:txBody>
        </p:sp>
      </p:grp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0E499BA8-1F5C-9F22-A63C-D5876B170A01}"/>
              </a:ext>
            </a:extLst>
          </p:cNvPr>
          <p:cNvGrpSpPr/>
          <p:nvPr/>
        </p:nvGrpSpPr>
        <p:grpSpPr>
          <a:xfrm>
            <a:off x="5818435" y="1124056"/>
            <a:ext cx="2636286" cy="1689664"/>
            <a:chOff x="5818435" y="1124056"/>
            <a:chExt cx="2636286" cy="1689664"/>
          </a:xfrm>
        </p:grpSpPr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D9EC3918-28B7-0E49-27A4-3A3841E35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8435" y="1124056"/>
              <a:ext cx="2448000" cy="1689664"/>
            </a:xfrm>
            <a:prstGeom prst="rect">
              <a:avLst/>
            </a:prstGeom>
          </p:spPr>
        </p:pic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F7667384-FD17-CE74-B5E0-5EA39F165C47}"/>
                </a:ext>
              </a:extLst>
            </p:cNvPr>
            <p:cNvSpPr txBox="1"/>
            <p:nvPr/>
          </p:nvSpPr>
          <p:spPr>
            <a:xfrm>
              <a:off x="5818435" y="2453680"/>
              <a:ext cx="263628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+mn-lt"/>
                </a:rPr>
                <a:t>Photocathode Laser room</a:t>
              </a:r>
            </a:p>
          </p:txBody>
        </p:sp>
      </p:grp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551F0A32-9D35-F287-B83D-B1429F9E5806}"/>
              </a:ext>
            </a:extLst>
          </p:cNvPr>
          <p:cNvGrpSpPr/>
          <p:nvPr/>
        </p:nvGrpSpPr>
        <p:grpSpPr>
          <a:xfrm>
            <a:off x="8338715" y="1157536"/>
            <a:ext cx="2232000" cy="1623751"/>
            <a:chOff x="8410723" y="1157536"/>
            <a:chExt cx="2232000" cy="1623751"/>
          </a:xfrm>
        </p:grpSpPr>
        <p:pic>
          <p:nvPicPr>
            <p:cNvPr id="148" name="Picture 13">
              <a:extLst>
                <a:ext uri="{FF2B5EF4-FFF2-40B4-BE49-F238E27FC236}">
                  <a16:creationId xmlns:a16="http://schemas.microsoft.com/office/drawing/2014/main" id="{3DEBAD1B-16A6-BABA-DC81-05567EC6A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0723" y="1157536"/>
              <a:ext cx="2232000" cy="1623751"/>
            </a:xfrm>
            <a:prstGeom prst="rect">
              <a:avLst/>
            </a:prstGeom>
          </p:spPr>
        </p:pic>
        <p:sp>
          <p:nvSpPr>
            <p:cNvPr id="151" name="ZoneTexte 150">
              <a:extLst>
                <a:ext uri="{FF2B5EF4-FFF2-40B4-BE49-F238E27FC236}">
                  <a16:creationId xmlns:a16="http://schemas.microsoft.com/office/drawing/2014/main" id="{D7BCB51C-2530-AEA0-4F39-194389E02D91}"/>
                </a:ext>
              </a:extLst>
            </p:cNvPr>
            <p:cNvSpPr txBox="1"/>
            <p:nvPr/>
          </p:nvSpPr>
          <p:spPr>
            <a:xfrm>
              <a:off x="8770483" y="2381672"/>
              <a:ext cx="149967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+mn-lt"/>
                </a:rPr>
                <a:t>Laser system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E531B10-AE3F-F34C-80C1-623576D5C7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217" y="2661"/>
            <a:ext cx="883641" cy="8725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CBCD20-72F7-E985-8FAE-A4B73EC3F48C}"/>
              </a:ext>
            </a:extLst>
          </p:cNvPr>
          <p:cNvSpPr txBox="1"/>
          <p:nvPr/>
        </p:nvSpPr>
        <p:spPr>
          <a:xfrm>
            <a:off x="129803" y="5417041"/>
            <a:ext cx="10296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+mn-lt"/>
              </a:rPr>
              <a:t>"This </a:t>
            </a:r>
            <a:r>
              <a:rPr lang="fr-FR" sz="1200" dirty="0" err="1">
                <a:latin typeface="+mn-lt"/>
              </a:rPr>
              <a:t>work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received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government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funding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managed</a:t>
            </a:r>
            <a:r>
              <a:rPr lang="fr-FR" sz="1200" dirty="0">
                <a:latin typeface="+mn-lt"/>
              </a:rPr>
              <a:t> by the Agence Nationale de la </a:t>
            </a:r>
            <a:r>
              <a:rPr lang="fr-FR" sz="1200" dirty="0" err="1">
                <a:latin typeface="+mn-lt"/>
              </a:rPr>
              <a:t>Recheche</a:t>
            </a:r>
            <a:r>
              <a:rPr lang="fr-FR" sz="1200" dirty="0">
                <a:latin typeface="+mn-lt"/>
              </a:rPr>
              <a:t> (ANR) in the France 2030 </a:t>
            </a:r>
            <a:r>
              <a:rPr lang="fr-FR" sz="1200" dirty="0" err="1">
                <a:latin typeface="+mn-lt"/>
              </a:rPr>
              <a:t>framework</a:t>
            </a:r>
            <a:r>
              <a:rPr lang="fr-FR" sz="1200" dirty="0">
                <a:latin typeface="+mn-lt"/>
              </a:rPr>
              <a:t> - </a:t>
            </a:r>
            <a:r>
              <a:rPr lang="fr-FR" sz="1200" dirty="0" err="1">
                <a:latin typeface="+mn-lt"/>
              </a:rPr>
              <a:t>reference</a:t>
            </a:r>
            <a:r>
              <a:rPr lang="fr-FR" sz="1200" dirty="0">
                <a:latin typeface="+mn-lt"/>
              </a:rPr>
              <a:t> ANR-24-RRII-0001"</a:t>
            </a:r>
            <a:endParaRPr lang="en-GB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2019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721BE-521F-AE00-983A-CC4CE5292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F34FF-B772-2E5B-C7EA-25FF96E3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noProof="0">
                <a:solidFill>
                  <a:schemeClr val="accent1">
                    <a:lumMod val="75000"/>
                  </a:schemeClr>
                </a:solidFill>
                <a:latin typeface="+mn-lt"/>
              </a:rPr>
              <a:t>Design of the buncher cavity: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31EDB9-A1F9-0088-0ED6-B928E3FCB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912B02-406B-C243-5D73-F7935CE6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8A020A-07E2-93E9-7DBC-FF4880D3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02D1116-2A0A-3A5F-6944-E0EAC3F13C2F}"/>
              </a:ext>
            </a:extLst>
          </p:cNvPr>
          <p:cNvGrpSpPr/>
          <p:nvPr/>
        </p:nvGrpSpPr>
        <p:grpSpPr>
          <a:xfrm>
            <a:off x="417835" y="1301552"/>
            <a:ext cx="3132000" cy="3492000"/>
            <a:chOff x="5818435" y="1022418"/>
            <a:chExt cx="3376244" cy="400550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1422CB3-6207-622E-C1D5-240B726D0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503803" y="1337050"/>
              <a:ext cx="4005508" cy="3376244"/>
            </a:xfrm>
            <a:prstGeom prst="roundRect">
              <a:avLst/>
            </a:prstGeom>
            <a:ln w="19050">
              <a:solidFill>
                <a:srgbClr val="00B0F0"/>
              </a:solidFill>
            </a:ln>
          </p:spPr>
        </p:pic>
        <p:sp>
          <p:nvSpPr>
            <p:cNvPr id="8" name="Ellipse 6">
              <a:extLst>
                <a:ext uri="{FF2B5EF4-FFF2-40B4-BE49-F238E27FC236}">
                  <a16:creationId xmlns:a16="http://schemas.microsoft.com/office/drawing/2014/main" id="{BC350298-41E6-4B49-5B01-A26FBD86EE72}"/>
                </a:ext>
              </a:extLst>
            </p:cNvPr>
            <p:cNvSpPr/>
            <p:nvPr/>
          </p:nvSpPr>
          <p:spPr>
            <a:xfrm>
              <a:off x="7906667" y="2589742"/>
              <a:ext cx="504056" cy="99318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B356C74A-59E3-20E9-F8BA-49C7F8AC95D3}"/>
              </a:ext>
            </a:extLst>
          </p:cNvPr>
          <p:cNvSpPr txBox="1"/>
          <p:nvPr/>
        </p:nvSpPr>
        <p:spPr>
          <a:xfrm>
            <a:off x="7090555" y="725488"/>
            <a:ext cx="2904344" cy="4755688"/>
          </a:xfrm>
          <a:prstGeom prst="roundRect">
            <a:avLst>
              <a:gd name="adj" fmla="val 4655"/>
            </a:avLst>
          </a:prstGeom>
          <a:solidFill>
            <a:schemeClr val="bg1"/>
          </a:solidFill>
          <a:ln w="1905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u="sng" dirty="0">
                <a:solidFill>
                  <a:srgbClr val="CC0066"/>
                </a:solidFill>
                <a:latin typeface="+mn-lt"/>
              </a:rPr>
              <a:t>Specifications :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Frequency = 801 MHz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Maximum length = 200 mm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Targeted temperature = 30°C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Power dissipated = 1kW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Material : OFHC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Beam axes flange : CF50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Antenna port : CF 16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Plunger port : CF 40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Vacuum port : CF63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RF power coupler port : CF63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88B7C09-3604-30C2-2783-C9EA2E8915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04" y="1445878"/>
            <a:ext cx="2294603" cy="3204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A61A54-0B8D-9E76-ECF2-B40462C925D9}"/>
              </a:ext>
            </a:extLst>
          </p:cNvPr>
          <p:cNvSpPr txBox="1"/>
          <p:nvPr/>
        </p:nvSpPr>
        <p:spPr>
          <a:xfrm>
            <a:off x="345827" y="51806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u="sng" dirty="0">
                <a:solidFill>
                  <a:srgbClr val="CC0066"/>
                </a:solidFill>
                <a:latin typeface="+mn-lt"/>
              </a:rPr>
              <a:t>Courtesy to Samuel Marchal</a:t>
            </a:r>
          </a:p>
        </p:txBody>
      </p:sp>
    </p:spTree>
    <p:extLst>
      <p:ext uri="{BB962C8B-B14F-4D97-AF65-F5344CB8AC3E}">
        <p14:creationId xmlns:p14="http://schemas.microsoft.com/office/powerpoint/2010/main" val="668604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C857E-480B-AECB-7F05-AC999576F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1C8603-7B5B-7FE4-7558-8CB58A3D7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noProof="0">
                <a:solidFill>
                  <a:schemeClr val="accent1">
                    <a:lumMod val="75000"/>
                  </a:schemeClr>
                </a:solidFill>
                <a:latin typeface="+mn-lt"/>
              </a:rPr>
              <a:t>Design of the buncher cavity: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5D67162-E098-D6C7-7CA4-1780F269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6D2CCD-DBE8-827C-5FA9-0DBFC96A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1F5F89-1071-0356-3CC9-DDEB77FD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69D73DA-E597-6207-FBFE-52062E2FE226}"/>
              </a:ext>
            </a:extLst>
          </p:cNvPr>
          <p:cNvGrpSpPr/>
          <p:nvPr/>
        </p:nvGrpSpPr>
        <p:grpSpPr>
          <a:xfrm>
            <a:off x="4234258" y="903737"/>
            <a:ext cx="2387233" cy="2394294"/>
            <a:chOff x="7906667" y="923482"/>
            <a:chExt cx="2387233" cy="239429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895F371-0500-E9E0-5D88-2C64CD358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6319" y="923482"/>
              <a:ext cx="2023678" cy="234000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F177251-8661-CC3C-0B8A-E2C1602673C1}"/>
                </a:ext>
              </a:extLst>
            </p:cNvPr>
            <p:cNvSpPr txBox="1"/>
            <p:nvPr/>
          </p:nvSpPr>
          <p:spPr>
            <a:xfrm>
              <a:off x="7906667" y="3009999"/>
              <a:ext cx="23872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atin typeface="+mn-lt"/>
                </a:rPr>
                <a:t>Cooling scheme optimization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1E9A11E-681A-B746-4E24-EBC0B3EC5C7E}"/>
              </a:ext>
            </a:extLst>
          </p:cNvPr>
          <p:cNvGrpSpPr/>
          <p:nvPr/>
        </p:nvGrpSpPr>
        <p:grpSpPr>
          <a:xfrm>
            <a:off x="279848" y="3586063"/>
            <a:ext cx="5898626" cy="2035969"/>
            <a:chOff x="3952257" y="3605808"/>
            <a:chExt cx="5898626" cy="203596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E89088F-8B2B-3A2C-4B46-BDCE6180B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0610" y="3605808"/>
              <a:ext cx="2730273" cy="1980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36C1553-E14E-1D6E-E6FC-0295D9942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2257" y="3633408"/>
              <a:ext cx="2730274" cy="19800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9AF57EE-6985-5A65-153B-F8332E88B6E6}"/>
                </a:ext>
              </a:extLst>
            </p:cNvPr>
            <p:cNvSpPr txBox="1"/>
            <p:nvPr/>
          </p:nvSpPr>
          <p:spPr>
            <a:xfrm>
              <a:off x="5530403" y="5334000"/>
              <a:ext cx="27302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39200"/>
                  </a:solidFill>
                  <a:latin typeface="+mn-lt"/>
                </a:rPr>
                <a:t>Thermal &amp; mechanical studies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C917129-D0C0-9265-F4F5-5C019E9136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096" y="706063"/>
            <a:ext cx="1243123" cy="2808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D17BD67-9AF5-8569-699B-7F4F07676A9E}"/>
              </a:ext>
            </a:extLst>
          </p:cNvPr>
          <p:cNvSpPr txBox="1"/>
          <p:nvPr/>
        </p:nvSpPr>
        <p:spPr>
          <a:xfrm>
            <a:off x="345827" y="3298031"/>
            <a:ext cx="354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+mn-lt"/>
              </a:rPr>
              <a:t>RF studies &amp; geometry optimization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85175D3-C369-FFFD-86DE-D837B35682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584" y="725488"/>
            <a:ext cx="3313213" cy="23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CBD2121-BF87-48F7-E4D0-83D79B5483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563" y="3173760"/>
            <a:ext cx="3364185" cy="2376000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A5EB668F-8E2F-A799-CBFE-876F24511FC6}"/>
              </a:ext>
            </a:extLst>
          </p:cNvPr>
          <p:cNvGrpSpPr/>
          <p:nvPr/>
        </p:nvGrpSpPr>
        <p:grpSpPr>
          <a:xfrm>
            <a:off x="488979" y="797496"/>
            <a:ext cx="1723834" cy="2499806"/>
            <a:chOff x="849883" y="942363"/>
            <a:chExt cx="3294389" cy="4427384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71B3CCF-EEE4-E602-3270-67AA88C2B4E4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295200" y="1228937"/>
              <a:ext cx="2153424" cy="397604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" name="Connecteur droit 25">
              <a:extLst>
                <a:ext uri="{FF2B5EF4-FFF2-40B4-BE49-F238E27FC236}">
                  <a16:creationId xmlns:a16="http://schemas.microsoft.com/office/drawing/2014/main" id="{73F5C281-33F9-B1B2-74D6-070A3F56D342}"/>
                </a:ext>
              </a:extLst>
            </p:cNvPr>
            <p:cNvSpPr/>
            <p:nvPr/>
          </p:nvSpPr>
          <p:spPr>
            <a:xfrm>
              <a:off x="3489975" y="4409771"/>
              <a:ext cx="0" cy="795208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6591005-7E0B-2978-F774-0376B4400B40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521783" y="4727854"/>
              <a:ext cx="622489" cy="26051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881D3F37-AA17-4E31-8C5A-5E56FD03B47D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849883" y="2978396"/>
              <a:ext cx="378519" cy="23538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" name="Connecteur droit 28">
              <a:extLst>
                <a:ext uri="{FF2B5EF4-FFF2-40B4-BE49-F238E27FC236}">
                  <a16:creationId xmlns:a16="http://schemas.microsoft.com/office/drawing/2014/main" id="{CF62BBD6-5D69-E72A-FFE7-C345065C1DBF}"/>
                </a:ext>
              </a:extLst>
            </p:cNvPr>
            <p:cNvSpPr/>
            <p:nvPr/>
          </p:nvSpPr>
          <p:spPr>
            <a:xfrm>
              <a:off x="1327008" y="1356171"/>
              <a:ext cx="0" cy="3785192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sp>
          <p:nvSpPr>
            <p:cNvPr id="30" name="Connecteur droit 29">
              <a:extLst>
                <a:ext uri="{FF2B5EF4-FFF2-40B4-BE49-F238E27FC236}">
                  <a16:creationId xmlns:a16="http://schemas.microsoft.com/office/drawing/2014/main" id="{59FAE76F-27C7-D46E-EAA3-464EC3EC26E5}"/>
                </a:ext>
              </a:extLst>
            </p:cNvPr>
            <p:cNvSpPr/>
            <p:nvPr/>
          </p:nvSpPr>
          <p:spPr>
            <a:xfrm flipH="1">
              <a:off x="1422433" y="1292554"/>
              <a:ext cx="1272333" cy="0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-39760" rIns="79521" bIns="-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3D40DA1-2A9F-71D4-C975-3A011F8FAA55}"/>
                </a:ext>
              </a:extLst>
            </p:cNvPr>
            <p:cNvSpPr txBox="1"/>
            <p:nvPr/>
          </p:nvSpPr>
          <p:spPr>
            <a:xfrm>
              <a:off x="1686257" y="942363"/>
              <a:ext cx="954249" cy="258919"/>
            </a:xfrm>
            <a:prstGeom prst="rect">
              <a:avLst/>
            </a:prstGeom>
            <a:noFill/>
            <a:ln w="0">
              <a:noFill/>
            </a:ln>
          </p:spPr>
          <p:txBody>
            <a:bodyPr lIns="79521" tIns="39760" rIns="79521" bIns="39760" anchor="t">
              <a:noAutofit/>
            </a:bodyPr>
            <a:lstStyle/>
            <a:p>
              <a:r>
                <a:rPr lang="en-US" sz="800" spc="-1" dirty="0">
                  <a:solidFill>
                    <a:srgbClr val="000000"/>
                  </a:solidFill>
                  <a:latin typeface="+mn-lt"/>
                </a:rPr>
                <a:t>W/2</a:t>
              </a:r>
            </a:p>
          </p:txBody>
        </p:sp>
        <p:sp>
          <p:nvSpPr>
            <p:cNvPr id="32" name="Connecteur droit 31">
              <a:extLst>
                <a:ext uri="{FF2B5EF4-FFF2-40B4-BE49-F238E27FC236}">
                  <a16:creationId xmlns:a16="http://schemas.microsoft.com/office/drawing/2014/main" id="{18051F0A-A56F-1480-80B8-90B3215431AA}"/>
                </a:ext>
              </a:extLst>
            </p:cNvPr>
            <p:cNvSpPr/>
            <p:nvPr/>
          </p:nvSpPr>
          <p:spPr>
            <a:xfrm flipV="1">
              <a:off x="2217642" y="1483404"/>
              <a:ext cx="318083" cy="159042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7B1973BC-9DE5-AB69-616F-79989365354E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9901" y="1580027"/>
              <a:ext cx="317765" cy="21852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" name="Connecteur droit 33">
              <a:extLst>
                <a:ext uri="{FF2B5EF4-FFF2-40B4-BE49-F238E27FC236}">
                  <a16:creationId xmlns:a16="http://schemas.microsoft.com/office/drawing/2014/main" id="{49A65C27-1ED5-540A-9BF1-580FD1A910DD}"/>
                </a:ext>
              </a:extLst>
            </p:cNvPr>
            <p:cNvSpPr/>
            <p:nvPr/>
          </p:nvSpPr>
          <p:spPr>
            <a:xfrm>
              <a:off x="2249450" y="3742114"/>
              <a:ext cx="318083" cy="190532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EB55B74A-1840-87B8-CFC8-DD843E472893}"/>
                </a:ext>
              </a:extLst>
            </p:cNvPr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2440" y="3620550"/>
              <a:ext cx="327944" cy="194985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" name="Connecteur droit 35">
              <a:extLst>
                <a:ext uri="{FF2B5EF4-FFF2-40B4-BE49-F238E27FC236}">
                  <a16:creationId xmlns:a16="http://schemas.microsoft.com/office/drawing/2014/main" id="{5522F343-AC23-0602-EB42-6B92D96D673F}"/>
                </a:ext>
              </a:extLst>
            </p:cNvPr>
            <p:cNvSpPr/>
            <p:nvPr/>
          </p:nvSpPr>
          <p:spPr>
            <a:xfrm>
              <a:off x="1867750" y="4028389"/>
              <a:ext cx="318083" cy="190532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79180B36-9C44-4122-7E05-2FCEAFCC2622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7214" y="3903887"/>
              <a:ext cx="317765" cy="22679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" name="Connecteur droit 37">
              <a:extLst>
                <a:ext uri="{FF2B5EF4-FFF2-40B4-BE49-F238E27FC236}">
                  <a16:creationId xmlns:a16="http://schemas.microsoft.com/office/drawing/2014/main" id="{C4F14217-B842-1C06-CD0F-EA2F2A8949F5}"/>
                </a:ext>
              </a:extLst>
            </p:cNvPr>
            <p:cNvSpPr/>
            <p:nvPr/>
          </p:nvSpPr>
          <p:spPr>
            <a:xfrm flipV="1">
              <a:off x="1963175" y="4377962"/>
              <a:ext cx="190850" cy="63935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24174" rIns="79521" bIns="24174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4432D8DF-AFB2-1B0E-24C4-1BD7C07AD5A5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730655" y="4414018"/>
              <a:ext cx="327944" cy="22679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0" name="Connecteur droit 39">
              <a:extLst>
                <a:ext uri="{FF2B5EF4-FFF2-40B4-BE49-F238E27FC236}">
                  <a16:creationId xmlns:a16="http://schemas.microsoft.com/office/drawing/2014/main" id="{6280ECE3-3464-0B93-A0E8-4FB4495B9DA9}"/>
                </a:ext>
              </a:extLst>
            </p:cNvPr>
            <p:cNvSpPr/>
            <p:nvPr/>
          </p:nvSpPr>
          <p:spPr>
            <a:xfrm>
              <a:off x="2217642" y="4218921"/>
              <a:ext cx="0" cy="159042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EBDF2A1A-FCFC-9CC3-ABA6-A57566203527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0176" y="4227023"/>
              <a:ext cx="327944" cy="15872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924BB848-4714-2020-A3D2-099A4A1C7B85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810231" y="3990219"/>
              <a:ext cx="202619" cy="216615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" name="Connecteur droit 42">
              <a:extLst>
                <a:ext uri="{FF2B5EF4-FFF2-40B4-BE49-F238E27FC236}">
                  <a16:creationId xmlns:a16="http://schemas.microsoft.com/office/drawing/2014/main" id="{AF4005F6-7812-3D13-7D88-1771550A4889}"/>
                </a:ext>
              </a:extLst>
            </p:cNvPr>
            <p:cNvSpPr/>
            <p:nvPr/>
          </p:nvSpPr>
          <p:spPr>
            <a:xfrm flipH="1">
              <a:off x="1422433" y="5364021"/>
              <a:ext cx="1908500" cy="5726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-34035" rIns="79521" bIns="-34035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9C49CE24-7060-1429-6D2C-826B31226989}"/>
                </a:ext>
              </a:extLst>
            </p:cNvPr>
            <p:cNvSpPr txBox="1"/>
            <p:nvPr/>
          </p:nvSpPr>
          <p:spPr>
            <a:xfrm>
              <a:off x="1961483" y="5023410"/>
              <a:ext cx="954249" cy="258919"/>
            </a:xfrm>
            <a:prstGeom prst="rect">
              <a:avLst/>
            </a:prstGeom>
            <a:noFill/>
            <a:ln w="0">
              <a:noFill/>
            </a:ln>
          </p:spPr>
          <p:txBody>
            <a:bodyPr lIns="79521" tIns="39760" rIns="79521" bIns="39760" anchor="t">
              <a:noAutofit/>
            </a:bodyPr>
            <a:lstStyle/>
            <a:p>
              <a:r>
                <a:rPr lang="en-US" sz="800" spc="-1" dirty="0" err="1">
                  <a:solidFill>
                    <a:srgbClr val="000000"/>
                  </a:solidFill>
                  <a:latin typeface="+mn-lt"/>
                </a:rPr>
                <a:t>Lcav</a:t>
              </a:r>
              <a:r>
                <a:rPr lang="en-US" sz="800" spc="-1" dirty="0">
                  <a:solidFill>
                    <a:srgbClr val="000000"/>
                  </a:solidFill>
                  <a:latin typeface="+mn-lt"/>
                </a:rPr>
                <a:t>/2</a:t>
              </a:r>
            </a:p>
          </p:txBody>
        </p:sp>
        <p:sp>
          <p:nvSpPr>
            <p:cNvPr id="45" name="Connecteur droit 44">
              <a:extLst>
                <a:ext uri="{FF2B5EF4-FFF2-40B4-BE49-F238E27FC236}">
                  <a16:creationId xmlns:a16="http://schemas.microsoft.com/office/drawing/2014/main" id="{BC1B0B2D-1838-3986-1EF6-BC31B79529E7}"/>
                </a:ext>
              </a:extLst>
            </p:cNvPr>
            <p:cNvSpPr/>
            <p:nvPr/>
          </p:nvSpPr>
          <p:spPr>
            <a:xfrm flipH="1">
              <a:off x="1412254" y="4294625"/>
              <a:ext cx="731592" cy="0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-39760" rIns="79521" bIns="-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7922D8F-9E25-5C79-9FBA-341C0853EDFA}"/>
                </a:ext>
              </a:extLst>
            </p:cNvPr>
            <p:cNvSpPr txBox="1"/>
            <p:nvPr/>
          </p:nvSpPr>
          <p:spPr>
            <a:xfrm>
              <a:off x="1496075" y="4000786"/>
              <a:ext cx="731591" cy="384961"/>
            </a:xfrm>
            <a:prstGeom prst="rect">
              <a:avLst/>
            </a:prstGeom>
            <a:noFill/>
            <a:ln w="0">
              <a:noFill/>
            </a:ln>
          </p:spPr>
          <p:txBody>
            <a:bodyPr lIns="79521" tIns="39760" rIns="79521" bIns="39760" anchor="t">
              <a:noAutofit/>
            </a:bodyPr>
            <a:lstStyle/>
            <a:p>
              <a:r>
                <a:rPr lang="en-US" sz="800" spc="-1" dirty="0">
                  <a:solidFill>
                    <a:srgbClr val="000000"/>
                  </a:solidFill>
                  <a:latin typeface="+mn-lt"/>
                </a:rPr>
                <a:t>g/2</a:t>
              </a:r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F3C8D006-CB26-529D-C9E3-DFBB38DFBE1E}"/>
              </a:ext>
            </a:extLst>
          </p:cNvPr>
          <p:cNvSpPr txBox="1"/>
          <p:nvPr/>
        </p:nvSpPr>
        <p:spPr>
          <a:xfrm>
            <a:off x="7113713" y="3029744"/>
            <a:ext cx="3313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+mn-lt"/>
              </a:rPr>
              <a:t>Mechanical drawings folder  preparation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4DC2F0-A509-A4C0-0199-512FCB16DE0C}"/>
              </a:ext>
            </a:extLst>
          </p:cNvPr>
          <p:cNvSpPr txBox="1"/>
          <p:nvPr/>
        </p:nvSpPr>
        <p:spPr>
          <a:xfrm>
            <a:off x="2290043" y="2600598"/>
            <a:ext cx="5941409" cy="1077218"/>
          </a:xfrm>
          <a:prstGeom prst="rect">
            <a:avLst/>
          </a:prstGeom>
          <a:solidFill>
            <a:srgbClr val="CC0066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n-lt"/>
              </a:rPr>
              <a:t>The call for tender was lunched end of May</a:t>
            </a:r>
          </a:p>
        </p:txBody>
      </p:sp>
    </p:spTree>
    <p:extLst>
      <p:ext uri="{BB962C8B-B14F-4D97-AF65-F5344CB8AC3E}">
        <p14:creationId xmlns:p14="http://schemas.microsoft.com/office/powerpoint/2010/main" val="364175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C82F3-F1E5-312B-5626-E5EE46100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8AAC8F-A6BD-4220-82D1-ED2007B1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booster cryomodule: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3AE2CA-01D4-0967-E151-01C2A803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6C2D44-AA01-E576-D6FE-12C8932F5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89A111-C028-6702-49EE-6E1E5914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85D1C90-8190-D3AC-E4EF-31F62CC0F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64" y="1357991"/>
            <a:ext cx="9922891" cy="3615969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9A3E6FA-0AFC-024C-99D6-8FFA9B4AACFA}"/>
              </a:ext>
            </a:extLst>
          </p:cNvPr>
          <p:cNvSpPr/>
          <p:nvPr/>
        </p:nvSpPr>
        <p:spPr>
          <a:xfrm rot="21230586">
            <a:off x="6438078" y="2250086"/>
            <a:ext cx="1224136" cy="76513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2A1949-973D-A5AF-86E1-2DCEA6AA6E35}"/>
              </a:ext>
            </a:extLst>
          </p:cNvPr>
          <p:cNvSpPr txBox="1"/>
          <p:nvPr/>
        </p:nvSpPr>
        <p:spPr>
          <a:xfrm>
            <a:off x="4971168" y="3967376"/>
            <a:ext cx="3511563" cy="1438632"/>
          </a:xfrm>
          <a:prstGeom prst="roundRect">
            <a:avLst>
              <a:gd name="adj" fmla="val 1439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n-lt"/>
              </a:rPr>
              <a:t>Booster</a:t>
            </a:r>
            <a:r>
              <a:rPr lang="en-GB" sz="1600" dirty="0">
                <a:latin typeface="+mn-lt"/>
              </a:rPr>
              <a:t> 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4 mono-cell cavities cooled at 2 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Length ≈ 3150 mm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Diameter : 1216 mm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Injection Energie: 7 MeV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BCD5343-1D37-82F2-DE55-926F254C25AB}"/>
              </a:ext>
            </a:extLst>
          </p:cNvPr>
          <p:cNvSpPr txBox="1"/>
          <p:nvPr/>
        </p:nvSpPr>
        <p:spPr>
          <a:xfrm>
            <a:off x="7618635" y="6534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u="sng" dirty="0">
                <a:solidFill>
                  <a:srgbClr val="CC0066"/>
                </a:solidFill>
                <a:latin typeface="+mn-lt"/>
              </a:rPr>
              <a:t>Slides from Samuel Marchal</a:t>
            </a:r>
          </a:p>
        </p:txBody>
      </p:sp>
    </p:spTree>
    <p:extLst>
      <p:ext uri="{BB962C8B-B14F-4D97-AF65-F5344CB8AC3E}">
        <p14:creationId xmlns:p14="http://schemas.microsoft.com/office/powerpoint/2010/main" val="752310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FAE9A-1C50-8C73-91C4-50BB7A881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635F3-F4C8-BBBB-FE21-FEB6A661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Booster status: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BF2C01-A689-488E-15B3-7FC3DD93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DC2A00-07B9-6D13-CA86-9CB11440F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082731-6B6B-21C5-D953-242DC8BA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E5C05D-AF26-C969-2BB8-0F03E0B3CD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040" y="729744"/>
            <a:ext cx="5184727" cy="49069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FAA170-604C-0374-AAD7-33EFBBF3F0D4}"/>
              </a:ext>
            </a:extLst>
          </p:cNvPr>
          <p:cNvSpPr txBox="1"/>
          <p:nvPr/>
        </p:nvSpPr>
        <p:spPr>
          <a:xfrm>
            <a:off x="8953341" y="1851715"/>
            <a:ext cx="104155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latin typeface="+mn-lt"/>
              </a:rPr>
              <a:t>Cryo</a:t>
            </a:r>
            <a:r>
              <a:rPr lang="en-GB" sz="1400" dirty="0">
                <a:latin typeface="+mn-lt"/>
              </a:rPr>
              <a:t>. valve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2A7A25-6225-8032-9BC7-65D5C797F605}"/>
              </a:ext>
            </a:extLst>
          </p:cNvPr>
          <p:cNvSpPr txBox="1"/>
          <p:nvPr/>
        </p:nvSpPr>
        <p:spPr>
          <a:xfrm>
            <a:off x="8953341" y="2814051"/>
            <a:ext cx="11855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Level gauge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153F10D-BE48-C8C0-A53B-6074B055E200}"/>
              </a:ext>
            </a:extLst>
          </p:cNvPr>
          <p:cNvSpPr txBox="1"/>
          <p:nvPr/>
        </p:nvSpPr>
        <p:spPr>
          <a:xfrm>
            <a:off x="8953341" y="3781584"/>
            <a:ext cx="104155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Tie rod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A960332-1F0E-3A8E-42F7-DC0F838AFEA6}"/>
              </a:ext>
            </a:extLst>
          </p:cNvPr>
          <p:cNvSpPr txBox="1"/>
          <p:nvPr/>
        </p:nvSpPr>
        <p:spPr>
          <a:xfrm>
            <a:off x="201813" y="1851715"/>
            <a:ext cx="149064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Instrument. Ports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EBEC53-99F5-211C-226C-27BECC845086}"/>
              </a:ext>
            </a:extLst>
          </p:cNvPr>
          <p:cNvSpPr txBox="1"/>
          <p:nvPr/>
        </p:nvSpPr>
        <p:spPr>
          <a:xfrm>
            <a:off x="273819" y="2814051"/>
            <a:ext cx="141863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Alignment target support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7D4EBAE-E983-1A44-BDE6-41E8502F9C30}"/>
              </a:ext>
            </a:extLst>
          </p:cNvPr>
          <p:cNvSpPr txBox="1"/>
          <p:nvPr/>
        </p:nvSpPr>
        <p:spPr>
          <a:xfrm>
            <a:off x="345831" y="4743920"/>
            <a:ext cx="134662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Vacuum pump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817F481-D6F8-3A20-6100-66DBE8100E0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692453" y="2005604"/>
            <a:ext cx="2181766" cy="448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0942E4D-EA89-5C43-D1EF-EAAD80C92CF1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692452" y="2453680"/>
            <a:ext cx="2613815" cy="621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7DA87E6-6E36-C0C3-0724-7A4F197699BD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1692453" y="4178859"/>
            <a:ext cx="1548094" cy="718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5D91F01-4B51-1400-A622-1940955BD1C1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7378539" y="2005604"/>
            <a:ext cx="1574802" cy="1670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0A21589-4CCD-BC54-2AD7-FCE10AF9ED62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754539" y="2967940"/>
            <a:ext cx="21988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985D85A-4913-236B-0ADA-F538CD9AF086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6178475" y="3365584"/>
            <a:ext cx="2774866" cy="5698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4DC70A20-A427-EE22-B688-322E1ECAC782}"/>
              </a:ext>
            </a:extLst>
          </p:cNvPr>
          <p:cNvSpPr txBox="1"/>
          <p:nvPr/>
        </p:nvSpPr>
        <p:spPr>
          <a:xfrm>
            <a:off x="273819" y="3776387"/>
            <a:ext cx="141863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Vacuum Vessel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DC283A-40BC-D59F-81EF-526DE46CD8D5}"/>
              </a:ext>
            </a:extLst>
          </p:cNvPr>
          <p:cNvSpPr txBox="1"/>
          <p:nvPr/>
        </p:nvSpPr>
        <p:spPr>
          <a:xfrm>
            <a:off x="8953341" y="4730761"/>
            <a:ext cx="14736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Tuner trapdoor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5D65867-B4EF-BBC1-1CD0-260BD9ABBD35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106467" y="4178859"/>
            <a:ext cx="2846874" cy="705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3544A1C-027C-834E-F751-A618CF27E351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1692452" y="3173760"/>
            <a:ext cx="1548095" cy="7565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D651FA66-7D49-D981-059D-7BCC6F8FD034}"/>
              </a:ext>
            </a:extLst>
          </p:cNvPr>
          <p:cNvSpPr txBox="1"/>
          <p:nvPr/>
        </p:nvSpPr>
        <p:spPr>
          <a:xfrm>
            <a:off x="7618635" y="6534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u="sng" dirty="0">
                <a:solidFill>
                  <a:srgbClr val="CC0066"/>
                </a:solidFill>
                <a:latin typeface="+mn-lt"/>
              </a:rPr>
              <a:t>Slides from Samuel Marchal</a:t>
            </a:r>
          </a:p>
        </p:txBody>
      </p:sp>
    </p:spTree>
    <p:extLst>
      <p:ext uri="{BB962C8B-B14F-4D97-AF65-F5344CB8AC3E}">
        <p14:creationId xmlns:p14="http://schemas.microsoft.com/office/powerpoint/2010/main" val="342318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D46D7-7507-FB00-FFB3-FEB4E5EC7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ECBD8-BF0F-95AF-9CD0-D52BAC2AD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</a:t>
            </a:r>
            <a:r>
              <a:rPr lang="en-GB" noProof="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ooster</a:t>
            </a:r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status: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D5EAFE-1810-8FB5-CB7C-F13AE389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03/06/2026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217E5DD-EF1D-9103-6B8C-FC632212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812903-36F1-B5A4-0E32-7BFB4A099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37D17F-42C7-8947-B7A8-E5290C2594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024" y="725488"/>
            <a:ext cx="6336704" cy="48215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FD03B13-97FF-C54E-122F-0C0DCCCEA52D}"/>
              </a:ext>
            </a:extLst>
          </p:cNvPr>
          <p:cNvSpPr txBox="1"/>
          <p:nvPr/>
        </p:nvSpPr>
        <p:spPr>
          <a:xfrm>
            <a:off x="8953340" y="1370547"/>
            <a:ext cx="168962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Rupture disc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98F41D-B533-49B9-7BF0-9763B4901DB5}"/>
              </a:ext>
            </a:extLst>
          </p:cNvPr>
          <p:cNvSpPr txBox="1"/>
          <p:nvPr/>
        </p:nvSpPr>
        <p:spPr>
          <a:xfrm>
            <a:off x="8953341" y="1851715"/>
            <a:ext cx="1689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Valve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93F0F1-01E8-B693-9FF4-E91742BEF933}"/>
              </a:ext>
            </a:extLst>
          </p:cNvPr>
          <p:cNvSpPr txBox="1"/>
          <p:nvPr/>
        </p:nvSpPr>
        <p:spPr>
          <a:xfrm>
            <a:off x="8953341" y="2332883"/>
            <a:ext cx="1689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Magnetic shielding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0762283-1137-7B2F-35F5-FACC29679FA9}"/>
              </a:ext>
            </a:extLst>
          </p:cNvPr>
          <p:cNvSpPr txBox="1"/>
          <p:nvPr/>
        </p:nvSpPr>
        <p:spPr>
          <a:xfrm>
            <a:off x="8953341" y="2814051"/>
            <a:ext cx="168962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Biphasic tube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932FE5C-39E9-BD6D-9A15-5382BC6BCAE0}"/>
              </a:ext>
            </a:extLst>
          </p:cNvPr>
          <p:cNvSpPr txBox="1"/>
          <p:nvPr/>
        </p:nvSpPr>
        <p:spPr>
          <a:xfrm>
            <a:off x="8953341" y="3295219"/>
            <a:ext cx="1689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Thermal shielding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24D0C8-A224-E3B9-553C-42999467C49F}"/>
              </a:ext>
            </a:extLst>
          </p:cNvPr>
          <p:cNvSpPr txBox="1"/>
          <p:nvPr/>
        </p:nvSpPr>
        <p:spPr>
          <a:xfrm>
            <a:off x="8953341" y="3781584"/>
            <a:ext cx="1689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He tank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33719E-BE91-B619-B9ED-C25A3E2F6A2B}"/>
              </a:ext>
            </a:extLst>
          </p:cNvPr>
          <p:cNvSpPr txBox="1"/>
          <p:nvPr/>
        </p:nvSpPr>
        <p:spPr>
          <a:xfrm>
            <a:off x="8953340" y="4262752"/>
            <a:ext cx="168962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Cavity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03BB03-0E38-3467-B8F4-E5E1F0EEA4A2}"/>
              </a:ext>
            </a:extLst>
          </p:cNvPr>
          <p:cNvSpPr txBox="1"/>
          <p:nvPr/>
        </p:nvSpPr>
        <p:spPr>
          <a:xfrm>
            <a:off x="8953341" y="5198770"/>
            <a:ext cx="168962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Wave guide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D22DE93-FBE2-1674-A585-D08DBDEA88E4}"/>
              </a:ext>
            </a:extLst>
          </p:cNvPr>
          <p:cNvSpPr txBox="1"/>
          <p:nvPr/>
        </p:nvSpPr>
        <p:spPr>
          <a:xfrm>
            <a:off x="345827" y="1370547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Lifting ring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81709FB-9844-F307-D380-2214B67C03D7}"/>
              </a:ext>
            </a:extLst>
          </p:cNvPr>
          <p:cNvSpPr txBox="1"/>
          <p:nvPr/>
        </p:nvSpPr>
        <p:spPr>
          <a:xfrm>
            <a:off x="345827" y="1851715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Jumper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25F8D5-14C2-20C9-F0DB-F43BE3CBB473}"/>
              </a:ext>
            </a:extLst>
          </p:cNvPr>
          <p:cNvSpPr txBox="1"/>
          <p:nvPr/>
        </p:nvSpPr>
        <p:spPr>
          <a:xfrm>
            <a:off x="345827" y="2332883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Exchanger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D1955E4-CFE8-6079-5035-7DB2FC530730}"/>
              </a:ext>
            </a:extLst>
          </p:cNvPr>
          <p:cNvSpPr txBox="1"/>
          <p:nvPr/>
        </p:nvSpPr>
        <p:spPr>
          <a:xfrm>
            <a:off x="345827" y="2814051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Flat bottom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48B1917-0B24-0942-9AD5-E16E8E62CF6F}"/>
              </a:ext>
            </a:extLst>
          </p:cNvPr>
          <p:cNvSpPr txBox="1"/>
          <p:nvPr/>
        </p:nvSpPr>
        <p:spPr>
          <a:xfrm>
            <a:off x="345827" y="3295219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Valve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B1F21E3-F0E0-9ED8-5519-288E169E18FB}"/>
              </a:ext>
            </a:extLst>
          </p:cNvPr>
          <p:cNvSpPr txBox="1"/>
          <p:nvPr/>
        </p:nvSpPr>
        <p:spPr>
          <a:xfrm>
            <a:off x="345827" y="4262752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Tuner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BD4B66D-6732-65B8-6235-987C9B121B0A}"/>
              </a:ext>
            </a:extLst>
          </p:cNvPr>
          <p:cNvSpPr txBox="1"/>
          <p:nvPr/>
        </p:nvSpPr>
        <p:spPr>
          <a:xfrm>
            <a:off x="345827" y="4743920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Power coupler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A20C52A-8235-A830-8C86-4C53267E8831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868747" y="1524436"/>
            <a:ext cx="2293504" cy="8084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3A1380F-8EB7-8354-E667-A78F18387023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868747" y="2005604"/>
            <a:ext cx="9973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7520BA0-F2CF-ECB4-7051-A8352D972DEE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868747" y="2332884"/>
            <a:ext cx="1371800" cy="153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4D42CA3-FAFE-54BA-8CB4-075EF374C622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868747" y="2967940"/>
            <a:ext cx="7453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E921EC1-4127-28F4-88EE-AA4D4C07E8D9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868747" y="3449108"/>
            <a:ext cx="457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ED6EE3C-18CD-E235-258D-2BA5F07BEBCD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868747" y="3786697"/>
            <a:ext cx="2149488" cy="6299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E1C6AC6-5DE4-296B-8FD8-C337C74288E4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1868747" y="4178859"/>
            <a:ext cx="1371800" cy="718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A531D4B-C967-541D-3453-FFC5770E1F13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7690643" y="1524436"/>
            <a:ext cx="1262697" cy="2061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A069474-6EA8-F6E6-0110-A51FE95E660F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397139" y="2005604"/>
            <a:ext cx="3556202" cy="3272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668D277-877F-5D6E-5E11-CE81AB10F0A8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7004098" y="2486772"/>
            <a:ext cx="1949243" cy="2519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83C43EC-A4F0-EB9F-C8AF-A865A7AB352F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699299" y="2967940"/>
            <a:ext cx="2254042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C4A3B18-3A71-6DB3-DF2F-F9444CA4D9FA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915414" y="3295219"/>
            <a:ext cx="2037927" cy="1538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35787B3-80FE-4C9C-6A6A-71AE2E97353A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7378539" y="3781585"/>
            <a:ext cx="1574802" cy="153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48B927D6-EBEE-1178-BAD4-09714C558229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258595" y="3781585"/>
            <a:ext cx="1694745" cy="635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D8CB0A0-7A6D-BD46-F4DF-F5BC322B5F6D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258595" y="5225088"/>
            <a:ext cx="1694746" cy="1275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53D2EE7B-09AA-0BC3-9B12-246C24BA501A}"/>
              </a:ext>
            </a:extLst>
          </p:cNvPr>
          <p:cNvSpPr txBox="1"/>
          <p:nvPr/>
        </p:nvSpPr>
        <p:spPr>
          <a:xfrm>
            <a:off x="345827" y="3776387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CF transition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0ECA562-5F4E-028C-8AA8-F58E7126B6C7}"/>
              </a:ext>
            </a:extLst>
          </p:cNvPr>
          <p:cNvSpPr txBox="1"/>
          <p:nvPr/>
        </p:nvSpPr>
        <p:spPr>
          <a:xfrm>
            <a:off x="8953341" y="4730761"/>
            <a:ext cx="168962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support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959EC57F-1EB7-4695-BA0B-E65E9D9E4079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7834660" y="4829944"/>
            <a:ext cx="1118681" cy="547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A24DB86-1404-259F-EFF8-229645BF2451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1868747" y="3597800"/>
            <a:ext cx="888637" cy="3324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683322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103044</TotalTime>
  <Words>2848</Words>
  <Application>Microsoft Macintosh PowerPoint</Application>
  <PresentationFormat>Personnalisé</PresentationFormat>
  <Paragraphs>795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3" baseType="lpstr">
      <vt:lpstr>Arial</vt:lpstr>
      <vt:lpstr>Bahnschrift SemiBold</vt:lpstr>
      <vt:lpstr>Calibri</vt:lpstr>
      <vt:lpstr>Calibri Light</vt:lpstr>
      <vt:lpstr>Cambria Math</vt:lpstr>
      <vt:lpstr>Courier New</vt:lpstr>
      <vt:lpstr>Wingdings</vt:lpstr>
      <vt:lpstr>1_modele-IJCLAb-powerpoint</vt:lpstr>
      <vt:lpstr>Masque IJCLab standard</vt:lpstr>
      <vt:lpstr>Présentation PowerPoint</vt:lpstr>
      <vt:lpstr>PERLE global planning</vt:lpstr>
      <vt:lpstr>Présentation PowerPoint</vt:lpstr>
      <vt:lpstr>PERLE e- Source:</vt:lpstr>
      <vt:lpstr>Design of the buncher cavity:</vt:lpstr>
      <vt:lpstr>Design of the buncher cavity:</vt:lpstr>
      <vt:lpstr>The booster cryomodule:</vt:lpstr>
      <vt:lpstr>Booster status:</vt:lpstr>
      <vt:lpstr>Booster status:</vt:lpstr>
      <vt:lpstr>Booster cryogenic distribution:</vt:lpstr>
      <vt:lpstr>Booster single cell cavity and FPC </vt:lpstr>
      <vt:lpstr>Booster vacuum vessel  </vt:lpstr>
      <vt:lpstr>Planning of the booster:</vt:lpstr>
      <vt:lpstr>Status of the Linac cryomodule </vt:lpstr>
      <vt:lpstr>Status of the Linac cryomodule </vt:lpstr>
      <vt:lpstr>Design status of Linac components </vt:lpstr>
      <vt:lpstr>Design status of Linac components </vt:lpstr>
      <vt:lpstr>Design status of Linac components </vt:lpstr>
      <vt:lpstr>Status of Linac cryomodule components</vt:lpstr>
      <vt:lpstr>Status of Linac cryomodule components</vt:lpstr>
      <vt:lpstr>Organization of the beam dynamics review: </vt:lpstr>
      <vt:lpstr>Contributions PERLE à IPAC’26 </vt:lpstr>
      <vt:lpstr>Contributions PERLE à IPAC’26 </vt:lpstr>
      <vt:lpstr>IN-KIND : News of the Collaboration:</vt:lpstr>
      <vt:lpstr>IN-KIND : Status of Magnets- Discussions with Daresbury (I)</vt:lpstr>
      <vt:lpstr>IN-KIND : Status of Magnets- Discussions with Daresbury (II)</vt:lpstr>
      <vt:lpstr>IN-KIND :  Status of Magnets- Discussions with Daresbury (III)</vt:lpstr>
      <vt:lpstr>IN-KIND : Status of Magnets- Discussions with Daresbury (IV)</vt:lpstr>
      <vt:lpstr>IN-KIND : Status of Magnets- Other discussions</vt:lpstr>
      <vt:lpstr>NEW POSSIBLE FUNDINGS : Application for funding: SESAME program</vt:lpstr>
      <vt:lpstr>NEW POSSIBLE FUNDINGS : Preparation for application of E2-SCALE: </vt:lpstr>
      <vt:lpstr>Collaboration Agreement Extension</vt:lpstr>
      <vt:lpstr>Présentation PowerPoint</vt:lpstr>
      <vt:lpstr>TDR- Structure and advancement: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2253</cp:revision>
  <cp:lastPrinted>2022-06-10T08:50:38Z</cp:lastPrinted>
  <dcterms:created xsi:type="dcterms:W3CDTF">2011-03-09T16:37:49Z</dcterms:created>
  <dcterms:modified xsi:type="dcterms:W3CDTF">2026-06-03T14:53:35Z</dcterms:modified>
</cp:coreProperties>
</file>