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7" r:id="rId1"/>
  </p:sldMasterIdLst>
  <p:notesMasterIdLst>
    <p:notesMasterId r:id="rId11"/>
  </p:notesMasterIdLst>
  <p:sldIdLst>
    <p:sldId id="1870" r:id="rId2"/>
    <p:sldId id="1865" r:id="rId3"/>
    <p:sldId id="1874" r:id="rId4"/>
    <p:sldId id="1876" r:id="rId5"/>
    <p:sldId id="1872" r:id="rId6"/>
    <p:sldId id="1875" r:id="rId7"/>
    <p:sldId id="1856" r:id="rId8"/>
    <p:sldId id="1873" r:id="rId9"/>
    <p:sldId id="1867" r:id="rId10"/>
  </p:sldIdLst>
  <p:sldSz cx="10772775" cy="6059488"/>
  <p:notesSz cx="6858000" cy="9144000"/>
  <p:defaultTextStyle>
    <a:defPPr>
      <a:defRPr lang="fr-FR"/>
    </a:defPPr>
    <a:lvl1pPr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501650" indent="-44450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004888" indent="-90488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508125" indent="-136525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2009775" indent="-180975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909">
          <p15:clr>
            <a:srgbClr val="A4A3A4"/>
          </p15:clr>
        </p15:guide>
        <p15:guide id="2" pos="339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F39200"/>
    <a:srgbClr val="FF6700"/>
    <a:srgbClr val="E05314"/>
    <a:srgbClr val="00F350"/>
    <a:srgbClr val="6600CC"/>
    <a:srgbClr val="00294B"/>
    <a:srgbClr val="456487"/>
    <a:srgbClr val="511F74"/>
    <a:srgbClr val="7A28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14" autoAdjust="0"/>
    <p:restoredTop sz="96291" autoAdjust="0"/>
  </p:normalViewPr>
  <p:slideViewPr>
    <p:cSldViewPr>
      <p:cViewPr varScale="1">
        <p:scale>
          <a:sx n="140" d="100"/>
          <a:sy n="140" d="100"/>
        </p:scale>
        <p:origin x="232" y="192"/>
      </p:cViewPr>
      <p:guideLst>
        <p:guide orient="horz" pos="1909"/>
        <p:guide pos="339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368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0055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0055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A0983F0-3B2B-4346-9D34-6FF74AEF7015}" type="datetimeFigureOut">
              <a:rPr lang="fr-FR"/>
              <a:pPr>
                <a:defRPr/>
              </a:pPr>
              <a:t>24/06/2026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0055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0055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BC699F-DBFB-4FA7-9A20-949047200E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39527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logo-p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" y="0"/>
            <a:ext cx="10772418" cy="605948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73918" y="149425"/>
            <a:ext cx="8424938" cy="432048"/>
          </a:xfrm>
        </p:spPr>
        <p:txBody>
          <a:bodyPr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 Progress Review 5- 2026 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0257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" y="0"/>
            <a:ext cx="10772417" cy="605948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 Progress Review 5- 2026 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7070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A8FD5F-E33E-40BC-9DD7-0723FC62E9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6597" y="991680"/>
            <a:ext cx="8079581" cy="2109600"/>
          </a:xfrm>
        </p:spPr>
        <p:txBody>
          <a:bodyPr anchor="b"/>
          <a:lstStyle>
            <a:lvl1pPr algn="ctr">
              <a:defRPr sz="5302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2AD7478-505D-44CF-BCB9-0510EA396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6597" y="3182634"/>
            <a:ext cx="8079581" cy="1462973"/>
          </a:xfrm>
        </p:spPr>
        <p:txBody>
          <a:bodyPr/>
          <a:lstStyle>
            <a:lvl1pPr marL="0" indent="0" algn="ctr">
              <a:buNone/>
              <a:defRPr sz="2121"/>
            </a:lvl1pPr>
            <a:lvl2pPr marL="403982" indent="0" algn="ctr">
              <a:buNone/>
              <a:defRPr sz="1767"/>
            </a:lvl2pPr>
            <a:lvl3pPr marL="807964" indent="0" algn="ctr">
              <a:buNone/>
              <a:defRPr sz="1590"/>
            </a:lvl3pPr>
            <a:lvl4pPr marL="1211946" indent="0" algn="ctr">
              <a:buNone/>
              <a:defRPr sz="1414"/>
            </a:lvl4pPr>
            <a:lvl5pPr marL="1615928" indent="0" algn="ctr">
              <a:buNone/>
              <a:defRPr sz="1414"/>
            </a:lvl5pPr>
            <a:lvl6pPr marL="2019910" indent="0" algn="ctr">
              <a:buNone/>
              <a:defRPr sz="1414"/>
            </a:lvl6pPr>
            <a:lvl7pPr marL="2423892" indent="0" algn="ctr">
              <a:buNone/>
              <a:defRPr sz="1414"/>
            </a:lvl7pPr>
            <a:lvl8pPr marL="2827873" indent="0" algn="ctr">
              <a:buNone/>
              <a:defRPr sz="1414"/>
            </a:lvl8pPr>
            <a:lvl9pPr marL="3231855" indent="0" algn="ctr">
              <a:buNone/>
              <a:defRPr sz="1414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959662-BAB8-40BE-8F94-2794A0187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033093-330B-497C-8C4E-F72E81565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 Progress Review 5- 2026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429CB5-682C-4F44-AF45-94E50533C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C888C-2246-473E-A69D-9BC16C973E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316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-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" y="0"/>
            <a:ext cx="10772418" cy="605948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73918" y="149425"/>
            <a:ext cx="8424938" cy="432048"/>
          </a:xfrm>
        </p:spPr>
        <p:txBody>
          <a:bodyPr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 Progress Review 5- 2026 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2562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-ijcla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0772420" cy="6059487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3" y="149425"/>
            <a:ext cx="8208911" cy="432048"/>
          </a:xfrm>
        </p:spPr>
        <p:txBody>
          <a:bodyPr>
            <a:normAutofit/>
          </a:bodyPr>
          <a:lstStyle>
            <a:lvl1pPr>
              <a:defRPr lang="fr-FR" sz="24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 Progress Review 5- 2026 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3263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slide-fili-p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0772420" cy="6059487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 Progress Review 5- 2026 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lang="fr-FR" sz="24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60620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-slide-p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0772420" cy="6059486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 Progress Review 5- 2026 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lang="fr-FR" sz="24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680099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fili-tutel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0772420" cy="605948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 Progress Review 5- 2026 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5913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fi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" y="0"/>
            <a:ext cx="10772418" cy="605948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 Progress Review 5- 2026 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614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" y="0"/>
            <a:ext cx="10772418" cy="605948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 Progress Review 5- 2026 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065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fili-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" y="0"/>
            <a:ext cx="10772417" cy="605948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 Progress Review 5- 2026 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6109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741363" y="322263"/>
            <a:ext cx="9290050" cy="1171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612900"/>
            <a:ext cx="9290050" cy="3844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41363" y="5616575"/>
            <a:ext cx="2422525" cy="3222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26/06/2026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568700" y="5616575"/>
            <a:ext cx="3635375" cy="3222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PERLE Progress Review 5- 2026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608888" y="5616575"/>
            <a:ext cx="2422525" cy="3222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71596-5F9D-49C5-9701-16B3CA5431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6465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1" r:id="rId3"/>
    <p:sldLayoutId id="2147483708" r:id="rId4"/>
    <p:sldLayoutId id="2147483709" r:id="rId5"/>
    <p:sldLayoutId id="2147483702" r:id="rId6"/>
    <p:sldLayoutId id="2147483703" r:id="rId7"/>
    <p:sldLayoutId id="2147483704" r:id="rId8"/>
    <p:sldLayoutId id="2147483710" r:id="rId9"/>
    <p:sldLayoutId id="2147483711" r:id="rId10"/>
    <p:sldLayoutId id="2147483712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indico.him.uni-mainz.de/event/277/" TargetMode="Externa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ijclab.in2p3.fr/event/13323/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59596-DB6A-F718-E837-13A108B97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8DB6D55-D7F5-1C33-5F75-1F720CBC3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latin typeface="+mn-lt"/>
              </a:rPr>
              <a:t>PERLE Progress Review 5- 2026 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86D92E7-422D-35CD-AEF4-3FEB2C58A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>
                <a:latin typeface="+mn-lt"/>
              </a:rPr>
              <a:pPr/>
              <a:t>1</a:t>
            </a:fld>
            <a:endParaRPr lang="fr-FR">
              <a:latin typeface="+mn-lt"/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7BBEBD-D59C-B232-3DD9-D396F32E4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D3D1416-7631-25EC-E29A-FA0B27BC5F44}"/>
              </a:ext>
            </a:extLst>
          </p:cNvPr>
          <p:cNvSpPr/>
          <p:nvPr/>
        </p:nvSpPr>
        <p:spPr>
          <a:xfrm>
            <a:off x="201811" y="1013520"/>
            <a:ext cx="103801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800" b="1" dirty="0">
                <a:solidFill>
                  <a:srgbClr val="CC0066"/>
                </a:solidFill>
                <a:latin typeface="+mn-lt"/>
              </a:rPr>
              <a:t>PERLE Progress </a:t>
            </a:r>
            <a:r>
              <a:rPr lang="fr-FR" sz="4800" b="1" dirty="0" err="1">
                <a:solidFill>
                  <a:srgbClr val="CC0066"/>
                </a:solidFill>
                <a:latin typeface="+mn-lt"/>
              </a:rPr>
              <a:t>Review</a:t>
            </a:r>
            <a:r>
              <a:rPr lang="fr-FR" sz="4800" b="1" dirty="0">
                <a:solidFill>
                  <a:srgbClr val="CC0066"/>
                </a:solidFill>
                <a:latin typeface="+mn-lt"/>
              </a:rPr>
              <a:t> (PPR 5-2026)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960D11-BD06-09C5-7D45-B08390E4A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506" y="2045419"/>
            <a:ext cx="5110515" cy="278452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BAFB1E3-4C0C-DAB8-74A6-1E862F37C9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712" b="8313"/>
          <a:stretch>
            <a:fillRect/>
          </a:stretch>
        </p:blipFill>
        <p:spPr>
          <a:xfrm rot="16200000">
            <a:off x="755471" y="1419520"/>
            <a:ext cx="2784641" cy="403597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3290D60-0423-5240-BD87-B74400617F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7534" y="2045303"/>
            <a:ext cx="3254009" cy="278452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95465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E5E13-A117-8159-F44D-3B8BC18B5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023E198-E406-514D-FCAC-59378C9DE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latin typeface="+mn-lt"/>
              </a:rPr>
              <a:t>PERLE Progress Review 5- 2026 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E56F5DB-33C8-7BBE-39A5-8D8EFA189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>
                <a:latin typeface="+mn-lt"/>
              </a:rPr>
              <a:pPr/>
              <a:t>2</a:t>
            </a:fld>
            <a:endParaRPr lang="fr-FR">
              <a:latin typeface="+mn-lt"/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814EA1A-EBA4-E9A8-DF21-392D29B3C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15701AD0-299F-7259-140B-D74F183C5FF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38238" y="149225"/>
            <a:ext cx="7746480" cy="431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90000"/>
              </a:lnSpc>
            </a:pPr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AAP SESAME 2026:</a:t>
            </a:r>
            <a:r>
              <a:rPr lang="fr-FR" sz="2400" b="1" noProof="0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Dépôt du projet CRISP</a:t>
            </a:r>
          </a:p>
        </p:txBody>
      </p:sp>
      <p:sp>
        <p:nvSpPr>
          <p:cNvPr id="129" name="ZoneTexte 128">
            <a:extLst>
              <a:ext uri="{FF2B5EF4-FFF2-40B4-BE49-F238E27FC236}">
                <a16:creationId xmlns:a16="http://schemas.microsoft.com/office/drawing/2014/main" id="{C43F9E71-5DC8-3CF0-C000-39F5D968CA99}"/>
              </a:ext>
            </a:extLst>
          </p:cNvPr>
          <p:cNvSpPr txBox="1"/>
          <p:nvPr/>
        </p:nvSpPr>
        <p:spPr>
          <a:xfrm>
            <a:off x="-86221" y="1383427"/>
            <a:ext cx="10524137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87400" lvl="1" indent="-285750" algn="just">
              <a:buFont typeface="Wingdings" pitchFamily="2" charset="2"/>
              <a:buChar char="§"/>
            </a:pPr>
            <a:r>
              <a:rPr lang="fr-FR" sz="1800" dirty="0">
                <a:latin typeface="+mn-lt"/>
                <a:cs typeface="Calibri" panose="020F0502020204030204" pitchFamily="34" charset="0"/>
              </a:rPr>
              <a:t>APP Sésame: Dépôt du dossier du projet </a:t>
            </a:r>
            <a:r>
              <a:rPr lang="fr-FR" sz="1800" b="1" dirty="0">
                <a:latin typeface="+mn-lt"/>
                <a:cs typeface="Calibri" panose="020F0502020204030204" pitchFamily="34" charset="0"/>
              </a:rPr>
              <a:t>CRISP</a:t>
            </a:r>
            <a:r>
              <a:rPr lang="fr-FR" sz="1800" dirty="0">
                <a:latin typeface="+mn-lt"/>
                <a:cs typeface="Calibri" panose="020F0502020204030204" pitchFamily="34" charset="0"/>
              </a:rPr>
              <a:t> le 03 Juin 2026 auprès de la région Ile de France.</a:t>
            </a:r>
          </a:p>
          <a:p>
            <a:pPr marL="1290638" lvl="2" indent="-285750" algn="just">
              <a:buFont typeface="Wingdings" pitchFamily="2" charset="2"/>
              <a:buChar char="à"/>
            </a:pPr>
            <a:r>
              <a:rPr lang="fr-FR" sz="1600" dirty="0">
                <a:latin typeface="+mn-lt"/>
                <a:cs typeface="Calibri" panose="020F0502020204030204" pitchFamily="34" charset="0"/>
                <a:sym typeface="Wingdings" pitchFamily="2" charset="2"/>
              </a:rPr>
              <a:t>Financement de la boite d’interconnexion reliant l’usine Cryo au booster et au </a:t>
            </a:r>
            <a:r>
              <a:rPr lang="fr-FR" sz="1600" dirty="0" err="1">
                <a:latin typeface="+mn-lt"/>
                <a:cs typeface="Calibri" panose="020F0502020204030204" pitchFamily="34" charset="0"/>
                <a:sym typeface="Wingdings" pitchFamily="2" charset="2"/>
              </a:rPr>
              <a:t>Cryomodule</a:t>
            </a:r>
            <a:r>
              <a:rPr lang="fr-FR" sz="1600" dirty="0">
                <a:latin typeface="+mn-lt"/>
                <a:cs typeface="Calibri" panose="020F0502020204030204" pitchFamily="34" charset="0"/>
                <a:sym typeface="Wingdings" pitchFamily="2" charset="2"/>
              </a:rPr>
              <a:t> ERL.</a:t>
            </a:r>
          </a:p>
          <a:p>
            <a:pPr lvl="2" indent="0" algn="just"/>
            <a:endParaRPr lang="fr-FR" sz="1600" dirty="0">
              <a:latin typeface="+mn-lt"/>
              <a:cs typeface="Calibri" panose="020F0502020204030204" pitchFamily="34" charset="0"/>
            </a:endParaRPr>
          </a:p>
          <a:p>
            <a:pPr marL="787400" lvl="1" indent="-285750" algn="just">
              <a:buFont typeface="Wingdings" pitchFamily="2" charset="2"/>
              <a:buChar char="§"/>
            </a:pPr>
            <a:r>
              <a:rPr lang="fr-FR" sz="1800" dirty="0">
                <a:latin typeface="+mn-lt"/>
              </a:rPr>
              <a:t>Call Européen </a:t>
            </a:r>
            <a:r>
              <a:rPr lang="fr-FR" sz="1800" cap="all" dirty="0">
                <a:latin typeface="+mn-lt"/>
                <a:cs typeface="Arial" panose="020B0604020202020204" pitchFamily="34" charset="0"/>
              </a:rPr>
              <a:t>INFRA-TECH-2026-01-01: </a:t>
            </a:r>
            <a:r>
              <a:rPr lang="fr-FR" sz="1800" dirty="0">
                <a:latin typeface="+mn-lt"/>
                <a:cs typeface="Calibri" panose="020F0502020204030204" pitchFamily="34" charset="0"/>
              </a:rPr>
              <a:t>Dépôt du projet </a:t>
            </a:r>
            <a:r>
              <a:rPr lang="fr-FR" sz="1800" b="1" dirty="0">
                <a:latin typeface="+mn-lt"/>
                <a:cs typeface="Calibri" panose="020F0502020204030204" pitchFamily="34" charset="0"/>
              </a:rPr>
              <a:t>E2-SCALE</a:t>
            </a:r>
            <a:r>
              <a:rPr lang="fr-FR" sz="1800" dirty="0">
                <a:latin typeface="+mn-lt"/>
                <a:cs typeface="Calibri" panose="020F0502020204030204" pitchFamily="34" charset="0"/>
              </a:rPr>
              <a:t> le 16 Juin 2026</a:t>
            </a:r>
          </a:p>
          <a:p>
            <a:pPr marL="1290638" lvl="2" indent="-285750" algn="just">
              <a:buFont typeface="Wingdings" pitchFamily="2" charset="2"/>
              <a:buChar char="à"/>
            </a:pPr>
            <a:r>
              <a:rPr lang="fr-FR" sz="1800" dirty="0">
                <a:latin typeface="+mn-lt"/>
                <a:cs typeface="Calibri" panose="020F0502020204030204" pitchFamily="34" charset="0"/>
                <a:sym typeface="Wingdings" pitchFamily="2" charset="2"/>
              </a:rPr>
              <a:t>Le CNRS (IJCLab et LPSC) est impliqué dans 6 </a:t>
            </a:r>
            <a:r>
              <a:rPr lang="fr-FR" sz="1800" dirty="0" err="1">
                <a:latin typeface="+mn-lt"/>
                <a:cs typeface="Calibri" panose="020F0502020204030204" pitchFamily="34" charset="0"/>
                <a:sym typeface="Wingdings" pitchFamily="2" charset="2"/>
              </a:rPr>
              <a:t>WPs</a:t>
            </a:r>
            <a:r>
              <a:rPr lang="fr-FR" sz="1800" dirty="0">
                <a:latin typeface="+mn-lt"/>
                <a:cs typeface="Calibri" panose="020F0502020204030204" pitchFamily="34" charset="0"/>
                <a:sym typeface="Wingdings" pitchFamily="2" charset="2"/>
              </a:rPr>
              <a:t>:</a:t>
            </a:r>
          </a:p>
          <a:p>
            <a:pPr marL="1290638" lvl="2" indent="-285750" algn="just">
              <a:buFont typeface="Wingdings" pitchFamily="2" charset="2"/>
              <a:buChar char="à"/>
            </a:pPr>
            <a:endParaRPr lang="fr-FR" sz="1600" dirty="0">
              <a:latin typeface="+mn-lt"/>
              <a:cs typeface="Calibri" panose="020F0502020204030204" pitchFamily="34" charset="0"/>
              <a:sym typeface="Wingdings" pitchFamily="2" charset="2"/>
            </a:endParaRPr>
          </a:p>
          <a:p>
            <a:pPr marL="1290638" lvl="2" indent="-285750">
              <a:buFont typeface="Courier New" panose="02070309020205020404" pitchFamily="49" charset="0"/>
              <a:buChar char="o"/>
            </a:pPr>
            <a:r>
              <a:rPr lang="en-GB" sz="1600" dirty="0">
                <a:latin typeface="+mn-lt"/>
              </a:rPr>
              <a:t>WP3 - Energy-Optimized FCC-ee Superconducting Cryomodule Demonstrator (CERN, CNRS, ESS, CEA)</a:t>
            </a:r>
          </a:p>
          <a:p>
            <a:pPr marL="1290638" lvl="2" indent="-285750" algn="just">
              <a:buFont typeface="Courier New" panose="02070309020205020404" pitchFamily="49" charset="0"/>
              <a:buChar char="o"/>
            </a:pPr>
            <a:r>
              <a:rPr lang="en-GB" sz="1600" dirty="0">
                <a:latin typeface="+mn-lt"/>
              </a:rPr>
              <a:t>WP4 - Advancements for Solid-State Amplifiers (</a:t>
            </a:r>
            <a:r>
              <a:rPr lang="en-GB" sz="1600" b="1" u="sng" dirty="0">
                <a:latin typeface="+mn-lt"/>
              </a:rPr>
              <a:t>CNRS</a:t>
            </a:r>
            <a:r>
              <a:rPr lang="en-GB" sz="1600" dirty="0">
                <a:latin typeface="+mn-lt"/>
              </a:rPr>
              <a:t>, JEMA-France,</a:t>
            </a:r>
            <a:r>
              <a:rPr lang="fr-FR" sz="1600" dirty="0">
                <a:latin typeface="+mn-lt"/>
              </a:rPr>
              <a:t> DESY, CRE, ALBA, COMMTIA</a:t>
            </a:r>
            <a:r>
              <a:rPr lang="en-GB" sz="1600" dirty="0">
                <a:latin typeface="+mn-lt"/>
              </a:rPr>
              <a:t>)</a:t>
            </a:r>
          </a:p>
          <a:p>
            <a:pPr marL="1290638" lvl="2" indent="-285750" algn="just">
              <a:buFont typeface="Courier New" panose="02070309020205020404" pitchFamily="49" charset="0"/>
              <a:buChar char="o"/>
            </a:pPr>
            <a:r>
              <a:rPr lang="en-GB" sz="1600" dirty="0">
                <a:latin typeface="+mn-lt"/>
              </a:rPr>
              <a:t>WP6 - Accelerator Costs, Energy and Emissions (ACEE) Prediction Framework (</a:t>
            </a:r>
            <a:r>
              <a:rPr lang="fr-FR" sz="1600" dirty="0">
                <a:latin typeface="+mn-lt"/>
              </a:rPr>
              <a:t>ALBA, CERN, HZB, KIT, CNRS)</a:t>
            </a:r>
            <a:endParaRPr lang="en-GB" sz="1600" dirty="0">
              <a:latin typeface="+mn-lt"/>
            </a:endParaRPr>
          </a:p>
          <a:p>
            <a:pPr marL="1290638" lvl="2" indent="-285750" algn="just">
              <a:buFont typeface="Courier New" panose="02070309020205020404" pitchFamily="49" charset="0"/>
              <a:buChar char="o"/>
            </a:pPr>
            <a:r>
              <a:rPr lang="en-GB" sz="1600" dirty="0">
                <a:latin typeface="+mn-lt"/>
              </a:rPr>
              <a:t>WP8 - Demonstration in Research Infrastructures of Relevant European Interest (</a:t>
            </a:r>
            <a:r>
              <a:rPr lang="en-GB" sz="1600" b="1" u="sng" dirty="0">
                <a:latin typeface="+mn-lt"/>
              </a:rPr>
              <a:t>CNRS</a:t>
            </a:r>
            <a:r>
              <a:rPr lang="en-GB" sz="1600" dirty="0">
                <a:latin typeface="+mn-lt"/>
              </a:rPr>
              <a:t>, UPS, CERN, JEMA-France, HZB</a:t>
            </a:r>
            <a:r>
              <a:rPr lang="fr-FR" sz="1600" dirty="0">
                <a:latin typeface="+mn-lt"/>
              </a:rPr>
              <a:t>, UPV/EHU, ULUND, CRE, DESY, COMITTA, ALBA</a:t>
            </a:r>
            <a:r>
              <a:rPr lang="en-GB" sz="1600" dirty="0">
                <a:latin typeface="+mn-lt"/>
              </a:rPr>
              <a:t>)</a:t>
            </a:r>
          </a:p>
          <a:p>
            <a:pPr marL="1290638" lvl="2" indent="-285750" algn="just">
              <a:buFont typeface="Courier New" panose="02070309020205020404" pitchFamily="49" charset="0"/>
              <a:buChar char="o"/>
            </a:pPr>
            <a:r>
              <a:rPr lang="en-GB" sz="1600" dirty="0">
                <a:latin typeface="+mn-lt"/>
              </a:rPr>
              <a:t>WP9 - Communication, Dissemination, Exploitation, Transfer and Training (KIT, INE &amp; all partners)</a:t>
            </a:r>
          </a:p>
          <a:p>
            <a:pPr marL="1290638" lvl="2" indent="-285750" algn="just">
              <a:buFont typeface="Courier New" panose="02070309020205020404" pitchFamily="49" charset="0"/>
              <a:buChar char="o"/>
            </a:pPr>
            <a:r>
              <a:rPr lang="fr-FR" sz="1600" dirty="0">
                <a:latin typeface="+mn-lt"/>
              </a:rPr>
              <a:t>WP10: Project Coordination &amp; management (KIT and all </a:t>
            </a:r>
            <a:r>
              <a:rPr lang="fr-FR" sz="1600" dirty="0" err="1">
                <a:latin typeface="+mn-lt"/>
              </a:rPr>
              <a:t>Partners</a:t>
            </a:r>
            <a:r>
              <a:rPr lang="fr-FR" sz="1600" dirty="0">
                <a:latin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93016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E8115-8E83-B231-90CC-4B828B988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1F9D7A3-C4F1-2833-22C7-73DE6A03F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latin typeface="+mn-lt"/>
              </a:rPr>
              <a:t>PERLE Progress Review 5- 2026 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7000160-D92B-20C8-1E1B-28036CD67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>
                <a:latin typeface="+mn-lt"/>
              </a:rPr>
              <a:pPr/>
              <a:t>3</a:t>
            </a:fld>
            <a:endParaRPr lang="fr-FR">
              <a:latin typeface="+mn-lt"/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66B75AB-6A91-239A-C3F3-4AC647B16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F074E6DE-D1F9-7259-A281-250F96C3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915" y="149425"/>
            <a:ext cx="7776864" cy="432048"/>
          </a:xfrm>
        </p:spPr>
        <p:txBody>
          <a:bodyPr>
            <a:normAutofit fontScale="90000"/>
          </a:bodyPr>
          <a:lstStyle/>
          <a:p>
            <a:r>
              <a:rPr lang="fr-FR" sz="2800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Retour du CODEC ERL4ALL</a:t>
            </a:r>
            <a:endParaRPr lang="en-GB" sz="2800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A00DC13-69E2-3CB3-CD67-51EB6843D77D}"/>
              </a:ext>
            </a:extLst>
          </p:cNvPr>
          <p:cNvSpPr txBox="1"/>
          <p:nvPr/>
        </p:nvSpPr>
        <p:spPr>
          <a:xfrm>
            <a:off x="201811" y="1085528"/>
            <a:ext cx="102971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+mn-lt"/>
              </a:rPr>
              <a:t>Lors de ce CODEC (17/06), nous avons présenté:</a:t>
            </a:r>
          </a:p>
          <a:p>
            <a:endParaRPr lang="fr-FR" sz="1600" dirty="0"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fr-FR" sz="1600" dirty="0">
                <a:latin typeface="+mn-lt"/>
              </a:rPr>
              <a:t>Etat d’avancement de ERL4ALL, planning et statut des différents systèmes de la ligne d’injection.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 sz="1600" dirty="0">
                <a:latin typeface="+mn-lt"/>
              </a:rPr>
              <a:t>Évolution des implications RH dans PERLE (2022-2025) et estimation pour les années à venir (2026-2029).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 sz="1600" dirty="0">
                <a:latin typeface="+mn-lt"/>
              </a:rPr>
              <a:t>Budget disponible et profil des dépenses 2026 et 2027.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 sz="1600" dirty="0">
                <a:latin typeface="+mn-lt"/>
              </a:rPr>
              <a:t>Pistes de financement explorées et contributions in-Kind acquises ou en discussion.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 sz="1600" dirty="0">
                <a:latin typeface="+mn-lt"/>
              </a:rPr>
              <a:t>Analyses des risques projet</a:t>
            </a:r>
          </a:p>
          <a:p>
            <a:endParaRPr lang="fr-FR" sz="1600" dirty="0">
              <a:latin typeface="+mn-lt"/>
            </a:endParaRPr>
          </a:p>
          <a:p>
            <a:r>
              <a:rPr lang="fr-FR" sz="1600" b="1" u="sng" dirty="0">
                <a:latin typeface="+mn-lt"/>
              </a:rPr>
              <a:t>Financement demandé au labo pour 2026:</a:t>
            </a:r>
          </a:p>
          <a:p>
            <a:endParaRPr lang="fr-FR" sz="1600" dirty="0">
              <a:latin typeface="+mn-lt"/>
            </a:endParaRPr>
          </a:p>
          <a:p>
            <a:r>
              <a:rPr lang="fr-FR" sz="1600" dirty="0">
                <a:latin typeface="+mn-lt"/>
              </a:rPr>
              <a:t>Au vu des dépenses programmés en 2026, pouvoir bénéficier d’une avance de maximum 100k€ pour ne pas retarder le lancement des marchés, PUMA…  </a:t>
            </a:r>
          </a:p>
          <a:p>
            <a:endParaRPr lang="fr-FR" sz="1600" b="1" u="sng" dirty="0">
              <a:latin typeface="+mn-lt"/>
            </a:endParaRPr>
          </a:p>
          <a:p>
            <a:r>
              <a:rPr lang="fr-FR" sz="1600" b="1" u="sng" dirty="0">
                <a:latin typeface="+mn-lt"/>
              </a:rPr>
              <a:t>Actions: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1600" dirty="0">
                <a:latin typeface="+mn-lt"/>
              </a:rPr>
              <a:t>Programmer un CODEC spécifique sur les RH du projet PERLE en fin d’année: estimation des besoins </a:t>
            </a:r>
            <a:r>
              <a:rPr lang="fr-FR" sz="1600" dirty="0" err="1">
                <a:latin typeface="+mn-lt"/>
              </a:rPr>
              <a:t>RHs</a:t>
            </a:r>
            <a:r>
              <a:rPr lang="fr-FR" sz="1600" dirty="0">
                <a:latin typeface="+mn-lt"/>
              </a:rPr>
              <a:t> (par pôle et service) pour 2027-2029 à soumettre pour approbation.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1600" dirty="0">
                <a:latin typeface="+mn-lt"/>
              </a:rPr>
              <a:t>Demander un rapport de l'état radiologique de tous les in-</a:t>
            </a:r>
            <a:r>
              <a:rPr lang="fr-FR" sz="1600" dirty="0" err="1">
                <a:latin typeface="+mn-lt"/>
              </a:rPr>
              <a:t>kind</a:t>
            </a:r>
            <a:r>
              <a:rPr lang="fr-FR" sz="1600" dirty="0">
                <a:latin typeface="+mn-lt"/>
              </a:rPr>
              <a:t>, avant l’organisation du transport, au fur et à mesure des besoins.  </a:t>
            </a:r>
          </a:p>
        </p:txBody>
      </p:sp>
    </p:spTree>
    <p:extLst>
      <p:ext uri="{BB962C8B-B14F-4D97-AF65-F5344CB8AC3E}">
        <p14:creationId xmlns:p14="http://schemas.microsoft.com/office/powerpoint/2010/main" val="1355129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3740B-8DF6-23CE-7A8D-389F097C0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6EADFF5-4D2F-E1ED-9F15-F20843F1B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latin typeface="+mn-lt"/>
              </a:rPr>
              <a:t>PERLE Progress Review 5- 2026 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C624FBC-8052-92A0-064C-13C0374A4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>
                <a:latin typeface="+mn-lt"/>
              </a:rPr>
              <a:pPr/>
              <a:t>4</a:t>
            </a:fld>
            <a:endParaRPr lang="fr-FR">
              <a:latin typeface="+mn-lt"/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170867A-BD6F-401A-0710-AE2389349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E448C5AF-6502-E90D-BFB6-B11963777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915" y="149425"/>
            <a:ext cx="7776864" cy="432048"/>
          </a:xfrm>
        </p:spPr>
        <p:txBody>
          <a:bodyPr>
            <a:normAutofit fontScale="90000"/>
          </a:bodyPr>
          <a:lstStyle/>
          <a:p>
            <a:r>
              <a:rPr lang="fr-FR" sz="2800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Retour du Collaboration Board Meeting</a:t>
            </a:r>
            <a:endParaRPr lang="en-GB" sz="2800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AB66155-BCB7-A137-7250-424326893D11}"/>
              </a:ext>
            </a:extLst>
          </p:cNvPr>
          <p:cNvSpPr txBox="1"/>
          <p:nvPr/>
        </p:nvSpPr>
        <p:spPr>
          <a:xfrm>
            <a:off x="201811" y="1085528"/>
            <a:ext cx="1029714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+mn-lt"/>
              </a:rPr>
              <a:t>Le CB meeting s’est tenu le 03 Juin, L’</a:t>
            </a:r>
            <a:r>
              <a:rPr lang="fr-FR" sz="1600" dirty="0" err="1">
                <a:latin typeface="+mn-lt"/>
              </a:rPr>
              <a:t>OdJ</a:t>
            </a:r>
            <a:r>
              <a:rPr lang="fr-FR" sz="1600" dirty="0">
                <a:latin typeface="+mn-lt"/>
              </a:rPr>
              <a:t> était le suivant:</a:t>
            </a:r>
          </a:p>
          <a:p>
            <a:endParaRPr lang="fr-FR" sz="1600" dirty="0">
              <a:latin typeface="+mn-lt"/>
            </a:endParaRPr>
          </a:p>
          <a:p>
            <a:pPr marL="787400" lvl="1" indent="-285750">
              <a:buFont typeface="Wingdings" pitchFamily="2" charset="2"/>
              <a:buChar char="§"/>
            </a:pPr>
            <a:r>
              <a:rPr lang="fr-FR" sz="1600" dirty="0">
                <a:latin typeface="+mn-lt"/>
              </a:rPr>
              <a:t>Project </a:t>
            </a:r>
            <a:r>
              <a:rPr lang="fr-FR" sz="1600" dirty="0" err="1">
                <a:latin typeface="+mn-lt"/>
              </a:rPr>
              <a:t>advancements</a:t>
            </a:r>
            <a:r>
              <a:rPr lang="fr-FR" sz="1600" dirty="0">
                <a:latin typeface="+mn-lt"/>
              </a:rPr>
              <a:t> and collaboration </a:t>
            </a:r>
            <a:r>
              <a:rPr lang="fr-FR" sz="1600" dirty="0" err="1">
                <a:latin typeface="+mn-lt"/>
              </a:rPr>
              <a:t>matters</a:t>
            </a:r>
            <a:r>
              <a:rPr lang="fr-FR" sz="1600" dirty="0">
                <a:latin typeface="+mn-lt"/>
              </a:rPr>
              <a:t>:</a:t>
            </a:r>
          </a:p>
          <a:p>
            <a:pPr marL="1290638" lvl="2" indent="-285750">
              <a:buFont typeface="Wingdings" pitchFamily="2" charset="2"/>
              <a:buChar char="à"/>
            </a:pPr>
            <a:r>
              <a:rPr lang="fr-FR" sz="1600" dirty="0">
                <a:latin typeface="+mn-lt"/>
              </a:rPr>
              <a:t>First </a:t>
            </a:r>
            <a:r>
              <a:rPr lang="fr-FR" sz="1600" dirty="0" err="1">
                <a:latin typeface="+mn-lt"/>
              </a:rPr>
              <a:t>beam</a:t>
            </a:r>
            <a:r>
              <a:rPr lang="fr-FR" sz="1600" dirty="0">
                <a:latin typeface="+mn-lt"/>
              </a:rPr>
              <a:t>, </a:t>
            </a:r>
          </a:p>
          <a:p>
            <a:pPr lvl="2" indent="0"/>
            <a:r>
              <a:rPr lang="fr-FR" sz="1600" dirty="0">
                <a:latin typeface="+mn-lt"/>
                <a:sym typeface="Wingdings" pitchFamily="2" charset="2"/>
              </a:rPr>
              <a:t> </a:t>
            </a:r>
            <a:r>
              <a:rPr lang="fr-FR" sz="1600" dirty="0">
                <a:latin typeface="+mn-lt"/>
              </a:rPr>
              <a:t>Beam </a:t>
            </a:r>
            <a:r>
              <a:rPr lang="fr-FR" sz="1600" dirty="0" err="1">
                <a:latin typeface="+mn-lt"/>
              </a:rPr>
              <a:t>dynamics</a:t>
            </a:r>
            <a:r>
              <a:rPr lang="fr-FR" sz="1600" dirty="0">
                <a:latin typeface="+mn-lt"/>
              </a:rPr>
              <a:t> </a:t>
            </a:r>
            <a:r>
              <a:rPr lang="fr-FR" sz="1600" dirty="0" err="1">
                <a:latin typeface="+mn-lt"/>
              </a:rPr>
              <a:t>review</a:t>
            </a:r>
            <a:r>
              <a:rPr lang="fr-FR" sz="1600" dirty="0">
                <a:latin typeface="+mn-lt"/>
              </a:rPr>
              <a:t> </a:t>
            </a:r>
            <a:r>
              <a:rPr lang="fr-FR" sz="1600" dirty="0" err="1">
                <a:latin typeface="+mn-lt"/>
              </a:rPr>
              <a:t>postponed</a:t>
            </a:r>
            <a:r>
              <a:rPr lang="fr-FR" sz="1600" dirty="0">
                <a:latin typeface="+mn-lt"/>
              </a:rPr>
              <a:t>, </a:t>
            </a:r>
          </a:p>
          <a:p>
            <a:pPr marL="1290638" lvl="2" indent="-285750">
              <a:buFont typeface="Wingdings" pitchFamily="2" charset="2"/>
              <a:buChar char="à"/>
            </a:pPr>
            <a:r>
              <a:rPr lang="fr-FR" sz="1600" dirty="0">
                <a:latin typeface="+mn-lt"/>
                <a:sym typeface="Wingdings" pitchFamily="2" charset="2"/>
              </a:rPr>
              <a:t>D</a:t>
            </a:r>
            <a:r>
              <a:rPr lang="fr-FR" sz="1600" dirty="0">
                <a:latin typeface="+mn-lt"/>
              </a:rPr>
              <a:t>iscussions about possible in-</a:t>
            </a:r>
            <a:r>
              <a:rPr lang="fr-FR" sz="1600" dirty="0" err="1">
                <a:latin typeface="+mn-lt"/>
              </a:rPr>
              <a:t>kind</a:t>
            </a:r>
            <a:r>
              <a:rPr lang="fr-FR" sz="1600" dirty="0">
                <a:latin typeface="+mn-lt"/>
              </a:rPr>
              <a:t> of magnets: </a:t>
            </a:r>
            <a:r>
              <a:rPr lang="fr-FR" sz="1600" dirty="0" err="1">
                <a:latin typeface="+mn-lt"/>
              </a:rPr>
              <a:t>Daresbury</a:t>
            </a:r>
            <a:r>
              <a:rPr lang="fr-FR" sz="1600" dirty="0">
                <a:latin typeface="+mn-lt"/>
              </a:rPr>
              <a:t>, HZB? (in addition to CERN).</a:t>
            </a:r>
          </a:p>
          <a:p>
            <a:pPr marL="1290638" lvl="2" indent="-285750">
              <a:buFont typeface="Wingdings" pitchFamily="2" charset="2"/>
              <a:buChar char="à"/>
            </a:pPr>
            <a:r>
              <a:rPr lang="fr-FR" sz="1600" dirty="0">
                <a:latin typeface="+mn-lt"/>
              </a:rPr>
              <a:t>Extension of the Collaboration Agreement and </a:t>
            </a:r>
            <a:r>
              <a:rPr lang="fr-FR" sz="1600" dirty="0" err="1">
                <a:latin typeface="+mn-lt"/>
              </a:rPr>
              <a:t>iCRADA</a:t>
            </a:r>
            <a:r>
              <a:rPr lang="fr-FR" sz="1600" dirty="0">
                <a:latin typeface="+mn-lt"/>
              </a:rPr>
              <a:t>.</a:t>
            </a:r>
          </a:p>
          <a:p>
            <a:pPr marL="787400" lvl="1" indent="-285750">
              <a:buFont typeface="Wingdings" pitchFamily="2" charset="2"/>
              <a:buChar char="§"/>
            </a:pPr>
            <a:r>
              <a:rPr lang="fr-FR" sz="1600" dirty="0">
                <a:latin typeface="+mn-lt"/>
              </a:rPr>
              <a:t>Update on the new </a:t>
            </a:r>
            <a:r>
              <a:rPr lang="fr-FR" sz="1600" dirty="0" err="1">
                <a:latin typeface="+mn-lt"/>
              </a:rPr>
              <a:t>European</a:t>
            </a:r>
            <a:r>
              <a:rPr lang="fr-FR" sz="1600" dirty="0">
                <a:latin typeface="+mn-lt"/>
              </a:rPr>
              <a:t> </a:t>
            </a:r>
            <a:r>
              <a:rPr lang="fr-FR" sz="1600" dirty="0" err="1">
                <a:latin typeface="+mn-lt"/>
              </a:rPr>
              <a:t>proposal_The</a:t>
            </a:r>
            <a:r>
              <a:rPr lang="fr-FR" sz="1600" dirty="0">
                <a:latin typeface="+mn-lt"/>
              </a:rPr>
              <a:t> </a:t>
            </a:r>
            <a:r>
              <a:rPr lang="fr-FR" sz="1600" dirty="0" err="1">
                <a:latin typeface="+mn-lt"/>
              </a:rPr>
              <a:t>after</a:t>
            </a:r>
            <a:r>
              <a:rPr lang="fr-FR" sz="1600" dirty="0">
                <a:latin typeface="+mn-lt"/>
              </a:rPr>
              <a:t> </a:t>
            </a:r>
            <a:r>
              <a:rPr lang="fr-FR" sz="1600" dirty="0" err="1">
                <a:latin typeface="+mn-lt"/>
              </a:rPr>
              <a:t>iSAS</a:t>
            </a:r>
            <a:r>
              <a:rPr lang="fr-FR" sz="1600" dirty="0">
                <a:latin typeface="+mn-lt"/>
              </a:rPr>
              <a:t> &amp; RF2.0</a:t>
            </a:r>
          </a:p>
          <a:p>
            <a:pPr marL="787400" lvl="1" indent="-285750">
              <a:buFont typeface="Wingdings" pitchFamily="2" charset="2"/>
              <a:buChar char="§"/>
            </a:pPr>
            <a:r>
              <a:rPr lang="fr-FR" sz="1600" dirty="0">
                <a:latin typeface="+mn-lt"/>
              </a:rPr>
              <a:t>Round table to </a:t>
            </a:r>
            <a:r>
              <a:rPr lang="fr-FR" sz="1600" dirty="0" err="1">
                <a:latin typeface="+mn-lt"/>
              </a:rPr>
              <a:t>clarify</a:t>
            </a:r>
            <a:r>
              <a:rPr lang="fr-FR" sz="1600" dirty="0">
                <a:latin typeface="+mn-lt"/>
              </a:rPr>
              <a:t> the </a:t>
            </a:r>
            <a:r>
              <a:rPr lang="fr-FR" sz="1600" dirty="0" err="1">
                <a:latin typeface="+mn-lt"/>
              </a:rPr>
              <a:t>ongoing</a:t>
            </a:r>
            <a:r>
              <a:rPr lang="fr-FR" sz="1600" dirty="0">
                <a:latin typeface="+mn-lt"/>
              </a:rPr>
              <a:t>/future contributions</a:t>
            </a:r>
          </a:p>
          <a:p>
            <a:pPr marL="787400" lvl="1" indent="-285750">
              <a:buFont typeface="Wingdings" pitchFamily="2" charset="2"/>
              <a:buChar char="§"/>
            </a:pPr>
            <a:r>
              <a:rPr lang="fr-FR" sz="1600" dirty="0" err="1">
                <a:latin typeface="+mn-lt"/>
              </a:rPr>
              <a:t>AoB</a:t>
            </a:r>
            <a:endParaRPr lang="fr-FR" sz="1600" dirty="0">
              <a:latin typeface="+mn-lt"/>
            </a:endParaRPr>
          </a:p>
          <a:p>
            <a:endParaRPr lang="fr-FR" sz="1600" b="1" u="sng" dirty="0">
              <a:latin typeface="+mn-lt"/>
            </a:endParaRPr>
          </a:p>
          <a:p>
            <a:r>
              <a:rPr lang="fr-FR" sz="1600" b="1" u="sng" dirty="0">
                <a:latin typeface="+mn-lt"/>
              </a:rPr>
              <a:t>Actions:</a:t>
            </a:r>
          </a:p>
          <a:p>
            <a:endParaRPr lang="fr-FR" sz="1600" b="1" u="sng" dirty="0">
              <a:latin typeface="+mn-lt"/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en-GB" sz="1800" dirty="0">
                <a:latin typeface="+mn-lt"/>
              </a:rPr>
              <a:t>Re-contact HZB on magnets. It seems that HZB has to empty their </a:t>
            </a:r>
            <a:r>
              <a:rPr lang="en-GB" sz="1800" dirty="0" err="1">
                <a:latin typeface="+mn-lt"/>
              </a:rPr>
              <a:t>BerlinPro</a:t>
            </a:r>
            <a:r>
              <a:rPr lang="en-GB" sz="1800" dirty="0">
                <a:latin typeface="+mn-lt"/>
              </a:rPr>
              <a:t> space (F. </a:t>
            </a:r>
            <a:r>
              <a:rPr lang="en-GB" sz="1800" dirty="0" err="1">
                <a:latin typeface="+mn-lt"/>
              </a:rPr>
              <a:t>Gerigk</a:t>
            </a:r>
            <a:r>
              <a:rPr lang="en-GB" sz="1800" dirty="0">
                <a:latin typeface="+mn-lt"/>
              </a:rPr>
              <a:t>). </a:t>
            </a:r>
            <a:endParaRPr lang="fr-FR" sz="1800" dirty="0">
              <a:latin typeface="+mn-lt"/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fr-FR" sz="1800" dirty="0">
                <a:latin typeface="+mn-lt"/>
              </a:rPr>
              <a:t>A</a:t>
            </a:r>
            <a:r>
              <a:rPr lang="en-GB" sz="1800" dirty="0" err="1">
                <a:latin typeface="+mn-lt"/>
              </a:rPr>
              <a:t>sk</a:t>
            </a:r>
            <a:r>
              <a:rPr lang="en-GB" sz="1800" dirty="0">
                <a:latin typeface="+mn-lt"/>
              </a:rPr>
              <a:t> HZB if they are interested to host the next PERLE collaboration meeting in Sept/Oct. If not CERN can be the back-up solution (F. </a:t>
            </a:r>
            <a:r>
              <a:rPr lang="en-GB" sz="1800" dirty="0" err="1">
                <a:latin typeface="+mn-lt"/>
              </a:rPr>
              <a:t>Gerigk</a:t>
            </a:r>
            <a:r>
              <a:rPr lang="en-GB" sz="1800" dirty="0">
                <a:latin typeface="+mn-lt"/>
              </a:rPr>
              <a:t>).</a:t>
            </a:r>
            <a:endParaRPr lang="fr-FR" sz="1800" dirty="0">
              <a:latin typeface="+mn-lt"/>
            </a:endParaRPr>
          </a:p>
          <a:p>
            <a:endParaRPr lang="fr-FR" sz="1600" b="1" u="sng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23639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1FDED-03F9-801C-6139-B2F16A239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BE46414-17B1-64F6-CB80-CA59FDB89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latin typeface="+mn-lt"/>
              </a:rPr>
              <a:t>PERLE Progress Review 5- 2026 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5B3A92D-846A-31C3-8145-FC1AD9B20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>
                <a:latin typeface="+mn-lt"/>
              </a:rPr>
              <a:pPr/>
              <a:t>5</a:t>
            </a:fld>
            <a:endParaRPr lang="fr-FR">
              <a:latin typeface="+mn-lt"/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ECDBAE1-AB70-38F3-060B-15C99E79E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15B2ADB9-A6F2-E695-4B62-6C3DA3470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915" y="149425"/>
            <a:ext cx="7776864" cy="432048"/>
          </a:xfrm>
        </p:spPr>
        <p:txBody>
          <a:bodyPr>
            <a:normAutofit fontScale="90000"/>
          </a:bodyPr>
          <a:lstStyle/>
          <a:p>
            <a:r>
              <a:rPr lang="fr-FR" sz="2800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Workshop ERL26</a:t>
            </a:r>
            <a:endParaRPr lang="en-GB" sz="2800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EDE55CA-B8C6-BEB5-B5D2-91B65954F19F}"/>
              </a:ext>
            </a:extLst>
          </p:cNvPr>
          <p:cNvSpPr txBox="1"/>
          <p:nvPr/>
        </p:nvSpPr>
        <p:spPr>
          <a:xfrm>
            <a:off x="201811" y="1320711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+mn-lt"/>
                <a:hlinkClick r:id="rId2"/>
              </a:rPr>
              <a:t>https://indico.him.uni-mainz.de/event/277/</a:t>
            </a:r>
            <a:endParaRPr lang="en-GB" sz="1600" dirty="0">
              <a:latin typeface="+mn-lt"/>
            </a:endParaRPr>
          </a:p>
          <a:p>
            <a:endParaRPr lang="en-GB" sz="1600" dirty="0">
              <a:latin typeface="+mn-lt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99BA833-C829-D9D7-3A87-168665F24DFB}"/>
              </a:ext>
            </a:extLst>
          </p:cNvPr>
          <p:cNvSpPr txBox="1"/>
          <p:nvPr/>
        </p:nvSpPr>
        <p:spPr>
          <a:xfrm>
            <a:off x="129803" y="951379"/>
            <a:ext cx="820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+mn-lt"/>
              </a:rPr>
              <a:t>Du 14 au 18 </a:t>
            </a:r>
            <a:r>
              <a:rPr lang="en-GB" sz="1600" dirty="0" err="1">
                <a:latin typeface="+mn-lt"/>
              </a:rPr>
              <a:t>Septembre</a:t>
            </a:r>
            <a:r>
              <a:rPr lang="en-GB" sz="1600" dirty="0">
                <a:latin typeface="+mn-lt"/>
              </a:rPr>
              <a:t> 2026 à </a:t>
            </a:r>
            <a:r>
              <a:rPr lang="en-GB" sz="1600" dirty="0" err="1">
                <a:latin typeface="+mn-lt"/>
              </a:rPr>
              <a:t>l’Université</a:t>
            </a:r>
            <a:r>
              <a:rPr lang="en-GB" sz="1600" dirty="0">
                <a:latin typeface="+mn-lt"/>
              </a:rPr>
              <a:t> de Mainz- </a:t>
            </a:r>
            <a:r>
              <a:rPr lang="en-GB" sz="1600" dirty="0" err="1">
                <a:latin typeface="+mn-lt"/>
              </a:rPr>
              <a:t>Allemagne</a:t>
            </a:r>
            <a:endParaRPr lang="en-GB" sz="1600" dirty="0">
              <a:latin typeface="+mn-lt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88E47BF-D23F-2ED7-4531-E62DDE3F3CAD}"/>
              </a:ext>
            </a:extLst>
          </p:cNvPr>
          <p:cNvSpPr txBox="1"/>
          <p:nvPr/>
        </p:nvSpPr>
        <p:spPr>
          <a:xfrm>
            <a:off x="129803" y="1733600"/>
            <a:ext cx="676875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+mn-lt"/>
              </a:rPr>
              <a:t>Le programme scientifique sera construit autour de 6 groupes de travail, comme suit:</a:t>
            </a:r>
            <a:br>
              <a:rPr lang="fr-FR" sz="1600" dirty="0">
                <a:latin typeface="+mn-lt"/>
              </a:rPr>
            </a:br>
            <a:r>
              <a:rPr lang="fr-FR" sz="1600" dirty="0">
                <a:latin typeface="+mn-lt"/>
              </a:rPr>
              <a:t>	・WG1: Beam </a:t>
            </a:r>
            <a:r>
              <a:rPr lang="fr-FR" sz="1600" dirty="0" err="1">
                <a:latin typeface="+mn-lt"/>
              </a:rPr>
              <a:t>dynamics</a:t>
            </a:r>
            <a:br>
              <a:rPr lang="fr-FR" sz="1600" dirty="0">
                <a:latin typeface="+mn-lt"/>
              </a:rPr>
            </a:br>
            <a:r>
              <a:rPr lang="fr-FR" sz="1600" dirty="0">
                <a:latin typeface="+mn-lt"/>
              </a:rPr>
              <a:t>	・WG2: </a:t>
            </a:r>
            <a:r>
              <a:rPr lang="fr-FR" sz="1600" dirty="0" err="1">
                <a:latin typeface="+mn-lt"/>
              </a:rPr>
              <a:t>Particle</a:t>
            </a:r>
            <a:r>
              <a:rPr lang="fr-FR" sz="1600" dirty="0">
                <a:latin typeface="+mn-lt"/>
              </a:rPr>
              <a:t> Sources</a:t>
            </a:r>
            <a:br>
              <a:rPr lang="fr-FR" sz="1600" dirty="0">
                <a:latin typeface="+mn-lt"/>
              </a:rPr>
            </a:br>
            <a:r>
              <a:rPr lang="fr-FR" sz="1600" dirty="0">
                <a:latin typeface="+mn-lt"/>
              </a:rPr>
              <a:t>	・WG3: </a:t>
            </a:r>
            <a:r>
              <a:rPr lang="fr-FR" sz="1600" dirty="0" err="1">
                <a:latin typeface="+mn-lt"/>
              </a:rPr>
              <a:t>Superconducting</a:t>
            </a:r>
            <a:r>
              <a:rPr lang="fr-FR" sz="1600" dirty="0">
                <a:latin typeface="+mn-lt"/>
              </a:rPr>
              <a:t> RF</a:t>
            </a:r>
            <a:br>
              <a:rPr lang="fr-FR" sz="1600" dirty="0">
                <a:latin typeface="+mn-lt"/>
              </a:rPr>
            </a:br>
            <a:r>
              <a:rPr lang="fr-FR" sz="1600" dirty="0">
                <a:latin typeface="+mn-lt"/>
              </a:rPr>
              <a:t>	・WG4: Applications</a:t>
            </a:r>
            <a:br>
              <a:rPr lang="fr-FR" sz="1600" dirty="0">
                <a:latin typeface="+mn-lt"/>
              </a:rPr>
            </a:br>
            <a:r>
              <a:rPr lang="fr-FR" sz="1600" dirty="0">
                <a:latin typeface="+mn-lt"/>
              </a:rPr>
              <a:t>	・WG5: Facility Reports</a:t>
            </a:r>
            <a:br>
              <a:rPr lang="fr-FR" sz="1600" dirty="0">
                <a:latin typeface="+mn-lt"/>
              </a:rPr>
            </a:br>
            <a:r>
              <a:rPr lang="fr-FR" sz="1600" dirty="0">
                <a:latin typeface="+mn-lt"/>
              </a:rPr>
              <a:t>	・WG6: </a:t>
            </a:r>
            <a:r>
              <a:rPr lang="fr-FR" sz="1600" dirty="0" err="1">
                <a:latin typeface="+mn-lt"/>
              </a:rPr>
              <a:t>Sustainability</a:t>
            </a:r>
            <a:endParaRPr lang="fr-FR" sz="1600" dirty="0">
              <a:latin typeface="+mn-lt"/>
            </a:endParaRPr>
          </a:p>
          <a:p>
            <a:endParaRPr lang="en-GB" sz="16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1600" dirty="0">
                <a:latin typeface="+mn-lt"/>
              </a:rPr>
              <a:t>Proposition de </a:t>
            </a:r>
            <a:r>
              <a:rPr lang="fr-FR" sz="1600" dirty="0" err="1">
                <a:latin typeface="+mn-lt"/>
              </a:rPr>
              <a:t>conveeners</a:t>
            </a:r>
            <a:r>
              <a:rPr lang="fr-FR" sz="1600" dirty="0">
                <a:latin typeface="+mn-lt"/>
              </a:rPr>
              <a:t>: Guillaume </a:t>
            </a:r>
            <a:r>
              <a:rPr lang="fr-FR" sz="1600" dirty="0" err="1">
                <a:latin typeface="+mn-lt"/>
              </a:rPr>
              <a:t>Olry</a:t>
            </a:r>
            <a:r>
              <a:rPr lang="fr-FR" sz="1600" dirty="0">
                <a:latin typeface="+mn-lt"/>
              </a:rPr>
              <a:t> (WG3), Walid Kaabi (WG5), Frederic </a:t>
            </a:r>
            <a:r>
              <a:rPr lang="fr-FR" sz="1600" dirty="0" err="1">
                <a:latin typeface="+mn-lt"/>
              </a:rPr>
              <a:t>Bouly</a:t>
            </a:r>
            <a:r>
              <a:rPr lang="fr-FR" sz="1600" dirty="0">
                <a:latin typeface="+mn-lt"/>
              </a:rPr>
              <a:t> (WG6).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1600" dirty="0">
                <a:latin typeface="+mn-lt"/>
              </a:rPr>
              <a:t>Le workshop est dans la liste JaCoW </a:t>
            </a:r>
            <a:r>
              <a:rPr lang="fr-FR" sz="1600" dirty="0">
                <a:latin typeface="+mn-lt"/>
                <a:sym typeface="Wingdings" pitchFamily="2" charset="2"/>
              </a:rPr>
              <a:t> les </a:t>
            </a:r>
            <a:r>
              <a:rPr lang="fr-FR" sz="1600" dirty="0" err="1">
                <a:latin typeface="+mn-lt"/>
                <a:sym typeface="Wingdings" pitchFamily="2" charset="2"/>
              </a:rPr>
              <a:t>proceedings</a:t>
            </a:r>
            <a:r>
              <a:rPr lang="fr-FR" sz="1600" dirty="0">
                <a:latin typeface="+mn-lt"/>
                <a:sym typeface="Wingdings" pitchFamily="2" charset="2"/>
              </a:rPr>
              <a:t> seront donc publiés.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1600" dirty="0">
                <a:latin typeface="+mn-lt"/>
              </a:rPr>
              <a:t>La soumission des abstracts est ouverte, et ce jusqu’au 27 Juin.</a:t>
            </a:r>
            <a:endParaRPr lang="fr-FR" sz="1600" dirty="0">
              <a:solidFill>
                <a:srgbClr val="CC0066"/>
              </a:solidFill>
              <a:latin typeface="+mn-lt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8B1BD42-9103-EC14-34C9-20E0F11CC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7347" y="690421"/>
            <a:ext cx="3421608" cy="487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85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5BCE-80C3-1606-C166-8C35370A9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E8808A1-7772-9DE9-9207-EAA8D1A9D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latin typeface="+mn-lt"/>
              </a:rPr>
              <a:t>PERLE Progress Review 5- 2026 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6FA8226-4A1D-B71A-0316-1CF440F47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>
                <a:latin typeface="+mn-lt"/>
              </a:rPr>
              <a:pPr/>
              <a:t>6</a:t>
            </a:fld>
            <a:endParaRPr lang="fr-FR">
              <a:latin typeface="+mn-lt"/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56D3DE6-9FBB-ED7E-ADB6-A92F4A4E5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1CF903B8-E81E-D861-1830-599886FD5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915" y="149425"/>
            <a:ext cx="7776864" cy="432048"/>
          </a:xfrm>
        </p:spPr>
        <p:txBody>
          <a:bodyPr>
            <a:normAutofit fontScale="90000"/>
          </a:bodyPr>
          <a:lstStyle/>
          <a:p>
            <a:r>
              <a:rPr lang="fr-FR" sz="2800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Workshop ERL26</a:t>
            </a:r>
            <a:endParaRPr lang="en-GB" sz="2800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D81A3A1-0C38-9A49-7846-9FF77B331A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265600"/>
              </p:ext>
            </p:extLst>
          </p:nvPr>
        </p:nvGraphicFramePr>
        <p:xfrm>
          <a:off x="201812" y="1679600"/>
          <a:ext cx="1038012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935">
                  <a:extLst>
                    <a:ext uri="{9D8B030D-6E8A-4147-A177-3AD203B41FA5}">
                      <a16:colId xmlns:a16="http://schemas.microsoft.com/office/drawing/2014/main" val="2951520507"/>
                    </a:ext>
                  </a:extLst>
                </a:gridCol>
                <a:gridCol w="1955185">
                  <a:extLst>
                    <a:ext uri="{9D8B030D-6E8A-4147-A177-3AD203B41FA5}">
                      <a16:colId xmlns:a16="http://schemas.microsoft.com/office/drawing/2014/main" val="11440428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700" dirty="0"/>
                        <a:t>Abstract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Auteur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400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First beam from the high current DC </a:t>
                      </a:r>
                      <a:r>
                        <a:rPr lang="en-GB" sz="17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photogun</a:t>
                      </a:r>
                      <a:r>
                        <a:rPr lang="en-GB" sz="17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the PERLE ERL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Maud </a:t>
                      </a:r>
                      <a:r>
                        <a:rPr lang="en-GB" sz="1700" dirty="0" err="1"/>
                        <a:t>Baylac</a:t>
                      </a:r>
                      <a:endParaRPr lang="en-GB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94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7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Compact Lattice Design with Enhanced Optics Flexibility and Diagnostics for PERLE</a:t>
                      </a:r>
                      <a:endParaRPr lang="en-GB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Alex Fomin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5461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Longitudinal Matching and Timing Control Studies for the three-turn ERL PERLE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Janine Issa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221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 and Operational Flexibility of PERLE Injection Chicane for Multi-Energy Operation</a:t>
                      </a:r>
                      <a:r>
                        <a:rPr lang="en-GB" sz="1700" b="0" dirty="0">
                          <a:effectLst/>
                        </a:rPr>
                        <a:t> </a:t>
                      </a:r>
                      <a:endParaRPr lang="en-GB" sz="17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dirty="0"/>
                        <a:t>Rasha </a:t>
                      </a:r>
                      <a:r>
                        <a:rPr lang="en-GB" sz="1700" dirty="0" err="1"/>
                        <a:t>Abukeshek</a:t>
                      </a:r>
                      <a:endParaRPr lang="en-GB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38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Beam dynamics de PERLE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Julien Michaud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602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PERLE status and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Walid Kaabi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3191495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4001E5-A21F-2765-3063-15A61F70D9C3}"/>
              </a:ext>
            </a:extLst>
          </p:cNvPr>
          <p:cNvSpPr txBox="1"/>
          <p:nvPr/>
        </p:nvSpPr>
        <p:spPr>
          <a:xfrm>
            <a:off x="201812" y="869504"/>
            <a:ext cx="10297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latin typeface="+mn-lt"/>
              </a:rPr>
              <a:t>Abstracts reçus à ce jour:</a:t>
            </a:r>
          </a:p>
        </p:txBody>
      </p:sp>
    </p:spTree>
    <p:extLst>
      <p:ext uri="{BB962C8B-B14F-4D97-AF65-F5344CB8AC3E}">
        <p14:creationId xmlns:p14="http://schemas.microsoft.com/office/powerpoint/2010/main" val="3690221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D1ABB-D26D-4AB1-54B2-BAA796F53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78383A9-DF5F-03A3-1CDC-158B5E383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latin typeface="+mn-lt"/>
              </a:rPr>
              <a:t>PERLE Progress Review 5- 2026 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0A7F17A-F1AD-BE4B-A6EE-6822641A3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>
                <a:latin typeface="+mn-lt"/>
              </a:rPr>
              <a:pPr/>
              <a:t>7</a:t>
            </a:fld>
            <a:endParaRPr lang="fr-FR">
              <a:latin typeface="+mn-lt"/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96BBC63-6323-5638-15D5-DF2FB4739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B049DB-1BB2-058B-D122-BFF781F7BC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38238" y="149225"/>
            <a:ext cx="7746480" cy="431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90000"/>
              </a:lnSpc>
            </a:pPr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A débattre:</a:t>
            </a:r>
            <a:endParaRPr lang="fr-FR" sz="2400" b="1" noProof="0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29" name="ZoneTexte 128">
            <a:extLst>
              <a:ext uri="{FF2B5EF4-FFF2-40B4-BE49-F238E27FC236}">
                <a16:creationId xmlns:a16="http://schemas.microsoft.com/office/drawing/2014/main" id="{24CC3CCF-4A41-9C3A-9704-BEC831DEA665}"/>
              </a:ext>
            </a:extLst>
          </p:cNvPr>
          <p:cNvSpPr txBox="1"/>
          <p:nvPr/>
        </p:nvSpPr>
        <p:spPr>
          <a:xfrm>
            <a:off x="273818" y="1013520"/>
            <a:ext cx="103081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 sz="1800" dirty="0">
                <a:latin typeface="+mn-lt"/>
              </a:rPr>
              <a:t>Quelles fréquences pour les prochaines PPR (à partir de Septembre 2026): </a:t>
            </a:r>
          </a:p>
          <a:p>
            <a:pPr marL="787400" lvl="1" indent="-285750">
              <a:buFont typeface="Wingdings" pitchFamily="2" charset="2"/>
              <a:buChar char="§"/>
            </a:pPr>
            <a:r>
              <a:rPr lang="fr-FR" sz="1800" dirty="0">
                <a:latin typeface="+mn-lt"/>
              </a:rPr>
              <a:t>Mensuelle, sur une demi- journée, avec une sélection de </a:t>
            </a:r>
            <a:r>
              <a:rPr lang="fr-FR" sz="1800" dirty="0" err="1">
                <a:latin typeface="+mn-lt"/>
              </a:rPr>
              <a:t>WPs</a:t>
            </a:r>
            <a:r>
              <a:rPr lang="fr-FR" sz="1800" dirty="0">
                <a:latin typeface="+mn-lt"/>
              </a:rPr>
              <a:t> selon l’actualité et alternance d’une réunion à une autre. </a:t>
            </a:r>
          </a:p>
          <a:p>
            <a:pPr marL="787400" lvl="1" indent="-285750">
              <a:buFont typeface="Wingdings" pitchFamily="2" charset="2"/>
              <a:buChar char="§"/>
            </a:pPr>
            <a:r>
              <a:rPr lang="fr-FR" sz="1800" dirty="0" err="1">
                <a:latin typeface="+mn-lt"/>
              </a:rPr>
              <a:t>Bi-mensuelle</a:t>
            </a:r>
            <a:r>
              <a:rPr lang="fr-FR" sz="1800" dirty="0">
                <a:latin typeface="+mn-lt"/>
              </a:rPr>
              <a:t>/trimestrielle avec une revue de tous les </a:t>
            </a:r>
            <a:r>
              <a:rPr lang="fr-FR" sz="1800" dirty="0" err="1">
                <a:latin typeface="+mn-lt"/>
              </a:rPr>
              <a:t>WPs</a:t>
            </a:r>
            <a:r>
              <a:rPr lang="fr-FR" sz="1800" dirty="0">
                <a:latin typeface="+mn-lt"/>
              </a:rPr>
              <a:t>. </a:t>
            </a:r>
          </a:p>
          <a:p>
            <a:r>
              <a:rPr lang="fr-FR" sz="1800" dirty="0">
                <a:latin typeface="+mn-lt"/>
              </a:rPr>
              <a:t> 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 sz="1800" dirty="0">
                <a:latin typeface="+mn-lt"/>
              </a:rPr>
              <a:t>Comment organise-t-on le suivi de fabrication des différents systèmes et sous-systèmes (Cavités, Buncher, coupleurs, manchettes…): Des visites sont-elles prévues? mise en place de jalons intermédiaire de validation? Coupon de test sur certains procédés? Mesures et tests de qualification prévu dans les CCTP?</a:t>
            </a:r>
          </a:p>
          <a:p>
            <a:pPr marL="787400" lvl="1" indent="-285750">
              <a:buFont typeface="Courier New" panose="02070309020205020404" pitchFamily="49" charset="0"/>
              <a:buChar char="o"/>
            </a:pPr>
            <a:endParaRPr lang="fr-FR" sz="1800" dirty="0">
              <a:latin typeface="+mn-lt"/>
            </a:endParaRPr>
          </a:p>
          <a:p>
            <a:r>
              <a:rPr lang="fr-FR" sz="1800" dirty="0">
                <a:latin typeface="+mn-lt"/>
              </a:rPr>
              <a:t> </a:t>
            </a:r>
            <a:endParaRPr lang="fr-FR" sz="1800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90096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7B25A-3425-E799-29BC-37C20A108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1B79ED1-9554-C0E7-1378-D4565638C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latin typeface="+mn-lt"/>
              </a:rPr>
              <a:t>PERLE Progress Review 5- 2026 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C17EA60-59B1-4A0B-A6C1-6BFE90947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>
                <a:latin typeface="+mn-lt"/>
              </a:rPr>
              <a:pPr/>
              <a:t>8</a:t>
            </a:fld>
            <a:endParaRPr lang="fr-FR">
              <a:latin typeface="+mn-lt"/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B1D7E6D-1A4A-5765-6748-4031C7797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2CCAC35-D5EF-54FE-FA87-0B3722354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915" y="149425"/>
            <a:ext cx="7776864" cy="432048"/>
          </a:xfrm>
        </p:spPr>
        <p:txBody>
          <a:bodyPr>
            <a:normAutofit fontScale="90000"/>
          </a:bodyPr>
          <a:lstStyle/>
          <a:p>
            <a:r>
              <a:rPr lang="fr-FR" sz="2800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Workshop PhASE26 à IJCLab</a:t>
            </a:r>
            <a:endParaRPr lang="en-GB" sz="2800" dirty="0">
              <a:solidFill>
                <a:schemeClr val="accent5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9D86280-670B-D757-6E1B-1EFE54481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4341" y="940504"/>
            <a:ext cx="6368630" cy="446550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417975F-F5C9-AFB1-E03D-4A7192088552}"/>
              </a:ext>
            </a:extLst>
          </p:cNvPr>
          <p:cNvSpPr txBox="1"/>
          <p:nvPr/>
        </p:nvSpPr>
        <p:spPr>
          <a:xfrm>
            <a:off x="201812" y="1085528"/>
            <a:ext cx="41044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>
                <a:latin typeface="+mn-lt"/>
              </a:rPr>
              <a:t>PhASE</a:t>
            </a:r>
            <a:r>
              <a:rPr lang="fr-FR" sz="1600" dirty="0">
                <a:latin typeface="+mn-lt"/>
              </a:rPr>
              <a:t>: Photocathodes for Accelerator Science in Europe</a:t>
            </a:r>
          </a:p>
          <a:p>
            <a:r>
              <a:rPr lang="fr-FR" sz="1600" dirty="0">
                <a:latin typeface="+mn-lt"/>
              </a:rPr>
              <a:t>Du 21 au 23 Septembre à IJCLab.</a:t>
            </a:r>
          </a:p>
          <a:p>
            <a:r>
              <a:rPr lang="fr-FR" sz="1600" dirty="0">
                <a:latin typeface="+mn-lt"/>
              </a:rPr>
              <a:t>Les inscriptions sont ouvertes sur:</a:t>
            </a:r>
          </a:p>
          <a:p>
            <a:endParaRPr lang="fr-FR" sz="1600" dirty="0">
              <a:latin typeface="+mn-lt"/>
            </a:endParaRPr>
          </a:p>
          <a:p>
            <a:r>
              <a:rPr lang="fr-FR" sz="1600" dirty="0">
                <a:latin typeface="+mn-lt"/>
                <a:hlinkClick r:id="rId3"/>
              </a:rPr>
              <a:t>https://indico.ijclab.in2p3.fr/event/13323/</a:t>
            </a:r>
            <a:endParaRPr lang="fr-FR" sz="1600" dirty="0">
              <a:latin typeface="+mn-lt"/>
            </a:endParaRPr>
          </a:p>
          <a:p>
            <a:endParaRPr lang="fr-FR" sz="1600" dirty="0">
              <a:latin typeface="+mn-lt"/>
            </a:endParaRPr>
          </a:p>
          <a:p>
            <a:r>
              <a:rPr lang="fr-FR" sz="1600" dirty="0">
                <a:latin typeface="+mn-lt"/>
              </a:rPr>
              <a:t>Le programme est en cours de finalisation </a:t>
            </a:r>
          </a:p>
        </p:txBody>
      </p:sp>
    </p:spTree>
    <p:extLst>
      <p:ext uri="{BB962C8B-B14F-4D97-AF65-F5344CB8AC3E}">
        <p14:creationId xmlns:p14="http://schemas.microsoft.com/office/powerpoint/2010/main" val="7145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CBBEA-8A36-A924-A564-FFDD6C5DD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3A4082D-B46D-3C7E-46AC-D84142C09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latin typeface="+mn-lt"/>
              </a:rPr>
              <a:t>PERLE Progress Review 5- 2026 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BBB8A7D-1B8B-28F8-0113-4DB5F6E44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>
                <a:latin typeface="+mn-lt"/>
              </a:rPr>
              <a:pPr/>
              <a:t>9</a:t>
            </a:fld>
            <a:endParaRPr lang="fr-FR">
              <a:latin typeface="+mn-lt"/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9BC05D7-A8E2-2AF2-4D5E-26E171F0F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</a:p>
        </p:txBody>
      </p:sp>
      <p:sp>
        <p:nvSpPr>
          <p:cNvPr id="129" name="ZoneTexte 128">
            <a:extLst>
              <a:ext uri="{FF2B5EF4-FFF2-40B4-BE49-F238E27FC236}">
                <a16:creationId xmlns:a16="http://schemas.microsoft.com/office/drawing/2014/main" id="{17D09386-0684-C0A4-1D68-7122FA8CDF89}"/>
              </a:ext>
            </a:extLst>
          </p:cNvPr>
          <p:cNvSpPr txBox="1"/>
          <p:nvPr/>
        </p:nvSpPr>
        <p:spPr>
          <a:xfrm>
            <a:off x="273819" y="2486779"/>
            <a:ext cx="10308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noProof="0" dirty="0">
                <a:solidFill>
                  <a:srgbClr val="F39200"/>
                </a:solidFill>
                <a:latin typeface="+mn-lt"/>
                <a:sym typeface="Wingdings" pitchFamily="2" charset="2"/>
              </a:rPr>
              <a:t>Merci pour votre attention!</a:t>
            </a:r>
          </a:p>
        </p:txBody>
      </p:sp>
    </p:spTree>
    <p:extLst>
      <p:ext uri="{BB962C8B-B14F-4D97-AF65-F5344CB8AC3E}">
        <p14:creationId xmlns:p14="http://schemas.microsoft.com/office/powerpoint/2010/main" val="1738195970"/>
      </p:ext>
    </p:extLst>
  </p:cSld>
  <p:clrMapOvr>
    <a:masterClrMapping/>
  </p:clrMapOvr>
</p:sld>
</file>

<file path=ppt/theme/theme1.xml><?xml version="1.0" encoding="utf-8"?>
<a:theme xmlns:a="http://schemas.openxmlformats.org/drawingml/2006/main" name="1_modele-IJCLAb-powerpoi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70740</TotalTime>
  <Words>923</Words>
  <Application>Microsoft Macintosh PowerPoint</Application>
  <PresentationFormat>Personnalisé</PresentationFormat>
  <Paragraphs>114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Wingdings</vt:lpstr>
      <vt:lpstr>1_modele-IJCLAb-powerpoint</vt:lpstr>
      <vt:lpstr>Présentation PowerPoint</vt:lpstr>
      <vt:lpstr>AAP SESAME 2026: Dépôt du projet CRISP</vt:lpstr>
      <vt:lpstr>Retour du CODEC ERL4ALL</vt:lpstr>
      <vt:lpstr>Retour du Collaboration Board Meeting</vt:lpstr>
      <vt:lpstr>Workshop ERL26</vt:lpstr>
      <vt:lpstr>Workshop ERL26</vt:lpstr>
      <vt:lpstr>A débattre:</vt:lpstr>
      <vt:lpstr>Workshop PhASE26 à IJCLab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Luc Petizon</dc:creator>
  <cp:lastModifiedBy>Walid Kaabi</cp:lastModifiedBy>
  <cp:revision>2029</cp:revision>
  <cp:lastPrinted>2025-11-24T07:57:59Z</cp:lastPrinted>
  <dcterms:created xsi:type="dcterms:W3CDTF">2011-03-09T16:37:49Z</dcterms:created>
  <dcterms:modified xsi:type="dcterms:W3CDTF">2026-06-26T07:02:08Z</dcterms:modified>
</cp:coreProperties>
</file>