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96" r:id="rId3"/>
    <p:sldId id="317" r:id="rId4"/>
    <p:sldId id="318" r:id="rId5"/>
    <p:sldId id="319" r:id="rId6"/>
    <p:sldId id="320" r:id="rId7"/>
    <p:sldId id="316" r:id="rId8"/>
    <p:sldId id="277" r:id="rId9"/>
    <p:sldId id="322" r:id="rId10"/>
    <p:sldId id="297" r:id="rId11"/>
    <p:sldId id="259" r:id="rId12"/>
    <p:sldId id="32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5" autoAdjust="0"/>
    <p:restoredTop sz="94660"/>
  </p:normalViewPr>
  <p:slideViewPr>
    <p:cSldViewPr snapToGrid="0" showGuides="1">
      <p:cViewPr varScale="1">
        <p:scale>
          <a:sx n="162" d="100"/>
          <a:sy n="162" d="100"/>
        </p:scale>
        <p:origin x="29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76839-C060-4F28-95C4-886693160020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D0274-8EAE-40F8-8190-AD017E3FE9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40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27016803-9A95-4AE2-AA70-ABD9D5C62D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F4CA17D-7F1F-40EB-B482-4795B67D8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"/>
            <a:ext cx="10363199" cy="86264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F89247-F5D9-4101-9CAF-C0462111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8435"/>
            <a:ext cx="12192000" cy="50217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663B3B-F493-4490-9E11-009C7809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" y="6492874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22/01/26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67BD71-90B7-4A83-9138-24026FEA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3510"/>
            <a:ext cx="41148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- 1-2026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527C63-3BB0-48D9-BAB1-24179C74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24416" y="6475222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5C1CE2-6D07-417E-AC36-B374E24F93E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779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B60D07F2-1307-408A-A21C-87B790F866B6}"/>
              </a:ext>
            </a:extLst>
          </p:cNvPr>
          <p:cNvGrpSpPr/>
          <p:nvPr userDrawn="1"/>
        </p:nvGrpSpPr>
        <p:grpSpPr>
          <a:xfrm>
            <a:off x="-42393" y="0"/>
            <a:ext cx="12234393" cy="784679"/>
            <a:chOff x="-42393" y="0"/>
            <a:chExt cx="12234393" cy="78467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B4DFA1-6348-467C-A236-258171E86DB7}"/>
                </a:ext>
              </a:extLst>
            </p:cNvPr>
            <p:cNvSpPr/>
            <p:nvPr/>
          </p:nvSpPr>
          <p:spPr>
            <a:xfrm>
              <a:off x="0" y="0"/>
              <a:ext cx="12192000" cy="784679"/>
            </a:xfrm>
            <a:prstGeom prst="rect">
              <a:avLst/>
            </a:prstGeom>
            <a:gradFill>
              <a:gsLst>
                <a:gs pos="10000">
                  <a:schemeClr val="accent1"/>
                </a:gs>
                <a:gs pos="4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9D19044-6D1F-4E0B-9C80-DEACC24EE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393" y="0"/>
              <a:ext cx="1347253" cy="784679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0BBC3F4-DC60-4973-923F-332AB3C69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7028" y="0"/>
              <a:ext cx="964972" cy="784679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F4CA17D-7F1F-40EB-B482-4795B67D8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"/>
            <a:ext cx="10363199" cy="862642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F89247-F5D9-4101-9CAF-C0462111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8435"/>
            <a:ext cx="12192000" cy="50217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663B3B-F493-4490-9E11-009C7809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" y="6492874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22/01/265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67BD71-90B7-4A83-9138-24026FEA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3510"/>
            <a:ext cx="41148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- 1-2026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527C63-3BB0-48D9-BAB1-24179C74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24416" y="6475222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5C1CE2-6D07-417E-AC36-B374E24F93E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342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3BCE7D-3D95-4C3A-BA8F-561011D93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A963176-9D89-4B65-935B-06285CA6D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5644F7-CBB0-4AAB-81BA-A56B6590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22/01/26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84DB0B-DAAF-4F58-9161-964BB058D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- 1-20265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669A0D-191D-48E0-B20C-6154FFA6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34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B09C4DF-6FFC-4AE6-A62B-9286423115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D49F980-84F7-4EA0-8812-D5CA5DD2F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7D3433-DFE3-4E65-B42E-3BF2D85D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2448DD-6830-4771-A9E2-638F18ED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FBCA1-11C5-4AC1-AA24-FF03C2F96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88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5573E52-2CB6-483E-812B-720F62487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4C7400-A857-4B33-926C-7BA318A14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1E1DE2-77A7-4630-AC9A-158A8B1A4F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22/01/26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763288-4DF9-46D2-8AA5-7D2302372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- 1-2026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CE7DCD-D170-4E9B-8AA9-054783174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44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50" r:id="rId2"/>
    <p:sldLayoutId id="2147483649" r:id="rId3"/>
    <p:sldLayoutId id="2147483659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C2030E6-8D8F-4541-8E61-2A2A8E185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651" y="774789"/>
            <a:ext cx="1117600" cy="762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E2DC02-FD60-480A-8F51-4246344AADCA}"/>
              </a:ext>
            </a:extLst>
          </p:cNvPr>
          <p:cNvSpPr txBox="1"/>
          <p:nvPr/>
        </p:nvSpPr>
        <p:spPr>
          <a:xfrm>
            <a:off x="1533395" y="2263952"/>
            <a:ext cx="91450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Project Progress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Review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(PPR)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-2026</a:t>
            </a:r>
          </a:p>
          <a:p>
            <a:pPr algn="ctr"/>
            <a:endParaRPr lang="fr-FR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fr-FR" sz="2800" dirty="0">
                <a:latin typeface="+mn-lt"/>
              </a:rPr>
              <a:t>WP- </a:t>
            </a:r>
            <a:r>
              <a:rPr lang="fr-FR" sz="2800" dirty="0"/>
              <a:t>12 Implantation dans l'IGLOO </a:t>
            </a:r>
            <a:endParaRPr lang="fr-FR" sz="2800" dirty="0">
              <a:latin typeface="+mn-lt"/>
            </a:endParaRPr>
          </a:p>
          <a:p>
            <a:pPr algn="ctr"/>
            <a:r>
              <a:rPr lang="fr-FR" sz="2800" dirty="0">
                <a:latin typeface="+mn-lt"/>
              </a:rPr>
              <a:t>Présenté par : Sylvain Brault</a:t>
            </a:r>
          </a:p>
          <a:p>
            <a:pPr algn="ctr"/>
            <a:endParaRPr lang="fr-FR" sz="2400" dirty="0">
              <a:latin typeface="+mn-lt"/>
            </a:endParaRPr>
          </a:p>
          <a:p>
            <a:pPr algn="ctr"/>
            <a:endParaRPr lang="fr-FR" sz="2400" dirty="0">
              <a:latin typeface="+mn-lt"/>
            </a:endParaRPr>
          </a:p>
          <a:p>
            <a:pPr algn="ctr"/>
            <a:r>
              <a:rPr lang="fr-FR" sz="2400" dirty="0"/>
              <a:t>26</a:t>
            </a:r>
            <a:r>
              <a:rPr lang="fr-FR" sz="2400" dirty="0">
                <a:latin typeface="+mn-lt"/>
              </a:rPr>
              <a:t> juin 2026</a:t>
            </a:r>
          </a:p>
        </p:txBody>
      </p:sp>
    </p:spTree>
    <p:extLst>
      <p:ext uri="{BB962C8B-B14F-4D97-AF65-F5344CB8AC3E}">
        <p14:creationId xmlns:p14="http://schemas.microsoft.com/office/powerpoint/2010/main" val="380356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C4F6C3B-F9BE-4B4D-8E32-AA8AFF3F23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5649" r="781" b="18529"/>
          <a:stretch/>
        </p:blipFill>
        <p:spPr>
          <a:xfrm>
            <a:off x="85725" y="1424374"/>
            <a:ext cx="11925930" cy="467354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Etat d’avancement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5C119A-4333-4CC2-865A-A64C6F146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2661"/>
            <a:ext cx="4490720" cy="1203780"/>
          </a:xfrm>
        </p:spPr>
        <p:txBody>
          <a:bodyPr/>
          <a:lstStyle/>
          <a:p>
            <a:r>
              <a:rPr lang="fr-FR" dirty="0"/>
              <a:t>Référentiel Machine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7" name="Étoile : 5 branches 6">
            <a:extLst>
              <a:ext uri="{FF2B5EF4-FFF2-40B4-BE49-F238E27FC236}">
                <a16:creationId xmlns:a16="http://schemas.microsoft.com/office/drawing/2014/main" id="{DE715582-8682-47BB-A620-DD0704B8C885}"/>
              </a:ext>
            </a:extLst>
          </p:cNvPr>
          <p:cNvSpPr/>
          <p:nvPr/>
        </p:nvSpPr>
        <p:spPr>
          <a:xfrm>
            <a:off x="7573383" y="3217162"/>
            <a:ext cx="258184" cy="21515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78CEBE5-26F6-40AA-98CF-821B3F2247F8}"/>
              </a:ext>
            </a:extLst>
          </p:cNvPr>
          <p:cNvCxnSpPr>
            <a:cxnSpLocks/>
          </p:cNvCxnSpPr>
          <p:nvPr/>
        </p:nvCxnSpPr>
        <p:spPr>
          <a:xfrm flipH="1" flipV="1">
            <a:off x="7743248" y="3565570"/>
            <a:ext cx="727876" cy="1704520"/>
          </a:xfrm>
          <a:prstGeom prst="straightConnector1">
            <a:avLst/>
          </a:prstGeom>
          <a:ln w="25400">
            <a:solidFill>
              <a:srgbClr val="0B3C5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7722F25D-F6A0-44DC-A729-D2392AB47942}"/>
              </a:ext>
            </a:extLst>
          </p:cNvPr>
          <p:cNvSpPr txBox="1">
            <a:spLocks/>
          </p:cNvSpPr>
          <p:nvPr/>
        </p:nvSpPr>
        <p:spPr>
          <a:xfrm>
            <a:off x="7088581" y="5300127"/>
            <a:ext cx="4493708" cy="9598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>
                <a:solidFill>
                  <a:srgbClr val="0B3C5D"/>
                </a:solidFill>
              </a:rPr>
              <a:t>Point d’origine PERLE (0; 0; 0)</a:t>
            </a:r>
          </a:p>
          <a:p>
            <a:pPr marL="0" indent="0" algn="ctr">
              <a:buNone/>
            </a:pPr>
            <a:r>
              <a:rPr lang="fr-FR" sz="1600" i="1" dirty="0">
                <a:solidFill>
                  <a:srgbClr val="0B3C5D"/>
                </a:solidFill>
              </a:rPr>
              <a:t>(Intersection du merger et de l’anneau)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2967A73-3E39-44C2-BE3A-87EBE4299EA0}"/>
              </a:ext>
            </a:extLst>
          </p:cNvPr>
          <p:cNvGrpSpPr/>
          <p:nvPr/>
        </p:nvGrpSpPr>
        <p:grpSpPr>
          <a:xfrm>
            <a:off x="6692965" y="2205014"/>
            <a:ext cx="1926597" cy="1891944"/>
            <a:chOff x="5136879" y="3601940"/>
            <a:chExt cx="2781452" cy="2619598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D0E31A4-A133-40F0-9A09-1474C2AB41F2}"/>
                </a:ext>
              </a:extLst>
            </p:cNvPr>
            <p:cNvSpPr txBox="1"/>
            <p:nvPr/>
          </p:nvSpPr>
          <p:spPr>
            <a:xfrm rot="20284411">
              <a:off x="5624207" y="5467797"/>
              <a:ext cx="842238" cy="1917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Axe faisceau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63E6DB4-203E-4025-B115-757038CC3342}"/>
                </a:ext>
              </a:extLst>
            </p:cNvPr>
            <p:cNvSpPr txBox="1"/>
            <p:nvPr/>
          </p:nvSpPr>
          <p:spPr>
            <a:xfrm rot="20200120">
              <a:off x="5136879" y="5386606"/>
              <a:ext cx="440176" cy="511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CF0EDDA-857E-4D1C-9C3A-0A8E5AA922E7}"/>
                </a:ext>
              </a:extLst>
            </p:cNvPr>
            <p:cNvSpPr txBox="1"/>
            <p:nvPr/>
          </p:nvSpPr>
          <p:spPr>
            <a:xfrm>
              <a:off x="7489727" y="5710159"/>
              <a:ext cx="428604" cy="511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C6A0C6FC-2F7E-4362-A739-E49B8BA0F403}"/>
                </a:ext>
              </a:extLst>
            </p:cNvPr>
            <p:cNvSpPr txBox="1"/>
            <p:nvPr/>
          </p:nvSpPr>
          <p:spPr>
            <a:xfrm>
              <a:off x="6377197" y="3601940"/>
              <a:ext cx="421662" cy="511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</a:t>
              </a: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27E0B4FD-2DBA-453C-B5D7-D7EC95830481}"/>
                </a:ext>
              </a:extLst>
            </p:cNvPr>
            <p:cNvGrpSpPr/>
            <p:nvPr/>
          </p:nvGrpSpPr>
          <p:grpSpPr>
            <a:xfrm rot="888342">
              <a:off x="5604300" y="4056813"/>
              <a:ext cx="2092905" cy="1738104"/>
              <a:chOff x="3662841" y="2595305"/>
              <a:chExt cx="2092905" cy="1738104"/>
            </a:xfrm>
          </p:grpSpPr>
          <p:cxnSp>
            <p:nvCxnSpPr>
              <p:cNvPr id="36" name="Connecteur droit avec flèche 35">
                <a:extLst>
                  <a:ext uri="{FF2B5EF4-FFF2-40B4-BE49-F238E27FC236}">
                    <a16:creationId xmlns:a16="http://schemas.microsoft.com/office/drawing/2014/main" id="{6F628ADA-70B7-4D5B-A7C2-38016BD8E177}"/>
                  </a:ext>
                </a:extLst>
              </p:cNvPr>
              <p:cNvCxnSpPr>
                <a:cxnSpLocks/>
              </p:cNvCxnSpPr>
              <p:nvPr/>
            </p:nvCxnSpPr>
            <p:spPr>
              <a:xfrm rot="20711658" flipH="1" flipV="1">
                <a:off x="4566130" y="2595305"/>
                <a:ext cx="1" cy="116417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avec flèche 36">
                <a:extLst>
                  <a:ext uri="{FF2B5EF4-FFF2-40B4-BE49-F238E27FC236}">
                    <a16:creationId xmlns:a16="http://schemas.microsoft.com/office/drawing/2014/main" id="{5D87D573-EA20-41DA-99D3-4EFF4B157C1F}"/>
                  </a:ext>
                </a:extLst>
              </p:cNvPr>
              <p:cNvCxnSpPr>
                <a:cxnSpLocks/>
              </p:cNvCxnSpPr>
              <p:nvPr/>
            </p:nvCxnSpPr>
            <p:spPr>
              <a:xfrm rot="20711658" flipH="1">
                <a:off x="3662841" y="3874885"/>
                <a:ext cx="1123291" cy="412614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avec flèche 37">
                <a:extLst>
                  <a:ext uri="{FF2B5EF4-FFF2-40B4-BE49-F238E27FC236}">
                    <a16:creationId xmlns:a16="http://schemas.microsoft.com/office/drawing/2014/main" id="{EDFDAC74-F936-49AB-ADF9-4C9DB2090BA9}"/>
                  </a:ext>
                </a:extLst>
              </p:cNvPr>
              <p:cNvCxnSpPr>
                <a:cxnSpLocks/>
              </p:cNvCxnSpPr>
              <p:nvPr/>
            </p:nvCxnSpPr>
            <p:spPr>
              <a:xfrm rot="20711658">
                <a:off x="4806464" y="3602954"/>
                <a:ext cx="949282" cy="73045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172" name="Picture 4" descr="image.png">
            <a:extLst>
              <a:ext uri="{FF2B5EF4-FFF2-40B4-BE49-F238E27FC236}">
                <a16:creationId xmlns:a16="http://schemas.microsoft.com/office/drawing/2014/main" id="{FF66CD58-0615-412F-98CE-C155CE52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032" y="5276120"/>
            <a:ext cx="360912" cy="38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76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image.png">
            <a:extLst>
              <a:ext uri="{FF2B5EF4-FFF2-40B4-BE49-F238E27FC236}">
                <a16:creationId xmlns:a16="http://schemas.microsoft.com/office/drawing/2014/main" id="{582C86C3-2737-4A82-9BE8-D69A80DFE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734" y="1547270"/>
            <a:ext cx="5850866" cy="468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mage.png">
            <a:extLst>
              <a:ext uri="{FF2B5EF4-FFF2-40B4-BE49-F238E27FC236}">
                <a16:creationId xmlns:a16="http://schemas.microsoft.com/office/drawing/2014/main" id="{6B013328-E2D7-4774-9642-4D93E8F08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547270"/>
            <a:ext cx="5850866" cy="468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13B8A7C-4C2D-4860-95C5-EA8E0747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Principaux jalons du WP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46AD8E-01A9-4B23-B1B4-ACE76B50E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5F4806-56FC-4229-8081-E7F2C971A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DF4DC7-A1FA-4D7D-ADD5-CE2EDEA7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8196" name="Picture 4" descr="image.png">
            <a:extLst>
              <a:ext uri="{FF2B5EF4-FFF2-40B4-BE49-F238E27FC236}">
                <a16:creationId xmlns:a16="http://schemas.microsoft.com/office/drawing/2014/main" id="{3A2C89A2-1155-4CC7-A742-FA613105A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15" y="1928508"/>
            <a:ext cx="404889" cy="42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age.png">
            <a:extLst>
              <a:ext uri="{FF2B5EF4-FFF2-40B4-BE49-F238E27FC236}">
                <a16:creationId xmlns:a16="http://schemas.microsoft.com/office/drawing/2014/main" id="{E597BEC5-8485-4987-83CB-52887CEF9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04" y="2841856"/>
            <a:ext cx="449799" cy="44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F802C4E-6637-4B30-B94D-DAEF09D095C3}"/>
              </a:ext>
            </a:extLst>
          </p:cNvPr>
          <p:cNvSpPr/>
          <p:nvPr/>
        </p:nvSpPr>
        <p:spPr>
          <a:xfrm>
            <a:off x="1288516" y="2644616"/>
            <a:ext cx="4693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475569"/>
                </a:solidFill>
                <a:latin typeface="Quattrocento Sans"/>
              </a:rPr>
              <a:t>Alignement physique :</a:t>
            </a:r>
            <a:r>
              <a:rPr lang="fr-FR" dirty="0">
                <a:solidFill>
                  <a:srgbClr val="475569"/>
                </a:solidFill>
                <a:latin typeface="Quattrocento Sans"/>
              </a:rPr>
              <a:t> Finaliser le positionnement précis du bras de transfert dans la chambre du Gun.</a:t>
            </a:r>
            <a:endParaRPr lang="fr-FR" dirty="0"/>
          </a:p>
          <a:p>
            <a:br>
              <a:rPr lang="fr-FR" dirty="0"/>
            </a:br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E83DE3-4CBF-4041-962B-84228CE2D454}"/>
              </a:ext>
            </a:extLst>
          </p:cNvPr>
          <p:cNvSpPr/>
          <p:nvPr/>
        </p:nvSpPr>
        <p:spPr>
          <a:xfrm>
            <a:off x="807074" y="1858909"/>
            <a:ext cx="4465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5691"/>
                </a:solidFill>
                <a:latin typeface="Quattrocento Sans"/>
              </a:rPr>
              <a:t>Gun &amp; Cathodes</a:t>
            </a:r>
            <a:endParaRPr lang="fr-FR" sz="2800" dirty="0"/>
          </a:p>
        </p:txBody>
      </p:sp>
      <p:pic>
        <p:nvPicPr>
          <p:cNvPr id="8202" name="Picture 10" descr="image.png">
            <a:extLst>
              <a:ext uri="{FF2B5EF4-FFF2-40B4-BE49-F238E27FC236}">
                <a16:creationId xmlns:a16="http://schemas.microsoft.com/office/drawing/2014/main" id="{E169318E-E035-4B24-9FA2-C9913011B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83" y="3936663"/>
            <a:ext cx="395266" cy="37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6DA3FEA-C699-41A4-9B87-FE072CA648CD}"/>
              </a:ext>
            </a:extLst>
          </p:cNvPr>
          <p:cNvSpPr/>
          <p:nvPr/>
        </p:nvSpPr>
        <p:spPr>
          <a:xfrm>
            <a:off x="1288516" y="3773014"/>
            <a:ext cx="47147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475569"/>
                </a:solidFill>
                <a:latin typeface="Quattrocento Sans"/>
              </a:rPr>
              <a:t>Dépôts de couches :</a:t>
            </a:r>
            <a:r>
              <a:rPr lang="fr-FR" dirty="0">
                <a:solidFill>
                  <a:srgbClr val="475569"/>
                </a:solidFill>
                <a:latin typeface="Quattrocento Sans"/>
              </a:rPr>
              <a:t> Réaliser de nouveaux dépôts sur les photocathodes (Semaine prochaine).</a:t>
            </a:r>
            <a:endParaRPr lang="fr-FR" dirty="0"/>
          </a:p>
          <a:p>
            <a:br>
              <a:rPr lang="fr-FR" dirty="0"/>
            </a:br>
            <a:endParaRPr lang="fr-FR" dirty="0"/>
          </a:p>
        </p:txBody>
      </p:sp>
      <p:pic>
        <p:nvPicPr>
          <p:cNvPr id="8204" name="Picture 12" descr="image.png">
            <a:extLst>
              <a:ext uri="{FF2B5EF4-FFF2-40B4-BE49-F238E27FC236}">
                <a16:creationId xmlns:a16="http://schemas.microsoft.com/office/drawing/2014/main" id="{3C77EAB1-C219-4DDA-A21C-A6D0EEB92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83" y="4952233"/>
            <a:ext cx="343777" cy="46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A63F0D5-E3B9-4336-9078-8A48DBA129D6}"/>
              </a:ext>
            </a:extLst>
          </p:cNvPr>
          <p:cNvSpPr/>
          <p:nvPr/>
        </p:nvSpPr>
        <p:spPr>
          <a:xfrm>
            <a:off x="1288516" y="4901412"/>
            <a:ext cx="45687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475569"/>
                </a:solidFill>
                <a:latin typeface="Quattrocento Sans"/>
              </a:rPr>
              <a:t>Sécurité électrique :</a:t>
            </a:r>
            <a:r>
              <a:rPr lang="fr-FR" dirty="0">
                <a:solidFill>
                  <a:srgbClr val="475569"/>
                </a:solidFill>
                <a:latin typeface="Quattrocento Sans"/>
              </a:rPr>
              <a:t> Finaliser la mise à la masse globale de l'intégralité des éléments du Gun.</a:t>
            </a:r>
            <a:endParaRPr lang="fr-FR" dirty="0"/>
          </a:p>
          <a:p>
            <a:br>
              <a:rPr lang="fr-FR" dirty="0"/>
            </a:br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C32088-51B2-4601-9A5B-EC1F91DFFE49}"/>
              </a:ext>
            </a:extLst>
          </p:cNvPr>
          <p:cNvSpPr/>
          <p:nvPr/>
        </p:nvSpPr>
        <p:spPr>
          <a:xfrm>
            <a:off x="7010399" y="1830421"/>
            <a:ext cx="3347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10B981"/>
                </a:solidFill>
                <a:latin typeface="Quattrocento Sans"/>
              </a:rPr>
              <a:t>Implantation</a:t>
            </a:r>
            <a:endParaRPr lang="fr-FR" sz="2800" b="1" dirty="0"/>
          </a:p>
        </p:txBody>
      </p:sp>
      <p:pic>
        <p:nvPicPr>
          <p:cNvPr id="8206" name="Picture 14" descr="image.png">
            <a:extLst>
              <a:ext uri="{FF2B5EF4-FFF2-40B4-BE49-F238E27FC236}">
                <a16:creationId xmlns:a16="http://schemas.microsoft.com/office/drawing/2014/main" id="{C5211E9D-FBBA-4126-A4D7-A85B6CAE7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168" y="1858909"/>
            <a:ext cx="344403" cy="36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8A7976C-EB2D-4305-822E-7FFD662CC193}"/>
              </a:ext>
            </a:extLst>
          </p:cNvPr>
          <p:cNvSpPr/>
          <p:nvPr/>
        </p:nvSpPr>
        <p:spPr>
          <a:xfrm>
            <a:off x="7487920" y="2644616"/>
            <a:ext cx="444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475569"/>
                </a:solidFill>
                <a:latin typeface="Quattrocento Sans"/>
              </a:rPr>
              <a:t>Mise à jour CAO du Merger :</a:t>
            </a:r>
            <a:r>
              <a:rPr lang="fr-FR" dirty="0">
                <a:solidFill>
                  <a:srgbClr val="475569"/>
                </a:solidFill>
                <a:latin typeface="Quattrocento Sans"/>
              </a:rPr>
              <a:t> Intégrer les dimensions finales des aimants de déviation fournis par le </a:t>
            </a:r>
            <a:r>
              <a:rPr lang="fr-FR" b="1" dirty="0">
                <a:solidFill>
                  <a:srgbClr val="475569"/>
                </a:solidFill>
                <a:latin typeface="Quattrocento Sans"/>
              </a:rPr>
              <a:t>STFC </a:t>
            </a:r>
            <a:r>
              <a:rPr lang="fr-FR" b="1" dirty="0" err="1">
                <a:solidFill>
                  <a:srgbClr val="475569"/>
                </a:solidFill>
                <a:latin typeface="Quattrocento Sans"/>
              </a:rPr>
              <a:t>Daresbury</a:t>
            </a:r>
            <a:r>
              <a:rPr lang="fr-FR" dirty="0">
                <a:solidFill>
                  <a:srgbClr val="475569"/>
                </a:solidFill>
                <a:latin typeface="Quattrocento Sans"/>
              </a:rPr>
              <a:t>.</a:t>
            </a:r>
            <a:endParaRPr lang="fr-FR" dirty="0"/>
          </a:p>
        </p:txBody>
      </p:sp>
      <p:pic>
        <p:nvPicPr>
          <p:cNvPr id="8208" name="Picture 16" descr="image.png">
            <a:extLst>
              <a:ext uri="{FF2B5EF4-FFF2-40B4-BE49-F238E27FC236}">
                <a16:creationId xmlns:a16="http://schemas.microsoft.com/office/drawing/2014/main" id="{ED6D95FC-1334-494D-BD45-726631600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260" y="2792769"/>
            <a:ext cx="442277" cy="44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image.png">
            <a:extLst>
              <a:ext uri="{FF2B5EF4-FFF2-40B4-BE49-F238E27FC236}">
                <a16:creationId xmlns:a16="http://schemas.microsoft.com/office/drawing/2014/main" id="{BA785E06-7274-4990-A517-604AFF013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369" y="3749954"/>
            <a:ext cx="415451" cy="41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C53D59E-4818-4212-ABDD-39F9D3C0953D}"/>
              </a:ext>
            </a:extLst>
          </p:cNvPr>
          <p:cNvSpPr/>
          <p:nvPr/>
        </p:nvSpPr>
        <p:spPr>
          <a:xfrm>
            <a:off x="7487920" y="3773014"/>
            <a:ext cx="444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475569"/>
                </a:solidFill>
                <a:latin typeface="Quattrocento Sans"/>
              </a:rPr>
              <a:t>Mise à jour CAO Globale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093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E0C5EA-1FC3-45C4-A477-A358574F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fr-FR" altLang="fr-FR" dirty="0">
                <a:solidFill>
                  <a:srgbClr val="0B3C5D"/>
                </a:solidFill>
                <a:latin typeface="Quattrocento Sans"/>
              </a:rPr>
              <a:t>Merci pour votre attention !</a:t>
            </a:r>
            <a:endParaRPr lang="fr-FR" altLang="fr-FR" sz="500" b="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CF315B-FD6B-4243-8E74-422BCAA9B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D4EC9A-D737-4B27-8C96-E20004201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372F41-30C1-4F75-92E5-97286980C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B9F7F2E-FC2D-4A6A-8069-810C33372F2C}"/>
              </a:ext>
            </a:extLst>
          </p:cNvPr>
          <p:cNvSpPr/>
          <p:nvPr/>
        </p:nvSpPr>
        <p:spPr>
          <a:xfrm>
            <a:off x="7976681" y="1725038"/>
            <a:ext cx="570689" cy="654996"/>
          </a:xfrm>
          <a:custGeom>
            <a:avLst/>
            <a:gdLst>
              <a:gd name="connsiteX0" fmla="*/ 51881 w 570689"/>
              <a:gd name="connsiteY0" fmla="*/ 0 h 654996"/>
              <a:gd name="connsiteX1" fmla="*/ 0 w 570689"/>
              <a:gd name="connsiteY1" fmla="*/ 337226 h 654996"/>
              <a:gd name="connsiteX2" fmla="*/ 570689 w 570689"/>
              <a:gd name="connsiteY2" fmla="*/ 654996 h 654996"/>
              <a:gd name="connsiteX3" fmla="*/ 505838 w 570689"/>
              <a:gd name="connsiteY3" fmla="*/ 285345 h 654996"/>
              <a:gd name="connsiteX4" fmla="*/ 103762 w 570689"/>
              <a:gd name="connsiteY4" fmla="*/ 19456 h 654996"/>
              <a:gd name="connsiteX5" fmla="*/ 51881 w 570689"/>
              <a:gd name="connsiteY5" fmla="*/ 0 h 65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689" h="654996">
                <a:moveTo>
                  <a:pt x="51881" y="0"/>
                </a:moveTo>
                <a:lnTo>
                  <a:pt x="0" y="337226"/>
                </a:lnTo>
                <a:lnTo>
                  <a:pt x="570689" y="654996"/>
                </a:lnTo>
                <a:lnTo>
                  <a:pt x="505838" y="285345"/>
                </a:lnTo>
                <a:lnTo>
                  <a:pt x="103762" y="19456"/>
                </a:lnTo>
                <a:lnTo>
                  <a:pt x="5188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2A379201-C48A-40B0-AED9-70E1D2CF7237}"/>
              </a:ext>
            </a:extLst>
          </p:cNvPr>
          <p:cNvGrpSpPr>
            <a:grpSpLocks noChangeAspect="1"/>
          </p:cNvGrpSpPr>
          <p:nvPr/>
        </p:nvGrpSpPr>
        <p:grpSpPr>
          <a:xfrm>
            <a:off x="1561818" y="2130148"/>
            <a:ext cx="9379513" cy="4361411"/>
            <a:chOff x="917542" y="1243557"/>
            <a:chExt cx="10468466" cy="486776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578ADC8-6221-4D0C-B945-8E52EA763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542" y="1243557"/>
              <a:ext cx="10468466" cy="4867767"/>
            </a:xfrm>
            <a:prstGeom prst="rect">
              <a:avLst/>
            </a:prstGeom>
          </p:spPr>
        </p:pic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ADD30948-7815-4AA0-B589-4E04AB044504}"/>
                </a:ext>
              </a:extLst>
            </p:cNvPr>
            <p:cNvSpPr/>
            <p:nvPr/>
          </p:nvSpPr>
          <p:spPr>
            <a:xfrm>
              <a:off x="7723233" y="2065209"/>
              <a:ext cx="506896" cy="695739"/>
            </a:xfrm>
            <a:custGeom>
              <a:avLst/>
              <a:gdLst>
                <a:gd name="connsiteX0" fmla="*/ 1657 w 506896"/>
                <a:gd name="connsiteY0" fmla="*/ 0 h 695739"/>
                <a:gd name="connsiteX1" fmla="*/ 0 w 506896"/>
                <a:gd name="connsiteY1" fmla="*/ 424070 h 695739"/>
                <a:gd name="connsiteX2" fmla="*/ 493644 w 506896"/>
                <a:gd name="connsiteY2" fmla="*/ 695739 h 695739"/>
                <a:gd name="connsiteX3" fmla="*/ 506896 w 506896"/>
                <a:gd name="connsiteY3" fmla="*/ 357809 h 695739"/>
                <a:gd name="connsiteX4" fmla="*/ 1657 w 506896"/>
                <a:gd name="connsiteY4" fmla="*/ 0 h 695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6896" h="695739">
                  <a:moveTo>
                    <a:pt x="1657" y="0"/>
                  </a:moveTo>
                  <a:cubicBezTo>
                    <a:pt x="1105" y="141357"/>
                    <a:pt x="552" y="282713"/>
                    <a:pt x="0" y="424070"/>
                  </a:cubicBezTo>
                  <a:lnTo>
                    <a:pt x="493644" y="695739"/>
                  </a:lnTo>
                  <a:lnTo>
                    <a:pt x="506896" y="35780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1" name="Rectangle 1">
            <a:extLst>
              <a:ext uri="{FF2B5EF4-FFF2-40B4-BE49-F238E27FC236}">
                <a16:creationId xmlns:a16="http://schemas.microsoft.com/office/drawing/2014/main" id="{C6765060-A3ED-42A6-8C85-4386EBA00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988663"/>
            <a:ext cx="12192000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64748B"/>
                </a:solidFill>
                <a:effectLst/>
                <a:latin typeface="Quattrocento Sans"/>
              </a:rPr>
              <a:t>Des questions sur l'avancement du WP-12 ?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b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rgbClr val="15803D"/>
                </a:solidFill>
                <a:effectLst/>
                <a:latin typeface="Quattrocento Sans"/>
              </a:rPr>
              <a:t>En route vers le </a:t>
            </a:r>
            <a:r>
              <a:rPr kumimoji="0" lang="fr-FR" altLang="fr-FR" sz="1400" b="1" i="0" u="none" strike="noStrike" cap="none" normalizeH="0" baseline="0" dirty="0">
                <a:ln>
                  <a:noFill/>
                </a:ln>
                <a:solidFill>
                  <a:srgbClr val="15803D"/>
                </a:solidFill>
                <a:effectLst/>
                <a:latin typeface="Quattrocento Sans"/>
              </a:rPr>
              <a:t>PERLE </a:t>
            </a:r>
            <a:r>
              <a:rPr kumimoji="0" lang="fr-FR" altLang="fr-FR" sz="1400" b="1" i="0" u="none" strike="noStrike" cap="none" normalizeH="0" baseline="0" dirty="0" err="1">
                <a:ln>
                  <a:noFill/>
                </a:ln>
                <a:solidFill>
                  <a:srgbClr val="15803D"/>
                </a:solidFill>
                <a:effectLst/>
                <a:latin typeface="Quattrocento Sans"/>
              </a:rPr>
              <a:t>Annual</a:t>
            </a:r>
            <a:r>
              <a:rPr kumimoji="0" lang="fr-FR" altLang="fr-FR" sz="1400" b="1" i="0" u="none" strike="noStrike" cap="none" normalizeH="0" baseline="0" dirty="0">
                <a:ln>
                  <a:noFill/>
                </a:ln>
                <a:solidFill>
                  <a:srgbClr val="15803D"/>
                </a:solidFill>
                <a:effectLst/>
                <a:latin typeface="Quattrocento Sans"/>
              </a:rPr>
              <a:t> BBQ</a:t>
            </a: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rgbClr val="15803D"/>
                </a:solidFill>
                <a:effectLst/>
                <a:latin typeface="Quattrocento Sans"/>
              </a:rPr>
              <a:t> et la validation des prochaines étapes d'intégration !</a:t>
            </a:r>
            <a:b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8" name="Picture 2" descr="image.png">
            <a:extLst>
              <a:ext uri="{FF2B5EF4-FFF2-40B4-BE49-F238E27FC236}">
                <a16:creationId xmlns:a16="http://schemas.microsoft.com/office/drawing/2014/main" id="{386412F6-0810-43FD-8D64-7DDD936EF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6375"/>
            <a:ext cx="33337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.png">
            <a:extLst>
              <a:ext uri="{FF2B5EF4-FFF2-40B4-BE49-F238E27FC236}">
                <a16:creationId xmlns:a16="http://schemas.microsoft.com/office/drawing/2014/main" id="{CD87BD88-3637-4369-A8E0-489FF7D78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93" y="1715153"/>
            <a:ext cx="33337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986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image.png">
            <a:extLst>
              <a:ext uri="{FF2B5EF4-FFF2-40B4-BE49-F238E27FC236}">
                <a16:creationId xmlns:a16="http://schemas.microsoft.com/office/drawing/2014/main" id="{55BD2DAE-9BE7-45BD-B106-0F331B091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31" y="3815080"/>
            <a:ext cx="4661089" cy="247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.png">
            <a:extLst>
              <a:ext uri="{FF2B5EF4-FFF2-40B4-BE49-F238E27FC236}">
                <a16:creationId xmlns:a16="http://schemas.microsoft.com/office/drawing/2014/main" id="{4517717C-20F4-464A-BC73-F6746DC3C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31" y="1292282"/>
            <a:ext cx="4661089" cy="227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497A907D-89BE-43AC-A6A4-6F4369406CFE}"/>
              </a:ext>
            </a:extLst>
          </p:cNvPr>
          <p:cNvSpPr txBox="1">
            <a:spLocks/>
          </p:cNvSpPr>
          <p:nvPr/>
        </p:nvSpPr>
        <p:spPr>
          <a:xfrm>
            <a:off x="109031" y="1366418"/>
            <a:ext cx="4539169" cy="484642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r>
              <a:rPr lang="fr-FR" sz="1800" b="1" dirty="0">
                <a:solidFill>
                  <a:schemeClr val="accent6"/>
                </a:solidFill>
              </a:rPr>
              <a:t>Maîtrise du logiciel </a:t>
            </a:r>
            <a:r>
              <a:rPr lang="fr-FR" sz="1800" b="1" dirty="0" err="1">
                <a:solidFill>
                  <a:schemeClr val="accent6"/>
                </a:solidFill>
              </a:rPr>
              <a:t>Createc</a:t>
            </a:r>
            <a:r>
              <a:rPr lang="fr-FR" sz="1800" b="1" dirty="0">
                <a:solidFill>
                  <a:schemeClr val="accent6"/>
                </a:solidFill>
              </a:rPr>
              <a:t>: </a:t>
            </a:r>
          </a:p>
          <a:p>
            <a:pPr indent="-144000"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endParaRPr lang="fr-FR" sz="1800" dirty="0"/>
          </a:p>
          <a:p>
            <a:pPr marL="360000" lvl="1" indent="-144000">
              <a:lnSpc>
                <a:spcPct val="110000"/>
              </a:lnSpc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r>
              <a:rPr lang="fr-FR" sz="1600" dirty="0"/>
              <a:t>Chargement/déchargement des pucks (validé)</a:t>
            </a:r>
          </a:p>
          <a:p>
            <a:pPr marL="360000" lvl="1" indent="-144000">
              <a:lnSpc>
                <a:spcPct val="110000"/>
              </a:lnSpc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r>
              <a:rPr lang="fr-FR" sz="1600" dirty="0"/>
              <a:t>Transfert automatisé des pucks vers MBE (validé)</a:t>
            </a:r>
          </a:p>
          <a:p>
            <a:pPr marL="360000" lvl="1" indent="-144000">
              <a:lnSpc>
                <a:spcPct val="110000"/>
              </a:lnSpc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r>
              <a:rPr lang="fr-FR" sz="1600" dirty="0"/>
              <a:t>Positionnement des pucks avec choix du masque dans le MBE pour dépôt (validé)</a:t>
            </a:r>
          </a:p>
          <a:p>
            <a:pPr lvl="1"/>
            <a:endParaRPr lang="fr-FR" sz="1400" dirty="0"/>
          </a:p>
          <a:p>
            <a:pPr marL="457200" lvl="1" indent="0">
              <a:buNone/>
            </a:pPr>
            <a:endParaRPr lang="fr-FR" sz="1400" dirty="0"/>
          </a:p>
          <a:p>
            <a:pPr>
              <a:buClr>
                <a:schemeClr val="accent2"/>
              </a:buClr>
              <a:buSzPct val="110000"/>
              <a:buFont typeface="Courier New" panose="02070309020205020404" pitchFamily="49" charset="0"/>
              <a:buChar char="o"/>
            </a:pPr>
            <a:r>
              <a:rPr lang="fr-FR" sz="2000" b="1" dirty="0">
                <a:solidFill>
                  <a:schemeClr val="accent2"/>
                </a:solidFill>
              </a:rPr>
              <a:t>Étapes restantes:</a:t>
            </a:r>
          </a:p>
          <a:p>
            <a:pPr>
              <a:buClr>
                <a:schemeClr val="accent2"/>
              </a:buClr>
              <a:buSzPct val="110000"/>
              <a:buFont typeface="Courier New" panose="02070309020205020404" pitchFamily="49" charset="0"/>
              <a:buChar char="o"/>
            </a:pPr>
            <a:endParaRPr lang="fr-FR" sz="1800" dirty="0"/>
          </a:p>
          <a:p>
            <a:pPr marL="360000" lvl="1">
              <a:buClr>
                <a:schemeClr val="accent2"/>
              </a:buClr>
              <a:buSzPct val="110000"/>
              <a:buFont typeface="Courier New" panose="02070309020205020404" pitchFamily="49" charset="0"/>
              <a:buChar char="o"/>
            </a:pPr>
            <a:r>
              <a:rPr lang="fr-FR" sz="1600" dirty="0"/>
              <a:t>Réglage/validation du mode automatique pour le transfert dans la chambre du Gun</a:t>
            </a:r>
          </a:p>
          <a:p>
            <a:pPr marL="360000" lvl="1">
              <a:buClr>
                <a:schemeClr val="accent2"/>
              </a:buClr>
              <a:buSzPct val="110000"/>
              <a:buFont typeface="Courier New" panose="02070309020205020404" pitchFamily="49" charset="0"/>
              <a:buChar char="o"/>
            </a:pPr>
            <a:r>
              <a:rPr lang="fr-FR" sz="1600" dirty="0"/>
              <a:t>Réajustement des caméras pour un positionnement précis et la lecture des QR codes</a:t>
            </a:r>
          </a:p>
          <a:p>
            <a:pPr marL="360000" lvl="1">
              <a:buClr>
                <a:schemeClr val="accent2"/>
              </a:buClr>
              <a:buSzPct val="110000"/>
              <a:buFont typeface="Courier New" panose="02070309020205020404" pitchFamily="49" charset="0"/>
              <a:buChar char="o"/>
            </a:pPr>
            <a:r>
              <a:rPr lang="fr-FR" sz="1600" dirty="0"/>
              <a:t>Rédaction d’une procédure d’utilisation standardisée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5C119A-4333-4CC2-865A-A64C6F146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5829"/>
            <a:ext cx="10784840" cy="570589"/>
          </a:xfrm>
        </p:spPr>
        <p:txBody>
          <a:bodyPr>
            <a:normAutofit/>
          </a:bodyPr>
          <a:lstStyle/>
          <a:p>
            <a:r>
              <a:rPr lang="fr-FR" dirty="0"/>
              <a:t>Photocathode </a:t>
            </a:r>
            <a:r>
              <a:rPr lang="fr-FR" dirty="0" err="1"/>
              <a:t>Preparation</a:t>
            </a:r>
            <a:r>
              <a:rPr lang="fr-FR" dirty="0"/>
              <a:t> Facility (PPF) </a:t>
            </a:r>
            <a:r>
              <a:rPr lang="fr-FR" sz="2200" dirty="0"/>
              <a:t>(Denis/Fred/Sophie/Sylvain) 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13" name="puck3-z19e4yfp_enrBBxb5">
            <a:hlinkClick r:id="" action="ppaction://media"/>
            <a:extLst>
              <a:ext uri="{FF2B5EF4-FFF2-40B4-BE49-F238E27FC236}">
                <a16:creationId xmlns:a16="http://schemas.microsoft.com/office/drawing/2014/main" id="{6BB68B03-10EE-4E2C-B0BA-5840DD89A5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6952" y="2316480"/>
            <a:ext cx="7330664" cy="41272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AD310-F3A8-461F-AEAA-599680ED90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9252" y="844355"/>
            <a:ext cx="1367896" cy="142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9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5C119A-4333-4CC2-865A-A64C6F146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5829"/>
            <a:ext cx="12192000" cy="607701"/>
          </a:xfrm>
        </p:spPr>
        <p:txBody>
          <a:bodyPr/>
          <a:lstStyle/>
          <a:p>
            <a:r>
              <a:rPr lang="fr-FR" dirty="0"/>
              <a:t>Cartographie des rayonnements autour de la chambre du Gun </a:t>
            </a:r>
            <a:r>
              <a:rPr lang="fr-FR" sz="2000" dirty="0"/>
              <a:t>(Denis/Sylvain)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497A907D-89BE-43AC-A6A4-6F4369406CFE}"/>
              </a:ext>
            </a:extLst>
          </p:cNvPr>
          <p:cNvSpPr txBox="1">
            <a:spLocks/>
          </p:cNvSpPr>
          <p:nvPr/>
        </p:nvSpPr>
        <p:spPr>
          <a:xfrm>
            <a:off x="109031" y="1743540"/>
            <a:ext cx="4705599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Essai 1 : Sur et sous la vanne GUN/</a:t>
            </a:r>
            <a:r>
              <a:rPr lang="fr-FR" sz="1800" b="1" dirty="0" err="1"/>
              <a:t>Buncher</a:t>
            </a:r>
            <a:r>
              <a:rPr lang="fr-FR" sz="1800" b="1" dirty="0"/>
              <a:t> (Vanne fermée)</a:t>
            </a:r>
          </a:p>
          <a:p>
            <a:pPr marL="457200" lvl="1" indent="0">
              <a:buNone/>
            </a:pPr>
            <a:endParaRPr lang="fr-FR" sz="14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4A1C532-A5A1-4724-B75A-CF17849F5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860" y="2388231"/>
            <a:ext cx="3698138" cy="4287529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1F5BADF-C0C7-4DAC-A377-1125383251F1}"/>
              </a:ext>
            </a:extLst>
          </p:cNvPr>
          <p:cNvSpPr txBox="1">
            <a:spLocks/>
          </p:cNvSpPr>
          <p:nvPr/>
        </p:nvSpPr>
        <p:spPr>
          <a:xfrm>
            <a:off x="5160991" y="1738460"/>
            <a:ext cx="4705599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Essai 2 : Inversion des balises sur la vanne GUN/</a:t>
            </a:r>
            <a:r>
              <a:rPr lang="fr-FR" sz="1800" b="1" dirty="0" err="1"/>
              <a:t>Buncher</a:t>
            </a:r>
            <a:r>
              <a:rPr lang="fr-FR" sz="1800" b="1" dirty="0"/>
              <a:t> (Vanne fermée puis ouverte)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7E2A387-82BE-4D6A-BDC5-96BA89E12363}"/>
              </a:ext>
            </a:extLst>
          </p:cNvPr>
          <p:cNvSpPr/>
          <p:nvPr/>
        </p:nvSpPr>
        <p:spPr>
          <a:xfrm rot="19577428">
            <a:off x="7782190" y="3957054"/>
            <a:ext cx="292484" cy="562592"/>
          </a:xfrm>
          <a:prstGeom prst="ellipse">
            <a:avLst/>
          </a:prstGeom>
          <a:solidFill>
            <a:srgbClr val="92D05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892128-109E-4D34-B488-3B4B3D5EC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67" y="2409746"/>
            <a:ext cx="3698138" cy="4183983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89C7E51-86E5-4442-9037-ED1B29A43006}"/>
              </a:ext>
            </a:extLst>
          </p:cNvPr>
          <p:cNvSpPr/>
          <p:nvPr/>
        </p:nvSpPr>
        <p:spPr>
          <a:xfrm rot="19577428">
            <a:off x="2830883" y="3957055"/>
            <a:ext cx="292484" cy="562592"/>
          </a:xfrm>
          <a:prstGeom prst="ellipse">
            <a:avLst/>
          </a:prstGeom>
          <a:solidFill>
            <a:srgbClr val="92D05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237F60F3-7C3E-4BFD-9A54-18DFC97DBB18}"/>
              </a:ext>
            </a:extLst>
          </p:cNvPr>
          <p:cNvSpPr txBox="1">
            <a:spLocks/>
          </p:cNvSpPr>
          <p:nvPr/>
        </p:nvSpPr>
        <p:spPr>
          <a:xfrm>
            <a:off x="9715998" y="3344601"/>
            <a:ext cx="2451618" cy="2314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i="1" dirty="0">
                <a:solidFill>
                  <a:srgbClr val="00B050"/>
                </a:solidFill>
              </a:rPr>
              <a:t>Les balises 1 et 2 affichent des valeurs identiques.</a:t>
            </a:r>
          </a:p>
          <a:p>
            <a:r>
              <a:rPr lang="fr-FR" sz="1600" i="1" dirty="0">
                <a:solidFill>
                  <a:srgbClr val="00B050"/>
                </a:solidFill>
              </a:rPr>
              <a:t>L’ouverture/fermeture de la vanne chambre/ligne </a:t>
            </a:r>
            <a:r>
              <a:rPr lang="fr-FR" sz="1600" i="1" dirty="0" err="1">
                <a:solidFill>
                  <a:srgbClr val="00B050"/>
                </a:solidFill>
              </a:rPr>
              <a:t>buncher</a:t>
            </a:r>
            <a:r>
              <a:rPr lang="fr-FR" sz="1600" i="1" dirty="0">
                <a:solidFill>
                  <a:srgbClr val="00B050"/>
                </a:solidFill>
              </a:rPr>
              <a:t> n’a pas d’impact</a:t>
            </a:r>
          </a:p>
          <a:p>
            <a:endParaRPr lang="fr-FR" sz="1600" i="1" dirty="0">
              <a:solidFill>
                <a:srgbClr val="00B05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BA4F272-2C8B-4754-B606-D6F60203CBA0}"/>
              </a:ext>
            </a:extLst>
          </p:cNvPr>
          <p:cNvSpPr txBox="1"/>
          <p:nvPr/>
        </p:nvSpPr>
        <p:spPr>
          <a:xfrm>
            <a:off x="440605" y="1178400"/>
            <a:ext cx="8638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/>
              <a:t>Protocole :</a:t>
            </a:r>
            <a:r>
              <a:rPr lang="fr-FR" sz="1200" i="1" dirty="0"/>
              <a:t> Positionnement de deux balises de radioprotection, montée de la haute tension à </a:t>
            </a:r>
            <a:r>
              <a:rPr lang="fr-FR" sz="1200" b="1" i="1" dirty="0"/>
              <a:t>240 kV</a:t>
            </a:r>
            <a:r>
              <a:rPr lang="fr-FR" sz="1200" i="1" dirty="0"/>
              <a:t>, puis lecture des valeurs mesurées.</a:t>
            </a:r>
          </a:p>
          <a:p>
            <a:r>
              <a:rPr lang="fr-FR" sz="1200" b="1" i="1" dirty="0"/>
              <a:t>Unité de mesure :</a:t>
            </a:r>
            <a:r>
              <a:rPr lang="fr-FR" sz="1200" i="1" dirty="0"/>
              <a:t> Les résultats sont exprimés en microsieverts par heure (μ Sv/h).</a:t>
            </a:r>
          </a:p>
          <a:p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3086771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4B53197B-4FA4-4E08-A46E-0C951A32F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790" y="1790543"/>
            <a:ext cx="3273370" cy="48228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C3D981A-AA3B-4138-824E-7CD203EC7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765" y="1783435"/>
            <a:ext cx="3181210" cy="470943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497A907D-89BE-43AC-A6A4-6F4369406CFE}"/>
              </a:ext>
            </a:extLst>
          </p:cNvPr>
          <p:cNvSpPr txBox="1">
            <a:spLocks/>
          </p:cNvSpPr>
          <p:nvPr/>
        </p:nvSpPr>
        <p:spPr>
          <a:xfrm>
            <a:off x="109031" y="1151264"/>
            <a:ext cx="5043882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Essai 3 : Positionnement en latéral (Parois nues)</a:t>
            </a:r>
          </a:p>
          <a:p>
            <a:pPr marL="457200" lvl="1" indent="0">
              <a:buNone/>
            </a:pPr>
            <a:endParaRPr lang="fr-FR" sz="1400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1F5BADF-C0C7-4DAC-A377-1125383251F1}"/>
              </a:ext>
            </a:extLst>
          </p:cNvPr>
          <p:cNvSpPr txBox="1">
            <a:spLocks/>
          </p:cNvSpPr>
          <p:nvPr/>
        </p:nvSpPr>
        <p:spPr>
          <a:xfrm>
            <a:off x="5027420" y="1151264"/>
            <a:ext cx="5744566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Essai 4 : Positionnement en latéral (Sur blindage plomb)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89C7E51-86E5-4442-9037-ED1B29A43006}"/>
              </a:ext>
            </a:extLst>
          </p:cNvPr>
          <p:cNvSpPr/>
          <p:nvPr/>
        </p:nvSpPr>
        <p:spPr>
          <a:xfrm rot="11569787">
            <a:off x="2426912" y="3470940"/>
            <a:ext cx="899627" cy="39598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  <a:alpha val="61000"/>
                </a:schemeClr>
              </a:gs>
              <a:gs pos="100000">
                <a:schemeClr val="accent6">
                  <a:lumMod val="60000"/>
                  <a:lumOff val="40000"/>
                  <a:alpha val="41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E2DEA04D-E37E-4E2E-AB4F-28B6794BF204}"/>
              </a:ext>
            </a:extLst>
          </p:cNvPr>
          <p:cNvSpPr txBox="1">
            <a:spLocks/>
          </p:cNvSpPr>
          <p:nvPr/>
        </p:nvSpPr>
        <p:spPr>
          <a:xfrm>
            <a:off x="9715998" y="3140199"/>
            <a:ext cx="2283656" cy="2314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i="1" dirty="0">
                <a:solidFill>
                  <a:srgbClr val="00B050"/>
                </a:solidFill>
              </a:rPr>
              <a:t>Rayonnement important en partie haute, plus localisé côté « laser »</a:t>
            </a:r>
          </a:p>
          <a:p>
            <a:r>
              <a:rPr lang="fr-FR" sz="1600" i="1" dirty="0">
                <a:solidFill>
                  <a:srgbClr val="00B050"/>
                </a:solidFill>
              </a:rPr>
              <a:t>Efficacité du blindage au plomb confirmée</a:t>
            </a:r>
          </a:p>
        </p:txBody>
      </p:sp>
    </p:spTree>
    <p:extLst>
      <p:ext uri="{BB962C8B-B14F-4D97-AF65-F5344CB8AC3E}">
        <p14:creationId xmlns:p14="http://schemas.microsoft.com/office/powerpoint/2010/main" val="2441207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FAF26BA-E5D7-4AFC-9F38-4691A2F2D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682" y="1745617"/>
            <a:ext cx="3970350" cy="48620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2CD577-3D54-4F70-8F9F-3B3222EAD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28" y="1745617"/>
            <a:ext cx="3952077" cy="486205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497A907D-89BE-43AC-A6A4-6F4369406CFE}"/>
              </a:ext>
            </a:extLst>
          </p:cNvPr>
          <p:cNvSpPr txBox="1">
            <a:spLocks/>
          </p:cNvSpPr>
          <p:nvPr/>
        </p:nvSpPr>
        <p:spPr>
          <a:xfrm>
            <a:off x="109030" y="1162022"/>
            <a:ext cx="5628759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Essai 5 : Sur et sous la vanne GUN/</a:t>
            </a:r>
            <a:r>
              <a:rPr lang="fr-FR" sz="1800" b="1" dirty="0" err="1"/>
              <a:t>TRa</a:t>
            </a:r>
            <a:r>
              <a:rPr lang="fr-FR" sz="1800" b="1" dirty="0"/>
              <a:t> (Vanne fermée)</a:t>
            </a:r>
          </a:p>
          <a:p>
            <a:pPr marL="457200" lvl="1" indent="0">
              <a:buNone/>
            </a:pPr>
            <a:endParaRPr lang="fr-FR" sz="1400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1F5BADF-C0C7-4DAC-A377-1125383251F1}"/>
              </a:ext>
            </a:extLst>
          </p:cNvPr>
          <p:cNvSpPr txBox="1">
            <a:spLocks/>
          </p:cNvSpPr>
          <p:nvPr/>
        </p:nvSpPr>
        <p:spPr>
          <a:xfrm>
            <a:off x="6200008" y="1162022"/>
            <a:ext cx="5744566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Essai 6 : Sous la cuve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89C7E51-86E5-4442-9037-ED1B29A43006}"/>
              </a:ext>
            </a:extLst>
          </p:cNvPr>
          <p:cNvSpPr/>
          <p:nvPr/>
        </p:nvSpPr>
        <p:spPr>
          <a:xfrm rot="12171137">
            <a:off x="3449575" y="4264610"/>
            <a:ext cx="533054" cy="395985"/>
          </a:xfrm>
          <a:prstGeom prst="ellipse">
            <a:avLst/>
          </a:prstGeom>
          <a:solidFill>
            <a:srgbClr val="92D05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E2DEA04D-E37E-4E2E-AB4F-28B6794BF204}"/>
              </a:ext>
            </a:extLst>
          </p:cNvPr>
          <p:cNvSpPr txBox="1">
            <a:spLocks/>
          </p:cNvSpPr>
          <p:nvPr/>
        </p:nvSpPr>
        <p:spPr>
          <a:xfrm>
            <a:off x="9715998" y="3140199"/>
            <a:ext cx="2451618" cy="2314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i="1" dirty="0">
                <a:solidFill>
                  <a:srgbClr val="00B050"/>
                </a:solidFill>
              </a:rPr>
              <a:t>Confirmation de la position du rayonnement en partie haute et côté « laser »</a:t>
            </a:r>
          </a:p>
          <a:p>
            <a:pPr marL="0" indent="0">
              <a:buNone/>
            </a:pPr>
            <a:endParaRPr lang="fr-FR" sz="1600" i="1" dirty="0">
              <a:solidFill>
                <a:srgbClr val="00B050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2B79476-D095-4ABF-A72C-51C4CD926FC2}"/>
              </a:ext>
            </a:extLst>
          </p:cNvPr>
          <p:cNvSpPr/>
          <p:nvPr/>
        </p:nvSpPr>
        <p:spPr>
          <a:xfrm rot="10363901">
            <a:off x="7331988" y="4306806"/>
            <a:ext cx="1329976" cy="429208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  <a:alpha val="61000"/>
                </a:schemeClr>
              </a:gs>
              <a:gs pos="100000">
                <a:schemeClr val="accent6">
                  <a:lumMod val="60000"/>
                  <a:lumOff val="40000"/>
                  <a:alpha val="41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580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D2AEF2B2-04E9-401C-9A6D-E5FCACDB9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039" y="1692241"/>
            <a:ext cx="3367144" cy="49177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D0DD2CD-2C83-4E9E-A077-DDA15CE3C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61" y="1745616"/>
            <a:ext cx="4199123" cy="472960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497A907D-89BE-43AC-A6A4-6F4369406CFE}"/>
              </a:ext>
            </a:extLst>
          </p:cNvPr>
          <p:cNvSpPr txBox="1">
            <a:spLocks/>
          </p:cNvSpPr>
          <p:nvPr/>
        </p:nvSpPr>
        <p:spPr>
          <a:xfrm>
            <a:off x="109030" y="1108229"/>
            <a:ext cx="5487652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Essai 7 : Positionnement définitif de surveillance (Vanne fermée)</a:t>
            </a:r>
          </a:p>
          <a:p>
            <a:pPr marL="457200" lvl="1" indent="0">
              <a:buNone/>
            </a:pPr>
            <a:endParaRPr lang="fr-FR" sz="1400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1F5BADF-C0C7-4DAC-A377-1125383251F1}"/>
              </a:ext>
            </a:extLst>
          </p:cNvPr>
          <p:cNvSpPr txBox="1">
            <a:spLocks/>
          </p:cNvSpPr>
          <p:nvPr/>
        </p:nvSpPr>
        <p:spPr>
          <a:xfrm>
            <a:off x="6200008" y="1129745"/>
            <a:ext cx="5744566" cy="4451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Conclusion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89C7E51-86E5-4442-9037-ED1B29A43006}"/>
              </a:ext>
            </a:extLst>
          </p:cNvPr>
          <p:cNvSpPr/>
          <p:nvPr/>
        </p:nvSpPr>
        <p:spPr>
          <a:xfrm rot="11190798">
            <a:off x="2504584" y="3553856"/>
            <a:ext cx="1429112" cy="5434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77000">
                <a:schemeClr val="accent6">
                  <a:lumMod val="97000"/>
                  <a:lumOff val="3000"/>
                  <a:alpha val="61000"/>
                </a:schemeClr>
              </a:gs>
              <a:gs pos="100000">
                <a:schemeClr val="accent6">
                  <a:lumMod val="60000"/>
                  <a:lumOff val="40000"/>
                  <a:alpha val="41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E2DEA04D-E37E-4E2E-AB4F-28B6794BF204}"/>
              </a:ext>
            </a:extLst>
          </p:cNvPr>
          <p:cNvSpPr txBox="1">
            <a:spLocks/>
          </p:cNvSpPr>
          <p:nvPr/>
        </p:nvSpPr>
        <p:spPr>
          <a:xfrm>
            <a:off x="9715998" y="3140199"/>
            <a:ext cx="2451618" cy="2314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i="1" dirty="0">
                <a:solidFill>
                  <a:srgbClr val="00B050"/>
                </a:solidFill>
              </a:rPr>
              <a:t>Le point chaud semble être localisé dans cette zone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2B79476-D095-4ABF-A72C-51C4CD926FC2}"/>
              </a:ext>
            </a:extLst>
          </p:cNvPr>
          <p:cNvSpPr/>
          <p:nvPr/>
        </p:nvSpPr>
        <p:spPr>
          <a:xfrm rot="10455588">
            <a:off x="8089853" y="3691516"/>
            <a:ext cx="278902" cy="268164"/>
          </a:xfrm>
          <a:prstGeom prst="ellipse">
            <a:avLst/>
          </a:prstGeom>
          <a:solidFill>
            <a:srgbClr val="92D05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07A43AF-A5EF-4A82-A6ED-60561C4628E4}"/>
              </a:ext>
            </a:extLst>
          </p:cNvPr>
          <p:cNvCxnSpPr>
            <a:cxnSpLocks/>
          </p:cNvCxnSpPr>
          <p:nvPr/>
        </p:nvCxnSpPr>
        <p:spPr>
          <a:xfrm flipH="1">
            <a:off x="8470210" y="3547281"/>
            <a:ext cx="1398494" cy="243302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16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age.png">
            <a:extLst>
              <a:ext uri="{FF2B5EF4-FFF2-40B4-BE49-F238E27FC236}">
                <a16:creationId xmlns:a16="http://schemas.microsoft.com/office/drawing/2014/main" id="{09D09E04-DA8D-4762-BFEE-0FE10B9ED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" y="2469556"/>
            <a:ext cx="6258560" cy="74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mage.png">
            <a:extLst>
              <a:ext uri="{FF2B5EF4-FFF2-40B4-BE49-F238E27FC236}">
                <a16:creationId xmlns:a16="http://schemas.microsoft.com/office/drawing/2014/main" id="{89BA76D5-08CF-4224-8430-78268A7FA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" y="1277461"/>
            <a:ext cx="6258560" cy="113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5C119A-4333-4CC2-865A-A64C6F146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795830"/>
            <a:ext cx="7686040" cy="745790"/>
          </a:xfrm>
        </p:spPr>
        <p:txBody>
          <a:bodyPr/>
          <a:lstStyle/>
          <a:p>
            <a:r>
              <a:rPr lang="fr-FR" dirty="0"/>
              <a:t>Caméra YAG </a:t>
            </a:r>
            <a:r>
              <a:rPr lang="fr-FR" sz="2000" dirty="0"/>
              <a:t>(</a:t>
            </a:r>
            <a:r>
              <a:rPr lang="fr-FR" sz="2000" dirty="0" err="1"/>
              <a:t>Sandry</a:t>
            </a:r>
            <a:r>
              <a:rPr lang="fr-FR" sz="2000" dirty="0"/>
              <a:t>/ Raphaël /Denis/Sylvain)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497A907D-89BE-43AC-A6A4-6F4369406CFE}"/>
              </a:ext>
            </a:extLst>
          </p:cNvPr>
          <p:cNvSpPr txBox="1">
            <a:spLocks/>
          </p:cNvSpPr>
          <p:nvPr/>
        </p:nvSpPr>
        <p:spPr>
          <a:xfrm>
            <a:off x="175273" y="1339787"/>
            <a:ext cx="6339182" cy="10691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r>
              <a:rPr lang="fr-FR" sz="1600" dirty="0"/>
              <a:t>Vérification visuelle de l’intégrité de l’écran &gt; </a:t>
            </a:r>
            <a:r>
              <a:rPr lang="fr-FR" sz="1600" dirty="0">
                <a:solidFill>
                  <a:srgbClr val="00B050"/>
                </a:solidFill>
              </a:rPr>
              <a:t>OK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r>
              <a:rPr lang="fr-FR" sz="1600" dirty="0"/>
              <a:t>Réglage de la position de la caméra pour être dans le bon plan focal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ü"/>
            </a:pPr>
            <a:r>
              <a:rPr lang="fr-FR" sz="1600" dirty="0"/>
              <a:t>Orientation du miroir de renvoi à 45° vers l’écran</a:t>
            </a:r>
          </a:p>
          <a:p>
            <a:pPr marL="0" indent="0">
              <a:buNone/>
            </a:pPr>
            <a:endParaRPr lang="fr-FR" sz="1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6815CC-B369-4FD8-A671-324466C24199}"/>
              </a:ext>
            </a:extLst>
          </p:cNvPr>
          <p:cNvSpPr txBox="1"/>
          <p:nvPr/>
        </p:nvSpPr>
        <p:spPr>
          <a:xfrm>
            <a:off x="9103835" y="1658471"/>
            <a:ext cx="20116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i="1" dirty="0"/>
              <a:t>Photo prise par téléphone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95CD0C0-225D-4B32-B2B7-D645A34531EC}"/>
              </a:ext>
            </a:extLst>
          </p:cNvPr>
          <p:cNvSpPr txBox="1"/>
          <p:nvPr/>
        </p:nvSpPr>
        <p:spPr>
          <a:xfrm>
            <a:off x="8515469" y="6475222"/>
            <a:ext cx="21111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050" b="1" i="1"/>
            </a:lvl1pPr>
          </a:lstStyle>
          <a:p>
            <a:r>
              <a:rPr lang="fr-FR" dirty="0"/>
              <a:t>Écran avec </a:t>
            </a:r>
            <a:r>
              <a:rPr lang="fr-FR" dirty="0" err="1"/>
              <a:t>LEDs</a:t>
            </a:r>
            <a:r>
              <a:rPr lang="fr-FR" dirty="0"/>
              <a:t> allumées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E70680-9072-462B-8502-9558B8E1B4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5" t="33696" r="40323" b="24869"/>
          <a:stretch/>
        </p:blipFill>
        <p:spPr>
          <a:xfrm rot="10800000">
            <a:off x="6770208" y="838280"/>
            <a:ext cx="2481367" cy="18952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DC5D331-A165-473C-9C7C-57B64E8BC5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91" y="3260377"/>
            <a:ext cx="4114800" cy="329184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4D14B22-9382-445B-80FF-7E5D62264657}"/>
              </a:ext>
            </a:extLst>
          </p:cNvPr>
          <p:cNvSpPr txBox="1"/>
          <p:nvPr/>
        </p:nvSpPr>
        <p:spPr>
          <a:xfrm>
            <a:off x="1492151" y="6559688"/>
            <a:ext cx="25764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i="1" dirty="0"/>
              <a:t>Photo issue de la caméra après réglage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6B510FE-F2FF-49F8-9A57-F5E7305865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375" y="3306718"/>
            <a:ext cx="3982694" cy="318615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0CF3000-7BE4-435C-8746-1222D97758E9}"/>
              </a:ext>
            </a:extLst>
          </p:cNvPr>
          <p:cNvSpPr/>
          <p:nvPr/>
        </p:nvSpPr>
        <p:spPr>
          <a:xfrm>
            <a:off x="116840" y="269115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b="1" i="1" dirty="0">
                <a:solidFill>
                  <a:schemeClr val="accent2">
                    <a:lumMod val="75000"/>
                  </a:schemeClr>
                </a:solidFill>
              </a:rPr>
              <a:t>Les </a:t>
            </a:r>
            <a:r>
              <a:rPr lang="fr-FR" sz="1200" b="1" i="1" dirty="0" err="1">
                <a:solidFill>
                  <a:schemeClr val="accent2">
                    <a:lumMod val="75000"/>
                  </a:schemeClr>
                </a:solidFill>
              </a:rPr>
              <a:t>LEDs</a:t>
            </a:r>
            <a:r>
              <a:rPr lang="fr-FR" sz="1200" b="1" i="1" dirty="0">
                <a:solidFill>
                  <a:schemeClr val="accent2">
                    <a:lumMod val="75000"/>
                  </a:schemeClr>
                </a:solidFill>
              </a:rPr>
              <a:t> permettent uniquement de confirmer la présence de l’écran (l’éclairage ambiant étant trop intense pour effectuer le réglage).</a:t>
            </a:r>
            <a:endParaRPr lang="fr-FR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3A1BDB-DADF-4BEB-8064-C943023ACC05}"/>
              </a:ext>
            </a:extLst>
          </p:cNvPr>
          <p:cNvSpPr/>
          <p:nvPr/>
        </p:nvSpPr>
        <p:spPr>
          <a:xfrm>
            <a:off x="1377696" y="2416401"/>
            <a:ext cx="3788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D97706"/>
                </a:solidFill>
                <a:latin typeface="Quattrocento Sans"/>
              </a:rPr>
              <a:t>Note opérationnelle sur l'éclairage</a:t>
            </a:r>
            <a:endParaRPr lang="fr-FR" sz="2800" dirty="0"/>
          </a:p>
        </p:txBody>
      </p:sp>
      <p:pic>
        <p:nvPicPr>
          <p:cNvPr id="6150" name="Picture 6" descr="image.png">
            <a:extLst>
              <a:ext uri="{FF2B5EF4-FFF2-40B4-BE49-F238E27FC236}">
                <a16:creationId xmlns:a16="http://schemas.microsoft.com/office/drawing/2014/main" id="{8226C510-E32B-4602-BAEF-A7B89DCCE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346" y="2510176"/>
            <a:ext cx="1333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43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77BA89D-8A1A-4CEB-9F94-BEFDE15B4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71" y="2396928"/>
            <a:ext cx="9538470" cy="384611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5C119A-4333-4CC2-865A-A64C6F146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2660"/>
            <a:ext cx="12192000" cy="5021781"/>
          </a:xfrm>
        </p:spPr>
        <p:txBody>
          <a:bodyPr/>
          <a:lstStyle/>
          <a:p>
            <a:r>
              <a:rPr lang="fr-FR" dirty="0"/>
              <a:t>Implantation Baies RF booster </a:t>
            </a:r>
            <a:r>
              <a:rPr lang="fr-FR" sz="1800" dirty="0"/>
              <a:t>(Christophe/Ewan/Sylvain Berthelot)</a:t>
            </a:r>
          </a:p>
          <a:p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B24D91DD-6BC4-4617-B2AB-D1E1D8D99FB4}"/>
              </a:ext>
            </a:extLst>
          </p:cNvPr>
          <p:cNvSpPr txBox="1">
            <a:spLocks/>
          </p:cNvSpPr>
          <p:nvPr/>
        </p:nvSpPr>
        <p:spPr>
          <a:xfrm>
            <a:off x="191199" y="1350713"/>
            <a:ext cx="5666041" cy="189540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Optimisation de la position des baies</a:t>
            </a:r>
          </a:p>
          <a:p>
            <a:r>
              <a:rPr lang="fr-FR" sz="1800" dirty="0"/>
              <a:t>Inventaire des guides d’ondes « standard »  pour chiffrage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4DF976-EBC4-4591-B18F-0EBE443856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4" t="1599" r="27422" b="9871"/>
          <a:stretch/>
        </p:blipFill>
        <p:spPr>
          <a:xfrm>
            <a:off x="9253182" y="0"/>
            <a:ext cx="2938817" cy="29622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66D2F966-A82E-47AD-880E-66B75BF05233}"/>
              </a:ext>
            </a:extLst>
          </p:cNvPr>
          <p:cNvSpPr/>
          <p:nvPr/>
        </p:nvSpPr>
        <p:spPr>
          <a:xfrm>
            <a:off x="11008360" y="175123"/>
            <a:ext cx="1112520" cy="1033917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D38FABC-33C8-463E-BE02-832F07BFE27F}"/>
              </a:ext>
            </a:extLst>
          </p:cNvPr>
          <p:cNvCxnSpPr>
            <a:cxnSpLocks/>
          </p:cNvCxnSpPr>
          <p:nvPr/>
        </p:nvCxnSpPr>
        <p:spPr>
          <a:xfrm flipH="1">
            <a:off x="8134884" y="963221"/>
            <a:ext cx="2938818" cy="129229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EA3B89F6-776D-4ADF-8F91-8B0C828FC63D}"/>
              </a:ext>
            </a:extLst>
          </p:cNvPr>
          <p:cNvSpPr txBox="1">
            <a:spLocks/>
          </p:cNvSpPr>
          <p:nvPr/>
        </p:nvSpPr>
        <p:spPr>
          <a:xfrm>
            <a:off x="8056112" y="6161316"/>
            <a:ext cx="3733800" cy="3640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Travail similaire pour l’ERL en cours</a:t>
            </a:r>
          </a:p>
        </p:txBody>
      </p:sp>
    </p:spTree>
    <p:extLst>
      <p:ext uri="{BB962C8B-B14F-4D97-AF65-F5344CB8AC3E}">
        <p14:creationId xmlns:p14="http://schemas.microsoft.com/office/powerpoint/2010/main" val="2290285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21B3B-DA14-48A5-A403-A1DBE46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d’avancement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5C119A-4333-4CC2-865A-A64C6F146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2660"/>
            <a:ext cx="12192000" cy="5021781"/>
          </a:xfrm>
        </p:spPr>
        <p:txBody>
          <a:bodyPr/>
          <a:lstStyle/>
          <a:p>
            <a:r>
              <a:rPr lang="fr-FR" dirty="0"/>
              <a:t>Enceinte booster </a:t>
            </a:r>
            <a:r>
              <a:rPr lang="fr-FR" sz="1800" dirty="0"/>
              <a:t>(Samuel)</a:t>
            </a:r>
          </a:p>
          <a:p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44886-E37F-401A-AFE5-C264A66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26/06/26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EB7D63-AD73-4DA3-8A32-328BC230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994973-0B68-450C-AFF0-12210375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B24D91DD-6BC4-4617-B2AB-D1E1D8D99FB4}"/>
              </a:ext>
            </a:extLst>
          </p:cNvPr>
          <p:cNvSpPr txBox="1">
            <a:spLocks/>
          </p:cNvSpPr>
          <p:nvPr/>
        </p:nvSpPr>
        <p:spPr>
          <a:xfrm>
            <a:off x="191199" y="1350713"/>
            <a:ext cx="5666041" cy="189540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Mise en plan finalisée</a:t>
            </a:r>
          </a:p>
          <a:p>
            <a:r>
              <a:rPr lang="fr-FR" sz="1800" dirty="0"/>
              <a:t>Rédaction du CCTP et CRT</a:t>
            </a:r>
          </a:p>
          <a:p>
            <a:r>
              <a:rPr lang="fr-FR" sz="1800" dirty="0"/>
              <a:t>Rédaction de l’appel d’offres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4DF976-EBC4-4591-B18F-0EBE443856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4" t="1599" r="27422" b="9871"/>
          <a:stretch/>
        </p:blipFill>
        <p:spPr>
          <a:xfrm>
            <a:off x="9253182" y="0"/>
            <a:ext cx="2938817" cy="29622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66D2F966-A82E-47AD-880E-66B75BF05233}"/>
              </a:ext>
            </a:extLst>
          </p:cNvPr>
          <p:cNvSpPr/>
          <p:nvPr/>
        </p:nvSpPr>
        <p:spPr>
          <a:xfrm>
            <a:off x="11206426" y="1134740"/>
            <a:ext cx="657049" cy="346397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F0D44D-0BD8-4FAC-98B3-56D819BF8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80" y="2575613"/>
            <a:ext cx="2371117" cy="3368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444FFA9-B088-4557-A312-7CF413F07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476" y="821810"/>
            <a:ext cx="3703025" cy="27367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0E365A0-C37B-491E-AA12-19C5ACAA3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2746" y="3623055"/>
            <a:ext cx="4177597" cy="295106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CE729BC-5401-46E1-A03D-C8466CEDA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6330" y="3076350"/>
            <a:ext cx="2371118" cy="339887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D38FABC-33C8-463E-BE02-832F07BFE27F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8709660" y="1307939"/>
            <a:ext cx="2496766" cy="83397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8945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36098</TotalTime>
  <Words>689</Words>
  <Application>Microsoft Office PowerPoint</Application>
  <PresentationFormat>Grand écran</PresentationFormat>
  <Paragraphs>117</Paragraphs>
  <Slides>12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Quattrocento Sans</vt:lpstr>
      <vt:lpstr>Wingdings</vt:lpstr>
      <vt:lpstr>Thème Office</vt:lpstr>
      <vt:lpstr>Présentation PowerPoint</vt:lpstr>
      <vt:lpstr>Etat d’avancement</vt:lpstr>
      <vt:lpstr>Etat d’avancement</vt:lpstr>
      <vt:lpstr>Etat d’avancement</vt:lpstr>
      <vt:lpstr>Etat d’avancement</vt:lpstr>
      <vt:lpstr>Etat d’avancement</vt:lpstr>
      <vt:lpstr>Etat d’avancement</vt:lpstr>
      <vt:lpstr>Etat d’avancement</vt:lpstr>
      <vt:lpstr>Etat d’avancement</vt:lpstr>
      <vt:lpstr>Etat d’avancement</vt:lpstr>
      <vt:lpstr>Principaux jalons du WP</vt:lpstr>
      <vt:lpstr>Merci pour votre attention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Cavalier</dc:creator>
  <cp:lastModifiedBy>Sylvain Brault</cp:lastModifiedBy>
  <cp:revision>239</cp:revision>
  <dcterms:created xsi:type="dcterms:W3CDTF">2025-10-02T12:37:31Z</dcterms:created>
  <dcterms:modified xsi:type="dcterms:W3CDTF">2026-06-26T07:08:09Z</dcterms:modified>
</cp:coreProperties>
</file>