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</p:sldMasterIdLst>
  <p:notesMasterIdLst>
    <p:notesMasterId r:id="rId16"/>
  </p:notesMasterIdLst>
  <p:sldIdLst>
    <p:sldId id="307" r:id="rId2"/>
    <p:sldId id="256" r:id="rId3"/>
    <p:sldId id="257" r:id="rId4"/>
    <p:sldId id="360" r:id="rId5"/>
    <p:sldId id="259" r:id="rId6"/>
    <p:sldId id="363" r:id="rId7"/>
    <p:sldId id="366" r:id="rId8"/>
    <p:sldId id="263" r:id="rId9"/>
    <p:sldId id="364" r:id="rId10"/>
    <p:sldId id="367" r:id="rId11"/>
    <p:sldId id="369" r:id="rId12"/>
    <p:sldId id="370" r:id="rId13"/>
    <p:sldId id="368" r:id="rId14"/>
    <p:sldId id="371" r:id="rId15"/>
  </p:sldIdLst>
  <p:sldSz cx="10772775" cy="6059488"/>
  <p:notesSz cx="6858000" cy="9144000"/>
  <p:defaultTextStyle>
    <a:defPPr>
      <a:defRPr lang="fr-FR"/>
    </a:defPPr>
    <a:lvl1pPr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1650" indent="-44450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4888" indent="-90488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125" indent="-13652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09">
          <p15:clr>
            <a:srgbClr val="A4A3A4"/>
          </p15:clr>
        </p15:guide>
        <p15:guide id="2" pos="33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700"/>
    <a:srgbClr val="F39200"/>
    <a:srgbClr val="6600CC"/>
    <a:srgbClr val="E05314"/>
    <a:srgbClr val="00294B"/>
    <a:srgbClr val="456487"/>
    <a:srgbClr val="511F74"/>
    <a:srgbClr val="7A286A"/>
    <a:srgbClr val="DF8A2D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41" autoAdjust="0"/>
    <p:restoredTop sz="96291" autoAdjust="0"/>
  </p:normalViewPr>
  <p:slideViewPr>
    <p:cSldViewPr>
      <p:cViewPr varScale="1">
        <p:scale>
          <a:sx n="106" d="100"/>
          <a:sy n="106" d="100"/>
        </p:scale>
        <p:origin x="619" y="82"/>
      </p:cViewPr>
      <p:guideLst>
        <p:guide orient="horz" pos="1909"/>
        <p:guide pos="33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368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0983F0-3B2B-4346-9D34-6FF74AEF7015}" type="datetimeFigureOut">
              <a:rPr lang="fr-FR"/>
              <a:pPr>
                <a:defRPr/>
              </a:pPr>
              <a:t>26/06/2026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0553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BC699F-DBFB-4FA7-9A20-949047200E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logo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25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7" cy="60594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070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A8FD5F-E33E-40BC-9DD7-0723FC62E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6597" y="991680"/>
            <a:ext cx="8079581" cy="2109600"/>
          </a:xfrm>
        </p:spPr>
        <p:txBody>
          <a:bodyPr anchor="b"/>
          <a:lstStyle>
            <a:lvl1pPr algn="ctr">
              <a:defRPr sz="5302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AD7478-505D-44CF-BCB9-0510EA396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6597" y="3182634"/>
            <a:ext cx="8079581" cy="1462973"/>
          </a:xfrm>
        </p:spPr>
        <p:txBody>
          <a:bodyPr/>
          <a:lstStyle>
            <a:lvl1pPr marL="0" indent="0" algn="ctr">
              <a:buNone/>
              <a:defRPr sz="2121"/>
            </a:lvl1pPr>
            <a:lvl2pPr marL="403982" indent="0" algn="ctr">
              <a:buNone/>
              <a:defRPr sz="1767"/>
            </a:lvl2pPr>
            <a:lvl3pPr marL="807964" indent="0" algn="ctr">
              <a:buNone/>
              <a:defRPr sz="1590"/>
            </a:lvl3pPr>
            <a:lvl4pPr marL="1211946" indent="0" algn="ctr">
              <a:buNone/>
              <a:defRPr sz="1414"/>
            </a:lvl4pPr>
            <a:lvl5pPr marL="1615928" indent="0" algn="ctr">
              <a:buNone/>
              <a:defRPr sz="1414"/>
            </a:lvl5pPr>
            <a:lvl6pPr marL="2019910" indent="0" algn="ctr">
              <a:buNone/>
              <a:defRPr sz="1414"/>
            </a:lvl6pPr>
            <a:lvl7pPr marL="2423892" indent="0" algn="ctr">
              <a:buNone/>
              <a:defRPr sz="1414"/>
            </a:lvl7pPr>
            <a:lvl8pPr marL="2827873" indent="0" algn="ctr">
              <a:buNone/>
              <a:defRPr sz="1414"/>
            </a:lvl8pPr>
            <a:lvl9pPr marL="3231855" indent="0" algn="ctr">
              <a:buNone/>
              <a:defRPr sz="1414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959662-BAB8-40BE-8F94-2794A0187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033093-330B-497C-8C4E-F72E81565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429CB5-682C-4F44-AF45-94E50533C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C888C-2246-473E-A69D-9BC16C973E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316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"/>
          <p:cNvSpPr/>
          <p:nvPr/>
        </p:nvSpPr>
        <p:spPr>
          <a:xfrm>
            <a:off x="-1064" y="832"/>
            <a:ext cx="10774903" cy="672937"/>
          </a:xfrm>
          <a:prstGeom prst="rect">
            <a:avLst/>
          </a:prstGeom>
          <a:gradFill>
            <a:gsLst>
              <a:gs pos="57593">
                <a:srgbClr val="AFBFE1"/>
              </a:gs>
              <a:gs pos="87892">
                <a:srgbClr val="5072BE"/>
              </a:gs>
            </a:gsLst>
            <a:lin ang="16200000"/>
          </a:gradFill>
          <a:ln w="1905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14"/>
          </a:p>
        </p:txBody>
      </p:sp>
      <p:pic>
        <p:nvPicPr>
          <p:cNvPr id="136" name="unknown.png" descr="unknown.png"/>
          <p:cNvPicPr>
            <a:picLocks noChangeAspect="1"/>
          </p:cNvPicPr>
          <p:nvPr/>
        </p:nvPicPr>
        <p:blipFill>
          <a:blip r:embed="rId2"/>
          <a:srcRect l="1389" t="2340" r="2784" b="3462"/>
          <a:stretch>
            <a:fillRect/>
          </a:stretch>
        </p:blipFill>
        <p:spPr>
          <a:xfrm>
            <a:off x="-1873" y="3842"/>
            <a:ext cx="1117971" cy="664358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PERLE — Project Progress Review — 5-2026"/>
          <p:cNvSpPr txBox="1"/>
          <p:nvPr/>
        </p:nvSpPr>
        <p:spPr>
          <a:xfrm>
            <a:off x="3771786" y="5806339"/>
            <a:ext cx="3249278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14"/>
              <a:t>PERLE — Project Progress Review — 5-2026</a:t>
            </a:r>
          </a:p>
        </p:txBody>
      </p:sp>
      <p:sp>
        <p:nvSpPr>
          <p:cNvPr id="138" name="26/06/26"/>
          <p:cNvSpPr txBox="1"/>
          <p:nvPr/>
        </p:nvSpPr>
        <p:spPr>
          <a:xfrm>
            <a:off x="70454" y="5806339"/>
            <a:ext cx="734616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>
            <a:spAutoFit/>
          </a:bodyPr>
          <a:lstStyle>
            <a:lvl1pPr>
              <a:defRPr sz="3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1414"/>
              <a:t>26/06/26</a:t>
            </a:r>
          </a:p>
        </p:txBody>
      </p:sp>
      <p:sp>
        <p:nvSpPr>
          <p:cNvPr id="1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0099447" y="5806339"/>
            <a:ext cx="560288" cy="224076"/>
          </a:xfrm>
          <a:prstGeom prst="rect">
            <a:avLst/>
          </a:prstGeom>
        </p:spPr>
        <p:txBody>
          <a:bodyPr wrap="square"/>
          <a:lstStyle>
            <a:lvl1pPr algn="r">
              <a:defRPr sz="1414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40" name="Title Text"/>
          <p:cNvSpPr txBox="1">
            <a:spLocks noGrp="1"/>
          </p:cNvSpPr>
          <p:nvPr>
            <p:ph type="title"/>
          </p:nvPr>
        </p:nvSpPr>
        <p:spPr>
          <a:xfrm>
            <a:off x="1683246" y="114157"/>
            <a:ext cx="8134421" cy="560404"/>
          </a:xfrm>
          <a:prstGeom prst="rect">
            <a:avLst/>
          </a:prstGeom>
        </p:spPr>
        <p:txBody>
          <a:bodyPr/>
          <a:lstStyle>
            <a:lvl1pPr algn="l">
              <a:spcBef>
                <a:spcPts val="1414"/>
              </a:spcBef>
              <a:defRPr sz="2828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16478112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3918" y="149425"/>
            <a:ext cx="8424938" cy="432048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562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-ijcl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3" y="149425"/>
            <a:ext cx="8208911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6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7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6062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lang="fr-FR" sz="24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68009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tutel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07724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1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1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8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6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" y="0"/>
            <a:ext cx="10772417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90044" y="149425"/>
            <a:ext cx="5688632" cy="432048"/>
          </a:xfrm>
        </p:spPr>
        <p:txBody>
          <a:bodyPr>
            <a:normAutofit/>
          </a:bodyPr>
          <a:lstStyle>
            <a:lvl1pPr>
              <a:defRPr sz="24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485900"/>
            <a:ext cx="4557712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741363" y="2212975"/>
            <a:ext cx="4557712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53063" y="1485900"/>
            <a:ext cx="4579937" cy="72707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9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453063" y="2212975"/>
            <a:ext cx="4579937" cy="3255963"/>
          </a:xfrm>
        </p:spPr>
        <p:txBody>
          <a:bodyPr/>
          <a:lstStyle>
            <a:lvl1pPr marL="228600" indent="-228600">
              <a:defRPr lang="fr-FR" sz="28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lang="fr-FR" sz="24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fr-FR" sz="20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01812" y="5714820"/>
            <a:ext cx="2411556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938116" y="5714820"/>
            <a:ext cx="4896544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159407" y="5714820"/>
            <a:ext cx="242252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10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41363" y="322263"/>
            <a:ext cx="9290050" cy="11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1363" y="1612900"/>
            <a:ext cx="9290050" cy="384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41363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26/06/2026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68700" y="5616575"/>
            <a:ext cx="363537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08888" y="5616575"/>
            <a:ext cx="242252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1" r:id="rId3"/>
    <p:sldLayoutId id="2147483708" r:id="rId4"/>
    <p:sldLayoutId id="2147483709" r:id="rId5"/>
    <p:sldLayoutId id="2147483702" r:id="rId6"/>
    <p:sldLayoutId id="2147483703" r:id="rId7"/>
    <p:sldLayoutId id="2147483704" r:id="rId8"/>
    <p:sldLayoutId id="2147483710" r:id="rId9"/>
    <p:sldLayoutId id="2147483711" r:id="rId10"/>
    <p:sldLayoutId id="2147483712" r:id="rId11"/>
    <p:sldLayoutId id="2147483713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F989C989-18D5-49B8-83F0-25407A2D7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07A81A-6C77-4A99-ABCE-88F6992AC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429DF77-A478-FFF4-2246-33D934A1F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213AC-7DC4-881A-BE68-5F6D90102A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4466" y="1417793"/>
            <a:ext cx="4426399" cy="34778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7E7CFD6-0172-42A9-A91E-F497F6A95F1D}"/>
              </a:ext>
            </a:extLst>
          </p:cNvPr>
          <p:cNvSpPr txBox="1"/>
          <p:nvPr/>
        </p:nvSpPr>
        <p:spPr>
          <a:xfrm>
            <a:off x="993899" y="1733600"/>
            <a:ext cx="9145016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Project Progress </a:t>
            </a:r>
            <a:r>
              <a:rPr lang="fr-FR" sz="3600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Review</a:t>
            </a:r>
            <a:r>
              <a:rPr lang="fr-FR" sz="36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(PPR) 4-2025</a:t>
            </a:r>
          </a:p>
          <a:p>
            <a:pPr algn="ctr"/>
            <a:endParaRPr lang="fr-FR" sz="36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/>
            <a:r>
              <a:rPr lang="fr-FR" sz="2800" dirty="0">
                <a:latin typeface="+mn-lt"/>
              </a:rPr>
              <a:t>WP-02 : Dynamique faisceau </a:t>
            </a:r>
          </a:p>
          <a:p>
            <a:pPr algn="ctr"/>
            <a:r>
              <a:rPr lang="fr-FR" i="1" dirty="0">
                <a:latin typeface="+mn-lt"/>
              </a:rPr>
              <a:t>Présenté par: J. Michaud, pour toute l’équipe dynamique faisceau</a:t>
            </a:r>
          </a:p>
          <a:p>
            <a:pPr algn="ctr"/>
            <a:endParaRPr lang="fr-FR" sz="2400" dirty="0">
              <a:latin typeface="+mn-lt"/>
            </a:endParaRPr>
          </a:p>
          <a:p>
            <a:pPr algn="ctr"/>
            <a:r>
              <a:rPr lang="fr-FR" sz="2400" dirty="0">
                <a:latin typeface="+mn-lt"/>
              </a:rPr>
              <a:t>26 Juin 2026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537CC1-C2DF-C452-B89B-2387774B0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867" y="774789"/>
            <a:ext cx="11176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661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5E8EDC-CFCA-4A97-A34D-DDBC7476A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Simulation toolkit</a:t>
            </a:r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B5EA0EDA-81CD-437D-85B0-B01F510B23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671092" y="1697299"/>
            <a:ext cx="3255963" cy="3255963"/>
          </a:xfrm>
        </p:spPr>
      </p:pic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D752711-06E4-4846-A972-8C481A57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95C8C90-B850-43E9-8FA8-0C9E4A6B7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E51BBB-8203-46C0-B0F3-9F19B6AE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1C43E4-DECD-4A31-AAB1-88D785FFF072}"/>
              </a:ext>
            </a:extLst>
          </p:cNvPr>
          <p:cNvSpPr txBox="1"/>
          <p:nvPr/>
        </p:nvSpPr>
        <p:spPr>
          <a:xfrm>
            <a:off x="850581" y="789723"/>
            <a:ext cx="88969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chemeClr val="accent2"/>
                </a:solidFill>
              </a:rPr>
              <a:t>OISTERs</a:t>
            </a:r>
            <a:r>
              <a:rPr lang="fr-FR" dirty="0"/>
              <a:t> : </a:t>
            </a:r>
            <a:r>
              <a:rPr lang="fr-FR" sz="2800" i="1" dirty="0">
                <a:solidFill>
                  <a:schemeClr val="accent2"/>
                </a:solidFill>
              </a:rPr>
              <a:t>O</a:t>
            </a:r>
            <a:r>
              <a:rPr lang="fr-FR" sz="1600" i="1" dirty="0"/>
              <a:t>rsay-</a:t>
            </a:r>
            <a:r>
              <a:rPr lang="fr-FR" sz="1600" i="1" dirty="0" err="1"/>
              <a:t>based</a:t>
            </a:r>
            <a:r>
              <a:rPr lang="fr-FR" sz="1600" i="1" dirty="0"/>
              <a:t> </a:t>
            </a:r>
            <a:r>
              <a:rPr lang="fr-FR" sz="2800" i="1" dirty="0">
                <a:solidFill>
                  <a:schemeClr val="accent2"/>
                </a:solidFill>
              </a:rPr>
              <a:t>I</a:t>
            </a:r>
            <a:r>
              <a:rPr lang="fr-FR" sz="1600" i="1" dirty="0"/>
              <a:t>nterface </a:t>
            </a:r>
            <a:r>
              <a:rPr lang="fr-FR" sz="1200" i="1" dirty="0"/>
              <a:t>and</a:t>
            </a:r>
            <a:r>
              <a:rPr lang="fr-FR" sz="1600" i="1" dirty="0"/>
              <a:t> </a:t>
            </a:r>
            <a:r>
              <a:rPr lang="fr-FR" sz="2800" i="1" dirty="0">
                <a:solidFill>
                  <a:schemeClr val="accent2"/>
                </a:solidFill>
              </a:rPr>
              <a:t>S</a:t>
            </a:r>
            <a:r>
              <a:rPr lang="fr-FR" sz="1600" i="1" dirty="0"/>
              <a:t>imulation </a:t>
            </a:r>
            <a:r>
              <a:rPr lang="fr-FR" sz="2800" i="1" dirty="0">
                <a:solidFill>
                  <a:schemeClr val="accent2"/>
                </a:solidFill>
              </a:rPr>
              <a:t>T</a:t>
            </a:r>
            <a:r>
              <a:rPr lang="fr-FR" sz="1600" i="1" dirty="0"/>
              <a:t>oolkit </a:t>
            </a:r>
            <a:r>
              <a:rPr lang="fr-FR" sz="1200" i="1" dirty="0"/>
              <a:t>for</a:t>
            </a:r>
            <a:r>
              <a:rPr lang="fr-FR" sz="1600" i="1" dirty="0"/>
              <a:t> </a:t>
            </a:r>
            <a:r>
              <a:rPr lang="fr-FR" sz="2800" i="1" dirty="0">
                <a:solidFill>
                  <a:schemeClr val="accent2"/>
                </a:solidFill>
              </a:rPr>
              <a:t>E</a:t>
            </a:r>
            <a:r>
              <a:rPr lang="fr-FR" sz="1600" i="1" dirty="0"/>
              <a:t>nergy </a:t>
            </a:r>
            <a:r>
              <a:rPr lang="fr-FR" sz="2800" i="1" dirty="0" err="1">
                <a:solidFill>
                  <a:schemeClr val="accent2"/>
                </a:solidFill>
              </a:rPr>
              <a:t>R</a:t>
            </a:r>
            <a:r>
              <a:rPr lang="fr-FR" sz="1600" i="1" dirty="0" err="1"/>
              <a:t>ecovery</a:t>
            </a:r>
            <a:r>
              <a:rPr lang="fr-FR" sz="1600" i="1" dirty="0"/>
              <a:t> </a:t>
            </a:r>
            <a:r>
              <a:rPr lang="fr-FR" sz="2800" i="1" dirty="0" err="1">
                <a:solidFill>
                  <a:schemeClr val="accent2"/>
                </a:solidFill>
              </a:rPr>
              <a:t>s</a:t>
            </a:r>
            <a:r>
              <a:rPr lang="fr-FR" sz="1600" i="1" dirty="0" err="1"/>
              <a:t>ystems</a:t>
            </a:r>
            <a:endParaRPr lang="fr-FR" i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F7CC3B-33FF-4070-A1D2-C8EF758FC54B}"/>
              </a:ext>
            </a:extLst>
          </p:cNvPr>
          <p:cNvSpPr txBox="1"/>
          <p:nvPr/>
        </p:nvSpPr>
        <p:spPr>
          <a:xfrm>
            <a:off x="417835" y="2368024"/>
            <a:ext cx="29260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Simulation (</a:t>
            </a:r>
            <a:r>
              <a:rPr lang="fr-FR" dirty="0" err="1"/>
              <a:t>bmad</a:t>
            </a:r>
            <a:r>
              <a:rPr lang="fr-FR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Analyse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Visualisation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User-</a:t>
            </a:r>
            <a:r>
              <a:rPr lang="fr-FR" dirty="0" err="1"/>
              <a:t>friendly</a:t>
            </a: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Fonctionne pour toutes les machines (PERLE, </a:t>
            </a:r>
            <a:r>
              <a:rPr lang="fr-FR" dirty="0" err="1"/>
              <a:t>ThomX</a:t>
            </a:r>
            <a:r>
              <a:rPr lang="fr-FR" dirty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3471603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DB7AD-395D-4717-ADE4-24F46F520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Visualisation efficace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079E30-2066-4B6D-82AE-3F66ED11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9A0B8E-EDF9-4166-A27F-85331BB2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B94F71-AFE8-49B1-95A1-D7ADCDD2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94E77E-DE2A-4CE9-AA20-7DEE33E9F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2068"/>
            <a:ext cx="10772775" cy="399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37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DB7AD-395D-4717-ADE4-24F46F520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User-</a:t>
            </a:r>
            <a:r>
              <a:rPr lang="fr-FR" dirty="0" err="1"/>
              <a:t>friendly</a:t>
            </a:r>
            <a:endParaRPr lang="fr-FR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079E30-2066-4B6D-82AE-3F66ED11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9A0B8E-EDF9-4166-A27F-85331BB2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B94F71-AFE8-49B1-95A1-D7ADCDD2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D557773-D9D5-406C-9CEC-667D78A419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733" y="1194615"/>
            <a:ext cx="10772775" cy="414133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1EE668-1321-4BA0-85C9-53E97A4E2ED2}"/>
              </a:ext>
            </a:extLst>
          </p:cNvPr>
          <p:cNvSpPr txBox="1"/>
          <p:nvPr/>
        </p:nvSpPr>
        <p:spPr>
          <a:xfrm>
            <a:off x="2404545" y="760288"/>
            <a:ext cx="5963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Importe le </a:t>
            </a:r>
            <a:r>
              <a:rPr lang="fr-FR" dirty="0" err="1"/>
              <a:t>lattice</a:t>
            </a:r>
            <a:r>
              <a:rPr lang="fr-FR" dirty="0"/>
              <a:t>. Choix de l’élément puis affichage</a:t>
            </a:r>
          </a:p>
        </p:txBody>
      </p:sp>
    </p:spTree>
    <p:extLst>
      <p:ext uri="{BB962C8B-B14F-4D97-AF65-F5344CB8AC3E}">
        <p14:creationId xmlns:p14="http://schemas.microsoft.com/office/powerpoint/2010/main" val="49156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DB7AD-395D-4717-ADE4-24F46F520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Simulation/visualisation/analyse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C079E30-2066-4B6D-82AE-3F66ED11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9A0B8E-EDF9-4166-A27F-85331BB2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B94F71-AFE8-49B1-95A1-D7ADCDD2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FA0F4835-8DF0-401E-AD1E-64ABFBFB0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86" r="20230"/>
          <a:stretch/>
        </p:blipFill>
        <p:spPr>
          <a:xfrm>
            <a:off x="273819" y="1014680"/>
            <a:ext cx="4752528" cy="42487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A1E7598-F7FB-4C5E-B6DC-D08945F5F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466" y="1032137"/>
            <a:ext cx="5098388" cy="410329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259188A-9B7F-474F-9948-E5F30AE4E45A}"/>
              </a:ext>
            </a:extLst>
          </p:cNvPr>
          <p:cNvSpPr txBox="1"/>
          <p:nvPr/>
        </p:nvSpPr>
        <p:spPr>
          <a:xfrm>
            <a:off x="1859796" y="614570"/>
            <a:ext cx="1507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x/y at dump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09140A-26E1-425E-900D-F429B8DEDBA8}"/>
              </a:ext>
            </a:extLst>
          </p:cNvPr>
          <p:cNvSpPr txBox="1"/>
          <p:nvPr/>
        </p:nvSpPr>
        <p:spPr>
          <a:xfrm>
            <a:off x="7052781" y="632027"/>
            <a:ext cx="1851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z/E at DESTIN</a:t>
            </a:r>
          </a:p>
        </p:txBody>
      </p:sp>
    </p:spTree>
    <p:extLst>
      <p:ext uri="{BB962C8B-B14F-4D97-AF65-F5344CB8AC3E}">
        <p14:creationId xmlns:p14="http://schemas.microsoft.com/office/powerpoint/2010/main" val="266497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70D963-3688-472F-A329-A74591055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F264F4-7C73-4AD4-A5E4-925AD8274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Planning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064617A-34DC-4B9E-9C97-73515E8A6F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TDR : fin Juin (avec barres d’erreur)</a:t>
            </a:r>
          </a:p>
          <a:p>
            <a:r>
              <a:rPr lang="fr-FR" dirty="0"/>
              <a:t>Post-ERL WS : </a:t>
            </a:r>
            <a:r>
              <a:rPr lang="fr-FR" dirty="0" err="1"/>
              <a:t>review</a:t>
            </a:r>
            <a:r>
              <a:rPr lang="fr-FR" dirty="0"/>
              <a:t> ?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BE6C8B1-7952-4EF2-A5F7-433CD33BD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Points de vigilance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B4BA2A7-8B43-4CED-977D-FECDA9CD91B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FR" dirty="0"/>
              <a:t>Impédance : recrutement en cours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AABF14C-6836-44EA-807F-05D182C68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177D0B6-38BF-429A-975D-E7D189BE5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CF330E-227B-4E88-820B-CB0C7D1C8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6845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y_12_-1.8.pdf" descr="y_12_-1.8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450" y="922044"/>
            <a:ext cx="898505" cy="898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y_12_-1.8.pdf" descr="y_12_-1.8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7296" y="922007"/>
            <a:ext cx="898505" cy="898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y_12_-1.8.pdf" descr="y_12_-1.8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981" y="922037"/>
            <a:ext cx="898505" cy="8985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y_12_-1.8.pdf" descr="y_12_-1.8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7712" y="922007"/>
            <a:ext cx="862254" cy="89850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Line"/>
          <p:cNvSpPr/>
          <p:nvPr/>
        </p:nvSpPr>
        <p:spPr>
          <a:xfrm flipV="1">
            <a:off x="2538838" y="1655520"/>
            <a:ext cx="2358889" cy="587810"/>
          </a:xfrm>
          <a:prstGeom prst="line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  <a:alpha val="69745"/>
              </a:schemeClr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164" name="PERLE Latt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PERLE Lattice</a:t>
            </a:r>
          </a:p>
        </p:txBody>
      </p:sp>
      <p:grpSp>
        <p:nvGrpSpPr>
          <p:cNvPr id="167" name="TT.pdf"/>
          <p:cNvGrpSpPr/>
          <p:nvPr/>
        </p:nvGrpSpPr>
        <p:grpSpPr>
          <a:xfrm>
            <a:off x="7038334" y="710689"/>
            <a:ext cx="3713330" cy="1803866"/>
            <a:chOff x="0" y="0"/>
            <a:chExt cx="8405336" cy="4083153"/>
          </a:xfrm>
        </p:grpSpPr>
        <p:pic>
          <p:nvPicPr>
            <p:cNvPr id="166" name="TT.pdf" descr="TT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5900" y="139700"/>
              <a:ext cx="7973537" cy="352435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5" name="TT.pdf" descr="TT.pdf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8405337" cy="4083154"/>
            </a:xfrm>
            <a:prstGeom prst="rect">
              <a:avLst/>
            </a:prstGeom>
            <a:effectLst/>
          </p:spPr>
        </p:pic>
      </p:grpSp>
      <p:grpSp>
        <p:nvGrpSpPr>
          <p:cNvPr id="170" name="y_12.pdf"/>
          <p:cNvGrpSpPr/>
          <p:nvPr/>
        </p:nvGrpSpPr>
        <p:grpSpPr>
          <a:xfrm>
            <a:off x="-93859" y="2437810"/>
            <a:ext cx="10960492" cy="3420723"/>
            <a:chOff x="0" y="0"/>
            <a:chExt cx="24809704" cy="7743004"/>
          </a:xfrm>
        </p:grpSpPr>
        <p:pic>
          <p:nvPicPr>
            <p:cNvPr id="169" name="y_12.pdf" descr="y_12.pdf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215900" y="465904"/>
              <a:ext cx="24377905" cy="68580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8" name="y_12.pdf" descr="y_12.pdf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-1"/>
              <a:ext cx="24809705" cy="7743006"/>
            </a:xfrm>
            <a:prstGeom prst="rect">
              <a:avLst/>
            </a:prstGeom>
            <a:effectLst/>
          </p:spPr>
        </p:pic>
      </p:grpSp>
      <p:sp>
        <p:nvSpPr>
          <p:cNvPr id="171" name="Current status…"/>
          <p:cNvSpPr txBox="1"/>
          <p:nvPr/>
        </p:nvSpPr>
        <p:spPr>
          <a:xfrm>
            <a:off x="110168" y="840427"/>
            <a:ext cx="3574817" cy="1413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>
            <a:spAutoFit/>
          </a:bodyPr>
          <a:lstStyle/>
          <a:p>
            <a:pPr>
              <a:spcBef>
                <a:spcPts val="707"/>
              </a:spcBef>
              <a:defRPr sz="3200" b="1">
                <a:solidFill>
                  <a:srgbClr val="355BB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414"/>
              <a:t>Current status</a:t>
            </a:r>
          </a:p>
          <a:p>
            <a:pPr marL="280543" indent="-140272">
              <a:lnSpc>
                <a:spcPct val="130000"/>
              </a:lnSpc>
              <a:spcBef>
                <a:spcPts val="0"/>
              </a:spcBef>
              <a:buSzPct val="100000"/>
              <a:buChar char="•"/>
              <a:defRPr sz="2400"/>
            </a:pPr>
            <a:r>
              <a:rPr sz="1060"/>
              <a:t>3 turn optics (no Straight sec.) matched with flexibility:</a:t>
            </a:r>
            <a:br>
              <a:rPr sz="1060"/>
            </a:br>
            <a:r>
              <a:rPr sz="1060"/>
              <a:t>found all solution respecting major constraints</a:t>
            </a:r>
          </a:p>
          <a:p>
            <a:pPr>
              <a:spcBef>
                <a:spcPts val="707"/>
              </a:spcBef>
              <a:defRPr sz="3200" b="1">
                <a:solidFill>
                  <a:srgbClr val="355BB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414"/>
              <a:t>Ongoing:</a:t>
            </a:r>
          </a:p>
          <a:p>
            <a:pPr marL="280543" indent="-140272">
              <a:lnSpc>
                <a:spcPct val="130000"/>
              </a:lnSpc>
              <a:spcBef>
                <a:spcPts val="0"/>
              </a:spcBef>
              <a:buSzPct val="100000"/>
              <a:buChar char="•"/>
              <a:defRPr sz="2500"/>
            </a:pPr>
            <a:r>
              <a:rPr sz="1105"/>
              <a:t>Design/matching of </a:t>
            </a:r>
            <a:r>
              <a:rPr sz="1105" b="1"/>
              <a:t>3 straight section</a:t>
            </a:r>
            <a:br>
              <a:rPr sz="1105"/>
            </a:br>
            <a:r>
              <a:rPr sz="1105"/>
              <a:t>with full flexibility (for all tunes)</a:t>
            </a:r>
          </a:p>
        </p:txBody>
      </p:sp>
      <p:sp>
        <p:nvSpPr>
          <p:cNvPr id="172" name="βx"/>
          <p:cNvSpPr txBox="1"/>
          <p:nvPr/>
        </p:nvSpPr>
        <p:spPr>
          <a:xfrm>
            <a:off x="3677184" y="942381"/>
            <a:ext cx="80150" cy="10201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defRPr sz="1500" i="1"/>
            </a:pPr>
            <a:r>
              <a:rPr sz="663"/>
              <a:t>β</a:t>
            </a:r>
            <a:r>
              <a:rPr sz="663" b="1" baseline="-25999"/>
              <a:t>x</a:t>
            </a:r>
          </a:p>
        </p:txBody>
      </p:sp>
      <p:sp>
        <p:nvSpPr>
          <p:cNvPr id="173" name="Acc. 1"/>
          <p:cNvSpPr txBox="1"/>
          <p:nvPr/>
        </p:nvSpPr>
        <p:spPr>
          <a:xfrm>
            <a:off x="4155052" y="811728"/>
            <a:ext cx="306174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Acc. 1</a:t>
            </a:r>
          </a:p>
        </p:txBody>
      </p:sp>
      <p:sp>
        <p:nvSpPr>
          <p:cNvPr id="174" name="Turn 1"/>
          <p:cNvSpPr txBox="1"/>
          <p:nvPr/>
        </p:nvSpPr>
        <p:spPr>
          <a:xfrm>
            <a:off x="4963739" y="811728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1</a:t>
            </a:r>
          </a:p>
        </p:txBody>
      </p:sp>
      <p:sp>
        <p:nvSpPr>
          <p:cNvPr id="175" name="Turn 2"/>
          <p:cNvSpPr txBox="1"/>
          <p:nvPr/>
        </p:nvSpPr>
        <p:spPr>
          <a:xfrm>
            <a:off x="5748249" y="811728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2</a:t>
            </a:r>
          </a:p>
        </p:txBody>
      </p:sp>
      <p:sp>
        <p:nvSpPr>
          <p:cNvPr id="176" name="Turn 3"/>
          <p:cNvSpPr txBox="1"/>
          <p:nvPr/>
        </p:nvSpPr>
        <p:spPr>
          <a:xfrm>
            <a:off x="6498745" y="811728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3</a:t>
            </a:r>
          </a:p>
        </p:txBody>
      </p:sp>
      <p:sp>
        <p:nvSpPr>
          <p:cNvPr id="177" name="Rectangle"/>
          <p:cNvSpPr/>
          <p:nvPr/>
        </p:nvSpPr>
        <p:spPr>
          <a:xfrm>
            <a:off x="1331317" y="2483411"/>
            <a:ext cx="24333" cy="3069331"/>
          </a:xfrm>
          <a:prstGeom prst="rect">
            <a:avLst/>
          </a:prstGeom>
          <a:solidFill>
            <a:schemeClr val="accent4">
              <a:hueOff val="-1081314"/>
              <a:satOff val="4338"/>
              <a:lumOff val="-8931"/>
              <a:alpha val="63972"/>
            </a:schemeClr>
          </a:solidFill>
          <a:ln w="25400">
            <a:solidFill>
              <a:srgbClr val="D88530">
                <a:alpha val="79924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14"/>
          </a:p>
        </p:txBody>
      </p:sp>
      <p:sp>
        <p:nvSpPr>
          <p:cNvPr id="178" name="Line"/>
          <p:cNvSpPr/>
          <p:nvPr/>
        </p:nvSpPr>
        <p:spPr>
          <a:xfrm flipH="1">
            <a:off x="1369842" y="1740020"/>
            <a:ext cx="2759827" cy="871770"/>
          </a:xfrm>
          <a:prstGeom prst="line">
            <a:avLst/>
          </a:prstGeom>
          <a:ln w="50800">
            <a:solidFill>
              <a:srgbClr val="7B1F9A"/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79" name="Mrg + Acc. 1"/>
          <p:cNvSpPr txBox="1"/>
          <p:nvPr/>
        </p:nvSpPr>
        <p:spPr>
          <a:xfrm>
            <a:off x="603857" y="2506326"/>
            <a:ext cx="639599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Mrg + Acc. 1</a:t>
            </a:r>
          </a:p>
        </p:txBody>
      </p:sp>
      <p:sp>
        <p:nvSpPr>
          <p:cNvPr id="180" name="Turn 1"/>
          <p:cNvSpPr txBox="1"/>
          <p:nvPr/>
        </p:nvSpPr>
        <p:spPr>
          <a:xfrm>
            <a:off x="1759328" y="2506326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1</a:t>
            </a:r>
          </a:p>
        </p:txBody>
      </p:sp>
      <p:sp>
        <p:nvSpPr>
          <p:cNvPr id="181" name="Turn 2"/>
          <p:cNvSpPr txBox="1"/>
          <p:nvPr/>
        </p:nvSpPr>
        <p:spPr>
          <a:xfrm>
            <a:off x="3583943" y="2506326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2</a:t>
            </a:r>
          </a:p>
        </p:txBody>
      </p:sp>
      <p:sp>
        <p:nvSpPr>
          <p:cNvPr id="182" name="Turn 3"/>
          <p:cNvSpPr txBox="1"/>
          <p:nvPr/>
        </p:nvSpPr>
        <p:spPr>
          <a:xfrm>
            <a:off x="5430764" y="2506326"/>
            <a:ext cx="333425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Turn 3</a:t>
            </a:r>
          </a:p>
        </p:txBody>
      </p:sp>
      <p:sp>
        <p:nvSpPr>
          <p:cNvPr id="183" name="Line"/>
          <p:cNvSpPr/>
          <p:nvPr/>
        </p:nvSpPr>
        <p:spPr>
          <a:xfrm flipV="1">
            <a:off x="509665" y="247780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4" name="Line"/>
          <p:cNvSpPr/>
          <p:nvPr/>
        </p:nvSpPr>
        <p:spPr>
          <a:xfrm flipV="1">
            <a:off x="2490220" y="247780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5" name="Line"/>
          <p:cNvSpPr/>
          <p:nvPr/>
        </p:nvSpPr>
        <p:spPr>
          <a:xfrm flipV="1">
            <a:off x="3180216" y="247780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6" name="Line"/>
          <p:cNvSpPr/>
          <p:nvPr/>
        </p:nvSpPr>
        <p:spPr>
          <a:xfrm flipV="1">
            <a:off x="4314884" y="247780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7" name="Line"/>
          <p:cNvSpPr/>
          <p:nvPr/>
        </p:nvSpPr>
        <p:spPr>
          <a:xfrm flipV="1">
            <a:off x="5004880" y="248172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8" name="Line"/>
          <p:cNvSpPr/>
          <p:nvPr/>
        </p:nvSpPr>
        <p:spPr>
          <a:xfrm flipV="1">
            <a:off x="6185919" y="248172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89" name="Line"/>
          <p:cNvSpPr/>
          <p:nvPr/>
        </p:nvSpPr>
        <p:spPr>
          <a:xfrm flipV="1">
            <a:off x="6873859" y="2479760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0" name="Line"/>
          <p:cNvSpPr/>
          <p:nvPr/>
        </p:nvSpPr>
        <p:spPr>
          <a:xfrm flipV="1">
            <a:off x="8014137" y="2479760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1" name="Line"/>
          <p:cNvSpPr/>
          <p:nvPr/>
        </p:nvSpPr>
        <p:spPr>
          <a:xfrm flipV="1">
            <a:off x="8698522" y="2483680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2" name="Line"/>
          <p:cNvSpPr/>
          <p:nvPr/>
        </p:nvSpPr>
        <p:spPr>
          <a:xfrm flipV="1">
            <a:off x="9853577" y="248172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3" name="Line"/>
          <p:cNvSpPr/>
          <p:nvPr/>
        </p:nvSpPr>
        <p:spPr>
          <a:xfrm flipV="1">
            <a:off x="10471033" y="2481721"/>
            <a:ext cx="0" cy="3080552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4" name="Dmp"/>
          <p:cNvSpPr txBox="1"/>
          <p:nvPr/>
        </p:nvSpPr>
        <p:spPr>
          <a:xfrm>
            <a:off x="10498873" y="2506326"/>
            <a:ext cx="246862" cy="149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 sz="22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sz="972"/>
              <a:t>Dmp</a:t>
            </a:r>
          </a:p>
        </p:txBody>
      </p:sp>
      <p:sp>
        <p:nvSpPr>
          <p:cNvPr id="195" name="Line"/>
          <p:cNvSpPr/>
          <p:nvPr/>
        </p:nvSpPr>
        <p:spPr>
          <a:xfrm flipV="1">
            <a:off x="3228947" y="1657948"/>
            <a:ext cx="2427745" cy="600728"/>
          </a:xfrm>
          <a:prstGeom prst="line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  <a:alpha val="69745"/>
              </a:schemeClr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6" name="Line"/>
          <p:cNvSpPr/>
          <p:nvPr/>
        </p:nvSpPr>
        <p:spPr>
          <a:xfrm flipH="1">
            <a:off x="2484609" y="1745441"/>
            <a:ext cx="2464162" cy="735435"/>
          </a:xfrm>
          <a:prstGeom prst="line">
            <a:avLst/>
          </a:prstGeom>
          <a:ln w="50800">
            <a:solidFill>
              <a:srgbClr val="7B1F9A"/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7" name="Line"/>
          <p:cNvSpPr/>
          <p:nvPr/>
        </p:nvSpPr>
        <p:spPr>
          <a:xfrm flipV="1">
            <a:off x="4745437" y="1657944"/>
            <a:ext cx="1697869" cy="600737"/>
          </a:xfrm>
          <a:prstGeom prst="line">
            <a:avLst/>
          </a:prstGeom>
          <a:ln w="50800">
            <a:solidFill>
              <a:schemeClr val="accent4">
                <a:hueOff val="-1081314"/>
                <a:satOff val="4338"/>
                <a:lumOff val="-8931"/>
                <a:alpha val="69745"/>
              </a:schemeClr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8" name="Line"/>
          <p:cNvSpPr/>
          <p:nvPr/>
        </p:nvSpPr>
        <p:spPr>
          <a:xfrm flipH="1">
            <a:off x="4313245" y="1762853"/>
            <a:ext cx="1392889" cy="718028"/>
          </a:xfrm>
          <a:prstGeom prst="line">
            <a:avLst/>
          </a:prstGeom>
          <a:ln w="50800">
            <a:solidFill>
              <a:srgbClr val="7B1F9A"/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199" name="Line"/>
          <p:cNvSpPr/>
          <p:nvPr/>
        </p:nvSpPr>
        <p:spPr>
          <a:xfrm flipH="1">
            <a:off x="6181199" y="1757509"/>
            <a:ext cx="329178" cy="723376"/>
          </a:xfrm>
          <a:prstGeom prst="line">
            <a:avLst/>
          </a:prstGeom>
          <a:ln w="50800">
            <a:solidFill>
              <a:srgbClr val="7B1F9A"/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00" name="Rectangle"/>
          <p:cNvSpPr/>
          <p:nvPr/>
        </p:nvSpPr>
        <p:spPr>
          <a:xfrm>
            <a:off x="2476361" y="2483411"/>
            <a:ext cx="24333" cy="3069331"/>
          </a:xfrm>
          <a:prstGeom prst="rect">
            <a:avLst/>
          </a:prstGeom>
          <a:solidFill>
            <a:schemeClr val="accent4">
              <a:hueOff val="-1081314"/>
              <a:satOff val="4338"/>
              <a:lumOff val="-8931"/>
              <a:alpha val="63798"/>
            </a:schemeClr>
          </a:solidFill>
          <a:ln w="25400">
            <a:solidFill>
              <a:srgbClr val="D88530">
                <a:alpha val="79706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14"/>
          </a:p>
        </p:txBody>
      </p:sp>
      <p:sp>
        <p:nvSpPr>
          <p:cNvPr id="201" name="Rectangle"/>
          <p:cNvSpPr/>
          <p:nvPr/>
        </p:nvSpPr>
        <p:spPr>
          <a:xfrm>
            <a:off x="4302717" y="2487331"/>
            <a:ext cx="24333" cy="3069331"/>
          </a:xfrm>
          <a:prstGeom prst="rect">
            <a:avLst/>
          </a:prstGeom>
          <a:solidFill>
            <a:schemeClr val="accent4">
              <a:hueOff val="-1081314"/>
              <a:satOff val="4338"/>
              <a:lumOff val="-8931"/>
              <a:alpha val="63917"/>
            </a:schemeClr>
          </a:solidFill>
          <a:ln w="25400">
            <a:solidFill>
              <a:srgbClr val="D88530">
                <a:alpha val="79855"/>
              </a:srgbClr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14"/>
          </a:p>
        </p:txBody>
      </p:sp>
      <p:sp>
        <p:nvSpPr>
          <p:cNvPr id="202" name="Rectangle"/>
          <p:cNvSpPr/>
          <p:nvPr/>
        </p:nvSpPr>
        <p:spPr>
          <a:xfrm>
            <a:off x="6173752" y="2483411"/>
            <a:ext cx="24333" cy="3069331"/>
          </a:xfrm>
          <a:prstGeom prst="rect">
            <a:avLst/>
          </a:prstGeom>
          <a:solidFill>
            <a:srgbClr val="B76DD0"/>
          </a:solidFill>
          <a:ln w="25400">
            <a:solidFill>
              <a:srgbClr val="762890"/>
            </a:solidFill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414"/>
          </a:p>
        </p:txBody>
      </p:sp>
      <p:sp>
        <p:nvSpPr>
          <p:cNvPr id="203" name="Work in progress"/>
          <p:cNvSpPr/>
          <p:nvPr/>
        </p:nvSpPr>
        <p:spPr>
          <a:xfrm>
            <a:off x="7544537" y="1822657"/>
            <a:ext cx="2612483" cy="468180"/>
          </a:xfrm>
          <a:prstGeom prst="roundRect">
            <a:avLst>
              <a:gd name="adj" fmla="val 13130"/>
            </a:avLst>
          </a:prstGeom>
          <a:solidFill>
            <a:srgbClr val="F26400">
              <a:alpha val="4822"/>
            </a:srgbClr>
          </a:solidFill>
          <a:ln w="25400">
            <a:solidFill>
              <a:srgbClr val="D8853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Work in progress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sp>
        <p:nvSpPr>
          <p:cNvPr id="206" name="Lattice Design  — Three Straight sec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Lattice Design  — Three Straight sections</a:t>
            </a:r>
          </a:p>
        </p:txBody>
      </p:sp>
      <p:sp>
        <p:nvSpPr>
          <p:cNvPr id="207" name="Top"/>
          <p:cNvSpPr txBox="1"/>
          <p:nvPr/>
        </p:nvSpPr>
        <p:spPr>
          <a:xfrm>
            <a:off x="261611" y="1672262"/>
            <a:ext cx="308153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Top</a:t>
            </a:r>
          </a:p>
        </p:txBody>
      </p:sp>
      <p:pic>
        <p:nvPicPr>
          <p:cNvPr id="208" name="All.pdf" descr="All.pdf"/>
          <p:cNvPicPr>
            <a:picLocks noChangeAspect="1"/>
          </p:cNvPicPr>
          <p:nvPr/>
        </p:nvPicPr>
        <p:blipFill>
          <a:blip r:embed="rId2"/>
          <a:srcRect t="60511"/>
          <a:stretch>
            <a:fillRect/>
          </a:stretch>
        </p:blipFill>
        <p:spPr>
          <a:xfrm>
            <a:off x="337593" y="675921"/>
            <a:ext cx="10772423" cy="1880255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IR2"/>
          <p:cNvSpPr/>
          <p:nvPr/>
        </p:nvSpPr>
        <p:spPr>
          <a:xfrm>
            <a:off x="7232469" y="2163151"/>
            <a:ext cx="757105" cy="248629"/>
          </a:xfrm>
          <a:prstGeom prst="roundRect">
            <a:avLst>
              <a:gd name="adj" fmla="val 18053"/>
            </a:avLst>
          </a:prstGeom>
          <a:solidFill>
            <a:srgbClr val="FEEED7"/>
          </a:solidFill>
          <a:ln w="381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IR2</a:t>
            </a:r>
          </a:p>
        </p:txBody>
      </p:sp>
      <p:sp>
        <p:nvSpPr>
          <p:cNvPr id="210" name="IR2"/>
          <p:cNvSpPr/>
          <p:nvPr/>
        </p:nvSpPr>
        <p:spPr>
          <a:xfrm>
            <a:off x="7232469" y="1214953"/>
            <a:ext cx="757105" cy="248629"/>
          </a:xfrm>
          <a:prstGeom prst="roundRect">
            <a:avLst>
              <a:gd name="adj" fmla="val 18053"/>
            </a:avLst>
          </a:prstGeom>
          <a:solidFill>
            <a:srgbClr val="FEEED7"/>
          </a:solidFill>
          <a:ln w="381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/>
          <a:lstStyle>
            <a:lvl1pPr algn="ctr">
              <a:spcBef>
                <a:spcPts val="0"/>
              </a:spcBef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IR2</a:t>
            </a:r>
          </a:p>
        </p:txBody>
      </p:sp>
      <p:sp>
        <p:nvSpPr>
          <p:cNvPr id="211" name="Mid"/>
          <p:cNvSpPr txBox="1"/>
          <p:nvPr/>
        </p:nvSpPr>
        <p:spPr>
          <a:xfrm>
            <a:off x="175680" y="1945162"/>
            <a:ext cx="337071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Mid</a:t>
            </a:r>
          </a:p>
        </p:txBody>
      </p:sp>
      <p:sp>
        <p:nvSpPr>
          <p:cNvPr id="212" name="Bot"/>
          <p:cNvSpPr txBox="1"/>
          <p:nvPr/>
        </p:nvSpPr>
        <p:spPr>
          <a:xfrm>
            <a:off x="175680" y="2201231"/>
            <a:ext cx="301805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Bot</a:t>
            </a:r>
          </a:p>
        </p:txBody>
      </p:sp>
      <p:sp>
        <p:nvSpPr>
          <p:cNvPr id="213" name="Structure…"/>
          <p:cNvSpPr txBox="1"/>
          <p:nvPr/>
        </p:nvSpPr>
        <p:spPr>
          <a:xfrm>
            <a:off x="214827" y="2732428"/>
            <a:ext cx="7311416" cy="2308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>
            <a:spAutoFit/>
          </a:bodyPr>
          <a:lstStyle/>
          <a:p>
            <a:pPr>
              <a:spcBef>
                <a:spcPts val="707"/>
              </a:spcBef>
              <a:defRPr sz="3200" b="1">
                <a:solidFill>
                  <a:srgbClr val="355BB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414"/>
              <a:t>Structure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400"/>
            </a:pPr>
            <a:r>
              <a:rPr sz="1060">
                <a:latin typeface="+mn-lt"/>
                <a:cs typeface="+mn-cs"/>
                <a:sym typeface="Helvetica Neue Medium"/>
              </a:rPr>
              <a:t>Top.Lin</a:t>
            </a:r>
            <a:r>
              <a:rPr sz="1060"/>
              <a:t> ( 89  MeV) : symmetric, 4 quadruple triplets → </a:t>
            </a:r>
            <a:r>
              <a:rPr sz="1060" b="1"/>
              <a:t>12 quads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400"/>
            </a:pPr>
            <a:r>
              <a:rPr sz="1060">
                <a:latin typeface="+mn-lt"/>
                <a:cs typeface="+mn-cs"/>
                <a:sym typeface="Helvetica Neue Medium"/>
              </a:rPr>
              <a:t>Mid.Lin</a:t>
            </a:r>
            <a:r>
              <a:rPr sz="1060"/>
              <a:t> (171 MeV) : symmetric, 4 quadruple triplets → </a:t>
            </a:r>
            <a:r>
              <a:rPr sz="1060" b="1"/>
              <a:t>12 quads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400"/>
            </a:pPr>
            <a:r>
              <a:rPr sz="1060">
                <a:latin typeface="+mn-lt"/>
                <a:cs typeface="+mn-cs"/>
                <a:sym typeface="Helvetica Neue Medium"/>
              </a:rPr>
              <a:t>Bot.Lin</a:t>
            </a:r>
            <a:r>
              <a:rPr sz="1060"/>
              <a:t> (89, 253 MeV) :  2  +  3  +  3  +  3  +  2  +  3  → </a:t>
            </a:r>
            <a:r>
              <a:rPr sz="1060" b="1"/>
              <a:t>16 quads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400"/>
            </a:pPr>
            <a:r>
              <a:rPr sz="1060">
                <a:latin typeface="+mn-lt"/>
                <a:cs typeface="+mn-cs"/>
                <a:sym typeface="Helvetica Neue Medium"/>
              </a:rPr>
              <a:t>All Lines </a:t>
            </a:r>
            <a:r>
              <a:rPr sz="1060"/>
              <a:t>:                 chicane sections  +  4 screens  →  </a:t>
            </a:r>
            <a:r>
              <a:rPr sz="1060" b="1"/>
              <a:t>9 dipoles</a:t>
            </a:r>
            <a:r>
              <a:rPr sz="1060"/>
              <a:t> + </a:t>
            </a:r>
            <a:r>
              <a:rPr sz="1060" b="1"/>
              <a:t>16 screens</a:t>
            </a:r>
          </a:p>
          <a:p>
            <a:pPr>
              <a:spcBef>
                <a:spcPts val="884"/>
              </a:spcBef>
              <a:defRPr sz="3200" b="1">
                <a:solidFill>
                  <a:srgbClr val="355BB1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sz="1414"/>
              <a:t>Capabilities: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500"/>
            </a:pPr>
            <a:r>
              <a:rPr sz="1105"/>
              <a:t>Flexible matching for </a:t>
            </a:r>
            <a:r>
              <a:rPr sz="1105" b="1"/>
              <a:t>all valid compact-section optics solutions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500"/>
            </a:pPr>
            <a:r>
              <a:rPr sz="1105" b="1"/>
              <a:t>Transverse phase control</a:t>
            </a:r>
            <a:r>
              <a:rPr sz="1105"/>
              <a:t> : full 180° rotation in x/y planes → beam</a:t>
            </a:r>
            <a:r>
              <a:rPr sz="1105" b="1"/>
              <a:t> tomography</a:t>
            </a:r>
            <a:r>
              <a:rPr sz="1105"/>
              <a:t> + </a:t>
            </a:r>
            <a:r>
              <a:rPr sz="1105" b="1"/>
              <a:t>transmission</a:t>
            </a:r>
            <a:r>
              <a:rPr sz="1105"/>
              <a:t> optimization</a:t>
            </a:r>
          </a:p>
          <a:p>
            <a:pPr marL="280543" indent="-140272">
              <a:lnSpc>
                <a:spcPct val="150000"/>
              </a:lnSpc>
              <a:spcBef>
                <a:spcPts val="0"/>
              </a:spcBef>
              <a:buSzPct val="100000"/>
              <a:buChar char="•"/>
              <a:defRPr sz="2500"/>
            </a:pPr>
            <a:r>
              <a:rPr sz="1105" b="1"/>
              <a:t>Longitudinal phase control </a:t>
            </a:r>
            <a:r>
              <a:rPr sz="1105"/>
              <a:t>:  ± 20° (± 20.8 mm)      → beam optimization for </a:t>
            </a:r>
            <a:r>
              <a:rPr sz="1105" b="1"/>
              <a:t>transmission and experiments</a:t>
            </a:r>
          </a:p>
        </p:txBody>
      </p:sp>
      <p:sp>
        <p:nvSpPr>
          <p:cNvPr id="214" name="Scr.1"/>
          <p:cNvSpPr txBox="1"/>
          <p:nvPr/>
        </p:nvSpPr>
        <p:spPr>
          <a:xfrm>
            <a:off x="8481135" y="999546"/>
            <a:ext cx="387790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4DAA84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Scr.1</a:t>
            </a:r>
          </a:p>
        </p:txBody>
      </p:sp>
      <p:sp>
        <p:nvSpPr>
          <p:cNvPr id="215" name="Scr.2"/>
          <p:cNvSpPr txBox="1"/>
          <p:nvPr/>
        </p:nvSpPr>
        <p:spPr>
          <a:xfrm>
            <a:off x="6174934" y="999546"/>
            <a:ext cx="387790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4DAA84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Scr.2</a:t>
            </a:r>
          </a:p>
        </p:txBody>
      </p:sp>
      <p:sp>
        <p:nvSpPr>
          <p:cNvPr id="216" name="Scr.3"/>
          <p:cNvSpPr txBox="1"/>
          <p:nvPr/>
        </p:nvSpPr>
        <p:spPr>
          <a:xfrm>
            <a:off x="3543503" y="999546"/>
            <a:ext cx="387790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4DAA84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Scr.3</a:t>
            </a:r>
          </a:p>
        </p:txBody>
      </p:sp>
      <p:sp>
        <p:nvSpPr>
          <p:cNvPr id="217" name="Scr.4"/>
          <p:cNvSpPr txBox="1"/>
          <p:nvPr/>
        </p:nvSpPr>
        <p:spPr>
          <a:xfrm>
            <a:off x="1476522" y="999546"/>
            <a:ext cx="387790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4DAA84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Scr.4</a:t>
            </a:r>
          </a:p>
        </p:txBody>
      </p:sp>
      <p:sp>
        <p:nvSpPr>
          <p:cNvPr id="218" name="Chicane section"/>
          <p:cNvSpPr txBox="1"/>
          <p:nvPr/>
        </p:nvSpPr>
        <p:spPr>
          <a:xfrm>
            <a:off x="4848045" y="760716"/>
            <a:ext cx="1196409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37578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Chicane section</a:t>
            </a:r>
          </a:p>
        </p:txBody>
      </p:sp>
      <p:sp>
        <p:nvSpPr>
          <p:cNvPr id="219" name="Arc1"/>
          <p:cNvSpPr txBox="1"/>
          <p:nvPr/>
        </p:nvSpPr>
        <p:spPr>
          <a:xfrm>
            <a:off x="9688572" y="685959"/>
            <a:ext cx="377723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37578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Arc1</a:t>
            </a:r>
          </a:p>
        </p:txBody>
      </p:sp>
      <p:sp>
        <p:nvSpPr>
          <p:cNvPr id="220" name="Arc2"/>
          <p:cNvSpPr txBox="1"/>
          <p:nvPr/>
        </p:nvSpPr>
        <p:spPr>
          <a:xfrm>
            <a:off x="961954" y="685959"/>
            <a:ext cx="377723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rgbClr val="375780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Arc2</a:t>
            </a:r>
          </a:p>
        </p:txBody>
      </p:sp>
      <p:sp>
        <p:nvSpPr>
          <p:cNvPr id="221" name="Line"/>
          <p:cNvSpPr/>
          <p:nvPr/>
        </p:nvSpPr>
        <p:spPr>
          <a:xfrm flipH="1">
            <a:off x="9038440" y="1558666"/>
            <a:ext cx="735169" cy="0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  <a:alpha val="67074"/>
              </a:schemeClr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pic>
        <p:nvPicPr>
          <p:cNvPr id="222" name="comb_beta_opt.pdf" descr="comb_beta_opt.pdf"/>
          <p:cNvPicPr>
            <a:picLocks noChangeAspect="1"/>
          </p:cNvPicPr>
          <p:nvPr/>
        </p:nvPicPr>
        <p:blipFill>
          <a:blip r:embed="rId3"/>
          <a:srcRect l="78952" t="29308" b="57290"/>
          <a:stretch>
            <a:fillRect/>
          </a:stretch>
        </p:blipFill>
        <p:spPr>
          <a:xfrm>
            <a:off x="7817754" y="2672813"/>
            <a:ext cx="2860663" cy="1407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comb_beta_opt.pdf" descr="comb_beta_opt.pdf"/>
          <p:cNvPicPr>
            <a:picLocks noChangeAspect="1"/>
          </p:cNvPicPr>
          <p:nvPr/>
        </p:nvPicPr>
        <p:blipFill>
          <a:blip r:embed="rId4"/>
          <a:srcRect l="78955" t="28729" b="56957"/>
          <a:stretch>
            <a:fillRect/>
          </a:stretch>
        </p:blipFill>
        <p:spPr>
          <a:xfrm>
            <a:off x="7804215" y="4121943"/>
            <a:ext cx="2860744" cy="1503419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300°"/>
          <p:cNvSpPr txBox="1"/>
          <p:nvPr/>
        </p:nvSpPr>
        <p:spPr>
          <a:xfrm>
            <a:off x="10275371" y="3464621"/>
            <a:ext cx="380352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300°</a:t>
            </a:r>
          </a:p>
        </p:txBody>
      </p:sp>
      <p:sp>
        <p:nvSpPr>
          <p:cNvPr id="225" name="495°"/>
          <p:cNvSpPr txBox="1"/>
          <p:nvPr/>
        </p:nvSpPr>
        <p:spPr>
          <a:xfrm>
            <a:off x="10353905" y="5217701"/>
            <a:ext cx="380352" cy="2629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32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414"/>
              <a:t>495°</a:t>
            </a:r>
          </a:p>
        </p:txBody>
      </p:sp>
      <p:pic>
        <p:nvPicPr>
          <p:cNvPr id="226" name="y_12_-0.9.pdf" descr="y_12_-0.9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708" y="2841152"/>
            <a:ext cx="1384301" cy="1384302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Line"/>
          <p:cNvSpPr/>
          <p:nvPr/>
        </p:nvSpPr>
        <p:spPr>
          <a:xfrm flipV="1">
            <a:off x="4718435" y="3903247"/>
            <a:ext cx="1340109" cy="522398"/>
          </a:xfrm>
          <a:prstGeom prst="line">
            <a:avLst/>
          </a:prstGeom>
          <a:ln w="50800">
            <a:solidFill>
              <a:srgbClr val="000000">
                <a:alpha val="32713"/>
              </a:srgbClr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28" name="Line"/>
          <p:cNvSpPr/>
          <p:nvPr/>
        </p:nvSpPr>
        <p:spPr>
          <a:xfrm>
            <a:off x="7278886" y="3405256"/>
            <a:ext cx="559576" cy="88822"/>
          </a:xfrm>
          <a:prstGeom prst="line">
            <a:avLst/>
          </a:prstGeom>
          <a:ln w="50800">
            <a:solidFill>
              <a:srgbClr val="000000">
                <a:alpha val="32713"/>
              </a:srgbClr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29" name="Line"/>
          <p:cNvSpPr/>
          <p:nvPr/>
        </p:nvSpPr>
        <p:spPr>
          <a:xfrm>
            <a:off x="7278887" y="3640778"/>
            <a:ext cx="468823" cy="849266"/>
          </a:xfrm>
          <a:prstGeom prst="line">
            <a:avLst/>
          </a:prstGeom>
          <a:ln w="50800">
            <a:solidFill>
              <a:srgbClr val="000000">
                <a:alpha val="32713"/>
              </a:srgbClr>
            </a:solidFill>
            <a:miter lim="400000"/>
            <a:tailEnd type="triangle"/>
          </a:ln>
        </p:spPr>
        <p:txBody>
          <a:bodyPr lIns="22443" tIns="22443" rIns="22443" bIns="22443" anchor="ctr"/>
          <a:lstStyle/>
          <a:p>
            <a:endParaRPr sz="884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36DAA1-5CFC-46BC-88BC-3100E7EC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Avancement du </a:t>
            </a:r>
            <a:r>
              <a:rPr lang="fr-FR" dirty="0" err="1"/>
              <a:t>lattice</a:t>
            </a:r>
            <a:r>
              <a:rPr lang="fr-FR" dirty="0"/>
              <a:t> – version 4.0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E99A14-1937-47DE-8225-C78113701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B0D651B-FD98-4D66-AF18-BA496416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A2BA10C-4160-47F8-A7F8-3969872C9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46762F-364A-4812-98FB-2B3C925958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1433"/>
          <a:stretch/>
        </p:blipFill>
        <p:spPr>
          <a:xfrm>
            <a:off x="0" y="1044844"/>
            <a:ext cx="993899" cy="420660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A4FF7BB-DC89-47D5-A5EE-86BFF39EDA9F}"/>
              </a:ext>
            </a:extLst>
          </p:cNvPr>
          <p:cNvSpPr txBox="1"/>
          <p:nvPr/>
        </p:nvSpPr>
        <p:spPr>
          <a:xfrm>
            <a:off x="2692831" y="2829863"/>
            <a:ext cx="53856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</p:txBody>
      </p:sp>
      <p:graphicFrame>
        <p:nvGraphicFramePr>
          <p:cNvPr id="14" name="Objet 13">
            <a:extLst>
              <a:ext uri="{FF2B5EF4-FFF2-40B4-BE49-F238E27FC236}">
                <a16:creationId xmlns:a16="http://schemas.microsoft.com/office/drawing/2014/main" id="{D0769882-D8BE-4E82-B80A-F1669BDA01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140889"/>
              </p:ext>
            </p:extLst>
          </p:nvPr>
        </p:nvGraphicFramePr>
        <p:xfrm>
          <a:off x="988090" y="964584"/>
          <a:ext cx="9749079" cy="430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Acrobat Document" r:id="rId4" imgW="54692454" imgH="24174450" progId="Acrobat.Document.DC">
                  <p:embed/>
                </p:oleObj>
              </mc:Choice>
              <mc:Fallback>
                <p:oleObj name="Acrobat Document" r:id="rId4" imgW="54692454" imgH="2417445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8090" y="964584"/>
                        <a:ext cx="9749079" cy="4309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2049E349-D052-4AFE-80A1-7245363D9B0B}"/>
              </a:ext>
            </a:extLst>
          </p:cNvPr>
          <p:cNvSpPr/>
          <p:nvPr/>
        </p:nvSpPr>
        <p:spPr>
          <a:xfrm>
            <a:off x="0" y="5014644"/>
            <a:ext cx="988090" cy="2368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818B49E-AA13-41F6-ADAA-0DC47F358B5F}"/>
              </a:ext>
            </a:extLst>
          </p:cNvPr>
          <p:cNvSpPr txBox="1"/>
          <p:nvPr/>
        </p:nvSpPr>
        <p:spPr>
          <a:xfrm>
            <a:off x="2290044" y="5251449"/>
            <a:ext cx="6728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Version finale du </a:t>
            </a:r>
            <a:r>
              <a:rPr lang="fr-FR" dirty="0" err="1"/>
              <a:t>lattice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 vérification </a:t>
            </a:r>
            <a:r>
              <a:rPr lang="fr-FR" b="1" dirty="0">
                <a:sym typeface="Wingdings" panose="05000000000000000000" pitchFamily="2" charset="2"/>
              </a:rPr>
              <a:t>finale</a:t>
            </a:r>
            <a:r>
              <a:rPr lang="fr-FR" dirty="0">
                <a:sym typeface="Wingdings" panose="05000000000000000000" pitchFamily="2" charset="2"/>
              </a:rPr>
              <a:t> avec la </a:t>
            </a:r>
            <a:r>
              <a:rPr lang="fr-FR" dirty="0" err="1">
                <a:sym typeface="Wingdings" panose="05000000000000000000" pitchFamily="2" charset="2"/>
              </a:rPr>
              <a:t>méca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0305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239" name="PERLE Lattice v4.0.0  — BMAD Track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PERLE Lattice v4.0.0  — BMAD Tracking</a:t>
            </a:r>
          </a:p>
        </p:txBody>
      </p:sp>
      <p:pic>
        <p:nvPicPr>
          <p:cNvPr id="240" name="tracking_ex.pdf" descr="tracking_ex.pdf"/>
          <p:cNvPicPr>
            <a:picLocks noChangeAspect="1"/>
          </p:cNvPicPr>
          <p:nvPr/>
        </p:nvPicPr>
        <p:blipFill>
          <a:blip r:embed="rId2"/>
          <a:srcRect b="5645"/>
          <a:stretch>
            <a:fillRect/>
          </a:stretch>
        </p:blipFill>
        <p:spPr>
          <a:xfrm>
            <a:off x="1522" y="799039"/>
            <a:ext cx="10769730" cy="4764477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Turn 1"/>
          <p:cNvSpPr txBox="1"/>
          <p:nvPr/>
        </p:nvSpPr>
        <p:spPr>
          <a:xfrm>
            <a:off x="1504912" y="771481"/>
            <a:ext cx="402794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Turn 1</a:t>
            </a:r>
          </a:p>
        </p:txBody>
      </p:sp>
      <p:sp>
        <p:nvSpPr>
          <p:cNvPr id="242" name="Line"/>
          <p:cNvSpPr/>
          <p:nvPr/>
        </p:nvSpPr>
        <p:spPr>
          <a:xfrm flipV="1">
            <a:off x="942763" y="800495"/>
            <a:ext cx="0" cy="476052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43" name="Line"/>
          <p:cNvSpPr/>
          <p:nvPr/>
        </p:nvSpPr>
        <p:spPr>
          <a:xfrm flipV="1">
            <a:off x="2501729" y="800495"/>
            <a:ext cx="0" cy="4760520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44" name="Turn 2"/>
          <p:cNvSpPr txBox="1"/>
          <p:nvPr/>
        </p:nvSpPr>
        <p:spPr>
          <a:xfrm>
            <a:off x="3425923" y="771481"/>
            <a:ext cx="402794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Turn 2</a:t>
            </a:r>
          </a:p>
        </p:txBody>
      </p:sp>
      <p:sp>
        <p:nvSpPr>
          <p:cNvPr id="245" name="Line"/>
          <p:cNvSpPr/>
          <p:nvPr/>
        </p:nvSpPr>
        <p:spPr>
          <a:xfrm flipV="1">
            <a:off x="4418958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46" name="Line"/>
          <p:cNvSpPr/>
          <p:nvPr/>
        </p:nvSpPr>
        <p:spPr>
          <a:xfrm flipV="1">
            <a:off x="6395483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47" name="Turn 3"/>
          <p:cNvSpPr txBox="1"/>
          <p:nvPr/>
        </p:nvSpPr>
        <p:spPr>
          <a:xfrm>
            <a:off x="5369018" y="771481"/>
            <a:ext cx="402794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Turn 3</a:t>
            </a:r>
          </a:p>
        </p:txBody>
      </p:sp>
      <p:sp>
        <p:nvSpPr>
          <p:cNvPr id="248" name="Line"/>
          <p:cNvSpPr/>
          <p:nvPr/>
        </p:nvSpPr>
        <p:spPr>
          <a:xfrm flipV="1">
            <a:off x="8312712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49" name="Turn 4 (2)"/>
          <p:cNvSpPr txBox="1"/>
          <p:nvPr/>
        </p:nvSpPr>
        <p:spPr>
          <a:xfrm>
            <a:off x="7230982" y="771481"/>
            <a:ext cx="571109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1060"/>
              <a:t>Turn 4</a:t>
            </a:r>
            <a:r>
              <a:rPr sz="530"/>
              <a:t> </a:t>
            </a:r>
            <a:r>
              <a:rPr sz="1060">
                <a:solidFill>
                  <a:srgbClr val="929292"/>
                </a:solidFill>
              </a:rPr>
              <a:t>(2)</a:t>
            </a:r>
          </a:p>
        </p:txBody>
      </p:sp>
      <p:sp>
        <p:nvSpPr>
          <p:cNvPr id="250" name="Line"/>
          <p:cNvSpPr/>
          <p:nvPr/>
        </p:nvSpPr>
        <p:spPr>
          <a:xfrm flipV="1">
            <a:off x="10229940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1" name="Turn 5 (1)"/>
          <p:cNvSpPr txBox="1"/>
          <p:nvPr/>
        </p:nvSpPr>
        <p:spPr>
          <a:xfrm>
            <a:off x="9144613" y="771481"/>
            <a:ext cx="571109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/>
          <a:p>
            <a:pPr>
              <a:defRPr sz="2400">
                <a:latin typeface="+mn-lt"/>
                <a:ea typeface="+mn-ea"/>
                <a:cs typeface="+mn-cs"/>
                <a:sym typeface="Helvetica Neue Medium"/>
              </a:defRPr>
            </a:pPr>
            <a:r>
              <a:rPr sz="1060"/>
              <a:t>Turn 5</a:t>
            </a:r>
            <a:r>
              <a:rPr sz="530"/>
              <a:t> </a:t>
            </a:r>
            <a:r>
              <a:rPr sz="1060">
                <a:solidFill>
                  <a:srgbClr val="929292"/>
                </a:solidFill>
              </a:rPr>
              <a:t>(1)</a:t>
            </a:r>
          </a:p>
        </p:txBody>
      </p:sp>
      <p:sp>
        <p:nvSpPr>
          <p:cNvPr id="252" name="Merger"/>
          <p:cNvSpPr txBox="1"/>
          <p:nvPr/>
        </p:nvSpPr>
        <p:spPr>
          <a:xfrm>
            <a:off x="73659" y="771481"/>
            <a:ext cx="457297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Merger</a:t>
            </a:r>
          </a:p>
        </p:txBody>
      </p:sp>
      <p:sp>
        <p:nvSpPr>
          <p:cNvPr id="253" name="Line"/>
          <p:cNvSpPr/>
          <p:nvPr/>
        </p:nvSpPr>
        <p:spPr>
          <a:xfrm flipV="1">
            <a:off x="618518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4" name="Line"/>
          <p:cNvSpPr/>
          <p:nvPr/>
        </p:nvSpPr>
        <p:spPr>
          <a:xfrm flipV="1">
            <a:off x="10558855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5" name="D"/>
          <p:cNvSpPr txBox="1"/>
          <p:nvPr/>
        </p:nvSpPr>
        <p:spPr>
          <a:xfrm>
            <a:off x="10574026" y="771481"/>
            <a:ext cx="128680" cy="208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D</a:t>
            </a:r>
          </a:p>
        </p:txBody>
      </p:sp>
      <p:sp>
        <p:nvSpPr>
          <p:cNvPr id="256" name="Line"/>
          <p:cNvSpPr/>
          <p:nvPr/>
        </p:nvSpPr>
        <p:spPr>
          <a:xfrm flipV="1">
            <a:off x="6759570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7" name="Line"/>
          <p:cNvSpPr/>
          <p:nvPr/>
        </p:nvSpPr>
        <p:spPr>
          <a:xfrm flipV="1">
            <a:off x="4784785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8" name="Line"/>
          <p:cNvSpPr/>
          <p:nvPr/>
        </p:nvSpPr>
        <p:spPr>
          <a:xfrm flipV="1">
            <a:off x="2863774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59" name="Line"/>
          <p:cNvSpPr/>
          <p:nvPr/>
        </p:nvSpPr>
        <p:spPr>
          <a:xfrm flipV="1">
            <a:off x="8669603" y="800494"/>
            <a:ext cx="0" cy="4760521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260" name="E↑"/>
          <p:cNvSpPr txBox="1"/>
          <p:nvPr/>
        </p:nvSpPr>
        <p:spPr>
          <a:xfrm>
            <a:off x="640735" y="743154"/>
            <a:ext cx="291133" cy="26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496" tIns="50496" rIns="50496" bIns="50496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E↑</a:t>
            </a:r>
          </a:p>
        </p:txBody>
      </p:sp>
      <p:sp>
        <p:nvSpPr>
          <p:cNvPr id="261" name="E↑"/>
          <p:cNvSpPr txBox="1"/>
          <p:nvPr/>
        </p:nvSpPr>
        <p:spPr>
          <a:xfrm>
            <a:off x="2538379" y="743154"/>
            <a:ext cx="291133" cy="26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496" tIns="50496" rIns="50496" bIns="50496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E↑</a:t>
            </a:r>
          </a:p>
        </p:txBody>
      </p:sp>
      <p:sp>
        <p:nvSpPr>
          <p:cNvPr id="262" name="E↑"/>
          <p:cNvSpPr txBox="1"/>
          <p:nvPr/>
        </p:nvSpPr>
        <p:spPr>
          <a:xfrm>
            <a:off x="4457499" y="743154"/>
            <a:ext cx="291133" cy="26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496" tIns="50496" rIns="50496" bIns="50496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E↑</a:t>
            </a:r>
          </a:p>
        </p:txBody>
      </p:sp>
      <p:sp>
        <p:nvSpPr>
          <p:cNvPr id="263" name="E↓"/>
          <p:cNvSpPr txBox="1"/>
          <p:nvPr/>
        </p:nvSpPr>
        <p:spPr>
          <a:xfrm>
            <a:off x="6433154" y="743154"/>
            <a:ext cx="291133" cy="26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496" tIns="50496" rIns="50496" bIns="50496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E↓</a:t>
            </a:r>
          </a:p>
        </p:txBody>
      </p:sp>
      <p:sp>
        <p:nvSpPr>
          <p:cNvPr id="264" name="E↓"/>
          <p:cNvSpPr txBox="1"/>
          <p:nvPr/>
        </p:nvSpPr>
        <p:spPr>
          <a:xfrm>
            <a:off x="8343187" y="743154"/>
            <a:ext cx="291133" cy="2651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496" tIns="50496" rIns="50496" bIns="50496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E↓</a:t>
            </a:r>
          </a:p>
        </p:txBody>
      </p:sp>
      <p:sp>
        <p:nvSpPr>
          <p:cNvPr id="265" name="E↓"/>
          <p:cNvSpPr txBox="1"/>
          <p:nvPr/>
        </p:nvSpPr>
        <p:spPr>
          <a:xfrm>
            <a:off x="10285669" y="765708"/>
            <a:ext cx="268469" cy="24243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9274" tIns="39274" rIns="39274" bIns="39274" anchor="ctr">
            <a:spAutoFit/>
          </a:bodyPr>
          <a:lstStyle>
            <a:lvl1pPr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rPr sz="1060"/>
              <a:t>E↓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5FAB0-6769-4CA4-882C-E2F848D82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164" y="160278"/>
            <a:ext cx="5688632" cy="432048"/>
          </a:xfrm>
        </p:spPr>
        <p:txBody>
          <a:bodyPr/>
          <a:lstStyle/>
          <a:p>
            <a:r>
              <a:rPr lang="fr-FR" dirty="0"/>
              <a:t>Dynamique longitudinale (thèse Janine)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794BB44-6C7B-4CCB-9015-8F19EEF89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44DD4BF-AAE5-429D-92AE-50BD3C7D1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2" name="object 13">
            <a:extLst>
              <a:ext uri="{FF2B5EF4-FFF2-40B4-BE49-F238E27FC236}">
                <a16:creationId xmlns:a16="http://schemas.microsoft.com/office/drawing/2014/main" id="{6B15DBFC-A1C4-4C41-9C39-82ED93C164EF}"/>
              </a:ext>
            </a:extLst>
          </p:cNvPr>
          <p:cNvSpPr txBox="1"/>
          <p:nvPr/>
        </p:nvSpPr>
        <p:spPr>
          <a:xfrm>
            <a:off x="183806" y="940459"/>
            <a:ext cx="2754310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it-IT" b="1" dirty="0">
                <a:solidFill>
                  <a:schemeClr val="tx2"/>
                </a:solidFill>
                <a:latin typeface="Calibri"/>
                <a:cs typeface="Calibri"/>
              </a:rPr>
              <a:t>Absolute Time-Tracking</a:t>
            </a:r>
            <a:r>
              <a:rPr b="1" spc="-20" dirty="0">
                <a:solidFill>
                  <a:schemeClr val="tx2"/>
                </a:solidFill>
                <a:latin typeface="Calibri"/>
                <a:cs typeface="Calibri"/>
              </a:rPr>
              <a:t>:</a:t>
            </a:r>
            <a:r>
              <a:rPr lang="it-IT" b="1" spc="-2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B140F39F-3EC7-486E-80A6-158693725759}"/>
              </a:ext>
            </a:extLst>
          </p:cNvPr>
          <p:cNvSpPr txBox="1"/>
          <p:nvPr/>
        </p:nvSpPr>
        <p:spPr>
          <a:xfrm>
            <a:off x="3442171" y="748333"/>
            <a:ext cx="2303955" cy="5841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800" b="1" spc="-25" dirty="0">
                <a:solidFill>
                  <a:srgbClr val="F26400"/>
                </a:solidFill>
                <a:latin typeface="Calibri"/>
                <a:cs typeface="Calibri"/>
              </a:rPr>
              <a:t>After deceleration</a:t>
            </a:r>
            <a:r>
              <a:rPr lang="it-IT" sz="1800" b="1" spc="-25" dirty="0">
                <a:solidFill>
                  <a:srgbClr val="F2640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800" b="1" spc="-25" dirty="0">
                <a:solidFill>
                  <a:srgbClr val="F26400"/>
                </a:solidFill>
                <a:latin typeface="Calibri"/>
                <a:cs typeface="Calibri"/>
              </a:rPr>
              <a:t>Without Time tracking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34" name="Picture 41">
            <a:extLst>
              <a:ext uri="{FF2B5EF4-FFF2-40B4-BE49-F238E27FC236}">
                <a16:creationId xmlns:a16="http://schemas.microsoft.com/office/drawing/2014/main" id="{775021B6-90E5-4CE9-B486-34C596D3C7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29" y="1609889"/>
            <a:ext cx="2229703" cy="1576777"/>
          </a:xfrm>
          <a:prstGeom prst="rect">
            <a:avLst/>
          </a:prstGeom>
        </p:spPr>
      </p:pic>
      <p:pic>
        <p:nvPicPr>
          <p:cNvPr id="35" name="Picture 43">
            <a:extLst>
              <a:ext uri="{FF2B5EF4-FFF2-40B4-BE49-F238E27FC236}">
                <a16:creationId xmlns:a16="http://schemas.microsoft.com/office/drawing/2014/main" id="{04CA9339-EBA1-41BB-89B1-F0D812BAB0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137" y="1609892"/>
            <a:ext cx="2236501" cy="1576774"/>
          </a:xfrm>
          <a:prstGeom prst="rect">
            <a:avLst/>
          </a:prstGeom>
        </p:spPr>
      </p:pic>
      <p:sp>
        <p:nvSpPr>
          <p:cNvPr id="36" name="object 23">
            <a:extLst>
              <a:ext uri="{FF2B5EF4-FFF2-40B4-BE49-F238E27FC236}">
                <a16:creationId xmlns:a16="http://schemas.microsoft.com/office/drawing/2014/main" id="{1BFF7866-BCDD-438B-8D9B-9A1CBF37DEFD}"/>
              </a:ext>
            </a:extLst>
          </p:cNvPr>
          <p:cNvSpPr txBox="1"/>
          <p:nvPr/>
        </p:nvSpPr>
        <p:spPr>
          <a:xfrm>
            <a:off x="6766803" y="748333"/>
            <a:ext cx="2135713" cy="5841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800" b="1" spc="-25" dirty="0">
                <a:solidFill>
                  <a:srgbClr val="F26400"/>
                </a:solidFill>
                <a:latin typeface="Calibri"/>
                <a:cs typeface="Calibri"/>
              </a:rPr>
              <a:t>After deceleration</a:t>
            </a:r>
            <a:r>
              <a:rPr lang="it-IT" sz="1800" b="1" spc="-25" dirty="0">
                <a:solidFill>
                  <a:srgbClr val="F26400"/>
                </a:solidFill>
                <a:latin typeface="Calibri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800" b="1" spc="-25" dirty="0">
                <a:solidFill>
                  <a:srgbClr val="F26400"/>
                </a:solidFill>
                <a:latin typeface="Calibri"/>
                <a:cs typeface="Calibri"/>
              </a:rPr>
              <a:t>With Time tracking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8" name="object 17">
            <a:extLst>
              <a:ext uri="{FF2B5EF4-FFF2-40B4-BE49-F238E27FC236}">
                <a16:creationId xmlns:a16="http://schemas.microsoft.com/office/drawing/2014/main" id="{8ABEC55D-6431-4AB4-B03A-5A3D7AFF594D}"/>
              </a:ext>
            </a:extLst>
          </p:cNvPr>
          <p:cNvSpPr txBox="1"/>
          <p:nvPr/>
        </p:nvSpPr>
        <p:spPr>
          <a:xfrm>
            <a:off x="8902516" y="1602647"/>
            <a:ext cx="1979698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it-IT" b="1" dirty="0">
                <a:solidFill>
                  <a:srgbClr val="004D7F"/>
                </a:solidFill>
                <a:latin typeface="Calibri"/>
                <a:cs typeface="Calibri"/>
              </a:rPr>
              <a:t>Ongoing Studies</a:t>
            </a:r>
            <a:r>
              <a:rPr b="1" spc="-10" dirty="0">
                <a:solidFill>
                  <a:srgbClr val="004D7F"/>
                </a:solidFill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23AD0607-BEC8-46BD-9F46-CE222E8133AB}"/>
              </a:ext>
            </a:extLst>
          </p:cNvPr>
          <p:cNvSpPr txBox="1"/>
          <p:nvPr/>
        </p:nvSpPr>
        <p:spPr>
          <a:xfrm>
            <a:off x="8793077" y="2021632"/>
            <a:ext cx="1979698" cy="5790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326390" algn="l"/>
              </a:tabLst>
            </a:pPr>
            <a:r>
              <a:rPr lang="it-IT" sz="1600" dirty="0">
                <a:latin typeface="+mj-lt"/>
                <a:cs typeface="Trebuchet MS"/>
              </a:rPr>
              <a:t>Adjusting path length leading to deceleration</a:t>
            </a:r>
            <a:endParaRPr sz="1600" dirty="0">
              <a:latin typeface="+mj-lt"/>
              <a:cs typeface="Trebuchet MS"/>
            </a:endParaRPr>
          </a:p>
        </p:txBody>
      </p:sp>
      <p:sp>
        <p:nvSpPr>
          <p:cNvPr id="40" name="object 13">
            <a:extLst>
              <a:ext uri="{FF2B5EF4-FFF2-40B4-BE49-F238E27FC236}">
                <a16:creationId xmlns:a16="http://schemas.microsoft.com/office/drawing/2014/main" id="{9D616180-018A-4B1C-B19E-E9EEB4F9B0D9}"/>
              </a:ext>
            </a:extLst>
          </p:cNvPr>
          <p:cNvSpPr txBox="1"/>
          <p:nvPr/>
        </p:nvSpPr>
        <p:spPr>
          <a:xfrm>
            <a:off x="201812" y="3498512"/>
            <a:ext cx="7124700" cy="88678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00" b="1" dirty="0">
                <a:solidFill>
                  <a:schemeClr val="tx2"/>
                </a:solidFill>
                <a:latin typeface="Calibri"/>
                <a:cs typeface="Calibri"/>
              </a:rPr>
              <a:t>Longitudinal</a:t>
            </a:r>
            <a:r>
              <a:rPr sz="1800" b="1" spc="40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chemeClr val="tx2"/>
                </a:solidFill>
                <a:latin typeface="Calibri"/>
                <a:cs typeface="Calibri"/>
              </a:rPr>
              <a:t>matching</a:t>
            </a:r>
            <a:r>
              <a:rPr sz="1800" b="1" spc="45" dirty="0"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1800" b="1" dirty="0">
                <a:solidFill>
                  <a:schemeClr val="tx2"/>
                </a:solidFill>
                <a:latin typeface="Calibri"/>
                <a:cs typeface="Calibri"/>
              </a:rPr>
              <a:t>at IPs </a:t>
            </a:r>
            <a:r>
              <a:rPr lang="it-IT" sz="1800" b="1" dirty="0">
                <a:solidFill>
                  <a:schemeClr val="tx2"/>
                </a:solidFill>
                <a:latin typeface="Calibri"/>
                <a:cs typeface="Calibri"/>
              </a:rPr>
              <a:t>(1 Tour machine) </a:t>
            </a:r>
            <a:r>
              <a:rPr sz="1800" b="1" spc="-20" dirty="0">
                <a:solidFill>
                  <a:schemeClr val="tx2"/>
                </a:solidFill>
                <a:latin typeface="Calibri"/>
                <a:cs typeface="Calibri"/>
              </a:rPr>
              <a:t>:</a:t>
            </a:r>
            <a:endParaRPr lang="it-IT" sz="1800" b="1" spc="-20" dirty="0">
              <a:solidFill>
                <a:schemeClr val="tx2"/>
              </a:solidFill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Tx/>
              <a:buChar char="-"/>
            </a:pPr>
            <a:r>
              <a:rPr lang="en-US" sz="1200" spc="-20" dirty="0">
                <a:solidFill>
                  <a:schemeClr val="tx1"/>
                </a:solidFill>
                <a:latin typeface="Calibri"/>
                <a:cs typeface="Calibri"/>
              </a:rPr>
              <a:t>Done with absolute Time tracking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Tx/>
              <a:buChar char="-"/>
            </a:pPr>
            <a:r>
              <a:rPr lang="en-US" sz="1200" dirty="0">
                <a:solidFill>
                  <a:schemeClr val="tx1"/>
                </a:solidFill>
                <a:latin typeface="+mj-lt"/>
              </a:rPr>
              <a:t>Introduced a chirp through cavity phase</a:t>
            </a:r>
          </a:p>
          <a:p>
            <a:pPr marL="469900" indent="-457200">
              <a:spcBef>
                <a:spcPts val="135"/>
              </a:spcBef>
              <a:buFontTx/>
              <a:buChar char="-"/>
            </a:pPr>
            <a:r>
              <a:rPr lang="en-US" sz="1200" spc="-20" dirty="0">
                <a:solidFill>
                  <a:schemeClr val="tx1"/>
                </a:solidFill>
                <a:latin typeface="Calibri"/>
                <a:cs typeface="Calibri"/>
              </a:rPr>
              <a:t>Added R56 by Tuning quadrupoles in the merger and arc sections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C319BC8B-6C54-473A-81F0-4D7E13518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075" y="3257263"/>
            <a:ext cx="5350331" cy="2122733"/>
          </a:xfrm>
          <a:prstGeom prst="rect">
            <a:avLst/>
          </a:prstGeom>
        </p:spPr>
      </p:pic>
      <p:sp>
        <p:nvSpPr>
          <p:cNvPr id="46" name="object 13">
            <a:extLst>
              <a:ext uri="{FF2B5EF4-FFF2-40B4-BE49-F238E27FC236}">
                <a16:creationId xmlns:a16="http://schemas.microsoft.com/office/drawing/2014/main" id="{61291306-C08D-46E8-B4AC-A908B484DFB6}"/>
              </a:ext>
            </a:extLst>
          </p:cNvPr>
          <p:cNvSpPr txBox="1"/>
          <p:nvPr/>
        </p:nvSpPr>
        <p:spPr>
          <a:xfrm>
            <a:off x="178473" y="4626542"/>
            <a:ext cx="7124700" cy="68929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fr-FR" sz="1800" b="1" dirty="0">
                <a:solidFill>
                  <a:schemeClr val="tx2"/>
                </a:solidFill>
                <a:latin typeface="Calibri"/>
                <a:cs typeface="Calibri"/>
              </a:rPr>
              <a:t>Future </a:t>
            </a:r>
            <a:r>
              <a:rPr lang="fr-FR" sz="1800" b="1" dirty="0" err="1">
                <a:solidFill>
                  <a:schemeClr val="tx2"/>
                </a:solidFill>
                <a:latin typeface="Calibri"/>
                <a:cs typeface="Calibri"/>
              </a:rPr>
              <a:t>studies</a:t>
            </a:r>
            <a:r>
              <a:rPr lang="fr-FR" sz="1800" b="1" dirty="0">
                <a:solidFill>
                  <a:schemeClr val="tx2"/>
                </a:solidFill>
                <a:latin typeface="Calibri"/>
                <a:cs typeface="Calibri"/>
              </a:rPr>
              <a:t> :</a:t>
            </a:r>
            <a:endParaRPr lang="it-IT" sz="1800" b="1" spc="-20" dirty="0">
              <a:solidFill>
                <a:schemeClr val="tx2"/>
              </a:solidFill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Tx/>
              <a:buChar char="-"/>
            </a:pPr>
            <a:r>
              <a:rPr lang="en-US" sz="1200" spc="-20" dirty="0">
                <a:solidFill>
                  <a:schemeClr val="tx1"/>
                </a:solidFill>
                <a:latin typeface="Calibri"/>
                <a:cs typeface="Calibri"/>
              </a:rPr>
              <a:t>Longitudinal matching for 3 tour machine</a:t>
            </a:r>
          </a:p>
          <a:p>
            <a:pPr marL="469900" indent="-457200">
              <a:lnSpc>
                <a:spcPct val="100000"/>
              </a:lnSpc>
              <a:spcBef>
                <a:spcPts val="135"/>
              </a:spcBef>
              <a:buFontTx/>
              <a:buChar char="-"/>
            </a:pPr>
            <a:r>
              <a:rPr lang="en-US" sz="1200" b="1" dirty="0">
                <a:solidFill>
                  <a:schemeClr val="tx1"/>
                </a:solidFill>
                <a:latin typeface="+mj-lt"/>
              </a:rPr>
              <a:t>RF field maps</a:t>
            </a:r>
          </a:p>
        </p:txBody>
      </p:sp>
    </p:spTree>
    <p:extLst>
      <p:ext uri="{BB962C8B-B14F-4D97-AF65-F5344CB8AC3E}">
        <p14:creationId xmlns:p14="http://schemas.microsoft.com/office/powerpoint/2010/main" val="3055594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56E251-B718-4AA5-86F1-218BB633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971" y="149612"/>
            <a:ext cx="7056783" cy="432048"/>
          </a:xfrm>
        </p:spPr>
        <p:txBody>
          <a:bodyPr>
            <a:normAutofit fontScale="90000"/>
          </a:bodyPr>
          <a:lstStyle/>
          <a:p>
            <a:r>
              <a:rPr lang="fr-FR" dirty="0"/>
              <a:t>Etude des non linéarités et pertes faisceaux (thèse Arnaud)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72B4EE4-4B79-4B63-A41D-ED526F43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2647CC8-7E9F-42D7-A7FA-C4959B52E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F69A57A-9CCD-4934-B5B2-4A4E06C5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10" name="Google Shape;56;p5">
            <a:extLst>
              <a:ext uri="{FF2B5EF4-FFF2-40B4-BE49-F238E27FC236}">
                <a16:creationId xmlns:a16="http://schemas.microsoft.com/office/drawing/2014/main" id="{27DEE55B-EB01-458E-B5CC-F7F8EE194DE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3185" t="21014" r="1367" b="5435"/>
          <a:stretch/>
        </p:blipFill>
        <p:spPr>
          <a:xfrm>
            <a:off x="6648211" y="2091925"/>
            <a:ext cx="4094899" cy="2203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7;p5">
            <a:extLst>
              <a:ext uri="{FF2B5EF4-FFF2-40B4-BE49-F238E27FC236}">
                <a16:creationId xmlns:a16="http://schemas.microsoft.com/office/drawing/2014/main" id="{E829AE1F-119F-4040-AE8D-15E36F3D24DA}"/>
              </a:ext>
            </a:extLst>
          </p:cNvPr>
          <p:cNvSpPr txBox="1"/>
          <p:nvPr/>
        </p:nvSpPr>
        <p:spPr>
          <a:xfrm>
            <a:off x="-107300" y="1638250"/>
            <a:ext cx="8320200" cy="39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1800" b="1" dirty="0" err="1">
                <a:solidFill>
                  <a:schemeClr val="dk1"/>
                </a:solidFill>
              </a:rPr>
              <a:t>Remplacer</a:t>
            </a:r>
            <a:r>
              <a:rPr lang="en-US" sz="1800" b="1" dirty="0">
                <a:solidFill>
                  <a:schemeClr val="dk1"/>
                </a:solidFill>
              </a:rPr>
              <a:t> les </a:t>
            </a:r>
            <a:r>
              <a:rPr lang="en-US" sz="1800" b="1" dirty="0" err="1">
                <a:solidFill>
                  <a:schemeClr val="dk1"/>
                </a:solidFill>
              </a:rPr>
              <a:t>modèle</a:t>
            </a:r>
            <a:r>
              <a:rPr lang="en-US" sz="1800" b="1" dirty="0">
                <a:solidFill>
                  <a:schemeClr val="dk1"/>
                </a:solidFill>
              </a:rPr>
              <a:t> de quadrupole par des </a:t>
            </a:r>
            <a:r>
              <a:rPr lang="en-US" sz="1800" b="1" dirty="0" err="1">
                <a:solidFill>
                  <a:schemeClr val="dk1"/>
                </a:solidFill>
              </a:rPr>
              <a:t>cartes</a:t>
            </a:r>
            <a:r>
              <a:rPr lang="en-US" sz="1800" b="1" dirty="0">
                <a:solidFill>
                  <a:schemeClr val="dk1"/>
                </a:solidFill>
              </a:rPr>
              <a:t> de champ (FM)</a:t>
            </a:r>
            <a:endParaRPr sz="1800"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-&gt;Faire </a:t>
            </a:r>
            <a:r>
              <a:rPr lang="en-US" sz="1400" dirty="0" err="1">
                <a:solidFill>
                  <a:schemeClr val="dk1"/>
                </a:solidFill>
              </a:rPr>
              <a:t>correspondre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optiquement</a:t>
            </a:r>
            <a:r>
              <a:rPr lang="en-US" sz="1400" dirty="0">
                <a:solidFill>
                  <a:schemeClr val="dk1"/>
                </a:solidFill>
              </a:rPr>
              <a:t> le model </a:t>
            </a:r>
            <a:r>
              <a:rPr lang="en-US" sz="1400" dirty="0" err="1">
                <a:solidFill>
                  <a:schemeClr val="dk1"/>
                </a:solidFill>
              </a:rPr>
              <a:t>Bmad</a:t>
            </a:r>
            <a:r>
              <a:rPr lang="en-US" sz="1400" dirty="0">
                <a:solidFill>
                  <a:schemeClr val="dk1"/>
                </a:solidFill>
              </a:rPr>
              <a:t> et la FM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-&gt; </a:t>
            </a:r>
            <a:r>
              <a:rPr lang="en-US" sz="1400" dirty="0" err="1">
                <a:solidFill>
                  <a:schemeClr val="dk1"/>
                </a:solidFill>
              </a:rPr>
              <a:t>Retuner</a:t>
            </a:r>
            <a:r>
              <a:rPr lang="en-US" sz="1400" dirty="0">
                <a:solidFill>
                  <a:schemeClr val="dk1"/>
                </a:solidFill>
              </a:rPr>
              <a:t> le merger avec les quad </a:t>
            </a:r>
            <a:r>
              <a:rPr lang="en-US" sz="1400" dirty="0" err="1">
                <a:solidFill>
                  <a:schemeClr val="dk1"/>
                </a:solidFill>
              </a:rPr>
              <a:t>Bmad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équivalent</a:t>
            </a:r>
            <a:r>
              <a:rPr lang="en-US" sz="1400" dirty="0">
                <a:solidFill>
                  <a:schemeClr val="dk1"/>
                </a:solidFill>
              </a:rPr>
              <a:t> FM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-&gt; Lancer le tracking avec les FM et observer les formation de Halo via 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le </a:t>
            </a:r>
            <a:r>
              <a:rPr lang="en-US" sz="1400" dirty="0" err="1">
                <a:solidFill>
                  <a:schemeClr val="dk1"/>
                </a:solidFill>
              </a:rPr>
              <a:t>Hfactor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(-&gt; </a:t>
            </a:r>
            <a:r>
              <a:rPr lang="en-US" sz="1400" dirty="0" err="1">
                <a:solidFill>
                  <a:schemeClr val="dk1"/>
                </a:solidFill>
              </a:rPr>
              <a:t>Réaliser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ensuite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l’étude</a:t>
            </a:r>
            <a:r>
              <a:rPr lang="en-US" sz="1400" dirty="0">
                <a:solidFill>
                  <a:schemeClr val="dk1"/>
                </a:solidFill>
              </a:rPr>
              <a:t> avec des </a:t>
            </a:r>
            <a:r>
              <a:rPr lang="en-US" sz="1400" dirty="0" err="1">
                <a:solidFill>
                  <a:schemeClr val="dk1"/>
                </a:solidFill>
              </a:rPr>
              <a:t>mauvais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alignements</a:t>
            </a:r>
            <a:r>
              <a:rPr lang="en-US" sz="1400" dirty="0">
                <a:solidFill>
                  <a:schemeClr val="dk1"/>
                </a:solidFill>
              </a:rPr>
              <a:t> du booster)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1800" b="1" dirty="0">
                <a:solidFill>
                  <a:schemeClr val="dk1"/>
                </a:solidFill>
              </a:rPr>
              <a:t>Comparer les FM avec des </a:t>
            </a:r>
            <a:r>
              <a:rPr lang="en-US" sz="1800" b="1" dirty="0" err="1">
                <a:solidFill>
                  <a:schemeClr val="dk1"/>
                </a:solidFill>
              </a:rPr>
              <a:t>modèles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multipolaires</a:t>
            </a:r>
            <a:endParaRPr sz="1800"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-&gt; Objectif : </a:t>
            </a:r>
            <a:r>
              <a:rPr lang="en-US" sz="1400" dirty="0" err="1">
                <a:solidFill>
                  <a:schemeClr val="dk1"/>
                </a:solidFill>
              </a:rPr>
              <a:t>simuler</a:t>
            </a:r>
            <a:r>
              <a:rPr lang="en-US" sz="1400" dirty="0">
                <a:solidFill>
                  <a:schemeClr val="dk1"/>
                </a:solidFill>
              </a:rPr>
              <a:t> la lattice </a:t>
            </a:r>
            <a:r>
              <a:rPr lang="en-US" sz="1400" dirty="0" err="1">
                <a:solidFill>
                  <a:schemeClr val="dk1"/>
                </a:solidFill>
              </a:rPr>
              <a:t>réelle</a:t>
            </a:r>
            <a:r>
              <a:rPr lang="en-US" sz="1400" dirty="0">
                <a:solidFill>
                  <a:schemeClr val="dk1"/>
                </a:solidFill>
              </a:rPr>
              <a:t> plus </a:t>
            </a:r>
            <a:r>
              <a:rPr lang="en-US" sz="1400" dirty="0" err="1">
                <a:solidFill>
                  <a:schemeClr val="dk1"/>
                </a:solidFill>
              </a:rPr>
              <a:t>rapidement</a:t>
            </a:r>
            <a:r>
              <a:rPr lang="en-US" sz="1400" dirty="0">
                <a:solidFill>
                  <a:schemeClr val="dk1"/>
                </a:solidFill>
              </a:rPr>
              <a:t> </a:t>
            </a:r>
            <a:r>
              <a:rPr lang="en-US" sz="1400" dirty="0" err="1">
                <a:solidFill>
                  <a:schemeClr val="dk1"/>
                </a:solidFill>
              </a:rPr>
              <a:t>qu’avec</a:t>
            </a:r>
            <a:r>
              <a:rPr lang="en-US" sz="1400" dirty="0">
                <a:solidFill>
                  <a:schemeClr val="dk1"/>
                </a:solidFill>
              </a:rPr>
              <a:t> les FM</a:t>
            </a:r>
            <a:endParaRPr sz="1400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1800" b="1" dirty="0" err="1">
                <a:solidFill>
                  <a:schemeClr val="dk1"/>
                </a:solidFill>
              </a:rPr>
              <a:t>Comprendre</a:t>
            </a:r>
            <a:r>
              <a:rPr lang="en-US" sz="1800" b="1" dirty="0">
                <a:solidFill>
                  <a:schemeClr val="dk1"/>
                </a:solidFill>
              </a:rPr>
              <a:t> les </a:t>
            </a:r>
            <a:r>
              <a:rPr lang="en-US" sz="1800" b="1" dirty="0" err="1">
                <a:solidFill>
                  <a:schemeClr val="dk1"/>
                </a:solidFill>
              </a:rPr>
              <a:t>différences</a:t>
            </a:r>
            <a:r>
              <a:rPr lang="en-US" sz="1800" b="1" dirty="0">
                <a:solidFill>
                  <a:schemeClr val="dk1"/>
                </a:solidFill>
              </a:rPr>
              <a:t> entre le </a:t>
            </a:r>
            <a:r>
              <a:rPr lang="en-US" sz="1800" b="1" dirty="0" err="1">
                <a:solidFill>
                  <a:schemeClr val="dk1"/>
                </a:solidFill>
              </a:rPr>
              <a:t>modèle</a:t>
            </a:r>
            <a:r>
              <a:rPr lang="en-US" sz="1800" b="1" dirty="0">
                <a:solidFill>
                  <a:schemeClr val="dk1"/>
                </a:solidFill>
              </a:rPr>
              <a:t> et les </a:t>
            </a:r>
            <a:endParaRPr sz="1800" b="1" dirty="0">
              <a:solidFill>
                <a:schemeClr val="dk1"/>
              </a:solidFill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1800" b="1" dirty="0" err="1">
                <a:solidFill>
                  <a:schemeClr val="dk1"/>
                </a:solidFill>
              </a:rPr>
              <a:t>données</a:t>
            </a:r>
            <a:r>
              <a:rPr lang="en-US" sz="1800" b="1" dirty="0">
                <a:solidFill>
                  <a:schemeClr val="dk1"/>
                </a:solidFill>
              </a:rPr>
              <a:t> </a:t>
            </a:r>
            <a:r>
              <a:rPr lang="en-US" sz="1800" b="1" dirty="0" err="1">
                <a:solidFill>
                  <a:schemeClr val="dk1"/>
                </a:solidFill>
              </a:rPr>
              <a:t>fournies</a:t>
            </a:r>
            <a:r>
              <a:rPr lang="en-US" sz="1800" b="1" dirty="0">
                <a:solidFill>
                  <a:schemeClr val="dk1"/>
                </a:solidFill>
              </a:rPr>
              <a:t> par </a:t>
            </a:r>
            <a:r>
              <a:rPr lang="en-US" sz="1800" b="1" dirty="0" err="1">
                <a:solidFill>
                  <a:schemeClr val="dk1"/>
                </a:solidFill>
              </a:rPr>
              <a:t>Rasha</a:t>
            </a:r>
            <a:endParaRPr sz="1800"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</a:rPr>
              <a:t>-&gt; Longueur du </a:t>
            </a:r>
            <a:r>
              <a:rPr lang="en-US" sz="1400" dirty="0" err="1">
                <a:solidFill>
                  <a:schemeClr val="dk1"/>
                </a:solidFill>
              </a:rPr>
              <a:t>modèle</a:t>
            </a:r>
            <a:r>
              <a:rPr lang="en-US" sz="1400" dirty="0">
                <a:solidFill>
                  <a:schemeClr val="dk1"/>
                </a:solidFill>
              </a:rPr>
              <a:t> quad ~7 cm, et 8.46 cm </a:t>
            </a:r>
            <a:r>
              <a:rPr lang="en-US" sz="1400" dirty="0" err="1">
                <a:solidFill>
                  <a:schemeClr val="dk1"/>
                </a:solidFill>
              </a:rPr>
              <a:t>fournie</a:t>
            </a:r>
            <a:r>
              <a:rPr lang="en-US" sz="1400" dirty="0">
                <a:solidFill>
                  <a:schemeClr val="dk1"/>
                </a:solidFill>
              </a:rPr>
              <a:t> par </a:t>
            </a:r>
            <a:r>
              <a:rPr lang="en-US" sz="1400" dirty="0" err="1">
                <a:solidFill>
                  <a:schemeClr val="dk1"/>
                </a:solidFill>
              </a:rPr>
              <a:t>Rasha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12" name="Google Shape;58;p5">
            <a:extLst>
              <a:ext uri="{FF2B5EF4-FFF2-40B4-BE49-F238E27FC236}">
                <a16:creationId xmlns:a16="http://schemas.microsoft.com/office/drawing/2014/main" id="{0D685F2A-796E-44D7-B3B6-24F9B39D5B04}"/>
              </a:ext>
            </a:extLst>
          </p:cNvPr>
          <p:cNvSpPr txBox="1"/>
          <p:nvPr/>
        </p:nvSpPr>
        <p:spPr>
          <a:xfrm>
            <a:off x="725587" y="745690"/>
            <a:ext cx="9321600" cy="8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u="sng" dirty="0">
                <a:latin typeface="Calibri"/>
                <a:ea typeface="Calibri"/>
                <a:cs typeface="Calibri"/>
                <a:sym typeface="Calibri"/>
              </a:rPr>
              <a:t>Objectif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: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Étudier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l’impact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des non-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linéarités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des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aimants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du merger sur la formation du halo et les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pertes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faisceau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dans </a:t>
            </a:r>
            <a:r>
              <a:rPr lang="en-US" dirty="0" err="1">
                <a:latin typeface="Calibri"/>
                <a:ea typeface="Calibri"/>
                <a:cs typeface="Calibri"/>
                <a:sym typeface="Calibri"/>
              </a:rPr>
              <a:t>l’accélérateur</a:t>
            </a:r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" name="Google Shape;59;p5">
            <a:extLst>
              <a:ext uri="{FF2B5EF4-FFF2-40B4-BE49-F238E27FC236}">
                <a16:creationId xmlns:a16="http://schemas.microsoft.com/office/drawing/2014/main" id="{55CFFE09-CADB-4850-8A9C-97ABB5C3E96E}"/>
              </a:ext>
            </a:extLst>
          </p:cNvPr>
          <p:cNvCxnSpPr>
            <a:cxnSpLocks/>
          </p:cNvCxnSpPr>
          <p:nvPr/>
        </p:nvCxnSpPr>
        <p:spPr>
          <a:xfrm>
            <a:off x="5587300" y="2146225"/>
            <a:ext cx="1455271" cy="451471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" name="Google Shape;60;p5">
            <a:extLst>
              <a:ext uri="{FF2B5EF4-FFF2-40B4-BE49-F238E27FC236}">
                <a16:creationId xmlns:a16="http://schemas.microsoft.com/office/drawing/2014/main" id="{64F41A27-0749-4C82-827E-D6E606E5A0E8}"/>
              </a:ext>
            </a:extLst>
          </p:cNvPr>
          <p:cNvSpPr txBox="1"/>
          <p:nvPr/>
        </p:nvSpPr>
        <p:spPr>
          <a:xfrm>
            <a:off x="6573265" y="4337552"/>
            <a:ext cx="4199510" cy="14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Reproduction de la field map avec un </a:t>
            </a:r>
            <a:r>
              <a:rPr lang="en-US" sz="1800" dirty="0" err="1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modèle</a:t>
            </a:r>
            <a:r>
              <a:rPr lang="en-US" sz="18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de quadrupole de </a:t>
            </a:r>
            <a:r>
              <a:rPr lang="en-US" sz="1800" dirty="0" err="1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Bmad</a:t>
            </a:r>
            <a:endParaRPr sz="18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-&gt; </a:t>
            </a:r>
            <a:r>
              <a:rPr lang="en-US" sz="1800" dirty="0" err="1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écart</a:t>
            </a:r>
            <a:r>
              <a:rPr lang="en-US" sz="18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dirty="0" err="1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l’odre</a:t>
            </a:r>
            <a:r>
              <a:rPr lang="en-US" sz="1800" dirty="0">
                <a:solidFill>
                  <a:srgbClr val="666666"/>
                </a:solidFill>
                <a:latin typeface="Calibri"/>
                <a:ea typeface="Calibri"/>
                <a:cs typeface="Calibri"/>
                <a:sym typeface="Calibri"/>
              </a:rPr>
              <a:t> de 10^-5 dans le plan horizontal et de 3% dans le plan vertical.</a:t>
            </a:r>
            <a:endParaRPr sz="1800" dirty="0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0312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Line"/>
          <p:cNvSpPr/>
          <p:nvPr/>
        </p:nvSpPr>
        <p:spPr>
          <a:xfrm rot="3600000">
            <a:off x="6752427" y="2084270"/>
            <a:ext cx="2204752" cy="10466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cubicBezTo>
                  <a:pt x="3292" y="14982"/>
                  <a:pt x="7120" y="9658"/>
                  <a:pt x="11302" y="5879"/>
                </a:cubicBezTo>
                <a:cubicBezTo>
                  <a:pt x="14587" y="2911"/>
                  <a:pt x="18053" y="932"/>
                  <a:pt x="21600" y="0"/>
                </a:cubicBezTo>
              </a:path>
            </a:pathLst>
          </a:custGeom>
          <a:ln w="127000">
            <a:solidFill>
              <a:srgbClr val="3B75AF">
                <a:alpha val="80089"/>
              </a:srgbClr>
            </a:solidFill>
            <a:miter lim="400000"/>
            <a:tailEnd type="stealth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302" name="13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303" name="Assessing Corrector-Integrated Quadrupoles for PER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Assessing Corrector-Integrated Quadrupoles for PERLE</a:t>
            </a:r>
          </a:p>
        </p:txBody>
      </p:sp>
      <p:pic>
        <p:nvPicPr>
          <p:cNvPr id="304" name="Real_PhaseSpace_15_X_Monitor1.png" descr="Real_PhaseSpace_15_X_Monitor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083" y="2886881"/>
            <a:ext cx="2886354" cy="2720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Real_PhaseSpace_15_X_Monitor2.png" descr="Real_PhaseSpace_15_X_Monitor2.png"/>
          <p:cNvPicPr>
            <a:picLocks noChangeAspect="1"/>
          </p:cNvPicPr>
          <p:nvPr/>
        </p:nvPicPr>
        <p:blipFill>
          <a:blip r:embed="rId3"/>
          <a:srcRect l="18754"/>
          <a:stretch>
            <a:fillRect/>
          </a:stretch>
        </p:blipFill>
        <p:spPr>
          <a:xfrm>
            <a:off x="5626110" y="2886836"/>
            <a:ext cx="2345027" cy="2720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Real_PhaseSpace_15_Y_Monitor2.png" descr="Real_PhaseSpace_15_Y_Monitor2.png"/>
          <p:cNvPicPr>
            <a:picLocks noChangeAspect="1"/>
          </p:cNvPicPr>
          <p:nvPr/>
        </p:nvPicPr>
        <p:blipFill>
          <a:blip r:embed="rId4"/>
          <a:srcRect l="1632"/>
          <a:stretch>
            <a:fillRect/>
          </a:stretch>
        </p:blipFill>
        <p:spPr>
          <a:xfrm>
            <a:off x="7948022" y="2886830"/>
            <a:ext cx="2850161" cy="2720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corrector.png" descr="corrector.png"/>
          <p:cNvPicPr>
            <a:picLocks noChangeAspect="1"/>
          </p:cNvPicPr>
          <p:nvPr/>
        </p:nvPicPr>
        <p:blipFill>
          <a:blip r:embed="rId5"/>
          <a:srcRect l="18417" t="1256" r="51630" b="22832"/>
          <a:stretch>
            <a:fillRect/>
          </a:stretch>
        </p:blipFill>
        <p:spPr>
          <a:xfrm>
            <a:off x="4461279" y="821484"/>
            <a:ext cx="2147889" cy="21502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6" h="21493" extrusionOk="0">
                <a:moveTo>
                  <a:pt x="11048" y="0"/>
                </a:moveTo>
                <a:cubicBezTo>
                  <a:pt x="6747" y="-15"/>
                  <a:pt x="2462" y="2879"/>
                  <a:pt x="750" y="7277"/>
                </a:cubicBezTo>
                <a:cubicBezTo>
                  <a:pt x="186" y="8727"/>
                  <a:pt x="21" y="9615"/>
                  <a:pt x="0" y="11327"/>
                </a:cubicBezTo>
                <a:cubicBezTo>
                  <a:pt x="-24" y="13367"/>
                  <a:pt x="468" y="14886"/>
                  <a:pt x="1849" y="17031"/>
                </a:cubicBezTo>
                <a:cubicBezTo>
                  <a:pt x="3297" y="19281"/>
                  <a:pt x="5045" y="20636"/>
                  <a:pt x="7250" y="21218"/>
                </a:cubicBezTo>
                <a:cubicBezTo>
                  <a:pt x="8627" y="21582"/>
                  <a:pt x="10747" y="21585"/>
                  <a:pt x="12243" y="21223"/>
                </a:cubicBezTo>
                <a:cubicBezTo>
                  <a:pt x="14377" y="20708"/>
                  <a:pt x="16653" y="19330"/>
                  <a:pt x="18157" y="17647"/>
                </a:cubicBezTo>
                <a:cubicBezTo>
                  <a:pt x="19823" y="15782"/>
                  <a:pt x="20853" y="13506"/>
                  <a:pt x="21192" y="10941"/>
                </a:cubicBezTo>
                <a:cubicBezTo>
                  <a:pt x="21576" y="8029"/>
                  <a:pt x="20449" y="4878"/>
                  <a:pt x="18345" y="2986"/>
                </a:cubicBezTo>
                <a:cubicBezTo>
                  <a:pt x="17297" y="2045"/>
                  <a:pt x="14793" y="687"/>
                  <a:pt x="13423" y="317"/>
                </a:cubicBezTo>
                <a:cubicBezTo>
                  <a:pt x="12641" y="106"/>
                  <a:pt x="11845" y="3"/>
                  <a:pt x="1104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08" name="Compact correctors → nonlinear off-axis fields…"/>
          <p:cNvSpPr txBox="1"/>
          <p:nvPr/>
        </p:nvSpPr>
        <p:spPr>
          <a:xfrm>
            <a:off x="198901" y="795403"/>
            <a:ext cx="4203835" cy="1528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  <a:defRPr sz="2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237"/>
              <a:t>Compact correctors → </a:t>
            </a:r>
            <a:r>
              <a:rPr sz="1237" b="1">
                <a:latin typeface="Helvetica Neue"/>
                <a:ea typeface="Helvetica Neue"/>
                <a:cs typeface="Helvetica Neue"/>
                <a:sym typeface="Helvetica Neue"/>
              </a:rPr>
              <a:t>nonlinear off-axis fields</a:t>
            </a:r>
          </a:p>
          <a:p>
            <a:pPr>
              <a:lnSpc>
                <a:spcPct val="160000"/>
              </a:lnSpc>
              <a:spcBef>
                <a:spcPts val="0"/>
              </a:spcBef>
              <a:defRPr sz="2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237"/>
              <a:t>Beam size trade-off: space charge ↔ halo from nonlinearity</a:t>
            </a:r>
          </a:p>
          <a:p>
            <a:pPr>
              <a:lnSpc>
                <a:spcPct val="160000"/>
              </a:lnSpc>
              <a:spcBef>
                <a:spcPts val="0"/>
              </a:spcBef>
              <a:defRPr sz="2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237"/>
              <a:t>cERL kick maps (measured) → real-field validation</a:t>
            </a:r>
          </a:p>
          <a:p>
            <a:pPr>
              <a:lnSpc>
                <a:spcPct val="160000"/>
              </a:lnSpc>
              <a:spcBef>
                <a:spcPts val="0"/>
              </a:spcBef>
              <a:defRPr sz="2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237"/>
              <a:t>OPERA + BMAD → emittance, steering, halo impact</a:t>
            </a:r>
          </a:p>
          <a:p>
            <a:pPr>
              <a:lnSpc>
                <a:spcPct val="160000"/>
              </a:lnSpc>
              <a:spcBef>
                <a:spcPts val="0"/>
              </a:spcBef>
              <a:defRPr sz="28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1237"/>
              <a:t>     → Design limits &amp; lattice placement for PERLE</a:t>
            </a:r>
          </a:p>
        </p:txBody>
      </p:sp>
      <p:sp>
        <p:nvSpPr>
          <p:cNvPr id="309" name="🔗  THP2103 (A. Fomin)"/>
          <p:cNvSpPr txBox="1"/>
          <p:nvPr/>
        </p:nvSpPr>
        <p:spPr>
          <a:xfrm>
            <a:off x="8247812" y="652617"/>
            <a:ext cx="2423924" cy="388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2443" tIns="22443" rIns="22443" bIns="22443" anchor="ctr">
            <a:spAutoFit/>
          </a:bodyPr>
          <a:lstStyle>
            <a:lvl1pPr marL="1905000" indent="-1905000" defTabSz="457200">
              <a:lnSpc>
                <a:spcPct val="140000"/>
              </a:lnSpc>
              <a:spcBef>
                <a:spcPts val="0"/>
              </a:spcBef>
              <a:defRPr sz="4000" b="1" spc="39">
                <a:solidFill>
                  <a:srgbClr val="0D2848"/>
                </a:solidFill>
                <a:latin typeface="+mn-lt"/>
                <a:ea typeface="+mn-ea"/>
                <a:cs typeface="+mn-cs"/>
                <a:sym typeface="Calibri"/>
                <a:hlinkClick r:id="" action="ppaction://noaction"/>
              </a:defRPr>
            </a:lvl1pPr>
          </a:lstStyle>
          <a:p>
            <a:r>
              <a:rPr sz="1767"/>
              <a:t>🔗  THP2103 (A. Fomin)</a:t>
            </a:r>
          </a:p>
        </p:txBody>
      </p:sp>
      <p:sp>
        <p:nvSpPr>
          <p:cNvPr id="310" name="Line"/>
          <p:cNvSpPr/>
          <p:nvPr/>
        </p:nvSpPr>
        <p:spPr>
          <a:xfrm rot="18000000">
            <a:off x="3402448" y="2702118"/>
            <a:ext cx="1156388" cy="160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1" extrusionOk="0">
                <a:moveTo>
                  <a:pt x="0" y="18255"/>
                </a:moveTo>
                <a:cubicBezTo>
                  <a:pt x="3145" y="6499"/>
                  <a:pt x="6638" y="244"/>
                  <a:pt x="10190" y="7"/>
                </a:cubicBezTo>
                <a:cubicBezTo>
                  <a:pt x="14192" y="-259"/>
                  <a:pt x="18132" y="7107"/>
                  <a:pt x="21600" y="21341"/>
                </a:cubicBezTo>
              </a:path>
            </a:pathLst>
          </a:custGeom>
          <a:ln w="127000">
            <a:solidFill>
              <a:srgbClr val="3B75AF">
                <a:alpha val="80089"/>
              </a:srgbClr>
            </a:solidFill>
            <a:miter lim="400000"/>
            <a:tailEnd type="stealth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sp>
        <p:nvSpPr>
          <p:cNvPr id="311" name="Line"/>
          <p:cNvSpPr/>
          <p:nvPr/>
        </p:nvSpPr>
        <p:spPr>
          <a:xfrm rot="3600000">
            <a:off x="6472851" y="2728637"/>
            <a:ext cx="1156388" cy="1604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1" extrusionOk="0">
                <a:moveTo>
                  <a:pt x="0" y="18255"/>
                </a:moveTo>
                <a:cubicBezTo>
                  <a:pt x="3145" y="6499"/>
                  <a:pt x="6638" y="244"/>
                  <a:pt x="10190" y="7"/>
                </a:cubicBezTo>
                <a:cubicBezTo>
                  <a:pt x="14192" y="-259"/>
                  <a:pt x="18132" y="7107"/>
                  <a:pt x="21600" y="21341"/>
                </a:cubicBezTo>
              </a:path>
            </a:pathLst>
          </a:custGeom>
          <a:ln w="127000">
            <a:solidFill>
              <a:srgbClr val="3B75AF">
                <a:alpha val="80089"/>
              </a:srgbClr>
            </a:solidFill>
            <a:miter lim="400000"/>
            <a:tailEnd type="stealth"/>
          </a:ln>
        </p:spPr>
        <p:txBody>
          <a:bodyPr lIns="22443" tIns="22443" rIns="22443" bIns="22443" anchor="ctr"/>
          <a:lstStyle/>
          <a:p>
            <a:endParaRPr sz="884"/>
          </a:p>
        </p:txBody>
      </p:sp>
      <p:grpSp>
        <p:nvGrpSpPr>
          <p:cNvPr id="314" name="Group"/>
          <p:cNvGrpSpPr/>
          <p:nvPr/>
        </p:nvGrpSpPr>
        <p:grpSpPr>
          <a:xfrm>
            <a:off x="7137958" y="1324704"/>
            <a:ext cx="3249750" cy="1587934"/>
            <a:chOff x="0" y="-497322"/>
            <a:chExt cx="7355995" cy="3594379"/>
          </a:xfrm>
        </p:grpSpPr>
        <p:sp>
          <p:nvSpPr>
            <p:cNvPr id="312" name="Field nonlinearity (OPERA 3D model)"/>
            <p:cNvSpPr/>
            <p:nvPr/>
          </p:nvSpPr>
          <p:spPr>
            <a:xfrm>
              <a:off x="0" y="-497323"/>
              <a:ext cx="7297118" cy="3594381"/>
            </a:xfrm>
            <a:prstGeom prst="roundRect">
              <a:avLst>
                <a:gd name="adj" fmla="val 2714"/>
              </a:avLst>
            </a:prstGeom>
            <a:solidFill>
              <a:srgbClr val="ECF4FE">
                <a:alpha val="95421"/>
              </a:srgbClr>
            </a:solidFill>
            <a:ln w="12700" cap="flat">
              <a:solidFill>
                <a:srgbClr val="3D6498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1717" tIns="61717" rIns="61717" bIns="61717" numCol="1" anchor="t">
              <a:noAutofit/>
            </a:bodyPr>
            <a:lstStyle>
              <a:lvl1pPr algn="ctr">
                <a:spcBef>
                  <a:spcPts val="0"/>
                </a:spcBef>
                <a:defRPr sz="28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rPr sz="1237"/>
                <a:t>Field nonlinearity (OPERA 3D model)</a:t>
              </a:r>
            </a:p>
          </p:txBody>
        </p:sp>
        <p:pic>
          <p:nvPicPr>
            <p:cNvPr id="313" name="corr_B_r_slides.pdf" descr="corr_B_r_slides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9667" y="185618"/>
              <a:ext cx="7196329" cy="28712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17" name="Group"/>
          <p:cNvGrpSpPr/>
          <p:nvPr/>
        </p:nvGrpSpPr>
        <p:grpSpPr>
          <a:xfrm>
            <a:off x="161880" y="3095937"/>
            <a:ext cx="2350439" cy="2594754"/>
            <a:chOff x="0" y="0"/>
            <a:chExt cx="5320352" cy="5873374"/>
          </a:xfrm>
        </p:grpSpPr>
        <p:sp>
          <p:nvSpPr>
            <p:cNvPr id="315" name="Field nonlinearity (measured)"/>
            <p:cNvSpPr/>
            <p:nvPr/>
          </p:nvSpPr>
          <p:spPr>
            <a:xfrm>
              <a:off x="24849" y="0"/>
              <a:ext cx="5295504" cy="5728101"/>
            </a:xfrm>
            <a:prstGeom prst="roundRect">
              <a:avLst>
                <a:gd name="adj" fmla="val 1842"/>
              </a:avLst>
            </a:prstGeom>
            <a:solidFill>
              <a:srgbClr val="ECF4FE">
                <a:alpha val="95421"/>
              </a:srgbClr>
            </a:solidFill>
            <a:ln w="12700" cap="flat">
              <a:solidFill>
                <a:srgbClr val="3D6498"/>
              </a:solidFill>
              <a:prstDash val="solid"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1717" tIns="61717" rIns="61717" bIns="61717" numCol="1" anchor="t">
              <a:noAutofit/>
            </a:bodyPr>
            <a:lstStyle>
              <a:lvl1pPr algn="ctr">
                <a:spcBef>
                  <a:spcPts val="0"/>
                </a:spcBef>
                <a:defRPr sz="2800"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</a:lstStyle>
            <a:p>
              <a:r>
                <a:rPr sz="1237"/>
                <a:t>Field nonlinearity (measured)</a:t>
              </a:r>
            </a:p>
          </p:txBody>
        </p:sp>
        <p:pic>
          <p:nvPicPr>
            <p:cNvPr id="316" name="2017_3_n_c(x_3)_poster_noLin.pdf" descr="2017_3_n_c(x_3)_poster_noLin.pd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565170"/>
              <a:ext cx="5308204" cy="53082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37D12-CA34-4F43-82D3-D006CC802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Workshop ERL à Mainz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42D5A26-AB15-484F-895A-13EED07B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26/06/2026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56226A5-F258-4EB0-A285-EB7299E22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PERLE- Project Progress Review- 5 - 2026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615B933-E7DE-40A7-835C-97D336536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</a:t>
            </a:fld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B858CB-F56A-4933-9D23-EF1CCA171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11" y="928614"/>
            <a:ext cx="5111743" cy="38189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9CEF2A-F9B4-442E-86DA-4FA99A883EA5}"/>
              </a:ext>
            </a:extLst>
          </p:cNvPr>
          <p:cNvSpPr/>
          <p:nvPr/>
        </p:nvSpPr>
        <p:spPr>
          <a:xfrm>
            <a:off x="3154139" y="4192262"/>
            <a:ext cx="2088232" cy="4936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C6A8FC-4FB8-43F2-B0CF-95C9028A4A5C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5242371" y="1898694"/>
            <a:ext cx="123592" cy="229357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>
            <a:extLst>
              <a:ext uri="{FF2B5EF4-FFF2-40B4-BE49-F238E27FC236}">
                <a16:creationId xmlns:a16="http://schemas.microsoft.com/office/drawing/2014/main" id="{2E6AEBFE-DDFC-4FB2-B74D-72B113ED5E0C}"/>
              </a:ext>
            </a:extLst>
          </p:cNvPr>
          <p:cNvSpPr txBox="1"/>
          <p:nvPr/>
        </p:nvSpPr>
        <p:spPr>
          <a:xfrm>
            <a:off x="5365963" y="836865"/>
            <a:ext cx="51117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WP2 contributions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R. </a:t>
            </a:r>
            <a:r>
              <a:rPr lang="en-US" sz="1400" b="1" dirty="0" err="1"/>
              <a:t>Abukeshek</a:t>
            </a:r>
            <a:r>
              <a:rPr lang="en-US" sz="1400" b="1" dirty="0"/>
              <a:t> </a:t>
            </a:r>
            <a:r>
              <a:rPr lang="en-US" sz="1400" i="1" dirty="0"/>
              <a:t>: Design and Operational Flexibility of the PERLE Injection Chicane for Multi-Energy Operation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A. </a:t>
            </a:r>
            <a:r>
              <a:rPr lang="en-US" sz="1400" b="1" dirty="0" err="1"/>
              <a:t>Cieplak</a:t>
            </a:r>
            <a:r>
              <a:rPr lang="en-US" sz="1400" b="1" dirty="0"/>
              <a:t> </a:t>
            </a:r>
            <a:r>
              <a:rPr lang="en-US" sz="1400" i="1" dirty="0"/>
              <a:t>: Halo formation and beam losses</a:t>
            </a:r>
            <a:endParaRPr lang="fr-FR" sz="1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400" b="1" dirty="0"/>
              <a:t>A. </a:t>
            </a:r>
            <a:r>
              <a:rPr lang="fr-FR" sz="1400" b="1" dirty="0" err="1"/>
              <a:t>Fomin</a:t>
            </a:r>
            <a:r>
              <a:rPr lang="fr-FR" sz="1400" b="1" dirty="0"/>
              <a:t> </a:t>
            </a:r>
            <a:r>
              <a:rPr lang="fr-FR" sz="1400" dirty="0"/>
              <a:t>: </a:t>
            </a:r>
            <a:r>
              <a:rPr lang="en-US" sz="1400" i="1" dirty="0"/>
              <a:t>Optics Flexibility and Diagnostics in the PERLE Lattice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J. Issa </a:t>
            </a:r>
            <a:r>
              <a:rPr lang="en-US" sz="1400" i="1" dirty="0"/>
              <a:t>: Longitudinal Matching and Timing Control Studies for the Three-Turn PERLE ERL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/>
              <a:t>J. Michaud, invited </a:t>
            </a:r>
            <a:r>
              <a:rPr lang="en-US" sz="1400" i="1" dirty="0"/>
              <a:t>: PERLE beam dynamics studies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613466862"/>
      </p:ext>
    </p:extLst>
  </p:cSld>
  <p:clrMapOvr>
    <a:masterClrMapping/>
  </p:clrMapOvr>
</p:sld>
</file>

<file path=ppt/theme/theme1.xml><?xml version="1.0" encoding="utf-8"?>
<a:theme xmlns:a="http://schemas.openxmlformats.org/drawingml/2006/main" name="1_modele-IJCLAb-power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36798</TotalTime>
  <Words>852</Words>
  <Application>Microsoft Office PowerPoint</Application>
  <PresentationFormat>Personnalisé</PresentationFormat>
  <Paragraphs>161</Paragraphs>
  <Slides>14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Helvetica Neue Medium</vt:lpstr>
      <vt:lpstr>1_modele-IJCLAb-powerpoint</vt:lpstr>
      <vt:lpstr>Acrobat Document</vt:lpstr>
      <vt:lpstr>Présentation PowerPoint</vt:lpstr>
      <vt:lpstr>PERLE Lattice</vt:lpstr>
      <vt:lpstr>Lattice Design  — Three Straight sections</vt:lpstr>
      <vt:lpstr>Avancement du lattice – version 4.0</vt:lpstr>
      <vt:lpstr>PERLE Lattice v4.0.0  — BMAD Tracking</vt:lpstr>
      <vt:lpstr>Dynamique longitudinale (thèse Janine)</vt:lpstr>
      <vt:lpstr>Etude des non linéarités et pertes faisceaux (thèse Arnaud)</vt:lpstr>
      <vt:lpstr>Assessing Corrector-Integrated Quadrupoles for PERLE</vt:lpstr>
      <vt:lpstr>Workshop ERL à Mainz</vt:lpstr>
      <vt:lpstr>Simulation toolkit</vt:lpstr>
      <vt:lpstr>Visualisation efficace</vt:lpstr>
      <vt:lpstr>User-friendly</vt:lpstr>
      <vt:lpstr>Simulation/visualisation/analyse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Luc Petizon</dc:creator>
  <cp:lastModifiedBy>julien michaud</cp:lastModifiedBy>
  <cp:revision>2012</cp:revision>
  <dcterms:created xsi:type="dcterms:W3CDTF">2011-03-09T16:37:49Z</dcterms:created>
  <dcterms:modified xsi:type="dcterms:W3CDTF">2026-06-26T09:17:21Z</dcterms:modified>
</cp:coreProperties>
</file>