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1769" r:id="rId3"/>
    <p:sldId id="1770" r:id="rId4"/>
    <p:sldId id="270" r:id="rId5"/>
    <p:sldId id="1771" r:id="rId6"/>
    <p:sldId id="272" r:id="rId7"/>
    <p:sldId id="1772" r:id="rId8"/>
    <p:sldId id="273" r:id="rId9"/>
    <p:sldId id="258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sha Abukeshek" initials="RA" lastIdx="1" clrIdx="0">
    <p:extLst>
      <p:ext uri="{19B8F6BF-5375-455C-9EA6-DF929625EA0E}">
        <p15:presenceInfo xmlns:p15="http://schemas.microsoft.com/office/powerpoint/2012/main" userId="S::rasha.abukeshek@universite-paris-saclay.fr::8486e96f-74e0-43f7-b9f5-595a8b3d99e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307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FE6934BA-640F-45AC-99D6-7868D46ACF73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6170" cy="456898"/>
          </a:xfrm>
          <a:prstGeom prst="rect">
            <a:avLst/>
          </a:prstGeom>
          <a:noFill/>
          <a:ln>
            <a:noFill/>
          </a:ln>
        </p:spPr>
        <p:txBody>
          <a:bodyPr vert="horz" wrap="square" lIns="78903" tIns="39456" rIns="78903" bIns="39456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Noto Sans CJK SC" pitchFamily="2"/>
              <a:cs typeface="Noto Sans Devanagari" pitchFamily="2"/>
            </a:endParaRP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F4DF73B-AFD9-4647-A54F-79D3D73F247D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3881792" y="0"/>
            <a:ext cx="2976170" cy="456898"/>
          </a:xfrm>
          <a:prstGeom prst="rect">
            <a:avLst/>
          </a:prstGeom>
          <a:noFill/>
          <a:ln>
            <a:noFill/>
          </a:ln>
        </p:spPr>
        <p:txBody>
          <a:bodyPr vert="horz" wrap="square" lIns="78903" tIns="39456" rIns="78903" bIns="39456" anchor="t" anchorCtr="0" compatLnSpc="0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Noto Sans CJK SC" pitchFamily="2"/>
              <a:cs typeface="Noto Sans Devanagari" pitchFamily="2"/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DF50B64-FA15-44F7-A01F-09693F87A7C5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8686955"/>
            <a:ext cx="2976170" cy="456898"/>
          </a:xfrm>
          <a:prstGeom prst="rect">
            <a:avLst/>
          </a:prstGeom>
          <a:noFill/>
          <a:ln>
            <a:noFill/>
          </a:ln>
        </p:spPr>
        <p:txBody>
          <a:bodyPr vert="horz" wrap="square" lIns="78903" tIns="39456" rIns="78903" bIns="39456" anchor="b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Noto Sans CJK SC" pitchFamily="2"/>
              <a:cs typeface="Noto Sans Devanagari" pitchFamily="2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EB24649-8DA9-42B4-83AE-6B47A7590925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3881792" y="8686955"/>
            <a:ext cx="2976170" cy="456898"/>
          </a:xfrm>
          <a:prstGeom prst="rect">
            <a:avLst/>
          </a:prstGeom>
          <a:noFill/>
          <a:ln>
            <a:noFill/>
          </a:ln>
        </p:spPr>
        <p:txBody>
          <a:bodyPr vert="horz" wrap="square" lIns="78903" tIns="39456" rIns="78903" bIns="39456" anchor="b" anchorCtr="0" compatLnSpc="0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5B4C19F-AE4A-4635-85D2-79AEF017DC6D}" type="slidenum">
              <a:t>‹#›</a:t>
            </a:fld>
            <a:endParaRPr lang="fr-FR" sz="12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Noto Sans CJK SC" pitchFamily="2"/>
              <a:cs typeface="Noto Sans Devanagari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2249793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A2E09E40-E4C8-4341-930A-12CFF204D71A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6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2400" b="0" i="0" u="none" strike="noStrike" kern="1200" cap="none" spc="0" baseline="0">
                <a:solidFill>
                  <a:srgbClr val="000000"/>
                </a:solidFill>
                <a:uFillTx/>
                <a:latin typeface="Liberation Serif" pitchFamily="18"/>
                <a:ea typeface="DejaVu Sans" pitchFamily="2"/>
                <a:cs typeface="Bitstream Vera Sans" pitchFamily="2"/>
              </a:defRPr>
            </a:lvl1pPr>
          </a:lstStyle>
          <a:p>
            <a:pPr lvl="0"/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C7B87CC-EF50-4416-9774-9DE1781E8040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755" y="0"/>
            <a:ext cx="2971800" cy="4586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DejaVu Sans" pitchFamily="2"/>
                <a:cs typeface="Bitstream Vera Sans" pitchFamily="2"/>
              </a:defRPr>
            </a:lvl1pPr>
          </a:lstStyle>
          <a:p>
            <a:pPr lvl="0"/>
            <a:fld id="{41C18259-B74D-4DCA-BE24-8DA2038B2D63}" type="datetime1">
              <a:rPr lang="fr-FR"/>
              <a:pPr lvl="0"/>
              <a:t>26/06/2026</a:t>
            </a:fld>
            <a:endParaRPr lang="fr-FR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3DD27678-9176-418E-A7C9-3D75F774A0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5917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5" name="Espace réservé des notes 4">
            <a:extLst>
              <a:ext uri="{FF2B5EF4-FFF2-40B4-BE49-F238E27FC236}">
                <a16:creationId xmlns:a16="http://schemas.microsoft.com/office/drawing/2014/main" id="{A4738FAF-893C-44B8-B30D-F7D7E41232DD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641"/>
            <a:ext cx="5486400" cy="36003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77B4E14-8A27-4BA5-B8E2-C36C930C943D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364"/>
            <a:ext cx="2971800" cy="4586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2400" b="0" i="0" u="none" strike="noStrike" kern="1200" cap="none" spc="0" baseline="0">
                <a:solidFill>
                  <a:srgbClr val="000000"/>
                </a:solidFill>
                <a:uFillTx/>
                <a:latin typeface="Liberation Serif" pitchFamily="18"/>
                <a:ea typeface="DejaVu Sans" pitchFamily="2"/>
                <a:cs typeface="Bitstream Vera Sans" pitchFamily="2"/>
              </a:defRPr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6F388E4-CED3-4BBA-9BD0-3513A4C74D4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755" y="8685364"/>
            <a:ext cx="2971800" cy="4586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DejaVu Sans" pitchFamily="2"/>
                <a:cs typeface="Bitstream Vera Sans" pitchFamily="2"/>
              </a:defRPr>
            </a:lvl1pPr>
          </a:lstStyle>
          <a:p>
            <a:pPr lvl="0"/>
            <a:fld id="{6D323C22-B812-45A5-9906-114BE0BA8EDD}" type="slidenum"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5837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fr-FR" sz="1200" b="0" i="0" u="none" strike="noStrike" kern="1200" cap="none" spc="0" baseline="0">
        <a:solidFill>
          <a:srgbClr val="000000"/>
        </a:solidFill>
        <a:highlight>
          <a:scrgbClr r="0" g="0" b="0">
            <a:alpha val="0"/>
          </a:scrgbClr>
        </a:highlight>
        <a:uFillTx/>
        <a:latin typeface="Calibri" pitchFamily="18"/>
        <a:ea typeface="Noto Sans CJK SC" pitchFamily="2"/>
        <a:cs typeface="Noto Sans Devanagari" pitchFamily="2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fr-FR" sz="1200" b="0" i="0" u="none" strike="noStrike" kern="1200" cap="none" spc="0" baseline="0">
        <a:solidFill>
          <a:srgbClr val="000000"/>
        </a:solidFill>
        <a:highlight>
          <a:scrgbClr r="0" g="0" b="0">
            <a:alpha val="0"/>
          </a:scrgbClr>
        </a:highlight>
        <a:uFillTx/>
        <a:latin typeface="Calibri" pitchFamily="18"/>
        <a:ea typeface="Noto Sans CJK SC" pitchFamily="2"/>
        <a:cs typeface="Noto Sans Devanagari" pitchFamily="2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fr-FR" sz="1200" b="0" i="0" u="none" strike="noStrike" kern="1200" cap="none" spc="0" baseline="0">
        <a:solidFill>
          <a:srgbClr val="000000"/>
        </a:solidFill>
        <a:highlight>
          <a:scrgbClr r="0" g="0" b="0">
            <a:alpha val="0"/>
          </a:scrgbClr>
        </a:highlight>
        <a:uFillTx/>
        <a:latin typeface="Calibri" pitchFamily="18"/>
        <a:ea typeface="Noto Sans CJK SC" pitchFamily="2"/>
        <a:cs typeface="Noto Sans Devanagari" pitchFamily="2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fr-FR" sz="1200" b="0" i="0" u="none" strike="noStrike" kern="1200" cap="none" spc="0" baseline="0">
        <a:solidFill>
          <a:srgbClr val="000000"/>
        </a:solidFill>
        <a:highlight>
          <a:scrgbClr r="0" g="0" b="0">
            <a:alpha val="0"/>
          </a:scrgbClr>
        </a:highlight>
        <a:uFillTx/>
        <a:latin typeface="Calibri" pitchFamily="18"/>
        <a:ea typeface="Noto Sans CJK SC" pitchFamily="2"/>
        <a:cs typeface="Noto Sans Devanagari" pitchFamily="2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fr-FR" sz="1200" b="0" i="0" u="none" strike="noStrike" kern="1200" cap="none" spc="0" baseline="0">
        <a:solidFill>
          <a:srgbClr val="000000"/>
        </a:solidFill>
        <a:highlight>
          <a:scrgbClr r="0" g="0" b="0">
            <a:alpha val="0"/>
          </a:scrgbClr>
        </a:highlight>
        <a:uFillTx/>
        <a:latin typeface="Calibri" pitchFamily="18"/>
        <a:ea typeface="Noto Sans CJK SC" pitchFamily="2"/>
        <a:cs typeface="Noto Sans Devanagari" pitchFamily="2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2">
            <a:extLst>
              <a:ext uri="{FF2B5EF4-FFF2-40B4-BE49-F238E27FC236}">
                <a16:creationId xmlns:a16="http://schemas.microsoft.com/office/drawing/2014/main" id="{68125E23-4406-4FF4-892C-51E27CF2FF70}"/>
              </a:ext>
            </a:extLst>
          </p:cNvPr>
          <p:cNvSpPr txBox="1"/>
          <p:nvPr/>
        </p:nvSpPr>
        <p:spPr>
          <a:xfrm>
            <a:off x="3884755" y="0"/>
            <a:ext cx="2971800" cy="4586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C6E0DEF-36B4-4A20-8C58-8F1391D824AA}" type="datetime1">
              <a:rPr lang="fr-F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DejaVu Sans" pitchFamily="2"/>
                <a:cs typeface="Bitstream Vera Sans" pitchFamily="2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26/06/2026</a:t>
            </a:fld>
            <a:endParaRPr lang="fr-FR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DejaVu Sans" pitchFamily="2"/>
              <a:cs typeface="Bitstream Vera Sans" pitchFamily="2"/>
            </a:endParaRPr>
          </a:p>
        </p:txBody>
      </p:sp>
      <p:sp>
        <p:nvSpPr>
          <p:cNvPr id="3" name="Espace réservé du numéro de diapositive 6">
            <a:extLst>
              <a:ext uri="{FF2B5EF4-FFF2-40B4-BE49-F238E27FC236}">
                <a16:creationId xmlns:a16="http://schemas.microsoft.com/office/drawing/2014/main" id="{180D0716-B906-4805-A041-D1B9449C3D85}"/>
              </a:ext>
            </a:extLst>
          </p:cNvPr>
          <p:cNvSpPr txBox="1"/>
          <p:nvPr/>
        </p:nvSpPr>
        <p:spPr>
          <a:xfrm>
            <a:off x="3884755" y="8685364"/>
            <a:ext cx="2971800" cy="4586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F010037-8BF5-4598-94B2-09B2E7F17E2E}" type="slidenum">
              <a:t>1</a:t>
            </a:fld>
            <a:endParaRPr lang="fr-FR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DejaVu Sans" pitchFamily="2"/>
              <a:cs typeface="Bitstream Vera Sans" pitchFamily="2"/>
            </a:endParaRPr>
          </a:p>
        </p:txBody>
      </p:sp>
      <p:sp>
        <p:nvSpPr>
          <p:cNvPr id="4" name="Espace réservé de l'image des diapositives 1">
            <a:extLst>
              <a:ext uri="{FF2B5EF4-FFF2-40B4-BE49-F238E27FC236}">
                <a16:creationId xmlns:a16="http://schemas.microsoft.com/office/drawing/2014/main" id="{76D9604A-2ACE-427C-A8B8-16CCA9DEDB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5" name="Espace réservé des notes 2">
            <a:extLst>
              <a:ext uri="{FF2B5EF4-FFF2-40B4-BE49-F238E27FC236}">
                <a16:creationId xmlns:a16="http://schemas.microsoft.com/office/drawing/2014/main" id="{C7BC1BC1-8308-4FCD-BA09-D97E5F64DD8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811042"/>
          </a:xfrm>
        </p:spPr>
        <p:txBody>
          <a:bodyPr lIns="0" tIns="0" rIns="0" bIns="0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2">
            <a:extLst>
              <a:ext uri="{FF2B5EF4-FFF2-40B4-BE49-F238E27FC236}">
                <a16:creationId xmlns:a16="http://schemas.microsoft.com/office/drawing/2014/main" id="{73119ADA-8CC6-4889-96B3-7F3F7083176D}"/>
              </a:ext>
            </a:extLst>
          </p:cNvPr>
          <p:cNvSpPr txBox="1"/>
          <p:nvPr/>
        </p:nvSpPr>
        <p:spPr>
          <a:xfrm>
            <a:off x="3884755" y="0"/>
            <a:ext cx="2971800" cy="4586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DF67A57-1645-4808-9CE3-C5A1625AC5D3}" type="datetime1">
              <a:rPr lang="fr-F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DejaVu Sans" pitchFamily="2"/>
                <a:cs typeface="Bitstream Vera Sans" pitchFamily="2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26/06/2026</a:t>
            </a:fld>
            <a:endParaRPr lang="fr-FR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DejaVu Sans" pitchFamily="2"/>
              <a:cs typeface="Bitstream Vera Sans" pitchFamily="2"/>
            </a:endParaRPr>
          </a:p>
        </p:txBody>
      </p:sp>
      <p:sp>
        <p:nvSpPr>
          <p:cNvPr id="3" name="Espace réservé du numéro de diapositive 6">
            <a:extLst>
              <a:ext uri="{FF2B5EF4-FFF2-40B4-BE49-F238E27FC236}">
                <a16:creationId xmlns:a16="http://schemas.microsoft.com/office/drawing/2014/main" id="{873F9D7E-F054-4D88-852B-BA1C731375BE}"/>
              </a:ext>
            </a:extLst>
          </p:cNvPr>
          <p:cNvSpPr txBox="1"/>
          <p:nvPr/>
        </p:nvSpPr>
        <p:spPr>
          <a:xfrm>
            <a:off x="3884755" y="8685364"/>
            <a:ext cx="2971800" cy="4586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480CED4-66D8-4F8E-9EBF-07FE3AB158A0}" type="slidenum">
              <a:t>4</a:t>
            </a:fld>
            <a:endParaRPr lang="fr-FR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DejaVu Sans" pitchFamily="2"/>
              <a:cs typeface="Bitstream Vera Sans" pitchFamily="2"/>
            </a:endParaRPr>
          </a:p>
        </p:txBody>
      </p:sp>
      <p:sp>
        <p:nvSpPr>
          <p:cNvPr id="4" name="Espace réservé de l'image des diapositives 1">
            <a:extLst>
              <a:ext uri="{FF2B5EF4-FFF2-40B4-BE49-F238E27FC236}">
                <a16:creationId xmlns:a16="http://schemas.microsoft.com/office/drawing/2014/main" id="{B74A1E82-732E-4ACF-B85B-71AE4118D8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5" name="Espace réservé des notes 2">
            <a:extLst>
              <a:ext uri="{FF2B5EF4-FFF2-40B4-BE49-F238E27FC236}">
                <a16:creationId xmlns:a16="http://schemas.microsoft.com/office/drawing/2014/main" id="{113912F3-5CDC-47AD-804B-85D8834819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lIns="0" tIns="0" rIns="0" bIns="0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0163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2">
            <a:extLst>
              <a:ext uri="{FF2B5EF4-FFF2-40B4-BE49-F238E27FC236}">
                <a16:creationId xmlns:a16="http://schemas.microsoft.com/office/drawing/2014/main" id="{73119ADA-8CC6-4889-96B3-7F3F7083176D}"/>
              </a:ext>
            </a:extLst>
          </p:cNvPr>
          <p:cNvSpPr txBox="1"/>
          <p:nvPr/>
        </p:nvSpPr>
        <p:spPr>
          <a:xfrm>
            <a:off x="3884755" y="0"/>
            <a:ext cx="2971800" cy="4586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DF67A57-1645-4808-9CE3-C5A1625AC5D3}" type="datetime1">
              <a:rPr lang="fr-F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DejaVu Sans" pitchFamily="2"/>
                <a:cs typeface="Bitstream Vera Sans" pitchFamily="2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26/06/2026</a:t>
            </a:fld>
            <a:endParaRPr lang="fr-FR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DejaVu Sans" pitchFamily="2"/>
              <a:cs typeface="Bitstream Vera Sans" pitchFamily="2"/>
            </a:endParaRPr>
          </a:p>
        </p:txBody>
      </p:sp>
      <p:sp>
        <p:nvSpPr>
          <p:cNvPr id="3" name="Espace réservé du numéro de diapositive 6">
            <a:extLst>
              <a:ext uri="{FF2B5EF4-FFF2-40B4-BE49-F238E27FC236}">
                <a16:creationId xmlns:a16="http://schemas.microsoft.com/office/drawing/2014/main" id="{873F9D7E-F054-4D88-852B-BA1C731375BE}"/>
              </a:ext>
            </a:extLst>
          </p:cNvPr>
          <p:cNvSpPr txBox="1"/>
          <p:nvPr/>
        </p:nvSpPr>
        <p:spPr>
          <a:xfrm>
            <a:off x="3884755" y="8685364"/>
            <a:ext cx="2971800" cy="4586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480CED4-66D8-4F8E-9EBF-07FE3AB158A0}" type="slidenum">
              <a:t>5</a:t>
            </a:fld>
            <a:endParaRPr lang="fr-FR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DejaVu Sans" pitchFamily="2"/>
              <a:cs typeface="Bitstream Vera Sans" pitchFamily="2"/>
            </a:endParaRPr>
          </a:p>
        </p:txBody>
      </p:sp>
      <p:sp>
        <p:nvSpPr>
          <p:cNvPr id="4" name="Espace réservé de l'image des diapositives 1">
            <a:extLst>
              <a:ext uri="{FF2B5EF4-FFF2-40B4-BE49-F238E27FC236}">
                <a16:creationId xmlns:a16="http://schemas.microsoft.com/office/drawing/2014/main" id="{B74A1E82-732E-4ACF-B85B-71AE4118D8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5" name="Espace réservé des notes 2">
            <a:extLst>
              <a:ext uri="{FF2B5EF4-FFF2-40B4-BE49-F238E27FC236}">
                <a16:creationId xmlns:a16="http://schemas.microsoft.com/office/drawing/2014/main" id="{113912F3-5CDC-47AD-804B-85D8834819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lIns="0" tIns="0" rIns="0" bIns="0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284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2">
            <a:extLst>
              <a:ext uri="{FF2B5EF4-FFF2-40B4-BE49-F238E27FC236}">
                <a16:creationId xmlns:a16="http://schemas.microsoft.com/office/drawing/2014/main" id="{73119ADA-8CC6-4889-96B3-7F3F7083176D}"/>
              </a:ext>
            </a:extLst>
          </p:cNvPr>
          <p:cNvSpPr txBox="1"/>
          <p:nvPr/>
        </p:nvSpPr>
        <p:spPr>
          <a:xfrm>
            <a:off x="3884755" y="0"/>
            <a:ext cx="2971800" cy="4586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DF67A57-1645-4808-9CE3-C5A1625AC5D3}" type="datetime1">
              <a:rPr lang="fr-F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DejaVu Sans" pitchFamily="2"/>
                <a:cs typeface="Bitstream Vera Sans" pitchFamily="2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26/06/2026</a:t>
            </a:fld>
            <a:endParaRPr lang="fr-FR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DejaVu Sans" pitchFamily="2"/>
              <a:cs typeface="Bitstream Vera Sans" pitchFamily="2"/>
            </a:endParaRPr>
          </a:p>
        </p:txBody>
      </p:sp>
      <p:sp>
        <p:nvSpPr>
          <p:cNvPr id="3" name="Espace réservé du numéro de diapositive 6">
            <a:extLst>
              <a:ext uri="{FF2B5EF4-FFF2-40B4-BE49-F238E27FC236}">
                <a16:creationId xmlns:a16="http://schemas.microsoft.com/office/drawing/2014/main" id="{873F9D7E-F054-4D88-852B-BA1C731375BE}"/>
              </a:ext>
            </a:extLst>
          </p:cNvPr>
          <p:cNvSpPr txBox="1"/>
          <p:nvPr/>
        </p:nvSpPr>
        <p:spPr>
          <a:xfrm>
            <a:off x="3884755" y="8685364"/>
            <a:ext cx="2971800" cy="4586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480CED4-66D8-4F8E-9EBF-07FE3AB158A0}" type="slidenum">
              <a:t>6</a:t>
            </a:fld>
            <a:endParaRPr lang="fr-FR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DejaVu Sans" pitchFamily="2"/>
              <a:cs typeface="Bitstream Vera Sans" pitchFamily="2"/>
            </a:endParaRPr>
          </a:p>
        </p:txBody>
      </p:sp>
      <p:sp>
        <p:nvSpPr>
          <p:cNvPr id="4" name="Espace réservé de l'image des diapositives 1">
            <a:extLst>
              <a:ext uri="{FF2B5EF4-FFF2-40B4-BE49-F238E27FC236}">
                <a16:creationId xmlns:a16="http://schemas.microsoft.com/office/drawing/2014/main" id="{B74A1E82-732E-4ACF-B85B-71AE4118D8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5" name="Espace réservé des notes 2">
            <a:extLst>
              <a:ext uri="{FF2B5EF4-FFF2-40B4-BE49-F238E27FC236}">
                <a16:creationId xmlns:a16="http://schemas.microsoft.com/office/drawing/2014/main" id="{113912F3-5CDC-47AD-804B-85D8834819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lIns="0" tIns="0" rIns="0" bIns="0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37858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2">
            <a:extLst>
              <a:ext uri="{FF2B5EF4-FFF2-40B4-BE49-F238E27FC236}">
                <a16:creationId xmlns:a16="http://schemas.microsoft.com/office/drawing/2014/main" id="{73119ADA-8CC6-4889-96B3-7F3F7083176D}"/>
              </a:ext>
            </a:extLst>
          </p:cNvPr>
          <p:cNvSpPr txBox="1"/>
          <p:nvPr/>
        </p:nvSpPr>
        <p:spPr>
          <a:xfrm>
            <a:off x="3884755" y="0"/>
            <a:ext cx="2971800" cy="4586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DF67A57-1645-4808-9CE3-C5A1625AC5D3}" type="datetime1">
              <a:rPr lang="fr-F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DejaVu Sans" pitchFamily="2"/>
                <a:cs typeface="Bitstream Vera Sans" pitchFamily="2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26/06/2026</a:t>
            </a:fld>
            <a:endParaRPr lang="fr-FR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DejaVu Sans" pitchFamily="2"/>
              <a:cs typeface="Bitstream Vera Sans" pitchFamily="2"/>
            </a:endParaRPr>
          </a:p>
        </p:txBody>
      </p:sp>
      <p:sp>
        <p:nvSpPr>
          <p:cNvPr id="3" name="Espace réservé du numéro de diapositive 6">
            <a:extLst>
              <a:ext uri="{FF2B5EF4-FFF2-40B4-BE49-F238E27FC236}">
                <a16:creationId xmlns:a16="http://schemas.microsoft.com/office/drawing/2014/main" id="{873F9D7E-F054-4D88-852B-BA1C731375BE}"/>
              </a:ext>
            </a:extLst>
          </p:cNvPr>
          <p:cNvSpPr txBox="1"/>
          <p:nvPr/>
        </p:nvSpPr>
        <p:spPr>
          <a:xfrm>
            <a:off x="3884755" y="8685364"/>
            <a:ext cx="2971800" cy="4586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480CED4-66D8-4F8E-9EBF-07FE3AB158A0}" type="slidenum">
              <a:t>7</a:t>
            </a:fld>
            <a:endParaRPr lang="fr-FR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DejaVu Sans" pitchFamily="2"/>
              <a:cs typeface="Bitstream Vera Sans" pitchFamily="2"/>
            </a:endParaRPr>
          </a:p>
        </p:txBody>
      </p:sp>
      <p:sp>
        <p:nvSpPr>
          <p:cNvPr id="4" name="Espace réservé de l'image des diapositives 1">
            <a:extLst>
              <a:ext uri="{FF2B5EF4-FFF2-40B4-BE49-F238E27FC236}">
                <a16:creationId xmlns:a16="http://schemas.microsoft.com/office/drawing/2014/main" id="{B74A1E82-732E-4ACF-B85B-71AE4118D8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5" name="Espace réservé des notes 2">
            <a:extLst>
              <a:ext uri="{FF2B5EF4-FFF2-40B4-BE49-F238E27FC236}">
                <a16:creationId xmlns:a16="http://schemas.microsoft.com/office/drawing/2014/main" id="{113912F3-5CDC-47AD-804B-85D8834819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lIns="0" tIns="0" rIns="0" bIns="0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14675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2">
            <a:extLst>
              <a:ext uri="{FF2B5EF4-FFF2-40B4-BE49-F238E27FC236}">
                <a16:creationId xmlns:a16="http://schemas.microsoft.com/office/drawing/2014/main" id="{73119ADA-8CC6-4889-96B3-7F3F7083176D}"/>
              </a:ext>
            </a:extLst>
          </p:cNvPr>
          <p:cNvSpPr txBox="1"/>
          <p:nvPr/>
        </p:nvSpPr>
        <p:spPr>
          <a:xfrm>
            <a:off x="3884755" y="0"/>
            <a:ext cx="2971800" cy="4586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DF67A57-1645-4808-9CE3-C5A1625AC5D3}" type="datetime1">
              <a:rPr lang="fr-F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DejaVu Sans" pitchFamily="2"/>
                <a:cs typeface="Bitstream Vera Sans" pitchFamily="2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26/06/2026</a:t>
            </a:fld>
            <a:endParaRPr lang="fr-FR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DejaVu Sans" pitchFamily="2"/>
              <a:cs typeface="Bitstream Vera Sans" pitchFamily="2"/>
            </a:endParaRPr>
          </a:p>
        </p:txBody>
      </p:sp>
      <p:sp>
        <p:nvSpPr>
          <p:cNvPr id="3" name="Espace réservé du numéro de diapositive 6">
            <a:extLst>
              <a:ext uri="{FF2B5EF4-FFF2-40B4-BE49-F238E27FC236}">
                <a16:creationId xmlns:a16="http://schemas.microsoft.com/office/drawing/2014/main" id="{873F9D7E-F054-4D88-852B-BA1C731375BE}"/>
              </a:ext>
            </a:extLst>
          </p:cNvPr>
          <p:cNvSpPr txBox="1"/>
          <p:nvPr/>
        </p:nvSpPr>
        <p:spPr>
          <a:xfrm>
            <a:off x="3884755" y="8685364"/>
            <a:ext cx="2971800" cy="4586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480CED4-66D8-4F8E-9EBF-07FE3AB158A0}" type="slidenum">
              <a:t>8</a:t>
            </a:fld>
            <a:endParaRPr lang="fr-FR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DejaVu Sans" pitchFamily="2"/>
              <a:cs typeface="Bitstream Vera Sans" pitchFamily="2"/>
            </a:endParaRPr>
          </a:p>
        </p:txBody>
      </p:sp>
      <p:sp>
        <p:nvSpPr>
          <p:cNvPr id="4" name="Espace réservé de l'image des diapositives 1">
            <a:extLst>
              <a:ext uri="{FF2B5EF4-FFF2-40B4-BE49-F238E27FC236}">
                <a16:creationId xmlns:a16="http://schemas.microsoft.com/office/drawing/2014/main" id="{B74A1E82-732E-4ACF-B85B-71AE4118D8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5" name="Espace réservé des notes 2">
            <a:extLst>
              <a:ext uri="{FF2B5EF4-FFF2-40B4-BE49-F238E27FC236}">
                <a16:creationId xmlns:a16="http://schemas.microsoft.com/office/drawing/2014/main" id="{113912F3-5CDC-47AD-804B-85D8834819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lIns="0" tIns="0" rIns="0" bIns="0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79754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2">
            <a:extLst>
              <a:ext uri="{FF2B5EF4-FFF2-40B4-BE49-F238E27FC236}">
                <a16:creationId xmlns:a16="http://schemas.microsoft.com/office/drawing/2014/main" id="{99D1A503-04B7-4B0B-98BD-7E756A2CDCFD}"/>
              </a:ext>
            </a:extLst>
          </p:cNvPr>
          <p:cNvSpPr txBox="1"/>
          <p:nvPr/>
        </p:nvSpPr>
        <p:spPr>
          <a:xfrm>
            <a:off x="3884755" y="0"/>
            <a:ext cx="2971800" cy="4586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F7C2B28-3591-4CAE-9D59-B598B050BF9F}" type="datetime1">
              <a:rPr lang="fr-F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DejaVu Sans" pitchFamily="2"/>
                <a:cs typeface="Bitstream Vera Sans" pitchFamily="2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26/06/2026</a:t>
            </a:fld>
            <a:endParaRPr lang="fr-FR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DejaVu Sans" pitchFamily="2"/>
              <a:cs typeface="Bitstream Vera Sans" pitchFamily="2"/>
            </a:endParaRPr>
          </a:p>
        </p:txBody>
      </p:sp>
      <p:sp>
        <p:nvSpPr>
          <p:cNvPr id="3" name="Espace réservé du numéro de diapositive 6">
            <a:extLst>
              <a:ext uri="{FF2B5EF4-FFF2-40B4-BE49-F238E27FC236}">
                <a16:creationId xmlns:a16="http://schemas.microsoft.com/office/drawing/2014/main" id="{0216BF94-9C27-4B38-9759-28128DE482D0}"/>
              </a:ext>
            </a:extLst>
          </p:cNvPr>
          <p:cNvSpPr txBox="1"/>
          <p:nvPr/>
        </p:nvSpPr>
        <p:spPr>
          <a:xfrm>
            <a:off x="3884755" y="8685364"/>
            <a:ext cx="2971800" cy="4586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141E0C0-1CC5-4B14-AE86-43A664A8A59A}" type="slidenum">
              <a:t>9</a:t>
            </a:fld>
            <a:endParaRPr lang="fr-FR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DejaVu Sans" pitchFamily="2"/>
              <a:cs typeface="Bitstream Vera Sans" pitchFamily="2"/>
            </a:endParaRPr>
          </a:p>
        </p:txBody>
      </p:sp>
      <p:sp>
        <p:nvSpPr>
          <p:cNvPr id="4" name="Espace réservé de l'image des diapositives 1">
            <a:extLst>
              <a:ext uri="{FF2B5EF4-FFF2-40B4-BE49-F238E27FC236}">
                <a16:creationId xmlns:a16="http://schemas.microsoft.com/office/drawing/2014/main" id="{A0874A8A-B7FC-4049-AF1D-88032C74F1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5" name="Espace réservé des notes 2">
            <a:extLst>
              <a:ext uri="{FF2B5EF4-FFF2-40B4-BE49-F238E27FC236}">
                <a16:creationId xmlns:a16="http://schemas.microsoft.com/office/drawing/2014/main" id="{6038CD54-4D15-4F4E-BAF5-16560C72EFB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lIns="0" tIns="0" rIns="0" bIns="0"/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5f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22">
            <a:extLst>
              <a:ext uri="{FF2B5EF4-FFF2-40B4-BE49-F238E27FC236}">
                <a16:creationId xmlns:a16="http://schemas.microsoft.com/office/drawing/2014/main" id="{6E37D471-6185-4A05-A540-3CAB6614FA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115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76DF0FD3-DB5B-445D-A19D-E2AABD10431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28800" y="0"/>
            <a:ext cx="10363315" cy="862562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E0F8866B-4EC0-4999-AD38-9D45847B678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1278358"/>
            <a:ext cx="12192115" cy="5021637"/>
          </a:xfrm>
        </p:spPr>
        <p:txBody>
          <a:bodyPr anchor="t"/>
          <a:lstStyle>
            <a:lvl1pPr marL="228600" indent="-228600">
              <a:spcBef>
                <a:spcPts val="1000"/>
              </a:spcBef>
              <a:buSzPct val="100000"/>
              <a:buFont typeface="Arial" pitchFamily="34"/>
              <a:buChar char="•"/>
              <a:defRPr sz="2800">
                <a:solidFill>
                  <a:srgbClr val="4472C4"/>
                </a:solidFill>
                <a:latin typeface="Calibri" pitchFamily="18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fr-FR" sz="24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Noto Sans CJK SC" pitchFamily="2"/>
                <a:cs typeface="Noto Sans Devanagari" pitchFamily="2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fr-FR" sz="20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Noto Sans CJK SC" pitchFamily="2"/>
                <a:cs typeface="Noto Sans Devanagari" pitchFamily="2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fr-FR" sz="18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Noto Sans CJK SC" pitchFamily="2"/>
                <a:cs typeface="Noto Sans Devanagari" pitchFamily="2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fr-FR" sz="18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Noto Sans CJK SC" pitchFamily="2"/>
                <a:cs typeface="Noto Sans Devanagari" pitchFamily="2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85A52117-905C-4FFD-94B3-252AAE3DF13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117" y="6492962"/>
            <a:ext cx="2743200" cy="365037"/>
          </a:xfrm>
        </p:spPr>
        <p:txBody>
          <a:bodyPr/>
          <a:lstStyle>
            <a:lvl1pPr>
              <a:defRPr sz="1400">
                <a:solidFill>
                  <a:srgbClr val="000000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26/06/26</a:t>
            </a:r>
            <a:endParaRPr 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635F5098-6F88-4D9E-8A76-37574E4140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475" y="6493675"/>
            <a:ext cx="4114800" cy="365037"/>
          </a:xfrm>
        </p:spPr>
        <p:txBody>
          <a:bodyPr/>
          <a:lstStyle>
            <a:lvl1pPr>
              <a:defRPr sz="1400">
                <a:solidFill>
                  <a:srgbClr val="000000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fr-FR"/>
              <a:t>PERLE- Project Progress Review #5-2026</a:t>
            </a:r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88EB4374-C2D7-4FAF-AE48-74561730C8E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9424437" y="6475314"/>
            <a:ext cx="2743200" cy="365037"/>
          </a:xfrm>
        </p:spPr>
        <p:txBody>
          <a:bodyPr/>
          <a:lstStyle>
            <a:lvl1pPr>
              <a:defRPr sz="1400">
                <a:solidFill>
                  <a:srgbClr val="000000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fld id="{A0C149D3-72A4-48CB-A2AA-4770D50F0769}" type="slidenum"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8072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8AF3D4-22D4-45A3-8EE5-4EE14AD4426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876" y="457200"/>
            <a:ext cx="3932276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7F812F5-68B7-481E-8C3B-99E443B0A28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183276" y="987478"/>
            <a:ext cx="6172200" cy="4873678"/>
          </a:xfrm>
        </p:spPr>
        <p:txBody>
          <a:bodyPr anchor="t" anchorCtr="1"/>
          <a:lstStyle>
            <a:lvl1pPr algn="ctr" hangingPunct="0">
              <a:defRPr>
                <a:latin typeface="Liberation Sans" pitchFamily="18"/>
              </a:defRPr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3599EB5-40E6-422D-9009-E5B81EABDD3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876" y="2057400"/>
            <a:ext cx="3932276" cy="3811676"/>
          </a:xfrm>
        </p:spPr>
        <p:txBody>
          <a:bodyPr/>
          <a:lstStyle>
            <a:lvl1pPr marL="0" indent="0">
              <a:defRPr sz="16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C01963-A4CD-4A2D-A490-B49035951D2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26/06/26</a:t>
            </a:r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F13DEA2-436E-431B-9064-B6DC35044D3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PERLE- Project Progress Review #5-2026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6D9C90E-80C3-4E72-8E02-BAF49BCB752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A351102-05FB-471B-8B66-3FCD71BBFA98}" type="slidenum"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3825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890A14-9639-4544-B040-9E472600071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561B05F-B087-4A86-89F4-89E51187DB51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026D8DA-D325-467A-9380-16F7C45E435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26/06/26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85B292-6C38-4437-8749-224671691E0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PERLE- Project Progress Review #5-2026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82ECBCC-2D8F-44E4-8C4D-A4F7E0AABFE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33DC672-3077-42C7-BE9A-C1817D521D59}" type="slidenum"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86530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5F323C6-09EC-48F5-9A16-50A7044EFEEF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57" y="365037"/>
            <a:ext cx="2628717" cy="5811844"/>
          </a:xfrm>
        </p:spPr>
        <p:txBody>
          <a:bodyPr vert="eaVert" anchor="t" anchorCtr="1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816A278-EC1C-406B-BA3B-FF10E206464A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084" y="365037"/>
            <a:ext cx="7734242" cy="581184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E706412-9A96-429E-B648-D3C3CA2053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26/06/26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0B9DA61-78AB-4028-8065-1D732E6187D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PERLE- Project Progress Review #5-2026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230C59-8739-404B-B7BB-0922CD28A9D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94C4819-E1EF-4D7D-BF18-174FE9A5AF1F}" type="slidenum"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8892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7">
            <a:extLst>
              <a:ext uri="{FF2B5EF4-FFF2-40B4-BE49-F238E27FC236}">
                <a16:creationId xmlns:a16="http://schemas.microsoft.com/office/drawing/2014/main" id="{BCDC31AE-003A-4512-81F5-9EFFE3CE5577}"/>
              </a:ext>
            </a:extLst>
          </p:cNvPr>
          <p:cNvGrpSpPr/>
          <p:nvPr/>
        </p:nvGrpSpPr>
        <p:grpSpPr>
          <a:xfrm>
            <a:off x="-42483" y="0"/>
            <a:ext cx="12234598" cy="784802"/>
            <a:chOff x="-42483" y="0"/>
            <a:chExt cx="12234598" cy="784802"/>
          </a:xfrm>
        </p:grpSpPr>
        <p:sp>
          <p:nvSpPr>
            <p:cNvPr id="3" name="Rectangle 8">
              <a:extLst>
                <a:ext uri="{FF2B5EF4-FFF2-40B4-BE49-F238E27FC236}">
                  <a16:creationId xmlns:a16="http://schemas.microsoft.com/office/drawing/2014/main" id="{5364FC60-6198-4452-AE83-EA8B3D4CB9F8}"/>
                </a:ext>
              </a:extLst>
            </p:cNvPr>
            <p:cNvSpPr/>
            <p:nvPr/>
          </p:nvSpPr>
          <p:spPr>
            <a:xfrm>
              <a:off x="0" y="0"/>
              <a:ext cx="12192115" cy="784802"/>
            </a:xfrm>
            <a:prstGeom prst="rect">
              <a:avLst/>
            </a:prstGeom>
            <a:gradFill>
              <a:gsLst>
                <a:gs pos="0">
                  <a:srgbClr val="4472C4"/>
                </a:gs>
                <a:gs pos="100000">
                  <a:srgbClr val="ABC0E4"/>
                </a:gs>
              </a:gsLst>
              <a:lin ang="5400000"/>
            </a:gradFill>
            <a:ln w="12600" cap="flat">
              <a:solidFill>
                <a:srgbClr val="2F528F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0">
              <a:noAutofit/>
            </a:bodyPr>
            <a:lstStyle/>
            <a:p>
              <a:pPr marL="0" marR="0" lvl="0" indent="0" algn="l" defTabSz="914400" rtl="0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800" b="0" i="0" u="none" strike="noStrike" kern="1200" cap="none" spc="0" baseline="0">
                <a:solidFill>
                  <a:srgbClr val="000000"/>
                </a:solidFill>
                <a:uFillTx/>
                <a:latin typeface="Liberation Sans" pitchFamily="18"/>
                <a:ea typeface="Noto Sans CJK SC" pitchFamily="2"/>
                <a:cs typeface="Noto Sans Devanagari" pitchFamily="2"/>
              </a:endParaRPr>
            </a:p>
          </p:txBody>
        </p:sp>
        <p:pic>
          <p:nvPicPr>
            <p:cNvPr id="4" name="Image 9">
              <a:extLst>
                <a:ext uri="{FF2B5EF4-FFF2-40B4-BE49-F238E27FC236}">
                  <a16:creationId xmlns:a16="http://schemas.microsoft.com/office/drawing/2014/main" id="{A8503CFB-C094-4242-BA03-3A191BD60E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42483" y="0"/>
              <a:ext cx="1347121" cy="784802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5" name="Image 10">
              <a:extLst>
                <a:ext uri="{FF2B5EF4-FFF2-40B4-BE49-F238E27FC236}">
                  <a16:creationId xmlns:a16="http://schemas.microsoft.com/office/drawing/2014/main" id="{B904C0FD-E11C-4404-833F-BD238AEFC2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226957" y="0"/>
              <a:ext cx="964801" cy="784802"/>
            </a:xfrm>
            <a:prstGeom prst="rect">
              <a:avLst/>
            </a:prstGeom>
            <a:noFill/>
            <a:ln cap="flat">
              <a:noFill/>
            </a:ln>
          </p:spPr>
        </p:pic>
      </p:grpSp>
      <p:sp>
        <p:nvSpPr>
          <p:cNvPr id="6" name="Titre 1">
            <a:extLst>
              <a:ext uri="{FF2B5EF4-FFF2-40B4-BE49-F238E27FC236}">
                <a16:creationId xmlns:a16="http://schemas.microsoft.com/office/drawing/2014/main" id="{D231583E-B323-4D2B-BE68-3EFD9B6C878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28800" y="0"/>
            <a:ext cx="10363315" cy="862562"/>
          </a:xfr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A4514B92-B797-45A2-9A4D-126AECDAE18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1278358"/>
            <a:ext cx="12192115" cy="5021637"/>
          </a:xfrm>
        </p:spPr>
        <p:txBody>
          <a:bodyPr anchor="t"/>
          <a:lstStyle>
            <a:lvl1pPr marL="228600" indent="-228600">
              <a:spcBef>
                <a:spcPts val="1000"/>
              </a:spcBef>
              <a:buSzPct val="100000"/>
              <a:buFont typeface="Arial" pitchFamily="34"/>
              <a:buChar char="•"/>
              <a:defRPr sz="2800">
                <a:solidFill>
                  <a:srgbClr val="4472C4"/>
                </a:solidFill>
                <a:latin typeface="Calibri" pitchFamily="18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fr-FR" sz="24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Noto Sans CJK SC" pitchFamily="2"/>
                <a:cs typeface="Noto Sans Devanagari" pitchFamily="2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fr-FR" sz="20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Noto Sans CJK SC" pitchFamily="2"/>
                <a:cs typeface="Noto Sans Devanagari" pitchFamily="2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fr-FR" sz="18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Noto Sans CJK SC" pitchFamily="2"/>
                <a:cs typeface="Noto Sans Devanagari" pitchFamily="2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fr-FR" sz="18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Noto Sans CJK SC" pitchFamily="2"/>
                <a:cs typeface="Noto Sans Devanagari" pitchFamily="2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e la date 3">
            <a:extLst>
              <a:ext uri="{FF2B5EF4-FFF2-40B4-BE49-F238E27FC236}">
                <a16:creationId xmlns:a16="http://schemas.microsoft.com/office/drawing/2014/main" id="{ED27A422-2B04-4057-8AD3-32EF41B6FF3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117" y="6492962"/>
            <a:ext cx="2743200" cy="365037"/>
          </a:xfrm>
        </p:spPr>
        <p:txBody>
          <a:bodyPr/>
          <a:lstStyle>
            <a:lvl1pPr>
              <a:defRPr sz="1400">
                <a:solidFill>
                  <a:srgbClr val="000000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26/06/26</a:t>
            </a:r>
            <a:endParaRPr lang="fr-FR"/>
          </a:p>
        </p:txBody>
      </p:sp>
      <p:sp>
        <p:nvSpPr>
          <p:cNvPr id="9" name="Espace réservé du pied de page 4">
            <a:extLst>
              <a:ext uri="{FF2B5EF4-FFF2-40B4-BE49-F238E27FC236}">
                <a16:creationId xmlns:a16="http://schemas.microsoft.com/office/drawing/2014/main" id="{22DDAE68-6635-4C6F-98A4-09F9B4B3789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475" y="6493675"/>
            <a:ext cx="4114800" cy="365037"/>
          </a:xfrm>
        </p:spPr>
        <p:txBody>
          <a:bodyPr/>
          <a:lstStyle>
            <a:lvl1pPr>
              <a:defRPr sz="1400">
                <a:solidFill>
                  <a:srgbClr val="000000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fr-FR"/>
              <a:t>PERLE- Project Progress Review #5-2026</a:t>
            </a: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4565DDD0-DDC0-4CA8-81CB-189ED6A533D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9424437" y="6475314"/>
            <a:ext cx="2743200" cy="365037"/>
          </a:xfrm>
        </p:spPr>
        <p:txBody>
          <a:bodyPr/>
          <a:lstStyle>
            <a:lvl1pPr>
              <a:defRPr sz="1400">
                <a:solidFill>
                  <a:srgbClr val="000000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fld id="{7E528F01-9717-43AF-9760-F27EE689F612}" type="slidenum">
              <a:t>‹#›</a:t>
            </a:fld>
            <a:endParaRPr lang="fr-FR"/>
          </a:p>
        </p:txBody>
      </p:sp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43FBC231-479D-480C-A6A7-02DE0661DC5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09484" y="1604515"/>
            <a:ext cx="10972443" cy="3977283"/>
          </a:xfrm>
        </p:spPr>
        <p:txBody>
          <a:bodyPr lIns="0" tIns="0" rIns="0" bIns="0"/>
          <a:lstStyle>
            <a:lvl1pPr hangingPunct="0">
              <a:spcBef>
                <a:spcPts val="1415"/>
              </a:spcBef>
              <a:defRPr sz="3200">
                <a:latin typeface="Liberation Sans" pitchFamily="18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8315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C0BF3B-358F-4765-AA8B-DFC79F5E198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3884" y="1122480"/>
            <a:ext cx="9144000" cy="2387516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4DB6200-EB19-42A2-87DE-0B59CBC0E98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3884" y="3602159"/>
            <a:ext cx="9144000" cy="1655640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FE64DB-51FF-42BB-85D9-8E421BE866F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26/06/26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2AEE8DF-E5D7-4BE6-AC15-A1DF84108A9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PERLE- Project Progress Review #5-2026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1B3E241-DFAF-46DC-8ED1-49A3205D03E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C33CBE-A205-4821-9E53-C3D9E45190F8}" type="slidenum">
              <a:t>‹#›</a:t>
            </a:fld>
            <a:endParaRPr lang="fr-FR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34147CD6-8529-4B13-8599-46CA5467D2F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9484" y="1604515"/>
            <a:ext cx="10972443" cy="3977283"/>
          </a:xfrm>
        </p:spPr>
        <p:txBody>
          <a:bodyPr lIns="0" tIns="0" rIns="0" bIns="0"/>
          <a:lstStyle>
            <a:lvl1pPr hangingPunct="0">
              <a:spcBef>
                <a:spcPts val="1415"/>
              </a:spcBef>
              <a:defRPr sz="3200">
                <a:latin typeface="Liberation Sans" pitchFamily="18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4556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990052-3D32-45AC-BB97-E79D19B2801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957" y="1709644"/>
            <a:ext cx="10515600" cy="2852644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948203B-A07A-47B4-9049-0AD7516CEA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957" y="4589638"/>
            <a:ext cx="10515600" cy="1500118"/>
          </a:xfrm>
        </p:spPr>
        <p:txBody>
          <a:bodyPr/>
          <a:lstStyle>
            <a:lvl1pPr marL="0" indent="0"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0526F4C-517E-4D96-807A-C7694A1A6FD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26/06/26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C8E8DF9-10C6-4BFC-A796-FBF1AE6494F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PERLE- Project Progress Review #5-2026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0ED211C-68CB-4F93-AEBF-BEF5659B445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A95403-3F9C-4012-B943-60B159EF9391}" type="slidenum"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96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EF74AB-0EAA-4C62-838E-E1CDC4DB87E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BCB75A6-2E4E-46C7-8E0B-C2AE8D3ADA5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084" y="1825563"/>
            <a:ext cx="5181484" cy="4351318"/>
          </a:xfrm>
        </p:spPr>
        <p:txBody>
          <a:bodyPr anchor="t"/>
          <a:lstStyle>
            <a:lvl1pPr marL="228600" indent="-228600">
              <a:spcBef>
                <a:spcPts val="1000"/>
              </a:spcBef>
              <a:buSzPct val="100000"/>
              <a:buFont typeface="Arial" pitchFamily="34"/>
              <a:buChar char="•"/>
              <a:defRPr sz="2800">
                <a:latin typeface="Calibri" pitchFamily="18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fr-FR" sz="24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Noto Sans CJK SC" pitchFamily="2"/>
                <a:cs typeface="Noto Sans Devanagari" pitchFamily="2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fr-FR" sz="20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Noto Sans CJK SC" pitchFamily="2"/>
                <a:cs typeface="Noto Sans Devanagari" pitchFamily="2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fr-FR" sz="18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Noto Sans CJK SC" pitchFamily="2"/>
                <a:cs typeface="Noto Sans Devanagari" pitchFamily="2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fr-FR" sz="18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Noto Sans CJK SC" pitchFamily="2"/>
                <a:cs typeface="Noto Sans Devanagari" pitchFamily="2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C727FEB-3C78-412B-AED8-635B10BA2D4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172200" y="1825563"/>
            <a:ext cx="5181484" cy="4351318"/>
          </a:xfrm>
        </p:spPr>
        <p:txBody>
          <a:bodyPr anchor="t"/>
          <a:lstStyle>
            <a:lvl1pPr marL="228600" indent="-228600">
              <a:spcBef>
                <a:spcPts val="1000"/>
              </a:spcBef>
              <a:buSzPct val="100000"/>
              <a:buFont typeface="Arial" pitchFamily="34"/>
              <a:buChar char="•"/>
              <a:defRPr sz="2800">
                <a:latin typeface="Calibri" pitchFamily="18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fr-FR" sz="24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Noto Sans CJK SC" pitchFamily="2"/>
                <a:cs typeface="Noto Sans Devanagari" pitchFamily="2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fr-FR" sz="20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Noto Sans CJK SC" pitchFamily="2"/>
                <a:cs typeface="Noto Sans Devanagari" pitchFamily="2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fr-FR" sz="18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Noto Sans CJK SC" pitchFamily="2"/>
                <a:cs typeface="Noto Sans Devanagari" pitchFamily="2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fr-FR" sz="18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Noto Sans CJK SC" pitchFamily="2"/>
                <a:cs typeface="Noto Sans Devanagari" pitchFamily="2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AA4947B-36DD-4BC4-8525-763F43187A9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26/06/26</a:t>
            </a:r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2849E66-2A2F-4C5F-B7AF-6A300799F31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PERLE- Project Progress Review #5-2026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9120178-0B17-49CD-B50D-EC4512EE456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0E356F0-BAB6-42E3-B194-EFF9C536118F}" type="slidenum"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4460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7CD970-4ABC-4D18-803B-FE1FD70464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876" y="365037"/>
            <a:ext cx="10515600" cy="132552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D111AB2-8AD8-45CD-A16E-AB8C8FE584F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876" y="1681197"/>
            <a:ext cx="5157718" cy="824038"/>
          </a:xfrm>
        </p:spPr>
        <p:txBody>
          <a:bodyPr anchor="b"/>
          <a:lstStyle>
            <a:lvl1pPr marL="0" indent="0">
              <a:defRPr sz="24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CFA11E8-5654-411A-B3BB-D0A60C0297F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9876" y="2505236"/>
            <a:ext cx="5157718" cy="3684602"/>
          </a:xfrm>
        </p:spPr>
        <p:txBody>
          <a:bodyPr anchor="t"/>
          <a:lstStyle>
            <a:lvl1pPr marL="228600" indent="-228600">
              <a:spcBef>
                <a:spcPts val="1000"/>
              </a:spcBef>
              <a:buSzPct val="100000"/>
              <a:buFont typeface="Arial" pitchFamily="34"/>
              <a:buChar char="•"/>
              <a:defRPr sz="2800">
                <a:latin typeface="Calibri" pitchFamily="18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fr-FR" sz="24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Noto Sans CJK SC" pitchFamily="2"/>
                <a:cs typeface="Noto Sans Devanagari" pitchFamily="2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fr-FR" sz="20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Noto Sans CJK SC" pitchFamily="2"/>
                <a:cs typeface="Noto Sans Devanagari" pitchFamily="2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fr-FR" sz="18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Noto Sans CJK SC" pitchFamily="2"/>
                <a:cs typeface="Noto Sans Devanagari" pitchFamily="2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fr-FR" sz="18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Noto Sans CJK SC" pitchFamily="2"/>
                <a:cs typeface="Noto Sans Devanagari" pitchFamily="2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688997F-6B26-4F6D-A9A8-0610CED8989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97"/>
            <a:ext cx="5183276" cy="824038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74651BC-29DB-4399-8267-271CBE394C4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172200" y="2505236"/>
            <a:ext cx="5183276" cy="3684602"/>
          </a:xfrm>
        </p:spPr>
        <p:txBody>
          <a:bodyPr anchor="t"/>
          <a:lstStyle>
            <a:lvl1pPr marL="228600" indent="-228600">
              <a:spcBef>
                <a:spcPts val="1000"/>
              </a:spcBef>
              <a:buSzPct val="100000"/>
              <a:buFont typeface="Arial" pitchFamily="34"/>
              <a:buChar char="•"/>
              <a:defRPr sz="2800">
                <a:latin typeface="Calibri" pitchFamily="18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fr-FR" sz="24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Noto Sans CJK SC" pitchFamily="2"/>
                <a:cs typeface="Noto Sans Devanagari" pitchFamily="2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fr-FR" sz="20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Noto Sans CJK SC" pitchFamily="2"/>
                <a:cs typeface="Noto Sans Devanagari" pitchFamily="2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fr-FR" sz="18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Noto Sans CJK SC" pitchFamily="2"/>
                <a:cs typeface="Noto Sans Devanagari" pitchFamily="2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fr-FR" sz="18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Noto Sans CJK SC" pitchFamily="2"/>
                <a:cs typeface="Noto Sans Devanagari" pitchFamily="2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01FD95D-AED9-4802-B683-F0A6907AE1E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26/06/26</a:t>
            </a:r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4662DE8-1088-4966-B25F-E5B027DEE42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PERLE- Project Progress Review #5-2026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8E51537-60D0-43E2-9FC9-74DBC9180BD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3A18D9-6DEC-45BB-8A52-DACBD61A866C}" type="slidenum"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4296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6F2758-C01B-4E73-9E13-5712A9408A6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D973FA6-24F5-484B-B366-9501ED94D9B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26/06/26</a:t>
            </a:r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CFDD10D-BCDA-4963-8800-A642B0A179A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PERLE- Project Progress Review #5-2026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5EF9D73-95A2-4801-853F-C1C540B1186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537FAE6-0AEC-4637-A25B-6BBA6D686CFD}" type="slidenum"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7925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B2D9EC3-082C-4E5A-8B06-56E98FF1DE2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26/06/26</a:t>
            </a:r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A03F7DA-1EB4-4610-A525-C8E0B4833E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PERLE- Project Progress Review #5-2026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DCA92FB-D909-4193-8510-6A0151139C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C1A32AA-90B3-4DA7-9F5A-274100138405}" type="slidenum"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3127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68F051-0196-4EB6-99A8-BDAD2F00D49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876" y="457200"/>
            <a:ext cx="3932276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3DA915-DBDB-4EEF-B14B-2EEED8F75C3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183276" y="987478"/>
            <a:ext cx="6172200" cy="4873678"/>
          </a:xfrm>
        </p:spPr>
        <p:txBody>
          <a:bodyPr anchor="t"/>
          <a:lstStyle>
            <a:lvl1pPr marL="228600" indent="-228600">
              <a:spcBef>
                <a:spcPts val="1000"/>
              </a:spcBef>
              <a:buSzPct val="100000"/>
              <a:buFont typeface="Arial" pitchFamily="34"/>
              <a:buChar char="•"/>
              <a:defRPr sz="3200">
                <a:latin typeface="Calibri" pitchFamily="18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fr-FR" sz="28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Noto Sans CJK SC" pitchFamily="2"/>
                <a:cs typeface="Noto Sans Devanagari" pitchFamily="2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fr-FR" sz="24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Noto Sans CJK SC" pitchFamily="2"/>
                <a:cs typeface="Noto Sans Devanagari" pitchFamily="2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fr-FR" sz="20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Noto Sans CJK SC" pitchFamily="2"/>
                <a:cs typeface="Noto Sans Devanagari" pitchFamily="2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fr-FR" sz="20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Noto Sans CJK SC" pitchFamily="2"/>
                <a:cs typeface="Noto Sans Devanagari" pitchFamily="2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BD7027B-3902-4F5A-9EF2-2E39D8305B6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876" y="2057400"/>
            <a:ext cx="3932276" cy="3811676"/>
          </a:xfrm>
        </p:spPr>
        <p:txBody>
          <a:bodyPr/>
          <a:lstStyle>
            <a:lvl1pPr marL="0" indent="0">
              <a:defRPr sz="16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8536DD-2B01-4B9F-A404-B4F7358200D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26/06/26</a:t>
            </a:r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B5BEF0-3597-448B-A88F-D1CBD4221A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PERLE- Project Progress Review #5-2026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29E37F6-85FD-4A44-B2AA-61C205509AC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9914BC-59E2-48B7-AE0D-90B56020E6F3}" type="slidenum"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3083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6A0624E-51A2-4B02-A449-FBBC9A98ABE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084" y="365037"/>
            <a:ext cx="10515600" cy="132552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88D5B12-029B-427E-BA3B-27A0C7D2176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084" y="1825563"/>
            <a:ext cx="10515600" cy="435131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CF7F9BF-1EB3-41ED-A344-A9DB9A3C2397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084" y="6356515"/>
            <a:ext cx="2743200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DejaVu Sans" pitchFamily="2"/>
                <a:cs typeface="Bitstream Vera Sans" pitchFamily="2"/>
              </a:defRPr>
            </a:lvl1pPr>
          </a:lstStyle>
          <a:p>
            <a:pPr lvl="0"/>
            <a:r>
              <a:rPr lang="en-US"/>
              <a:t>26/06/26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8052EC-1566-4DCA-A9A3-22B19E745CFD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475" y="6356515"/>
            <a:ext cx="4114800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DejaVu Sans" pitchFamily="2"/>
                <a:cs typeface="Bitstream Vera Sans" pitchFamily="2"/>
              </a:defRPr>
            </a:lvl1pPr>
          </a:lstStyle>
          <a:p>
            <a:pPr lvl="0"/>
            <a:r>
              <a:rPr lang="fr-FR"/>
              <a:t>PERLE- Project Progress Review #5-2026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9746563-EE9A-4961-A1D4-A3F30C88FCE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484" y="6356515"/>
            <a:ext cx="2743200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DejaVu Sans" pitchFamily="2"/>
                <a:cs typeface="Bitstream Vera Sans" pitchFamily="2"/>
              </a:defRPr>
            </a:lvl1pPr>
          </a:lstStyle>
          <a:p>
            <a:pPr lvl="0"/>
            <a:fld id="{585EDF4E-DFAE-45A2-B06F-315867E254E1}" type="slidenum"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/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highlight>
            <a:scrgbClr r="0" g="0" b="0">
              <a:alpha val="0"/>
            </a:scrgbClr>
          </a:highlight>
          <a:uFillTx/>
          <a:latin typeface="Calibri Light" pitchFamily="18"/>
          <a:ea typeface="Noto Sans CJK SC" pitchFamily="2"/>
          <a:cs typeface="Noto Sans Devanagari" pitchFamily="2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45000"/>
        <a:buFont typeface="OpenSymbol"/>
        <a:buChar char="●"/>
        <a:tabLst/>
        <a:defRPr lang="fr-FR" sz="2800" b="0" i="0" u="none" strike="noStrike" kern="1200" cap="none" spc="0" baseline="0">
          <a:solidFill>
            <a:srgbClr val="000000"/>
          </a:solidFill>
          <a:highlight>
            <a:scrgbClr r="0" g="0" b="0">
              <a:alpha val="0"/>
            </a:scrgbClr>
          </a:highlight>
          <a:uFillTx/>
          <a:latin typeface="Calibri" pitchFamily="18"/>
          <a:ea typeface="Noto Sans CJK SC" pitchFamily="2"/>
          <a:cs typeface="Noto Sans Devanagari" pitchFamily="2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75000"/>
        <a:buFont typeface="OpenSymbol"/>
        <a:buChar char="–"/>
        <a:tabLst/>
        <a:defRPr lang="fr-FR" sz="2400" b="0" i="0" u="none" strike="noStrike" kern="1200" cap="none" spc="0" baseline="0">
          <a:solidFill>
            <a:srgbClr val="000000"/>
          </a:solidFill>
          <a:highlight>
            <a:scrgbClr r="0" g="0" b="0">
              <a:alpha val="0"/>
            </a:scrgbClr>
          </a:highlight>
          <a:uFillTx/>
          <a:latin typeface="Calibri" pitchFamily="18"/>
          <a:ea typeface="Noto Sans CJK SC" pitchFamily="2"/>
          <a:cs typeface="Noto Sans Devanagari" pitchFamily="2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45000"/>
        <a:buFont typeface="OpenSymbol"/>
        <a:buChar char="●"/>
        <a:tabLst/>
        <a:defRPr lang="fr-FR" sz="2000" b="0" i="0" u="none" strike="noStrike" kern="1200" cap="none" spc="0" baseline="0">
          <a:solidFill>
            <a:srgbClr val="000000"/>
          </a:solidFill>
          <a:highlight>
            <a:scrgbClr r="0" g="0" b="0">
              <a:alpha val="0"/>
            </a:scrgbClr>
          </a:highlight>
          <a:uFillTx/>
          <a:latin typeface="Calibri" pitchFamily="18"/>
          <a:ea typeface="Noto Sans CJK SC" pitchFamily="2"/>
          <a:cs typeface="Noto Sans Devanagari" pitchFamily="2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75000"/>
        <a:buFont typeface="OpenSymbol"/>
        <a:buChar char="–"/>
        <a:tabLst/>
        <a:defRPr lang="fr-FR" sz="1800" b="0" i="0" u="none" strike="noStrike" kern="1200" cap="none" spc="0" baseline="0">
          <a:solidFill>
            <a:srgbClr val="000000"/>
          </a:solidFill>
          <a:highlight>
            <a:scrgbClr r="0" g="0" b="0">
              <a:alpha val="0"/>
            </a:scrgbClr>
          </a:highlight>
          <a:uFillTx/>
          <a:latin typeface="Calibri" pitchFamily="18"/>
          <a:ea typeface="Noto Sans CJK SC" pitchFamily="2"/>
          <a:cs typeface="Noto Sans Devanagari" pitchFamily="2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45000"/>
        <a:buFont typeface="OpenSymbol"/>
        <a:buChar char="●"/>
        <a:tabLst/>
        <a:defRPr lang="fr-FR" sz="1800" b="0" i="0" u="none" strike="noStrike" kern="1200" cap="none" spc="0" baseline="0">
          <a:solidFill>
            <a:srgbClr val="000000"/>
          </a:solidFill>
          <a:highlight>
            <a:scrgbClr r="0" g="0" b="0">
              <a:alpha val="0"/>
            </a:scrgbClr>
          </a:highlight>
          <a:uFillTx/>
          <a:latin typeface="Calibri" pitchFamily="18"/>
          <a:ea typeface="Noto Sans CJK SC" pitchFamily="2"/>
          <a:cs typeface="Noto Sans Devanagari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bg>
      <p:bgPr>
        <a:blipFill>
          <a:blip r:embed="rId3">
            <a:alphaModFix amt="2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3">
            <a:extLst>
              <a:ext uri="{FF2B5EF4-FFF2-40B4-BE49-F238E27FC236}">
                <a16:creationId xmlns:a16="http://schemas.microsoft.com/office/drawing/2014/main" id="{FB56D427-D05A-41BF-AE51-67020C8AA9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6521" y="774716"/>
            <a:ext cx="1117442" cy="76211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4">
            <a:extLst>
              <a:ext uri="{FF2B5EF4-FFF2-40B4-BE49-F238E27FC236}">
                <a16:creationId xmlns:a16="http://schemas.microsoft.com/office/drawing/2014/main" id="{5F5CEE68-F1C2-4DFE-B97A-7E9EB424E8F8}"/>
              </a:ext>
            </a:extLst>
          </p:cNvPr>
          <p:cNvSpPr txBox="1"/>
          <p:nvPr/>
        </p:nvSpPr>
        <p:spPr>
          <a:xfrm>
            <a:off x="1533238" y="2264036"/>
            <a:ext cx="9145078" cy="366145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0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0" i="0" u="none" strike="noStrike" kern="1200" cap="none" spc="0" baseline="0" dirty="0">
                <a:solidFill>
                  <a:srgbClr val="2F5597"/>
                </a:solidFill>
                <a:uFillTx/>
                <a:latin typeface="Calibri" pitchFamily="18"/>
                <a:ea typeface="Noto Sans CJK SC" pitchFamily="2"/>
                <a:cs typeface="Noto Sans Devanagari" pitchFamily="2"/>
              </a:rPr>
              <a:t>Project Progress </a:t>
            </a:r>
            <a:r>
              <a:rPr lang="fr-FR" sz="3600" b="0" i="0" u="none" strike="noStrike" kern="1200" cap="none" spc="0" baseline="0" dirty="0" err="1">
                <a:solidFill>
                  <a:srgbClr val="2F5597"/>
                </a:solidFill>
                <a:uFillTx/>
                <a:latin typeface="Calibri" pitchFamily="18"/>
                <a:ea typeface="Noto Sans CJK SC" pitchFamily="2"/>
                <a:cs typeface="Noto Sans Devanagari" pitchFamily="2"/>
              </a:rPr>
              <a:t>Review</a:t>
            </a:r>
            <a:r>
              <a:rPr lang="fr-FR" sz="3600" b="0" i="0" u="none" strike="noStrike" kern="1200" cap="none" spc="0" baseline="0" dirty="0">
                <a:solidFill>
                  <a:srgbClr val="2F5597"/>
                </a:solidFill>
                <a:uFillTx/>
                <a:latin typeface="Calibri" pitchFamily="18"/>
                <a:ea typeface="Noto Sans CJK SC" pitchFamily="2"/>
                <a:cs typeface="Noto Sans Devanagari" pitchFamily="2"/>
              </a:rPr>
              <a:t> (PPR) 5-2026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0" i="0" u="none" strike="noStrike" kern="1200" cap="none" spc="0" baseline="0" dirty="0">
              <a:solidFill>
                <a:srgbClr val="2F5597"/>
              </a:solidFill>
              <a:uFillTx/>
              <a:latin typeface="Calibri" pitchFamily="18"/>
              <a:ea typeface="Noto Sans CJK SC" pitchFamily="2"/>
              <a:cs typeface="Noto Sans Devanagari" pitchFamily="2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800" b="0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18"/>
                <a:ea typeface="Noto Sans CJK SC" pitchFamily="2"/>
                <a:cs typeface="Noto Sans Devanagari" pitchFamily="2"/>
              </a:rPr>
              <a:t>WP- 4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800" b="0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18"/>
                <a:ea typeface="Noto Sans CJK SC" pitchFamily="2"/>
                <a:cs typeface="Noto Sans Devanagari" pitchFamily="2"/>
              </a:rPr>
              <a:t>Rasha Abukeshek/ </a:t>
            </a:r>
            <a:r>
              <a:rPr lang="fr-FR" sz="28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 pitchFamily="18"/>
                <a:ea typeface="Noto Sans CJK SC" pitchFamily="2"/>
                <a:cs typeface="Noto Sans Devanagari" pitchFamily="2"/>
              </a:rPr>
              <a:t>Hadil</a:t>
            </a:r>
            <a:r>
              <a:rPr lang="fr-FR" sz="2800" b="0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18"/>
                <a:ea typeface="Noto Sans CJK SC" pitchFamily="2"/>
                <a:cs typeface="Noto Sans Devanagari" pitchFamily="2"/>
              </a:rPr>
              <a:t> </a:t>
            </a:r>
            <a:r>
              <a:rPr lang="fr-FR" sz="28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 pitchFamily="18"/>
                <a:ea typeface="Noto Sans CJK SC" pitchFamily="2"/>
                <a:cs typeface="Noto Sans Devanagari" pitchFamily="2"/>
              </a:rPr>
              <a:t>Abualrob</a:t>
            </a:r>
            <a:r>
              <a:rPr lang="fr-FR" sz="2800" b="0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18"/>
                <a:ea typeface="Noto Sans CJK SC" pitchFamily="2"/>
                <a:cs typeface="Noto Sans Devanagari" pitchFamily="2"/>
              </a:rPr>
              <a:t> / Luc Perrot / Emmanuel Froidfond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0" i="0" u="none" strike="noStrike" kern="1200" cap="none" spc="0" baseline="0" dirty="0">
              <a:solidFill>
                <a:srgbClr val="000000"/>
              </a:solidFill>
              <a:uFillTx/>
              <a:latin typeface="Calibri" pitchFamily="18"/>
              <a:ea typeface="Noto Sans CJK SC" pitchFamily="2"/>
              <a:cs typeface="Noto Sans Devanagari" pitchFamily="2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0" i="0" u="none" strike="noStrike" kern="1200" cap="none" spc="0" baseline="0" dirty="0">
              <a:solidFill>
                <a:srgbClr val="000000"/>
              </a:solidFill>
              <a:uFillTx/>
              <a:latin typeface="Calibri" pitchFamily="18"/>
              <a:ea typeface="Noto Sans CJK SC" pitchFamily="2"/>
              <a:cs typeface="Noto Sans Devanagari" pitchFamily="2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18"/>
                <a:ea typeface="Noto Sans CJK SC" pitchFamily="2"/>
                <a:cs typeface="Noto Sans Devanagari" pitchFamily="2"/>
              </a:rPr>
              <a:t>26 juin 2026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90984BF4-BD0C-4D5D-90A4-8DC19C0A1C3D}"/>
              </a:ext>
            </a:extLst>
          </p:cNvPr>
          <p:cNvSpPr>
            <a:spLocks noGrp="1"/>
          </p:cNvSpPr>
          <p:nvPr>
            <p:ph type="dt" sz="half" idx="7"/>
          </p:nvPr>
        </p:nvSpPr>
        <p:spPr/>
        <p:txBody>
          <a:bodyPr/>
          <a:lstStyle/>
          <a:p>
            <a:pPr lvl="0"/>
            <a:r>
              <a:rPr lang="en-US"/>
              <a:t>26/06/26</a:t>
            </a:r>
            <a:endParaRPr lang="fr-FR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0325774B-0392-4508-94C8-965296D07A71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lvl="0"/>
            <a:r>
              <a:rPr lang="fr-FR"/>
              <a:t>PERLE- Project Progress Review #5-2026</a:t>
            </a:r>
            <a:endParaRPr lang="fr-FR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9A5FE77-CEC4-4F42-9F16-87B8B71678B5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7EC33CBE-A205-4821-9E53-C3D9E45190F8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90BB7B6D-01B3-4931-8B2C-83163184CE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40" b="18216"/>
          <a:stretch/>
        </p:blipFill>
        <p:spPr>
          <a:xfrm>
            <a:off x="-24363" y="3986610"/>
            <a:ext cx="12192000" cy="2793409"/>
          </a:xfrm>
          <a:prstGeom prst="rect">
            <a:avLst/>
          </a:prstGeom>
        </p:spPr>
      </p:pic>
      <p:pic>
        <p:nvPicPr>
          <p:cNvPr id="219" name="Picture 218">
            <a:extLst>
              <a:ext uri="{FF2B5EF4-FFF2-40B4-BE49-F238E27FC236}">
                <a16:creationId xmlns:a16="http://schemas.microsoft.com/office/drawing/2014/main" id="{B715226F-FB3F-4036-BC72-010B0DC4DA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358" y="839716"/>
            <a:ext cx="3903086" cy="2999609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14160D17-A277-4E0A-BEE3-9C23A866755B}"/>
              </a:ext>
            </a:extLst>
          </p:cNvPr>
          <p:cNvSpPr txBox="1"/>
          <p:nvPr/>
        </p:nvSpPr>
        <p:spPr>
          <a:xfrm>
            <a:off x="5194713" y="882913"/>
            <a:ext cx="66319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fully construct the merger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US" dirty="0">
                <a:latin typeface="Calibri" panose="020F0502020204030204"/>
              </a:rPr>
              <a:t>Diagnostic line: all quads + 1 dipole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(when replacing the injection chicane)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4CD278B6-B887-4253-94A0-84E9ADF66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+mn-lt"/>
              </a:rPr>
              <a:t>Recuperation in progress – Magnets PERLE single Tour 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EE2737-D5A6-4617-9F34-53E9846B8A49}"/>
              </a:ext>
            </a:extLst>
          </p:cNvPr>
          <p:cNvSpPr>
            <a:spLocks noGrp="1"/>
          </p:cNvSpPr>
          <p:nvPr>
            <p:ph type="dt" sz="half" idx="7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18/02/2026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5FAE69-530E-4419-A8CA-45F6A300E669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E71596-5F9D-49C5-9701-16B3CA54319D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21" name="Table 163">
            <a:extLst>
              <a:ext uri="{FF2B5EF4-FFF2-40B4-BE49-F238E27FC236}">
                <a16:creationId xmlns:a16="http://schemas.microsoft.com/office/drawing/2014/main" id="{A5E74868-16CA-40FB-9E49-43BD8ED9E8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0902098"/>
              </p:ext>
            </p:extLst>
          </p:nvPr>
        </p:nvGraphicFramePr>
        <p:xfrm>
          <a:off x="5125497" y="1826594"/>
          <a:ext cx="6770360" cy="15124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072">
                  <a:extLst>
                    <a:ext uri="{9D8B030D-6E8A-4147-A177-3AD203B41FA5}">
                      <a16:colId xmlns:a16="http://schemas.microsoft.com/office/drawing/2014/main" val="2577251564"/>
                    </a:ext>
                  </a:extLst>
                </a:gridCol>
                <a:gridCol w="1354072">
                  <a:extLst>
                    <a:ext uri="{9D8B030D-6E8A-4147-A177-3AD203B41FA5}">
                      <a16:colId xmlns:a16="http://schemas.microsoft.com/office/drawing/2014/main" val="189537201"/>
                    </a:ext>
                  </a:extLst>
                </a:gridCol>
                <a:gridCol w="1354072">
                  <a:extLst>
                    <a:ext uri="{9D8B030D-6E8A-4147-A177-3AD203B41FA5}">
                      <a16:colId xmlns:a16="http://schemas.microsoft.com/office/drawing/2014/main" val="3010571813"/>
                    </a:ext>
                  </a:extLst>
                </a:gridCol>
                <a:gridCol w="1354072">
                  <a:extLst>
                    <a:ext uri="{9D8B030D-6E8A-4147-A177-3AD203B41FA5}">
                      <a16:colId xmlns:a16="http://schemas.microsoft.com/office/drawing/2014/main" val="1038415159"/>
                    </a:ext>
                  </a:extLst>
                </a:gridCol>
                <a:gridCol w="1354072">
                  <a:extLst>
                    <a:ext uri="{9D8B030D-6E8A-4147-A177-3AD203B41FA5}">
                      <a16:colId xmlns:a16="http://schemas.microsoft.com/office/drawing/2014/main" val="1534912135"/>
                    </a:ext>
                  </a:extLst>
                </a:gridCol>
              </a:tblGrid>
              <a:tr h="297989"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Dipoles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Quadrupoles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66904770"/>
                  </a:ext>
                </a:extLst>
              </a:tr>
              <a:tr h="50658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Parameter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number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Cost [k€]/unit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number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Cost [k€]/unit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18466083"/>
                  </a:ext>
                </a:extLst>
              </a:tr>
              <a:tr h="29798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PERLE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7 (21 total)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84028422"/>
                  </a:ext>
                </a:extLst>
              </a:tr>
              <a:tr h="29798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STFC (Alice)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transport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transport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525051"/>
                  </a:ext>
                </a:extLst>
              </a:tr>
            </a:tbl>
          </a:graphicData>
        </a:graphic>
      </p:graphicFrame>
      <p:grpSp>
        <p:nvGrpSpPr>
          <p:cNvPr id="285" name="Group 284">
            <a:extLst>
              <a:ext uri="{FF2B5EF4-FFF2-40B4-BE49-F238E27FC236}">
                <a16:creationId xmlns:a16="http://schemas.microsoft.com/office/drawing/2014/main" id="{C8C2B461-22FD-4ABD-96E5-F1A19C59B0F5}"/>
              </a:ext>
            </a:extLst>
          </p:cNvPr>
          <p:cNvGrpSpPr/>
          <p:nvPr/>
        </p:nvGrpSpPr>
        <p:grpSpPr>
          <a:xfrm>
            <a:off x="573578" y="4719669"/>
            <a:ext cx="1645920" cy="1811828"/>
            <a:chOff x="573578" y="4403784"/>
            <a:chExt cx="1645920" cy="1811828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D0A5887E-E8F2-4056-A9AD-4F78ABC2850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96786" y="5216696"/>
              <a:ext cx="922712" cy="99891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Arrow Connector 221">
              <a:extLst>
                <a:ext uri="{FF2B5EF4-FFF2-40B4-BE49-F238E27FC236}">
                  <a16:creationId xmlns:a16="http://schemas.microsoft.com/office/drawing/2014/main" id="{43B2ECF9-F703-48F5-B905-7A7EEA3DE73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296787" y="4403784"/>
              <a:ext cx="922711" cy="81291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Arrow Connector 222">
              <a:extLst>
                <a:ext uri="{FF2B5EF4-FFF2-40B4-BE49-F238E27FC236}">
                  <a16:creationId xmlns:a16="http://schemas.microsoft.com/office/drawing/2014/main" id="{6A7DC516-3FFF-42C3-9841-5361D3C1284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74261" y="4654177"/>
              <a:ext cx="1445237" cy="57390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Arrow Connector 223">
              <a:extLst>
                <a:ext uri="{FF2B5EF4-FFF2-40B4-BE49-F238E27FC236}">
                  <a16:creationId xmlns:a16="http://schemas.microsoft.com/office/drawing/2014/main" id="{9EF68147-8313-42B4-91B6-0A8DAE5A853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73578" y="5035275"/>
              <a:ext cx="1645920" cy="19479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Arrow Connector 224">
              <a:extLst>
                <a:ext uri="{FF2B5EF4-FFF2-40B4-BE49-F238E27FC236}">
                  <a16:creationId xmlns:a16="http://schemas.microsoft.com/office/drawing/2014/main" id="{9FB1B829-4CA4-4064-9776-41E972498A2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4261" y="5228078"/>
              <a:ext cx="1445237" cy="72814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Arrow Connector 225">
              <a:extLst>
                <a:ext uri="{FF2B5EF4-FFF2-40B4-BE49-F238E27FC236}">
                  <a16:creationId xmlns:a16="http://schemas.microsoft.com/office/drawing/2014/main" id="{5CD09319-397A-44DF-BAA5-20628F8E3F5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73578" y="5254131"/>
              <a:ext cx="1645920" cy="31690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6" name="Group 285">
            <a:extLst>
              <a:ext uri="{FF2B5EF4-FFF2-40B4-BE49-F238E27FC236}">
                <a16:creationId xmlns:a16="http://schemas.microsoft.com/office/drawing/2014/main" id="{A563A8AF-5802-48FE-AAFD-B02694BCCC9D}"/>
              </a:ext>
            </a:extLst>
          </p:cNvPr>
          <p:cNvGrpSpPr/>
          <p:nvPr/>
        </p:nvGrpSpPr>
        <p:grpSpPr>
          <a:xfrm>
            <a:off x="9412756" y="4714007"/>
            <a:ext cx="2125309" cy="1805795"/>
            <a:chOff x="9412756" y="4398122"/>
            <a:chExt cx="2125309" cy="1805795"/>
          </a:xfrm>
        </p:grpSpPr>
        <p:cxnSp>
          <p:nvCxnSpPr>
            <p:cNvPr id="241" name="Straight Arrow Connector 240">
              <a:extLst>
                <a:ext uri="{FF2B5EF4-FFF2-40B4-BE49-F238E27FC236}">
                  <a16:creationId xmlns:a16="http://schemas.microsoft.com/office/drawing/2014/main" id="{0EFB5700-531D-4BED-97B1-BAE93A32FAF9}"/>
                </a:ext>
              </a:extLst>
            </p:cNvPr>
            <p:cNvCxnSpPr>
              <a:cxnSpLocks/>
            </p:cNvCxnSpPr>
            <p:nvPr/>
          </p:nvCxnSpPr>
          <p:spPr>
            <a:xfrm>
              <a:off x="9441370" y="5424884"/>
              <a:ext cx="1453843" cy="77903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Arrow Connector 241">
              <a:extLst>
                <a:ext uri="{FF2B5EF4-FFF2-40B4-BE49-F238E27FC236}">
                  <a16:creationId xmlns:a16="http://schemas.microsoft.com/office/drawing/2014/main" id="{7DC614FC-351D-4986-A5FC-511A4351FD3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41370" y="4398122"/>
              <a:ext cx="1453843" cy="95184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Arrow Connector 242">
              <a:extLst>
                <a:ext uri="{FF2B5EF4-FFF2-40B4-BE49-F238E27FC236}">
                  <a16:creationId xmlns:a16="http://schemas.microsoft.com/office/drawing/2014/main" id="{B59BD927-9F0D-4B3C-BF47-513C62463C9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12756" y="4654178"/>
              <a:ext cx="2004983" cy="71491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Arrow Connector 243">
              <a:extLst>
                <a:ext uri="{FF2B5EF4-FFF2-40B4-BE49-F238E27FC236}">
                  <a16:creationId xmlns:a16="http://schemas.microsoft.com/office/drawing/2014/main" id="{2CA486F6-942D-4975-9531-D3DA85A5E29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12756" y="5033089"/>
              <a:ext cx="2125309" cy="34938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Arrow Connector 244">
              <a:extLst>
                <a:ext uri="{FF2B5EF4-FFF2-40B4-BE49-F238E27FC236}">
                  <a16:creationId xmlns:a16="http://schemas.microsoft.com/office/drawing/2014/main" id="{8B615F13-3C8E-4C66-A06B-F26DB1FA7884}"/>
                </a:ext>
              </a:extLst>
            </p:cNvPr>
            <p:cNvCxnSpPr>
              <a:cxnSpLocks/>
            </p:cNvCxnSpPr>
            <p:nvPr/>
          </p:nvCxnSpPr>
          <p:spPr>
            <a:xfrm>
              <a:off x="9441370" y="5412582"/>
              <a:ext cx="1976369" cy="52149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Arrow Connector 245">
              <a:extLst>
                <a:ext uri="{FF2B5EF4-FFF2-40B4-BE49-F238E27FC236}">
                  <a16:creationId xmlns:a16="http://schemas.microsoft.com/office/drawing/2014/main" id="{B393E0D0-BB02-4D33-9320-B1D689832AD9}"/>
                </a:ext>
              </a:extLst>
            </p:cNvPr>
            <p:cNvCxnSpPr>
              <a:cxnSpLocks/>
            </p:cNvCxnSpPr>
            <p:nvPr/>
          </p:nvCxnSpPr>
          <p:spPr>
            <a:xfrm>
              <a:off x="9412757" y="5392231"/>
              <a:ext cx="2125308" cy="18771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2" name="TextBox 281">
            <a:extLst>
              <a:ext uri="{FF2B5EF4-FFF2-40B4-BE49-F238E27FC236}">
                <a16:creationId xmlns:a16="http://schemas.microsoft.com/office/drawing/2014/main" id="{A82651CB-73FF-4ECA-9CB6-06E838CAAAB9}"/>
              </a:ext>
            </a:extLst>
          </p:cNvPr>
          <p:cNvSpPr txBox="1"/>
          <p:nvPr/>
        </p:nvSpPr>
        <p:spPr>
          <a:xfrm>
            <a:off x="365358" y="3876061"/>
            <a:ext cx="2418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</a:rPr>
              <a:t>CERN: </a:t>
            </a:r>
            <a:r>
              <a:rPr lang="en-US" dirty="0"/>
              <a:t>Arc dipoles (12)</a:t>
            </a:r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EDE86876-C0D5-4AF8-84AC-8076EE8DBD8D}"/>
              </a:ext>
            </a:extLst>
          </p:cNvPr>
          <p:cNvSpPr txBox="1"/>
          <p:nvPr/>
        </p:nvSpPr>
        <p:spPr>
          <a:xfrm>
            <a:off x="200311" y="799824"/>
            <a:ext cx="35487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STFC: 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dipoles and 20 quads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97194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90BB7B6D-01B3-4931-8B2C-83163184CE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40" b="18216"/>
          <a:stretch/>
        </p:blipFill>
        <p:spPr>
          <a:xfrm>
            <a:off x="-24363" y="3699553"/>
            <a:ext cx="12192000" cy="2793409"/>
          </a:xfrm>
          <a:prstGeom prst="rect">
            <a:avLst/>
          </a:prstGeom>
        </p:spPr>
      </p:pic>
      <p:sp>
        <p:nvSpPr>
          <p:cNvPr id="220" name="TextBox 219">
            <a:extLst>
              <a:ext uri="{FF2B5EF4-FFF2-40B4-BE49-F238E27FC236}">
                <a16:creationId xmlns:a16="http://schemas.microsoft.com/office/drawing/2014/main" id="{A1A1E986-3ED7-4441-A3D0-38E2A41A7C75}"/>
              </a:ext>
            </a:extLst>
          </p:cNvPr>
          <p:cNvSpPr txBox="1"/>
          <p:nvPr/>
        </p:nvSpPr>
        <p:spPr>
          <a:xfrm>
            <a:off x="4257990" y="1180014"/>
            <a:ext cx="232329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Diagnostic: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Calibri" panose="020F0502020204030204"/>
              </a:rPr>
              <a:t>- Dipole spectrometer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Dipole magnet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4160D17-A277-4E0A-BEE3-9C23A866755B}"/>
              </a:ext>
            </a:extLst>
          </p:cNvPr>
          <p:cNvSpPr txBox="1"/>
          <p:nvPr/>
        </p:nvSpPr>
        <p:spPr>
          <a:xfrm>
            <a:off x="1010845" y="979959"/>
            <a:ext cx="22676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Merger: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correctors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4CD278B6-B887-4253-94A0-84E9ADF66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4683" y="-37469"/>
            <a:ext cx="9351818" cy="862562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+mn-lt"/>
              </a:rPr>
              <a:t>Missing Magnets for PERLE single Tour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98AD08A-4D65-439E-A65C-59ED9C402984}"/>
              </a:ext>
            </a:extLst>
          </p:cNvPr>
          <p:cNvGrpSpPr/>
          <p:nvPr/>
        </p:nvGrpSpPr>
        <p:grpSpPr>
          <a:xfrm>
            <a:off x="354904" y="919313"/>
            <a:ext cx="3903086" cy="2999609"/>
            <a:chOff x="346591" y="862562"/>
            <a:chExt cx="3903086" cy="2999609"/>
          </a:xfrm>
        </p:grpSpPr>
        <p:pic>
          <p:nvPicPr>
            <p:cNvPr id="219" name="Picture 218">
              <a:extLst>
                <a:ext uri="{FF2B5EF4-FFF2-40B4-BE49-F238E27FC236}">
                  <a16:creationId xmlns:a16="http://schemas.microsoft.com/office/drawing/2014/main" id="{B715226F-FB3F-4036-BC72-010B0DC4DA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591" y="862562"/>
              <a:ext cx="3903086" cy="2999609"/>
            </a:xfrm>
            <a:prstGeom prst="rect">
              <a:avLst/>
            </a:prstGeom>
          </p:spPr>
        </p:pic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41CC834B-7B77-4396-A41C-19F6010E32DD}"/>
                </a:ext>
              </a:extLst>
            </p:cNvPr>
            <p:cNvSpPr/>
            <p:nvPr/>
          </p:nvSpPr>
          <p:spPr>
            <a:xfrm>
              <a:off x="2144683" y="2383343"/>
              <a:ext cx="357448" cy="323124"/>
            </a:xfrm>
            <a:prstGeom prst="ellipse">
              <a:avLst/>
            </a:prstGeom>
            <a:noFill/>
            <a:ln w="28575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BC3EBC4-2002-4BC2-B6C1-99D6539540EB}"/>
                </a:ext>
              </a:extLst>
            </p:cNvPr>
            <p:cNvSpPr/>
            <p:nvPr/>
          </p:nvSpPr>
          <p:spPr>
            <a:xfrm>
              <a:off x="2671156" y="3237754"/>
              <a:ext cx="357448" cy="323124"/>
            </a:xfrm>
            <a:prstGeom prst="ellipse">
              <a:avLst/>
            </a:prstGeom>
            <a:noFill/>
            <a:ln w="28575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EE2737-D5A6-4617-9F34-53E9846B8A49}"/>
              </a:ext>
            </a:extLst>
          </p:cNvPr>
          <p:cNvSpPr>
            <a:spLocks noGrp="1"/>
          </p:cNvSpPr>
          <p:nvPr>
            <p:ph type="dt" sz="half" idx="7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DejaVu Sans" pitchFamily="2"/>
                <a:cs typeface="Arial" pitchFamily="34"/>
              </a:rPr>
              <a:t>18/02/2026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DejaVu Sans" pitchFamily="2"/>
              <a:cs typeface="Arial" pitchFamily="34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D2917E1-2B04-4F30-8E44-CED9F34D97E0}"/>
              </a:ext>
            </a:extLst>
          </p:cNvPr>
          <p:cNvGrpSpPr/>
          <p:nvPr/>
        </p:nvGrpSpPr>
        <p:grpSpPr>
          <a:xfrm>
            <a:off x="7139247" y="3089823"/>
            <a:ext cx="4763193" cy="942109"/>
            <a:chOff x="7182196" y="2842991"/>
            <a:chExt cx="4763193" cy="942109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A40F462B-F484-4C34-8DE8-B678949890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82196" y="2842991"/>
              <a:ext cx="4121727" cy="942109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80952A5-CA2F-4838-8952-B494157F25B8}"/>
                </a:ext>
              </a:extLst>
            </p:cNvPr>
            <p:cNvSpPr txBox="1"/>
            <p:nvPr/>
          </p:nvSpPr>
          <p:spPr>
            <a:xfrm>
              <a:off x="11230494" y="2871162"/>
              <a:ext cx="714895" cy="366592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Bot</a:t>
              </a:r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5FAE69-530E-4419-A8CA-45F6A300E669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E71596-5F9D-49C5-9701-16B3CA54319D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DejaVu Sans" pitchFamily="2"/>
                <a:cs typeface="Arial" pitchFamily="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DejaVu Sans" pitchFamily="2"/>
              <a:cs typeface="Arial" pitchFamily="34"/>
            </a:endParaRPr>
          </a:p>
        </p:txBody>
      </p:sp>
      <p:sp>
        <p:nvSpPr>
          <p:cNvPr id="29" name="Flowchart: Terminator 28">
            <a:extLst>
              <a:ext uri="{FF2B5EF4-FFF2-40B4-BE49-F238E27FC236}">
                <a16:creationId xmlns:a16="http://schemas.microsoft.com/office/drawing/2014/main" id="{B95ED4BA-0FA1-4E61-9980-808BA7F082BD}"/>
              </a:ext>
            </a:extLst>
          </p:cNvPr>
          <p:cNvSpPr/>
          <p:nvPr/>
        </p:nvSpPr>
        <p:spPr>
          <a:xfrm>
            <a:off x="3795008" y="4138291"/>
            <a:ext cx="462982" cy="281232"/>
          </a:xfrm>
          <a:prstGeom prst="flowChartTerminator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Flowchart: Terminator 29">
            <a:extLst>
              <a:ext uri="{FF2B5EF4-FFF2-40B4-BE49-F238E27FC236}">
                <a16:creationId xmlns:a16="http://schemas.microsoft.com/office/drawing/2014/main" id="{1AB4DB7D-AFE9-4693-8533-586E935B22F4}"/>
              </a:ext>
            </a:extLst>
          </p:cNvPr>
          <p:cNvSpPr/>
          <p:nvPr/>
        </p:nvSpPr>
        <p:spPr>
          <a:xfrm>
            <a:off x="7710834" y="4138291"/>
            <a:ext cx="462982" cy="281232"/>
          </a:xfrm>
          <a:prstGeom prst="flowChartTerminator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5887354-A32A-4958-926C-7E929F4F1E32}"/>
              </a:ext>
            </a:extLst>
          </p:cNvPr>
          <p:cNvSpPr txBox="1"/>
          <p:nvPr/>
        </p:nvSpPr>
        <p:spPr>
          <a:xfrm>
            <a:off x="3954723" y="4558198"/>
            <a:ext cx="40110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Chicane (inj. &amp; Dump): </a:t>
            </a:r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</a:rPr>
              <a:t>6 dipoles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0411EDF-2B01-48D6-ABBF-0851C62381EC}"/>
              </a:ext>
            </a:extLst>
          </p:cNvPr>
          <p:cNvSpPr txBox="1"/>
          <p:nvPr/>
        </p:nvSpPr>
        <p:spPr>
          <a:xfrm>
            <a:off x="5899590" y="2726773"/>
            <a:ext cx="27123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70C0"/>
                </a:solidFill>
                <a:sym typeface="Wingdings" panose="05000000000000000000" pitchFamily="2" charset="2"/>
              </a:rPr>
              <a:t>B-com (spr./rec.): 4 dipoles</a:t>
            </a:r>
          </a:p>
        </p:txBody>
      </p:sp>
      <p:sp>
        <p:nvSpPr>
          <p:cNvPr id="36" name="Flowchart: Terminator 35">
            <a:extLst>
              <a:ext uri="{FF2B5EF4-FFF2-40B4-BE49-F238E27FC236}">
                <a16:creationId xmlns:a16="http://schemas.microsoft.com/office/drawing/2014/main" id="{978883D6-F294-4B10-939B-18587D30373C}"/>
              </a:ext>
            </a:extLst>
          </p:cNvPr>
          <p:cNvSpPr/>
          <p:nvPr/>
        </p:nvSpPr>
        <p:spPr>
          <a:xfrm>
            <a:off x="7076902" y="3089823"/>
            <a:ext cx="888824" cy="532548"/>
          </a:xfrm>
          <a:prstGeom prst="flowChartTerminator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Flowchart: Terminator 38">
            <a:extLst>
              <a:ext uri="{FF2B5EF4-FFF2-40B4-BE49-F238E27FC236}">
                <a16:creationId xmlns:a16="http://schemas.microsoft.com/office/drawing/2014/main" id="{572263CD-22CF-41E9-AA09-148957044AF4}"/>
              </a:ext>
            </a:extLst>
          </p:cNvPr>
          <p:cNvSpPr/>
          <p:nvPr/>
        </p:nvSpPr>
        <p:spPr>
          <a:xfrm>
            <a:off x="7942325" y="3121230"/>
            <a:ext cx="827602" cy="439648"/>
          </a:xfrm>
          <a:prstGeom prst="flowChartTerminator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842A02C-CA16-4D6F-ABA7-B0332782CA5D}"/>
              </a:ext>
            </a:extLst>
          </p:cNvPr>
          <p:cNvSpPr txBox="1"/>
          <p:nvPr/>
        </p:nvSpPr>
        <p:spPr>
          <a:xfrm>
            <a:off x="8718502" y="2732171"/>
            <a:ext cx="27123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6"/>
                </a:solidFill>
                <a:sym typeface="Wingdings" panose="05000000000000000000" pitchFamily="2" charset="2"/>
              </a:rPr>
              <a:t>Bot (spr./rec.): 4 dipoles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213090E-2CD7-45BC-A4DA-1161553F4329}"/>
              </a:ext>
            </a:extLst>
          </p:cNvPr>
          <p:cNvSpPr txBox="1"/>
          <p:nvPr/>
        </p:nvSpPr>
        <p:spPr>
          <a:xfrm>
            <a:off x="4743476" y="5691679"/>
            <a:ext cx="27778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Quadrupoles (ERL loop): 52</a:t>
            </a:r>
            <a:endParaRPr lang="en-US" dirty="0">
              <a:solidFill>
                <a:schemeClr val="accent2"/>
              </a:solidFill>
              <a:sym typeface="Wingdings" panose="05000000000000000000" pitchFamily="2" charset="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E846D0-A410-40C2-97D6-DB8035FC034B}"/>
              </a:ext>
            </a:extLst>
          </p:cNvPr>
          <p:cNvSpPr txBox="1"/>
          <p:nvPr/>
        </p:nvSpPr>
        <p:spPr>
          <a:xfrm>
            <a:off x="7521314" y="1055716"/>
            <a:ext cx="4315782" cy="923330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dirty="0"/>
              <a:t>Possible recuperation from </a:t>
            </a:r>
            <a:r>
              <a:rPr lang="en-US" dirty="0" err="1"/>
              <a:t>bERLinPro</a:t>
            </a:r>
            <a:r>
              <a:rPr lang="en-US" dirty="0"/>
              <a:t>: </a:t>
            </a:r>
          </a:p>
          <a:p>
            <a:pPr marL="285750" indent="-285750">
              <a:buFontTx/>
              <a:buChar char="-"/>
            </a:pPr>
            <a:r>
              <a:rPr lang="en-US" dirty="0"/>
              <a:t>Quads: 52 </a:t>
            </a:r>
          </a:p>
          <a:p>
            <a:pPr marL="285750" indent="-285750">
              <a:buFontTx/>
              <a:buChar char="-"/>
            </a:pPr>
            <a:r>
              <a:rPr lang="en-US" dirty="0"/>
              <a:t>Spr./Rec. dipoles (if space allows)</a:t>
            </a:r>
          </a:p>
        </p:txBody>
      </p:sp>
    </p:spTree>
    <p:extLst>
      <p:ext uri="{BB962C8B-B14F-4D97-AF65-F5344CB8AC3E}">
        <p14:creationId xmlns:p14="http://schemas.microsoft.com/office/powerpoint/2010/main" val="3562695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6" grpId="0" animBg="1"/>
      <p:bldP spid="3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1157B0-F919-4620-B0E5-3E869A87B88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FR" dirty="0"/>
              <a:t>Etat d’avancement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F4F59D68-4209-45D0-AC75-C8A50DEC5F79}"/>
              </a:ext>
            </a:extLst>
          </p:cNvPr>
          <p:cNvSpPr>
            <a:spLocks noGrp="1"/>
          </p:cNvSpPr>
          <p:nvPr>
            <p:ph type="dt" sz="half" idx="7"/>
          </p:nvPr>
        </p:nvSpPr>
        <p:spPr/>
        <p:txBody>
          <a:bodyPr/>
          <a:lstStyle/>
          <a:p>
            <a:pPr lvl="0"/>
            <a:r>
              <a:rPr lang="en-US"/>
              <a:t>26/06/26</a:t>
            </a:r>
            <a:endParaRPr lang="fr-FR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DA6E5249-2123-43C7-A137-9F01A7157A0F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lvl="0"/>
            <a:r>
              <a:rPr lang="fr-FR"/>
              <a:t>PERLE- Project Progress Review #5-2026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AFF0F59D-82AE-44F5-9E36-9944805095A1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7E528F01-9717-43AF-9760-F27EE689F612}" type="slidenum">
              <a:rPr lang="en-US" smtClean="0"/>
              <a:t>4</a:t>
            </a:fld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858D196-10A2-461C-AFA6-07E7BD8E813A}"/>
              </a:ext>
            </a:extLst>
          </p:cNvPr>
          <p:cNvSpPr txBox="1"/>
          <p:nvPr/>
        </p:nvSpPr>
        <p:spPr>
          <a:xfrm>
            <a:off x="172371" y="2205588"/>
            <a:ext cx="4862979" cy="2446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hangingPunct="1">
              <a:spcBef>
                <a:spcPts val="1000"/>
              </a:spcBef>
              <a:buSzPct val="100000"/>
            </a:pPr>
            <a:r>
              <a:rPr lang="fr-FR" sz="2000" b="1" dirty="0">
                <a:solidFill>
                  <a:srgbClr val="FF0000"/>
                </a:solidFill>
                <a:latin typeface="Calibri" pitchFamily="18"/>
              </a:rPr>
              <a:t>Alimentation</a:t>
            </a:r>
            <a:r>
              <a:rPr lang="fr-FR" sz="1800" dirty="0">
                <a:solidFill>
                  <a:srgbClr val="4472C4"/>
                </a:solidFill>
                <a:latin typeface="Calibri" pitchFamily="18"/>
              </a:rPr>
              <a:t>: Emmanuel a préparé un tableau </a:t>
            </a:r>
          </a:p>
          <a:p>
            <a:pPr marL="742950" lvl="1" indent="-285750"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</a:pPr>
            <a:r>
              <a:rPr lang="fr-FR" dirty="0">
                <a:latin typeface="Calibri" pitchFamily="18"/>
              </a:rPr>
              <a:t> </a:t>
            </a:r>
            <a:r>
              <a:rPr lang="fr-FR" dirty="0"/>
              <a:t>premier chiffrage avec le fournisseur "Equipements scientifiques", qui est le distributeur officiel Delta </a:t>
            </a:r>
            <a:r>
              <a:rPr lang="fr-FR" dirty="0" err="1"/>
              <a:t>Elektronika</a:t>
            </a:r>
            <a:r>
              <a:rPr lang="fr-FR" dirty="0"/>
              <a:t> en France</a:t>
            </a:r>
          </a:p>
          <a:p>
            <a:pPr marL="742950" lvl="1" indent="-285750"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</a:pPr>
            <a:r>
              <a:rPr lang="fr-FR" dirty="0">
                <a:highlight>
                  <a:srgbClr val="FFFF00"/>
                </a:highlight>
                <a:latin typeface="Calibri" pitchFamily="18"/>
              </a:rPr>
              <a:t> a ce jour, pas de récupération d’Alim</a:t>
            </a:r>
          </a:p>
          <a:p>
            <a:pPr marL="1200150" lvl="2" indent="-285750"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</a:pPr>
            <a:r>
              <a:rPr lang="fr-FR" dirty="0" err="1">
                <a:highlight>
                  <a:srgbClr val="00B050"/>
                </a:highlight>
                <a:latin typeface="Calibri" pitchFamily="18"/>
              </a:rPr>
              <a:t>Thomx</a:t>
            </a:r>
            <a:r>
              <a:rPr lang="fr-FR" dirty="0">
                <a:highlight>
                  <a:srgbClr val="00B050"/>
                </a:highlight>
                <a:latin typeface="Calibri" pitchFamily="18"/>
              </a:rPr>
              <a:t> Alim: possible types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6D8C163-FAD9-478B-A33D-B8FACF9CF5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9" r="4577" b="2220"/>
          <a:stretch/>
        </p:blipFill>
        <p:spPr>
          <a:xfrm>
            <a:off x="5179583" y="1400798"/>
            <a:ext cx="6876539" cy="463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044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1157B0-F919-4620-B0E5-3E869A87B88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FR" dirty="0"/>
              <a:t>Etat d’avancement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F4F59D68-4209-45D0-AC75-C8A50DEC5F79}"/>
              </a:ext>
            </a:extLst>
          </p:cNvPr>
          <p:cNvSpPr>
            <a:spLocks noGrp="1"/>
          </p:cNvSpPr>
          <p:nvPr>
            <p:ph type="dt" sz="half" idx="7"/>
          </p:nvPr>
        </p:nvSpPr>
        <p:spPr/>
        <p:txBody>
          <a:bodyPr/>
          <a:lstStyle/>
          <a:p>
            <a:pPr lvl="0"/>
            <a:r>
              <a:rPr lang="en-US"/>
              <a:t>26/06/26</a:t>
            </a:r>
            <a:endParaRPr lang="fr-FR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DA6E5249-2123-43C7-A137-9F01A7157A0F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lvl="0"/>
            <a:r>
              <a:rPr lang="fr-FR"/>
              <a:t>PERLE- Project Progress Review #5-2026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AFF0F59D-82AE-44F5-9E36-9944805095A1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7E528F01-9717-43AF-9760-F27EE689F612}" type="slidenum">
              <a:rPr lang="en-US" smtClean="0"/>
              <a:t>5</a:t>
            </a:fld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858D196-10A2-461C-AFA6-07E7BD8E813A}"/>
              </a:ext>
            </a:extLst>
          </p:cNvPr>
          <p:cNvSpPr txBox="1"/>
          <p:nvPr/>
        </p:nvSpPr>
        <p:spPr>
          <a:xfrm>
            <a:off x="255499" y="891356"/>
            <a:ext cx="7092952" cy="8053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hangingPunct="1">
              <a:spcBef>
                <a:spcPts val="1000"/>
              </a:spcBef>
              <a:buSzPct val="100000"/>
            </a:pPr>
            <a:r>
              <a:rPr lang="fr-FR" sz="2000" b="1" dirty="0">
                <a:solidFill>
                  <a:srgbClr val="FF0000"/>
                </a:solidFill>
                <a:latin typeface="Calibri" pitchFamily="18"/>
              </a:rPr>
              <a:t>Alimentation</a:t>
            </a:r>
            <a:r>
              <a:rPr lang="fr-FR" sz="1800" dirty="0">
                <a:solidFill>
                  <a:srgbClr val="4472C4"/>
                </a:solidFill>
                <a:latin typeface="Calibri" pitchFamily="18"/>
              </a:rPr>
              <a:t>: </a:t>
            </a:r>
            <a:r>
              <a:rPr lang="fr-FR" sz="1800" dirty="0" err="1">
                <a:solidFill>
                  <a:srgbClr val="4472C4"/>
                </a:solidFill>
                <a:latin typeface="Calibri" pitchFamily="18"/>
              </a:rPr>
              <a:t>Thomx</a:t>
            </a:r>
            <a:r>
              <a:rPr lang="fr-FR" sz="1800" dirty="0">
                <a:solidFill>
                  <a:srgbClr val="4472C4"/>
                </a:solidFill>
                <a:latin typeface="Calibri" pitchFamily="18"/>
              </a:rPr>
              <a:t> Alim for PERLE </a:t>
            </a:r>
          </a:p>
          <a:p>
            <a:pPr hangingPunct="1">
              <a:spcBef>
                <a:spcPts val="1000"/>
              </a:spcBef>
              <a:buSzPct val="100000"/>
            </a:pPr>
            <a:r>
              <a:rPr lang="fr-FR" sz="1800" dirty="0">
                <a:solidFill>
                  <a:srgbClr val="4472C4"/>
                </a:solidFill>
                <a:latin typeface="Calibri" pitchFamily="18"/>
              </a:rPr>
              <a:t>- </a:t>
            </a:r>
            <a:r>
              <a:rPr lang="fr-FR" sz="1800" dirty="0">
                <a:latin typeface="Calibri" pitchFamily="18"/>
              </a:rPr>
              <a:t>For correctors and </a:t>
            </a:r>
            <a:r>
              <a:rPr lang="fr-FR" sz="1800" dirty="0" err="1">
                <a:latin typeface="Calibri" pitchFamily="18"/>
              </a:rPr>
              <a:t>most</a:t>
            </a:r>
            <a:r>
              <a:rPr lang="fr-FR" sz="1800" dirty="0">
                <a:latin typeface="Calibri" pitchFamily="18"/>
              </a:rPr>
              <a:t> of quads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4175E10-7CD0-4B31-B37C-D1AA1D2623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6818244"/>
              </p:ext>
            </p:extLst>
          </p:nvPr>
        </p:nvGraphicFramePr>
        <p:xfrm>
          <a:off x="531517" y="1803472"/>
          <a:ext cx="11128716" cy="41624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1081">
                  <a:extLst>
                    <a:ext uri="{9D8B030D-6E8A-4147-A177-3AD203B41FA5}">
                      <a16:colId xmlns:a16="http://schemas.microsoft.com/office/drawing/2014/main" val="3811909501"/>
                    </a:ext>
                  </a:extLst>
                </a:gridCol>
                <a:gridCol w="784483">
                  <a:extLst>
                    <a:ext uri="{9D8B030D-6E8A-4147-A177-3AD203B41FA5}">
                      <a16:colId xmlns:a16="http://schemas.microsoft.com/office/drawing/2014/main" val="1455765372"/>
                    </a:ext>
                  </a:extLst>
                </a:gridCol>
                <a:gridCol w="652267">
                  <a:extLst>
                    <a:ext uri="{9D8B030D-6E8A-4147-A177-3AD203B41FA5}">
                      <a16:colId xmlns:a16="http://schemas.microsoft.com/office/drawing/2014/main" val="3109500109"/>
                    </a:ext>
                  </a:extLst>
                </a:gridCol>
                <a:gridCol w="758040">
                  <a:extLst>
                    <a:ext uri="{9D8B030D-6E8A-4147-A177-3AD203B41FA5}">
                      <a16:colId xmlns:a16="http://schemas.microsoft.com/office/drawing/2014/main" val="1904644992"/>
                    </a:ext>
                  </a:extLst>
                </a:gridCol>
                <a:gridCol w="678710">
                  <a:extLst>
                    <a:ext uri="{9D8B030D-6E8A-4147-A177-3AD203B41FA5}">
                      <a16:colId xmlns:a16="http://schemas.microsoft.com/office/drawing/2014/main" val="4011661665"/>
                    </a:ext>
                  </a:extLst>
                </a:gridCol>
                <a:gridCol w="1529816">
                  <a:extLst>
                    <a:ext uri="{9D8B030D-6E8A-4147-A177-3AD203B41FA5}">
                      <a16:colId xmlns:a16="http://schemas.microsoft.com/office/drawing/2014/main" val="3004338805"/>
                    </a:ext>
                  </a:extLst>
                </a:gridCol>
                <a:gridCol w="6064319">
                  <a:extLst>
                    <a:ext uri="{9D8B030D-6E8A-4147-A177-3AD203B41FA5}">
                      <a16:colId xmlns:a16="http://schemas.microsoft.com/office/drawing/2014/main" val="717633935"/>
                    </a:ext>
                  </a:extLst>
                </a:gridCol>
              </a:tblGrid>
              <a:tr h="1269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Qte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Current [A]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Voltage [V]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Type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P_max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Ok pour PERLE?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Comments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/>
                </a:tc>
                <a:extLst>
                  <a:ext uri="{0D108BD9-81ED-4DB2-BD59-A6C34878D82A}">
                    <a16:rowId xmlns:a16="http://schemas.microsoft.com/office/drawing/2014/main" val="1074681572"/>
                  </a:ext>
                </a:extLst>
              </a:tr>
              <a:tr h="1269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300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170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Unipole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51 kW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oui*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800" u="none" strike="noStrike" dirty="0" err="1">
                          <a:effectLst/>
                        </a:rPr>
                        <a:t>Sur-dimensionnée</a:t>
                      </a:r>
                      <a:r>
                        <a:rPr lang="fr-FR" sz="1800" u="none" strike="noStrike" dirty="0">
                          <a:effectLst/>
                        </a:rPr>
                        <a:t>, probablement refroidissement eau, </a:t>
                      </a:r>
                      <a:r>
                        <a:rPr lang="fr-FR" sz="1800" u="none" strike="noStrike" dirty="0" err="1">
                          <a:effectLst/>
                        </a:rPr>
                        <a:t>triph</a:t>
                      </a:r>
                      <a:r>
                        <a:rPr lang="fr-FR" sz="1800" u="none" strike="noStrike" dirty="0">
                          <a:effectLst/>
                        </a:rPr>
                        <a:t>.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4259150"/>
                  </a:ext>
                </a:extLst>
              </a:tr>
              <a:tr h="1269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300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85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Unipole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25.5 kW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err="1">
                          <a:effectLst/>
                        </a:rPr>
                        <a:t>oui</a:t>
                      </a:r>
                      <a:r>
                        <a:rPr lang="en-US" sz="1800" u="none" strike="noStrike" dirty="0">
                          <a:effectLst/>
                        </a:rPr>
                        <a:t>*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800" u="none" strike="noStrike">
                          <a:effectLst/>
                        </a:rPr>
                        <a:t>Sur-dimensionnée, probablement refroidissement eau, triph.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4802228"/>
                  </a:ext>
                </a:extLst>
              </a:tr>
              <a:tr h="1269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300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45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err="1">
                          <a:effectLst/>
                        </a:rPr>
                        <a:t>Unipole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13.5 kW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err="1">
                          <a:effectLst/>
                        </a:rPr>
                        <a:t>oui</a:t>
                      </a:r>
                      <a:r>
                        <a:rPr lang="en-US" sz="1800" u="none" strike="noStrike" dirty="0">
                          <a:effectLst/>
                        </a:rPr>
                        <a:t>*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800" u="none" strike="noStrike" dirty="0" err="1">
                          <a:effectLst/>
                        </a:rPr>
                        <a:t>Sur-dimensionnée</a:t>
                      </a:r>
                      <a:r>
                        <a:rPr lang="fr-FR" sz="1800" u="none" strike="noStrike" dirty="0">
                          <a:effectLst/>
                        </a:rPr>
                        <a:t>, probablement refroidissement eau, </a:t>
                      </a:r>
                      <a:r>
                        <a:rPr lang="fr-FR" sz="1800" u="none" strike="noStrike" dirty="0" err="1">
                          <a:effectLst/>
                        </a:rPr>
                        <a:t>triph</a:t>
                      </a:r>
                      <a:r>
                        <a:rPr lang="fr-FR" sz="1800" u="none" strike="noStrike" dirty="0">
                          <a:effectLst/>
                        </a:rPr>
                        <a:t>.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4962233"/>
                  </a:ext>
                </a:extLst>
              </a:tr>
              <a:tr h="1269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12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18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err="1">
                          <a:effectLst/>
                        </a:rPr>
                        <a:t>Unipole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216 W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err="1">
                          <a:effectLst/>
                        </a:rPr>
                        <a:t>oui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TOP.SPR3.QUAD.4 ?, TOP.REC1.QUAD.3, MID.A2S3.QUAD.1 ?, MID.A2S3.QUAD.2 ?, MID.A2S3.QUAD.3 ?, BOT.REC1.QUAD.2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b"/>
                </a:tc>
                <a:extLst>
                  <a:ext uri="{0D108BD9-81ED-4DB2-BD59-A6C34878D82A}">
                    <a16:rowId xmlns:a16="http://schemas.microsoft.com/office/drawing/2014/main" val="38853912"/>
                  </a:ext>
                </a:extLst>
              </a:tr>
              <a:tr h="1269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33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12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Unipole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72 W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err="1">
                          <a:effectLst/>
                        </a:rPr>
                        <a:t>oui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TOP.SPR3.QUAD.4 ?, TOP.REC1.QUAD.3, MID.A2S3.QUAD.1 ?, MID.A2S3.QUAD.2 ?, MID.A2S3.QUAD.3 ?, BOT.REC1.QUAD.2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b"/>
                </a:tc>
                <a:extLst>
                  <a:ext uri="{0D108BD9-81ED-4DB2-BD59-A6C34878D82A}">
                    <a16:rowId xmlns:a16="http://schemas.microsoft.com/office/drawing/2014/main" val="2035170372"/>
                  </a:ext>
                </a:extLst>
              </a:tr>
              <a:tr h="1269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12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12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Unipole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36 W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oui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TOP.SPR3.QUAD.4 ?, TOP.REC1.QUAD.3, MID.A2S3.QUAD.1 ?, MID.A2S3.QUAD.2 ?, MID.A2S3.QUAD.3 ?, BOT.REC1.QUAD.2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b"/>
                </a:tc>
                <a:extLst>
                  <a:ext uri="{0D108BD9-81ED-4DB2-BD59-A6C34878D82A}">
                    <a16:rowId xmlns:a16="http://schemas.microsoft.com/office/drawing/2014/main" val="3215991847"/>
                  </a:ext>
                </a:extLst>
              </a:tr>
              <a:tr h="1269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12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±12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±3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Bi-pole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36 W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oui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Correcteurs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/>
                </a:tc>
                <a:extLst>
                  <a:ext uri="{0D108BD9-81ED-4DB2-BD59-A6C34878D82A}">
                    <a16:rowId xmlns:a16="http://schemas.microsoft.com/office/drawing/2014/main" val="716991159"/>
                  </a:ext>
                </a:extLst>
              </a:tr>
              <a:tr h="1269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10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±12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±3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Bi-pole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36 W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oui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 err="1">
                          <a:effectLst/>
                        </a:rPr>
                        <a:t>Correcteurs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9" marR="5289" marT="5289" marB="0" anchor="ctr"/>
                </a:tc>
                <a:extLst>
                  <a:ext uri="{0D108BD9-81ED-4DB2-BD59-A6C34878D82A}">
                    <a16:rowId xmlns:a16="http://schemas.microsoft.com/office/drawing/2014/main" val="3158633567"/>
                  </a:ext>
                </a:extLst>
              </a:tr>
            </a:tbl>
          </a:graphicData>
        </a:graphic>
      </p:graphicFrame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796A0BE-A299-48ED-9B60-ACC9F716B947}"/>
              </a:ext>
            </a:extLst>
          </p:cNvPr>
          <p:cNvCxnSpPr>
            <a:cxnSpLocks/>
          </p:cNvCxnSpPr>
          <p:nvPr/>
        </p:nvCxnSpPr>
        <p:spPr>
          <a:xfrm flipH="1">
            <a:off x="5237021" y="1696705"/>
            <a:ext cx="66499" cy="2260153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6F10046-9254-4D8A-B2CE-6C6DE11B6C06}"/>
              </a:ext>
            </a:extLst>
          </p:cNvPr>
          <p:cNvSpPr txBox="1"/>
          <p:nvPr/>
        </p:nvSpPr>
        <p:spPr>
          <a:xfrm>
            <a:off x="4605251" y="1397427"/>
            <a:ext cx="34580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Ok for Alice dipoles in merger (2/3)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2F2EE2B-71E4-4D41-9055-58DE8634144C}"/>
              </a:ext>
            </a:extLst>
          </p:cNvPr>
          <p:cNvCxnSpPr>
            <a:cxnSpLocks/>
          </p:cNvCxnSpPr>
          <p:nvPr/>
        </p:nvCxnSpPr>
        <p:spPr>
          <a:xfrm flipH="1">
            <a:off x="9792393" y="1260623"/>
            <a:ext cx="531315" cy="1566158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6761C2E-B762-41CE-A685-1B3489BB0A8B}"/>
              </a:ext>
            </a:extLst>
          </p:cNvPr>
          <p:cNvSpPr txBox="1"/>
          <p:nvPr/>
        </p:nvSpPr>
        <p:spPr>
          <a:xfrm>
            <a:off x="8744167" y="902420"/>
            <a:ext cx="3192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C000"/>
                </a:solidFill>
              </a:rPr>
              <a:t>Possible for arc dipoles (but not CERN’s ones)</a:t>
            </a:r>
          </a:p>
        </p:txBody>
      </p:sp>
    </p:spTree>
    <p:extLst>
      <p:ext uri="{BB962C8B-B14F-4D97-AF65-F5344CB8AC3E}">
        <p14:creationId xmlns:p14="http://schemas.microsoft.com/office/powerpoint/2010/main" val="1305280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1157B0-F919-4620-B0E5-3E869A87B88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FR" dirty="0"/>
              <a:t>Etat d’avancement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E560FF8-D0C8-467C-A3B4-E933FDC4DD9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04888" y="994846"/>
            <a:ext cx="11177195" cy="5410053"/>
          </a:xfrm>
        </p:spPr>
        <p:txBody>
          <a:bodyPr lIns="91440" tIns="45720" rIns="91440" bIns="45720"/>
          <a:lstStyle/>
          <a:p>
            <a:pPr marL="0" lvl="0" indent="0" hangingPunct="1">
              <a:spcBef>
                <a:spcPts val="1000"/>
              </a:spcBef>
              <a:buSzPct val="100000"/>
              <a:buNone/>
            </a:pPr>
            <a:endParaRPr lang="fr-FR" sz="2800" dirty="0">
              <a:solidFill>
                <a:srgbClr val="4472C4"/>
              </a:solidFill>
              <a:latin typeface="Calibri" pitchFamily="18"/>
            </a:endParaRPr>
          </a:p>
          <a:p>
            <a:pPr marL="0" lvl="0" indent="0" hangingPunct="1">
              <a:spcBef>
                <a:spcPts val="1000"/>
              </a:spcBef>
              <a:buSzPct val="100000"/>
              <a:buNone/>
            </a:pPr>
            <a:endParaRPr lang="fr-FR" sz="2800" dirty="0">
              <a:solidFill>
                <a:srgbClr val="4472C4"/>
              </a:solidFill>
              <a:latin typeface="Calibri" pitchFamily="18"/>
            </a:endParaRPr>
          </a:p>
          <a:p>
            <a:pPr marL="0" lvl="0" indent="0" hangingPunct="1">
              <a:spcBef>
                <a:spcPts val="1000"/>
              </a:spcBef>
              <a:buSzPct val="100000"/>
              <a:buNone/>
            </a:pPr>
            <a:endParaRPr lang="fr-FR" sz="2800" dirty="0">
              <a:solidFill>
                <a:srgbClr val="4472C4"/>
              </a:solidFill>
              <a:latin typeface="Calibri" pitchFamily="18"/>
            </a:endParaRPr>
          </a:p>
          <a:p>
            <a:pPr marL="0" lvl="0" indent="0" hangingPunct="1">
              <a:spcBef>
                <a:spcPts val="1000"/>
              </a:spcBef>
              <a:buSzPct val="100000"/>
              <a:buNone/>
            </a:pPr>
            <a:endParaRPr lang="fr-FR" sz="2800" dirty="0">
              <a:solidFill>
                <a:srgbClr val="4472C4"/>
              </a:solidFill>
              <a:latin typeface="Calibri" pitchFamily="18"/>
            </a:endParaRP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F4F59D68-4209-45D0-AC75-C8A50DEC5F79}"/>
              </a:ext>
            </a:extLst>
          </p:cNvPr>
          <p:cNvSpPr>
            <a:spLocks noGrp="1"/>
          </p:cNvSpPr>
          <p:nvPr>
            <p:ph type="dt" sz="half" idx="7"/>
          </p:nvPr>
        </p:nvSpPr>
        <p:spPr/>
        <p:txBody>
          <a:bodyPr/>
          <a:lstStyle/>
          <a:p>
            <a:pPr lvl="0"/>
            <a:r>
              <a:rPr lang="en-US"/>
              <a:t>26/06/26</a:t>
            </a:r>
            <a:endParaRPr lang="fr-FR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DA6E5249-2123-43C7-A137-9F01A7157A0F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lvl="0"/>
            <a:r>
              <a:rPr lang="fr-FR"/>
              <a:t>PERLE- Project Progress Review #5-2026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AFF0F59D-82AE-44F5-9E36-9944805095A1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7E528F01-9717-43AF-9760-F27EE689F612}" type="slidenum">
              <a:rPr lang="en-US" smtClean="0"/>
              <a:t>6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6B48E0-FE95-48C7-9D57-902827C4B15A}"/>
              </a:ext>
            </a:extLst>
          </p:cNvPr>
          <p:cNvSpPr txBox="1"/>
          <p:nvPr/>
        </p:nvSpPr>
        <p:spPr>
          <a:xfrm>
            <a:off x="491999" y="2006405"/>
            <a:ext cx="39260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highlight>
                  <a:srgbClr val="FF0000"/>
                </a:highlight>
              </a:rPr>
              <a:t>Water cooled, with high current/small voltage (4V) power supply</a:t>
            </a:r>
            <a:r>
              <a:rPr lang="en-US" dirty="0"/>
              <a:t> as the number of turns is small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EB5232-5790-4E73-9CC2-CC20F69D3674}"/>
              </a:ext>
            </a:extLst>
          </p:cNvPr>
          <p:cNvSpPr txBox="1"/>
          <p:nvPr/>
        </p:nvSpPr>
        <p:spPr>
          <a:xfrm>
            <a:off x="491999" y="884760"/>
            <a:ext cx="4246256" cy="8053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hangingPunct="1">
              <a:spcBef>
                <a:spcPts val="1000"/>
              </a:spcBef>
              <a:buSzPct val="100000"/>
            </a:pPr>
            <a:r>
              <a:rPr lang="fr-FR" sz="2000" b="1" dirty="0">
                <a:solidFill>
                  <a:srgbClr val="FF0000"/>
                </a:solidFill>
                <a:latin typeface="Calibri" pitchFamily="18"/>
              </a:rPr>
              <a:t>Alimentation</a:t>
            </a:r>
            <a:r>
              <a:rPr lang="fr-FR" sz="2000" dirty="0">
                <a:solidFill>
                  <a:srgbClr val="4472C4"/>
                </a:solidFill>
                <a:latin typeface="Calibri" pitchFamily="18"/>
              </a:rPr>
              <a:t>: </a:t>
            </a:r>
            <a:r>
              <a:rPr lang="fr-FR" sz="2000" dirty="0" err="1">
                <a:solidFill>
                  <a:srgbClr val="4472C4"/>
                </a:solidFill>
                <a:latin typeface="Calibri" pitchFamily="18"/>
              </a:rPr>
              <a:t>Missing</a:t>
            </a:r>
            <a:r>
              <a:rPr lang="fr-FR" sz="2000" dirty="0">
                <a:solidFill>
                  <a:srgbClr val="4472C4"/>
                </a:solidFill>
                <a:latin typeface="Calibri" pitchFamily="18"/>
              </a:rPr>
              <a:t> Alim for merger</a:t>
            </a:r>
          </a:p>
          <a:p>
            <a:pPr>
              <a:spcBef>
                <a:spcPts val="1000"/>
              </a:spcBef>
              <a:buSzPct val="100000"/>
            </a:pPr>
            <a:r>
              <a:rPr lang="fr-FR" sz="1800" dirty="0">
                <a:solidFill>
                  <a:srgbClr val="4472C4"/>
                </a:solidFill>
                <a:latin typeface="Calibri" pitchFamily="18"/>
              </a:rPr>
              <a:t>- </a:t>
            </a:r>
            <a:r>
              <a:rPr lang="fr-FR" sz="1800" b="1" dirty="0">
                <a:latin typeface="Calibri" pitchFamily="18"/>
              </a:rPr>
              <a:t>Alim for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EMMA ring quad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E7E51B-71E7-4141-B56B-83A024F2CB57}"/>
              </a:ext>
            </a:extLst>
          </p:cNvPr>
          <p:cNvSpPr txBox="1"/>
          <p:nvPr/>
        </p:nvSpPr>
        <p:spPr>
          <a:xfrm>
            <a:off x="6687752" y="884760"/>
            <a:ext cx="4246256" cy="8053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hangingPunct="1">
              <a:spcBef>
                <a:spcPts val="1000"/>
              </a:spcBef>
              <a:buSzPct val="100000"/>
            </a:pPr>
            <a:r>
              <a:rPr lang="fr-FR" sz="2000" b="1" dirty="0">
                <a:solidFill>
                  <a:srgbClr val="FF0000"/>
                </a:solidFill>
                <a:latin typeface="Calibri" pitchFamily="18"/>
              </a:rPr>
              <a:t>Alimentation</a:t>
            </a:r>
            <a:r>
              <a:rPr lang="fr-FR" sz="2000" dirty="0">
                <a:solidFill>
                  <a:srgbClr val="4472C4"/>
                </a:solidFill>
                <a:latin typeface="Calibri" pitchFamily="18"/>
              </a:rPr>
              <a:t>: </a:t>
            </a:r>
            <a:r>
              <a:rPr lang="fr-FR" sz="2000" dirty="0" err="1">
                <a:solidFill>
                  <a:srgbClr val="4472C4"/>
                </a:solidFill>
                <a:latin typeface="Calibri" pitchFamily="18"/>
              </a:rPr>
              <a:t>Missing</a:t>
            </a:r>
            <a:r>
              <a:rPr lang="fr-FR" sz="2000" dirty="0">
                <a:solidFill>
                  <a:srgbClr val="4472C4"/>
                </a:solidFill>
                <a:latin typeface="Calibri" pitchFamily="18"/>
              </a:rPr>
              <a:t> Alim for merger</a:t>
            </a:r>
          </a:p>
          <a:p>
            <a:pPr>
              <a:spcBef>
                <a:spcPts val="1000"/>
              </a:spcBef>
              <a:buSzPct val="100000"/>
            </a:pPr>
            <a:r>
              <a:rPr lang="fr-FR" sz="1800" dirty="0">
                <a:solidFill>
                  <a:srgbClr val="4472C4"/>
                </a:solidFill>
                <a:latin typeface="Calibri" pitchFamily="18"/>
              </a:rPr>
              <a:t>- </a:t>
            </a:r>
            <a:r>
              <a:rPr lang="en-US" sz="1800" b="1" dirty="0">
                <a:effectLst/>
                <a:highlight>
                  <a:srgbClr val="FF00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Bipolar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Alim for 1</a:t>
            </a:r>
            <a:r>
              <a:rPr lang="en-US" sz="1800" b="1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switching dipole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7E7DBE1-46F2-4895-96E5-B004115A43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23" r="19945" b="40387"/>
          <a:stretch/>
        </p:blipFill>
        <p:spPr>
          <a:xfrm>
            <a:off x="5841826" y="1931801"/>
            <a:ext cx="5205788" cy="2308324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D6068C98-9564-4744-8AE3-7516196545F7}"/>
              </a:ext>
            </a:extLst>
          </p:cNvPr>
          <p:cNvSpPr/>
          <p:nvPr/>
        </p:nvSpPr>
        <p:spPr>
          <a:xfrm>
            <a:off x="7591944" y="2603784"/>
            <a:ext cx="433070" cy="438162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Table 163">
                <a:extLst>
                  <a:ext uri="{FF2B5EF4-FFF2-40B4-BE49-F238E27FC236}">
                    <a16:creationId xmlns:a16="http://schemas.microsoft.com/office/drawing/2014/main" id="{488B0EC2-0F75-40FF-87F1-2777769155F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94639652"/>
                  </p:ext>
                </p:extLst>
              </p:nvPr>
            </p:nvGraphicFramePr>
            <p:xfrm>
              <a:off x="228537" y="4034281"/>
              <a:ext cx="11529896" cy="13817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47128">
                      <a:extLst>
                        <a:ext uri="{9D8B030D-6E8A-4147-A177-3AD203B41FA5}">
                          <a16:colId xmlns:a16="http://schemas.microsoft.com/office/drawing/2014/main" val="2577251564"/>
                        </a:ext>
                      </a:extLst>
                    </a:gridCol>
                    <a:gridCol w="1647128">
                      <a:extLst>
                        <a:ext uri="{9D8B030D-6E8A-4147-A177-3AD203B41FA5}">
                          <a16:colId xmlns:a16="http://schemas.microsoft.com/office/drawing/2014/main" val="2672076182"/>
                        </a:ext>
                      </a:extLst>
                    </a:gridCol>
                    <a:gridCol w="1647128">
                      <a:extLst>
                        <a:ext uri="{9D8B030D-6E8A-4147-A177-3AD203B41FA5}">
                          <a16:colId xmlns:a16="http://schemas.microsoft.com/office/drawing/2014/main" val="189537201"/>
                        </a:ext>
                      </a:extLst>
                    </a:gridCol>
                    <a:gridCol w="1647128">
                      <a:extLst>
                        <a:ext uri="{9D8B030D-6E8A-4147-A177-3AD203B41FA5}">
                          <a16:colId xmlns:a16="http://schemas.microsoft.com/office/drawing/2014/main" val="3010571813"/>
                        </a:ext>
                      </a:extLst>
                    </a:gridCol>
                    <a:gridCol w="1647128">
                      <a:extLst>
                        <a:ext uri="{9D8B030D-6E8A-4147-A177-3AD203B41FA5}">
                          <a16:colId xmlns:a16="http://schemas.microsoft.com/office/drawing/2014/main" val="1038415159"/>
                        </a:ext>
                      </a:extLst>
                    </a:gridCol>
                    <a:gridCol w="1647128">
                      <a:extLst>
                        <a:ext uri="{9D8B030D-6E8A-4147-A177-3AD203B41FA5}">
                          <a16:colId xmlns:a16="http://schemas.microsoft.com/office/drawing/2014/main" val="1534912135"/>
                        </a:ext>
                      </a:extLst>
                    </a:gridCol>
                    <a:gridCol w="1647128">
                      <a:extLst>
                        <a:ext uri="{9D8B030D-6E8A-4147-A177-3AD203B41FA5}">
                          <a16:colId xmlns:a16="http://schemas.microsoft.com/office/drawing/2014/main" val="266829625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Parameter quad merger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Gap [mm]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L [mm]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G [T/m]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number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Cost [k€]/unit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Cost Alim[k€]/unit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1846608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PERLE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50</a:t>
                          </a:r>
                          <a:endParaRPr lang="en-US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</m:oMath>
                          </a14:m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7 (21 total)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21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2-3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8402842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STFC (EMMA)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88.86 (phys.55)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6.68 </a:t>
                          </a:r>
                          <a:r>
                            <a:rPr lang="en-US" dirty="0">
                              <a:highlight>
                                <a:srgbClr val="FF0000"/>
                              </a:highlight>
                            </a:rPr>
                            <a:t>(at 345A)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transport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5.4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7452505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Table 163">
                <a:extLst>
                  <a:ext uri="{FF2B5EF4-FFF2-40B4-BE49-F238E27FC236}">
                    <a16:creationId xmlns:a16="http://schemas.microsoft.com/office/drawing/2014/main" id="{488B0EC2-0F75-40FF-87F1-2777769155F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94639652"/>
                  </p:ext>
                </p:extLst>
              </p:nvPr>
            </p:nvGraphicFramePr>
            <p:xfrm>
              <a:off x="228537" y="4034281"/>
              <a:ext cx="11529896" cy="13817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47128">
                      <a:extLst>
                        <a:ext uri="{9D8B030D-6E8A-4147-A177-3AD203B41FA5}">
                          <a16:colId xmlns:a16="http://schemas.microsoft.com/office/drawing/2014/main" val="2577251564"/>
                        </a:ext>
                      </a:extLst>
                    </a:gridCol>
                    <a:gridCol w="1647128">
                      <a:extLst>
                        <a:ext uri="{9D8B030D-6E8A-4147-A177-3AD203B41FA5}">
                          <a16:colId xmlns:a16="http://schemas.microsoft.com/office/drawing/2014/main" val="2672076182"/>
                        </a:ext>
                      </a:extLst>
                    </a:gridCol>
                    <a:gridCol w="1647128">
                      <a:extLst>
                        <a:ext uri="{9D8B030D-6E8A-4147-A177-3AD203B41FA5}">
                          <a16:colId xmlns:a16="http://schemas.microsoft.com/office/drawing/2014/main" val="189537201"/>
                        </a:ext>
                      </a:extLst>
                    </a:gridCol>
                    <a:gridCol w="1647128">
                      <a:extLst>
                        <a:ext uri="{9D8B030D-6E8A-4147-A177-3AD203B41FA5}">
                          <a16:colId xmlns:a16="http://schemas.microsoft.com/office/drawing/2014/main" val="3010571813"/>
                        </a:ext>
                      </a:extLst>
                    </a:gridCol>
                    <a:gridCol w="1647128">
                      <a:extLst>
                        <a:ext uri="{9D8B030D-6E8A-4147-A177-3AD203B41FA5}">
                          <a16:colId xmlns:a16="http://schemas.microsoft.com/office/drawing/2014/main" val="1038415159"/>
                        </a:ext>
                      </a:extLst>
                    </a:gridCol>
                    <a:gridCol w="1647128">
                      <a:extLst>
                        <a:ext uri="{9D8B030D-6E8A-4147-A177-3AD203B41FA5}">
                          <a16:colId xmlns:a16="http://schemas.microsoft.com/office/drawing/2014/main" val="1534912135"/>
                        </a:ext>
                      </a:extLst>
                    </a:gridCol>
                    <a:gridCol w="1647128">
                      <a:extLst>
                        <a:ext uri="{9D8B030D-6E8A-4147-A177-3AD203B41FA5}">
                          <a16:colId xmlns:a16="http://schemas.microsoft.com/office/drawing/2014/main" val="2668296254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Parameter quad merger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Gap [mm]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L [mm]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G [T/m]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number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Cost [k€]/unit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Cost Alim[k€]/unit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1846608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PERLE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50</a:t>
                          </a:r>
                          <a:endParaRPr lang="en-US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300741" t="-181967" r="-302222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7 (21 total)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21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2-3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8402842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STFC (EMMA)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88.86 (phys.55)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6.68 </a:t>
                          </a:r>
                          <a:r>
                            <a:rPr lang="en-US" dirty="0">
                              <a:highlight>
                                <a:srgbClr val="FF0000"/>
                              </a:highlight>
                            </a:rPr>
                            <a:t>(at 345A)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transport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5.4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7452505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9" name="Flowchart: Terminator 18">
            <a:extLst>
              <a:ext uri="{FF2B5EF4-FFF2-40B4-BE49-F238E27FC236}">
                <a16:creationId xmlns:a16="http://schemas.microsoft.com/office/drawing/2014/main" id="{4164C94A-033D-422F-8997-D60D98F695E4}"/>
              </a:ext>
            </a:extLst>
          </p:cNvPr>
          <p:cNvSpPr/>
          <p:nvPr/>
        </p:nvSpPr>
        <p:spPr>
          <a:xfrm>
            <a:off x="10033462" y="3940233"/>
            <a:ext cx="1780112" cy="1554480"/>
          </a:xfrm>
          <a:prstGeom prst="flowChartTerminator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AD183C-3145-42B6-8CC6-83BFC30AFDE6}"/>
              </a:ext>
            </a:extLst>
          </p:cNvPr>
          <p:cNvSpPr txBox="1"/>
          <p:nvPr/>
        </p:nvSpPr>
        <p:spPr>
          <a:xfrm>
            <a:off x="9069185" y="5510089"/>
            <a:ext cx="2909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+20k€ to the merger budget</a:t>
            </a:r>
          </a:p>
          <a:p>
            <a:pPr algn="ctr"/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Price of one quad!</a:t>
            </a:r>
          </a:p>
        </p:txBody>
      </p:sp>
    </p:spTree>
    <p:extLst>
      <p:ext uri="{BB962C8B-B14F-4D97-AF65-F5344CB8AC3E}">
        <p14:creationId xmlns:p14="http://schemas.microsoft.com/office/powerpoint/2010/main" val="360577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1157B0-F919-4620-B0E5-3E869A87B88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FR" dirty="0"/>
              <a:t>Etat d’avancement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E560FF8-D0C8-467C-A3B4-E933FDC4DD9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04888" y="994846"/>
            <a:ext cx="11177195" cy="5410053"/>
          </a:xfrm>
        </p:spPr>
        <p:txBody>
          <a:bodyPr lIns="91440" tIns="45720" rIns="91440" bIns="45720"/>
          <a:lstStyle/>
          <a:p>
            <a:pPr marL="0" lvl="0" indent="0" hangingPunct="1">
              <a:spcBef>
                <a:spcPts val="1000"/>
              </a:spcBef>
              <a:buSzPct val="100000"/>
              <a:buNone/>
            </a:pPr>
            <a:endParaRPr lang="fr-FR" sz="2800" dirty="0">
              <a:solidFill>
                <a:srgbClr val="4472C4"/>
              </a:solidFill>
              <a:latin typeface="Calibri" pitchFamily="18"/>
            </a:endParaRPr>
          </a:p>
          <a:p>
            <a:pPr marL="0" lvl="0" indent="0" hangingPunct="1">
              <a:spcBef>
                <a:spcPts val="1000"/>
              </a:spcBef>
              <a:buSzPct val="100000"/>
              <a:buNone/>
            </a:pPr>
            <a:endParaRPr lang="fr-FR" sz="2800" dirty="0">
              <a:solidFill>
                <a:srgbClr val="4472C4"/>
              </a:solidFill>
              <a:latin typeface="Calibri" pitchFamily="18"/>
            </a:endParaRPr>
          </a:p>
          <a:p>
            <a:pPr marL="0" lvl="0" indent="0" hangingPunct="1">
              <a:spcBef>
                <a:spcPts val="1000"/>
              </a:spcBef>
              <a:buSzPct val="100000"/>
              <a:buNone/>
            </a:pPr>
            <a:endParaRPr lang="fr-FR" sz="2800" dirty="0">
              <a:solidFill>
                <a:srgbClr val="4472C4"/>
              </a:solidFill>
              <a:latin typeface="Calibri" pitchFamily="18"/>
            </a:endParaRPr>
          </a:p>
          <a:p>
            <a:pPr marL="0" lvl="0" indent="0" hangingPunct="1">
              <a:spcBef>
                <a:spcPts val="1000"/>
              </a:spcBef>
              <a:buSzPct val="100000"/>
              <a:buNone/>
            </a:pPr>
            <a:endParaRPr lang="fr-FR" sz="2800" dirty="0">
              <a:solidFill>
                <a:srgbClr val="4472C4"/>
              </a:solidFill>
              <a:latin typeface="Calibri" pitchFamily="18"/>
            </a:endParaRP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F4F59D68-4209-45D0-AC75-C8A50DEC5F79}"/>
              </a:ext>
            </a:extLst>
          </p:cNvPr>
          <p:cNvSpPr>
            <a:spLocks noGrp="1"/>
          </p:cNvSpPr>
          <p:nvPr>
            <p:ph type="dt" sz="half" idx="7"/>
          </p:nvPr>
        </p:nvSpPr>
        <p:spPr/>
        <p:txBody>
          <a:bodyPr/>
          <a:lstStyle/>
          <a:p>
            <a:pPr lvl="0"/>
            <a:r>
              <a:rPr lang="en-US"/>
              <a:t>26/06/26</a:t>
            </a:r>
            <a:endParaRPr lang="fr-FR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DA6E5249-2123-43C7-A137-9F01A7157A0F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lvl="0"/>
            <a:r>
              <a:rPr lang="fr-FR"/>
              <a:t>PERLE- Project Progress Review #5-2026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AFF0F59D-82AE-44F5-9E36-9944805095A1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7E528F01-9717-43AF-9760-F27EE689F612}" type="slidenum">
              <a:rPr lang="en-US" smtClean="0"/>
              <a:t>7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EB5232-5790-4E73-9CC2-CC20F69D3674}"/>
              </a:ext>
            </a:extLst>
          </p:cNvPr>
          <p:cNvSpPr txBox="1"/>
          <p:nvPr/>
        </p:nvSpPr>
        <p:spPr>
          <a:xfrm>
            <a:off x="467060" y="994846"/>
            <a:ext cx="42462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hangingPunct="1">
              <a:spcBef>
                <a:spcPts val="1000"/>
              </a:spcBef>
              <a:buSzPct val="100000"/>
            </a:pPr>
            <a:r>
              <a:rPr lang="fr-FR" sz="2000" b="1" dirty="0" err="1">
                <a:solidFill>
                  <a:srgbClr val="FF0000"/>
                </a:solidFill>
                <a:latin typeface="Calibri" pitchFamily="18"/>
              </a:rPr>
              <a:t>Cost</a:t>
            </a:r>
            <a:r>
              <a:rPr lang="fr-FR" sz="2000" b="1" dirty="0">
                <a:solidFill>
                  <a:srgbClr val="FF0000"/>
                </a:solidFill>
                <a:latin typeface="Calibri" pitchFamily="18"/>
              </a:rPr>
              <a:t> </a:t>
            </a:r>
            <a:r>
              <a:rPr lang="fr-FR" sz="2000" b="1" dirty="0" err="1">
                <a:solidFill>
                  <a:srgbClr val="FF0000"/>
                </a:solidFill>
                <a:latin typeface="Calibri" pitchFamily="18"/>
              </a:rPr>
              <a:t>comparison</a:t>
            </a:r>
            <a:r>
              <a:rPr lang="fr-FR" sz="2000" b="1" dirty="0">
                <a:solidFill>
                  <a:srgbClr val="FF0000"/>
                </a:solidFill>
                <a:latin typeface="Calibri" pitchFamily="18"/>
              </a:rPr>
              <a:t>: Merger</a:t>
            </a:r>
            <a:endParaRPr lang="fr-FR" sz="2000" dirty="0">
              <a:solidFill>
                <a:srgbClr val="4472C4"/>
              </a:solidFill>
              <a:latin typeface="Calibri" pitchFamily="18"/>
            </a:endParaRPr>
          </a:p>
        </p:txBody>
      </p:sp>
      <p:graphicFrame>
        <p:nvGraphicFramePr>
          <p:cNvPr id="9" name="Table 163">
            <a:extLst>
              <a:ext uri="{FF2B5EF4-FFF2-40B4-BE49-F238E27FC236}">
                <a16:creationId xmlns:a16="http://schemas.microsoft.com/office/drawing/2014/main" id="{488B0EC2-0F75-40FF-87F1-2777769155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7610478"/>
              </p:ext>
            </p:extLst>
          </p:nvPr>
        </p:nvGraphicFramePr>
        <p:xfrm>
          <a:off x="228537" y="1952352"/>
          <a:ext cx="11529896" cy="201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7128">
                  <a:extLst>
                    <a:ext uri="{9D8B030D-6E8A-4147-A177-3AD203B41FA5}">
                      <a16:colId xmlns:a16="http://schemas.microsoft.com/office/drawing/2014/main" val="2577251564"/>
                    </a:ext>
                  </a:extLst>
                </a:gridCol>
                <a:gridCol w="1647128">
                  <a:extLst>
                    <a:ext uri="{9D8B030D-6E8A-4147-A177-3AD203B41FA5}">
                      <a16:colId xmlns:a16="http://schemas.microsoft.com/office/drawing/2014/main" val="2672076182"/>
                    </a:ext>
                  </a:extLst>
                </a:gridCol>
                <a:gridCol w="1647128">
                  <a:extLst>
                    <a:ext uri="{9D8B030D-6E8A-4147-A177-3AD203B41FA5}">
                      <a16:colId xmlns:a16="http://schemas.microsoft.com/office/drawing/2014/main" val="189537201"/>
                    </a:ext>
                  </a:extLst>
                </a:gridCol>
                <a:gridCol w="1647128">
                  <a:extLst>
                    <a:ext uri="{9D8B030D-6E8A-4147-A177-3AD203B41FA5}">
                      <a16:colId xmlns:a16="http://schemas.microsoft.com/office/drawing/2014/main" val="3010571813"/>
                    </a:ext>
                  </a:extLst>
                </a:gridCol>
                <a:gridCol w="1647128">
                  <a:extLst>
                    <a:ext uri="{9D8B030D-6E8A-4147-A177-3AD203B41FA5}">
                      <a16:colId xmlns:a16="http://schemas.microsoft.com/office/drawing/2014/main" val="1038415159"/>
                    </a:ext>
                  </a:extLst>
                </a:gridCol>
                <a:gridCol w="1647128">
                  <a:extLst>
                    <a:ext uri="{9D8B030D-6E8A-4147-A177-3AD203B41FA5}">
                      <a16:colId xmlns:a16="http://schemas.microsoft.com/office/drawing/2014/main" val="1534912135"/>
                    </a:ext>
                  </a:extLst>
                </a:gridCol>
                <a:gridCol w="1647128">
                  <a:extLst>
                    <a:ext uri="{9D8B030D-6E8A-4147-A177-3AD203B41FA5}">
                      <a16:colId xmlns:a16="http://schemas.microsoft.com/office/drawing/2014/main" val="26682962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Dipoles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Quads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347212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Parameter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number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Cost [k€]/unit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Cost Alim[k€]/unit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number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Cost [k€]/unit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Cost Alim[k€]/unit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184660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ThomX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+ 1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 merger (21 total)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2-3 (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ThomX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?)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840284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STFC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transport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ThomX</a:t>
                      </a:r>
                      <a:r>
                        <a:rPr lang="en-US" dirty="0"/>
                        <a:t> + 1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transport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5.4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5250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3681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1157B0-F919-4620-B0E5-3E869A87B88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FR" dirty="0"/>
              <a:t>Etat d’avancement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E560FF8-D0C8-467C-A3B4-E933FDC4DD9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04888" y="994846"/>
            <a:ext cx="11177195" cy="5410053"/>
          </a:xfrm>
        </p:spPr>
        <p:txBody>
          <a:bodyPr lIns="91440" tIns="45720" rIns="91440" bIns="45720"/>
          <a:lstStyle/>
          <a:p>
            <a:pPr marL="0" lvl="0" indent="0" hangingPunct="1">
              <a:spcBef>
                <a:spcPts val="1000"/>
              </a:spcBef>
              <a:buSzPct val="100000"/>
              <a:buNone/>
            </a:pPr>
            <a:endParaRPr lang="fr-FR" sz="2800" dirty="0">
              <a:solidFill>
                <a:srgbClr val="4472C4"/>
              </a:solidFill>
              <a:latin typeface="Calibri" pitchFamily="18"/>
            </a:endParaRPr>
          </a:p>
          <a:p>
            <a:pPr marL="0" lvl="0" indent="0" hangingPunct="1">
              <a:spcBef>
                <a:spcPts val="1000"/>
              </a:spcBef>
              <a:buSzPct val="100000"/>
              <a:buNone/>
            </a:pPr>
            <a:endParaRPr lang="fr-FR" sz="2800" dirty="0">
              <a:solidFill>
                <a:srgbClr val="4472C4"/>
              </a:solidFill>
              <a:latin typeface="Calibri" pitchFamily="18"/>
            </a:endParaRPr>
          </a:p>
          <a:p>
            <a:pPr marL="0" lvl="0" indent="0" hangingPunct="1">
              <a:spcBef>
                <a:spcPts val="1000"/>
              </a:spcBef>
              <a:buSzPct val="100000"/>
              <a:buNone/>
            </a:pPr>
            <a:endParaRPr lang="fr-FR" sz="2800" dirty="0">
              <a:solidFill>
                <a:srgbClr val="4472C4"/>
              </a:solidFill>
              <a:latin typeface="Calibri" pitchFamily="18"/>
            </a:endParaRPr>
          </a:p>
          <a:p>
            <a:pPr marL="0" lvl="0" indent="0" hangingPunct="1">
              <a:spcBef>
                <a:spcPts val="1000"/>
              </a:spcBef>
              <a:buSzPct val="100000"/>
              <a:buNone/>
            </a:pPr>
            <a:endParaRPr lang="fr-FR" sz="2800" dirty="0">
              <a:solidFill>
                <a:srgbClr val="4472C4"/>
              </a:solidFill>
              <a:latin typeface="Calibri" pitchFamily="18"/>
            </a:endParaRP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F4F59D68-4209-45D0-AC75-C8A50DEC5F79}"/>
              </a:ext>
            </a:extLst>
          </p:cNvPr>
          <p:cNvSpPr>
            <a:spLocks noGrp="1"/>
          </p:cNvSpPr>
          <p:nvPr>
            <p:ph type="dt" sz="half" idx="7"/>
          </p:nvPr>
        </p:nvSpPr>
        <p:spPr/>
        <p:txBody>
          <a:bodyPr/>
          <a:lstStyle/>
          <a:p>
            <a:pPr lvl="0"/>
            <a:r>
              <a:rPr lang="en-US"/>
              <a:t>26/06/26</a:t>
            </a:r>
            <a:endParaRPr lang="fr-FR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DA6E5249-2123-43C7-A137-9F01A7157A0F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lvl="0"/>
            <a:r>
              <a:rPr lang="fr-FR"/>
              <a:t>PERLE- Project Progress Review #5-2026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AFF0F59D-82AE-44F5-9E36-9944805095A1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7E528F01-9717-43AF-9760-F27EE689F612}" type="slidenum">
              <a:rPr lang="en-US" smtClean="0"/>
              <a:t>8</a:t>
            </a:fld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858D196-10A2-461C-AFA6-07E7BD8E813A}"/>
              </a:ext>
            </a:extLst>
          </p:cNvPr>
          <p:cNvSpPr txBox="1"/>
          <p:nvPr/>
        </p:nvSpPr>
        <p:spPr>
          <a:xfrm>
            <a:off x="303586" y="862562"/>
            <a:ext cx="5698203" cy="2021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hangingPunct="1">
              <a:spcBef>
                <a:spcPts val="1000"/>
              </a:spcBef>
              <a:buSzPct val="100000"/>
            </a:pPr>
            <a:r>
              <a:rPr lang="fr-FR" sz="2000" b="1" dirty="0">
                <a:solidFill>
                  <a:srgbClr val="FF0000"/>
                </a:solidFill>
                <a:latin typeface="Calibri" pitchFamily="18"/>
              </a:rPr>
              <a:t>STFC-</a:t>
            </a:r>
            <a:r>
              <a:rPr lang="fr-FR" sz="2000" b="1" dirty="0" err="1">
                <a:solidFill>
                  <a:srgbClr val="FF0000"/>
                </a:solidFill>
                <a:latin typeface="Calibri" pitchFamily="18"/>
              </a:rPr>
              <a:t>Darsebury</a:t>
            </a:r>
            <a:r>
              <a:rPr lang="fr-FR" sz="1800" dirty="0">
                <a:solidFill>
                  <a:srgbClr val="4472C4"/>
                </a:solidFill>
                <a:latin typeface="Calibri" pitchFamily="18"/>
              </a:rPr>
              <a:t>: </a:t>
            </a:r>
            <a:r>
              <a:rPr lang="fr-FR" sz="1800" dirty="0" err="1">
                <a:solidFill>
                  <a:srgbClr val="4472C4"/>
                </a:solidFill>
                <a:latin typeface="Calibri" pitchFamily="18"/>
              </a:rPr>
              <a:t>Mechanical</a:t>
            </a:r>
            <a:r>
              <a:rPr lang="fr-FR" sz="1800" dirty="0">
                <a:solidFill>
                  <a:srgbClr val="4472C4"/>
                </a:solidFill>
                <a:latin typeface="Calibri" pitchFamily="18"/>
              </a:rPr>
              <a:t> </a:t>
            </a:r>
            <a:r>
              <a:rPr lang="fr-FR" sz="1800" dirty="0" err="1">
                <a:solidFill>
                  <a:srgbClr val="4472C4"/>
                </a:solidFill>
                <a:latin typeface="Calibri" pitchFamily="18"/>
              </a:rPr>
              <a:t>integration</a:t>
            </a:r>
            <a:r>
              <a:rPr lang="fr-FR" sz="1800" dirty="0">
                <a:solidFill>
                  <a:srgbClr val="4472C4"/>
                </a:solidFill>
                <a:latin typeface="Calibri" pitchFamily="18"/>
              </a:rPr>
              <a:t> </a:t>
            </a:r>
          </a:p>
          <a:p>
            <a:pPr marL="1200150" lvl="2" indent="-285750">
              <a:spcBef>
                <a:spcPts val="100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Still in progress</a:t>
            </a:r>
          </a:p>
          <a:p>
            <a:pPr marL="1200150" lvl="2" indent="-285750">
              <a:spcBef>
                <a:spcPts val="100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 possible compromised positions: </a:t>
            </a:r>
          </a:p>
          <a:p>
            <a:pPr marL="1657350" lvl="3" indent="-285750">
              <a:spcBef>
                <a:spcPts val="100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quads have a larger transverse section</a:t>
            </a:r>
          </a:p>
          <a:p>
            <a:pPr marL="1657350" lvl="3" indent="-285750">
              <a:spcBef>
                <a:spcPts val="100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Dipole have larger length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9FAE74F-0816-4420-B193-6878C553399E}"/>
              </a:ext>
            </a:extLst>
          </p:cNvPr>
          <p:cNvGrpSpPr/>
          <p:nvPr/>
        </p:nvGrpSpPr>
        <p:grpSpPr>
          <a:xfrm>
            <a:off x="4494990" y="2556644"/>
            <a:ext cx="6301047" cy="4041916"/>
            <a:chOff x="2061557" y="2055713"/>
            <a:chExt cx="6932813" cy="434918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2BDCB65-3B04-49D2-8EAD-0586021158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3897"/>
            <a:stretch/>
          </p:blipFill>
          <p:spPr>
            <a:xfrm>
              <a:off x="2061557" y="2055713"/>
              <a:ext cx="6932813" cy="4349186"/>
            </a:xfrm>
            <a:prstGeom prst="rect">
              <a:avLst/>
            </a:prstGeom>
          </p:spPr>
        </p:pic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D0FD83A1-2F4D-4E80-9323-05C4C9611F01}"/>
                </a:ext>
              </a:extLst>
            </p:cNvPr>
            <p:cNvSpPr/>
            <p:nvPr/>
          </p:nvSpPr>
          <p:spPr>
            <a:xfrm rot="1693911">
              <a:off x="4946767" y="3776027"/>
              <a:ext cx="493679" cy="980193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8080EF5-9B18-45FA-9136-0BDEBCBAEA25}"/>
                </a:ext>
              </a:extLst>
            </p:cNvPr>
            <p:cNvSpPr/>
            <p:nvPr/>
          </p:nvSpPr>
          <p:spPr>
            <a:xfrm rot="1693911">
              <a:off x="6638154" y="4334553"/>
              <a:ext cx="520780" cy="89547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2393EC6-DFCC-4F69-9DF8-A55C45AE78DC}"/>
                </a:ext>
              </a:extLst>
            </p:cNvPr>
            <p:cNvSpPr/>
            <p:nvPr/>
          </p:nvSpPr>
          <p:spPr>
            <a:xfrm rot="2975706">
              <a:off x="5330043" y="4421041"/>
              <a:ext cx="724446" cy="964837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6874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6E0118-8093-4C64-8CD2-626145284AE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FR" dirty="0"/>
              <a:t>Etat d’avancement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152853E-181A-4E29-BABA-6D34885F8AA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47769" y="1266056"/>
            <a:ext cx="11775688" cy="5021637"/>
          </a:xfrm>
        </p:spPr>
        <p:txBody>
          <a:bodyPr lIns="91440" tIns="45720" rIns="91440" bIns="45720"/>
          <a:lstStyle/>
          <a:p>
            <a:pPr hangingPunct="1">
              <a:lnSpc>
                <a:spcPct val="120000"/>
              </a:lnSpc>
              <a:spcBef>
                <a:spcPts val="1000"/>
              </a:spcBef>
              <a:buSzPct val="100000"/>
            </a:pPr>
            <a:r>
              <a:rPr lang="fr-FR" sz="2000" b="1" dirty="0">
                <a:solidFill>
                  <a:srgbClr val="FF0000"/>
                </a:solidFill>
                <a:latin typeface="Calibri" pitchFamily="18"/>
              </a:rPr>
              <a:t>STFC-</a:t>
            </a:r>
            <a:r>
              <a:rPr lang="fr-FR" sz="2000" b="1" dirty="0" err="1">
                <a:solidFill>
                  <a:srgbClr val="FF0000"/>
                </a:solidFill>
                <a:latin typeface="Calibri" pitchFamily="18"/>
              </a:rPr>
              <a:t>Darsebury</a:t>
            </a:r>
            <a:r>
              <a:rPr lang="fr-FR" sz="2000" dirty="0">
                <a:solidFill>
                  <a:srgbClr val="4472C4"/>
                </a:solidFill>
                <a:latin typeface="Calibri" pitchFamily="18"/>
              </a:rPr>
              <a:t> : </a:t>
            </a:r>
          </a:p>
          <a:p>
            <a:pPr lvl="1">
              <a:lnSpc>
                <a:spcPct val="120000"/>
              </a:lnSpc>
              <a:spcBef>
                <a:spcPts val="1000"/>
              </a:spcBef>
              <a:buSzPct val="100000"/>
            </a:pPr>
            <a:r>
              <a:rPr lang="fr-FR" sz="1800" dirty="0" err="1">
                <a:solidFill>
                  <a:schemeClr val="tx1"/>
                </a:solidFill>
                <a:latin typeface="Calibri" pitchFamily="18"/>
              </a:rPr>
              <a:t>Waiting</a:t>
            </a:r>
            <a:r>
              <a:rPr lang="fr-FR" sz="1800" dirty="0">
                <a:solidFill>
                  <a:schemeClr val="tx1"/>
                </a:solidFill>
                <a:latin typeface="Calibri" pitchFamily="18"/>
              </a:rPr>
              <a:t> for </a:t>
            </a:r>
            <a:r>
              <a:rPr lang="fr-FR" sz="1800" dirty="0">
                <a:solidFill>
                  <a:schemeClr val="tx1"/>
                </a:solidFill>
              </a:rPr>
              <a:t>the </a:t>
            </a:r>
            <a:r>
              <a:rPr lang="fr-FR" sz="1800" dirty="0" err="1">
                <a:solidFill>
                  <a:schemeClr val="tx1"/>
                </a:solidFill>
              </a:rPr>
              <a:t>list</a:t>
            </a:r>
            <a:r>
              <a:rPr lang="fr-FR" sz="1800" dirty="0">
                <a:solidFill>
                  <a:schemeClr val="tx1"/>
                </a:solidFill>
              </a:rPr>
              <a:t> of diagnostics: </a:t>
            </a:r>
          </a:p>
          <a:p>
            <a:pPr lvl="2">
              <a:lnSpc>
                <a:spcPct val="120000"/>
              </a:lnSpc>
              <a:spcBef>
                <a:spcPts val="1000"/>
              </a:spcBef>
              <a:buSzPct val="100000"/>
            </a:pPr>
            <a:r>
              <a:rPr lang="fr-FR" sz="1600" dirty="0">
                <a:solidFill>
                  <a:schemeClr val="tx1"/>
                </a:solidFill>
                <a:latin typeface="Calibri" pitchFamily="18"/>
              </a:rPr>
              <a:t>Most probable: screens and Faraday cup </a:t>
            </a:r>
            <a:r>
              <a:rPr lang="fr-FR" sz="1600" dirty="0" err="1">
                <a:solidFill>
                  <a:schemeClr val="tx1"/>
                </a:solidFill>
                <a:latin typeface="Calibri" pitchFamily="18"/>
              </a:rPr>
              <a:t>from</a:t>
            </a:r>
            <a:r>
              <a:rPr lang="fr-FR" sz="1600" dirty="0">
                <a:solidFill>
                  <a:schemeClr val="tx1"/>
                </a:solidFill>
                <a:latin typeface="Calibri" pitchFamily="18"/>
              </a:rPr>
              <a:t> VELA</a:t>
            </a:r>
            <a:endParaRPr lang="fr-FR" sz="1600" dirty="0">
              <a:solidFill>
                <a:schemeClr val="tx1"/>
              </a:solidFill>
            </a:endParaRPr>
          </a:p>
          <a:p>
            <a:pPr lvl="1">
              <a:lnSpc>
                <a:spcPct val="120000"/>
              </a:lnSpc>
              <a:spcBef>
                <a:spcPts val="1000"/>
              </a:spcBef>
              <a:buSzPct val="100000"/>
            </a:pPr>
            <a:r>
              <a:rPr lang="fr-FR" sz="1800" dirty="0">
                <a:solidFill>
                  <a:schemeClr val="tx1"/>
                </a:solidFill>
              </a:rPr>
              <a:t>Magnets </a:t>
            </a:r>
            <a:r>
              <a:rPr lang="fr-FR" sz="1800" dirty="0" err="1">
                <a:solidFill>
                  <a:schemeClr val="tx1"/>
                </a:solidFill>
              </a:rPr>
              <a:t>r</a:t>
            </a:r>
            <a:r>
              <a:rPr lang="fr-FR" sz="1800" dirty="0" err="1">
                <a:solidFill>
                  <a:schemeClr val="tx1"/>
                </a:solidFill>
                <a:latin typeface="Calibri" pitchFamily="18"/>
              </a:rPr>
              <a:t>adiological</a:t>
            </a:r>
            <a:r>
              <a:rPr lang="fr-FR" sz="1800" dirty="0">
                <a:solidFill>
                  <a:schemeClr val="tx1"/>
                </a:solidFill>
                <a:latin typeface="Calibri" pitchFamily="18"/>
              </a:rPr>
              <a:t> report</a:t>
            </a:r>
            <a:r>
              <a:rPr lang="fr-FR" sz="1800" dirty="0">
                <a:solidFill>
                  <a:schemeClr val="tx1"/>
                </a:solidFill>
              </a:rPr>
              <a:t>: </a:t>
            </a:r>
          </a:p>
          <a:p>
            <a:pPr lvl="2">
              <a:lnSpc>
                <a:spcPct val="120000"/>
              </a:lnSpc>
              <a:spcBef>
                <a:spcPts val="1000"/>
              </a:spcBef>
              <a:buSzPct val="100000"/>
            </a:pPr>
            <a:r>
              <a:rPr lang="fr-FR" sz="1600" dirty="0">
                <a:solidFill>
                  <a:schemeClr val="tx1"/>
                </a:solidFill>
                <a:latin typeface="Calibri" pitchFamily="18"/>
              </a:rPr>
              <a:t>Alice </a:t>
            </a:r>
            <a:r>
              <a:rPr lang="fr-FR" sz="1600" dirty="0" err="1">
                <a:solidFill>
                  <a:schemeClr val="tx1"/>
                </a:solidFill>
                <a:latin typeface="Calibri" pitchFamily="18"/>
              </a:rPr>
              <a:t>dipoles</a:t>
            </a:r>
            <a:r>
              <a:rPr lang="fr-FR" sz="1600" dirty="0">
                <a:solidFill>
                  <a:schemeClr val="tx1"/>
                </a:solidFill>
                <a:latin typeface="Calibri" pitchFamily="18"/>
              </a:rPr>
              <a:t>: not </a:t>
            </a:r>
            <a:r>
              <a:rPr lang="fr-FR" sz="1600" dirty="0" err="1">
                <a:solidFill>
                  <a:schemeClr val="tx1"/>
                </a:solidFill>
                <a:latin typeface="Calibri" pitchFamily="18"/>
              </a:rPr>
              <a:t>activated</a:t>
            </a:r>
            <a:r>
              <a:rPr lang="fr-FR" sz="1600" dirty="0">
                <a:solidFill>
                  <a:schemeClr val="tx1"/>
                </a:solidFill>
                <a:latin typeface="Calibri" pitchFamily="18"/>
              </a:rPr>
              <a:t> at all, </a:t>
            </a:r>
            <a:r>
              <a:rPr lang="fr-FR" sz="1600" dirty="0" err="1">
                <a:solidFill>
                  <a:schemeClr val="tx1"/>
                </a:solidFill>
                <a:latin typeface="Calibri" pitchFamily="18"/>
              </a:rPr>
              <a:t>checked</a:t>
            </a:r>
            <a:r>
              <a:rPr lang="fr-FR" sz="1600" dirty="0">
                <a:solidFill>
                  <a:schemeClr val="tx1"/>
                </a:solidFill>
                <a:latin typeface="Calibri" pitchFamily="18"/>
              </a:rPr>
              <a:t> on juin19,2026 </a:t>
            </a:r>
            <a:r>
              <a:rPr lang="fr-FR" sz="1600" dirty="0" err="1">
                <a:solidFill>
                  <a:schemeClr val="tx1"/>
                </a:solidFill>
                <a:latin typeface="Calibri" pitchFamily="18"/>
              </a:rPr>
              <a:t>using</a:t>
            </a:r>
            <a:r>
              <a:rPr lang="fr-FR" sz="1600" dirty="0">
                <a:solidFill>
                  <a:schemeClr val="tx1"/>
                </a:solidFill>
                <a:latin typeface="Calibri" pitchFamily="18"/>
              </a:rPr>
              <a:t> a scintillation detector</a:t>
            </a:r>
          </a:p>
          <a:p>
            <a:pPr lvl="2">
              <a:lnSpc>
                <a:spcPct val="120000"/>
              </a:lnSpc>
              <a:spcBef>
                <a:spcPts val="1000"/>
              </a:spcBef>
              <a:buSzPct val="100000"/>
            </a:pPr>
            <a:r>
              <a:rPr lang="fr-FR" sz="1600" dirty="0">
                <a:solidFill>
                  <a:schemeClr val="tx1"/>
                </a:solidFill>
              </a:rPr>
              <a:t>EMMA quads: </a:t>
            </a:r>
            <a:r>
              <a:rPr lang="fr-FR" sz="1600" dirty="0" err="1">
                <a:solidFill>
                  <a:schemeClr val="tx1"/>
                </a:solidFill>
              </a:rPr>
              <a:t>still</a:t>
            </a:r>
            <a:r>
              <a:rPr lang="fr-FR" sz="1600" dirty="0">
                <a:solidFill>
                  <a:schemeClr val="tx1"/>
                </a:solidFill>
              </a:rPr>
              <a:t> </a:t>
            </a:r>
            <a:r>
              <a:rPr lang="fr-FR" sz="1600" dirty="0" err="1">
                <a:solidFill>
                  <a:schemeClr val="tx1"/>
                </a:solidFill>
              </a:rPr>
              <a:t>waiting</a:t>
            </a:r>
            <a:r>
              <a:rPr lang="fr-FR" sz="1600" dirty="0">
                <a:solidFill>
                  <a:schemeClr val="tx1"/>
                </a:solidFill>
              </a:rPr>
              <a:t> for records (</a:t>
            </a:r>
            <a:r>
              <a:rPr lang="fr-FR" sz="1600" dirty="0" err="1">
                <a:solidFill>
                  <a:schemeClr val="tx1"/>
                </a:solidFill>
              </a:rPr>
              <a:t>paper</a:t>
            </a:r>
            <a:r>
              <a:rPr lang="fr-FR" sz="1600" dirty="0">
                <a:solidFill>
                  <a:schemeClr val="tx1"/>
                </a:solidFill>
              </a:rPr>
              <a:t>)</a:t>
            </a:r>
          </a:p>
          <a:p>
            <a:pPr lvl="2">
              <a:lnSpc>
                <a:spcPct val="120000"/>
              </a:lnSpc>
              <a:spcBef>
                <a:spcPts val="1000"/>
              </a:spcBef>
              <a:buSzPct val="100000"/>
            </a:pPr>
            <a:r>
              <a:rPr lang="fr-FR" sz="1600" dirty="0">
                <a:solidFill>
                  <a:schemeClr val="tx1"/>
                </a:solidFill>
                <a:latin typeface="Calibri" pitchFamily="18"/>
              </a:rPr>
              <a:t>Gamma ray </a:t>
            </a:r>
            <a:r>
              <a:rPr lang="fr-FR" sz="1600" dirty="0" err="1">
                <a:solidFill>
                  <a:schemeClr val="tx1"/>
                </a:solidFill>
                <a:latin typeface="Calibri" pitchFamily="18"/>
              </a:rPr>
              <a:t>spectroscopy</a:t>
            </a:r>
            <a:r>
              <a:rPr lang="fr-FR" sz="1600" dirty="0">
                <a:solidFill>
                  <a:schemeClr val="tx1"/>
                </a:solidFill>
                <a:latin typeface="Calibri" pitchFamily="18"/>
              </a:rPr>
              <a:t> possible </a:t>
            </a:r>
            <a:r>
              <a:rPr lang="fr-FR" sz="1600" dirty="0" err="1">
                <a:solidFill>
                  <a:schemeClr val="tx1"/>
                </a:solidFill>
                <a:latin typeface="Calibri" pitchFamily="18"/>
              </a:rPr>
              <a:t>after</a:t>
            </a:r>
            <a:r>
              <a:rPr lang="fr-FR" sz="1600" dirty="0">
                <a:solidFill>
                  <a:schemeClr val="tx1"/>
                </a:solidFill>
                <a:latin typeface="Calibri" pitchFamily="18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itchFamily="18"/>
              </a:rPr>
              <a:t>mid-july</a:t>
            </a:r>
            <a:endParaRPr lang="fr-FR" sz="1600" dirty="0">
              <a:solidFill>
                <a:schemeClr val="tx1"/>
              </a:solidFill>
              <a:latin typeface="Calibri" pitchFamily="18"/>
            </a:endParaRPr>
          </a:p>
          <a:p>
            <a:pPr lvl="1">
              <a:lnSpc>
                <a:spcPct val="120000"/>
              </a:lnSpc>
              <a:spcBef>
                <a:spcPts val="1000"/>
              </a:spcBef>
              <a:buSzPct val="100000"/>
            </a:pPr>
            <a:r>
              <a:rPr lang="fr-FR" sz="1800" dirty="0" err="1">
                <a:solidFill>
                  <a:schemeClr val="tx1"/>
                </a:solidFill>
                <a:latin typeface="Calibri" pitchFamily="18"/>
              </a:rPr>
              <a:t>Organizing</a:t>
            </a:r>
            <a:r>
              <a:rPr lang="fr-FR" sz="1800" dirty="0">
                <a:solidFill>
                  <a:schemeClr val="tx1"/>
                </a:solidFill>
                <a:latin typeface="Calibri" pitchFamily="18"/>
              </a:rPr>
              <a:t> a </a:t>
            </a:r>
            <a:r>
              <a:rPr lang="fr-FR" sz="1800" dirty="0" err="1">
                <a:solidFill>
                  <a:schemeClr val="tx1"/>
                </a:solidFill>
                <a:latin typeface="Calibri" pitchFamily="18"/>
              </a:rPr>
              <a:t>visit</a:t>
            </a:r>
            <a:r>
              <a:rPr lang="fr-FR" sz="1800" dirty="0">
                <a:solidFill>
                  <a:schemeClr val="tx1"/>
                </a:solidFill>
                <a:latin typeface="Calibri" pitchFamily="18"/>
              </a:rPr>
              <a:t> to </a:t>
            </a:r>
            <a:r>
              <a:rPr lang="fr-FR" sz="1800" dirty="0" err="1">
                <a:solidFill>
                  <a:schemeClr val="tx1"/>
                </a:solidFill>
                <a:latin typeface="Calibri" pitchFamily="18"/>
              </a:rPr>
              <a:t>Daresbury</a:t>
            </a:r>
            <a:r>
              <a:rPr lang="fr-FR" sz="1800" dirty="0">
                <a:solidFill>
                  <a:schemeClr val="tx1"/>
                </a:solidFill>
              </a:rPr>
              <a:t>: </a:t>
            </a:r>
          </a:p>
          <a:p>
            <a:pPr lvl="2">
              <a:lnSpc>
                <a:spcPct val="120000"/>
              </a:lnSpc>
              <a:spcBef>
                <a:spcPts val="1000"/>
              </a:spcBef>
              <a:buSzPct val="100000"/>
            </a:pPr>
            <a:r>
              <a:rPr lang="fr-FR" sz="1600" dirty="0" err="1">
                <a:solidFill>
                  <a:schemeClr val="tx1"/>
                </a:solidFill>
                <a:latin typeface="Calibri" pitchFamily="18"/>
              </a:rPr>
              <a:t>Waiting</a:t>
            </a:r>
            <a:r>
              <a:rPr lang="fr-FR" sz="1600" dirty="0">
                <a:solidFill>
                  <a:schemeClr val="tx1"/>
                </a:solidFill>
                <a:latin typeface="Calibri" pitchFamily="18"/>
              </a:rPr>
              <a:t> for diagnostics </a:t>
            </a:r>
            <a:r>
              <a:rPr lang="fr-FR" sz="1600" dirty="0" err="1">
                <a:solidFill>
                  <a:schemeClr val="tx1"/>
                </a:solidFill>
                <a:latin typeface="Calibri" pitchFamily="18"/>
              </a:rPr>
              <a:t>list</a:t>
            </a:r>
            <a:r>
              <a:rPr lang="fr-FR" sz="1600" dirty="0">
                <a:solidFill>
                  <a:schemeClr val="tx1"/>
                </a:solidFill>
                <a:latin typeface="Calibri" pitchFamily="18"/>
              </a:rPr>
              <a:t> </a:t>
            </a:r>
          </a:p>
          <a:p>
            <a:pPr lvl="2">
              <a:lnSpc>
                <a:spcPct val="120000"/>
              </a:lnSpc>
              <a:spcBef>
                <a:spcPts val="1000"/>
              </a:spcBef>
              <a:buSzPct val="100000"/>
            </a:pPr>
            <a:r>
              <a:rPr lang="fr-FR" sz="1600" dirty="0">
                <a:solidFill>
                  <a:schemeClr val="tx1"/>
                </a:solidFill>
              </a:rPr>
              <a:t>For </a:t>
            </a:r>
            <a:r>
              <a:rPr lang="fr-FR" sz="1600" dirty="0" err="1">
                <a:solidFill>
                  <a:schemeClr val="tx1"/>
                </a:solidFill>
              </a:rPr>
              <a:t>September</a:t>
            </a:r>
            <a:r>
              <a:rPr lang="fr-FR" sz="1600" dirty="0">
                <a:solidFill>
                  <a:schemeClr val="tx1"/>
                </a:solidFill>
              </a:rPr>
              <a:t> 2026</a:t>
            </a:r>
          </a:p>
          <a:p>
            <a:pPr marL="914400" lvl="2" indent="0">
              <a:lnSpc>
                <a:spcPct val="120000"/>
              </a:lnSpc>
              <a:spcBef>
                <a:spcPts val="1000"/>
              </a:spcBef>
              <a:buSzPct val="100000"/>
              <a:buNone/>
            </a:pPr>
            <a:endParaRPr lang="fr-FR" sz="1600" dirty="0">
              <a:solidFill>
                <a:schemeClr val="tx1"/>
              </a:solidFill>
              <a:latin typeface="Calibri" pitchFamily="18"/>
            </a:endParaRPr>
          </a:p>
          <a:p>
            <a:pPr lvl="2">
              <a:lnSpc>
                <a:spcPct val="120000"/>
              </a:lnSpc>
              <a:spcBef>
                <a:spcPts val="1000"/>
              </a:spcBef>
              <a:buSzPct val="100000"/>
            </a:pPr>
            <a:endParaRPr lang="fr-FR" sz="1400" dirty="0">
              <a:solidFill>
                <a:schemeClr val="tx1"/>
              </a:solidFill>
            </a:endParaRPr>
          </a:p>
          <a:p>
            <a:pPr marL="914400" lvl="2" indent="0">
              <a:lnSpc>
                <a:spcPct val="120000"/>
              </a:lnSpc>
              <a:spcBef>
                <a:spcPts val="1000"/>
              </a:spcBef>
              <a:buSzPct val="100000"/>
              <a:buNone/>
            </a:pPr>
            <a:endParaRPr lang="fr-FR" sz="1400" dirty="0">
              <a:solidFill>
                <a:schemeClr val="tx1"/>
              </a:solidFill>
              <a:latin typeface="Calibri" pitchFamily="18"/>
            </a:endParaRP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33D54828-924E-4406-8A81-5DC97A6EC357}"/>
              </a:ext>
            </a:extLst>
          </p:cNvPr>
          <p:cNvSpPr>
            <a:spLocks noGrp="1"/>
          </p:cNvSpPr>
          <p:nvPr>
            <p:ph type="dt" sz="half" idx="7"/>
          </p:nvPr>
        </p:nvSpPr>
        <p:spPr/>
        <p:txBody>
          <a:bodyPr/>
          <a:lstStyle/>
          <a:p>
            <a:pPr lvl="0"/>
            <a:r>
              <a:rPr lang="en-US"/>
              <a:t>26/06/26</a:t>
            </a:r>
            <a:endParaRPr lang="fr-FR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061D02E1-40CC-4ED5-9AF3-512E02A637C4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lvl="0"/>
            <a:r>
              <a:rPr lang="fr-FR"/>
              <a:t>PERLE- Project Progress Review #5-2026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8E265CB-D0D0-4E60-B859-C6C9C8CD40A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7E528F01-9717-43AF-9760-F27EE689F612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9324</TotalTime>
  <Words>841</Words>
  <Application>Microsoft Office PowerPoint</Application>
  <PresentationFormat>Widescreen</PresentationFormat>
  <Paragraphs>232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Liberation Sans</vt:lpstr>
      <vt:lpstr>Liberation Serif</vt:lpstr>
      <vt:lpstr>OpenSymbol</vt:lpstr>
      <vt:lpstr>Wingdings</vt:lpstr>
      <vt:lpstr>Thème Office</vt:lpstr>
      <vt:lpstr>PowerPoint Presentation</vt:lpstr>
      <vt:lpstr>Recuperation in progress – Magnets PERLE single Tour </vt:lpstr>
      <vt:lpstr>Missing Magnets for PERLE single Tour </vt:lpstr>
      <vt:lpstr>Etat d’avancement</vt:lpstr>
      <vt:lpstr>Etat d’avancement</vt:lpstr>
      <vt:lpstr>Etat d’avancement</vt:lpstr>
      <vt:lpstr>Etat d’avancement</vt:lpstr>
      <vt:lpstr>Etat d’avancement</vt:lpstr>
      <vt:lpstr>Etat d’avancement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Sophie Cavalier</dc:creator>
  <cp:lastModifiedBy>Rasha Abukeshek</cp:lastModifiedBy>
  <cp:revision>152</cp:revision>
  <dcterms:created xsi:type="dcterms:W3CDTF">2025-10-02T12:37:31Z</dcterms:created>
  <dcterms:modified xsi:type="dcterms:W3CDTF">2026-06-26T06:55:42Z</dcterms:modified>
</cp:coreProperties>
</file>