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60" r:id="rId5"/>
    <p:sldId id="261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2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6839-C060-4F28-95C4-886693160020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0274-8EAE-40F8-8190-AD017E3FE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4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27016803-9A95-4AE2-AA70-ABD9D5C62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4CA17D-7F1F-40EB-B482-4795B67D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"/>
            <a:ext cx="10363199" cy="86264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89247-F5D9-4101-9CAF-C0462111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435"/>
            <a:ext cx="12192000" cy="50217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663B3B-F493-4490-9E11-009C7809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7BD71-90B7-4A83-9138-24026FEA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27C63-3BB0-48D9-BAB1-24179C74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16" y="647522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5C1CE2-6D07-417E-AC36-B374E24F9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79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49A2C-A001-4BFB-AEA6-4160F34D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5E6B7A-74C6-495E-9EA6-F0419EC2A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A5D2DB-CC10-4B65-9030-32295FB99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2CD0EC-D40B-4D5C-9411-4EC7913C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ABC68E-0939-4119-976A-DDC50793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F949BB-D848-42BC-8814-470C480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64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E35D2-BD05-4E82-B0D0-EF4F0BB5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E4D779-C16B-4C3B-866B-F47B2B864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B4FAD-9D63-4308-9057-000ABE85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B0CF6E-82A3-4FEA-81E3-76134501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45DE7-B701-4BE2-8E3D-8FA65B36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0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09C4DF-6FFC-4AE6-A62B-928642311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49F980-84F7-4EA0-8812-D5CA5DD2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7D3433-DFE3-4E65-B42E-3BF2D85D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2448DD-6830-4771-A9E2-638F18ED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4FBCA1-11C5-4AC1-AA24-FF03C2F9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8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D7D69-373A-4742-927E-B4ECDF600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4B402F-3093-4FD5-AE29-187C732F5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4384BF-E09A-41FD-ABB0-35C672B6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CF09B-B402-40E1-90C8-5F03325E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3EF913-8FF4-41B5-A756-FE799032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91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6799B-E3F5-4975-B455-375E3948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0F944-A35E-415E-862B-919BDFEEF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B5839B-CACD-4E39-9E5A-B0AF1643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44F27B-5188-43FF-923B-2798B4E1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B509FD-E3E8-4B39-8D14-FB1D2EEC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1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5BE43-1A4F-469A-AC0E-1D7EFA87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C90E76-D395-45E3-9F79-904DF3093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E3D6E8-F23F-444E-8667-9BDA8318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6F57-D2F0-4ADC-8294-0E9F92BB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1460F-7386-4B8F-9023-F9FF185E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66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F9B24-0EDB-4C7F-8074-39338B93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4034F-D26E-4C61-9395-FBE4CB1E0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98470B-C76C-43E9-9747-1A6FAD958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4468FD-AE23-46FE-B9A3-19352361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A7B93B-9D18-4C79-ADCE-D7D189E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E9EBC9-CAC2-4C24-9226-9B07AE61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361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E9681-DE5F-4D06-A173-1F3BB0C3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F4806E-D987-40A7-AB97-20417D8BD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023089-A94D-439B-AE33-C1A2283D6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B7704F-7EC6-4F39-BA53-ECF022E6E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4A63BB-3B4F-48E4-A352-24A6E95BB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171961-2E84-49B0-A228-26B3132D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E416A0-814B-405F-8838-E6FA21DD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AD7382-3907-42E4-B8D2-C1A0664D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46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ADBFC-A482-41CC-9DCE-E445783D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9A2388-E1CF-462C-9FF0-52833533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9A9C39-3A91-49F5-BCA3-B9019351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602079-EA7B-4400-89E8-E01129CC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7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77EF16-855E-4550-882E-FB8BB64D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D61EAD-F47E-4377-A403-886BEAA4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C31882-0420-4572-BC6C-CC05B689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21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27016803-9A95-4AE2-AA70-ABD9D5C62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4CA17D-7F1F-40EB-B482-4795B67D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"/>
            <a:ext cx="10363199" cy="86264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89247-F5D9-4101-9CAF-C0462111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435"/>
            <a:ext cx="12192000" cy="50217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663B3B-F493-4490-9E11-009C7809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7BD71-90B7-4A83-9138-24026FEA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27C63-3BB0-48D9-BAB1-24179C74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16" y="647522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5C1CE2-6D07-417E-AC36-B374E24F9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423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CA11B-A6AA-4CFA-8ABD-516F9DC8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7F14F3-19D3-4CAC-BB29-45C7E833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BFD86C-9CF7-41B7-B9D4-AED8176F0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3A6F4A-65F7-41F8-B6FD-16C4DB6D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34B01A-0BE2-4648-A707-27444CF7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093ACC-EED5-4F9A-BA44-FF95548A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04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2861D-6F59-425C-A2D0-8A4824B9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89729D-C4CD-4CD7-A193-F91AF3699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BB806-C3A5-401A-9A0A-BA0A842F2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A68972-2D56-459F-BE82-0F5B5011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228977-37E9-45AE-8FEE-8530204A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037E1C-5829-4C94-AA3A-29ACE8D5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13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5B160-7658-49FA-898E-6AD86FEE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0B924E-42DC-408F-9665-A541A5002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6768BE-10FF-43EE-BD50-FB7E6D0E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A6FD51-C726-4681-8C1C-BC40417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62C28-3985-4E42-9439-66C42DC7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663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27083A-6E3A-4454-8FC4-B26B57D05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D91EAE-41E8-43D7-A1BF-526A604DE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8C9223-0C2E-424C-9627-37C10B1F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74ED25-C3AA-4C83-82A5-2628A4DB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5D3942-3B70-452F-9FBA-E7662376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2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BCE7D-3D95-4C3A-BA8F-561011D93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963176-9D89-4B65-935B-06285CA6D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5644F7-CBB0-4AAB-81BA-A56B6590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4DB0B-DAAF-4F58-9161-964BB058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69A0D-191D-48E0-B20C-6154FFA6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3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071B4-AC22-4349-9D9E-E0793F973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CA3B48-D924-4D40-80AD-A13866CD5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A5A3C1-BB75-4EB7-8E5D-9C5C02F1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5A8CE1-40DE-4EDD-BF2D-CE30F1B7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E2BBED-5BC3-4DDF-B00D-A5AF6EE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8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CB01B-6BE8-41C7-8C66-1233B75F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96463-7506-4F4C-97C3-F784908F1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21BD22-85CA-42FE-A4F1-983CBE27D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6C2843-25B2-4B37-AC5F-46230BB8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8963AD-9615-4913-BCD0-D3D2EB67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6658E7-E59F-40D9-B0B1-0F5DD6A3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0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6F58B-4A2A-443E-BE68-8B5FE6BA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BD9300-8BD0-4A76-8AB9-2B605E05E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E4640D-59E3-42E1-A881-1F3E0D3E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CDB45C-87C9-48C1-A746-3D2ECCE62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0B1143-26F8-4CE6-807E-A1601319C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3ABA99-52FD-4E5A-9C51-0CE7D66F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D6BF56-895F-4906-BE0C-7AF11F6B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7FA694-FDFD-4798-BDBB-ECF019AA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16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3C328-A56A-49FA-85C7-115F3E4B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DA1B43-307A-4BDF-A2AA-421C4138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25D0B9-E450-4577-AC1B-3C589619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FE4C59-05C7-490A-BF72-5BAE63CE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B88BE5-C9FA-4EDA-943E-5DF7A892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939AE7-952D-40C6-BD97-D5304049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9ACD82-1CBC-4713-AC76-7EB643AF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34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024D8-CAF6-47B3-810B-B23831C0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2AC9A7-95E2-4CB9-B1A5-0987E0DB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EE69FD-A622-472D-90E1-6A763AE3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5665F7-BA24-4B66-8960-3958B448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D30A14-15AD-4F80-816A-5C8B15F5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19C290-C964-463A-B6E8-7415F18E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27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573E52-2CB6-483E-812B-720F6248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4C7400-A857-4B33-926C-7BA318A14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E1DE2-77A7-4630-AC9A-158A8B1A4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28/11/25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763288-4DF9-46D2-8AA5-7D230237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E7DCD-D170-4E9B-8AA9-054783174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4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D333C8-B74F-44E9-A8DC-0473F67F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E90DA0-10E7-4A72-9582-818CA9C55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3A9A2-43C5-4FAB-AFF4-9887ED944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7FCF-E124-402A-8DCF-94EDE12F2175}" type="datetimeFigureOut">
              <a:rPr lang="fr-FR" smtClean="0"/>
              <a:t>25/06/2026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5CB652-0013-4D27-A8BB-B1D22CD9E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45DBB-E3FA-440A-9451-0B8DA7BFB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55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2030E6-8D8F-4541-8E61-2A2A8E185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651" y="774789"/>
            <a:ext cx="1117600" cy="762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2E2DC02-FD60-480A-8F51-4246344AADCA}"/>
              </a:ext>
            </a:extLst>
          </p:cNvPr>
          <p:cNvSpPr txBox="1"/>
          <p:nvPr/>
        </p:nvSpPr>
        <p:spPr>
          <a:xfrm>
            <a:off x="1533395" y="2263952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6-2025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</a:t>
            </a:r>
            <a:r>
              <a:rPr lang="fr-FR" sz="2800" dirty="0"/>
              <a:t>01</a:t>
            </a:r>
            <a:r>
              <a:rPr lang="fr-FR" sz="2800" dirty="0">
                <a:latin typeface="+mn-lt"/>
              </a:rPr>
              <a:t> : Planning</a:t>
            </a: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</a:p>
          <a:p>
            <a:pPr algn="ctr"/>
            <a:r>
              <a:rPr lang="fr-FR" sz="2400" dirty="0">
                <a:latin typeface="+mn-lt"/>
              </a:rPr>
              <a:t>Sophie Chance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/>
              <a:t>26</a:t>
            </a:r>
            <a:r>
              <a:rPr lang="fr-FR" sz="2400" dirty="0">
                <a:latin typeface="+mn-lt"/>
              </a:rPr>
              <a:t> juin 2026</a:t>
            </a:r>
          </a:p>
        </p:txBody>
      </p:sp>
    </p:spTree>
    <p:extLst>
      <p:ext uri="{BB962C8B-B14F-4D97-AF65-F5344CB8AC3E}">
        <p14:creationId xmlns:p14="http://schemas.microsoft.com/office/powerpoint/2010/main" val="38035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1C9C1-C30E-4A9C-8368-C0472498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global mis à jour (à valider)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F2980-23D2-41E1-993C-E464C27F9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8109"/>
            <a:ext cx="12192000" cy="5021781"/>
          </a:xfrm>
        </p:spPr>
        <p:txBody>
          <a:bodyPr>
            <a:normAutofit/>
          </a:bodyPr>
          <a:lstStyle/>
          <a:p>
            <a:r>
              <a:rPr lang="fr-FR" sz="1600" dirty="0"/>
              <a:t>06/06/26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124C71-0CAA-4BDE-95E1-E17A058A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682C98-44CE-4E72-8F66-CCDA7443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D53093-8CE8-4D7B-8EC9-D14EA7B2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2</a:t>
            </a:fld>
            <a:endParaRPr lang="fr-FR" dirty="0"/>
          </a:p>
        </p:txBody>
      </p:sp>
      <p:grpSp>
        <p:nvGrpSpPr>
          <p:cNvPr id="263" name="Groupe 262">
            <a:extLst>
              <a:ext uri="{FF2B5EF4-FFF2-40B4-BE49-F238E27FC236}">
                <a16:creationId xmlns:a16="http://schemas.microsoft.com/office/drawing/2014/main" id="{A97F9A78-5632-45A6-81CF-4D179B81B542}"/>
              </a:ext>
            </a:extLst>
          </p:cNvPr>
          <p:cNvGrpSpPr/>
          <p:nvPr/>
        </p:nvGrpSpPr>
        <p:grpSpPr>
          <a:xfrm>
            <a:off x="530352" y="1316736"/>
            <a:ext cx="11376279" cy="4846320"/>
            <a:chOff x="1334642" y="1495538"/>
            <a:chExt cx="10571989" cy="4536006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CEA81191-620F-442B-AA4B-F780B0224176}"/>
                </a:ext>
              </a:extLst>
            </p:cNvPr>
            <p:cNvSpPr/>
            <p:nvPr/>
          </p:nvSpPr>
          <p:spPr>
            <a:xfrm>
              <a:off x="3890659" y="2170794"/>
              <a:ext cx="794116" cy="3408828"/>
            </a:xfrm>
            <a:prstGeom prst="rect">
              <a:avLst/>
            </a:prstGeom>
            <a:pattFill prst="wd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5" name="Connecteur droit 264">
              <a:extLst>
                <a:ext uri="{FF2B5EF4-FFF2-40B4-BE49-F238E27FC236}">
                  <a16:creationId xmlns:a16="http://schemas.microsoft.com/office/drawing/2014/main" id="{C9CBC448-D965-4DCD-9D9D-EA5946C34A84}"/>
                </a:ext>
              </a:extLst>
            </p:cNvPr>
            <p:cNvCxnSpPr>
              <a:cxnSpLocks/>
            </p:cNvCxnSpPr>
            <p:nvPr/>
          </p:nvCxnSpPr>
          <p:spPr>
            <a:xfrm>
              <a:off x="7421940" y="4124139"/>
              <a:ext cx="0" cy="14554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266" name="Connecteur droit 265">
              <a:extLst>
                <a:ext uri="{FF2B5EF4-FFF2-40B4-BE49-F238E27FC236}">
                  <a16:creationId xmlns:a16="http://schemas.microsoft.com/office/drawing/2014/main" id="{1544053E-47B8-4E76-9A94-CD19ED060529}"/>
                </a:ext>
              </a:extLst>
            </p:cNvPr>
            <p:cNvCxnSpPr>
              <a:cxnSpLocks/>
            </p:cNvCxnSpPr>
            <p:nvPr/>
          </p:nvCxnSpPr>
          <p:spPr>
            <a:xfrm>
              <a:off x="7188112" y="3211250"/>
              <a:ext cx="0" cy="23442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507CCD72-B376-4ED8-9009-0A6A35D56878}"/>
                </a:ext>
              </a:extLst>
            </p:cNvPr>
            <p:cNvSpPr/>
            <p:nvPr/>
          </p:nvSpPr>
          <p:spPr>
            <a:xfrm>
              <a:off x="4698579" y="2170794"/>
              <a:ext cx="1039867" cy="3408828"/>
            </a:xfrm>
            <a:prstGeom prst="rect">
              <a:avLst/>
            </a:prstGeom>
            <a:solidFill>
              <a:srgbClr val="F43CDE">
                <a:alpha val="11000"/>
              </a:srgbClr>
            </a:solidFill>
            <a:ln w="28575" cap="flat" cmpd="sng" algn="ctr">
              <a:solidFill>
                <a:srgbClr val="FF66FF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09E16E56-DD4E-4D86-951A-07568856BCCE}"/>
                </a:ext>
              </a:extLst>
            </p:cNvPr>
            <p:cNvSpPr/>
            <p:nvPr/>
          </p:nvSpPr>
          <p:spPr>
            <a:xfrm>
              <a:off x="8104419" y="1612787"/>
              <a:ext cx="445608" cy="936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E1DC7554-EA47-4F4F-95A8-D861D2EAEE43}"/>
                </a:ext>
              </a:extLst>
            </p:cNvPr>
            <p:cNvSpPr/>
            <p:nvPr/>
          </p:nvSpPr>
          <p:spPr>
            <a:xfrm>
              <a:off x="8103155" y="1853803"/>
              <a:ext cx="445608" cy="936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grpSp>
          <p:nvGrpSpPr>
            <p:cNvPr id="270" name="Groupe 269">
              <a:extLst>
                <a:ext uri="{FF2B5EF4-FFF2-40B4-BE49-F238E27FC236}">
                  <a16:creationId xmlns:a16="http://schemas.microsoft.com/office/drawing/2014/main" id="{AD238C5B-65EB-4369-A48A-57AB5E8BF94F}"/>
                </a:ext>
              </a:extLst>
            </p:cNvPr>
            <p:cNvGrpSpPr/>
            <p:nvPr/>
          </p:nvGrpSpPr>
          <p:grpSpPr>
            <a:xfrm>
              <a:off x="8104419" y="2088548"/>
              <a:ext cx="456906" cy="124817"/>
              <a:chOff x="5746387" y="2231600"/>
              <a:chExt cx="547848" cy="7200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4C19E843-E1F1-4D3C-9202-DA1129664C08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0BF941EC-C5BE-4036-B0F4-CDEE1F02D5AA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71" name="ZoneTexte 270">
              <a:extLst>
                <a:ext uri="{FF2B5EF4-FFF2-40B4-BE49-F238E27FC236}">
                  <a16:creationId xmlns:a16="http://schemas.microsoft.com/office/drawing/2014/main" id="{A166E059-5A0C-4191-98FA-1AD7E8E5F918}"/>
                </a:ext>
              </a:extLst>
            </p:cNvPr>
            <p:cNvSpPr txBox="1"/>
            <p:nvPr/>
          </p:nvSpPr>
          <p:spPr>
            <a:xfrm>
              <a:off x="8565265" y="1495538"/>
              <a:ext cx="892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Design</a:t>
              </a:r>
            </a:p>
          </p:txBody>
        </p:sp>
        <p:sp>
          <p:nvSpPr>
            <p:cNvPr id="272" name="ZoneTexte 271">
              <a:extLst>
                <a:ext uri="{FF2B5EF4-FFF2-40B4-BE49-F238E27FC236}">
                  <a16:creationId xmlns:a16="http://schemas.microsoft.com/office/drawing/2014/main" id="{F248BE40-5AE1-4D53-AA83-4D83F17C005F}"/>
                </a:ext>
              </a:extLst>
            </p:cNvPr>
            <p:cNvSpPr txBox="1"/>
            <p:nvPr/>
          </p:nvSpPr>
          <p:spPr>
            <a:xfrm>
              <a:off x="8561325" y="1738789"/>
              <a:ext cx="334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Procurement/Construction/Installation</a:t>
              </a:r>
            </a:p>
          </p:txBody>
        </p:sp>
        <p:sp>
          <p:nvSpPr>
            <p:cNvPr id="273" name="ZoneTexte 272">
              <a:extLst>
                <a:ext uri="{FF2B5EF4-FFF2-40B4-BE49-F238E27FC236}">
                  <a16:creationId xmlns:a16="http://schemas.microsoft.com/office/drawing/2014/main" id="{51E6E061-D876-4101-B914-73F483C60BF1}"/>
                </a:ext>
              </a:extLst>
            </p:cNvPr>
            <p:cNvSpPr txBox="1"/>
            <p:nvPr/>
          </p:nvSpPr>
          <p:spPr>
            <a:xfrm>
              <a:off x="8551342" y="1960642"/>
              <a:ext cx="1467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Commissioning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5F71124C-16BF-4332-AB02-A59ABD89B675}"/>
                </a:ext>
              </a:extLst>
            </p:cNvPr>
            <p:cNvSpPr/>
            <p:nvPr/>
          </p:nvSpPr>
          <p:spPr>
            <a:xfrm rot="5400000">
              <a:off x="10514048" y="5650685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2031</a:t>
              </a:r>
            </a:p>
          </p:txBody>
        </p:sp>
        <p:sp>
          <p:nvSpPr>
            <p:cNvPr id="275" name="ZoneTexte 274">
              <a:extLst>
                <a:ext uri="{FF2B5EF4-FFF2-40B4-BE49-F238E27FC236}">
                  <a16:creationId xmlns:a16="http://schemas.microsoft.com/office/drawing/2014/main" id="{2E72D181-7415-497D-94F1-18972B8C9FA5}"/>
                </a:ext>
              </a:extLst>
            </p:cNvPr>
            <p:cNvSpPr txBox="1"/>
            <p:nvPr/>
          </p:nvSpPr>
          <p:spPr>
            <a:xfrm>
              <a:off x="10931276" y="4426355"/>
              <a:ext cx="5771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5 MW</a:t>
              </a:r>
            </a:p>
          </p:txBody>
        </p:sp>
        <p:sp>
          <p:nvSpPr>
            <p:cNvPr id="276" name="ZoneTexte 275">
              <a:extLst>
                <a:ext uri="{FF2B5EF4-FFF2-40B4-BE49-F238E27FC236}">
                  <a16:creationId xmlns:a16="http://schemas.microsoft.com/office/drawing/2014/main" id="{A383436E-CDA2-45F0-A2B9-5C0941E416B9}"/>
                </a:ext>
              </a:extLst>
            </p:cNvPr>
            <p:cNvSpPr txBox="1"/>
            <p:nvPr/>
          </p:nvSpPr>
          <p:spPr>
            <a:xfrm>
              <a:off x="2866514" y="5162412"/>
              <a:ext cx="560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Bahnschrift SemiBold" panose="020B0502040204020203" pitchFamily="34" charset="0"/>
                  <a:cs typeface="Arial" charset="0"/>
                </a:rPr>
                <a:t>TDR</a:t>
              </a:r>
            </a:p>
          </p:txBody>
        </p:sp>
        <p:sp>
          <p:nvSpPr>
            <p:cNvPr id="277" name="ZoneTexte 276">
              <a:extLst>
                <a:ext uri="{FF2B5EF4-FFF2-40B4-BE49-F238E27FC236}">
                  <a16:creationId xmlns:a16="http://schemas.microsoft.com/office/drawing/2014/main" id="{605B3D86-C3E0-4084-9AC5-A3D230CD5234}"/>
                </a:ext>
              </a:extLst>
            </p:cNvPr>
            <p:cNvSpPr txBox="1"/>
            <p:nvPr/>
          </p:nvSpPr>
          <p:spPr>
            <a:xfrm>
              <a:off x="4711325" y="4068570"/>
              <a:ext cx="1035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FF"/>
                  </a:solidFill>
                  <a:latin typeface="Bahnschrift SemiBold" panose="020B0502040204020203" pitchFamily="34" charset="0"/>
                  <a:cs typeface="Arial" charset="0"/>
                </a:rPr>
                <a:t>Civil engineering work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44707751-EDC5-4074-8511-74421F1480C4}"/>
                </a:ext>
              </a:extLst>
            </p:cNvPr>
            <p:cNvSpPr/>
            <p:nvPr/>
          </p:nvSpPr>
          <p:spPr>
            <a:xfrm rot="5400000">
              <a:off x="1965789" y="5641256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68049E37-693A-47F6-9738-F2090CFDDFC6}"/>
                </a:ext>
              </a:extLst>
            </p:cNvPr>
            <p:cNvSpPr/>
            <p:nvPr/>
          </p:nvSpPr>
          <p:spPr>
            <a:xfrm rot="5400000">
              <a:off x="7765198" y="5650685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2029</a:t>
              </a: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E0FE171-51B4-49DF-AACA-C6C248EB5E42}"/>
                </a:ext>
              </a:extLst>
            </p:cNvPr>
            <p:cNvSpPr/>
            <p:nvPr/>
          </p:nvSpPr>
          <p:spPr>
            <a:xfrm rot="5400000">
              <a:off x="9189766" y="5650685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2030</a:t>
              </a: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438AFA71-0A89-4930-91C3-A1934DB58877}"/>
                </a:ext>
              </a:extLst>
            </p:cNvPr>
            <p:cNvSpPr/>
            <p:nvPr/>
          </p:nvSpPr>
          <p:spPr>
            <a:xfrm rot="5400000">
              <a:off x="6287143" y="5661129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2028</a:t>
              </a: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F5B44A30-1789-416B-9C91-A389BF219651}"/>
                </a:ext>
              </a:extLst>
            </p:cNvPr>
            <p:cNvSpPr/>
            <p:nvPr/>
          </p:nvSpPr>
          <p:spPr>
            <a:xfrm rot="5400000">
              <a:off x="4884842" y="5661128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2027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79FAEC43-8C82-478A-A9CC-B2A6160E421F}"/>
                </a:ext>
              </a:extLst>
            </p:cNvPr>
            <p:cNvSpPr/>
            <p:nvPr/>
          </p:nvSpPr>
          <p:spPr>
            <a:xfrm rot="5400000">
              <a:off x="3354862" y="5650685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2026</a:t>
              </a:r>
            </a:p>
          </p:txBody>
        </p:sp>
        <p:grpSp>
          <p:nvGrpSpPr>
            <p:cNvPr id="284" name="Groupe 283">
              <a:extLst>
                <a:ext uri="{FF2B5EF4-FFF2-40B4-BE49-F238E27FC236}">
                  <a16:creationId xmlns:a16="http://schemas.microsoft.com/office/drawing/2014/main" id="{F05463FD-9A0B-4A83-B188-6DA7D9CE3A49}"/>
                </a:ext>
              </a:extLst>
            </p:cNvPr>
            <p:cNvGrpSpPr/>
            <p:nvPr/>
          </p:nvGrpSpPr>
          <p:grpSpPr>
            <a:xfrm>
              <a:off x="1427662" y="5341421"/>
              <a:ext cx="10080789" cy="585726"/>
              <a:chOff x="345828" y="4901952"/>
              <a:chExt cx="10081119" cy="585745"/>
            </a:xfrm>
          </p:grpSpPr>
          <p:sp>
            <p:nvSpPr>
              <p:cNvPr id="377" name="Flèche : droite 376">
                <a:extLst>
                  <a:ext uri="{FF2B5EF4-FFF2-40B4-BE49-F238E27FC236}">
                    <a16:creationId xmlns:a16="http://schemas.microsoft.com/office/drawing/2014/main" id="{40C9B1EB-41EA-4A28-98B1-C81DFCD4909B}"/>
                  </a:ext>
                </a:extLst>
              </p:cNvPr>
              <p:cNvSpPr/>
              <p:nvPr/>
            </p:nvSpPr>
            <p:spPr>
              <a:xfrm>
                <a:off x="345828" y="5117976"/>
                <a:ext cx="10081119" cy="139644"/>
              </a:xfrm>
              <a:prstGeom prst="rightArrow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78" name="Connecteur droit 377">
                <a:extLst>
                  <a:ext uri="{FF2B5EF4-FFF2-40B4-BE49-F238E27FC236}">
                    <a16:creationId xmlns:a16="http://schemas.microsoft.com/office/drawing/2014/main" id="{46745913-62DC-40E1-8257-355B216AB79F}"/>
                  </a:ext>
                </a:extLst>
              </p:cNvPr>
              <p:cNvCxnSpPr/>
              <p:nvPr/>
            </p:nvCxnSpPr>
            <p:spPr>
              <a:xfrm>
                <a:off x="345828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9" name="Connecteur droit 378">
                <a:extLst>
                  <a:ext uri="{FF2B5EF4-FFF2-40B4-BE49-F238E27FC236}">
                    <a16:creationId xmlns:a16="http://schemas.microsoft.com/office/drawing/2014/main" id="{388A55F1-3546-464B-81C3-20492575B941}"/>
                  </a:ext>
                </a:extLst>
              </p:cNvPr>
              <p:cNvCxnSpPr/>
              <p:nvPr/>
            </p:nvCxnSpPr>
            <p:spPr>
              <a:xfrm>
                <a:off x="1785987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0" name="Connecteur droit 379">
                <a:extLst>
                  <a:ext uri="{FF2B5EF4-FFF2-40B4-BE49-F238E27FC236}">
                    <a16:creationId xmlns:a16="http://schemas.microsoft.com/office/drawing/2014/main" id="{AF86320A-E794-4F5E-ABFD-974CCE8A9543}"/>
                  </a:ext>
                </a:extLst>
              </p:cNvPr>
              <p:cNvCxnSpPr/>
              <p:nvPr/>
            </p:nvCxnSpPr>
            <p:spPr>
              <a:xfrm>
                <a:off x="3226147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1" name="Connecteur droit 380">
                <a:extLst>
                  <a:ext uri="{FF2B5EF4-FFF2-40B4-BE49-F238E27FC236}">
                    <a16:creationId xmlns:a16="http://schemas.microsoft.com/office/drawing/2014/main" id="{19C012A9-FCA2-49BE-97E8-3E5B48798AA1}"/>
                  </a:ext>
                </a:extLst>
              </p:cNvPr>
              <p:cNvCxnSpPr/>
              <p:nvPr/>
            </p:nvCxnSpPr>
            <p:spPr>
              <a:xfrm>
                <a:off x="4666307" y="4911633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2" name="Connecteur droit 381">
                <a:extLst>
                  <a:ext uri="{FF2B5EF4-FFF2-40B4-BE49-F238E27FC236}">
                    <a16:creationId xmlns:a16="http://schemas.microsoft.com/office/drawing/2014/main" id="{150398AD-8BE0-498A-963D-A8716EDCBFA1}"/>
                  </a:ext>
                </a:extLst>
              </p:cNvPr>
              <p:cNvCxnSpPr/>
              <p:nvPr/>
            </p:nvCxnSpPr>
            <p:spPr>
              <a:xfrm>
                <a:off x="6106467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3" name="Connecteur droit 382">
                <a:extLst>
                  <a:ext uri="{FF2B5EF4-FFF2-40B4-BE49-F238E27FC236}">
                    <a16:creationId xmlns:a16="http://schemas.microsoft.com/office/drawing/2014/main" id="{D08A3863-055C-4A25-A11E-142F8C260E20}"/>
                  </a:ext>
                </a:extLst>
              </p:cNvPr>
              <p:cNvCxnSpPr/>
              <p:nvPr/>
            </p:nvCxnSpPr>
            <p:spPr>
              <a:xfrm>
                <a:off x="7546627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4" name="Connecteur droit 383">
                <a:extLst>
                  <a:ext uri="{FF2B5EF4-FFF2-40B4-BE49-F238E27FC236}">
                    <a16:creationId xmlns:a16="http://schemas.microsoft.com/office/drawing/2014/main" id="{7E3E4BAA-7811-4CCA-83BB-1BE8F0C1BF48}"/>
                  </a:ext>
                </a:extLst>
              </p:cNvPr>
              <p:cNvCxnSpPr/>
              <p:nvPr/>
            </p:nvCxnSpPr>
            <p:spPr>
              <a:xfrm>
                <a:off x="8986787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EFC76BF6-DF50-4B69-9BF1-32B0A9092DD6}"/>
                </a:ext>
              </a:extLst>
            </p:cNvPr>
            <p:cNvSpPr/>
            <p:nvPr/>
          </p:nvSpPr>
          <p:spPr>
            <a:xfrm>
              <a:off x="4674091" y="3682971"/>
              <a:ext cx="1054796" cy="86790"/>
            </a:xfrm>
            <a:prstGeom prst="rect">
              <a:avLst/>
            </a:prstGeom>
            <a:solidFill>
              <a:srgbClr val="F43CDE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cxnSp>
          <p:nvCxnSpPr>
            <p:cNvPr id="286" name="Connecteur droit 285">
              <a:extLst>
                <a:ext uri="{FF2B5EF4-FFF2-40B4-BE49-F238E27FC236}">
                  <a16:creationId xmlns:a16="http://schemas.microsoft.com/office/drawing/2014/main" id="{5341E186-A136-4535-B944-92445EABEE3E}"/>
                </a:ext>
              </a:extLst>
            </p:cNvPr>
            <p:cNvCxnSpPr>
              <a:cxnSpLocks/>
              <a:stCxn id="330" idx="2"/>
            </p:cNvCxnSpPr>
            <p:nvPr/>
          </p:nvCxnSpPr>
          <p:spPr>
            <a:xfrm>
              <a:off x="7885819" y="3271576"/>
              <a:ext cx="16480" cy="230845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287" name="Connecteur droit 286">
              <a:extLst>
                <a:ext uri="{FF2B5EF4-FFF2-40B4-BE49-F238E27FC236}">
                  <a16:creationId xmlns:a16="http://schemas.microsoft.com/office/drawing/2014/main" id="{97ECC170-CA56-4D04-8B3F-D055CC1898BA}"/>
                </a:ext>
              </a:extLst>
            </p:cNvPr>
            <p:cNvCxnSpPr>
              <a:cxnSpLocks/>
            </p:cNvCxnSpPr>
            <p:nvPr/>
          </p:nvCxnSpPr>
          <p:spPr>
            <a:xfrm>
              <a:off x="8628225" y="4103571"/>
              <a:ext cx="0" cy="145386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288" name="Connecteur droit 287">
              <a:extLst>
                <a:ext uri="{FF2B5EF4-FFF2-40B4-BE49-F238E27FC236}">
                  <a16:creationId xmlns:a16="http://schemas.microsoft.com/office/drawing/2014/main" id="{FB9C96D4-36BB-4BD9-9955-455D68528BAB}"/>
                </a:ext>
              </a:extLst>
            </p:cNvPr>
            <p:cNvCxnSpPr>
              <a:cxnSpLocks/>
            </p:cNvCxnSpPr>
            <p:nvPr/>
          </p:nvCxnSpPr>
          <p:spPr>
            <a:xfrm>
              <a:off x="6177421" y="3213166"/>
              <a:ext cx="6635" cy="240231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289" name="Explosion : 8 points 288">
              <a:extLst>
                <a:ext uri="{FF2B5EF4-FFF2-40B4-BE49-F238E27FC236}">
                  <a16:creationId xmlns:a16="http://schemas.microsoft.com/office/drawing/2014/main" id="{5D68D95D-35EF-4CBB-8E2F-7BD6F99882FC}"/>
                </a:ext>
              </a:extLst>
            </p:cNvPr>
            <p:cNvSpPr/>
            <p:nvPr/>
          </p:nvSpPr>
          <p:spPr>
            <a:xfrm>
              <a:off x="3920779" y="5433700"/>
              <a:ext cx="360027" cy="361960"/>
            </a:xfrm>
            <a:prstGeom prst="irregularSeal1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57562348-498C-4CFF-BEA2-70573D77D0D5}"/>
                </a:ext>
              </a:extLst>
            </p:cNvPr>
            <p:cNvSpPr/>
            <p:nvPr/>
          </p:nvSpPr>
          <p:spPr>
            <a:xfrm>
              <a:off x="5738446" y="4850016"/>
              <a:ext cx="4329893" cy="93429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91" name="ZoneTexte 290">
              <a:extLst>
                <a:ext uri="{FF2B5EF4-FFF2-40B4-BE49-F238E27FC236}">
                  <a16:creationId xmlns:a16="http://schemas.microsoft.com/office/drawing/2014/main" id="{E6AD5CFB-3465-49FE-9049-BBCCA16CC6CB}"/>
                </a:ext>
              </a:extLst>
            </p:cNvPr>
            <p:cNvSpPr txBox="1"/>
            <p:nvPr/>
          </p:nvSpPr>
          <p:spPr>
            <a:xfrm>
              <a:off x="1365693" y="4702432"/>
              <a:ext cx="1742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ERL 3-loop</a:t>
              </a:r>
            </a:p>
          </p:txBody>
        </p:sp>
        <p:grpSp>
          <p:nvGrpSpPr>
            <p:cNvPr id="292" name="Groupe 291">
              <a:extLst>
                <a:ext uri="{FF2B5EF4-FFF2-40B4-BE49-F238E27FC236}">
                  <a16:creationId xmlns:a16="http://schemas.microsoft.com/office/drawing/2014/main" id="{64B9D241-6F2C-4116-BADB-77C98B327B76}"/>
                </a:ext>
              </a:extLst>
            </p:cNvPr>
            <p:cNvGrpSpPr/>
            <p:nvPr/>
          </p:nvGrpSpPr>
          <p:grpSpPr>
            <a:xfrm>
              <a:off x="10160725" y="4850016"/>
              <a:ext cx="1015043" cy="93600"/>
              <a:chOff x="5718995" y="2231600"/>
              <a:chExt cx="1350025" cy="72008"/>
            </a:xfrm>
          </p:grpSpPr>
          <p:grpSp>
            <p:nvGrpSpPr>
              <p:cNvPr id="371" name="Groupe 370">
                <a:extLst>
                  <a:ext uri="{FF2B5EF4-FFF2-40B4-BE49-F238E27FC236}">
                    <a16:creationId xmlns:a16="http://schemas.microsoft.com/office/drawing/2014/main" id="{BCDCE1DD-0A9C-43CA-B1BC-74DE9D91C3B4}"/>
                  </a:ext>
                </a:extLst>
              </p:cNvPr>
              <p:cNvGrpSpPr/>
              <p:nvPr/>
            </p:nvGrpSpPr>
            <p:grpSpPr>
              <a:xfrm>
                <a:off x="5718995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81AE40F6-8287-4D46-89EF-FCD003A8A629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83C8BF74-FE01-4952-AB0F-287F1D3277FB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2" name="Groupe 371">
                <a:extLst>
                  <a:ext uri="{FF2B5EF4-FFF2-40B4-BE49-F238E27FC236}">
                    <a16:creationId xmlns:a16="http://schemas.microsoft.com/office/drawing/2014/main" id="{EA5BA1A0-6EE0-4839-8E7C-66DE32DD04EE}"/>
                  </a:ext>
                </a:extLst>
              </p:cNvPr>
              <p:cNvGrpSpPr/>
              <p:nvPr/>
            </p:nvGrpSpPr>
            <p:grpSpPr>
              <a:xfrm>
                <a:off x="6466387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D8D1AE10-CA4D-4EE1-8364-6DA59053E8F4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B4063D72-39FC-48DA-8296-A64198E4F58A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93" name="Explosion : 8 points 292">
              <a:extLst>
                <a:ext uri="{FF2B5EF4-FFF2-40B4-BE49-F238E27FC236}">
                  <a16:creationId xmlns:a16="http://schemas.microsoft.com/office/drawing/2014/main" id="{6064F8F5-C9E9-4C61-948A-6AC02A393F97}"/>
                </a:ext>
              </a:extLst>
            </p:cNvPr>
            <p:cNvSpPr/>
            <p:nvPr/>
          </p:nvSpPr>
          <p:spPr>
            <a:xfrm>
              <a:off x="11045905" y="4687965"/>
              <a:ext cx="325792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E34E9F5A-42B0-4420-8B2E-8A88BB663120}"/>
                </a:ext>
              </a:extLst>
            </p:cNvPr>
            <p:cNvSpPr/>
            <p:nvPr/>
          </p:nvSpPr>
          <p:spPr>
            <a:xfrm>
              <a:off x="1422651" y="2170794"/>
              <a:ext cx="1833377" cy="70204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3523BBD9-0A66-47F0-A4AD-F6A6C829BA32}"/>
                </a:ext>
              </a:extLst>
            </p:cNvPr>
            <p:cNvSpPr/>
            <p:nvPr/>
          </p:nvSpPr>
          <p:spPr>
            <a:xfrm>
              <a:off x="3631761" y="3054548"/>
              <a:ext cx="3464560" cy="8679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7817F736-1CFC-4345-9686-CFF50EEE5996}"/>
                </a:ext>
              </a:extLst>
            </p:cNvPr>
            <p:cNvSpPr/>
            <p:nvPr/>
          </p:nvSpPr>
          <p:spPr>
            <a:xfrm>
              <a:off x="3687102" y="3950016"/>
              <a:ext cx="3615860" cy="936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6BA47105-CEE7-4A8E-BD1C-B8F4E0158A13}"/>
                </a:ext>
              </a:extLst>
            </p:cNvPr>
            <p:cNvSpPr/>
            <p:nvPr/>
          </p:nvSpPr>
          <p:spPr>
            <a:xfrm>
              <a:off x="1422651" y="3053423"/>
              <a:ext cx="2209109" cy="9374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3C4DD88B-ACBA-4866-821C-78ABF25A5E91}"/>
                </a:ext>
              </a:extLst>
            </p:cNvPr>
            <p:cNvSpPr/>
            <p:nvPr/>
          </p:nvSpPr>
          <p:spPr>
            <a:xfrm>
              <a:off x="1422651" y="3950016"/>
              <a:ext cx="2264451" cy="936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99" name="Explosion : 8 points 298">
              <a:extLst>
                <a:ext uri="{FF2B5EF4-FFF2-40B4-BE49-F238E27FC236}">
                  <a16:creationId xmlns:a16="http://schemas.microsoft.com/office/drawing/2014/main" id="{E2107697-CD69-45B4-9AE0-945E20DDC6C4}"/>
                </a:ext>
              </a:extLst>
            </p:cNvPr>
            <p:cNvSpPr/>
            <p:nvPr/>
          </p:nvSpPr>
          <p:spPr>
            <a:xfrm>
              <a:off x="3132269" y="2033869"/>
              <a:ext cx="360027" cy="361960"/>
            </a:xfrm>
            <a:prstGeom prst="irregularSeal1">
              <a:avLst/>
            </a:prstGeom>
            <a:solidFill>
              <a:srgbClr val="3333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00" name="Explosion : 8 points 299">
              <a:extLst>
                <a:ext uri="{FF2B5EF4-FFF2-40B4-BE49-F238E27FC236}">
                  <a16:creationId xmlns:a16="http://schemas.microsoft.com/office/drawing/2014/main" id="{90582A95-10FD-43CE-9031-C916292D1ED6}"/>
                </a:ext>
              </a:extLst>
            </p:cNvPr>
            <p:cNvSpPr/>
            <p:nvPr/>
          </p:nvSpPr>
          <p:spPr>
            <a:xfrm>
              <a:off x="7028259" y="2909616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01" name="ZoneTexte 300">
              <a:extLst>
                <a:ext uri="{FF2B5EF4-FFF2-40B4-BE49-F238E27FC236}">
                  <a16:creationId xmlns:a16="http://schemas.microsoft.com/office/drawing/2014/main" id="{5A8CF097-6C71-43A6-BF80-6891974CAC4B}"/>
                </a:ext>
              </a:extLst>
            </p:cNvPr>
            <p:cNvSpPr txBox="1"/>
            <p:nvPr/>
          </p:nvSpPr>
          <p:spPr>
            <a:xfrm>
              <a:off x="2679730" y="1657895"/>
              <a:ext cx="12482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3333FF"/>
                  </a:solidFill>
                  <a:latin typeface="Bahnschrift SemiBold" panose="020B0502040204020203" pitchFamily="34" charset="0"/>
                  <a:cs typeface="Arial" charset="0"/>
                </a:rPr>
                <a:t>First electrons May 2026</a:t>
              </a:r>
            </a:p>
          </p:txBody>
        </p:sp>
        <p:sp>
          <p:nvSpPr>
            <p:cNvPr id="302" name="ZoneTexte 301">
              <a:extLst>
                <a:ext uri="{FF2B5EF4-FFF2-40B4-BE49-F238E27FC236}">
                  <a16:creationId xmlns:a16="http://schemas.microsoft.com/office/drawing/2014/main" id="{6DE0EFB9-A70C-43F7-8BC0-BCB75E035C78}"/>
                </a:ext>
              </a:extLst>
            </p:cNvPr>
            <p:cNvSpPr txBox="1"/>
            <p:nvPr/>
          </p:nvSpPr>
          <p:spPr>
            <a:xfrm>
              <a:off x="1334642" y="2263576"/>
              <a:ext cx="20976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DC Gun @ 350 keV</a:t>
              </a:r>
            </a:p>
          </p:txBody>
        </p:sp>
        <p:sp>
          <p:nvSpPr>
            <p:cNvPr id="303" name="ZoneTexte 302">
              <a:extLst>
                <a:ext uri="{FF2B5EF4-FFF2-40B4-BE49-F238E27FC236}">
                  <a16:creationId xmlns:a16="http://schemas.microsoft.com/office/drawing/2014/main" id="{51B674AB-B080-45F5-9487-60FA38A0FB28}"/>
                </a:ext>
              </a:extLst>
            </p:cNvPr>
            <p:cNvSpPr txBox="1"/>
            <p:nvPr/>
          </p:nvSpPr>
          <p:spPr>
            <a:xfrm>
              <a:off x="1359364" y="3152302"/>
              <a:ext cx="26284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Injector @ 7 MeV</a:t>
              </a:r>
            </a:p>
          </p:txBody>
        </p:sp>
        <p:sp>
          <p:nvSpPr>
            <p:cNvPr id="304" name="ZoneTexte 303">
              <a:extLst>
                <a:ext uri="{FF2B5EF4-FFF2-40B4-BE49-F238E27FC236}">
                  <a16:creationId xmlns:a16="http://schemas.microsoft.com/office/drawing/2014/main" id="{46A0C18E-CC6F-440D-B8C1-1CB76CE392F0}"/>
                </a:ext>
              </a:extLst>
            </p:cNvPr>
            <p:cNvSpPr txBox="1"/>
            <p:nvPr/>
          </p:nvSpPr>
          <p:spPr>
            <a:xfrm>
              <a:off x="5660397" y="2524053"/>
              <a:ext cx="10838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Buncher installation</a:t>
              </a:r>
            </a:p>
          </p:txBody>
        </p:sp>
        <p:sp>
          <p:nvSpPr>
            <p:cNvPr id="305" name="ZoneTexte 304">
              <a:extLst>
                <a:ext uri="{FF2B5EF4-FFF2-40B4-BE49-F238E27FC236}">
                  <a16:creationId xmlns:a16="http://schemas.microsoft.com/office/drawing/2014/main" id="{45512FDB-03FA-438B-B568-8419D4BE59A8}"/>
                </a:ext>
              </a:extLst>
            </p:cNvPr>
            <p:cNvSpPr txBox="1"/>
            <p:nvPr/>
          </p:nvSpPr>
          <p:spPr>
            <a:xfrm>
              <a:off x="1363617" y="4044832"/>
              <a:ext cx="2708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ERL 1-loop @ 89 </a:t>
              </a:r>
              <a:r>
                <a:rPr lang="en-US" sz="1600" b="1" dirty="0" err="1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Mev</a:t>
              </a:r>
              <a:endParaRPr lang="en-US" sz="1600" b="1" dirty="0">
                <a:solidFill>
                  <a:prstClr val="black"/>
                </a:solidFill>
                <a:latin typeface="Bahnschrift SemiBold" panose="020B0502040204020203" pitchFamily="34" charset="0"/>
                <a:cs typeface="Arial" charset="0"/>
              </a:endParaRPr>
            </a:p>
          </p:txBody>
        </p:sp>
        <p:sp>
          <p:nvSpPr>
            <p:cNvPr id="306" name="ZoneTexte 305">
              <a:extLst>
                <a:ext uri="{FF2B5EF4-FFF2-40B4-BE49-F238E27FC236}">
                  <a16:creationId xmlns:a16="http://schemas.microsoft.com/office/drawing/2014/main" id="{DBFB1065-EC54-4536-AB0B-F47213A70402}"/>
                </a:ext>
              </a:extLst>
            </p:cNvPr>
            <p:cNvSpPr txBox="1"/>
            <p:nvPr/>
          </p:nvSpPr>
          <p:spPr>
            <a:xfrm>
              <a:off x="5621249" y="1799651"/>
              <a:ext cx="947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20 mA</a:t>
              </a:r>
            </a:p>
          </p:txBody>
        </p:sp>
        <p:sp>
          <p:nvSpPr>
            <p:cNvPr id="307" name="ZoneTexte 306">
              <a:extLst>
                <a:ext uri="{FF2B5EF4-FFF2-40B4-BE49-F238E27FC236}">
                  <a16:creationId xmlns:a16="http://schemas.microsoft.com/office/drawing/2014/main" id="{E92C2455-68C6-45A4-BF60-31CC0BA965E8}"/>
                </a:ext>
              </a:extLst>
            </p:cNvPr>
            <p:cNvSpPr txBox="1"/>
            <p:nvPr/>
          </p:nvSpPr>
          <p:spPr>
            <a:xfrm>
              <a:off x="7659993" y="2645540"/>
              <a:ext cx="6860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5 mA</a:t>
              </a:r>
            </a:p>
          </p:txBody>
        </p:sp>
        <p:grpSp>
          <p:nvGrpSpPr>
            <p:cNvPr id="308" name="Groupe 307">
              <a:extLst>
                <a:ext uri="{FF2B5EF4-FFF2-40B4-BE49-F238E27FC236}">
                  <a16:creationId xmlns:a16="http://schemas.microsoft.com/office/drawing/2014/main" id="{458024A3-D26A-44A7-B085-CF40A8C5B531}"/>
                </a:ext>
              </a:extLst>
            </p:cNvPr>
            <p:cNvGrpSpPr/>
            <p:nvPr/>
          </p:nvGrpSpPr>
          <p:grpSpPr>
            <a:xfrm>
              <a:off x="3501854" y="2171615"/>
              <a:ext cx="1015043" cy="93600"/>
              <a:chOff x="5718995" y="2231600"/>
              <a:chExt cx="1350025" cy="72008"/>
            </a:xfrm>
          </p:grpSpPr>
          <p:grpSp>
            <p:nvGrpSpPr>
              <p:cNvPr id="365" name="Groupe 364">
                <a:extLst>
                  <a:ext uri="{FF2B5EF4-FFF2-40B4-BE49-F238E27FC236}">
                    <a16:creationId xmlns:a16="http://schemas.microsoft.com/office/drawing/2014/main" id="{4F0947AC-628E-43D9-B3DC-93CD7AD7AA60}"/>
                  </a:ext>
                </a:extLst>
              </p:cNvPr>
              <p:cNvGrpSpPr/>
              <p:nvPr/>
            </p:nvGrpSpPr>
            <p:grpSpPr>
              <a:xfrm>
                <a:off x="5718995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CAD824E2-5F42-4574-BCEB-A123AB23A8C5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2128E746-DBFD-4B58-9D9E-79CFBDF8729D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6" name="Groupe 365">
                <a:extLst>
                  <a:ext uri="{FF2B5EF4-FFF2-40B4-BE49-F238E27FC236}">
                    <a16:creationId xmlns:a16="http://schemas.microsoft.com/office/drawing/2014/main" id="{5843C7E4-825C-4D7F-B671-2DDD5D2FA73A}"/>
                  </a:ext>
                </a:extLst>
              </p:cNvPr>
              <p:cNvGrpSpPr/>
              <p:nvPr/>
            </p:nvGrpSpPr>
            <p:grpSpPr>
              <a:xfrm>
                <a:off x="6466387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3317CED8-01F3-41C2-9768-7E4CF42837E1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812E8D06-76C6-4362-A26D-184E8CA8E73D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9" name="Groupe 308">
              <a:extLst>
                <a:ext uri="{FF2B5EF4-FFF2-40B4-BE49-F238E27FC236}">
                  <a16:creationId xmlns:a16="http://schemas.microsoft.com/office/drawing/2014/main" id="{A916D0D6-6D79-4362-8753-B88E3E2160F8}"/>
                </a:ext>
              </a:extLst>
            </p:cNvPr>
            <p:cNvGrpSpPr/>
            <p:nvPr/>
          </p:nvGrpSpPr>
          <p:grpSpPr>
            <a:xfrm>
              <a:off x="7460813" y="3949530"/>
              <a:ext cx="1015043" cy="93600"/>
              <a:chOff x="5718995" y="2231600"/>
              <a:chExt cx="1350025" cy="72008"/>
            </a:xfrm>
          </p:grpSpPr>
          <p:grpSp>
            <p:nvGrpSpPr>
              <p:cNvPr id="359" name="Groupe 358">
                <a:extLst>
                  <a:ext uri="{FF2B5EF4-FFF2-40B4-BE49-F238E27FC236}">
                    <a16:creationId xmlns:a16="http://schemas.microsoft.com/office/drawing/2014/main" id="{0CDD1E1D-E1E7-4D46-8F2E-B05467EEA870}"/>
                  </a:ext>
                </a:extLst>
              </p:cNvPr>
              <p:cNvGrpSpPr/>
              <p:nvPr/>
            </p:nvGrpSpPr>
            <p:grpSpPr>
              <a:xfrm>
                <a:off x="5718995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1562FB46-0F19-4CFD-9C0C-50BBD2B2E38D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DD0068B8-A682-4BF7-B97B-0E49D2C5C0BF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0" name="Groupe 359">
                <a:extLst>
                  <a:ext uri="{FF2B5EF4-FFF2-40B4-BE49-F238E27FC236}">
                    <a16:creationId xmlns:a16="http://schemas.microsoft.com/office/drawing/2014/main" id="{C2182E79-1EB4-48BC-A488-D9515F937E31}"/>
                  </a:ext>
                </a:extLst>
              </p:cNvPr>
              <p:cNvGrpSpPr/>
              <p:nvPr/>
            </p:nvGrpSpPr>
            <p:grpSpPr>
              <a:xfrm>
                <a:off x="6466387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AAFE683A-DAC3-4111-B2AF-27F562C20F99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FF3DCF99-266D-4FA3-AFE7-8905DB7C2387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10" name="Explosion : 8 points 309">
              <a:extLst>
                <a:ext uri="{FF2B5EF4-FFF2-40B4-BE49-F238E27FC236}">
                  <a16:creationId xmlns:a16="http://schemas.microsoft.com/office/drawing/2014/main" id="{5D56C64B-3646-45CF-B3C7-1FED4F98D166}"/>
                </a:ext>
              </a:extLst>
            </p:cNvPr>
            <p:cNvSpPr/>
            <p:nvPr/>
          </p:nvSpPr>
          <p:spPr>
            <a:xfrm>
              <a:off x="8438655" y="3806016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11" name="ZoneTexte 310">
              <a:extLst>
                <a:ext uri="{FF2B5EF4-FFF2-40B4-BE49-F238E27FC236}">
                  <a16:creationId xmlns:a16="http://schemas.microsoft.com/office/drawing/2014/main" id="{61408034-88AF-44D4-BEE5-2BD5C1D65054}"/>
                </a:ext>
              </a:extLst>
            </p:cNvPr>
            <p:cNvSpPr txBox="1"/>
            <p:nvPr/>
          </p:nvSpPr>
          <p:spPr>
            <a:xfrm>
              <a:off x="8327223" y="3556157"/>
              <a:ext cx="6480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0.5 MW</a:t>
              </a:r>
            </a:p>
          </p:txBody>
        </p:sp>
        <p:sp>
          <p:nvSpPr>
            <p:cNvPr id="312" name="Explosion : 8 points 311">
              <a:extLst>
                <a:ext uri="{FF2B5EF4-FFF2-40B4-BE49-F238E27FC236}">
                  <a16:creationId xmlns:a16="http://schemas.microsoft.com/office/drawing/2014/main" id="{7C06C7F1-2EEF-4DEA-94CD-442059C3DEC3}"/>
                </a:ext>
              </a:extLst>
            </p:cNvPr>
            <p:cNvSpPr/>
            <p:nvPr/>
          </p:nvSpPr>
          <p:spPr>
            <a:xfrm>
              <a:off x="5441236" y="3511177"/>
              <a:ext cx="360027" cy="451544"/>
            </a:xfrm>
            <a:prstGeom prst="irregularSeal1">
              <a:avLst/>
            </a:prstGeom>
            <a:solidFill>
              <a:srgbClr val="F43CDE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cxnSp>
          <p:nvCxnSpPr>
            <p:cNvPr id="313" name="Connecteur droit 312">
              <a:extLst>
                <a:ext uri="{FF2B5EF4-FFF2-40B4-BE49-F238E27FC236}">
                  <a16:creationId xmlns:a16="http://schemas.microsoft.com/office/drawing/2014/main" id="{67B74C84-377D-40E0-91EC-04F69C82A800}"/>
                </a:ext>
              </a:extLst>
            </p:cNvPr>
            <p:cNvCxnSpPr>
              <a:cxnSpLocks/>
            </p:cNvCxnSpPr>
            <p:nvPr/>
          </p:nvCxnSpPr>
          <p:spPr>
            <a:xfrm>
              <a:off x="11175768" y="4967666"/>
              <a:ext cx="0" cy="64781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314" name="Explosion : 8 points 313">
              <a:extLst>
                <a:ext uri="{FF2B5EF4-FFF2-40B4-BE49-F238E27FC236}">
                  <a16:creationId xmlns:a16="http://schemas.microsoft.com/office/drawing/2014/main" id="{8D1E1536-3C0C-4B32-A46E-D7138FB01920}"/>
                </a:ext>
              </a:extLst>
            </p:cNvPr>
            <p:cNvSpPr/>
            <p:nvPr/>
          </p:nvSpPr>
          <p:spPr>
            <a:xfrm>
              <a:off x="3999963" y="2045294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15" name="ZoneTexte 314">
              <a:extLst>
                <a:ext uri="{FF2B5EF4-FFF2-40B4-BE49-F238E27FC236}">
                  <a16:creationId xmlns:a16="http://schemas.microsoft.com/office/drawing/2014/main" id="{71D1C442-566C-42F4-963F-8A60A0F4887E}"/>
                </a:ext>
              </a:extLst>
            </p:cNvPr>
            <p:cNvSpPr txBox="1"/>
            <p:nvPr/>
          </p:nvSpPr>
          <p:spPr>
            <a:xfrm>
              <a:off x="3879800" y="1807651"/>
              <a:ext cx="650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5 mA</a:t>
              </a:r>
            </a:p>
          </p:txBody>
        </p:sp>
        <p:sp>
          <p:nvSpPr>
            <p:cNvPr id="316" name="Explosion : 8 points 315">
              <a:extLst>
                <a:ext uri="{FF2B5EF4-FFF2-40B4-BE49-F238E27FC236}">
                  <a16:creationId xmlns:a16="http://schemas.microsoft.com/office/drawing/2014/main" id="{978AEEB7-2D9E-445B-86AB-19DD373B6488}"/>
                </a:ext>
              </a:extLst>
            </p:cNvPr>
            <p:cNvSpPr/>
            <p:nvPr/>
          </p:nvSpPr>
          <p:spPr>
            <a:xfrm>
              <a:off x="9749677" y="2910155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17" name="ZoneTexte 316">
              <a:extLst>
                <a:ext uri="{FF2B5EF4-FFF2-40B4-BE49-F238E27FC236}">
                  <a16:creationId xmlns:a16="http://schemas.microsoft.com/office/drawing/2014/main" id="{5959339F-A477-4CF6-ABCF-F0E3AC005A19}"/>
                </a:ext>
              </a:extLst>
            </p:cNvPr>
            <p:cNvSpPr txBox="1"/>
            <p:nvPr/>
          </p:nvSpPr>
          <p:spPr>
            <a:xfrm>
              <a:off x="9625317" y="2630410"/>
              <a:ext cx="7133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20 mA</a:t>
              </a:r>
            </a:p>
          </p:txBody>
        </p: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1D4C3472-C443-4230-85D8-410BEBF501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2639" y="3340725"/>
              <a:ext cx="21980" cy="228653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grpSp>
          <p:nvGrpSpPr>
            <p:cNvPr id="319" name="Groupe 318">
              <a:extLst>
                <a:ext uri="{FF2B5EF4-FFF2-40B4-BE49-F238E27FC236}">
                  <a16:creationId xmlns:a16="http://schemas.microsoft.com/office/drawing/2014/main" id="{A5314A49-98A4-4BBE-A0A5-EDEE114126DE}"/>
                </a:ext>
              </a:extLst>
            </p:cNvPr>
            <p:cNvGrpSpPr/>
            <p:nvPr/>
          </p:nvGrpSpPr>
          <p:grpSpPr>
            <a:xfrm>
              <a:off x="8941363" y="3949530"/>
              <a:ext cx="987744" cy="94085"/>
              <a:chOff x="7807507" y="3059514"/>
              <a:chExt cx="987744" cy="94085"/>
            </a:xfrm>
          </p:grpSpPr>
          <p:grpSp>
            <p:nvGrpSpPr>
              <p:cNvPr id="353" name="Groupe 352">
                <a:extLst>
                  <a:ext uri="{FF2B5EF4-FFF2-40B4-BE49-F238E27FC236}">
                    <a16:creationId xmlns:a16="http://schemas.microsoft.com/office/drawing/2014/main" id="{7ADB12F8-D60C-4DEA-988B-C266C1D5AE61}"/>
                  </a:ext>
                </a:extLst>
              </p:cNvPr>
              <p:cNvGrpSpPr/>
              <p:nvPr/>
            </p:nvGrpSpPr>
            <p:grpSpPr>
              <a:xfrm>
                <a:off x="7807507" y="3059514"/>
                <a:ext cx="453929" cy="93600"/>
                <a:chOff x="5746387" y="2231600"/>
                <a:chExt cx="547848" cy="72008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C1449ED4-409A-41D7-9ACD-3BE5DB40F438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3AD52BAF-78D3-4C48-BDF8-0B32A11F76DC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4" name="Groupe 353">
                <a:extLst>
                  <a:ext uri="{FF2B5EF4-FFF2-40B4-BE49-F238E27FC236}">
                    <a16:creationId xmlns:a16="http://schemas.microsoft.com/office/drawing/2014/main" id="{E3F2B976-06D1-4AEC-9C7D-A88C1FD274CC}"/>
                  </a:ext>
                </a:extLst>
              </p:cNvPr>
              <p:cNvGrpSpPr/>
              <p:nvPr/>
            </p:nvGrpSpPr>
            <p:grpSpPr>
              <a:xfrm>
                <a:off x="8341322" y="3059999"/>
                <a:ext cx="453929" cy="93600"/>
                <a:chOff x="5746387" y="2231600"/>
                <a:chExt cx="547848" cy="72008"/>
              </a:xfrm>
            </p:grpSpPr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CB4D6699-E39F-4B39-8692-B79A2867DFA6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B03B5644-7BF9-4875-8BB3-041AA6FB1407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0" name="Explosion : 8 points 319">
              <a:extLst>
                <a:ext uri="{FF2B5EF4-FFF2-40B4-BE49-F238E27FC236}">
                  <a16:creationId xmlns:a16="http://schemas.microsoft.com/office/drawing/2014/main" id="{76C57F35-A379-44D3-8C70-C6A9C9CD2544}"/>
                </a:ext>
              </a:extLst>
            </p:cNvPr>
            <p:cNvSpPr/>
            <p:nvPr/>
          </p:nvSpPr>
          <p:spPr>
            <a:xfrm>
              <a:off x="9902512" y="3805890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21" name="ZoneTexte 320">
              <a:extLst>
                <a:ext uri="{FF2B5EF4-FFF2-40B4-BE49-F238E27FC236}">
                  <a16:creationId xmlns:a16="http://schemas.microsoft.com/office/drawing/2014/main" id="{761782BC-EF3D-4DE8-878B-B0EB791A5599}"/>
                </a:ext>
              </a:extLst>
            </p:cNvPr>
            <p:cNvSpPr txBox="1"/>
            <p:nvPr/>
          </p:nvSpPr>
          <p:spPr>
            <a:xfrm>
              <a:off x="9855297" y="3550165"/>
              <a:ext cx="7667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2 MW</a:t>
              </a:r>
            </a:p>
          </p:txBody>
        </p:sp>
        <p:sp>
          <p:nvSpPr>
            <p:cNvPr id="322" name="Explosion : 8 points 321">
              <a:extLst>
                <a:ext uri="{FF2B5EF4-FFF2-40B4-BE49-F238E27FC236}">
                  <a16:creationId xmlns:a16="http://schemas.microsoft.com/office/drawing/2014/main" id="{67F65750-A6AA-4960-AE60-BF842D16474B}"/>
                </a:ext>
              </a:extLst>
            </p:cNvPr>
            <p:cNvSpPr/>
            <p:nvPr/>
          </p:nvSpPr>
          <p:spPr>
            <a:xfrm>
              <a:off x="6016200" y="2909728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23" name="ZoneTexte 322">
              <a:extLst>
                <a:ext uri="{FF2B5EF4-FFF2-40B4-BE49-F238E27FC236}">
                  <a16:creationId xmlns:a16="http://schemas.microsoft.com/office/drawing/2014/main" id="{4F335294-ED05-40E9-8116-1358EE304339}"/>
                </a:ext>
              </a:extLst>
            </p:cNvPr>
            <p:cNvSpPr txBox="1"/>
            <p:nvPr/>
          </p:nvSpPr>
          <p:spPr>
            <a:xfrm>
              <a:off x="6746207" y="2522160"/>
              <a:ext cx="86323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Booster installation</a:t>
              </a:r>
            </a:p>
          </p:txBody>
        </p:sp>
        <p:grpSp>
          <p:nvGrpSpPr>
            <p:cNvPr id="324" name="Groupe 323">
              <a:extLst>
                <a:ext uri="{FF2B5EF4-FFF2-40B4-BE49-F238E27FC236}">
                  <a16:creationId xmlns:a16="http://schemas.microsoft.com/office/drawing/2014/main" id="{456D4B2D-6A75-4074-BB12-E0BCE8C2AD46}"/>
                </a:ext>
              </a:extLst>
            </p:cNvPr>
            <p:cNvGrpSpPr/>
            <p:nvPr/>
          </p:nvGrpSpPr>
          <p:grpSpPr>
            <a:xfrm>
              <a:off x="7406075" y="3053616"/>
              <a:ext cx="453929" cy="93600"/>
              <a:chOff x="5746387" y="2231600"/>
              <a:chExt cx="547848" cy="72008"/>
            </a:xfrm>
          </p:grpSpPr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EA62C875-DF1A-4C21-8DA1-FCD1E402773A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230FA18F-D473-434F-9CBE-FFAE7DCAD5CA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B8AE7619-0123-49D7-94E7-883263FC6107}"/>
                </a:ext>
              </a:extLst>
            </p:cNvPr>
            <p:cNvSpPr/>
            <p:nvPr/>
          </p:nvSpPr>
          <p:spPr>
            <a:xfrm>
              <a:off x="4337788" y="4850676"/>
              <a:ext cx="1409494" cy="936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32FA43B0-9E9C-4514-B503-E1DD0722D6F3}"/>
                </a:ext>
              </a:extLst>
            </p:cNvPr>
            <p:cNvSpPr/>
            <p:nvPr/>
          </p:nvSpPr>
          <p:spPr>
            <a:xfrm>
              <a:off x="4352881" y="2171616"/>
              <a:ext cx="509951" cy="8465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grpSp>
          <p:nvGrpSpPr>
            <p:cNvPr id="327" name="Groupe 326">
              <a:extLst>
                <a:ext uri="{FF2B5EF4-FFF2-40B4-BE49-F238E27FC236}">
                  <a16:creationId xmlns:a16="http://schemas.microsoft.com/office/drawing/2014/main" id="{BA1257F9-82AE-41E5-A262-C442BC9C7B5A}"/>
                </a:ext>
              </a:extLst>
            </p:cNvPr>
            <p:cNvGrpSpPr/>
            <p:nvPr/>
          </p:nvGrpSpPr>
          <p:grpSpPr>
            <a:xfrm>
              <a:off x="8680483" y="3053616"/>
              <a:ext cx="453929" cy="93600"/>
              <a:chOff x="5746387" y="2231600"/>
              <a:chExt cx="547848" cy="72008"/>
            </a:xfrm>
          </p:grpSpPr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70E60530-223F-487E-B88C-89EBC33D8555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ED5BD461-80A5-4AE2-BD47-E23659FF15CA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8" name="Groupe 327">
              <a:extLst>
                <a:ext uri="{FF2B5EF4-FFF2-40B4-BE49-F238E27FC236}">
                  <a16:creationId xmlns:a16="http://schemas.microsoft.com/office/drawing/2014/main" id="{CDCFEC2E-52A7-43D7-BC77-FC380A4B172D}"/>
                </a:ext>
              </a:extLst>
            </p:cNvPr>
            <p:cNvGrpSpPr/>
            <p:nvPr/>
          </p:nvGrpSpPr>
          <p:grpSpPr>
            <a:xfrm>
              <a:off x="9306674" y="3053422"/>
              <a:ext cx="453929" cy="93600"/>
              <a:chOff x="5746387" y="2231600"/>
              <a:chExt cx="547848" cy="72008"/>
            </a:xfrm>
          </p:grpSpPr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0C32C523-A1C5-41A8-97B9-009147588052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4EE62E91-0110-4FA7-A13D-77B9CC804EEC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9" name="Groupe 328">
              <a:extLst>
                <a:ext uri="{FF2B5EF4-FFF2-40B4-BE49-F238E27FC236}">
                  <a16:creationId xmlns:a16="http://schemas.microsoft.com/office/drawing/2014/main" id="{7222A0C9-AF4E-43A3-AF84-28A38660835B}"/>
                </a:ext>
              </a:extLst>
            </p:cNvPr>
            <p:cNvGrpSpPr/>
            <p:nvPr/>
          </p:nvGrpSpPr>
          <p:grpSpPr>
            <a:xfrm>
              <a:off x="8094834" y="3053616"/>
              <a:ext cx="453929" cy="93600"/>
              <a:chOff x="5746387" y="2231600"/>
              <a:chExt cx="547848" cy="72008"/>
            </a:xfrm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36A686FB-4F0F-403B-8BF2-52AC25A350D6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0365EFA3-A3E2-4701-AF53-7B869A4BFCF7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30" name="Explosion : 8 points 329">
              <a:extLst>
                <a:ext uri="{FF2B5EF4-FFF2-40B4-BE49-F238E27FC236}">
                  <a16:creationId xmlns:a16="http://schemas.microsoft.com/office/drawing/2014/main" id="{BDA0549D-6279-4F82-B65E-AC963DE32A14}"/>
                </a:ext>
              </a:extLst>
            </p:cNvPr>
            <p:cNvSpPr/>
            <p:nvPr/>
          </p:nvSpPr>
          <p:spPr>
            <a:xfrm>
              <a:off x="7744392" y="2909616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31" name="ZoneTexte 330">
              <a:extLst>
                <a:ext uri="{FF2B5EF4-FFF2-40B4-BE49-F238E27FC236}">
                  <a16:creationId xmlns:a16="http://schemas.microsoft.com/office/drawing/2014/main" id="{F8D40613-FA43-4BEE-B391-A1B40D602FF3}"/>
                </a:ext>
              </a:extLst>
            </p:cNvPr>
            <p:cNvSpPr txBox="1"/>
            <p:nvPr/>
          </p:nvSpPr>
          <p:spPr>
            <a:xfrm>
              <a:off x="8057826" y="2625489"/>
              <a:ext cx="16194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C00000"/>
                  </a:solidFill>
                  <a:latin typeface="Bahnschrift SemiBold" panose="020B0502040204020203" pitchFamily="34" charset="0"/>
                  <a:cs typeface="Arial" charset="0"/>
                </a:rPr>
                <a:t>Booster </a:t>
              </a:r>
            </a:p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C00000"/>
                  </a:solidFill>
                  <a:latin typeface="Bahnschrift SemiBold" panose="020B0502040204020203" pitchFamily="34" charset="0"/>
                  <a:cs typeface="Arial" charset="0"/>
                </a:rPr>
                <a:t>RF sources upgrade</a:t>
              </a:r>
            </a:p>
          </p:txBody>
        </p:sp>
        <p:cxnSp>
          <p:nvCxnSpPr>
            <p:cNvPr id="332" name="Connecteur droit 331">
              <a:extLst>
                <a:ext uri="{FF2B5EF4-FFF2-40B4-BE49-F238E27FC236}">
                  <a16:creationId xmlns:a16="http://schemas.microsoft.com/office/drawing/2014/main" id="{04A0C97D-ADD7-4972-9A60-C532CC56ADE9}"/>
                </a:ext>
              </a:extLst>
            </p:cNvPr>
            <p:cNvCxnSpPr/>
            <p:nvPr/>
          </p:nvCxnSpPr>
          <p:spPr>
            <a:xfrm>
              <a:off x="9193898" y="2774560"/>
              <a:ext cx="381196" cy="2743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333" name="Connecteur droit 332">
              <a:extLst>
                <a:ext uri="{FF2B5EF4-FFF2-40B4-BE49-F238E27FC236}">
                  <a16:creationId xmlns:a16="http://schemas.microsoft.com/office/drawing/2014/main" id="{30B8C928-9368-44FD-994D-866637DFE5CF}"/>
                </a:ext>
              </a:extLst>
            </p:cNvPr>
            <p:cNvCxnSpPr/>
            <p:nvPr/>
          </p:nvCxnSpPr>
          <p:spPr>
            <a:xfrm>
              <a:off x="8165382" y="2762832"/>
              <a:ext cx="381196" cy="2743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34" name="ZoneTexte 333">
              <a:extLst>
                <a:ext uri="{FF2B5EF4-FFF2-40B4-BE49-F238E27FC236}">
                  <a16:creationId xmlns:a16="http://schemas.microsoft.com/office/drawing/2014/main" id="{6236ACEE-15DA-4DB9-84E8-FF76549447A6}"/>
                </a:ext>
              </a:extLst>
            </p:cNvPr>
            <p:cNvSpPr txBox="1"/>
            <p:nvPr/>
          </p:nvSpPr>
          <p:spPr>
            <a:xfrm>
              <a:off x="4229159" y="1743752"/>
              <a:ext cx="7789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C00000"/>
                  </a:solidFill>
                  <a:latin typeface="Bahnschrift SemiBold" panose="020B0502040204020203" pitchFamily="34" charset="0"/>
                  <a:cs typeface="Arial" charset="0"/>
                </a:rPr>
                <a:t> Upgrade</a:t>
              </a:r>
            </a:p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C00000"/>
                  </a:solidFill>
                  <a:latin typeface="Bahnschrift SemiBold" panose="020B0502040204020203" pitchFamily="34" charset="0"/>
                  <a:cs typeface="Arial" charset="0"/>
                </a:rPr>
                <a:t>Laser</a:t>
              </a:r>
            </a:p>
          </p:txBody>
        </p:sp>
        <p:grpSp>
          <p:nvGrpSpPr>
            <p:cNvPr id="335" name="Groupe 334">
              <a:extLst>
                <a:ext uri="{FF2B5EF4-FFF2-40B4-BE49-F238E27FC236}">
                  <a16:creationId xmlns:a16="http://schemas.microsoft.com/office/drawing/2014/main" id="{30750AC4-5F58-4632-BC9E-EFD2218EF2B6}"/>
                </a:ext>
              </a:extLst>
            </p:cNvPr>
            <p:cNvGrpSpPr/>
            <p:nvPr/>
          </p:nvGrpSpPr>
          <p:grpSpPr>
            <a:xfrm>
              <a:off x="5680133" y="2146789"/>
              <a:ext cx="294106" cy="84656"/>
              <a:chOff x="5746387" y="2231600"/>
              <a:chExt cx="547848" cy="72008"/>
            </a:xfrm>
          </p:grpSpPr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5255D444-6D21-4331-A73B-38273091825A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2BAB9892-AE37-4103-BA21-83D32C888D99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36" name="Explosion : 8 points 335">
              <a:extLst>
                <a:ext uri="{FF2B5EF4-FFF2-40B4-BE49-F238E27FC236}">
                  <a16:creationId xmlns:a16="http://schemas.microsoft.com/office/drawing/2014/main" id="{8DEDF8EB-36C3-40CF-96AD-ED36650B8D01}"/>
                </a:ext>
              </a:extLst>
            </p:cNvPr>
            <p:cNvSpPr/>
            <p:nvPr/>
          </p:nvSpPr>
          <p:spPr>
            <a:xfrm>
              <a:off x="5944192" y="2036542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cxnSp>
          <p:nvCxnSpPr>
            <p:cNvPr id="337" name="Connecteur droit 336">
              <a:extLst>
                <a:ext uri="{FF2B5EF4-FFF2-40B4-BE49-F238E27FC236}">
                  <a16:creationId xmlns:a16="http://schemas.microsoft.com/office/drawing/2014/main" id="{4D4ABEDE-0A11-44F6-BB25-4EB0A25C71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80439" y="4027746"/>
              <a:ext cx="7773" cy="175191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338" name="ZoneTexte 337">
              <a:extLst>
                <a:ext uri="{FF2B5EF4-FFF2-40B4-BE49-F238E27FC236}">
                  <a16:creationId xmlns:a16="http://schemas.microsoft.com/office/drawing/2014/main" id="{18BC9CE7-8F10-4322-A216-A3B7FEED6D75}"/>
                </a:ext>
              </a:extLst>
            </p:cNvPr>
            <p:cNvSpPr txBox="1"/>
            <p:nvPr/>
          </p:nvSpPr>
          <p:spPr>
            <a:xfrm>
              <a:off x="3890659" y="4135784"/>
              <a:ext cx="80792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>
                  <a:solidFill>
                    <a:prstClr val="white">
                      <a:lumMod val="50000"/>
                    </a:prstClr>
                  </a:solidFill>
                  <a:latin typeface="Bahnschrift SemiBold" panose="020B0502040204020203" pitchFamily="34" charset="0"/>
                  <a:cs typeface="Arial" charset="0"/>
                </a:rPr>
                <a:t>THOMX </a:t>
              </a:r>
              <a:r>
                <a:rPr lang="fr-FR" sz="900" dirty="0" err="1">
                  <a:solidFill>
                    <a:prstClr val="white">
                      <a:lumMod val="50000"/>
                    </a:prstClr>
                  </a:solidFill>
                  <a:latin typeface="Bahnschrift SemiBold" panose="020B0502040204020203" pitchFamily="34" charset="0"/>
                  <a:cs typeface="Arial" charset="0"/>
                </a:rPr>
                <a:t>Dismantling</a:t>
              </a:r>
              <a:r>
                <a:rPr lang="fr-FR" sz="900" dirty="0">
                  <a:solidFill>
                    <a:prstClr val="white">
                      <a:lumMod val="50000"/>
                    </a:prstClr>
                  </a:solidFill>
                  <a:latin typeface="Bahnschrift SemiBold" panose="020B0502040204020203" pitchFamily="34" charset="0"/>
                  <a:cs typeface="Arial" charset="0"/>
                </a:rPr>
                <a:t> and igloo </a:t>
              </a:r>
              <a:r>
                <a:rPr lang="fr-FR" sz="900" dirty="0" err="1">
                  <a:solidFill>
                    <a:prstClr val="white">
                      <a:lumMod val="50000"/>
                    </a:prstClr>
                  </a:solidFill>
                  <a:latin typeface="Bahnschrift SemiBold" panose="020B0502040204020203" pitchFamily="34" charset="0"/>
                  <a:cs typeface="Arial" charset="0"/>
                </a:rPr>
                <a:t>preparation</a:t>
              </a:r>
              <a:r>
                <a:rPr lang="fr-FR" sz="900" dirty="0">
                  <a:solidFill>
                    <a:prstClr val="white">
                      <a:lumMod val="50000"/>
                    </a:prstClr>
                  </a:solidFill>
                  <a:latin typeface="Bahnschrift SemiBold" panose="020B0502040204020203" pitchFamily="34" charset="0"/>
                  <a:cs typeface="Arial" charset="0"/>
                </a:rPr>
                <a:t> </a:t>
              </a:r>
            </a:p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39" name="Image 338">
              <a:extLst>
                <a:ext uri="{FF2B5EF4-FFF2-40B4-BE49-F238E27FC236}">
                  <a16:creationId xmlns:a16="http://schemas.microsoft.com/office/drawing/2014/main" id="{DA4470D0-A28D-43A2-B0CB-27199E688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6227" y="3415704"/>
              <a:ext cx="602217" cy="834798"/>
            </a:xfrm>
            <a:prstGeom prst="rect">
              <a:avLst/>
            </a:prstGeom>
          </p:spPr>
        </p:pic>
        <p:pic>
          <p:nvPicPr>
            <p:cNvPr id="340" name="Image 339">
              <a:extLst>
                <a:ext uri="{FF2B5EF4-FFF2-40B4-BE49-F238E27FC236}">
                  <a16:creationId xmlns:a16="http://schemas.microsoft.com/office/drawing/2014/main" id="{170D2A4A-A7B4-4E47-AAE8-708FF32B3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7735" y="2407592"/>
              <a:ext cx="641833" cy="834799"/>
            </a:xfrm>
            <a:prstGeom prst="rect">
              <a:avLst/>
            </a:prstGeom>
          </p:spPr>
        </p:pic>
        <p:pic>
          <p:nvPicPr>
            <p:cNvPr id="341" name="Image 340">
              <a:extLst>
                <a:ext uri="{FF2B5EF4-FFF2-40B4-BE49-F238E27FC236}">
                  <a16:creationId xmlns:a16="http://schemas.microsoft.com/office/drawing/2014/main" id="{8C9998EE-CD14-4054-831F-9265D2CF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1802" y="3638776"/>
              <a:ext cx="960773" cy="557529"/>
            </a:xfrm>
            <a:prstGeom prst="rect">
              <a:avLst/>
            </a:prstGeom>
          </p:spPr>
        </p:pic>
        <p:sp>
          <p:nvSpPr>
            <p:cNvPr id="342" name="ZoneTexte 341">
              <a:extLst>
                <a:ext uri="{FF2B5EF4-FFF2-40B4-BE49-F238E27FC236}">
                  <a16:creationId xmlns:a16="http://schemas.microsoft.com/office/drawing/2014/main" id="{9F7EB388-F85C-47AA-96B7-FCF31FE1ABC7}"/>
                </a:ext>
              </a:extLst>
            </p:cNvPr>
            <p:cNvSpPr txBox="1"/>
            <p:nvPr/>
          </p:nvSpPr>
          <p:spPr>
            <a:xfrm>
              <a:off x="6969687" y="3343696"/>
              <a:ext cx="966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highlight>
                    <a:srgbClr val="00FF00"/>
                  </a:highlight>
                  <a:latin typeface="Bahnschrift SemiBold" panose="020B0502040204020203" pitchFamily="34" charset="0"/>
                  <a:cs typeface="Arial" charset="0"/>
                </a:rPr>
                <a:t>Cryomodule installation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95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6B9D0-EE1D-4BAB-846B-C1A6848E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ERL4ALL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1BBF85-8B5B-4180-9229-9F2886404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071198-7ACE-455A-A104-B3825FFE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9F6E30-EAF2-4ECF-93A3-C96E621E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D0057-AAAB-46A0-B797-09B7F858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019A435-6D05-4B59-87CE-7D172D41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0" y="857118"/>
            <a:ext cx="11963409" cy="5637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137974-DD49-4874-9BA7-A617E19FE138}"/>
              </a:ext>
            </a:extLst>
          </p:cNvPr>
          <p:cNvSpPr/>
          <p:nvPr/>
        </p:nvSpPr>
        <p:spPr>
          <a:xfrm>
            <a:off x="261257" y="4511040"/>
            <a:ext cx="9239794" cy="114082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9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B14C7-5A65-49F5-B937-63F656DC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injection 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48846-1D3F-40D8-BF96-DCA8FC38E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8007E0-71EA-4FE7-B528-A8C9619C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88BD97-66DC-4725-8960-123D5D67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5221"/>
            <a:ext cx="4114800" cy="365125"/>
          </a:xfrm>
        </p:spPr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F965A-2EE9-4265-9031-9E940ACB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B3AD05-3A3F-4368-B4B0-C868CCB5E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93" y="1005276"/>
            <a:ext cx="11052414" cy="53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4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D0637-ACCB-445F-8596-386ABCCB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global vs planning injecteur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8F5314-EB40-4425-9D91-DFD42EB9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7667"/>
            <a:ext cx="12192000" cy="5362549"/>
          </a:xfrm>
        </p:spPr>
        <p:txBody>
          <a:bodyPr>
            <a:normAutofit/>
          </a:bodyPr>
          <a:lstStyle/>
          <a:p>
            <a:r>
              <a:rPr lang="fr-FR" sz="1400" dirty="0"/>
              <a:t>06/06/26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54AB39-6589-4AF0-AC9C-5F74EC46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536656-B09E-4064-8CB1-90C572F44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8FF3E-5CF1-46EF-BA12-C289E0E7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43F7091-91B8-4821-8C3D-6EEE77F6C339}"/>
              </a:ext>
            </a:extLst>
          </p:cNvPr>
          <p:cNvGrpSpPr/>
          <p:nvPr/>
        </p:nvGrpSpPr>
        <p:grpSpPr>
          <a:xfrm>
            <a:off x="530352" y="1316736"/>
            <a:ext cx="11376279" cy="4846320"/>
            <a:chOff x="1334642" y="1495538"/>
            <a:chExt cx="10571989" cy="45360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11F7B1-9602-4BCB-864F-729F7C803C44}"/>
                </a:ext>
              </a:extLst>
            </p:cNvPr>
            <p:cNvSpPr/>
            <p:nvPr/>
          </p:nvSpPr>
          <p:spPr>
            <a:xfrm>
              <a:off x="3890659" y="2170794"/>
              <a:ext cx="794116" cy="3408828"/>
            </a:xfrm>
            <a:prstGeom prst="rect">
              <a:avLst/>
            </a:prstGeom>
            <a:pattFill prst="wdUpDiag">
              <a:fgClr>
                <a:sysClr val="window" lastClr="FFFFFF">
                  <a:lumMod val="85000"/>
                </a:sysClr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3506F3A0-12B2-49C0-A21B-43F1163B9AFD}"/>
                </a:ext>
              </a:extLst>
            </p:cNvPr>
            <p:cNvCxnSpPr>
              <a:cxnSpLocks/>
            </p:cNvCxnSpPr>
            <p:nvPr/>
          </p:nvCxnSpPr>
          <p:spPr>
            <a:xfrm>
              <a:off x="7421940" y="4124139"/>
              <a:ext cx="0" cy="145548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69D0CA42-00A9-44EF-B9F9-867FF2AA7447}"/>
                </a:ext>
              </a:extLst>
            </p:cNvPr>
            <p:cNvCxnSpPr>
              <a:cxnSpLocks/>
            </p:cNvCxnSpPr>
            <p:nvPr/>
          </p:nvCxnSpPr>
          <p:spPr>
            <a:xfrm>
              <a:off x="7188112" y="3211250"/>
              <a:ext cx="0" cy="234427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7FF27E-7626-4002-9F2D-EFB32D3C4AFF}"/>
                </a:ext>
              </a:extLst>
            </p:cNvPr>
            <p:cNvSpPr/>
            <p:nvPr/>
          </p:nvSpPr>
          <p:spPr>
            <a:xfrm>
              <a:off x="4698579" y="2170794"/>
              <a:ext cx="1039867" cy="3408828"/>
            </a:xfrm>
            <a:prstGeom prst="rect">
              <a:avLst/>
            </a:prstGeom>
            <a:solidFill>
              <a:srgbClr val="F43CDE">
                <a:alpha val="11000"/>
              </a:srgbClr>
            </a:solidFill>
            <a:ln w="28575" cap="flat" cmpd="sng" algn="ctr">
              <a:solidFill>
                <a:srgbClr val="FF66FF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BCE6A9-D7BF-4387-B022-D07DB7FCD07D}"/>
                </a:ext>
              </a:extLst>
            </p:cNvPr>
            <p:cNvSpPr/>
            <p:nvPr/>
          </p:nvSpPr>
          <p:spPr>
            <a:xfrm>
              <a:off x="8104419" y="1612787"/>
              <a:ext cx="445608" cy="936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6F8713-DBC0-4F9B-BB9D-A4B622CC7F7E}"/>
                </a:ext>
              </a:extLst>
            </p:cNvPr>
            <p:cNvSpPr/>
            <p:nvPr/>
          </p:nvSpPr>
          <p:spPr>
            <a:xfrm>
              <a:off x="8103155" y="1853803"/>
              <a:ext cx="445608" cy="936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7769717E-EE63-43C8-BD0D-23701F2016D1}"/>
                </a:ext>
              </a:extLst>
            </p:cNvPr>
            <p:cNvGrpSpPr/>
            <p:nvPr/>
          </p:nvGrpSpPr>
          <p:grpSpPr>
            <a:xfrm>
              <a:off x="8104419" y="2088548"/>
              <a:ext cx="456906" cy="124817"/>
              <a:chOff x="5746387" y="2231600"/>
              <a:chExt cx="547848" cy="72008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124741B-0F9A-424E-955A-C0B377EB0E79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B2E0287-97C0-4451-9DEE-7B1010F56670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8D9ACC5-C59C-4DD0-95D8-885CD196214F}"/>
                </a:ext>
              </a:extLst>
            </p:cNvPr>
            <p:cNvSpPr txBox="1"/>
            <p:nvPr/>
          </p:nvSpPr>
          <p:spPr>
            <a:xfrm>
              <a:off x="8565265" y="1495538"/>
              <a:ext cx="892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Design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E1AD3E5-D1D8-4908-9A9E-F690E3B8A2A0}"/>
                </a:ext>
              </a:extLst>
            </p:cNvPr>
            <p:cNvSpPr txBox="1"/>
            <p:nvPr/>
          </p:nvSpPr>
          <p:spPr>
            <a:xfrm>
              <a:off x="8561325" y="1738789"/>
              <a:ext cx="3345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Procurement/Construction/Installation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236D26A-8A38-475A-88C1-E0186630466D}"/>
                </a:ext>
              </a:extLst>
            </p:cNvPr>
            <p:cNvSpPr txBox="1"/>
            <p:nvPr/>
          </p:nvSpPr>
          <p:spPr>
            <a:xfrm>
              <a:off x="8551342" y="1960642"/>
              <a:ext cx="1467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Commissioning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C769A6-C088-489D-AB97-3BC3F7AC052F}"/>
                </a:ext>
              </a:extLst>
            </p:cNvPr>
            <p:cNvSpPr/>
            <p:nvPr/>
          </p:nvSpPr>
          <p:spPr>
            <a:xfrm rot="5400000">
              <a:off x="10514048" y="5650685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2031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2B505E3-006E-4F7A-8BEA-372E4827CA4A}"/>
                </a:ext>
              </a:extLst>
            </p:cNvPr>
            <p:cNvSpPr txBox="1"/>
            <p:nvPr/>
          </p:nvSpPr>
          <p:spPr>
            <a:xfrm>
              <a:off x="10931276" y="4426355"/>
              <a:ext cx="5771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5 MW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BF55148-E372-465B-93BB-6565C210B4D4}"/>
                </a:ext>
              </a:extLst>
            </p:cNvPr>
            <p:cNvSpPr txBox="1"/>
            <p:nvPr/>
          </p:nvSpPr>
          <p:spPr>
            <a:xfrm>
              <a:off x="2866514" y="5162412"/>
              <a:ext cx="5602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Bahnschrift SemiBold" panose="020B0502040204020203" pitchFamily="34" charset="0"/>
                  <a:cs typeface="Arial" charset="0"/>
                </a:rPr>
                <a:t>TDR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1550320-74A9-48BF-84E5-3C41E841B49C}"/>
                </a:ext>
              </a:extLst>
            </p:cNvPr>
            <p:cNvSpPr txBox="1"/>
            <p:nvPr/>
          </p:nvSpPr>
          <p:spPr>
            <a:xfrm>
              <a:off x="4711325" y="4068570"/>
              <a:ext cx="1035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FF"/>
                  </a:solidFill>
                  <a:latin typeface="Bahnschrift SemiBold" panose="020B0502040204020203" pitchFamily="34" charset="0"/>
                  <a:cs typeface="Arial" charset="0"/>
                </a:rPr>
                <a:t>Civil engineering work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3FD46F-A6D4-41D9-A86E-E463E1776CCF}"/>
                </a:ext>
              </a:extLst>
            </p:cNvPr>
            <p:cNvSpPr/>
            <p:nvPr/>
          </p:nvSpPr>
          <p:spPr>
            <a:xfrm rot="5400000">
              <a:off x="1965789" y="5641256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2025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918B67-1F1D-4F8C-8623-B325949887DC}"/>
                </a:ext>
              </a:extLst>
            </p:cNvPr>
            <p:cNvSpPr/>
            <p:nvPr/>
          </p:nvSpPr>
          <p:spPr>
            <a:xfrm rot="5400000">
              <a:off x="7765198" y="5650685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2029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1333F1B-FFF6-4C41-8F18-B323D83F7FE5}"/>
                </a:ext>
              </a:extLst>
            </p:cNvPr>
            <p:cNvSpPr/>
            <p:nvPr/>
          </p:nvSpPr>
          <p:spPr>
            <a:xfrm rot="5400000">
              <a:off x="9189766" y="5650685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2030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5EC8D78-B887-4059-9BB1-934FE34A964D}"/>
                </a:ext>
              </a:extLst>
            </p:cNvPr>
            <p:cNvSpPr/>
            <p:nvPr/>
          </p:nvSpPr>
          <p:spPr>
            <a:xfrm rot="5400000">
              <a:off x="6287143" y="5661129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2028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526F85-C651-4F52-9AEB-6A42FE0049D4}"/>
                </a:ext>
              </a:extLst>
            </p:cNvPr>
            <p:cNvSpPr/>
            <p:nvPr/>
          </p:nvSpPr>
          <p:spPr>
            <a:xfrm rot="5400000">
              <a:off x="4884842" y="5661128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2027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5EB4545-623F-494D-8A7C-D6731CC66FB8}"/>
                </a:ext>
              </a:extLst>
            </p:cNvPr>
            <p:cNvSpPr/>
            <p:nvPr/>
          </p:nvSpPr>
          <p:spPr>
            <a:xfrm rot="5400000">
              <a:off x="3354862" y="5650685"/>
              <a:ext cx="216010" cy="5248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rPr>
                <a:t>2026</a:t>
              </a: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1768C32C-823E-4453-AF0C-5FA0F2A3085F}"/>
                </a:ext>
              </a:extLst>
            </p:cNvPr>
            <p:cNvGrpSpPr/>
            <p:nvPr/>
          </p:nvGrpSpPr>
          <p:grpSpPr>
            <a:xfrm>
              <a:off x="1427662" y="5341421"/>
              <a:ext cx="10080789" cy="585726"/>
              <a:chOff x="345828" y="4901952"/>
              <a:chExt cx="10081119" cy="585745"/>
            </a:xfrm>
          </p:grpSpPr>
          <p:sp>
            <p:nvSpPr>
              <p:cNvPr id="121" name="Flèche : droite 120">
                <a:extLst>
                  <a:ext uri="{FF2B5EF4-FFF2-40B4-BE49-F238E27FC236}">
                    <a16:creationId xmlns:a16="http://schemas.microsoft.com/office/drawing/2014/main" id="{16F26B0B-68D8-40E2-B6C0-BE4B08B3A6AA}"/>
                  </a:ext>
                </a:extLst>
              </p:cNvPr>
              <p:cNvSpPr/>
              <p:nvPr/>
            </p:nvSpPr>
            <p:spPr>
              <a:xfrm>
                <a:off x="345828" y="5117976"/>
                <a:ext cx="10081119" cy="139644"/>
              </a:xfrm>
              <a:prstGeom prst="rightArrow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22" name="Connecteur droit 121">
                <a:extLst>
                  <a:ext uri="{FF2B5EF4-FFF2-40B4-BE49-F238E27FC236}">
                    <a16:creationId xmlns:a16="http://schemas.microsoft.com/office/drawing/2014/main" id="{45187A02-B849-480D-8127-9CA1FE828915}"/>
                  </a:ext>
                </a:extLst>
              </p:cNvPr>
              <p:cNvCxnSpPr/>
              <p:nvPr/>
            </p:nvCxnSpPr>
            <p:spPr>
              <a:xfrm>
                <a:off x="345828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54A9EF07-E5F8-4779-B86C-491E911C7594}"/>
                  </a:ext>
                </a:extLst>
              </p:cNvPr>
              <p:cNvCxnSpPr/>
              <p:nvPr/>
            </p:nvCxnSpPr>
            <p:spPr>
              <a:xfrm>
                <a:off x="1785987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314D2CF9-7A94-4B16-BC66-748143045434}"/>
                  </a:ext>
                </a:extLst>
              </p:cNvPr>
              <p:cNvCxnSpPr/>
              <p:nvPr/>
            </p:nvCxnSpPr>
            <p:spPr>
              <a:xfrm>
                <a:off x="3226147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Connecteur droit 124">
                <a:extLst>
                  <a:ext uri="{FF2B5EF4-FFF2-40B4-BE49-F238E27FC236}">
                    <a16:creationId xmlns:a16="http://schemas.microsoft.com/office/drawing/2014/main" id="{1F6FE3B3-C4CA-4F3F-9258-5CE554F10818}"/>
                  </a:ext>
                </a:extLst>
              </p:cNvPr>
              <p:cNvCxnSpPr/>
              <p:nvPr/>
            </p:nvCxnSpPr>
            <p:spPr>
              <a:xfrm>
                <a:off x="4666307" y="4911633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Connecteur droit 125">
                <a:extLst>
                  <a:ext uri="{FF2B5EF4-FFF2-40B4-BE49-F238E27FC236}">
                    <a16:creationId xmlns:a16="http://schemas.microsoft.com/office/drawing/2014/main" id="{3E0C9FBB-A4C8-432E-95C7-7F12AE924E81}"/>
                  </a:ext>
                </a:extLst>
              </p:cNvPr>
              <p:cNvCxnSpPr/>
              <p:nvPr/>
            </p:nvCxnSpPr>
            <p:spPr>
              <a:xfrm>
                <a:off x="6106467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7" name="Connecteur droit 126">
                <a:extLst>
                  <a:ext uri="{FF2B5EF4-FFF2-40B4-BE49-F238E27FC236}">
                    <a16:creationId xmlns:a16="http://schemas.microsoft.com/office/drawing/2014/main" id="{9CD39BD8-1A4B-4BCC-B82E-487582BB2824}"/>
                  </a:ext>
                </a:extLst>
              </p:cNvPr>
              <p:cNvCxnSpPr/>
              <p:nvPr/>
            </p:nvCxnSpPr>
            <p:spPr>
              <a:xfrm>
                <a:off x="7546627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Connecteur droit 127">
                <a:extLst>
                  <a:ext uri="{FF2B5EF4-FFF2-40B4-BE49-F238E27FC236}">
                    <a16:creationId xmlns:a16="http://schemas.microsoft.com/office/drawing/2014/main" id="{47CEE0C7-0092-489E-A227-DF4BABC5BC2C}"/>
                  </a:ext>
                </a:extLst>
              </p:cNvPr>
              <p:cNvCxnSpPr/>
              <p:nvPr/>
            </p:nvCxnSpPr>
            <p:spPr>
              <a:xfrm>
                <a:off x="8986787" y="4901952"/>
                <a:ext cx="0" cy="576064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9905651-71EE-438D-B415-0F99EE9AD355}"/>
                </a:ext>
              </a:extLst>
            </p:cNvPr>
            <p:cNvSpPr/>
            <p:nvPr/>
          </p:nvSpPr>
          <p:spPr>
            <a:xfrm>
              <a:off x="4674091" y="3682971"/>
              <a:ext cx="1054796" cy="86790"/>
            </a:xfrm>
            <a:prstGeom prst="rect">
              <a:avLst/>
            </a:prstGeom>
            <a:solidFill>
              <a:srgbClr val="F43CDE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919C30AF-BB6E-46B8-9113-B6BA27EFA68B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>
              <a:off x="7885819" y="3271576"/>
              <a:ext cx="16480" cy="230845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BA2D01CE-0A88-47EC-A319-731006A98F08}"/>
                </a:ext>
              </a:extLst>
            </p:cNvPr>
            <p:cNvCxnSpPr>
              <a:cxnSpLocks/>
            </p:cNvCxnSpPr>
            <p:nvPr/>
          </p:nvCxnSpPr>
          <p:spPr>
            <a:xfrm>
              <a:off x="8628225" y="4103571"/>
              <a:ext cx="0" cy="145386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C609FD15-E2F5-4725-BA82-D4AA18BE9D06}"/>
                </a:ext>
              </a:extLst>
            </p:cNvPr>
            <p:cNvCxnSpPr>
              <a:cxnSpLocks/>
            </p:cNvCxnSpPr>
            <p:nvPr/>
          </p:nvCxnSpPr>
          <p:spPr>
            <a:xfrm>
              <a:off x="6177421" y="3213166"/>
              <a:ext cx="6635" cy="240231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33" name="Explosion : 8 points 32">
              <a:extLst>
                <a:ext uri="{FF2B5EF4-FFF2-40B4-BE49-F238E27FC236}">
                  <a16:creationId xmlns:a16="http://schemas.microsoft.com/office/drawing/2014/main" id="{BFCFA712-B2A2-4610-9595-8EEAA1F4FD5E}"/>
                </a:ext>
              </a:extLst>
            </p:cNvPr>
            <p:cNvSpPr/>
            <p:nvPr/>
          </p:nvSpPr>
          <p:spPr>
            <a:xfrm>
              <a:off x="3920779" y="5433700"/>
              <a:ext cx="360027" cy="361960"/>
            </a:xfrm>
            <a:prstGeom prst="irregularSeal1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8C64938-E3EE-4730-AD68-D56577E27273}"/>
                </a:ext>
              </a:extLst>
            </p:cNvPr>
            <p:cNvSpPr/>
            <p:nvPr/>
          </p:nvSpPr>
          <p:spPr>
            <a:xfrm>
              <a:off x="5738446" y="4850016"/>
              <a:ext cx="4329893" cy="93429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C242A48-A503-4776-AF3D-7BA75A69D7BA}"/>
                </a:ext>
              </a:extLst>
            </p:cNvPr>
            <p:cNvSpPr txBox="1"/>
            <p:nvPr/>
          </p:nvSpPr>
          <p:spPr>
            <a:xfrm>
              <a:off x="1365693" y="4702432"/>
              <a:ext cx="1742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ERL 3-loop</a:t>
              </a: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59A3746D-E34D-4A8C-9593-50E8B65F3CF8}"/>
                </a:ext>
              </a:extLst>
            </p:cNvPr>
            <p:cNvGrpSpPr/>
            <p:nvPr/>
          </p:nvGrpSpPr>
          <p:grpSpPr>
            <a:xfrm>
              <a:off x="10160725" y="4850016"/>
              <a:ext cx="1015043" cy="93600"/>
              <a:chOff x="5718995" y="2231600"/>
              <a:chExt cx="1350025" cy="72008"/>
            </a:xfrm>
          </p:grpSpPr>
          <p:grpSp>
            <p:nvGrpSpPr>
              <p:cNvPr id="115" name="Groupe 114">
                <a:extLst>
                  <a:ext uri="{FF2B5EF4-FFF2-40B4-BE49-F238E27FC236}">
                    <a16:creationId xmlns:a16="http://schemas.microsoft.com/office/drawing/2014/main" id="{DA29220F-7390-4C07-B7C2-DE44EC3F6428}"/>
                  </a:ext>
                </a:extLst>
              </p:cNvPr>
              <p:cNvGrpSpPr/>
              <p:nvPr/>
            </p:nvGrpSpPr>
            <p:grpSpPr>
              <a:xfrm>
                <a:off x="5718995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9704E3EB-B1AC-4047-B6C0-4817124E7686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12CC56CA-63F0-4DC9-9284-B0B01B18154F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6" name="Groupe 115">
                <a:extLst>
                  <a:ext uri="{FF2B5EF4-FFF2-40B4-BE49-F238E27FC236}">
                    <a16:creationId xmlns:a16="http://schemas.microsoft.com/office/drawing/2014/main" id="{45B77551-FEA9-410A-8747-B78C5C06E32A}"/>
                  </a:ext>
                </a:extLst>
              </p:cNvPr>
              <p:cNvGrpSpPr/>
              <p:nvPr/>
            </p:nvGrpSpPr>
            <p:grpSpPr>
              <a:xfrm>
                <a:off x="6466387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3009A196-9C8B-45E9-A422-F237B251DD0D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AEEF18C3-2A76-4696-B1D8-5308342D4321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7" name="Explosion : 8 points 36">
              <a:extLst>
                <a:ext uri="{FF2B5EF4-FFF2-40B4-BE49-F238E27FC236}">
                  <a16:creationId xmlns:a16="http://schemas.microsoft.com/office/drawing/2014/main" id="{CECD758E-57C9-45C9-9EF2-C26C9EBA5340}"/>
                </a:ext>
              </a:extLst>
            </p:cNvPr>
            <p:cNvSpPr/>
            <p:nvPr/>
          </p:nvSpPr>
          <p:spPr>
            <a:xfrm>
              <a:off x="11045905" y="4687965"/>
              <a:ext cx="325792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4F3929-1AFF-406B-8B5D-E9FE6AC86FEC}"/>
                </a:ext>
              </a:extLst>
            </p:cNvPr>
            <p:cNvSpPr/>
            <p:nvPr/>
          </p:nvSpPr>
          <p:spPr>
            <a:xfrm>
              <a:off x="1422651" y="2170794"/>
              <a:ext cx="1833377" cy="70204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2EF8C06-B90A-4275-985C-145608771410}"/>
                </a:ext>
              </a:extLst>
            </p:cNvPr>
            <p:cNvSpPr/>
            <p:nvPr/>
          </p:nvSpPr>
          <p:spPr>
            <a:xfrm>
              <a:off x="3631761" y="3054548"/>
              <a:ext cx="3464560" cy="8679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5B5DD10-E371-451F-9222-CBA3DC9D4E0B}"/>
                </a:ext>
              </a:extLst>
            </p:cNvPr>
            <p:cNvSpPr/>
            <p:nvPr/>
          </p:nvSpPr>
          <p:spPr>
            <a:xfrm>
              <a:off x="3687102" y="3950016"/>
              <a:ext cx="3615860" cy="9360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249FB3F-9296-41BD-A221-BF72E6D037DC}"/>
                </a:ext>
              </a:extLst>
            </p:cNvPr>
            <p:cNvSpPr/>
            <p:nvPr/>
          </p:nvSpPr>
          <p:spPr>
            <a:xfrm>
              <a:off x="1422651" y="3053423"/>
              <a:ext cx="2209109" cy="9374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4F00A9A-B698-486C-B533-EE0D4FBBA1FF}"/>
                </a:ext>
              </a:extLst>
            </p:cNvPr>
            <p:cNvSpPr/>
            <p:nvPr/>
          </p:nvSpPr>
          <p:spPr>
            <a:xfrm>
              <a:off x="1422651" y="3950016"/>
              <a:ext cx="2264451" cy="936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3" name="Explosion : 8 points 42">
              <a:extLst>
                <a:ext uri="{FF2B5EF4-FFF2-40B4-BE49-F238E27FC236}">
                  <a16:creationId xmlns:a16="http://schemas.microsoft.com/office/drawing/2014/main" id="{A170BC7D-C205-45A9-AA71-11D44176DE85}"/>
                </a:ext>
              </a:extLst>
            </p:cNvPr>
            <p:cNvSpPr/>
            <p:nvPr/>
          </p:nvSpPr>
          <p:spPr>
            <a:xfrm>
              <a:off x="3132269" y="2033869"/>
              <a:ext cx="360027" cy="361960"/>
            </a:xfrm>
            <a:prstGeom prst="irregularSeal1">
              <a:avLst/>
            </a:prstGeom>
            <a:solidFill>
              <a:srgbClr val="3333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4" name="Explosion : 8 points 43">
              <a:extLst>
                <a:ext uri="{FF2B5EF4-FFF2-40B4-BE49-F238E27FC236}">
                  <a16:creationId xmlns:a16="http://schemas.microsoft.com/office/drawing/2014/main" id="{DDEB356F-C00B-4D5C-B16B-DBBD641B85CD}"/>
                </a:ext>
              </a:extLst>
            </p:cNvPr>
            <p:cNvSpPr/>
            <p:nvPr/>
          </p:nvSpPr>
          <p:spPr>
            <a:xfrm>
              <a:off x="7028259" y="2909616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22BB8D7-866C-485E-820B-2DC00B197990}"/>
                </a:ext>
              </a:extLst>
            </p:cNvPr>
            <p:cNvSpPr txBox="1"/>
            <p:nvPr/>
          </p:nvSpPr>
          <p:spPr>
            <a:xfrm>
              <a:off x="2679730" y="1657895"/>
              <a:ext cx="12482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3333FF"/>
                  </a:solidFill>
                  <a:latin typeface="Bahnschrift SemiBold" panose="020B0502040204020203" pitchFamily="34" charset="0"/>
                  <a:cs typeface="Arial" charset="0"/>
                </a:rPr>
                <a:t>First electrons May 2026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A01D2C83-85AA-4CEC-8C7C-77D1FC4507D0}"/>
                </a:ext>
              </a:extLst>
            </p:cNvPr>
            <p:cNvSpPr txBox="1"/>
            <p:nvPr/>
          </p:nvSpPr>
          <p:spPr>
            <a:xfrm>
              <a:off x="1334642" y="2263576"/>
              <a:ext cx="20976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DC Gun @ 350 keV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BBC671B-6D15-4220-80B0-F8256AE5958B}"/>
                </a:ext>
              </a:extLst>
            </p:cNvPr>
            <p:cNvSpPr txBox="1"/>
            <p:nvPr/>
          </p:nvSpPr>
          <p:spPr>
            <a:xfrm>
              <a:off x="1359364" y="3152302"/>
              <a:ext cx="26284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Injector @ 7 MeV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D1DB0F0-3231-4A25-B7A0-083F08C9D15E}"/>
                </a:ext>
              </a:extLst>
            </p:cNvPr>
            <p:cNvSpPr txBox="1"/>
            <p:nvPr/>
          </p:nvSpPr>
          <p:spPr>
            <a:xfrm>
              <a:off x="5660397" y="2524053"/>
              <a:ext cx="10838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Buncher installation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57EADB75-C7CF-4D80-8549-D7D675118F0B}"/>
                </a:ext>
              </a:extLst>
            </p:cNvPr>
            <p:cNvSpPr txBox="1"/>
            <p:nvPr/>
          </p:nvSpPr>
          <p:spPr>
            <a:xfrm>
              <a:off x="1363617" y="4044832"/>
              <a:ext cx="2708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ERL 1-loop @ 89 </a:t>
              </a:r>
              <a:r>
                <a:rPr lang="en-US" sz="1600" b="1" dirty="0" err="1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Mev</a:t>
              </a:r>
              <a:endParaRPr lang="en-US" sz="1600" b="1" dirty="0">
                <a:solidFill>
                  <a:prstClr val="black"/>
                </a:solidFill>
                <a:latin typeface="Bahnschrift SemiBold" panose="020B0502040204020203" pitchFamily="34" charset="0"/>
                <a:cs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8B9DCCA3-7E10-4596-8ABC-E98B7EA07687}"/>
                </a:ext>
              </a:extLst>
            </p:cNvPr>
            <p:cNvSpPr txBox="1"/>
            <p:nvPr/>
          </p:nvSpPr>
          <p:spPr>
            <a:xfrm>
              <a:off x="5621249" y="1799651"/>
              <a:ext cx="947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20 mA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6F47F184-8700-4174-BBA6-F7188248DFF8}"/>
                </a:ext>
              </a:extLst>
            </p:cNvPr>
            <p:cNvSpPr txBox="1"/>
            <p:nvPr/>
          </p:nvSpPr>
          <p:spPr>
            <a:xfrm>
              <a:off x="7659993" y="2645540"/>
              <a:ext cx="6860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5 mA</a:t>
              </a: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288197D8-A79A-4579-BE96-3BCEB7B4F333}"/>
                </a:ext>
              </a:extLst>
            </p:cNvPr>
            <p:cNvGrpSpPr/>
            <p:nvPr/>
          </p:nvGrpSpPr>
          <p:grpSpPr>
            <a:xfrm>
              <a:off x="3501854" y="2171615"/>
              <a:ext cx="1015043" cy="93600"/>
              <a:chOff x="5718995" y="2231600"/>
              <a:chExt cx="1350025" cy="72008"/>
            </a:xfrm>
          </p:grpSpPr>
          <p:grpSp>
            <p:nvGrpSpPr>
              <p:cNvPr id="109" name="Groupe 108">
                <a:extLst>
                  <a:ext uri="{FF2B5EF4-FFF2-40B4-BE49-F238E27FC236}">
                    <a16:creationId xmlns:a16="http://schemas.microsoft.com/office/drawing/2014/main" id="{5B821B1D-F668-4CC5-8CEE-E5E684F9692D}"/>
                  </a:ext>
                </a:extLst>
              </p:cNvPr>
              <p:cNvGrpSpPr/>
              <p:nvPr/>
            </p:nvGrpSpPr>
            <p:grpSpPr>
              <a:xfrm>
                <a:off x="5718995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F20F782B-82BC-40E2-B1B1-C039E8AB5A01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69C618E0-F4B9-4AE7-A755-2655CC184D5C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" name="Groupe 109">
                <a:extLst>
                  <a:ext uri="{FF2B5EF4-FFF2-40B4-BE49-F238E27FC236}">
                    <a16:creationId xmlns:a16="http://schemas.microsoft.com/office/drawing/2014/main" id="{AFB263D3-74C0-458A-87C3-19D1D9DCB41E}"/>
                  </a:ext>
                </a:extLst>
              </p:cNvPr>
              <p:cNvGrpSpPr/>
              <p:nvPr/>
            </p:nvGrpSpPr>
            <p:grpSpPr>
              <a:xfrm>
                <a:off x="6466387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7B1EECE5-BC5A-4E72-B720-B12E3B922841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3EB4EFC3-7C21-4EF8-A048-8B0E59218E1B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7AE50F2E-C438-443F-BB63-0B77E9CB6AB2}"/>
                </a:ext>
              </a:extLst>
            </p:cNvPr>
            <p:cNvGrpSpPr/>
            <p:nvPr/>
          </p:nvGrpSpPr>
          <p:grpSpPr>
            <a:xfrm>
              <a:off x="7460813" y="3949530"/>
              <a:ext cx="1015043" cy="93600"/>
              <a:chOff x="5718995" y="2231600"/>
              <a:chExt cx="1350025" cy="72008"/>
            </a:xfrm>
          </p:grpSpPr>
          <p:grpSp>
            <p:nvGrpSpPr>
              <p:cNvPr id="103" name="Groupe 102">
                <a:extLst>
                  <a:ext uri="{FF2B5EF4-FFF2-40B4-BE49-F238E27FC236}">
                    <a16:creationId xmlns:a16="http://schemas.microsoft.com/office/drawing/2014/main" id="{814ADA0F-D0B3-4173-8A4E-48145D3A32E7}"/>
                  </a:ext>
                </a:extLst>
              </p:cNvPr>
              <p:cNvGrpSpPr/>
              <p:nvPr/>
            </p:nvGrpSpPr>
            <p:grpSpPr>
              <a:xfrm>
                <a:off x="5718995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51F4F5D-9508-4CE7-9D66-8B5AE85298D5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149BEEB-CA36-4160-8591-70F61D43FED9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" name="Groupe 103">
                <a:extLst>
                  <a:ext uri="{FF2B5EF4-FFF2-40B4-BE49-F238E27FC236}">
                    <a16:creationId xmlns:a16="http://schemas.microsoft.com/office/drawing/2014/main" id="{7155CC30-E015-47C1-803B-B119937593B4}"/>
                  </a:ext>
                </a:extLst>
              </p:cNvPr>
              <p:cNvGrpSpPr/>
              <p:nvPr/>
            </p:nvGrpSpPr>
            <p:grpSpPr>
              <a:xfrm>
                <a:off x="6466387" y="2231600"/>
                <a:ext cx="602633" cy="72008"/>
                <a:chOff x="5746387" y="2231600"/>
                <a:chExt cx="547848" cy="72008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D29FBB0-1DDD-42AB-BAFD-4B6D46D74847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E725EEA6-4484-4E5F-B0CA-AAFF172D92CC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4" name="Explosion : 8 points 53">
              <a:extLst>
                <a:ext uri="{FF2B5EF4-FFF2-40B4-BE49-F238E27FC236}">
                  <a16:creationId xmlns:a16="http://schemas.microsoft.com/office/drawing/2014/main" id="{8F1B34D4-A44F-45B9-A9B5-48AF46A49C98}"/>
                </a:ext>
              </a:extLst>
            </p:cNvPr>
            <p:cNvSpPr/>
            <p:nvPr/>
          </p:nvSpPr>
          <p:spPr>
            <a:xfrm>
              <a:off x="8438655" y="3806016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60476582-7AE2-4A21-B728-D0D972C758F0}"/>
                </a:ext>
              </a:extLst>
            </p:cNvPr>
            <p:cNvSpPr txBox="1"/>
            <p:nvPr/>
          </p:nvSpPr>
          <p:spPr>
            <a:xfrm>
              <a:off x="8327223" y="3556157"/>
              <a:ext cx="6480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0.5 MW</a:t>
              </a:r>
            </a:p>
          </p:txBody>
        </p:sp>
        <p:sp>
          <p:nvSpPr>
            <p:cNvPr id="56" name="Explosion : 8 points 55">
              <a:extLst>
                <a:ext uri="{FF2B5EF4-FFF2-40B4-BE49-F238E27FC236}">
                  <a16:creationId xmlns:a16="http://schemas.microsoft.com/office/drawing/2014/main" id="{41D9AE8E-28E3-4F17-A508-B3DDD9E871A8}"/>
                </a:ext>
              </a:extLst>
            </p:cNvPr>
            <p:cNvSpPr/>
            <p:nvPr/>
          </p:nvSpPr>
          <p:spPr>
            <a:xfrm>
              <a:off x="5441236" y="3511177"/>
              <a:ext cx="360027" cy="451544"/>
            </a:xfrm>
            <a:prstGeom prst="irregularSeal1">
              <a:avLst/>
            </a:prstGeom>
            <a:solidFill>
              <a:srgbClr val="F43CDE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993774DD-FD0F-4206-B7C4-2214EAC0AA3E}"/>
                </a:ext>
              </a:extLst>
            </p:cNvPr>
            <p:cNvCxnSpPr>
              <a:cxnSpLocks/>
            </p:cNvCxnSpPr>
            <p:nvPr/>
          </p:nvCxnSpPr>
          <p:spPr>
            <a:xfrm>
              <a:off x="11175768" y="4967666"/>
              <a:ext cx="0" cy="647813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58" name="Explosion : 8 points 57">
              <a:extLst>
                <a:ext uri="{FF2B5EF4-FFF2-40B4-BE49-F238E27FC236}">
                  <a16:creationId xmlns:a16="http://schemas.microsoft.com/office/drawing/2014/main" id="{BDA8AD05-CCE8-46D4-A19B-E70F56AFF508}"/>
                </a:ext>
              </a:extLst>
            </p:cNvPr>
            <p:cNvSpPr/>
            <p:nvPr/>
          </p:nvSpPr>
          <p:spPr>
            <a:xfrm>
              <a:off x="3999963" y="2045294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03C1BFE7-6384-47D5-9AE7-452364534A1B}"/>
                </a:ext>
              </a:extLst>
            </p:cNvPr>
            <p:cNvSpPr txBox="1"/>
            <p:nvPr/>
          </p:nvSpPr>
          <p:spPr>
            <a:xfrm>
              <a:off x="3879800" y="1807651"/>
              <a:ext cx="6500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5 mA</a:t>
              </a:r>
            </a:p>
          </p:txBody>
        </p:sp>
        <p:sp>
          <p:nvSpPr>
            <p:cNvPr id="60" name="Explosion : 8 points 59">
              <a:extLst>
                <a:ext uri="{FF2B5EF4-FFF2-40B4-BE49-F238E27FC236}">
                  <a16:creationId xmlns:a16="http://schemas.microsoft.com/office/drawing/2014/main" id="{9639EEF7-EBC5-47D0-B6CC-4F4851BC6746}"/>
                </a:ext>
              </a:extLst>
            </p:cNvPr>
            <p:cNvSpPr/>
            <p:nvPr/>
          </p:nvSpPr>
          <p:spPr>
            <a:xfrm>
              <a:off x="9749677" y="2910155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F4AB290E-BDFB-4435-BBB6-27D12449165A}"/>
                </a:ext>
              </a:extLst>
            </p:cNvPr>
            <p:cNvSpPr txBox="1"/>
            <p:nvPr/>
          </p:nvSpPr>
          <p:spPr>
            <a:xfrm>
              <a:off x="9625317" y="2630410"/>
              <a:ext cx="7133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20 mA</a:t>
              </a:r>
            </a:p>
          </p:txBody>
        </p: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12467D20-4015-4A93-B150-7394B8BDFA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2639" y="3340725"/>
              <a:ext cx="21980" cy="2286532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0EB87647-7E8E-47F8-B170-1C30567D803E}"/>
                </a:ext>
              </a:extLst>
            </p:cNvPr>
            <p:cNvGrpSpPr/>
            <p:nvPr/>
          </p:nvGrpSpPr>
          <p:grpSpPr>
            <a:xfrm>
              <a:off x="8941363" y="3949530"/>
              <a:ext cx="987744" cy="94085"/>
              <a:chOff x="7807507" y="3059514"/>
              <a:chExt cx="987744" cy="94085"/>
            </a:xfrm>
          </p:grpSpPr>
          <p:grpSp>
            <p:nvGrpSpPr>
              <p:cNvPr id="97" name="Groupe 96">
                <a:extLst>
                  <a:ext uri="{FF2B5EF4-FFF2-40B4-BE49-F238E27FC236}">
                    <a16:creationId xmlns:a16="http://schemas.microsoft.com/office/drawing/2014/main" id="{C47BA5D7-2A20-4AE8-999C-9669CDCEA10C}"/>
                  </a:ext>
                </a:extLst>
              </p:cNvPr>
              <p:cNvGrpSpPr/>
              <p:nvPr/>
            </p:nvGrpSpPr>
            <p:grpSpPr>
              <a:xfrm>
                <a:off x="7807507" y="3059514"/>
                <a:ext cx="453929" cy="93600"/>
                <a:chOff x="5746387" y="2231600"/>
                <a:chExt cx="547848" cy="72008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25C4AFB-7011-4310-8202-689D183D20D3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95AA07B6-35BE-48D3-8909-C986CE1B528A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8" name="Groupe 97">
                <a:extLst>
                  <a:ext uri="{FF2B5EF4-FFF2-40B4-BE49-F238E27FC236}">
                    <a16:creationId xmlns:a16="http://schemas.microsoft.com/office/drawing/2014/main" id="{E0509038-B96A-41B0-BA21-E5E45189620E}"/>
                  </a:ext>
                </a:extLst>
              </p:cNvPr>
              <p:cNvGrpSpPr/>
              <p:nvPr/>
            </p:nvGrpSpPr>
            <p:grpSpPr>
              <a:xfrm>
                <a:off x="8341322" y="3059999"/>
                <a:ext cx="453929" cy="93600"/>
                <a:chOff x="5746387" y="2231600"/>
                <a:chExt cx="547848" cy="72008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58669D1-CF6C-4B43-A47A-898DD8006B3D}"/>
                    </a:ext>
                  </a:extLst>
                </p:cNvPr>
                <p:cNvSpPr/>
                <p:nvPr/>
              </p:nvSpPr>
              <p:spPr>
                <a:xfrm>
                  <a:off x="574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9A8E8C8A-3F1F-40E5-83C0-10F2EAC8E491}"/>
                    </a:ext>
                  </a:extLst>
                </p:cNvPr>
                <p:cNvSpPr/>
                <p:nvPr/>
              </p:nvSpPr>
              <p:spPr>
                <a:xfrm>
                  <a:off x="6106387" y="2231600"/>
                  <a:ext cx="187848" cy="72008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004888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4" name="Explosion : 8 points 63">
              <a:extLst>
                <a:ext uri="{FF2B5EF4-FFF2-40B4-BE49-F238E27FC236}">
                  <a16:creationId xmlns:a16="http://schemas.microsoft.com/office/drawing/2014/main" id="{87C01162-B721-4703-9355-B149A0E0FE70}"/>
                </a:ext>
              </a:extLst>
            </p:cNvPr>
            <p:cNvSpPr/>
            <p:nvPr/>
          </p:nvSpPr>
          <p:spPr>
            <a:xfrm>
              <a:off x="9902512" y="3805890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0383578-682D-461A-BE78-FE458F30D9BF}"/>
                </a:ext>
              </a:extLst>
            </p:cNvPr>
            <p:cNvSpPr txBox="1"/>
            <p:nvPr/>
          </p:nvSpPr>
          <p:spPr>
            <a:xfrm>
              <a:off x="9855297" y="3550165"/>
              <a:ext cx="7667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2 MW</a:t>
              </a:r>
            </a:p>
          </p:txBody>
        </p:sp>
        <p:sp>
          <p:nvSpPr>
            <p:cNvPr id="66" name="Explosion : 8 points 65">
              <a:extLst>
                <a:ext uri="{FF2B5EF4-FFF2-40B4-BE49-F238E27FC236}">
                  <a16:creationId xmlns:a16="http://schemas.microsoft.com/office/drawing/2014/main" id="{53DE1449-8406-415B-8C35-478D0EB09282}"/>
                </a:ext>
              </a:extLst>
            </p:cNvPr>
            <p:cNvSpPr/>
            <p:nvPr/>
          </p:nvSpPr>
          <p:spPr>
            <a:xfrm>
              <a:off x="6016200" y="2909728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10EA6D83-25B3-4B2A-9526-4252EB6C0BF3}"/>
                </a:ext>
              </a:extLst>
            </p:cNvPr>
            <p:cNvSpPr txBox="1"/>
            <p:nvPr/>
          </p:nvSpPr>
          <p:spPr>
            <a:xfrm>
              <a:off x="6746207" y="2522160"/>
              <a:ext cx="86323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Bahnschrift SemiBold" panose="020B0502040204020203" pitchFamily="34" charset="0"/>
                  <a:cs typeface="Arial" charset="0"/>
                </a:rPr>
                <a:t>Booster installation</a:t>
              </a:r>
            </a:p>
          </p:txBody>
        </p: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69AD289A-E364-4968-8955-898DE9589158}"/>
                </a:ext>
              </a:extLst>
            </p:cNvPr>
            <p:cNvGrpSpPr/>
            <p:nvPr/>
          </p:nvGrpSpPr>
          <p:grpSpPr>
            <a:xfrm>
              <a:off x="7406075" y="3053616"/>
              <a:ext cx="453929" cy="93600"/>
              <a:chOff x="5746387" y="2231600"/>
              <a:chExt cx="547848" cy="72008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44400B1B-42FC-4DBF-BA82-4BA103CF75AE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E73E7B8-C961-4609-AF59-46E3309C9BC5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49A3700-B9EE-47C9-A067-52A07CC3D9DC}"/>
                </a:ext>
              </a:extLst>
            </p:cNvPr>
            <p:cNvSpPr/>
            <p:nvPr/>
          </p:nvSpPr>
          <p:spPr>
            <a:xfrm>
              <a:off x="4337788" y="4850676"/>
              <a:ext cx="1409494" cy="936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1E8C91A-91D6-48FF-AE29-EB6C2322AC9F}"/>
                </a:ext>
              </a:extLst>
            </p:cNvPr>
            <p:cNvSpPr/>
            <p:nvPr/>
          </p:nvSpPr>
          <p:spPr>
            <a:xfrm>
              <a:off x="4352881" y="2171616"/>
              <a:ext cx="509951" cy="8465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FAC21F28-02E0-41C8-972C-FC0EF5D3335A}"/>
                </a:ext>
              </a:extLst>
            </p:cNvPr>
            <p:cNvGrpSpPr/>
            <p:nvPr/>
          </p:nvGrpSpPr>
          <p:grpSpPr>
            <a:xfrm>
              <a:off x="8680483" y="3053616"/>
              <a:ext cx="453929" cy="93600"/>
              <a:chOff x="5746387" y="2231600"/>
              <a:chExt cx="547848" cy="7200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A8650F-1C58-4E9B-887E-6793E89DB436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D850232-62DE-478D-8A43-11CDE5A16AAD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1A21EDE5-A4ED-4733-8775-AD3214F9BB28}"/>
                </a:ext>
              </a:extLst>
            </p:cNvPr>
            <p:cNvGrpSpPr/>
            <p:nvPr/>
          </p:nvGrpSpPr>
          <p:grpSpPr>
            <a:xfrm>
              <a:off x="9306674" y="3053422"/>
              <a:ext cx="453929" cy="93600"/>
              <a:chOff x="5746387" y="2231600"/>
              <a:chExt cx="547848" cy="72008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DE817DB-C2C8-44A0-ABFE-605B1FF9EF75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13A54C9-D98A-4425-9429-760C4FD1717B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D0829ED6-EA8F-421E-8075-DC0D58C28B93}"/>
                </a:ext>
              </a:extLst>
            </p:cNvPr>
            <p:cNvGrpSpPr/>
            <p:nvPr/>
          </p:nvGrpSpPr>
          <p:grpSpPr>
            <a:xfrm>
              <a:off x="8094834" y="3053616"/>
              <a:ext cx="453929" cy="93600"/>
              <a:chOff x="5746387" y="2231600"/>
              <a:chExt cx="547848" cy="72008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C313466-4998-4CCE-B326-AA852815B65B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F246B49-8FDF-4BCC-A98E-2F680A9FF8C7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4" name="Explosion : 8 points 73">
              <a:extLst>
                <a:ext uri="{FF2B5EF4-FFF2-40B4-BE49-F238E27FC236}">
                  <a16:creationId xmlns:a16="http://schemas.microsoft.com/office/drawing/2014/main" id="{AC197F46-74A0-43A3-85E8-B5E969766A38}"/>
                </a:ext>
              </a:extLst>
            </p:cNvPr>
            <p:cNvSpPr/>
            <p:nvPr/>
          </p:nvSpPr>
          <p:spPr>
            <a:xfrm>
              <a:off x="7744392" y="2909616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347CF2C6-C99D-42AD-ADE8-8423F6336AD5}"/>
                </a:ext>
              </a:extLst>
            </p:cNvPr>
            <p:cNvSpPr txBox="1"/>
            <p:nvPr/>
          </p:nvSpPr>
          <p:spPr>
            <a:xfrm>
              <a:off x="8057826" y="2625489"/>
              <a:ext cx="16194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C00000"/>
                  </a:solidFill>
                  <a:latin typeface="Bahnschrift SemiBold" panose="020B0502040204020203" pitchFamily="34" charset="0"/>
                  <a:cs typeface="Arial" charset="0"/>
                </a:rPr>
                <a:t>Booster </a:t>
              </a:r>
            </a:p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C00000"/>
                  </a:solidFill>
                  <a:latin typeface="Bahnschrift SemiBold" panose="020B0502040204020203" pitchFamily="34" charset="0"/>
                  <a:cs typeface="Arial" charset="0"/>
                </a:rPr>
                <a:t>RF sources upgrade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9A9BF7D5-AF0D-48A6-8D65-AB632AFECE4F}"/>
                </a:ext>
              </a:extLst>
            </p:cNvPr>
            <p:cNvCxnSpPr/>
            <p:nvPr/>
          </p:nvCxnSpPr>
          <p:spPr>
            <a:xfrm>
              <a:off x="9193898" y="2774560"/>
              <a:ext cx="381196" cy="2743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2224137C-DEEE-4851-89F8-26D151C6E536}"/>
                </a:ext>
              </a:extLst>
            </p:cNvPr>
            <p:cNvCxnSpPr/>
            <p:nvPr/>
          </p:nvCxnSpPr>
          <p:spPr>
            <a:xfrm>
              <a:off x="8165382" y="2762832"/>
              <a:ext cx="381196" cy="2743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1DA55FC8-F837-4EC6-9805-9B852CD7D656}"/>
                </a:ext>
              </a:extLst>
            </p:cNvPr>
            <p:cNvSpPr txBox="1"/>
            <p:nvPr/>
          </p:nvSpPr>
          <p:spPr>
            <a:xfrm>
              <a:off x="4229159" y="1743752"/>
              <a:ext cx="7789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C00000"/>
                  </a:solidFill>
                  <a:latin typeface="Bahnschrift SemiBold" panose="020B0502040204020203" pitchFamily="34" charset="0"/>
                  <a:cs typeface="Arial" charset="0"/>
                </a:rPr>
                <a:t> Upgrade</a:t>
              </a:r>
            </a:p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C00000"/>
                  </a:solidFill>
                  <a:latin typeface="Bahnschrift SemiBold" panose="020B0502040204020203" pitchFamily="34" charset="0"/>
                  <a:cs typeface="Arial" charset="0"/>
                </a:rPr>
                <a:t>Laser</a:t>
              </a:r>
            </a:p>
          </p:txBody>
        </p: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DCA387A1-9D7E-4FAE-962F-EE387A8355ED}"/>
                </a:ext>
              </a:extLst>
            </p:cNvPr>
            <p:cNvGrpSpPr/>
            <p:nvPr/>
          </p:nvGrpSpPr>
          <p:grpSpPr>
            <a:xfrm>
              <a:off x="5680133" y="2146789"/>
              <a:ext cx="294106" cy="84656"/>
              <a:chOff x="5746387" y="2231600"/>
              <a:chExt cx="547848" cy="72008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DC0B87D-4BC8-44FA-A7F6-4FCE995D689A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5D0B1BE-4B1B-4D8D-AFF2-143AE1F3C081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04888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 panose="020B050204020402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Explosion : 8 points 79">
              <a:extLst>
                <a:ext uri="{FF2B5EF4-FFF2-40B4-BE49-F238E27FC236}">
                  <a16:creationId xmlns:a16="http://schemas.microsoft.com/office/drawing/2014/main" id="{FB312808-C29C-489E-B2A0-7E8E964CD41C}"/>
                </a:ext>
              </a:extLst>
            </p:cNvPr>
            <p:cNvSpPr/>
            <p:nvPr/>
          </p:nvSpPr>
          <p:spPr>
            <a:xfrm>
              <a:off x="5944192" y="2036542"/>
              <a:ext cx="360027" cy="361960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048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endParaRPr>
            </a:p>
          </p:txBody>
        </p: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5DED7C87-50D6-49BA-BFAA-25BC8A12AC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80439" y="4027746"/>
              <a:ext cx="7773" cy="175191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ABE424A-9864-4D4B-8618-6C0B6E6CB3B8}"/>
                </a:ext>
              </a:extLst>
            </p:cNvPr>
            <p:cNvSpPr txBox="1"/>
            <p:nvPr/>
          </p:nvSpPr>
          <p:spPr>
            <a:xfrm>
              <a:off x="3890659" y="4135784"/>
              <a:ext cx="80792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900" dirty="0">
                  <a:solidFill>
                    <a:prstClr val="white">
                      <a:lumMod val="50000"/>
                    </a:prstClr>
                  </a:solidFill>
                  <a:latin typeface="Bahnschrift SemiBold" panose="020B0502040204020203" pitchFamily="34" charset="0"/>
                  <a:cs typeface="Arial" charset="0"/>
                </a:rPr>
                <a:t>THOMX </a:t>
              </a:r>
              <a:r>
                <a:rPr lang="fr-FR" sz="900" dirty="0" err="1">
                  <a:solidFill>
                    <a:prstClr val="white">
                      <a:lumMod val="50000"/>
                    </a:prstClr>
                  </a:solidFill>
                  <a:latin typeface="Bahnschrift SemiBold" panose="020B0502040204020203" pitchFamily="34" charset="0"/>
                  <a:cs typeface="Arial" charset="0"/>
                </a:rPr>
                <a:t>Dismantling</a:t>
              </a:r>
              <a:r>
                <a:rPr lang="fr-FR" sz="900" dirty="0">
                  <a:solidFill>
                    <a:prstClr val="white">
                      <a:lumMod val="50000"/>
                    </a:prstClr>
                  </a:solidFill>
                  <a:latin typeface="Bahnschrift SemiBold" panose="020B0502040204020203" pitchFamily="34" charset="0"/>
                  <a:cs typeface="Arial" charset="0"/>
                </a:rPr>
                <a:t> and igloo </a:t>
              </a:r>
              <a:r>
                <a:rPr lang="fr-FR" sz="900" dirty="0" err="1">
                  <a:solidFill>
                    <a:prstClr val="white">
                      <a:lumMod val="50000"/>
                    </a:prstClr>
                  </a:solidFill>
                  <a:latin typeface="Bahnschrift SemiBold" panose="020B0502040204020203" pitchFamily="34" charset="0"/>
                  <a:cs typeface="Arial" charset="0"/>
                </a:rPr>
                <a:t>preparation</a:t>
              </a:r>
              <a:r>
                <a:rPr lang="fr-FR" sz="900" dirty="0">
                  <a:solidFill>
                    <a:prstClr val="white">
                      <a:lumMod val="50000"/>
                    </a:prstClr>
                  </a:solidFill>
                  <a:latin typeface="Bahnschrift SemiBold" panose="020B0502040204020203" pitchFamily="34" charset="0"/>
                  <a:cs typeface="Arial" charset="0"/>
                </a:rPr>
                <a:t> </a:t>
              </a:r>
            </a:p>
            <a:p>
              <a:pPr defTabSz="1004888" fontAlgn="base">
                <a:spcBef>
                  <a:spcPct val="0"/>
                </a:spcBef>
                <a:spcAft>
                  <a:spcPct val="0"/>
                </a:spcAft>
              </a:pPr>
              <a:endParaRPr lang="fr-FR" sz="1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A9AC2C42-61F0-412E-9AF6-08C1D6E9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6227" y="3415704"/>
              <a:ext cx="602217" cy="834798"/>
            </a:xfrm>
            <a:prstGeom prst="rect">
              <a:avLst/>
            </a:prstGeom>
          </p:spPr>
        </p:pic>
        <p:pic>
          <p:nvPicPr>
            <p:cNvPr id="84" name="Image 83">
              <a:extLst>
                <a:ext uri="{FF2B5EF4-FFF2-40B4-BE49-F238E27FC236}">
                  <a16:creationId xmlns:a16="http://schemas.microsoft.com/office/drawing/2014/main" id="{03FB3316-9EE1-45B3-8E77-3FBBB4FF4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7735" y="2407592"/>
              <a:ext cx="641833" cy="834799"/>
            </a:xfrm>
            <a:prstGeom prst="rect">
              <a:avLst/>
            </a:prstGeom>
          </p:spPr>
        </p:pic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3DC0E406-E67E-4937-8B6D-891B876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1802" y="3638776"/>
              <a:ext cx="960773" cy="557529"/>
            </a:xfrm>
            <a:prstGeom prst="rect">
              <a:avLst/>
            </a:prstGeom>
          </p:spPr>
        </p:pic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13AE060C-7718-4406-82F3-CDF86F873312}"/>
                </a:ext>
              </a:extLst>
            </p:cNvPr>
            <p:cNvSpPr txBox="1"/>
            <p:nvPr/>
          </p:nvSpPr>
          <p:spPr>
            <a:xfrm>
              <a:off x="6969687" y="3343696"/>
              <a:ext cx="966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488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highlight>
                    <a:srgbClr val="00FF00"/>
                  </a:highlight>
                  <a:latin typeface="Bahnschrift SemiBold" panose="020B0502040204020203" pitchFamily="34" charset="0"/>
                  <a:cs typeface="Arial" charset="0"/>
                </a:rPr>
                <a:t>Cryomodule installation</a:t>
              </a:r>
            </a:p>
          </p:txBody>
        </p:sp>
      </p:grpSp>
      <p:sp>
        <p:nvSpPr>
          <p:cNvPr id="131" name="Ellipse 130">
            <a:extLst>
              <a:ext uri="{FF2B5EF4-FFF2-40B4-BE49-F238E27FC236}">
                <a16:creationId xmlns:a16="http://schemas.microsoft.com/office/drawing/2014/main" id="{473E748E-CEE7-4301-9490-CEDD4351DC52}"/>
              </a:ext>
            </a:extLst>
          </p:cNvPr>
          <p:cNvSpPr/>
          <p:nvPr/>
        </p:nvSpPr>
        <p:spPr>
          <a:xfrm>
            <a:off x="2749296" y="2314682"/>
            <a:ext cx="4501016" cy="1188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89032132-17BF-469E-800D-62FA83CC27A8}"/>
              </a:ext>
            </a:extLst>
          </p:cNvPr>
          <p:cNvCxnSpPr>
            <a:cxnSpLocks/>
          </p:cNvCxnSpPr>
          <p:nvPr/>
        </p:nvCxnSpPr>
        <p:spPr>
          <a:xfrm flipH="1">
            <a:off x="6096000" y="1261872"/>
            <a:ext cx="498097" cy="1262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3A80D79-225E-4CDB-B8CB-61A26956D16B}"/>
              </a:ext>
            </a:extLst>
          </p:cNvPr>
          <p:cNvSpPr/>
          <p:nvPr/>
        </p:nvSpPr>
        <p:spPr>
          <a:xfrm>
            <a:off x="6594096" y="975595"/>
            <a:ext cx="4501016" cy="3834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Priorité injecteur (ERL4ALL) </a:t>
            </a: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 Décembre 2028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7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FC8F2-E3C3-468A-B7A7-994CDD1B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injecteur détail (26/03/26)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994B5BF4-7BEC-4838-8FAE-1E2C4D444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241059"/>
              </p:ext>
            </p:extLst>
          </p:nvPr>
        </p:nvGraphicFramePr>
        <p:xfrm>
          <a:off x="283832" y="1052202"/>
          <a:ext cx="7509536" cy="5233460"/>
        </p:xfrm>
        <a:graphic>
          <a:graphicData uri="http://schemas.openxmlformats.org/drawingml/2006/table">
            <a:tbl>
              <a:tblPr/>
              <a:tblGrid>
                <a:gridCol w="1067422">
                  <a:extLst>
                    <a:ext uri="{9D8B030D-6E8A-4147-A177-3AD203B41FA5}">
                      <a16:colId xmlns:a16="http://schemas.microsoft.com/office/drawing/2014/main" val="1608180769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3691308788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1671172786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2889436880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3749821759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3671711748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4147594572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2826196498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1156191850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1018914641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1808106099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3805760703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1597004160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3059071962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1780088933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736757545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2013857601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552274788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1344337879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1542924351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1270243047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1413884935"/>
                    </a:ext>
                  </a:extLst>
                </a:gridCol>
                <a:gridCol w="157858">
                  <a:extLst>
                    <a:ext uri="{9D8B030D-6E8A-4147-A177-3AD203B41FA5}">
                      <a16:colId xmlns:a16="http://schemas.microsoft.com/office/drawing/2014/main" val="372623452"/>
                    </a:ext>
                  </a:extLst>
                </a:gridCol>
                <a:gridCol w="124032">
                  <a:extLst>
                    <a:ext uri="{9D8B030D-6E8A-4147-A177-3AD203B41FA5}">
                      <a16:colId xmlns:a16="http://schemas.microsoft.com/office/drawing/2014/main" val="1308417685"/>
                    </a:ext>
                  </a:extLst>
                </a:gridCol>
                <a:gridCol w="105239">
                  <a:extLst>
                    <a:ext uri="{9D8B030D-6E8A-4147-A177-3AD203B41FA5}">
                      <a16:colId xmlns:a16="http://schemas.microsoft.com/office/drawing/2014/main" val="4052517149"/>
                    </a:ext>
                  </a:extLst>
                </a:gridCol>
                <a:gridCol w="142824">
                  <a:extLst>
                    <a:ext uri="{9D8B030D-6E8A-4147-A177-3AD203B41FA5}">
                      <a16:colId xmlns:a16="http://schemas.microsoft.com/office/drawing/2014/main" val="3872543171"/>
                    </a:ext>
                  </a:extLst>
                </a:gridCol>
                <a:gridCol w="131548">
                  <a:extLst>
                    <a:ext uri="{9D8B030D-6E8A-4147-A177-3AD203B41FA5}">
                      <a16:colId xmlns:a16="http://schemas.microsoft.com/office/drawing/2014/main" val="1058939463"/>
                    </a:ext>
                  </a:extLst>
                </a:gridCol>
                <a:gridCol w="116514">
                  <a:extLst>
                    <a:ext uri="{9D8B030D-6E8A-4147-A177-3AD203B41FA5}">
                      <a16:colId xmlns:a16="http://schemas.microsoft.com/office/drawing/2014/main" val="100367364"/>
                    </a:ext>
                  </a:extLst>
                </a:gridCol>
                <a:gridCol w="124032">
                  <a:extLst>
                    <a:ext uri="{9D8B030D-6E8A-4147-A177-3AD203B41FA5}">
                      <a16:colId xmlns:a16="http://schemas.microsoft.com/office/drawing/2014/main" val="1834449228"/>
                    </a:ext>
                  </a:extLst>
                </a:gridCol>
                <a:gridCol w="124032">
                  <a:extLst>
                    <a:ext uri="{9D8B030D-6E8A-4147-A177-3AD203B41FA5}">
                      <a16:colId xmlns:a16="http://schemas.microsoft.com/office/drawing/2014/main" val="824450033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550440811"/>
                    </a:ext>
                  </a:extLst>
                </a:gridCol>
                <a:gridCol w="131548">
                  <a:extLst>
                    <a:ext uri="{9D8B030D-6E8A-4147-A177-3AD203B41FA5}">
                      <a16:colId xmlns:a16="http://schemas.microsoft.com/office/drawing/2014/main" val="1128996459"/>
                    </a:ext>
                  </a:extLst>
                </a:gridCol>
                <a:gridCol w="105239">
                  <a:extLst>
                    <a:ext uri="{9D8B030D-6E8A-4147-A177-3AD203B41FA5}">
                      <a16:colId xmlns:a16="http://schemas.microsoft.com/office/drawing/2014/main" val="352546587"/>
                    </a:ext>
                  </a:extLst>
                </a:gridCol>
                <a:gridCol w="124032">
                  <a:extLst>
                    <a:ext uri="{9D8B030D-6E8A-4147-A177-3AD203B41FA5}">
                      <a16:colId xmlns:a16="http://schemas.microsoft.com/office/drawing/2014/main" val="1191396928"/>
                    </a:ext>
                  </a:extLst>
                </a:gridCol>
                <a:gridCol w="116514">
                  <a:extLst>
                    <a:ext uri="{9D8B030D-6E8A-4147-A177-3AD203B41FA5}">
                      <a16:colId xmlns:a16="http://schemas.microsoft.com/office/drawing/2014/main" val="2607633642"/>
                    </a:ext>
                  </a:extLst>
                </a:gridCol>
                <a:gridCol w="124032">
                  <a:extLst>
                    <a:ext uri="{9D8B030D-6E8A-4147-A177-3AD203B41FA5}">
                      <a16:colId xmlns:a16="http://schemas.microsoft.com/office/drawing/2014/main" val="2725975450"/>
                    </a:ext>
                  </a:extLst>
                </a:gridCol>
                <a:gridCol w="105239">
                  <a:extLst>
                    <a:ext uri="{9D8B030D-6E8A-4147-A177-3AD203B41FA5}">
                      <a16:colId xmlns:a16="http://schemas.microsoft.com/office/drawing/2014/main" val="2003781225"/>
                    </a:ext>
                  </a:extLst>
                </a:gridCol>
                <a:gridCol w="142824">
                  <a:extLst>
                    <a:ext uri="{9D8B030D-6E8A-4147-A177-3AD203B41FA5}">
                      <a16:colId xmlns:a16="http://schemas.microsoft.com/office/drawing/2014/main" val="3765736185"/>
                    </a:ext>
                  </a:extLst>
                </a:gridCol>
                <a:gridCol w="131548">
                  <a:extLst>
                    <a:ext uri="{9D8B030D-6E8A-4147-A177-3AD203B41FA5}">
                      <a16:colId xmlns:a16="http://schemas.microsoft.com/office/drawing/2014/main" val="1457684585"/>
                    </a:ext>
                  </a:extLst>
                </a:gridCol>
                <a:gridCol w="116514">
                  <a:extLst>
                    <a:ext uri="{9D8B030D-6E8A-4147-A177-3AD203B41FA5}">
                      <a16:colId xmlns:a16="http://schemas.microsoft.com/office/drawing/2014/main" val="1741970782"/>
                    </a:ext>
                  </a:extLst>
                </a:gridCol>
                <a:gridCol w="124032">
                  <a:extLst>
                    <a:ext uri="{9D8B030D-6E8A-4147-A177-3AD203B41FA5}">
                      <a16:colId xmlns:a16="http://schemas.microsoft.com/office/drawing/2014/main" val="3474222657"/>
                    </a:ext>
                  </a:extLst>
                </a:gridCol>
                <a:gridCol w="124032">
                  <a:extLst>
                    <a:ext uri="{9D8B030D-6E8A-4147-A177-3AD203B41FA5}">
                      <a16:colId xmlns:a16="http://schemas.microsoft.com/office/drawing/2014/main" val="117729466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534140961"/>
                    </a:ext>
                  </a:extLst>
                </a:gridCol>
                <a:gridCol w="131548">
                  <a:extLst>
                    <a:ext uri="{9D8B030D-6E8A-4147-A177-3AD203B41FA5}">
                      <a16:colId xmlns:a16="http://schemas.microsoft.com/office/drawing/2014/main" val="733578798"/>
                    </a:ext>
                  </a:extLst>
                </a:gridCol>
                <a:gridCol w="105239">
                  <a:extLst>
                    <a:ext uri="{9D8B030D-6E8A-4147-A177-3AD203B41FA5}">
                      <a16:colId xmlns:a16="http://schemas.microsoft.com/office/drawing/2014/main" val="601129813"/>
                    </a:ext>
                  </a:extLst>
                </a:gridCol>
                <a:gridCol w="124032">
                  <a:extLst>
                    <a:ext uri="{9D8B030D-6E8A-4147-A177-3AD203B41FA5}">
                      <a16:colId xmlns:a16="http://schemas.microsoft.com/office/drawing/2014/main" val="1965856642"/>
                    </a:ext>
                  </a:extLst>
                </a:gridCol>
                <a:gridCol w="116514">
                  <a:extLst>
                    <a:ext uri="{9D8B030D-6E8A-4147-A177-3AD203B41FA5}">
                      <a16:colId xmlns:a16="http://schemas.microsoft.com/office/drawing/2014/main" val="2457715037"/>
                    </a:ext>
                  </a:extLst>
                </a:gridCol>
              </a:tblGrid>
              <a:tr h="80720">
                <a:tc>
                  <a:txBody>
                    <a:bodyPr/>
                    <a:lstStyle/>
                    <a:p>
                      <a:pPr algn="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26/03/2026</a:t>
                      </a:r>
                    </a:p>
                  </a:txBody>
                  <a:tcPr marL="2604" marR="2604" marT="2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475087"/>
                  </a:ext>
                </a:extLst>
              </a:tr>
              <a:tr h="91135">
                <a:tc>
                  <a:txBody>
                    <a:bodyPr/>
                    <a:lstStyle/>
                    <a:p>
                      <a:pPr algn="l" fontAlgn="b"/>
                      <a:endParaRPr lang="fr-FR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04" marR="2604" marT="2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028483"/>
                  </a:ext>
                </a:extLst>
              </a:tr>
              <a:tr h="91135">
                <a:tc>
                  <a:txBody>
                    <a:bodyPr/>
                    <a:lstStyle/>
                    <a:p>
                      <a:pPr algn="l" fontAlgn="b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composants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187126"/>
                  </a:ext>
                </a:extLst>
              </a:tr>
              <a:tr h="78116"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buncher</a:t>
                      </a:r>
                    </a:p>
                  </a:txBody>
                  <a:tcPr marL="2604" marR="2604" marT="26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2780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appel d'offre  PUMA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07774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commande si &lt; seuil marché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120136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55107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7726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conditionnement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079355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 buncher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11441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cavités booster</a:t>
                      </a:r>
                    </a:p>
                  </a:txBody>
                  <a:tcPr marL="2604" marR="2604" marT="26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54129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inclusion contrat zanon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549523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371183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traitement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994182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montage dans cryomodule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034996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booster IGLOO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367376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Conditionnement RF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97767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cryomodule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59477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plans de 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624578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appel d'offre enceinte à vide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59947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881059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commande écran therm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127261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commande tubes 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031018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BAV Booster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929094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304400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Appel d'Offres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666638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4" marR="2604" marT="2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4" marR="2604" marT="2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4" marR="2604" marT="2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4" marR="2604" marT="2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04" marR="2604" marT="2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547214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Vannes cryo (AO et Fab)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9638718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Tests Booster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816666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 Booster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1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143243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Essai Booster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20310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Essai Booster + CM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871260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Timing et source RF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054624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LLRF : Booster CM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172228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PS HLRF Buncher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698014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PS HLRF Booster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561160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35599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plans  chambres vide,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85476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supports, tubes, pompage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436629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achats, pumas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078298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8190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reception et tests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769504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956026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dump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784450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200413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977594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commandes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49871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660234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réception et tests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163068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176991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Diagnostiques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674368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BPM: 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217356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BPM: installation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40620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ICT: 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416514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ICT: installation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837651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Ecrans: 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679545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Ecrans: installation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789617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Aimants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474630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Dip, Quad, Correcteurs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642596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etudes, CCTP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929004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appel d'offre, commande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304654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759640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alimentations aimants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79511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appel d'offre, commande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150615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fabrication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881454"/>
                  </a:ext>
                </a:extLst>
              </a:tr>
              <a:tr h="755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contrôle-commande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604" marR="2604" marT="2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93490"/>
                  </a:ext>
                </a:extLst>
              </a:tr>
            </a:tbl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FCD2C1-CD29-4BA1-A619-F9FF342F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C8E7A3-C75D-4B96-9383-8E7DF83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0DBFEA-35A6-4561-9D57-4786BC9E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A0394F9-9DAE-47A0-90F5-DCB29A1C162D}"/>
              </a:ext>
            </a:extLst>
          </p:cNvPr>
          <p:cNvSpPr/>
          <p:nvPr/>
        </p:nvSpPr>
        <p:spPr>
          <a:xfrm>
            <a:off x="5817326" y="2055223"/>
            <a:ext cx="557347" cy="461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D9520FF-494F-4EFD-9B05-10F970818EC7}"/>
              </a:ext>
            </a:extLst>
          </p:cNvPr>
          <p:cNvCxnSpPr/>
          <p:nvPr/>
        </p:nvCxnSpPr>
        <p:spPr>
          <a:xfrm flipH="1">
            <a:off x="6313719" y="1627346"/>
            <a:ext cx="2229395" cy="5050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F45AF24-3D58-4AAA-82C1-5684494A3F0B}"/>
              </a:ext>
            </a:extLst>
          </p:cNvPr>
          <p:cNvSpPr/>
          <p:nvPr/>
        </p:nvSpPr>
        <p:spPr>
          <a:xfrm>
            <a:off x="8543114" y="1219200"/>
            <a:ext cx="2926075" cy="6792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Installation cavités booster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 Décembre 2028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E7997ED-30B5-43D5-8AA7-5E2C2BB4218A}"/>
              </a:ext>
            </a:extLst>
          </p:cNvPr>
          <p:cNvSpPr/>
          <p:nvPr/>
        </p:nvSpPr>
        <p:spPr>
          <a:xfrm>
            <a:off x="5817325" y="4739789"/>
            <a:ext cx="557347" cy="461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F961E78-7D30-4A6B-A7B5-37A702180188}"/>
              </a:ext>
            </a:extLst>
          </p:cNvPr>
          <p:cNvCxnSpPr/>
          <p:nvPr/>
        </p:nvCxnSpPr>
        <p:spPr>
          <a:xfrm flipH="1">
            <a:off x="6374672" y="4403496"/>
            <a:ext cx="2229395" cy="5050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072C8D0-1F65-416C-97A2-77F7E89FB6B8}"/>
              </a:ext>
            </a:extLst>
          </p:cNvPr>
          <p:cNvSpPr/>
          <p:nvPr/>
        </p:nvSpPr>
        <p:spPr>
          <a:xfrm>
            <a:off x="8604067" y="3957729"/>
            <a:ext cx="2926075" cy="6792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Installation </a:t>
            </a:r>
            <a:r>
              <a:rPr lang="fr-FR" dirty="0" err="1">
                <a:solidFill>
                  <a:schemeClr val="tx1"/>
                </a:solidFill>
              </a:rPr>
              <a:t>beam</a:t>
            </a:r>
            <a:r>
              <a:rPr lang="fr-FR" dirty="0">
                <a:solidFill>
                  <a:schemeClr val="tx1"/>
                </a:solidFill>
              </a:rPr>
              <a:t> dump </a:t>
            </a:r>
            <a:r>
              <a:rPr lang="fr-FR" dirty="0">
                <a:solidFill>
                  <a:schemeClr val="tx1"/>
                </a:solidFill>
                <a:sym typeface="Wingdings" panose="05000000000000000000" pitchFamily="2" charset="2"/>
              </a:rPr>
              <a:t> Décembre 2028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DA1DCA4-958E-4CC5-B3C1-F9E823AB9AEF}"/>
              </a:ext>
            </a:extLst>
          </p:cNvPr>
          <p:cNvSpPr/>
          <p:nvPr/>
        </p:nvSpPr>
        <p:spPr>
          <a:xfrm>
            <a:off x="6313719" y="3229620"/>
            <a:ext cx="992772" cy="4615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80985E0-4876-4D9B-9A01-C10F9E40393F}"/>
              </a:ext>
            </a:extLst>
          </p:cNvPr>
          <p:cNvCxnSpPr>
            <a:cxnSpLocks/>
          </p:cNvCxnSpPr>
          <p:nvPr/>
        </p:nvCxnSpPr>
        <p:spPr>
          <a:xfrm flipH="1">
            <a:off x="7262142" y="3112869"/>
            <a:ext cx="1062451" cy="2335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B5A8B61-7301-44F9-A65B-1373112C8A84}"/>
              </a:ext>
            </a:extLst>
          </p:cNvPr>
          <p:cNvSpPr/>
          <p:nvPr/>
        </p:nvSpPr>
        <p:spPr>
          <a:xfrm>
            <a:off x="8324593" y="2794061"/>
            <a:ext cx="2926075" cy="6792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tests booster </a:t>
            </a:r>
            <a:r>
              <a:rPr lang="fr-FR" dirty="0" err="1">
                <a:solidFill>
                  <a:schemeClr val="tx1"/>
                </a:solidFill>
              </a:rPr>
              <a:t>cryo</a:t>
            </a:r>
            <a:r>
              <a:rPr lang="fr-FR" dirty="0">
                <a:solidFill>
                  <a:schemeClr val="tx1"/>
                </a:solidFill>
              </a:rPr>
              <a:t> : début 2029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449620-52DE-424C-891E-90DCCFABDCC2}"/>
              </a:ext>
            </a:extLst>
          </p:cNvPr>
          <p:cNvSpPr/>
          <p:nvPr/>
        </p:nvSpPr>
        <p:spPr>
          <a:xfrm>
            <a:off x="130629" y="1341120"/>
            <a:ext cx="1105988" cy="44413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Buncher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6B1BFB-CDC6-474A-8147-604503E2655C}"/>
              </a:ext>
            </a:extLst>
          </p:cNvPr>
          <p:cNvSpPr/>
          <p:nvPr/>
        </p:nvSpPr>
        <p:spPr>
          <a:xfrm>
            <a:off x="126270" y="1894127"/>
            <a:ext cx="1105988" cy="5050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Cavités booster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7A9002-4FF7-4A67-9C6E-7BCFD157D818}"/>
              </a:ext>
            </a:extLst>
          </p:cNvPr>
          <p:cNvSpPr/>
          <p:nvPr/>
        </p:nvSpPr>
        <p:spPr>
          <a:xfrm>
            <a:off x="0" y="2508094"/>
            <a:ext cx="1341120" cy="3651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Cryomodule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F1E57E-D592-484D-9EAB-F346C85CD0F4}"/>
              </a:ext>
            </a:extLst>
          </p:cNvPr>
          <p:cNvSpPr/>
          <p:nvPr/>
        </p:nvSpPr>
        <p:spPr>
          <a:xfrm>
            <a:off x="0" y="2860320"/>
            <a:ext cx="1341120" cy="3808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BAV booster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D1B975-D306-4309-A57B-2F5EE544840A}"/>
              </a:ext>
            </a:extLst>
          </p:cNvPr>
          <p:cNvSpPr/>
          <p:nvPr/>
        </p:nvSpPr>
        <p:spPr>
          <a:xfrm>
            <a:off x="13056" y="3221736"/>
            <a:ext cx="1341120" cy="3808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tests booster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FBD2D3-E4F3-41C5-9537-505BC109F925}"/>
              </a:ext>
            </a:extLst>
          </p:cNvPr>
          <p:cNvSpPr/>
          <p:nvPr/>
        </p:nvSpPr>
        <p:spPr>
          <a:xfrm>
            <a:off x="-9" y="3600570"/>
            <a:ext cx="1341120" cy="3808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Timing et sources RF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9F956F-80F1-4E5F-93E4-65ECED2B9E7E}"/>
              </a:ext>
            </a:extLst>
          </p:cNvPr>
          <p:cNvSpPr/>
          <p:nvPr/>
        </p:nvSpPr>
        <p:spPr>
          <a:xfrm>
            <a:off x="-8724" y="4079538"/>
            <a:ext cx="1341120" cy="3808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merger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A38022-0B11-42DF-A0FC-4871B8D89497}"/>
              </a:ext>
            </a:extLst>
          </p:cNvPr>
          <p:cNvSpPr/>
          <p:nvPr/>
        </p:nvSpPr>
        <p:spPr>
          <a:xfrm>
            <a:off x="4332" y="4597698"/>
            <a:ext cx="1341120" cy="3808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Beam dump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8A7828-52CA-4671-846E-069556F8B8FC}"/>
              </a:ext>
            </a:extLst>
          </p:cNvPr>
          <p:cNvSpPr/>
          <p:nvPr/>
        </p:nvSpPr>
        <p:spPr>
          <a:xfrm>
            <a:off x="8679" y="5115860"/>
            <a:ext cx="1341120" cy="3808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Diagnostics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590718-DFE4-4582-AC90-88405F95DA3E}"/>
              </a:ext>
            </a:extLst>
          </p:cNvPr>
          <p:cNvSpPr/>
          <p:nvPr/>
        </p:nvSpPr>
        <p:spPr>
          <a:xfrm>
            <a:off x="8679" y="5594826"/>
            <a:ext cx="1341120" cy="623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Aimants et alims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8EEC10-4AC1-4E1C-B118-C2C75DC97D3C}"/>
              </a:ext>
            </a:extLst>
          </p:cNvPr>
          <p:cNvSpPr/>
          <p:nvPr/>
        </p:nvSpPr>
        <p:spPr>
          <a:xfrm>
            <a:off x="4332" y="6316167"/>
            <a:ext cx="1341120" cy="3808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CC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8C2A56A-DECE-46B8-9746-DA92C6A8F503}"/>
              </a:ext>
            </a:extLst>
          </p:cNvPr>
          <p:cNvCxnSpPr/>
          <p:nvPr/>
        </p:nvCxnSpPr>
        <p:spPr>
          <a:xfrm>
            <a:off x="6313719" y="1052202"/>
            <a:ext cx="0" cy="52334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4E82135-F9C3-4435-B9D3-D525370EC52F}"/>
              </a:ext>
            </a:extLst>
          </p:cNvPr>
          <p:cNvCxnSpPr>
            <a:cxnSpLocks/>
          </p:cNvCxnSpPr>
          <p:nvPr/>
        </p:nvCxnSpPr>
        <p:spPr>
          <a:xfrm>
            <a:off x="0" y="1785257"/>
            <a:ext cx="7793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687E660-0EFA-4EFD-8BC9-61DFA8575C59}"/>
              </a:ext>
            </a:extLst>
          </p:cNvPr>
          <p:cNvCxnSpPr>
            <a:cxnSpLocks/>
          </p:cNvCxnSpPr>
          <p:nvPr/>
        </p:nvCxnSpPr>
        <p:spPr>
          <a:xfrm>
            <a:off x="-4362" y="2477588"/>
            <a:ext cx="7793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0B646C7-A82B-40E3-A71E-738F530BA6CD}"/>
              </a:ext>
            </a:extLst>
          </p:cNvPr>
          <p:cNvCxnSpPr>
            <a:cxnSpLocks/>
          </p:cNvCxnSpPr>
          <p:nvPr/>
        </p:nvCxnSpPr>
        <p:spPr>
          <a:xfrm>
            <a:off x="-8724" y="2856420"/>
            <a:ext cx="7793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E1648DE-D7EB-48A3-BFEA-5B5EFED674E5}"/>
              </a:ext>
            </a:extLst>
          </p:cNvPr>
          <p:cNvCxnSpPr>
            <a:cxnSpLocks/>
          </p:cNvCxnSpPr>
          <p:nvPr/>
        </p:nvCxnSpPr>
        <p:spPr>
          <a:xfrm>
            <a:off x="-21793" y="3313631"/>
            <a:ext cx="7793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2731185-8C8B-4B77-B334-B675C28CF5C8}"/>
              </a:ext>
            </a:extLst>
          </p:cNvPr>
          <p:cNvCxnSpPr>
            <a:cxnSpLocks/>
          </p:cNvCxnSpPr>
          <p:nvPr/>
        </p:nvCxnSpPr>
        <p:spPr>
          <a:xfrm>
            <a:off x="8681" y="3675044"/>
            <a:ext cx="7793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8619D06-86DD-4144-A9EF-BDFAC07C1991}"/>
              </a:ext>
            </a:extLst>
          </p:cNvPr>
          <p:cNvCxnSpPr>
            <a:cxnSpLocks/>
          </p:cNvCxnSpPr>
          <p:nvPr/>
        </p:nvCxnSpPr>
        <p:spPr>
          <a:xfrm>
            <a:off x="13028" y="3958079"/>
            <a:ext cx="7793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E23619F-A166-4ABA-9159-8FF2445CCDB6}"/>
              </a:ext>
            </a:extLst>
          </p:cNvPr>
          <p:cNvCxnSpPr>
            <a:cxnSpLocks/>
          </p:cNvCxnSpPr>
          <p:nvPr/>
        </p:nvCxnSpPr>
        <p:spPr>
          <a:xfrm>
            <a:off x="8666" y="4502370"/>
            <a:ext cx="7793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0FD08909-011E-4948-9E21-7DBB295DBB44}"/>
              </a:ext>
            </a:extLst>
          </p:cNvPr>
          <p:cNvCxnSpPr>
            <a:cxnSpLocks/>
          </p:cNvCxnSpPr>
          <p:nvPr/>
        </p:nvCxnSpPr>
        <p:spPr>
          <a:xfrm>
            <a:off x="-13113" y="5055363"/>
            <a:ext cx="7793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26E7FFC-E96F-4ADA-B214-8E70A2B95E64}"/>
              </a:ext>
            </a:extLst>
          </p:cNvPr>
          <p:cNvCxnSpPr>
            <a:cxnSpLocks/>
          </p:cNvCxnSpPr>
          <p:nvPr/>
        </p:nvCxnSpPr>
        <p:spPr>
          <a:xfrm>
            <a:off x="-104557" y="5594826"/>
            <a:ext cx="7793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38CA1A0F-C0A7-4B3E-9CC9-F88141CE74D1}"/>
              </a:ext>
            </a:extLst>
          </p:cNvPr>
          <p:cNvCxnSpPr>
            <a:cxnSpLocks/>
          </p:cNvCxnSpPr>
          <p:nvPr/>
        </p:nvCxnSpPr>
        <p:spPr>
          <a:xfrm>
            <a:off x="13028" y="6281366"/>
            <a:ext cx="7793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47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BCDA02-D3CE-4A5A-80DD-000E9E28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BA49C5-6721-4700-8E91-49B333584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Priorité Gun jusqu’à mars 2027 début des travaux (ERL4ALL) : visée 5 mA</a:t>
            </a:r>
          </a:p>
          <a:p>
            <a:r>
              <a:rPr lang="fr-FR" dirty="0"/>
              <a:t>Redémarrage faisceau gun indispensable des que possible</a:t>
            </a:r>
          </a:p>
          <a:p>
            <a:r>
              <a:rPr lang="fr-FR" dirty="0"/>
              <a:t>Injecteur prêt avant que le </a:t>
            </a:r>
            <a:r>
              <a:rPr lang="fr-FR" dirty="0" err="1"/>
              <a:t>cryomodule</a:t>
            </a:r>
            <a:r>
              <a:rPr lang="fr-FR" dirty="0"/>
              <a:t> ne soit livré </a:t>
            </a:r>
            <a:r>
              <a:rPr lang="fr-FR" dirty="0" err="1"/>
              <a:t>ie</a:t>
            </a:r>
            <a:r>
              <a:rPr lang="fr-FR" dirty="0"/>
              <a:t> tout le reste doit être installé</a:t>
            </a:r>
          </a:p>
          <a:p>
            <a:r>
              <a:rPr lang="fr-FR" dirty="0"/>
              <a:t>Commissioning faisceau gun + booster non indiqué dans le tableau précédent </a:t>
            </a:r>
          </a:p>
          <a:p>
            <a:r>
              <a:rPr lang="fr-FR" dirty="0"/>
              <a:t>Points de vigilance associés:</a:t>
            </a:r>
          </a:p>
          <a:p>
            <a:pPr lvl="1"/>
            <a:r>
              <a:rPr lang="fr-FR" dirty="0"/>
              <a:t>Aimants</a:t>
            </a:r>
          </a:p>
          <a:p>
            <a:pPr lvl="1"/>
            <a:r>
              <a:rPr lang="fr-FR" dirty="0"/>
              <a:t>CC (pas de planning à ce jour)</a:t>
            </a:r>
          </a:p>
          <a:p>
            <a:pPr lvl="1"/>
            <a:r>
              <a:rPr lang="fr-FR" dirty="0"/>
              <a:t>Diagnostics</a:t>
            </a:r>
          </a:p>
          <a:p>
            <a:pPr lvl="1"/>
            <a:r>
              <a:rPr lang="fr-FR" dirty="0"/>
              <a:t>Beam Dump</a:t>
            </a:r>
          </a:p>
          <a:p>
            <a:pPr lvl="1"/>
            <a:r>
              <a:rPr lang="fr-FR" dirty="0"/>
              <a:t>MPS (tableau AMDE en cours)</a:t>
            </a:r>
          </a:p>
          <a:p>
            <a:pPr lvl="1"/>
            <a:r>
              <a:rPr lang="fr-FR" dirty="0"/>
              <a:t>Booster : livraison des cavités</a:t>
            </a:r>
          </a:p>
          <a:p>
            <a:pPr lvl="1"/>
            <a:r>
              <a:rPr lang="fr-FR" dirty="0"/>
              <a:t>BAV Booster (dépendant du SESAME)</a:t>
            </a:r>
          </a:p>
          <a:p>
            <a:r>
              <a:rPr lang="fr-FR" dirty="0"/>
              <a:t>Questions :</a:t>
            </a:r>
          </a:p>
          <a:p>
            <a:pPr lvl="1"/>
            <a:r>
              <a:rPr lang="fr-FR" dirty="0"/>
              <a:t>Est-ce que le démantèlement de </a:t>
            </a:r>
            <a:r>
              <a:rPr lang="fr-FR" dirty="0" err="1"/>
              <a:t>ThomX</a:t>
            </a:r>
            <a:r>
              <a:rPr lang="fr-FR" dirty="0"/>
              <a:t> va impacter l’injecteur ?</a:t>
            </a:r>
          </a:p>
          <a:p>
            <a:pPr lvl="1"/>
            <a:r>
              <a:rPr lang="fr-FR" dirty="0"/>
              <a:t>Qui veut agrandir la team faisceau de l’injecteur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F8E455-D057-4BA5-92EB-33E52BF0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28/11/25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29E267-3BCB-4BEF-828F-1CD411AB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Review- 6-2025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EE1496-A225-4E0E-9318-FD12D95F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8" name="Graphique 7" descr="Avertissement avec un remplissage uni">
            <a:extLst>
              <a:ext uri="{FF2B5EF4-FFF2-40B4-BE49-F238E27FC236}">
                <a16:creationId xmlns:a16="http://schemas.microsoft.com/office/drawing/2014/main" id="{720475DB-62ED-4B13-A083-7EE0D1C51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012669" y="2301235"/>
            <a:ext cx="611777" cy="6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034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3345</Words>
  <Application>Microsoft Office PowerPoint</Application>
  <PresentationFormat>Grand écran</PresentationFormat>
  <Paragraphs>3002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Bahnschrift SemiBold</vt:lpstr>
      <vt:lpstr>Calibri</vt:lpstr>
      <vt:lpstr>Calibri Light</vt:lpstr>
      <vt:lpstr>Times New Roman</vt:lpstr>
      <vt:lpstr>Thème Office</vt:lpstr>
      <vt:lpstr>Conception personnalisée</vt:lpstr>
      <vt:lpstr>Présentation PowerPoint</vt:lpstr>
      <vt:lpstr>Planning global mis à jour (à valider)</vt:lpstr>
      <vt:lpstr>ERL4ALL</vt:lpstr>
      <vt:lpstr>The injection line</vt:lpstr>
      <vt:lpstr>Planning global vs planning injecteur</vt:lpstr>
      <vt:lpstr>Planning injecteur détail (26/03/26)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Cavalier</dc:creator>
  <cp:lastModifiedBy>Sophie Cavalier</cp:lastModifiedBy>
  <cp:revision>58</cp:revision>
  <dcterms:created xsi:type="dcterms:W3CDTF">2025-10-02T12:37:31Z</dcterms:created>
  <dcterms:modified xsi:type="dcterms:W3CDTF">2026-06-25T15:30:18Z</dcterms:modified>
</cp:coreProperties>
</file>