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9" r:id="rId3"/>
    <p:sldId id="261" r:id="rId4"/>
    <p:sldId id="299" r:id="rId5"/>
    <p:sldId id="258" r:id="rId6"/>
    <p:sldId id="260" r:id="rId7"/>
    <p:sldId id="304" r:id="rId8"/>
    <p:sldId id="262" r:id="rId9"/>
    <p:sldId id="265" r:id="rId10"/>
    <p:sldId id="263" r:id="rId11"/>
    <p:sldId id="264" r:id="rId12"/>
    <p:sldId id="268" r:id="rId13"/>
    <p:sldId id="280" r:id="rId14"/>
    <p:sldId id="276" r:id="rId15"/>
    <p:sldId id="278" r:id="rId16"/>
    <p:sldId id="301" r:id="rId17"/>
    <p:sldId id="274" r:id="rId18"/>
    <p:sldId id="295" r:id="rId19"/>
    <p:sldId id="297" r:id="rId20"/>
    <p:sldId id="305" r:id="rId21"/>
    <p:sldId id="298" r:id="rId22"/>
    <p:sldId id="288" r:id="rId23"/>
    <p:sldId id="291" r:id="rId24"/>
    <p:sldId id="300" r:id="rId25"/>
    <p:sldId id="302" r:id="rId26"/>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50" autoAdjust="0"/>
  </p:normalViewPr>
  <p:slideViewPr>
    <p:cSldViewPr>
      <p:cViewPr varScale="1">
        <p:scale>
          <a:sx n="61" d="100"/>
          <a:sy n="61" d="100"/>
        </p:scale>
        <p:origin x="-18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76363" cy="511731"/>
          </a:xfrm>
          <a:prstGeom prst="rect">
            <a:avLst/>
          </a:prstGeom>
        </p:spPr>
        <p:txBody>
          <a:bodyPr vert="horz" lIns="94760" tIns="47380" rIns="94760" bIns="47380" rtlCol="0"/>
          <a:lstStyle>
            <a:lvl1pPr algn="l">
              <a:defRPr sz="1200"/>
            </a:lvl1pPr>
          </a:lstStyle>
          <a:p>
            <a:endParaRPr lang="fr-FR"/>
          </a:p>
        </p:txBody>
      </p:sp>
      <p:sp>
        <p:nvSpPr>
          <p:cNvPr id="3" name="Espace réservé de la date 2"/>
          <p:cNvSpPr>
            <a:spLocks noGrp="1"/>
          </p:cNvSpPr>
          <p:nvPr>
            <p:ph type="dt" idx="1"/>
          </p:nvPr>
        </p:nvSpPr>
        <p:spPr>
          <a:xfrm>
            <a:off x="4021296" y="1"/>
            <a:ext cx="3076363" cy="511731"/>
          </a:xfrm>
          <a:prstGeom prst="rect">
            <a:avLst/>
          </a:prstGeom>
        </p:spPr>
        <p:txBody>
          <a:bodyPr vert="horz" lIns="94760" tIns="47380" rIns="94760" bIns="47380" rtlCol="0"/>
          <a:lstStyle>
            <a:lvl1pPr algn="r">
              <a:defRPr sz="1200"/>
            </a:lvl1pPr>
          </a:lstStyle>
          <a:p>
            <a:fld id="{D91F7F2B-2257-4CAC-BD76-B752B2039A31}" type="datetimeFigureOut">
              <a:rPr lang="fr-FR" smtClean="0"/>
              <a:pPr/>
              <a:t>13/03/2011</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0" tIns="47380" rIns="94760" bIns="47380" rtlCol="0" anchor="ctr"/>
          <a:lstStyle/>
          <a:p>
            <a:endParaRPr lang="fr-FR"/>
          </a:p>
        </p:txBody>
      </p:sp>
      <p:sp>
        <p:nvSpPr>
          <p:cNvPr id="5" name="Espace réservé des commentaires 4"/>
          <p:cNvSpPr>
            <a:spLocks noGrp="1"/>
          </p:cNvSpPr>
          <p:nvPr>
            <p:ph type="body" sz="quarter" idx="3"/>
          </p:nvPr>
        </p:nvSpPr>
        <p:spPr>
          <a:xfrm>
            <a:off x="709931" y="4861443"/>
            <a:ext cx="5679440" cy="4605576"/>
          </a:xfrm>
          <a:prstGeom prst="rect">
            <a:avLst/>
          </a:prstGeom>
        </p:spPr>
        <p:txBody>
          <a:bodyPr vert="horz" lIns="94760" tIns="47380" rIns="94760" bIns="4738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721107"/>
            <a:ext cx="3076363" cy="511731"/>
          </a:xfrm>
          <a:prstGeom prst="rect">
            <a:avLst/>
          </a:prstGeom>
        </p:spPr>
        <p:txBody>
          <a:bodyPr vert="horz" lIns="94760" tIns="47380" rIns="94760" bIns="4738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6" y="9721107"/>
            <a:ext cx="3076363" cy="511731"/>
          </a:xfrm>
          <a:prstGeom prst="rect">
            <a:avLst/>
          </a:prstGeom>
        </p:spPr>
        <p:txBody>
          <a:bodyPr vert="horz" lIns="94760" tIns="47380" rIns="94760" bIns="47380" rtlCol="0" anchor="b"/>
          <a:lstStyle>
            <a:lvl1pPr algn="r">
              <a:defRPr sz="1200"/>
            </a:lvl1pPr>
          </a:lstStyle>
          <a:p>
            <a:fld id="{87D79E3F-1FF6-4BAA-B70E-A2EC475D1DA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utura-sciences.com/fr/definition/t/physique-2/d/neutrino_290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Vous</a:t>
            </a:r>
            <a:r>
              <a:rPr lang="fr-FR" baseline="0" dirty="0" smtClean="0"/>
              <a:t> avez entendu parler de matière, de particules et de modèle standard dans les présentations précédentes.</a:t>
            </a:r>
          </a:p>
          <a:p>
            <a:r>
              <a:rPr lang="fr-FR" baseline="0" dirty="0" smtClean="0"/>
              <a:t>Je vais reporter mon regard avec vous vers l’infiniment petit et vous montrer comment les questions qui nous préoccupent au niveau de cet infiniment petit nous ramènent à des problématiques qui sont celles de l’infiniment grand.</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7607">
              <a:defRPr/>
            </a:pPr>
            <a:r>
              <a:rPr lang="fr-FR" dirty="0" smtClean="0"/>
              <a:t>Voici des clichés de chambre à brouillard exposée aux rayons cosmiques</a:t>
            </a:r>
            <a:r>
              <a:rPr lang="fr-FR" baseline="0" dirty="0" smtClean="0"/>
              <a:t> qui montrent des nouvelles particules, des mésons neutres ou chargés </a:t>
            </a:r>
          </a:p>
          <a:p>
            <a:pPr defTabSz="947607">
              <a:defRPr/>
            </a:pPr>
            <a:r>
              <a:rPr lang="fr-FR" baseline="0" dirty="0" smtClean="0"/>
              <a:t>qui sont crées lors des interactions et qui se désintègrent.</a:t>
            </a:r>
            <a:endParaRPr lang="fr-FR" dirty="0" smtClean="0"/>
          </a:p>
          <a:p>
            <a:pPr defTabSz="947607">
              <a:defRPr/>
            </a:pPr>
            <a:endParaRPr lang="fr-FR" dirty="0" smtClean="0"/>
          </a:p>
          <a:p>
            <a:pPr defTabSz="947607">
              <a:defRPr/>
            </a:pPr>
            <a:r>
              <a:rPr lang="fr-FR" b="1" dirty="0" smtClean="0"/>
              <a:t>A gauche,</a:t>
            </a:r>
            <a:r>
              <a:rPr lang="fr-FR" dirty="0" smtClean="0"/>
              <a:t> désintégration d'un kaon neutre en deux pions chargées, K</a:t>
            </a:r>
            <a:r>
              <a:rPr lang="fr-FR" baseline="30000" dirty="0" smtClean="0"/>
              <a:t>0 </a:t>
            </a:r>
            <a:r>
              <a:rPr lang="fr-FR" dirty="0" smtClean="0"/>
              <a:t>--&gt; π</a:t>
            </a:r>
            <a:r>
              <a:rPr lang="fr-FR" baseline="30000" dirty="0" smtClean="0"/>
              <a:t>+</a:t>
            </a:r>
            <a:r>
              <a:rPr lang="fr-FR" dirty="0" smtClean="0"/>
              <a:t>π</a:t>
            </a:r>
            <a:r>
              <a:rPr lang="fr-FR" baseline="30000" dirty="0" smtClean="0"/>
              <a:t>-</a:t>
            </a:r>
            <a:r>
              <a:rPr lang="fr-FR" dirty="0" smtClean="0"/>
              <a:t> (signée par l'apparition de deux traces en V en-dessous de la plaque centrale). </a:t>
            </a:r>
          </a:p>
          <a:p>
            <a:pPr defTabSz="947607">
              <a:defRPr/>
            </a:pPr>
            <a:r>
              <a:rPr lang="fr-FR" b="1" dirty="0" smtClean="0"/>
              <a:t>A droite,</a:t>
            </a:r>
            <a:r>
              <a:rPr lang="fr-FR" dirty="0" smtClean="0"/>
              <a:t> désintégration d'un kaon chargé en un muon et un </a:t>
            </a:r>
            <a:r>
              <a:rPr lang="fr-FR" dirty="0" smtClean="0">
                <a:hlinkClick r:id="rId3"/>
              </a:rPr>
              <a:t>neutrino</a:t>
            </a:r>
            <a:r>
              <a:rPr lang="fr-FR" dirty="0" smtClean="0"/>
              <a:t>, K</a:t>
            </a:r>
            <a:r>
              <a:rPr lang="fr-FR" baseline="30000" dirty="0" smtClean="0"/>
              <a:t>± </a:t>
            </a:r>
            <a:r>
              <a:rPr lang="fr-FR" dirty="0" smtClean="0"/>
              <a:t>--&gt; μ</a:t>
            </a:r>
            <a:r>
              <a:rPr lang="fr-FR" baseline="30000" dirty="0" smtClean="0"/>
              <a:t> ±</a:t>
            </a:r>
            <a:r>
              <a:rPr lang="fr-FR" dirty="0" smtClean="0"/>
              <a:t> ν (signée par une rupture de pente dans la trace en haut et à droite du cliché) .</a:t>
            </a:r>
          </a:p>
          <a:p>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a par la suite observé</a:t>
            </a:r>
            <a:r>
              <a:rPr lang="fr-FR" baseline="0" dirty="0" smtClean="0"/>
              <a:t> des jets de particules. C’est-à-dire qu’un rayon cosmique a interagit avec un noyau d’un atome de l’atmosphère. Des particules secondaires sont générées.</a:t>
            </a:r>
          </a:p>
          <a:p>
            <a:r>
              <a:rPr lang="fr-FR" baseline="0" dirty="0" smtClean="0"/>
              <a:t>On a du obtenir ces événements avec des détecteurs placés en haute montagne.</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n’est pas nécessaire de grimper</a:t>
            </a:r>
            <a:r>
              <a:rPr lang="fr-FR" baseline="0" dirty="0" smtClean="0"/>
              <a:t> dans les montagne pour détecter des rayons cosmiques. Certains d’entre eux sont suffisamment énergétiques</a:t>
            </a:r>
          </a:p>
          <a:p>
            <a:r>
              <a:rPr lang="fr-FR" baseline="0" dirty="0" smtClean="0"/>
              <a:t>pour que certaines particules comme les muons arrivent jusqu’au sol car elles ont une longue durée de vie.</a:t>
            </a:r>
            <a:endParaRPr lang="fr-FR" dirty="0" smtClean="0"/>
          </a:p>
          <a:p>
            <a:endParaRPr lang="fr-FR" dirty="0" smtClean="0"/>
          </a:p>
          <a:p>
            <a:r>
              <a:rPr lang="fr-FR" dirty="0" smtClean="0"/>
              <a:t>Pierre Auger en 1938 découvre des corrélations de</a:t>
            </a:r>
            <a:r>
              <a:rPr lang="fr-FR" baseline="0" dirty="0" smtClean="0"/>
              <a:t> temps d’arrivé </a:t>
            </a:r>
            <a:r>
              <a:rPr lang="fr-FR" dirty="0" smtClean="0"/>
              <a:t>de rayons cosmiques dans des détecteurs éloignés d’une centaine de mètres.</a:t>
            </a:r>
          </a:p>
          <a:p>
            <a:r>
              <a:rPr lang="fr-FR" dirty="0" smtClean="0"/>
              <a:t>Ces rayons cosmiques secondaires</a:t>
            </a:r>
            <a:r>
              <a:rPr lang="fr-FR" baseline="0" dirty="0" smtClean="0"/>
              <a:t> proviennent du même rayon cosmique primaire.</a:t>
            </a:r>
            <a:endParaRPr lang="fr-FR" dirty="0" smtClean="0"/>
          </a:p>
          <a:p>
            <a:r>
              <a:rPr lang="fr-FR" dirty="0" smtClean="0"/>
              <a:t>Il découvre ainsi l’existence de grandes gerbes atmosphériques, ces cascades de particules secondaires qui atteignent le sol.</a:t>
            </a:r>
          </a:p>
          <a:p>
            <a:r>
              <a:rPr lang="fr-FR" dirty="0" smtClean="0"/>
              <a:t>Par le calcul, il trouve que ces gerbes ont une énergie de 10^15 eV. </a:t>
            </a:r>
          </a:p>
          <a:p>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Depuis</a:t>
            </a:r>
            <a:r>
              <a:rPr lang="fr-FR" baseline="0" dirty="0" smtClean="0"/>
              <a:t> cette époque héroïque on appris à mesurer l’énergie des rayons cosmiques sur 11 ordres de grandeurs.</a:t>
            </a:r>
          </a:p>
          <a:p>
            <a:r>
              <a:rPr lang="fr-FR" baseline="0" dirty="0" smtClean="0"/>
              <a:t>Ces grands écarts en énergie sont associés à de très grandes différences d’intensité du flux, sur 30 ordres de grandeurs.</a:t>
            </a:r>
          </a:p>
          <a:p>
            <a:r>
              <a:rPr lang="fr-FR" baseline="0" dirty="0" smtClean="0"/>
              <a:t>Pour pouvoir étudier ces rayons cosmiques, il faut avoir suffisamment d’événements par an.</a:t>
            </a:r>
          </a:p>
          <a:p>
            <a:r>
              <a:rPr lang="fr-FR" baseline="0" dirty="0" smtClean="0"/>
              <a:t>On a utilisé différents moyens de détection, des satellites à basse énergie jusqu’aux observatoires de plusieurs milliers de km^2 au niveau du sol.</a:t>
            </a:r>
          </a:p>
          <a:p>
            <a:r>
              <a:rPr lang="fr-FR" dirty="0" smtClean="0"/>
              <a:t>Et on essaye</a:t>
            </a:r>
            <a:r>
              <a:rPr lang="fr-FR" baseline="0" dirty="0" smtClean="0"/>
              <a:t> de comprendre qui sont les sources de ces rayons cosmiques.</a:t>
            </a:r>
          </a:p>
          <a:p>
            <a:r>
              <a:rPr lang="fr-FR" baseline="0" dirty="0" smtClean="0"/>
              <a:t>La bande en énergie jaune correspond aux rayons cosmiques émis par notre soleil.</a:t>
            </a:r>
          </a:p>
          <a:p>
            <a:r>
              <a:rPr lang="fr-FR" baseline="0" dirty="0" smtClean="0"/>
              <a:t>La bande en énergie bleu correspond à des sources dans notre galaxie comme des supernovae.</a:t>
            </a:r>
          </a:p>
          <a:p>
            <a:r>
              <a:rPr lang="fr-FR" baseline="0" dirty="0" smtClean="0"/>
              <a:t>A haute énergie, au-delà de 10^18 eV, leur origine est probablement extra galactique.</a:t>
            </a:r>
          </a:p>
          <a:p>
            <a:r>
              <a:rPr lang="fr-FR" baseline="0" dirty="0" smtClean="0"/>
              <a:t>A ce jour on n’a prouvé que le soleil est bien la sources des rayons cosmiques chargés à basse énergie.</a:t>
            </a:r>
          </a:p>
          <a:p>
            <a:r>
              <a:rPr lang="fr-FR" baseline="0" dirty="0" smtClean="0"/>
              <a:t>A haute énergie, on n’a pas pu le prouver à cause des champs magnétiques qui courbent les trajectoire des particules chargées.</a:t>
            </a:r>
          </a:p>
          <a:p>
            <a:r>
              <a:rPr lang="fr-FR" baseline="0" dirty="0" smtClean="0"/>
              <a:t>On n’a pu le prouver qu’avec des détections de photons et là on rejoins le travail des astronomes.</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Voici de jolies photos de l’</a:t>
            </a:r>
            <a:r>
              <a:rPr lang="fr-FR" dirty="0" err="1" smtClean="0"/>
              <a:t>obsevatoire</a:t>
            </a:r>
            <a:r>
              <a:rPr lang="fr-FR" dirty="0" smtClean="0"/>
              <a:t> Pierre Auger montrant à gauche le</a:t>
            </a:r>
            <a:r>
              <a:rPr lang="fr-FR" baseline="0" dirty="0" smtClean="0"/>
              <a:t> bâtiment qui regroupe 6 télescopes et à droite, l’un </a:t>
            </a:r>
          </a:p>
          <a:p>
            <a:r>
              <a:rPr lang="fr-FR" baseline="0" dirty="0" smtClean="0"/>
              <a:t>Des détecteurs au sol qui n’est autre qu’une cuve d’eau.</a:t>
            </a:r>
          </a:p>
          <a:p>
            <a:endParaRPr lang="fr-FR" baseline="0" dirty="0" smtClean="0"/>
          </a:p>
          <a:p>
            <a:r>
              <a:rPr lang="fr-FR" baseline="0" dirty="0" smtClean="0"/>
              <a:t>Ci-dessous, voici les sources typiques de nos rayons cosmiques qui sont probablement des galaxies lointaines très actives car elles comportent</a:t>
            </a:r>
          </a:p>
          <a:p>
            <a:r>
              <a:rPr lang="fr-FR" baseline="0" dirty="0" smtClean="0"/>
              <a:t>En leur centre un très grand jet qui serait capable d’accélérer des particules à des énergies faramineuses, celles qu’on mesure.</a:t>
            </a:r>
          </a:p>
          <a:p>
            <a:r>
              <a:rPr lang="fr-FR" baseline="0" dirty="0" smtClean="0"/>
              <a:t> </a:t>
            </a:r>
          </a:p>
          <a:p>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peut aussi</a:t>
            </a:r>
            <a:r>
              <a:rPr lang="fr-FR" baseline="0" dirty="0" smtClean="0"/>
              <a:t> aller observer ces gigantesques gerbes depuis l’espace.</a:t>
            </a:r>
          </a:p>
          <a:p>
            <a:r>
              <a:rPr lang="fr-FR" baseline="0" dirty="0" smtClean="0"/>
              <a:t>C’est un clin d’œil à l’histoire. Alors qu’on avait abandonné les rayons cosmiques pour </a:t>
            </a:r>
          </a:p>
          <a:p>
            <a:r>
              <a:rPr lang="fr-FR" baseline="0" dirty="0" smtClean="0"/>
              <a:t>aller travailler sur terre ou sous terre auprès d’accélérateurs et de leurs  détecteurs.</a:t>
            </a:r>
          </a:p>
          <a:p>
            <a:r>
              <a:rPr lang="fr-FR" baseline="0" dirty="0" smtClean="0"/>
              <a:t>On retourne dans l’espace cette fois ci pour étudier les particules, les </a:t>
            </a:r>
            <a:r>
              <a:rPr lang="fr-FR" baseline="0" dirty="0" err="1" smtClean="0"/>
              <a:t>astro</a:t>
            </a:r>
            <a:r>
              <a:rPr lang="fr-FR" baseline="0" dirty="0" smtClean="0"/>
              <a:t> particules.</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Voici</a:t>
            </a:r>
            <a:r>
              <a:rPr lang="fr-FR" baseline="0" dirty="0" smtClean="0"/>
              <a:t> le résultat de nos calculs montrant la trajectoire de rayons cosmiques dans notre galaxie.</a:t>
            </a:r>
          </a:p>
          <a:p>
            <a:r>
              <a:rPr lang="fr-FR" baseline="0" dirty="0" smtClean="0"/>
              <a:t>Le champs magnétique galactique perturbe cette trajectoire tant et si bien que l’on est obligé de regarder</a:t>
            </a:r>
          </a:p>
          <a:p>
            <a:r>
              <a:rPr lang="fr-FR" baseline="0" dirty="0" smtClean="0"/>
              <a:t>les hautes énergies.</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smtClean="0"/>
              <a:t>Pour comprendre ce que l’on fait en physique, on a besoin de deux choses:</a:t>
            </a:r>
          </a:p>
          <a:p>
            <a:pPr>
              <a:buFontTx/>
              <a:buChar char="-"/>
            </a:pPr>
            <a:r>
              <a:rPr lang="fr-FR" baseline="0" dirty="0" smtClean="0"/>
              <a:t> Se poser des questions sur différents thèmes, ici par exemple qu’est ce que la Matière, où est t’elle ?,…</a:t>
            </a:r>
          </a:p>
          <a:p>
            <a:pPr>
              <a:buFontTx/>
              <a:buNone/>
            </a:pPr>
            <a:r>
              <a:rPr lang="fr-FR" baseline="0" dirty="0" smtClean="0"/>
              <a:t>    C’est en principe le titre de vos cours de physique,</a:t>
            </a:r>
          </a:p>
          <a:p>
            <a:pPr>
              <a:buFontTx/>
              <a:buChar char="-"/>
            </a:pPr>
            <a:r>
              <a:rPr lang="fr-FR" baseline="0" dirty="0" smtClean="0"/>
              <a:t> Concevoir une expérience pour étudier la question,</a:t>
            </a:r>
          </a:p>
          <a:p>
            <a:pPr>
              <a:buFontTx/>
              <a:buNone/>
            </a:pPr>
            <a:r>
              <a:rPr lang="fr-FR" baseline="0" dirty="0" smtClean="0"/>
              <a:t>    C’est ce que vous faites en travaux pratiques,</a:t>
            </a:r>
          </a:p>
          <a:p>
            <a:pPr>
              <a:buFontTx/>
              <a:buChar char="-"/>
            </a:pPr>
            <a:r>
              <a:rPr lang="fr-FR" baseline="0" dirty="0" smtClean="0"/>
              <a:t> prédire les résultats de cette expérience.  </a:t>
            </a:r>
          </a:p>
          <a:p>
            <a:pPr>
              <a:buFontTx/>
              <a:buNone/>
            </a:pPr>
            <a:r>
              <a:rPr lang="fr-FR" baseline="0" dirty="0" smtClean="0"/>
              <a:t>  Ce sont les calculs numériques que vous effectués dans les exercices de physique en utilisant les formules que vous devez apprendre par cœur.</a:t>
            </a:r>
          </a:p>
          <a:p>
            <a:pPr>
              <a:buFontTx/>
              <a:buNone/>
            </a:pPr>
            <a:endParaRPr lang="fr-FR" baseline="0" dirty="0" smtClean="0"/>
          </a:p>
          <a:p>
            <a:pPr>
              <a:buFontTx/>
              <a:buNone/>
            </a:pPr>
            <a:r>
              <a:rPr lang="fr-FR" baseline="0" dirty="0" smtClean="0"/>
              <a:t>Ces formules ne sont pas que des recettes de calcul. Elles proviennent de théories physiques qui représentent notre compréhension et interprétation du monde du point de vue des mathématiques. De nos jours, il y a deux grande théories qui ont vu le jour</a:t>
            </a:r>
          </a:p>
          <a:p>
            <a:pPr>
              <a:buFontTx/>
              <a:buNone/>
            </a:pPr>
            <a:r>
              <a:rPr lang="fr-FR" baseline="0" dirty="0" smtClean="0"/>
              <a:t>au moment de la découverte des particules au début du XX siècle. </a:t>
            </a:r>
          </a:p>
          <a:p>
            <a:pPr>
              <a:buFontTx/>
              <a:buNone/>
            </a:pPr>
            <a:endParaRPr lang="fr-FR" baseline="0" dirty="0" smtClean="0"/>
          </a:p>
          <a:p>
            <a:pPr>
              <a:buFontTx/>
              <a:buNone/>
            </a:pPr>
            <a:r>
              <a:rPr lang="fr-FR" baseline="0" dirty="0" smtClean="0"/>
              <a:t>La relativité générale qui décrit l’infiniment grand, l’espace, l’univers, le mouvement des corps célestes induit par la gravitation universelle.</a:t>
            </a:r>
          </a:p>
          <a:p>
            <a:pPr>
              <a:buFontTx/>
              <a:buNone/>
            </a:pPr>
            <a:r>
              <a:rPr lang="fr-FR" baseline="0" dirty="0" smtClean="0"/>
              <a:t>Ensuite ce qu’on appelle la mécanique quantique qui décrit le monde de l’infiniment petit, la matière, la lumière et leurs interactions.</a:t>
            </a:r>
          </a:p>
          <a:p>
            <a:pPr>
              <a:buFontTx/>
              <a:buNone/>
            </a:pPr>
            <a:r>
              <a:rPr lang="fr-FR" baseline="0" dirty="0" smtClean="0"/>
              <a:t>C’est de la mécanique quantique que le Modèle standard est dérivé.</a:t>
            </a:r>
          </a:p>
          <a:p>
            <a:pPr>
              <a:buFontTx/>
              <a:buNone/>
            </a:pPr>
            <a:endParaRPr lang="fr-FR" baseline="0" dirty="0" smtClean="0"/>
          </a:p>
          <a:p>
            <a:pPr>
              <a:buFontTx/>
              <a:buNone/>
            </a:pPr>
            <a:r>
              <a:rPr lang="fr-FR" baseline="0" dirty="0" smtClean="0"/>
              <a:t>Le gros problème c’est que ces deux visions du monde sont incompatibles et font l’objet de recherches.</a:t>
            </a:r>
          </a:p>
          <a:p>
            <a:pPr>
              <a:buFontTx/>
              <a:buNone/>
            </a:pPr>
            <a:r>
              <a:rPr lang="fr-FR" baseline="0" dirty="0" smtClean="0"/>
              <a:t>Si vous faites de la physique plus tard, vous risquez d’être confronté à ce problème.</a:t>
            </a:r>
          </a:p>
          <a:p>
            <a:pPr>
              <a:buFontTx/>
              <a:buNone/>
            </a:pPr>
            <a:endParaRPr lang="fr-FR" baseline="0" dirty="0" smtClean="0"/>
          </a:p>
          <a:p>
            <a:pPr>
              <a:buFontTx/>
              <a:buNone/>
            </a:pPr>
            <a:r>
              <a:rPr lang="fr-FR" baseline="0" dirty="0" smtClean="0"/>
              <a:t>Heureusement pour la vie de tous les jours, et notamment dans les cours de physique, on utilise une version simplifiée de la physique</a:t>
            </a:r>
          </a:p>
          <a:p>
            <a:pPr>
              <a:buFontTx/>
              <a:buNone/>
            </a:pPr>
            <a:r>
              <a:rPr lang="fr-FR" baseline="0" dirty="0" smtClean="0"/>
              <a:t>que l’on appelle physique classique qui remonte à la physique du 17 au 19 </a:t>
            </a:r>
            <a:r>
              <a:rPr lang="fr-FR" baseline="0" dirty="0" err="1" smtClean="0"/>
              <a:t>eme</a:t>
            </a:r>
            <a:r>
              <a:rPr lang="fr-FR" baseline="0" dirty="0" smtClean="0"/>
              <a:t> siècle, la physique de Newton et après.</a:t>
            </a:r>
          </a:p>
          <a:p>
            <a:pPr>
              <a:buFontTx/>
              <a:buNone/>
            </a:pPr>
            <a:r>
              <a:rPr lang="fr-FR" baseline="0" dirty="0" smtClean="0"/>
              <a:t>Cela suffit la plus part du temps pour résoudre des problèmes de l’ingénieurs.</a:t>
            </a:r>
          </a:p>
          <a:p>
            <a:pPr>
              <a:buFontTx/>
              <a:buNone/>
            </a:pPr>
            <a:endParaRPr lang="fr-FR" baseline="0" dirty="0" smtClean="0"/>
          </a:p>
          <a:p>
            <a:pPr>
              <a:buFontTx/>
              <a:buNone/>
            </a:pP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Je</a:t>
            </a:r>
            <a:r>
              <a:rPr lang="fr-FR" baseline="0" dirty="0" smtClean="0"/>
              <a:t> reviens ici sur deux points essentiels de la relativité générale et la gravitation.</a:t>
            </a:r>
          </a:p>
          <a:p>
            <a:endParaRPr lang="fr-FR" baseline="0" dirty="0" smtClean="0"/>
          </a:p>
          <a:p>
            <a:r>
              <a:rPr lang="fr-FR" baseline="0" dirty="0" smtClean="0"/>
              <a:t>1) Ce que nous dit aussi la relativité générale c’est qu’il y a équivalence entre masse et énergie avec la fameuse formule E=mc2.</a:t>
            </a:r>
          </a:p>
          <a:p>
            <a:endParaRPr lang="fr-FR" baseline="0" dirty="0" smtClean="0"/>
          </a:p>
          <a:p>
            <a:r>
              <a:rPr lang="fr-FR" baseline="0" dirty="0" smtClean="0"/>
              <a:t>2) La relativité générale est basée sur le concept d’espace temps.</a:t>
            </a:r>
          </a:p>
          <a:p>
            <a:r>
              <a:rPr lang="fr-FR" baseline="0" dirty="0" smtClean="0"/>
              <a:t>La présence de masse courbe la trajectoire des rayons lumineux et les attire comme s’ils étaient massifs eux même.</a:t>
            </a:r>
          </a:p>
          <a:p>
            <a:r>
              <a:rPr lang="fr-FR" baseline="0" dirty="0" smtClean="0"/>
              <a:t> Ainsi tout objet massif distord la trajectoire des photons qui devrait être droite en absence de masse.</a:t>
            </a:r>
          </a:p>
          <a:p>
            <a:endParaRPr lang="fr-FR" baseline="0" dirty="0" smtClean="0"/>
          </a:p>
          <a:p>
            <a:r>
              <a:rPr lang="fr-FR" baseline="0" dirty="0" smtClean="0"/>
              <a:t> Comme pour la mécanique quantique, la relativité générale n’a jamais été mise à défaut expérimentalement.</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90551-0BF2-4456-B8F2-2E5E87AC7CAC}" type="slidenum">
              <a:rPr lang="en-GB"/>
              <a:pPr/>
              <a:t>19</a:t>
            </a:fld>
            <a:endParaRPr lang="en-GB"/>
          </a:p>
        </p:txBody>
      </p:sp>
      <p:sp>
        <p:nvSpPr>
          <p:cNvPr id="147458" name="Rectangle 2"/>
          <p:cNvSpPr>
            <a:spLocks noGrp="1" noRot="1" noChangeAspect="1" noChangeArrowheads="1" noTextEdit="1"/>
          </p:cNvSpPr>
          <p:nvPr>
            <p:ph type="sldImg"/>
          </p:nvPr>
        </p:nvSpPr>
        <p:spPr>
          <a:xfrm>
            <a:off x="992188" y="768350"/>
            <a:ext cx="5114925" cy="3836988"/>
          </a:xfrm>
          <a:ln/>
        </p:spPr>
      </p:sp>
      <p:sp>
        <p:nvSpPr>
          <p:cNvPr id="147459" name="Rectangle 3"/>
          <p:cNvSpPr>
            <a:spLocks noGrp="1" noChangeArrowheads="1"/>
          </p:cNvSpPr>
          <p:nvPr>
            <p:ph type="body" idx="1"/>
          </p:nvPr>
        </p:nvSpPr>
        <p:spPr/>
        <p:txBody>
          <a:bodyPr>
            <a:normAutofit fontScale="92500"/>
          </a:bodyPr>
          <a:lstStyle/>
          <a:p>
            <a:r>
              <a:rPr lang="fr-FR" dirty="0" smtClean="0"/>
              <a:t>Les deux théories ont beau être non compatibles, elles</a:t>
            </a:r>
            <a:r>
              <a:rPr lang="fr-FR" baseline="0" dirty="0" smtClean="0"/>
              <a:t> nous permettent de reconstituer l’histoire de l’univers à partir de ce que nous observons.</a:t>
            </a:r>
          </a:p>
          <a:p>
            <a:pPr>
              <a:buFont typeface="Wingdings" pitchFamily="2" charset="2"/>
              <a:buChar char="§"/>
            </a:pPr>
            <a:r>
              <a:rPr lang="fr-FR" baseline="0" dirty="0" smtClean="0"/>
              <a:t> D’abord il y a eu une explosion initiale qu’on a appelé le </a:t>
            </a:r>
            <a:r>
              <a:rPr lang="fr-FR" baseline="0" dirty="0" err="1" smtClean="0"/>
              <a:t>big</a:t>
            </a:r>
            <a:r>
              <a:rPr lang="fr-FR" baseline="0" dirty="0" smtClean="0"/>
              <a:t> bang, une explosion très chaude.</a:t>
            </a:r>
          </a:p>
          <a:p>
            <a:pPr>
              <a:buFont typeface="Wingdings" pitchFamily="2" charset="2"/>
              <a:buChar char="§"/>
            </a:pPr>
            <a:r>
              <a:rPr lang="fr-FR" baseline="0" dirty="0" smtClean="0"/>
              <a:t> A cette occasion l’univers est emplit d’énergie.</a:t>
            </a:r>
          </a:p>
          <a:p>
            <a:pPr>
              <a:buFont typeface="Wingdings" pitchFamily="2" charset="2"/>
              <a:buChar char="§"/>
            </a:pPr>
            <a:r>
              <a:rPr lang="fr-FR" baseline="0" dirty="0" smtClean="0"/>
              <a:t> Cette énergie de transforme rapidement en particules élémentaires initialement sans masse et qui finissent par devenir massives.</a:t>
            </a:r>
          </a:p>
          <a:p>
            <a:pPr>
              <a:buFont typeface="Wingdings" pitchFamily="2" charset="2"/>
              <a:buChar char="§"/>
            </a:pPr>
            <a:r>
              <a:rPr lang="fr-FR" baseline="0" dirty="0" smtClean="0"/>
              <a:t> Ces particules interagissent entre elles.</a:t>
            </a:r>
          </a:p>
          <a:p>
            <a:pPr>
              <a:buFont typeface="Wingdings" pitchFamily="2" charset="2"/>
              <a:buChar char="§"/>
            </a:pPr>
            <a:r>
              <a:rPr lang="fr-FR" baseline="0" dirty="0" smtClean="0"/>
              <a:t> Quand l’univers s’agrandit, on dit est en expansion, il se refroidit, et les particules s’annihilent ou se recombinent pour former les nucléons, les noyaux, les atomes.</a:t>
            </a:r>
          </a:p>
          <a:p>
            <a:pPr>
              <a:buFont typeface="Wingdings" pitchFamily="2" charset="2"/>
              <a:buChar char="§"/>
            </a:pPr>
            <a:r>
              <a:rPr lang="fr-FR" baseline="0" dirty="0" smtClean="0"/>
              <a:t> Plus tard, la matière se condense en grande structures pour former les galaxies, les étoiles.</a:t>
            </a:r>
          </a:p>
          <a:p>
            <a:pPr>
              <a:buFont typeface="Wingdings" pitchFamily="2" charset="2"/>
              <a:buChar char="§"/>
            </a:pPr>
            <a:r>
              <a:rPr lang="fr-FR" baseline="0" dirty="0" smtClean="0"/>
              <a:t> Une ou deux génération d’étoile précède la création de notre soleil et de son système planétaire car nous sommes nous-mêmes constitués de poussière d’étoile formée lors d’explosion d’étoiles.</a:t>
            </a:r>
          </a:p>
          <a:p>
            <a:pPr>
              <a:buFont typeface="Wingdings" pitchFamily="2" charset="2"/>
              <a:buChar char="§"/>
            </a:pPr>
            <a:endParaRPr lang="fr-FR" baseline="0" dirty="0" smtClean="0"/>
          </a:p>
          <a:p>
            <a:pPr>
              <a:buFont typeface="Wingdings" pitchFamily="2" charset="2"/>
              <a:buNone/>
            </a:pPr>
            <a:r>
              <a:rPr lang="fr-FR" baseline="0" dirty="0" smtClean="0"/>
              <a:t>Dans cette histoire de l’univers, il s’est passé 3 choses extraordinaires qui font que nous sommes là aujourd’hui :</a:t>
            </a:r>
          </a:p>
          <a:p>
            <a:pPr marL="236901" indent="-236901">
              <a:buFont typeface="Wingdings" pitchFamily="2" charset="2"/>
              <a:buAutoNum type="arabicParenR"/>
            </a:pPr>
            <a:r>
              <a:rPr lang="fr-FR" baseline="0" dirty="0" smtClean="0"/>
              <a:t>Quand la matière s’est annihilée avec la matière, il est resté un excès de matière,</a:t>
            </a:r>
          </a:p>
          <a:p>
            <a:pPr marL="236901" indent="-236901">
              <a:buFont typeface="Wingdings" pitchFamily="2" charset="2"/>
              <a:buAutoNum type="arabicParenR"/>
            </a:pPr>
            <a:r>
              <a:rPr lang="fr-FR" baseline="0" dirty="0" smtClean="0"/>
              <a:t> Les neutrons ont pu être emprisonnés dans des noyaux d’hélium avant que le neutron se désintègre.</a:t>
            </a:r>
          </a:p>
          <a:p>
            <a:pPr marL="236901" indent="-236901">
              <a:buFont typeface="Wingdings" pitchFamily="2" charset="2"/>
              <a:buAutoNum type="arabicParenR"/>
            </a:pPr>
            <a:r>
              <a:rPr lang="fr-FR" baseline="0" dirty="0" smtClean="0"/>
              <a:t> Des non-uniformités ont subsisté permettant la création de grandes structures qui ont donné les galaxies, les étoiles.</a:t>
            </a:r>
          </a:p>
          <a:p>
            <a:pPr marL="236901" indent="-236901">
              <a:buFont typeface="Wingdings" pitchFamily="2" charset="2"/>
              <a:buAutoNum type="arabicParenR"/>
            </a:pPr>
            <a:endParaRPr lang="fr-FR" baseline="0" dirty="0" smtClean="0"/>
          </a:p>
          <a:p>
            <a:pPr marL="236901" indent="-236901"/>
            <a:r>
              <a:rPr lang="fr-FR" baseline="0" dirty="0" smtClean="0"/>
              <a:t>Aujourd’hui on ne comprend pas bien par quel miracle l’univers est tel qu’il est, non vide, avec de la matière qui a permis l’émergence de la vie.</a:t>
            </a:r>
          </a:p>
          <a:p>
            <a:pPr marL="236901" indent="-236901"/>
            <a:r>
              <a:rPr lang="fr-FR" baseline="0" dirty="0" smtClean="0"/>
              <a:t>Cela n’empêche pas les physiciens d’échafauder des théories, de faire des hypothèses et les expérimentateurs et observateurs de vérifier les théories.</a:t>
            </a:r>
          </a:p>
          <a:p>
            <a:pPr marL="236901" indent="-236901"/>
            <a:endParaRPr lang="fr-FR" baseline="0" dirty="0" smtClean="0"/>
          </a:p>
          <a:p>
            <a:pPr marL="236901" indent="-236901"/>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Je voudrais vous faire comprendre qu’après un siècle de progrès extraordinaires en physique sur la connaissance de la matière, tant sur le plan de l’expérimentation que sur l’interprétation théorique, il reste aujourd’hui des questions fondamentales à comprendre et surtout</a:t>
            </a:r>
            <a:r>
              <a:rPr lang="fr-FR" baseline="0" dirty="0" smtClean="0"/>
              <a:t> il y a des énigmes qui sont apparues.</a:t>
            </a:r>
          </a:p>
          <a:p>
            <a:pPr>
              <a:buFont typeface="Arial" pitchFamily="34" charset="0"/>
              <a:buChar char="•"/>
            </a:pPr>
            <a:r>
              <a:rPr lang="fr-FR" baseline="0" dirty="0" smtClean="0"/>
              <a:t> Est-ce que l’on a bien compris ce qu’est la matière ?</a:t>
            </a:r>
          </a:p>
          <a:p>
            <a:pPr>
              <a:buFont typeface="Arial" pitchFamily="34" charset="0"/>
              <a:buChar char="•"/>
            </a:pPr>
            <a:r>
              <a:rPr lang="fr-FR" baseline="0" dirty="0" smtClean="0"/>
              <a:t> Où est t’elle localisée dans l’univers ?</a:t>
            </a:r>
          </a:p>
          <a:p>
            <a:pPr>
              <a:buFont typeface="Arial" pitchFamily="34" charset="0"/>
              <a:buChar char="•"/>
            </a:pPr>
            <a:r>
              <a:rPr lang="fr-FR" baseline="0" dirty="0" smtClean="0"/>
              <a:t> l’Univers est t’il rempli d’autre chose que la matière que nous étudions dans nos expériences ?</a:t>
            </a:r>
          </a:p>
          <a:p>
            <a:pPr>
              <a:buFont typeface="Arial" pitchFamily="34" charset="0"/>
              <a:buNone/>
            </a:pPr>
            <a:r>
              <a:rPr lang="fr-FR" baseline="0" dirty="0" smtClean="0"/>
              <a:t>Les trois thématiques sont très activement traitées dans ce laboratoire. D’abord la matière historiquement, puis l’univers aussi bien comme source de faisceau de particules, ce que l’on appelle </a:t>
            </a:r>
            <a:r>
              <a:rPr lang="fr-FR" baseline="0" dirty="0" err="1" smtClean="0"/>
              <a:t>astroparticules</a:t>
            </a:r>
            <a:r>
              <a:rPr lang="fr-FR" baseline="0" dirty="0" smtClean="0"/>
              <a:t> mais aussi l’univers comme un tout et son histoire passionnante que l’on appelle cosmologie.</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 fait, regarder</a:t>
            </a:r>
            <a:r>
              <a:rPr lang="fr-FR" baseline="0" dirty="0" smtClean="0"/>
              <a:t> loin dans l’espace, c’est regarder loin dans le passé de notre univers.</a:t>
            </a:r>
          </a:p>
          <a:p>
            <a:r>
              <a:rPr lang="fr-FR" dirty="0" smtClean="0"/>
              <a:t>En</a:t>
            </a:r>
            <a:r>
              <a:rPr lang="fr-FR" baseline="0" dirty="0" smtClean="0"/>
              <a:t> remontant dans le temps, on observe la formation des premières étoiles qui ont ensemencé l’univers d’éléments lourds qui ont permis</a:t>
            </a:r>
          </a:p>
          <a:p>
            <a:r>
              <a:rPr lang="fr-FR" baseline="0" dirty="0" smtClean="0"/>
              <a:t>À la vie de naitre à partir d’éléments lourds.</a:t>
            </a:r>
          </a:p>
          <a:p>
            <a:r>
              <a:rPr lang="fr-FR" baseline="0" dirty="0" smtClean="0"/>
              <a:t>On voit la formation des premières grandes structures que constituent les galaxies et amas de galaxies.</a:t>
            </a:r>
          </a:p>
          <a:p>
            <a:r>
              <a:rPr lang="fr-FR" baseline="0" dirty="0" smtClean="0"/>
              <a:t>Y a-t-il une limite qu’on ne peut pas franchir </a:t>
            </a:r>
            <a:r>
              <a:rPr lang="fr-FR" baseline="0" dirty="0" err="1" smtClean="0"/>
              <a:t>observationnellement</a:t>
            </a:r>
            <a:r>
              <a:rPr lang="fr-FR" baseline="0" dirty="0" smtClean="0"/>
              <a:t> ?</a:t>
            </a:r>
          </a:p>
          <a:p>
            <a:r>
              <a:rPr lang="fr-FR" baseline="0" dirty="0" smtClean="0"/>
              <a:t>Bien sur que oui !</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comprendre l’univers il faut le regarder dans toutes les longueurs</a:t>
            </a:r>
            <a:r>
              <a:rPr lang="fr-FR" baseline="0" dirty="0" smtClean="0"/>
              <a:t> d’onde de la lumière, des ondes radio jusqu’aux photons.</a:t>
            </a:r>
          </a:p>
          <a:p>
            <a:r>
              <a:rPr lang="fr-FR" baseline="0" dirty="0" smtClean="0"/>
              <a:t>On ne peut pas encore le faire avec des rayons cosmiques dont les trajectoires sont courbées par les champs magnétiques mais peut être</a:t>
            </a:r>
          </a:p>
          <a:p>
            <a:r>
              <a:rPr lang="fr-FR" baseline="0" dirty="0" smtClean="0"/>
              <a:t>Cela viendra un jour.</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Quand on regarde les grandes structures dans le visible , là ou l’univers est transparent, on n’en trouve guère avant cinq milliards d’années.</a:t>
            </a:r>
          </a:p>
          <a:p>
            <a:r>
              <a:rPr lang="fr-FR" dirty="0" smtClean="0"/>
              <a:t>Ce que l’on voit est ce que l’on appelle matière ordinaire, qui rayonne des photons dans le visible.</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études sur l’histoire de l’univers nous ont amené à comprendre que la matière que nous connaissons n’est qu’une partie infime du contenu de l’univers</a:t>
            </a:r>
            <a:r>
              <a:rPr lang="fr-FR" baseline="0" dirty="0" smtClean="0"/>
              <a:t> et est probablement limitée à 4%.</a:t>
            </a:r>
          </a:p>
          <a:p>
            <a:endParaRPr lang="fr-FR" baseline="0" dirty="0" smtClean="0"/>
          </a:p>
          <a:p>
            <a:r>
              <a:rPr lang="fr-FR" baseline="0" dirty="0" smtClean="0"/>
              <a:t>On a deviné la contribution d’une autre forme de matière que l’on n’a toujours pas mis en évidence expérimentalement, que l’on appelle matière noire car elle ne rayonne pas comme la matière ordinaire.</a:t>
            </a:r>
          </a:p>
          <a:p>
            <a:endParaRPr lang="fr-FR" baseline="0" dirty="0" smtClean="0"/>
          </a:p>
          <a:p>
            <a:r>
              <a:rPr lang="fr-FR" baseline="0" dirty="0" smtClean="0"/>
              <a:t>Des expériences récentes semblent indiquer que l’univers semble dominé par autre chose que de la matière qu’elle soit visible ou noire.</a:t>
            </a:r>
          </a:p>
          <a:p>
            <a:endParaRPr lang="fr-FR" baseline="0" dirty="0" smtClean="0"/>
          </a:p>
          <a:p>
            <a:r>
              <a:rPr lang="fr-FR" baseline="0" dirty="0" smtClean="0"/>
              <a:t>Il s’agit de l’énergie noire, elle aussi de nature totalement inconnue qui semble accélérer l’expansion de l’univers.</a:t>
            </a:r>
          </a:p>
          <a:p>
            <a:endParaRPr lang="fr-FR" baseline="0" dirty="0" smtClean="0"/>
          </a:p>
          <a:p>
            <a:r>
              <a:rPr lang="fr-FR" baseline="0" dirty="0" smtClean="0"/>
              <a:t>Il y a de fortes chances que notre univers soit à jamais en expansion se fige en se gelant dans un froid absolu.</a:t>
            </a:r>
          </a:p>
          <a:p>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24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D’abord il faut réaliser la notion de matière telle que vous l’apprenez aujourd’hui comme constituée</a:t>
            </a:r>
            <a:r>
              <a:rPr lang="fr-FR" baseline="0" dirty="0" smtClean="0"/>
              <a:t> de briques fondamentales, les atomes est très récente.</a:t>
            </a:r>
          </a:p>
          <a:p>
            <a:r>
              <a:rPr lang="fr-FR" baseline="0" dirty="0" smtClean="0"/>
              <a:t>La notion d’atome n’existait pas du tout à l’époque ou Mendeleïev avait  découvert des régularités dans les propriétés chimiques des corps qui lui ont permis d’établir son fameux tableau.</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étape importante de cette histoire de la matière a été la découverte de l’électron comme particule dans les tubes cathodiques que l’on venait d’inventer. On</a:t>
            </a:r>
            <a:r>
              <a:rPr lang="fr-FR" baseline="0" dirty="0" smtClean="0"/>
              <a:t> se doutait que la matière était constituée de quelque chose que l’on a appelé atome. Mais on ne savait pas ce que c’était.</a:t>
            </a:r>
          </a:p>
          <a:p>
            <a:r>
              <a:rPr lang="fr-FR" baseline="0" dirty="0" smtClean="0"/>
              <a:t>La découverte de Thomson a conduit au modèle suivant pour l’atome : une répartition d’électrons de charge négative semblant ponctuels dans un répartition indéfinie que charge positive.</a:t>
            </a:r>
          </a:p>
          <a:p>
            <a:r>
              <a:rPr lang="fr-FR" baseline="0" dirty="0" smtClean="0"/>
              <a:t>Depuis ce temps, on n’a jamais trouve de structure interne à l’électron à la limite de la résolution de nos appareillages.</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L’histoire fabuleuse</a:t>
            </a:r>
            <a:r>
              <a:rPr lang="fr-FR" baseline="0" dirty="0" smtClean="0"/>
              <a:t> de la matière a aussi débutée au début du 20eme siècle avec la découverte de la radioactivité naturelle par Henri Becquerel et le couple Curie. Je suppose que vous avez appris dans vos cours de physique que</a:t>
            </a:r>
          </a:p>
          <a:p>
            <a:r>
              <a:rPr lang="fr-FR" baseline="0" dirty="0" smtClean="0"/>
              <a:t>l’on avait démontré que la matière était capable d’émettre quelque chose que l’on a appelé rayonnement. </a:t>
            </a:r>
          </a:p>
          <a:p>
            <a:r>
              <a:rPr lang="fr-FR" baseline="0" dirty="0" smtClean="0"/>
              <a:t>Et donc que cela sous entendais que la matière était composée d’éléments.</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a:t>
            </a:r>
            <a:r>
              <a:rPr lang="fr-FR" baseline="0" dirty="0" smtClean="0"/>
              <a:t> n’est que peut de temps après la découverte de la radioactivité que l’on a commencé à y voir plus clair dans la structure de la matière.</a:t>
            </a:r>
            <a:endParaRPr lang="fr-FR" dirty="0" smtClean="0"/>
          </a:p>
          <a:p>
            <a:r>
              <a:rPr lang="fr-FR" dirty="0" smtClean="0"/>
              <a:t>C’est Rutherford, Néo-Zélandais, au cours d’une expérience célèbre à</a:t>
            </a:r>
            <a:r>
              <a:rPr lang="fr-FR" baseline="0" dirty="0" smtClean="0"/>
              <a:t> Cambridge, a démontré avec ses étudiants la structure de l’atome selon le</a:t>
            </a:r>
          </a:p>
          <a:p>
            <a:r>
              <a:rPr lang="fr-FR" baseline="0" dirty="0" smtClean="0"/>
              <a:t>modèle planétaire d’un noyau dur entouré par des électrons.</a:t>
            </a:r>
          </a:p>
          <a:p>
            <a:r>
              <a:rPr lang="fr-FR" baseline="0" dirty="0" smtClean="0"/>
              <a:t>Notez que depuis ce temps là, on fait toujours le même style d’expérience quand on veut comprendre la structure de la matière.</a:t>
            </a:r>
          </a:p>
          <a:p>
            <a:r>
              <a:rPr lang="fr-FR" baseline="0" dirty="0" smtClean="0"/>
              <a:t>On utilise un faisceau de particule, ici des particules alpha provenant de radium et on bombarde la matière. On regarde alors les particules</a:t>
            </a:r>
          </a:p>
          <a:p>
            <a:r>
              <a:rPr lang="fr-FR" baseline="0" dirty="0" smtClean="0"/>
              <a:t>qui sont créées et diffusées à angle. Ca ressemble à l’ancêtre du LHC. Mais pour le LHC, on a deux faisceaux qui s’interpénètrent au lieu d’un faisceau et d’une cible fixe.</a:t>
            </a:r>
          </a:p>
          <a:p>
            <a:endParaRPr lang="fr-FR" baseline="0" dirty="0" smtClean="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Pourquoi ne pas aller voir ce qui se passe plus haut que le plancher des vaches, en s’élevant en altitude.</a:t>
            </a:r>
          </a:p>
          <a:p>
            <a:r>
              <a:rPr lang="fr-FR" dirty="0" smtClean="0"/>
              <a:t>C’est ce qu’a fait</a:t>
            </a:r>
            <a:r>
              <a:rPr lang="fr-FR" baseline="0" dirty="0" smtClean="0"/>
              <a:t> Victor Hess dans les années 1911 </a:t>
            </a:r>
            <a:r>
              <a:rPr lang="fr-FR" dirty="0" smtClean="0"/>
              <a:t>en embarquant un appareil appelé électroscope</a:t>
            </a:r>
            <a:r>
              <a:rPr lang="fr-FR" baseline="0" dirty="0" smtClean="0"/>
              <a:t> dans un ballon, l’atmosphère semble radioactive.</a:t>
            </a:r>
          </a:p>
          <a:p>
            <a:r>
              <a:rPr lang="fr-FR" baseline="0" dirty="0" smtClean="0"/>
              <a:t>En fait il fallait aller suffisamment haut pour s’affranchir de la radioactivité terrestre. Il trouve d’abord qu’elle diminue avec l’altitude.</a:t>
            </a:r>
          </a:p>
          <a:p>
            <a:r>
              <a:rPr lang="fr-FR" baseline="0" dirty="0" smtClean="0"/>
              <a:t>Puis elle remonte. Il est allé jusqu’à plus de 5300 mètres sans oxygène, au péril de sa vie. </a:t>
            </a:r>
          </a:p>
          <a:p>
            <a:r>
              <a:rPr lang="fr-FR" baseline="0" dirty="0" smtClean="0"/>
              <a:t>En fait les lames de l’électroscope se déchargent, indiquant la présence de rayonnement ionisant dans l’air.</a:t>
            </a:r>
          </a:p>
          <a:p>
            <a:r>
              <a:rPr lang="fr-FR" baseline="0" dirty="0" smtClean="0"/>
              <a:t>Le taux d’ionisation augmente avec l’altitude.</a:t>
            </a:r>
          </a:p>
          <a:p>
            <a:r>
              <a:rPr lang="fr-FR" baseline="0" dirty="0" smtClean="0"/>
              <a:t>A l’époque on ne savait pas trancher entre l’atmosphère radioactive et du rayonnement provenant de l’espace.</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peut dire que l’espace est devenu le grand pourvoyeur</a:t>
            </a:r>
            <a:r>
              <a:rPr lang="fr-FR" baseline="0" dirty="0" smtClean="0"/>
              <a:t> de particules après les années 20-30.</a:t>
            </a:r>
          </a:p>
          <a:p>
            <a:r>
              <a:rPr lang="fr-FR" baseline="0" dirty="0" smtClean="0"/>
              <a:t>Car l’énergie disponible en radioactivité n’est que de quelques MeV.</a:t>
            </a:r>
          </a:p>
          <a:p>
            <a:r>
              <a:rPr lang="fr-FR" dirty="0" smtClean="0"/>
              <a:t>C’est dans les rayons cosmiques qu’on pouvait découvrir de nouvelles particules.</a:t>
            </a:r>
          </a:p>
          <a:p>
            <a:r>
              <a:rPr lang="fr-FR" baseline="0" dirty="0" smtClean="0"/>
              <a:t>Ici Anderson découvre l’</a:t>
            </a:r>
            <a:r>
              <a:rPr lang="fr-FR" baseline="0" dirty="0" err="1" smtClean="0"/>
              <a:t>anti-matière</a:t>
            </a:r>
            <a:r>
              <a:rPr lang="fr-FR" baseline="0" dirty="0" smtClean="0"/>
              <a:t>, un </a:t>
            </a:r>
            <a:r>
              <a:rPr lang="fr-FR" baseline="0" dirty="0" err="1" smtClean="0"/>
              <a:t>anti-électron</a:t>
            </a:r>
            <a:r>
              <a:rPr lang="fr-FR" baseline="0" dirty="0" smtClean="0"/>
              <a:t> appelé positron dans un détecteur qu’il avait mis au point, qui permettait</a:t>
            </a:r>
          </a:p>
          <a:p>
            <a:r>
              <a:rPr lang="fr-FR" baseline="0" dirty="0" smtClean="0"/>
              <a:t>de visualiser la trajectoire des particules et qui s’appelle la chambre à brouillard. </a:t>
            </a:r>
          </a:p>
          <a:p>
            <a:r>
              <a:rPr lang="fr-FR" baseline="0" dirty="0" smtClean="0"/>
              <a:t>La visualisation c’est vraiment important, plus parlant que un taux d’ionisation.</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muon a été aussi découvert dans les rayons cosmiques,</a:t>
            </a:r>
            <a:r>
              <a:rPr lang="fr-FR" baseline="0" dirty="0" smtClean="0"/>
              <a:t> ici dans des émulsions photographiques.</a:t>
            </a:r>
          </a:p>
          <a:p>
            <a:r>
              <a:rPr lang="fr-FR" baseline="0" dirty="0" smtClean="0"/>
              <a:t>Je passe, je vous fait juste voir d’autres techniques de visualisation des trajectoires de particules.</a:t>
            </a:r>
          </a:p>
          <a:p>
            <a:r>
              <a:rPr lang="fr-FR" baseline="0" dirty="0" smtClean="0"/>
              <a:t>Les émulsions demeurent aujourd’hui la façon la plus précise de mesurer une trajectoire mais pas la plus simple car elle n’est pas électronique.</a:t>
            </a:r>
          </a:p>
          <a:p>
            <a:r>
              <a:rPr lang="fr-FR" baseline="0" dirty="0" smtClean="0"/>
              <a:t>Il faut faire un développement photographique.</a:t>
            </a:r>
            <a:endParaRPr lang="fr-FR" dirty="0"/>
          </a:p>
        </p:txBody>
      </p:sp>
      <p:sp>
        <p:nvSpPr>
          <p:cNvPr id="4" name="Espace réservé du numéro de diapositive 3"/>
          <p:cNvSpPr>
            <a:spLocks noGrp="1"/>
          </p:cNvSpPr>
          <p:nvPr>
            <p:ph type="sldNum" sz="quarter" idx="10"/>
          </p:nvPr>
        </p:nvSpPr>
        <p:spPr/>
        <p:txBody>
          <a:bodyPr/>
          <a:lstStyle/>
          <a:p>
            <a:fld id="{87D79E3F-1FF6-4BAA-B70E-A2EC475D1DAA}"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E4423A2F-127E-40BC-919E-304F5D0FC749}" type="datetime1">
              <a:rPr lang="fr-FR" smtClean="0"/>
              <a:t>13/03/2011</a:t>
            </a:fld>
            <a:endParaRPr lang="fr-FR"/>
          </a:p>
        </p:txBody>
      </p:sp>
      <p:sp>
        <p:nvSpPr>
          <p:cNvPr id="17" name="Espace réservé du pied de page 16"/>
          <p:cNvSpPr>
            <a:spLocks noGrp="1"/>
          </p:cNvSpPr>
          <p:nvPr>
            <p:ph type="ftr" sz="quarter" idx="11"/>
          </p:nvPr>
        </p:nvSpPr>
        <p:spPr/>
        <p:txBody>
          <a:bodyPr/>
          <a:lstStyle/>
          <a:p>
            <a:r>
              <a:rPr lang="fr-FR" smtClean="0"/>
              <a:t>MasterClasses 2011, Orsay LAL, le 14 mars 2011</a:t>
            </a:r>
            <a:endParaRPr lang="fr-FR"/>
          </a:p>
        </p:txBody>
      </p:sp>
      <p:sp>
        <p:nvSpPr>
          <p:cNvPr id="29" name="Espace réservé du numéro de diapositive 28"/>
          <p:cNvSpPr>
            <a:spLocks noGrp="1"/>
          </p:cNvSpPr>
          <p:nvPr>
            <p:ph type="sldNum" sz="quarter" idx="12"/>
          </p:nvPr>
        </p:nvSpPr>
        <p:spPr/>
        <p:txBody>
          <a:bodyPr/>
          <a:lstStyle/>
          <a:p>
            <a:fld id="{CD062839-BE54-4D4B-8334-41C33BE94D40}"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8A2F51E-35AB-4A9D-8C5B-B40995752384}" type="datetime1">
              <a:rPr lang="fr-FR" smtClean="0"/>
              <a:t>13/03/2011</a:t>
            </a:fld>
            <a:endParaRPr lang="fr-FR"/>
          </a:p>
        </p:txBody>
      </p:sp>
      <p:sp>
        <p:nvSpPr>
          <p:cNvPr id="5" name="Espace réservé du pied de page 4"/>
          <p:cNvSpPr>
            <a:spLocks noGrp="1"/>
          </p:cNvSpPr>
          <p:nvPr>
            <p:ph type="ftr" sz="quarter" idx="11"/>
          </p:nvPr>
        </p:nvSpPr>
        <p:spPr/>
        <p:txBody>
          <a:bodyPr/>
          <a:lstStyle/>
          <a:p>
            <a:r>
              <a:rPr lang="fr-FR" smtClean="0"/>
              <a:t>MasterClasses 2011, Orsay LAL, le 14 mars 2011</a:t>
            </a:r>
            <a:endParaRPr lang="fr-FR"/>
          </a:p>
        </p:txBody>
      </p:sp>
      <p:sp>
        <p:nvSpPr>
          <p:cNvPr id="6" name="Espace réservé du numéro de diapositive 5"/>
          <p:cNvSpPr>
            <a:spLocks noGrp="1"/>
          </p:cNvSpPr>
          <p:nvPr>
            <p:ph type="sldNum" sz="quarter" idx="12"/>
          </p:nvPr>
        </p:nvSpPr>
        <p:spPr/>
        <p:txBody>
          <a:bodyPr/>
          <a:lstStyle/>
          <a:p>
            <a:fld id="{CD062839-BE54-4D4B-8334-41C33BE94D4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6649CD8-D0CF-45B4-B4A7-66512B5B173A}" type="datetime1">
              <a:rPr lang="fr-FR" smtClean="0"/>
              <a:t>13/03/2011</a:t>
            </a:fld>
            <a:endParaRPr lang="fr-FR"/>
          </a:p>
        </p:txBody>
      </p:sp>
      <p:sp>
        <p:nvSpPr>
          <p:cNvPr id="5" name="Espace réservé du pied de page 4"/>
          <p:cNvSpPr>
            <a:spLocks noGrp="1"/>
          </p:cNvSpPr>
          <p:nvPr>
            <p:ph type="ftr" sz="quarter" idx="11"/>
          </p:nvPr>
        </p:nvSpPr>
        <p:spPr/>
        <p:txBody>
          <a:bodyPr/>
          <a:lstStyle/>
          <a:p>
            <a:r>
              <a:rPr lang="fr-FR" smtClean="0"/>
              <a:t>MasterClasses 2011, Orsay LAL, le 14 mars 2011</a:t>
            </a:r>
            <a:endParaRPr lang="fr-FR"/>
          </a:p>
        </p:txBody>
      </p:sp>
      <p:sp>
        <p:nvSpPr>
          <p:cNvPr id="6" name="Espace réservé du numéro de diapositive 5"/>
          <p:cNvSpPr>
            <a:spLocks noGrp="1"/>
          </p:cNvSpPr>
          <p:nvPr>
            <p:ph type="sldNum" sz="quarter" idx="12"/>
          </p:nvPr>
        </p:nvSpPr>
        <p:spPr/>
        <p:txBody>
          <a:bodyPr/>
          <a:lstStyle/>
          <a:p>
            <a:fld id="{CD062839-BE54-4D4B-8334-41C33BE94D4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195C811-C9BA-4D69-8E8A-83AFCA87BC32}" type="datetime1">
              <a:rPr lang="fr-FR" smtClean="0"/>
              <a:t>13/03/2011</a:t>
            </a:fld>
            <a:endParaRPr lang="fr-FR"/>
          </a:p>
        </p:txBody>
      </p:sp>
      <p:sp>
        <p:nvSpPr>
          <p:cNvPr id="5" name="Espace réservé du pied de page 4"/>
          <p:cNvSpPr>
            <a:spLocks noGrp="1"/>
          </p:cNvSpPr>
          <p:nvPr>
            <p:ph type="ftr" sz="quarter" idx="11"/>
          </p:nvPr>
        </p:nvSpPr>
        <p:spPr/>
        <p:txBody>
          <a:bodyPr/>
          <a:lstStyle/>
          <a:p>
            <a:r>
              <a:rPr lang="fr-FR" smtClean="0"/>
              <a:t>MasterClasses 2011, Orsay LAL, le 14 mars 2011</a:t>
            </a:r>
            <a:endParaRPr lang="fr-FR"/>
          </a:p>
        </p:txBody>
      </p:sp>
      <p:sp>
        <p:nvSpPr>
          <p:cNvPr id="6" name="Espace réservé du numéro de diapositive 5"/>
          <p:cNvSpPr>
            <a:spLocks noGrp="1"/>
          </p:cNvSpPr>
          <p:nvPr>
            <p:ph type="sldNum" sz="quarter" idx="12"/>
          </p:nvPr>
        </p:nvSpPr>
        <p:spPr/>
        <p:txBody>
          <a:bodyPr/>
          <a:lstStyle/>
          <a:p>
            <a:fld id="{CD062839-BE54-4D4B-8334-41C33BE94D4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B00F720-577B-4186-B093-3E55612328B5}" type="datetime1">
              <a:rPr lang="fr-FR" smtClean="0"/>
              <a:t>13/03/2011</a:t>
            </a:fld>
            <a:endParaRPr lang="fr-FR"/>
          </a:p>
        </p:txBody>
      </p:sp>
      <p:sp>
        <p:nvSpPr>
          <p:cNvPr id="5" name="Espace réservé du pied de page 4"/>
          <p:cNvSpPr>
            <a:spLocks noGrp="1"/>
          </p:cNvSpPr>
          <p:nvPr>
            <p:ph type="ftr" sz="quarter" idx="11"/>
          </p:nvPr>
        </p:nvSpPr>
        <p:spPr/>
        <p:txBody>
          <a:bodyPr/>
          <a:lstStyle/>
          <a:p>
            <a:r>
              <a:rPr lang="fr-FR" smtClean="0"/>
              <a:t>MasterClasses 2011, Orsay LAL, le 14 mars 2011</a:t>
            </a: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CD062839-BE54-4D4B-8334-41C33BE94D4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1743326F-1F48-4851-8D3A-245D145ABAD9}" type="datetime1">
              <a:rPr lang="fr-FR" smtClean="0"/>
              <a:t>13/03/2011</a:t>
            </a:fld>
            <a:endParaRPr lang="fr-FR"/>
          </a:p>
        </p:txBody>
      </p:sp>
      <p:sp>
        <p:nvSpPr>
          <p:cNvPr id="6" name="Espace réservé du pied de page 5"/>
          <p:cNvSpPr>
            <a:spLocks noGrp="1"/>
          </p:cNvSpPr>
          <p:nvPr>
            <p:ph type="ftr" sz="quarter" idx="11"/>
          </p:nvPr>
        </p:nvSpPr>
        <p:spPr/>
        <p:txBody>
          <a:bodyPr/>
          <a:lstStyle/>
          <a:p>
            <a:r>
              <a:rPr lang="fr-FR" smtClean="0"/>
              <a:t>MasterClasses 2011, Orsay LAL, le 14 mars 2011</a:t>
            </a:r>
            <a:endParaRPr lang="fr-FR"/>
          </a:p>
        </p:txBody>
      </p:sp>
      <p:sp>
        <p:nvSpPr>
          <p:cNvPr id="7" name="Espace réservé du numéro de diapositive 6"/>
          <p:cNvSpPr>
            <a:spLocks noGrp="1"/>
          </p:cNvSpPr>
          <p:nvPr>
            <p:ph type="sldNum" sz="quarter" idx="12"/>
          </p:nvPr>
        </p:nvSpPr>
        <p:spPr/>
        <p:txBody>
          <a:bodyPr/>
          <a:lstStyle/>
          <a:p>
            <a:fld id="{CD062839-BE54-4D4B-8334-41C33BE94D4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525604E-EE73-48C8-899F-5CB67216B989}" type="datetime1">
              <a:rPr lang="fr-FR" smtClean="0"/>
              <a:t>13/03/2011</a:t>
            </a:fld>
            <a:endParaRPr lang="fr-FR"/>
          </a:p>
        </p:txBody>
      </p:sp>
      <p:sp>
        <p:nvSpPr>
          <p:cNvPr id="8" name="Espace réservé du pied de page 7"/>
          <p:cNvSpPr>
            <a:spLocks noGrp="1"/>
          </p:cNvSpPr>
          <p:nvPr>
            <p:ph type="ftr" sz="quarter" idx="11"/>
          </p:nvPr>
        </p:nvSpPr>
        <p:spPr/>
        <p:txBody>
          <a:bodyPr/>
          <a:lstStyle/>
          <a:p>
            <a:r>
              <a:rPr lang="fr-FR" smtClean="0"/>
              <a:t>MasterClasses 2011, Orsay LAL, le 14 mars 2011</a:t>
            </a:r>
            <a:endParaRPr lang="fr-FR"/>
          </a:p>
        </p:txBody>
      </p:sp>
      <p:sp>
        <p:nvSpPr>
          <p:cNvPr id="9" name="Espace réservé du numéro de diapositive 8"/>
          <p:cNvSpPr>
            <a:spLocks noGrp="1"/>
          </p:cNvSpPr>
          <p:nvPr>
            <p:ph type="sldNum" sz="quarter" idx="12"/>
          </p:nvPr>
        </p:nvSpPr>
        <p:spPr/>
        <p:txBody>
          <a:bodyPr/>
          <a:lstStyle/>
          <a:p>
            <a:fld id="{CD062839-BE54-4D4B-8334-41C33BE94D4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E64EF94-5426-4D21-8B87-C3D751E3DF8B}" type="datetime1">
              <a:rPr lang="fr-FR" smtClean="0"/>
              <a:t>13/03/2011</a:t>
            </a:fld>
            <a:endParaRPr lang="fr-FR"/>
          </a:p>
        </p:txBody>
      </p:sp>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F3FD13-5537-46D5-9421-99ABB70E5F78}" type="datetime1">
              <a:rPr lang="fr-FR" smtClean="0"/>
              <a:t>13/03/2011</a:t>
            </a:fld>
            <a:endParaRPr lang="fr-FR"/>
          </a:p>
        </p:txBody>
      </p:sp>
      <p:sp>
        <p:nvSpPr>
          <p:cNvPr id="3" name="Espace réservé du pied de page 2"/>
          <p:cNvSpPr>
            <a:spLocks noGrp="1"/>
          </p:cNvSpPr>
          <p:nvPr>
            <p:ph type="ftr" sz="quarter" idx="11"/>
          </p:nvPr>
        </p:nvSpPr>
        <p:spPr/>
        <p:txBody>
          <a:bodyPr/>
          <a:lstStyle/>
          <a:p>
            <a:r>
              <a:rPr lang="fr-FR" smtClean="0"/>
              <a:t>MasterClasses 2011, Orsay LAL, le 14 mars 2011</a:t>
            </a:r>
            <a:endParaRPr lang="fr-FR"/>
          </a:p>
        </p:txBody>
      </p:sp>
      <p:sp>
        <p:nvSpPr>
          <p:cNvPr id="4" name="Espace réservé du numéro de diapositive 3"/>
          <p:cNvSpPr>
            <a:spLocks noGrp="1"/>
          </p:cNvSpPr>
          <p:nvPr>
            <p:ph type="sldNum" sz="quarter" idx="12"/>
          </p:nvPr>
        </p:nvSpPr>
        <p:spPr/>
        <p:txBody>
          <a:bodyPr/>
          <a:lstStyle/>
          <a:p>
            <a:fld id="{CD062839-BE54-4D4B-8334-41C33BE94D4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08CF3D0-39E2-4746-9225-6042C441CCDB}" type="datetime1">
              <a:rPr lang="fr-FR" smtClean="0"/>
              <a:t>13/03/2011</a:t>
            </a:fld>
            <a:endParaRPr lang="fr-FR"/>
          </a:p>
        </p:txBody>
      </p:sp>
      <p:sp>
        <p:nvSpPr>
          <p:cNvPr id="6" name="Espace réservé du pied de page 5"/>
          <p:cNvSpPr>
            <a:spLocks noGrp="1"/>
          </p:cNvSpPr>
          <p:nvPr>
            <p:ph type="ftr" sz="quarter" idx="11"/>
          </p:nvPr>
        </p:nvSpPr>
        <p:spPr/>
        <p:txBody>
          <a:bodyPr/>
          <a:lstStyle/>
          <a:p>
            <a:r>
              <a:rPr lang="fr-FR" smtClean="0"/>
              <a:t>MasterClasses 2011, Orsay LAL, le 14 mars 2011</a:t>
            </a:r>
            <a:endParaRPr lang="fr-FR"/>
          </a:p>
        </p:txBody>
      </p:sp>
      <p:sp>
        <p:nvSpPr>
          <p:cNvPr id="7" name="Espace réservé du numéro de diapositive 6"/>
          <p:cNvSpPr>
            <a:spLocks noGrp="1"/>
          </p:cNvSpPr>
          <p:nvPr>
            <p:ph type="sldNum" sz="quarter" idx="12"/>
          </p:nvPr>
        </p:nvSpPr>
        <p:spPr/>
        <p:txBody>
          <a:bodyPr/>
          <a:lstStyle/>
          <a:p>
            <a:fld id="{CD062839-BE54-4D4B-8334-41C33BE94D4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995D81E-F29F-4596-BE35-D2A556811B59}" type="datetime1">
              <a:rPr lang="fr-FR" smtClean="0"/>
              <a:t>13/03/2011</a:t>
            </a:fld>
            <a:endParaRPr lang="fr-FR"/>
          </a:p>
        </p:txBody>
      </p:sp>
      <p:sp>
        <p:nvSpPr>
          <p:cNvPr id="6" name="Espace réservé du pied de page 5"/>
          <p:cNvSpPr>
            <a:spLocks noGrp="1"/>
          </p:cNvSpPr>
          <p:nvPr>
            <p:ph type="ftr" sz="quarter" idx="11"/>
          </p:nvPr>
        </p:nvSpPr>
        <p:spPr/>
        <p:txBody>
          <a:bodyPr/>
          <a:lstStyle/>
          <a:p>
            <a:r>
              <a:rPr lang="fr-FR" smtClean="0"/>
              <a:t>MasterClasses 2011, Orsay LAL, le 14 mars 2011</a:t>
            </a:r>
            <a:endParaRPr lang="fr-FR"/>
          </a:p>
        </p:txBody>
      </p:sp>
      <p:sp>
        <p:nvSpPr>
          <p:cNvPr id="7" name="Espace réservé du numéro de diapositive 6"/>
          <p:cNvSpPr>
            <a:spLocks noGrp="1"/>
          </p:cNvSpPr>
          <p:nvPr>
            <p:ph type="sldNum" sz="quarter" idx="12"/>
          </p:nvPr>
        </p:nvSpPr>
        <p:spPr/>
        <p:txBody>
          <a:bodyPr/>
          <a:lstStyle/>
          <a:p>
            <a:fld id="{CD062839-BE54-4D4B-8334-41C33BE94D4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0AF5EA7-C22C-4E51-B490-9607C634CC15}" type="datetime1">
              <a:rPr lang="fr-FR" smtClean="0"/>
              <a:t>13/03/2011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fr-FR" smtClean="0"/>
              <a:t>MasterClasses 2011, Orsay LAL, le 14 mars 2011</a:t>
            </a: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D062839-BE54-4D4B-8334-41C33BE94D40}"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0.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grand_universe_by_antifan_real1.jpg"/>
          <p:cNvPicPr>
            <a:picLocks noChangeAspect="1"/>
          </p:cNvPicPr>
          <p:nvPr/>
        </p:nvPicPr>
        <p:blipFill>
          <a:blip r:embed="rId3" cstate="print"/>
          <a:stretch>
            <a:fillRect/>
          </a:stretch>
        </p:blipFill>
        <p:spPr>
          <a:xfrm>
            <a:off x="0" y="1"/>
            <a:ext cx="9144000" cy="6858000"/>
          </a:xfrm>
          <a:prstGeom prst="rect">
            <a:avLst/>
          </a:prstGeom>
        </p:spPr>
      </p:pic>
      <p:sp>
        <p:nvSpPr>
          <p:cNvPr id="2" name="Titre 1"/>
          <p:cNvSpPr>
            <a:spLocks noGrp="1"/>
          </p:cNvSpPr>
          <p:nvPr>
            <p:ph type="ctrTitle"/>
          </p:nvPr>
        </p:nvSpPr>
        <p:spPr>
          <a:xfrm>
            <a:off x="467544" y="836712"/>
            <a:ext cx="8229600" cy="1828800"/>
          </a:xfrm>
        </p:spPr>
        <p:txBody>
          <a:bodyPr/>
          <a:lstStyle/>
          <a:p>
            <a:r>
              <a:rPr lang="fr-FR" dirty="0" smtClean="0">
                <a:solidFill>
                  <a:schemeClr val="tx1"/>
                </a:solidFill>
              </a:rPr>
              <a:t>De l’infiniment petit à l’infiniment grand</a:t>
            </a:r>
            <a:endParaRPr lang="fr-FR" dirty="0">
              <a:solidFill>
                <a:schemeClr val="tx1"/>
              </a:solidFill>
            </a:endParaRPr>
          </a:p>
        </p:txBody>
      </p:sp>
      <p:sp>
        <p:nvSpPr>
          <p:cNvPr id="3" name="Sous-titre 2"/>
          <p:cNvSpPr>
            <a:spLocks noGrp="1"/>
          </p:cNvSpPr>
          <p:nvPr>
            <p:ph type="subTitle" idx="1"/>
          </p:nvPr>
        </p:nvSpPr>
        <p:spPr>
          <a:xfrm>
            <a:off x="1547664" y="4437112"/>
            <a:ext cx="6400800" cy="1752600"/>
          </a:xfrm>
        </p:spPr>
        <p:txBody>
          <a:bodyPr/>
          <a:lstStyle/>
          <a:p>
            <a:r>
              <a:rPr lang="fr-FR" dirty="0" smtClean="0"/>
              <a:t>Sylvie </a:t>
            </a:r>
            <a:r>
              <a:rPr lang="fr-FR" dirty="0" err="1" smtClean="0"/>
              <a:t>Dagoret</a:t>
            </a:r>
            <a:r>
              <a:rPr lang="fr-FR" dirty="0" smtClean="0"/>
              <a:t>-Campagne</a:t>
            </a:r>
          </a:p>
          <a:p>
            <a:r>
              <a:rPr lang="fr-FR" dirty="0" smtClean="0"/>
              <a:t>LAL</a:t>
            </a:r>
            <a:endParaRPr lang="fr-FR" dirty="0"/>
          </a:p>
        </p:txBody>
      </p:sp>
      <p:sp>
        <p:nvSpPr>
          <p:cNvPr id="4" name="Espace réservé du numéro de diapositive 3"/>
          <p:cNvSpPr>
            <a:spLocks noGrp="1"/>
          </p:cNvSpPr>
          <p:nvPr>
            <p:ph type="sldNum" sz="quarter" idx="12"/>
          </p:nvPr>
        </p:nvSpPr>
        <p:spPr/>
        <p:txBody>
          <a:bodyPr/>
          <a:lstStyle/>
          <a:p>
            <a:fld id="{CD062839-BE54-4D4B-8334-41C33BE94D40}" type="slidenum">
              <a:rPr lang="fr-FR" smtClean="0"/>
              <a:pPr/>
              <a:t>1</a:t>
            </a:fld>
            <a:endParaRPr lang="fr-FR"/>
          </a:p>
        </p:txBody>
      </p:sp>
      <p:sp>
        <p:nvSpPr>
          <p:cNvPr id="5" name="Espace réservé du pied de page 4"/>
          <p:cNvSpPr>
            <a:spLocks noGrp="1"/>
          </p:cNvSpPr>
          <p:nvPr>
            <p:ph type="ftr" sz="quarter" idx="11"/>
          </p:nvPr>
        </p:nvSpPr>
        <p:spPr/>
        <p:txBody>
          <a:bodyPr/>
          <a:lstStyle/>
          <a:p>
            <a:r>
              <a:rPr lang="fr-FR" smtClean="0"/>
              <a:t>MasterClasses 2011, Orsay LAL, le 14 mars 2011</a:t>
            </a: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Découverte de particules qui se désintègrent</a:t>
            </a:r>
            <a:endParaRPr lang="fr-FR" dirty="0">
              <a:solidFill>
                <a:schemeClr val="tx1"/>
              </a:solidFill>
            </a:endParaRPr>
          </a:p>
        </p:txBody>
      </p:sp>
      <p:pic>
        <p:nvPicPr>
          <p:cNvPr id="6" name="Espace réservé du contenu 5" descr="kaons.jpg"/>
          <p:cNvPicPr>
            <a:picLocks noGrp="1" noChangeAspect="1"/>
          </p:cNvPicPr>
          <p:nvPr>
            <p:ph idx="1"/>
          </p:nvPr>
        </p:nvPicPr>
        <p:blipFill>
          <a:blip r:embed="rId3" cstate="print"/>
          <a:stretch>
            <a:fillRect/>
          </a:stretch>
        </p:blipFill>
        <p:spPr>
          <a:xfrm>
            <a:off x="467544" y="1628800"/>
            <a:ext cx="7992888" cy="4392488"/>
          </a:xfrm>
        </p:spPr>
      </p:pic>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FR" sz="3600" dirty="0" smtClean="0">
                <a:solidFill>
                  <a:schemeClr val="tx1"/>
                </a:solidFill>
              </a:rPr>
              <a:t>Cascade de particules : gerbe</a:t>
            </a:r>
            <a:endParaRPr lang="fr-FR" sz="3600" dirty="0">
              <a:solidFill>
                <a:schemeClr val="tx1"/>
              </a:solidFill>
            </a:endParaRPr>
          </a:p>
        </p:txBody>
      </p:sp>
      <p:pic>
        <p:nvPicPr>
          <p:cNvPr id="6" name="Espace réservé du contenu 5" descr="e+e-event.jpg"/>
          <p:cNvPicPr>
            <a:picLocks noGrp="1" noChangeAspect="1"/>
          </p:cNvPicPr>
          <p:nvPr>
            <p:ph idx="1"/>
          </p:nvPr>
        </p:nvPicPr>
        <p:blipFill>
          <a:blip r:embed="rId3" cstate="print"/>
          <a:stretch>
            <a:fillRect/>
          </a:stretch>
        </p:blipFill>
        <p:spPr>
          <a:xfrm>
            <a:off x="251520" y="2204864"/>
            <a:ext cx="5472608" cy="4204469"/>
          </a:xfrm>
        </p:spPr>
      </p:pic>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11</a:t>
            </a:fld>
            <a:endParaRPr lang="fr-FR"/>
          </a:p>
        </p:txBody>
      </p:sp>
      <p:pic>
        <p:nvPicPr>
          <p:cNvPr id="7" name="Image 6" descr="07gerbe.gif"/>
          <p:cNvPicPr>
            <a:picLocks noChangeAspect="1"/>
          </p:cNvPicPr>
          <p:nvPr/>
        </p:nvPicPr>
        <p:blipFill>
          <a:blip r:embed="rId4" cstate="print"/>
          <a:stretch>
            <a:fillRect/>
          </a:stretch>
        </p:blipFill>
        <p:spPr>
          <a:xfrm>
            <a:off x="6372200" y="2348880"/>
            <a:ext cx="2160240" cy="4032448"/>
          </a:xfrm>
          <a:prstGeom prst="rect">
            <a:avLst/>
          </a:prstGeom>
        </p:spPr>
      </p:pic>
      <p:sp>
        <p:nvSpPr>
          <p:cNvPr id="8" name="ZoneTexte 7"/>
          <p:cNvSpPr txBox="1"/>
          <p:nvPr/>
        </p:nvSpPr>
        <p:spPr>
          <a:xfrm>
            <a:off x="107504" y="1772816"/>
            <a:ext cx="5553123" cy="369332"/>
          </a:xfrm>
          <a:prstGeom prst="rect">
            <a:avLst/>
          </a:prstGeom>
          <a:noFill/>
        </p:spPr>
        <p:txBody>
          <a:bodyPr wrap="none" rtlCol="0">
            <a:spAutoFit/>
          </a:bodyPr>
          <a:lstStyle/>
          <a:p>
            <a:r>
              <a:rPr lang="fr-FR" dirty="0" smtClean="0"/>
              <a:t>Petite gerbe observée dans une chambre à brouillard</a:t>
            </a:r>
            <a:endParaRPr lang="fr-FR" dirty="0"/>
          </a:p>
        </p:txBody>
      </p:sp>
      <p:sp>
        <p:nvSpPr>
          <p:cNvPr id="9" name="ZoneTexte 8"/>
          <p:cNvSpPr txBox="1"/>
          <p:nvPr/>
        </p:nvSpPr>
        <p:spPr>
          <a:xfrm>
            <a:off x="6300192" y="1412776"/>
            <a:ext cx="2311851" cy="923330"/>
          </a:xfrm>
          <a:prstGeom prst="rect">
            <a:avLst/>
          </a:prstGeom>
          <a:noFill/>
        </p:spPr>
        <p:txBody>
          <a:bodyPr wrap="none" rtlCol="0">
            <a:spAutoFit/>
          </a:bodyPr>
          <a:lstStyle/>
          <a:p>
            <a:r>
              <a:rPr lang="fr-FR" dirty="0" smtClean="0"/>
              <a:t>Gerbe observée dans</a:t>
            </a:r>
          </a:p>
          <a:p>
            <a:r>
              <a:rPr lang="fr-FR" dirty="0" smtClean="0"/>
              <a:t>Une émulsion </a:t>
            </a:r>
          </a:p>
          <a:p>
            <a:r>
              <a:rPr lang="fr-FR" dirty="0" smtClean="0"/>
              <a:t>photographique</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fontScale="90000"/>
          </a:bodyPr>
          <a:lstStyle/>
          <a:p>
            <a:r>
              <a:rPr lang="fr-FR" dirty="0" smtClean="0">
                <a:solidFill>
                  <a:schemeClr val="tx1"/>
                </a:solidFill>
              </a:rPr>
              <a:t>Découverte des grandes gerbes</a:t>
            </a:r>
            <a:endParaRPr lang="fr-FR" dirty="0">
              <a:solidFill>
                <a:schemeClr val="tx1"/>
              </a:solidFill>
            </a:endParaRPr>
          </a:p>
        </p:txBody>
      </p:sp>
      <p:pic>
        <p:nvPicPr>
          <p:cNvPr id="6" name="Espace réservé du contenu 5" descr="H401159-Pierre_Auger-SPL.jpg"/>
          <p:cNvPicPr>
            <a:picLocks noGrp="1" noChangeAspect="1"/>
          </p:cNvPicPr>
          <p:nvPr>
            <p:ph idx="1"/>
          </p:nvPr>
        </p:nvPicPr>
        <p:blipFill>
          <a:blip r:embed="rId3" cstate="print"/>
          <a:stretch>
            <a:fillRect/>
          </a:stretch>
        </p:blipFill>
        <p:spPr>
          <a:xfrm>
            <a:off x="0" y="1124744"/>
            <a:ext cx="3240360" cy="3456384"/>
          </a:xfrm>
        </p:spPr>
      </p:pic>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12</a:t>
            </a:fld>
            <a:endParaRPr lang="fr-FR"/>
          </a:p>
        </p:txBody>
      </p:sp>
      <p:sp>
        <p:nvSpPr>
          <p:cNvPr id="7" name="ZoneTexte 6"/>
          <p:cNvSpPr txBox="1"/>
          <p:nvPr/>
        </p:nvSpPr>
        <p:spPr>
          <a:xfrm>
            <a:off x="395536" y="4725144"/>
            <a:ext cx="2560316" cy="369332"/>
          </a:xfrm>
          <a:prstGeom prst="rect">
            <a:avLst/>
          </a:prstGeom>
          <a:noFill/>
        </p:spPr>
        <p:txBody>
          <a:bodyPr wrap="none" rtlCol="0">
            <a:spAutoFit/>
          </a:bodyPr>
          <a:lstStyle/>
          <a:p>
            <a:r>
              <a:rPr lang="fr-FR" dirty="0" smtClean="0"/>
              <a:t>Pierre Auger 1899-1993</a:t>
            </a:r>
            <a:endParaRPr lang="fr-FR" dirty="0"/>
          </a:p>
        </p:txBody>
      </p:sp>
      <p:pic>
        <p:nvPicPr>
          <p:cNvPr id="9" name="Image 8" descr="Gerbe_Cosmique.jpg"/>
          <p:cNvPicPr>
            <a:picLocks noChangeAspect="1"/>
          </p:cNvPicPr>
          <p:nvPr/>
        </p:nvPicPr>
        <p:blipFill>
          <a:blip r:embed="rId4" cstate="print"/>
          <a:stretch>
            <a:fillRect/>
          </a:stretch>
        </p:blipFill>
        <p:spPr>
          <a:xfrm>
            <a:off x="3419872" y="1124744"/>
            <a:ext cx="2952328" cy="3456384"/>
          </a:xfrm>
          <a:prstGeom prst="rect">
            <a:avLst/>
          </a:prstGeom>
        </p:spPr>
      </p:pic>
      <p:sp>
        <p:nvSpPr>
          <p:cNvPr id="8" name="ZoneTexte 7"/>
          <p:cNvSpPr txBox="1"/>
          <p:nvPr/>
        </p:nvSpPr>
        <p:spPr>
          <a:xfrm>
            <a:off x="6660232" y="5661248"/>
            <a:ext cx="2138727" cy="646331"/>
          </a:xfrm>
          <a:prstGeom prst="rect">
            <a:avLst/>
          </a:prstGeom>
          <a:noFill/>
        </p:spPr>
        <p:txBody>
          <a:bodyPr wrap="none" rtlCol="0">
            <a:spAutoFit/>
          </a:bodyPr>
          <a:lstStyle/>
          <a:p>
            <a:r>
              <a:rPr lang="fr-FR" dirty="0" smtClean="0"/>
              <a:t>Détecteurs distants</a:t>
            </a:r>
          </a:p>
          <a:p>
            <a:r>
              <a:rPr lang="fr-FR" dirty="0" smtClean="0"/>
              <a:t>De 100 m</a:t>
            </a:r>
            <a:endParaRPr lang="fr-FR" dirty="0"/>
          </a:p>
        </p:txBody>
      </p:sp>
      <p:pic>
        <p:nvPicPr>
          <p:cNvPr id="10" name="Image 9" descr="verysimpledetection.gif"/>
          <p:cNvPicPr>
            <a:picLocks noChangeAspect="1"/>
          </p:cNvPicPr>
          <p:nvPr/>
        </p:nvPicPr>
        <p:blipFill>
          <a:blip r:embed="rId5" cstate="print"/>
          <a:stretch>
            <a:fillRect/>
          </a:stretch>
        </p:blipFill>
        <p:spPr>
          <a:xfrm>
            <a:off x="6660232" y="1124744"/>
            <a:ext cx="2057400" cy="4371975"/>
          </a:xfrm>
          <a:prstGeom prst="rect">
            <a:avLst/>
          </a:prstGeom>
        </p:spPr>
      </p:pic>
      <p:sp>
        <p:nvSpPr>
          <p:cNvPr id="11" name="ZoneTexte 10"/>
          <p:cNvSpPr txBox="1"/>
          <p:nvPr/>
        </p:nvSpPr>
        <p:spPr>
          <a:xfrm>
            <a:off x="3779912" y="4725144"/>
            <a:ext cx="2401619" cy="369332"/>
          </a:xfrm>
          <a:prstGeom prst="rect">
            <a:avLst/>
          </a:prstGeom>
          <a:noFill/>
        </p:spPr>
        <p:txBody>
          <a:bodyPr wrap="none" rtlCol="0">
            <a:spAutoFit/>
          </a:bodyPr>
          <a:lstStyle/>
          <a:p>
            <a:r>
              <a:rPr lang="fr-FR" dirty="0" smtClean="0"/>
              <a:t>Gerbe atmosphérique</a:t>
            </a:r>
            <a:endParaRPr lang="fr-FR" dirty="0"/>
          </a:p>
        </p:txBody>
      </p:sp>
      <p:sp>
        <p:nvSpPr>
          <p:cNvPr id="12" name="ZoneTexte 11"/>
          <p:cNvSpPr txBox="1"/>
          <p:nvPr/>
        </p:nvSpPr>
        <p:spPr>
          <a:xfrm>
            <a:off x="1115616" y="5661248"/>
            <a:ext cx="4190571" cy="369332"/>
          </a:xfrm>
          <a:prstGeom prst="rect">
            <a:avLst/>
          </a:prstGeom>
          <a:noFill/>
        </p:spPr>
        <p:txBody>
          <a:bodyPr wrap="none" rtlCol="0">
            <a:spAutoFit/>
          </a:bodyPr>
          <a:lstStyle/>
          <a:p>
            <a:r>
              <a:rPr lang="fr-FR" dirty="0" smtClean="0"/>
              <a:t>Découverte des grandes gerbes en 1938</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solidFill>
                  <a:schemeClr val="tx1"/>
                </a:solidFill>
              </a:rPr>
              <a:t>Flux de rayons cosmiques</a:t>
            </a:r>
            <a:endParaRPr lang="fr-FR" dirty="0">
              <a:solidFill>
                <a:schemeClr val="tx1"/>
              </a:solidFill>
            </a:endParaRPr>
          </a:p>
        </p:txBody>
      </p:sp>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13</a:t>
            </a:fld>
            <a:endParaRPr lang="fr-FR"/>
          </a:p>
        </p:txBody>
      </p:sp>
      <p:pic>
        <p:nvPicPr>
          <p:cNvPr id="10" name="Espace réservé du contenu 9" descr="852462863067974.png"/>
          <p:cNvPicPr>
            <a:picLocks noGrp="1" noChangeAspect="1"/>
          </p:cNvPicPr>
          <p:nvPr>
            <p:ph idx="1"/>
          </p:nvPr>
        </p:nvPicPr>
        <p:blipFill>
          <a:blip r:embed="rId3" cstate="print"/>
          <a:stretch>
            <a:fillRect/>
          </a:stretch>
        </p:blipFill>
        <p:spPr>
          <a:xfrm>
            <a:off x="2483768" y="1844824"/>
            <a:ext cx="4176464" cy="4392488"/>
          </a:xfrm>
        </p:spPr>
      </p:pic>
      <p:pic>
        <p:nvPicPr>
          <p:cNvPr id="11" name="Image 10" descr="diaposoleil5.jpg"/>
          <p:cNvPicPr>
            <a:picLocks noChangeAspect="1"/>
          </p:cNvPicPr>
          <p:nvPr/>
        </p:nvPicPr>
        <p:blipFill>
          <a:blip r:embed="rId4" cstate="print"/>
          <a:stretch>
            <a:fillRect/>
          </a:stretch>
        </p:blipFill>
        <p:spPr>
          <a:xfrm>
            <a:off x="395536" y="1268761"/>
            <a:ext cx="1872208" cy="1440159"/>
          </a:xfrm>
          <a:prstGeom prst="rect">
            <a:avLst/>
          </a:prstGeom>
        </p:spPr>
      </p:pic>
      <p:pic>
        <p:nvPicPr>
          <p:cNvPr id="12" name="Image 11" descr="crabe-nebuleuse.jpg"/>
          <p:cNvPicPr>
            <a:picLocks noChangeAspect="1"/>
          </p:cNvPicPr>
          <p:nvPr/>
        </p:nvPicPr>
        <p:blipFill>
          <a:blip r:embed="rId5" cstate="print"/>
          <a:stretch>
            <a:fillRect/>
          </a:stretch>
        </p:blipFill>
        <p:spPr>
          <a:xfrm>
            <a:off x="7092280" y="2780928"/>
            <a:ext cx="1492839" cy="1484784"/>
          </a:xfrm>
          <a:prstGeom prst="rect">
            <a:avLst/>
          </a:prstGeom>
        </p:spPr>
      </p:pic>
      <p:pic>
        <p:nvPicPr>
          <p:cNvPr id="13" name="Image 12" descr="AMS3.gif"/>
          <p:cNvPicPr>
            <a:picLocks noChangeAspect="1"/>
          </p:cNvPicPr>
          <p:nvPr/>
        </p:nvPicPr>
        <p:blipFill>
          <a:blip r:embed="rId6" cstate="print"/>
          <a:stretch>
            <a:fillRect/>
          </a:stretch>
        </p:blipFill>
        <p:spPr>
          <a:xfrm>
            <a:off x="6876256" y="1052736"/>
            <a:ext cx="1815857" cy="1428577"/>
          </a:xfrm>
          <a:prstGeom prst="rect">
            <a:avLst/>
          </a:prstGeom>
        </p:spPr>
      </p:pic>
      <p:pic>
        <p:nvPicPr>
          <p:cNvPr id="15" name="Image 14" descr="interaction-rayons-cosmiques-gaz.jpg"/>
          <p:cNvPicPr>
            <a:picLocks noChangeAspect="1"/>
          </p:cNvPicPr>
          <p:nvPr/>
        </p:nvPicPr>
        <p:blipFill>
          <a:blip r:embed="rId7" cstate="print"/>
          <a:stretch>
            <a:fillRect/>
          </a:stretch>
        </p:blipFill>
        <p:spPr>
          <a:xfrm>
            <a:off x="323528" y="2852936"/>
            <a:ext cx="1944216" cy="1839228"/>
          </a:xfrm>
          <a:prstGeom prst="rect">
            <a:avLst/>
          </a:prstGeom>
        </p:spPr>
      </p:pic>
      <p:pic>
        <p:nvPicPr>
          <p:cNvPr id="17" name="Image 16" descr="cen-a.jpg"/>
          <p:cNvPicPr>
            <a:picLocks noChangeAspect="1"/>
          </p:cNvPicPr>
          <p:nvPr/>
        </p:nvPicPr>
        <p:blipFill>
          <a:blip r:embed="rId8" cstate="print"/>
          <a:stretch>
            <a:fillRect/>
          </a:stretch>
        </p:blipFill>
        <p:spPr>
          <a:xfrm>
            <a:off x="7135069" y="4869160"/>
            <a:ext cx="2008930" cy="1988840"/>
          </a:xfrm>
          <a:prstGeom prst="rect">
            <a:avLst/>
          </a:prstGeom>
        </p:spPr>
      </p:pic>
      <p:pic>
        <p:nvPicPr>
          <p:cNvPr id="18" name="Image 17" descr="jpg_auger.jpg"/>
          <p:cNvPicPr>
            <a:picLocks noChangeAspect="1"/>
          </p:cNvPicPr>
          <p:nvPr/>
        </p:nvPicPr>
        <p:blipFill>
          <a:blip r:embed="rId9" cstate="print"/>
          <a:stretch>
            <a:fillRect/>
          </a:stretch>
        </p:blipFill>
        <p:spPr>
          <a:xfrm>
            <a:off x="323528" y="5013176"/>
            <a:ext cx="1944216" cy="1665706"/>
          </a:xfrm>
          <a:prstGeom prst="rect">
            <a:avLst/>
          </a:prstGeom>
        </p:spPr>
      </p:pic>
      <p:cxnSp>
        <p:nvCxnSpPr>
          <p:cNvPr id="20" name="Connecteur en angle 19"/>
          <p:cNvCxnSpPr>
            <a:stCxn id="11" idx="3"/>
          </p:cNvCxnSpPr>
          <p:nvPr/>
        </p:nvCxnSpPr>
        <p:spPr>
          <a:xfrm flipV="1">
            <a:off x="2267744" y="1988840"/>
            <a:ext cx="1080120" cy="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10800000" flipV="1">
            <a:off x="4283968" y="1628800"/>
            <a:ext cx="259228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12" idx="1"/>
          </p:cNvCxnSpPr>
          <p:nvPr/>
        </p:nvCxnSpPr>
        <p:spPr>
          <a:xfrm rot="10800000">
            <a:off x="4932040" y="3501008"/>
            <a:ext cx="2160240" cy="22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17" idx="1"/>
          </p:cNvCxnSpPr>
          <p:nvPr/>
        </p:nvCxnSpPr>
        <p:spPr>
          <a:xfrm rot="10800000">
            <a:off x="6084169" y="5301208"/>
            <a:ext cx="1050901" cy="562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18" idx="3"/>
          </p:cNvCxnSpPr>
          <p:nvPr/>
        </p:nvCxnSpPr>
        <p:spPr>
          <a:xfrm flipV="1">
            <a:off x="2267744" y="5301208"/>
            <a:ext cx="3816424" cy="544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15" idx="3"/>
          </p:cNvCxnSpPr>
          <p:nvPr/>
        </p:nvCxnSpPr>
        <p:spPr>
          <a:xfrm>
            <a:off x="2267744" y="3772550"/>
            <a:ext cx="1872208" cy="16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3635896" y="908720"/>
            <a:ext cx="1409360" cy="923330"/>
          </a:xfrm>
          <a:prstGeom prst="rect">
            <a:avLst/>
          </a:prstGeom>
          <a:noFill/>
        </p:spPr>
        <p:txBody>
          <a:bodyPr wrap="none" rtlCol="0">
            <a:spAutoFit/>
          </a:bodyPr>
          <a:lstStyle/>
          <a:p>
            <a:r>
              <a:rPr lang="fr-FR" dirty="0" smtClean="0"/>
              <a:t>Expériences</a:t>
            </a:r>
          </a:p>
          <a:p>
            <a:r>
              <a:rPr lang="fr-FR" dirty="0" smtClean="0"/>
              <a:t>En satellites</a:t>
            </a:r>
          </a:p>
          <a:p>
            <a:r>
              <a:rPr lang="fr-FR" dirty="0" smtClean="0"/>
              <a:t>Ou ballons</a:t>
            </a:r>
            <a:endParaRPr lang="fr-FR" dirty="0"/>
          </a:p>
        </p:txBody>
      </p:sp>
      <p:sp>
        <p:nvSpPr>
          <p:cNvPr id="32" name="ZoneTexte 31"/>
          <p:cNvSpPr txBox="1"/>
          <p:nvPr/>
        </p:nvSpPr>
        <p:spPr>
          <a:xfrm>
            <a:off x="5148064" y="1052736"/>
            <a:ext cx="1409360" cy="646331"/>
          </a:xfrm>
          <a:prstGeom prst="rect">
            <a:avLst/>
          </a:prstGeom>
          <a:noFill/>
        </p:spPr>
        <p:txBody>
          <a:bodyPr wrap="none" rtlCol="0">
            <a:spAutoFit/>
          </a:bodyPr>
          <a:lstStyle/>
          <a:p>
            <a:r>
              <a:rPr lang="fr-FR" dirty="0" smtClean="0"/>
              <a:t>Expériences</a:t>
            </a:r>
          </a:p>
          <a:p>
            <a:r>
              <a:rPr lang="fr-FR" dirty="0" smtClean="0"/>
              <a:t>Au sol</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922114"/>
          </a:xfrm>
        </p:spPr>
        <p:txBody>
          <a:bodyPr/>
          <a:lstStyle/>
          <a:p>
            <a:r>
              <a:rPr lang="fr-FR" dirty="0" smtClean="0">
                <a:solidFill>
                  <a:schemeClr val="tx1"/>
                </a:solidFill>
              </a:rPr>
              <a:t>L’observatoire Pierre Auger</a:t>
            </a:r>
            <a:endParaRPr lang="fr-FR" dirty="0"/>
          </a:p>
        </p:txBody>
      </p:sp>
      <p:pic>
        <p:nvPicPr>
          <p:cNvPr id="9" name="Espace réservé du contenu 8" descr="coihueco_front01.jpg"/>
          <p:cNvPicPr>
            <a:picLocks noGrp="1" noChangeAspect="1"/>
          </p:cNvPicPr>
          <p:nvPr>
            <p:ph sz="half" idx="1"/>
          </p:nvPr>
        </p:nvPicPr>
        <p:blipFill>
          <a:blip r:embed="rId3" cstate="print"/>
          <a:stretch>
            <a:fillRect/>
          </a:stretch>
        </p:blipFill>
        <p:spPr>
          <a:xfrm>
            <a:off x="251520" y="1196752"/>
            <a:ext cx="4038600" cy="3038715"/>
          </a:xfrm>
        </p:spPr>
      </p:pic>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14</a:t>
            </a:fld>
            <a:endParaRPr lang="fr-FR"/>
          </a:p>
        </p:txBody>
      </p:sp>
      <p:pic>
        <p:nvPicPr>
          <p:cNvPr id="14" name="Espace réservé du contenu 13" descr="auger-andes.jpg"/>
          <p:cNvPicPr>
            <a:picLocks noGrp="1" noChangeAspect="1"/>
          </p:cNvPicPr>
          <p:nvPr>
            <p:ph sz="half" idx="2"/>
          </p:nvPr>
        </p:nvPicPr>
        <p:blipFill>
          <a:blip r:embed="rId4" cstate="print"/>
          <a:stretch>
            <a:fillRect/>
          </a:stretch>
        </p:blipFill>
        <p:spPr>
          <a:xfrm>
            <a:off x="4644008" y="1196752"/>
            <a:ext cx="4248472" cy="3028950"/>
          </a:xfrm>
        </p:spPr>
      </p:pic>
      <p:pic>
        <p:nvPicPr>
          <p:cNvPr id="7" name="Image 6" descr="cen-a.jpg"/>
          <p:cNvPicPr>
            <a:picLocks noChangeAspect="1"/>
          </p:cNvPicPr>
          <p:nvPr/>
        </p:nvPicPr>
        <p:blipFill>
          <a:blip r:embed="rId5" cstate="print"/>
          <a:stretch>
            <a:fillRect/>
          </a:stretch>
        </p:blipFill>
        <p:spPr>
          <a:xfrm>
            <a:off x="5364088" y="4437112"/>
            <a:ext cx="2232248" cy="2209926"/>
          </a:xfrm>
          <a:prstGeom prst="rect">
            <a:avLst/>
          </a:prstGeom>
        </p:spPr>
      </p:pic>
      <p:pic>
        <p:nvPicPr>
          <p:cNvPr id="8" name="Image 7" descr="black-hole2.jpg"/>
          <p:cNvPicPr>
            <a:picLocks noChangeAspect="1"/>
          </p:cNvPicPr>
          <p:nvPr/>
        </p:nvPicPr>
        <p:blipFill>
          <a:blip r:embed="rId6" cstate="print"/>
          <a:stretch>
            <a:fillRect/>
          </a:stretch>
        </p:blipFill>
        <p:spPr>
          <a:xfrm>
            <a:off x="683568" y="4509120"/>
            <a:ext cx="2448272" cy="2117035"/>
          </a:xfrm>
          <a:prstGeom prst="rect">
            <a:avLst/>
          </a:prstGeom>
        </p:spPr>
      </p:pic>
      <p:sp>
        <p:nvSpPr>
          <p:cNvPr id="10" name="ZoneTexte 9"/>
          <p:cNvSpPr txBox="1"/>
          <p:nvPr/>
        </p:nvSpPr>
        <p:spPr>
          <a:xfrm>
            <a:off x="7668344" y="5157192"/>
            <a:ext cx="1252266" cy="646331"/>
          </a:xfrm>
          <a:prstGeom prst="rect">
            <a:avLst/>
          </a:prstGeom>
          <a:noFill/>
        </p:spPr>
        <p:txBody>
          <a:bodyPr wrap="none" rtlCol="0">
            <a:spAutoFit/>
          </a:bodyPr>
          <a:lstStyle/>
          <a:p>
            <a:r>
              <a:rPr lang="fr-FR" dirty="0" err="1" smtClean="0"/>
              <a:t>Centaurus</a:t>
            </a:r>
            <a:endParaRPr lang="fr-FR" dirty="0" smtClean="0"/>
          </a:p>
          <a:p>
            <a:r>
              <a:rPr lang="fr-FR" dirty="0" smtClean="0"/>
              <a:t>A</a:t>
            </a:r>
            <a:endParaRPr lang="fr-FR" dirty="0"/>
          </a:p>
        </p:txBody>
      </p:sp>
      <p:sp>
        <p:nvSpPr>
          <p:cNvPr id="11" name="ZoneTexte 10"/>
          <p:cNvSpPr txBox="1"/>
          <p:nvPr/>
        </p:nvSpPr>
        <p:spPr>
          <a:xfrm>
            <a:off x="3131840" y="5013176"/>
            <a:ext cx="1717137" cy="923330"/>
          </a:xfrm>
          <a:prstGeom prst="rect">
            <a:avLst/>
          </a:prstGeom>
          <a:noFill/>
        </p:spPr>
        <p:txBody>
          <a:bodyPr wrap="none" rtlCol="0">
            <a:spAutoFit/>
          </a:bodyPr>
          <a:lstStyle/>
          <a:p>
            <a:r>
              <a:rPr lang="fr-FR" dirty="0" smtClean="0"/>
              <a:t>Image d’artiste</a:t>
            </a:r>
          </a:p>
          <a:p>
            <a:r>
              <a:rPr lang="fr-FR" dirty="0" smtClean="0"/>
              <a:t>D’une galaxie</a:t>
            </a:r>
          </a:p>
          <a:p>
            <a:r>
              <a:rPr lang="fr-FR" dirty="0" smtClean="0"/>
              <a:t>active</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964488" cy="562074"/>
          </a:xfrm>
        </p:spPr>
        <p:txBody>
          <a:bodyPr>
            <a:noAutofit/>
          </a:bodyPr>
          <a:lstStyle/>
          <a:p>
            <a:r>
              <a:rPr lang="fr-FR" sz="2400" dirty="0" smtClean="0">
                <a:solidFill>
                  <a:schemeClr val="tx1"/>
                </a:solidFill>
              </a:rPr>
              <a:t>Le futur : Observation depuis l’espace vers 2020 ?</a:t>
            </a:r>
            <a:endParaRPr lang="fr-FR" sz="2400" dirty="0">
              <a:solidFill>
                <a:schemeClr val="tx1"/>
              </a:solidFill>
            </a:endParaRPr>
          </a:p>
        </p:txBody>
      </p:sp>
      <p:sp>
        <p:nvSpPr>
          <p:cNvPr id="5" name="Espace réservé du pied de page 4"/>
          <p:cNvSpPr>
            <a:spLocks noGrp="1"/>
          </p:cNvSpPr>
          <p:nvPr>
            <p:ph type="ftr" sz="quarter" idx="11"/>
          </p:nvPr>
        </p:nvSpPr>
        <p:spPr/>
        <p:txBody>
          <a:bodyPr/>
          <a:lstStyle/>
          <a:p>
            <a:r>
              <a:rPr lang="fr-FR" smtClean="0"/>
              <a:t>MasterClasses 2011, Orsay LAL, le 14 mars 2011</a:t>
            </a:r>
            <a:endParaRPr lang="fr-FR"/>
          </a:p>
        </p:txBody>
      </p:sp>
      <p:sp>
        <p:nvSpPr>
          <p:cNvPr id="6" name="Espace réservé du numéro de diapositive 5"/>
          <p:cNvSpPr>
            <a:spLocks noGrp="1"/>
          </p:cNvSpPr>
          <p:nvPr>
            <p:ph type="sldNum" sz="quarter" idx="12"/>
          </p:nvPr>
        </p:nvSpPr>
        <p:spPr/>
        <p:txBody>
          <a:bodyPr/>
          <a:lstStyle/>
          <a:p>
            <a:fld id="{CD062839-BE54-4D4B-8334-41C33BE94D40}" type="slidenum">
              <a:rPr lang="fr-FR" smtClean="0"/>
              <a:pPr/>
              <a:t>15</a:t>
            </a:fld>
            <a:endParaRPr lang="fr-FR"/>
          </a:p>
        </p:txBody>
      </p:sp>
      <p:pic>
        <p:nvPicPr>
          <p:cNvPr id="9" name="Espace réservé du contenu 8" descr="top_euso_img_01.png"/>
          <p:cNvPicPr>
            <a:picLocks noGrp="1" noChangeAspect="1"/>
          </p:cNvPicPr>
          <p:nvPr>
            <p:ph sz="half" idx="1"/>
          </p:nvPr>
        </p:nvPicPr>
        <p:blipFill>
          <a:blip r:embed="rId3" cstate="print"/>
          <a:stretch>
            <a:fillRect/>
          </a:stretch>
        </p:blipFill>
        <p:spPr>
          <a:xfrm>
            <a:off x="611560" y="908720"/>
            <a:ext cx="7848872" cy="554461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Autofit/>
          </a:bodyPr>
          <a:lstStyle/>
          <a:p>
            <a:r>
              <a:rPr lang="fr-FR" sz="3200" dirty="0" smtClean="0">
                <a:solidFill>
                  <a:schemeClr val="tx1"/>
                </a:solidFill>
              </a:rPr>
              <a:t/>
            </a:r>
            <a:br>
              <a:rPr lang="fr-FR" sz="3200" dirty="0" smtClean="0">
                <a:solidFill>
                  <a:schemeClr val="tx1"/>
                </a:solidFill>
              </a:rPr>
            </a:br>
            <a:r>
              <a:rPr lang="fr-FR" sz="3200" dirty="0" smtClean="0">
                <a:solidFill>
                  <a:schemeClr val="tx1"/>
                </a:solidFill>
              </a:rPr>
              <a:t>Pourquoi rechercher les hautes énergies ?</a:t>
            </a:r>
            <a:br>
              <a:rPr lang="fr-FR" sz="3200" dirty="0" smtClean="0">
                <a:solidFill>
                  <a:schemeClr val="tx1"/>
                </a:solidFill>
              </a:rPr>
            </a:br>
            <a:r>
              <a:rPr lang="fr-FR" sz="2000" dirty="0" smtClean="0">
                <a:solidFill>
                  <a:schemeClr val="tx1"/>
                </a:solidFill>
              </a:rPr>
              <a:t>Trajectoire </a:t>
            </a:r>
            <a:r>
              <a:rPr lang="fr-FR" sz="2000" dirty="0" smtClean="0">
                <a:solidFill>
                  <a:schemeClr val="tx1"/>
                </a:solidFill>
              </a:rPr>
              <a:t>des rayons cosmiques </a:t>
            </a:r>
            <a:r>
              <a:rPr lang="fr-FR" sz="1800" dirty="0" smtClean="0">
                <a:solidFill>
                  <a:schemeClr val="tx1"/>
                </a:solidFill>
              </a:rPr>
              <a:t>dans notre galaxie</a:t>
            </a:r>
            <a:endParaRPr lang="fr-FR" sz="3200" dirty="0">
              <a:solidFill>
                <a:schemeClr val="tx1"/>
              </a:solidFill>
            </a:endParaRPr>
          </a:p>
        </p:txBody>
      </p:sp>
      <p:pic>
        <p:nvPicPr>
          <p:cNvPr id="9" name="Espace réservé du contenu 8" descr="fig2.jpg"/>
          <p:cNvPicPr>
            <a:picLocks noGrp="1" noChangeAspect="1"/>
          </p:cNvPicPr>
          <p:nvPr>
            <p:ph idx="1"/>
          </p:nvPr>
        </p:nvPicPr>
        <p:blipFill>
          <a:blip r:embed="rId3" cstate="print"/>
          <a:stretch>
            <a:fillRect/>
          </a:stretch>
        </p:blipFill>
        <p:spPr>
          <a:xfrm>
            <a:off x="0" y="2060848"/>
            <a:ext cx="9144000" cy="4320480"/>
          </a:xfrm>
        </p:spPr>
      </p:pic>
      <p:sp>
        <p:nvSpPr>
          <p:cNvPr id="5" name="Espace réservé du pied de page 4"/>
          <p:cNvSpPr>
            <a:spLocks noGrp="1"/>
          </p:cNvSpPr>
          <p:nvPr>
            <p:ph type="ftr" sz="quarter" idx="11"/>
          </p:nvPr>
        </p:nvSpPr>
        <p:spPr/>
        <p:txBody>
          <a:bodyPr/>
          <a:lstStyle/>
          <a:p>
            <a:r>
              <a:rPr lang="fr-FR" smtClean="0"/>
              <a:t>MasterClasses 2011, Orsay LAL, le 14 mars 2011</a:t>
            </a:r>
            <a:endParaRPr lang="fr-FR"/>
          </a:p>
        </p:txBody>
      </p:sp>
      <p:sp>
        <p:nvSpPr>
          <p:cNvPr id="6" name="Espace réservé du numéro de diapositive 5"/>
          <p:cNvSpPr>
            <a:spLocks noGrp="1"/>
          </p:cNvSpPr>
          <p:nvPr>
            <p:ph type="sldNum" sz="quarter" idx="12"/>
          </p:nvPr>
        </p:nvSpPr>
        <p:spPr/>
        <p:txBody>
          <a:bodyPr/>
          <a:lstStyle/>
          <a:p>
            <a:fld id="{CD062839-BE54-4D4B-8334-41C33BE94D40}"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64488" cy="706090"/>
          </a:xfrm>
        </p:spPr>
        <p:txBody>
          <a:bodyPr>
            <a:normAutofit fontScale="90000"/>
          </a:bodyPr>
          <a:lstStyle/>
          <a:p>
            <a:r>
              <a:rPr lang="fr-FR" sz="3200" dirty="0" smtClean="0">
                <a:solidFill>
                  <a:schemeClr val="tx1"/>
                </a:solidFill>
              </a:rPr>
              <a:t>Pause théorie (depuis les années 1920-1930)</a:t>
            </a:r>
            <a:endParaRPr lang="fr-FR" sz="3200" dirty="0">
              <a:solidFill>
                <a:schemeClr val="tx1"/>
              </a:solidFill>
            </a:endParaRPr>
          </a:p>
        </p:txBody>
      </p:sp>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17</a:t>
            </a:fld>
            <a:endParaRPr lang="fr-FR"/>
          </a:p>
        </p:txBody>
      </p:sp>
      <p:pic>
        <p:nvPicPr>
          <p:cNvPr id="8" name="Image 7" descr="mecanique_quantique1.jpg"/>
          <p:cNvPicPr>
            <a:picLocks noChangeAspect="1"/>
          </p:cNvPicPr>
          <p:nvPr/>
        </p:nvPicPr>
        <p:blipFill>
          <a:blip r:embed="rId3" cstate="print"/>
          <a:stretch>
            <a:fillRect/>
          </a:stretch>
        </p:blipFill>
        <p:spPr>
          <a:xfrm>
            <a:off x="4932040" y="1556792"/>
            <a:ext cx="3608090" cy="2304256"/>
          </a:xfrm>
          <a:prstGeom prst="rect">
            <a:avLst/>
          </a:prstGeom>
        </p:spPr>
      </p:pic>
      <p:pic>
        <p:nvPicPr>
          <p:cNvPr id="10" name="Image 9" descr="quarks.jpg"/>
          <p:cNvPicPr>
            <a:picLocks noChangeAspect="1"/>
          </p:cNvPicPr>
          <p:nvPr/>
        </p:nvPicPr>
        <p:blipFill>
          <a:blip r:embed="rId4" cstate="print"/>
          <a:stretch>
            <a:fillRect/>
          </a:stretch>
        </p:blipFill>
        <p:spPr>
          <a:xfrm>
            <a:off x="4932040" y="3861048"/>
            <a:ext cx="3528392" cy="2743200"/>
          </a:xfrm>
          <a:prstGeom prst="rect">
            <a:avLst/>
          </a:prstGeom>
        </p:spPr>
      </p:pic>
      <p:sp>
        <p:nvSpPr>
          <p:cNvPr id="11" name="Rectangle 10"/>
          <p:cNvSpPr/>
          <p:nvPr/>
        </p:nvSpPr>
        <p:spPr>
          <a:xfrm>
            <a:off x="4211960" y="1196752"/>
            <a:ext cx="216024" cy="5328592"/>
          </a:xfrm>
          <a:prstGeom prst="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467544" y="836712"/>
            <a:ext cx="3411511" cy="646331"/>
          </a:xfrm>
          <a:prstGeom prst="rect">
            <a:avLst/>
          </a:prstGeom>
          <a:noFill/>
        </p:spPr>
        <p:txBody>
          <a:bodyPr wrap="none" rtlCol="0">
            <a:spAutoFit/>
          </a:bodyPr>
          <a:lstStyle/>
          <a:p>
            <a:r>
              <a:rPr lang="fr-FR" dirty="0" smtClean="0"/>
              <a:t>Théorie de la relativité générale</a:t>
            </a:r>
          </a:p>
          <a:p>
            <a:r>
              <a:rPr lang="fr-FR" dirty="0" smtClean="0"/>
              <a:t>(gravitation, espace, en 1915)</a:t>
            </a:r>
            <a:endParaRPr lang="fr-FR" dirty="0"/>
          </a:p>
        </p:txBody>
      </p:sp>
      <p:sp>
        <p:nvSpPr>
          <p:cNvPr id="13" name="ZoneTexte 12"/>
          <p:cNvSpPr txBox="1"/>
          <p:nvPr/>
        </p:nvSpPr>
        <p:spPr>
          <a:xfrm>
            <a:off x="4547870" y="692696"/>
            <a:ext cx="4596130" cy="923330"/>
          </a:xfrm>
          <a:prstGeom prst="rect">
            <a:avLst/>
          </a:prstGeom>
          <a:noFill/>
        </p:spPr>
        <p:txBody>
          <a:bodyPr wrap="none" rtlCol="0">
            <a:spAutoFit/>
          </a:bodyPr>
          <a:lstStyle/>
          <a:p>
            <a:r>
              <a:rPr lang="fr-FR" dirty="0" smtClean="0"/>
              <a:t>Mécanique quantique</a:t>
            </a:r>
          </a:p>
          <a:p>
            <a:r>
              <a:rPr lang="fr-FR" dirty="0" smtClean="0"/>
              <a:t>(rayonnement, matière, comme ingrédients</a:t>
            </a:r>
          </a:p>
          <a:p>
            <a:r>
              <a:rPr lang="fr-FR" dirty="0" smtClean="0"/>
              <a:t>De l’espace)</a:t>
            </a:r>
            <a:endParaRPr lang="fr-FR" dirty="0"/>
          </a:p>
        </p:txBody>
      </p:sp>
      <p:pic>
        <p:nvPicPr>
          <p:cNvPr id="16" name="Espace réservé du contenu 5" descr="rbcflw8x.jpg"/>
          <p:cNvPicPr>
            <a:picLocks noGrp="1" noChangeAspect="1"/>
          </p:cNvPicPr>
          <p:nvPr>
            <p:ph idx="1"/>
          </p:nvPr>
        </p:nvPicPr>
        <p:blipFill>
          <a:blip r:embed="rId6" cstate="print"/>
          <a:stretch>
            <a:fillRect/>
          </a:stretch>
        </p:blipFill>
        <p:spPr>
          <a:xfrm>
            <a:off x="395536" y="2132856"/>
            <a:ext cx="3456384" cy="345638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274638"/>
            <a:ext cx="8229600" cy="490066"/>
          </a:xfrm>
        </p:spPr>
        <p:txBody>
          <a:bodyPr>
            <a:normAutofit fontScale="90000"/>
          </a:bodyPr>
          <a:lstStyle/>
          <a:p>
            <a:r>
              <a:rPr lang="fr-FR" sz="3200" dirty="0" smtClean="0">
                <a:solidFill>
                  <a:schemeClr val="tx1"/>
                </a:solidFill>
              </a:rPr>
              <a:t>La relativité générale et gravitation</a:t>
            </a:r>
            <a:endParaRPr lang="fr-FR" sz="3200" dirty="0">
              <a:solidFill>
                <a:schemeClr val="tx1"/>
              </a:solidFill>
            </a:endParaRPr>
          </a:p>
        </p:txBody>
      </p:sp>
      <p:pic>
        <p:nvPicPr>
          <p:cNvPr id="6" name="Espace réservé du contenu 5" descr="lentille-gravitationnelle.jpg"/>
          <p:cNvPicPr>
            <a:picLocks noGrp="1" noChangeAspect="1"/>
          </p:cNvPicPr>
          <p:nvPr>
            <p:ph sz="half" idx="1"/>
          </p:nvPr>
        </p:nvPicPr>
        <p:blipFill>
          <a:blip r:embed="rId3" cstate="print"/>
          <a:stretch>
            <a:fillRect/>
          </a:stretch>
        </p:blipFill>
        <p:spPr>
          <a:xfrm>
            <a:off x="395536" y="980728"/>
            <a:ext cx="4392488" cy="3600400"/>
          </a:xfrm>
        </p:spPr>
      </p:pic>
      <p:sp>
        <p:nvSpPr>
          <p:cNvPr id="9" name="Espace réservé du contenu 8"/>
          <p:cNvSpPr>
            <a:spLocks noGrp="1"/>
          </p:cNvSpPr>
          <p:nvPr>
            <p:ph sz="half" idx="2"/>
          </p:nvPr>
        </p:nvSpPr>
        <p:spPr>
          <a:xfrm>
            <a:off x="4716016" y="1124744"/>
            <a:ext cx="4038600" cy="4525963"/>
          </a:xfrm>
        </p:spPr>
        <p:txBody>
          <a:bodyPr>
            <a:normAutofit/>
          </a:bodyPr>
          <a:lstStyle/>
          <a:p>
            <a:r>
              <a:rPr lang="fr-FR" sz="2400" dirty="0" smtClean="0"/>
              <a:t>L’énergie c’est de la masse</a:t>
            </a:r>
          </a:p>
          <a:p>
            <a:pPr>
              <a:buNone/>
            </a:pPr>
            <a:r>
              <a:rPr lang="fr-FR" sz="2400" dirty="0" smtClean="0"/>
              <a:t>           E = MC</a:t>
            </a:r>
            <a:r>
              <a:rPr lang="fr-FR" sz="2400" baseline="30000" dirty="0" smtClean="0"/>
              <a:t>2</a:t>
            </a:r>
          </a:p>
          <a:p>
            <a:endParaRPr lang="fr-FR" sz="2400" dirty="0" smtClean="0"/>
          </a:p>
          <a:p>
            <a:r>
              <a:rPr lang="fr-FR" sz="2400" dirty="0" smtClean="0"/>
              <a:t>La masse courbe l’espace-temps</a:t>
            </a:r>
            <a:endParaRPr lang="fr-FR" sz="2400" dirty="0"/>
          </a:p>
        </p:txBody>
      </p:sp>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18</a:t>
            </a:fld>
            <a:endParaRPr lang="fr-FR"/>
          </a:p>
        </p:txBody>
      </p:sp>
      <p:sp>
        <p:nvSpPr>
          <p:cNvPr id="12" name="ZoneTexte 11"/>
          <p:cNvSpPr txBox="1"/>
          <p:nvPr/>
        </p:nvSpPr>
        <p:spPr>
          <a:xfrm>
            <a:off x="323528" y="4869160"/>
            <a:ext cx="4530407" cy="923330"/>
          </a:xfrm>
          <a:prstGeom prst="rect">
            <a:avLst/>
          </a:prstGeom>
          <a:noFill/>
        </p:spPr>
        <p:txBody>
          <a:bodyPr wrap="none" rtlCol="0">
            <a:spAutoFit/>
          </a:bodyPr>
          <a:lstStyle/>
          <a:p>
            <a:r>
              <a:rPr lang="fr-FR" dirty="0" smtClean="0"/>
              <a:t>La question c’est qu’est ce que l’on appelle</a:t>
            </a:r>
          </a:p>
          <a:p>
            <a:r>
              <a:rPr lang="fr-FR" dirty="0" smtClean="0"/>
              <a:t>La masse (ou l’énergie)</a:t>
            </a:r>
          </a:p>
          <a:p>
            <a:r>
              <a:rPr lang="fr-FR" dirty="0" smtClean="0"/>
              <a:t>- La matière ?</a:t>
            </a:r>
            <a:endParaRPr lang="fr-FR" dirty="0"/>
          </a:p>
        </p:txBody>
      </p:sp>
      <p:pic>
        <p:nvPicPr>
          <p:cNvPr id="14" name="Image 13" descr="spacetimelu3iy7.jpg"/>
          <p:cNvPicPr>
            <a:picLocks noChangeAspect="1"/>
          </p:cNvPicPr>
          <p:nvPr/>
        </p:nvPicPr>
        <p:blipFill>
          <a:blip r:embed="rId4" cstate="print"/>
          <a:stretch>
            <a:fillRect/>
          </a:stretch>
        </p:blipFill>
        <p:spPr>
          <a:xfrm>
            <a:off x="5220072" y="4077072"/>
            <a:ext cx="3456384" cy="230425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1"/>
          <p:cNvSpPr>
            <a:spLocks noGrp="1"/>
          </p:cNvSpPr>
          <p:nvPr>
            <p:ph type="ftr" sz="quarter" idx="10"/>
          </p:nvPr>
        </p:nvSpPr>
        <p:spPr/>
        <p:txBody>
          <a:bodyPr/>
          <a:lstStyle/>
          <a:p>
            <a:r>
              <a:rPr lang="fr-FR" smtClean="0"/>
              <a:t>MasterClasses 2011, Orsay LAL, le 14 mars 2011</a:t>
            </a:r>
            <a:endParaRPr lang="en-GB"/>
          </a:p>
        </p:txBody>
      </p:sp>
      <p:sp>
        <p:nvSpPr>
          <p:cNvPr id="4" name="Espace réservé du numéro de diapositive 2"/>
          <p:cNvSpPr>
            <a:spLocks noGrp="1"/>
          </p:cNvSpPr>
          <p:nvPr>
            <p:ph type="sldNum" sz="quarter" idx="11"/>
          </p:nvPr>
        </p:nvSpPr>
        <p:spPr/>
        <p:txBody>
          <a:bodyPr/>
          <a:lstStyle/>
          <a:p>
            <a:fld id="{CADB7469-AF6A-4008-9299-304F5BC1DDE4}" type="slidenum">
              <a:rPr lang="en-GB"/>
              <a:pPr/>
              <a:t>19</a:t>
            </a:fld>
            <a:endParaRPr lang="en-GB"/>
          </a:p>
        </p:txBody>
      </p:sp>
      <p:pic>
        <p:nvPicPr>
          <p:cNvPr id="94212"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solidFill>
                  <a:schemeClr val="tx1"/>
                </a:solidFill>
              </a:rPr>
              <a:t>Introduction</a:t>
            </a:r>
            <a:endParaRPr lang="fr-FR" dirty="0">
              <a:solidFill>
                <a:schemeClr val="tx1"/>
              </a:solidFill>
            </a:endParaRPr>
          </a:p>
        </p:txBody>
      </p:sp>
      <p:sp>
        <p:nvSpPr>
          <p:cNvPr id="3" name="Espace réservé du contenu 2"/>
          <p:cNvSpPr>
            <a:spLocks noGrp="1"/>
          </p:cNvSpPr>
          <p:nvPr>
            <p:ph idx="1"/>
          </p:nvPr>
        </p:nvSpPr>
        <p:spPr>
          <a:xfrm>
            <a:off x="323528" y="1340768"/>
            <a:ext cx="8496944" cy="2952328"/>
          </a:xfrm>
        </p:spPr>
        <p:txBody>
          <a:bodyPr>
            <a:normAutofit/>
          </a:bodyPr>
          <a:lstStyle/>
          <a:p>
            <a:r>
              <a:rPr lang="fr-FR" dirty="0" smtClean="0"/>
              <a:t>Qu’est ce que la matière ?</a:t>
            </a:r>
          </a:p>
          <a:p>
            <a:r>
              <a:rPr lang="fr-FR" dirty="0" smtClean="0"/>
              <a:t>Où est t’elle dans l’univers ?</a:t>
            </a:r>
          </a:p>
          <a:p>
            <a:r>
              <a:rPr lang="fr-FR" dirty="0" smtClean="0"/>
              <a:t>Y a-t-il autre chose ? (restant dans le champs de la physique )</a:t>
            </a:r>
            <a:endParaRPr lang="fr-FR" dirty="0"/>
          </a:p>
        </p:txBody>
      </p:sp>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2</a:t>
            </a:fld>
            <a:endParaRPr lang="fr-FR"/>
          </a:p>
        </p:txBody>
      </p:sp>
      <p:pic>
        <p:nvPicPr>
          <p:cNvPr id="1027" name="Picture 3"/>
          <p:cNvPicPr>
            <a:picLocks noChangeAspect="1" noChangeArrowheads="1"/>
          </p:cNvPicPr>
          <p:nvPr/>
        </p:nvPicPr>
        <p:blipFill>
          <a:blip r:embed="rId3" cstate="print"/>
          <a:srcRect/>
          <a:stretch>
            <a:fillRect/>
          </a:stretch>
        </p:blipFill>
        <p:spPr bwMode="auto">
          <a:xfrm>
            <a:off x="2843808" y="3501008"/>
            <a:ext cx="3240360" cy="3031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smtClean="0"/>
              <a:t>MasterClasses 2011, Orsay LAL, le 14 mars 2011</a:t>
            </a:r>
            <a:endParaRPr lang="fr-FR"/>
          </a:p>
        </p:txBody>
      </p:sp>
      <p:sp>
        <p:nvSpPr>
          <p:cNvPr id="4" name="Espace réservé du numéro de diapositive 3"/>
          <p:cNvSpPr>
            <a:spLocks noGrp="1"/>
          </p:cNvSpPr>
          <p:nvPr>
            <p:ph type="sldNum" sz="quarter" idx="12"/>
          </p:nvPr>
        </p:nvSpPr>
        <p:spPr/>
        <p:txBody>
          <a:bodyPr/>
          <a:lstStyle/>
          <a:p>
            <a:fld id="{CD062839-BE54-4D4B-8334-41C33BE94D40}" type="slidenum">
              <a:rPr lang="fr-FR" smtClean="0"/>
              <a:pPr/>
              <a:t>20</a:t>
            </a:fld>
            <a:endParaRPr lang="fr-FR"/>
          </a:p>
        </p:txBody>
      </p:sp>
      <p:pic>
        <p:nvPicPr>
          <p:cNvPr id="5" name="Image 4" descr="ib2139,les-astronomes-ont-utilise-des-amas-de-galaxie-au-milieu-comme-des-telescopes-naturels-pour-amplifier-la-lumiere-emise-par-des-galaxies-extremement-lointaines-en-haut-a-droite-correspondant-a.jpg"/>
          <p:cNvPicPr>
            <a:picLocks noChangeAspect="1"/>
          </p:cNvPicPr>
          <p:nvPr/>
        </p:nvPicPr>
        <p:blipFill>
          <a:blip r:embed="rId3" cstate="print"/>
          <a:stretch>
            <a:fillRect/>
          </a:stretch>
        </p:blipFill>
        <p:spPr>
          <a:xfrm>
            <a:off x="0" y="109537"/>
            <a:ext cx="9144000" cy="6638925"/>
          </a:xfrm>
          <a:prstGeom prst="rect">
            <a:avLst/>
          </a:prstGeom>
        </p:spPr>
      </p:pic>
      <p:sp>
        <p:nvSpPr>
          <p:cNvPr id="6" name="ZoneTexte 5"/>
          <p:cNvSpPr txBox="1"/>
          <p:nvPr/>
        </p:nvSpPr>
        <p:spPr>
          <a:xfrm>
            <a:off x="0" y="188640"/>
            <a:ext cx="4499992" cy="1015663"/>
          </a:xfrm>
          <a:prstGeom prst="rect">
            <a:avLst/>
          </a:prstGeom>
          <a:solidFill>
            <a:srgbClr val="002060"/>
          </a:solidFill>
        </p:spPr>
        <p:txBody>
          <a:bodyPr wrap="square" rtlCol="0">
            <a:spAutoFit/>
          </a:bodyPr>
          <a:lstStyle/>
          <a:p>
            <a:r>
              <a:rPr lang="fr-FR" sz="2000" dirty="0" smtClean="0"/>
              <a:t>Regarder loin dans l’espace c’est regarder</a:t>
            </a:r>
          </a:p>
          <a:p>
            <a:r>
              <a:rPr lang="fr-FR" sz="2000" dirty="0" smtClean="0"/>
              <a:t> loin dans le passé de notre Univers</a:t>
            </a:r>
            <a:endParaRPr lang="fr-FR" sz="2000" dirty="0"/>
          </a:p>
        </p:txBody>
      </p:sp>
      <p:cxnSp>
        <p:nvCxnSpPr>
          <p:cNvPr id="8" name="Connecteur droit avec flèche 7"/>
          <p:cNvCxnSpPr/>
          <p:nvPr/>
        </p:nvCxnSpPr>
        <p:spPr>
          <a:xfrm rot="5400000" flipH="1" flipV="1">
            <a:off x="7129078" y="4472322"/>
            <a:ext cx="194421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532661" y="5661248"/>
            <a:ext cx="1611339" cy="646331"/>
          </a:xfrm>
          <a:prstGeom prst="rect">
            <a:avLst/>
          </a:prstGeom>
          <a:noFill/>
        </p:spPr>
        <p:txBody>
          <a:bodyPr wrap="none" rtlCol="0">
            <a:spAutoFit/>
          </a:bodyPr>
          <a:lstStyle/>
          <a:p>
            <a:r>
              <a:rPr lang="fr-FR" dirty="0" smtClean="0"/>
              <a:t>Fond diffus</a:t>
            </a:r>
          </a:p>
          <a:p>
            <a:r>
              <a:rPr lang="fr-FR" dirty="0" smtClean="0"/>
              <a:t>cosmologique</a:t>
            </a:r>
            <a:endParaRPr lang="fr-FR" dirty="0"/>
          </a:p>
        </p:txBody>
      </p:sp>
      <p:cxnSp>
        <p:nvCxnSpPr>
          <p:cNvPr id="12" name="Connecteur droit avec flèche 11"/>
          <p:cNvCxnSpPr/>
          <p:nvPr/>
        </p:nvCxnSpPr>
        <p:spPr>
          <a:xfrm rot="5400000" flipH="1" flipV="1">
            <a:off x="5688124" y="4905164"/>
            <a:ext cx="93610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436096" y="5445224"/>
            <a:ext cx="1447832" cy="923330"/>
          </a:xfrm>
          <a:prstGeom prst="rect">
            <a:avLst/>
          </a:prstGeom>
          <a:noFill/>
        </p:spPr>
        <p:txBody>
          <a:bodyPr wrap="none" rtlCol="0">
            <a:spAutoFit/>
          </a:bodyPr>
          <a:lstStyle/>
          <a:p>
            <a:r>
              <a:rPr lang="fr-FR" dirty="0" smtClean="0"/>
              <a:t>Formation</a:t>
            </a:r>
          </a:p>
          <a:p>
            <a:r>
              <a:rPr lang="fr-FR" dirty="0" smtClean="0"/>
              <a:t>Des grandes</a:t>
            </a:r>
          </a:p>
          <a:p>
            <a:r>
              <a:rPr lang="fr-FR" dirty="0" smtClean="0"/>
              <a:t>structures</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0" y="116632"/>
            <a:ext cx="8928992" cy="1143000"/>
          </a:xfrm>
        </p:spPr>
        <p:txBody>
          <a:bodyPr>
            <a:noAutofit/>
          </a:bodyPr>
          <a:lstStyle/>
          <a:p>
            <a:r>
              <a:rPr lang="fr-FR" sz="2800" dirty="0" smtClean="0">
                <a:solidFill>
                  <a:schemeClr val="tx1"/>
                </a:solidFill>
              </a:rPr>
              <a:t>Observer l’univers dans toutes les longueurs d’ondes</a:t>
            </a:r>
            <a:endParaRPr lang="fr-FR" sz="2800" dirty="0">
              <a:solidFill>
                <a:schemeClr val="tx1"/>
              </a:solidFill>
            </a:endParaRPr>
          </a:p>
        </p:txBody>
      </p:sp>
      <p:sp>
        <p:nvSpPr>
          <p:cNvPr id="2" name="Espace réservé du pied de page 1"/>
          <p:cNvSpPr>
            <a:spLocks noGrp="1"/>
          </p:cNvSpPr>
          <p:nvPr>
            <p:ph type="ftr" sz="quarter" idx="11"/>
          </p:nvPr>
        </p:nvSpPr>
        <p:spPr/>
        <p:txBody>
          <a:bodyPr/>
          <a:lstStyle/>
          <a:p>
            <a:r>
              <a:rPr lang="fr-FR" smtClean="0"/>
              <a:t>MasterClasses 2011, Orsay LAL, le 14 mars 2011</a:t>
            </a:r>
            <a:endParaRPr lang="fr-FR"/>
          </a:p>
        </p:txBody>
      </p:sp>
      <p:sp>
        <p:nvSpPr>
          <p:cNvPr id="3" name="Espace réservé du numéro de diapositive 2"/>
          <p:cNvSpPr>
            <a:spLocks noGrp="1"/>
          </p:cNvSpPr>
          <p:nvPr>
            <p:ph type="sldNum" sz="quarter" idx="12"/>
          </p:nvPr>
        </p:nvSpPr>
        <p:spPr/>
        <p:txBody>
          <a:bodyPr/>
          <a:lstStyle/>
          <a:p>
            <a:fld id="{CD062839-BE54-4D4B-8334-41C33BE94D40}" type="slidenum">
              <a:rPr lang="fr-FR" smtClean="0"/>
              <a:pPr/>
              <a:t>21</a:t>
            </a:fld>
            <a:endParaRPr lang="fr-FR"/>
          </a:p>
        </p:txBody>
      </p:sp>
      <p:pic>
        <p:nvPicPr>
          <p:cNvPr id="5" name="Image 4" descr="ib2805infographie-journal-cnrs-presentant-differents-moyens-observation-utilises-astronomie-fonction-spectre-electromagnetique.jpg"/>
          <p:cNvPicPr>
            <a:picLocks noChangeAspect="1"/>
          </p:cNvPicPr>
          <p:nvPr/>
        </p:nvPicPr>
        <p:blipFill>
          <a:blip r:embed="rId3" cstate="print"/>
          <a:stretch>
            <a:fillRect/>
          </a:stretch>
        </p:blipFill>
        <p:spPr>
          <a:xfrm>
            <a:off x="395536" y="1196752"/>
            <a:ext cx="8424936" cy="52189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galaxy_zoom_small.jpg"/>
          <p:cNvPicPr>
            <a:picLocks noChangeAspect="1"/>
          </p:cNvPicPr>
          <p:nvPr/>
        </p:nvPicPr>
        <p:blipFill>
          <a:blip r:embed="rId3" cstate="print"/>
          <a:stretch>
            <a:fillRect/>
          </a:stretch>
        </p:blipFill>
        <p:spPr>
          <a:xfrm>
            <a:off x="0" y="0"/>
            <a:ext cx="9144000" cy="6858000"/>
          </a:xfrm>
          <a:prstGeom prst="rect">
            <a:avLst/>
          </a:prstGeom>
        </p:spPr>
      </p:pic>
      <p:sp>
        <p:nvSpPr>
          <p:cNvPr id="9" name="Titre 8"/>
          <p:cNvSpPr>
            <a:spLocks noGrp="1"/>
          </p:cNvSpPr>
          <p:nvPr>
            <p:ph type="title"/>
          </p:nvPr>
        </p:nvSpPr>
        <p:spPr>
          <a:xfrm>
            <a:off x="457200" y="274638"/>
            <a:ext cx="8229600" cy="850106"/>
          </a:xfrm>
        </p:spPr>
        <p:txBody>
          <a:bodyPr>
            <a:normAutofit fontScale="90000"/>
          </a:bodyPr>
          <a:lstStyle/>
          <a:p>
            <a:r>
              <a:rPr lang="fr-FR" sz="3200" dirty="0" smtClean="0">
                <a:solidFill>
                  <a:schemeClr val="tx1"/>
                </a:solidFill>
              </a:rPr>
              <a:t>Scan des galaxies pour savoir où est la matière ordinaire – visible – qui rayonne </a:t>
            </a:r>
            <a:endParaRPr lang="fr-FR" sz="3200" dirty="0">
              <a:solidFill>
                <a:schemeClr val="tx1"/>
              </a:solidFill>
            </a:endParaRPr>
          </a:p>
        </p:txBody>
      </p:sp>
      <p:sp>
        <p:nvSpPr>
          <p:cNvPr id="2" name="Espace réservé du pied de page 1"/>
          <p:cNvSpPr>
            <a:spLocks noGrp="1"/>
          </p:cNvSpPr>
          <p:nvPr>
            <p:ph type="ftr" sz="quarter" idx="11"/>
          </p:nvPr>
        </p:nvSpPr>
        <p:spPr/>
        <p:txBody>
          <a:bodyPr/>
          <a:lstStyle/>
          <a:p>
            <a:r>
              <a:rPr lang="fr-FR" smtClean="0"/>
              <a:t>MasterClasses 2011, Orsay LAL, le 14 mars 2011</a:t>
            </a:r>
            <a:endParaRPr lang="fr-FR"/>
          </a:p>
        </p:txBody>
      </p:sp>
      <p:sp>
        <p:nvSpPr>
          <p:cNvPr id="3" name="Espace réservé du numéro de diapositive 2"/>
          <p:cNvSpPr>
            <a:spLocks noGrp="1"/>
          </p:cNvSpPr>
          <p:nvPr>
            <p:ph type="sldNum" sz="quarter" idx="12"/>
          </p:nvPr>
        </p:nvSpPr>
        <p:spPr/>
        <p:txBody>
          <a:bodyPr/>
          <a:lstStyle/>
          <a:p>
            <a:fld id="{CD062839-BE54-4D4B-8334-41C33BE94D40}" type="slidenum">
              <a:rPr lang="fr-FR" smtClean="0"/>
              <a:pPr/>
              <a:t>22</a:t>
            </a:fld>
            <a:endParaRPr lang="fr-FR"/>
          </a:p>
        </p:txBody>
      </p:sp>
      <p:cxnSp>
        <p:nvCxnSpPr>
          <p:cNvPr id="7" name="Connecteur droit avec flèche 6"/>
          <p:cNvCxnSpPr/>
          <p:nvPr/>
        </p:nvCxnSpPr>
        <p:spPr>
          <a:xfrm rot="10800000">
            <a:off x="0" y="1916832"/>
            <a:ext cx="2339752" cy="1656184"/>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9512" y="2924944"/>
            <a:ext cx="1178528" cy="646331"/>
          </a:xfrm>
          <a:prstGeom prst="rect">
            <a:avLst/>
          </a:prstGeom>
          <a:noFill/>
        </p:spPr>
        <p:txBody>
          <a:bodyPr wrap="none" rtlCol="0">
            <a:spAutoFit/>
          </a:bodyPr>
          <a:lstStyle/>
          <a:p>
            <a:r>
              <a:rPr lang="fr-FR" dirty="0" smtClean="0">
                <a:solidFill>
                  <a:srgbClr val="FFFF00"/>
                </a:solidFill>
              </a:rPr>
              <a:t>5 milliard</a:t>
            </a:r>
          </a:p>
          <a:p>
            <a:r>
              <a:rPr lang="fr-FR" dirty="0" smtClean="0">
                <a:solidFill>
                  <a:srgbClr val="FFFF00"/>
                </a:solidFill>
              </a:rPr>
              <a:t>D’années</a:t>
            </a:r>
            <a:endParaRPr lang="fr-FR"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778098"/>
          </a:xfrm>
        </p:spPr>
        <p:txBody>
          <a:bodyPr>
            <a:noAutofit/>
          </a:bodyPr>
          <a:lstStyle/>
          <a:p>
            <a:r>
              <a:rPr lang="fr-FR" sz="2400" dirty="0" smtClean="0">
                <a:solidFill>
                  <a:schemeClr val="tx1"/>
                </a:solidFill>
              </a:rPr>
              <a:t>L’essentiel n’est pas dans la matière ordinaire</a:t>
            </a:r>
            <a:endParaRPr lang="fr-FR" sz="2400" dirty="0">
              <a:solidFill>
                <a:schemeClr val="tx1"/>
              </a:solidFill>
            </a:endParaRPr>
          </a:p>
        </p:txBody>
      </p:sp>
      <p:sp>
        <p:nvSpPr>
          <p:cNvPr id="3" name="Espace réservé du pied de page 2"/>
          <p:cNvSpPr>
            <a:spLocks noGrp="1"/>
          </p:cNvSpPr>
          <p:nvPr>
            <p:ph type="ftr" sz="quarter" idx="11"/>
          </p:nvPr>
        </p:nvSpPr>
        <p:spPr/>
        <p:txBody>
          <a:bodyPr/>
          <a:lstStyle/>
          <a:p>
            <a:r>
              <a:rPr lang="fr-FR" smtClean="0"/>
              <a:t>MasterClasses 2011, Orsay LAL, le 14 mars 2011</a:t>
            </a:r>
            <a:endParaRPr lang="fr-FR"/>
          </a:p>
        </p:txBody>
      </p:sp>
      <p:sp>
        <p:nvSpPr>
          <p:cNvPr id="4" name="Espace réservé du numéro de diapositive 3"/>
          <p:cNvSpPr>
            <a:spLocks noGrp="1"/>
          </p:cNvSpPr>
          <p:nvPr>
            <p:ph type="sldNum" sz="quarter" idx="12"/>
          </p:nvPr>
        </p:nvSpPr>
        <p:spPr/>
        <p:txBody>
          <a:bodyPr/>
          <a:lstStyle/>
          <a:p>
            <a:fld id="{CD062839-BE54-4D4B-8334-41C33BE94D40}" type="slidenum">
              <a:rPr lang="fr-FR" smtClean="0"/>
              <a:pPr/>
              <a:t>23</a:t>
            </a:fld>
            <a:endParaRPr lang="fr-FR"/>
          </a:p>
        </p:txBody>
      </p:sp>
      <p:pic>
        <p:nvPicPr>
          <p:cNvPr id="5" name="Image 4" descr="concordance.jpg"/>
          <p:cNvPicPr>
            <a:picLocks noChangeAspect="1"/>
          </p:cNvPicPr>
          <p:nvPr/>
        </p:nvPicPr>
        <p:blipFill>
          <a:blip r:embed="rId3" cstate="print"/>
          <a:stretch>
            <a:fillRect/>
          </a:stretch>
        </p:blipFill>
        <p:spPr>
          <a:xfrm>
            <a:off x="179512" y="1412776"/>
            <a:ext cx="4139952" cy="3600400"/>
          </a:xfrm>
          <a:prstGeom prst="rect">
            <a:avLst/>
          </a:prstGeom>
        </p:spPr>
      </p:pic>
      <p:pic>
        <p:nvPicPr>
          <p:cNvPr id="6" name="Image 5" descr="darkenergy2__03.jpg"/>
          <p:cNvPicPr>
            <a:picLocks noChangeAspect="1"/>
          </p:cNvPicPr>
          <p:nvPr/>
        </p:nvPicPr>
        <p:blipFill>
          <a:blip r:embed="rId4" cstate="print"/>
          <a:stretch>
            <a:fillRect/>
          </a:stretch>
        </p:blipFill>
        <p:spPr>
          <a:xfrm>
            <a:off x="4572000" y="1412776"/>
            <a:ext cx="4386064" cy="3594224"/>
          </a:xfrm>
          <a:prstGeom prst="rect">
            <a:avLst/>
          </a:prstGeom>
        </p:spPr>
      </p:pic>
      <p:cxnSp>
        <p:nvCxnSpPr>
          <p:cNvPr id="8" name="Connecteur droit avec flèche 7"/>
          <p:cNvCxnSpPr/>
          <p:nvPr/>
        </p:nvCxnSpPr>
        <p:spPr>
          <a:xfrm>
            <a:off x="5292080" y="3212976"/>
            <a:ext cx="1224136" cy="1588"/>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79512" y="5085184"/>
            <a:ext cx="4032448" cy="1200329"/>
          </a:xfrm>
          <a:prstGeom prst="rect">
            <a:avLst/>
          </a:prstGeom>
          <a:noFill/>
        </p:spPr>
        <p:txBody>
          <a:bodyPr wrap="square" rtlCol="0">
            <a:spAutoFit/>
          </a:bodyPr>
          <a:lstStyle/>
          <a:p>
            <a:r>
              <a:rPr lang="fr-FR" dirty="0" smtClean="0"/>
              <a:t>La matière étudiée dans nos laboratoire</a:t>
            </a:r>
          </a:p>
          <a:p>
            <a:r>
              <a:rPr lang="fr-FR" dirty="0" smtClean="0"/>
              <a:t>Ne constitue de 4% de la masse de l’univers</a:t>
            </a:r>
            <a:endParaRPr lang="fr-FR" dirty="0"/>
          </a:p>
        </p:txBody>
      </p:sp>
      <p:sp>
        <p:nvSpPr>
          <p:cNvPr id="10" name="ZoneTexte 9"/>
          <p:cNvSpPr txBox="1"/>
          <p:nvPr/>
        </p:nvSpPr>
        <p:spPr>
          <a:xfrm>
            <a:off x="4499992" y="5085184"/>
            <a:ext cx="4124847" cy="1200329"/>
          </a:xfrm>
          <a:prstGeom prst="rect">
            <a:avLst/>
          </a:prstGeom>
          <a:noFill/>
        </p:spPr>
        <p:txBody>
          <a:bodyPr wrap="none" rtlCol="0">
            <a:spAutoFit/>
          </a:bodyPr>
          <a:lstStyle/>
          <a:p>
            <a:r>
              <a:rPr lang="fr-FR" dirty="0" smtClean="0"/>
              <a:t>Aujourd’hui, une nouvelle forme de </a:t>
            </a:r>
          </a:p>
          <a:p>
            <a:r>
              <a:rPr lang="fr-FR" dirty="0" smtClean="0"/>
              <a:t>constituant d’origine inconnue appelé </a:t>
            </a:r>
          </a:p>
          <a:p>
            <a:r>
              <a:rPr lang="fr-FR" dirty="0" smtClean="0"/>
              <a:t>matière noire domine et accélère </a:t>
            </a:r>
          </a:p>
          <a:p>
            <a:r>
              <a:rPr lang="fr-FR" dirty="0" smtClean="0"/>
              <a:t>l’expansion l’univers</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Autofit/>
          </a:bodyPr>
          <a:lstStyle/>
          <a:p>
            <a:r>
              <a:rPr lang="fr-FR" sz="3200" dirty="0" smtClean="0">
                <a:solidFill>
                  <a:schemeClr val="tx1"/>
                </a:solidFill>
              </a:rPr>
              <a:t>Questions au terme du voyage de l’infiniment petit à l’infiniment grand</a:t>
            </a:r>
            <a:endParaRPr lang="fr-FR" sz="3200" dirty="0">
              <a:solidFill>
                <a:schemeClr val="tx1"/>
              </a:solidFill>
            </a:endParaRPr>
          </a:p>
        </p:txBody>
      </p:sp>
      <p:sp>
        <p:nvSpPr>
          <p:cNvPr id="7" name="Espace réservé du contenu 6"/>
          <p:cNvSpPr>
            <a:spLocks noGrp="1"/>
          </p:cNvSpPr>
          <p:nvPr>
            <p:ph idx="1"/>
          </p:nvPr>
        </p:nvSpPr>
        <p:spPr>
          <a:xfrm>
            <a:off x="0" y="1196752"/>
            <a:ext cx="5292080" cy="5661248"/>
          </a:xfrm>
        </p:spPr>
        <p:txBody>
          <a:bodyPr>
            <a:normAutofit fontScale="70000" lnSpcReduction="20000"/>
          </a:bodyPr>
          <a:lstStyle/>
          <a:p>
            <a:pPr marL="651510" indent="-514350">
              <a:buFont typeface="+mj-lt"/>
              <a:buAutoNum type="arabicPeriod"/>
            </a:pPr>
            <a:r>
              <a:rPr lang="fr-FR" b="1" u="sng" dirty="0" smtClean="0"/>
              <a:t>Pourquoi les particules deviennent massives</a:t>
            </a:r>
          </a:p>
          <a:p>
            <a:pPr marL="971550" lvl="1" indent="-514350"/>
            <a:r>
              <a:rPr lang="fr-FR" b="1" i="1" dirty="0" smtClean="0"/>
              <a:t>Masse </a:t>
            </a:r>
            <a:r>
              <a:rPr lang="fr-FR" b="1" i="1" dirty="0" smtClean="0">
                <a:sym typeface="Wingdings" pitchFamily="2" charset="2"/>
              </a:rPr>
              <a:t>&gt; mécanisme de </a:t>
            </a:r>
            <a:r>
              <a:rPr lang="fr-FR" b="1" i="1" dirty="0" err="1" smtClean="0">
                <a:sym typeface="Wingdings" pitchFamily="2" charset="2"/>
              </a:rPr>
              <a:t>Higgs</a:t>
            </a:r>
            <a:r>
              <a:rPr lang="fr-FR" b="1" i="1" dirty="0" smtClean="0">
                <a:sym typeface="Wingdings" pitchFamily="2" charset="2"/>
              </a:rPr>
              <a:t> (étude du LHC)</a:t>
            </a:r>
          </a:p>
          <a:p>
            <a:pPr marL="651510" indent="-514350">
              <a:buFont typeface="+mj-lt"/>
              <a:buAutoNum type="arabicPeriod"/>
            </a:pPr>
            <a:r>
              <a:rPr lang="fr-FR" b="1" u="sng" dirty="0" smtClean="0">
                <a:sym typeface="Wingdings" pitchFamily="2" charset="2"/>
              </a:rPr>
              <a:t>Pourquoi la matière a survécu à l’annihilation  ?</a:t>
            </a:r>
          </a:p>
          <a:p>
            <a:pPr marL="651510" indent="-514350">
              <a:buFont typeface="+mj-lt"/>
              <a:buAutoNum type="arabicPeriod"/>
            </a:pPr>
            <a:r>
              <a:rPr lang="fr-FR" u="sng" dirty="0" smtClean="0">
                <a:sym typeface="Wingdings" pitchFamily="2" charset="2"/>
              </a:rPr>
              <a:t>Comment la matière ordinaire (les neutrons) ont été sauvés de la désintégration </a:t>
            </a:r>
            <a:r>
              <a:rPr lang="fr-FR" b="1" dirty="0" smtClean="0">
                <a:sym typeface="Wingdings" pitchFamily="2" charset="2"/>
              </a:rPr>
              <a:t>?</a:t>
            </a:r>
          </a:p>
          <a:p>
            <a:pPr marL="651510" indent="-514350">
              <a:buFont typeface="+mj-lt"/>
              <a:buAutoNum type="arabicPeriod"/>
            </a:pPr>
            <a:r>
              <a:rPr lang="fr-FR" b="1" u="sng" dirty="0" smtClean="0">
                <a:sym typeface="Wingdings" pitchFamily="2" charset="2"/>
              </a:rPr>
              <a:t>Comment des inhomogénéités sont nées dans l’univers pour qu’émergent les grandes structures </a:t>
            </a:r>
            <a:r>
              <a:rPr lang="fr-FR" b="1" dirty="0" smtClean="0">
                <a:sym typeface="Wingdings" pitchFamily="2" charset="2"/>
              </a:rPr>
              <a:t>(galaxies, étoiles,…)</a:t>
            </a:r>
          </a:p>
          <a:p>
            <a:pPr marL="651510" indent="-514350">
              <a:buFont typeface="+mj-lt"/>
              <a:buAutoNum type="arabicPeriod"/>
            </a:pPr>
            <a:r>
              <a:rPr lang="fr-FR" b="1" dirty="0" smtClean="0">
                <a:sym typeface="Wingdings" pitchFamily="2" charset="2"/>
              </a:rPr>
              <a:t> </a:t>
            </a:r>
            <a:r>
              <a:rPr lang="fr-FR" b="1" u="sng" dirty="0" smtClean="0">
                <a:sym typeface="Wingdings" pitchFamily="2" charset="2"/>
              </a:rPr>
              <a:t>Quelle est la nature des autres </a:t>
            </a:r>
            <a:r>
              <a:rPr lang="fr-FR" b="1" u="sng" dirty="0" err="1" smtClean="0">
                <a:sym typeface="Wingdings" pitchFamily="2" charset="2"/>
              </a:rPr>
              <a:t>constituents</a:t>
            </a:r>
            <a:r>
              <a:rPr lang="fr-FR" b="1" u="sng" dirty="0" smtClean="0">
                <a:sym typeface="Wingdings" pitchFamily="2" charset="2"/>
              </a:rPr>
              <a:t> de l’univers:</a:t>
            </a:r>
          </a:p>
          <a:p>
            <a:pPr marL="971550" lvl="1" indent="-514350"/>
            <a:r>
              <a:rPr lang="fr-FR" b="1" i="1" dirty="0" smtClean="0">
                <a:sym typeface="Wingdings" pitchFamily="2" charset="2"/>
              </a:rPr>
              <a:t>La matière noire (matière non </a:t>
            </a:r>
            <a:r>
              <a:rPr lang="fr-FR" b="1" i="1" dirty="0" err="1" smtClean="0">
                <a:sym typeface="Wingdings" pitchFamily="2" charset="2"/>
              </a:rPr>
              <a:t>interagissante</a:t>
            </a:r>
            <a:r>
              <a:rPr lang="fr-FR" b="1" i="1" dirty="0" smtClean="0">
                <a:sym typeface="Wingdings" pitchFamily="2" charset="2"/>
              </a:rPr>
              <a:t> donc invisible mais massive – 20 %)</a:t>
            </a:r>
          </a:p>
          <a:p>
            <a:pPr marL="971550" lvl="1" indent="-514350"/>
            <a:r>
              <a:rPr lang="fr-FR" b="1" i="1" dirty="0" smtClean="0">
                <a:sym typeface="Wingdings" pitchFamily="2" charset="2"/>
              </a:rPr>
              <a:t>L’énergie noire (sorte de fluide à pression négative qui dilate l’Univers indéfiniment 76% )</a:t>
            </a:r>
            <a:r>
              <a:rPr lang="fr-FR" b="1" i="1" dirty="0" smtClean="0">
                <a:solidFill>
                  <a:srgbClr val="FFFF00"/>
                </a:solidFill>
                <a:sym typeface="Wingdings" pitchFamily="2" charset="2"/>
              </a:rPr>
              <a:t>.</a:t>
            </a:r>
            <a:endParaRPr lang="fr-FR" b="1" i="1" dirty="0" smtClean="0">
              <a:solidFill>
                <a:srgbClr val="FFFF00"/>
              </a:solidFill>
            </a:endParaRPr>
          </a:p>
          <a:p>
            <a:pPr marL="651510" indent="-514350">
              <a:buNone/>
            </a:pPr>
            <a:endParaRPr lang="fr-FR" dirty="0"/>
          </a:p>
        </p:txBody>
      </p:sp>
      <p:sp>
        <p:nvSpPr>
          <p:cNvPr id="5" name="Espace réservé du pied de page 4"/>
          <p:cNvSpPr>
            <a:spLocks noGrp="1"/>
          </p:cNvSpPr>
          <p:nvPr>
            <p:ph type="ftr" sz="quarter" idx="11"/>
          </p:nvPr>
        </p:nvSpPr>
        <p:spPr/>
        <p:txBody>
          <a:bodyPr/>
          <a:lstStyle/>
          <a:p>
            <a:r>
              <a:rPr lang="fr-FR" smtClean="0"/>
              <a:t>MasterClasses 2011, Orsay LAL, le 14 mars 2011</a:t>
            </a:r>
            <a:endParaRPr lang="fr-FR"/>
          </a:p>
        </p:txBody>
      </p:sp>
      <p:sp>
        <p:nvSpPr>
          <p:cNvPr id="6" name="Espace réservé du numéro de diapositive 5"/>
          <p:cNvSpPr>
            <a:spLocks noGrp="1"/>
          </p:cNvSpPr>
          <p:nvPr>
            <p:ph type="sldNum" sz="quarter" idx="12"/>
          </p:nvPr>
        </p:nvSpPr>
        <p:spPr/>
        <p:txBody>
          <a:bodyPr/>
          <a:lstStyle/>
          <a:p>
            <a:fld id="{CD062839-BE54-4D4B-8334-41C33BE94D40}" type="slidenum">
              <a:rPr lang="fr-FR" smtClean="0"/>
              <a:pPr/>
              <a:t>24</a:t>
            </a:fld>
            <a:endParaRPr lang="fr-FR"/>
          </a:p>
        </p:txBody>
      </p:sp>
      <p:pic>
        <p:nvPicPr>
          <p:cNvPr id="10" name="Espace réservé du contenu 7" descr="ppc2008_cube_logo_white_BG_small.jpg"/>
          <p:cNvPicPr>
            <a:picLocks noChangeAspect="1"/>
          </p:cNvPicPr>
          <p:nvPr/>
        </p:nvPicPr>
        <p:blipFill>
          <a:blip r:embed="rId3" cstate="print"/>
          <a:stretch>
            <a:fillRect/>
          </a:stretch>
        </p:blipFill>
        <p:spPr>
          <a:xfrm>
            <a:off x="5580112" y="2276872"/>
            <a:ext cx="3312368" cy="331236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esp_2021.jpg"/>
          <p:cNvPicPr>
            <a:picLocks noChangeAspect="1"/>
          </p:cNvPicPr>
          <p:nvPr/>
        </p:nvPicPr>
        <p:blipFill>
          <a:blip r:embed="rId2" cstate="print"/>
          <a:stretch>
            <a:fillRect/>
          </a:stretch>
        </p:blipFill>
        <p:spPr>
          <a:xfrm>
            <a:off x="0" y="0"/>
            <a:ext cx="9144000" cy="6858000"/>
          </a:xfrm>
          <a:prstGeom prst="rect">
            <a:avLst/>
          </a:prstGeom>
        </p:spPr>
      </p:pic>
      <p:sp>
        <p:nvSpPr>
          <p:cNvPr id="6" name="Titre 5"/>
          <p:cNvSpPr>
            <a:spLocks noGrp="1"/>
          </p:cNvSpPr>
          <p:nvPr>
            <p:ph type="ctrTitle"/>
          </p:nvPr>
        </p:nvSpPr>
        <p:spPr>
          <a:xfrm>
            <a:off x="395536" y="260648"/>
            <a:ext cx="8229600" cy="992088"/>
          </a:xfrm>
        </p:spPr>
        <p:txBody>
          <a:bodyPr/>
          <a:lstStyle/>
          <a:p>
            <a:r>
              <a:rPr lang="fr-FR" dirty="0" smtClean="0">
                <a:solidFill>
                  <a:schemeClr val="tx1"/>
                </a:solidFill>
              </a:rPr>
              <a:t>FIN</a:t>
            </a:r>
            <a:endParaRPr lang="fr-FR" dirty="0">
              <a:solidFill>
                <a:schemeClr val="tx1"/>
              </a:solidFill>
            </a:endParaRPr>
          </a:p>
        </p:txBody>
      </p:sp>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25</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4016"/>
            <a:ext cx="8229600" cy="980728"/>
          </a:xfrm>
        </p:spPr>
        <p:txBody>
          <a:bodyPr>
            <a:normAutofit fontScale="90000"/>
          </a:bodyPr>
          <a:lstStyle/>
          <a:p>
            <a:r>
              <a:rPr lang="fr-FR" dirty="0" smtClean="0">
                <a:solidFill>
                  <a:schemeClr val="tx1"/>
                </a:solidFill>
              </a:rPr>
              <a:t>L’époque des chimistes</a:t>
            </a:r>
            <a:br>
              <a:rPr lang="fr-FR" dirty="0" smtClean="0">
                <a:solidFill>
                  <a:schemeClr val="tx1"/>
                </a:solidFill>
              </a:rPr>
            </a:br>
            <a:endParaRPr lang="fr-FR" dirty="0">
              <a:solidFill>
                <a:schemeClr val="tx1"/>
              </a:solidFill>
            </a:endParaRPr>
          </a:p>
        </p:txBody>
      </p:sp>
      <p:pic>
        <p:nvPicPr>
          <p:cNvPr id="6" name="Espace réservé du contenu 5" descr="Poster2.2000.JPG"/>
          <p:cNvPicPr>
            <a:picLocks noGrp="1" noChangeAspect="1"/>
          </p:cNvPicPr>
          <p:nvPr>
            <p:ph idx="1"/>
          </p:nvPr>
        </p:nvPicPr>
        <p:blipFill>
          <a:blip r:embed="rId3" cstate="print"/>
          <a:stretch>
            <a:fillRect/>
          </a:stretch>
        </p:blipFill>
        <p:spPr>
          <a:xfrm>
            <a:off x="2627784" y="908720"/>
            <a:ext cx="6516216" cy="5688632"/>
          </a:xfrm>
        </p:spPr>
      </p:pic>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3</a:t>
            </a:fld>
            <a:endParaRPr lang="fr-FR"/>
          </a:p>
        </p:txBody>
      </p:sp>
      <p:pic>
        <p:nvPicPr>
          <p:cNvPr id="8" name="Image 7" descr="mendeleev.jpg"/>
          <p:cNvPicPr>
            <a:picLocks noChangeAspect="1"/>
          </p:cNvPicPr>
          <p:nvPr/>
        </p:nvPicPr>
        <p:blipFill>
          <a:blip r:embed="rId4" cstate="print"/>
          <a:stretch>
            <a:fillRect/>
          </a:stretch>
        </p:blipFill>
        <p:spPr>
          <a:xfrm>
            <a:off x="179512" y="1196752"/>
            <a:ext cx="2368421" cy="2633684"/>
          </a:xfrm>
          <a:prstGeom prst="rect">
            <a:avLst/>
          </a:prstGeom>
        </p:spPr>
      </p:pic>
      <p:sp>
        <p:nvSpPr>
          <p:cNvPr id="7" name="ZoneTexte 6"/>
          <p:cNvSpPr txBox="1"/>
          <p:nvPr/>
        </p:nvSpPr>
        <p:spPr>
          <a:xfrm>
            <a:off x="179512" y="836712"/>
            <a:ext cx="2443298" cy="369332"/>
          </a:xfrm>
          <a:prstGeom prst="rect">
            <a:avLst/>
          </a:prstGeom>
          <a:noFill/>
        </p:spPr>
        <p:txBody>
          <a:bodyPr wrap="none" rtlCol="0">
            <a:spAutoFit/>
          </a:bodyPr>
          <a:lstStyle/>
          <a:p>
            <a:r>
              <a:rPr lang="fr-FR" dirty="0" smtClean="0"/>
              <a:t>Mendeleïev 1834-1907</a:t>
            </a:r>
            <a:endParaRPr lang="fr-FR" dirty="0"/>
          </a:p>
        </p:txBody>
      </p:sp>
      <p:pic>
        <p:nvPicPr>
          <p:cNvPr id="9" name="Image 8" descr="496px-Mendeleev_Table_5th_II.jpg"/>
          <p:cNvPicPr>
            <a:picLocks noChangeAspect="1"/>
          </p:cNvPicPr>
          <p:nvPr/>
        </p:nvPicPr>
        <p:blipFill>
          <a:blip r:embed="rId5" cstate="print"/>
          <a:stretch>
            <a:fillRect/>
          </a:stretch>
        </p:blipFill>
        <p:spPr>
          <a:xfrm>
            <a:off x="323528" y="4437112"/>
            <a:ext cx="2088232" cy="2420888"/>
          </a:xfrm>
          <a:prstGeom prst="rect">
            <a:avLst/>
          </a:prstGeom>
        </p:spPr>
      </p:pic>
      <p:sp>
        <p:nvSpPr>
          <p:cNvPr id="10" name="ZoneTexte 9"/>
          <p:cNvSpPr txBox="1"/>
          <p:nvPr/>
        </p:nvSpPr>
        <p:spPr>
          <a:xfrm>
            <a:off x="971600" y="4077072"/>
            <a:ext cx="646331" cy="369332"/>
          </a:xfrm>
          <a:prstGeom prst="rect">
            <a:avLst/>
          </a:prstGeom>
          <a:noFill/>
        </p:spPr>
        <p:txBody>
          <a:bodyPr wrap="none" rtlCol="0">
            <a:spAutoFit/>
          </a:bodyPr>
          <a:lstStyle/>
          <a:p>
            <a:r>
              <a:rPr lang="fr-FR" dirty="0" smtClean="0"/>
              <a:t>1891</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792088"/>
          </a:xfrm>
        </p:spPr>
        <p:txBody>
          <a:bodyPr>
            <a:normAutofit/>
          </a:bodyPr>
          <a:lstStyle/>
          <a:p>
            <a:r>
              <a:rPr lang="fr-FR" sz="3200" dirty="0" smtClean="0">
                <a:solidFill>
                  <a:schemeClr val="tx1"/>
                </a:solidFill>
              </a:rPr>
              <a:t>Découverte de l’électron</a:t>
            </a:r>
            <a:endParaRPr lang="fr-FR" sz="3200" dirty="0">
              <a:solidFill>
                <a:schemeClr val="tx1"/>
              </a:solidFill>
            </a:endParaRPr>
          </a:p>
        </p:txBody>
      </p:sp>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4</a:t>
            </a:fld>
            <a:endParaRPr lang="fr-FR"/>
          </a:p>
        </p:txBody>
      </p:sp>
      <p:sp>
        <p:nvSpPr>
          <p:cNvPr id="9" name="Rectangle 8"/>
          <p:cNvSpPr/>
          <p:nvPr/>
        </p:nvSpPr>
        <p:spPr>
          <a:xfrm>
            <a:off x="323528" y="3501008"/>
            <a:ext cx="2424062" cy="646331"/>
          </a:xfrm>
          <a:prstGeom prst="rect">
            <a:avLst/>
          </a:prstGeom>
        </p:spPr>
        <p:txBody>
          <a:bodyPr wrap="none">
            <a:spAutoFit/>
          </a:bodyPr>
          <a:lstStyle/>
          <a:p>
            <a:r>
              <a:rPr lang="fr-FR" dirty="0" smtClean="0"/>
              <a:t>Joseph John Thomson</a:t>
            </a:r>
          </a:p>
          <a:p>
            <a:r>
              <a:rPr lang="fr-FR" dirty="0" smtClean="0"/>
              <a:t>1856-1940 </a:t>
            </a:r>
            <a:endParaRPr lang="fr-FR" dirty="0"/>
          </a:p>
        </p:txBody>
      </p:sp>
      <p:sp>
        <p:nvSpPr>
          <p:cNvPr id="11" name="ZoneTexte 10"/>
          <p:cNvSpPr txBox="1"/>
          <p:nvPr/>
        </p:nvSpPr>
        <p:spPr>
          <a:xfrm>
            <a:off x="3635896" y="980728"/>
            <a:ext cx="5256584" cy="646331"/>
          </a:xfrm>
          <a:prstGeom prst="rect">
            <a:avLst/>
          </a:prstGeom>
          <a:noFill/>
        </p:spPr>
        <p:txBody>
          <a:bodyPr wrap="square" rtlCol="0">
            <a:spAutoFit/>
          </a:bodyPr>
          <a:lstStyle/>
          <a:p>
            <a:r>
              <a:rPr lang="fr-FR" dirty="0" smtClean="0"/>
              <a:t>Étude de rayons cathodiques déviés par un champs électrique transverse</a:t>
            </a:r>
            <a:endParaRPr lang="fr-FR" dirty="0"/>
          </a:p>
        </p:txBody>
      </p:sp>
      <p:pic>
        <p:nvPicPr>
          <p:cNvPr id="13" name="Image 12" descr="03030801_1.jpg"/>
          <p:cNvPicPr>
            <a:picLocks noChangeAspect="1"/>
          </p:cNvPicPr>
          <p:nvPr/>
        </p:nvPicPr>
        <p:blipFill>
          <a:blip r:embed="rId3" cstate="print"/>
          <a:stretch>
            <a:fillRect/>
          </a:stretch>
        </p:blipFill>
        <p:spPr>
          <a:xfrm>
            <a:off x="251520" y="1196752"/>
            <a:ext cx="2926080" cy="2206752"/>
          </a:xfrm>
          <a:prstGeom prst="rect">
            <a:avLst/>
          </a:prstGeom>
        </p:spPr>
      </p:pic>
      <p:sp>
        <p:nvSpPr>
          <p:cNvPr id="14" name="Espace réservé du contenu 13"/>
          <p:cNvSpPr>
            <a:spLocks noGrp="1"/>
          </p:cNvSpPr>
          <p:nvPr>
            <p:ph idx="1"/>
          </p:nvPr>
        </p:nvSpPr>
        <p:spPr>
          <a:xfrm>
            <a:off x="0" y="4293096"/>
            <a:ext cx="6876256" cy="2232248"/>
          </a:xfrm>
        </p:spPr>
        <p:txBody>
          <a:bodyPr>
            <a:normAutofit fontScale="62500" lnSpcReduction="20000"/>
          </a:bodyPr>
          <a:lstStyle/>
          <a:p>
            <a:pPr>
              <a:buFont typeface="Arial" pitchFamily="34" charset="0"/>
              <a:buChar char="•"/>
            </a:pPr>
            <a:r>
              <a:rPr lang="fr-FR" dirty="0" smtClean="0"/>
              <a:t> découverte  de l’électron en 1898 comme particule,</a:t>
            </a:r>
          </a:p>
          <a:p>
            <a:pPr>
              <a:buFont typeface="Arial" pitchFamily="34" charset="0"/>
              <a:buChar char="•"/>
            </a:pPr>
            <a:endParaRPr lang="fr-FR" dirty="0" smtClean="0"/>
          </a:p>
          <a:p>
            <a:pPr>
              <a:buFont typeface="Arial" pitchFamily="34" charset="0"/>
              <a:buChar char="•"/>
            </a:pPr>
            <a:r>
              <a:rPr lang="fr-FR" dirty="0" smtClean="0"/>
              <a:t>  l’atome n’est pas insécable (1904)</a:t>
            </a:r>
          </a:p>
          <a:p>
            <a:pPr>
              <a:buFont typeface="Arial" pitchFamily="34" charset="0"/>
              <a:buChar char="•"/>
            </a:pPr>
            <a:endParaRPr lang="fr-FR" dirty="0" smtClean="0"/>
          </a:p>
          <a:p>
            <a:pPr>
              <a:buNone/>
            </a:pPr>
            <a:r>
              <a:rPr lang="fr-FR" b="1" dirty="0" smtClean="0"/>
              <a:t>A ce jour, on n’a jamais prouvé que l’électron</a:t>
            </a:r>
          </a:p>
          <a:p>
            <a:pPr>
              <a:buNone/>
            </a:pPr>
            <a:r>
              <a:rPr lang="fr-FR" b="1" dirty="0" smtClean="0"/>
              <a:t>avait une structure interne  (taille inférieure à 10</a:t>
            </a:r>
            <a:r>
              <a:rPr lang="fr-FR" b="1" baseline="30000" dirty="0" smtClean="0"/>
              <a:t>-18</a:t>
            </a:r>
            <a:r>
              <a:rPr lang="fr-FR" b="1" dirty="0" smtClean="0"/>
              <a:t> mètres):</a:t>
            </a:r>
          </a:p>
          <a:p>
            <a:pPr>
              <a:buNone/>
            </a:pPr>
            <a:r>
              <a:rPr lang="fr-FR" b="1" dirty="0" smtClean="0"/>
              <a:t> </a:t>
            </a:r>
            <a:r>
              <a:rPr lang="fr-FR" sz="3800" b="1" dirty="0" smtClean="0">
                <a:solidFill>
                  <a:srgbClr val="FFFF00"/>
                </a:solidFill>
              </a:rPr>
              <a:t>l’électron est élémentaire</a:t>
            </a:r>
            <a:endParaRPr lang="fr-FR" b="1" dirty="0" smtClean="0">
              <a:solidFill>
                <a:srgbClr val="FFFF00"/>
              </a:solidFill>
            </a:endParaRPr>
          </a:p>
          <a:p>
            <a:endParaRPr lang="fr-FR" dirty="0"/>
          </a:p>
        </p:txBody>
      </p:sp>
      <p:pic>
        <p:nvPicPr>
          <p:cNvPr id="1027" name="Picture 3"/>
          <p:cNvPicPr>
            <a:picLocks noChangeAspect="1" noChangeArrowheads="1"/>
          </p:cNvPicPr>
          <p:nvPr/>
        </p:nvPicPr>
        <p:blipFill>
          <a:blip r:embed="rId4" cstate="print"/>
          <a:srcRect/>
          <a:stretch>
            <a:fillRect/>
          </a:stretch>
        </p:blipFill>
        <p:spPr bwMode="auto">
          <a:xfrm>
            <a:off x="7164288" y="3789040"/>
            <a:ext cx="1695450" cy="1733550"/>
          </a:xfrm>
          <a:prstGeom prst="rect">
            <a:avLst/>
          </a:prstGeom>
          <a:noFill/>
          <a:ln w="9525">
            <a:noFill/>
            <a:miter lim="800000"/>
            <a:headEnd/>
            <a:tailEnd/>
          </a:ln>
        </p:spPr>
      </p:pic>
      <p:sp>
        <p:nvSpPr>
          <p:cNvPr id="17" name="ZoneTexte 16"/>
          <p:cNvSpPr txBox="1"/>
          <p:nvPr/>
        </p:nvSpPr>
        <p:spPr>
          <a:xfrm>
            <a:off x="6819325" y="5949280"/>
            <a:ext cx="2287806" cy="646331"/>
          </a:xfrm>
          <a:prstGeom prst="rect">
            <a:avLst/>
          </a:prstGeom>
          <a:noFill/>
        </p:spPr>
        <p:txBody>
          <a:bodyPr wrap="none" rtlCol="0">
            <a:spAutoFit/>
          </a:bodyPr>
          <a:lstStyle/>
          <a:p>
            <a:r>
              <a:rPr lang="fr-FR" dirty="0" smtClean="0"/>
              <a:t>Modèle de l’atome</a:t>
            </a:r>
          </a:p>
          <a:p>
            <a:r>
              <a:rPr lang="fr-FR" dirty="0" smtClean="0"/>
              <a:t>dans les années 1900</a:t>
            </a:r>
            <a:endParaRPr lang="fr-FR" dirty="0"/>
          </a:p>
        </p:txBody>
      </p:sp>
      <p:pic>
        <p:nvPicPr>
          <p:cNvPr id="18" name="Image 17" descr="Crookes_tube-in_use-lateral_view-standing_cross_prPNr°11.jpg"/>
          <p:cNvPicPr>
            <a:picLocks noChangeAspect="1"/>
          </p:cNvPicPr>
          <p:nvPr/>
        </p:nvPicPr>
        <p:blipFill>
          <a:blip r:embed="rId5" cstate="print"/>
          <a:stretch>
            <a:fillRect/>
          </a:stretch>
        </p:blipFill>
        <p:spPr>
          <a:xfrm>
            <a:off x="4644008" y="1844824"/>
            <a:ext cx="3491880" cy="15121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8964488" cy="648072"/>
          </a:xfrm>
        </p:spPr>
        <p:txBody>
          <a:bodyPr>
            <a:noAutofit/>
          </a:bodyPr>
          <a:lstStyle/>
          <a:p>
            <a:pPr algn="l"/>
            <a:r>
              <a:rPr lang="fr-FR" sz="2800" dirty="0" smtClean="0">
                <a:solidFill>
                  <a:schemeClr val="tx1"/>
                </a:solidFill>
              </a:rPr>
              <a:t>La </a:t>
            </a:r>
            <a:r>
              <a:rPr lang="fr-FR" sz="3200" dirty="0" smtClean="0">
                <a:solidFill>
                  <a:schemeClr val="tx1"/>
                </a:solidFill>
              </a:rPr>
              <a:t>préhistoire</a:t>
            </a:r>
            <a:r>
              <a:rPr lang="fr-FR" sz="2800" dirty="0" smtClean="0">
                <a:solidFill>
                  <a:schemeClr val="tx1"/>
                </a:solidFill>
              </a:rPr>
              <a:t> des particules : la radioactivité </a:t>
            </a:r>
            <a:endParaRPr lang="fr-FR" sz="2800" dirty="0">
              <a:solidFill>
                <a:schemeClr val="tx1"/>
              </a:solidFill>
            </a:endParaRPr>
          </a:p>
        </p:txBody>
      </p:sp>
      <p:pic>
        <p:nvPicPr>
          <p:cNvPr id="6" name="Espace réservé du contenu 5" descr="Radium_Art_1.jpg"/>
          <p:cNvPicPr>
            <a:picLocks noGrp="1" noChangeAspect="1"/>
          </p:cNvPicPr>
          <p:nvPr>
            <p:ph idx="1"/>
          </p:nvPr>
        </p:nvPicPr>
        <p:blipFill>
          <a:blip r:embed="rId3" cstate="print"/>
          <a:stretch>
            <a:fillRect/>
          </a:stretch>
        </p:blipFill>
        <p:spPr>
          <a:xfrm>
            <a:off x="3923928" y="4941168"/>
            <a:ext cx="1080120" cy="1512169"/>
          </a:xfrm>
        </p:spPr>
      </p:pic>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5</a:t>
            </a:fld>
            <a:endParaRPr lang="fr-FR"/>
          </a:p>
        </p:txBody>
      </p:sp>
      <p:pic>
        <p:nvPicPr>
          <p:cNvPr id="7" name="Image 6" descr="curie-travaillent-xl.png"/>
          <p:cNvPicPr>
            <a:picLocks noChangeAspect="1"/>
          </p:cNvPicPr>
          <p:nvPr/>
        </p:nvPicPr>
        <p:blipFill>
          <a:blip r:embed="rId4" cstate="print"/>
          <a:stretch>
            <a:fillRect/>
          </a:stretch>
        </p:blipFill>
        <p:spPr>
          <a:xfrm>
            <a:off x="179512" y="4365104"/>
            <a:ext cx="3096344" cy="2304256"/>
          </a:xfrm>
          <a:prstGeom prst="rect">
            <a:avLst/>
          </a:prstGeom>
        </p:spPr>
      </p:pic>
      <p:pic>
        <p:nvPicPr>
          <p:cNvPr id="8" name="Image 7" descr="becquerel2.gif"/>
          <p:cNvPicPr>
            <a:picLocks noChangeAspect="1"/>
          </p:cNvPicPr>
          <p:nvPr/>
        </p:nvPicPr>
        <p:blipFill>
          <a:blip r:embed="rId5" cstate="print"/>
          <a:stretch>
            <a:fillRect/>
          </a:stretch>
        </p:blipFill>
        <p:spPr>
          <a:xfrm>
            <a:off x="539552" y="1844824"/>
            <a:ext cx="1837755" cy="1729358"/>
          </a:xfrm>
          <a:prstGeom prst="rect">
            <a:avLst/>
          </a:prstGeom>
        </p:spPr>
      </p:pic>
      <p:pic>
        <p:nvPicPr>
          <p:cNvPr id="9" name="Image 8" descr="uray.gif"/>
          <p:cNvPicPr>
            <a:picLocks noChangeAspect="1"/>
          </p:cNvPicPr>
          <p:nvPr/>
        </p:nvPicPr>
        <p:blipFill>
          <a:blip r:embed="rId6" cstate="print"/>
          <a:stretch>
            <a:fillRect/>
          </a:stretch>
        </p:blipFill>
        <p:spPr>
          <a:xfrm>
            <a:off x="2699792" y="1340768"/>
            <a:ext cx="2137420" cy="2882652"/>
          </a:xfrm>
          <a:prstGeom prst="rect">
            <a:avLst/>
          </a:prstGeom>
        </p:spPr>
      </p:pic>
      <p:pic>
        <p:nvPicPr>
          <p:cNvPr id="10" name="Image 9" descr="Radium.jpg"/>
          <p:cNvPicPr>
            <a:picLocks noChangeAspect="1"/>
          </p:cNvPicPr>
          <p:nvPr/>
        </p:nvPicPr>
        <p:blipFill>
          <a:blip r:embed="rId7" cstate="print"/>
          <a:stretch>
            <a:fillRect/>
          </a:stretch>
        </p:blipFill>
        <p:spPr>
          <a:xfrm>
            <a:off x="5652120" y="4869160"/>
            <a:ext cx="1649760" cy="1623839"/>
          </a:xfrm>
          <a:prstGeom prst="rect">
            <a:avLst/>
          </a:prstGeom>
        </p:spPr>
      </p:pic>
      <p:pic>
        <p:nvPicPr>
          <p:cNvPr id="11" name="Image 10" descr="radioactivite1.jpg"/>
          <p:cNvPicPr>
            <a:picLocks noChangeAspect="1"/>
          </p:cNvPicPr>
          <p:nvPr/>
        </p:nvPicPr>
        <p:blipFill>
          <a:blip r:embed="rId8" cstate="print"/>
          <a:stretch>
            <a:fillRect/>
          </a:stretch>
        </p:blipFill>
        <p:spPr>
          <a:xfrm>
            <a:off x="5580112" y="1484784"/>
            <a:ext cx="3068400" cy="3024336"/>
          </a:xfrm>
          <a:prstGeom prst="rect">
            <a:avLst/>
          </a:prstGeom>
        </p:spPr>
      </p:pic>
      <p:sp>
        <p:nvSpPr>
          <p:cNvPr id="12" name="ZoneTexte 11"/>
          <p:cNvSpPr txBox="1"/>
          <p:nvPr/>
        </p:nvSpPr>
        <p:spPr>
          <a:xfrm>
            <a:off x="5436096" y="692696"/>
            <a:ext cx="3316934" cy="646331"/>
          </a:xfrm>
          <a:prstGeom prst="rect">
            <a:avLst/>
          </a:prstGeom>
          <a:noFill/>
        </p:spPr>
        <p:txBody>
          <a:bodyPr wrap="none" rtlCol="0">
            <a:spAutoFit/>
          </a:bodyPr>
          <a:lstStyle/>
          <a:p>
            <a:r>
              <a:rPr lang="fr-FR" dirty="0" smtClean="0"/>
              <a:t>Trois types de désintégrations:</a:t>
            </a:r>
          </a:p>
          <a:p>
            <a:r>
              <a:rPr lang="fr-FR" dirty="0" smtClean="0"/>
              <a:t>, </a:t>
            </a:r>
            <a:r>
              <a:rPr lang="el-GR" dirty="0" smtClean="0"/>
              <a:t>β</a:t>
            </a:r>
            <a:r>
              <a:rPr lang="fr-FR" dirty="0" smtClean="0"/>
              <a:t>, </a:t>
            </a:r>
            <a:r>
              <a:rPr lang="el-GR" dirty="0" smtClean="0"/>
              <a:t>γ</a:t>
            </a:r>
            <a:endParaRPr lang="fr-FR" dirty="0"/>
          </a:p>
        </p:txBody>
      </p:sp>
      <p:sp>
        <p:nvSpPr>
          <p:cNvPr id="13" name="ZoneTexte 12"/>
          <p:cNvSpPr txBox="1"/>
          <p:nvPr/>
        </p:nvSpPr>
        <p:spPr>
          <a:xfrm>
            <a:off x="2699792" y="764704"/>
            <a:ext cx="2170787" cy="646331"/>
          </a:xfrm>
          <a:prstGeom prst="rect">
            <a:avLst/>
          </a:prstGeom>
          <a:noFill/>
        </p:spPr>
        <p:txBody>
          <a:bodyPr wrap="none" rtlCol="0">
            <a:spAutoFit/>
          </a:bodyPr>
          <a:lstStyle/>
          <a:p>
            <a:r>
              <a:rPr lang="fr-FR" dirty="0" smtClean="0"/>
              <a:t>Impression des sels</a:t>
            </a:r>
          </a:p>
          <a:p>
            <a:r>
              <a:rPr lang="fr-FR" dirty="0" smtClean="0"/>
              <a:t>d’Uranium en 1896</a:t>
            </a:r>
            <a:endParaRPr lang="fr-FR" dirty="0"/>
          </a:p>
        </p:txBody>
      </p:sp>
      <p:sp>
        <p:nvSpPr>
          <p:cNvPr id="14" name="ZoneTexte 13"/>
          <p:cNvSpPr txBox="1"/>
          <p:nvPr/>
        </p:nvSpPr>
        <p:spPr>
          <a:xfrm>
            <a:off x="323528" y="1196752"/>
            <a:ext cx="2390144" cy="646331"/>
          </a:xfrm>
          <a:prstGeom prst="rect">
            <a:avLst/>
          </a:prstGeom>
          <a:noFill/>
        </p:spPr>
        <p:txBody>
          <a:bodyPr wrap="square" rtlCol="0">
            <a:spAutoFit/>
          </a:bodyPr>
          <a:lstStyle/>
          <a:p>
            <a:r>
              <a:rPr lang="fr-FR" dirty="0" smtClean="0"/>
              <a:t>Becquerel 1852-1908</a:t>
            </a:r>
          </a:p>
          <a:p>
            <a:endParaRPr lang="fr-FR" dirty="0"/>
          </a:p>
        </p:txBody>
      </p:sp>
      <p:sp>
        <p:nvSpPr>
          <p:cNvPr id="15" name="ZoneTexte 14"/>
          <p:cNvSpPr txBox="1"/>
          <p:nvPr/>
        </p:nvSpPr>
        <p:spPr>
          <a:xfrm>
            <a:off x="7380312" y="5013176"/>
            <a:ext cx="1879041" cy="1200329"/>
          </a:xfrm>
          <a:prstGeom prst="rect">
            <a:avLst/>
          </a:prstGeom>
          <a:noFill/>
        </p:spPr>
        <p:txBody>
          <a:bodyPr wrap="none" rtlCol="0">
            <a:spAutoFit/>
          </a:bodyPr>
          <a:lstStyle/>
          <a:p>
            <a:r>
              <a:rPr lang="fr-FR" dirty="0" smtClean="0"/>
              <a:t>Verre de</a:t>
            </a:r>
          </a:p>
          <a:p>
            <a:r>
              <a:rPr lang="fr-FR" dirty="0" smtClean="0"/>
              <a:t>Radium</a:t>
            </a:r>
          </a:p>
          <a:p>
            <a:r>
              <a:rPr lang="fr-FR" dirty="0" smtClean="0"/>
              <a:t>Fabriqué</a:t>
            </a:r>
          </a:p>
          <a:p>
            <a:r>
              <a:rPr lang="fr-FR" dirty="0" smtClean="0"/>
              <a:t>industriellement</a:t>
            </a:r>
            <a:endParaRPr lang="fr-FR" dirty="0"/>
          </a:p>
        </p:txBody>
      </p:sp>
      <p:sp>
        <p:nvSpPr>
          <p:cNvPr id="16" name="ZoneTexte 15"/>
          <p:cNvSpPr txBox="1"/>
          <p:nvPr/>
        </p:nvSpPr>
        <p:spPr>
          <a:xfrm>
            <a:off x="3995936" y="4293096"/>
            <a:ext cx="1005403" cy="646331"/>
          </a:xfrm>
          <a:prstGeom prst="rect">
            <a:avLst/>
          </a:prstGeom>
          <a:noFill/>
        </p:spPr>
        <p:txBody>
          <a:bodyPr wrap="none" rtlCol="0">
            <a:spAutoFit/>
          </a:bodyPr>
          <a:lstStyle/>
          <a:p>
            <a:r>
              <a:rPr lang="fr-FR" dirty="0" smtClean="0"/>
              <a:t>Radium</a:t>
            </a:r>
          </a:p>
          <a:p>
            <a:r>
              <a:rPr lang="fr-FR" dirty="0" smtClean="0"/>
              <a:t>1898</a:t>
            </a:r>
            <a:endParaRPr lang="fr-FR" dirty="0"/>
          </a:p>
        </p:txBody>
      </p:sp>
      <p:sp>
        <p:nvSpPr>
          <p:cNvPr id="17" name="ZoneTexte 16"/>
          <p:cNvSpPr txBox="1"/>
          <p:nvPr/>
        </p:nvSpPr>
        <p:spPr>
          <a:xfrm>
            <a:off x="179512" y="4005064"/>
            <a:ext cx="2475358" cy="369332"/>
          </a:xfrm>
          <a:prstGeom prst="rect">
            <a:avLst/>
          </a:prstGeom>
          <a:noFill/>
        </p:spPr>
        <p:txBody>
          <a:bodyPr wrap="none" rtlCol="0">
            <a:spAutoFit/>
          </a:bodyPr>
          <a:lstStyle/>
          <a:p>
            <a:r>
              <a:rPr lang="fr-FR" dirty="0" smtClean="0"/>
              <a:t>Marie Curie 1867-1934</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8507288" cy="706090"/>
          </a:xfrm>
        </p:spPr>
        <p:txBody>
          <a:bodyPr>
            <a:noAutofit/>
          </a:bodyPr>
          <a:lstStyle/>
          <a:p>
            <a:pPr algn="l"/>
            <a:r>
              <a:rPr lang="fr-FR" sz="2800" dirty="0" smtClean="0">
                <a:solidFill>
                  <a:schemeClr val="tx1"/>
                </a:solidFill>
              </a:rPr>
              <a:t>Découverte de l’atome et de sa </a:t>
            </a:r>
            <a:br>
              <a:rPr lang="fr-FR" sz="2800" dirty="0" smtClean="0">
                <a:solidFill>
                  <a:schemeClr val="tx1"/>
                </a:solidFill>
              </a:rPr>
            </a:br>
            <a:r>
              <a:rPr lang="fr-FR" sz="2800" dirty="0" smtClean="0">
                <a:solidFill>
                  <a:schemeClr val="tx1"/>
                </a:solidFill>
              </a:rPr>
              <a:t>véritable  nature</a:t>
            </a:r>
            <a:endParaRPr lang="fr-FR" sz="2800" dirty="0">
              <a:solidFill>
                <a:schemeClr val="tx1"/>
              </a:solidFill>
            </a:endParaRPr>
          </a:p>
        </p:txBody>
      </p:sp>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6</a:t>
            </a:fld>
            <a:endParaRPr lang="fr-FR"/>
          </a:p>
        </p:txBody>
      </p:sp>
      <p:pic>
        <p:nvPicPr>
          <p:cNvPr id="8" name="Image 7" descr="experience_Rutherford.jpg"/>
          <p:cNvPicPr>
            <a:picLocks noChangeAspect="1"/>
          </p:cNvPicPr>
          <p:nvPr/>
        </p:nvPicPr>
        <p:blipFill>
          <a:blip r:embed="rId3" cstate="print"/>
          <a:stretch>
            <a:fillRect/>
          </a:stretch>
        </p:blipFill>
        <p:spPr>
          <a:xfrm>
            <a:off x="179512" y="4293096"/>
            <a:ext cx="3600400" cy="2448272"/>
          </a:xfrm>
          <a:prstGeom prst="rect">
            <a:avLst/>
          </a:prstGeom>
        </p:spPr>
      </p:pic>
      <p:pic>
        <p:nvPicPr>
          <p:cNvPr id="9" name="Image 8" descr="atome6.jpg"/>
          <p:cNvPicPr>
            <a:picLocks noChangeAspect="1"/>
          </p:cNvPicPr>
          <p:nvPr/>
        </p:nvPicPr>
        <p:blipFill>
          <a:blip r:embed="rId4" cstate="print"/>
          <a:stretch>
            <a:fillRect/>
          </a:stretch>
        </p:blipFill>
        <p:spPr>
          <a:xfrm>
            <a:off x="179512" y="1268760"/>
            <a:ext cx="3600400" cy="2592288"/>
          </a:xfrm>
          <a:prstGeom prst="rect">
            <a:avLst/>
          </a:prstGeom>
        </p:spPr>
      </p:pic>
      <p:pic>
        <p:nvPicPr>
          <p:cNvPr id="11" name="Image 10" descr="mmadrid11_atom1.jpg"/>
          <p:cNvPicPr>
            <a:picLocks noChangeAspect="1"/>
          </p:cNvPicPr>
          <p:nvPr/>
        </p:nvPicPr>
        <p:blipFill>
          <a:blip r:embed="rId5" cstate="print"/>
          <a:stretch>
            <a:fillRect/>
          </a:stretch>
        </p:blipFill>
        <p:spPr>
          <a:xfrm>
            <a:off x="4644008" y="1628800"/>
            <a:ext cx="2088232" cy="1944216"/>
          </a:xfrm>
          <a:prstGeom prst="rect">
            <a:avLst/>
          </a:prstGeom>
        </p:spPr>
      </p:pic>
      <p:pic>
        <p:nvPicPr>
          <p:cNvPr id="12" name="Image 11" descr="scale.jpg"/>
          <p:cNvPicPr>
            <a:picLocks noChangeAspect="1"/>
          </p:cNvPicPr>
          <p:nvPr/>
        </p:nvPicPr>
        <p:blipFill>
          <a:blip r:embed="rId6" cstate="print"/>
          <a:stretch>
            <a:fillRect/>
          </a:stretch>
        </p:blipFill>
        <p:spPr>
          <a:xfrm>
            <a:off x="7252157" y="0"/>
            <a:ext cx="1856347" cy="6858000"/>
          </a:xfrm>
          <a:prstGeom prst="rect">
            <a:avLst/>
          </a:prstGeom>
        </p:spPr>
      </p:pic>
      <p:sp>
        <p:nvSpPr>
          <p:cNvPr id="10" name="ZoneTexte 9"/>
          <p:cNvSpPr txBox="1"/>
          <p:nvPr/>
        </p:nvSpPr>
        <p:spPr>
          <a:xfrm>
            <a:off x="1043608" y="836712"/>
            <a:ext cx="2499402" cy="369332"/>
          </a:xfrm>
          <a:prstGeom prst="rect">
            <a:avLst/>
          </a:prstGeom>
          <a:noFill/>
        </p:spPr>
        <p:txBody>
          <a:bodyPr wrap="none" rtlCol="0">
            <a:spAutoFit/>
          </a:bodyPr>
          <a:lstStyle/>
          <a:p>
            <a:r>
              <a:rPr lang="fr-FR" dirty="0" smtClean="0"/>
              <a:t>Rutherford : 1871-1937</a:t>
            </a:r>
            <a:endParaRPr lang="fr-FR" dirty="0"/>
          </a:p>
        </p:txBody>
      </p:sp>
      <p:pic>
        <p:nvPicPr>
          <p:cNvPr id="13" name="Image 12" descr="atome-hydrogene-355px.jpg"/>
          <p:cNvPicPr>
            <a:picLocks noChangeAspect="1"/>
          </p:cNvPicPr>
          <p:nvPr/>
        </p:nvPicPr>
        <p:blipFill>
          <a:blip r:embed="rId7" cstate="print"/>
          <a:stretch>
            <a:fillRect/>
          </a:stretch>
        </p:blipFill>
        <p:spPr>
          <a:xfrm>
            <a:off x="4644008" y="4365104"/>
            <a:ext cx="2088232" cy="2013223"/>
          </a:xfrm>
          <a:prstGeom prst="rect">
            <a:avLst/>
          </a:prstGeom>
        </p:spPr>
      </p:pic>
      <p:sp>
        <p:nvSpPr>
          <p:cNvPr id="14" name="ZoneTexte 13"/>
          <p:cNvSpPr txBox="1"/>
          <p:nvPr/>
        </p:nvSpPr>
        <p:spPr>
          <a:xfrm>
            <a:off x="4644008" y="764704"/>
            <a:ext cx="2044149" cy="646331"/>
          </a:xfrm>
          <a:prstGeom prst="rect">
            <a:avLst/>
          </a:prstGeom>
          <a:noFill/>
        </p:spPr>
        <p:txBody>
          <a:bodyPr wrap="none" rtlCol="0">
            <a:spAutoFit/>
          </a:bodyPr>
          <a:lstStyle/>
          <a:p>
            <a:r>
              <a:rPr lang="fr-FR" dirty="0" smtClean="0"/>
              <a:t>Modèle planétaire</a:t>
            </a:r>
          </a:p>
          <a:p>
            <a:r>
              <a:rPr lang="fr-FR" dirty="0" smtClean="0"/>
              <a:t>de Bohr</a:t>
            </a:r>
            <a:endParaRPr lang="fr-FR" dirty="0"/>
          </a:p>
        </p:txBody>
      </p:sp>
      <p:sp>
        <p:nvSpPr>
          <p:cNvPr id="15" name="ZoneTexte 14"/>
          <p:cNvSpPr txBox="1"/>
          <p:nvPr/>
        </p:nvSpPr>
        <p:spPr>
          <a:xfrm>
            <a:off x="4644008" y="3717032"/>
            <a:ext cx="2249334" cy="646331"/>
          </a:xfrm>
          <a:prstGeom prst="rect">
            <a:avLst/>
          </a:prstGeom>
          <a:noFill/>
        </p:spPr>
        <p:txBody>
          <a:bodyPr wrap="none" rtlCol="0">
            <a:spAutoFit/>
          </a:bodyPr>
          <a:lstStyle/>
          <a:p>
            <a:r>
              <a:rPr lang="fr-FR" dirty="0" smtClean="0"/>
              <a:t>Orbitales</a:t>
            </a:r>
          </a:p>
          <a:p>
            <a:r>
              <a:rPr lang="fr-FR" dirty="0" smtClean="0"/>
              <a:t>Atome d’hydrogène</a:t>
            </a:r>
            <a:endParaRPr lang="fr-FR" dirty="0"/>
          </a:p>
        </p:txBody>
      </p:sp>
      <p:sp>
        <p:nvSpPr>
          <p:cNvPr id="16" name="ZoneTexte 15"/>
          <p:cNvSpPr txBox="1"/>
          <p:nvPr/>
        </p:nvSpPr>
        <p:spPr>
          <a:xfrm>
            <a:off x="179512" y="3933056"/>
            <a:ext cx="3970959" cy="369332"/>
          </a:xfrm>
          <a:prstGeom prst="rect">
            <a:avLst/>
          </a:prstGeom>
          <a:noFill/>
        </p:spPr>
        <p:txBody>
          <a:bodyPr wrap="none" rtlCol="0">
            <a:spAutoFit/>
          </a:bodyPr>
          <a:lstStyle/>
          <a:p>
            <a:r>
              <a:rPr lang="fr-FR" dirty="0" smtClean="0"/>
              <a:t>1909 : Rutherford, Geiger et Marsden</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964488" cy="1143000"/>
          </a:xfrm>
        </p:spPr>
        <p:txBody>
          <a:bodyPr>
            <a:noAutofit/>
          </a:bodyPr>
          <a:lstStyle/>
          <a:p>
            <a:r>
              <a:rPr lang="fr-FR" sz="2800" dirty="0" smtClean="0">
                <a:solidFill>
                  <a:schemeClr val="tx1"/>
                </a:solidFill>
              </a:rPr>
              <a:t>Découverte des rayonnements ionisants dans </a:t>
            </a:r>
            <a:r>
              <a:rPr lang="fr-FR" sz="2800" dirty="0" smtClean="0">
                <a:solidFill>
                  <a:schemeClr val="tx1"/>
                </a:solidFill>
              </a:rPr>
              <a:t>l’atmosphère donc des rayons cosmiques  </a:t>
            </a:r>
            <a:endParaRPr lang="fr-FR" sz="2800" dirty="0">
              <a:solidFill>
                <a:schemeClr val="tx1"/>
              </a:solidFill>
            </a:endParaRPr>
          </a:p>
        </p:txBody>
      </p:sp>
      <p:pic>
        <p:nvPicPr>
          <p:cNvPr id="6" name="Espace réservé du contenu 5" descr="hess.jpg"/>
          <p:cNvPicPr>
            <a:picLocks noGrp="1" noChangeAspect="1"/>
          </p:cNvPicPr>
          <p:nvPr>
            <p:ph idx="1"/>
          </p:nvPr>
        </p:nvPicPr>
        <p:blipFill>
          <a:blip r:embed="rId3" cstate="print"/>
          <a:stretch>
            <a:fillRect/>
          </a:stretch>
        </p:blipFill>
        <p:spPr>
          <a:xfrm>
            <a:off x="323528" y="2276872"/>
            <a:ext cx="3456384" cy="4392488"/>
          </a:xfrm>
        </p:spPr>
      </p:pic>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7</a:t>
            </a:fld>
            <a:endParaRPr lang="fr-FR"/>
          </a:p>
        </p:txBody>
      </p:sp>
      <p:pic>
        <p:nvPicPr>
          <p:cNvPr id="8" name="Image 7" descr="Hx-Column-photo-web_1.jpg"/>
          <p:cNvPicPr>
            <a:picLocks noChangeAspect="1"/>
          </p:cNvPicPr>
          <p:nvPr/>
        </p:nvPicPr>
        <p:blipFill>
          <a:blip r:embed="rId4" cstate="print"/>
          <a:stretch>
            <a:fillRect/>
          </a:stretch>
        </p:blipFill>
        <p:spPr>
          <a:xfrm>
            <a:off x="5940152" y="1988840"/>
            <a:ext cx="2016224" cy="2376264"/>
          </a:xfrm>
          <a:prstGeom prst="rect">
            <a:avLst/>
          </a:prstGeom>
        </p:spPr>
      </p:pic>
      <p:sp>
        <p:nvSpPr>
          <p:cNvPr id="9" name="ZoneTexte 8"/>
          <p:cNvSpPr txBox="1"/>
          <p:nvPr/>
        </p:nvSpPr>
        <p:spPr>
          <a:xfrm>
            <a:off x="5724128" y="1628800"/>
            <a:ext cx="2544286" cy="369332"/>
          </a:xfrm>
          <a:prstGeom prst="rect">
            <a:avLst/>
          </a:prstGeom>
          <a:noFill/>
        </p:spPr>
        <p:txBody>
          <a:bodyPr wrap="none" rtlCol="0">
            <a:spAutoFit/>
          </a:bodyPr>
          <a:lstStyle/>
          <a:p>
            <a:r>
              <a:rPr lang="fr-FR" dirty="0" smtClean="0"/>
              <a:t>1883-1964 : Victor Hess</a:t>
            </a:r>
            <a:endParaRPr lang="fr-FR" dirty="0"/>
          </a:p>
        </p:txBody>
      </p:sp>
      <p:sp>
        <p:nvSpPr>
          <p:cNvPr id="10" name="ZoneTexte 9"/>
          <p:cNvSpPr txBox="1"/>
          <p:nvPr/>
        </p:nvSpPr>
        <p:spPr>
          <a:xfrm>
            <a:off x="1043608" y="1628800"/>
            <a:ext cx="2005677" cy="369332"/>
          </a:xfrm>
          <a:prstGeom prst="rect">
            <a:avLst/>
          </a:prstGeom>
          <a:noFill/>
        </p:spPr>
        <p:txBody>
          <a:bodyPr wrap="none" rtlCol="0">
            <a:spAutoFit/>
          </a:bodyPr>
          <a:lstStyle/>
          <a:p>
            <a:r>
              <a:rPr lang="fr-FR" dirty="0" smtClean="0"/>
              <a:t>Victor Hess : 1911</a:t>
            </a:r>
            <a:endParaRPr lang="fr-FR" dirty="0"/>
          </a:p>
        </p:txBody>
      </p:sp>
      <p:sp>
        <p:nvSpPr>
          <p:cNvPr id="11" name="ZoneTexte 10"/>
          <p:cNvSpPr txBox="1"/>
          <p:nvPr/>
        </p:nvSpPr>
        <p:spPr>
          <a:xfrm>
            <a:off x="4427984" y="6021288"/>
            <a:ext cx="1446230" cy="369332"/>
          </a:xfrm>
          <a:prstGeom prst="rect">
            <a:avLst/>
          </a:prstGeom>
          <a:noFill/>
        </p:spPr>
        <p:txBody>
          <a:bodyPr wrap="none" rtlCol="0">
            <a:spAutoFit/>
          </a:bodyPr>
          <a:lstStyle/>
          <a:p>
            <a:r>
              <a:rPr lang="fr-FR" dirty="0" smtClean="0"/>
              <a:t>électroscope</a:t>
            </a:r>
            <a:endParaRPr lang="fr-FR" dirty="0"/>
          </a:p>
        </p:txBody>
      </p:sp>
      <p:pic>
        <p:nvPicPr>
          <p:cNvPr id="12" name="Image 11" descr="b010708_03.jpg"/>
          <p:cNvPicPr>
            <a:picLocks noChangeAspect="1"/>
          </p:cNvPicPr>
          <p:nvPr/>
        </p:nvPicPr>
        <p:blipFill>
          <a:blip r:embed="rId5" cstate="print"/>
          <a:stretch>
            <a:fillRect/>
          </a:stretch>
        </p:blipFill>
        <p:spPr>
          <a:xfrm>
            <a:off x="6016104" y="4602088"/>
            <a:ext cx="3127896" cy="2255912"/>
          </a:xfrm>
          <a:prstGeom prst="rect">
            <a:avLst/>
          </a:prstGeom>
        </p:spPr>
      </p:pic>
      <p:pic>
        <p:nvPicPr>
          <p:cNvPr id="13" name="Image 12" descr="hess1.gif"/>
          <p:cNvPicPr>
            <a:picLocks noChangeAspect="1"/>
          </p:cNvPicPr>
          <p:nvPr/>
        </p:nvPicPr>
        <p:blipFill>
          <a:blip r:embed="rId6" cstate="print"/>
          <a:stretch>
            <a:fillRect/>
          </a:stretch>
        </p:blipFill>
        <p:spPr>
          <a:xfrm>
            <a:off x="3851920" y="2276872"/>
            <a:ext cx="1638300" cy="285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Découverte de particules</a:t>
            </a:r>
            <a:endParaRPr lang="fr-FR" dirty="0">
              <a:solidFill>
                <a:schemeClr val="tx1"/>
              </a:solidFill>
            </a:endParaRPr>
          </a:p>
        </p:txBody>
      </p:sp>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8</a:t>
            </a:fld>
            <a:endParaRPr lang="fr-FR"/>
          </a:p>
        </p:txBody>
      </p:sp>
      <p:pic>
        <p:nvPicPr>
          <p:cNvPr id="13" name="Image 12" descr="brouillard.jpg"/>
          <p:cNvPicPr>
            <a:picLocks noChangeAspect="1"/>
          </p:cNvPicPr>
          <p:nvPr/>
        </p:nvPicPr>
        <p:blipFill>
          <a:blip r:embed="rId3" cstate="print"/>
          <a:stretch>
            <a:fillRect/>
          </a:stretch>
        </p:blipFill>
        <p:spPr>
          <a:xfrm>
            <a:off x="0" y="2636912"/>
            <a:ext cx="5508104" cy="2664296"/>
          </a:xfrm>
          <a:prstGeom prst="rect">
            <a:avLst/>
          </a:prstGeom>
        </p:spPr>
      </p:pic>
      <p:sp>
        <p:nvSpPr>
          <p:cNvPr id="7" name="ZoneTexte 6"/>
          <p:cNvSpPr txBox="1"/>
          <p:nvPr/>
        </p:nvSpPr>
        <p:spPr>
          <a:xfrm>
            <a:off x="179512" y="1484784"/>
            <a:ext cx="5277407" cy="646331"/>
          </a:xfrm>
          <a:prstGeom prst="rect">
            <a:avLst/>
          </a:prstGeom>
          <a:noFill/>
        </p:spPr>
        <p:txBody>
          <a:bodyPr wrap="none" rtlCol="0">
            <a:spAutoFit/>
          </a:bodyPr>
          <a:lstStyle/>
          <a:p>
            <a:r>
              <a:rPr lang="fr-FR" dirty="0" smtClean="0"/>
              <a:t>Découverte du positron par Carl David Anderson</a:t>
            </a:r>
          </a:p>
          <a:p>
            <a:r>
              <a:rPr lang="fr-FR" dirty="0" smtClean="0"/>
              <a:t>Dans une chambre à brouillard en 1932</a:t>
            </a:r>
            <a:endParaRPr lang="fr-FR" dirty="0"/>
          </a:p>
        </p:txBody>
      </p:sp>
      <p:sp>
        <p:nvSpPr>
          <p:cNvPr id="8" name="ZoneTexte 7"/>
          <p:cNvSpPr txBox="1"/>
          <p:nvPr/>
        </p:nvSpPr>
        <p:spPr>
          <a:xfrm>
            <a:off x="6084168" y="1628800"/>
            <a:ext cx="2258952" cy="369332"/>
          </a:xfrm>
          <a:prstGeom prst="rect">
            <a:avLst/>
          </a:prstGeom>
          <a:noFill/>
        </p:spPr>
        <p:txBody>
          <a:bodyPr wrap="none" rtlCol="0">
            <a:spAutoFit/>
          </a:bodyPr>
          <a:lstStyle/>
          <a:p>
            <a:r>
              <a:rPr lang="fr-FR" dirty="0" smtClean="0"/>
              <a:t>Anderson 1905-1991</a:t>
            </a:r>
            <a:endParaRPr lang="fr-FR" dirty="0"/>
          </a:p>
        </p:txBody>
      </p:sp>
      <p:pic>
        <p:nvPicPr>
          <p:cNvPr id="10" name="Espace réservé du contenu 9" descr="RTEmagicC_I15-70-Anderson.jpg.jpg"/>
          <p:cNvPicPr>
            <a:picLocks noGrp="1" noChangeAspect="1"/>
          </p:cNvPicPr>
          <p:nvPr>
            <p:ph idx="1"/>
          </p:nvPr>
        </p:nvPicPr>
        <p:blipFill>
          <a:blip r:embed="rId4" cstate="print"/>
          <a:stretch>
            <a:fillRect/>
          </a:stretch>
        </p:blipFill>
        <p:spPr>
          <a:xfrm>
            <a:off x="5580112" y="2132856"/>
            <a:ext cx="3563888" cy="316835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Découverte du muon</a:t>
            </a:r>
            <a:endParaRPr lang="fr-FR" dirty="0">
              <a:solidFill>
                <a:schemeClr val="tx1"/>
              </a:solidFill>
            </a:endParaRPr>
          </a:p>
        </p:txBody>
      </p:sp>
      <p:sp>
        <p:nvSpPr>
          <p:cNvPr id="4" name="Espace réservé du pied de page 3"/>
          <p:cNvSpPr>
            <a:spLocks noGrp="1"/>
          </p:cNvSpPr>
          <p:nvPr>
            <p:ph type="ftr" sz="quarter" idx="11"/>
          </p:nvPr>
        </p:nvSpPr>
        <p:spPr/>
        <p:txBody>
          <a:bodyPr/>
          <a:lstStyle/>
          <a:p>
            <a:r>
              <a:rPr lang="fr-FR" smtClean="0"/>
              <a:t>MasterClasses 2011, Orsay LAL, le 14 mars 2011</a:t>
            </a:r>
            <a:endParaRPr lang="fr-FR"/>
          </a:p>
        </p:txBody>
      </p:sp>
      <p:sp>
        <p:nvSpPr>
          <p:cNvPr id="5" name="Espace réservé du numéro de diapositive 4"/>
          <p:cNvSpPr>
            <a:spLocks noGrp="1"/>
          </p:cNvSpPr>
          <p:nvPr>
            <p:ph type="sldNum" sz="quarter" idx="12"/>
          </p:nvPr>
        </p:nvSpPr>
        <p:spPr/>
        <p:txBody>
          <a:bodyPr/>
          <a:lstStyle/>
          <a:p>
            <a:fld id="{CD062839-BE54-4D4B-8334-41C33BE94D40}" type="slidenum">
              <a:rPr lang="fr-FR" smtClean="0"/>
              <a:pPr/>
              <a:t>9</a:t>
            </a:fld>
            <a:endParaRPr lang="fr-FR"/>
          </a:p>
        </p:txBody>
      </p:sp>
      <p:pic>
        <p:nvPicPr>
          <p:cNvPr id="8" name="Espace réservé du contenu 7" descr="powell-radiation-Kaon-Discovery.jpg"/>
          <p:cNvPicPr>
            <a:picLocks noGrp="1" noChangeAspect="1"/>
          </p:cNvPicPr>
          <p:nvPr>
            <p:ph idx="1"/>
          </p:nvPr>
        </p:nvPicPr>
        <p:blipFill>
          <a:blip r:embed="rId3" cstate="print"/>
          <a:stretch>
            <a:fillRect/>
          </a:stretch>
        </p:blipFill>
        <p:spPr>
          <a:xfrm>
            <a:off x="683568" y="1628800"/>
            <a:ext cx="4191000" cy="4191000"/>
          </a:xfrm>
        </p:spPr>
      </p:pic>
      <p:sp>
        <p:nvSpPr>
          <p:cNvPr id="6" name="Rectangle 5"/>
          <p:cNvSpPr/>
          <p:nvPr/>
        </p:nvSpPr>
        <p:spPr>
          <a:xfrm>
            <a:off x="5076056" y="1700808"/>
            <a:ext cx="3449983" cy="646331"/>
          </a:xfrm>
          <a:prstGeom prst="rect">
            <a:avLst/>
          </a:prstGeom>
        </p:spPr>
        <p:txBody>
          <a:bodyPr wrap="none">
            <a:spAutoFit/>
          </a:bodyPr>
          <a:lstStyle/>
          <a:p>
            <a:r>
              <a:rPr lang="fr-FR" dirty="0" smtClean="0"/>
              <a:t>C. Anderson et S. </a:t>
            </a:r>
            <a:r>
              <a:rPr lang="fr-FR" dirty="0" err="1" smtClean="0"/>
              <a:t>Neddermeyer</a:t>
            </a:r>
            <a:endParaRPr lang="fr-FR" dirty="0" smtClean="0"/>
          </a:p>
          <a:p>
            <a:r>
              <a:rPr lang="fr-FR" dirty="0" smtClean="0"/>
              <a:t> </a:t>
            </a:r>
            <a:r>
              <a:rPr lang="fr-FR" b="1" dirty="0" smtClean="0"/>
              <a:t>en 1937</a:t>
            </a:r>
            <a:endParaRPr lang="fr-FR" dirty="0"/>
          </a:p>
        </p:txBody>
      </p:sp>
      <p:pic>
        <p:nvPicPr>
          <p:cNvPr id="3074" name="Picture 2"/>
          <p:cNvPicPr>
            <a:picLocks noChangeAspect="1" noChangeArrowheads="1"/>
          </p:cNvPicPr>
          <p:nvPr/>
        </p:nvPicPr>
        <p:blipFill>
          <a:blip r:embed="rId4" cstate="print"/>
          <a:srcRect/>
          <a:stretch>
            <a:fillRect/>
          </a:stretch>
        </p:blipFill>
        <p:spPr bwMode="auto">
          <a:xfrm>
            <a:off x="5940152" y="2780928"/>
            <a:ext cx="2057400" cy="2628900"/>
          </a:xfrm>
          <a:prstGeom prst="rect">
            <a:avLst/>
          </a:prstGeom>
          <a:noFill/>
          <a:ln w="9525">
            <a:noFill/>
            <a:miter lim="800000"/>
            <a:headEnd/>
            <a:tailEnd/>
          </a:ln>
        </p:spPr>
      </p:pic>
      <p:sp>
        <p:nvSpPr>
          <p:cNvPr id="9" name="ZoneTexte 8"/>
          <p:cNvSpPr txBox="1"/>
          <p:nvPr/>
        </p:nvSpPr>
        <p:spPr>
          <a:xfrm>
            <a:off x="6300192" y="5517232"/>
            <a:ext cx="1558440" cy="369332"/>
          </a:xfrm>
          <a:prstGeom prst="rect">
            <a:avLst/>
          </a:prstGeom>
          <a:noFill/>
        </p:spPr>
        <p:txBody>
          <a:bodyPr wrap="none" rtlCol="0">
            <a:spAutoFit/>
          </a:bodyPr>
          <a:lstStyle/>
          <a:p>
            <a:r>
              <a:rPr lang="fr-FR" dirty="0" err="1" smtClean="0"/>
              <a:t>neddermeyer</a:t>
            </a:r>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2786</TotalTime>
  <Words>3360</Words>
  <Application>Microsoft Office PowerPoint</Application>
  <PresentationFormat>Affichage à l'écran (4:3)</PresentationFormat>
  <Paragraphs>339</Paragraphs>
  <Slides>25</Slides>
  <Notes>24</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Apex</vt:lpstr>
      <vt:lpstr>De l’infiniment petit à l’infiniment grand</vt:lpstr>
      <vt:lpstr>Introduction</vt:lpstr>
      <vt:lpstr>L’époque des chimistes </vt:lpstr>
      <vt:lpstr>Découverte de l’électron</vt:lpstr>
      <vt:lpstr>La préhistoire des particules : la radioactivité </vt:lpstr>
      <vt:lpstr>Découverte de l’atome et de sa  véritable  nature</vt:lpstr>
      <vt:lpstr>Découverte des rayonnements ionisants dans l’atmosphère donc des rayons cosmiques  </vt:lpstr>
      <vt:lpstr>Découverte de particules</vt:lpstr>
      <vt:lpstr>Découverte du muon</vt:lpstr>
      <vt:lpstr>Découverte de particules qui se désintègrent</vt:lpstr>
      <vt:lpstr>Cascade de particules : gerbe</vt:lpstr>
      <vt:lpstr>Découverte des grandes gerbes</vt:lpstr>
      <vt:lpstr>Flux de rayons cosmiques</vt:lpstr>
      <vt:lpstr>L’observatoire Pierre Auger</vt:lpstr>
      <vt:lpstr>Le futur : Observation depuis l’espace vers 2020 ?</vt:lpstr>
      <vt:lpstr> Pourquoi rechercher les hautes énergies ? Trajectoire des rayons cosmiques dans notre galaxie</vt:lpstr>
      <vt:lpstr>Pause théorie (depuis les années 1920-1930)</vt:lpstr>
      <vt:lpstr>La relativité générale et gravitation</vt:lpstr>
      <vt:lpstr>Diapositive 19</vt:lpstr>
      <vt:lpstr>Diapositive 20</vt:lpstr>
      <vt:lpstr>Observer l’univers dans toutes les longueurs d’ondes</vt:lpstr>
      <vt:lpstr>Scan des galaxies pour savoir où est la matière ordinaire – visible – qui rayonne </vt:lpstr>
      <vt:lpstr>L’essentiel n’est pas dans la matière ordinaire</vt:lpstr>
      <vt:lpstr>Questions au terme du voyage de l’infiniment petit à l’infiniment grand</vt:lpstr>
      <vt:lpstr>FIN</vt:lpstr>
    </vt:vector>
  </TitlesOfParts>
  <Company>LAL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l’infiniment petit à l’infiniment grand</dc:title>
  <dc:creator>Dagoret-Campagne Sylvie</dc:creator>
  <cp:lastModifiedBy>Dagoret-Campagne Sylvie</cp:lastModifiedBy>
  <cp:revision>468</cp:revision>
  <dcterms:created xsi:type="dcterms:W3CDTF">2011-02-11T10:03:51Z</dcterms:created>
  <dcterms:modified xsi:type="dcterms:W3CDTF">2011-03-13T15:51:54Z</dcterms:modified>
</cp:coreProperties>
</file>