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76" r:id="rId2"/>
    <p:sldId id="273" r:id="rId3"/>
    <p:sldId id="2365" r:id="rId4"/>
    <p:sldId id="2377" r:id="rId5"/>
    <p:sldId id="2385" r:id="rId6"/>
    <p:sldId id="2387" r:id="rId7"/>
    <p:sldId id="2386" r:id="rId8"/>
    <p:sldId id="2378" r:id="rId9"/>
    <p:sldId id="2382" r:id="rId10"/>
    <p:sldId id="2372" r:id="rId11"/>
    <p:sldId id="2374" r:id="rId12"/>
    <p:sldId id="2390" r:id="rId13"/>
    <p:sldId id="2375" r:id="rId14"/>
    <p:sldId id="266" r:id="rId15"/>
    <p:sldId id="2389" r:id="rId16"/>
    <p:sldId id="2376" r:id="rId17"/>
    <p:sldId id="2373" r:id="rId18"/>
    <p:sldId id="2380" r:id="rId19"/>
    <p:sldId id="2379" r:id="rId20"/>
    <p:sldId id="2341" r:id="rId21"/>
    <p:sldId id="2367" r:id="rId22"/>
    <p:sldId id="283" r:id="rId23"/>
    <p:sldId id="2347" r:id="rId24"/>
    <p:sldId id="2356" r:id="rId25"/>
    <p:sldId id="2369" r:id="rId26"/>
    <p:sldId id="2371" r:id="rId27"/>
    <p:sldId id="2370" r:id="rId28"/>
    <p:sldId id="272" r:id="rId29"/>
    <p:sldId id="2381" r:id="rId30"/>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C1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4694"/>
  </p:normalViewPr>
  <p:slideViewPr>
    <p:cSldViewPr snapToGrid="0">
      <p:cViewPr varScale="1">
        <p:scale>
          <a:sx n="72" d="100"/>
          <a:sy n="72" d="100"/>
        </p:scale>
        <p:origin x="5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E116D0-9943-4A3F-A6C7-F7675684B2ED}" type="datetimeFigureOut">
              <a:rPr lang="en-GB" smtClean="0"/>
              <a:t>29/10/2026</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E9804D-699C-4CB0-A16F-7BE8BB638290}" type="slidenum">
              <a:rPr lang="en-GB" smtClean="0"/>
              <a:t>‹N°›</a:t>
            </a:fld>
            <a:endParaRPr lang="en-GB"/>
          </a:p>
        </p:txBody>
      </p:sp>
    </p:spTree>
    <p:extLst>
      <p:ext uri="{BB962C8B-B14F-4D97-AF65-F5344CB8AC3E}">
        <p14:creationId xmlns:p14="http://schemas.microsoft.com/office/powerpoint/2010/main" val="4156753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3</a:t>
            </a:fld>
            <a:endParaRPr lang="fr-FR"/>
          </a:p>
        </p:txBody>
      </p:sp>
    </p:spTree>
    <p:extLst>
      <p:ext uri="{BB962C8B-B14F-4D97-AF65-F5344CB8AC3E}">
        <p14:creationId xmlns:p14="http://schemas.microsoft.com/office/powerpoint/2010/main" val="3293483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4</a:t>
            </a:fld>
            <a:endParaRPr lang="fr-FR"/>
          </a:p>
        </p:txBody>
      </p:sp>
    </p:spTree>
    <p:extLst>
      <p:ext uri="{BB962C8B-B14F-4D97-AF65-F5344CB8AC3E}">
        <p14:creationId xmlns:p14="http://schemas.microsoft.com/office/powerpoint/2010/main" val="2584083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5</a:t>
            </a:fld>
            <a:endParaRPr lang="fr-FR"/>
          </a:p>
        </p:txBody>
      </p:sp>
    </p:spTree>
    <p:extLst>
      <p:ext uri="{BB962C8B-B14F-4D97-AF65-F5344CB8AC3E}">
        <p14:creationId xmlns:p14="http://schemas.microsoft.com/office/powerpoint/2010/main" val="210134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6</a:t>
            </a:fld>
            <a:endParaRPr lang="fr-FR"/>
          </a:p>
        </p:txBody>
      </p:sp>
    </p:spTree>
    <p:extLst>
      <p:ext uri="{BB962C8B-B14F-4D97-AF65-F5344CB8AC3E}">
        <p14:creationId xmlns:p14="http://schemas.microsoft.com/office/powerpoint/2010/main" val="298478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7</a:t>
            </a:fld>
            <a:endParaRPr lang="fr-FR"/>
          </a:p>
        </p:txBody>
      </p:sp>
    </p:spTree>
    <p:extLst>
      <p:ext uri="{BB962C8B-B14F-4D97-AF65-F5344CB8AC3E}">
        <p14:creationId xmlns:p14="http://schemas.microsoft.com/office/powerpoint/2010/main" val="289504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8</a:t>
            </a:fld>
            <a:endParaRPr lang="fr-FR"/>
          </a:p>
        </p:txBody>
      </p:sp>
    </p:spTree>
    <p:extLst>
      <p:ext uri="{BB962C8B-B14F-4D97-AF65-F5344CB8AC3E}">
        <p14:creationId xmlns:p14="http://schemas.microsoft.com/office/powerpoint/2010/main" val="4057051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9</a:t>
            </a:fld>
            <a:endParaRPr lang="fr-FR"/>
          </a:p>
        </p:txBody>
      </p:sp>
    </p:spTree>
    <p:extLst>
      <p:ext uri="{BB962C8B-B14F-4D97-AF65-F5344CB8AC3E}">
        <p14:creationId xmlns:p14="http://schemas.microsoft.com/office/powerpoint/2010/main" val="1509137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10</a:t>
            </a:fld>
            <a:endParaRPr lang="en-GB"/>
          </a:p>
        </p:txBody>
      </p:sp>
    </p:spTree>
    <p:extLst>
      <p:ext uri="{BB962C8B-B14F-4D97-AF65-F5344CB8AC3E}">
        <p14:creationId xmlns:p14="http://schemas.microsoft.com/office/powerpoint/2010/main" val="123833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11</a:t>
            </a:fld>
            <a:endParaRPr lang="en-GB"/>
          </a:p>
        </p:txBody>
      </p:sp>
    </p:spTree>
    <p:extLst>
      <p:ext uri="{BB962C8B-B14F-4D97-AF65-F5344CB8AC3E}">
        <p14:creationId xmlns:p14="http://schemas.microsoft.com/office/powerpoint/2010/main" val="136328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CFF9-88EA-22EF-0F88-B795A57892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0B003E-2CF1-139C-5791-D4902D472DC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B7C69CF-25D5-0EAC-9665-1D2DC3669ED3}"/>
              </a:ext>
            </a:extLst>
          </p:cNvPr>
          <p:cNvSpPr>
            <a:spLocks noGrp="1"/>
          </p:cNvSpPr>
          <p:nvPr>
            <p:ph type="body" idx="1"/>
          </p:nvPr>
        </p:nvSpPr>
        <p:spPr/>
        <p:txBody>
          <a:bodyPr/>
          <a:lstStyle/>
          <a:p>
            <a:endParaRPr lang="en-GB" dirty="0"/>
          </a:p>
        </p:txBody>
      </p:sp>
      <p:sp>
        <p:nvSpPr>
          <p:cNvPr id="4" name="Espace réservé du numéro de diapositive 3">
            <a:extLst>
              <a:ext uri="{FF2B5EF4-FFF2-40B4-BE49-F238E27FC236}">
                <a16:creationId xmlns:a16="http://schemas.microsoft.com/office/drawing/2014/main" id="{D2CCE1E1-E8AF-7A85-75A5-CDD073A1C7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E9804D-699C-4CB0-A16F-7BE8BB63829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27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13</a:t>
            </a:fld>
            <a:endParaRPr lang="en-GB"/>
          </a:p>
        </p:txBody>
      </p:sp>
    </p:spTree>
    <p:extLst>
      <p:ext uri="{BB962C8B-B14F-4D97-AF65-F5344CB8AC3E}">
        <p14:creationId xmlns:p14="http://schemas.microsoft.com/office/powerpoint/2010/main" val="229667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16</a:t>
            </a:fld>
            <a:endParaRPr lang="en-GB"/>
          </a:p>
        </p:txBody>
      </p:sp>
    </p:spTree>
    <p:extLst>
      <p:ext uri="{BB962C8B-B14F-4D97-AF65-F5344CB8AC3E}">
        <p14:creationId xmlns:p14="http://schemas.microsoft.com/office/powerpoint/2010/main" val="4242216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17</a:t>
            </a:fld>
            <a:endParaRPr lang="en-GB"/>
          </a:p>
        </p:txBody>
      </p:sp>
    </p:spTree>
    <p:extLst>
      <p:ext uri="{BB962C8B-B14F-4D97-AF65-F5344CB8AC3E}">
        <p14:creationId xmlns:p14="http://schemas.microsoft.com/office/powerpoint/2010/main" val="83100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18</a:t>
            </a:fld>
            <a:endParaRPr lang="fr-FR"/>
          </a:p>
        </p:txBody>
      </p:sp>
    </p:spTree>
    <p:extLst>
      <p:ext uri="{BB962C8B-B14F-4D97-AF65-F5344CB8AC3E}">
        <p14:creationId xmlns:p14="http://schemas.microsoft.com/office/powerpoint/2010/main" val="1586183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19</a:t>
            </a:fld>
            <a:endParaRPr lang="fr-FR"/>
          </a:p>
        </p:txBody>
      </p:sp>
    </p:spTree>
    <p:extLst>
      <p:ext uri="{BB962C8B-B14F-4D97-AF65-F5344CB8AC3E}">
        <p14:creationId xmlns:p14="http://schemas.microsoft.com/office/powerpoint/2010/main" val="1384922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24</a:t>
            </a:fld>
            <a:endParaRPr lang="fr-FR"/>
          </a:p>
        </p:txBody>
      </p:sp>
    </p:spTree>
    <p:extLst>
      <p:ext uri="{BB962C8B-B14F-4D97-AF65-F5344CB8AC3E}">
        <p14:creationId xmlns:p14="http://schemas.microsoft.com/office/powerpoint/2010/main" val="1203625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25</a:t>
            </a:fld>
            <a:endParaRPr lang="fr-FR"/>
          </a:p>
        </p:txBody>
      </p:sp>
    </p:spTree>
    <p:extLst>
      <p:ext uri="{BB962C8B-B14F-4D97-AF65-F5344CB8AC3E}">
        <p14:creationId xmlns:p14="http://schemas.microsoft.com/office/powerpoint/2010/main" val="1495038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26</a:t>
            </a:fld>
            <a:endParaRPr lang="fr-FR"/>
          </a:p>
        </p:txBody>
      </p:sp>
    </p:spTree>
    <p:extLst>
      <p:ext uri="{BB962C8B-B14F-4D97-AF65-F5344CB8AC3E}">
        <p14:creationId xmlns:p14="http://schemas.microsoft.com/office/powerpoint/2010/main" val="676525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27</a:t>
            </a:fld>
            <a:endParaRPr lang="fr-FR"/>
          </a:p>
        </p:txBody>
      </p:sp>
    </p:spTree>
    <p:extLst>
      <p:ext uri="{BB962C8B-B14F-4D97-AF65-F5344CB8AC3E}">
        <p14:creationId xmlns:p14="http://schemas.microsoft.com/office/powerpoint/2010/main" val="270398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50512047-D51F-4194-A0A9-201323DC987D}" type="datetime1">
              <a:rPr lang="LID4096" smtClean="0"/>
              <a:t>10/29/2026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8E7922C5-7DA1-4861-84C0-4682231F2A85}" type="datetime1">
              <a:rPr lang="LID4096" smtClean="0"/>
              <a:t>10/29/2026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3FED9DA5-FF90-4483-B8CF-36C31E457C8C}" type="datetime1">
              <a:rPr lang="LID4096" smtClean="0"/>
              <a:t>10/29/2026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86D6C7D4-AE15-42A7-AD56-EE59C9F9435E}" type="datetime1">
              <a:rPr lang="LID4096" smtClean="0"/>
              <a:t>10/29/2026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5B5F7A5E-6191-4267-8A1E-F26511E927A7}" type="datetime1">
              <a:rPr lang="LID4096" smtClean="0"/>
              <a:t>10/29/2026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93389F98-9FB5-4905-A33A-99C2AD8AF1E6}" type="datetime1">
              <a:rPr lang="LID4096" smtClean="0"/>
              <a:t>10/29/2026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601C3A55-7117-439E-A3F2-675AFD549432}" type="datetime1">
              <a:rPr lang="LID4096" smtClean="0"/>
              <a:t>10/29/2026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F12B0B60-13F1-4D0D-AF6F-8B0D39285D27}" type="datetime1">
              <a:rPr lang="LID4096" smtClean="0"/>
              <a:t>10/29/2026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61C11FE1-47A6-4B9B-BF22-0894557DD86E}" type="datetime1">
              <a:rPr lang="LID4096" smtClean="0"/>
              <a:t>10/29/2026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73996B8B-1134-4BEA-80FF-DBBF28568369}" type="datetime1">
              <a:rPr lang="LID4096" smtClean="0"/>
              <a:t>10/29/2026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126CE0EB-64F0-4D86-B0F4-C7CDBFD14071}" type="datetime1">
              <a:rPr lang="LID4096" smtClean="0"/>
              <a:t>10/29/2026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065D4E-948F-4F53-A6B6-F6D12E146659}" type="datetime1">
              <a:rPr lang="LID4096" smtClean="0"/>
              <a:t>10/29/2026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ijclab.in2p3.fr/category/519/"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indico.ijclab.in2p3.fr/category/62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arxiv.org/abs/2606.24590" TargetMode="External"/><Relationship Id="rId4" Type="http://schemas.openxmlformats.org/officeDocument/2006/relationships/hyperlink" Target="https://cordis.europa.eu/project/id/101131435/result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indico.ijclab.in2p3.fr/category/519/"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indico.ijclab.in2p3.fr/category/519/"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14BA34D-5827-4649-8F79-0503DA32839A}"/>
              </a:ext>
            </a:extLst>
          </p:cNvPr>
          <p:cNvSpPr>
            <a:spLocks noGrp="1"/>
          </p:cNvSpPr>
          <p:nvPr>
            <p:ph type="ctrTitle"/>
          </p:nvPr>
        </p:nvSpPr>
        <p:spPr>
          <a:xfrm>
            <a:off x="1523999" y="2245461"/>
            <a:ext cx="9144000" cy="2387600"/>
          </a:xfrm>
        </p:spPr>
        <p:txBody>
          <a:bodyPr>
            <a:normAutofit fontScale="90000"/>
          </a:bodyPr>
          <a:lstStyle/>
          <a:p>
            <a:r>
              <a:rPr lang="en-US" sz="6700" dirty="0"/>
              <a:t>Mid-term Advisory Board meeting</a:t>
            </a:r>
            <a:br>
              <a:rPr lang="en-US" sz="4800" dirty="0"/>
            </a:br>
            <a:r>
              <a:rPr lang="en-US" sz="4800" dirty="0"/>
              <a:t>Oct 30</a:t>
            </a:r>
            <a:r>
              <a:rPr lang="en-US" sz="4800"/>
              <a:t>, 2026</a:t>
            </a:r>
            <a:endParaRPr lang="en-US" dirty="0"/>
          </a:p>
        </p:txBody>
      </p:sp>
      <p:pic>
        <p:nvPicPr>
          <p:cNvPr id="5" name="Image 4">
            <a:extLst>
              <a:ext uri="{FF2B5EF4-FFF2-40B4-BE49-F238E27FC236}">
                <a16:creationId xmlns:a16="http://schemas.microsoft.com/office/drawing/2014/main" id="{42D1D268-4480-4ADF-B728-B1B5C1EBC336}"/>
              </a:ext>
            </a:extLst>
          </p:cNvPr>
          <p:cNvPicPr>
            <a:picLocks noChangeAspect="1"/>
          </p:cNvPicPr>
          <p:nvPr/>
        </p:nvPicPr>
        <p:blipFill>
          <a:blip r:embed="rId3"/>
          <a:stretch>
            <a:fillRect/>
          </a:stretch>
        </p:blipFill>
        <p:spPr>
          <a:xfrm>
            <a:off x="10902226" y="378848"/>
            <a:ext cx="1126936" cy="1141797"/>
          </a:xfrm>
          <a:prstGeom prst="rect">
            <a:avLst/>
          </a:prstGeom>
        </p:spPr>
      </p:pic>
      <p:sp>
        <p:nvSpPr>
          <p:cNvPr id="4" name="Espace réservé du numéro de diapositive 3">
            <a:extLst>
              <a:ext uri="{FF2B5EF4-FFF2-40B4-BE49-F238E27FC236}">
                <a16:creationId xmlns:a16="http://schemas.microsoft.com/office/drawing/2014/main" id="{7B4D626B-710A-4565-B0E0-5E0E5A3459A8}"/>
              </a:ext>
            </a:extLst>
          </p:cNvPr>
          <p:cNvSpPr>
            <a:spLocks noGrp="1"/>
          </p:cNvSpPr>
          <p:nvPr>
            <p:ph type="sldNum" sz="quarter" idx="12"/>
          </p:nvPr>
        </p:nvSpPr>
        <p:spPr/>
        <p:txBody>
          <a:bodyPr/>
          <a:lstStyle/>
          <a:p>
            <a:fld id="{4068FCCF-9A80-B240-8D85-84F960565AFA}" type="slidenum">
              <a:rPr lang="en-BE" smtClean="0"/>
              <a:t>1</a:t>
            </a:fld>
            <a:endParaRPr lang="en-BE"/>
          </a:p>
        </p:txBody>
      </p:sp>
    </p:spTree>
    <p:extLst>
      <p:ext uri="{BB962C8B-B14F-4D97-AF65-F5344CB8AC3E}">
        <p14:creationId xmlns:p14="http://schemas.microsoft.com/office/powerpoint/2010/main" val="327338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746802" y="1476161"/>
            <a:ext cx="10536715" cy="4955203"/>
          </a:xfrm>
          <a:prstGeom prst="rect">
            <a:avLst/>
          </a:prstGeom>
          <a:noFill/>
        </p:spPr>
        <p:txBody>
          <a:bodyPr wrap="square" rtlCol="0">
            <a:spAutoFit/>
          </a:bodyPr>
          <a:lstStyle/>
          <a:p>
            <a:r>
              <a:rPr lang="en-US"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Agenda</a:t>
            </a:r>
            <a:endParaRPr lang="en-US" sz="2000" b="1" dirty="0">
              <a:latin typeface="Calibri" panose="020F0502020204030204" pitchFamily="34" charset="0"/>
              <a:cs typeface="Calibri" panose="020F0502020204030204" pitchFamily="34" charset="0"/>
            </a:endParaRPr>
          </a:p>
          <a:p>
            <a:endParaRPr lang="en-GB" sz="2800" b="1" dirty="0"/>
          </a:p>
          <a:p>
            <a:r>
              <a:rPr lang="en-GB" sz="2000" b="1" dirty="0"/>
              <a:t>Agenda items </a:t>
            </a:r>
          </a:p>
          <a:p>
            <a:pPr marL="800100" lvl="1" indent="-342900">
              <a:buFont typeface="Wingdings" panose="05000000000000000000" pitchFamily="2" charset="2"/>
              <a:buChar char="Ø"/>
            </a:pPr>
            <a:r>
              <a:rPr lang="en-GB" sz="2000" dirty="0"/>
              <a:t>Advisory Board recommendations from Berlin meeting follow-up</a:t>
            </a:r>
          </a:p>
          <a:p>
            <a:pPr marL="800100" lvl="1" indent="-342900">
              <a:buFont typeface="Wingdings" panose="05000000000000000000" pitchFamily="2" charset="2"/>
              <a:buChar char="Ø"/>
            </a:pPr>
            <a:endParaRPr lang="en-GB" sz="2000" dirty="0"/>
          </a:p>
          <a:p>
            <a:pPr marL="800100" lvl="1" indent="-342900">
              <a:buFont typeface="Wingdings" panose="05000000000000000000" pitchFamily="2" charset="2"/>
              <a:buChar char="Ø"/>
            </a:pPr>
            <a:r>
              <a:rPr lang="en-GB" sz="2000" dirty="0"/>
              <a:t>Questions to Advisory Board</a:t>
            </a:r>
          </a:p>
          <a:p>
            <a:pPr marL="800100" lvl="1" indent="-342900">
              <a:buFont typeface="Wingdings" panose="05000000000000000000" pitchFamily="2" charset="2"/>
              <a:buChar char="Ø"/>
            </a:pPr>
            <a:endParaRPr lang="en-GB" sz="2000" dirty="0"/>
          </a:p>
          <a:p>
            <a:pPr marL="800100" lvl="1" indent="-342900">
              <a:buFont typeface="Wingdings" panose="05000000000000000000" pitchFamily="2" charset="2"/>
              <a:buChar char="Ø"/>
            </a:pPr>
            <a:r>
              <a:rPr lang="en-GB" sz="2000" dirty="0"/>
              <a:t>Preparation of Lund annual meeting hosted by ESS</a:t>
            </a:r>
          </a:p>
          <a:p>
            <a:pPr marL="800100" lvl="1" indent="-342900">
              <a:buFont typeface="Wingdings" panose="05000000000000000000" pitchFamily="2" charset="2"/>
              <a:buChar char="Ø"/>
            </a:pPr>
            <a:endParaRPr lang="en-GB" sz="2000" dirty="0"/>
          </a:p>
          <a:p>
            <a:pPr marL="800100" lvl="1" indent="-342900">
              <a:buFont typeface="Wingdings" panose="05000000000000000000" pitchFamily="2" charset="2"/>
              <a:buChar char="Ø"/>
            </a:pPr>
            <a:r>
              <a:rPr lang="en-GB" sz="2000" dirty="0"/>
              <a:t>Upcoming meetings</a:t>
            </a:r>
          </a:p>
          <a:p>
            <a:pPr marL="800100" lvl="1" indent="-342900">
              <a:buFont typeface="Wingdings" panose="05000000000000000000" pitchFamily="2" charset="2"/>
              <a:buChar char="Ø"/>
            </a:pPr>
            <a:endParaRPr lang="en-GB" sz="2000" dirty="0"/>
          </a:p>
          <a:p>
            <a:pPr marL="800100" lvl="1" indent="-342900">
              <a:buFont typeface="Wingdings" panose="05000000000000000000" pitchFamily="2" charset="2"/>
              <a:buChar char="Ø"/>
            </a:pPr>
            <a:r>
              <a:rPr lang="en-GB" sz="2000" dirty="0"/>
              <a:t>AOB</a:t>
            </a:r>
          </a:p>
          <a:p>
            <a:pPr lvl="1"/>
            <a:endParaRPr lang="en-GB" sz="2000" dirty="0">
              <a:hlinkClick r:id="rId3"/>
            </a:endParaRPr>
          </a:p>
          <a:p>
            <a:r>
              <a:rPr lang="en-GB" sz="2000" dirty="0"/>
              <a:t>Presentation(s) available on:</a:t>
            </a:r>
            <a:endParaRPr lang="en-GB" sz="2000" dirty="0">
              <a:hlinkClick r:id="rId3"/>
            </a:endParaRPr>
          </a:p>
          <a:p>
            <a:r>
              <a:rPr lang="en-US" sz="2000" dirty="0">
                <a:hlinkClick r:id="rId3"/>
              </a:rPr>
              <a:t>iSAS project 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4" y="315684"/>
            <a:ext cx="8247143" cy="646331"/>
          </a:xfrm>
          <a:prstGeom prst="rect">
            <a:avLst/>
          </a:prstGeom>
          <a:noFill/>
        </p:spPr>
        <p:txBody>
          <a:bodyPr wrap="square" rtlCol="0">
            <a:spAutoFit/>
          </a:bodyPr>
          <a:lstStyle/>
          <a:p>
            <a:r>
              <a:rPr lang="en-GB" sz="3600" b="1" dirty="0">
                <a:solidFill>
                  <a:srgbClr val="002060"/>
                </a:solidFill>
              </a:rPr>
              <a:t>iSAS Mid-term Advisory Board meeting</a:t>
            </a:r>
          </a:p>
        </p:txBody>
      </p:sp>
      <p:sp>
        <p:nvSpPr>
          <p:cNvPr id="3" name="Espace réservé du numéro de diapositive 2">
            <a:extLst>
              <a:ext uri="{FF2B5EF4-FFF2-40B4-BE49-F238E27FC236}">
                <a16:creationId xmlns:a16="http://schemas.microsoft.com/office/drawing/2014/main" id="{A5ED5E7B-D7F5-42E6-A35D-37F4E682CD1A}"/>
              </a:ext>
            </a:extLst>
          </p:cNvPr>
          <p:cNvSpPr>
            <a:spLocks noGrp="1"/>
          </p:cNvSpPr>
          <p:nvPr>
            <p:ph type="sldNum" sz="quarter" idx="12"/>
          </p:nvPr>
        </p:nvSpPr>
        <p:spPr/>
        <p:txBody>
          <a:bodyPr/>
          <a:lstStyle/>
          <a:p>
            <a:fld id="{4068FCCF-9A80-B240-8D85-84F960565AFA}" type="slidenum">
              <a:rPr lang="en-BE" smtClean="0"/>
              <a:t>2</a:t>
            </a:fld>
            <a:endParaRPr lang="en-BE"/>
          </a:p>
        </p:txBody>
      </p:sp>
    </p:spTree>
    <p:extLst>
      <p:ext uri="{BB962C8B-B14F-4D97-AF65-F5344CB8AC3E}">
        <p14:creationId xmlns:p14="http://schemas.microsoft.com/office/powerpoint/2010/main" val="377638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091953" y="2253006"/>
            <a:ext cx="10360241" cy="2246769"/>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follow-up</a:t>
            </a:r>
          </a:p>
          <a:p>
            <a:endParaRPr lang="en-GB" sz="12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Written response to recommendations: sent last May</a:t>
            </a:r>
          </a:p>
          <a:p>
            <a:r>
              <a:rPr lang="en-GB" sz="2000"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Response to WP-specific review &amp; comments: </a:t>
            </a:r>
            <a:r>
              <a:rPr lang="en-GB" sz="2000" dirty="0">
                <a:solidFill>
                  <a:srgbClr val="A4C137"/>
                </a:solidFill>
                <a:latin typeface="Calibri" panose="020F0502020204030204" pitchFamily="34" charset="0"/>
                <a:ea typeface="Calibri" panose="020F0502020204030204" pitchFamily="34" charset="0"/>
                <a:cs typeface="Calibri" panose="020F0502020204030204" pitchFamily="34" charset="0"/>
              </a:rPr>
              <a:t>progress made shared by each WP </a:t>
            </a:r>
            <a:r>
              <a:rPr lang="en-GB" sz="2000" dirty="0">
                <a:latin typeface="Calibri" panose="020F0502020204030204" pitchFamily="34" charset="0"/>
                <a:ea typeface="Calibri" panose="020F0502020204030204" pitchFamily="34" charset="0"/>
                <a:cs typeface="Calibri" panose="020F0502020204030204" pitchFamily="34" charset="0"/>
              </a:rPr>
              <a:t>(dedicated template slide for Steering Committee updates)</a:t>
            </a:r>
            <a:endParaRPr lang="en-GB" sz="2000"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6FA126B4-9131-4DB8-B893-24267DF8CB18}"/>
              </a:ext>
            </a:extLst>
          </p:cNvPr>
          <p:cNvSpPr>
            <a:spLocks noGrp="1"/>
          </p:cNvSpPr>
          <p:nvPr>
            <p:ph type="sldNum" sz="quarter" idx="12"/>
          </p:nvPr>
        </p:nvSpPr>
        <p:spPr/>
        <p:txBody>
          <a:bodyPr/>
          <a:lstStyle/>
          <a:p>
            <a:fld id="{4068FCCF-9A80-B240-8D85-84F960565AFA}" type="slidenum">
              <a:rPr lang="en-BE" smtClean="0"/>
              <a:t>3</a:t>
            </a:fld>
            <a:endParaRPr lang="en-BE"/>
          </a:p>
        </p:txBody>
      </p:sp>
    </p:spTree>
    <p:extLst>
      <p:ext uri="{BB962C8B-B14F-4D97-AF65-F5344CB8AC3E}">
        <p14:creationId xmlns:p14="http://schemas.microsoft.com/office/powerpoint/2010/main" val="1922627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3"/>
            <a:ext cx="1736535" cy="5457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1899821" y="109463"/>
            <a:ext cx="9834238" cy="830997"/>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follow-up</a:t>
            </a:r>
            <a:endParaRPr lang="en-GB"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Reminder of response to recommendations</a:t>
            </a:r>
          </a:p>
        </p:txBody>
      </p:sp>
      <p:sp>
        <p:nvSpPr>
          <p:cNvPr id="7" name="ZoneTexte 6">
            <a:extLst>
              <a:ext uri="{FF2B5EF4-FFF2-40B4-BE49-F238E27FC236}">
                <a16:creationId xmlns:a16="http://schemas.microsoft.com/office/drawing/2014/main" id="{090FBA51-5250-4A6C-9BC9-6EFE33BE5A58}"/>
              </a:ext>
            </a:extLst>
          </p:cNvPr>
          <p:cNvSpPr txBox="1"/>
          <p:nvPr/>
        </p:nvSpPr>
        <p:spPr>
          <a:xfrm>
            <a:off x="5362113" y="969134"/>
            <a:ext cx="6371946" cy="369332"/>
          </a:xfrm>
          <a:prstGeom prst="rect">
            <a:avLst/>
          </a:prstGeom>
          <a:noFill/>
        </p:spPr>
        <p:txBody>
          <a:bodyPr wrap="square">
            <a:spAutoFit/>
          </a:bodyPr>
          <a:lstStyle/>
          <a:p>
            <a:r>
              <a:rPr lang="en-GB" sz="1800" b="1" dirty="0">
                <a:solidFill>
                  <a:srgbClr val="A4C137"/>
                </a:solidFill>
                <a:latin typeface="Calibri" panose="020F0502020204030204" pitchFamily="34" charset="0"/>
                <a:ea typeface="Calibri" panose="020F0502020204030204" pitchFamily="34" charset="0"/>
                <a:cs typeface="Calibri" panose="020F0502020204030204" pitchFamily="34" charset="0"/>
              </a:rPr>
              <a:t>Table to Follow-up Process for Advisory Board Recommendations</a:t>
            </a:r>
          </a:p>
        </p:txBody>
      </p:sp>
      <p:pic>
        <p:nvPicPr>
          <p:cNvPr id="11" name="Image 10">
            <a:extLst>
              <a:ext uri="{FF2B5EF4-FFF2-40B4-BE49-F238E27FC236}">
                <a16:creationId xmlns:a16="http://schemas.microsoft.com/office/drawing/2014/main" id="{BA065646-0A84-485E-8378-872B44E9D4EE}"/>
              </a:ext>
            </a:extLst>
          </p:cNvPr>
          <p:cNvPicPr>
            <a:picLocks noChangeAspect="1"/>
          </p:cNvPicPr>
          <p:nvPr/>
        </p:nvPicPr>
        <p:blipFill>
          <a:blip r:embed="rId4"/>
          <a:stretch>
            <a:fillRect/>
          </a:stretch>
        </p:blipFill>
        <p:spPr>
          <a:xfrm>
            <a:off x="163286" y="1342762"/>
            <a:ext cx="11945856" cy="5405775"/>
          </a:xfrm>
          <a:prstGeom prst="rect">
            <a:avLst/>
          </a:prstGeom>
        </p:spPr>
      </p:pic>
      <p:sp>
        <p:nvSpPr>
          <p:cNvPr id="13" name="Espace réservé du numéro de diapositive 12">
            <a:extLst>
              <a:ext uri="{FF2B5EF4-FFF2-40B4-BE49-F238E27FC236}">
                <a16:creationId xmlns:a16="http://schemas.microsoft.com/office/drawing/2014/main" id="{F1FA4D82-228B-4A18-A0CB-10F18D2EA714}"/>
              </a:ext>
            </a:extLst>
          </p:cNvPr>
          <p:cNvSpPr>
            <a:spLocks noGrp="1"/>
          </p:cNvSpPr>
          <p:nvPr>
            <p:ph type="sldNum" sz="quarter" idx="12"/>
          </p:nvPr>
        </p:nvSpPr>
        <p:spPr/>
        <p:txBody>
          <a:bodyPr/>
          <a:lstStyle/>
          <a:p>
            <a:fld id="{4068FCCF-9A80-B240-8D85-84F960565AFA}" type="slidenum">
              <a:rPr lang="en-BE" smtClean="0"/>
              <a:t>4</a:t>
            </a:fld>
            <a:endParaRPr lang="en-BE"/>
          </a:p>
        </p:txBody>
      </p:sp>
    </p:spTree>
    <p:extLst>
      <p:ext uri="{BB962C8B-B14F-4D97-AF65-F5344CB8AC3E}">
        <p14:creationId xmlns:p14="http://schemas.microsoft.com/office/powerpoint/2010/main" val="4018377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449802" y="1674798"/>
            <a:ext cx="11292395" cy="3631763"/>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 follow-up</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#2.1 Centralized Monitoring and Governance Reinforcement</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742950" lvl="1" indent="-285750">
              <a:buFont typeface="Wingdings" panose="05000000000000000000" pitchFamily="2" charset="2"/>
              <a:buChar char="Ø"/>
            </a:pPr>
            <a:r>
              <a:rPr lang="en-GB" b="0" i="0" u="none" strike="noStrike" baseline="0" dirty="0">
                <a:solidFill>
                  <a:srgbClr val="000000"/>
                </a:solidFill>
                <a:latin typeface="Calibri" panose="020F0502020204030204" pitchFamily="34" charset="0"/>
              </a:rPr>
              <a:t>Every other meeting (so each trimester) the Coordination panel becomes the Steering committee (includes the WP leaders &amp; deputies), so as to integrate a cross-coordination of feedback. </a:t>
            </a:r>
          </a:p>
          <a:p>
            <a:pPr marL="742950" lvl="1" indent="-285750">
              <a:buFont typeface="Wingdings" panose="05000000000000000000" pitchFamily="2" charset="2"/>
              <a:buChar char="Ø"/>
            </a:pPr>
            <a:r>
              <a:rPr lang="en-GB" b="0" i="0" u="none" strike="noStrike" baseline="0" dirty="0">
                <a:solidFill>
                  <a:srgbClr val="000000"/>
                </a:solidFill>
                <a:latin typeface="Calibri" panose="020F0502020204030204" pitchFamily="34" charset="0"/>
              </a:rPr>
              <a:t>The project Coordinator, the Scientific Coordinator and the project manager meet weekly to discuss the outstanding issues and prepare the upcoming committee meetings.</a:t>
            </a:r>
          </a:p>
          <a:p>
            <a:pPr marL="0" lvl="1"/>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UPDATE - OCT 2026 </a:t>
            </a: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NONE</a:t>
            </a:r>
          </a:p>
          <a:p>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23FD4458-7B4E-4962-A36F-FA04E278926E}"/>
              </a:ext>
            </a:extLst>
          </p:cNvPr>
          <p:cNvSpPr>
            <a:spLocks noGrp="1"/>
          </p:cNvSpPr>
          <p:nvPr>
            <p:ph type="sldNum" sz="quarter" idx="12"/>
          </p:nvPr>
        </p:nvSpPr>
        <p:spPr/>
        <p:txBody>
          <a:bodyPr/>
          <a:lstStyle/>
          <a:p>
            <a:fld id="{4068FCCF-9A80-B240-8D85-84F960565AFA}" type="slidenum">
              <a:rPr lang="en-BE" smtClean="0"/>
              <a:t>5</a:t>
            </a:fld>
            <a:endParaRPr lang="en-BE"/>
          </a:p>
        </p:txBody>
      </p:sp>
    </p:spTree>
    <p:extLst>
      <p:ext uri="{BB962C8B-B14F-4D97-AF65-F5344CB8AC3E}">
        <p14:creationId xmlns:p14="http://schemas.microsoft.com/office/powerpoint/2010/main" val="147315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449802" y="1674798"/>
            <a:ext cx="11292395" cy="3539430"/>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 follow-up</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pPr lvl="3"/>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#2.2 Integrated Planning Framework and Critical Path Management</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800100" lvl="1" indent="-342900">
              <a:buFont typeface="Wingdings" panose="05000000000000000000" pitchFamily="2" charset="2"/>
              <a:buChar char="Ø"/>
            </a:pPr>
            <a:r>
              <a:rPr lang="en-GB" b="0" i="0" u="none" strike="noStrike" baseline="0" dirty="0">
                <a:solidFill>
                  <a:srgbClr val="000000"/>
                </a:solidFill>
                <a:latin typeface="Calibri" panose="020F0502020204030204" pitchFamily="34" charset="0"/>
              </a:rPr>
              <a:t>A GANTT for all WPs, general work plan, WP workplans,  documentation exists, is updated regularly and is recorded in the </a:t>
            </a:r>
            <a:r>
              <a:rPr lang="en-GB" b="0" i="0" u="none" strike="noStrike" baseline="0" dirty="0">
                <a:solidFill>
                  <a:srgbClr val="0462C1"/>
                </a:solidFill>
                <a:latin typeface="Calibri" panose="020F0502020204030204" pitchFamily="34" charset="0"/>
              </a:rPr>
              <a:t>project data repository</a:t>
            </a:r>
            <a:r>
              <a:rPr lang="en-GB" b="0" i="0" u="none" strike="noStrike" baseline="0" dirty="0">
                <a:solidFill>
                  <a:srgbClr val="000000"/>
                </a:solidFill>
                <a:latin typeface="Calibri" panose="020F0502020204030204" pitchFamily="34" charset="0"/>
              </a:rPr>
              <a:t>, the presentations are available in the </a:t>
            </a:r>
            <a:r>
              <a:rPr lang="en-GB" b="0" i="0" u="none" strike="noStrike" baseline="0" dirty="0">
                <a:solidFill>
                  <a:srgbClr val="0462C1"/>
                </a:solidFill>
                <a:latin typeface="Calibri" panose="020F0502020204030204" pitchFamily="34" charset="0"/>
              </a:rPr>
              <a:t>project Indico page</a:t>
            </a:r>
            <a:r>
              <a:rPr lang="en-GB" b="0" i="0" u="none" strike="noStrike" baseline="0" dirty="0">
                <a:solidFill>
                  <a:srgbClr val="000000"/>
                </a:solidFill>
                <a:latin typeface="Calibri" panose="020F0502020204030204" pitchFamily="34" charset="0"/>
              </a:rPr>
              <a:t>. </a:t>
            </a:r>
            <a:endParaRPr lang="en-GB" dirty="0">
              <a:solidFill>
                <a:srgbClr val="A4C137"/>
              </a:solidFill>
              <a:latin typeface="Calibri" panose="020F0502020204030204" pitchFamily="34" charset="0"/>
            </a:endParaRPr>
          </a:p>
          <a:p>
            <a:pPr marL="0" lvl="2"/>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UPDATE- OCT 2026 </a:t>
            </a:r>
          </a:p>
          <a:p>
            <a:pPr marL="742950" lvl="3" indent="-285750">
              <a:buFont typeface="Wingdings" panose="05000000000000000000" pitchFamily="2" charset="2"/>
              <a:buChar char="Ø"/>
            </a:pPr>
            <a:r>
              <a:rPr lang="en-GB" b="0" i="0" u="none" strike="noStrike" baseline="0" dirty="0">
                <a:solidFill>
                  <a:srgbClr val="000000"/>
                </a:solidFill>
                <a:latin typeface="Calibri" panose="020F0502020204030204" pitchFamily="34" charset="0"/>
              </a:rPr>
              <a:t>NONE</a:t>
            </a:r>
            <a:endParaRPr lang="en-GB"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lvl="2"/>
            <a:endParaRPr lang="en-GB" b="0" i="0" u="none" strike="noStrike" baseline="0" dirty="0">
              <a:solidFill>
                <a:srgbClr val="A4C137"/>
              </a:solidFill>
              <a:latin typeface="Calibri" panose="020F0502020204030204" pitchFamily="34" charset="0"/>
            </a:endParaRPr>
          </a:p>
          <a:p>
            <a:pPr marL="800100" lvl="1" indent="-342900">
              <a:buFont typeface="Wingdings" panose="05000000000000000000" pitchFamily="2" charset="2"/>
              <a:buChar char="Ø"/>
            </a:pPr>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41035F3A-D4F9-4734-9F71-3CEAE986F878}"/>
              </a:ext>
            </a:extLst>
          </p:cNvPr>
          <p:cNvSpPr>
            <a:spLocks noGrp="1"/>
          </p:cNvSpPr>
          <p:nvPr>
            <p:ph type="sldNum" sz="quarter" idx="12"/>
          </p:nvPr>
        </p:nvSpPr>
        <p:spPr/>
        <p:txBody>
          <a:bodyPr/>
          <a:lstStyle/>
          <a:p>
            <a:fld id="{4068FCCF-9A80-B240-8D85-84F960565AFA}" type="slidenum">
              <a:rPr lang="en-BE" smtClean="0"/>
              <a:t>6</a:t>
            </a:fld>
            <a:endParaRPr lang="en-BE"/>
          </a:p>
        </p:txBody>
      </p:sp>
    </p:spTree>
    <p:extLst>
      <p:ext uri="{BB962C8B-B14F-4D97-AF65-F5344CB8AC3E}">
        <p14:creationId xmlns:p14="http://schemas.microsoft.com/office/powerpoint/2010/main" val="356720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542615" y="983573"/>
            <a:ext cx="10838557" cy="5047536"/>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 follow-up</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#2.3 Structured Risk Management System </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800100" lvl="1" indent="-34290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February impact risk analysis for WP1-6, EU portal updated on critical risks for RP1 closure</a:t>
            </a:r>
          </a:p>
          <a:p>
            <a:pPr marL="0" lvl="1"/>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UPGRADE - OCT 2026 </a:t>
            </a:r>
            <a:endParaRPr lang="en-GB" b="1" dirty="0">
              <a:latin typeface="Calibri" panose="020F0502020204030204" pitchFamily="34" charset="0"/>
              <a:ea typeface="Calibri" panose="020F0502020204030204" pitchFamily="34" charset="0"/>
              <a:cs typeface="Calibri" panose="020F0502020204030204" pitchFamily="34" charset="0"/>
            </a:endParaRP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"Risk analysis related to impact of iSAS technologies“ submitted on time in June</a:t>
            </a: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A detailed update on progress and mitigation measures is to be provided by WP6 before end of year</a:t>
            </a:r>
          </a:p>
          <a:p>
            <a:pPr marL="742950" lvl="2" indent="-285750">
              <a:buFont typeface="Wingdings" panose="05000000000000000000" pitchFamily="2" charset="2"/>
              <a:buChar char="Ø"/>
            </a:pPr>
            <a:endParaRPr lang="en-GB"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742950" lvl="2" indent="-285750">
              <a:buFont typeface="Wingdings" panose="05000000000000000000" pitchFamily="2" charset="2"/>
              <a:buChar char="Ø"/>
            </a:pPr>
            <a:endParaRPr lang="en-GB" sz="2000" u="sng"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#2.4 Securing WP6 Integration and Commissioning Schedule</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800100" lvl="1" indent="-34290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CEA aware and paid to get the task done, even if project extension not possible to get at this point in time yet (so not formalised) - does not mean the risk is not being managed</a:t>
            </a:r>
          </a:p>
          <a:p>
            <a:pPr marL="0" lvl="1"/>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UPGRADE - OCT 2026 </a:t>
            </a:r>
            <a:endParaRPr lang="en-GB" b="1" dirty="0">
              <a:latin typeface="Calibri" panose="020F0502020204030204" pitchFamily="34" charset="0"/>
              <a:ea typeface="Calibri" panose="020F0502020204030204" pitchFamily="34" charset="0"/>
              <a:cs typeface="Calibri" panose="020F0502020204030204" pitchFamily="34" charset="0"/>
            </a:endParaRP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AMD#2 in progress to address, among other modifications, the project extension needed for WP6</a:t>
            </a:r>
          </a:p>
        </p:txBody>
      </p:sp>
      <p:sp>
        <p:nvSpPr>
          <p:cNvPr id="3" name="Espace réservé du numéro de diapositive 2">
            <a:extLst>
              <a:ext uri="{FF2B5EF4-FFF2-40B4-BE49-F238E27FC236}">
                <a16:creationId xmlns:a16="http://schemas.microsoft.com/office/drawing/2014/main" id="{049ABA27-7B13-4B7D-8888-161586406C7C}"/>
              </a:ext>
            </a:extLst>
          </p:cNvPr>
          <p:cNvSpPr>
            <a:spLocks noGrp="1"/>
          </p:cNvSpPr>
          <p:nvPr>
            <p:ph type="sldNum" sz="quarter" idx="12"/>
          </p:nvPr>
        </p:nvSpPr>
        <p:spPr/>
        <p:txBody>
          <a:bodyPr/>
          <a:lstStyle/>
          <a:p>
            <a:fld id="{4068FCCF-9A80-B240-8D85-84F960565AFA}" type="slidenum">
              <a:rPr lang="en-BE" smtClean="0"/>
              <a:t>7</a:t>
            </a:fld>
            <a:endParaRPr lang="en-BE"/>
          </a:p>
        </p:txBody>
      </p:sp>
    </p:spTree>
    <p:extLst>
      <p:ext uri="{BB962C8B-B14F-4D97-AF65-F5344CB8AC3E}">
        <p14:creationId xmlns:p14="http://schemas.microsoft.com/office/powerpoint/2010/main" val="1443766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355107" y="1000095"/>
            <a:ext cx="11407805" cy="4493538"/>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 follow-up</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solidFill>
                  <a:srgbClr val="A4C137"/>
                </a:solidFill>
                <a:latin typeface="Calibri" panose="020F0502020204030204" pitchFamily="34" charset="0"/>
                <a:ea typeface="Calibri" panose="020F0502020204030204" pitchFamily="34" charset="0"/>
                <a:cs typeface="Calibri" panose="020F0502020204030204" pitchFamily="34" charset="0"/>
              </a:rPr>
              <a:t>#</a:t>
            </a:r>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2.5 Unified Framework for Quantitative Energy, Environmental, and Performance Assessment</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800100" lvl="1" indent="-342900" algn="just">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The milestone "</a:t>
            </a:r>
            <a:r>
              <a:rPr lang="en-GB" b="1" dirty="0">
                <a:latin typeface="Calibri" panose="020F0502020204030204" pitchFamily="34" charset="0"/>
                <a:ea typeface="Calibri" panose="020F0502020204030204" pitchFamily="34" charset="0"/>
                <a:cs typeface="Calibri" panose="020F0502020204030204" pitchFamily="34" charset="0"/>
              </a:rPr>
              <a:t>Verifiable metric for energy-saving performances</a:t>
            </a:r>
            <a:r>
              <a:rPr lang="en-GB" dirty="0">
                <a:latin typeface="Calibri" panose="020F0502020204030204" pitchFamily="34" charset="0"/>
                <a:ea typeface="Calibri" panose="020F0502020204030204" pitchFamily="34" charset="0"/>
                <a:cs typeface="Calibri" panose="020F0502020204030204" pitchFamily="34" charset="0"/>
              </a:rPr>
              <a:t>" has been presented in 1st annual meeting in Padova, the deliverable of this milestone, "Report on energy saving performance of iSAS technologies" is due Dec 2027 but now in May 2026 it's not possible to give actual numbers yet for the cryomodule; in the meantime, sustainability criteria reflections to discuss from WP5 lessons learned &amp; benchmark deliverable</a:t>
            </a:r>
          </a:p>
          <a:p>
            <a:pPr marL="0" lvl="1" algn="just"/>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UPGRADE- OCT 2026 </a:t>
            </a:r>
          </a:p>
          <a:p>
            <a:pPr marL="742950" lvl="2" indent="-285750" algn="just">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WP5 Steering Committee update: “In addition to the technical, energy-efficiency and performance criteria in the roadmap, question on cost-efficiency have to be considered. The integration of heat exchangers, thermal shields, cryogenic line, vacuum and monitoring instruments will be addressed”</a:t>
            </a:r>
          </a:p>
          <a:p>
            <a:pPr marL="742950" lvl="2" indent="-285750" algn="just">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WP-specific measures of Verifiable metric for energy-saving performances asked for the preparation of Lund annual meeting in March 2027 (N/A for WP1)</a:t>
            </a:r>
          </a:p>
        </p:txBody>
      </p:sp>
      <p:sp>
        <p:nvSpPr>
          <p:cNvPr id="3" name="Espace réservé du numéro de diapositive 2">
            <a:extLst>
              <a:ext uri="{FF2B5EF4-FFF2-40B4-BE49-F238E27FC236}">
                <a16:creationId xmlns:a16="http://schemas.microsoft.com/office/drawing/2014/main" id="{676E5B7C-931A-47A8-81E0-AF7EEC7A0D88}"/>
              </a:ext>
            </a:extLst>
          </p:cNvPr>
          <p:cNvSpPr>
            <a:spLocks noGrp="1"/>
          </p:cNvSpPr>
          <p:nvPr>
            <p:ph type="sldNum" sz="quarter" idx="12"/>
          </p:nvPr>
        </p:nvSpPr>
        <p:spPr/>
        <p:txBody>
          <a:bodyPr/>
          <a:lstStyle/>
          <a:p>
            <a:fld id="{4068FCCF-9A80-B240-8D85-84F960565AFA}" type="slidenum">
              <a:rPr lang="en-BE" smtClean="0"/>
              <a:t>8</a:t>
            </a:fld>
            <a:endParaRPr lang="en-BE"/>
          </a:p>
        </p:txBody>
      </p:sp>
    </p:spTree>
    <p:extLst>
      <p:ext uri="{BB962C8B-B14F-4D97-AF65-F5344CB8AC3E}">
        <p14:creationId xmlns:p14="http://schemas.microsoft.com/office/powerpoint/2010/main" val="178538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648071" y="1000095"/>
            <a:ext cx="10759736" cy="532453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recommendations from Berlin meeting - follow-up</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#2.6 Reinforced Industrial Strategy and Engagement</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p>
          <a:p>
            <a:pPr marL="800100" lvl="1" indent="-34290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Proposal to add a slide on Industry strategy in Steering Committee WP updates template to stimulate conveners to think about this on a regular basis</a:t>
            </a:r>
          </a:p>
          <a:p>
            <a:pPr marL="0" lvl="1"/>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UPGRADE - OCT 2026 </a:t>
            </a: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Template implemented at 1</a:t>
            </a:r>
            <a:r>
              <a:rPr lang="en-GB" baseline="30000" dirty="0">
                <a:latin typeface="Calibri" panose="020F0502020204030204" pitchFamily="34" charset="0"/>
                <a:ea typeface="Calibri" panose="020F0502020204030204" pitchFamily="34" charset="0"/>
                <a:cs typeface="Calibri" panose="020F0502020204030204" pitchFamily="34" charset="0"/>
              </a:rPr>
              <a:t>st</a:t>
            </a:r>
            <a:r>
              <a:rPr lang="en-GB" dirty="0">
                <a:latin typeface="Calibri" panose="020F0502020204030204" pitchFamily="34" charset="0"/>
                <a:ea typeface="Calibri" panose="020F0502020204030204" pitchFamily="34" charset="0"/>
                <a:cs typeface="Calibri" panose="020F0502020204030204" pitchFamily="34" charset="0"/>
              </a:rPr>
              <a:t> opportunity: Oct 20 Steering Committee</a:t>
            </a: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IPR Strategy draft in progress with advanced discussion between INFN and CNRS ILO</a:t>
            </a:r>
          </a:p>
          <a:p>
            <a:pPr marL="742950" lvl="2" indent="-28575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Proposal of a specific Workshop in 2027 in Lund on Supply Resilience (see  WP7)</a:t>
            </a:r>
          </a:p>
          <a:p>
            <a:pPr marL="457200" lvl="2"/>
            <a:endParaRPr lang="en-GB" dirty="0">
              <a:latin typeface="Calibri" panose="020F0502020204030204" pitchFamily="34" charset="0"/>
              <a:ea typeface="Calibri" panose="020F0502020204030204" pitchFamily="34" charset="0"/>
              <a:cs typeface="Calibri" panose="020F0502020204030204" pitchFamily="34" charset="0"/>
            </a:endParaRPr>
          </a:p>
          <a:p>
            <a:pPr lvl="3"/>
            <a:endPar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r>
              <a:rPr lang="en-GB" sz="2000" b="1" u="sng" dirty="0">
                <a:solidFill>
                  <a:srgbClr val="A4C137"/>
                </a:solidFill>
                <a:latin typeface="Calibri" panose="020F0502020204030204" pitchFamily="34" charset="0"/>
                <a:ea typeface="Calibri" panose="020F0502020204030204" pitchFamily="34" charset="0"/>
                <a:cs typeface="Calibri" panose="020F0502020204030204" pitchFamily="34" charset="0"/>
              </a:rPr>
              <a:t>#2.7 Formal Follow-up Process for Advisory Board Recommendations</a:t>
            </a:r>
          </a:p>
          <a:p>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ANSWERS - MAY 2026 </a:t>
            </a:r>
            <a:endParaRPr lang="en-GB" b="1" u="sng"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Recommendations tracking table updated regularly, proposal to respond in writing to the </a:t>
            </a:r>
            <a:r>
              <a:rPr lang="en-GB" dirty="0" err="1">
                <a:latin typeface="Calibri" panose="020F0502020204030204" pitchFamily="34" charset="0"/>
                <a:ea typeface="Calibri" panose="020F0502020204030204" pitchFamily="34" charset="0"/>
                <a:cs typeface="Calibri" panose="020F0502020204030204" pitchFamily="34" charset="0"/>
              </a:rPr>
              <a:t>AdvB</a:t>
            </a:r>
            <a:r>
              <a:rPr lang="en-GB" dirty="0">
                <a:latin typeface="Calibri" panose="020F0502020204030204" pitchFamily="34" charset="0"/>
                <a:ea typeface="Calibri" panose="020F0502020204030204" pitchFamily="34" charset="0"/>
                <a:cs typeface="Calibri" panose="020F0502020204030204" pitchFamily="34" charset="0"/>
              </a:rPr>
              <a:t> reports</a:t>
            </a:r>
          </a:p>
          <a:p>
            <a:pPr marL="0" lvl="1"/>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UPGRADE - OCT 2026 </a:t>
            </a:r>
            <a:endParaRPr lang="en-GB"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dirty="0">
                <a:latin typeface="Calibri" panose="020F0502020204030204" pitchFamily="34" charset="0"/>
                <a:ea typeface="Calibri" panose="020F0502020204030204" pitchFamily="34" charset="0"/>
                <a:cs typeface="Calibri" panose="020F0502020204030204" pitchFamily="34" charset="0"/>
              </a:rPr>
              <a:t>Updated in Oct 2026 for the Mid-term Advisory Board meeting</a:t>
            </a:r>
          </a:p>
        </p:txBody>
      </p:sp>
      <p:sp>
        <p:nvSpPr>
          <p:cNvPr id="3" name="Espace réservé du numéro de diapositive 2">
            <a:extLst>
              <a:ext uri="{FF2B5EF4-FFF2-40B4-BE49-F238E27FC236}">
                <a16:creationId xmlns:a16="http://schemas.microsoft.com/office/drawing/2014/main" id="{6A89C17A-9E73-4023-A6C8-692AAE723D85}"/>
              </a:ext>
            </a:extLst>
          </p:cNvPr>
          <p:cNvSpPr>
            <a:spLocks noGrp="1"/>
          </p:cNvSpPr>
          <p:nvPr>
            <p:ph type="sldNum" sz="quarter" idx="12"/>
          </p:nvPr>
        </p:nvSpPr>
        <p:spPr/>
        <p:txBody>
          <a:bodyPr/>
          <a:lstStyle/>
          <a:p>
            <a:fld id="{4068FCCF-9A80-B240-8D85-84F960565AFA}" type="slidenum">
              <a:rPr lang="en-BE" smtClean="0"/>
              <a:t>9</a:t>
            </a:fld>
            <a:endParaRPr lang="en-BE"/>
          </a:p>
        </p:txBody>
      </p:sp>
    </p:spTree>
    <p:extLst>
      <p:ext uri="{BB962C8B-B14F-4D97-AF65-F5344CB8AC3E}">
        <p14:creationId xmlns:p14="http://schemas.microsoft.com/office/powerpoint/2010/main" val="3690613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2944548" y="521906"/>
            <a:ext cx="9084166" cy="830997"/>
          </a:xfrm>
          <a:prstGeom prst="rect">
            <a:avLst/>
          </a:prstGeom>
          <a:noFill/>
        </p:spPr>
        <p:txBody>
          <a:bodyPr wrap="square" rtlCol="0">
            <a:spAutoFit/>
          </a:bodyPr>
          <a:lstStyle/>
          <a:p>
            <a:r>
              <a:rPr lang="en-US" sz="2400" b="1" dirty="0">
                <a:solidFill>
                  <a:srgbClr val="002060"/>
                </a:solidFill>
                <a:latin typeface="Calibri" panose="020F0502020204030204" pitchFamily="34" charset="0"/>
                <a:ea typeface="Calibri" panose="020F0502020204030204" pitchFamily="34" charset="0"/>
                <a:cs typeface="Calibri" panose="020F0502020204030204" pitchFamily="34" charset="0"/>
              </a:rPr>
              <a:t>WP1 – FE-FRT: </a:t>
            </a:r>
            <a:r>
              <a:rPr lang="en-US" sz="24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progress to take into account </a:t>
            </a:r>
          </a:p>
          <a:p>
            <a:r>
              <a:rPr lang="en-US" sz="24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315684"/>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419100" y="1352903"/>
            <a:ext cx="11353800" cy="5505097"/>
          </a:xfrm>
        </p:spPr>
        <p:txBody>
          <a:bodyPr>
            <a:normAutofit lnSpcReduction="10000"/>
          </a:bodyPr>
          <a:lstStyle/>
          <a:p>
            <a:pPr marL="0" indent="0">
              <a:buNone/>
            </a:pPr>
            <a:r>
              <a:rPr lang="en-GB" sz="2000" b="1" u="sng" dirty="0">
                <a:latin typeface="Calibri" panose="020F0502020204030204" pitchFamily="34" charset="0"/>
                <a:ea typeface="Calibri" panose="020F0502020204030204" pitchFamily="34" charset="0"/>
                <a:cs typeface="Calibri" panose="020F0502020204030204" pitchFamily="34" charset="0"/>
              </a:rPr>
              <a:t>Progress to take into account Advisory Board recommendations </a:t>
            </a:r>
            <a:endParaRPr lang="en-US" sz="2000" b="1" u="sng" dirty="0">
              <a:latin typeface="Calibri" panose="020F0502020204030204" pitchFamily="34" charset="0"/>
              <a:ea typeface="Calibri" panose="020F0502020204030204" pitchFamily="34" charset="0"/>
              <a:cs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“While technical challenges such as cooling during cold tests remain under investigation, no critical blockers have been identified“</a:t>
            </a:r>
            <a:endParaRPr kumimoji="0" lang="en-GB" altLang="en-US"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lvl="2" eaLnBrk="0" fontAlgn="base" hangingPunct="0">
              <a:lnSpc>
                <a:spcPct val="100000"/>
              </a:lnSpc>
              <a:spcBef>
                <a:spcPct val="0"/>
              </a:spcBef>
              <a:spcAft>
                <a:spcPct val="0"/>
              </a:spcAft>
              <a:buClr>
                <a:srgbClr val="A4C137"/>
              </a:buClr>
              <a:buSzPct val="100000"/>
              <a:buFont typeface="Wingdings" panose="05000000000000000000" pitchFamily="2" charset="2"/>
              <a:buChar char="Ø"/>
            </a:pPr>
            <a:r>
              <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This has been proven by CERN’s final TDD1 cold test, which showed very good performance by the FE-FRT itself and mainly limitations by the complications arising from anti-cryostat operation in a VTS setup. However, this requires further analysis, but should </a:t>
            </a:r>
            <a:r>
              <a:rPr kumimoji="0" lang="en-GB" altLang="en-US" sz="1600" b="0" i="0" u="none" strike="noStrike"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fulfill</a:t>
            </a:r>
            <a:r>
              <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MS3</a:t>
            </a:r>
          </a:p>
          <a:p>
            <a:pPr lvl="2" eaLnBrk="0" fontAlgn="base" hangingPunct="0">
              <a:lnSpc>
                <a:spcPct val="100000"/>
              </a:lnSpc>
              <a:spcBef>
                <a:spcPct val="0"/>
              </a:spcBef>
              <a:spcAft>
                <a:spcPct val="0"/>
              </a:spcAft>
              <a:buClr>
                <a:srgbClr val="A4C137"/>
              </a:buClr>
              <a:buSzPct val="100000"/>
              <a:buFont typeface="Wingdings" panose="05000000000000000000" pitchFamily="2" charset="2"/>
              <a:buChar char="Ø"/>
            </a:pPr>
            <a:endPar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“…although inconsistencies in ceramic ring preparation persist.” </a:t>
            </a:r>
            <a:endParaRPr kumimoji="0" lang="en-GB" altLang="en-US"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lvl="2" eaLnBrk="0" fontAlgn="base" hangingPunct="0">
              <a:lnSpc>
                <a:spcPct val="100000"/>
              </a:lnSpc>
              <a:spcBef>
                <a:spcPct val="0"/>
              </a:spcBef>
              <a:spcAft>
                <a:spcPct val="0"/>
              </a:spcAft>
              <a:buClr>
                <a:srgbClr val="A4C137"/>
              </a:buClr>
              <a:buSzPct val="100000"/>
              <a:buFont typeface="Wingdings" panose="05000000000000000000" pitchFamily="2" charset="2"/>
              <a:buChar char="Ø"/>
            </a:pPr>
            <a:r>
              <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to tackle that, a much simpler and easier to use test resonator has been produced to measure permittivity of samples after treatment, radiation exposure , etc. This will also give more insight into the use of HZB’s FERMAT teststand and the required parameters for the FE-FRT itself. To not impair the task’s progress, the FE-FRT assembly and testing at HZB is pushed forward with systematic, consecutive testing to reach MS4. All work is on track here.</a:t>
            </a:r>
          </a:p>
          <a:p>
            <a:pPr lvl="2" eaLnBrk="0" fontAlgn="base" hangingPunct="0">
              <a:lnSpc>
                <a:spcPct val="100000"/>
              </a:lnSpc>
              <a:spcBef>
                <a:spcPct val="0"/>
              </a:spcBef>
              <a:spcAft>
                <a:spcPct val="0"/>
              </a:spcAft>
              <a:buClr>
                <a:srgbClr val="A4C137"/>
              </a:buClr>
              <a:buSzPct val="100000"/>
              <a:buFont typeface="Wingdings" panose="05000000000000000000" pitchFamily="2" charset="2"/>
              <a:buChar char="Ø"/>
            </a:pPr>
            <a:endPar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“Looking ahead, efforts should concentrate on delivering the remaining project objectives, particularly the integration of the FRT into the PERLE module, while ensuring that supporting studies remain targeted.”</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To target this, MS1/D2 have been requested to be shifted towards the end of the project to allow a collaborative effort of all WP1 partners (HZB, CERN and IJCLab) to work on the objective by incorporating the lessons learned by task 1.2 and 1.3, the fundamental studies of 6.2 (U Lancaster) and also by WP6 with the procurement of cryo-module #1 (iSAS PERLE module), which should lead to a reasonable and realistic design. </a:t>
            </a:r>
          </a:p>
          <a:p>
            <a:pPr marL="914400" lvl="2" indent="0" eaLnBrk="0" fontAlgn="base" hangingPunct="0">
              <a:lnSpc>
                <a:spcPct val="100000"/>
              </a:lnSpc>
              <a:spcBef>
                <a:spcPct val="0"/>
              </a:spcBef>
              <a:spcAft>
                <a:spcPct val="0"/>
              </a:spcAft>
              <a:buNone/>
            </a:pPr>
            <a:endParaRPr kumimoji="0" lang="en-GB" altLang="en-US" sz="1600" b="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“…assessing energy and carbon savings using consistent methodologies;” </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 measure to quantify this information within the framework of the energy savings metric of iSAS has been developed. Here, all losses will be tried to be taken into account, i.e. RF power savings versus cryogenic losses, to name one. </a:t>
            </a:r>
          </a:p>
          <a:p>
            <a:pPr lvl="1" eaLnBrk="0" fontAlgn="base" hangingPunct="0">
              <a:lnSpc>
                <a:spcPct val="100000"/>
              </a:lnSpc>
              <a:spcBef>
                <a:spcPct val="0"/>
              </a:spcBef>
              <a:spcAft>
                <a:spcPct val="0"/>
              </a:spcAft>
            </a:pPr>
            <a:endParaRPr kumimoji="0" lang="en-GB" altLang="en-US" sz="1800" b="0" i="1"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Espace réservé du numéro de diapositive 5">
            <a:extLst>
              <a:ext uri="{FF2B5EF4-FFF2-40B4-BE49-F238E27FC236}">
                <a16:creationId xmlns:a16="http://schemas.microsoft.com/office/drawing/2014/main" id="{7F5AA1DC-DA19-477F-924A-3D7A9CA665C8}"/>
              </a:ext>
            </a:extLst>
          </p:cNvPr>
          <p:cNvSpPr>
            <a:spLocks noGrp="1"/>
          </p:cNvSpPr>
          <p:nvPr>
            <p:ph type="sldNum" sz="quarter" idx="12"/>
          </p:nvPr>
        </p:nvSpPr>
        <p:spPr/>
        <p:txBody>
          <a:bodyPr/>
          <a:lstStyle/>
          <a:p>
            <a:fld id="{4068FCCF-9A80-B240-8D85-84F960565AFA}" type="slidenum">
              <a:rPr lang="en-BE" smtClean="0"/>
              <a:t>10</a:t>
            </a:fld>
            <a:endParaRPr lang="en-BE"/>
          </a:p>
        </p:txBody>
      </p:sp>
    </p:spTree>
    <p:extLst>
      <p:ext uri="{BB962C8B-B14F-4D97-AF65-F5344CB8AC3E}">
        <p14:creationId xmlns:p14="http://schemas.microsoft.com/office/powerpoint/2010/main" val="297531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5570884" cy="830997"/>
          </a:xfrm>
          <a:prstGeom prst="rect">
            <a:avLst/>
          </a:prstGeom>
          <a:noFill/>
        </p:spPr>
        <p:txBody>
          <a:bodyPr wrap="none" rtlCol="0">
            <a:spAutoFit/>
          </a:bodyPr>
          <a:lstStyle/>
          <a:p>
            <a:r>
              <a:rPr lang="en-US" sz="2400" b="1" dirty="0">
                <a:solidFill>
                  <a:srgbClr val="002060"/>
                </a:solidFill>
              </a:rPr>
              <a:t>WP2 – LLRF: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838199" y="1825624"/>
            <a:ext cx="10693893" cy="4211192"/>
          </a:xfrm>
        </p:spPr>
        <p:txBody>
          <a:bodyPr>
            <a:normAutofit/>
          </a:bodyPr>
          <a:lstStyle/>
          <a:p>
            <a:pPr marL="0" indent="0">
              <a:buNone/>
            </a:pPr>
            <a:r>
              <a:rPr lang="en-GB" sz="2000" b="1" u="sng" dirty="0">
                <a:cs typeface="Calibri" panose="020F0502020204030204" pitchFamily="34" charset="0"/>
              </a:rPr>
              <a:t>Progress</a:t>
            </a:r>
            <a:r>
              <a:rPr lang="en-GB" sz="2000" b="1" u="sng" dirty="0"/>
              <a:t> to take into account Advisory Board recommendations </a:t>
            </a:r>
          </a:p>
          <a:p>
            <a:pPr marL="0" indent="0">
              <a:buNone/>
            </a:pPr>
            <a:endParaRPr lang="en-US" sz="2000" dirty="0"/>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“The Board encourages the teams to maintain this momentum and to continue delivering high-quality results in support of the overall project objectives. “</a:t>
            </a:r>
          </a:p>
          <a:p>
            <a:pPr marL="457200" lvl="1" indent="0" eaLnBrk="0" fontAlgn="base" hangingPunct="0">
              <a:lnSpc>
                <a:spcPct val="100000"/>
              </a:lnSpc>
              <a:spcBef>
                <a:spcPct val="0"/>
              </a:spcBef>
              <a:spcAft>
                <a:spcPct val="0"/>
              </a:spcAft>
              <a:buNone/>
            </a:pPr>
            <a:endParaRPr kumimoji="0" lang="en-GB" altLang="en-US" sz="1800" b="0" i="1"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Beyond this, there were general comments to work on visibility</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Action: systematic check before publication of proper iSAS acknowledgment</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Action: visibility through presence at workshop and conferences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Not just WP2, also External Relations (Maud Baylac) ESSRI workshop for ex. </a:t>
            </a:r>
            <a:r>
              <a:rPr lang="en-GB" altLang="en-US" sz="1600" dirty="0">
                <a:solidFill>
                  <a:srgbClr val="000000"/>
                </a:solidFill>
                <a:ea typeface="Calibri" panose="020F0502020204030204" pitchFamily="34" charset="0"/>
              </a:rPr>
              <a:t>– </a:t>
            </a:r>
            <a:r>
              <a:rPr lang="en-GB" altLang="en-US" sz="1600" dirty="0">
                <a:solidFill>
                  <a:srgbClr val="000000"/>
                </a:solidFill>
                <a:ea typeface="Calibri" panose="020F0502020204030204" pitchFamily="34" charset="0"/>
                <a:hlinkClick r:id="rId4"/>
              </a:rPr>
              <a:t>Indico</a:t>
            </a:r>
            <a:r>
              <a:rPr lang="en-GB" altLang="en-US" sz="1600" dirty="0">
                <a:solidFill>
                  <a:srgbClr val="000000"/>
                </a:solidFill>
                <a:ea typeface="Calibri" panose="020F0502020204030204" pitchFamily="34" charset="0"/>
              </a:rPr>
              <a:t> and double publication on ArXiv updated regularly</a:t>
            </a:r>
            <a:endParaRPr kumimoji="0" lang="en-GB" altLang="en-US" sz="1600" b="0" u="none" strike="noStrike" cap="none" normalizeH="0" baseline="0" dirty="0">
              <a:ln>
                <a:noFill/>
              </a:ln>
              <a:solidFill>
                <a:srgbClr val="000000"/>
              </a:solidFill>
              <a:effectLst/>
              <a:ea typeface="Calibri" panose="020F0502020204030204" pitchFamily="34" charset="0"/>
            </a:endParaRPr>
          </a:p>
        </p:txBody>
      </p:sp>
      <p:sp>
        <p:nvSpPr>
          <p:cNvPr id="6" name="Espace réservé du numéro de diapositive 5">
            <a:extLst>
              <a:ext uri="{FF2B5EF4-FFF2-40B4-BE49-F238E27FC236}">
                <a16:creationId xmlns:a16="http://schemas.microsoft.com/office/drawing/2014/main" id="{8B258771-4666-4816-B421-C4551DADB454}"/>
              </a:ext>
            </a:extLst>
          </p:cNvPr>
          <p:cNvSpPr>
            <a:spLocks noGrp="1"/>
          </p:cNvSpPr>
          <p:nvPr>
            <p:ph type="sldNum" sz="quarter" idx="12"/>
          </p:nvPr>
        </p:nvSpPr>
        <p:spPr/>
        <p:txBody>
          <a:bodyPr/>
          <a:lstStyle/>
          <a:p>
            <a:fld id="{4068FCCF-9A80-B240-8D85-84F960565AFA}" type="slidenum">
              <a:rPr lang="en-BE" smtClean="0"/>
              <a:t>11</a:t>
            </a:fld>
            <a:endParaRPr lang="en-BE"/>
          </a:p>
        </p:txBody>
      </p:sp>
    </p:spTree>
    <p:extLst>
      <p:ext uri="{BB962C8B-B14F-4D97-AF65-F5344CB8AC3E}">
        <p14:creationId xmlns:p14="http://schemas.microsoft.com/office/powerpoint/2010/main" val="2602106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C8E2D-2EFD-A55C-E348-57E28DACFB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DE4A3BA-E745-9AE2-0A09-2571A5EA215A}"/>
              </a:ext>
            </a:extLst>
          </p:cNvPr>
          <p:cNvSpPr txBox="1"/>
          <p:nvPr/>
        </p:nvSpPr>
        <p:spPr>
          <a:xfrm>
            <a:off x="2944548" y="521906"/>
            <a:ext cx="90841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WP3 – Nb3Sn on Cu: </a:t>
            </a:r>
            <a:r>
              <a:rPr kumimoji="0" lang="en-US" sz="2400" b="1" i="0" u="none" strike="noStrike" kern="1200" cap="none" spc="0" normalizeH="0" baseline="0" noProof="0" dirty="0">
                <a:ln>
                  <a:noFill/>
                </a:ln>
                <a:solidFill>
                  <a:srgbClr val="E8E8E8">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progress to take into account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8E8E8">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67E79B26-9A88-870E-9599-6541FF9CA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315684"/>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251ED7E3-AE7A-12DC-3223-851C7D267BB4}"/>
              </a:ext>
            </a:extLst>
          </p:cNvPr>
          <p:cNvSpPr>
            <a:spLocks noGrp="1"/>
          </p:cNvSpPr>
          <p:nvPr>
            <p:ph idx="1"/>
          </p:nvPr>
        </p:nvSpPr>
        <p:spPr>
          <a:xfrm>
            <a:off x="377806" y="1565279"/>
            <a:ext cx="11650908" cy="4977037"/>
          </a:xfrm>
        </p:spPr>
        <p:txBody>
          <a:bodyPr>
            <a:normAutofit fontScale="92500" lnSpcReduction="10000"/>
          </a:bodyPr>
          <a:lstStyle/>
          <a:p>
            <a:pPr marL="0" indent="0">
              <a:buNone/>
            </a:pPr>
            <a:r>
              <a:rPr lang="en-GB" sz="2000" b="1" u="sng" dirty="0">
                <a:latin typeface="Calibri" panose="020F0502020204030204" pitchFamily="34" charset="0"/>
                <a:ea typeface="Calibri" panose="020F0502020204030204" pitchFamily="34" charset="0"/>
                <a:cs typeface="Calibri" panose="020F0502020204030204" pitchFamily="34" charset="0"/>
              </a:rPr>
              <a:t>Progress to take into account Advisory Board recommendations</a:t>
            </a:r>
          </a:p>
          <a:p>
            <a:pPr marL="0" indent="0">
              <a:buNone/>
            </a:pPr>
            <a:r>
              <a:rPr lang="en-GB" sz="2000" b="1" u="sng" dirty="0">
                <a:latin typeface="Calibri" panose="020F0502020204030204" pitchFamily="34" charset="0"/>
                <a:ea typeface="Calibri" panose="020F0502020204030204" pitchFamily="34" charset="0"/>
                <a:cs typeface="Calibri" panose="020F0502020204030204" pitchFamily="34" charset="0"/>
              </a:rPr>
              <a:t> </a:t>
            </a:r>
            <a:endParaRPr lang="en-US" sz="2000" b="1" u="sng" dirty="0">
              <a:latin typeface="Calibri" panose="020F0502020204030204" pitchFamily="34" charset="0"/>
              <a:ea typeface="Calibri" panose="020F0502020204030204" pitchFamily="34" charset="0"/>
              <a:cs typeface="Calibri" panose="020F0502020204030204" pitchFamily="34" charset="0"/>
            </a:endParaRPr>
          </a:p>
          <a:p>
            <a:pPr marL="176213" lvl="1" indent="-176213" eaLnBrk="0" fontAlgn="base" hangingPunct="0">
              <a:lnSpc>
                <a:spcPct val="100000"/>
              </a:lnSpc>
              <a:spcBef>
                <a:spcPct val="0"/>
              </a:spcBef>
              <a:spcAft>
                <a:spcPct val="0"/>
              </a:spcAft>
              <a:buFont typeface="Wingdings" panose="05000000000000000000" pitchFamily="2" charset="2"/>
              <a:buChar char="Ø"/>
              <a:tabLst>
                <a:tab pos="625475" algn="l"/>
              </a:tabLst>
            </a:pPr>
            <a:r>
              <a:rPr lang="en-GB" altLang="en-US" sz="1800" i="1" dirty="0">
                <a:latin typeface="Calibri" panose="020F0502020204030204" pitchFamily="34" charset="0"/>
                <a:ea typeface="Calibri" panose="020F0502020204030204" pitchFamily="34" charset="0"/>
                <a:cs typeface="Calibri" panose="020F0502020204030204" pitchFamily="34" charset="0"/>
              </a:rPr>
              <a:t>“</a:t>
            </a:r>
            <a:r>
              <a:rPr lang="en-US" altLang="en-US" sz="1800" i="1" dirty="0">
                <a:latin typeface="Calibri" panose="020F0502020204030204" pitchFamily="34" charset="0"/>
                <a:ea typeface="Calibri" panose="020F0502020204030204" pitchFamily="34" charset="0"/>
                <a:cs typeface="Calibri" panose="020F0502020204030204" pitchFamily="34" charset="0"/>
              </a:rPr>
              <a:t>coating defects remain a critical concern given their direct impact on RF performance, and further effort is needed to better control and characterize them</a:t>
            </a:r>
            <a:r>
              <a:rPr lang="en-GB" altLang="en-US" sz="1800" i="1" dirty="0">
                <a:latin typeface="Calibri" panose="020F0502020204030204" pitchFamily="34" charset="0"/>
                <a:ea typeface="Calibri" panose="020F0502020204030204" pitchFamily="34" charset="0"/>
                <a:cs typeface="Calibri" panose="020F0502020204030204" pitchFamily="34" charset="0"/>
              </a:rPr>
              <a:t>.”</a:t>
            </a:r>
            <a:endParaRPr lang="en-GB" altLang="en-US" sz="1800" dirty="0">
              <a:latin typeface="Calibri" panose="020F0502020204030204" pitchFamily="34" charset="0"/>
              <a:ea typeface="Calibri" panose="020F0502020204030204" pitchFamily="34" charset="0"/>
              <a:cs typeface="Calibri" panose="020F0502020204030204" pitchFamily="34" charset="0"/>
            </a:endParaRPr>
          </a:p>
          <a:p>
            <a:pPr marL="447675" lvl="2" indent="-184150" eaLnBrk="0" fontAlgn="base" hangingPunct="0">
              <a:lnSpc>
                <a:spcPct val="100000"/>
              </a:lnSpc>
              <a:spcBef>
                <a:spcPct val="0"/>
              </a:spcBef>
              <a:spcAft>
                <a:spcPct val="0"/>
              </a:spcAft>
              <a:buClr>
                <a:srgbClr val="A4C137"/>
              </a:buClr>
              <a:buFont typeface="Wingdings" panose="05000000000000000000" pitchFamily="2" charset="2"/>
              <a:buChar char="Ø"/>
              <a:tabLst>
                <a:tab pos="625475" algn="l"/>
              </a:tabLst>
            </a:pPr>
            <a:r>
              <a:rPr lang="en-US" altLang="en-US" sz="1600" dirty="0">
                <a:latin typeface="Calibri" panose="020F0502020204030204" pitchFamily="34" charset="0"/>
                <a:ea typeface="Calibri" panose="020F0502020204030204" pitchFamily="34" charset="0"/>
                <a:cs typeface="Calibri" panose="020F0502020204030204" pitchFamily="34" charset="0"/>
              </a:rPr>
              <a:t>The new chemical facility at UKRI and cleanroom at LNL are steps towards improved contamination control.</a:t>
            </a:r>
          </a:p>
          <a:p>
            <a:pPr marL="447675" lvl="2" indent="-184150" eaLnBrk="0" fontAlgn="base" hangingPunct="0">
              <a:lnSpc>
                <a:spcPct val="100000"/>
              </a:lnSpc>
              <a:spcBef>
                <a:spcPct val="0"/>
              </a:spcBef>
              <a:spcAft>
                <a:spcPct val="0"/>
              </a:spcAft>
              <a:buClr>
                <a:srgbClr val="A4C137"/>
              </a:buClr>
              <a:buFont typeface="Wingdings" panose="05000000000000000000" pitchFamily="2" charset="2"/>
              <a:buChar char="Ø"/>
              <a:tabLst>
                <a:tab pos="625475" algn="l"/>
              </a:tabLst>
            </a:pPr>
            <a:r>
              <a:rPr lang="en-US" altLang="en-US" sz="1600" b="1" dirty="0">
                <a:latin typeface="Calibri" panose="020F0502020204030204" pitchFamily="34" charset="0"/>
                <a:ea typeface="Calibri" panose="020F0502020204030204" pitchFamily="34" charset="0"/>
                <a:cs typeface="Calibri" panose="020F0502020204030204" pitchFamily="34" charset="0"/>
              </a:rPr>
              <a:t>As we move from samples to cavities, we will introduce additional handling and cleaning protocols adapted from bulk Nb cavity procedures.</a:t>
            </a:r>
            <a:endParaRPr lang="en-GB" altLang="en-US" sz="1600" b="1" dirty="0">
              <a:latin typeface="Calibri" panose="020F0502020204030204" pitchFamily="34" charset="0"/>
              <a:ea typeface="Calibri" panose="020F0502020204030204" pitchFamily="34" charset="0"/>
              <a:cs typeface="Calibri" panose="020F0502020204030204" pitchFamily="34" charset="0"/>
            </a:endParaRPr>
          </a:p>
          <a:p>
            <a:pPr marL="176213" lvl="2" indent="-176213" eaLnBrk="0" fontAlgn="base" hangingPunct="0">
              <a:lnSpc>
                <a:spcPct val="100000"/>
              </a:lnSpc>
              <a:spcBef>
                <a:spcPct val="0"/>
              </a:spcBef>
              <a:spcAft>
                <a:spcPct val="0"/>
              </a:spcAft>
              <a:tabLst>
                <a:tab pos="625475" algn="l"/>
              </a:tabLst>
            </a:pPr>
            <a:endParaRPr lang="en-GB" altLang="en-US" sz="1600" dirty="0">
              <a:latin typeface="Calibri" panose="020F0502020204030204" pitchFamily="34" charset="0"/>
              <a:ea typeface="Calibri" panose="020F0502020204030204" pitchFamily="34" charset="0"/>
              <a:cs typeface="Calibri" panose="020F0502020204030204" pitchFamily="34" charset="0"/>
            </a:endParaRPr>
          </a:p>
          <a:p>
            <a:pPr marL="176213" lvl="1" indent="-176213" eaLnBrk="0" fontAlgn="base" hangingPunct="0">
              <a:lnSpc>
                <a:spcPct val="100000"/>
              </a:lnSpc>
              <a:spcBef>
                <a:spcPct val="0"/>
              </a:spcBef>
              <a:spcAft>
                <a:spcPct val="0"/>
              </a:spcAft>
              <a:buFont typeface="Wingdings" panose="05000000000000000000" pitchFamily="2" charset="2"/>
              <a:buChar char="Ø"/>
              <a:tabLst>
                <a:tab pos="625475" algn="l"/>
              </a:tabLst>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r>
              <a:rPr kumimoji="0" lang="en-US"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the reproducibility of the optimized coating process across laboratories (INFN and UKRI) has yet to be convincingly demonstrated and should be treated as a priority</a:t>
            </a: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p>
          <a:p>
            <a:pPr marL="176213" lvl="1" indent="-176213" eaLnBrk="0" fontAlgn="base" hangingPunct="0">
              <a:lnSpc>
                <a:spcPct val="100000"/>
              </a:lnSpc>
              <a:spcBef>
                <a:spcPct val="0"/>
              </a:spcBef>
              <a:spcAft>
                <a:spcPct val="0"/>
              </a:spcAft>
              <a:buFont typeface="Wingdings" panose="05000000000000000000" pitchFamily="2" charset="2"/>
              <a:buChar char="Ø"/>
              <a:tabLst>
                <a:tab pos="625475" algn="l"/>
              </a:tabLst>
            </a:pPr>
            <a:r>
              <a:rPr lang="en-GB" altLang="en-US" sz="1800" i="1" dirty="0">
                <a:latin typeface="Calibri" panose="020F0502020204030204" pitchFamily="34" charset="0"/>
                <a:ea typeface="Calibri" panose="020F0502020204030204" pitchFamily="34" charset="0"/>
                <a:cs typeface="Calibri" panose="020F0502020204030204" pitchFamily="34" charset="0"/>
              </a:rPr>
              <a:t>“</a:t>
            </a:r>
            <a:r>
              <a:rPr lang="en-US" altLang="en-US" sz="1800" i="1" dirty="0">
                <a:latin typeface="Calibri" panose="020F0502020204030204" pitchFamily="34" charset="0"/>
                <a:ea typeface="Calibri" panose="020F0502020204030204" pitchFamily="34" charset="0"/>
                <a:cs typeface="Calibri" panose="020F0502020204030204" pitchFamily="34" charset="0"/>
              </a:rPr>
              <a:t>the </a:t>
            </a:r>
            <a:r>
              <a:rPr lang="en-US" altLang="en-US" sz="1800" i="1" dirty="0" err="1">
                <a:latin typeface="Calibri" panose="020F0502020204030204" pitchFamily="34" charset="0"/>
                <a:ea typeface="Calibri" panose="020F0502020204030204" pitchFamily="34" charset="0"/>
                <a:cs typeface="Calibri" panose="020F0502020204030204" pitchFamily="34" charset="0"/>
              </a:rPr>
              <a:t>programme</a:t>
            </a:r>
            <a:r>
              <a:rPr lang="en-US" altLang="en-US" sz="1800" i="1" dirty="0">
                <a:latin typeface="Calibri" panose="020F0502020204030204" pitchFamily="34" charset="0"/>
                <a:ea typeface="Calibri" panose="020F0502020204030204" pitchFamily="34" charset="0"/>
                <a:cs typeface="Calibri" panose="020F0502020204030204" pitchFamily="34" charset="0"/>
              </a:rPr>
              <a:t> would benefit from a stronger focus on systematically linking surface condition and quality to superconducting performance, as this relationship is central to both defect mitigation and process reproducibility.</a:t>
            </a:r>
            <a:r>
              <a:rPr lang="en-GB" altLang="en-US" sz="1800" i="1" dirty="0">
                <a:latin typeface="Calibri" panose="020F0502020204030204" pitchFamily="34" charset="0"/>
                <a:ea typeface="Calibri" panose="020F0502020204030204" pitchFamily="34" charset="0"/>
                <a:cs typeface="Calibri" panose="020F0502020204030204" pitchFamily="34" charset="0"/>
              </a:rPr>
              <a:t>” </a:t>
            </a:r>
            <a:endParaRPr kumimoji="0" lang="en-GB" altLang="en-US"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b="1" dirty="0">
                <a:latin typeface="Calibri" panose="020F0502020204030204" pitchFamily="34" charset="0"/>
                <a:ea typeface="Calibri" panose="020F0502020204030204" pitchFamily="34" charset="0"/>
                <a:cs typeface="Calibri" panose="020F0502020204030204" pitchFamily="34" charset="0"/>
              </a:rPr>
              <a:t>A systematic study is planned using the same substrate material, polishing procedure, and </a:t>
            </a:r>
            <a:r>
              <a:rPr lang="en-US" altLang="en-US" sz="1600" b="1" dirty="0" err="1">
                <a:latin typeface="Calibri" panose="020F0502020204030204" pitchFamily="34" charset="0"/>
                <a:ea typeface="Calibri" panose="020F0502020204030204" pitchFamily="34" charset="0"/>
                <a:cs typeface="Calibri" panose="020F0502020204030204" pitchFamily="34" charset="0"/>
              </a:rPr>
              <a:t>Nb₃Sn</a:t>
            </a:r>
            <a:r>
              <a:rPr lang="en-US" altLang="en-US" sz="1600" b="1" dirty="0">
                <a:latin typeface="Calibri" panose="020F0502020204030204" pitchFamily="34" charset="0"/>
                <a:ea typeface="Calibri" panose="020F0502020204030204" pitchFamily="34" charset="0"/>
                <a:cs typeface="Calibri" panose="020F0502020204030204" pitchFamily="34" charset="0"/>
              </a:rPr>
              <a:t> coating recipe (at INFN and UKRI)</a:t>
            </a: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dirty="0">
                <a:latin typeface="Calibri" panose="020F0502020204030204" pitchFamily="34" charset="0"/>
                <a:ea typeface="Calibri" panose="020F0502020204030204" pitchFamily="34" charset="0"/>
                <a:cs typeface="Calibri" panose="020F0502020204030204" pitchFamily="34" charset="0"/>
              </a:rPr>
              <a:t>The study will assess coating reproducibility and the effectiveness of the ALD layer in reducing thermoelectric currents.</a:t>
            </a: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dirty="0">
                <a:latin typeface="Calibri" panose="020F0502020204030204" pitchFamily="34" charset="0"/>
                <a:ea typeface="Calibri" panose="020F0502020204030204" pitchFamily="34" charset="0"/>
                <a:cs typeface="Calibri" panose="020F0502020204030204" pitchFamily="34" charset="0"/>
              </a:rPr>
              <a:t>Characterization will combine measurements of Tc and trapped flux with analyses of surface morphology and crystal structure.</a:t>
            </a:r>
            <a:endPar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176213" lvl="2" indent="-17621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endParaRPr kumimoji="0" lang="en-GB" altLang="en-US" sz="16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176213" lvl="1" indent="-176213" eaLnBrk="0" fontAlgn="base" hangingPunct="0">
              <a:lnSpc>
                <a:spcPct val="100000"/>
              </a:lnSpc>
              <a:spcBef>
                <a:spcPct val="0"/>
              </a:spcBef>
              <a:spcAft>
                <a:spcPct val="0"/>
              </a:spcAft>
              <a:buFont typeface="Wingdings" panose="05000000000000000000" pitchFamily="2" charset="2"/>
              <a:buChar char="Ø"/>
              <a:tabLst>
                <a:tab pos="625475" algn="l"/>
              </a:tabLst>
            </a:pPr>
            <a:r>
              <a:rPr kumimoji="0" lang="en-GB"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r>
              <a:rPr kumimoji="0" lang="en-US" altLang="en-US" sz="1800" b="0" i="1"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Clarification is also needed on the status of the optimized recipe: whether validation is essentially complete and the project is ready to transition to the working cavity testing phase (Task 3.5)”</a:t>
            </a:r>
            <a:endParaRPr kumimoji="0" lang="en-GB" altLang="en-US" sz="1800" b="0"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endParaRP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b="1" dirty="0">
                <a:latin typeface="Calibri" panose="020F0502020204030204" pitchFamily="34" charset="0"/>
                <a:ea typeface="Calibri" panose="020F0502020204030204" pitchFamily="34" charset="0"/>
                <a:cs typeface="Calibri" panose="020F0502020204030204" pitchFamily="34" charset="0"/>
              </a:rPr>
              <a:t>Studies on planar samples at INFN and UKRI consistently identify the same </a:t>
            </a:r>
            <a:r>
              <a:rPr lang="en-US" altLang="en-US" sz="1600" b="1" dirty="0" err="1">
                <a:latin typeface="Calibri" panose="020F0502020204030204" pitchFamily="34" charset="0"/>
                <a:ea typeface="Calibri" panose="020F0502020204030204" pitchFamily="34" charset="0"/>
                <a:cs typeface="Calibri" panose="020F0502020204030204" pitchFamily="34" charset="0"/>
              </a:rPr>
              <a:t>favourable</a:t>
            </a:r>
            <a:r>
              <a:rPr lang="en-US" altLang="en-US" sz="1600" b="1" dirty="0">
                <a:latin typeface="Calibri" panose="020F0502020204030204" pitchFamily="34" charset="0"/>
                <a:ea typeface="Calibri" panose="020F0502020204030204" pitchFamily="34" charset="0"/>
                <a:cs typeface="Calibri" panose="020F0502020204030204" pitchFamily="34" charset="0"/>
              </a:rPr>
              <a:t> conditions: </a:t>
            </a:r>
            <a:r>
              <a:rPr lang="en-US" altLang="en-US" sz="1600" dirty="0">
                <a:latin typeface="Calibri" panose="020F0502020204030204" pitchFamily="34" charset="0"/>
                <a:ea typeface="Calibri" panose="020F0502020204030204" pitchFamily="34" charset="0"/>
                <a:cs typeface="Calibri" panose="020F0502020204030204" pitchFamily="34" charset="0"/>
              </a:rPr>
              <a:t>low power, high pressure, a buffer layer, deposition temperature &gt; 600 °C, and no post-annealing.</a:t>
            </a:r>
            <a:endParaRPr lang="en-GB" altLang="en-US" sz="18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dirty="0">
                <a:latin typeface="Calibri" panose="020F0502020204030204" pitchFamily="34" charset="0"/>
                <a:ea typeface="Calibri" panose="020F0502020204030204" pitchFamily="34" charset="0"/>
                <a:cs typeface="Calibri" panose="020F0502020204030204" pitchFamily="34" charset="0"/>
              </a:rPr>
              <a:t>These results provide a basis for moving to cavities, but the recipe still requires optimization for each cavity coating system.</a:t>
            </a:r>
          </a:p>
          <a:p>
            <a:pPr marL="447675" lvl="2" indent="-182563" eaLnBrk="0" fontAlgn="base" hangingPunct="0">
              <a:lnSpc>
                <a:spcPct val="100000"/>
              </a:lnSpc>
              <a:spcBef>
                <a:spcPct val="0"/>
              </a:spcBef>
              <a:spcAft>
                <a:spcPct val="0"/>
              </a:spcAft>
              <a:buClr>
                <a:srgbClr val="A4C137"/>
              </a:buClr>
              <a:buSzPct val="100000"/>
              <a:buFont typeface="Wingdings" panose="05000000000000000000" pitchFamily="2" charset="2"/>
              <a:buChar char="Ø"/>
              <a:tabLst>
                <a:tab pos="625475" algn="l"/>
              </a:tabLst>
            </a:pPr>
            <a:r>
              <a:rPr lang="en-US" altLang="en-US" sz="1600" b="1" dirty="0">
                <a:latin typeface="Calibri" panose="020F0502020204030204" pitchFamily="34" charset="0"/>
                <a:ea typeface="Calibri" panose="020F0502020204030204" pitchFamily="34" charset="0"/>
                <a:cs typeface="Calibri" panose="020F0502020204030204" pitchFamily="34" charset="0"/>
              </a:rPr>
              <a:t>The identified trends will guide the search for the optimal operating conditions in both newly developed systems.</a:t>
            </a:r>
          </a:p>
        </p:txBody>
      </p:sp>
      <p:sp>
        <p:nvSpPr>
          <p:cNvPr id="6" name="Espace réservé du numéro de diapositive 5">
            <a:extLst>
              <a:ext uri="{FF2B5EF4-FFF2-40B4-BE49-F238E27FC236}">
                <a16:creationId xmlns:a16="http://schemas.microsoft.com/office/drawing/2014/main" id="{04AC2095-8B01-92BE-20B1-FDC42808FA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68FCCF-9A80-B240-8D85-84F960565AFA}" type="slidenum">
              <a:rPr kumimoji="0" lang="en-BE"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BE"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1629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7942752" cy="830997"/>
          </a:xfrm>
          <a:prstGeom prst="rect">
            <a:avLst/>
          </a:prstGeom>
          <a:noFill/>
        </p:spPr>
        <p:txBody>
          <a:bodyPr wrap="none" rtlCol="0">
            <a:spAutoFit/>
          </a:bodyPr>
          <a:lstStyle/>
          <a:p>
            <a:r>
              <a:rPr lang="en-US" sz="2400" b="1" dirty="0">
                <a:solidFill>
                  <a:srgbClr val="002060"/>
                </a:solidFill>
              </a:rPr>
              <a:t>WP4 – HOM dampers and FPC: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625136" y="1346230"/>
            <a:ext cx="11353800" cy="5285389"/>
          </a:xfrm>
        </p:spPr>
        <p:txBody>
          <a:bodyPr>
            <a:normAutofit lnSpcReduction="10000"/>
          </a:bodyPr>
          <a:lstStyle/>
          <a:p>
            <a:pPr marL="0" indent="0">
              <a:buNone/>
            </a:pPr>
            <a:r>
              <a:rPr lang="en-GB" sz="2000" b="1" u="sng" dirty="0">
                <a:cs typeface="Calibri" panose="020F0502020204030204" pitchFamily="34" charset="0"/>
              </a:rPr>
              <a:t>Progress</a:t>
            </a:r>
            <a:r>
              <a:rPr lang="en-GB" sz="2000" b="1" u="sng" dirty="0"/>
              <a:t> to take into account Advisory Board recommendations </a:t>
            </a:r>
          </a:p>
          <a:p>
            <a:pPr marL="0" indent="0">
              <a:buNone/>
            </a:pPr>
            <a:endParaRPr lang="en-US" sz="2000" dirty="0"/>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The limited availability of key components, such as SPL antennas (only 4 windows and antennas from SPL are available), represents a significant vulnerability, as no spares are currently available .</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The CERN workshop has the experience and the level of competences to succeed the operations. A CERN team of highly competent experts has been formed. The lack of spare parts will be taken into account and they will proceed with the utmost caution</a:t>
            </a:r>
          </a:p>
          <a:p>
            <a:pPr lvl="2" eaLnBrk="0" fontAlgn="base" hangingPunct="0">
              <a:lnSpc>
                <a:spcPct val="100000"/>
              </a:lnSpc>
              <a:spcBef>
                <a:spcPct val="0"/>
              </a:spcBef>
              <a:spcAft>
                <a:spcPct val="0"/>
              </a:spcAft>
              <a:buFont typeface="Wingdings" panose="05000000000000000000" pitchFamily="2" charset="2"/>
              <a:buChar char="Ø"/>
            </a:pPr>
            <a:endParaRPr kumimoji="0" lang="en-GB" altLang="en-US" sz="1400" b="0" i="1"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An interference from one of the HOMs that cannot be mounted on the cavity for the ESS test has been mentioned and should be clarified.</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Misunderstanding, all HOM C can be mounted on the ESS test bench</a:t>
            </a:r>
          </a:p>
          <a:p>
            <a:pPr lvl="2" eaLnBrk="0" fontAlgn="base" hangingPunct="0">
              <a:lnSpc>
                <a:spcPct val="100000"/>
              </a:lnSpc>
              <a:spcBef>
                <a:spcPct val="0"/>
              </a:spcBef>
              <a:spcAft>
                <a:spcPct val="0"/>
              </a:spcAft>
              <a:buFont typeface="Wingdings" panose="05000000000000000000" pitchFamily="2" charset="2"/>
              <a:buChar char="Ø"/>
            </a:pPr>
            <a:endParaRPr kumimoji="0" lang="en-GB" altLang="en-US" sz="1400" b="0" i="1"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The Board considers that a more systematic approach to risk analysis is needed in this work package, including the identification of mitigation strategies.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The risk analyses have been updated, see D#34 Risk analysis related to impact of iSAS technologies, June 2026 </a:t>
            </a:r>
          </a:p>
          <a:p>
            <a:pPr lvl="2" eaLnBrk="0" fontAlgn="base" hangingPunct="0">
              <a:lnSpc>
                <a:spcPct val="100000"/>
              </a:lnSpc>
              <a:spcBef>
                <a:spcPct val="0"/>
              </a:spcBef>
              <a:spcAft>
                <a:spcPct val="0"/>
              </a:spcAft>
              <a:buFont typeface="Wingdings" panose="05000000000000000000" pitchFamily="2" charset="2"/>
              <a:buChar char="Ø"/>
            </a:pPr>
            <a:endParaRPr kumimoji="0" lang="en-GB" altLang="en-US" sz="1400" b="0" i="1"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800" b="0" i="1" u="none" strike="noStrike" cap="none" normalizeH="0" baseline="0" dirty="0">
                <a:ln>
                  <a:noFill/>
                </a:ln>
                <a:solidFill>
                  <a:srgbClr val="000000"/>
                </a:solidFill>
                <a:effectLst/>
                <a:ea typeface="Calibri" panose="020F0502020204030204" pitchFamily="34" charset="0"/>
              </a:rPr>
              <a:t>In parallel, a quantitative assessment of the expected energy savings associated with the design choices should be developed in order to better justify the proposed solutions.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See M#32 Verifiable metric for energy-saving performances, May 2025</a:t>
            </a:r>
          </a:p>
          <a:p>
            <a:pPr lvl="2" eaLnBrk="0" fontAlgn="base" hangingPunct="0">
              <a:lnSpc>
                <a:spcPct val="100000"/>
              </a:lnSpc>
              <a:spcBef>
                <a:spcPct val="0"/>
              </a:spcBef>
              <a:spcAft>
                <a:spcPct val="0"/>
              </a:spcAft>
              <a:buFont typeface="Wingdings" panose="05000000000000000000" pitchFamily="2" charset="2"/>
              <a:buChar char="Ø"/>
            </a:pPr>
            <a:r>
              <a:rPr lang="en-GB" sz="1600" dirty="0">
                <a:solidFill>
                  <a:srgbClr val="000000"/>
                </a:solidFill>
                <a:ea typeface="Calibri" panose="020F0502020204030204" pitchFamily="34" charset="0"/>
              </a:rPr>
              <a:t>WP-specific measures of Verifiable metric for energy-saving performances asked for the preparation of Lund annual meeting in March 2027</a:t>
            </a:r>
            <a:endParaRPr lang="en-GB" altLang="en-US" sz="1600" dirty="0">
              <a:solidFill>
                <a:srgbClr val="000000"/>
              </a:solidFill>
              <a:ea typeface="Calibri" panose="020F0502020204030204" pitchFamily="34" charset="0"/>
            </a:endParaRPr>
          </a:p>
          <a:p>
            <a:pPr lvl="2" eaLnBrk="0" fontAlgn="base" hangingPunct="0">
              <a:lnSpc>
                <a:spcPct val="100000"/>
              </a:lnSpc>
              <a:spcBef>
                <a:spcPct val="0"/>
              </a:spcBef>
              <a:spcAft>
                <a:spcPct val="0"/>
              </a:spcAft>
              <a:buFont typeface="Wingdings" panose="05000000000000000000" pitchFamily="2" charset="2"/>
              <a:buChar char="Ø"/>
            </a:pPr>
            <a:endParaRPr kumimoji="0" lang="en-GB" altLang="en-US" sz="1600" b="0" u="none" strike="noStrike" cap="none" normalizeH="0" baseline="0" dirty="0">
              <a:ln>
                <a:noFill/>
              </a:ln>
              <a:solidFill>
                <a:srgbClr val="000000"/>
              </a:solidFill>
              <a:effectLst/>
              <a:ea typeface="Calibri" panose="020F0502020204030204" pitchFamily="34" charset="0"/>
            </a:endParaRPr>
          </a:p>
        </p:txBody>
      </p:sp>
      <p:sp>
        <p:nvSpPr>
          <p:cNvPr id="7" name="Espace réservé du numéro de diapositive 6">
            <a:extLst>
              <a:ext uri="{FF2B5EF4-FFF2-40B4-BE49-F238E27FC236}">
                <a16:creationId xmlns:a16="http://schemas.microsoft.com/office/drawing/2014/main" id="{49D23D0A-3C81-43DD-AA24-187C4174B734}"/>
              </a:ext>
            </a:extLst>
          </p:cNvPr>
          <p:cNvSpPr>
            <a:spLocks noGrp="1"/>
          </p:cNvSpPr>
          <p:nvPr>
            <p:ph type="sldNum" sz="quarter" idx="12"/>
          </p:nvPr>
        </p:nvSpPr>
        <p:spPr/>
        <p:txBody>
          <a:bodyPr/>
          <a:lstStyle/>
          <a:p>
            <a:fld id="{4068FCCF-9A80-B240-8D85-84F960565AFA}" type="slidenum">
              <a:rPr lang="en-BE" smtClean="0"/>
              <a:t>13</a:t>
            </a:fld>
            <a:endParaRPr lang="en-BE"/>
          </a:p>
        </p:txBody>
      </p:sp>
    </p:spTree>
    <p:extLst>
      <p:ext uri="{BB962C8B-B14F-4D97-AF65-F5344CB8AC3E}">
        <p14:creationId xmlns:p14="http://schemas.microsoft.com/office/powerpoint/2010/main" val="4294329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5306966" cy="830997"/>
          </a:xfrm>
          <a:prstGeom prst="rect">
            <a:avLst/>
          </a:prstGeom>
          <a:noFill/>
        </p:spPr>
        <p:txBody>
          <a:bodyPr wrap="none" rtlCol="0">
            <a:spAutoFit/>
          </a:bodyPr>
          <a:lstStyle/>
          <a:p>
            <a:r>
              <a:rPr lang="en-GB" sz="2400" b="1" dirty="0">
                <a:solidFill>
                  <a:srgbClr val="002060"/>
                </a:solidFill>
              </a:rPr>
              <a:t>WP5 </a:t>
            </a:r>
            <a:r>
              <a:rPr lang="en-US" sz="2400" b="1" dirty="0">
                <a:solidFill>
                  <a:srgbClr val="002060"/>
                </a:solidFill>
              </a:rPr>
              <a:t>: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256032" y="1280160"/>
            <a:ext cx="11582400" cy="5076190"/>
          </a:xfrm>
        </p:spPr>
        <p:txBody>
          <a:bodyPr>
            <a:normAutofit lnSpcReduction="10000"/>
          </a:bodyPr>
          <a:lstStyle/>
          <a:p>
            <a:pPr marL="0" indent="0">
              <a:buNone/>
            </a:pPr>
            <a:r>
              <a:rPr lang="en-GB" sz="2000" b="1" u="sng" dirty="0">
                <a:cs typeface="Calibri" panose="020F0502020204030204" pitchFamily="34" charset="0"/>
              </a:rPr>
              <a:t>Recommendations </a:t>
            </a:r>
            <a:r>
              <a:rPr lang="en-GB" sz="2000" b="1" u="sng" dirty="0"/>
              <a:t>from Advisory Board</a:t>
            </a:r>
            <a:endParaRPr lang="en-US" sz="2000" b="1" u="sng" dirty="0"/>
          </a:p>
          <a:p>
            <a:pPr lvl="1">
              <a:buFont typeface="Wingdings" panose="05000000000000000000" pitchFamily="2" charset="2"/>
              <a:buChar char="Ø"/>
            </a:pPr>
            <a:r>
              <a:rPr lang="en-GB" sz="1600" i="1" dirty="0"/>
              <a:t>WP5 is both innovative and strategically important, as it integrates the technological advances from other work packages into a coherent cryomodule design. </a:t>
            </a:r>
            <a:r>
              <a:rPr lang="en-GB" sz="1600" b="1" i="1" dirty="0"/>
              <a:t>The effort to define sustainability criteria through a structured survey </a:t>
            </a:r>
            <a:r>
              <a:rPr lang="en-GB" sz="1600" i="1" dirty="0"/>
              <a:t>is particularly valuable. (</a:t>
            </a:r>
            <a:r>
              <a:rPr lang="en-GB" sz="1600" b="1" i="1" dirty="0"/>
              <a:t>Done and Addressed in Task 5.2, benchmarking</a:t>
            </a:r>
            <a:r>
              <a:rPr lang="en-GB" sz="1600" i="1" dirty="0"/>
              <a:t>)</a:t>
            </a:r>
          </a:p>
          <a:p>
            <a:pPr lvl="1">
              <a:buFont typeface="Wingdings" panose="05000000000000000000" pitchFamily="2" charset="2"/>
              <a:buChar char="Ø"/>
            </a:pPr>
            <a:r>
              <a:rPr lang="en-GB" sz="1600" i="1" dirty="0"/>
              <a:t>However, the current approach remains largely qualitative, and it is not yet clear how the results of the survey will translate into concrete design decisions. The IAB therefore recommends strengthening the quantitative dimension of the analysis, including the use of well-defined performance indicators.</a:t>
            </a:r>
          </a:p>
          <a:p>
            <a:pPr lvl="1">
              <a:buFont typeface="Wingdings" panose="05000000000000000000" pitchFamily="2" charset="2"/>
              <a:buChar char="Ø"/>
            </a:pPr>
            <a:r>
              <a:rPr lang="en-GB" sz="1600" i="1" dirty="0"/>
              <a:t>In addition, aspects related to reliability and availability, such as mean time between failures (</a:t>
            </a:r>
            <a:r>
              <a:rPr lang="en-GB" sz="1600" b="1" i="1" dirty="0"/>
              <a:t>MTBF</a:t>
            </a:r>
            <a:r>
              <a:rPr lang="en-GB" sz="1600" i="1" dirty="0"/>
              <a:t>) and mean time to repair (</a:t>
            </a:r>
            <a:r>
              <a:rPr lang="en-GB" sz="1600" b="1" i="1" dirty="0"/>
              <a:t>MTTR</a:t>
            </a:r>
            <a:r>
              <a:rPr lang="en-GB" sz="1600" i="1" dirty="0"/>
              <a:t>), should be more explicitly incorporated into the evaluation framework.</a:t>
            </a:r>
          </a:p>
          <a:p>
            <a:pPr lvl="1">
              <a:buFont typeface="Wingdings" panose="05000000000000000000" pitchFamily="2" charset="2"/>
              <a:buChar char="Ø"/>
            </a:pPr>
            <a:r>
              <a:rPr lang="en-GB" sz="1600" i="1" dirty="0"/>
              <a:t>Safety considerations should also be integrated from the early stages of the design process.</a:t>
            </a:r>
          </a:p>
          <a:p>
            <a:pPr>
              <a:buFont typeface="Wingdings" panose="05000000000000000000" pitchFamily="2" charset="2"/>
              <a:buChar char="Ø"/>
            </a:pPr>
            <a:r>
              <a:rPr lang="en-GB" sz="2000" b="1" u="sng" dirty="0">
                <a:cs typeface="Calibri" panose="020F0502020204030204" pitchFamily="34" charset="0"/>
              </a:rPr>
              <a:t>Addressing Recommendations</a:t>
            </a:r>
          </a:p>
          <a:p>
            <a:pPr lvl="1">
              <a:buFont typeface="Wingdings" panose="05000000000000000000" pitchFamily="2" charset="2"/>
              <a:buChar char="Ø"/>
            </a:pPr>
            <a:r>
              <a:rPr lang="en-GB" sz="1600" dirty="0"/>
              <a:t>Concluding on precise </a:t>
            </a:r>
            <a:r>
              <a:rPr lang="en-GB" sz="1600" b="1" dirty="0"/>
              <a:t>MTBF</a:t>
            </a:r>
            <a:r>
              <a:rPr lang="en-GB" sz="1600" dirty="0"/>
              <a:t> values is extremely difficult because failure rates are heavily influenced by manufacturing quality, assembly, and the specific cryomodule configurations across different facilities (no clear link to the technology choice, as most facilities reported effort to minimize risks during the design phase).</a:t>
            </a:r>
          </a:p>
          <a:p>
            <a:pPr lvl="1">
              <a:buFont typeface="Wingdings" panose="05000000000000000000" pitchFamily="2" charset="2"/>
              <a:buChar char="Ø"/>
            </a:pPr>
            <a:r>
              <a:rPr lang="en-GB" sz="1600" dirty="0"/>
              <a:t>Instead, the strategy shifts toward </a:t>
            </a:r>
            <a:r>
              <a:rPr lang="en-GB" sz="1600" b="1" dirty="0"/>
              <a:t>minimizing Mean Time to Repair (MTTR) </a:t>
            </a:r>
            <a:r>
              <a:rPr lang="en-GB" sz="1600" dirty="0"/>
              <a:t>by allowing component repairs inside the tunnel.</a:t>
            </a:r>
          </a:p>
          <a:p>
            <a:pPr lvl="1">
              <a:buFont typeface="Wingdings" panose="05000000000000000000" pitchFamily="2" charset="2"/>
              <a:buChar char="Ø"/>
            </a:pPr>
            <a:r>
              <a:rPr lang="en-GB" sz="1600" dirty="0"/>
              <a:t>This approach </a:t>
            </a:r>
            <a:r>
              <a:rPr lang="en-GB" sz="1600" b="1" dirty="0"/>
              <a:t>includes features</a:t>
            </a:r>
            <a:r>
              <a:rPr lang="en-GB" sz="1600" dirty="0"/>
              <a:t> like access ports for servicing cold tuning systems and planning for coupler exchanges using mobile clean rooms. It also relies on rigorous quality assurance and testing to prevent leaks in welds and joints within the cryogenic distribution system.</a:t>
            </a:r>
          </a:p>
          <a:p>
            <a:pPr lvl="1">
              <a:buFont typeface="Wingdings" panose="05000000000000000000" pitchFamily="2" charset="2"/>
              <a:buChar char="Ø"/>
            </a:pPr>
            <a:r>
              <a:rPr lang="en-SE" sz="1600" dirty="0"/>
              <a:t>Thus, a </a:t>
            </a:r>
            <a:r>
              <a:rPr lang="en-SE" sz="1600" b="1" dirty="0"/>
              <a:t>purely quantitative MTBF analysis is not feasible due to the variety of designs/implementations across facilities. </a:t>
            </a:r>
          </a:p>
          <a:p>
            <a:pPr lvl="1">
              <a:buFont typeface="Wingdings" panose="05000000000000000000" pitchFamily="2" charset="2"/>
              <a:buChar char="Ø"/>
            </a:pPr>
            <a:r>
              <a:rPr lang="en-SE" sz="1600" b="1" dirty="0"/>
              <a:t>Given rhe current stage of development of new technologies, and the significant influence of manufacturing processes and installation quality on failure rates, therefore, the strategy focuses on robust maintainability features MTTR.</a:t>
            </a:r>
            <a:endParaRPr lang="en-GB" sz="1800" dirty="0"/>
          </a:p>
          <a:p>
            <a:endParaRPr lang="en-GB" sz="1800" dirty="0"/>
          </a:p>
          <a:p>
            <a:endParaRPr lang="en-GB" sz="1800" dirty="0"/>
          </a:p>
          <a:p>
            <a:endParaRPr lang="en-GB" sz="1800" dirty="0"/>
          </a:p>
          <a:p>
            <a:endParaRPr lang="en-US" sz="1800" dirty="0"/>
          </a:p>
        </p:txBody>
      </p:sp>
      <p:sp>
        <p:nvSpPr>
          <p:cNvPr id="8" name="Espace réservé du numéro de diapositive 7">
            <a:extLst>
              <a:ext uri="{FF2B5EF4-FFF2-40B4-BE49-F238E27FC236}">
                <a16:creationId xmlns:a16="http://schemas.microsoft.com/office/drawing/2014/main" id="{9BC15F1A-5E24-4DB9-A7E0-FF42E697596E}"/>
              </a:ext>
            </a:extLst>
          </p:cNvPr>
          <p:cNvSpPr>
            <a:spLocks noGrp="1"/>
          </p:cNvSpPr>
          <p:nvPr>
            <p:ph type="sldNum" sz="quarter" idx="12"/>
          </p:nvPr>
        </p:nvSpPr>
        <p:spPr/>
        <p:txBody>
          <a:bodyPr/>
          <a:lstStyle/>
          <a:p>
            <a:fld id="{4068FCCF-9A80-B240-8D85-84F960565AFA}" type="slidenum">
              <a:rPr lang="en-BE" smtClean="0"/>
              <a:t>14</a:t>
            </a:fld>
            <a:endParaRPr lang="en-BE"/>
          </a:p>
        </p:txBody>
      </p:sp>
    </p:spTree>
    <p:extLst>
      <p:ext uri="{BB962C8B-B14F-4D97-AF65-F5344CB8AC3E}">
        <p14:creationId xmlns:p14="http://schemas.microsoft.com/office/powerpoint/2010/main" val="4256619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471F704-1437-459E-8F43-F1D1C999F9B7}"/>
              </a:ext>
            </a:extLst>
          </p:cNvPr>
          <p:cNvSpPr txBox="1"/>
          <p:nvPr/>
        </p:nvSpPr>
        <p:spPr>
          <a:xfrm>
            <a:off x="905051" y="95148"/>
            <a:ext cx="1054804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WP6 : </a:t>
            </a:r>
            <a:r>
              <a:rPr kumimoji="0" lang="en-US" sz="2400" b="1" i="0" u="none" strike="noStrike" kern="1200" cap="none" spc="0" normalizeH="0" baseline="0" noProof="0" dirty="0">
                <a:ln>
                  <a:noFill/>
                </a:ln>
                <a:solidFill>
                  <a:srgbClr val="E8E8E8">
                    <a:lumMod val="50000"/>
                  </a:srgbClr>
                </a:solidFill>
                <a:effectLst/>
                <a:uLnTx/>
                <a:uFillTx/>
                <a:latin typeface="Calibri" panose="020F0502020204030204" pitchFamily="34" charset="0"/>
                <a:ea typeface="Calibri" panose="020F0502020204030204" pitchFamily="34" charset="0"/>
                <a:cs typeface="Calibri" panose="020F0502020204030204" pitchFamily="34" charset="0"/>
              </a:rPr>
              <a:t>progress to take into account Advisory Board recommendations </a:t>
            </a:r>
          </a:p>
        </p:txBody>
      </p:sp>
      <p:sp>
        <p:nvSpPr>
          <p:cNvPr id="8" name="Espace réservé du numéro de diapositive 7">
            <a:extLst>
              <a:ext uri="{FF2B5EF4-FFF2-40B4-BE49-F238E27FC236}">
                <a16:creationId xmlns:a16="http://schemas.microsoft.com/office/drawing/2014/main" id="{DC7E14B0-18F3-4F1B-99BF-CCF72D37499F}"/>
              </a:ext>
            </a:extLst>
          </p:cNvPr>
          <p:cNvSpPr>
            <a:spLocks noGrp="1"/>
          </p:cNvSpPr>
          <p:nvPr>
            <p:ph type="sldNum" sz="quarter" idx="12"/>
          </p:nvPr>
        </p:nvSpPr>
        <p:spPr/>
        <p:txBody>
          <a:bodyPr/>
          <a:lstStyle/>
          <a:p>
            <a:fld id="{4068FCCF-9A80-B240-8D85-84F960565AFA}" type="slidenum">
              <a:rPr lang="en-BE" smtClean="0"/>
              <a:t>15</a:t>
            </a:fld>
            <a:endParaRPr lang="en-BE"/>
          </a:p>
        </p:txBody>
      </p:sp>
      <p:sp>
        <p:nvSpPr>
          <p:cNvPr id="5"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145195" y="707355"/>
            <a:ext cx="11879771" cy="1528716"/>
          </a:xfrm>
        </p:spPr>
        <p:txBody>
          <a:bodyPr>
            <a:normAutofit fontScale="92500" lnSpcReduction="20000"/>
          </a:bodyPr>
          <a:lstStyle/>
          <a:p>
            <a:pPr algn="just"/>
            <a:r>
              <a:rPr lang="en-US" sz="1800" dirty="0"/>
              <a:t>The IAB strongly recommends establishing a fully integrated and detailed execution plan covering assembly, integration, and commissioning. This should take the form of a comprehensive Gantt chart with clearly identified dependencies, critical paths, and resource allocations. Particular attention should be given to ensuring that all required tooling, facilities (e.g. cleanroom access), and control systems are prepared in advance, mitigating potential bottlenecks once the </a:t>
            </a:r>
            <a:r>
              <a:rPr lang="en-US" sz="1800" dirty="0" err="1"/>
              <a:t>cryomodule</a:t>
            </a:r>
            <a:r>
              <a:rPr lang="en-US" sz="1800" dirty="0"/>
              <a:t> becomes available.</a:t>
            </a:r>
          </a:p>
          <a:p>
            <a:pPr algn="just"/>
            <a:r>
              <a:rPr lang="en-US" sz="1800" dirty="0"/>
              <a:t>Developing a Product Breakdown Structure (PBS) for both the </a:t>
            </a:r>
            <a:r>
              <a:rPr lang="en-US" sz="1800" dirty="0" err="1"/>
              <a:t>cryomodule</a:t>
            </a:r>
            <a:r>
              <a:rPr lang="en-US" sz="1800" dirty="0"/>
              <a:t> and all ancillary systems needed for cold testing would further strengthen planning, ensuring readiness of components and availability of shared or external resources at the appropriate time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6691" y="2246861"/>
            <a:ext cx="3518276" cy="1390075"/>
          </a:xfrm>
          <a:prstGeom prst="rect">
            <a:avLst/>
          </a:prstGeom>
        </p:spPr>
      </p:pic>
      <p:sp>
        <p:nvSpPr>
          <p:cNvPr id="3" name="Rectangle 2"/>
          <p:cNvSpPr/>
          <p:nvPr/>
        </p:nvSpPr>
        <p:spPr>
          <a:xfrm>
            <a:off x="145195" y="4518289"/>
            <a:ext cx="11879771" cy="2094947"/>
          </a:xfrm>
          <a:prstGeom prst="rect">
            <a:avLst/>
          </a:prstGeom>
        </p:spPr>
        <p:txBody>
          <a:bodyPr wrap="square">
            <a:normAutofit fontScale="92500" lnSpcReduction="20000"/>
          </a:bodyPr>
          <a:lstStyle/>
          <a:p>
            <a:pPr marL="285750" indent="-285750">
              <a:buFont typeface="Arial" panose="020B0604020202020204" pitchFamily="34" charset="0"/>
              <a:buChar char="•"/>
            </a:pPr>
            <a:r>
              <a:rPr lang="en-US" dirty="0"/>
              <a:t>In addition, the absence of spare parts, currently constrained by budget, should be revisited through a structured risk analysis to evaluate potential failure modes and their impact on the overall project, with mitigation measures defined where necessary.</a:t>
            </a:r>
          </a:p>
          <a:p>
            <a:pPr marL="285750" indent="-285750">
              <a:buFont typeface="Wingdings" panose="05000000000000000000" pitchFamily="2" charset="2"/>
              <a:buChar char="Ø"/>
            </a:pPr>
            <a:r>
              <a:rPr lang="en-US" i="1" dirty="0"/>
              <a:t>Not yet done as the main priority for many months is to launch all orders before end of 2026 in order to start procurements. Will be revisited beginning of 2027.</a:t>
            </a:r>
          </a:p>
          <a:p>
            <a:pPr marL="285750" indent="-285750">
              <a:buFont typeface="Wingdings" panose="05000000000000000000" pitchFamily="2" charset="2"/>
              <a:buChar char="Ø"/>
            </a:pPr>
            <a:endParaRPr lang="en-US" i="1" dirty="0"/>
          </a:p>
          <a:p>
            <a:pPr marL="285750" indent="-285750">
              <a:buFont typeface="Arial" panose="020B0604020202020204" pitchFamily="34" charset="0"/>
              <a:buChar char="•"/>
            </a:pPr>
            <a:r>
              <a:rPr lang="en-US" dirty="0"/>
              <a:t>Finally, safety compliance should be explicitly integrated into the project risk register, as gaps in this area could have significant consequences not only during installation and commissioning but also for long-term operation.</a:t>
            </a:r>
          </a:p>
          <a:p>
            <a:pPr marL="285750" indent="-285750">
              <a:buFont typeface="Wingdings" panose="05000000000000000000" pitchFamily="2" charset="2"/>
              <a:buChar char="Ø"/>
            </a:pPr>
            <a:r>
              <a:rPr lang="en-US" i="1" dirty="0"/>
              <a:t>Not sure to fully understand this recommendation...All new components which are needed for the </a:t>
            </a:r>
            <a:r>
              <a:rPr lang="en-US" i="1" dirty="0" err="1"/>
              <a:t>cryomodule</a:t>
            </a:r>
            <a:r>
              <a:rPr lang="en-US" i="1" dirty="0"/>
              <a:t> adaptation have been designed and will be produced following the </a:t>
            </a:r>
            <a:r>
              <a:rPr lang="en-US" i="1" dirty="0" err="1"/>
              <a:t>Eu</a:t>
            </a:r>
            <a:r>
              <a:rPr lang="en-US" i="1"/>
              <a:t> standards.</a:t>
            </a:r>
            <a:endParaRPr lang="en-US" i="1"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p:txBody>
      </p:sp>
      <p:sp>
        <p:nvSpPr>
          <p:cNvPr id="7" name="Rectangle 6"/>
          <p:cNvSpPr/>
          <p:nvPr/>
        </p:nvSpPr>
        <p:spPr>
          <a:xfrm>
            <a:off x="145196" y="2162270"/>
            <a:ext cx="8361495" cy="2345075"/>
          </a:xfrm>
          <a:prstGeom prst="rect">
            <a:avLst/>
          </a:prstGeom>
        </p:spPr>
        <p:txBody>
          <a:bodyPr wrap="square">
            <a:normAutofit fontScale="85000" lnSpcReduction="10000"/>
          </a:bodyPr>
          <a:lstStyle/>
          <a:p>
            <a:pPr marL="285750" indent="-285750" algn="just">
              <a:buFont typeface="Wingdings" panose="05000000000000000000" pitchFamily="2" charset="2"/>
              <a:buChar char="Ø"/>
            </a:pPr>
            <a:r>
              <a:rPr lang="en-US" i="1" dirty="0"/>
              <a:t>A detailed Gantt chart exists taking into account: all critical components life-cycle (from design then fabrication and finally to test) and main operations such as the </a:t>
            </a:r>
            <a:r>
              <a:rPr lang="en-US" i="1" dirty="0" err="1"/>
              <a:t>cryomodule</a:t>
            </a:r>
            <a:r>
              <a:rPr lang="en-US" i="1" dirty="0"/>
              <a:t> assembly at CEA and test  at Lund. Critical path: 5cell cavities task is identified as the main driver of this </a:t>
            </a:r>
            <a:r>
              <a:rPr lang="en-US" i="1" dirty="0" err="1"/>
              <a:t>cryomodule</a:t>
            </a:r>
            <a:r>
              <a:rPr lang="en-US" i="1" dirty="0"/>
              <a:t> task.</a:t>
            </a:r>
          </a:p>
          <a:p>
            <a:pPr marL="285750" indent="-285750" algn="just">
              <a:buFont typeface="Wingdings" panose="05000000000000000000" pitchFamily="2" charset="2"/>
              <a:buChar char="Ø"/>
            </a:pPr>
            <a:r>
              <a:rPr lang="en-US" i="1" dirty="0"/>
              <a:t>PBS is reflected through the Gantt chart to monitor the progress of the main critical components.</a:t>
            </a:r>
          </a:p>
          <a:p>
            <a:pPr marL="285750" indent="-285750" algn="just">
              <a:buFont typeface="Wingdings" panose="05000000000000000000" pitchFamily="2" charset="2"/>
              <a:buChar char="Ø"/>
            </a:pPr>
            <a:r>
              <a:rPr lang="en-US" i="1" dirty="0"/>
              <a:t>Most of the tooling will be reused and already available. </a:t>
            </a:r>
          </a:p>
          <a:p>
            <a:pPr marL="285750" indent="-285750" algn="just">
              <a:buFont typeface="Wingdings" panose="05000000000000000000" pitchFamily="2" charset="2"/>
              <a:buChar char="Ø"/>
            </a:pPr>
            <a:r>
              <a:rPr lang="en-US" i="1" dirty="0"/>
              <a:t>There is no warning at the moment about non-availability of needed facilities (CEA clean-room and ESS test stand).</a:t>
            </a:r>
          </a:p>
          <a:p>
            <a:pPr marL="285750" indent="-285750" algn="just">
              <a:buFont typeface="Wingdings" panose="05000000000000000000" pitchFamily="2" charset="2"/>
              <a:buChar char="Ø"/>
            </a:pPr>
            <a:r>
              <a:rPr lang="en-US" i="1" dirty="0"/>
              <a:t>Interfaces (RF/</a:t>
            </a:r>
            <a:r>
              <a:rPr lang="en-US" i="1" dirty="0" err="1"/>
              <a:t>Cryo</a:t>
            </a:r>
            <a:r>
              <a:rPr lang="en-US" i="1" dirty="0"/>
              <a:t>), instrumentation and control systems have been already identified and discussed with ESS team and there are no sticking points.</a:t>
            </a:r>
          </a:p>
          <a:p>
            <a:pPr marL="285750" indent="-285750" algn="just">
              <a:buFont typeface="Wingdings" panose="05000000000000000000" pitchFamily="2" charset="2"/>
              <a:buChar char="Ø"/>
            </a:pPr>
            <a:endParaRPr lang="en-GB" dirty="0"/>
          </a:p>
        </p:txBody>
      </p:sp>
    </p:spTree>
    <p:extLst>
      <p:ext uri="{BB962C8B-B14F-4D97-AF65-F5344CB8AC3E}">
        <p14:creationId xmlns:p14="http://schemas.microsoft.com/office/powerpoint/2010/main" val="34842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8362674" cy="830997"/>
          </a:xfrm>
          <a:prstGeom prst="rect">
            <a:avLst/>
          </a:prstGeom>
          <a:noFill/>
        </p:spPr>
        <p:txBody>
          <a:bodyPr wrap="none" rtlCol="0">
            <a:spAutoFit/>
          </a:bodyPr>
          <a:lstStyle/>
          <a:p>
            <a:r>
              <a:rPr lang="en-US" sz="2400" b="1" dirty="0">
                <a:solidFill>
                  <a:srgbClr val="002060"/>
                </a:solidFill>
              </a:rPr>
              <a:t>WP7 – Integration into industrial solutions: </a:t>
            </a:r>
          </a:p>
          <a:p>
            <a:r>
              <a:rPr lang="en-US" sz="2400" b="1" dirty="0">
                <a:solidFill>
                  <a:schemeClr val="bg2">
                    <a:lumMod val="50000"/>
                  </a:schemeClr>
                </a:solidFill>
              </a:rPr>
              <a:t>progress to take into account 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419100" y="1221942"/>
            <a:ext cx="11353800" cy="5526596"/>
          </a:xfrm>
        </p:spPr>
        <p:txBody>
          <a:bodyPr>
            <a:normAutofit fontScale="85000" lnSpcReduction="10000"/>
          </a:bodyPr>
          <a:lstStyle/>
          <a:p>
            <a:pPr marL="0" indent="0">
              <a:buNone/>
            </a:pPr>
            <a:r>
              <a:rPr lang="en-GB" sz="2000" b="1" u="sng" dirty="0">
                <a:cs typeface="Calibri" panose="020F0502020204030204" pitchFamily="34" charset="0"/>
              </a:rPr>
              <a:t>Progress</a:t>
            </a:r>
            <a:r>
              <a:rPr lang="en-GB" sz="2000" b="1" u="sng" dirty="0"/>
              <a:t> to take into account Advisory Board recommendations </a:t>
            </a:r>
          </a:p>
          <a:p>
            <a:pPr marL="0" indent="0">
              <a:buNone/>
            </a:pPr>
            <a:endParaRPr lang="en-US" sz="2000" b="1" u="sng" dirty="0"/>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900" b="0" i="1" u="none" strike="noStrike" cap="none" normalizeH="0" baseline="0" dirty="0">
                <a:ln>
                  <a:noFill/>
                </a:ln>
                <a:solidFill>
                  <a:srgbClr val="000000"/>
                </a:solidFill>
                <a:effectLst/>
                <a:ea typeface="Calibri" panose="020F0502020204030204" pitchFamily="34" charset="0"/>
              </a:rPr>
              <a:t>“Supply chain robustness and the long-term availability of critical components developed or procured by industry are not yet addressed in a systematic manner. Even within constrained resources, this topic could be advanced through lightweight but targeted approaches, such as focused consultations, a dedicated workshop with key suppliers, or structured bilateral exchanges with major industrial actors. This would support a more forward-looking assessment of vulnerabilities and align with broader European priorities on technological sovereignty and industrial resilience”.</a:t>
            </a:r>
          </a:p>
          <a:p>
            <a:pPr marL="457200" lvl="1" indent="0" eaLnBrk="0" fontAlgn="base" hangingPunct="0">
              <a:lnSpc>
                <a:spcPct val="100000"/>
              </a:lnSpc>
              <a:spcBef>
                <a:spcPct val="0"/>
              </a:spcBef>
              <a:spcAft>
                <a:spcPct val="0"/>
              </a:spcAft>
              <a:buNone/>
            </a:pPr>
            <a:endParaRPr kumimoji="0" lang="en-GB" altLang="en-US" sz="1900" b="0" u="none" strike="noStrike" cap="none" normalizeH="0" baseline="0" dirty="0">
              <a:ln>
                <a:noFill/>
              </a:ln>
              <a:solidFill>
                <a:srgbClr val="000000"/>
              </a:solidFill>
              <a:effectLst/>
              <a:ea typeface="Calibri" panose="020F0502020204030204" pitchFamily="34" charset="0"/>
            </a:endParaRP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u="none" strike="noStrike" cap="none" normalizeH="0" baseline="0" dirty="0">
                <a:ln>
                  <a:noFill/>
                </a:ln>
                <a:solidFill>
                  <a:srgbClr val="000000"/>
                </a:solidFill>
                <a:effectLst/>
                <a:ea typeface="Calibri" panose="020F0502020204030204" pitchFamily="34" charset="0"/>
              </a:rPr>
              <a:t>WP7 Action</a:t>
            </a:r>
            <a:r>
              <a:rPr lang="en-GB" altLang="en-US" sz="1600" dirty="0">
                <a:solidFill>
                  <a:srgbClr val="000000"/>
                </a:solidFill>
                <a:ea typeface="Calibri" panose="020F0502020204030204" pitchFamily="34" charset="0"/>
              </a:rPr>
              <a:t>. </a:t>
            </a:r>
            <a:r>
              <a:rPr kumimoji="0" lang="en-GB" altLang="en-US" sz="1600" b="0" u="none" strike="noStrike" cap="none" normalizeH="0" baseline="0" dirty="0">
                <a:ln>
                  <a:noFill/>
                </a:ln>
                <a:solidFill>
                  <a:srgbClr val="000000"/>
                </a:solidFill>
                <a:effectLst/>
                <a:ea typeface="Calibri" panose="020F0502020204030204" pitchFamily="34" charset="0"/>
              </a:rPr>
              <a:t>Focusing the next iSAS industrial Workshop on: Supply resilience and long-term availability of accelerator components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800" b="0" u="none" strike="noStrike" cap="none" normalizeH="0" baseline="0" dirty="0">
                <a:ln>
                  <a:noFill/>
                </a:ln>
                <a:solidFill>
                  <a:srgbClr val="000000"/>
                </a:solidFill>
                <a:effectLst/>
                <a:ea typeface="Calibri" panose="020F0502020204030204" pitchFamily="34" charset="0"/>
              </a:rPr>
              <a:t>1. Laboratory needs: components to be installed, future requirements, expected facility lifetimes, and maintenance and spare-part needs.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800" b="0" u="none" strike="noStrike" cap="none" normalizeH="0" baseline="0" dirty="0">
                <a:ln>
                  <a:noFill/>
                </a:ln>
                <a:solidFill>
                  <a:srgbClr val="000000"/>
                </a:solidFill>
                <a:effectLst/>
                <a:ea typeface="Calibri" panose="020F0502020204030204" pitchFamily="34" charset="0"/>
              </a:rPr>
              <a:t>2. Industry perspective: production capacity, dependencies on subcontractors, obsolescence risks, and the conditions required to sustain production and retain expertise.</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800" b="0" u="none" strike="noStrike" cap="none" normalizeH="0" baseline="0" dirty="0">
                <a:ln>
                  <a:noFill/>
                </a:ln>
                <a:solidFill>
                  <a:srgbClr val="000000"/>
                </a:solidFill>
                <a:effectLst/>
                <a:ea typeface="Calibri" panose="020F0502020204030204" pitchFamily="34" charset="0"/>
              </a:rPr>
              <a:t>3. Priority setting: assessment of case studies to identify vulnerabilities based on their impact on accelerators, available alternatives, and the time required to qualify their production.</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800" b="0" u="none" strike="noStrike" cap="none" normalizeH="0" baseline="0" dirty="0">
                <a:ln>
                  <a:noFill/>
                </a:ln>
                <a:solidFill>
                  <a:srgbClr val="000000"/>
                </a:solidFill>
                <a:effectLst/>
                <a:ea typeface="Calibri" panose="020F0502020204030204" pitchFamily="34" charset="0"/>
              </a:rPr>
              <a:t>4. Agreement on actions: development of a joint action plan between laboratories and industry, structured by technology</a:t>
            </a:r>
          </a:p>
          <a:p>
            <a:pPr lvl="1" eaLnBrk="0" fontAlgn="base" hangingPunct="0">
              <a:lnSpc>
                <a:spcPct val="100000"/>
              </a:lnSpc>
              <a:spcBef>
                <a:spcPct val="0"/>
              </a:spcBef>
              <a:spcAft>
                <a:spcPct val="0"/>
              </a:spcAft>
              <a:buFont typeface="Wingdings" panose="05000000000000000000" pitchFamily="2" charset="2"/>
              <a:buChar char="Ø"/>
            </a:pPr>
            <a:endParaRPr kumimoji="0" lang="en-GB" altLang="en-US" sz="1900" b="0"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900" b="0" i="1" u="none" strike="noStrike" cap="none" normalizeH="0" baseline="0" dirty="0">
                <a:ln>
                  <a:noFill/>
                </a:ln>
                <a:solidFill>
                  <a:srgbClr val="000000"/>
                </a:solidFill>
                <a:effectLst/>
                <a:ea typeface="Calibri" panose="020F0502020204030204" pitchFamily="34" charset="0"/>
              </a:rPr>
              <a:t>“The recommendation to involve Industrial Liaison Offices (ILOs) from major iSAS partner”</a:t>
            </a:r>
          </a:p>
          <a:p>
            <a:pPr lvl="1" eaLnBrk="0" fontAlgn="base" hangingPunct="0">
              <a:lnSpc>
                <a:spcPct val="100000"/>
              </a:lnSpc>
              <a:spcBef>
                <a:spcPct val="0"/>
              </a:spcBef>
              <a:spcAft>
                <a:spcPct val="0"/>
              </a:spcAft>
              <a:buFont typeface="Wingdings" panose="05000000000000000000" pitchFamily="2" charset="2"/>
              <a:buChar char="Ø"/>
            </a:pPr>
            <a:endParaRPr kumimoji="0" lang="en-GB" altLang="en-US" sz="1900" b="0" i="1" u="none" strike="noStrike" cap="none" normalizeH="0" baseline="0" dirty="0">
              <a:ln>
                <a:noFill/>
              </a:ln>
              <a:solidFill>
                <a:srgbClr val="000000"/>
              </a:solidFill>
              <a:effectLst/>
              <a:ea typeface="Calibri" panose="020F0502020204030204" pitchFamily="34" charset="0"/>
            </a:endParaRPr>
          </a:p>
          <a:p>
            <a:pPr lvl="1" eaLnBrk="0" fontAlgn="base" hangingPunct="0">
              <a:lnSpc>
                <a:spcPct val="100000"/>
              </a:lnSpc>
              <a:spcBef>
                <a:spcPct val="0"/>
              </a:spcBef>
              <a:spcAft>
                <a:spcPct val="0"/>
              </a:spcAft>
              <a:buFont typeface="Wingdings" panose="05000000000000000000" pitchFamily="2" charset="2"/>
              <a:buChar char="Ø"/>
            </a:pPr>
            <a:r>
              <a:rPr kumimoji="0" lang="en-GB" altLang="en-US" sz="1900" b="0" i="1" u="none" strike="noStrike" cap="none" normalizeH="0" baseline="0" dirty="0">
                <a:ln>
                  <a:noFill/>
                </a:ln>
                <a:solidFill>
                  <a:srgbClr val="000000"/>
                </a:solidFill>
                <a:effectLst/>
                <a:ea typeface="Calibri" panose="020F0502020204030204" pitchFamily="34" charset="0"/>
              </a:rPr>
              <a:t>A pragmatic and resource-compatible way forward would also be to engage existing industrial partners through a short survey or structured exchange to better understand their sustainability goals, constraints, and expectations.”</a:t>
            </a:r>
          </a:p>
          <a:p>
            <a:pPr lvl="1" eaLnBrk="0" fontAlgn="base" hangingPunct="0">
              <a:lnSpc>
                <a:spcPct val="100000"/>
              </a:lnSpc>
              <a:spcBef>
                <a:spcPct val="0"/>
              </a:spcBef>
              <a:spcAft>
                <a:spcPct val="0"/>
              </a:spcAft>
              <a:buFont typeface="Wingdings" panose="05000000000000000000" pitchFamily="2" charset="2"/>
              <a:buChar char="Ø"/>
            </a:pPr>
            <a:endParaRPr kumimoji="0" lang="en-GB" altLang="en-US" sz="1900" b="0" u="none" strike="noStrike" cap="none" normalizeH="0" baseline="0" dirty="0">
              <a:ln>
                <a:noFill/>
              </a:ln>
              <a:solidFill>
                <a:srgbClr val="000000"/>
              </a:solidFill>
              <a:effectLst/>
              <a:ea typeface="Calibri" panose="020F0502020204030204" pitchFamily="34" charset="0"/>
            </a:endParaRP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i="1" u="none" strike="noStrike" cap="none" normalizeH="0" baseline="0" dirty="0">
                <a:ln>
                  <a:noFill/>
                </a:ln>
                <a:solidFill>
                  <a:srgbClr val="000000"/>
                </a:solidFill>
                <a:effectLst/>
                <a:ea typeface="Calibri" panose="020F0502020204030204" pitchFamily="34" charset="0"/>
              </a:rPr>
              <a:t>Extend the participation to other ILOs representatives before the next IB review meeting and discuss together the possible survey to be sent around to the iSAS industrial partners</a:t>
            </a:r>
          </a:p>
          <a:p>
            <a:pPr lvl="2" eaLnBrk="0" fontAlgn="base" hangingPunct="0">
              <a:lnSpc>
                <a:spcPct val="100000"/>
              </a:lnSpc>
              <a:spcBef>
                <a:spcPct val="0"/>
              </a:spcBef>
              <a:spcAft>
                <a:spcPct val="0"/>
              </a:spcAft>
              <a:buFont typeface="Wingdings" panose="05000000000000000000" pitchFamily="2" charset="2"/>
              <a:buChar char="Ø"/>
            </a:pPr>
            <a:r>
              <a:rPr kumimoji="0" lang="en-GB" altLang="en-US" sz="1600" b="0" i="1" u="none" strike="noStrike" cap="none" normalizeH="0" baseline="0" dirty="0">
                <a:ln>
                  <a:noFill/>
                </a:ln>
                <a:solidFill>
                  <a:srgbClr val="000000"/>
                </a:solidFill>
                <a:effectLst/>
                <a:ea typeface="Calibri" panose="020F0502020204030204" pitchFamily="34" charset="0"/>
              </a:rPr>
              <a:t>RI has already experience in sustainability (contact them directly)</a:t>
            </a:r>
          </a:p>
        </p:txBody>
      </p:sp>
      <p:sp>
        <p:nvSpPr>
          <p:cNvPr id="6" name="Espace réservé du numéro de diapositive 5">
            <a:extLst>
              <a:ext uri="{FF2B5EF4-FFF2-40B4-BE49-F238E27FC236}">
                <a16:creationId xmlns:a16="http://schemas.microsoft.com/office/drawing/2014/main" id="{9DC45FC0-84A2-4367-8FEA-2A32A6DC1E06}"/>
              </a:ext>
            </a:extLst>
          </p:cNvPr>
          <p:cNvSpPr>
            <a:spLocks noGrp="1"/>
          </p:cNvSpPr>
          <p:nvPr>
            <p:ph type="sldNum" sz="quarter" idx="12"/>
          </p:nvPr>
        </p:nvSpPr>
        <p:spPr/>
        <p:txBody>
          <a:bodyPr/>
          <a:lstStyle/>
          <a:p>
            <a:fld id="{4068FCCF-9A80-B240-8D85-84F960565AFA}" type="slidenum">
              <a:rPr lang="en-BE" smtClean="0"/>
              <a:t>16</a:t>
            </a:fld>
            <a:endParaRPr lang="en-BE"/>
          </a:p>
        </p:txBody>
      </p:sp>
    </p:spTree>
    <p:extLst>
      <p:ext uri="{BB962C8B-B14F-4D97-AF65-F5344CB8AC3E}">
        <p14:creationId xmlns:p14="http://schemas.microsoft.com/office/powerpoint/2010/main" val="1190694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7013267" cy="830997"/>
          </a:xfrm>
          <a:prstGeom prst="rect">
            <a:avLst/>
          </a:prstGeom>
          <a:noFill/>
        </p:spPr>
        <p:txBody>
          <a:bodyPr wrap="none" rtlCol="0">
            <a:spAutoFit/>
          </a:bodyPr>
          <a:lstStyle/>
          <a:p>
            <a:r>
              <a:rPr lang="en-US" sz="2400" b="1" dirty="0">
                <a:solidFill>
                  <a:srgbClr val="002060"/>
                </a:solidFill>
              </a:rPr>
              <a:t>WP8 – Societal impact: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589625" y="1417251"/>
            <a:ext cx="11353800" cy="4922913"/>
          </a:xfrm>
        </p:spPr>
        <p:txBody>
          <a:bodyPr>
            <a:normAutofit fontScale="92500" lnSpcReduction="10000"/>
          </a:bodyPr>
          <a:lstStyle/>
          <a:p>
            <a:pPr marL="0" indent="0">
              <a:buNone/>
            </a:pPr>
            <a:r>
              <a:rPr lang="en-GB" sz="2000" b="1" u="sng" dirty="0">
                <a:cs typeface="Calibri" panose="020F0502020204030204" pitchFamily="34" charset="0"/>
              </a:rPr>
              <a:t>Progress</a:t>
            </a:r>
            <a:r>
              <a:rPr lang="en-GB" sz="2000" b="1" u="sng" dirty="0"/>
              <a:t> to take into account Advisory Board recommendations </a:t>
            </a:r>
            <a:endParaRPr lang="en-US" sz="2000" b="1" u="sng" dirty="0"/>
          </a:p>
          <a:p>
            <a:pPr lvl="1"/>
            <a:r>
              <a:rPr lang="en-GB" sz="1800" b="0" i="1" u="none" strike="noStrike" baseline="0" dirty="0">
                <a:solidFill>
                  <a:srgbClr val="000000"/>
                </a:solidFill>
              </a:rPr>
              <a:t>“A unified, coherent, and more user-friendly site should therefore be considered a priority”</a:t>
            </a:r>
          </a:p>
          <a:p>
            <a:pPr lvl="2"/>
            <a:r>
              <a:rPr lang="en-GB" sz="1400" dirty="0">
                <a:solidFill>
                  <a:srgbClr val="000000"/>
                </a:solidFill>
              </a:rPr>
              <a:t>Improvements have been made, but still room for ameliorations, and focus is still on improvements</a:t>
            </a:r>
            <a:endParaRPr lang="en-GB" sz="1400" b="0" i="0" u="none" strike="noStrike" baseline="0" dirty="0">
              <a:solidFill>
                <a:srgbClr val="000000"/>
              </a:solidFill>
            </a:endParaRPr>
          </a:p>
          <a:p>
            <a:pPr lvl="1"/>
            <a:r>
              <a:rPr lang="en-GB" sz="1800" b="0" i="1" u="none" strike="noStrike" baseline="0" dirty="0">
                <a:solidFill>
                  <a:srgbClr val="000000"/>
                </a:solidFill>
              </a:rPr>
              <a:t>“establishing a single consolidated website with a clearly visible and dedicated “Industry” section</a:t>
            </a:r>
            <a:r>
              <a:rPr lang="en-GB" sz="1800" i="1" dirty="0">
                <a:solidFill>
                  <a:srgbClr val="000000"/>
                </a:solidFill>
              </a:rPr>
              <a:t>”</a:t>
            </a:r>
          </a:p>
          <a:p>
            <a:pPr lvl="2"/>
            <a:r>
              <a:rPr lang="en-GB" sz="1400" dirty="0"/>
              <a:t>If you click on “Industrial section” on the iSAS website menu, it redirects you to the INFN hosted Industrial section of the website, and if you click on the iSAS logo from the INFN site, it redirects you to the main iSAS website </a:t>
            </a:r>
          </a:p>
          <a:p>
            <a:pPr lvl="1"/>
            <a:r>
              <a:rPr lang="en-GB" sz="1800" b="0" i="1" u="none" strike="noStrike" baseline="0" dirty="0">
                <a:solidFill>
                  <a:srgbClr val="000000"/>
                </a:solidFill>
              </a:rPr>
              <a:t>“providing direct access on the project website to all publications and presentations would significantly enhance visibility and usability of project outputs”</a:t>
            </a:r>
          </a:p>
          <a:p>
            <a:pPr lvl="2"/>
            <a:r>
              <a:rPr lang="en-GB" sz="1400" dirty="0">
                <a:solidFill>
                  <a:srgbClr val="000000"/>
                </a:solidFill>
              </a:rPr>
              <a:t>Project Indico page, data repository, conference talks, proceedings, papers accessible from website, as well as double publication on ArXiv</a:t>
            </a:r>
            <a:endParaRPr lang="en-GB" sz="1400" b="0" i="0" u="none" strike="noStrike" baseline="0" dirty="0">
              <a:solidFill>
                <a:srgbClr val="000000"/>
              </a:solidFill>
            </a:endParaRPr>
          </a:p>
          <a:p>
            <a:pPr lvl="1"/>
            <a:r>
              <a:rPr lang="en-GB" sz="1800" i="1" dirty="0">
                <a:solidFill>
                  <a:srgbClr val="000000"/>
                </a:solidFill>
              </a:rPr>
              <a:t>“</a:t>
            </a:r>
            <a:r>
              <a:rPr lang="en-GB" sz="1800" b="0" i="1" u="none" strike="noStrike" baseline="0" dirty="0">
                <a:solidFill>
                  <a:srgbClr val="000000"/>
                </a:solidFill>
              </a:rPr>
              <a:t>In addition, publishing the results of the WP5 survey would add value by making stakeholder feedback more widely accessible and reusable”</a:t>
            </a:r>
          </a:p>
          <a:p>
            <a:pPr lvl="2"/>
            <a:r>
              <a:rPr lang="en-GB" sz="1400" dirty="0">
                <a:solidFill>
                  <a:srgbClr val="000000"/>
                </a:solidFill>
              </a:rPr>
              <a:t>Published on Indico as well as on </a:t>
            </a:r>
            <a:r>
              <a:rPr lang="en-GB" sz="1400" dirty="0">
                <a:solidFill>
                  <a:srgbClr val="000000"/>
                </a:solidFill>
                <a:hlinkClick r:id="rId4"/>
              </a:rPr>
              <a:t>Cordis</a:t>
            </a:r>
            <a:r>
              <a:rPr lang="en-GB" sz="1400" dirty="0">
                <a:solidFill>
                  <a:srgbClr val="000000"/>
                </a:solidFill>
              </a:rPr>
              <a:t> </a:t>
            </a:r>
          </a:p>
          <a:p>
            <a:pPr lvl="2"/>
            <a:r>
              <a:rPr lang="en-GB" sz="1400" dirty="0">
                <a:solidFill>
                  <a:srgbClr val="000000"/>
                </a:solidFill>
              </a:rPr>
              <a:t>T</a:t>
            </a:r>
            <a:r>
              <a:rPr lang="en-GB" sz="1400" b="0" i="0" u="none" strike="noStrike" baseline="0" dirty="0">
                <a:solidFill>
                  <a:srgbClr val="000000"/>
                </a:solidFill>
              </a:rPr>
              <a:t>he survey is on ArXiv : </a:t>
            </a:r>
            <a:r>
              <a:rPr lang="en-GB" sz="1400" b="0" i="0" u="none" strike="noStrike" baseline="0" dirty="0">
                <a:solidFill>
                  <a:srgbClr val="000000"/>
                </a:solidFill>
                <a:hlinkClick r:id="rId5"/>
              </a:rPr>
              <a:t>https://arxiv.org/abs/2606.24590</a:t>
            </a:r>
            <a:r>
              <a:rPr lang="en-GB" sz="1400" b="0" i="0" u="none" strike="noStrike" baseline="0" dirty="0">
                <a:solidFill>
                  <a:srgbClr val="000000"/>
                </a:solidFill>
              </a:rPr>
              <a:t> </a:t>
            </a:r>
          </a:p>
          <a:p>
            <a:pPr lvl="1"/>
            <a:r>
              <a:rPr lang="en-GB" sz="1800" b="0" i="1" u="none" strike="noStrike" baseline="0" dirty="0">
                <a:solidFill>
                  <a:srgbClr val="000000"/>
                </a:solidFill>
              </a:rPr>
              <a:t>“definition of a limited set of measurable impact indicators”</a:t>
            </a:r>
          </a:p>
          <a:p>
            <a:pPr lvl="2"/>
            <a:r>
              <a:rPr lang="en-GB" sz="1400" dirty="0">
                <a:solidFill>
                  <a:srgbClr val="000000"/>
                </a:solidFill>
              </a:rPr>
              <a:t>Verifiable metric for energy-saving performances set indicators in May 2025, they will be monitored (1</a:t>
            </a:r>
            <a:r>
              <a:rPr lang="en-GB" sz="1400" baseline="30000" dirty="0">
                <a:solidFill>
                  <a:srgbClr val="000000"/>
                </a:solidFill>
              </a:rPr>
              <a:t>st</a:t>
            </a:r>
            <a:r>
              <a:rPr lang="en-GB" sz="1400" dirty="0">
                <a:solidFill>
                  <a:srgbClr val="000000"/>
                </a:solidFill>
              </a:rPr>
              <a:t> update expected for March 2027 annual meeting in Lund), and results published in Report on energy saving performance of iSAS </a:t>
            </a:r>
            <a:r>
              <a:rPr lang="en-GB" sz="1400" dirty="0" err="1">
                <a:solidFill>
                  <a:srgbClr val="000000"/>
                </a:solidFill>
              </a:rPr>
              <a:t>techn</a:t>
            </a:r>
            <a:r>
              <a:rPr lang="en-GB" sz="1400" dirty="0">
                <a:solidFill>
                  <a:srgbClr val="000000"/>
                </a:solidFill>
              </a:rPr>
              <a:t>. due in Dec 2027 but prob. 2028 if project extension granted</a:t>
            </a:r>
            <a:endParaRPr lang="en-GB" sz="1400" b="0" i="0" u="none" strike="noStrike" baseline="0" dirty="0">
              <a:solidFill>
                <a:srgbClr val="000000"/>
              </a:solidFill>
            </a:endParaRPr>
          </a:p>
          <a:p>
            <a:pPr lvl="1"/>
            <a:r>
              <a:rPr lang="en-GB" sz="1800" b="0" i="1" u="none" strike="noStrike" baseline="0" dirty="0">
                <a:solidFill>
                  <a:srgbClr val="000000"/>
                </a:solidFill>
              </a:rPr>
              <a:t>“highlight not only scientific outputs but also the human dimension of the project, in particular its role in training and supporting young scientists</a:t>
            </a:r>
            <a:r>
              <a:rPr lang="en-GB" sz="1800" i="1" dirty="0">
                <a:solidFill>
                  <a:srgbClr val="000000"/>
                </a:solidFill>
              </a:rPr>
              <a:t>”</a:t>
            </a:r>
          </a:p>
          <a:p>
            <a:pPr lvl="2"/>
            <a:r>
              <a:rPr lang="en-GB" sz="1400" dirty="0">
                <a:solidFill>
                  <a:srgbClr val="000000"/>
                </a:solidFill>
              </a:rPr>
              <a:t>Mentoring programme will be discussed in round-table in annual meeting in Lund, and hopefully broadened, noted that more communication efforts should focus on iSAS supporting young accelerator scientists – for now, a selection of indicators have been quoted in RP1 report to quantify iSAS societal impact  	</a:t>
            </a:r>
            <a:endParaRPr lang="en-GB" sz="1400" dirty="0"/>
          </a:p>
          <a:p>
            <a:endParaRPr lang="en-GB" sz="1800" dirty="0"/>
          </a:p>
          <a:p>
            <a:endParaRPr lang="en-GB" sz="1800" dirty="0"/>
          </a:p>
          <a:p>
            <a:endParaRPr lang="en-GB" sz="1800" dirty="0"/>
          </a:p>
          <a:p>
            <a:endParaRPr lang="en-US" sz="1800" dirty="0"/>
          </a:p>
        </p:txBody>
      </p:sp>
      <p:sp>
        <p:nvSpPr>
          <p:cNvPr id="6" name="Espace réservé du numéro de diapositive 5">
            <a:extLst>
              <a:ext uri="{FF2B5EF4-FFF2-40B4-BE49-F238E27FC236}">
                <a16:creationId xmlns:a16="http://schemas.microsoft.com/office/drawing/2014/main" id="{C1579489-1449-4027-A781-5E663BA23BE3}"/>
              </a:ext>
            </a:extLst>
          </p:cNvPr>
          <p:cNvSpPr>
            <a:spLocks noGrp="1"/>
          </p:cNvSpPr>
          <p:nvPr>
            <p:ph type="sldNum" sz="quarter" idx="12"/>
          </p:nvPr>
        </p:nvSpPr>
        <p:spPr/>
        <p:txBody>
          <a:bodyPr/>
          <a:lstStyle/>
          <a:p>
            <a:fld id="{4068FCCF-9A80-B240-8D85-84F960565AFA}" type="slidenum">
              <a:rPr lang="en-BE" smtClean="0"/>
              <a:t>17</a:t>
            </a:fld>
            <a:endParaRPr lang="en-BE"/>
          </a:p>
        </p:txBody>
      </p:sp>
    </p:spTree>
    <p:extLst>
      <p:ext uri="{BB962C8B-B14F-4D97-AF65-F5344CB8AC3E}">
        <p14:creationId xmlns:p14="http://schemas.microsoft.com/office/powerpoint/2010/main" val="3467821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1430384" y="1603778"/>
            <a:ext cx="10021810" cy="2062103"/>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Questions to Advisory Board</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Any comments on PO recommendations from RP1 evaluation?</a:t>
            </a: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latin typeface="Calibri" panose="020F0502020204030204" pitchFamily="34" charset="0"/>
                <a:ea typeface="Calibri" panose="020F0502020204030204" pitchFamily="34" charset="0"/>
                <a:cs typeface="Calibri" panose="020F0502020204030204" pitchFamily="34" charset="0"/>
              </a:rPr>
              <a:t>Perspectives going forward</a:t>
            </a:r>
            <a:endParaRPr lang="en-GB"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tbd</a:t>
            </a:r>
          </a:p>
        </p:txBody>
      </p:sp>
      <p:sp>
        <p:nvSpPr>
          <p:cNvPr id="3" name="Espace réservé du numéro de diapositive 2">
            <a:extLst>
              <a:ext uri="{FF2B5EF4-FFF2-40B4-BE49-F238E27FC236}">
                <a16:creationId xmlns:a16="http://schemas.microsoft.com/office/drawing/2014/main" id="{A7133EF3-C566-4DAC-9219-4FAF5BEDD9E0}"/>
              </a:ext>
            </a:extLst>
          </p:cNvPr>
          <p:cNvSpPr>
            <a:spLocks noGrp="1"/>
          </p:cNvSpPr>
          <p:nvPr>
            <p:ph type="sldNum" sz="quarter" idx="12"/>
          </p:nvPr>
        </p:nvSpPr>
        <p:spPr/>
        <p:txBody>
          <a:bodyPr/>
          <a:lstStyle/>
          <a:p>
            <a:fld id="{4068FCCF-9A80-B240-8D85-84F960565AFA}" type="slidenum">
              <a:rPr lang="en-BE" smtClean="0"/>
              <a:t>18</a:t>
            </a:fld>
            <a:endParaRPr lang="en-BE"/>
          </a:p>
        </p:txBody>
      </p:sp>
    </p:spTree>
    <p:extLst>
      <p:ext uri="{BB962C8B-B14F-4D97-AF65-F5344CB8AC3E}">
        <p14:creationId xmlns:p14="http://schemas.microsoft.com/office/powerpoint/2010/main" val="2001788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7AB9605E-0622-4EEF-B527-4A4A44648178}"/>
              </a:ext>
            </a:extLst>
          </p:cNvPr>
          <p:cNvSpPr txBox="1"/>
          <p:nvPr/>
        </p:nvSpPr>
        <p:spPr>
          <a:xfrm>
            <a:off x="773435" y="1239796"/>
            <a:ext cx="10661003" cy="532453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Preparation of Lund annual meeting hosted by ESS</a:t>
            </a:r>
          </a:p>
          <a:p>
            <a:r>
              <a:rPr lang="en-GB" sz="2800" dirty="0">
                <a:solidFill>
                  <a:srgbClr val="A4C137"/>
                </a:solidFill>
              </a:rPr>
              <a:t>	March 3-5 Save the date to be sent soon</a:t>
            </a:r>
          </a:p>
          <a:p>
            <a:endPar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r>
              <a:rPr lang="en-GB" sz="2000" b="1" dirty="0">
                <a:latin typeface="Calibri" panose="020F0502020204030204" pitchFamily="34" charset="0"/>
                <a:ea typeface="Calibri" panose="020F0502020204030204" pitchFamily="34" charset="0"/>
                <a:cs typeface="Calibri" panose="020F0502020204030204" pitchFamily="34" charset="0"/>
              </a:rPr>
              <a:t>We have  programmed</a:t>
            </a:r>
          </a:p>
          <a:p>
            <a:pPr marL="800100" lvl="1" indent="-342900">
              <a:buFont typeface="Wingdings" panose="05000000000000000000" pitchFamily="2" charset="2"/>
              <a:buChar char="§"/>
            </a:pPr>
            <a:r>
              <a:rPr lang="en-GB" sz="2000" dirty="0"/>
              <a:t>// WP session in Day 1</a:t>
            </a:r>
          </a:p>
          <a:p>
            <a:pPr marL="800100" lvl="1" indent="-342900">
              <a:buFont typeface="Wingdings" panose="05000000000000000000" pitchFamily="2" charset="2"/>
              <a:buChar char="§"/>
            </a:pPr>
            <a:r>
              <a:rPr lang="en-GB" sz="2000" dirty="0"/>
              <a:t>General session in Day 2</a:t>
            </a:r>
          </a:p>
          <a:p>
            <a:pPr marL="800100" lvl="1" indent="-342900">
              <a:buFont typeface="Wingdings" panose="05000000000000000000" pitchFamily="2" charset="2"/>
              <a:buChar char="§"/>
            </a:pPr>
            <a:r>
              <a:rPr lang="en-GB" sz="2000" dirty="0"/>
              <a:t>Industry 3supply Resilience” Workshop – Day 3</a:t>
            </a:r>
          </a:p>
          <a:p>
            <a:pPr marL="800100" lvl="1" indent="-342900">
              <a:buFont typeface="Wingdings" panose="05000000000000000000" pitchFamily="2" charset="2"/>
              <a:buChar char="§"/>
            </a:pPr>
            <a:r>
              <a:rPr lang="en-GB" sz="2000" dirty="0"/>
              <a:t>Visits – Day 3</a:t>
            </a:r>
          </a:p>
          <a:p>
            <a:pPr marL="800100" lvl="1" indent="-342900">
              <a:buFont typeface="Wingdings" panose="05000000000000000000" pitchFamily="2" charset="2"/>
              <a:buChar char="§"/>
            </a:pPr>
            <a:r>
              <a:rPr lang="en-GB" sz="2000" dirty="0">
                <a:effectLst/>
              </a:rPr>
              <a:t>Governing </a:t>
            </a:r>
            <a:r>
              <a:rPr lang="en-GB" sz="2000" dirty="0"/>
              <a:t>b</a:t>
            </a:r>
            <a:r>
              <a:rPr lang="en-GB" sz="2000" dirty="0">
                <a:effectLst/>
              </a:rPr>
              <a:t>oard – Day 3</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Role for the Advisory Board in the annual meeting</a:t>
            </a:r>
          </a:p>
          <a:p>
            <a:pPr marL="800100" lvl="1"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Programming a Advisory Board meeting  (not done at the previous annual meeting) ?</a:t>
            </a:r>
          </a:p>
          <a:p>
            <a:pPr marL="800100" lvl="1"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Rapport two weeks after the meeting</a:t>
            </a:r>
          </a:p>
          <a:p>
            <a:pPr lvl="1"/>
            <a:endParaRPr lang="en-GB"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Any ideas for an invited talk?</a:t>
            </a:r>
          </a:p>
          <a:p>
            <a:pPr marL="342900" indent="-342900">
              <a:buFont typeface="Wingdings" panose="05000000000000000000" pitchFamily="2" charset="2"/>
              <a:buChar char="Ø"/>
            </a:pPr>
            <a:r>
              <a:rPr lang="en-GB" sz="2000" dirty="0">
                <a:latin typeface="Calibri" panose="020F0502020204030204" pitchFamily="34" charset="0"/>
                <a:ea typeface="Calibri" panose="020F0502020204030204" pitchFamily="34" charset="0"/>
                <a:cs typeface="Calibri" panose="020F0502020204030204" pitchFamily="34" charset="0"/>
              </a:rPr>
              <a:t>AOB</a:t>
            </a:r>
          </a:p>
        </p:txBody>
      </p:sp>
      <p:sp>
        <p:nvSpPr>
          <p:cNvPr id="3" name="Espace réservé du numéro de diapositive 2">
            <a:extLst>
              <a:ext uri="{FF2B5EF4-FFF2-40B4-BE49-F238E27FC236}">
                <a16:creationId xmlns:a16="http://schemas.microsoft.com/office/drawing/2014/main" id="{E674B6B9-085F-4F85-96F3-B27BC9192180}"/>
              </a:ext>
            </a:extLst>
          </p:cNvPr>
          <p:cNvSpPr>
            <a:spLocks noGrp="1"/>
          </p:cNvSpPr>
          <p:nvPr>
            <p:ph type="sldNum" sz="quarter" idx="12"/>
          </p:nvPr>
        </p:nvSpPr>
        <p:spPr/>
        <p:txBody>
          <a:bodyPr/>
          <a:lstStyle/>
          <a:p>
            <a:fld id="{4068FCCF-9A80-B240-8D85-84F960565AFA}" type="slidenum">
              <a:rPr lang="en-BE" smtClean="0"/>
              <a:t>19</a:t>
            </a:fld>
            <a:endParaRPr lang="en-BE"/>
          </a:p>
        </p:txBody>
      </p:sp>
    </p:spTree>
    <p:extLst>
      <p:ext uri="{BB962C8B-B14F-4D97-AF65-F5344CB8AC3E}">
        <p14:creationId xmlns:p14="http://schemas.microsoft.com/office/powerpoint/2010/main" val="2835480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603682" y="1514239"/>
            <a:ext cx="10981677" cy="44012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other meetings </a:t>
            </a:r>
          </a:p>
          <a:p>
            <a:r>
              <a:rPr lang="en-US" dirty="0">
                <a:latin typeface="Calibri" panose="020F0502020204030204" pitchFamily="34" charset="0"/>
                <a:cs typeface="Calibri" panose="020F0502020204030204" pitchFamily="34" charset="0"/>
                <a:hlinkClick r:id="rId3"/>
              </a:rPr>
              <a:t>iSAS project Indico page</a:t>
            </a:r>
            <a:br>
              <a:rPr lang="en-GB" dirty="0"/>
            </a:br>
            <a:endParaRPr lang="en-GB" dirty="0">
              <a:effectLst/>
            </a:endParaRPr>
          </a:p>
          <a:p>
            <a:pPr marL="742950" lvl="1" indent="-285750">
              <a:buFont typeface="Wingdings" panose="05000000000000000000" pitchFamily="2" charset="2"/>
              <a:buChar char="Ø"/>
            </a:pPr>
            <a:r>
              <a:rPr lang="en-GB" b="1" dirty="0">
                <a:solidFill>
                  <a:srgbClr val="A4C137"/>
                </a:solidFill>
                <a:effectLst/>
              </a:rPr>
              <a:t>Governing Board meeting </a:t>
            </a:r>
            <a:endParaRPr lang="en-GB" dirty="0">
              <a:solidFill>
                <a:srgbClr val="A4C137"/>
              </a:solidFill>
              <a:effectLst/>
            </a:endParaRPr>
          </a:p>
          <a:p>
            <a:pPr lvl="1"/>
            <a:r>
              <a:rPr lang="en-GB" dirty="0">
                <a:solidFill>
                  <a:srgbClr val="A4C137"/>
                </a:solidFill>
                <a:effectLst/>
              </a:rPr>
              <a:t>Nov 17 10-11 am CET</a:t>
            </a:r>
          </a:p>
          <a:p>
            <a:pPr lvl="1"/>
            <a:r>
              <a:rPr lang="en-GB" dirty="0">
                <a:effectLst/>
              </a:rPr>
              <a:t>Are expected: members of the Governing Board </a:t>
            </a:r>
            <a:endParaRPr lang="en-GB" dirty="0">
              <a:solidFill>
                <a:srgbClr val="A4C137"/>
              </a:solidFill>
              <a:effectLst/>
            </a:endParaRPr>
          </a:p>
          <a:p>
            <a:pPr lvl="1"/>
            <a:r>
              <a:rPr lang="en-GB" dirty="0">
                <a:effectLst/>
              </a:rPr>
              <a:t>Autumn online meeting </a:t>
            </a:r>
          </a:p>
          <a:p>
            <a:pPr lvl="1"/>
            <a:endParaRPr lang="en-GB" dirty="0"/>
          </a:p>
          <a:p>
            <a:pPr marL="742950" lvl="1" indent="-285750">
              <a:buFont typeface="Wingdings" panose="05000000000000000000" pitchFamily="2" charset="2"/>
              <a:buChar char="Ø"/>
            </a:pPr>
            <a:r>
              <a:rPr lang="en-GB" b="1" dirty="0">
                <a:solidFill>
                  <a:srgbClr val="A4C137"/>
                </a:solidFill>
                <a:effectLst/>
                <a:latin typeface="Aptos    "/>
              </a:rPr>
              <a:t>Coordination panel meetings</a:t>
            </a:r>
            <a:endParaRPr lang="en-GB" dirty="0">
              <a:solidFill>
                <a:srgbClr val="A4C137"/>
              </a:solidFill>
              <a:effectLst/>
              <a:latin typeface="Aptos    "/>
            </a:endParaRPr>
          </a:p>
          <a:p>
            <a:pPr lvl="1"/>
            <a:r>
              <a:rPr lang="en-GB" dirty="0">
                <a:effectLst/>
                <a:latin typeface="Aptos    "/>
              </a:rPr>
              <a:t>Are expected: members of the Coordination panel (that includes ex-officio Coordination panel members,  the Advisory Board &amp; Governing Board Chairpersons)</a:t>
            </a:r>
          </a:p>
          <a:p>
            <a:pPr marL="1200150" lvl="2" indent="-285750">
              <a:buFont typeface="Wingdings" panose="05000000000000000000" pitchFamily="2" charset="2"/>
              <a:buChar char="§"/>
            </a:pPr>
            <a:r>
              <a:rPr lang="en-GB" dirty="0">
                <a:solidFill>
                  <a:srgbClr val="A4C137"/>
                </a:solidFill>
                <a:effectLst/>
                <a:latin typeface="Aptos    "/>
              </a:rPr>
              <a:t>Dec 1 10-11:30 am CET </a:t>
            </a:r>
          </a:p>
          <a:p>
            <a:pPr marL="1200150" lvl="2" indent="-285750">
              <a:buFont typeface="Wingdings" panose="05000000000000000000" pitchFamily="2" charset="2"/>
              <a:buChar char="§"/>
            </a:pPr>
            <a:r>
              <a:rPr lang="en-GB" dirty="0">
                <a:solidFill>
                  <a:srgbClr val="A4C137"/>
                </a:solidFill>
                <a:effectLst/>
                <a:latin typeface="Aptos    "/>
              </a:rPr>
              <a:t>Feb 23 10-11:30 am CET </a:t>
            </a:r>
          </a:p>
          <a:p>
            <a:pPr marL="1200150" lvl="2" indent="-285750">
              <a:buFont typeface="Wingdings" panose="05000000000000000000" pitchFamily="2" charset="2"/>
              <a:buChar char="§"/>
            </a:pPr>
            <a:r>
              <a:rPr lang="en-GB" dirty="0">
                <a:solidFill>
                  <a:srgbClr val="A4C137"/>
                </a:solidFill>
                <a:effectLst/>
                <a:latin typeface="Aptos    "/>
              </a:rPr>
              <a:t>May 18 10-11:30 am CET</a:t>
            </a:r>
            <a:endParaRPr lang="en-GB" dirty="0">
              <a:effectLst/>
            </a:endParaRPr>
          </a:p>
          <a:p>
            <a:endParaRPr lang="en-GB" dirty="0">
              <a:effectLst/>
            </a:endParaRPr>
          </a:p>
        </p:txBody>
      </p:sp>
      <p:sp>
        <p:nvSpPr>
          <p:cNvPr id="3" name="Espace réservé du numéro de diapositive 2">
            <a:extLst>
              <a:ext uri="{FF2B5EF4-FFF2-40B4-BE49-F238E27FC236}">
                <a16:creationId xmlns:a16="http://schemas.microsoft.com/office/drawing/2014/main" id="{55D41050-FDC8-4FA9-B28D-EC86C72029CA}"/>
              </a:ext>
            </a:extLst>
          </p:cNvPr>
          <p:cNvSpPr>
            <a:spLocks noGrp="1"/>
          </p:cNvSpPr>
          <p:nvPr>
            <p:ph type="sldNum" sz="quarter" idx="12"/>
          </p:nvPr>
        </p:nvSpPr>
        <p:spPr/>
        <p:txBody>
          <a:bodyPr/>
          <a:lstStyle/>
          <a:p>
            <a:fld id="{4068FCCF-9A80-B240-8D85-84F960565AFA}" type="slidenum">
              <a:rPr lang="en-BE" smtClean="0"/>
              <a:t>20</a:t>
            </a:fld>
            <a:endParaRPr lang="en-BE"/>
          </a:p>
        </p:txBody>
      </p:sp>
    </p:spTree>
    <p:extLst>
      <p:ext uri="{BB962C8B-B14F-4D97-AF65-F5344CB8AC3E}">
        <p14:creationId xmlns:p14="http://schemas.microsoft.com/office/powerpoint/2010/main" val="4024206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3" y="1729091"/>
            <a:ext cx="9720000" cy="4678204"/>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other meetings </a:t>
            </a:r>
          </a:p>
          <a:p>
            <a:r>
              <a:rPr lang="en-US" dirty="0">
                <a:latin typeface="Calibri" panose="020F0502020204030204" pitchFamily="34" charset="0"/>
                <a:cs typeface="Calibri" panose="020F0502020204030204" pitchFamily="34" charset="0"/>
                <a:hlinkClick r:id="rId3"/>
              </a:rPr>
              <a:t>iSAS project Indico page</a:t>
            </a:r>
            <a:endParaRPr lang="en-GB" dirty="0">
              <a:effectLst/>
            </a:endParaRPr>
          </a:p>
          <a:p>
            <a:pPr lvl="1"/>
            <a:endParaRPr lang="en-GB" dirty="0"/>
          </a:p>
          <a:p>
            <a:pPr marL="742950" lvl="1" indent="-285750">
              <a:buFont typeface="Wingdings" panose="05000000000000000000" pitchFamily="2" charset="2"/>
              <a:buChar char="Ø"/>
            </a:pPr>
            <a:r>
              <a:rPr lang="en-GB" b="1" dirty="0">
                <a:solidFill>
                  <a:srgbClr val="A4C137"/>
                </a:solidFill>
                <a:effectLst/>
                <a:latin typeface="Aptos    "/>
              </a:rPr>
              <a:t>Steering Committee</a:t>
            </a:r>
            <a:endParaRPr lang="en-GB" dirty="0">
              <a:solidFill>
                <a:srgbClr val="A4C137"/>
              </a:solidFill>
              <a:effectLst/>
              <a:latin typeface="Aptos    "/>
            </a:endParaRPr>
          </a:p>
          <a:p>
            <a:pPr lvl="1"/>
            <a:r>
              <a:rPr lang="en-GB" dirty="0">
                <a:effectLst/>
                <a:latin typeface="Aptos    "/>
              </a:rPr>
              <a:t>Are expected: members of the Steering Committee, a.k.a. WP Leaders &amp; Deputies as well as members of the Coordination panel (that includes ex-officio Coordination panel members, the Advisory Board &amp; Governing Board Chairpersons) </a:t>
            </a:r>
          </a:p>
          <a:p>
            <a:pPr marL="1200150" lvl="2" indent="-285750">
              <a:buFont typeface="Wingdings" panose="05000000000000000000" pitchFamily="2" charset="2"/>
              <a:buChar char="§"/>
            </a:pPr>
            <a:r>
              <a:rPr lang="en-GB" dirty="0">
                <a:solidFill>
                  <a:srgbClr val="A4C137"/>
                </a:solidFill>
                <a:effectLst/>
                <a:latin typeface="Aptos    "/>
              </a:rPr>
              <a:t>Jan 12 10-11:30 am CET </a:t>
            </a:r>
          </a:p>
          <a:p>
            <a:pPr marL="1200150" lvl="2" indent="-285750">
              <a:buFont typeface="Wingdings" panose="05000000000000000000" pitchFamily="2" charset="2"/>
              <a:buChar char="§"/>
            </a:pPr>
            <a:r>
              <a:rPr lang="en-GB" dirty="0">
                <a:solidFill>
                  <a:srgbClr val="A4C137"/>
                </a:solidFill>
                <a:effectLst/>
                <a:latin typeface="Aptos    "/>
              </a:rPr>
              <a:t>April 6 10-11:30 am CET </a:t>
            </a:r>
            <a:r>
              <a:rPr lang="en-GB" dirty="0">
                <a:effectLst/>
                <a:latin typeface="Aptos    "/>
              </a:rPr>
              <a:t>to discuss Advisory Board recommendations post 3rd Annual meeting (tbc) </a:t>
            </a:r>
          </a:p>
          <a:p>
            <a:pPr marL="1200150" lvl="2" indent="-285750">
              <a:buFont typeface="Wingdings" panose="05000000000000000000" pitchFamily="2" charset="2"/>
              <a:buChar char="§"/>
            </a:pPr>
            <a:r>
              <a:rPr lang="en-GB" dirty="0">
                <a:solidFill>
                  <a:srgbClr val="A4C137"/>
                </a:solidFill>
                <a:effectLst/>
                <a:latin typeface="Aptos    "/>
              </a:rPr>
              <a:t>June 29 10-11:30 am CET </a:t>
            </a:r>
          </a:p>
          <a:p>
            <a:pPr lvl="1"/>
            <a:endParaRPr lang="en-GB" dirty="0">
              <a:effectLst/>
            </a:endParaRPr>
          </a:p>
          <a:p>
            <a:pPr lvl="1"/>
            <a:endParaRPr lang="en-GB" dirty="0"/>
          </a:p>
          <a:p>
            <a:pPr lvl="1"/>
            <a:endParaRPr lang="en-GB" dirty="0">
              <a:effectLst/>
            </a:endParaRPr>
          </a:p>
          <a:p>
            <a:pPr marL="1200150" lvl="2" indent="-285750">
              <a:buFont typeface="Wingdings" panose="05000000000000000000" pitchFamily="2" charset="2"/>
              <a:buChar char="§"/>
            </a:pPr>
            <a:endParaRPr lang="en-GB" dirty="0">
              <a:effectLst/>
            </a:endParaRPr>
          </a:p>
          <a:p>
            <a:endParaRPr lang="en-GB" dirty="0"/>
          </a:p>
        </p:txBody>
      </p:sp>
      <p:sp>
        <p:nvSpPr>
          <p:cNvPr id="3" name="Espace réservé du numéro de diapositive 2">
            <a:extLst>
              <a:ext uri="{FF2B5EF4-FFF2-40B4-BE49-F238E27FC236}">
                <a16:creationId xmlns:a16="http://schemas.microsoft.com/office/drawing/2014/main" id="{8E54CF2D-F4B0-47BE-BD80-08A81E7F4DB0}"/>
              </a:ext>
            </a:extLst>
          </p:cNvPr>
          <p:cNvSpPr>
            <a:spLocks noGrp="1"/>
          </p:cNvSpPr>
          <p:nvPr>
            <p:ph type="sldNum" sz="quarter" idx="12"/>
          </p:nvPr>
        </p:nvSpPr>
        <p:spPr/>
        <p:txBody>
          <a:bodyPr/>
          <a:lstStyle/>
          <a:p>
            <a:fld id="{4068FCCF-9A80-B240-8D85-84F960565AFA}" type="slidenum">
              <a:rPr lang="en-BE" smtClean="0"/>
              <a:t>21</a:t>
            </a:fld>
            <a:endParaRPr lang="en-BE"/>
          </a:p>
        </p:txBody>
      </p:sp>
    </p:spTree>
    <p:extLst>
      <p:ext uri="{BB962C8B-B14F-4D97-AF65-F5344CB8AC3E}">
        <p14:creationId xmlns:p14="http://schemas.microsoft.com/office/powerpoint/2010/main" val="2904265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1">
            <a:extLst>
              <a:ext uri="{FF2B5EF4-FFF2-40B4-BE49-F238E27FC236}">
                <a16:creationId xmlns:a16="http://schemas.microsoft.com/office/drawing/2014/main" id="{C335F4B2-46CC-4692-8189-C48C5E3E94F2}"/>
              </a:ext>
            </a:extLst>
          </p:cNvPr>
          <p:cNvSpPr>
            <a:spLocks noGrp="1"/>
          </p:cNvSpPr>
          <p:nvPr>
            <p:ph type="title"/>
          </p:nvPr>
        </p:nvSpPr>
        <p:spPr>
          <a:xfrm>
            <a:off x="831850" y="1248093"/>
            <a:ext cx="10515600" cy="2852737"/>
          </a:xfrm>
        </p:spPr>
        <p:txBody>
          <a:bodyPr/>
          <a:lstStyle/>
          <a:p>
            <a:pPr algn="ctr"/>
            <a:r>
              <a:rPr lang="en-GB" dirty="0">
                <a:solidFill>
                  <a:srgbClr val="A4C137"/>
                </a:solidFill>
                <a:latin typeface="Calibri" panose="020F0502020204030204" pitchFamily="34" charset="0"/>
                <a:cs typeface="Calibri" panose="020F0502020204030204" pitchFamily="34" charset="0"/>
              </a:rPr>
              <a:t>Thank</a:t>
            </a:r>
            <a:r>
              <a:rPr lang="fr-FR" dirty="0">
                <a:solidFill>
                  <a:srgbClr val="A4C137"/>
                </a:solidFill>
                <a:latin typeface="Calibri" panose="020F0502020204030204" pitchFamily="34" charset="0"/>
                <a:cs typeface="Calibri" panose="020F0502020204030204" pitchFamily="34" charset="0"/>
              </a:rPr>
              <a:t> </a:t>
            </a:r>
            <a:r>
              <a:rPr lang="en-US" dirty="0">
                <a:solidFill>
                  <a:srgbClr val="A4C137"/>
                </a:solidFill>
                <a:latin typeface="Calibri" panose="020F0502020204030204" pitchFamily="34" charset="0"/>
                <a:cs typeface="Calibri" panose="020F0502020204030204" pitchFamily="34" charset="0"/>
              </a:rPr>
              <a:t>you</a:t>
            </a:r>
            <a:r>
              <a:rPr lang="fr-FR" dirty="0">
                <a:solidFill>
                  <a:srgbClr val="A4C137"/>
                </a:solidFill>
                <a:latin typeface="Calibri" panose="020F0502020204030204" pitchFamily="34" charset="0"/>
                <a:cs typeface="Calibri" panose="020F0502020204030204" pitchFamily="34" charset="0"/>
              </a:rPr>
              <a:t>!</a:t>
            </a:r>
            <a:endParaRPr lang="en-GB" dirty="0"/>
          </a:p>
        </p:txBody>
      </p:sp>
      <p:sp>
        <p:nvSpPr>
          <p:cNvPr id="3" name="Espace réservé du numéro de diapositive 2">
            <a:extLst>
              <a:ext uri="{FF2B5EF4-FFF2-40B4-BE49-F238E27FC236}">
                <a16:creationId xmlns:a16="http://schemas.microsoft.com/office/drawing/2014/main" id="{3CE28602-E7FF-401B-8434-3DFEF037BF33}"/>
              </a:ext>
            </a:extLst>
          </p:cNvPr>
          <p:cNvSpPr>
            <a:spLocks noGrp="1"/>
          </p:cNvSpPr>
          <p:nvPr>
            <p:ph type="sldNum" sz="quarter" idx="12"/>
          </p:nvPr>
        </p:nvSpPr>
        <p:spPr/>
        <p:txBody>
          <a:bodyPr/>
          <a:lstStyle/>
          <a:p>
            <a:fld id="{4068FCCF-9A80-B240-8D85-84F960565AFA}" type="slidenum">
              <a:rPr lang="en-BE" smtClean="0"/>
              <a:t>22</a:t>
            </a:fld>
            <a:endParaRPr lang="en-BE"/>
          </a:p>
        </p:txBody>
      </p:sp>
    </p:spTree>
    <p:extLst>
      <p:ext uri="{BB962C8B-B14F-4D97-AF65-F5344CB8AC3E}">
        <p14:creationId xmlns:p14="http://schemas.microsoft.com/office/powerpoint/2010/main" val="2237447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1">
            <a:extLst>
              <a:ext uri="{FF2B5EF4-FFF2-40B4-BE49-F238E27FC236}">
                <a16:creationId xmlns:a16="http://schemas.microsoft.com/office/drawing/2014/main" id="{C335F4B2-46CC-4692-8189-C48C5E3E94F2}"/>
              </a:ext>
            </a:extLst>
          </p:cNvPr>
          <p:cNvSpPr>
            <a:spLocks noGrp="1"/>
          </p:cNvSpPr>
          <p:nvPr>
            <p:ph type="title"/>
          </p:nvPr>
        </p:nvSpPr>
        <p:spPr>
          <a:xfrm>
            <a:off x="831850" y="1212581"/>
            <a:ext cx="10515600" cy="2852737"/>
          </a:xfrm>
        </p:spPr>
        <p:txBody>
          <a:bodyPr/>
          <a:lstStyle/>
          <a:p>
            <a:pPr algn="ctr"/>
            <a:r>
              <a:rPr lang="fr-FR" dirty="0">
                <a:solidFill>
                  <a:srgbClr val="A4C137"/>
                </a:solidFill>
                <a:latin typeface="Calibri" panose="020F0502020204030204" pitchFamily="34" charset="0"/>
                <a:cs typeface="Calibri" panose="020F0502020204030204" pitchFamily="34" charset="0"/>
              </a:rPr>
              <a:t>Back up</a:t>
            </a:r>
            <a:endParaRPr lang="en-GB" dirty="0"/>
          </a:p>
        </p:txBody>
      </p:sp>
      <p:sp>
        <p:nvSpPr>
          <p:cNvPr id="3" name="Espace réservé du numéro de diapositive 2">
            <a:extLst>
              <a:ext uri="{FF2B5EF4-FFF2-40B4-BE49-F238E27FC236}">
                <a16:creationId xmlns:a16="http://schemas.microsoft.com/office/drawing/2014/main" id="{2D71D455-1D9A-4DAE-88E5-C5C2BD2B5C38}"/>
              </a:ext>
            </a:extLst>
          </p:cNvPr>
          <p:cNvSpPr>
            <a:spLocks noGrp="1"/>
          </p:cNvSpPr>
          <p:nvPr>
            <p:ph type="sldNum" sz="quarter" idx="12"/>
          </p:nvPr>
        </p:nvSpPr>
        <p:spPr/>
        <p:txBody>
          <a:bodyPr/>
          <a:lstStyle/>
          <a:p>
            <a:fld id="{4068FCCF-9A80-B240-8D85-84F960565AFA}" type="slidenum">
              <a:rPr lang="en-BE" smtClean="0"/>
              <a:t>23</a:t>
            </a:fld>
            <a:endParaRPr lang="en-BE"/>
          </a:p>
        </p:txBody>
      </p:sp>
    </p:spTree>
    <p:extLst>
      <p:ext uri="{BB962C8B-B14F-4D97-AF65-F5344CB8AC3E}">
        <p14:creationId xmlns:p14="http://schemas.microsoft.com/office/powerpoint/2010/main" val="472357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532661" y="1072256"/>
            <a:ext cx="10848512" cy="53857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Recommendations from evaluation of RP1 </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&amp; progress made since</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r>
              <a:rPr lang="en-GB" sz="2000" dirty="0"/>
              <a:t>“To improve the implementation, we would recommend the following changes:</a:t>
            </a:r>
          </a:p>
          <a:p>
            <a:endParaRPr lang="en-GB" sz="2000" dirty="0"/>
          </a:p>
          <a:p>
            <a:pPr marL="800100" lvl="1" indent="-342900">
              <a:buFont typeface="Wingdings" panose="05000000000000000000" pitchFamily="2" charset="2"/>
              <a:buChar char="Ø"/>
            </a:pPr>
            <a:r>
              <a:rPr lang="en-GB" dirty="0"/>
              <a:t>Close monitoring of the delays affecting Work Package 6 is recommended. </a:t>
            </a:r>
            <a:r>
              <a:rPr lang="en-GB" b="1" dirty="0">
                <a:solidFill>
                  <a:srgbClr val="A4C137"/>
                </a:solidFill>
              </a:rPr>
              <a:t>A detailed update on progress and mitigation measures should be provided within six months</a:t>
            </a:r>
            <a:r>
              <a:rPr lang="en-GB" dirty="0"/>
              <a:t>, given that these delays affect the overall project timeline and the successful achievement of the project objectives.</a:t>
            </a:r>
          </a:p>
          <a:p>
            <a:pPr marL="800100" lvl="1" indent="-342900">
              <a:buFont typeface="Wingdings" panose="05000000000000000000" pitchFamily="2" charset="2"/>
              <a:buChar char="Ø"/>
            </a:pPr>
            <a:endParaRPr lang="en-GB" dirty="0"/>
          </a:p>
          <a:p>
            <a:pPr marL="800100" lvl="1" indent="-342900">
              <a:buFont typeface="Wingdings" panose="05000000000000000000" pitchFamily="2" charset="2"/>
              <a:buChar char="Ø"/>
            </a:pPr>
            <a:r>
              <a:rPr lang="en-GB" dirty="0"/>
              <a:t>While the iSAS consortium demonstrates commitment to the efficient management of intellectual property rights (IPR), it has not yet provided evidence that a </a:t>
            </a:r>
            <a:r>
              <a:rPr lang="en-GB" b="1" dirty="0">
                <a:solidFill>
                  <a:srgbClr val="A4C137"/>
                </a:solidFill>
              </a:rPr>
              <a:t>formal IPR strategy </a:t>
            </a:r>
            <a:r>
              <a:rPr lang="en-GB" dirty="0"/>
              <a:t>has been discussed or established. The consortium is therefore advised to define such a strategy, taking into account the potential for commercial exploitation and/or the need to protect the project’s IPR, while ensuring alignment with the IP practices of all participants.</a:t>
            </a:r>
          </a:p>
          <a:p>
            <a:pPr marL="800100" lvl="1" indent="-342900">
              <a:buFont typeface="Wingdings" panose="05000000000000000000" pitchFamily="2" charset="2"/>
              <a:buChar char="Ø"/>
            </a:pPr>
            <a:endParaRPr lang="en-GB" dirty="0"/>
          </a:p>
          <a:p>
            <a:pPr marL="800100" lvl="1" indent="-342900">
              <a:buFont typeface="Wingdings" panose="05000000000000000000" pitchFamily="2" charset="2"/>
              <a:buChar char="Ø"/>
            </a:pPr>
            <a:r>
              <a:rPr lang="en-GB" b="1" dirty="0">
                <a:solidFill>
                  <a:srgbClr val="A4C137"/>
                </a:solidFill>
              </a:rPr>
              <a:t>The next Data Management Plan update should provide details on the collaboration with 2020 ESCAPE project and EOSC</a:t>
            </a:r>
            <a:r>
              <a:rPr lang="en-GB" dirty="0"/>
              <a:t>, as the progress in this area remained limited over the reporting period.”</a:t>
            </a:r>
            <a:endParaRPr lang="en-US" dirty="0">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endParaRPr lang="en-GB" sz="1200" dirty="0">
              <a:latin typeface="Times New Roman" panose="02020603050405020304" pitchFamily="18" charset="0"/>
              <a:cs typeface="Times New Roman" panose="02020603050405020304" pitchFamily="18" charset="0"/>
            </a:endParaRPr>
          </a:p>
        </p:txBody>
      </p:sp>
      <p:sp>
        <p:nvSpPr>
          <p:cNvPr id="3" name="Espace réservé du numéro de diapositive 2">
            <a:extLst>
              <a:ext uri="{FF2B5EF4-FFF2-40B4-BE49-F238E27FC236}">
                <a16:creationId xmlns:a16="http://schemas.microsoft.com/office/drawing/2014/main" id="{35C7ED61-2F39-4B29-BE25-3CBC13DCA936}"/>
              </a:ext>
            </a:extLst>
          </p:cNvPr>
          <p:cNvSpPr>
            <a:spLocks noGrp="1"/>
          </p:cNvSpPr>
          <p:nvPr>
            <p:ph type="sldNum" sz="quarter" idx="12"/>
          </p:nvPr>
        </p:nvSpPr>
        <p:spPr/>
        <p:txBody>
          <a:bodyPr/>
          <a:lstStyle/>
          <a:p>
            <a:fld id="{4068FCCF-9A80-B240-8D85-84F960565AFA}" type="slidenum">
              <a:rPr lang="en-BE" smtClean="0"/>
              <a:t>24</a:t>
            </a:fld>
            <a:endParaRPr lang="en-BE"/>
          </a:p>
        </p:txBody>
      </p:sp>
    </p:spTree>
    <p:extLst>
      <p:ext uri="{BB962C8B-B14F-4D97-AF65-F5344CB8AC3E}">
        <p14:creationId xmlns:p14="http://schemas.microsoft.com/office/powerpoint/2010/main" val="2225879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21506" y="1125526"/>
            <a:ext cx="10510082" cy="5564408"/>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Verifiable metric for energy-saving performances</a:t>
            </a: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solidFill>
                  <a:srgbClr val="A4C137"/>
                </a:solidFill>
                <a:latin typeface="Calibri" panose="020F0502020204030204" pitchFamily="34" charset="0"/>
                <a:ea typeface="Calibri" panose="020F0502020204030204" pitchFamily="34" charset="0"/>
                <a:cs typeface="Calibri" panose="020F0502020204030204" pitchFamily="34" charset="0"/>
              </a:rPr>
              <a:t>Update</a:t>
            </a:r>
            <a:r>
              <a:rPr lang="en-GB" sz="2000" b="1" dirty="0">
                <a:latin typeface="Calibri" panose="020F0502020204030204" pitchFamily="34" charset="0"/>
                <a:ea typeface="Calibri" panose="020F0502020204030204" pitchFamily="34" charset="0"/>
                <a:cs typeface="Calibri" panose="020F0502020204030204" pitchFamily="34" charset="0"/>
              </a:rPr>
              <a:t> on the metric </a:t>
            </a:r>
            <a:r>
              <a:rPr lang="en-GB" sz="2000" b="1" dirty="0">
                <a:solidFill>
                  <a:srgbClr val="A4C137"/>
                </a:solidFill>
                <a:latin typeface="Calibri" panose="020F0502020204030204" pitchFamily="34" charset="0"/>
                <a:ea typeface="Calibri" panose="020F0502020204030204" pitchFamily="34" charset="0"/>
                <a:cs typeface="Calibri" panose="020F0502020204030204" pitchFamily="34" charset="0"/>
              </a:rPr>
              <a:t>expected for the next annual meeting </a:t>
            </a:r>
            <a:r>
              <a:rPr lang="en-GB" sz="2000" b="1" dirty="0">
                <a:latin typeface="Calibri" panose="020F0502020204030204" pitchFamily="34" charset="0"/>
                <a:ea typeface="Calibri" panose="020F0502020204030204" pitchFamily="34" charset="0"/>
                <a:cs typeface="Calibri" panose="020F0502020204030204" pitchFamily="34" charset="0"/>
              </a:rPr>
              <a:t>in Lund (March 3-5)</a:t>
            </a:r>
          </a:p>
          <a:p>
            <a:pPr marL="342900" indent="-342900">
              <a:buFont typeface="Wingdings" panose="05000000000000000000" pitchFamily="2" charset="2"/>
              <a:buChar char="Ø"/>
            </a:pPr>
            <a:endParaRPr lang="en-GB" sz="2000" b="1"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Reminder of the measures and calculations defined together</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US" sz="1400" dirty="0">
              <a:latin typeface="Calibri" panose="020F0502020204030204" pitchFamily="34" charset="0"/>
              <a:ea typeface="Calibri" panose="020F0502020204030204" pitchFamily="34" charset="0"/>
              <a:cs typeface="Calibri" panose="020F0502020204030204" pitchFamily="34" charset="0"/>
            </a:endParaRPr>
          </a:p>
          <a:p>
            <a:pPr algn="just"/>
            <a:r>
              <a:rPr lang="en-US" sz="1400" dirty="0">
                <a:latin typeface="Calibri" panose="020F0502020204030204" pitchFamily="34" charset="0"/>
                <a:ea typeface="Calibri" panose="020F0502020204030204" pitchFamily="34" charset="0"/>
                <a:cs typeface="Calibri" panose="020F0502020204030204" pitchFamily="34" charset="0"/>
              </a:rPr>
              <a:t>A</a:t>
            </a:r>
            <a:r>
              <a:rPr lang="en-US" sz="1400" dirty="0">
                <a:effectLst/>
                <a:latin typeface="Calibri" panose="020F0502020204030204" pitchFamily="34" charset="0"/>
                <a:ea typeface="Calibri" panose="020F0502020204030204" pitchFamily="34" charset="0"/>
                <a:cs typeface="Calibri" panose="020F0502020204030204" pitchFamily="34" charset="0"/>
              </a:rPr>
              <a:t>t the end of the project, the following cases will be evaluated to determine the energy saving metric of iSAS: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WP1 FE-FRT: measurements of RF power (TESLA cavity in CW mode at 16-20 MV/m) compared to a reference case (to be converted to wall plug power)</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Reference test 1: conservative Q</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L</a:t>
            </a:r>
            <a:r>
              <a:rPr lang="en-US" sz="1400" dirty="0">
                <a:effectLst/>
                <a:latin typeface="Calibri" panose="020F0502020204030204" pitchFamily="34" charset="0"/>
                <a:ea typeface="Calibri" panose="020F0502020204030204" pitchFamily="34" charset="0"/>
                <a:cs typeface="Calibri" panose="020F0502020204030204" pitchFamily="34" charset="0"/>
              </a:rPr>
              <a:t> = 1</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a:t>
            </a:r>
            <a:r>
              <a:rPr lang="en-US" sz="1400" dirty="0">
                <a:effectLst/>
                <a:latin typeface="Calibri" panose="020F0502020204030204" pitchFamily="34" charset="0"/>
                <a:ea typeface="Calibri" panose="020F0502020204030204" pitchFamily="34" charset="0"/>
                <a:cs typeface="Calibri" panose="020F0502020204030204" pitchFamily="34" charset="0"/>
              </a:rPr>
              <a:t>10</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7 </a:t>
            </a:r>
            <a:r>
              <a:rPr lang="en-US" sz="1400" dirty="0">
                <a:effectLst/>
                <a:latin typeface="Calibri" panose="020F0502020204030204" pitchFamily="34" charset="0"/>
                <a:ea typeface="Calibri" panose="020F0502020204030204" pitchFamily="34" charset="0"/>
                <a:cs typeface="Calibri" panose="020F0502020204030204" pitchFamily="34" charset="0"/>
              </a:rPr>
              <a:t>with</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piezo system</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Reference test 2: high Q</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L</a:t>
            </a:r>
            <a:r>
              <a:rPr lang="en-US" sz="1400" dirty="0">
                <a:effectLst/>
                <a:latin typeface="Calibri" panose="020F0502020204030204" pitchFamily="34" charset="0"/>
                <a:ea typeface="Calibri" panose="020F0502020204030204" pitchFamily="34" charset="0"/>
                <a:cs typeface="Calibri" panose="020F0502020204030204" pitchFamily="34" charset="0"/>
              </a:rPr>
              <a:t> = 5</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a:t>
            </a:r>
            <a:r>
              <a:rPr lang="en-US" sz="1400" dirty="0">
                <a:effectLst/>
                <a:latin typeface="Calibri" panose="020F0502020204030204" pitchFamily="34" charset="0"/>
                <a:ea typeface="Calibri" panose="020F0502020204030204" pitchFamily="34" charset="0"/>
                <a:cs typeface="Calibri" panose="020F0502020204030204" pitchFamily="34" charset="0"/>
              </a:rPr>
              <a:t>10</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7 </a:t>
            </a:r>
            <a:r>
              <a:rPr lang="en-US" sz="1400" dirty="0">
                <a:effectLst/>
                <a:latin typeface="Calibri" panose="020F0502020204030204" pitchFamily="34" charset="0"/>
                <a:ea typeface="Calibri" panose="020F0502020204030204" pitchFamily="34" charset="0"/>
                <a:cs typeface="Calibri" panose="020F0502020204030204" pitchFamily="34" charset="0"/>
              </a:rPr>
              <a:t>with</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piezo system</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FE-FRT case test 3: low and high Q</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L</a:t>
            </a:r>
            <a:r>
              <a:rPr lang="en-US" sz="1400" dirty="0">
                <a:effectLst/>
                <a:latin typeface="Calibri" panose="020F0502020204030204" pitchFamily="34" charset="0"/>
                <a:ea typeface="Calibri" panose="020F0502020204030204" pitchFamily="34" charset="0"/>
                <a:cs typeface="Calibri" panose="020F0502020204030204" pitchFamily="34" charset="0"/>
              </a:rPr>
              <a:t> with</a:t>
            </a:r>
            <a:r>
              <a:rPr lang="en-US" sz="1400" baseline="30000" dirty="0">
                <a:effectLst/>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Calibri" panose="020F0502020204030204" pitchFamily="34" charset="0"/>
                <a:ea typeface="Calibri" panose="020F0502020204030204" pitchFamily="34" charset="0"/>
                <a:cs typeface="Calibri" panose="020F0502020204030204" pitchFamily="34" charset="0"/>
              </a:rPr>
              <a:t>FE-FRT</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453390" algn="just">
              <a:lnSpc>
                <a:spcPct val="115000"/>
              </a:lnSpc>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WP2 LLRF: calculations and measurements in different facilities/test conditions (CW, pulsed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Measure the accelerator AC consumption with and w/o the applied LLRF optimization (instantaneous AC consumption)</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Measure the peak and the integrated forward RF power with and w/o the LLRF optimization (RF power usage)</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Compute the AC-to-RF efficiency of the high-power source (i.e. SSA) with and w/o working point optimization of LLRF</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Provide examples of improved up-time or trip recovery time thanks to LLRF supervisory control and fault diagnostics</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327D2AFC-572F-43A5-B6C6-591D868AAB16}"/>
              </a:ext>
            </a:extLst>
          </p:cNvPr>
          <p:cNvSpPr>
            <a:spLocks noGrp="1"/>
          </p:cNvSpPr>
          <p:nvPr>
            <p:ph type="sldNum" sz="quarter" idx="12"/>
          </p:nvPr>
        </p:nvSpPr>
        <p:spPr/>
        <p:txBody>
          <a:bodyPr/>
          <a:lstStyle/>
          <a:p>
            <a:fld id="{4068FCCF-9A80-B240-8D85-84F960565AFA}" type="slidenum">
              <a:rPr lang="en-BE" smtClean="0"/>
              <a:t>25</a:t>
            </a:fld>
            <a:endParaRPr lang="en-BE"/>
          </a:p>
        </p:txBody>
      </p:sp>
    </p:spTree>
    <p:extLst>
      <p:ext uri="{BB962C8B-B14F-4D97-AF65-F5344CB8AC3E}">
        <p14:creationId xmlns:p14="http://schemas.microsoft.com/office/powerpoint/2010/main" val="2070044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21506" y="1125526"/>
            <a:ext cx="10510082" cy="5141216"/>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Verifiable metric for energy-saving performances</a:t>
            </a:r>
          </a:p>
          <a:p>
            <a:pPr algn="just"/>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WP3 Nb</a:t>
            </a:r>
            <a:r>
              <a:rPr lang="en-US" sz="1400" b="1" baseline="-25000" dirty="0">
                <a:effectLst/>
                <a:latin typeface="Calibri" panose="020F0502020204030204" pitchFamily="34" charset="0"/>
                <a:ea typeface="Calibri" panose="020F0502020204030204" pitchFamily="34" charset="0"/>
                <a:cs typeface="Calibri" panose="020F0502020204030204" pitchFamily="34" charset="0"/>
              </a:rPr>
              <a:t>3</a:t>
            </a:r>
            <a:r>
              <a:rPr lang="en-US" sz="1400" b="1" dirty="0">
                <a:effectLst/>
                <a:latin typeface="Calibri" panose="020F0502020204030204" pitchFamily="34" charset="0"/>
                <a:ea typeface="Calibri" panose="020F0502020204030204" pitchFamily="34" charset="0"/>
                <a:cs typeface="Calibri" panose="020F0502020204030204" pitchFamily="34" charset="0"/>
              </a:rPr>
              <a:t>Sn on Cu: comparison of </a:t>
            </a:r>
            <a:r>
              <a:rPr lang="en-US" sz="1400" b="1" dirty="0" err="1">
                <a:effectLst/>
                <a:latin typeface="Calibri" panose="020F0502020204030204" pitchFamily="34" charset="0"/>
                <a:ea typeface="Calibri" panose="020F0502020204030204" pitchFamily="34" charset="0"/>
                <a:cs typeface="Calibri" panose="020F0502020204030204" pitchFamily="34" charset="0"/>
              </a:rPr>
              <a:t>P</a:t>
            </a:r>
            <a:r>
              <a:rPr lang="en-US" sz="1400" b="1" baseline="-25000" dirty="0" err="1">
                <a:effectLst/>
                <a:latin typeface="Calibri" panose="020F0502020204030204" pitchFamily="34" charset="0"/>
                <a:ea typeface="Calibri" panose="020F0502020204030204" pitchFamily="34" charset="0"/>
                <a:cs typeface="Calibri" panose="020F0502020204030204" pitchFamily="34" charset="0"/>
              </a:rPr>
              <a:t>acc</a:t>
            </a:r>
            <a:r>
              <a:rPr lang="en-US" sz="1400" b="1" baseline="-25000" dirty="0">
                <a:effectLst/>
                <a:latin typeface="Calibri" panose="020F0502020204030204" pitchFamily="34" charset="0"/>
                <a:ea typeface="Calibri" panose="020F0502020204030204" pitchFamily="34" charset="0"/>
                <a:cs typeface="Calibri" panose="020F0502020204030204" pitchFamily="34" charset="0"/>
              </a:rPr>
              <a:t> </a:t>
            </a:r>
            <a:r>
              <a:rPr lang="en-US" sz="1400" b="1" dirty="0">
                <a:effectLst/>
                <a:latin typeface="Calibri" panose="020F0502020204030204" pitchFamily="34" charset="0"/>
                <a:ea typeface="Calibri" panose="020F0502020204030204" pitchFamily="34" charset="0"/>
                <a:cs typeface="Calibri" panose="020F0502020204030204" pitchFamily="34" charset="0"/>
              </a:rPr>
              <a:t>per cell at 1MV/m for</a:t>
            </a:r>
            <a:r>
              <a:rPr lang="en-US" sz="1400" b="1" baseline="-25000" dirty="0">
                <a:effectLst/>
                <a:latin typeface="Calibri" panose="020F0502020204030204" pitchFamily="34" charset="0"/>
                <a:ea typeface="Calibri" panose="020F0502020204030204" pitchFamily="34" charset="0"/>
                <a:cs typeface="Calibri" panose="020F0502020204030204" pitchFamily="34" charset="0"/>
              </a:rPr>
              <a:t> </a:t>
            </a:r>
            <a:r>
              <a:rPr lang="en-US" sz="1400" b="1" dirty="0">
                <a:effectLst/>
                <a:latin typeface="Calibri" panose="020F0502020204030204" pitchFamily="34" charset="0"/>
                <a:ea typeface="Calibri" panose="020F0502020204030204" pitchFamily="34" charset="0"/>
                <a:cs typeface="Calibri" panose="020F0502020204030204" pitchFamily="34" charset="0"/>
              </a:rPr>
              <a:t>Nb</a:t>
            </a:r>
            <a:r>
              <a:rPr lang="en-US" sz="1400" b="1" baseline="-25000" dirty="0">
                <a:effectLst/>
                <a:latin typeface="Calibri" panose="020F0502020204030204" pitchFamily="34" charset="0"/>
                <a:ea typeface="Calibri" panose="020F0502020204030204" pitchFamily="34" charset="0"/>
                <a:cs typeface="Calibri" panose="020F0502020204030204" pitchFamily="34" charset="0"/>
              </a:rPr>
              <a:t>3</a:t>
            </a:r>
            <a:r>
              <a:rPr lang="en-US" sz="1400" b="1" dirty="0">
                <a:effectLst/>
                <a:latin typeface="Calibri" panose="020F0502020204030204" pitchFamily="34" charset="0"/>
                <a:ea typeface="Calibri" panose="020F0502020204030204" pitchFamily="34" charset="0"/>
                <a:cs typeface="Calibri" panose="020F0502020204030204" pitchFamily="34" charset="0"/>
              </a:rPr>
              <a:t>Sn and for bulk Nb</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Measurement of Q</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0</a:t>
            </a:r>
            <a:r>
              <a:rPr lang="en-US" sz="1400" dirty="0">
                <a:effectLst/>
                <a:latin typeface="Calibri" panose="020F0502020204030204" pitchFamily="34" charset="0"/>
                <a:ea typeface="Calibri" panose="020F0502020204030204" pitchFamily="34" charset="0"/>
                <a:cs typeface="Calibri" panose="020F0502020204030204" pitchFamily="34" charset="0"/>
              </a:rPr>
              <a:t> </a:t>
            </a:r>
            <a:r>
              <a:rPr lang="en-US" sz="1400" i="1" dirty="0">
                <a:effectLst/>
                <a:latin typeface="Calibri" panose="020F0502020204030204" pitchFamily="34" charset="0"/>
                <a:ea typeface="Calibri" panose="020F0502020204030204" pitchFamily="34" charset="0"/>
                <a:cs typeface="Calibri" panose="020F0502020204030204" pitchFamily="34" charset="0"/>
              </a:rPr>
              <a:t>vs</a:t>
            </a:r>
            <a:r>
              <a:rPr lang="en-US" sz="1400" dirty="0">
                <a:effectLst/>
                <a:latin typeface="Calibri" panose="020F0502020204030204" pitchFamily="34" charset="0"/>
                <a:ea typeface="Calibri" panose="020F0502020204030204" pitchFamily="34" charset="0"/>
                <a:cs typeface="Calibri" panose="020F0502020204030204" pitchFamily="34" charset="0"/>
              </a:rPr>
              <a:t> </a:t>
            </a:r>
            <a:r>
              <a:rPr lang="en-US" sz="1400" dirty="0" err="1">
                <a:effectLst/>
                <a:latin typeface="Calibri" panose="020F0502020204030204" pitchFamily="34" charset="0"/>
                <a:ea typeface="Calibri" panose="020F0502020204030204" pitchFamily="34" charset="0"/>
                <a:cs typeface="Calibri" panose="020F0502020204030204" pitchFamily="34" charset="0"/>
              </a:rPr>
              <a:t>E</a:t>
            </a:r>
            <a:r>
              <a:rPr lang="en-US" sz="1400" baseline="-25000" dirty="0" err="1">
                <a:effectLst/>
                <a:latin typeface="Calibri" panose="020F0502020204030204" pitchFamily="34" charset="0"/>
                <a:ea typeface="Calibri" panose="020F0502020204030204" pitchFamily="34" charset="0"/>
                <a:cs typeface="Calibri" panose="020F0502020204030204" pitchFamily="34" charset="0"/>
              </a:rPr>
              <a:t>acc</a:t>
            </a:r>
            <a:r>
              <a:rPr lang="en-US" sz="1400" dirty="0">
                <a:effectLst/>
                <a:latin typeface="Calibri" panose="020F0502020204030204" pitchFamily="34" charset="0"/>
                <a:ea typeface="Calibri" panose="020F0502020204030204" pitchFamily="34" charset="0"/>
                <a:cs typeface="Calibri" panose="020F0502020204030204" pitchFamily="34" charset="0"/>
              </a:rPr>
              <a:t> via an RF test </a:t>
            </a:r>
            <a:r>
              <a:rPr lang="en-US" sz="1400" dirty="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1400" dirty="0">
                <a:effectLst/>
                <a:latin typeface="Calibri" panose="020F0502020204030204" pitchFamily="34" charset="0"/>
                <a:ea typeface="Calibri" panose="020F0502020204030204" pitchFamily="34" charset="0"/>
                <a:cs typeface="Calibri" panose="020F0502020204030204" pitchFamily="34" charset="0"/>
              </a:rPr>
              <a:t> deduce the surface resistance</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From the surface resistance of Nb</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3</a:t>
            </a:r>
            <a:r>
              <a:rPr lang="en-US" sz="1400" dirty="0">
                <a:effectLst/>
                <a:latin typeface="Calibri" panose="020F0502020204030204" pitchFamily="34" charset="0"/>
                <a:ea typeface="Calibri" panose="020F0502020204030204" pitchFamily="34" charset="0"/>
                <a:cs typeface="Calibri" panose="020F0502020204030204" pitchFamily="34" charset="0"/>
              </a:rPr>
              <a:t>Sn, estimate the operational (and construction) cost at 4K and compare to bulk Nb 2K same gradient</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Study cases</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1200150" lvl="2" indent="-285750" algn="just">
              <a:lnSpc>
                <a:spcPct val="115000"/>
              </a:lnSpc>
              <a:buFont typeface="Arial" panose="020B0604020202020204" pitchFamily="34" charset="0"/>
              <a:buChar char="•"/>
              <a:tabLst>
                <a:tab pos="9144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QPR data already available</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1200150" lvl="2" indent="-285750" algn="just">
              <a:lnSpc>
                <a:spcPct val="115000"/>
              </a:lnSpc>
              <a:buFont typeface="Arial" panose="020B0604020202020204" pitchFamily="34" charset="0"/>
              <a:buChar char="•"/>
              <a:tabLst>
                <a:tab pos="9144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1.3 GHz cavity baseline by I.FAST</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1200150" lvl="2" indent="-285750" algn="just">
              <a:lnSpc>
                <a:spcPct val="115000"/>
              </a:lnSpc>
              <a:buFont typeface="Arial" panose="020B0604020202020204" pitchFamily="34" charset="0"/>
              <a:buChar char="•"/>
              <a:tabLst>
                <a:tab pos="9144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new cavity optimized at the end of ISAS</a:t>
            </a:r>
          </a:p>
          <a:p>
            <a:pPr marL="1200150" lvl="2" indent="-285750" algn="just">
              <a:lnSpc>
                <a:spcPct val="115000"/>
              </a:lnSpc>
              <a:buFont typeface="Arial" panose="020B0604020202020204" pitchFamily="34" charset="0"/>
              <a:buChar char="•"/>
              <a:tabLst>
                <a:tab pos="914400" algn="l"/>
              </a:tabLst>
            </a:pP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WP4/5 FPC: calculation of electrical power consumption with existing coupler design (800 MHz)</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Comparison between cooling regime (turbulent/laminar) with existing design</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Electrical consumption considering the inlet line to couplers with feedback from ESS</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Comparison between a two-loop design (50K &amp; 5K) and the existing one-loop design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15000"/>
              </a:lnSpc>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pPr>
            <a:r>
              <a:rPr lang="en-US" sz="1400" b="1" dirty="0">
                <a:effectLst/>
                <a:latin typeface="Calibri" panose="020F0502020204030204" pitchFamily="34" charset="0"/>
                <a:ea typeface="Calibri" panose="020F0502020204030204" pitchFamily="34" charset="0"/>
                <a:cs typeface="Calibri" panose="020F0502020204030204" pitchFamily="34" charset="0"/>
              </a:rPr>
              <a:t>WP4 HOM: calculation of the electrical power consumption (800 MHz)</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Comparison between 2 schemes: HOM@2K and HOM@5K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1200150" lvl="2" indent="-285750" algn="just">
              <a:lnSpc>
                <a:spcPct val="115000"/>
              </a:lnSpc>
              <a:buFont typeface="Arial" panose="020B0604020202020204" pitchFamily="34" charset="0"/>
              <a:buChar char="•"/>
              <a:tabLst>
                <a:tab pos="914400" algn="l"/>
              </a:tabLst>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0C08FA03-FC96-47AA-971C-136C3A7EE5DA}"/>
              </a:ext>
            </a:extLst>
          </p:cNvPr>
          <p:cNvSpPr>
            <a:spLocks noGrp="1"/>
          </p:cNvSpPr>
          <p:nvPr>
            <p:ph type="sldNum" sz="quarter" idx="12"/>
          </p:nvPr>
        </p:nvSpPr>
        <p:spPr/>
        <p:txBody>
          <a:bodyPr/>
          <a:lstStyle/>
          <a:p>
            <a:fld id="{4068FCCF-9A80-B240-8D85-84F960565AFA}" type="slidenum">
              <a:rPr lang="en-BE" smtClean="0"/>
              <a:t>26</a:t>
            </a:fld>
            <a:endParaRPr lang="en-BE"/>
          </a:p>
        </p:txBody>
      </p:sp>
    </p:spTree>
    <p:extLst>
      <p:ext uri="{BB962C8B-B14F-4D97-AF65-F5344CB8AC3E}">
        <p14:creationId xmlns:p14="http://schemas.microsoft.com/office/powerpoint/2010/main" val="4257237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21506" y="1125526"/>
            <a:ext cx="10510082" cy="2242986"/>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Verifiable metric for energy-saving performances</a:t>
            </a:r>
          </a:p>
          <a:p>
            <a:pPr marL="914400">
              <a:lnSpc>
                <a:spcPct val="115000"/>
              </a:lnSpc>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pPr>
            <a:r>
              <a:rPr lang="en-US" sz="1400" b="1" dirty="0">
                <a:effectLst/>
                <a:latin typeface="Calibri" panose="020F0502020204030204" pitchFamily="34" charset="0"/>
                <a:ea typeface="Calibri" panose="020F0502020204030204" pitchFamily="34" charset="0"/>
                <a:cs typeface="Calibri" panose="020F0502020204030204" pitchFamily="34" charset="0"/>
              </a:rPr>
              <a:t>WP4 BLA: calculation of the electrical power consumption (800 MHz)</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Comparison between 3 schemes: no cold BLA (BLA@300K), BLA@50K and BLA@50K with thermalization @5K</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pPr>
            <a:r>
              <a:rPr lang="en-US" sz="1400" b="1" dirty="0">
                <a:effectLst/>
                <a:latin typeface="Calibri" panose="020F0502020204030204" pitchFamily="34" charset="0"/>
                <a:ea typeface="Calibri" panose="020F0502020204030204" pitchFamily="34" charset="0"/>
                <a:cs typeface="Calibri" panose="020F0502020204030204" pitchFamily="34" charset="0"/>
              </a:rPr>
              <a:t>ERL: case of PERLE</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15000"/>
              </a:lnSpc>
              <a:buFont typeface="Arial" panose="020B0604020202020204" pitchFamily="34" charset="0"/>
              <a:buChar char="•"/>
              <a:tabLst>
                <a:tab pos="457200" algn="l"/>
              </a:tabLst>
            </a:pPr>
            <a:r>
              <a:rPr lang="en-US" sz="1400" dirty="0">
                <a:effectLst/>
                <a:latin typeface="Calibri" panose="020F0502020204030204" pitchFamily="34" charset="0"/>
                <a:ea typeface="Calibri" panose="020F0502020204030204" pitchFamily="34" charset="0"/>
                <a:cs typeface="Calibri" panose="020F0502020204030204" pitchFamily="34" charset="0"/>
              </a:rPr>
              <a:t>Evaluation of the beam</a:t>
            </a:r>
            <a:r>
              <a:rPr lang="en-GB" sz="1400" dirty="0">
                <a:effectLst/>
                <a:latin typeface="Calibri" panose="020F0502020204030204" pitchFamily="34" charset="0"/>
                <a:ea typeface="Calibri" panose="020F0502020204030204" pitchFamily="34" charset="0"/>
                <a:cs typeface="Calibri" panose="020F0502020204030204" pitchFamily="34" charset="0"/>
              </a:rPr>
              <a:t> power at the IP as a fraction of total electricity consumption </a:t>
            </a:r>
            <a:r>
              <a:rPr lang="en-US" sz="1400" dirty="0">
                <a:effectLst/>
                <a:latin typeface="Calibri" panose="020F0502020204030204" pitchFamily="34" charset="0"/>
                <a:ea typeface="Calibri" panose="020F0502020204030204" pitchFamily="34" charset="0"/>
                <a:cs typeface="Calibri" panose="020F0502020204030204" pitchFamily="34" charset="0"/>
              </a:rPr>
              <a:t>for PERLE and comparison with a classical accelerator  </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AC24F86C-49B6-4F00-8A6C-7EEFB2D90186}"/>
              </a:ext>
            </a:extLst>
          </p:cNvPr>
          <p:cNvSpPr>
            <a:spLocks noGrp="1"/>
          </p:cNvSpPr>
          <p:nvPr>
            <p:ph type="sldNum" sz="quarter" idx="12"/>
          </p:nvPr>
        </p:nvSpPr>
        <p:spPr/>
        <p:txBody>
          <a:bodyPr/>
          <a:lstStyle/>
          <a:p>
            <a:fld id="{4068FCCF-9A80-B240-8D85-84F960565AFA}" type="slidenum">
              <a:rPr lang="en-BE" smtClean="0"/>
              <a:t>27</a:t>
            </a:fld>
            <a:endParaRPr lang="en-BE"/>
          </a:p>
        </p:txBody>
      </p:sp>
    </p:spTree>
    <p:extLst>
      <p:ext uri="{BB962C8B-B14F-4D97-AF65-F5344CB8AC3E}">
        <p14:creationId xmlns:p14="http://schemas.microsoft.com/office/powerpoint/2010/main" val="3784353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4" y="280174"/>
            <a:ext cx="8773886"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8.1 Training &amp; Early Career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DE7081-3EE5-4CDF-8DC3-040BBF988BCF}"/>
              </a:ext>
            </a:extLst>
          </p:cNvPr>
          <p:cNvSpPr>
            <a:spLocks noGrp="1"/>
          </p:cNvSpPr>
          <p:nvPr>
            <p:ph idx="1"/>
          </p:nvPr>
        </p:nvSpPr>
        <p:spPr>
          <a:xfrm>
            <a:off x="838200" y="1825624"/>
            <a:ext cx="10515600" cy="4922913"/>
          </a:xfrm>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8.1 Training &amp; Early Career </a:t>
            </a:r>
            <a:endParaRPr lang="fr-FR" sz="1800" b="1" i="1" dirty="0">
              <a:latin typeface="Helvetica" pitchFamily="2" charset="0"/>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cs typeface="Times New Roman" panose="02020603050405020304" pitchFamily="18" charset="0"/>
              </a:rPr>
              <a:t>Quantitative metrics from June RP1 Review meeting</a:t>
            </a:r>
          </a:p>
          <a:p>
            <a:pPr lvl="1"/>
            <a:r>
              <a:rPr lang="en-GB" sz="1400" dirty="0">
                <a:effectLst/>
                <a:ea typeface="Calibri" panose="020F0502020204030204" pitchFamily="34" charset="0"/>
                <a:cs typeface="Times New Roman" panose="02020603050405020304" pitchFamily="18" charset="0"/>
              </a:rPr>
              <a:t>Number of young researcher hires </a:t>
            </a:r>
          </a:p>
          <a:p>
            <a:pPr lvl="3" algn="just">
              <a:spcAft>
                <a:spcPts val="1000"/>
              </a:spcAft>
              <a:tabLst>
                <a:tab pos="1371600" algn="l"/>
              </a:tabLst>
            </a:pPr>
            <a:r>
              <a:rPr lang="en-GB" sz="1400" dirty="0">
                <a:effectLst/>
                <a:ea typeface="Calibri" panose="020F0502020204030204" pitchFamily="34" charset="0"/>
                <a:cs typeface="Times New Roman" panose="02020603050405020304" pitchFamily="18" charset="0"/>
              </a:rPr>
              <a:t>7 young researcher hires by the project as yet at EPFL, HZB, ESS, IJCLab, DESY &amp; HZB</a:t>
            </a:r>
          </a:p>
          <a:p>
            <a:pPr lvl="1" algn="just">
              <a:spcAft>
                <a:spcPts val="1000"/>
              </a:spcAft>
              <a:tabLst>
                <a:tab pos="457200" algn="l"/>
              </a:tabLst>
            </a:pPr>
            <a:r>
              <a:rPr lang="en-GB" sz="1400" dirty="0">
                <a:ea typeface="Calibri" panose="020F0502020204030204" pitchFamily="34" charset="0"/>
                <a:cs typeface="Times New Roman" panose="02020603050405020304" pitchFamily="18" charset="0"/>
              </a:rPr>
              <a:t>Beyond online courses, young researchers hired to work for the iSAS project get an opportunity to get a </a:t>
            </a:r>
            <a:r>
              <a:rPr lang="en-GB" sz="1400" b="1" dirty="0">
                <a:solidFill>
                  <a:srgbClr val="A4C137"/>
                </a:solidFill>
                <a:ea typeface="Calibri" panose="020F0502020204030204" pitchFamily="34" charset="0"/>
                <a:cs typeface="Times New Roman" panose="02020603050405020304" pitchFamily="18" charset="0"/>
              </a:rPr>
              <a:t>hands-on continuous training on iSAS technologies </a:t>
            </a:r>
            <a:r>
              <a:rPr lang="en-GB" sz="1400" dirty="0">
                <a:ea typeface="Calibri" panose="020F0502020204030204" pitchFamily="34" charset="0"/>
                <a:cs typeface="Times New Roman" panose="02020603050405020304" pitchFamily="18" charset="0"/>
              </a:rPr>
              <a:t>and participate to their </a:t>
            </a:r>
            <a:r>
              <a:rPr lang="en-GB" sz="1400" b="1" dirty="0">
                <a:solidFill>
                  <a:srgbClr val="A4C137"/>
                </a:solidFill>
                <a:ea typeface="Calibri" panose="020F0502020204030204" pitchFamily="34" charset="0"/>
                <a:cs typeface="Times New Roman" panose="02020603050405020304" pitchFamily="18" charset="0"/>
              </a:rPr>
              <a:t>development as a new generation of researchers familiar with iSAS technologies</a:t>
            </a:r>
            <a:endParaRPr lang="en-US" sz="1400" b="1" dirty="0">
              <a:solidFill>
                <a:srgbClr val="A4C137"/>
              </a:solidFill>
              <a:ea typeface="Calibri" panose="020F0502020204030204" pitchFamily="34" charset="0"/>
              <a:cs typeface="Times New Roman" panose="02020603050405020304" pitchFamily="18" charset="0"/>
            </a:endParaRPr>
          </a:p>
          <a:p>
            <a:pPr algn="just">
              <a:spcAft>
                <a:spcPts val="1000"/>
              </a:spcAft>
              <a:tabLst>
                <a:tab pos="457200" algn="l"/>
              </a:tabLst>
            </a:pPr>
            <a:r>
              <a:rPr lang="en-GB" sz="1800" dirty="0">
                <a:effectLst/>
                <a:ea typeface="Calibri" panose="020F0502020204030204" pitchFamily="34" charset="0"/>
                <a:cs typeface="Times New Roman" panose="02020603050405020304" pitchFamily="18" charset="0"/>
              </a:rPr>
              <a:t>Quantitative metrics since June RP1 Review meeting</a:t>
            </a:r>
          </a:p>
          <a:p>
            <a:pPr lvl="1" algn="just">
              <a:spcAft>
                <a:spcPts val="1000"/>
              </a:spcAft>
              <a:tabLst>
                <a:tab pos="457200" algn="l"/>
              </a:tabLst>
            </a:pPr>
            <a:r>
              <a:rPr lang="en-GB" sz="1400" dirty="0">
                <a:ea typeface="Calibri" panose="020F0502020204030204" pitchFamily="34" charset="0"/>
                <a:cs typeface="Times New Roman" panose="02020603050405020304" pitchFamily="18" charset="0"/>
              </a:rPr>
              <a:t>Stats extracted from Researchers involved in the project for Part A table:</a:t>
            </a:r>
            <a:endParaRPr lang="en-GB" sz="1400" dirty="0">
              <a:effectLst/>
              <a:ea typeface="Calibri" panose="020F0502020204030204" pitchFamily="34" charset="0"/>
              <a:cs typeface="Times New Roman" panose="02020603050405020304" pitchFamily="18" charset="0"/>
            </a:endParaRPr>
          </a:p>
          <a:p>
            <a:pPr lvl="1" algn="just">
              <a:spcAft>
                <a:spcPts val="1000"/>
              </a:spcAft>
              <a:tabLst>
                <a:tab pos="457200" algn="l"/>
              </a:tabLst>
            </a:pPr>
            <a:endParaRPr lang="en-GB" sz="1400" b="1" dirty="0">
              <a:solidFill>
                <a:srgbClr val="A4C137"/>
              </a:solidFill>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86C6A17E-54AB-4629-81B2-FDC237A5738D}"/>
              </a:ext>
            </a:extLst>
          </p:cNvPr>
          <p:cNvPicPr>
            <a:picLocks noChangeAspect="1"/>
          </p:cNvPicPr>
          <p:nvPr/>
        </p:nvPicPr>
        <p:blipFill>
          <a:blip r:embed="rId3"/>
          <a:stretch>
            <a:fillRect/>
          </a:stretch>
        </p:blipFill>
        <p:spPr>
          <a:xfrm>
            <a:off x="1854183" y="4735522"/>
            <a:ext cx="5950874" cy="2122478"/>
          </a:xfrm>
          <a:prstGeom prst="rect">
            <a:avLst/>
          </a:prstGeom>
        </p:spPr>
      </p:pic>
      <p:sp>
        <p:nvSpPr>
          <p:cNvPr id="6" name="Espace réservé du numéro de diapositive 5">
            <a:extLst>
              <a:ext uri="{FF2B5EF4-FFF2-40B4-BE49-F238E27FC236}">
                <a16:creationId xmlns:a16="http://schemas.microsoft.com/office/drawing/2014/main" id="{CE37367E-9E2C-45BE-9B83-6FAD4EF28A21}"/>
              </a:ext>
            </a:extLst>
          </p:cNvPr>
          <p:cNvSpPr>
            <a:spLocks noGrp="1"/>
          </p:cNvSpPr>
          <p:nvPr>
            <p:ph type="sldNum" sz="quarter" idx="12"/>
          </p:nvPr>
        </p:nvSpPr>
        <p:spPr/>
        <p:txBody>
          <a:bodyPr/>
          <a:lstStyle/>
          <a:p>
            <a:fld id="{4068FCCF-9A80-B240-8D85-84F960565AFA}" type="slidenum">
              <a:rPr lang="en-BE" smtClean="0"/>
              <a:t>28</a:t>
            </a:fld>
            <a:endParaRPr lang="en-BE"/>
          </a:p>
        </p:txBody>
      </p:sp>
    </p:spTree>
    <p:extLst>
      <p:ext uri="{BB962C8B-B14F-4D97-AF65-F5344CB8AC3E}">
        <p14:creationId xmlns:p14="http://schemas.microsoft.com/office/powerpoint/2010/main" val="3183694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7314988"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8.2 Outreach &amp; Dissemination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147FA713-D999-4801-881D-12DDF4D97965}"/>
              </a:ext>
            </a:extLst>
          </p:cNvPr>
          <p:cNvSpPr>
            <a:spLocks noGrp="1"/>
          </p:cNvSpPr>
          <p:nvPr>
            <p:ph idx="1"/>
          </p:nvPr>
        </p:nvSpPr>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8.2 Outreach &amp; Dissemination </a:t>
            </a:r>
          </a:p>
          <a:p>
            <a:r>
              <a:rPr lang="en-GB" sz="1800" dirty="0">
                <a:effectLst/>
                <a:ea typeface="Calibri" panose="020F0502020204030204" pitchFamily="34" charset="0"/>
                <a:cs typeface="Times New Roman" panose="02020603050405020304" pitchFamily="18" charset="0"/>
              </a:rPr>
              <a:t>Quantitative metrics from June RP1 Review meeting</a:t>
            </a:r>
          </a:p>
          <a:p>
            <a:pPr lvl="1"/>
            <a:r>
              <a:rPr lang="en-GB" sz="1600" dirty="0">
                <a:effectLst/>
                <a:ea typeface="Calibri" panose="020F0502020204030204" pitchFamily="34" charset="0"/>
                <a:cs typeface="Times New Roman" panose="02020603050405020304" pitchFamily="18" charset="0"/>
              </a:rPr>
              <a:t>Some indicators to showcase the efforts taken:</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news articles </a:t>
            </a:r>
            <a:r>
              <a:rPr lang="en-GB" sz="1600" dirty="0">
                <a:effectLst/>
                <a:ea typeface="Calibri" panose="020F0502020204030204" pitchFamily="34" charset="0"/>
                <a:cs typeface="Times New Roman" panose="02020603050405020304" pitchFamily="18" charset="0"/>
              </a:rPr>
              <a:t>written </a:t>
            </a:r>
            <a:r>
              <a:rPr lang="en-GB" sz="1600" b="1" dirty="0">
                <a:solidFill>
                  <a:srgbClr val="A4C137"/>
                </a:solidFill>
                <a:effectLst/>
                <a:ea typeface="Calibri" panose="020F0502020204030204" pitchFamily="34" charset="0"/>
                <a:cs typeface="Times New Roman" panose="02020603050405020304" pitchFamily="18" charset="0"/>
              </a:rPr>
              <a:t>on the iSAS website </a:t>
            </a:r>
          </a:p>
          <a:p>
            <a:pPr lvl="3"/>
            <a:r>
              <a:rPr lang="en-GB" sz="1600" dirty="0">
                <a:effectLst/>
                <a:ea typeface="Calibri" panose="020F0502020204030204" pitchFamily="34" charset="0"/>
                <a:cs typeface="Times New Roman" panose="02020603050405020304" pitchFamily="18" charset="0"/>
              </a:rPr>
              <a:t>9 as yet in external communication (plus the short-form LinkedIn posts and internal communication news articles within institutes°</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news articles published in external sources about iSAS</a:t>
            </a:r>
            <a:r>
              <a:rPr lang="en-GB" sz="1600" dirty="0">
                <a:effectLst/>
                <a:ea typeface="Calibri" panose="020F0502020204030204" pitchFamily="34" charset="0"/>
                <a:cs typeface="Times New Roman" panose="02020603050405020304" pitchFamily="18" charset="0"/>
              </a:rPr>
              <a:t>: 4</a:t>
            </a:r>
          </a:p>
          <a:p>
            <a:pPr lvl="3"/>
            <a:r>
              <a:rPr lang="en-GB" sz="1600" dirty="0">
                <a:effectLst/>
                <a:ea typeface="Calibri" panose="020F0502020204030204" pitchFamily="34" charset="0"/>
                <a:cs typeface="Times New Roman" panose="02020603050405020304" pitchFamily="18" charset="0"/>
              </a:rPr>
              <a:t>CERN Courier</a:t>
            </a:r>
          </a:p>
          <a:p>
            <a:pPr lvl="3"/>
            <a:r>
              <a:rPr lang="en-GB" sz="1600" dirty="0">
                <a:effectLst/>
                <a:ea typeface="Calibri" panose="020F0502020204030204" pitchFamily="34" charset="0"/>
                <a:cs typeface="Times New Roman" panose="02020603050405020304" pitchFamily="18" charset="0"/>
              </a:rPr>
              <a:t>Actus in2p3</a:t>
            </a:r>
          </a:p>
          <a:p>
            <a:pPr lvl="3"/>
            <a:r>
              <a:rPr lang="en-GB" sz="1600" dirty="0">
                <a:effectLst/>
                <a:ea typeface="Calibri" panose="020F0502020204030204" pitchFamily="34" charset="0"/>
                <a:cs typeface="Times New Roman" panose="02020603050405020304" pitchFamily="18" charset="0"/>
              </a:rPr>
              <a:t>Alto </a:t>
            </a:r>
            <a:r>
              <a:rPr lang="en-GB" sz="1600" dirty="0" err="1">
                <a:effectLst/>
                <a:ea typeface="Calibri" panose="020F0502020204030204" pitchFamily="34" charset="0"/>
                <a:cs typeface="Times New Roman" panose="02020603050405020304" pitchFamily="18" charset="0"/>
              </a:rPr>
              <a:t>Vincentin</a:t>
            </a:r>
            <a:r>
              <a:rPr lang="en-GB" sz="1600" dirty="0">
                <a:effectLst/>
                <a:ea typeface="Calibri" panose="020F0502020204030204" pitchFamily="34" charset="0"/>
                <a:cs typeface="Times New Roman" panose="02020603050405020304" pitchFamily="18" charset="0"/>
              </a:rPr>
              <a:t> online</a:t>
            </a:r>
          </a:p>
          <a:p>
            <a:pPr lvl="3"/>
            <a:r>
              <a:rPr lang="en-GB" sz="1600" dirty="0">
                <a:effectLst/>
                <a:ea typeface="Calibri" panose="020F0502020204030204" pitchFamily="34" charset="0"/>
                <a:cs typeface="Times New Roman" panose="02020603050405020304" pitchFamily="18" charset="0"/>
              </a:rPr>
              <a:t>Accelerating News (pending)</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conference talks and papers </a:t>
            </a:r>
            <a:r>
              <a:rPr lang="en-GB" sz="1600" dirty="0">
                <a:effectLst/>
                <a:ea typeface="Calibri" panose="020F0502020204030204" pitchFamily="34" charset="0"/>
                <a:cs typeface="Times New Roman" panose="02020603050405020304" pitchFamily="18" charset="0"/>
              </a:rPr>
              <a:t>in the project data repository </a:t>
            </a:r>
          </a:p>
          <a:p>
            <a:pPr lvl="3"/>
            <a:r>
              <a:rPr lang="en-GB" sz="1600" dirty="0">
                <a:effectLst/>
                <a:ea typeface="Calibri" panose="020F0502020204030204" pitchFamily="34" charset="0"/>
                <a:cs typeface="Times New Roman" panose="02020603050405020304" pitchFamily="18" charset="0"/>
              </a:rPr>
              <a:t>27 conference talks and papers referenced as yet (papers published or accepted for publication and unpublished conference talks)</a:t>
            </a:r>
          </a:p>
        </p:txBody>
      </p:sp>
      <p:sp>
        <p:nvSpPr>
          <p:cNvPr id="6" name="Espace réservé du numéro de diapositive 5">
            <a:extLst>
              <a:ext uri="{FF2B5EF4-FFF2-40B4-BE49-F238E27FC236}">
                <a16:creationId xmlns:a16="http://schemas.microsoft.com/office/drawing/2014/main" id="{89061DE3-1E2B-4275-B4D2-E99D5F4ED62B}"/>
              </a:ext>
            </a:extLst>
          </p:cNvPr>
          <p:cNvSpPr>
            <a:spLocks noGrp="1"/>
          </p:cNvSpPr>
          <p:nvPr>
            <p:ph type="sldNum" sz="quarter" idx="12"/>
          </p:nvPr>
        </p:nvSpPr>
        <p:spPr/>
        <p:txBody>
          <a:bodyPr/>
          <a:lstStyle/>
          <a:p>
            <a:fld id="{4068FCCF-9A80-B240-8D85-84F960565AFA}" type="slidenum">
              <a:rPr lang="en-BE" smtClean="0"/>
              <a:t>29</a:t>
            </a:fld>
            <a:endParaRPr lang="en-BE"/>
          </a:p>
        </p:txBody>
      </p:sp>
    </p:spTree>
    <p:extLst>
      <p:ext uri="{BB962C8B-B14F-4D97-AF65-F5344CB8AC3E}">
        <p14:creationId xmlns:p14="http://schemas.microsoft.com/office/powerpoint/2010/main" val="908414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4972</TotalTime>
  <Words>4306</Words>
  <Application>Microsoft Office PowerPoint</Application>
  <PresentationFormat>Grand écran</PresentationFormat>
  <Paragraphs>379</Paragraphs>
  <Slides>29</Slides>
  <Notes>19</Notes>
  <HiddenSlides>1</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29</vt:i4>
      </vt:variant>
    </vt:vector>
  </HeadingPairs>
  <TitlesOfParts>
    <vt:vector size="38" baseType="lpstr">
      <vt:lpstr>Aptos</vt:lpstr>
      <vt:lpstr>Aptos    </vt:lpstr>
      <vt:lpstr>Aptos Display</vt:lpstr>
      <vt:lpstr>Arial</vt:lpstr>
      <vt:lpstr>Calibri</vt:lpstr>
      <vt:lpstr>Helvetica</vt:lpstr>
      <vt:lpstr>Times New Roman</vt:lpstr>
      <vt:lpstr>Wingdings</vt:lpstr>
      <vt:lpstr>Office Theme</vt:lpstr>
      <vt:lpstr>Mid-term Advisory Board meeting Oct 30,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lpstr>Back up</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adele de-valera</dc:creator>
  <cp:lastModifiedBy>adele de-valera</cp:lastModifiedBy>
  <cp:revision>424</cp:revision>
  <dcterms:created xsi:type="dcterms:W3CDTF">2024-02-23T11:31:04Z</dcterms:created>
  <dcterms:modified xsi:type="dcterms:W3CDTF">2026-10-29T14:37:16Z</dcterms:modified>
</cp:coreProperties>
</file>