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77" r:id="rId2"/>
    <p:sldId id="273" r:id="rId3"/>
    <p:sldId id="2356" r:id="rId4"/>
    <p:sldId id="2363" r:id="rId5"/>
    <p:sldId id="2366" r:id="rId6"/>
    <p:sldId id="2364" r:id="rId7"/>
    <p:sldId id="2365" r:id="rId8"/>
    <p:sldId id="2361" r:id="rId9"/>
    <p:sldId id="290" r:id="rId10"/>
    <p:sldId id="2359" r:id="rId11"/>
    <p:sldId id="2360" r:id="rId12"/>
    <p:sldId id="2348" r:id="rId13"/>
    <p:sldId id="2354" r:id="rId14"/>
    <p:sldId id="2358" r:id="rId15"/>
    <p:sldId id="2337" r:id="rId16"/>
    <p:sldId id="2341" r:id="rId17"/>
    <p:sldId id="276" r:id="rId18"/>
    <p:sldId id="2347" r:id="rId19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ele de-valera" initials="adv" lastIdx="1" clrIdx="0">
    <p:extLst>
      <p:ext uri="{19B8F6BF-5375-455C-9EA6-DF929625EA0E}">
        <p15:presenceInfo xmlns:p15="http://schemas.microsoft.com/office/powerpoint/2012/main" userId="S-1-5-21-4087870506-3340583420-3770169302-355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137"/>
    <a:srgbClr val="5B6B1F"/>
    <a:srgbClr val="E0E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0AC9C-3F87-427E-AE51-BBF82BC2DD7F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68781-0196-4F7E-91AA-22A72E360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05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625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956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68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045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483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819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587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89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7046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388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56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F07-5018-B520-783B-FE0457BCD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53577-5D47-3462-F508-230E0253F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8CF65-E206-3105-4673-F1388562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07C72-387F-907B-1702-431F21C0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C383-9E28-9304-354E-F80FB06F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89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DCCF-00D4-57C0-AB86-DD97CBF2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01350-A3CE-F72C-EF66-224EE8E3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717E-3498-D1DF-0749-E719A049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EF9F-8597-7B89-712F-614543F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C8415-5616-E9EF-A04C-AB58C2E8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08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5CA1-B7CB-D1FB-EC76-E686072A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376EC-3A6A-627D-FB8C-389BD638A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9367-1A65-3258-265C-9FE90DFE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80604-377F-6192-4D4E-AC24A638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9CB9-597A-78E3-CFBC-A159B83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5195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8BA3-0492-6F74-9BF6-52E8ECD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13EA-68CD-9D88-D79C-CC6ED21EC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9449-C536-4F9E-2D95-193291798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D753B-EBAF-B53A-074D-76FB47A9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475B-BCCD-BF1D-D454-48E8BAEE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81B7A-9A7C-4BC7-ADE6-7955448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257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4811-F649-1A18-8152-2E898C3C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6928-3DA8-37D0-D51A-B823CED2E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67FC4-6803-2A31-FB6C-F5659A25A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C89C4-348E-5F39-4668-34D6F57A0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8D285-7AB1-D934-D1C7-35BD76922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6D4F4-1072-1534-5192-D3D0EB78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F9E71C-2B25-C35F-F2C4-0647C557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E4384-78B5-0145-4AD6-E159AB04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539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5D05-BAE5-24E8-3A9C-14C3A7F7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ECEF6-D795-F1A5-DDBC-8D98B55B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4890-38CA-0ACB-1B4F-A5F9405A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74416-B7D1-C64F-6B7E-D5252B22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0862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45E28-5069-3021-3A48-8D87E417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999B63-1C5E-64D7-EE4C-E6CB2500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717FB-888C-F1BE-37C5-F04D21D1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53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92FD-FA4F-1B23-9EA8-98A91CDB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74534-C607-4610-550D-E549332B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EA254-A469-DD5E-6D80-44BC37540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B67E5-EFEF-17F0-5AB1-5E8DF97B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EDB6C-8CB1-00F0-9658-BA9847DD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09C59-5D4A-0616-191D-C163C2AA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6307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37EC-0CB8-5C20-0D9F-EF2B8B70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9592B-AE95-C702-A091-81C5DD7C8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0F8F-A3A7-5386-A2CD-26017DDBA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BDF64-7321-18FA-3A8A-151C61B2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7279B-A4DF-B23E-FBF6-E1F5762D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E326F-A5DE-61B2-FC62-43688829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119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793C-A8B3-F264-6E40-84278DCA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39B46-D290-3902-DD95-AA1FB15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E12-F97D-3D20-4013-D3B2FE30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74DB-5421-9EDD-37D6-425B6983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3B1D9-3620-1F4F-9C12-E5D29B3B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51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89427-BD9A-4F90-8507-D5461D4AF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218D-F119-D88B-04E0-282E532EA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B9E0-E1C5-E090-5BF8-E23ECA44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48BD-AC9E-EF27-8724-4A261C54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BEFC-60B4-A86B-4F5D-EE50B670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145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02FC6-B683-24E9-4CF3-ACB65B9C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88781-C4E4-8F07-B445-0FCB6612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871DA-F3C2-ACC9-0954-A50279EA3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9A398E-FCB8-1146-8DE5-39712756FA2F}" type="datetimeFigureOut">
              <a:rPr lang="en-BE" smtClean="0"/>
              <a:t>09/07/2026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F7E01-A745-BFC4-1A5F-98305C39C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CC3E3-36ED-4099-6586-23175595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7493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1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6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1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54B7E4-984C-4AF9-9F6A-BA4C3935E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iSAS </a:t>
            </a:r>
            <a:r>
              <a:rPr lang="en-US" dirty="0"/>
              <a:t>Coordination panel </a:t>
            </a:r>
            <a:r>
              <a:rPr lang="fr-FR" dirty="0"/>
              <a:t>meeting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758D61F-C602-40EE-B9C8-D3E438272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67836"/>
          </a:xfrm>
        </p:spPr>
        <p:txBody>
          <a:bodyPr>
            <a:normAutofit/>
          </a:bodyPr>
          <a:lstStyle/>
          <a:p>
            <a:r>
              <a:rPr lang="en-US" sz="3500" dirty="0"/>
              <a:t>8</a:t>
            </a:r>
            <a:r>
              <a:rPr lang="en-US" sz="3500" baseline="30000" dirty="0"/>
              <a:t>th</a:t>
            </a:r>
            <a:r>
              <a:rPr lang="en-US" sz="3500" dirty="0"/>
              <a:t> Sept, 2026</a:t>
            </a:r>
            <a:endParaRPr lang="fr-FR" sz="35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78772D7-BD3E-4C2D-8800-296732AC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B56FDA-81D1-4C53-B3A8-F29E9937D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797" y="13012"/>
            <a:ext cx="1094913" cy="110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0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186374"/>
            <a:ext cx="9720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b="1" dirty="0"/>
          </a:p>
          <a:p>
            <a:r>
              <a:rPr lang="en-GB" sz="2000" b="1" dirty="0"/>
              <a:t>Agenda items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Recommendations from evaluation of RP1 &amp; progress made since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Advisory Board recommendations from Berlin meeting follow-up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Amendment (AMD#2) update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Invitation to the final RF2.0 Project Meeting in Karlsruhe (18-20 Nov)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iSAS Workplan update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AOB</a:t>
            </a:r>
          </a:p>
          <a:p>
            <a:pPr lvl="1"/>
            <a:endParaRPr lang="en-GB" sz="2000" dirty="0">
              <a:hlinkClick r:id="rId3"/>
            </a:endParaRPr>
          </a:p>
          <a:p>
            <a:r>
              <a:rPr lang="en-GB" sz="2000" dirty="0"/>
              <a:t>Presentation(s) available on:</a:t>
            </a:r>
            <a:endParaRPr lang="en-GB" sz="2000" dirty="0">
              <a:hlinkClick r:id="rId3"/>
            </a:endParaRPr>
          </a:p>
          <a:p>
            <a:r>
              <a:rPr lang="en-US" sz="2000" dirty="0">
                <a:hlinkClick r:id="rId3"/>
              </a:rPr>
              <a:t>iSAS project Indico page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8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3" y="1258694"/>
            <a:ext cx="9950789" cy="5508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 from evaluation of RP1 &amp; progress made since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/>
              <a:t>“To improve the implementation, we would recommend the following changes:</a:t>
            </a:r>
          </a:p>
          <a:p>
            <a:endParaRPr lang="en-GB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Close monitoring of the delays affecting Work Package 6 is recommended. </a:t>
            </a:r>
            <a:r>
              <a:rPr lang="en-GB" b="1" dirty="0">
                <a:solidFill>
                  <a:srgbClr val="A4C137"/>
                </a:solidFill>
              </a:rPr>
              <a:t>A detailed update on progress and mitigation measures should be provided within six months</a:t>
            </a:r>
            <a:r>
              <a:rPr lang="en-GB" dirty="0"/>
              <a:t>, given that these delays affect the overall project timeline and the successful achievement of the project objectives.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While the iSAS consortium demonstrates commitment to the efficient management of intellectual property rights (IPR), it has not yet provided evidence that a </a:t>
            </a:r>
            <a:r>
              <a:rPr lang="en-GB" b="1" dirty="0">
                <a:solidFill>
                  <a:srgbClr val="A4C137"/>
                </a:solidFill>
              </a:rPr>
              <a:t>formal IPR strategy </a:t>
            </a:r>
            <a:r>
              <a:rPr lang="en-GB" dirty="0"/>
              <a:t>has been discussed or established. The consortium is therefore advised to define such a strategy, taking into account the potential for commercial exploitation and/or the need to protect the project’s IPR, while ensuring alignment with the IP practices of all participants.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</a:rPr>
              <a:t>The next Data Management Plan update should provide details on the collaboration with 2020 ESCAPE project and EOSC</a:t>
            </a:r>
            <a:r>
              <a:rPr lang="en-GB" dirty="0"/>
              <a:t>, as the progress in this area remained limited over the reporting period.”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87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294203"/>
            <a:ext cx="10021810" cy="4708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 from evaluation of RP1 &amp; progress made since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 closed without observations from iSAS Consortium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Formal IPR Strategy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Sept 16 meeting w/ WP7 &amp; INFN TT office to draft a </a:t>
            </a:r>
            <a:r>
              <a:rPr lang="fr-FR" sz="2000" dirty="0" err="1"/>
              <a:t>proposal</a:t>
            </a:r>
            <a:r>
              <a:rPr lang="fr-FR" sz="2000" dirty="0"/>
              <a:t> for the consortium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Progress made on communication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Conference talks &amp; publications: double publication on ArXiv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Proposal for 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iSAS collaborators list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the website (a</a:t>
            </a:r>
            <a:r>
              <a:rPr lang="fr-FR" sz="2000" dirty="0" err="1"/>
              <a:t>lphabetical</a:t>
            </a:r>
            <a:r>
              <a:rPr lang="fr-FR" sz="2000" dirty="0"/>
              <a:t> </a:t>
            </a:r>
            <a:r>
              <a:rPr lang="fr-FR" sz="2000" dirty="0" err="1"/>
              <a:t>order</a:t>
            </a:r>
            <a:r>
              <a:rPr lang="fr-FR" sz="2000" dirty="0"/>
              <a:t> of </a:t>
            </a:r>
            <a:r>
              <a:rPr lang="fr-FR" sz="2000" dirty="0" err="1"/>
              <a:t>contributors</a:t>
            </a:r>
            <a:r>
              <a:rPr lang="fr-FR" sz="2000" dirty="0"/>
              <a:t> as </a:t>
            </a:r>
            <a:r>
              <a:rPr lang="fr-FR" sz="2000" dirty="0" err="1"/>
              <a:t>with</a:t>
            </a:r>
            <a:r>
              <a:rPr lang="fr-FR" sz="2000" dirty="0"/>
              <a:t> big collaborations in </a:t>
            </a:r>
            <a:r>
              <a:rPr lang="fr-FR" sz="2000" dirty="0" err="1"/>
              <a:t>particle</a:t>
            </a:r>
            <a:r>
              <a:rPr lang="fr-FR" sz="2000" dirty="0"/>
              <a:t> </a:t>
            </a:r>
            <a:r>
              <a:rPr lang="fr-FR" sz="2000" dirty="0" err="1"/>
              <a:t>physics</a:t>
            </a:r>
            <a:r>
              <a:rPr lang="fr-FR" sz="2000" dirty="0"/>
              <a:t>)</a:t>
            </a: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Mentoring programme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starting Sept 2026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iSAS? video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progress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95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894711"/>
            <a:ext cx="10761616" cy="625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iSAS collaborators list for the website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V. Almaraz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J. Angot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O. Azzolini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Barriere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M. Baylac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Benjamin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S. Berry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Blivet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F. Bordry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F. Bouly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J. Branlard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G. Burt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Calvo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 Canderan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L. Celona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 Chyhyrynets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I. Curci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J. D'Hondt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Duchesne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Duthil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Eberenz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Echevaria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N. Elias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F. Eozénou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Ford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Frahm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 Gandolfo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Garlasche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D. Giove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Y. Gómez-Martínez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Gorgi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Zadeh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Goudket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Joly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W. Kaabi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Y. Kalboussi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Keckert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G. Keppel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J. Knobloch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F. Kramer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Kugeler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Lazzari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W. Leemans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Longuevergne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Losito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Maalberg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Macpherson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Madur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Maiano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O. Malyshev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Masullo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G. Mauro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McIntosh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Miyazaki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 Montesinos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 Nappi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 Neumann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G. Olivier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G. Olry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V. Parma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Perez-Ruiz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Perez-Ruiz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T. Pieloni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Pierini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C. Pira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Plaçais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T. Proslier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Prudnikava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H. Przybilski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G. Rosaz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H. Saugnac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Schlarb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C. Schmidt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Schuster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J. Schwindling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Seal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Seidel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Sequi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Sharp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 Shipman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 Simpson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Skiba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G. Sorbello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 Stocchi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Till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Titov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Tytgat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J. Ullrich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Ushakov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 </a:t>
            </a:r>
            <a:r>
              <a:rPr lang="en-GB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Valizadeh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L. Vanhecke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 Vedrine</a:t>
            </a: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H. Weise</a:t>
            </a: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br>
              <a:rPr lang="en-GB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behalf of the iSAS project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Helmoltz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Zentrum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Berlin (HZB), Berlin, Germany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Laboratoire de Physique Subatomique et de Cosmologie, Grenoble, France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it-IT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it-I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Istituto Nazionale di Fisica Nucleare, Italy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European Organization for Nuclear Research, Geneva, Switzerland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UKRI/STFC Daresbury Laboratory, Daresbury, Warrington, UK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fr-FR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Commissariat à l’énergie atomique et aux énergies alternatives, Saclay, France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Laboratoire de Physique des 2 Infinis Irène Joliot-Curie, Orsay, France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Deutsches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Elektronen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-Synchrotron DESY, Germany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 of Lancaster, Lancaster, UK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National Institute for Subatomic Physics, Amsterdam, Netherlands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European Spallation Source, Lund, Sweden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 of Siegen, Siegen &amp; HZB, Berlin, Germany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r-FR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fr-F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École Polytechnique Fédérale de Lausanne, Lausanne, </a:t>
            </a:r>
            <a:r>
              <a:rPr lang="fr-FR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Switzerland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2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Vrije Universiteit Brussel, Brussels, Belgium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073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80684E-6202-4B39-B1BA-40C56155D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116" y="-6475"/>
            <a:ext cx="3875767" cy="686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70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048812"/>
            <a:ext cx="100218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Advisory Board recommendations</a:t>
            </a:r>
          </a:p>
          <a:p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Berlin report follow up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Written response to recommendations: sent last May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Response to WP-specific review &amp; comments: planned in an additional template slide for next Steering Committee, Oct 20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627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974610"/>
            <a:ext cx="10021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Advisory Board recommendations from Berlin meeting follow-up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 tracking table: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655506-7E8B-41DE-BA8C-884D7DBC312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06" y="2068993"/>
            <a:ext cx="10722745" cy="4811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1742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148977"/>
            <a:ext cx="1034140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 to the Grant agreement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AMD#2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progress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 of items and justification for AMD#2 discussed with WPs &amp; validated by the Governing Board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 now reviewing for greenlight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steps: modifications into EU Portal, signature by Coordination, then EU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WP1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transfer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CERN to HZB to hire young researcher at HZB (contingent on the one-year extension being granted for iSAS)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Task 1.2 to Task 1.4 transfer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roles and resources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M#2 Design ready for FE-FRT integration in 802 MHz cavity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M30 August 2026 to M56 Oct 2028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D#1 Report of FE-FRT integration with PERLE cavities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M36 Feb 2027 to M60 Feb 2029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000" b="1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WP2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M#6 Demonstration of energy-efficient SSA operation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M30 August 2026 to M34 Dec 2026 due to setting up a complete SSA test stand at DESY from scratch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Cryoelectra to withdraw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as they have not contributed as expected as a manufacturer of solid-state power amplifiers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312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148977"/>
            <a:ext cx="1035028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AMD#2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 of items and justification for AMD#2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WP3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M#13 Report on mechanical strength test of SC coatings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M30 August 2026 to M36 Feb 2027 due to a cryostat upgrade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WP4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M#44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Engineering report of the fabrication of BLA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M30 August 2026 to M36 Feb 2027 due to delay in procurement of a 1.3 GHz BLA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D#19 Report on beam dynamics study for ERL with iSAS CM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M43 Sept 2027 to M48 Feb 2028 to take into account duration of PhD contract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D#18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Parametric design for a sustainable CM with iSAS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800" dirty="0">
                <a:solidFill>
                  <a:srgbClr val="A4C13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delay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M46 Dec 2027 to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M58 Dec 2028 due to 1 year extension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9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148977"/>
            <a:ext cx="1014609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AMD#2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 of items and justification for AMD#2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Proposed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year project extension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until M60 Feb 2029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 to unavoidable procurement delays totalling 9 months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M#24 Assembly of adapted CM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M39 May 2027 to M51 May 2028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D#21 Report on test of adapted CM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M46 Dec 2027 to M58 Dec 2028</a:t>
            </a:r>
          </a:p>
          <a:p>
            <a:endParaRPr lang="en-GB" sz="2000" b="1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WP9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transfer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WP6 to WP9 within CNRS budget meant to support the iSAS European Project Manager salary until the end of the project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 to 1 year extension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D#30 Report on energy saving performance of iSAS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M46 Dec 2027 to M58 Dec 2028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D#31 Final reports of the achievement in the WPs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M48 Feb 2028 to M60 Feb 2029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M#47 Organisation of 5th &amp; final project meeting and report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added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M59 Jan 2029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97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155338"/>
            <a:ext cx="1051008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RF2.0 invitation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Invitation to RF2.0 Project Meeting in Karlsruhe (18-20 Nov) </a:t>
            </a: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E2-SCALE results expected for Oct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might be interested to represent iSAS and present E2-SCALE?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81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479179"/>
            <a:ext cx="9862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plan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Milestones &amp; Deliverables status by timeline for the </a:t>
            </a: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000" b="1" baseline="30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 year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milestone due Nov, </a:t>
            </a: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track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D9119C-CEC8-4C09-9881-843E735B6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80063"/>
            <a:ext cx="12192000" cy="370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67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E8D7C7-C1FC-4D70-B75C-6D9805B2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560" y="0"/>
            <a:ext cx="10230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69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2" y="1354437"/>
            <a:ext cx="1076161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related meetings </a:t>
            </a:r>
            <a:endParaRPr lang="en-GB" sz="2000" dirty="0"/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Indico page for Coordination panel - Steering committee meetings</a:t>
            </a:r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dirty="0">
              <a:effectLst/>
              <a:latin typeface="Aptos    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effectLst/>
                <a:latin typeface="Aptos    "/>
              </a:rPr>
              <a:t>Coordination panel meetings</a:t>
            </a:r>
            <a:endParaRPr lang="en-GB" dirty="0">
              <a:solidFill>
                <a:srgbClr val="A4C137"/>
              </a:solidFill>
              <a:effectLst/>
              <a:latin typeface="Aptos    "/>
            </a:endParaRPr>
          </a:p>
          <a:p>
            <a:pPr lvl="1"/>
            <a:r>
              <a:rPr lang="en-GB" dirty="0">
                <a:effectLst/>
                <a:latin typeface="Aptos    "/>
              </a:rPr>
              <a:t>Are expected: members of the Coordination panel (that includes ex-officio Coordination panel members,  the Advisory Board &amp; Governing Board Chairpersons)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Sept 8 10:30-12:00 am CET 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Dec 1 10-11:30 am CET 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Feb 23 10-11:30 am CET 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May 18 10-11:30 am CET</a:t>
            </a:r>
          </a:p>
          <a:p>
            <a:pPr lvl="1"/>
            <a:endParaRPr lang="en-GB" dirty="0">
              <a:effectLst/>
              <a:latin typeface="Aptos    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effectLst/>
                <a:latin typeface="Aptos    "/>
              </a:rPr>
              <a:t>Steering Committee</a:t>
            </a:r>
            <a:endParaRPr lang="en-GB" dirty="0">
              <a:solidFill>
                <a:srgbClr val="A4C137"/>
              </a:solidFill>
              <a:effectLst/>
              <a:latin typeface="Aptos    "/>
            </a:endParaRPr>
          </a:p>
          <a:p>
            <a:pPr lvl="1"/>
            <a:r>
              <a:rPr lang="en-GB" dirty="0">
                <a:effectLst/>
                <a:latin typeface="Aptos    "/>
              </a:rPr>
              <a:t>Are expected: members of the Steering Committee, a.k.a. WP Leaders &amp; Deputies as well as members          of the Coordination panel (that includes ex-officio Coordination panel members, the Advisory Board &amp; Governing Board Chairpersons)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Oct 20 10-11:30 am CET </a:t>
            </a:r>
            <a:r>
              <a:rPr lang="en-GB" dirty="0">
                <a:effectLst/>
                <a:latin typeface="Aptos    "/>
              </a:rPr>
              <a:t>including progress status on the Advisory Board report recommendations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Jan 12 10-11:30 am CET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April 6 10-11:30 am CET </a:t>
            </a:r>
            <a:r>
              <a:rPr lang="en-GB" dirty="0">
                <a:effectLst/>
                <a:latin typeface="Aptos    "/>
              </a:rPr>
              <a:t>to discuss Advisory Board recommendations post 3rd Annual meeting (tbc) 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June 29 10-11:30 am CET </a:t>
            </a:r>
          </a:p>
        </p:txBody>
      </p:sp>
    </p:spTree>
    <p:extLst>
      <p:ext uri="{BB962C8B-B14F-4D97-AF65-F5344CB8AC3E}">
        <p14:creationId xmlns:p14="http://schemas.microsoft.com/office/powerpoint/2010/main" val="2468778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3" y="1079229"/>
            <a:ext cx="9720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other meetings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iSAS project Indico page</a:t>
            </a:r>
            <a:br>
              <a:rPr lang="en-GB" dirty="0"/>
            </a:br>
            <a:endParaRPr lang="en-GB" dirty="0"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effectLst/>
              </a:rPr>
              <a:t>Advisory Board meeting </a:t>
            </a:r>
            <a:endParaRPr lang="en-GB" dirty="0">
              <a:solidFill>
                <a:srgbClr val="A4C137"/>
              </a:solidFill>
              <a:effectLst/>
            </a:endParaRPr>
          </a:p>
          <a:p>
            <a:pPr lvl="1"/>
            <a:r>
              <a:rPr lang="en-GB" dirty="0">
                <a:solidFill>
                  <a:srgbClr val="A4C137"/>
                </a:solidFill>
                <a:effectLst/>
              </a:rPr>
              <a:t>Oct 30 10-11 am CET</a:t>
            </a:r>
          </a:p>
          <a:p>
            <a:pPr lvl="1"/>
            <a:r>
              <a:rPr lang="en-GB" dirty="0">
                <a:effectLst/>
              </a:rPr>
              <a:t>Are expected: members of the Advisory Board &amp; of the Coordination panel</a:t>
            </a:r>
            <a:endParaRPr lang="en-GB" dirty="0">
              <a:solidFill>
                <a:srgbClr val="A4C137"/>
              </a:solidFill>
              <a:effectLst/>
            </a:endParaRPr>
          </a:p>
          <a:p>
            <a:pPr lvl="1"/>
            <a:r>
              <a:rPr lang="en-GB" dirty="0">
                <a:effectLst/>
              </a:rPr>
              <a:t>Autumn online meeting to discuss w/ Coordination panel after progress status on the Advisory Board report recommendations has been shared in Oct 20 Steering Committee</a:t>
            </a:r>
          </a:p>
          <a:p>
            <a:pPr lvl="1"/>
            <a:endParaRPr lang="en-GB" dirty="0"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effectLst/>
              </a:rPr>
              <a:t>Governing Board meeting </a:t>
            </a:r>
            <a:endParaRPr lang="en-GB" dirty="0">
              <a:solidFill>
                <a:srgbClr val="A4C137"/>
              </a:solidFill>
              <a:effectLst/>
            </a:endParaRPr>
          </a:p>
          <a:p>
            <a:pPr lvl="1"/>
            <a:r>
              <a:rPr lang="en-GB" dirty="0">
                <a:solidFill>
                  <a:srgbClr val="A4C137"/>
                </a:solidFill>
                <a:effectLst/>
              </a:rPr>
              <a:t>Nov 17 10-11 am CET</a:t>
            </a:r>
          </a:p>
          <a:p>
            <a:pPr lvl="1"/>
            <a:r>
              <a:rPr lang="en-GB" dirty="0">
                <a:effectLst/>
              </a:rPr>
              <a:t>Are expected: members of the Governing Board </a:t>
            </a:r>
            <a:endParaRPr lang="en-GB" dirty="0">
              <a:solidFill>
                <a:srgbClr val="A4C137"/>
              </a:solidFill>
              <a:effectLst/>
            </a:endParaRPr>
          </a:p>
          <a:p>
            <a:pPr lvl="1"/>
            <a:r>
              <a:rPr lang="en-GB" dirty="0">
                <a:effectLst/>
              </a:rPr>
              <a:t>Autumn online meeting </a:t>
            </a:r>
          </a:p>
          <a:p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</a:rPr>
              <a:t>3</a:t>
            </a:r>
            <a:r>
              <a:rPr lang="en-GB" b="1" baseline="30000" dirty="0">
                <a:solidFill>
                  <a:srgbClr val="A4C137"/>
                </a:solidFill>
              </a:rPr>
              <a:t>rd</a:t>
            </a:r>
            <a:r>
              <a:rPr lang="en-GB" b="1" dirty="0">
                <a:solidFill>
                  <a:srgbClr val="A4C137"/>
                </a:solidFill>
              </a:rPr>
              <a:t> annual project meeting in Lund </a:t>
            </a:r>
            <a:r>
              <a:rPr lang="en-GB" dirty="0"/>
              <a:t>(tbc) </a:t>
            </a:r>
          </a:p>
          <a:p>
            <a:pPr lvl="1"/>
            <a:r>
              <a:rPr lang="en-GB" dirty="0">
                <a:solidFill>
                  <a:srgbClr val="A4C137"/>
                </a:solidFill>
              </a:rPr>
              <a:t>March 3-5</a:t>
            </a:r>
          </a:p>
          <a:p>
            <a:pPr lvl="1"/>
            <a:r>
              <a:rPr lang="en-GB" sz="1800" dirty="0">
                <a:effectLst/>
                <a:latin typeface="Aptos   "/>
              </a:rPr>
              <a:t>Are expected: members of the iSAS Consortium, invited speakers</a:t>
            </a:r>
            <a:endParaRPr lang="en-GB" dirty="0">
              <a:latin typeface="Aptos   "/>
            </a:endParaRP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/>
              <a:t>Advisory board discussion – March 4</a:t>
            </a:r>
            <a:endParaRPr lang="en-GB" dirty="0">
              <a:effectLst/>
            </a:endParaRP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/>
              <a:t>Industry 1</a:t>
            </a:r>
            <a:r>
              <a:rPr lang="en-GB" baseline="30000" dirty="0"/>
              <a:t>st</a:t>
            </a:r>
            <a:r>
              <a:rPr lang="en-GB" dirty="0"/>
              <a:t> review – March 5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effectLst/>
              </a:rPr>
              <a:t>Governing </a:t>
            </a:r>
            <a:r>
              <a:rPr lang="en-GB" dirty="0"/>
              <a:t>b</a:t>
            </a:r>
            <a:r>
              <a:rPr lang="en-GB" dirty="0">
                <a:effectLst/>
              </a:rPr>
              <a:t>oard - </a:t>
            </a:r>
            <a:r>
              <a:rPr lang="en-GB" dirty="0"/>
              <a:t>March 5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24206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C335F4B2-46CC-4692-8189-C48C5E3E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48093"/>
            <a:ext cx="10515600" cy="2852737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7447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C335F4B2-46CC-4692-8189-C48C5E3E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12581"/>
            <a:ext cx="10515600" cy="2852737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 up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2357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26412</TotalTime>
  <Words>1689</Words>
  <Application>Microsoft Office PowerPoint</Application>
  <PresentationFormat>Grand écran</PresentationFormat>
  <Paragraphs>164</Paragraphs>
  <Slides>18</Slides>
  <Notes>11</Notes>
  <HiddenSlides>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Aptos</vt:lpstr>
      <vt:lpstr>Aptos   </vt:lpstr>
      <vt:lpstr>Aptos    </vt:lpstr>
      <vt:lpstr>Aptos Display</vt:lpstr>
      <vt:lpstr>Arial</vt:lpstr>
      <vt:lpstr>Calibri</vt:lpstr>
      <vt:lpstr>Times New Roman</vt:lpstr>
      <vt:lpstr>Wingdings</vt:lpstr>
      <vt:lpstr>Office Theme</vt:lpstr>
      <vt:lpstr>iSAS Coordination panel meeting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you!</vt:lpstr>
      <vt:lpstr>Back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Jorgen D'HONDT</dc:creator>
  <cp:lastModifiedBy>adele de-valera</cp:lastModifiedBy>
  <cp:revision>859</cp:revision>
  <dcterms:created xsi:type="dcterms:W3CDTF">2024-02-23T11:31:04Z</dcterms:created>
  <dcterms:modified xsi:type="dcterms:W3CDTF">2026-09-07T15:16:22Z</dcterms:modified>
</cp:coreProperties>
</file>