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70" r:id="rId2"/>
    <p:sldId id="256" r:id="rId3"/>
    <p:sldId id="268" r:id="rId4"/>
    <p:sldId id="266" r:id="rId5"/>
    <p:sldId id="267" r:id="rId6"/>
    <p:sldId id="264" r:id="rId7"/>
    <p:sldId id="265" r:id="rId8"/>
    <p:sldId id="261" r:id="rId9"/>
    <p:sldId id="274" r:id="rId10"/>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C137"/>
    <a:srgbClr val="FFD966"/>
    <a:srgbClr val="FFCC00"/>
    <a:srgbClr val="FEA300"/>
    <a:srgbClr val="1B3C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95443E-E153-4344-AA63-C0DAF1A8A38C}" v="1" dt="2026-10-20T07:40:55.311"/>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47" d="100"/>
          <a:sy n="147" d="100"/>
        </p:scale>
        <p:origin x="69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an Pira" userId="7124120c-9f6d-49e9-b601-7d0d6e76e5f5" providerId="ADAL" clId="{3F526F1B-D3FA-444A-9276-C482BDF41BDE}"/>
    <pc:docChg chg="modSld">
      <pc:chgData name="Cristian Pira" userId="7124120c-9f6d-49e9-b601-7d0d6e76e5f5" providerId="ADAL" clId="{3F526F1B-D3FA-444A-9276-C482BDF41BDE}" dt="2026-10-20T07:40:55.311" v="0"/>
      <pc:docMkLst>
        <pc:docMk/>
      </pc:docMkLst>
      <pc:sldChg chg="modSp">
        <pc:chgData name="Cristian Pira" userId="7124120c-9f6d-49e9-b601-7d0d6e76e5f5" providerId="ADAL" clId="{3F526F1B-D3FA-444A-9276-C482BDF41BDE}" dt="2026-10-20T07:40:55.311" v="0"/>
        <pc:sldMkLst>
          <pc:docMk/>
          <pc:sldMk cId="1072905190" sldId="268"/>
        </pc:sldMkLst>
        <pc:spChg chg="mod">
          <ac:chgData name="Cristian Pira" userId="7124120c-9f6d-49e9-b601-7d0d6e76e5f5" providerId="ADAL" clId="{3F526F1B-D3FA-444A-9276-C482BDF41BDE}" dt="2026-10-20T07:40:55.311" v="0"/>
          <ac:spMkLst>
            <pc:docMk/>
            <pc:sldMk cId="1072905190" sldId="268"/>
            <ac:spMk id="11" creationId="{4AD040B5-3942-E1D4-467F-BAF733EA17E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F37046-E1F9-487A-8D55-B693099AB241}" type="datetimeFigureOut">
              <a:rPr lang="it-IT" smtClean="0"/>
              <a:t>20/10/2026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16854E-A5C4-48A3-B308-BB70AF886B1D}" type="slidenum">
              <a:rPr lang="it-IT" smtClean="0"/>
              <a:t>‹N›</a:t>
            </a:fld>
            <a:endParaRPr lang="it-IT"/>
          </a:p>
        </p:txBody>
      </p:sp>
    </p:spTree>
    <p:extLst>
      <p:ext uri="{BB962C8B-B14F-4D97-AF65-F5344CB8AC3E}">
        <p14:creationId xmlns:p14="http://schemas.microsoft.com/office/powerpoint/2010/main" val="1039995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A16854E-A5C4-48A3-B308-BB70AF886B1D}" type="slidenum">
              <a:rPr lang="it-IT" smtClean="0"/>
              <a:t>4</a:t>
            </a:fld>
            <a:endParaRPr lang="it-IT"/>
          </a:p>
        </p:txBody>
      </p:sp>
    </p:spTree>
    <p:extLst>
      <p:ext uri="{BB962C8B-B14F-4D97-AF65-F5344CB8AC3E}">
        <p14:creationId xmlns:p14="http://schemas.microsoft.com/office/powerpoint/2010/main" val="2219222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D1208-4FF6-BC09-1433-AD07DEE4730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6C33D15-1064-2461-C175-A766E22DB7B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901C124-F8DE-A49A-AAE6-B6954353C9C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9CFE0B0-33B5-2098-13CE-68D0FEB7C8D0}"/>
              </a:ext>
            </a:extLst>
          </p:cNvPr>
          <p:cNvSpPr>
            <a:spLocks noGrp="1"/>
          </p:cNvSpPr>
          <p:nvPr>
            <p:ph type="sldNum" sz="quarter" idx="5"/>
          </p:nvPr>
        </p:nvSpPr>
        <p:spPr/>
        <p:txBody>
          <a:bodyPr/>
          <a:lstStyle/>
          <a:p>
            <a:fld id="{3A16854E-A5C4-48A3-B308-BB70AF886B1D}" type="slidenum">
              <a:rPr lang="it-IT" smtClean="0"/>
              <a:t>9</a:t>
            </a:fld>
            <a:endParaRPr lang="it-IT"/>
          </a:p>
        </p:txBody>
      </p:sp>
    </p:spTree>
    <p:extLst>
      <p:ext uri="{BB962C8B-B14F-4D97-AF65-F5344CB8AC3E}">
        <p14:creationId xmlns:p14="http://schemas.microsoft.com/office/powerpoint/2010/main" val="1351834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07F07-5018-B520-783B-FE0457BCD9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a16="http://schemas.microsoft.com/office/drawing/2014/main" id="{EBC53577-5D47-3462-F508-230E0253F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a16="http://schemas.microsoft.com/office/drawing/2014/main" id="{1EF8CF65-E206-3105-4673-F13885629447}"/>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5" name="Footer Placeholder 4">
            <a:extLst>
              <a:ext uri="{FF2B5EF4-FFF2-40B4-BE49-F238E27FC236}">
                <a16:creationId xmlns:a16="http://schemas.microsoft.com/office/drawing/2014/main" id="{B9C07C72-387F-907B-1702-431F21C0BA0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51FC383-9E28-9304-354E-F80FB06F55C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12898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DCCF-00D4-57C0-AB86-DD97CBF26DB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93001350-A3CE-F72C-EF66-224EE8E3E5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D612717E-3498-D1DF-0749-E719A04908EB}"/>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5" name="Footer Placeholder 4">
            <a:extLst>
              <a:ext uri="{FF2B5EF4-FFF2-40B4-BE49-F238E27FC236}">
                <a16:creationId xmlns:a16="http://schemas.microsoft.com/office/drawing/2014/main" id="{DA20EF9F-8597-7B89-712F-614543F54F3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DCAC8415-5616-E9EF-A04C-AB58C2E8A51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608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5CA1-B7CB-D1FB-EC76-E686072A27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783376EC-3A6A-627D-FB8C-389BD638A9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E0D9367-1A65-3258-265C-9FE90DFE5DEC}"/>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5" name="Footer Placeholder 4">
            <a:extLst>
              <a:ext uri="{FF2B5EF4-FFF2-40B4-BE49-F238E27FC236}">
                <a16:creationId xmlns:a16="http://schemas.microsoft.com/office/drawing/2014/main" id="{49080604-377F-6192-4D4E-AC24A6380889}"/>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2E3C9CB9-597A-78E3-CFBC-A159B83280FD}"/>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51950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8BA3-0492-6F74-9BF6-52E8ECDE36D7}"/>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C1E413EA-68CD-9D88-D79C-CC6ED21EC14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a16="http://schemas.microsoft.com/office/drawing/2014/main" id="{0C519449-C536-4F9E-2D95-193291798F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a16="http://schemas.microsoft.com/office/drawing/2014/main" id="{4F2D753B-EBAF-B53A-074D-76FB47A9C273}"/>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6" name="Footer Placeholder 5">
            <a:extLst>
              <a:ext uri="{FF2B5EF4-FFF2-40B4-BE49-F238E27FC236}">
                <a16:creationId xmlns:a16="http://schemas.microsoft.com/office/drawing/2014/main" id="{16B5475B-BCCD-BF1D-D454-48E8BAEE8BB4}"/>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7A81B7A-9A7C-4BC7-ADE6-79554484D7A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0257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4811-F649-1A18-8152-2E898C3CB5E7}"/>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79C96928-3DA8-37D0-D51A-B823CED2E8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D67FC4-6803-2A31-FB6C-F5659A25A6F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a16="http://schemas.microsoft.com/office/drawing/2014/main" id="{D23C89C4-348E-5F39-4668-34D6F57A0F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B8D285-7AB1-D934-D1C7-35BD769227F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a16="http://schemas.microsoft.com/office/drawing/2014/main" id="{F336D4F4-1072-1534-5192-D3D0EB786864}"/>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8" name="Footer Placeholder 7">
            <a:extLst>
              <a:ext uri="{FF2B5EF4-FFF2-40B4-BE49-F238E27FC236}">
                <a16:creationId xmlns:a16="http://schemas.microsoft.com/office/drawing/2014/main" id="{EBF9E71C-2B25-C35F-F2C4-0647C5575905}"/>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BBFE4384-78B5-0145-4AD6-E159AB04C93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15391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5D05-BAE5-24E8-3A9C-14C3A7F701D0}"/>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A69ECEF6-D795-F1A5-DDBC-8D98B55B57F5}"/>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4" name="Footer Placeholder 3">
            <a:extLst>
              <a:ext uri="{FF2B5EF4-FFF2-40B4-BE49-F238E27FC236}">
                <a16:creationId xmlns:a16="http://schemas.microsoft.com/office/drawing/2014/main" id="{5EEA4890-38CA-0ACB-1B4F-A5F9405A0CD0}"/>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AD674416-B7D1-C64F-6B7E-D5252B22CB2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508629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45E28-5069-3021-3A48-8D87E4177403}"/>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3" name="Footer Placeholder 2">
            <a:extLst>
              <a:ext uri="{FF2B5EF4-FFF2-40B4-BE49-F238E27FC236}">
                <a16:creationId xmlns:a16="http://schemas.microsoft.com/office/drawing/2014/main" id="{DD999B63-1C5E-64D7-EE4C-E6CB250038AF}"/>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58C717FB-888C-F1BE-37C5-F04D21D1E38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4538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92FD-FA4F-1B23-9EA8-98A91CDBFD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D4F74534-C607-4610-550D-E549332B64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7DBEA254-A469-DD5E-6D80-44BC37540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9BB67E5-EFEF-17F0-5AB1-5E8DF97BF536}"/>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6" name="Footer Placeholder 5">
            <a:extLst>
              <a:ext uri="{FF2B5EF4-FFF2-40B4-BE49-F238E27FC236}">
                <a16:creationId xmlns:a16="http://schemas.microsoft.com/office/drawing/2014/main" id="{3BBEDB6C-8CB1-00F0-9658-BA9847DD83B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16C09C59-5D4A-0616-191D-C163C2AA1E0C}"/>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263079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37EC-0CB8-5C20-0D9F-EF2B8B7057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1559592B-AE95-C702-A091-81C5DD7C8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C76C0F8F-A3A7-5386-A2CD-26017DDBA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E6BDF64-7321-18FA-3A8A-151C61B2550D}"/>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6" name="Footer Placeholder 5">
            <a:extLst>
              <a:ext uri="{FF2B5EF4-FFF2-40B4-BE49-F238E27FC236}">
                <a16:creationId xmlns:a16="http://schemas.microsoft.com/office/drawing/2014/main" id="{0F97279B-A4DF-B23E-FBF6-E1F5762D1FDD}"/>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8D9E326F-A5DE-61B2-FC62-4368882963C4}"/>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97119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793C-A8B3-F264-6E40-84278DCA4AC6}"/>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41039B46-D290-3902-DD95-AA1FB158F3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3FF55E12-F97D-3D20-4013-D3B2FE30D1B7}"/>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5" name="Footer Placeholder 4">
            <a:extLst>
              <a:ext uri="{FF2B5EF4-FFF2-40B4-BE49-F238E27FC236}">
                <a16:creationId xmlns:a16="http://schemas.microsoft.com/office/drawing/2014/main" id="{772874DB-5421-9EDD-37D6-425B6983376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C33B1D9-3620-1F4F-9C12-E5D29B3B11D6}"/>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406517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E89427-BD9A-4F90-8507-D5461D4AF40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129B218D-F119-D88B-04E0-282E532EA88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C167B9E0-E1C5-E090-5BF8-E23ECA443153}"/>
              </a:ext>
            </a:extLst>
          </p:cNvPr>
          <p:cNvSpPr>
            <a:spLocks noGrp="1"/>
          </p:cNvSpPr>
          <p:nvPr>
            <p:ph type="dt" sz="half" idx="10"/>
          </p:nvPr>
        </p:nvSpPr>
        <p:spPr/>
        <p:txBody>
          <a:bodyPr/>
          <a:lstStyle/>
          <a:p>
            <a:fld id="{C99A398E-FCB8-1146-8DE5-39712756FA2F}" type="datetimeFigureOut">
              <a:rPr lang="en-BE" smtClean="0"/>
              <a:t>10/20/2026</a:t>
            </a:fld>
            <a:endParaRPr lang="en-BE"/>
          </a:p>
        </p:txBody>
      </p:sp>
      <p:sp>
        <p:nvSpPr>
          <p:cNvPr id="5" name="Footer Placeholder 4">
            <a:extLst>
              <a:ext uri="{FF2B5EF4-FFF2-40B4-BE49-F238E27FC236}">
                <a16:creationId xmlns:a16="http://schemas.microsoft.com/office/drawing/2014/main" id="{7E2248BD-AC9E-EF27-8724-4A261C54939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B1BBEFC-60B4-A86B-4F5D-EE50B670693E}"/>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331453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C02FC6-B683-24E9-4CF3-ACB65B9C34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E8788781-C4E4-8F07-B445-0FCB66126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E03871DA-F3C2-ACC9-0954-A50279EA34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9A398E-FCB8-1146-8DE5-39712756FA2F}" type="datetimeFigureOut">
              <a:rPr lang="en-BE" smtClean="0"/>
              <a:t>10/20/2026</a:t>
            </a:fld>
            <a:endParaRPr lang="en-BE"/>
          </a:p>
        </p:txBody>
      </p:sp>
      <p:sp>
        <p:nvSpPr>
          <p:cNvPr id="5" name="Footer Placeholder 4">
            <a:extLst>
              <a:ext uri="{FF2B5EF4-FFF2-40B4-BE49-F238E27FC236}">
                <a16:creationId xmlns:a16="http://schemas.microsoft.com/office/drawing/2014/main" id="{43BF7E01-A745-BFC4-1A5F-98305C39C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690CC3E3-36ED-4099-6586-23175595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68FCCF-9A80-B240-8D85-84F960565AFA}" type="slidenum">
              <a:rPr lang="en-BE" smtClean="0"/>
              <a:t>‹N›</a:t>
            </a:fld>
            <a:endParaRPr lang="en-BE"/>
          </a:p>
        </p:txBody>
      </p:sp>
    </p:spTree>
    <p:extLst>
      <p:ext uri="{BB962C8B-B14F-4D97-AF65-F5344CB8AC3E}">
        <p14:creationId xmlns:p14="http://schemas.microsoft.com/office/powerpoint/2010/main" val="4174937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indico.ijclab.in2p3.fr/event/11291/timetable/#20250312" TargetMode="External"/><Relationship Id="rId13" Type="http://schemas.openxmlformats.org/officeDocument/2006/relationships/image" Target="../media/image4.jpeg"/><Relationship Id="rId3" Type="http://schemas.openxmlformats.org/officeDocument/2006/relationships/image" Target="../media/image3.jpeg"/><Relationship Id="rId7" Type="http://schemas.openxmlformats.org/officeDocument/2006/relationships/hyperlink" Target="https://events.hifis.net/event/1875/" TargetMode="External"/><Relationship Id="rId12" Type="http://schemas.openxmlformats.org/officeDocument/2006/relationships/hyperlink" Target="https://indico.ijclab.in2p3.fr/event/11960/timetable/#20260422"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indico.cern.ch/event/1437516/" TargetMode="External"/><Relationship Id="rId11" Type="http://schemas.openxmlformats.org/officeDocument/2006/relationships/hyperlink" Target="https://indico.ijclab.in2p3.fr/event/13566/" TargetMode="External"/><Relationship Id="rId5" Type="http://schemas.openxmlformats.org/officeDocument/2006/relationships/hyperlink" Target="https://indico.cern.ch/event/1357302/sessions/528505/#20240416" TargetMode="External"/><Relationship Id="rId10" Type="http://schemas.openxmlformats.org/officeDocument/2006/relationships/hyperlink" Target="https://indico.ijclab.in2p3.fr/event/12433/" TargetMode="External"/><Relationship Id="rId4" Type="http://schemas.openxmlformats.org/officeDocument/2006/relationships/hyperlink" Target="https://agenda.infn.it/event/40107/" TargetMode="External"/><Relationship Id="rId9" Type="http://schemas.openxmlformats.org/officeDocument/2006/relationships/hyperlink" Target="http://indico.cern.ch/event/1464979/timetable/#20250408.detailed" TargetMode="External"/><Relationship Id="rId1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3.jpeg"/><Relationship Id="rId7"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png"/><Relationship Id="rId10" Type="http://schemas.microsoft.com/office/2007/relationships/hdphoto" Target="../media/hdphoto2.wdp"/><Relationship Id="rId4" Type="http://schemas.openxmlformats.org/officeDocument/2006/relationships/image" Target="../media/image5.jpe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jpe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novate for Sustainable Accelerating Systems: Kick-Off Meeting">
            <a:extLst>
              <a:ext uri="{FF2B5EF4-FFF2-40B4-BE49-F238E27FC236}">
                <a16:creationId xmlns:a16="http://schemas.microsoft.com/office/drawing/2014/main" id="{0BBB2F10-FAEB-D3CF-A535-57FAB197B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38" y="378848"/>
            <a:ext cx="3609024" cy="1134265"/>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814BA34D-5827-4649-8F79-0503DA32839A}"/>
              </a:ext>
            </a:extLst>
          </p:cNvPr>
          <p:cNvSpPr>
            <a:spLocks noGrp="1"/>
          </p:cNvSpPr>
          <p:nvPr>
            <p:ph type="ctrTitle"/>
          </p:nvPr>
        </p:nvSpPr>
        <p:spPr>
          <a:xfrm>
            <a:off x="1524000" y="1939111"/>
            <a:ext cx="9144000" cy="2387600"/>
          </a:xfrm>
        </p:spPr>
        <p:txBody>
          <a:bodyPr>
            <a:normAutofit fontScale="90000"/>
          </a:bodyPr>
          <a:lstStyle/>
          <a:p>
            <a:r>
              <a:rPr lang="en-US" dirty="0">
                <a:solidFill>
                  <a:srgbClr val="A4C137"/>
                </a:solidFill>
              </a:rPr>
              <a:t>WP3</a:t>
            </a:r>
            <a:br>
              <a:rPr lang="en-US" dirty="0">
                <a:solidFill>
                  <a:srgbClr val="A4C137"/>
                </a:solidFill>
              </a:rPr>
            </a:br>
            <a:r>
              <a:rPr lang="en-US" sz="3600" dirty="0">
                <a:solidFill>
                  <a:srgbClr val="1B3C70"/>
                </a:solidFill>
              </a:rPr>
              <a:t>Nb</a:t>
            </a:r>
            <a:r>
              <a:rPr lang="en-US" sz="3600" baseline="-25000" dirty="0">
                <a:solidFill>
                  <a:srgbClr val="1B3C70"/>
                </a:solidFill>
              </a:rPr>
              <a:t>3</a:t>
            </a:r>
            <a:r>
              <a:rPr lang="en-US" sz="3600" dirty="0">
                <a:solidFill>
                  <a:srgbClr val="1B3C70"/>
                </a:solidFill>
              </a:rPr>
              <a:t>Sn on Cu films for 4.2K cavity operation</a:t>
            </a:r>
            <a:br>
              <a:rPr lang="en-US" sz="3600" dirty="0"/>
            </a:br>
            <a:br>
              <a:rPr lang="en-US" dirty="0"/>
            </a:br>
            <a:r>
              <a:rPr lang="en-US" sz="4800" dirty="0"/>
              <a:t>Steering Committee Meeting</a:t>
            </a:r>
            <a:br>
              <a:rPr lang="en-US" sz="4800" dirty="0"/>
            </a:br>
            <a:r>
              <a:rPr lang="en-US" sz="4800" dirty="0"/>
              <a:t>20.10.2026</a:t>
            </a:r>
            <a:br>
              <a:rPr lang="en-US" sz="4800" dirty="0"/>
            </a:br>
            <a:r>
              <a:rPr lang="en-US" sz="3600" b="1" dirty="0">
                <a:solidFill>
                  <a:srgbClr val="A4C137"/>
                </a:solidFill>
              </a:rPr>
              <a:t>Activities Update - Points of attention</a:t>
            </a:r>
            <a:endParaRPr lang="en-US" b="1" dirty="0">
              <a:solidFill>
                <a:srgbClr val="A4C137"/>
              </a:solidFill>
            </a:endParaRPr>
          </a:p>
        </p:txBody>
      </p:sp>
      <p:sp>
        <p:nvSpPr>
          <p:cNvPr id="3" name="Sous-titre 2">
            <a:extLst>
              <a:ext uri="{FF2B5EF4-FFF2-40B4-BE49-F238E27FC236}">
                <a16:creationId xmlns:a16="http://schemas.microsoft.com/office/drawing/2014/main" id="{0E431EAB-E5CE-4071-B31E-6233FCC722A2}"/>
              </a:ext>
            </a:extLst>
          </p:cNvPr>
          <p:cNvSpPr>
            <a:spLocks noGrp="1"/>
          </p:cNvSpPr>
          <p:nvPr>
            <p:ph type="subTitle" idx="1"/>
          </p:nvPr>
        </p:nvSpPr>
        <p:spPr>
          <a:xfrm>
            <a:off x="862519" y="4971497"/>
            <a:ext cx="10719881" cy="739066"/>
          </a:xfrm>
        </p:spPr>
        <p:txBody>
          <a:bodyPr>
            <a:normAutofit/>
          </a:bodyPr>
          <a:lstStyle/>
          <a:p>
            <a:r>
              <a:rPr lang="en-US" sz="1200" dirty="0"/>
              <a:t>All information contained in this presentation and any accompanying documents is for iSAS project only and must be treated as strictly confidential.</a:t>
            </a:r>
          </a:p>
          <a:p>
            <a:r>
              <a:rPr lang="en-US" sz="1200" dirty="0"/>
              <a:t>Any dissemination, distribution or other use of this information without the consent of its owner is prohibited.</a:t>
            </a:r>
          </a:p>
        </p:txBody>
      </p:sp>
      <p:sp>
        <p:nvSpPr>
          <p:cNvPr id="12" name="Rectangle 8">
            <a:extLst>
              <a:ext uri="{FF2B5EF4-FFF2-40B4-BE49-F238E27FC236}">
                <a16:creationId xmlns:a16="http://schemas.microsoft.com/office/drawing/2014/main" id="{53C634DB-7A80-4488-BC83-CEA906ADD490}"/>
              </a:ext>
            </a:extLst>
          </p:cNvPr>
          <p:cNvSpPr>
            <a:spLocks noChangeArrowheads="1"/>
          </p:cNvSpPr>
          <p:nvPr/>
        </p:nvSpPr>
        <p:spPr bwMode="auto">
          <a:xfrm>
            <a:off x="0" y="549807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055" name="Picture 102">
            <a:extLst>
              <a:ext uri="{FF2B5EF4-FFF2-40B4-BE49-F238E27FC236}">
                <a16:creationId xmlns:a16="http://schemas.microsoft.com/office/drawing/2014/main" id="{5D586228-DD4D-4AD9-A6F8-CD44DAAB2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524" y="6089176"/>
            <a:ext cx="727075" cy="485775"/>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1E2AA974-1B61-4524-B53F-C39D2E7CF86D}"/>
              </a:ext>
            </a:extLst>
          </p:cNvPr>
          <p:cNvSpPr txBox="1"/>
          <p:nvPr/>
        </p:nvSpPr>
        <p:spPr>
          <a:xfrm>
            <a:off x="1130271" y="6097885"/>
            <a:ext cx="1093796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rPr>
              <a:t>Funded by the European Union. Views and opinions expressed are however those of the authors only and do not necessarily reflect those of the European Union or the European Commission. Neither the European Union nor the granting authority can be held responsible for them. </a:t>
            </a:r>
          </a:p>
        </p:txBody>
      </p:sp>
    </p:spTree>
    <p:extLst>
      <p:ext uri="{BB962C8B-B14F-4D97-AF65-F5344CB8AC3E}">
        <p14:creationId xmlns:p14="http://schemas.microsoft.com/office/powerpoint/2010/main" val="2174442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novate for Sustainable Accelerating Systems: Kick-Off Meeting">
            <a:extLst>
              <a:ext uri="{FF2B5EF4-FFF2-40B4-BE49-F238E27FC236}">
                <a16:creationId xmlns:a16="http://schemas.microsoft.com/office/drawing/2014/main" id="{0BBB2F10-FAEB-D3CF-A535-57FAB197BFA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2838" y="378848"/>
            <a:ext cx="3609024" cy="11342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5CFD807-6BFA-5F75-585F-038BB87B589A}"/>
              </a:ext>
            </a:extLst>
          </p:cNvPr>
          <p:cNvSpPr txBox="1"/>
          <p:nvPr/>
        </p:nvSpPr>
        <p:spPr>
          <a:xfrm>
            <a:off x="3910655" y="226449"/>
            <a:ext cx="7219220" cy="1569660"/>
          </a:xfrm>
          <a:prstGeom prst="rect">
            <a:avLst/>
          </a:prstGeom>
          <a:noFill/>
        </p:spPr>
        <p:txBody>
          <a:bodyPr wrap="none" rtlCol="0">
            <a:spAutoFit/>
          </a:bodyPr>
          <a:lstStyle/>
          <a:p>
            <a:r>
              <a:rPr lang="en-BE" sz="2400" b="1" dirty="0">
                <a:solidFill>
                  <a:schemeClr val="bg2">
                    <a:lumMod val="50000"/>
                  </a:schemeClr>
                </a:solidFill>
              </a:rPr>
              <a:t>WP</a:t>
            </a:r>
            <a:r>
              <a:rPr lang="it-IT" sz="2400" b="1" dirty="0">
                <a:solidFill>
                  <a:schemeClr val="bg2">
                    <a:lumMod val="50000"/>
                  </a:schemeClr>
                </a:solidFill>
              </a:rPr>
              <a:t>3</a:t>
            </a:r>
            <a:r>
              <a:rPr lang="en-BE" sz="2400" b="1" dirty="0">
                <a:solidFill>
                  <a:schemeClr val="bg2">
                    <a:lumMod val="50000"/>
                  </a:schemeClr>
                </a:solidFill>
              </a:rPr>
              <a:t>: </a:t>
            </a:r>
            <a:r>
              <a:rPr lang="en-US" sz="2400" b="1" dirty="0">
                <a:solidFill>
                  <a:schemeClr val="bg2">
                    <a:lumMod val="50000"/>
                  </a:schemeClr>
                </a:solidFill>
              </a:rPr>
              <a:t>Nb</a:t>
            </a:r>
            <a:r>
              <a:rPr lang="en-US" sz="2400" b="1" baseline="-25000" dirty="0">
                <a:solidFill>
                  <a:schemeClr val="bg2">
                    <a:lumMod val="50000"/>
                  </a:schemeClr>
                </a:solidFill>
              </a:rPr>
              <a:t>3</a:t>
            </a:r>
            <a:r>
              <a:rPr lang="en-US" sz="2400" b="1" dirty="0">
                <a:solidFill>
                  <a:schemeClr val="bg2">
                    <a:lumMod val="50000"/>
                  </a:schemeClr>
                </a:solidFill>
              </a:rPr>
              <a:t>Sn on Cu films for 4.2K cavity operation</a:t>
            </a:r>
          </a:p>
          <a:p>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INFN, CEA, HZB, </a:t>
            </a:r>
            <a:r>
              <a:rPr lang="en-US" b="1" dirty="0">
                <a:solidFill>
                  <a:schemeClr val="bg2">
                    <a:lumMod val="50000"/>
                  </a:schemeClr>
                </a:solidFill>
                <a:latin typeface="Calibri"/>
                <a:ea typeface="ＭＳ Ｐゴシック" charset="0"/>
              </a:rPr>
              <a:t>UKRI</a:t>
            </a:r>
            <a:endPar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endParaRPr>
          </a:p>
          <a:p>
            <a:r>
              <a:rPr lang="en-US" b="1" dirty="0">
                <a:solidFill>
                  <a:schemeClr val="bg2">
                    <a:lumMod val="50000"/>
                  </a:schemeClr>
                </a:solidFill>
                <a:latin typeface="Calibri"/>
                <a:ea typeface="ＭＳ Ｐゴシック" charset="0"/>
              </a:rPr>
              <a:t>Convener: Cristian Pira (INFN), Deputy </a:t>
            </a:r>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O. Malyshev (</a:t>
            </a:r>
            <a:r>
              <a:rPr lang="en-US" b="1" dirty="0">
                <a:solidFill>
                  <a:schemeClr val="bg2">
                    <a:lumMod val="50000"/>
                  </a:schemeClr>
                </a:solidFill>
                <a:latin typeface="Calibri"/>
                <a:ea typeface="ＭＳ Ｐゴシック" charset="0"/>
              </a:rPr>
              <a:t>UKRI</a:t>
            </a:r>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a:t>
            </a:r>
            <a:endParaRPr lang="en-US" b="1" dirty="0">
              <a:solidFill>
                <a:schemeClr val="bg2">
                  <a:lumMod val="50000"/>
                </a:schemeClr>
              </a:solidFill>
              <a:latin typeface="Calibri"/>
              <a:ea typeface="ＭＳ Ｐゴシック" charset="0"/>
            </a:endParaRPr>
          </a:p>
          <a:p>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Main contacts with other partners:</a:t>
            </a:r>
          </a:p>
          <a:p>
            <a:r>
              <a:rPr lang="en-US" b="1" dirty="0">
                <a:solidFill>
                  <a:schemeClr val="bg2">
                    <a:lumMod val="50000"/>
                  </a:schemeClr>
                </a:solidFill>
                <a:latin typeface="Calibri"/>
                <a:ea typeface="ＭＳ Ｐゴシック" charset="0"/>
              </a:rPr>
              <a:t>T. </a:t>
            </a:r>
            <a:r>
              <a:rPr kumimoji="0" lang="en-US" sz="1800" b="1" i="0" u="none" strike="noStrike" kern="1200" cap="none" spc="0" normalizeH="0" baseline="0" noProof="0" dirty="0" err="1">
                <a:ln>
                  <a:noFill/>
                </a:ln>
                <a:solidFill>
                  <a:schemeClr val="bg2">
                    <a:lumMod val="50000"/>
                  </a:schemeClr>
                </a:solidFill>
                <a:effectLst/>
                <a:uLnTx/>
                <a:uFillTx/>
                <a:latin typeface="Calibri"/>
                <a:ea typeface="ＭＳ Ｐゴシック" charset="0"/>
              </a:rPr>
              <a:t>Proslier</a:t>
            </a:r>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 (CEA)</a:t>
            </a:r>
            <a:r>
              <a:rPr lang="it-IT" b="1" noProof="0" dirty="0">
                <a:solidFill>
                  <a:schemeClr val="bg2">
                    <a:lumMod val="50000"/>
                  </a:schemeClr>
                </a:solidFill>
              </a:rPr>
              <a:t>, </a:t>
            </a:r>
            <a:r>
              <a:rPr kumimoji="0" lang="en-US" sz="1800" b="1" i="0" u="none" strike="noStrike" kern="1200" cap="none" spc="0" normalizeH="0" baseline="0" noProof="0" dirty="0" err="1">
                <a:ln>
                  <a:noFill/>
                </a:ln>
                <a:solidFill>
                  <a:schemeClr val="bg2">
                    <a:lumMod val="50000"/>
                  </a:schemeClr>
                </a:solidFill>
                <a:effectLst/>
                <a:uLnTx/>
                <a:uFillTx/>
                <a:latin typeface="Calibri"/>
                <a:ea typeface="ＭＳ Ｐゴシック" charset="0"/>
              </a:rPr>
              <a:t>O.Kugeler</a:t>
            </a:r>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 (HZB), O. Malyshev (</a:t>
            </a:r>
            <a:r>
              <a:rPr lang="en-US" b="1" dirty="0">
                <a:solidFill>
                  <a:schemeClr val="bg2">
                    <a:lumMod val="50000"/>
                  </a:schemeClr>
                </a:solidFill>
                <a:latin typeface="Calibri"/>
                <a:ea typeface="ＭＳ Ｐゴシック" charset="0"/>
              </a:rPr>
              <a:t>UKRI</a:t>
            </a:r>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 R. </a:t>
            </a:r>
            <a:r>
              <a:rPr kumimoji="0" lang="en-US" sz="1800" b="1" i="0" u="none" strike="noStrike" kern="1200" cap="none" spc="0" normalizeH="0" baseline="0" noProof="0" dirty="0" err="1">
                <a:ln>
                  <a:noFill/>
                </a:ln>
                <a:solidFill>
                  <a:schemeClr val="bg2">
                    <a:lumMod val="50000"/>
                  </a:schemeClr>
                </a:solidFill>
                <a:effectLst/>
                <a:uLnTx/>
                <a:uFillTx/>
                <a:latin typeface="Calibri"/>
                <a:ea typeface="ＭＳ Ｐゴシック" charset="0"/>
              </a:rPr>
              <a:t>Valizadeh</a:t>
            </a:r>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 (UKRI)</a:t>
            </a:r>
            <a:endParaRPr lang="en-BE" b="1" dirty="0">
              <a:solidFill>
                <a:schemeClr val="bg2">
                  <a:lumMod val="50000"/>
                </a:schemeClr>
              </a:solidFill>
            </a:endParaRPr>
          </a:p>
        </p:txBody>
      </p:sp>
      <p:sp>
        <p:nvSpPr>
          <p:cNvPr id="5" name="TextBox 4">
            <a:extLst>
              <a:ext uri="{FF2B5EF4-FFF2-40B4-BE49-F238E27FC236}">
                <a16:creationId xmlns:a16="http://schemas.microsoft.com/office/drawing/2014/main" id="{95F84323-17F1-884D-6FDE-73259D549291}"/>
              </a:ext>
            </a:extLst>
          </p:cNvPr>
          <p:cNvSpPr txBox="1"/>
          <p:nvPr/>
        </p:nvSpPr>
        <p:spPr>
          <a:xfrm>
            <a:off x="381000" y="1800168"/>
            <a:ext cx="11811000" cy="5016758"/>
          </a:xfrm>
          <a:prstGeom prst="rect">
            <a:avLst/>
          </a:prstGeom>
          <a:noFill/>
        </p:spPr>
        <p:txBody>
          <a:bodyPr wrap="square" rtlCol="0">
            <a:spAutoFit/>
          </a:bodyPr>
          <a:lstStyle/>
          <a:p>
            <a:r>
              <a:rPr lang="en-GB" sz="1600" b="1" i="1" dirty="0">
                <a:effectLst/>
              </a:rPr>
              <a:t>Task 3.1: Coordination of R&amp;D on SC Cavities – M1-M48</a:t>
            </a:r>
            <a:endParaRPr lang="en-GB" sz="1600" b="1" dirty="0">
              <a:effectLst/>
            </a:endParaRPr>
          </a:p>
          <a:p>
            <a:r>
              <a:rPr lang="en-GB" sz="1600" i="1" dirty="0">
                <a:effectLst/>
              </a:rPr>
              <a:t>• General coordination by INFN.</a:t>
            </a:r>
          </a:p>
          <a:p>
            <a:r>
              <a:rPr lang="en-GB" sz="1600" b="1" i="1" dirty="0">
                <a:effectLst/>
              </a:rPr>
              <a:t>Task 3.2: Flux Trapping – M1-M32</a:t>
            </a:r>
            <a:endParaRPr lang="en-GB" sz="1600" b="1" dirty="0">
              <a:effectLst/>
            </a:endParaRPr>
          </a:p>
          <a:p>
            <a:pPr marL="182563" indent="-182563">
              <a:buFont typeface="Arial" panose="020B0604020202020204" pitchFamily="34" charset="0"/>
              <a:buChar char="•"/>
            </a:pPr>
            <a:r>
              <a:rPr lang="en-US" sz="1600" i="1" dirty="0">
                <a:effectLst/>
              </a:rPr>
              <a:t>Explore new coating parameters for planar samples and small resonators to minimize flux trapping in SC A15 films.</a:t>
            </a:r>
          </a:p>
          <a:p>
            <a:pPr marL="182563" indent="-182563">
              <a:buFont typeface="Arial" panose="020B0604020202020204" pitchFamily="34" charset="0"/>
              <a:buChar char="•"/>
            </a:pPr>
            <a:r>
              <a:rPr lang="en-US" sz="1600" i="1" dirty="0">
                <a:effectLst/>
              </a:rPr>
              <a:t>Upgrade the STFC choke cavity and the HZB QPR to support detailed flux trapping analyses of coated SC films.</a:t>
            </a:r>
          </a:p>
          <a:p>
            <a:pPr marL="182563" indent="-182563">
              <a:buFont typeface="Arial" panose="020B0604020202020204" pitchFamily="34" charset="0"/>
              <a:buChar char="•"/>
            </a:pPr>
            <a:r>
              <a:rPr lang="en-US" sz="1600" i="1" dirty="0">
                <a:effectLst/>
                <a:cs typeface="Helvetica" panose="020B0604020202020204" pitchFamily="34" charset="0"/>
              </a:rPr>
              <a:t>Characterize trapped flux, flux viscosity and the interaction with the RF field with SC A15 films in small resonators and planar samples with the upgraded systems.</a:t>
            </a:r>
          </a:p>
          <a:p>
            <a:r>
              <a:rPr lang="en-US" sz="1600" b="1" i="1" dirty="0">
                <a:cs typeface="Helvetica" panose="020B0604020202020204" pitchFamily="34" charset="0"/>
              </a:rPr>
              <a:t>Task 3.3: RF Tunability – M1-M32</a:t>
            </a:r>
          </a:p>
          <a:p>
            <a:r>
              <a:rPr lang="en-US" sz="1600" i="1" dirty="0">
                <a:cs typeface="Helvetica" panose="020B0604020202020204" pitchFamily="34" charset="0"/>
              </a:rPr>
              <a:t>• Explore new coating parameters on planar samples and resonators to enhance the mechanical strength in SC A15 films.</a:t>
            </a:r>
          </a:p>
          <a:p>
            <a:r>
              <a:rPr lang="en-US" sz="1600" i="1" dirty="0">
                <a:cs typeface="Helvetica" panose="020B0604020202020204" pitchFamily="34" charset="0"/>
              </a:rPr>
              <a:t>• Mechanical film-stability tests with planar samples.</a:t>
            </a:r>
          </a:p>
          <a:p>
            <a:r>
              <a:rPr lang="en-US" sz="1600" i="1" dirty="0">
                <a:cs typeface="Helvetica" panose="020B0604020202020204" pitchFamily="34" charset="0"/>
              </a:rPr>
              <a:t>• Build cavity tuning system and perform vertical cryo-tests of coated cavities to explore RF  performance limits and acceptable tuning without incurring film damage.</a:t>
            </a:r>
          </a:p>
          <a:p>
            <a:r>
              <a:rPr lang="en-US" sz="1600" i="1" dirty="0">
                <a:cs typeface="Helvetica" panose="020B0604020202020204" pitchFamily="34" charset="0"/>
              </a:rPr>
              <a:t>• Devise cavity tuning schemes for Nb3Sn cavities fulfilling the required tuning parameters while  taking into account the constraints of Nb3Sn. The implementation of FE-FRT to assist will be  considered.</a:t>
            </a:r>
          </a:p>
          <a:p>
            <a:r>
              <a:rPr lang="en-US" sz="1600" b="1" i="1" dirty="0">
                <a:cs typeface="Helvetica" panose="020B0604020202020204" pitchFamily="34" charset="0"/>
              </a:rPr>
              <a:t>Task 3.4: Adaptative layers – M1-M40</a:t>
            </a:r>
          </a:p>
          <a:p>
            <a:r>
              <a:rPr lang="en-US" sz="1600" i="1" dirty="0">
                <a:cs typeface="Helvetica" panose="020B0604020202020204" pitchFamily="34" charset="0"/>
              </a:rPr>
              <a:t>• Develop adaptative layers by atomic layer deposition on Cu that are stable up to 650 °C.</a:t>
            </a:r>
          </a:p>
          <a:p>
            <a:r>
              <a:rPr lang="en-US" sz="1600" i="1" dirty="0">
                <a:cs typeface="Helvetica" panose="020B0604020202020204" pitchFamily="34" charset="0"/>
              </a:rPr>
              <a:t>• Compare performance Nb3Sn on Cu with and without adaptive layers on planar samples and QPR.</a:t>
            </a:r>
          </a:p>
          <a:p>
            <a:r>
              <a:rPr lang="en-US" sz="1600" b="1" i="1" dirty="0">
                <a:cs typeface="Helvetica" panose="020B0604020202020204" pitchFamily="34" charset="0"/>
              </a:rPr>
              <a:t>Task 3.5: Working Cavity @4.2 K – M1-M48</a:t>
            </a:r>
          </a:p>
          <a:p>
            <a:r>
              <a:rPr lang="en-US" sz="1600" i="1" dirty="0">
                <a:cs typeface="Helvetica" panose="020B0604020202020204" pitchFamily="34" charset="0"/>
              </a:rPr>
              <a:t>• Improve I.FAST 1.3-GHz superconducting coating recipe based on Tasks 3.2-3.4 results.</a:t>
            </a:r>
          </a:p>
          <a:p>
            <a:r>
              <a:rPr lang="en-US" sz="1600" i="1" dirty="0">
                <a:cs typeface="Helvetica" panose="020B0604020202020204" pitchFamily="34" charset="0"/>
              </a:rPr>
              <a:t>• Prepare 1.3-GHz thin film cavities with an optimized coating recipe.</a:t>
            </a:r>
          </a:p>
        </p:txBody>
      </p:sp>
      <p:sp>
        <p:nvSpPr>
          <p:cNvPr id="2" name="TextBox 3">
            <a:extLst>
              <a:ext uri="{FF2B5EF4-FFF2-40B4-BE49-F238E27FC236}">
                <a16:creationId xmlns:a16="http://schemas.microsoft.com/office/drawing/2014/main" id="{D57F0D17-8572-5ED0-D9EE-EEC7150AA3F7}"/>
              </a:ext>
            </a:extLst>
          </p:cNvPr>
          <p:cNvSpPr txBox="1"/>
          <p:nvPr/>
        </p:nvSpPr>
        <p:spPr>
          <a:xfrm>
            <a:off x="302948" y="106306"/>
            <a:ext cx="3225178" cy="369332"/>
          </a:xfrm>
          <a:prstGeom prst="rect">
            <a:avLst/>
          </a:prstGeom>
          <a:noFill/>
        </p:spPr>
        <p:txBody>
          <a:bodyPr wrap="none" rtlCol="0">
            <a:spAutoFit/>
          </a:bodyPr>
          <a:lstStyle/>
          <a:p>
            <a:r>
              <a:rPr lang="it-IT" b="1" dirty="0">
                <a:solidFill>
                  <a:srgbClr val="A4C137"/>
                </a:solidFill>
              </a:rPr>
              <a:t>Steering Committee </a:t>
            </a:r>
            <a:r>
              <a:rPr lang="it-IT" b="1" dirty="0" err="1">
                <a:solidFill>
                  <a:srgbClr val="A4C137"/>
                </a:solidFill>
              </a:rPr>
              <a:t>Jan</a:t>
            </a:r>
            <a:r>
              <a:rPr lang="it-IT" b="1" dirty="0">
                <a:solidFill>
                  <a:srgbClr val="A4C137"/>
                </a:solidFill>
              </a:rPr>
              <a:t> 2025</a:t>
            </a:r>
            <a:endParaRPr lang="en-BE" b="1" dirty="0">
              <a:solidFill>
                <a:srgbClr val="A4C137"/>
              </a:solidFill>
            </a:endParaRPr>
          </a:p>
        </p:txBody>
      </p:sp>
    </p:spTree>
    <p:extLst>
      <p:ext uri="{BB962C8B-B14F-4D97-AF65-F5344CB8AC3E}">
        <p14:creationId xmlns:p14="http://schemas.microsoft.com/office/powerpoint/2010/main" val="1948054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0D4F3-7AEC-CFD4-7FE7-0E588B9EF0F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81E64FE-2548-E4FA-F579-D964F9FF9448}"/>
              </a:ext>
            </a:extLst>
          </p:cNvPr>
          <p:cNvSpPr txBox="1"/>
          <p:nvPr/>
        </p:nvSpPr>
        <p:spPr>
          <a:xfrm>
            <a:off x="3418115" y="315684"/>
            <a:ext cx="5662832" cy="461665"/>
          </a:xfrm>
          <a:prstGeom prst="rect">
            <a:avLst/>
          </a:prstGeom>
          <a:noFill/>
        </p:spPr>
        <p:txBody>
          <a:bodyPr wrap="none" rtlCol="0">
            <a:spAutoFit/>
          </a:bodyPr>
          <a:lstStyle/>
          <a:p>
            <a:r>
              <a:rPr lang="en-BE" sz="2400" b="1" dirty="0">
                <a:solidFill>
                  <a:srgbClr val="002060"/>
                </a:solidFill>
              </a:rPr>
              <a:t>WP</a:t>
            </a:r>
            <a:r>
              <a:rPr lang="it-IT" sz="2400" b="1" dirty="0">
                <a:solidFill>
                  <a:srgbClr val="002060"/>
                </a:solidFill>
              </a:rPr>
              <a:t>3</a:t>
            </a:r>
            <a:r>
              <a:rPr lang="en-BE" sz="2400" b="1" dirty="0">
                <a:solidFill>
                  <a:srgbClr val="002060"/>
                </a:solidFill>
              </a:rPr>
              <a:t> – </a:t>
            </a:r>
            <a:r>
              <a:rPr lang="it-IT" sz="2400" b="1" dirty="0">
                <a:solidFill>
                  <a:srgbClr val="002060"/>
                </a:solidFill>
              </a:rPr>
              <a:t>SRF</a:t>
            </a:r>
            <a:r>
              <a:rPr lang="en-BE" sz="2400" b="1" dirty="0">
                <a:solidFill>
                  <a:srgbClr val="002060"/>
                </a:solidFill>
              </a:rPr>
              <a:t>:</a:t>
            </a:r>
            <a:r>
              <a:rPr lang="en-BE" sz="2400" b="1" dirty="0">
                <a:solidFill>
                  <a:schemeClr val="bg2">
                    <a:lumMod val="50000"/>
                  </a:schemeClr>
                </a:solidFill>
              </a:rPr>
              <a:t> status/evolution of Task </a:t>
            </a:r>
            <a:r>
              <a:rPr lang="it-IT" sz="2400" b="1" dirty="0">
                <a:solidFill>
                  <a:schemeClr val="bg2">
                    <a:lumMod val="50000"/>
                  </a:schemeClr>
                </a:solidFill>
              </a:rPr>
              <a:t>3</a:t>
            </a:r>
            <a:r>
              <a:rPr lang="en-BE" sz="2400" b="1" dirty="0">
                <a:solidFill>
                  <a:schemeClr val="bg2">
                    <a:lumMod val="50000"/>
                  </a:schemeClr>
                </a:solidFill>
              </a:rPr>
              <a:t>.</a:t>
            </a:r>
            <a:r>
              <a:rPr lang="it-IT" sz="2400" b="1" dirty="0">
                <a:solidFill>
                  <a:schemeClr val="bg2">
                    <a:lumMod val="50000"/>
                  </a:schemeClr>
                </a:solidFill>
              </a:rPr>
              <a:t>1</a:t>
            </a:r>
            <a:endParaRPr lang="en-BE" sz="2400" b="1" dirty="0">
              <a:solidFill>
                <a:schemeClr val="bg2">
                  <a:lumMod val="50000"/>
                </a:schemeClr>
              </a:solidFill>
            </a:endParaRPr>
          </a:p>
        </p:txBody>
      </p:sp>
      <p:pic>
        <p:nvPicPr>
          <p:cNvPr id="5" name="Picture 2" descr="Innovate for Sustainable Accelerating Systems: Kick-Off Meeting">
            <a:extLst>
              <a:ext uri="{FF2B5EF4-FFF2-40B4-BE49-F238E27FC236}">
                <a16:creationId xmlns:a16="http://schemas.microsoft.com/office/drawing/2014/main" id="{A75EDDAA-D7D5-9C7C-CF31-35244E5D81D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48976FAC-9D11-E27E-EF3E-58F030D0D373}"/>
              </a:ext>
            </a:extLst>
          </p:cNvPr>
          <p:cNvSpPr txBox="1"/>
          <p:nvPr/>
        </p:nvSpPr>
        <p:spPr>
          <a:xfrm>
            <a:off x="838200" y="1792479"/>
            <a:ext cx="7094601" cy="353943"/>
          </a:xfrm>
          <a:prstGeom prst="rect">
            <a:avLst/>
          </a:prstGeom>
          <a:noFill/>
        </p:spPr>
        <p:txBody>
          <a:bodyPr wrap="square">
            <a:spAutoFit/>
          </a:bodyPr>
          <a:lstStyle/>
          <a:p>
            <a:pPr marL="0" indent="0" algn="l">
              <a:buNone/>
            </a:pPr>
            <a:r>
              <a:rPr lang="en-US" sz="1700" b="1" i="0" u="none" strike="noStrike" baseline="0" dirty="0">
                <a:solidFill>
                  <a:srgbClr val="1B3C70"/>
                </a:solidFill>
              </a:rPr>
              <a:t>Milestone 39</a:t>
            </a:r>
            <a:r>
              <a:rPr lang="en-US" sz="1700" b="1" i="0" u="none" strike="noStrike" baseline="0" dirty="0"/>
              <a:t> </a:t>
            </a:r>
            <a:r>
              <a:rPr lang="en-US" sz="1700" i="0" u="none" strike="noStrike" baseline="0" dirty="0"/>
              <a:t>Impact risk analysis WP3 </a:t>
            </a:r>
            <a:r>
              <a:rPr lang="en-US" sz="1700" b="0" i="0" u="none" strike="noStrike" baseline="0" dirty="0">
                <a:solidFill>
                  <a:srgbClr val="A4C137"/>
                </a:solidFill>
              </a:rPr>
              <a:t>- </a:t>
            </a:r>
            <a:r>
              <a:rPr lang="en-US" sz="1700" i="1" dirty="0">
                <a:solidFill>
                  <a:srgbClr val="A4C137"/>
                </a:solidFill>
              </a:rPr>
              <a:t>INFN</a:t>
            </a:r>
            <a:r>
              <a:rPr lang="en-US" sz="1700" b="0" i="1" u="none" strike="noStrike" baseline="0" dirty="0">
                <a:solidFill>
                  <a:srgbClr val="A4C137"/>
                </a:solidFill>
              </a:rPr>
              <a:t> - </a:t>
            </a:r>
            <a:r>
              <a:rPr lang="en-US" sz="1700" i="1" dirty="0">
                <a:solidFill>
                  <a:srgbClr val="A4C137"/>
                </a:solidFill>
              </a:rPr>
              <a:t>Presentation</a:t>
            </a:r>
            <a:r>
              <a:rPr lang="en-US" sz="1700" b="0" i="1" u="none" strike="noStrike" baseline="0" dirty="0">
                <a:solidFill>
                  <a:srgbClr val="A4C137"/>
                </a:solidFill>
              </a:rPr>
              <a:t> </a:t>
            </a:r>
            <a:r>
              <a:rPr lang="en-US" sz="1700" b="0" i="1" u="none" strike="noStrike" baseline="0" dirty="0">
                <a:solidFill>
                  <a:srgbClr val="1B3C70"/>
                </a:solidFill>
              </a:rPr>
              <a:t>M24</a:t>
            </a:r>
          </a:p>
        </p:txBody>
      </p:sp>
      <p:pic>
        <p:nvPicPr>
          <p:cNvPr id="7" name="Picture 4" descr="1.814 immagini, foto stock, oggetti 3D e immagini vettoriali Ongoing icon |  Shutterstock">
            <a:extLst>
              <a:ext uri="{FF2B5EF4-FFF2-40B4-BE49-F238E27FC236}">
                <a16:creationId xmlns:a16="http://schemas.microsoft.com/office/drawing/2014/main" id="{27208CAF-16CF-5ACB-B417-74BB35545D55}"/>
              </a:ext>
            </a:extLst>
          </p:cNvPr>
          <p:cNvPicPr>
            <a:picLocks noChangeAspect="1" noChangeArrowheads="1"/>
          </p:cNvPicPr>
          <p:nvPr/>
        </p:nvPicPr>
        <p:blipFill rotWithShape="1">
          <a:blip r:embed="rId3"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4087238" y="-27135"/>
            <a:ext cx="257703" cy="270142"/>
          </a:xfrm>
          <a:prstGeom prst="rect">
            <a:avLst/>
          </a:prstGeom>
          <a:noFill/>
          <a:extLst>
            <a:ext uri="{909E8E84-426E-40DD-AFC4-6F175D3DCCD1}">
              <a14:hiddenFill xmlns:a14="http://schemas.microsoft.com/office/drawing/2010/main">
                <a:solidFill>
                  <a:srgbClr val="FFFFFF"/>
                </a:solidFill>
              </a14:hiddenFill>
            </a:ext>
          </a:extLst>
        </p:spPr>
      </p:pic>
      <p:sp>
        <p:nvSpPr>
          <p:cNvPr id="11" name="CasellaDiTesto 10">
            <a:extLst>
              <a:ext uri="{FF2B5EF4-FFF2-40B4-BE49-F238E27FC236}">
                <a16:creationId xmlns:a16="http://schemas.microsoft.com/office/drawing/2014/main" id="{4AD040B5-3942-E1D4-467F-BAF733EA17E4}"/>
              </a:ext>
            </a:extLst>
          </p:cNvPr>
          <p:cNvSpPr txBox="1"/>
          <p:nvPr/>
        </p:nvSpPr>
        <p:spPr>
          <a:xfrm>
            <a:off x="792497" y="2990897"/>
            <a:ext cx="11201400" cy="3842077"/>
          </a:xfrm>
          <a:prstGeom prst="rect">
            <a:avLst/>
          </a:prstGeom>
          <a:noFill/>
        </p:spPr>
        <p:txBody>
          <a:bodyPr wrap="square">
            <a:spAutoFit/>
          </a:bodyPr>
          <a:lstStyle/>
          <a:p>
            <a:pPr lvl="0" algn="l">
              <a:spcAft>
                <a:spcPts val="1000"/>
              </a:spcAft>
            </a:pPr>
            <a:r>
              <a:rPr lang="en-US" sz="1200" b="1" dirty="0">
                <a:solidFill>
                  <a:srgbClr val="1B3C70"/>
                </a:solidFill>
                <a:effectLst/>
                <a:ea typeface="Calibri" panose="020F0502020204030204" pitchFamily="34" charset="0"/>
                <a:cs typeface="Arial" panose="020B0604020202020204" pitchFamily="34" charset="0"/>
              </a:rPr>
              <a:t>WP3 Meeting 01 </a:t>
            </a:r>
            <a:r>
              <a:rPr lang="en-US" sz="1200" dirty="0">
                <a:solidFill>
                  <a:srgbClr val="1B3C70"/>
                </a:solidFill>
                <a:effectLst/>
                <a:ea typeface="Calibri" panose="020F0502020204030204" pitchFamily="34" charset="0"/>
                <a:cs typeface="Arial" panose="020B0604020202020204" pitchFamily="34" charset="0"/>
              </a:rPr>
              <a:t>- </a:t>
            </a:r>
            <a:r>
              <a:rPr lang="en-US" sz="1200" dirty="0">
                <a:solidFill>
                  <a:srgbClr val="8CA72B"/>
                </a:solidFill>
                <a:effectLst/>
                <a:ea typeface="Calibri" panose="020F0502020204030204" pitchFamily="34" charset="0"/>
                <a:cs typeface="Arial" panose="020B0604020202020204" pitchFamily="34" charset="0"/>
              </a:rPr>
              <a:t>Task leaders Pre-Kick-Off remote meeting on 21/02/2024 </a:t>
            </a:r>
            <a:r>
              <a:rPr lang="en-US" sz="1100" i="1" u="sng" dirty="0">
                <a:solidFill>
                  <a:srgbClr val="1B3C70"/>
                </a:solidFill>
                <a:effectLst/>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https://agenda.infn.it/event/40107/</a:t>
            </a:r>
            <a:endParaRPr lang="it-IT" sz="1100" dirty="0">
              <a:solidFill>
                <a:srgbClr val="1B3C70"/>
              </a:solidFill>
              <a:effectLst/>
              <a:ea typeface="Calibri" panose="020F0502020204030204" pitchFamily="34" charset="0"/>
              <a:cs typeface="Arial" panose="020B0604020202020204" pitchFamily="34" charset="0"/>
            </a:endParaRPr>
          </a:p>
          <a:p>
            <a:pPr lvl="0" algn="l">
              <a:spcAft>
                <a:spcPts val="1000"/>
              </a:spcAft>
            </a:pPr>
            <a:r>
              <a:rPr lang="en-US" sz="1200" b="1" dirty="0">
                <a:solidFill>
                  <a:srgbClr val="1B3C70"/>
                </a:solidFill>
                <a:effectLst/>
                <a:ea typeface="Calibri" panose="020F0502020204030204" pitchFamily="34" charset="0"/>
                <a:cs typeface="Arial" panose="020B0604020202020204" pitchFamily="34" charset="0"/>
              </a:rPr>
              <a:t>WP3 Meeting 02 </a:t>
            </a:r>
            <a:r>
              <a:rPr lang="en-US" sz="1200" dirty="0">
                <a:solidFill>
                  <a:srgbClr val="1B3C70"/>
                </a:solidFill>
                <a:effectLst/>
                <a:ea typeface="Calibri" panose="020F0502020204030204" pitchFamily="34" charset="0"/>
                <a:cs typeface="Arial" panose="020B0604020202020204" pitchFamily="34" charset="0"/>
              </a:rPr>
              <a:t>- </a:t>
            </a:r>
            <a:r>
              <a:rPr lang="en-US" sz="1200" dirty="0">
                <a:solidFill>
                  <a:srgbClr val="8CA72B"/>
                </a:solidFill>
                <a:effectLst/>
                <a:ea typeface="Calibri" panose="020F0502020204030204" pitchFamily="34" charset="0"/>
                <a:cs typeface="Arial" panose="020B0604020202020204" pitchFamily="34" charset="0"/>
              </a:rPr>
              <a:t>Kick-Off meeting in Paris (hybrid) on 16/04/2024 (in collaboration with I.FAST WP9)</a:t>
            </a:r>
            <a:r>
              <a:rPr lang="en-US" sz="1200" dirty="0">
                <a:solidFill>
                  <a:srgbClr val="8CA72B"/>
                </a:solidFill>
                <a:ea typeface="Calibri" panose="020F0502020204030204" pitchFamily="34" charset="0"/>
                <a:cs typeface="Arial" panose="020B0604020202020204" pitchFamily="34" charset="0"/>
              </a:rPr>
              <a:t> </a:t>
            </a:r>
            <a:r>
              <a:rPr lang="en-US" sz="1100" i="1" u="sng" dirty="0">
                <a:solidFill>
                  <a:srgbClr val="1B3C70"/>
                </a:solidFill>
                <a:effectLst/>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https://indico.cern.ch/event/1357302/sessions/528505/#20240416</a:t>
            </a:r>
            <a:endParaRPr lang="it-IT" sz="1100" dirty="0">
              <a:solidFill>
                <a:srgbClr val="1B3C70"/>
              </a:solidFill>
              <a:effectLst/>
              <a:ea typeface="Calibri" panose="020F0502020204030204" pitchFamily="34" charset="0"/>
              <a:cs typeface="Arial" panose="020B0604020202020204" pitchFamily="34" charset="0"/>
            </a:endParaRPr>
          </a:p>
          <a:p>
            <a:pPr lvl="0" algn="l">
              <a:spcAft>
                <a:spcPts val="1000"/>
              </a:spcAft>
            </a:pPr>
            <a:r>
              <a:rPr lang="en-US" sz="1200" b="1" dirty="0">
                <a:solidFill>
                  <a:srgbClr val="1B3C70"/>
                </a:solidFill>
                <a:effectLst/>
                <a:ea typeface="Calibri" panose="020F0502020204030204" pitchFamily="34" charset="0"/>
                <a:cs typeface="Arial" panose="020B0604020202020204" pitchFamily="34" charset="0"/>
              </a:rPr>
              <a:t>WP3 Meeting 03 </a:t>
            </a:r>
            <a:r>
              <a:rPr lang="en-US" sz="1200" dirty="0">
                <a:solidFill>
                  <a:srgbClr val="1B3C70"/>
                </a:solidFill>
                <a:effectLst/>
                <a:ea typeface="Calibri" panose="020F0502020204030204" pitchFamily="34" charset="0"/>
                <a:cs typeface="Arial" panose="020B0604020202020204" pitchFamily="34" charset="0"/>
              </a:rPr>
              <a:t>- </a:t>
            </a:r>
            <a:r>
              <a:rPr lang="en-US" sz="1200" dirty="0">
                <a:solidFill>
                  <a:srgbClr val="8CA72B"/>
                </a:solidFill>
                <a:effectLst/>
                <a:ea typeface="Calibri" panose="020F0502020204030204" pitchFamily="34" charset="0"/>
                <a:cs typeface="Arial" panose="020B0604020202020204" pitchFamily="34" charset="0"/>
              </a:rPr>
              <a:t>Task Leaders remote meeting on 17/07/2024 (in collaboration with I.FAST WP9) </a:t>
            </a:r>
            <a:r>
              <a:rPr lang="en-US" sz="1100" i="1" u="sng" dirty="0">
                <a:solidFill>
                  <a:srgbClr val="1B3C70"/>
                </a:solidFill>
                <a:effectLst/>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https://indico.cern.ch/event/1437516/</a:t>
            </a:r>
            <a:endParaRPr lang="it-IT" sz="1100" dirty="0">
              <a:solidFill>
                <a:srgbClr val="1B3C70"/>
              </a:solidFill>
              <a:effectLst/>
              <a:ea typeface="Calibri" panose="020F0502020204030204" pitchFamily="34" charset="0"/>
              <a:cs typeface="Arial" panose="020B0604020202020204" pitchFamily="34" charset="0"/>
            </a:endParaRPr>
          </a:p>
          <a:p>
            <a:pPr lvl="0" algn="l">
              <a:spcAft>
                <a:spcPts val="1000"/>
              </a:spcAft>
            </a:pPr>
            <a:r>
              <a:rPr lang="en-US" sz="1200" b="1" dirty="0">
                <a:solidFill>
                  <a:srgbClr val="1B3C70"/>
                </a:solidFill>
                <a:effectLst/>
                <a:ea typeface="Calibri" panose="020F0502020204030204" pitchFamily="34" charset="0"/>
                <a:cs typeface="Arial" panose="020B0604020202020204" pitchFamily="34" charset="0"/>
              </a:rPr>
              <a:t>WP3 Meeting 04 </a:t>
            </a:r>
            <a:r>
              <a:rPr lang="en-US" sz="1200" dirty="0">
                <a:solidFill>
                  <a:srgbClr val="1B3C70"/>
                </a:solidFill>
                <a:effectLst/>
                <a:ea typeface="Calibri" panose="020F0502020204030204" pitchFamily="34" charset="0"/>
                <a:cs typeface="Arial" panose="020B0604020202020204" pitchFamily="34" charset="0"/>
              </a:rPr>
              <a:t>- </a:t>
            </a:r>
            <a:r>
              <a:rPr lang="en-US" sz="1200" dirty="0">
                <a:solidFill>
                  <a:srgbClr val="8CA72B"/>
                </a:solidFill>
                <a:effectLst/>
                <a:ea typeface="Calibri" panose="020F0502020204030204" pitchFamily="34" charset="0"/>
                <a:cs typeface="Arial" panose="020B0604020202020204" pitchFamily="34" charset="0"/>
              </a:rPr>
              <a:t>Hybrid meeting in Berlin on 02-03/12/2024 (in collaboration with I.FAST WP9) </a:t>
            </a:r>
            <a:r>
              <a:rPr lang="en-US" sz="1100" i="1" u="sng" dirty="0">
                <a:solidFill>
                  <a:srgbClr val="1B3C70"/>
                </a:solidFill>
                <a:effectLst/>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https://events.hifis.net/event/1875/</a:t>
            </a:r>
            <a:endParaRPr lang="it-IT" sz="1100" dirty="0">
              <a:solidFill>
                <a:srgbClr val="1B3C70"/>
              </a:solidFill>
              <a:effectLst/>
              <a:ea typeface="Calibri" panose="020F0502020204030204" pitchFamily="34" charset="0"/>
              <a:cs typeface="Arial" panose="020B0604020202020204" pitchFamily="34" charset="0"/>
            </a:endParaRPr>
          </a:p>
          <a:p>
            <a:pPr lvl="0" algn="l">
              <a:spcAft>
                <a:spcPts val="1000"/>
              </a:spcAft>
            </a:pPr>
            <a:r>
              <a:rPr lang="en-US" sz="1200" b="1" dirty="0">
                <a:solidFill>
                  <a:srgbClr val="1B3C70"/>
                </a:solidFill>
                <a:effectLst/>
                <a:ea typeface="Calibri" panose="020F0502020204030204" pitchFamily="34" charset="0"/>
                <a:cs typeface="Arial" panose="020B0604020202020204" pitchFamily="34" charset="0"/>
              </a:rPr>
              <a:t>WP3 Meeting 05 </a:t>
            </a:r>
            <a:r>
              <a:rPr lang="en-US" sz="1200" dirty="0">
                <a:solidFill>
                  <a:srgbClr val="1B3C70"/>
                </a:solidFill>
                <a:effectLst/>
                <a:ea typeface="Calibri" panose="020F0502020204030204" pitchFamily="34" charset="0"/>
                <a:cs typeface="Arial" panose="020B0604020202020204" pitchFamily="34" charset="0"/>
              </a:rPr>
              <a:t>- </a:t>
            </a:r>
            <a:r>
              <a:rPr lang="en-US" sz="1200" dirty="0">
                <a:solidFill>
                  <a:srgbClr val="8CA72B"/>
                </a:solidFill>
                <a:effectLst/>
                <a:ea typeface="Calibri" panose="020F0502020204030204" pitchFamily="34" charset="0"/>
                <a:cs typeface="Arial" panose="020B0604020202020204" pitchFamily="34" charset="0"/>
              </a:rPr>
              <a:t>Annual meeting in LNL (hybrid) on 12/03/2025</a:t>
            </a:r>
            <a:r>
              <a:rPr lang="en-US" sz="1200" dirty="0">
                <a:solidFill>
                  <a:srgbClr val="1B3C70"/>
                </a:solidFill>
                <a:ea typeface="Calibri" panose="020F0502020204030204" pitchFamily="34" charset="0"/>
                <a:cs typeface="Arial" panose="020B0604020202020204" pitchFamily="34" charset="0"/>
              </a:rPr>
              <a:t> </a:t>
            </a:r>
            <a:r>
              <a:rPr lang="en-US" sz="1100" i="1" u="sng" dirty="0">
                <a:solidFill>
                  <a:srgbClr val="1B3C70"/>
                </a:solidFill>
                <a:effectLst/>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https://indico.ijclab.in2p3.fr/event/11291/timetable/#20250312</a:t>
            </a:r>
            <a:endParaRPr lang="it-IT" sz="1100" dirty="0">
              <a:solidFill>
                <a:srgbClr val="1B3C70"/>
              </a:solidFill>
              <a:effectLst/>
              <a:ea typeface="Calibri" panose="020F0502020204030204" pitchFamily="34" charset="0"/>
              <a:cs typeface="Arial" panose="020B0604020202020204" pitchFamily="34" charset="0"/>
            </a:endParaRPr>
          </a:p>
          <a:p>
            <a:pPr lvl="0" algn="l">
              <a:spcAft>
                <a:spcPts val="1000"/>
              </a:spcAft>
            </a:pPr>
            <a:r>
              <a:rPr lang="en-US" sz="1200" b="1" dirty="0">
                <a:solidFill>
                  <a:srgbClr val="1B3C70"/>
                </a:solidFill>
                <a:effectLst/>
                <a:ea typeface="Calibri" panose="020F0502020204030204" pitchFamily="34" charset="0"/>
                <a:cs typeface="Arial" panose="020B0604020202020204" pitchFamily="34" charset="0"/>
              </a:rPr>
              <a:t>WP3 Meeting 06 </a:t>
            </a:r>
            <a:r>
              <a:rPr lang="en-US" sz="1200" dirty="0">
                <a:solidFill>
                  <a:srgbClr val="1B3C70"/>
                </a:solidFill>
                <a:effectLst/>
                <a:ea typeface="Calibri" panose="020F0502020204030204" pitchFamily="34" charset="0"/>
                <a:cs typeface="Arial" panose="020B0604020202020204" pitchFamily="34" charset="0"/>
              </a:rPr>
              <a:t>- </a:t>
            </a:r>
            <a:r>
              <a:rPr lang="en-US" sz="1200" dirty="0">
                <a:solidFill>
                  <a:srgbClr val="8CA72B"/>
                </a:solidFill>
                <a:effectLst/>
                <a:ea typeface="Calibri" panose="020F0502020204030204" pitchFamily="34" charset="0"/>
                <a:cs typeface="Arial" panose="020B0604020202020204" pitchFamily="34" charset="0"/>
              </a:rPr>
              <a:t>I.FAST Annual meeting in Cracow (hybrid) on 08/04/2025</a:t>
            </a:r>
            <a:r>
              <a:rPr lang="en-US" sz="1200" dirty="0">
                <a:solidFill>
                  <a:srgbClr val="1B3C70"/>
                </a:solidFill>
                <a:ea typeface="Calibri" panose="020F0502020204030204" pitchFamily="34" charset="0"/>
                <a:cs typeface="Arial" panose="020B0604020202020204" pitchFamily="34" charset="0"/>
              </a:rPr>
              <a:t> </a:t>
            </a:r>
            <a:r>
              <a:rPr lang="en-US" sz="1100" i="1" u="sng" dirty="0">
                <a:solidFill>
                  <a:srgbClr val="1B3C70"/>
                </a:solidFill>
                <a:effectLst/>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http://indico.cern.ch/event/1464979/timetable/#20250408.detailed</a:t>
            </a:r>
            <a:endParaRPr lang="it-IT" sz="1100" dirty="0">
              <a:solidFill>
                <a:srgbClr val="1B3C70"/>
              </a:solidFill>
              <a:effectLst/>
              <a:ea typeface="Calibri" panose="020F0502020204030204" pitchFamily="34" charset="0"/>
              <a:cs typeface="Arial" panose="020B0604020202020204" pitchFamily="34" charset="0"/>
            </a:endParaRPr>
          </a:p>
          <a:p>
            <a:pPr lvl="0" algn="l">
              <a:spcAft>
                <a:spcPts val="1000"/>
              </a:spcAft>
            </a:pPr>
            <a:r>
              <a:rPr lang="en-US" sz="1200" b="1" dirty="0">
                <a:solidFill>
                  <a:srgbClr val="1B3C70"/>
                </a:solidFill>
                <a:effectLst/>
                <a:ea typeface="Calibri" panose="020F0502020204030204" pitchFamily="34" charset="0"/>
                <a:cs typeface="Arial" panose="020B0604020202020204" pitchFamily="34" charset="0"/>
              </a:rPr>
              <a:t>Informal update </a:t>
            </a:r>
            <a:r>
              <a:rPr lang="en-US" sz="1200" dirty="0">
                <a:solidFill>
                  <a:srgbClr val="8CA72B"/>
                </a:solidFill>
                <a:effectLst/>
                <a:ea typeface="Calibri" panose="020F0502020204030204" pitchFamily="34" charset="0"/>
                <a:cs typeface="Arial" panose="020B0604020202020204" pitchFamily="34" charset="0"/>
              </a:rPr>
              <a:t>during SRF2025 Conference in Tokyo (21-26/</a:t>
            </a:r>
            <a:r>
              <a:rPr lang="en-US" sz="1200" dirty="0">
                <a:solidFill>
                  <a:srgbClr val="8CA72B"/>
                </a:solidFill>
                <a:ea typeface="Calibri" panose="020F0502020204030204" pitchFamily="34" charset="0"/>
                <a:cs typeface="Arial" panose="020B0604020202020204" pitchFamily="34" charset="0"/>
              </a:rPr>
              <a:t>09/</a:t>
            </a:r>
            <a:r>
              <a:rPr lang="en-US" sz="1200" dirty="0">
                <a:solidFill>
                  <a:srgbClr val="8CA72B"/>
                </a:solidFill>
                <a:effectLst/>
                <a:ea typeface="Calibri" panose="020F0502020204030204" pitchFamily="34" charset="0"/>
                <a:cs typeface="Arial" panose="020B0604020202020204" pitchFamily="34" charset="0"/>
              </a:rPr>
              <a:t>2025)</a:t>
            </a:r>
            <a:endParaRPr lang="it-IT" sz="1200" dirty="0">
              <a:solidFill>
                <a:srgbClr val="8CA72B"/>
              </a:solidFill>
              <a:effectLst/>
              <a:ea typeface="Calibri" panose="020F0502020204030204" pitchFamily="34" charset="0"/>
              <a:cs typeface="Arial" panose="020B0604020202020204" pitchFamily="34" charset="0"/>
            </a:endParaRPr>
          </a:p>
          <a:p>
            <a:pPr lvl="0" algn="l">
              <a:spcAft>
                <a:spcPts val="1000"/>
              </a:spcAft>
            </a:pPr>
            <a:r>
              <a:rPr lang="en-US" sz="1200" b="1" dirty="0">
                <a:solidFill>
                  <a:srgbClr val="1B3C70"/>
                </a:solidFill>
                <a:effectLst/>
                <a:ea typeface="Calibri" panose="020F0502020204030204" pitchFamily="34" charset="0"/>
                <a:cs typeface="Arial" panose="020B0604020202020204" pitchFamily="34" charset="0"/>
              </a:rPr>
              <a:t>WP3 Meeting 07 </a:t>
            </a:r>
            <a:r>
              <a:rPr lang="en-US" sz="1200" dirty="0">
                <a:solidFill>
                  <a:srgbClr val="1B3C70"/>
                </a:solidFill>
                <a:effectLst/>
                <a:ea typeface="Calibri" panose="020F0502020204030204" pitchFamily="34" charset="0"/>
                <a:cs typeface="Arial" panose="020B0604020202020204" pitchFamily="34" charset="0"/>
              </a:rPr>
              <a:t>- </a:t>
            </a:r>
            <a:r>
              <a:rPr lang="en-US" sz="1200" dirty="0">
                <a:solidFill>
                  <a:srgbClr val="8CA72B"/>
                </a:solidFill>
                <a:effectLst/>
                <a:ea typeface="Calibri" panose="020F0502020204030204" pitchFamily="34" charset="0"/>
                <a:cs typeface="Arial" panose="020B0604020202020204" pitchFamily="34" charset="0"/>
              </a:rPr>
              <a:t>Online meeting on 24/11/2025</a:t>
            </a:r>
            <a:r>
              <a:rPr lang="en-US" sz="1200" dirty="0">
                <a:solidFill>
                  <a:srgbClr val="1B3C70"/>
                </a:solidFill>
                <a:ea typeface="Calibri" panose="020F0502020204030204" pitchFamily="34" charset="0"/>
                <a:cs typeface="Arial" panose="020B0604020202020204" pitchFamily="34" charset="0"/>
              </a:rPr>
              <a:t> </a:t>
            </a:r>
            <a:r>
              <a:rPr lang="en-US" sz="1100" i="1" u="sng" dirty="0">
                <a:solidFill>
                  <a:srgbClr val="1B3C70"/>
                </a:solidFill>
                <a:effectLst/>
                <a:ea typeface="Calibri" panose="020F050202020403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https://indico.ijclab.in2p3.fr/event/12433/</a:t>
            </a:r>
            <a:endParaRPr lang="en-US" sz="1100" i="1" u="sng" dirty="0">
              <a:solidFill>
                <a:srgbClr val="1B3C70"/>
              </a:solidFill>
              <a:effectLst/>
              <a:ea typeface="Calibri" panose="020F0502020204030204" pitchFamily="34" charset="0"/>
              <a:cs typeface="Arial" panose="020B0604020202020204" pitchFamily="34" charset="0"/>
            </a:endParaRPr>
          </a:p>
          <a:p>
            <a:pPr>
              <a:spcAft>
                <a:spcPts val="1000"/>
              </a:spcAft>
            </a:pPr>
            <a:r>
              <a:rPr lang="en-US" sz="1200" b="1" i="1" dirty="0">
                <a:solidFill>
                  <a:srgbClr val="1B3C70"/>
                </a:solidFill>
                <a:ea typeface="Calibri" panose="020F0502020204030204" pitchFamily="34" charset="0"/>
                <a:cs typeface="Arial" panose="020B0604020202020204" pitchFamily="34" charset="0"/>
              </a:rPr>
              <a:t>WP3 Meeting 08 </a:t>
            </a:r>
            <a:r>
              <a:rPr lang="en-US" sz="1200" i="1" dirty="0">
                <a:solidFill>
                  <a:srgbClr val="1B3C70"/>
                </a:solidFill>
                <a:ea typeface="Calibri" panose="020F0502020204030204" pitchFamily="34" charset="0"/>
                <a:cs typeface="Arial" panose="020B0604020202020204" pitchFamily="34" charset="0"/>
              </a:rPr>
              <a:t>- </a:t>
            </a:r>
            <a:r>
              <a:rPr lang="en-US" sz="1200" i="1" dirty="0">
                <a:solidFill>
                  <a:srgbClr val="8CA72B"/>
                </a:solidFill>
                <a:ea typeface="Calibri" panose="020F0502020204030204" pitchFamily="34" charset="0"/>
                <a:cs typeface="Arial" panose="020B0604020202020204" pitchFamily="34" charset="0"/>
              </a:rPr>
              <a:t>Online meeting on 20/03/2026</a:t>
            </a:r>
            <a:r>
              <a:rPr lang="en-US" sz="1200" i="1" dirty="0">
                <a:solidFill>
                  <a:srgbClr val="1B3C70"/>
                </a:solidFill>
                <a:ea typeface="Calibri" panose="020F0502020204030204" pitchFamily="34" charset="0"/>
                <a:cs typeface="Arial" panose="020B0604020202020204" pitchFamily="34" charset="0"/>
              </a:rPr>
              <a:t> </a:t>
            </a:r>
            <a:r>
              <a:rPr lang="en-US" sz="1100" i="1" dirty="0">
                <a:solidFill>
                  <a:srgbClr val="013A72"/>
                </a:solidFill>
                <a:ea typeface="Calibri" panose="020F050202020403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https://indico.ijclab.in2p3.fr/event/13566/</a:t>
            </a:r>
            <a:endParaRPr lang="en-US" sz="1100" i="1" dirty="0">
              <a:solidFill>
                <a:srgbClr val="013A72"/>
              </a:solidFill>
              <a:ea typeface="Calibri" panose="020F0502020204030204" pitchFamily="34" charset="0"/>
              <a:cs typeface="Arial" panose="020B0604020202020204" pitchFamily="34" charset="0"/>
            </a:endParaRPr>
          </a:p>
          <a:p>
            <a:pPr>
              <a:spcAft>
                <a:spcPts val="1000"/>
              </a:spcAft>
            </a:pPr>
            <a:r>
              <a:rPr lang="en-US" sz="1200" b="1" i="1" dirty="0">
                <a:solidFill>
                  <a:srgbClr val="1B3C70"/>
                </a:solidFill>
                <a:ea typeface="Calibri" panose="020F0502020204030204" pitchFamily="34" charset="0"/>
                <a:cs typeface="Arial" panose="020B0604020202020204" pitchFamily="34" charset="0"/>
              </a:rPr>
              <a:t>WP3 Meeting 09 </a:t>
            </a:r>
            <a:r>
              <a:rPr lang="en-US" sz="1200" i="1" dirty="0">
                <a:solidFill>
                  <a:srgbClr val="1B3C70"/>
                </a:solidFill>
                <a:ea typeface="Calibri" panose="020F0502020204030204" pitchFamily="34" charset="0"/>
                <a:cs typeface="Arial" panose="020B0604020202020204" pitchFamily="34" charset="0"/>
              </a:rPr>
              <a:t>- </a:t>
            </a:r>
            <a:r>
              <a:rPr lang="en-US" sz="1200" i="1" dirty="0">
                <a:solidFill>
                  <a:srgbClr val="8CA72B"/>
                </a:solidFill>
                <a:ea typeface="Calibri" panose="020F0502020204030204" pitchFamily="34" charset="0"/>
                <a:cs typeface="Arial" panose="020B0604020202020204" pitchFamily="34" charset="0"/>
              </a:rPr>
              <a:t>Annual meeting in HZB (hybrid) on 22/04/2026</a:t>
            </a:r>
            <a:r>
              <a:rPr lang="en-US" sz="1200" i="1" dirty="0">
                <a:solidFill>
                  <a:srgbClr val="1B3C70"/>
                </a:solidFill>
                <a:ea typeface="Calibri" panose="020F0502020204030204" pitchFamily="34" charset="0"/>
                <a:cs typeface="Arial" panose="020B0604020202020204" pitchFamily="34" charset="0"/>
              </a:rPr>
              <a:t> </a:t>
            </a:r>
            <a:r>
              <a:rPr lang="en-US" sz="1100" i="1" dirty="0">
                <a:solidFill>
                  <a:srgbClr val="1B3C70"/>
                </a:solidFill>
                <a:ea typeface="Calibri" panose="020F050202020403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https://indico.ijclab.in2p3.fr/event/11960/timetable/#20260422</a:t>
            </a:r>
            <a:endParaRPr lang="en-US" sz="1100" i="1" dirty="0">
              <a:solidFill>
                <a:srgbClr val="1B3C70"/>
              </a:solidFill>
              <a:ea typeface="Calibri" panose="020F0502020204030204" pitchFamily="34" charset="0"/>
              <a:cs typeface="Arial" panose="020B0604020202020204" pitchFamily="34" charset="0"/>
            </a:endParaRPr>
          </a:p>
          <a:p>
            <a:pPr>
              <a:spcAft>
                <a:spcPts val="1000"/>
              </a:spcAft>
            </a:pPr>
            <a:r>
              <a:rPr lang="en-US" sz="1600" b="1" i="1" u="sng" dirty="0">
                <a:solidFill>
                  <a:srgbClr val="1B3C70"/>
                </a:solidFill>
                <a:ea typeface="Calibri" panose="020F0502020204030204" pitchFamily="34" charset="0"/>
                <a:cs typeface="Arial" panose="020B0604020202020204" pitchFamily="34" charset="0"/>
              </a:rPr>
              <a:t>WP3 Meeting 10 </a:t>
            </a:r>
            <a:r>
              <a:rPr lang="en-US" sz="1600" u="sng" dirty="0">
                <a:solidFill>
                  <a:srgbClr val="8CA72B"/>
                </a:solidFill>
                <a:ea typeface="Calibri" panose="020F0502020204030204" pitchFamily="34" charset="0"/>
                <a:cs typeface="Arial" panose="020B0604020202020204" pitchFamily="34" charset="0"/>
              </a:rPr>
              <a:t>- </a:t>
            </a:r>
            <a:r>
              <a:rPr lang="en-US" sz="1600" i="1" u="sng" dirty="0">
                <a:solidFill>
                  <a:srgbClr val="8CA72B"/>
                </a:solidFill>
                <a:ea typeface="Calibri" panose="020F0502020204030204" pitchFamily="34" charset="0"/>
                <a:cs typeface="Arial" panose="020B0604020202020204" pitchFamily="34" charset="0"/>
              </a:rPr>
              <a:t>in person meeting during Thin Film SRF Workshop 2026 in Chester (21-25/09/2026)</a:t>
            </a:r>
          </a:p>
          <a:p>
            <a:pPr>
              <a:spcAft>
                <a:spcPts val="1000"/>
              </a:spcAft>
            </a:pPr>
            <a:r>
              <a:rPr lang="en-US" sz="1600" b="1" i="1" u="sng" dirty="0">
                <a:solidFill>
                  <a:srgbClr val="1B3C70"/>
                </a:solidFill>
                <a:ea typeface="Calibri" panose="020F0502020204030204" pitchFamily="34" charset="0"/>
                <a:cs typeface="Arial" panose="020B0604020202020204" pitchFamily="34" charset="0"/>
              </a:rPr>
              <a:t>WP3 Meeting 11</a:t>
            </a:r>
            <a:r>
              <a:rPr lang="en-US" sz="1600" i="1" u="sng" dirty="0">
                <a:solidFill>
                  <a:srgbClr val="1B3C70"/>
                </a:solidFill>
                <a:ea typeface="Calibri" panose="020F0502020204030204" pitchFamily="34" charset="0"/>
                <a:cs typeface="Arial" panose="020B0604020202020204" pitchFamily="34" charset="0"/>
              </a:rPr>
              <a:t> </a:t>
            </a:r>
            <a:r>
              <a:rPr lang="en-US" sz="1600" i="1" u="sng" dirty="0">
                <a:solidFill>
                  <a:srgbClr val="8CA72B"/>
                </a:solidFill>
                <a:ea typeface="Calibri" panose="020F0502020204030204" pitchFamily="34" charset="0"/>
                <a:cs typeface="Arial" panose="020B0604020202020204" pitchFamily="34" charset="0"/>
              </a:rPr>
              <a:t>– Online Meeting in November (TBC)</a:t>
            </a:r>
            <a:endParaRPr lang="en-US" sz="1600" u="sng" dirty="0">
              <a:solidFill>
                <a:srgbClr val="8CA72B"/>
              </a:solidFill>
              <a:ea typeface="Calibri" panose="020F0502020204030204" pitchFamily="34" charset="0"/>
              <a:cs typeface="Arial" panose="020B0604020202020204" pitchFamily="34" charset="0"/>
            </a:endParaRPr>
          </a:p>
        </p:txBody>
      </p:sp>
      <p:pic>
        <p:nvPicPr>
          <p:cNvPr id="14" name="Segnaposto contenuto 6" descr="Immagine che contiene vestiti, uomo, persona, calzature&#10;&#10;Descrizione generata automaticamente">
            <a:extLst>
              <a:ext uri="{FF2B5EF4-FFF2-40B4-BE49-F238E27FC236}">
                <a16:creationId xmlns:a16="http://schemas.microsoft.com/office/drawing/2014/main" id="{BC418930-5686-5A12-775A-B89067996987}"/>
              </a:ext>
            </a:extLst>
          </p:cNvPr>
          <p:cNvPicPr>
            <a:picLocks noChangeAspect="1"/>
          </p:cNvPicPr>
          <p:nvPr/>
        </p:nvPicPr>
        <p:blipFill rotWithShape="1">
          <a:blip r:embed="rId13"/>
          <a:srcRect l="14979" t="22288" r="17187"/>
          <a:stretch>
            <a:fillRect/>
          </a:stretch>
        </p:blipFill>
        <p:spPr>
          <a:xfrm>
            <a:off x="8827038" y="966297"/>
            <a:ext cx="2815402" cy="2334652"/>
          </a:xfrm>
          <a:prstGeom prst="rect">
            <a:avLst/>
          </a:prstGeom>
        </p:spPr>
      </p:pic>
      <p:sp>
        <p:nvSpPr>
          <p:cNvPr id="16" name="Segnaposto contenuto 2">
            <a:extLst>
              <a:ext uri="{FF2B5EF4-FFF2-40B4-BE49-F238E27FC236}">
                <a16:creationId xmlns:a16="http://schemas.microsoft.com/office/drawing/2014/main" id="{4D0CC7A4-76DF-1E91-3384-9AF1B547B28A}"/>
              </a:ext>
            </a:extLst>
          </p:cNvPr>
          <p:cNvSpPr txBox="1">
            <a:spLocks/>
          </p:cNvSpPr>
          <p:nvPr/>
        </p:nvSpPr>
        <p:spPr>
          <a:xfrm>
            <a:off x="838200" y="1254061"/>
            <a:ext cx="10515600" cy="6218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400" b="1" dirty="0">
                <a:solidFill>
                  <a:srgbClr val="A4C137"/>
                </a:solidFill>
              </a:rPr>
              <a:t>Coordination </a:t>
            </a:r>
            <a:r>
              <a:rPr lang="en-US" sz="2400" dirty="0">
                <a:solidFill>
                  <a:srgbClr val="012556"/>
                </a:solidFill>
              </a:rPr>
              <a:t>(</a:t>
            </a:r>
            <a:r>
              <a:rPr lang="en-US" sz="2400" b="1" dirty="0">
                <a:solidFill>
                  <a:srgbClr val="012556"/>
                </a:solidFill>
              </a:rPr>
              <a:t>INFN</a:t>
            </a:r>
            <a:r>
              <a:rPr lang="en-US" sz="2400" dirty="0">
                <a:solidFill>
                  <a:srgbClr val="012556"/>
                </a:solidFill>
              </a:rPr>
              <a:t>, CEA, HZB, UKRI) </a:t>
            </a:r>
            <a:r>
              <a:rPr lang="en-US" sz="2400" i="1" dirty="0">
                <a:solidFill>
                  <a:srgbClr val="012556"/>
                </a:solidFill>
              </a:rPr>
              <a:t>– Cristian Pira</a:t>
            </a:r>
          </a:p>
        </p:txBody>
      </p:sp>
      <p:sp>
        <p:nvSpPr>
          <p:cNvPr id="18" name="CasellaDiTesto 17">
            <a:extLst>
              <a:ext uri="{FF2B5EF4-FFF2-40B4-BE49-F238E27FC236}">
                <a16:creationId xmlns:a16="http://schemas.microsoft.com/office/drawing/2014/main" id="{8E8AE5D7-C2A5-02DB-982B-67006E4B3FFB}"/>
              </a:ext>
            </a:extLst>
          </p:cNvPr>
          <p:cNvSpPr txBox="1"/>
          <p:nvPr/>
        </p:nvSpPr>
        <p:spPr>
          <a:xfrm>
            <a:off x="792497" y="2320446"/>
            <a:ext cx="7923486" cy="523220"/>
          </a:xfrm>
          <a:prstGeom prst="rect">
            <a:avLst/>
          </a:prstGeom>
          <a:noFill/>
        </p:spPr>
        <p:txBody>
          <a:bodyPr wrap="square">
            <a:spAutoFit/>
          </a:bodyPr>
          <a:lstStyle/>
          <a:p>
            <a:pPr marL="285750" indent="-285750">
              <a:buFont typeface="Arial" panose="020B0604020202020204" pitchFamily="34" charset="0"/>
              <a:buChar char="•"/>
            </a:pPr>
            <a:r>
              <a:rPr lang="en-US" sz="1400" i="0" u="none" strike="noStrike" baseline="0" dirty="0"/>
              <a:t>Periodic meeting (in person and online) every 2-3 months</a:t>
            </a:r>
            <a:r>
              <a:rPr lang="en-US" sz="1200" i="0" u="none" strike="noStrike" baseline="0" dirty="0"/>
              <a:t> (possibly in collaboration with I.FAST </a:t>
            </a:r>
            <a:r>
              <a:rPr lang="en-US" sz="1200" i="0" u="none" strike="noStrike" baseline="0" dirty="0">
                <a:sym typeface="Wingdings" panose="05000000000000000000" pitchFamily="2" charset="2"/>
              </a:rPr>
              <a:t> </a:t>
            </a:r>
            <a:r>
              <a:rPr lang="en-US" sz="1200" b="1" i="0" u="none" strike="noStrike" baseline="0" dirty="0">
                <a:solidFill>
                  <a:srgbClr val="8CA72B"/>
                </a:solidFill>
                <a:sym typeface="Wingdings" panose="05000000000000000000" pitchFamily="2" charset="2"/>
              </a:rPr>
              <a:t>EPITA</a:t>
            </a:r>
            <a:r>
              <a:rPr lang="en-US" sz="1200" i="0" u="none" strike="noStrike" baseline="0" dirty="0">
                <a:sym typeface="Wingdings" panose="05000000000000000000" pitchFamily="2" charset="2"/>
              </a:rPr>
              <a:t>)</a:t>
            </a:r>
          </a:p>
          <a:p>
            <a:pPr marL="285750" indent="-285750">
              <a:buFont typeface="Arial" panose="020B0604020202020204" pitchFamily="34" charset="0"/>
              <a:buChar char="•"/>
            </a:pPr>
            <a:r>
              <a:rPr lang="en-US" sz="1400" dirty="0">
                <a:sym typeface="Wingdings" panose="05000000000000000000" pitchFamily="2" charset="2"/>
              </a:rPr>
              <a:t>Zanon is joining WP3 meetings as industrial reviewer</a:t>
            </a:r>
          </a:p>
        </p:txBody>
      </p:sp>
      <p:sp>
        <p:nvSpPr>
          <p:cNvPr id="20" name="CasellaDiTesto 19">
            <a:extLst>
              <a:ext uri="{FF2B5EF4-FFF2-40B4-BE49-F238E27FC236}">
                <a16:creationId xmlns:a16="http://schemas.microsoft.com/office/drawing/2014/main" id="{038DF5C2-046C-F6B0-5FFF-E8859309E5AE}"/>
              </a:ext>
            </a:extLst>
          </p:cNvPr>
          <p:cNvSpPr txBox="1"/>
          <p:nvPr/>
        </p:nvSpPr>
        <p:spPr>
          <a:xfrm>
            <a:off x="9214798" y="3066861"/>
            <a:ext cx="2247900" cy="246221"/>
          </a:xfrm>
          <a:prstGeom prst="rect">
            <a:avLst/>
          </a:prstGeom>
          <a:noFill/>
        </p:spPr>
        <p:txBody>
          <a:bodyPr wrap="square">
            <a:spAutoFit/>
          </a:bodyPr>
          <a:lstStyle/>
          <a:p>
            <a:r>
              <a:rPr lang="it-IT" sz="1000" i="1" dirty="0">
                <a:solidFill>
                  <a:schemeClr val="bg1"/>
                </a:solidFill>
              </a:rPr>
              <a:t>ISAS WP3 kick-off Meeting in Paris</a:t>
            </a:r>
            <a:endParaRPr lang="en-US" sz="1000" b="1" i="1" dirty="0">
              <a:solidFill>
                <a:schemeClr val="bg1"/>
              </a:solidFill>
            </a:endParaRPr>
          </a:p>
        </p:txBody>
      </p:sp>
      <p:sp>
        <p:nvSpPr>
          <p:cNvPr id="22" name="TextBox 2">
            <a:extLst>
              <a:ext uri="{FF2B5EF4-FFF2-40B4-BE49-F238E27FC236}">
                <a16:creationId xmlns:a16="http://schemas.microsoft.com/office/drawing/2014/main" id="{BF0D355F-4709-CCFD-FE54-1AD38671EEE6}"/>
              </a:ext>
            </a:extLst>
          </p:cNvPr>
          <p:cNvSpPr txBox="1"/>
          <p:nvPr/>
        </p:nvSpPr>
        <p:spPr>
          <a:xfrm>
            <a:off x="7105341" y="1795069"/>
            <a:ext cx="1230401" cy="338554"/>
          </a:xfrm>
          <a:prstGeom prst="rect">
            <a:avLst/>
          </a:prstGeom>
          <a:solidFill>
            <a:srgbClr val="8CA72B"/>
          </a:solidFill>
        </p:spPr>
        <p:txBody>
          <a:bodyPr wrap="none" rtlCol="0">
            <a:spAutoFit/>
          </a:bodyPr>
          <a:lstStyle/>
          <a:p>
            <a:r>
              <a:rPr lang="en-GB" sz="1600" b="1" dirty="0">
                <a:solidFill>
                  <a:schemeClr val="bg1"/>
                </a:solidFill>
              </a:rPr>
              <a:t>Completed</a:t>
            </a:r>
          </a:p>
        </p:txBody>
      </p:sp>
      <p:sp>
        <p:nvSpPr>
          <p:cNvPr id="23" name="Freccia a destra 22">
            <a:extLst>
              <a:ext uri="{FF2B5EF4-FFF2-40B4-BE49-F238E27FC236}">
                <a16:creationId xmlns:a16="http://schemas.microsoft.com/office/drawing/2014/main" id="{97A4F706-7F33-D320-79B8-66387D1C0F6B}"/>
              </a:ext>
            </a:extLst>
          </p:cNvPr>
          <p:cNvSpPr/>
          <p:nvPr/>
        </p:nvSpPr>
        <p:spPr>
          <a:xfrm>
            <a:off x="440935" y="6096024"/>
            <a:ext cx="376136" cy="361696"/>
          </a:xfrm>
          <a:prstGeom prst="rightArrow">
            <a:avLst/>
          </a:prstGeom>
          <a:solidFill>
            <a:srgbClr val="A4C1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Picture 2" descr="Tick Immagini - Sfoglia 574,582 foto, vettoriali e video Stock | Adobe Stock">
            <a:extLst>
              <a:ext uri="{FF2B5EF4-FFF2-40B4-BE49-F238E27FC236}">
                <a16:creationId xmlns:a16="http://schemas.microsoft.com/office/drawing/2014/main" id="{58715E09-A385-B219-325D-054E9C873D52}"/>
              </a:ext>
            </a:extLst>
          </p:cNvPr>
          <p:cNvPicPr>
            <a:picLocks noChangeAspect="1" noChangeArrowheads="1"/>
          </p:cNvPicPr>
          <p:nvPr/>
        </p:nvPicPr>
        <p:blipFill rotWithShape="1">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49560" y="1828048"/>
            <a:ext cx="299587" cy="270142"/>
          </a:xfrm>
          <a:prstGeom prst="rect">
            <a:avLst/>
          </a:prstGeom>
          <a:noFill/>
          <a:extLst>
            <a:ext uri="{909E8E84-426E-40DD-AFC4-6F175D3DCCD1}">
              <a14:hiddenFill xmlns:a14="http://schemas.microsoft.com/office/drawing/2010/main">
                <a:solidFill>
                  <a:srgbClr val="FFFFFF"/>
                </a:solidFill>
              </a14:hiddenFill>
            </a:ext>
          </a:extLst>
        </p:spPr>
      </p:pic>
      <p:sp>
        <p:nvSpPr>
          <p:cNvPr id="6" name="Freccia a destra 5">
            <a:extLst>
              <a:ext uri="{FF2B5EF4-FFF2-40B4-BE49-F238E27FC236}">
                <a16:creationId xmlns:a16="http://schemas.microsoft.com/office/drawing/2014/main" id="{971C29F1-C1E4-B7AC-3129-1F2DEBFC1445}"/>
              </a:ext>
            </a:extLst>
          </p:cNvPr>
          <p:cNvSpPr/>
          <p:nvPr/>
        </p:nvSpPr>
        <p:spPr>
          <a:xfrm>
            <a:off x="442932" y="6464499"/>
            <a:ext cx="376136" cy="361696"/>
          </a:xfrm>
          <a:prstGeom prst="rightArrow">
            <a:avLst/>
          </a:prstGeom>
          <a:solidFill>
            <a:srgbClr val="A4C1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72905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5662832" cy="461665"/>
          </a:xfrm>
          <a:prstGeom prst="rect">
            <a:avLst/>
          </a:prstGeom>
          <a:noFill/>
        </p:spPr>
        <p:txBody>
          <a:bodyPr wrap="none" rtlCol="0">
            <a:spAutoFit/>
          </a:bodyPr>
          <a:lstStyle/>
          <a:p>
            <a:r>
              <a:rPr lang="en-BE" sz="2400" b="1" dirty="0">
                <a:solidFill>
                  <a:srgbClr val="002060"/>
                </a:solidFill>
              </a:rPr>
              <a:t>WP</a:t>
            </a:r>
            <a:r>
              <a:rPr lang="it-IT" sz="2400" b="1" dirty="0">
                <a:solidFill>
                  <a:srgbClr val="002060"/>
                </a:solidFill>
              </a:rPr>
              <a:t>3</a:t>
            </a:r>
            <a:r>
              <a:rPr lang="en-BE" sz="2400" b="1" dirty="0">
                <a:solidFill>
                  <a:srgbClr val="002060"/>
                </a:solidFill>
              </a:rPr>
              <a:t> – </a:t>
            </a:r>
            <a:r>
              <a:rPr lang="it-IT" sz="2400" b="1" dirty="0">
                <a:solidFill>
                  <a:srgbClr val="002060"/>
                </a:solidFill>
              </a:rPr>
              <a:t>SRF</a:t>
            </a:r>
            <a:r>
              <a:rPr lang="en-BE" sz="2400" b="1" dirty="0">
                <a:solidFill>
                  <a:srgbClr val="002060"/>
                </a:solidFill>
              </a:rPr>
              <a:t>:</a:t>
            </a:r>
            <a:r>
              <a:rPr lang="en-BE" sz="2400" b="1" dirty="0">
                <a:solidFill>
                  <a:schemeClr val="bg2">
                    <a:lumMod val="50000"/>
                  </a:schemeClr>
                </a:solidFill>
              </a:rPr>
              <a:t> status/evolution of Task </a:t>
            </a:r>
            <a:r>
              <a:rPr lang="it-IT" sz="2400" b="1" dirty="0">
                <a:solidFill>
                  <a:schemeClr val="bg2">
                    <a:lumMod val="50000"/>
                  </a:schemeClr>
                </a:solidFill>
              </a:rPr>
              <a:t>3</a:t>
            </a:r>
            <a:r>
              <a:rPr lang="en-BE" sz="2400" b="1" dirty="0">
                <a:solidFill>
                  <a:schemeClr val="bg2">
                    <a:lumMod val="50000"/>
                  </a:schemeClr>
                </a:solidFill>
              </a:rPr>
              <a:t>.2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contenuto 2">
            <a:extLst>
              <a:ext uri="{FF2B5EF4-FFF2-40B4-BE49-F238E27FC236}">
                <a16:creationId xmlns:a16="http://schemas.microsoft.com/office/drawing/2014/main" id="{0C8571ED-0A64-6332-0E0A-EFF81F8812E7}"/>
              </a:ext>
            </a:extLst>
          </p:cNvPr>
          <p:cNvSpPr>
            <a:spLocks noGrp="1"/>
          </p:cNvSpPr>
          <p:nvPr>
            <p:ph idx="1"/>
          </p:nvPr>
        </p:nvSpPr>
        <p:spPr>
          <a:xfrm>
            <a:off x="838200" y="1254062"/>
            <a:ext cx="10515600" cy="537032"/>
          </a:xfrm>
        </p:spPr>
        <p:txBody>
          <a:bodyPr>
            <a:noAutofit/>
          </a:bodyPr>
          <a:lstStyle/>
          <a:p>
            <a:pPr marL="0" indent="0">
              <a:lnSpc>
                <a:spcPct val="100000"/>
              </a:lnSpc>
              <a:buNone/>
            </a:pPr>
            <a:r>
              <a:rPr lang="en-US" sz="2400" b="1" dirty="0">
                <a:solidFill>
                  <a:srgbClr val="A4C137"/>
                </a:solidFill>
              </a:rPr>
              <a:t>Flux Trapping </a:t>
            </a:r>
            <a:r>
              <a:rPr lang="en-US" sz="2400" dirty="0">
                <a:solidFill>
                  <a:srgbClr val="012556"/>
                </a:solidFill>
              </a:rPr>
              <a:t>(INFN, CEA, HZB, </a:t>
            </a:r>
            <a:r>
              <a:rPr lang="en-US" sz="2400" b="1" dirty="0">
                <a:solidFill>
                  <a:srgbClr val="012556"/>
                </a:solidFill>
              </a:rPr>
              <a:t>UKRI</a:t>
            </a:r>
            <a:r>
              <a:rPr lang="en-US" sz="2400" dirty="0">
                <a:solidFill>
                  <a:srgbClr val="012556"/>
                </a:solidFill>
              </a:rPr>
              <a:t>) </a:t>
            </a:r>
            <a:r>
              <a:rPr lang="en-US" sz="2400" i="1" dirty="0">
                <a:solidFill>
                  <a:srgbClr val="012556"/>
                </a:solidFill>
              </a:rPr>
              <a:t>– Oleg Malyshev</a:t>
            </a:r>
          </a:p>
        </p:txBody>
      </p:sp>
      <p:sp>
        <p:nvSpPr>
          <p:cNvPr id="6" name="CasellaDiTesto 5">
            <a:extLst>
              <a:ext uri="{FF2B5EF4-FFF2-40B4-BE49-F238E27FC236}">
                <a16:creationId xmlns:a16="http://schemas.microsoft.com/office/drawing/2014/main" id="{B3F2D2C2-8A99-CE58-38AE-AE8AE1E796EF}"/>
              </a:ext>
            </a:extLst>
          </p:cNvPr>
          <p:cNvSpPr txBox="1"/>
          <p:nvPr/>
        </p:nvSpPr>
        <p:spPr>
          <a:xfrm>
            <a:off x="808783" y="2499105"/>
            <a:ext cx="10298293" cy="353943"/>
          </a:xfrm>
          <a:prstGeom prst="rect">
            <a:avLst/>
          </a:prstGeom>
          <a:noFill/>
        </p:spPr>
        <p:txBody>
          <a:bodyPr wrap="square">
            <a:spAutoFit/>
          </a:bodyPr>
          <a:lstStyle/>
          <a:p>
            <a:pPr marL="0" indent="0" algn="l">
              <a:buNone/>
            </a:pPr>
            <a:r>
              <a:rPr lang="en-US" sz="1700" b="1" i="0" u="sng" strike="noStrike" baseline="0" dirty="0">
                <a:solidFill>
                  <a:srgbClr val="1B3C70"/>
                </a:solidFill>
              </a:rPr>
              <a:t>Deliverable 3.2</a:t>
            </a:r>
            <a:r>
              <a:rPr lang="en-US" sz="1700" b="1" i="0" u="sng" strike="noStrike" baseline="0" dirty="0"/>
              <a:t> </a:t>
            </a:r>
            <a:r>
              <a:rPr lang="en-US" sz="1700" b="0" i="0" u="sng" strike="noStrike" baseline="0" dirty="0"/>
              <a:t>Flux trapping Report on flux dynamics study in Nb3Sn on Cu samples </a:t>
            </a:r>
            <a:r>
              <a:rPr lang="en-US" sz="1700" b="0" i="0" u="sng" strike="noStrike" baseline="0" dirty="0">
                <a:solidFill>
                  <a:srgbClr val="A4C137"/>
                </a:solidFill>
              </a:rPr>
              <a:t>- </a:t>
            </a:r>
            <a:r>
              <a:rPr lang="en-US" sz="1700" b="0" i="1" u="sng" strike="noStrike" baseline="0" dirty="0">
                <a:solidFill>
                  <a:srgbClr val="A4C137"/>
                </a:solidFill>
              </a:rPr>
              <a:t>HZB - Report </a:t>
            </a:r>
            <a:r>
              <a:rPr lang="en-US" sz="1700" b="0" i="1" u="sng" strike="noStrike" baseline="0" dirty="0">
                <a:solidFill>
                  <a:srgbClr val="1B3C70"/>
                </a:solidFill>
              </a:rPr>
              <a:t>M30</a:t>
            </a:r>
          </a:p>
        </p:txBody>
      </p:sp>
      <p:sp>
        <p:nvSpPr>
          <p:cNvPr id="8" name="CasellaDiTesto 7">
            <a:extLst>
              <a:ext uri="{FF2B5EF4-FFF2-40B4-BE49-F238E27FC236}">
                <a16:creationId xmlns:a16="http://schemas.microsoft.com/office/drawing/2014/main" id="{35720DC8-6036-B96C-BE7B-8A2839FF2623}"/>
              </a:ext>
            </a:extLst>
          </p:cNvPr>
          <p:cNvSpPr txBox="1"/>
          <p:nvPr/>
        </p:nvSpPr>
        <p:spPr>
          <a:xfrm>
            <a:off x="838200" y="2056653"/>
            <a:ext cx="10298294" cy="353943"/>
          </a:xfrm>
          <a:prstGeom prst="rect">
            <a:avLst/>
          </a:prstGeom>
          <a:noFill/>
        </p:spPr>
        <p:txBody>
          <a:bodyPr wrap="square">
            <a:spAutoFit/>
          </a:bodyPr>
          <a:lstStyle/>
          <a:p>
            <a:pPr marL="0" indent="0" algn="l">
              <a:buNone/>
            </a:pPr>
            <a:r>
              <a:rPr lang="en-US" sz="1700" b="1" i="0" u="none" strike="noStrike" baseline="0" dirty="0">
                <a:solidFill>
                  <a:srgbClr val="1B3C70"/>
                </a:solidFill>
              </a:rPr>
              <a:t>Milestone 3.1</a:t>
            </a:r>
            <a:r>
              <a:rPr lang="en-US" sz="1700" b="1" i="0" u="none" strike="noStrike" baseline="0" dirty="0"/>
              <a:t> </a:t>
            </a:r>
            <a:r>
              <a:rPr lang="en-US" sz="1700" b="0" i="0" u="none" strike="noStrike" baseline="0" dirty="0"/>
              <a:t>Modification of choke cavity for flux trapping study </a:t>
            </a:r>
            <a:r>
              <a:rPr lang="en-US" sz="1700" b="0" i="0" u="none" strike="noStrike" baseline="0" dirty="0">
                <a:solidFill>
                  <a:srgbClr val="A4C137"/>
                </a:solidFill>
              </a:rPr>
              <a:t>- </a:t>
            </a:r>
            <a:r>
              <a:rPr lang="en-US" sz="1700" b="0" i="1" u="none" strike="noStrike" baseline="0" dirty="0">
                <a:solidFill>
                  <a:srgbClr val="A4C137"/>
                </a:solidFill>
              </a:rPr>
              <a:t>Engineering report </a:t>
            </a:r>
            <a:r>
              <a:rPr lang="en-US" sz="1700" b="0" i="1" u="none" strike="noStrike" baseline="0" dirty="0">
                <a:solidFill>
                  <a:srgbClr val="1B3C70"/>
                </a:solidFill>
              </a:rPr>
              <a:t>M12</a:t>
            </a:r>
          </a:p>
        </p:txBody>
      </p:sp>
      <p:pic>
        <p:nvPicPr>
          <p:cNvPr id="10" name="Picture 2" descr="Tick Immagini - Sfoglia 574,582 foto, vettoriali e video Stock | Adobe Stock">
            <a:extLst>
              <a:ext uri="{FF2B5EF4-FFF2-40B4-BE49-F238E27FC236}">
                <a16:creationId xmlns:a16="http://schemas.microsoft.com/office/drawing/2014/main" id="{850EBD97-499F-10EF-6CEB-BDAF3BC88C6E}"/>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83578" y="2075470"/>
            <a:ext cx="299587" cy="27014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Tick Immagini - Sfoglia 574,582 foto, vettoriali e video Stock | Adobe Stock">
            <a:extLst>
              <a:ext uri="{FF2B5EF4-FFF2-40B4-BE49-F238E27FC236}">
                <a16:creationId xmlns:a16="http://schemas.microsoft.com/office/drawing/2014/main" id="{A1153BFA-3BEF-4C6B-A776-033B81A62BEC}"/>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83578" y="2565001"/>
            <a:ext cx="299587" cy="27014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
            <a:extLst>
              <a:ext uri="{FF2B5EF4-FFF2-40B4-BE49-F238E27FC236}">
                <a16:creationId xmlns:a16="http://schemas.microsoft.com/office/drawing/2014/main" id="{09DAA1CF-51C4-79FF-DF4D-0C3E0ECB52C3}"/>
              </a:ext>
            </a:extLst>
          </p:cNvPr>
          <p:cNvSpPr txBox="1"/>
          <p:nvPr/>
        </p:nvSpPr>
        <p:spPr>
          <a:xfrm>
            <a:off x="9290822" y="2075470"/>
            <a:ext cx="1230401" cy="338554"/>
          </a:xfrm>
          <a:prstGeom prst="rect">
            <a:avLst/>
          </a:prstGeom>
          <a:solidFill>
            <a:srgbClr val="8CA72B"/>
          </a:solidFill>
        </p:spPr>
        <p:txBody>
          <a:bodyPr wrap="none" rtlCol="0">
            <a:spAutoFit/>
          </a:bodyPr>
          <a:lstStyle/>
          <a:p>
            <a:r>
              <a:rPr lang="en-GB" sz="1600" b="1" dirty="0">
                <a:solidFill>
                  <a:schemeClr val="bg1"/>
                </a:solidFill>
              </a:rPr>
              <a:t>Completed</a:t>
            </a:r>
          </a:p>
        </p:txBody>
      </p:sp>
      <p:sp>
        <p:nvSpPr>
          <p:cNvPr id="24" name="TextBox 2">
            <a:extLst>
              <a:ext uri="{FF2B5EF4-FFF2-40B4-BE49-F238E27FC236}">
                <a16:creationId xmlns:a16="http://schemas.microsoft.com/office/drawing/2014/main" id="{DEF61524-8010-829A-0EAF-EE0AA21B36FD}"/>
              </a:ext>
            </a:extLst>
          </p:cNvPr>
          <p:cNvSpPr txBox="1"/>
          <p:nvPr/>
        </p:nvSpPr>
        <p:spPr>
          <a:xfrm>
            <a:off x="10639724" y="2506799"/>
            <a:ext cx="1230401" cy="338554"/>
          </a:xfrm>
          <a:prstGeom prst="rect">
            <a:avLst/>
          </a:prstGeom>
          <a:solidFill>
            <a:srgbClr val="8CA72B"/>
          </a:solidFill>
        </p:spPr>
        <p:txBody>
          <a:bodyPr wrap="none" rtlCol="0">
            <a:spAutoFit/>
          </a:bodyPr>
          <a:lstStyle/>
          <a:p>
            <a:r>
              <a:rPr lang="en-GB" sz="1600" b="1" dirty="0">
                <a:solidFill>
                  <a:schemeClr val="bg1"/>
                </a:solidFill>
              </a:rPr>
              <a:t>Completed</a:t>
            </a:r>
          </a:p>
        </p:txBody>
      </p:sp>
      <p:sp>
        <p:nvSpPr>
          <p:cNvPr id="26" name="Freccia a destra 25">
            <a:extLst>
              <a:ext uri="{FF2B5EF4-FFF2-40B4-BE49-F238E27FC236}">
                <a16:creationId xmlns:a16="http://schemas.microsoft.com/office/drawing/2014/main" id="{C9C29338-F073-FB1E-EBEA-28502B5193AC}"/>
              </a:ext>
            </a:extLst>
          </p:cNvPr>
          <p:cNvSpPr/>
          <p:nvPr/>
        </p:nvSpPr>
        <p:spPr>
          <a:xfrm>
            <a:off x="163286" y="2515036"/>
            <a:ext cx="376136" cy="361696"/>
          </a:xfrm>
          <a:prstGeom prst="rightArrow">
            <a:avLst/>
          </a:prstGeom>
          <a:solidFill>
            <a:srgbClr val="A4C1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1" name="Immagine 30">
            <a:extLst>
              <a:ext uri="{FF2B5EF4-FFF2-40B4-BE49-F238E27FC236}">
                <a16:creationId xmlns:a16="http://schemas.microsoft.com/office/drawing/2014/main" id="{927EC60F-51B7-A65C-0384-261E2F6D1F80}"/>
              </a:ext>
            </a:extLst>
          </p:cNvPr>
          <p:cNvPicPr>
            <a:picLocks noChangeAspect="1"/>
          </p:cNvPicPr>
          <p:nvPr/>
        </p:nvPicPr>
        <p:blipFill>
          <a:blip r:embed="rId5"/>
          <a:srcRect l="10607" t="43840" r="31991" b="20946"/>
          <a:stretch>
            <a:fillRect/>
          </a:stretch>
        </p:blipFill>
        <p:spPr>
          <a:xfrm>
            <a:off x="4858966" y="3145323"/>
            <a:ext cx="5201055" cy="3452472"/>
          </a:xfrm>
          <a:prstGeom prst="rect">
            <a:avLst/>
          </a:prstGeom>
          <a:ln>
            <a:solidFill>
              <a:schemeClr val="tx1"/>
            </a:solidFill>
          </a:ln>
        </p:spPr>
      </p:pic>
      <p:pic>
        <p:nvPicPr>
          <p:cNvPr id="33" name="Immagine 32">
            <a:extLst>
              <a:ext uri="{FF2B5EF4-FFF2-40B4-BE49-F238E27FC236}">
                <a16:creationId xmlns:a16="http://schemas.microsoft.com/office/drawing/2014/main" id="{A1D3F05D-6BFB-F67C-D7B8-A104E8D32FB1}"/>
              </a:ext>
            </a:extLst>
          </p:cNvPr>
          <p:cNvPicPr>
            <a:picLocks noChangeAspect="1"/>
          </p:cNvPicPr>
          <p:nvPr/>
        </p:nvPicPr>
        <p:blipFill>
          <a:blip r:embed="rId6"/>
          <a:srcRect l="15212" t="41341" r="40689" b="30118"/>
          <a:stretch>
            <a:fillRect/>
          </a:stretch>
        </p:blipFill>
        <p:spPr>
          <a:xfrm>
            <a:off x="808783" y="3437509"/>
            <a:ext cx="3729258" cy="2611542"/>
          </a:xfrm>
          <a:prstGeom prst="rect">
            <a:avLst/>
          </a:prstGeom>
        </p:spPr>
      </p:pic>
    </p:spTree>
    <p:extLst>
      <p:ext uri="{BB962C8B-B14F-4D97-AF65-F5344CB8AC3E}">
        <p14:creationId xmlns:p14="http://schemas.microsoft.com/office/powerpoint/2010/main" val="1718116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5662832" cy="461665"/>
          </a:xfrm>
          <a:prstGeom prst="rect">
            <a:avLst/>
          </a:prstGeom>
          <a:noFill/>
        </p:spPr>
        <p:txBody>
          <a:bodyPr wrap="none" rtlCol="0">
            <a:spAutoFit/>
          </a:bodyPr>
          <a:lstStyle/>
          <a:p>
            <a:r>
              <a:rPr lang="en-BE" sz="2400" b="1" dirty="0">
                <a:solidFill>
                  <a:srgbClr val="002060"/>
                </a:solidFill>
              </a:rPr>
              <a:t>WP</a:t>
            </a:r>
            <a:r>
              <a:rPr lang="it-IT" sz="2400" b="1" dirty="0">
                <a:solidFill>
                  <a:srgbClr val="002060"/>
                </a:solidFill>
              </a:rPr>
              <a:t>3</a:t>
            </a:r>
            <a:r>
              <a:rPr lang="en-BE" sz="2400" b="1" dirty="0">
                <a:solidFill>
                  <a:srgbClr val="002060"/>
                </a:solidFill>
              </a:rPr>
              <a:t> – </a:t>
            </a:r>
            <a:r>
              <a:rPr lang="it-IT" sz="2400" b="1" dirty="0">
                <a:solidFill>
                  <a:srgbClr val="002060"/>
                </a:solidFill>
              </a:rPr>
              <a:t>SRF</a:t>
            </a:r>
            <a:r>
              <a:rPr lang="en-BE" sz="2400" b="1" dirty="0">
                <a:solidFill>
                  <a:srgbClr val="002060"/>
                </a:solidFill>
              </a:rPr>
              <a:t>:</a:t>
            </a:r>
            <a:r>
              <a:rPr lang="en-BE" sz="2400" b="1" dirty="0">
                <a:solidFill>
                  <a:schemeClr val="bg2">
                    <a:lumMod val="50000"/>
                  </a:schemeClr>
                </a:solidFill>
              </a:rPr>
              <a:t> status/evolution of Task </a:t>
            </a:r>
            <a:r>
              <a:rPr lang="it-IT" sz="2400" b="1" dirty="0">
                <a:solidFill>
                  <a:schemeClr val="bg2">
                    <a:lumMod val="50000"/>
                  </a:schemeClr>
                </a:solidFill>
              </a:rPr>
              <a:t>3</a:t>
            </a:r>
            <a:r>
              <a:rPr lang="en-BE" sz="2400" b="1" dirty="0">
                <a:solidFill>
                  <a:schemeClr val="bg2">
                    <a:lumMod val="50000"/>
                  </a:schemeClr>
                </a:solidFill>
              </a:rPr>
              <a:t>.</a:t>
            </a:r>
            <a:r>
              <a:rPr lang="it-IT" sz="2400" b="1" dirty="0">
                <a:solidFill>
                  <a:schemeClr val="bg2">
                    <a:lumMod val="50000"/>
                  </a:schemeClr>
                </a:solidFill>
              </a:rPr>
              <a:t>3</a:t>
            </a:r>
            <a:r>
              <a:rPr lang="en-BE" sz="2400" b="1" dirty="0">
                <a:solidFill>
                  <a:schemeClr val="bg2">
                    <a:lumMod val="50000"/>
                  </a:schemeClr>
                </a:solidFill>
              </a:rPr>
              <a:t>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contenuto 2">
            <a:extLst>
              <a:ext uri="{FF2B5EF4-FFF2-40B4-BE49-F238E27FC236}">
                <a16:creationId xmlns:a16="http://schemas.microsoft.com/office/drawing/2014/main" id="{0C8571ED-0A64-6332-0E0A-EFF81F8812E7}"/>
              </a:ext>
            </a:extLst>
          </p:cNvPr>
          <p:cNvSpPr>
            <a:spLocks noGrp="1"/>
          </p:cNvSpPr>
          <p:nvPr>
            <p:ph idx="1"/>
          </p:nvPr>
        </p:nvSpPr>
        <p:spPr>
          <a:xfrm>
            <a:off x="838200" y="1254062"/>
            <a:ext cx="10515600" cy="670916"/>
          </a:xfrm>
        </p:spPr>
        <p:txBody>
          <a:bodyPr>
            <a:noAutofit/>
          </a:bodyPr>
          <a:lstStyle/>
          <a:p>
            <a:pPr marL="0" indent="0">
              <a:lnSpc>
                <a:spcPct val="100000"/>
              </a:lnSpc>
              <a:buNone/>
            </a:pPr>
            <a:r>
              <a:rPr lang="en-US" sz="2400" b="1" dirty="0">
                <a:solidFill>
                  <a:srgbClr val="A4C137"/>
                </a:solidFill>
              </a:rPr>
              <a:t>Tunability </a:t>
            </a:r>
            <a:r>
              <a:rPr lang="en-US" sz="2400" dirty="0">
                <a:solidFill>
                  <a:srgbClr val="012556"/>
                </a:solidFill>
              </a:rPr>
              <a:t>(INFN, CEA, </a:t>
            </a:r>
            <a:r>
              <a:rPr lang="en-US" sz="2400" b="1" dirty="0">
                <a:solidFill>
                  <a:srgbClr val="012556"/>
                </a:solidFill>
              </a:rPr>
              <a:t>HZB</a:t>
            </a:r>
            <a:r>
              <a:rPr lang="en-US" sz="2400" dirty="0">
                <a:solidFill>
                  <a:srgbClr val="012556"/>
                </a:solidFill>
              </a:rPr>
              <a:t>, UKRI) </a:t>
            </a:r>
            <a:r>
              <a:rPr lang="en-US" sz="2400" i="1" dirty="0">
                <a:solidFill>
                  <a:srgbClr val="012556"/>
                </a:solidFill>
              </a:rPr>
              <a:t>– Oliver </a:t>
            </a:r>
            <a:r>
              <a:rPr lang="en-US" sz="2400" i="1" dirty="0" err="1">
                <a:solidFill>
                  <a:srgbClr val="012556"/>
                </a:solidFill>
              </a:rPr>
              <a:t>Kugeler</a:t>
            </a:r>
            <a:endParaRPr lang="en-US" sz="2400" i="1" dirty="0">
              <a:solidFill>
                <a:srgbClr val="012556"/>
              </a:solidFill>
            </a:endParaRPr>
          </a:p>
        </p:txBody>
      </p:sp>
      <p:sp>
        <p:nvSpPr>
          <p:cNvPr id="6" name="CasellaDiTesto 5">
            <a:extLst>
              <a:ext uri="{FF2B5EF4-FFF2-40B4-BE49-F238E27FC236}">
                <a16:creationId xmlns:a16="http://schemas.microsoft.com/office/drawing/2014/main" id="{B3F2D2C2-8A99-CE58-38AE-AE8AE1E796EF}"/>
              </a:ext>
            </a:extLst>
          </p:cNvPr>
          <p:cNvSpPr txBox="1"/>
          <p:nvPr/>
        </p:nvSpPr>
        <p:spPr>
          <a:xfrm>
            <a:off x="838201" y="2010801"/>
            <a:ext cx="9713068" cy="353943"/>
          </a:xfrm>
          <a:prstGeom prst="rect">
            <a:avLst/>
          </a:prstGeom>
          <a:noFill/>
        </p:spPr>
        <p:txBody>
          <a:bodyPr wrap="square">
            <a:spAutoFit/>
          </a:bodyPr>
          <a:lstStyle/>
          <a:p>
            <a:pPr marL="0" indent="0" algn="l">
              <a:buNone/>
            </a:pPr>
            <a:r>
              <a:rPr lang="en-US" sz="1700" b="1" i="0" u="none" strike="noStrike" baseline="0" dirty="0">
                <a:solidFill>
                  <a:srgbClr val="1B3C70"/>
                </a:solidFill>
              </a:rPr>
              <a:t>Deliverable 3.1</a:t>
            </a:r>
            <a:r>
              <a:rPr lang="en-US" sz="1700" b="1" i="0" u="none" strike="noStrike" baseline="0" dirty="0"/>
              <a:t> </a:t>
            </a:r>
            <a:r>
              <a:rPr lang="en-US" sz="1700" b="0" i="0" u="none" strike="noStrike" baseline="0" dirty="0"/>
              <a:t>Cavity tuning Report on implementation of cavity Q vs F tuning tool - </a:t>
            </a:r>
            <a:r>
              <a:rPr lang="en-US" sz="1700" b="0" i="1" u="none" strike="noStrike" baseline="0" dirty="0">
                <a:solidFill>
                  <a:srgbClr val="A4C137"/>
                </a:solidFill>
              </a:rPr>
              <a:t>HZB - Report </a:t>
            </a:r>
            <a:r>
              <a:rPr lang="en-US" sz="1700" b="0" i="1" u="none" strike="noStrike" baseline="0" dirty="0">
                <a:solidFill>
                  <a:srgbClr val="1B3C70"/>
                </a:solidFill>
              </a:rPr>
              <a:t>M24</a:t>
            </a:r>
          </a:p>
        </p:txBody>
      </p:sp>
      <p:sp>
        <p:nvSpPr>
          <p:cNvPr id="8" name="CasellaDiTesto 7">
            <a:extLst>
              <a:ext uri="{FF2B5EF4-FFF2-40B4-BE49-F238E27FC236}">
                <a16:creationId xmlns:a16="http://schemas.microsoft.com/office/drawing/2014/main" id="{35720DC8-6036-B96C-BE7B-8A2839FF2623}"/>
              </a:ext>
            </a:extLst>
          </p:cNvPr>
          <p:cNvSpPr txBox="1"/>
          <p:nvPr/>
        </p:nvSpPr>
        <p:spPr>
          <a:xfrm>
            <a:off x="864140" y="2734876"/>
            <a:ext cx="10770222" cy="353943"/>
          </a:xfrm>
          <a:prstGeom prst="rect">
            <a:avLst/>
          </a:prstGeom>
          <a:noFill/>
        </p:spPr>
        <p:txBody>
          <a:bodyPr wrap="square">
            <a:spAutoFit/>
          </a:bodyPr>
          <a:lstStyle/>
          <a:p>
            <a:pPr marL="0" indent="0" algn="l">
              <a:buNone/>
            </a:pPr>
            <a:r>
              <a:rPr lang="en-US" sz="1700" b="1" i="0" u="sng" strike="noStrike" baseline="0" dirty="0">
                <a:solidFill>
                  <a:srgbClr val="1B3C70"/>
                </a:solidFill>
              </a:rPr>
              <a:t>Milestone 3.3</a:t>
            </a:r>
            <a:r>
              <a:rPr lang="en-US" sz="1700" b="1" i="0" u="sng" strike="noStrike" baseline="0" dirty="0"/>
              <a:t> </a:t>
            </a:r>
            <a:r>
              <a:rPr lang="en-US" sz="1700" b="0" i="0" u="sng" strike="noStrike" baseline="0" dirty="0"/>
              <a:t>Report on mechanical strength test of SC coatings </a:t>
            </a:r>
            <a:r>
              <a:rPr lang="en-US" sz="1700" b="0" i="0" u="sng" strike="noStrike" baseline="0" dirty="0">
                <a:solidFill>
                  <a:srgbClr val="A4C137"/>
                </a:solidFill>
              </a:rPr>
              <a:t>- </a:t>
            </a:r>
            <a:r>
              <a:rPr lang="en-US" sz="1700" b="0" i="1" u="sng" strike="noStrike" baseline="0" dirty="0">
                <a:solidFill>
                  <a:srgbClr val="A4C137"/>
                </a:solidFill>
              </a:rPr>
              <a:t>Test report </a:t>
            </a:r>
            <a:r>
              <a:rPr lang="en-US" sz="1700" b="0" i="1" u="sng" strike="noStrike" baseline="0" dirty="0">
                <a:solidFill>
                  <a:srgbClr val="1B3C70"/>
                </a:solidFill>
              </a:rPr>
              <a:t>M30 </a:t>
            </a:r>
            <a:r>
              <a:rPr lang="en-US" sz="1700" b="1" i="1" u="sng" strike="noStrike" baseline="0" dirty="0">
                <a:solidFill>
                  <a:srgbClr val="FEA300"/>
                </a:solidFill>
                <a:sym typeface="Wingdings" panose="05000000000000000000" pitchFamily="2" charset="2"/>
              </a:rPr>
              <a:t> M36</a:t>
            </a:r>
            <a:endParaRPr lang="en-US" sz="1700" b="1" i="1" u="sng" strike="noStrike" baseline="0" dirty="0">
              <a:solidFill>
                <a:srgbClr val="FEA300"/>
              </a:solidFill>
            </a:endParaRPr>
          </a:p>
        </p:txBody>
      </p:sp>
      <p:pic>
        <p:nvPicPr>
          <p:cNvPr id="13" name="Picture 4" descr="1.814 immagini, foto stock, oggetti 3D e immagini vettoriali Ongoing icon |  Shutterstock">
            <a:extLst>
              <a:ext uri="{FF2B5EF4-FFF2-40B4-BE49-F238E27FC236}">
                <a16:creationId xmlns:a16="http://schemas.microsoft.com/office/drawing/2014/main" id="{A65AB038-36A3-9E66-56FF-FE9D8919F5B9}"/>
              </a:ext>
            </a:extLst>
          </p:cNvPr>
          <p:cNvPicPr>
            <a:picLocks noChangeAspect="1" noChangeArrowheads="1"/>
          </p:cNvPicPr>
          <p:nvPr/>
        </p:nvPicPr>
        <p:blipFill rotWithShape="1">
          <a:blip r:embed="rId3" cstate="screen">
            <a:clrChange>
              <a:clrFrom>
                <a:srgbClr val="FFFFFF"/>
              </a:clrFrom>
              <a:clrTo>
                <a:srgbClr val="FFFFFF">
                  <a:alpha val="0"/>
                </a:srgbClr>
              </a:clrTo>
            </a:clrChange>
            <a:duotone>
              <a:schemeClr val="accent2">
                <a:shade val="45000"/>
                <a:satMod val="135000"/>
              </a:schemeClr>
              <a:prstClr val="white"/>
            </a:duotone>
            <a:alphaModFix amt="70000"/>
            <a:extLst>
              <a:ext uri="{28A0092B-C50C-407E-A947-70E740481C1C}">
                <a14:useLocalDpi xmlns:a14="http://schemas.microsoft.com/office/drawing/2010/main"/>
              </a:ext>
            </a:extLst>
          </a:blip>
          <a:srcRect/>
          <a:stretch/>
        </p:blipFill>
        <p:spPr bwMode="auto">
          <a:xfrm>
            <a:off x="606436" y="2802203"/>
            <a:ext cx="257703" cy="270142"/>
          </a:xfrm>
          <a:prstGeom prst="rect">
            <a:avLst/>
          </a:prstGeom>
          <a:noFill/>
          <a:extLst>
            <a:ext uri="{909E8E84-426E-40DD-AFC4-6F175D3DCCD1}">
              <a14:hiddenFill xmlns:a14="http://schemas.microsoft.com/office/drawing/2010/main">
                <a:solidFill>
                  <a:srgbClr val="FFFFFF"/>
                </a:solidFill>
              </a14:hiddenFill>
            </a:ext>
          </a:extLst>
        </p:spPr>
      </p:pic>
      <p:sp>
        <p:nvSpPr>
          <p:cNvPr id="17" name="CasellaDiTesto 16">
            <a:extLst>
              <a:ext uri="{FF2B5EF4-FFF2-40B4-BE49-F238E27FC236}">
                <a16:creationId xmlns:a16="http://schemas.microsoft.com/office/drawing/2014/main" id="{925E378C-FC28-5412-3ECC-66094F04D189}"/>
              </a:ext>
            </a:extLst>
          </p:cNvPr>
          <p:cNvSpPr txBox="1"/>
          <p:nvPr/>
        </p:nvSpPr>
        <p:spPr>
          <a:xfrm>
            <a:off x="9306128" y="2619459"/>
            <a:ext cx="2730229" cy="584775"/>
          </a:xfrm>
          <a:prstGeom prst="rect">
            <a:avLst/>
          </a:prstGeom>
          <a:solidFill>
            <a:srgbClr val="FEA300"/>
          </a:solidFill>
        </p:spPr>
        <p:txBody>
          <a:bodyPr wrap="square" rtlCol="0">
            <a:spAutoFit/>
          </a:bodyPr>
          <a:lstStyle/>
          <a:p>
            <a:pPr algn="ctr"/>
            <a:r>
              <a:rPr lang="it-IT" sz="1600" b="1" dirty="0">
                <a:solidFill>
                  <a:schemeClr val="bg1"/>
                </a:solidFill>
              </a:rPr>
              <a:t>6 </a:t>
            </a:r>
            <a:r>
              <a:rPr lang="it-IT" sz="1600" b="1" dirty="0" err="1">
                <a:solidFill>
                  <a:schemeClr val="bg1"/>
                </a:solidFill>
              </a:rPr>
              <a:t>months</a:t>
            </a:r>
            <a:r>
              <a:rPr lang="it-IT" sz="1600" b="1" dirty="0">
                <a:solidFill>
                  <a:schemeClr val="bg1"/>
                </a:solidFill>
              </a:rPr>
              <a:t> delay </a:t>
            </a:r>
            <a:r>
              <a:rPr lang="it-IT" sz="1600" b="1" dirty="0" err="1">
                <a:solidFill>
                  <a:schemeClr val="bg1"/>
                </a:solidFill>
              </a:rPr>
              <a:t>requested</a:t>
            </a:r>
            <a:r>
              <a:rPr lang="it-IT" sz="1600" b="1" dirty="0">
                <a:solidFill>
                  <a:schemeClr val="bg1"/>
                </a:solidFill>
              </a:rPr>
              <a:t> on ISAS </a:t>
            </a:r>
            <a:r>
              <a:rPr lang="it-IT" sz="1600" b="1" dirty="0" err="1">
                <a:solidFill>
                  <a:schemeClr val="bg1"/>
                </a:solidFill>
              </a:rPr>
              <a:t>Amendment</a:t>
            </a:r>
            <a:r>
              <a:rPr lang="it-IT" sz="1600" b="1" dirty="0">
                <a:solidFill>
                  <a:schemeClr val="bg1"/>
                </a:solidFill>
              </a:rPr>
              <a:t> N.2</a:t>
            </a:r>
          </a:p>
        </p:txBody>
      </p:sp>
      <p:sp>
        <p:nvSpPr>
          <p:cNvPr id="9" name="CasellaDiTesto 8">
            <a:extLst>
              <a:ext uri="{FF2B5EF4-FFF2-40B4-BE49-F238E27FC236}">
                <a16:creationId xmlns:a16="http://schemas.microsoft.com/office/drawing/2014/main" id="{66AB9428-34D4-BAEF-AAF7-7807F4D3D913}"/>
              </a:ext>
            </a:extLst>
          </p:cNvPr>
          <p:cNvSpPr txBox="1"/>
          <p:nvPr/>
        </p:nvSpPr>
        <p:spPr>
          <a:xfrm>
            <a:off x="864139" y="3574366"/>
            <a:ext cx="10770222" cy="2123658"/>
          </a:xfrm>
          <a:prstGeom prst="rect">
            <a:avLst/>
          </a:prstGeom>
          <a:noFill/>
        </p:spPr>
        <p:txBody>
          <a:bodyPr wrap="square">
            <a:spAutoFit/>
          </a:bodyPr>
          <a:lstStyle/>
          <a:p>
            <a:r>
              <a:rPr lang="en-GB" sz="2400" b="1" dirty="0">
                <a:solidFill>
                  <a:srgbClr val="FEA300"/>
                </a:solidFill>
              </a:rPr>
              <a:t>Delay due to a cryostat upgrade</a:t>
            </a:r>
            <a:endParaRPr lang="it-IT" sz="2400" dirty="0">
              <a:solidFill>
                <a:srgbClr val="FEA300"/>
              </a:solidFill>
            </a:endParaRPr>
          </a:p>
          <a:p>
            <a:pPr marL="285750" indent="-285750">
              <a:buFont typeface="Arial" panose="020B0604020202020204" pitchFamily="34" charset="0"/>
              <a:buChar char="•"/>
            </a:pPr>
            <a:r>
              <a:rPr lang="en-GB" dirty="0"/>
              <a:t>The samples are currently being prepared and ready, as planned</a:t>
            </a:r>
          </a:p>
          <a:p>
            <a:pPr marL="285750" indent="-285750">
              <a:buFont typeface="Arial" panose="020B0604020202020204" pitchFamily="34" charset="0"/>
              <a:buChar char="•"/>
            </a:pPr>
            <a:r>
              <a:rPr lang="en-GB" dirty="0"/>
              <a:t>Unfortunately, the cryostat at CEA, which is used for Tc and stress-strain measurements, is currently undergoing maintenance for an upgrade, and no precise date has been given for the completion of the work. We reasonably expect the cryostat to be ready within the next 3 months, but to be on the safe side, we are requesting a 6-month postponement of the milestone delivery.</a:t>
            </a:r>
          </a:p>
          <a:p>
            <a:pPr marL="285750" indent="-285750">
              <a:buFont typeface="Arial" panose="020B0604020202020204" pitchFamily="34" charset="0"/>
              <a:buChar char="•"/>
            </a:pPr>
            <a:r>
              <a:rPr lang="en-GB" dirty="0"/>
              <a:t>This delay has no impact on the rest of the work in WP3.</a:t>
            </a:r>
            <a:endParaRPr lang="it-IT" dirty="0"/>
          </a:p>
        </p:txBody>
      </p:sp>
      <p:pic>
        <p:nvPicPr>
          <p:cNvPr id="11" name="Picture 2" descr="Tick Immagini - Sfoglia 574,582 foto, vettoriali e video Stock | Adobe Stock">
            <a:extLst>
              <a:ext uri="{FF2B5EF4-FFF2-40B4-BE49-F238E27FC236}">
                <a16:creationId xmlns:a16="http://schemas.microsoft.com/office/drawing/2014/main" id="{434A8420-C32B-D1E3-59D7-D77E2CD7FD2A}"/>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80495" y="2060396"/>
            <a:ext cx="299587" cy="27014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2">
            <a:extLst>
              <a:ext uri="{FF2B5EF4-FFF2-40B4-BE49-F238E27FC236}">
                <a16:creationId xmlns:a16="http://schemas.microsoft.com/office/drawing/2014/main" id="{D13BD2F6-17AB-53F0-E38B-8D3E66052AED}"/>
              </a:ext>
            </a:extLst>
          </p:cNvPr>
          <p:cNvSpPr txBox="1"/>
          <p:nvPr/>
        </p:nvSpPr>
        <p:spPr>
          <a:xfrm>
            <a:off x="10486127" y="2019671"/>
            <a:ext cx="1230401" cy="338554"/>
          </a:xfrm>
          <a:prstGeom prst="rect">
            <a:avLst/>
          </a:prstGeom>
          <a:solidFill>
            <a:srgbClr val="8CA72B"/>
          </a:solidFill>
        </p:spPr>
        <p:txBody>
          <a:bodyPr wrap="none" rtlCol="0">
            <a:spAutoFit/>
          </a:bodyPr>
          <a:lstStyle/>
          <a:p>
            <a:r>
              <a:rPr lang="en-GB" sz="1600" b="1" dirty="0">
                <a:solidFill>
                  <a:schemeClr val="bg1"/>
                </a:solidFill>
              </a:rPr>
              <a:t>Completed</a:t>
            </a:r>
          </a:p>
        </p:txBody>
      </p:sp>
      <p:sp>
        <p:nvSpPr>
          <p:cNvPr id="21" name="Freccia a destra 20">
            <a:extLst>
              <a:ext uri="{FF2B5EF4-FFF2-40B4-BE49-F238E27FC236}">
                <a16:creationId xmlns:a16="http://schemas.microsoft.com/office/drawing/2014/main" id="{463F3969-94C9-F462-1CA5-A181A35101CA}"/>
              </a:ext>
            </a:extLst>
          </p:cNvPr>
          <p:cNvSpPr/>
          <p:nvPr/>
        </p:nvSpPr>
        <p:spPr>
          <a:xfrm>
            <a:off x="181502" y="2727123"/>
            <a:ext cx="376136" cy="361696"/>
          </a:xfrm>
          <a:prstGeom prst="rightArrow">
            <a:avLst/>
          </a:prstGeom>
          <a:solidFill>
            <a:srgbClr val="FEA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058446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5662832" cy="461665"/>
          </a:xfrm>
          <a:prstGeom prst="rect">
            <a:avLst/>
          </a:prstGeom>
          <a:noFill/>
        </p:spPr>
        <p:txBody>
          <a:bodyPr wrap="none" rtlCol="0">
            <a:spAutoFit/>
          </a:bodyPr>
          <a:lstStyle/>
          <a:p>
            <a:r>
              <a:rPr lang="en-BE" sz="2400" b="1" dirty="0">
                <a:solidFill>
                  <a:srgbClr val="002060"/>
                </a:solidFill>
              </a:rPr>
              <a:t>WP</a:t>
            </a:r>
            <a:r>
              <a:rPr lang="it-IT" sz="2400" b="1" dirty="0">
                <a:solidFill>
                  <a:srgbClr val="002060"/>
                </a:solidFill>
              </a:rPr>
              <a:t>3</a:t>
            </a:r>
            <a:r>
              <a:rPr lang="en-BE" sz="2400" b="1" dirty="0">
                <a:solidFill>
                  <a:srgbClr val="002060"/>
                </a:solidFill>
              </a:rPr>
              <a:t> – </a:t>
            </a:r>
            <a:r>
              <a:rPr lang="it-IT" sz="2400" b="1" dirty="0">
                <a:solidFill>
                  <a:srgbClr val="002060"/>
                </a:solidFill>
              </a:rPr>
              <a:t>SRF</a:t>
            </a:r>
            <a:r>
              <a:rPr lang="en-BE" sz="2400" b="1" dirty="0">
                <a:solidFill>
                  <a:srgbClr val="002060"/>
                </a:solidFill>
              </a:rPr>
              <a:t>:</a:t>
            </a:r>
            <a:r>
              <a:rPr lang="en-BE" sz="2400" b="1" dirty="0">
                <a:solidFill>
                  <a:schemeClr val="bg2">
                    <a:lumMod val="50000"/>
                  </a:schemeClr>
                </a:solidFill>
              </a:rPr>
              <a:t> status/evolution of Task </a:t>
            </a:r>
            <a:r>
              <a:rPr lang="it-IT" sz="2400" b="1" dirty="0">
                <a:solidFill>
                  <a:schemeClr val="bg2">
                    <a:lumMod val="50000"/>
                  </a:schemeClr>
                </a:solidFill>
              </a:rPr>
              <a:t>3</a:t>
            </a:r>
            <a:r>
              <a:rPr lang="en-BE" sz="2400" b="1" dirty="0">
                <a:solidFill>
                  <a:schemeClr val="bg2">
                    <a:lumMod val="50000"/>
                  </a:schemeClr>
                </a:solidFill>
              </a:rPr>
              <a:t>.</a:t>
            </a:r>
            <a:r>
              <a:rPr lang="it-IT" sz="2400" b="1" dirty="0">
                <a:solidFill>
                  <a:schemeClr val="bg2">
                    <a:lumMod val="50000"/>
                  </a:schemeClr>
                </a:solidFill>
              </a:rPr>
              <a:t>4</a:t>
            </a:r>
            <a:r>
              <a:rPr lang="en-BE" sz="2400" b="1" dirty="0">
                <a:solidFill>
                  <a:schemeClr val="bg2">
                    <a:lumMod val="50000"/>
                  </a:schemeClr>
                </a:solidFill>
              </a:rPr>
              <a:t>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contenuto 2">
            <a:extLst>
              <a:ext uri="{FF2B5EF4-FFF2-40B4-BE49-F238E27FC236}">
                <a16:creationId xmlns:a16="http://schemas.microsoft.com/office/drawing/2014/main" id="{0C8571ED-0A64-6332-0E0A-EFF81F8812E7}"/>
              </a:ext>
            </a:extLst>
          </p:cNvPr>
          <p:cNvSpPr>
            <a:spLocks noGrp="1"/>
          </p:cNvSpPr>
          <p:nvPr>
            <p:ph idx="1"/>
          </p:nvPr>
        </p:nvSpPr>
        <p:spPr>
          <a:xfrm>
            <a:off x="838200" y="1254062"/>
            <a:ext cx="10515600" cy="537032"/>
          </a:xfrm>
        </p:spPr>
        <p:txBody>
          <a:bodyPr>
            <a:noAutofit/>
          </a:bodyPr>
          <a:lstStyle/>
          <a:p>
            <a:pPr marL="0" indent="0">
              <a:lnSpc>
                <a:spcPct val="100000"/>
              </a:lnSpc>
              <a:buNone/>
            </a:pPr>
            <a:r>
              <a:rPr lang="en-US" sz="2400" b="1" dirty="0">
                <a:solidFill>
                  <a:srgbClr val="A4C137"/>
                </a:solidFill>
              </a:rPr>
              <a:t>Adaptive Layers </a:t>
            </a:r>
            <a:r>
              <a:rPr lang="en-US" sz="2400" dirty="0">
                <a:solidFill>
                  <a:srgbClr val="012556"/>
                </a:solidFill>
              </a:rPr>
              <a:t>(INFN, </a:t>
            </a:r>
            <a:r>
              <a:rPr lang="en-US" sz="2400" b="1" dirty="0">
                <a:solidFill>
                  <a:srgbClr val="012556"/>
                </a:solidFill>
              </a:rPr>
              <a:t>CEA</a:t>
            </a:r>
            <a:r>
              <a:rPr lang="en-US" sz="2400" dirty="0">
                <a:solidFill>
                  <a:srgbClr val="012556"/>
                </a:solidFill>
              </a:rPr>
              <a:t>, HZB, UKRI) </a:t>
            </a:r>
            <a:r>
              <a:rPr lang="en-US" sz="2400" i="1" dirty="0">
                <a:solidFill>
                  <a:srgbClr val="012556"/>
                </a:solidFill>
              </a:rPr>
              <a:t>– Thomas </a:t>
            </a:r>
            <a:r>
              <a:rPr lang="en-US" sz="2400" i="1" dirty="0" err="1">
                <a:solidFill>
                  <a:srgbClr val="012556"/>
                </a:solidFill>
              </a:rPr>
              <a:t>Proslier</a:t>
            </a:r>
            <a:endParaRPr lang="en-US" sz="2400" i="1" dirty="0">
              <a:solidFill>
                <a:srgbClr val="012556"/>
              </a:solidFill>
            </a:endParaRPr>
          </a:p>
        </p:txBody>
      </p:sp>
      <p:sp>
        <p:nvSpPr>
          <p:cNvPr id="6" name="CasellaDiTesto 5">
            <a:extLst>
              <a:ext uri="{FF2B5EF4-FFF2-40B4-BE49-F238E27FC236}">
                <a16:creationId xmlns:a16="http://schemas.microsoft.com/office/drawing/2014/main" id="{B3F2D2C2-8A99-CE58-38AE-AE8AE1E796EF}"/>
              </a:ext>
            </a:extLst>
          </p:cNvPr>
          <p:cNvSpPr txBox="1"/>
          <p:nvPr/>
        </p:nvSpPr>
        <p:spPr>
          <a:xfrm>
            <a:off x="832215" y="2773243"/>
            <a:ext cx="11149361" cy="353943"/>
          </a:xfrm>
          <a:prstGeom prst="rect">
            <a:avLst/>
          </a:prstGeom>
          <a:noFill/>
        </p:spPr>
        <p:txBody>
          <a:bodyPr wrap="square">
            <a:spAutoFit/>
          </a:bodyPr>
          <a:lstStyle/>
          <a:p>
            <a:pPr marL="0" indent="0" algn="l">
              <a:buNone/>
            </a:pPr>
            <a:r>
              <a:rPr lang="en-US" sz="1700" b="1" i="0" u="sng" strike="noStrike" baseline="0" dirty="0">
                <a:solidFill>
                  <a:srgbClr val="1B3C70"/>
                </a:solidFill>
              </a:rPr>
              <a:t>Deliverable 3.3</a:t>
            </a:r>
            <a:r>
              <a:rPr lang="en-US" sz="1700" b="1" i="0" u="sng" strike="noStrike" baseline="0" dirty="0"/>
              <a:t> </a:t>
            </a:r>
            <a:r>
              <a:rPr lang="en-US" sz="1700" b="0" i="0" u="sng" strike="noStrike" baseline="0" dirty="0"/>
              <a:t>Adapt. Layer Report on QPR study of Nb3Sn on Cu &amp; adaptive layers </a:t>
            </a:r>
            <a:r>
              <a:rPr lang="en-US" sz="1700" b="0" i="0" u="sng" strike="noStrike" baseline="0" dirty="0">
                <a:solidFill>
                  <a:srgbClr val="A4C137"/>
                </a:solidFill>
              </a:rPr>
              <a:t>- CEA</a:t>
            </a:r>
            <a:r>
              <a:rPr lang="en-US" sz="1700" b="0" i="1" u="sng" strike="noStrike" baseline="0" dirty="0">
                <a:solidFill>
                  <a:srgbClr val="A4C137"/>
                </a:solidFill>
              </a:rPr>
              <a:t> - Report </a:t>
            </a:r>
            <a:r>
              <a:rPr lang="en-US" sz="1700" b="0" i="1" u="sng" strike="noStrike" baseline="0" dirty="0">
                <a:solidFill>
                  <a:srgbClr val="1B3C70"/>
                </a:solidFill>
              </a:rPr>
              <a:t>M38</a:t>
            </a:r>
          </a:p>
        </p:txBody>
      </p:sp>
      <p:sp>
        <p:nvSpPr>
          <p:cNvPr id="8" name="CasellaDiTesto 7">
            <a:extLst>
              <a:ext uri="{FF2B5EF4-FFF2-40B4-BE49-F238E27FC236}">
                <a16:creationId xmlns:a16="http://schemas.microsoft.com/office/drawing/2014/main" id="{35720DC8-6036-B96C-BE7B-8A2839FF2623}"/>
              </a:ext>
            </a:extLst>
          </p:cNvPr>
          <p:cNvSpPr txBox="1"/>
          <p:nvPr/>
        </p:nvSpPr>
        <p:spPr>
          <a:xfrm>
            <a:off x="838197" y="2061583"/>
            <a:ext cx="10770222" cy="353943"/>
          </a:xfrm>
          <a:prstGeom prst="rect">
            <a:avLst/>
          </a:prstGeom>
          <a:noFill/>
        </p:spPr>
        <p:txBody>
          <a:bodyPr wrap="square">
            <a:spAutoFit/>
          </a:bodyPr>
          <a:lstStyle/>
          <a:p>
            <a:pPr marL="0" indent="0" algn="l">
              <a:buNone/>
            </a:pPr>
            <a:r>
              <a:rPr lang="en-US" sz="1700" b="1" i="0" u="none" strike="noStrike" baseline="0" dirty="0">
                <a:solidFill>
                  <a:srgbClr val="1B3C70"/>
                </a:solidFill>
              </a:rPr>
              <a:t>Milestone 3.2</a:t>
            </a:r>
            <a:r>
              <a:rPr lang="en-US" sz="1700" b="1" i="0" u="none" strike="noStrike" baseline="0" dirty="0"/>
              <a:t> </a:t>
            </a:r>
            <a:r>
              <a:rPr lang="en-US" sz="1700" b="0" i="0" u="none" strike="noStrike" baseline="0" dirty="0"/>
              <a:t>Developed ALD adaptive layers on Cu </a:t>
            </a:r>
            <a:r>
              <a:rPr lang="en-US" sz="1700" b="0" i="0" u="none" strike="noStrike" baseline="0" dirty="0">
                <a:solidFill>
                  <a:srgbClr val="A4C137"/>
                </a:solidFill>
              </a:rPr>
              <a:t>- </a:t>
            </a:r>
            <a:r>
              <a:rPr lang="en-US" sz="1700" b="0" i="1" u="none" strike="noStrike" baseline="0" dirty="0">
                <a:solidFill>
                  <a:srgbClr val="A4C137"/>
                </a:solidFill>
              </a:rPr>
              <a:t>Test report </a:t>
            </a:r>
            <a:r>
              <a:rPr lang="en-US" sz="1700" b="0" i="1" u="none" strike="noStrike" baseline="0" dirty="0">
                <a:solidFill>
                  <a:srgbClr val="1B3C70"/>
                </a:solidFill>
              </a:rPr>
              <a:t>M24</a:t>
            </a:r>
          </a:p>
        </p:txBody>
      </p:sp>
      <p:sp>
        <p:nvSpPr>
          <p:cNvPr id="3" name="CasellaDiTesto 2">
            <a:extLst>
              <a:ext uri="{FF2B5EF4-FFF2-40B4-BE49-F238E27FC236}">
                <a16:creationId xmlns:a16="http://schemas.microsoft.com/office/drawing/2014/main" id="{8FC9F57F-163B-15A4-98E5-7E15F94E65B1}"/>
              </a:ext>
            </a:extLst>
          </p:cNvPr>
          <p:cNvSpPr txBox="1"/>
          <p:nvPr/>
        </p:nvSpPr>
        <p:spPr>
          <a:xfrm>
            <a:off x="10671243" y="2738019"/>
            <a:ext cx="1092740" cy="369332"/>
          </a:xfrm>
          <a:prstGeom prst="rect">
            <a:avLst/>
          </a:prstGeom>
          <a:solidFill>
            <a:srgbClr val="A4C137"/>
          </a:solidFill>
        </p:spPr>
        <p:txBody>
          <a:bodyPr wrap="square" rtlCol="0">
            <a:spAutoFit/>
          </a:bodyPr>
          <a:lstStyle/>
          <a:p>
            <a:r>
              <a:rPr lang="it-IT" b="1" dirty="0">
                <a:solidFill>
                  <a:schemeClr val="bg1"/>
                </a:solidFill>
              </a:rPr>
              <a:t>On track</a:t>
            </a:r>
          </a:p>
        </p:txBody>
      </p:sp>
      <p:pic>
        <p:nvPicPr>
          <p:cNvPr id="7" name="Picture 4" descr="1.814 immagini, foto stock, oggetti 3D e immagini vettoriali Ongoing icon |  Shutterstock">
            <a:extLst>
              <a:ext uri="{FF2B5EF4-FFF2-40B4-BE49-F238E27FC236}">
                <a16:creationId xmlns:a16="http://schemas.microsoft.com/office/drawing/2014/main" id="{7324F4A3-4655-9169-7082-8D3AB524955D}"/>
              </a:ext>
            </a:extLst>
          </p:cNvPr>
          <p:cNvPicPr>
            <a:picLocks noChangeAspect="1" noChangeArrowheads="1"/>
          </p:cNvPicPr>
          <p:nvPr/>
        </p:nvPicPr>
        <p:blipFill rotWithShape="1">
          <a:blip r:embed="rId3"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583581" y="2837209"/>
            <a:ext cx="257703" cy="27014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ick Immagini - Sfoglia 574,582 foto, vettoriali e video Stock | Adobe Stock">
            <a:extLst>
              <a:ext uri="{FF2B5EF4-FFF2-40B4-BE49-F238E27FC236}">
                <a16:creationId xmlns:a16="http://schemas.microsoft.com/office/drawing/2014/main" id="{0377F789-A9CF-5F39-9F26-5AFAE498A7E6}"/>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83581" y="2113587"/>
            <a:ext cx="299587" cy="270142"/>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A921160C-B89B-AC61-46C0-19295B56BDB8}"/>
              </a:ext>
            </a:extLst>
          </p:cNvPr>
          <p:cNvSpPr txBox="1"/>
          <p:nvPr/>
        </p:nvSpPr>
        <p:spPr>
          <a:xfrm>
            <a:off x="841284" y="3298993"/>
            <a:ext cx="10112466" cy="1200329"/>
          </a:xfrm>
          <a:prstGeom prst="rect">
            <a:avLst/>
          </a:prstGeom>
          <a:noFill/>
        </p:spPr>
        <p:txBody>
          <a:bodyPr wrap="square" lIns="91440" tIns="45720" rIns="91440" bIns="45720" anchor="t">
            <a:spAutoFit/>
          </a:bodyPr>
          <a:lstStyle/>
          <a:p>
            <a:pPr marL="285750" indent="-285750">
              <a:buFont typeface="Arial"/>
              <a:buChar char="•"/>
            </a:pPr>
            <a:r>
              <a:rPr lang="it-IT" dirty="0">
                <a:solidFill>
                  <a:srgbClr val="1B3C70"/>
                </a:solidFill>
              </a:rPr>
              <a:t>Nb</a:t>
            </a:r>
            <a:r>
              <a:rPr lang="it-IT" baseline="-25000" dirty="0">
                <a:solidFill>
                  <a:srgbClr val="1B3C70"/>
                </a:solidFill>
              </a:rPr>
              <a:t>3</a:t>
            </a:r>
            <a:r>
              <a:rPr lang="it-IT" dirty="0">
                <a:solidFill>
                  <a:srgbClr val="1B3C70"/>
                </a:solidFill>
              </a:rPr>
              <a:t>Sn </a:t>
            </a:r>
            <a:r>
              <a:rPr lang="it-IT" dirty="0" err="1">
                <a:solidFill>
                  <a:srgbClr val="1B3C70"/>
                </a:solidFill>
              </a:rPr>
              <a:t>coated</a:t>
            </a:r>
            <a:r>
              <a:rPr lang="it-IT" dirty="0">
                <a:solidFill>
                  <a:srgbClr val="1B3C70"/>
                </a:solidFill>
              </a:rPr>
              <a:t> </a:t>
            </a:r>
            <a:r>
              <a:rPr lang="it-IT" dirty="0" err="1">
                <a:solidFill>
                  <a:srgbClr val="1B3C70"/>
                </a:solidFill>
              </a:rPr>
              <a:t>successfully</a:t>
            </a:r>
            <a:r>
              <a:rPr lang="it-IT" dirty="0">
                <a:solidFill>
                  <a:srgbClr val="1B3C70"/>
                </a:solidFill>
              </a:rPr>
              <a:t> on </a:t>
            </a:r>
            <a:r>
              <a:rPr lang="it-IT" dirty="0" err="1">
                <a:solidFill>
                  <a:srgbClr val="1B3C70"/>
                </a:solidFill>
              </a:rPr>
              <a:t>different</a:t>
            </a:r>
            <a:r>
              <a:rPr lang="it-IT" dirty="0">
                <a:solidFill>
                  <a:srgbClr val="1B3C70"/>
                </a:solidFill>
              </a:rPr>
              <a:t> </a:t>
            </a:r>
            <a:r>
              <a:rPr lang="it-IT" dirty="0" err="1">
                <a:solidFill>
                  <a:srgbClr val="1B3C70"/>
                </a:solidFill>
              </a:rPr>
              <a:t>adaptive</a:t>
            </a:r>
            <a:r>
              <a:rPr lang="it-IT" dirty="0">
                <a:solidFill>
                  <a:srgbClr val="1B3C70"/>
                </a:solidFill>
              </a:rPr>
              <a:t> </a:t>
            </a:r>
            <a:r>
              <a:rPr lang="it-IT" dirty="0" err="1">
                <a:solidFill>
                  <a:srgbClr val="1B3C70"/>
                </a:solidFill>
              </a:rPr>
              <a:t>layers</a:t>
            </a:r>
            <a:r>
              <a:rPr lang="it-IT" dirty="0">
                <a:solidFill>
                  <a:srgbClr val="1B3C70"/>
                </a:solidFill>
              </a:rPr>
              <a:t> </a:t>
            </a:r>
            <a:r>
              <a:rPr lang="it-IT" dirty="0" err="1">
                <a:solidFill>
                  <a:srgbClr val="1B3C70"/>
                </a:solidFill>
              </a:rPr>
              <a:t>at</a:t>
            </a:r>
            <a:r>
              <a:rPr lang="it-IT" dirty="0">
                <a:solidFill>
                  <a:srgbClr val="1B3C70"/>
                </a:solidFill>
              </a:rPr>
              <a:t> INFN. Test </a:t>
            </a:r>
            <a:r>
              <a:rPr lang="it-IT" dirty="0" err="1">
                <a:solidFill>
                  <a:srgbClr val="1B3C70"/>
                </a:solidFill>
              </a:rPr>
              <a:t>ongoing</a:t>
            </a:r>
            <a:endParaRPr lang="it-IT" dirty="0">
              <a:solidFill>
                <a:srgbClr val="1B3C70"/>
              </a:solidFill>
            </a:endParaRPr>
          </a:p>
          <a:p>
            <a:pPr marL="285750" indent="-285750">
              <a:buFont typeface="Arial"/>
              <a:buChar char="•"/>
            </a:pPr>
            <a:r>
              <a:rPr lang="it-IT" dirty="0" err="1">
                <a:solidFill>
                  <a:srgbClr val="1B3C70"/>
                </a:solidFill>
              </a:rPr>
              <a:t>Other</a:t>
            </a:r>
            <a:r>
              <a:rPr lang="it-IT" dirty="0">
                <a:solidFill>
                  <a:srgbClr val="1B3C70"/>
                </a:solidFill>
              </a:rPr>
              <a:t> coating in progress (</a:t>
            </a:r>
            <a:r>
              <a:rPr lang="it-IT" dirty="0" err="1">
                <a:solidFill>
                  <a:srgbClr val="1B3C70"/>
                </a:solidFill>
              </a:rPr>
              <a:t>Oxide</a:t>
            </a:r>
            <a:r>
              <a:rPr lang="it-IT" dirty="0">
                <a:solidFill>
                  <a:srgbClr val="1B3C70"/>
                </a:solidFill>
              </a:rPr>
              <a:t> ALD </a:t>
            </a:r>
            <a:r>
              <a:rPr lang="it-IT" dirty="0" err="1">
                <a:solidFill>
                  <a:srgbClr val="1B3C70"/>
                </a:solidFill>
              </a:rPr>
              <a:t>adaptive</a:t>
            </a:r>
            <a:r>
              <a:rPr lang="it-IT" dirty="0">
                <a:solidFill>
                  <a:srgbClr val="1B3C70"/>
                </a:solidFill>
              </a:rPr>
              <a:t> </a:t>
            </a:r>
            <a:r>
              <a:rPr lang="it-IT" dirty="0" err="1">
                <a:solidFill>
                  <a:srgbClr val="1B3C70"/>
                </a:solidFill>
              </a:rPr>
              <a:t>layer</a:t>
            </a:r>
            <a:r>
              <a:rPr lang="it-IT" dirty="0">
                <a:solidFill>
                  <a:srgbClr val="1B3C70"/>
                </a:solidFill>
              </a:rPr>
              <a:t> + Nb PVD </a:t>
            </a:r>
            <a:r>
              <a:rPr lang="it-IT" dirty="0" err="1">
                <a:solidFill>
                  <a:srgbClr val="1B3C70"/>
                </a:solidFill>
              </a:rPr>
              <a:t>adaptive</a:t>
            </a:r>
            <a:r>
              <a:rPr lang="it-IT" dirty="0">
                <a:solidFill>
                  <a:srgbClr val="1B3C70"/>
                </a:solidFill>
              </a:rPr>
              <a:t> </a:t>
            </a:r>
            <a:r>
              <a:rPr lang="it-IT" dirty="0" err="1">
                <a:solidFill>
                  <a:srgbClr val="1B3C70"/>
                </a:solidFill>
              </a:rPr>
              <a:t>layer</a:t>
            </a:r>
            <a:r>
              <a:rPr lang="it-IT" dirty="0">
                <a:solidFill>
                  <a:srgbClr val="1B3C70"/>
                </a:solidFill>
              </a:rPr>
              <a:t>) </a:t>
            </a:r>
          </a:p>
          <a:p>
            <a:pPr marL="285750" indent="-285750">
              <a:buFont typeface="Arial"/>
              <a:buChar char="•"/>
            </a:pPr>
            <a:r>
              <a:rPr lang="it-IT" dirty="0">
                <a:solidFill>
                  <a:srgbClr val="1B3C70"/>
                </a:solidFill>
              </a:rPr>
              <a:t>Tunneling </a:t>
            </a:r>
            <a:r>
              <a:rPr lang="it-IT" dirty="0" err="1">
                <a:solidFill>
                  <a:srgbClr val="1B3C70"/>
                </a:solidFill>
              </a:rPr>
              <a:t>spectroscopy</a:t>
            </a:r>
            <a:r>
              <a:rPr lang="it-IT" dirty="0">
                <a:solidFill>
                  <a:srgbClr val="1B3C70"/>
                </a:solidFill>
              </a:rPr>
              <a:t> </a:t>
            </a:r>
            <a:r>
              <a:rPr lang="it-IT" dirty="0" err="1">
                <a:solidFill>
                  <a:srgbClr val="1B3C70"/>
                </a:solidFill>
              </a:rPr>
              <a:t>measurements</a:t>
            </a:r>
            <a:r>
              <a:rPr lang="it-IT" dirty="0">
                <a:solidFill>
                  <a:srgbClr val="1B3C70"/>
                </a:solidFill>
              </a:rPr>
              <a:t> in progress</a:t>
            </a:r>
          </a:p>
          <a:p>
            <a:pPr marL="285750" indent="-285750">
              <a:buFont typeface="Arial"/>
              <a:buChar char="•"/>
            </a:pPr>
            <a:endParaRPr lang="it-IT" dirty="0">
              <a:solidFill>
                <a:srgbClr val="1B3C70"/>
              </a:solidFill>
            </a:endParaRPr>
          </a:p>
        </p:txBody>
      </p:sp>
      <p:sp>
        <p:nvSpPr>
          <p:cNvPr id="16" name="TextBox 2">
            <a:extLst>
              <a:ext uri="{FF2B5EF4-FFF2-40B4-BE49-F238E27FC236}">
                <a16:creationId xmlns:a16="http://schemas.microsoft.com/office/drawing/2014/main" id="{2A9C0076-38DB-A2DE-8DF8-514255389D15}"/>
              </a:ext>
            </a:extLst>
          </p:cNvPr>
          <p:cNvSpPr txBox="1"/>
          <p:nvPr/>
        </p:nvSpPr>
        <p:spPr>
          <a:xfrm>
            <a:off x="7548374" y="2061583"/>
            <a:ext cx="1230401" cy="338554"/>
          </a:xfrm>
          <a:prstGeom prst="rect">
            <a:avLst/>
          </a:prstGeom>
          <a:solidFill>
            <a:srgbClr val="8CA72B"/>
          </a:solidFill>
        </p:spPr>
        <p:txBody>
          <a:bodyPr wrap="none" rtlCol="0">
            <a:spAutoFit/>
          </a:bodyPr>
          <a:lstStyle/>
          <a:p>
            <a:r>
              <a:rPr lang="en-GB" sz="1600" b="1" dirty="0">
                <a:solidFill>
                  <a:schemeClr val="bg1"/>
                </a:solidFill>
              </a:rPr>
              <a:t>Completed</a:t>
            </a:r>
          </a:p>
        </p:txBody>
      </p:sp>
      <p:sp>
        <p:nvSpPr>
          <p:cNvPr id="18" name="Freccia a destra 17">
            <a:extLst>
              <a:ext uri="{FF2B5EF4-FFF2-40B4-BE49-F238E27FC236}">
                <a16:creationId xmlns:a16="http://schemas.microsoft.com/office/drawing/2014/main" id="{64A4BEE5-151D-076F-EA22-CD4F38A2D554}"/>
              </a:ext>
            </a:extLst>
          </p:cNvPr>
          <p:cNvSpPr/>
          <p:nvPr/>
        </p:nvSpPr>
        <p:spPr>
          <a:xfrm>
            <a:off x="143694" y="2773243"/>
            <a:ext cx="376136" cy="361696"/>
          </a:xfrm>
          <a:prstGeom prst="rightArrow">
            <a:avLst/>
          </a:prstGeom>
          <a:solidFill>
            <a:srgbClr val="A4C1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Segnaposto contenuto 15" descr="Immagine che contiene argento, acciaio, stoviglie&#10;&#10;Il contenuto generato dall'IA potrebbe non essere corretto.">
            <a:extLst>
              <a:ext uri="{FF2B5EF4-FFF2-40B4-BE49-F238E27FC236}">
                <a16:creationId xmlns:a16="http://schemas.microsoft.com/office/drawing/2014/main" id="{63E85E1A-000B-F6E3-25D1-48109E89B578}"/>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038678" y="4824918"/>
            <a:ext cx="2001738" cy="2016881"/>
          </a:xfrm>
          <a:prstGeom prst="rect">
            <a:avLst/>
          </a:prstGeom>
        </p:spPr>
      </p:pic>
      <p:pic>
        <p:nvPicPr>
          <p:cNvPr id="10" name="Immagine 9" descr="Immagine che contiene bibita analcolica, tazza, vetro, argento&#10;&#10;Il contenuto generato dall'IA potrebbe non essere corretto.">
            <a:extLst>
              <a:ext uri="{FF2B5EF4-FFF2-40B4-BE49-F238E27FC236}">
                <a16:creationId xmlns:a16="http://schemas.microsoft.com/office/drawing/2014/main" id="{361FD7AF-183B-1866-47B4-0CDDB95AF3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25252" y="3760658"/>
            <a:ext cx="2291981" cy="3055974"/>
          </a:xfrm>
          <a:prstGeom prst="rect">
            <a:avLst/>
          </a:prstGeom>
        </p:spPr>
      </p:pic>
      <p:pic>
        <p:nvPicPr>
          <p:cNvPr id="12" name="Immagine 11" descr="Immagine che contiene argento, stoviglie&#10;&#10;Il contenuto generato dall'IA potrebbe non essere corretto.">
            <a:extLst>
              <a:ext uri="{FF2B5EF4-FFF2-40B4-BE49-F238E27FC236}">
                <a16:creationId xmlns:a16="http://schemas.microsoft.com/office/drawing/2014/main" id="{D931DC38-A8F2-2852-E3AC-526AEB299FBB}"/>
              </a:ext>
            </a:extLst>
          </p:cNvPr>
          <p:cNvPicPr>
            <a:picLocks noChangeAspect="1"/>
          </p:cNvPicPr>
          <p:nvPr/>
        </p:nvPicPr>
        <p:blipFill>
          <a:blip r:embed="rId8" cstate="print">
            <a:extLst>
              <a:ext uri="{28A0092B-C50C-407E-A947-70E740481C1C}">
                <a14:useLocalDpi xmlns:a14="http://schemas.microsoft.com/office/drawing/2010/main" val="0"/>
              </a:ext>
            </a:extLst>
          </a:blip>
          <a:srcRect t="26800"/>
          <a:stretch>
            <a:fillRect/>
          </a:stretch>
        </p:blipFill>
        <p:spPr>
          <a:xfrm>
            <a:off x="6561880" y="4400944"/>
            <a:ext cx="1848849" cy="2405987"/>
          </a:xfrm>
          <a:prstGeom prst="rect">
            <a:avLst/>
          </a:prstGeom>
        </p:spPr>
      </p:pic>
      <p:sp>
        <p:nvSpPr>
          <p:cNvPr id="17" name="CasellaDiTesto 16">
            <a:extLst>
              <a:ext uri="{FF2B5EF4-FFF2-40B4-BE49-F238E27FC236}">
                <a16:creationId xmlns:a16="http://schemas.microsoft.com/office/drawing/2014/main" id="{ED4116B4-4C6D-A8F3-C81B-9EF11C0778B0}"/>
              </a:ext>
            </a:extLst>
          </p:cNvPr>
          <p:cNvSpPr txBox="1"/>
          <p:nvPr/>
        </p:nvSpPr>
        <p:spPr>
          <a:xfrm>
            <a:off x="6192383" y="4209137"/>
            <a:ext cx="2308812" cy="338554"/>
          </a:xfrm>
          <a:prstGeom prst="rect">
            <a:avLst/>
          </a:prstGeom>
          <a:noFill/>
        </p:spPr>
        <p:txBody>
          <a:bodyPr wrap="square">
            <a:spAutoFit/>
          </a:bodyPr>
          <a:lstStyle/>
          <a:p>
            <a:pPr algn="ctr"/>
            <a:r>
              <a:rPr lang="en-GB" sz="1600" b="1" dirty="0">
                <a:solidFill>
                  <a:srgbClr val="A4C137"/>
                </a:solidFill>
                <a:latin typeface="Montserrat" panose="00000500000000000000" pitchFamily="2" charset="0"/>
                <a:cs typeface="Calibri" panose="020F0502020204030204" pitchFamily="34" charset="0"/>
              </a:rPr>
              <a:t>Nb-buffer </a:t>
            </a:r>
            <a:r>
              <a:rPr lang="en-GB" sz="1600" b="1" i="1" dirty="0">
                <a:solidFill>
                  <a:srgbClr val="A4C137"/>
                </a:solidFill>
                <a:latin typeface="Montserrat" panose="00000500000000000000" pitchFamily="2" charset="0"/>
                <a:cs typeface="Calibri" panose="020F0502020204030204" pitchFamily="34" charset="0"/>
              </a:rPr>
              <a:t>layer</a:t>
            </a:r>
          </a:p>
        </p:txBody>
      </p:sp>
      <p:sp>
        <p:nvSpPr>
          <p:cNvPr id="19" name="CasellaDiTesto 18">
            <a:extLst>
              <a:ext uri="{FF2B5EF4-FFF2-40B4-BE49-F238E27FC236}">
                <a16:creationId xmlns:a16="http://schemas.microsoft.com/office/drawing/2014/main" id="{46A5356B-825E-6065-E8E9-B8DB991CB60D}"/>
              </a:ext>
            </a:extLst>
          </p:cNvPr>
          <p:cNvSpPr txBox="1"/>
          <p:nvPr/>
        </p:nvSpPr>
        <p:spPr>
          <a:xfrm>
            <a:off x="9776666" y="4168868"/>
            <a:ext cx="1642267" cy="338554"/>
          </a:xfrm>
          <a:prstGeom prst="rect">
            <a:avLst/>
          </a:prstGeom>
          <a:noFill/>
        </p:spPr>
        <p:txBody>
          <a:bodyPr wrap="square">
            <a:spAutoFit/>
          </a:bodyPr>
          <a:lstStyle/>
          <a:p>
            <a:pPr algn="ctr"/>
            <a:r>
              <a:rPr lang="en-GB" sz="1600" b="1" dirty="0">
                <a:solidFill>
                  <a:srgbClr val="A4C137"/>
                </a:solidFill>
                <a:latin typeface="Montserrat" panose="00000500000000000000" pitchFamily="2" charset="0"/>
                <a:cs typeface="Calibri" panose="020F0502020204030204" pitchFamily="34" charset="0"/>
              </a:rPr>
              <a:t>Nb</a:t>
            </a:r>
            <a:r>
              <a:rPr lang="en-GB" sz="1600" b="1" baseline="-25000" dirty="0">
                <a:solidFill>
                  <a:srgbClr val="A4C137"/>
                </a:solidFill>
                <a:latin typeface="Montserrat" panose="00000500000000000000" pitchFamily="2" charset="0"/>
                <a:cs typeface="Calibri" panose="020F0502020204030204" pitchFamily="34" charset="0"/>
              </a:rPr>
              <a:t>3</a:t>
            </a:r>
            <a:r>
              <a:rPr lang="en-GB" sz="1600" b="1" dirty="0">
                <a:solidFill>
                  <a:srgbClr val="A4C137"/>
                </a:solidFill>
                <a:latin typeface="Montserrat" panose="00000500000000000000" pitchFamily="2" charset="0"/>
                <a:cs typeface="Calibri" panose="020F0502020204030204" pitchFamily="34" charset="0"/>
              </a:rPr>
              <a:t>Sn </a:t>
            </a:r>
            <a:r>
              <a:rPr lang="en-GB" sz="1600" b="1" i="1" dirty="0">
                <a:solidFill>
                  <a:srgbClr val="A4C137"/>
                </a:solidFill>
                <a:latin typeface="Montserrat" panose="00000500000000000000" pitchFamily="2" charset="0"/>
                <a:cs typeface="Calibri" panose="020F0502020204030204" pitchFamily="34" charset="0"/>
              </a:rPr>
              <a:t>layer</a:t>
            </a:r>
          </a:p>
        </p:txBody>
      </p:sp>
      <p:pic>
        <p:nvPicPr>
          <p:cNvPr id="22" name="Segnaposto contenuto 15" descr="Immagine che contiene argento, acciaio, stoviglie&#10;&#10;Il contenuto generato dall'IA potrebbe non essere corretto.">
            <a:extLst>
              <a:ext uri="{FF2B5EF4-FFF2-40B4-BE49-F238E27FC236}">
                <a16:creationId xmlns:a16="http://schemas.microsoft.com/office/drawing/2014/main" id="{8C7D497B-99E9-A26E-C036-71DC73C52D6C}"/>
              </a:ext>
            </a:extLst>
          </p:cNvPr>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3588705" y="4515522"/>
            <a:ext cx="2308812" cy="2326278"/>
          </a:xfrm>
          <a:prstGeom prst="rect">
            <a:avLst/>
          </a:prstGeom>
        </p:spPr>
      </p:pic>
      <p:sp>
        <p:nvSpPr>
          <p:cNvPr id="13" name="Freccia curva 12">
            <a:extLst>
              <a:ext uri="{FF2B5EF4-FFF2-40B4-BE49-F238E27FC236}">
                <a16:creationId xmlns:a16="http://schemas.microsoft.com/office/drawing/2014/main" id="{2890F6C3-668E-DA9B-5D74-4B7F3D2B394D}"/>
              </a:ext>
            </a:extLst>
          </p:cNvPr>
          <p:cNvSpPr/>
          <p:nvPr/>
        </p:nvSpPr>
        <p:spPr>
          <a:xfrm rot="2134143">
            <a:off x="2732000" y="4382983"/>
            <a:ext cx="1281196" cy="1188641"/>
          </a:xfrm>
          <a:prstGeom prst="bentArrow">
            <a:avLst>
              <a:gd name="adj1" fmla="val 18519"/>
              <a:gd name="adj2" fmla="val 23650"/>
              <a:gd name="adj3" fmla="val 25000"/>
              <a:gd name="adj4" fmla="val 79282"/>
            </a:avLst>
          </a:prstGeom>
          <a:solidFill>
            <a:srgbClr val="A4C137"/>
          </a:solidFill>
          <a:ln>
            <a:solidFill>
              <a:srgbClr val="A4C1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4" name="Freccia curva 23">
            <a:extLst>
              <a:ext uri="{FF2B5EF4-FFF2-40B4-BE49-F238E27FC236}">
                <a16:creationId xmlns:a16="http://schemas.microsoft.com/office/drawing/2014/main" id="{6AB1CA4B-66E4-A328-8992-8919E416F0FC}"/>
              </a:ext>
            </a:extLst>
          </p:cNvPr>
          <p:cNvSpPr/>
          <p:nvPr/>
        </p:nvSpPr>
        <p:spPr>
          <a:xfrm rot="2134143">
            <a:off x="5506250" y="4318753"/>
            <a:ext cx="1183820" cy="1012332"/>
          </a:xfrm>
          <a:prstGeom prst="bentArrow">
            <a:avLst>
              <a:gd name="adj1" fmla="val 18519"/>
              <a:gd name="adj2" fmla="val 23650"/>
              <a:gd name="adj3" fmla="val 25000"/>
              <a:gd name="adj4" fmla="val 79282"/>
            </a:avLst>
          </a:prstGeom>
          <a:solidFill>
            <a:srgbClr val="A4C137"/>
          </a:solidFill>
          <a:ln>
            <a:solidFill>
              <a:srgbClr val="A4C1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6" name="Freccia curva 25">
            <a:extLst>
              <a:ext uri="{FF2B5EF4-FFF2-40B4-BE49-F238E27FC236}">
                <a16:creationId xmlns:a16="http://schemas.microsoft.com/office/drawing/2014/main" id="{5F51E705-362C-8778-B18A-845FBDA36363}"/>
              </a:ext>
            </a:extLst>
          </p:cNvPr>
          <p:cNvSpPr/>
          <p:nvPr/>
        </p:nvSpPr>
        <p:spPr>
          <a:xfrm rot="2134143">
            <a:off x="8440659" y="4096267"/>
            <a:ext cx="1183820" cy="1012332"/>
          </a:xfrm>
          <a:prstGeom prst="bentArrow">
            <a:avLst>
              <a:gd name="adj1" fmla="val 18519"/>
              <a:gd name="adj2" fmla="val 23650"/>
              <a:gd name="adj3" fmla="val 25000"/>
              <a:gd name="adj4" fmla="val 79282"/>
            </a:avLst>
          </a:prstGeom>
          <a:solidFill>
            <a:srgbClr val="A4C137"/>
          </a:solidFill>
          <a:ln>
            <a:solidFill>
              <a:srgbClr val="A4C1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8" name="CasellaDiTesto 27">
            <a:extLst>
              <a:ext uri="{FF2B5EF4-FFF2-40B4-BE49-F238E27FC236}">
                <a16:creationId xmlns:a16="http://schemas.microsoft.com/office/drawing/2014/main" id="{873BBB56-894E-AA93-BA9B-2198B33EB7CD}"/>
              </a:ext>
            </a:extLst>
          </p:cNvPr>
          <p:cNvSpPr txBox="1"/>
          <p:nvPr/>
        </p:nvSpPr>
        <p:spPr>
          <a:xfrm>
            <a:off x="4064473" y="4532303"/>
            <a:ext cx="1318126" cy="338554"/>
          </a:xfrm>
          <a:prstGeom prst="rect">
            <a:avLst/>
          </a:prstGeom>
          <a:noFill/>
        </p:spPr>
        <p:txBody>
          <a:bodyPr wrap="square">
            <a:spAutoFit/>
          </a:bodyPr>
          <a:lstStyle/>
          <a:p>
            <a:pPr algn="ctr"/>
            <a:r>
              <a:rPr lang="en-GB" sz="1600" b="1" dirty="0">
                <a:solidFill>
                  <a:srgbClr val="A4C137"/>
                </a:solidFill>
                <a:latin typeface="Montserrat" panose="00000500000000000000" pitchFamily="2" charset="0"/>
                <a:cs typeface="Calibri" panose="020F0502020204030204" pitchFamily="34" charset="0"/>
              </a:rPr>
              <a:t>ALD </a:t>
            </a:r>
            <a:r>
              <a:rPr lang="en-GB" sz="1600" b="1" i="1" dirty="0">
                <a:solidFill>
                  <a:srgbClr val="A4C137"/>
                </a:solidFill>
                <a:latin typeface="Montserrat" panose="00000500000000000000" pitchFamily="2" charset="0"/>
                <a:cs typeface="Calibri" panose="020F0502020204030204" pitchFamily="34" charset="0"/>
              </a:rPr>
              <a:t>layer</a:t>
            </a:r>
          </a:p>
        </p:txBody>
      </p:sp>
      <p:sp>
        <p:nvSpPr>
          <p:cNvPr id="30" name="CasellaDiTesto 29">
            <a:extLst>
              <a:ext uri="{FF2B5EF4-FFF2-40B4-BE49-F238E27FC236}">
                <a16:creationId xmlns:a16="http://schemas.microsoft.com/office/drawing/2014/main" id="{3F1CB397-126A-03D1-ADDD-690BACDF5E62}"/>
              </a:ext>
            </a:extLst>
          </p:cNvPr>
          <p:cNvSpPr txBox="1"/>
          <p:nvPr/>
        </p:nvSpPr>
        <p:spPr>
          <a:xfrm>
            <a:off x="1320686" y="4759614"/>
            <a:ext cx="1318126" cy="338554"/>
          </a:xfrm>
          <a:prstGeom prst="rect">
            <a:avLst/>
          </a:prstGeom>
          <a:noFill/>
        </p:spPr>
        <p:txBody>
          <a:bodyPr wrap="square">
            <a:spAutoFit/>
          </a:bodyPr>
          <a:lstStyle/>
          <a:p>
            <a:pPr algn="ctr"/>
            <a:r>
              <a:rPr lang="en-GB" sz="1600" b="1" dirty="0">
                <a:solidFill>
                  <a:srgbClr val="A4C137"/>
                </a:solidFill>
                <a:latin typeface="Montserrat" panose="00000500000000000000" pitchFamily="2" charset="0"/>
                <a:cs typeface="Calibri" panose="020F0502020204030204" pitchFamily="34" charset="0"/>
              </a:rPr>
              <a:t>Cu QPR</a:t>
            </a:r>
          </a:p>
        </p:txBody>
      </p:sp>
    </p:spTree>
    <p:extLst>
      <p:ext uri="{BB962C8B-B14F-4D97-AF65-F5344CB8AC3E}">
        <p14:creationId xmlns:p14="http://schemas.microsoft.com/office/powerpoint/2010/main" val="1110947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30">
            <a:extLst>
              <a:ext uri="{FF2B5EF4-FFF2-40B4-BE49-F238E27FC236}">
                <a16:creationId xmlns:a16="http://schemas.microsoft.com/office/drawing/2014/main" id="{B6C1DD26-5CBD-15C3-4F03-E4A9A025B20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24612" y="2433781"/>
            <a:ext cx="1910584" cy="1421057"/>
          </a:xfrm>
          <a:prstGeom prst="rect">
            <a:avLst/>
          </a:prstGeom>
        </p:spPr>
      </p:pic>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5662832" cy="461665"/>
          </a:xfrm>
          <a:prstGeom prst="rect">
            <a:avLst/>
          </a:prstGeom>
          <a:noFill/>
        </p:spPr>
        <p:txBody>
          <a:bodyPr wrap="none" rtlCol="0">
            <a:spAutoFit/>
          </a:bodyPr>
          <a:lstStyle/>
          <a:p>
            <a:r>
              <a:rPr lang="en-BE" sz="2400" b="1" dirty="0">
                <a:solidFill>
                  <a:srgbClr val="002060"/>
                </a:solidFill>
              </a:rPr>
              <a:t>WP</a:t>
            </a:r>
            <a:r>
              <a:rPr lang="it-IT" sz="2400" b="1" dirty="0">
                <a:solidFill>
                  <a:srgbClr val="002060"/>
                </a:solidFill>
              </a:rPr>
              <a:t>3</a:t>
            </a:r>
            <a:r>
              <a:rPr lang="en-BE" sz="2400" b="1" dirty="0">
                <a:solidFill>
                  <a:srgbClr val="002060"/>
                </a:solidFill>
              </a:rPr>
              <a:t> – </a:t>
            </a:r>
            <a:r>
              <a:rPr lang="it-IT" sz="2400" b="1" dirty="0">
                <a:solidFill>
                  <a:srgbClr val="002060"/>
                </a:solidFill>
              </a:rPr>
              <a:t>SRF</a:t>
            </a:r>
            <a:r>
              <a:rPr lang="en-BE" sz="2400" b="1" dirty="0">
                <a:solidFill>
                  <a:srgbClr val="002060"/>
                </a:solidFill>
              </a:rPr>
              <a:t>:</a:t>
            </a:r>
            <a:r>
              <a:rPr lang="en-BE" sz="2400" b="1" dirty="0">
                <a:solidFill>
                  <a:schemeClr val="bg2">
                    <a:lumMod val="50000"/>
                  </a:schemeClr>
                </a:solidFill>
              </a:rPr>
              <a:t> status/evolution of Task </a:t>
            </a:r>
            <a:r>
              <a:rPr lang="it-IT" sz="2400" b="1" dirty="0">
                <a:solidFill>
                  <a:schemeClr val="bg2">
                    <a:lumMod val="50000"/>
                  </a:schemeClr>
                </a:solidFill>
              </a:rPr>
              <a:t>3</a:t>
            </a:r>
            <a:r>
              <a:rPr lang="en-BE" sz="2400" b="1" dirty="0">
                <a:solidFill>
                  <a:schemeClr val="bg2">
                    <a:lumMod val="50000"/>
                  </a:schemeClr>
                </a:solidFill>
              </a:rPr>
              <a:t>.</a:t>
            </a:r>
            <a:r>
              <a:rPr lang="it-IT" sz="2400" b="1" dirty="0">
                <a:solidFill>
                  <a:schemeClr val="bg2">
                    <a:lumMod val="50000"/>
                  </a:schemeClr>
                </a:solidFill>
              </a:rPr>
              <a:t>5</a:t>
            </a:r>
            <a:r>
              <a:rPr lang="en-BE" sz="2400" b="1" dirty="0">
                <a:solidFill>
                  <a:schemeClr val="bg2">
                    <a:lumMod val="50000"/>
                  </a:schemeClr>
                </a:solidFill>
              </a:rPr>
              <a:t>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contenuto 2">
            <a:extLst>
              <a:ext uri="{FF2B5EF4-FFF2-40B4-BE49-F238E27FC236}">
                <a16:creationId xmlns:a16="http://schemas.microsoft.com/office/drawing/2014/main" id="{0C8571ED-0A64-6332-0E0A-EFF81F8812E7}"/>
              </a:ext>
            </a:extLst>
          </p:cNvPr>
          <p:cNvSpPr>
            <a:spLocks noGrp="1"/>
          </p:cNvSpPr>
          <p:nvPr>
            <p:ph idx="1"/>
          </p:nvPr>
        </p:nvSpPr>
        <p:spPr>
          <a:xfrm>
            <a:off x="838200" y="1254062"/>
            <a:ext cx="10515600" cy="659580"/>
          </a:xfrm>
        </p:spPr>
        <p:txBody>
          <a:bodyPr>
            <a:noAutofit/>
          </a:bodyPr>
          <a:lstStyle/>
          <a:p>
            <a:pPr marL="0" indent="0">
              <a:lnSpc>
                <a:spcPct val="100000"/>
              </a:lnSpc>
              <a:buNone/>
            </a:pPr>
            <a:r>
              <a:rPr lang="en-US" sz="2400" b="1" dirty="0">
                <a:solidFill>
                  <a:srgbClr val="A4C137"/>
                </a:solidFill>
              </a:rPr>
              <a:t>Working Cavity </a:t>
            </a:r>
            <a:r>
              <a:rPr lang="en-US" sz="2400" dirty="0">
                <a:solidFill>
                  <a:srgbClr val="012556"/>
                </a:solidFill>
              </a:rPr>
              <a:t>(INFN, CEA, HZB, </a:t>
            </a:r>
            <a:r>
              <a:rPr lang="en-US" sz="2400" b="1" dirty="0">
                <a:solidFill>
                  <a:srgbClr val="012556"/>
                </a:solidFill>
              </a:rPr>
              <a:t>UKRI</a:t>
            </a:r>
            <a:r>
              <a:rPr lang="en-US" sz="2400" dirty="0">
                <a:solidFill>
                  <a:srgbClr val="012556"/>
                </a:solidFill>
              </a:rPr>
              <a:t>) </a:t>
            </a:r>
            <a:r>
              <a:rPr lang="en-US" sz="2400" i="1" dirty="0">
                <a:solidFill>
                  <a:srgbClr val="012556"/>
                </a:solidFill>
              </a:rPr>
              <a:t>– Reza </a:t>
            </a:r>
            <a:r>
              <a:rPr lang="en-US" sz="2400" i="1" dirty="0" err="1">
                <a:solidFill>
                  <a:srgbClr val="012556"/>
                </a:solidFill>
              </a:rPr>
              <a:t>Valizadeh</a:t>
            </a:r>
            <a:endParaRPr lang="en-US" sz="2400" i="1" dirty="0">
              <a:solidFill>
                <a:srgbClr val="012556"/>
              </a:solidFill>
            </a:endParaRPr>
          </a:p>
        </p:txBody>
      </p:sp>
      <p:sp>
        <p:nvSpPr>
          <p:cNvPr id="6" name="CasellaDiTesto 5">
            <a:extLst>
              <a:ext uri="{FF2B5EF4-FFF2-40B4-BE49-F238E27FC236}">
                <a16:creationId xmlns:a16="http://schemas.microsoft.com/office/drawing/2014/main" id="{B3F2D2C2-8A99-CE58-38AE-AE8AE1E796EF}"/>
              </a:ext>
            </a:extLst>
          </p:cNvPr>
          <p:cNvSpPr txBox="1"/>
          <p:nvPr/>
        </p:nvSpPr>
        <p:spPr>
          <a:xfrm>
            <a:off x="876301" y="4296207"/>
            <a:ext cx="9839325" cy="353943"/>
          </a:xfrm>
          <a:prstGeom prst="rect">
            <a:avLst/>
          </a:prstGeom>
          <a:noFill/>
        </p:spPr>
        <p:txBody>
          <a:bodyPr wrap="square">
            <a:spAutoFit/>
          </a:bodyPr>
          <a:lstStyle/>
          <a:p>
            <a:pPr marL="0" indent="0" algn="l">
              <a:buNone/>
            </a:pPr>
            <a:r>
              <a:rPr lang="en-US" sz="1700" b="1" i="0" u="sng" strike="noStrike" baseline="0" dirty="0">
                <a:solidFill>
                  <a:srgbClr val="1B3C70"/>
                </a:solidFill>
              </a:rPr>
              <a:t>Deliverable 3.4</a:t>
            </a:r>
            <a:r>
              <a:rPr lang="en-US" sz="1700" b="1" i="0" u="sng" strike="noStrike" baseline="0" dirty="0"/>
              <a:t> </a:t>
            </a:r>
            <a:r>
              <a:rPr lang="en-US" sz="1700" b="0" i="0" u="sng" strike="noStrike" baseline="0" dirty="0"/>
              <a:t>4.5-K Cavity Report on 4.5-K Cavity performance &amp; tunability tests </a:t>
            </a:r>
            <a:r>
              <a:rPr lang="en-US" sz="1700" b="0" i="0" u="sng" strike="noStrike" baseline="0" dirty="0">
                <a:solidFill>
                  <a:srgbClr val="A4C137"/>
                </a:solidFill>
              </a:rPr>
              <a:t>- INFN</a:t>
            </a:r>
            <a:r>
              <a:rPr lang="en-US" sz="1700" b="0" i="1" u="sng" strike="noStrike" baseline="0" dirty="0">
                <a:solidFill>
                  <a:srgbClr val="A4C137"/>
                </a:solidFill>
              </a:rPr>
              <a:t> - Report </a:t>
            </a:r>
            <a:r>
              <a:rPr lang="en-US" sz="1700" b="0" i="1" u="sng" strike="noStrike" baseline="0" dirty="0">
                <a:solidFill>
                  <a:srgbClr val="1B3C70"/>
                </a:solidFill>
              </a:rPr>
              <a:t>M46</a:t>
            </a:r>
          </a:p>
        </p:txBody>
      </p:sp>
      <p:sp>
        <p:nvSpPr>
          <p:cNvPr id="8" name="CasellaDiTesto 7">
            <a:extLst>
              <a:ext uri="{FF2B5EF4-FFF2-40B4-BE49-F238E27FC236}">
                <a16:creationId xmlns:a16="http://schemas.microsoft.com/office/drawing/2014/main" id="{35720DC8-6036-B96C-BE7B-8A2839FF2623}"/>
              </a:ext>
            </a:extLst>
          </p:cNvPr>
          <p:cNvSpPr txBox="1"/>
          <p:nvPr/>
        </p:nvSpPr>
        <p:spPr>
          <a:xfrm>
            <a:off x="838200" y="2007159"/>
            <a:ext cx="7267575" cy="353943"/>
          </a:xfrm>
          <a:prstGeom prst="rect">
            <a:avLst/>
          </a:prstGeom>
          <a:noFill/>
        </p:spPr>
        <p:txBody>
          <a:bodyPr wrap="square">
            <a:spAutoFit/>
          </a:bodyPr>
          <a:lstStyle/>
          <a:p>
            <a:pPr marL="0" indent="0" algn="l">
              <a:buNone/>
            </a:pPr>
            <a:r>
              <a:rPr lang="en-US" sz="1700" b="1" i="0" u="sng" strike="noStrike" baseline="0" dirty="0">
                <a:solidFill>
                  <a:srgbClr val="1B3C70"/>
                </a:solidFill>
              </a:rPr>
              <a:t>Milestone 3.4</a:t>
            </a:r>
            <a:r>
              <a:rPr lang="en-US" sz="1700" b="1" i="0" u="sng" strike="noStrike" baseline="0" dirty="0"/>
              <a:t> </a:t>
            </a:r>
            <a:r>
              <a:rPr lang="en-US" sz="1700" b="0" i="0" u="sng" strike="noStrike" baseline="0" dirty="0"/>
              <a:t>Characterization of Nb3Sn reference cavity </a:t>
            </a:r>
            <a:r>
              <a:rPr lang="en-US" sz="1700" b="0" i="0" u="sng" strike="noStrike" baseline="0" dirty="0">
                <a:solidFill>
                  <a:srgbClr val="A4C137"/>
                </a:solidFill>
              </a:rPr>
              <a:t>- </a:t>
            </a:r>
            <a:r>
              <a:rPr lang="en-US" sz="1700" b="0" i="1" u="sng" strike="noStrike" baseline="0" dirty="0">
                <a:solidFill>
                  <a:srgbClr val="A4C137"/>
                </a:solidFill>
              </a:rPr>
              <a:t>Test report </a:t>
            </a:r>
            <a:r>
              <a:rPr lang="en-US" sz="1700" b="0" i="1" u="sng" strike="noStrike" baseline="0" dirty="0">
                <a:solidFill>
                  <a:srgbClr val="1B3C70"/>
                </a:solidFill>
              </a:rPr>
              <a:t>M34</a:t>
            </a:r>
          </a:p>
        </p:txBody>
      </p:sp>
      <p:sp>
        <p:nvSpPr>
          <p:cNvPr id="11" name="CasellaDiTesto 10">
            <a:extLst>
              <a:ext uri="{FF2B5EF4-FFF2-40B4-BE49-F238E27FC236}">
                <a16:creationId xmlns:a16="http://schemas.microsoft.com/office/drawing/2014/main" id="{8099CBFB-767A-296D-DA4C-60E6BA37D8A4}"/>
              </a:ext>
            </a:extLst>
          </p:cNvPr>
          <p:cNvSpPr txBox="1"/>
          <p:nvPr/>
        </p:nvSpPr>
        <p:spPr>
          <a:xfrm>
            <a:off x="7944221" y="2007255"/>
            <a:ext cx="1092740" cy="369332"/>
          </a:xfrm>
          <a:prstGeom prst="rect">
            <a:avLst/>
          </a:prstGeom>
          <a:solidFill>
            <a:srgbClr val="A4C137"/>
          </a:solidFill>
        </p:spPr>
        <p:txBody>
          <a:bodyPr wrap="square" rtlCol="0">
            <a:spAutoFit/>
          </a:bodyPr>
          <a:lstStyle/>
          <a:p>
            <a:r>
              <a:rPr lang="it-IT" b="1" dirty="0">
                <a:solidFill>
                  <a:schemeClr val="bg1"/>
                </a:solidFill>
              </a:rPr>
              <a:t>On track</a:t>
            </a:r>
          </a:p>
        </p:txBody>
      </p:sp>
      <p:pic>
        <p:nvPicPr>
          <p:cNvPr id="13" name="Picture 4" descr="1.814 immagini, foto stock, oggetti 3D e immagini vettoriali Ongoing icon |  Shutterstock">
            <a:extLst>
              <a:ext uri="{FF2B5EF4-FFF2-40B4-BE49-F238E27FC236}">
                <a16:creationId xmlns:a16="http://schemas.microsoft.com/office/drawing/2014/main" id="{D7A9F51E-C420-3EDC-B0AF-D6D728FA45D2}"/>
              </a:ext>
            </a:extLst>
          </p:cNvPr>
          <p:cNvPicPr>
            <a:picLocks noChangeAspect="1" noChangeArrowheads="1"/>
          </p:cNvPicPr>
          <p:nvPr/>
        </p:nvPicPr>
        <p:blipFill rotWithShape="1">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583578" y="2050932"/>
            <a:ext cx="257703" cy="270142"/>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1CBC83A6-10AB-7278-9DEC-4BB5B9B22127}"/>
              </a:ext>
            </a:extLst>
          </p:cNvPr>
          <p:cNvSpPr txBox="1"/>
          <p:nvPr/>
        </p:nvSpPr>
        <p:spPr>
          <a:xfrm>
            <a:off x="10551190" y="4280818"/>
            <a:ext cx="1092740" cy="369332"/>
          </a:xfrm>
          <a:prstGeom prst="rect">
            <a:avLst/>
          </a:prstGeom>
          <a:solidFill>
            <a:srgbClr val="A4C137"/>
          </a:solidFill>
        </p:spPr>
        <p:txBody>
          <a:bodyPr wrap="square" rtlCol="0">
            <a:spAutoFit/>
          </a:bodyPr>
          <a:lstStyle/>
          <a:p>
            <a:r>
              <a:rPr lang="it-IT" b="1" dirty="0">
                <a:solidFill>
                  <a:schemeClr val="bg1"/>
                </a:solidFill>
              </a:rPr>
              <a:t>On track</a:t>
            </a:r>
          </a:p>
        </p:txBody>
      </p:sp>
      <p:pic>
        <p:nvPicPr>
          <p:cNvPr id="15" name="Picture 4" descr="1.814 immagini, foto stock, oggetti 3D e immagini vettoriali Ongoing icon |  Shutterstock">
            <a:extLst>
              <a:ext uri="{FF2B5EF4-FFF2-40B4-BE49-F238E27FC236}">
                <a16:creationId xmlns:a16="http://schemas.microsoft.com/office/drawing/2014/main" id="{44E4EA0C-BC57-F90D-80C7-AB77F772A274}"/>
              </a:ext>
            </a:extLst>
          </p:cNvPr>
          <p:cNvPicPr>
            <a:picLocks noChangeAspect="1" noChangeArrowheads="1"/>
          </p:cNvPicPr>
          <p:nvPr/>
        </p:nvPicPr>
        <p:blipFill rotWithShape="1">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621678" y="4338107"/>
            <a:ext cx="257703" cy="270142"/>
          </a:xfrm>
          <a:prstGeom prst="rect">
            <a:avLst/>
          </a:prstGeom>
          <a:noFill/>
          <a:extLst>
            <a:ext uri="{909E8E84-426E-40DD-AFC4-6F175D3DCCD1}">
              <a14:hiddenFill xmlns:a14="http://schemas.microsoft.com/office/drawing/2010/main">
                <a:solidFill>
                  <a:srgbClr val="FFFFFF"/>
                </a:solidFill>
              </a14:hiddenFill>
            </a:ext>
          </a:extLst>
        </p:spPr>
      </p:pic>
      <p:sp>
        <p:nvSpPr>
          <p:cNvPr id="16" name="CasellaDiTesto 15">
            <a:extLst>
              <a:ext uri="{FF2B5EF4-FFF2-40B4-BE49-F238E27FC236}">
                <a16:creationId xmlns:a16="http://schemas.microsoft.com/office/drawing/2014/main" id="{89F8D5AE-F50B-1143-32DE-1A017F12961F}"/>
              </a:ext>
            </a:extLst>
          </p:cNvPr>
          <p:cNvSpPr txBox="1"/>
          <p:nvPr/>
        </p:nvSpPr>
        <p:spPr>
          <a:xfrm>
            <a:off x="895810" y="2410624"/>
            <a:ext cx="9655380" cy="1569660"/>
          </a:xfrm>
          <a:prstGeom prst="rect">
            <a:avLst/>
          </a:prstGeom>
          <a:noFill/>
        </p:spPr>
        <p:txBody>
          <a:bodyPr wrap="square" lIns="91440" tIns="45720" rIns="91440" bIns="45720" anchor="t">
            <a:spAutoFit/>
          </a:bodyPr>
          <a:lstStyle/>
          <a:p>
            <a:pPr marL="285750" indent="-285750">
              <a:buFont typeface="Arial"/>
              <a:buChar char="•"/>
            </a:pPr>
            <a:r>
              <a:rPr lang="it-IT" sz="1600" dirty="0">
                <a:solidFill>
                  <a:srgbClr val="1B3C70"/>
                </a:solidFill>
              </a:rPr>
              <a:t>1.3 GHz Nb </a:t>
            </a:r>
            <a:r>
              <a:rPr lang="it-IT" sz="1600" dirty="0" err="1">
                <a:solidFill>
                  <a:srgbClr val="1B3C70"/>
                </a:solidFill>
              </a:rPr>
              <a:t>cavity</a:t>
            </a:r>
            <a:r>
              <a:rPr lang="it-IT" sz="1600" dirty="0">
                <a:solidFill>
                  <a:srgbClr val="1B3C70"/>
                </a:solidFill>
              </a:rPr>
              <a:t> </a:t>
            </a:r>
            <a:r>
              <a:rPr lang="it-IT" sz="1600" dirty="0" err="1">
                <a:solidFill>
                  <a:srgbClr val="1B3C70"/>
                </a:solidFill>
              </a:rPr>
              <a:t>successfully</a:t>
            </a:r>
            <a:r>
              <a:rPr lang="it-IT" sz="1600" dirty="0">
                <a:solidFill>
                  <a:srgbClr val="1B3C70"/>
                </a:solidFill>
              </a:rPr>
              <a:t> </a:t>
            </a:r>
            <a:r>
              <a:rPr lang="it-IT" sz="1600" dirty="0" err="1">
                <a:solidFill>
                  <a:srgbClr val="1B3C70"/>
                </a:solidFill>
              </a:rPr>
              <a:t>coated</a:t>
            </a:r>
            <a:r>
              <a:rPr lang="it-IT" sz="1600" dirty="0">
                <a:solidFill>
                  <a:srgbClr val="1B3C70"/>
                </a:solidFill>
              </a:rPr>
              <a:t> with Nb</a:t>
            </a:r>
            <a:r>
              <a:rPr lang="it-IT" sz="1600" baseline="-25000" dirty="0">
                <a:solidFill>
                  <a:srgbClr val="1B3C70"/>
                </a:solidFill>
              </a:rPr>
              <a:t>3</a:t>
            </a:r>
            <a:r>
              <a:rPr lang="it-IT" sz="1600" dirty="0">
                <a:solidFill>
                  <a:srgbClr val="1B3C70"/>
                </a:solidFill>
              </a:rPr>
              <a:t>Sn </a:t>
            </a:r>
            <a:r>
              <a:rPr lang="it-IT" sz="1600" dirty="0" err="1">
                <a:solidFill>
                  <a:srgbClr val="1B3C70"/>
                </a:solidFill>
              </a:rPr>
              <a:t>at</a:t>
            </a:r>
            <a:r>
              <a:rPr lang="it-IT" sz="1600" dirty="0">
                <a:solidFill>
                  <a:srgbClr val="1B3C70"/>
                </a:solidFill>
              </a:rPr>
              <a:t> UKRI</a:t>
            </a:r>
          </a:p>
          <a:p>
            <a:pPr marL="285750" indent="-285750">
              <a:buFont typeface="Arial"/>
              <a:buChar char="•"/>
            </a:pPr>
            <a:r>
              <a:rPr lang="it-IT" sz="1600" dirty="0" err="1">
                <a:solidFill>
                  <a:srgbClr val="1B3C70"/>
                </a:solidFill>
              </a:rPr>
              <a:t>Tested</a:t>
            </a:r>
            <a:r>
              <a:rPr lang="it-IT" sz="1600" dirty="0">
                <a:solidFill>
                  <a:srgbClr val="1B3C70"/>
                </a:solidFill>
              </a:rPr>
              <a:t> </a:t>
            </a:r>
            <a:r>
              <a:rPr lang="it-IT" sz="1600" dirty="0" err="1">
                <a:solidFill>
                  <a:srgbClr val="1B3C70"/>
                </a:solidFill>
              </a:rPr>
              <a:t>at</a:t>
            </a:r>
            <a:r>
              <a:rPr lang="it-IT" sz="1600" dirty="0">
                <a:solidFill>
                  <a:srgbClr val="1B3C70"/>
                </a:solidFill>
              </a:rPr>
              <a:t> HZB in November</a:t>
            </a:r>
          </a:p>
          <a:p>
            <a:pPr marL="285750" indent="-285750">
              <a:buFont typeface="Arial"/>
              <a:buChar char="•"/>
            </a:pPr>
            <a:r>
              <a:rPr lang="it-IT" sz="1600" dirty="0">
                <a:solidFill>
                  <a:srgbClr val="1B3C70"/>
                </a:solidFill>
              </a:rPr>
              <a:t>Cu </a:t>
            </a:r>
            <a:r>
              <a:rPr lang="it-IT" sz="1600" dirty="0" err="1">
                <a:solidFill>
                  <a:srgbClr val="1B3C70"/>
                </a:solidFill>
              </a:rPr>
              <a:t>contamination</a:t>
            </a:r>
            <a:r>
              <a:rPr lang="it-IT" sz="1600" dirty="0">
                <a:solidFill>
                  <a:srgbClr val="1B3C70"/>
                </a:solidFill>
              </a:rPr>
              <a:t> </a:t>
            </a:r>
            <a:r>
              <a:rPr lang="it-IT" sz="1600" dirty="0" err="1">
                <a:solidFill>
                  <a:srgbClr val="1B3C70"/>
                </a:solidFill>
              </a:rPr>
              <a:t>killed</a:t>
            </a:r>
            <a:r>
              <a:rPr lang="it-IT" sz="1600" dirty="0">
                <a:solidFill>
                  <a:srgbClr val="1B3C70"/>
                </a:solidFill>
              </a:rPr>
              <a:t> the RF performances</a:t>
            </a:r>
          </a:p>
          <a:p>
            <a:pPr marL="285750" indent="-285750">
              <a:buFont typeface="Arial"/>
              <a:buChar char="•"/>
            </a:pPr>
            <a:r>
              <a:rPr lang="it-IT" sz="1600" b="1" dirty="0">
                <a:solidFill>
                  <a:srgbClr val="A4C137"/>
                </a:solidFill>
              </a:rPr>
              <a:t>Cu </a:t>
            </a:r>
            <a:r>
              <a:rPr lang="it-IT" sz="1600" b="1" dirty="0" err="1">
                <a:solidFill>
                  <a:srgbClr val="A4C137"/>
                </a:solidFill>
              </a:rPr>
              <a:t>contamination</a:t>
            </a:r>
            <a:r>
              <a:rPr lang="it-IT" sz="1600" b="1" dirty="0">
                <a:solidFill>
                  <a:srgbClr val="A4C137"/>
                </a:solidFill>
              </a:rPr>
              <a:t> </a:t>
            </a:r>
            <a:r>
              <a:rPr lang="it-IT" sz="1600" b="1" dirty="0" err="1">
                <a:solidFill>
                  <a:srgbClr val="A4C137"/>
                </a:solidFill>
              </a:rPr>
              <a:t>removal</a:t>
            </a:r>
            <a:r>
              <a:rPr lang="it-IT" sz="1600" b="1" dirty="0">
                <a:solidFill>
                  <a:srgbClr val="A4C137"/>
                </a:solidFill>
              </a:rPr>
              <a:t> </a:t>
            </a:r>
            <a:r>
              <a:rPr lang="it-IT" sz="1600" b="1" dirty="0" err="1">
                <a:solidFill>
                  <a:srgbClr val="A4C137"/>
                </a:solidFill>
              </a:rPr>
              <a:t>ongoing</a:t>
            </a:r>
            <a:endParaRPr lang="it-IT" sz="1600" b="1" dirty="0">
              <a:solidFill>
                <a:srgbClr val="A4C137"/>
              </a:solidFill>
            </a:endParaRPr>
          </a:p>
          <a:p>
            <a:pPr marL="285750" indent="-285750">
              <a:buFont typeface="Arial"/>
              <a:buChar char="•"/>
            </a:pPr>
            <a:r>
              <a:rPr lang="it-IT" sz="1600" b="1" dirty="0">
                <a:solidFill>
                  <a:srgbClr val="A4C137"/>
                </a:solidFill>
              </a:rPr>
              <a:t>Baseline Test </a:t>
            </a:r>
            <a:r>
              <a:rPr lang="it-IT" sz="1600" b="1" dirty="0" err="1">
                <a:solidFill>
                  <a:srgbClr val="A4C137"/>
                </a:solidFill>
              </a:rPr>
              <a:t>is</a:t>
            </a:r>
            <a:r>
              <a:rPr lang="it-IT" sz="1600" b="1" dirty="0">
                <a:solidFill>
                  <a:srgbClr val="A4C137"/>
                </a:solidFill>
              </a:rPr>
              <a:t> </a:t>
            </a:r>
            <a:r>
              <a:rPr lang="it-IT" sz="1600" b="1" dirty="0" err="1">
                <a:solidFill>
                  <a:srgbClr val="A4C137"/>
                </a:solidFill>
              </a:rPr>
              <a:t>scheduled</a:t>
            </a:r>
            <a:r>
              <a:rPr lang="it-IT" sz="1600" b="1" dirty="0">
                <a:solidFill>
                  <a:srgbClr val="A4C137"/>
                </a:solidFill>
              </a:rPr>
              <a:t> for December</a:t>
            </a:r>
          </a:p>
          <a:p>
            <a:pPr marL="285750" indent="-285750">
              <a:buFont typeface="Arial"/>
              <a:buChar char="•"/>
            </a:pPr>
            <a:r>
              <a:rPr lang="en-US" sz="1600" b="1" dirty="0">
                <a:solidFill>
                  <a:srgbClr val="A4C137"/>
                </a:solidFill>
              </a:rPr>
              <a:t>Collaboration with </a:t>
            </a:r>
            <a:r>
              <a:rPr lang="en-US" sz="1600" b="1" dirty="0" err="1">
                <a:solidFill>
                  <a:srgbClr val="A4C137"/>
                </a:solidFill>
              </a:rPr>
              <a:t>JLab</a:t>
            </a:r>
            <a:r>
              <a:rPr lang="en-US" sz="1600" b="1" dirty="0">
                <a:solidFill>
                  <a:srgbClr val="A4C137"/>
                </a:solidFill>
              </a:rPr>
              <a:t> has started: the Nb3Sn VTD cavity will be used as the baseline</a:t>
            </a:r>
            <a:endParaRPr lang="it-IT" sz="1600" b="1" dirty="0">
              <a:solidFill>
                <a:srgbClr val="A4C137"/>
              </a:solidFill>
            </a:endParaRPr>
          </a:p>
        </p:txBody>
      </p:sp>
      <p:grpSp>
        <p:nvGrpSpPr>
          <p:cNvPr id="18" name="Group 27">
            <a:extLst>
              <a:ext uri="{FF2B5EF4-FFF2-40B4-BE49-F238E27FC236}">
                <a16:creationId xmlns:a16="http://schemas.microsoft.com/office/drawing/2014/main" id="{910FF114-0011-BE27-CDF6-32DFA56A9D37}"/>
              </a:ext>
            </a:extLst>
          </p:cNvPr>
          <p:cNvGrpSpPr/>
          <p:nvPr/>
        </p:nvGrpSpPr>
        <p:grpSpPr>
          <a:xfrm>
            <a:off x="9135196" y="1670180"/>
            <a:ext cx="1305759" cy="1893986"/>
            <a:chOff x="837280" y="3920193"/>
            <a:chExt cx="1787736" cy="2388532"/>
          </a:xfrm>
        </p:grpSpPr>
        <p:pic>
          <p:nvPicPr>
            <p:cNvPr id="19" name="Picture 2" descr="A close up of a metal object&#10;&#10;AI-generated content may be incorrect.">
              <a:extLst>
                <a:ext uri="{FF2B5EF4-FFF2-40B4-BE49-F238E27FC236}">
                  <a16:creationId xmlns:a16="http://schemas.microsoft.com/office/drawing/2014/main" id="{DB9CBD79-7D12-4A7A-A319-77D1FFDC659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37280" y="3920193"/>
              <a:ext cx="1787736" cy="2388532"/>
            </a:xfrm>
            <a:prstGeom prst="rect">
              <a:avLst/>
            </a:prstGeom>
            <a:noFill/>
            <a:extLst>
              <a:ext uri="{909E8E84-426E-40DD-AFC4-6F175D3DCCD1}">
                <a14:hiddenFill xmlns:a14="http://schemas.microsoft.com/office/drawing/2010/main">
                  <a:solidFill>
                    <a:srgbClr val="FFFFFF"/>
                  </a:solidFill>
                </a14:hiddenFill>
              </a:ext>
            </a:extLst>
          </p:spPr>
        </p:pic>
        <p:sp>
          <p:nvSpPr>
            <p:cNvPr id="20" name="Footer Placeholder 3">
              <a:extLst>
                <a:ext uri="{FF2B5EF4-FFF2-40B4-BE49-F238E27FC236}">
                  <a16:creationId xmlns:a16="http://schemas.microsoft.com/office/drawing/2014/main" id="{FBCE9217-4335-4C72-55B4-22748F75CB12}"/>
                </a:ext>
              </a:extLst>
            </p:cNvPr>
            <p:cNvSpPr txBox="1">
              <a:spLocks/>
            </p:cNvSpPr>
            <p:nvPr/>
          </p:nvSpPr>
          <p:spPr>
            <a:xfrm>
              <a:off x="837280" y="3920193"/>
              <a:ext cx="1787736" cy="365125"/>
            </a:xfrm>
            <a:prstGeom prst="rect">
              <a:avLst/>
            </a:prstGeom>
          </p:spPr>
          <p:txBody>
            <a:bodyPr vert="horz" lIns="91440" tIns="45720" rIns="91440" bIns="45720" rtlCol="0" anchor="ctr"/>
            <a:lstStyle>
              <a:defPPr>
                <a:defRPr lang="fr-FR"/>
              </a:defPPr>
              <a:lvl1pPr marL="0" algn="ctr" defTabSz="457200" rtl="0" eaLnBrk="1" latinLnBrk="0" hangingPunct="1">
                <a:defRPr sz="1200" kern="1200">
                  <a:solidFill>
                    <a:schemeClr val="accent5"/>
                  </a:solidFill>
                  <a:latin typeface="Montserrat" panose="00000500000000000000" pitchFamily="2"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b="1" i="1" dirty="0">
                  <a:solidFill>
                    <a:schemeClr val="bg1"/>
                  </a:solidFill>
                </a:rPr>
                <a:t>before coating</a:t>
              </a:r>
            </a:p>
          </p:txBody>
        </p:sp>
      </p:grpSp>
      <p:grpSp>
        <p:nvGrpSpPr>
          <p:cNvPr id="21" name="Group 23">
            <a:extLst>
              <a:ext uri="{FF2B5EF4-FFF2-40B4-BE49-F238E27FC236}">
                <a16:creationId xmlns:a16="http://schemas.microsoft.com/office/drawing/2014/main" id="{5B92CACB-6360-1DF6-935A-2D3BF11CE9E5}"/>
              </a:ext>
            </a:extLst>
          </p:cNvPr>
          <p:cNvGrpSpPr/>
          <p:nvPr/>
        </p:nvGrpSpPr>
        <p:grpSpPr>
          <a:xfrm>
            <a:off x="10517965" y="1694666"/>
            <a:ext cx="1525260" cy="1909374"/>
            <a:chOff x="3040978" y="3226363"/>
            <a:chExt cx="1789282" cy="2407609"/>
          </a:xfrm>
        </p:grpSpPr>
        <p:pic>
          <p:nvPicPr>
            <p:cNvPr id="22" name="Picture 3" descr="A close up of a circular object&#10;&#10;AI-generated content may be incorrect.">
              <a:extLst>
                <a:ext uri="{FF2B5EF4-FFF2-40B4-BE49-F238E27FC236}">
                  <a16:creationId xmlns:a16="http://schemas.microsoft.com/office/drawing/2014/main" id="{EF85AF7C-34A5-C64F-7FE5-CAB5927824B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40978" y="3226363"/>
              <a:ext cx="1789282" cy="2388205"/>
            </a:xfrm>
            <a:prstGeom prst="rect">
              <a:avLst/>
            </a:prstGeom>
            <a:noFill/>
            <a:extLst>
              <a:ext uri="{909E8E84-426E-40DD-AFC4-6F175D3DCCD1}">
                <a14:hiddenFill xmlns:a14="http://schemas.microsoft.com/office/drawing/2010/main">
                  <a:solidFill>
                    <a:srgbClr val="FFFFFF"/>
                  </a:solidFill>
                </a14:hiddenFill>
              </a:ext>
            </a:extLst>
          </p:spPr>
        </p:pic>
        <p:sp>
          <p:nvSpPr>
            <p:cNvPr id="23" name="Footer Placeholder 3">
              <a:extLst>
                <a:ext uri="{FF2B5EF4-FFF2-40B4-BE49-F238E27FC236}">
                  <a16:creationId xmlns:a16="http://schemas.microsoft.com/office/drawing/2014/main" id="{B6AA8D7C-D67C-B403-336B-A556355B468E}"/>
                </a:ext>
              </a:extLst>
            </p:cNvPr>
            <p:cNvSpPr txBox="1">
              <a:spLocks/>
            </p:cNvSpPr>
            <p:nvPr/>
          </p:nvSpPr>
          <p:spPr>
            <a:xfrm>
              <a:off x="3040978" y="5268847"/>
              <a:ext cx="1789282" cy="365125"/>
            </a:xfrm>
            <a:prstGeom prst="rect">
              <a:avLst/>
            </a:prstGeom>
          </p:spPr>
          <p:txBody>
            <a:bodyPr vert="horz" lIns="91440" tIns="45720" rIns="91440" bIns="45720" rtlCol="0" anchor="ctr"/>
            <a:lstStyle>
              <a:defPPr>
                <a:defRPr lang="fr-FR"/>
              </a:defPPr>
              <a:lvl1pPr marL="0" algn="ctr" defTabSz="457200" rtl="0" eaLnBrk="1" latinLnBrk="0" hangingPunct="1">
                <a:defRPr sz="1200" kern="1200">
                  <a:solidFill>
                    <a:schemeClr val="accent5"/>
                  </a:solidFill>
                  <a:latin typeface="Montserrat" panose="00000500000000000000" pitchFamily="2"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b="1" i="1" dirty="0">
                  <a:solidFill>
                    <a:schemeClr val="tx1"/>
                  </a:solidFill>
                </a:rPr>
                <a:t>after coating</a:t>
              </a:r>
            </a:p>
          </p:txBody>
        </p:sp>
      </p:grpSp>
      <p:grpSp>
        <p:nvGrpSpPr>
          <p:cNvPr id="9" name="Gruppo 8">
            <a:extLst>
              <a:ext uri="{FF2B5EF4-FFF2-40B4-BE49-F238E27FC236}">
                <a16:creationId xmlns:a16="http://schemas.microsoft.com/office/drawing/2014/main" id="{AB43F8E3-E328-54B3-7C8F-6C06D907FEC2}"/>
              </a:ext>
            </a:extLst>
          </p:cNvPr>
          <p:cNvGrpSpPr/>
          <p:nvPr/>
        </p:nvGrpSpPr>
        <p:grpSpPr>
          <a:xfrm>
            <a:off x="8761231" y="4737473"/>
            <a:ext cx="1679724" cy="1648319"/>
            <a:chOff x="7468301" y="5002179"/>
            <a:chExt cx="1679724" cy="1648319"/>
          </a:xfrm>
        </p:grpSpPr>
        <p:pic>
          <p:nvPicPr>
            <p:cNvPr id="25" name="Picture 35" descr="A purple circle with a hole in it&#10;&#10;AI-generated content may be incorrect.">
              <a:extLst>
                <a:ext uri="{FF2B5EF4-FFF2-40B4-BE49-F238E27FC236}">
                  <a16:creationId xmlns:a16="http://schemas.microsoft.com/office/drawing/2014/main" id="{8707D6B0-2A0E-71D8-608C-14607D1CB13F}"/>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7468301" y="5002179"/>
              <a:ext cx="1666652" cy="1648319"/>
            </a:xfrm>
            <a:prstGeom prst="rect">
              <a:avLst/>
            </a:prstGeom>
          </p:spPr>
        </p:pic>
        <p:sp>
          <p:nvSpPr>
            <p:cNvPr id="26" name="TextBox 37">
              <a:extLst>
                <a:ext uri="{FF2B5EF4-FFF2-40B4-BE49-F238E27FC236}">
                  <a16:creationId xmlns:a16="http://schemas.microsoft.com/office/drawing/2014/main" id="{A88CB3AC-2CB8-B1F3-4492-C2E5049A29B3}"/>
                </a:ext>
              </a:extLst>
            </p:cNvPr>
            <p:cNvSpPr txBox="1"/>
            <p:nvPr/>
          </p:nvSpPr>
          <p:spPr>
            <a:xfrm>
              <a:off x="7468301" y="6340861"/>
              <a:ext cx="1679724" cy="263021"/>
            </a:xfrm>
            <a:prstGeom prst="rect">
              <a:avLst/>
            </a:prstGeom>
            <a:noFill/>
          </p:spPr>
          <p:txBody>
            <a:bodyPr wrap="square">
              <a:spAutoFit/>
            </a:bodyPr>
            <a:lstStyle/>
            <a:p>
              <a:pPr algn="ctr">
                <a:lnSpc>
                  <a:spcPct val="107000"/>
                </a:lnSpc>
                <a:spcAft>
                  <a:spcPts val="800"/>
                </a:spcAft>
                <a:buNone/>
              </a:pPr>
              <a:r>
                <a:rPr lang="en-GB" sz="1100" b="1" i="1" dirty="0">
                  <a:solidFill>
                    <a:schemeClr val="bg1"/>
                  </a:solidFill>
                  <a:latin typeface="Montserrat" panose="00000500000000000000" pitchFamily="2" charset="0"/>
                  <a:ea typeface="Times New Roman" panose="02020603050405020304" pitchFamily="18" charset="0"/>
                  <a:cs typeface="Times New Roman" panose="02020603050405020304" pitchFamily="18" charset="0"/>
                </a:rPr>
                <a:t>ignited plasma</a:t>
              </a:r>
              <a:endParaRPr lang="en-US" sz="1100" b="1" i="1" dirty="0">
                <a:solidFill>
                  <a:schemeClr val="bg1"/>
                </a:solidFill>
                <a:effectLst/>
                <a:latin typeface="Montserrat" panose="00000500000000000000" pitchFamily="2" charset="0"/>
                <a:ea typeface="Times New Roman" panose="02020603050405020304" pitchFamily="18" charset="0"/>
                <a:cs typeface="Times New Roman" panose="02020603050405020304" pitchFamily="18" charset="0"/>
              </a:endParaRPr>
            </a:p>
          </p:txBody>
        </p:sp>
      </p:grpSp>
      <p:pic>
        <p:nvPicPr>
          <p:cNvPr id="27" name="Picture 2" descr="A machine with a pipe&#10;&#10;AI-generated content may be incorrect.">
            <a:extLst>
              <a:ext uri="{FF2B5EF4-FFF2-40B4-BE49-F238E27FC236}">
                <a16:creationId xmlns:a16="http://schemas.microsoft.com/office/drawing/2014/main" id="{3CF4D457-D48F-6037-F79D-67CE466D709E}"/>
              </a:ext>
            </a:extLst>
          </p:cNvPr>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10302199" y="4795758"/>
            <a:ext cx="1328681" cy="1643540"/>
          </a:xfrm>
          <a:prstGeom prst="rect">
            <a:avLst/>
          </a:prstGeom>
        </p:spPr>
      </p:pic>
      <p:sp>
        <p:nvSpPr>
          <p:cNvPr id="10" name="CasellaDiTesto 9">
            <a:extLst>
              <a:ext uri="{FF2B5EF4-FFF2-40B4-BE49-F238E27FC236}">
                <a16:creationId xmlns:a16="http://schemas.microsoft.com/office/drawing/2014/main" id="{36ACAABF-93FB-598F-DE07-7A614AA2DBEA}"/>
              </a:ext>
            </a:extLst>
          </p:cNvPr>
          <p:cNvSpPr txBox="1"/>
          <p:nvPr/>
        </p:nvSpPr>
        <p:spPr>
          <a:xfrm>
            <a:off x="8560204" y="6439298"/>
            <a:ext cx="3234732" cy="246221"/>
          </a:xfrm>
          <a:prstGeom prst="rect">
            <a:avLst/>
          </a:prstGeom>
          <a:noFill/>
        </p:spPr>
        <p:txBody>
          <a:bodyPr wrap="square">
            <a:spAutoFit/>
          </a:bodyPr>
          <a:lstStyle/>
          <a:p>
            <a:pPr marL="0" indent="0" algn="l">
              <a:buNone/>
            </a:pPr>
            <a:r>
              <a:rPr lang="en-US" sz="1000" i="1" dirty="0"/>
              <a:t>First plasma on 1.3 GHz rectangular magnetron @ LNL</a:t>
            </a:r>
            <a:endParaRPr lang="en-US" sz="1000" b="0" i="1" u="none" strike="noStrike" baseline="0" dirty="0"/>
          </a:p>
        </p:txBody>
      </p:sp>
      <p:sp>
        <p:nvSpPr>
          <p:cNvPr id="29" name="Freccia a destra 28">
            <a:extLst>
              <a:ext uri="{FF2B5EF4-FFF2-40B4-BE49-F238E27FC236}">
                <a16:creationId xmlns:a16="http://schemas.microsoft.com/office/drawing/2014/main" id="{AE14F730-28E0-03FE-5597-927087CAA955}"/>
              </a:ext>
            </a:extLst>
          </p:cNvPr>
          <p:cNvSpPr/>
          <p:nvPr/>
        </p:nvSpPr>
        <p:spPr>
          <a:xfrm>
            <a:off x="135422" y="2014891"/>
            <a:ext cx="376136" cy="361696"/>
          </a:xfrm>
          <a:prstGeom prst="rightArrow">
            <a:avLst/>
          </a:prstGeom>
          <a:solidFill>
            <a:srgbClr val="A4C1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Freccia a destra 33">
            <a:extLst>
              <a:ext uri="{FF2B5EF4-FFF2-40B4-BE49-F238E27FC236}">
                <a16:creationId xmlns:a16="http://schemas.microsoft.com/office/drawing/2014/main" id="{B5214A9F-E8D2-C88F-ED2F-4B63133E1188}"/>
              </a:ext>
            </a:extLst>
          </p:cNvPr>
          <p:cNvSpPr/>
          <p:nvPr/>
        </p:nvSpPr>
        <p:spPr>
          <a:xfrm>
            <a:off x="118231" y="4296207"/>
            <a:ext cx="376136" cy="361696"/>
          </a:xfrm>
          <a:prstGeom prst="rightArrow">
            <a:avLst/>
          </a:prstGeom>
          <a:solidFill>
            <a:srgbClr val="A4C1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CasellaDiTesto 35">
            <a:extLst>
              <a:ext uri="{FF2B5EF4-FFF2-40B4-BE49-F238E27FC236}">
                <a16:creationId xmlns:a16="http://schemas.microsoft.com/office/drawing/2014/main" id="{ACD08F65-4C85-1594-A5FB-1C3C3FE20EAC}"/>
              </a:ext>
            </a:extLst>
          </p:cNvPr>
          <p:cNvSpPr txBox="1"/>
          <p:nvPr/>
        </p:nvSpPr>
        <p:spPr>
          <a:xfrm>
            <a:off x="876300" y="4636112"/>
            <a:ext cx="8335905" cy="2062103"/>
          </a:xfrm>
          <a:prstGeom prst="rect">
            <a:avLst/>
          </a:prstGeom>
          <a:noFill/>
        </p:spPr>
        <p:txBody>
          <a:bodyPr wrap="square" lIns="91440" tIns="45720" rIns="91440" bIns="45720" anchor="t">
            <a:spAutoFit/>
          </a:bodyPr>
          <a:lstStyle/>
          <a:p>
            <a:r>
              <a:rPr lang="it-IT" sz="1600" dirty="0">
                <a:solidFill>
                  <a:srgbClr val="1B3C70"/>
                </a:solidFill>
              </a:rPr>
              <a:t>@ INFN</a:t>
            </a:r>
          </a:p>
          <a:p>
            <a:pPr marL="285750" indent="-285750">
              <a:buFont typeface="Arial" panose="020B0604020202020204" pitchFamily="34" charset="0"/>
              <a:buChar char="•"/>
            </a:pPr>
            <a:r>
              <a:rPr lang="it-IT" sz="1600" dirty="0">
                <a:solidFill>
                  <a:srgbClr val="1B3C70"/>
                </a:solidFill>
              </a:rPr>
              <a:t>Test </a:t>
            </a:r>
            <a:r>
              <a:rPr lang="it-IT" sz="1600" dirty="0" err="1">
                <a:solidFill>
                  <a:srgbClr val="1B3C70"/>
                </a:solidFill>
              </a:rPr>
              <a:t>ongoing</a:t>
            </a:r>
            <a:endParaRPr lang="it-IT" sz="1600" dirty="0">
              <a:solidFill>
                <a:srgbClr val="1B3C70"/>
              </a:solidFill>
            </a:endParaRPr>
          </a:p>
          <a:p>
            <a:pPr marL="285750" indent="-285750">
              <a:buFont typeface="Arial" panose="020B0604020202020204" pitchFamily="34" charset="0"/>
              <a:buChar char="•"/>
            </a:pPr>
            <a:r>
              <a:rPr lang="it-IT" sz="1500" b="1" dirty="0">
                <a:solidFill>
                  <a:srgbClr val="A4C137"/>
                </a:solidFill>
              </a:rPr>
              <a:t>Low Tc </a:t>
            </a:r>
            <a:r>
              <a:rPr lang="it-IT" sz="1500" b="1" dirty="0" err="1">
                <a:solidFill>
                  <a:srgbClr val="A4C137"/>
                </a:solidFill>
              </a:rPr>
              <a:t>at</a:t>
            </a:r>
            <a:r>
              <a:rPr lang="it-IT" sz="1500" b="1" dirty="0">
                <a:solidFill>
                  <a:srgbClr val="A4C137"/>
                </a:solidFill>
              </a:rPr>
              <a:t> the moment, </a:t>
            </a:r>
            <a:r>
              <a:rPr lang="it-IT" sz="1500" b="1" dirty="0" err="1">
                <a:solidFill>
                  <a:srgbClr val="A4C137"/>
                </a:solidFill>
              </a:rPr>
              <a:t>but</a:t>
            </a:r>
            <a:r>
              <a:rPr lang="it-IT" sz="1500" b="1" dirty="0">
                <a:solidFill>
                  <a:srgbClr val="A4C137"/>
                </a:solidFill>
              </a:rPr>
              <a:t> </a:t>
            </a:r>
            <a:r>
              <a:rPr lang="it-IT" sz="1500" b="1" dirty="0" err="1">
                <a:solidFill>
                  <a:srgbClr val="A4C137"/>
                </a:solidFill>
              </a:rPr>
              <a:t>rising</a:t>
            </a:r>
            <a:r>
              <a:rPr lang="it-IT" sz="1500" b="1" dirty="0">
                <a:solidFill>
                  <a:srgbClr val="A4C137"/>
                </a:solidFill>
              </a:rPr>
              <a:t>  (12 to 15 K) </a:t>
            </a:r>
            <a:r>
              <a:rPr lang="it-IT" sz="1500" b="1" dirty="0">
                <a:solidFill>
                  <a:srgbClr val="A4C137"/>
                </a:solidFill>
                <a:sym typeface="Wingdings" panose="05000000000000000000" pitchFamily="2" charset="2"/>
              </a:rPr>
              <a:t> coating </a:t>
            </a:r>
            <a:r>
              <a:rPr lang="it-IT" sz="1500" b="1" dirty="0" err="1">
                <a:solidFill>
                  <a:srgbClr val="A4C137"/>
                </a:solidFill>
                <a:sym typeface="Wingdings" panose="05000000000000000000" pitchFamily="2" charset="2"/>
              </a:rPr>
              <a:t>parameter</a:t>
            </a:r>
            <a:r>
              <a:rPr lang="it-IT" sz="1500" b="1" dirty="0">
                <a:solidFill>
                  <a:srgbClr val="A4C137"/>
                </a:solidFill>
                <a:sym typeface="Wingdings" panose="05000000000000000000" pitchFamily="2" charset="2"/>
              </a:rPr>
              <a:t> </a:t>
            </a:r>
            <a:r>
              <a:rPr lang="it-IT" sz="1500" b="1" dirty="0" err="1">
                <a:solidFill>
                  <a:srgbClr val="A4C137"/>
                </a:solidFill>
                <a:sym typeface="Wingdings" panose="05000000000000000000" pitchFamily="2" charset="2"/>
              </a:rPr>
              <a:t>exploration</a:t>
            </a:r>
            <a:r>
              <a:rPr lang="it-IT" sz="1500" b="1" dirty="0">
                <a:solidFill>
                  <a:srgbClr val="A4C137"/>
                </a:solidFill>
                <a:sym typeface="Wingdings" panose="05000000000000000000" pitchFamily="2" charset="2"/>
              </a:rPr>
              <a:t> </a:t>
            </a:r>
            <a:r>
              <a:rPr lang="it-IT" sz="1500" b="1" dirty="0" err="1">
                <a:solidFill>
                  <a:srgbClr val="A4C137"/>
                </a:solidFill>
                <a:sym typeface="Wingdings" panose="05000000000000000000" pitchFamily="2" charset="2"/>
              </a:rPr>
              <a:t>phase</a:t>
            </a:r>
            <a:endParaRPr lang="it-IT" sz="1500" b="1" dirty="0">
              <a:solidFill>
                <a:srgbClr val="A4C137"/>
              </a:solidFill>
              <a:sym typeface="Wingdings" panose="05000000000000000000" pitchFamily="2" charset="2"/>
            </a:endParaRPr>
          </a:p>
          <a:p>
            <a:pPr marL="285750" indent="-285750">
              <a:buFont typeface="Arial" panose="020B0604020202020204" pitchFamily="34" charset="0"/>
              <a:buChar char="•"/>
            </a:pPr>
            <a:r>
              <a:rPr lang="it-IT" sz="1600" dirty="0">
                <a:solidFill>
                  <a:srgbClr val="1B3C70"/>
                </a:solidFill>
                <a:sym typeface="Wingdings" panose="05000000000000000000" pitchFamily="2" charset="2"/>
              </a:rPr>
              <a:t>Design of </a:t>
            </a:r>
            <a:r>
              <a:rPr lang="it-IT" sz="1600" dirty="0" err="1">
                <a:solidFill>
                  <a:srgbClr val="1B3C70"/>
                </a:solidFill>
                <a:sym typeface="Wingdings" panose="05000000000000000000" pitchFamily="2" charset="2"/>
              </a:rPr>
              <a:t>rotating</a:t>
            </a:r>
            <a:r>
              <a:rPr lang="it-IT" sz="1600" dirty="0">
                <a:solidFill>
                  <a:srgbClr val="1B3C70"/>
                </a:solidFill>
                <a:sym typeface="Wingdings" panose="05000000000000000000" pitchFamily="2" charset="2"/>
              </a:rPr>
              <a:t> </a:t>
            </a:r>
            <a:r>
              <a:rPr lang="it-IT" sz="1600" dirty="0" err="1">
                <a:solidFill>
                  <a:srgbClr val="1B3C70"/>
                </a:solidFill>
                <a:sym typeface="Wingdings" panose="05000000000000000000" pitchFamily="2" charset="2"/>
              </a:rPr>
              <a:t>cavity</a:t>
            </a:r>
            <a:r>
              <a:rPr lang="it-IT" sz="1600" dirty="0">
                <a:solidFill>
                  <a:srgbClr val="1B3C70"/>
                </a:solidFill>
                <a:sym typeface="Wingdings" panose="05000000000000000000" pitchFamily="2" charset="2"/>
              </a:rPr>
              <a:t> system </a:t>
            </a:r>
            <a:r>
              <a:rPr lang="it-IT" sz="1600" dirty="0" err="1">
                <a:solidFill>
                  <a:srgbClr val="1B3C70"/>
                </a:solidFill>
                <a:sym typeface="Wingdings" panose="05000000000000000000" pitchFamily="2" charset="2"/>
              </a:rPr>
              <a:t>done</a:t>
            </a:r>
            <a:endParaRPr lang="it-IT" sz="1600" dirty="0">
              <a:solidFill>
                <a:srgbClr val="1B3C70"/>
              </a:solidFill>
              <a:sym typeface="Wingdings" panose="05000000000000000000" pitchFamily="2" charset="2"/>
            </a:endParaRPr>
          </a:p>
          <a:p>
            <a:pPr marL="285750" indent="-285750">
              <a:buFont typeface="Arial" panose="020B0604020202020204" pitchFamily="34" charset="0"/>
              <a:buChar char="•"/>
            </a:pPr>
            <a:endParaRPr lang="it-IT" sz="1600" dirty="0">
              <a:solidFill>
                <a:srgbClr val="1B3C70"/>
              </a:solidFill>
              <a:sym typeface="Wingdings" panose="05000000000000000000" pitchFamily="2" charset="2"/>
            </a:endParaRPr>
          </a:p>
          <a:p>
            <a:r>
              <a:rPr lang="it-IT" sz="1600" dirty="0">
                <a:solidFill>
                  <a:srgbClr val="1B3C70"/>
                </a:solidFill>
              </a:rPr>
              <a:t>@ UKRI</a:t>
            </a:r>
          </a:p>
          <a:p>
            <a:pPr marL="285750" indent="-285750">
              <a:buFont typeface="Arial" panose="020B0604020202020204" pitchFamily="34" charset="0"/>
              <a:buChar char="•"/>
            </a:pPr>
            <a:r>
              <a:rPr lang="it-IT" sz="1600" dirty="0">
                <a:solidFill>
                  <a:srgbClr val="1B3C70"/>
                </a:solidFill>
              </a:rPr>
              <a:t>Coating System update </a:t>
            </a:r>
            <a:r>
              <a:rPr lang="it-IT" sz="1600" dirty="0" err="1">
                <a:solidFill>
                  <a:srgbClr val="1B3C70"/>
                </a:solidFill>
              </a:rPr>
              <a:t>ongoing</a:t>
            </a:r>
            <a:endParaRPr lang="it-IT" sz="1600" dirty="0">
              <a:solidFill>
                <a:srgbClr val="1B3C70"/>
              </a:solidFill>
            </a:endParaRPr>
          </a:p>
          <a:p>
            <a:pPr marL="285750" indent="-285750">
              <a:buFont typeface="Arial" panose="020B0604020202020204" pitchFamily="34" charset="0"/>
              <a:buChar char="•"/>
            </a:pPr>
            <a:r>
              <a:rPr lang="it-IT" sz="1600" b="1" dirty="0">
                <a:solidFill>
                  <a:srgbClr val="FEA300"/>
                </a:solidFill>
              </a:rPr>
              <a:t>Lack of </a:t>
            </a:r>
            <a:r>
              <a:rPr lang="it-IT" sz="1600" b="1" dirty="0" err="1">
                <a:solidFill>
                  <a:srgbClr val="FEA300"/>
                </a:solidFill>
              </a:rPr>
              <a:t>personnel</a:t>
            </a:r>
            <a:r>
              <a:rPr lang="it-IT" sz="1600" b="1" dirty="0">
                <a:solidFill>
                  <a:srgbClr val="FEA300"/>
                </a:solidFill>
              </a:rPr>
              <a:t> </a:t>
            </a:r>
            <a:r>
              <a:rPr lang="it-IT" sz="1600" dirty="0">
                <a:solidFill>
                  <a:srgbClr val="FEA300"/>
                </a:solidFill>
              </a:rPr>
              <a:t>(</a:t>
            </a:r>
            <a:r>
              <a:rPr lang="en-US" sz="1600" dirty="0">
                <a:solidFill>
                  <a:srgbClr val="FEA300"/>
                </a:solidFill>
              </a:rPr>
              <a:t>Two people left STFC/UKRI)</a:t>
            </a:r>
            <a:endParaRPr lang="it-IT" sz="1600" dirty="0">
              <a:solidFill>
                <a:srgbClr val="FEA300"/>
              </a:solidFill>
            </a:endParaRPr>
          </a:p>
        </p:txBody>
      </p:sp>
      <p:sp>
        <p:nvSpPr>
          <p:cNvPr id="7" name="CasellaDiTesto 6">
            <a:extLst>
              <a:ext uri="{FF2B5EF4-FFF2-40B4-BE49-F238E27FC236}">
                <a16:creationId xmlns:a16="http://schemas.microsoft.com/office/drawing/2014/main" id="{BD98F51C-0B23-E1B3-4979-C5CFCEC3DEA0}"/>
              </a:ext>
            </a:extLst>
          </p:cNvPr>
          <p:cNvSpPr txBox="1"/>
          <p:nvPr/>
        </p:nvSpPr>
        <p:spPr>
          <a:xfrm>
            <a:off x="9212205" y="3579679"/>
            <a:ext cx="2831019" cy="246221"/>
          </a:xfrm>
          <a:prstGeom prst="rect">
            <a:avLst/>
          </a:prstGeom>
          <a:noFill/>
        </p:spPr>
        <p:txBody>
          <a:bodyPr wrap="square">
            <a:spAutoFit/>
          </a:bodyPr>
          <a:lstStyle/>
          <a:p>
            <a:pPr marL="0" indent="0" algn="ctr">
              <a:buNone/>
            </a:pPr>
            <a:r>
              <a:rPr lang="en-US" sz="1000" i="1" dirty="0"/>
              <a:t>Nb3Sn Coating system @ UKRI</a:t>
            </a:r>
            <a:endParaRPr lang="en-US" sz="1000" b="0" i="1" u="none" strike="noStrike" baseline="0" dirty="0"/>
          </a:p>
        </p:txBody>
      </p:sp>
      <p:sp>
        <p:nvSpPr>
          <p:cNvPr id="17" name="Freccia a destra 16">
            <a:extLst>
              <a:ext uri="{FF2B5EF4-FFF2-40B4-BE49-F238E27FC236}">
                <a16:creationId xmlns:a16="http://schemas.microsoft.com/office/drawing/2014/main" id="{BC38D142-50FA-F010-04BF-BFEB6A2B37AC}"/>
              </a:ext>
            </a:extLst>
          </p:cNvPr>
          <p:cNvSpPr/>
          <p:nvPr/>
        </p:nvSpPr>
        <p:spPr>
          <a:xfrm>
            <a:off x="549409" y="3608359"/>
            <a:ext cx="376136" cy="361696"/>
          </a:xfrm>
          <a:prstGeom prst="rightArrow">
            <a:avLst/>
          </a:prstGeom>
          <a:solidFill>
            <a:srgbClr val="A4C1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76879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DACFB-1B75-9953-AC32-C108F37912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FFA24AF-A507-EA37-4B8C-BABEEBAD4C28}"/>
              </a:ext>
            </a:extLst>
          </p:cNvPr>
          <p:cNvSpPr txBox="1"/>
          <p:nvPr/>
        </p:nvSpPr>
        <p:spPr>
          <a:xfrm>
            <a:off x="3418115" y="315684"/>
            <a:ext cx="4512133" cy="461665"/>
          </a:xfrm>
          <a:prstGeom prst="rect">
            <a:avLst/>
          </a:prstGeom>
          <a:noFill/>
        </p:spPr>
        <p:txBody>
          <a:bodyPr wrap="none" rtlCol="0">
            <a:spAutoFit/>
          </a:bodyPr>
          <a:lstStyle/>
          <a:p>
            <a:r>
              <a:rPr lang="en-BE" sz="2400" b="1" dirty="0">
                <a:solidFill>
                  <a:srgbClr val="002060"/>
                </a:solidFill>
              </a:rPr>
              <a:t>WP</a:t>
            </a:r>
            <a:r>
              <a:rPr lang="it-IT" sz="2400" b="1" dirty="0">
                <a:solidFill>
                  <a:srgbClr val="002060"/>
                </a:solidFill>
              </a:rPr>
              <a:t>3</a:t>
            </a:r>
            <a:r>
              <a:rPr lang="en-BE" sz="2400" b="1" dirty="0">
                <a:solidFill>
                  <a:srgbClr val="002060"/>
                </a:solidFill>
              </a:rPr>
              <a:t> – </a:t>
            </a:r>
            <a:r>
              <a:rPr lang="it-IT" sz="2400" b="1" dirty="0">
                <a:solidFill>
                  <a:srgbClr val="002060"/>
                </a:solidFill>
              </a:rPr>
              <a:t>SRF</a:t>
            </a:r>
            <a:r>
              <a:rPr lang="en-BE" sz="2400" b="1" dirty="0">
                <a:solidFill>
                  <a:srgbClr val="002060"/>
                </a:solidFill>
              </a:rPr>
              <a:t>:</a:t>
            </a:r>
            <a:r>
              <a:rPr lang="en-BE" sz="2400" b="1" dirty="0">
                <a:solidFill>
                  <a:schemeClr val="bg2">
                    <a:lumMod val="50000"/>
                  </a:schemeClr>
                </a:solidFill>
              </a:rPr>
              <a:t> points of attention</a:t>
            </a:r>
          </a:p>
        </p:txBody>
      </p:sp>
      <p:pic>
        <p:nvPicPr>
          <p:cNvPr id="5" name="Picture 2" descr="Innovate for Sustainable Accelerating Systems: Kick-Off Meeting">
            <a:extLst>
              <a:ext uri="{FF2B5EF4-FFF2-40B4-BE49-F238E27FC236}">
                <a16:creationId xmlns:a16="http://schemas.microsoft.com/office/drawing/2014/main" id="{6D51265F-F36F-69A4-2976-8FB8BBF5AF1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Segnaposto contenuto 2">
            <a:extLst>
              <a:ext uri="{FF2B5EF4-FFF2-40B4-BE49-F238E27FC236}">
                <a16:creationId xmlns:a16="http://schemas.microsoft.com/office/drawing/2014/main" id="{188CEBC5-A4E5-C462-96AE-7A60DB009CC4}"/>
              </a:ext>
            </a:extLst>
          </p:cNvPr>
          <p:cNvSpPr>
            <a:spLocks noGrp="1"/>
          </p:cNvSpPr>
          <p:nvPr>
            <p:ph idx="1"/>
          </p:nvPr>
        </p:nvSpPr>
        <p:spPr>
          <a:xfrm>
            <a:off x="838200" y="1790205"/>
            <a:ext cx="10515600" cy="3640212"/>
          </a:xfrm>
        </p:spPr>
        <p:txBody>
          <a:bodyPr>
            <a:noAutofit/>
          </a:bodyPr>
          <a:lstStyle/>
          <a:p>
            <a:pPr algn="just">
              <a:lnSpc>
                <a:spcPct val="100000"/>
              </a:lnSpc>
            </a:pPr>
            <a:endParaRPr lang="en-US" sz="2400" dirty="0">
              <a:solidFill>
                <a:srgbClr val="1B3C70"/>
              </a:solidFill>
            </a:endParaRPr>
          </a:p>
          <a:p>
            <a:r>
              <a:rPr lang="it-IT" sz="2000" b="1" dirty="0">
                <a:solidFill>
                  <a:srgbClr val="1B3C70"/>
                </a:solidFill>
              </a:rPr>
              <a:t>Two people </a:t>
            </a:r>
            <a:r>
              <a:rPr lang="it-IT" sz="2000" b="1" dirty="0" err="1">
                <a:solidFill>
                  <a:srgbClr val="1B3C70"/>
                </a:solidFill>
              </a:rPr>
              <a:t>left</a:t>
            </a:r>
            <a:r>
              <a:rPr lang="it-IT" sz="2000" b="1" dirty="0">
                <a:solidFill>
                  <a:srgbClr val="1B3C70"/>
                </a:solidFill>
              </a:rPr>
              <a:t> STFC/UKRI</a:t>
            </a:r>
            <a:r>
              <a:rPr lang="it-IT" sz="2000" dirty="0">
                <a:solidFill>
                  <a:srgbClr val="1B3C70"/>
                </a:solidFill>
              </a:rPr>
              <a:t>: Dr. Chris Benjamin (scientist) and Mr. Liam Smith (</a:t>
            </a:r>
            <a:r>
              <a:rPr lang="it-IT" sz="2000" dirty="0" err="1">
                <a:solidFill>
                  <a:srgbClr val="1B3C70"/>
                </a:solidFill>
              </a:rPr>
              <a:t>technician</a:t>
            </a:r>
            <a:r>
              <a:rPr lang="it-IT" sz="2000" dirty="0">
                <a:solidFill>
                  <a:srgbClr val="1B3C70"/>
                </a:solidFill>
              </a:rPr>
              <a:t>). </a:t>
            </a:r>
            <a:r>
              <a:rPr lang="it-IT" sz="2000" dirty="0" err="1">
                <a:solidFill>
                  <a:srgbClr val="1B3C70"/>
                </a:solidFill>
              </a:rPr>
              <a:t>There</a:t>
            </a:r>
            <a:r>
              <a:rPr lang="it-IT" sz="2000" dirty="0">
                <a:solidFill>
                  <a:srgbClr val="1B3C70"/>
                </a:solidFill>
              </a:rPr>
              <a:t> </a:t>
            </a:r>
            <a:r>
              <a:rPr lang="it-IT" sz="2000" dirty="0" err="1">
                <a:solidFill>
                  <a:srgbClr val="1B3C70"/>
                </a:solidFill>
              </a:rPr>
              <a:t>is</a:t>
            </a:r>
            <a:r>
              <a:rPr lang="it-IT" sz="2000" dirty="0">
                <a:solidFill>
                  <a:srgbClr val="1B3C70"/>
                </a:solidFill>
              </a:rPr>
              <a:t> no recruiting </a:t>
            </a:r>
            <a:r>
              <a:rPr lang="it-IT" sz="2000" dirty="0" err="1">
                <a:solidFill>
                  <a:srgbClr val="1B3C70"/>
                </a:solidFill>
              </a:rPr>
              <a:t>at</a:t>
            </a:r>
            <a:r>
              <a:rPr lang="it-IT" sz="2000" dirty="0">
                <a:solidFill>
                  <a:srgbClr val="1B3C70"/>
                </a:solidFill>
              </a:rPr>
              <a:t> STFC in </a:t>
            </a:r>
            <a:r>
              <a:rPr lang="it-IT" sz="2000" dirty="0" err="1">
                <a:solidFill>
                  <a:srgbClr val="1B3C70"/>
                </a:solidFill>
              </a:rPr>
              <a:t>present</a:t>
            </a:r>
            <a:r>
              <a:rPr lang="it-IT" sz="2000" dirty="0">
                <a:solidFill>
                  <a:srgbClr val="1B3C70"/>
                </a:solidFill>
              </a:rPr>
              <a:t>, and </a:t>
            </a:r>
            <a:r>
              <a:rPr lang="it-IT" sz="2000" dirty="0" err="1">
                <a:solidFill>
                  <a:srgbClr val="1B3C70"/>
                </a:solidFill>
              </a:rPr>
              <a:t>it</a:t>
            </a:r>
            <a:r>
              <a:rPr lang="it-IT" sz="2000" dirty="0">
                <a:solidFill>
                  <a:srgbClr val="1B3C70"/>
                </a:solidFill>
              </a:rPr>
              <a:t> </a:t>
            </a:r>
            <a:r>
              <a:rPr lang="it-IT" sz="2000" dirty="0" err="1">
                <a:solidFill>
                  <a:srgbClr val="1B3C70"/>
                </a:solidFill>
              </a:rPr>
              <a:t>is</a:t>
            </a:r>
            <a:r>
              <a:rPr lang="it-IT" sz="2000" dirty="0">
                <a:solidFill>
                  <a:srgbClr val="1B3C70"/>
                </a:solidFill>
              </a:rPr>
              <a:t> </a:t>
            </a:r>
            <a:r>
              <a:rPr lang="it-IT" sz="2000" dirty="0" err="1">
                <a:solidFill>
                  <a:srgbClr val="1B3C70"/>
                </a:solidFill>
              </a:rPr>
              <a:t>unknown</a:t>
            </a:r>
            <a:r>
              <a:rPr lang="it-IT" sz="2000" dirty="0">
                <a:solidFill>
                  <a:srgbClr val="1B3C70"/>
                </a:solidFill>
              </a:rPr>
              <a:t> </a:t>
            </a:r>
            <a:r>
              <a:rPr lang="it-IT" sz="2000" dirty="0" err="1">
                <a:solidFill>
                  <a:srgbClr val="1B3C70"/>
                </a:solidFill>
              </a:rPr>
              <a:t>when</a:t>
            </a:r>
            <a:r>
              <a:rPr lang="it-IT" sz="2000" dirty="0">
                <a:solidFill>
                  <a:srgbClr val="1B3C70"/>
                </a:solidFill>
              </a:rPr>
              <a:t> </a:t>
            </a:r>
            <a:r>
              <a:rPr lang="it-IT" sz="2000" dirty="0" err="1">
                <a:solidFill>
                  <a:srgbClr val="1B3C70"/>
                </a:solidFill>
              </a:rPr>
              <a:t>this</a:t>
            </a:r>
            <a:r>
              <a:rPr lang="it-IT" sz="2000" dirty="0">
                <a:solidFill>
                  <a:srgbClr val="1B3C70"/>
                </a:solidFill>
              </a:rPr>
              <a:t> </a:t>
            </a:r>
            <a:r>
              <a:rPr lang="it-IT" sz="2000" dirty="0" err="1">
                <a:solidFill>
                  <a:srgbClr val="1B3C70"/>
                </a:solidFill>
              </a:rPr>
              <a:t>ban</a:t>
            </a:r>
            <a:r>
              <a:rPr lang="it-IT" sz="2000" dirty="0">
                <a:solidFill>
                  <a:srgbClr val="1B3C70"/>
                </a:solidFill>
              </a:rPr>
              <a:t> on recruiting </a:t>
            </a:r>
            <a:r>
              <a:rPr lang="it-IT" sz="2000" dirty="0" err="1">
                <a:solidFill>
                  <a:srgbClr val="1B3C70"/>
                </a:solidFill>
              </a:rPr>
              <a:t>will</a:t>
            </a:r>
            <a:r>
              <a:rPr lang="it-IT" sz="2000" dirty="0">
                <a:solidFill>
                  <a:srgbClr val="1B3C70"/>
                </a:solidFill>
              </a:rPr>
              <a:t> be </a:t>
            </a:r>
            <a:r>
              <a:rPr lang="it-IT" sz="2000" dirty="0" err="1">
                <a:solidFill>
                  <a:srgbClr val="1B3C70"/>
                </a:solidFill>
              </a:rPr>
              <a:t>lifted</a:t>
            </a:r>
            <a:r>
              <a:rPr lang="it-IT" sz="2000" dirty="0">
                <a:solidFill>
                  <a:srgbClr val="1B3C70"/>
                </a:solidFill>
              </a:rPr>
              <a:t> up.</a:t>
            </a:r>
          </a:p>
          <a:p>
            <a:r>
              <a:rPr lang="it-IT" sz="2000" b="1" dirty="0">
                <a:solidFill>
                  <a:srgbClr val="1B3C70"/>
                </a:solidFill>
              </a:rPr>
              <a:t>UKRI </a:t>
            </a:r>
            <a:r>
              <a:rPr lang="it-IT" sz="2000" b="1" dirty="0" err="1">
                <a:solidFill>
                  <a:srgbClr val="1B3C70"/>
                </a:solidFill>
              </a:rPr>
              <a:t>will</a:t>
            </a:r>
            <a:r>
              <a:rPr lang="it-IT" sz="2000" b="1" dirty="0">
                <a:solidFill>
                  <a:srgbClr val="1B3C70"/>
                </a:solidFill>
              </a:rPr>
              <a:t> be </a:t>
            </a:r>
            <a:r>
              <a:rPr lang="it-IT" sz="2000" b="1" dirty="0" err="1">
                <a:solidFill>
                  <a:srgbClr val="1B3C70"/>
                </a:solidFill>
              </a:rPr>
              <a:t>still</a:t>
            </a:r>
            <a:r>
              <a:rPr lang="it-IT" sz="2000" b="1" dirty="0">
                <a:solidFill>
                  <a:srgbClr val="1B3C70"/>
                </a:solidFill>
              </a:rPr>
              <a:t> </a:t>
            </a:r>
            <a:r>
              <a:rPr lang="it-IT" sz="2000" b="1" dirty="0" err="1">
                <a:solidFill>
                  <a:srgbClr val="1B3C70"/>
                </a:solidFill>
              </a:rPr>
              <a:t>performing</a:t>
            </a:r>
            <a:r>
              <a:rPr lang="it-IT" sz="2000" b="1" dirty="0">
                <a:solidFill>
                  <a:srgbClr val="1B3C70"/>
                </a:solidFill>
              </a:rPr>
              <a:t> </a:t>
            </a:r>
            <a:r>
              <a:rPr lang="it-IT" sz="2000" b="1" dirty="0" err="1">
                <a:solidFill>
                  <a:srgbClr val="1B3C70"/>
                </a:solidFill>
              </a:rPr>
              <a:t>what</a:t>
            </a:r>
            <a:r>
              <a:rPr lang="it-IT" sz="2000" b="1" dirty="0">
                <a:solidFill>
                  <a:srgbClr val="1B3C70"/>
                </a:solidFill>
              </a:rPr>
              <a:t> </a:t>
            </a:r>
            <a:r>
              <a:rPr lang="it-IT" sz="2000" b="1" dirty="0" err="1">
                <a:solidFill>
                  <a:srgbClr val="1B3C70"/>
                </a:solidFill>
              </a:rPr>
              <a:t>has</a:t>
            </a:r>
            <a:r>
              <a:rPr lang="it-IT" sz="2000" b="1" dirty="0">
                <a:solidFill>
                  <a:srgbClr val="1B3C70"/>
                </a:solidFill>
              </a:rPr>
              <a:t> </a:t>
            </a:r>
            <a:r>
              <a:rPr lang="it-IT" sz="2000" b="1" dirty="0" err="1">
                <a:solidFill>
                  <a:srgbClr val="1B3C70"/>
                </a:solidFill>
              </a:rPr>
              <a:t>been</a:t>
            </a:r>
            <a:r>
              <a:rPr lang="it-IT" sz="2000" b="1" dirty="0">
                <a:solidFill>
                  <a:srgbClr val="1B3C70"/>
                </a:solidFill>
              </a:rPr>
              <a:t> </a:t>
            </a:r>
            <a:r>
              <a:rPr lang="it-IT" sz="2000" b="1" dirty="0" err="1">
                <a:solidFill>
                  <a:srgbClr val="1B3C70"/>
                </a:solidFill>
              </a:rPr>
              <a:t>promised</a:t>
            </a:r>
            <a:r>
              <a:rPr lang="it-IT" sz="2000" b="1" dirty="0">
                <a:solidFill>
                  <a:srgbClr val="1B3C70"/>
                </a:solidFill>
              </a:rPr>
              <a:t> for </a:t>
            </a:r>
            <a:r>
              <a:rPr lang="it-IT" sz="2000" b="1" dirty="0" err="1">
                <a:solidFill>
                  <a:srgbClr val="1B3C70"/>
                </a:solidFill>
              </a:rPr>
              <a:t>iSAS</a:t>
            </a:r>
            <a:r>
              <a:rPr lang="it-IT" sz="2000" dirty="0">
                <a:solidFill>
                  <a:srgbClr val="1B3C70"/>
                </a:solidFill>
              </a:rPr>
              <a:t>, </a:t>
            </a:r>
            <a:r>
              <a:rPr lang="it-IT" sz="2000" dirty="0" err="1">
                <a:solidFill>
                  <a:srgbClr val="1B3C70"/>
                </a:solidFill>
              </a:rPr>
              <a:t>but</a:t>
            </a:r>
            <a:r>
              <a:rPr lang="it-IT" sz="2000" dirty="0">
                <a:solidFill>
                  <a:srgbClr val="1B3C70"/>
                </a:solidFill>
              </a:rPr>
              <a:t> </a:t>
            </a:r>
            <a:r>
              <a:rPr lang="it-IT" sz="2000" dirty="0" err="1">
                <a:solidFill>
                  <a:srgbClr val="1B3C70"/>
                </a:solidFill>
              </a:rPr>
              <a:t>it</a:t>
            </a:r>
            <a:r>
              <a:rPr lang="it-IT" sz="2000" dirty="0">
                <a:solidFill>
                  <a:srgbClr val="1B3C70"/>
                </a:solidFill>
              </a:rPr>
              <a:t> </a:t>
            </a:r>
            <a:r>
              <a:rPr lang="it-IT" sz="2000" dirty="0" err="1">
                <a:solidFill>
                  <a:srgbClr val="1B3C70"/>
                </a:solidFill>
              </a:rPr>
              <a:t>may</a:t>
            </a:r>
            <a:r>
              <a:rPr lang="it-IT" sz="2000" dirty="0">
                <a:solidFill>
                  <a:srgbClr val="1B3C70"/>
                </a:solidFill>
              </a:rPr>
              <a:t> take some time to </a:t>
            </a:r>
            <a:r>
              <a:rPr lang="it-IT" sz="2000" dirty="0" err="1">
                <a:solidFill>
                  <a:srgbClr val="1B3C70"/>
                </a:solidFill>
              </a:rPr>
              <a:t>restructure</a:t>
            </a:r>
            <a:r>
              <a:rPr lang="it-IT" sz="2000" dirty="0">
                <a:solidFill>
                  <a:srgbClr val="1B3C70"/>
                </a:solidFill>
              </a:rPr>
              <a:t> </a:t>
            </a:r>
            <a:r>
              <a:rPr lang="it-IT" sz="2000" dirty="0" err="1">
                <a:solidFill>
                  <a:srgbClr val="1B3C70"/>
                </a:solidFill>
              </a:rPr>
              <a:t>our</a:t>
            </a:r>
            <a:r>
              <a:rPr lang="it-IT" sz="2000" dirty="0">
                <a:solidFill>
                  <a:srgbClr val="1B3C70"/>
                </a:solidFill>
              </a:rPr>
              <a:t> </a:t>
            </a:r>
            <a:r>
              <a:rPr lang="it-IT" sz="2000" dirty="0" err="1">
                <a:solidFill>
                  <a:srgbClr val="1B3C70"/>
                </a:solidFill>
              </a:rPr>
              <a:t>workload</a:t>
            </a:r>
            <a:r>
              <a:rPr lang="it-IT" sz="2000" dirty="0">
                <a:solidFill>
                  <a:srgbClr val="1B3C70"/>
                </a:solidFill>
              </a:rPr>
              <a:t> to </a:t>
            </a:r>
            <a:r>
              <a:rPr lang="it-IT" sz="2000" dirty="0" err="1">
                <a:solidFill>
                  <a:srgbClr val="1B3C70"/>
                </a:solidFill>
              </a:rPr>
              <a:t>fill</a:t>
            </a:r>
            <a:r>
              <a:rPr lang="it-IT" sz="2000" dirty="0">
                <a:solidFill>
                  <a:srgbClr val="1B3C70"/>
                </a:solidFill>
              </a:rPr>
              <a:t> the gaps.</a:t>
            </a:r>
          </a:p>
          <a:p>
            <a:r>
              <a:rPr lang="en-US" sz="2000" b="1" dirty="0">
                <a:solidFill>
                  <a:srgbClr val="1B3C70"/>
                </a:solidFill>
              </a:rPr>
              <a:t>The impact on Task 3.4 is significant but not critical</a:t>
            </a:r>
            <a:r>
              <a:rPr lang="en-US" sz="2000" dirty="0">
                <a:solidFill>
                  <a:srgbClr val="1B3C70"/>
                </a:solidFill>
              </a:rPr>
              <a:t>, as INFN and UKRI are working in parallel on two different facilities (the idea was to have two conceptually different coating systems to increase the likelihood of success by exploring two different approaches simultaneously.</a:t>
            </a:r>
          </a:p>
          <a:p>
            <a:endParaRPr lang="it-IT" sz="2000" i="1" dirty="0">
              <a:solidFill>
                <a:srgbClr val="1B3C70"/>
              </a:solidFill>
            </a:endParaRPr>
          </a:p>
          <a:p>
            <a:pPr lvl="1" algn="just">
              <a:lnSpc>
                <a:spcPct val="100000"/>
              </a:lnSpc>
            </a:pPr>
            <a:endParaRPr lang="en-US" sz="2000" i="1" dirty="0">
              <a:solidFill>
                <a:srgbClr val="1B3C70"/>
              </a:solidFill>
            </a:endParaRPr>
          </a:p>
          <a:p>
            <a:pPr lvl="1" algn="just">
              <a:lnSpc>
                <a:spcPct val="100000"/>
              </a:lnSpc>
            </a:pPr>
            <a:endParaRPr lang="en-US" sz="2000" i="1" dirty="0">
              <a:solidFill>
                <a:srgbClr val="1B3C70"/>
              </a:solidFill>
            </a:endParaRPr>
          </a:p>
          <a:p>
            <a:pPr lvl="1" algn="just">
              <a:lnSpc>
                <a:spcPct val="100000"/>
              </a:lnSpc>
            </a:pPr>
            <a:endParaRPr lang="en-US" sz="2000" i="1" dirty="0">
              <a:solidFill>
                <a:srgbClr val="1B3C70"/>
              </a:solidFill>
            </a:endParaRPr>
          </a:p>
          <a:p>
            <a:pPr marL="457200" lvl="1" indent="0" algn="just">
              <a:lnSpc>
                <a:spcPct val="100000"/>
              </a:lnSpc>
              <a:buNone/>
            </a:pPr>
            <a:endParaRPr lang="en-US" sz="2000" i="1" dirty="0">
              <a:solidFill>
                <a:srgbClr val="1B3C70"/>
              </a:solidFill>
            </a:endParaRPr>
          </a:p>
          <a:p>
            <a:pPr marL="457200" lvl="1" indent="0" algn="just">
              <a:lnSpc>
                <a:spcPct val="100000"/>
              </a:lnSpc>
              <a:buNone/>
            </a:pPr>
            <a:endParaRPr lang="en-US" sz="2000" i="1" dirty="0">
              <a:solidFill>
                <a:srgbClr val="FF0000"/>
              </a:solidFill>
              <a:highlight>
                <a:srgbClr val="FFFF00"/>
              </a:highlight>
            </a:endParaRPr>
          </a:p>
        </p:txBody>
      </p:sp>
    </p:spTree>
    <p:extLst>
      <p:ext uri="{BB962C8B-B14F-4D97-AF65-F5344CB8AC3E}">
        <p14:creationId xmlns:p14="http://schemas.microsoft.com/office/powerpoint/2010/main" val="1885118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0A84A-1C21-E324-55FD-F6B7E784F78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7500ADC-D839-5701-312A-0297A60BB4A2}"/>
              </a:ext>
            </a:extLst>
          </p:cNvPr>
          <p:cNvSpPr txBox="1"/>
          <p:nvPr/>
        </p:nvSpPr>
        <p:spPr>
          <a:xfrm>
            <a:off x="3418115" y="315684"/>
            <a:ext cx="3544432" cy="461665"/>
          </a:xfrm>
          <a:prstGeom prst="rect">
            <a:avLst/>
          </a:prstGeom>
          <a:noFill/>
        </p:spPr>
        <p:txBody>
          <a:bodyPr wrap="none" rtlCol="0">
            <a:spAutoFit/>
          </a:bodyPr>
          <a:lstStyle/>
          <a:p>
            <a:r>
              <a:rPr lang="en-BE" sz="2400" b="1" dirty="0">
                <a:solidFill>
                  <a:srgbClr val="002060"/>
                </a:solidFill>
              </a:rPr>
              <a:t>WP</a:t>
            </a:r>
            <a:r>
              <a:rPr lang="it-IT" sz="2400" b="1" dirty="0">
                <a:solidFill>
                  <a:srgbClr val="002060"/>
                </a:solidFill>
              </a:rPr>
              <a:t>3</a:t>
            </a:r>
            <a:r>
              <a:rPr lang="en-BE" sz="2400" b="1" dirty="0">
                <a:solidFill>
                  <a:srgbClr val="002060"/>
                </a:solidFill>
              </a:rPr>
              <a:t> – </a:t>
            </a:r>
            <a:r>
              <a:rPr lang="it-IT" sz="2400" b="1" dirty="0">
                <a:solidFill>
                  <a:srgbClr val="002060"/>
                </a:solidFill>
              </a:rPr>
              <a:t>SRF</a:t>
            </a:r>
            <a:r>
              <a:rPr lang="en-BE" sz="2400" b="1" dirty="0">
                <a:solidFill>
                  <a:srgbClr val="002060"/>
                </a:solidFill>
              </a:rPr>
              <a:t>:</a:t>
            </a:r>
            <a:r>
              <a:rPr lang="en-BE" sz="2400" b="1" dirty="0">
                <a:solidFill>
                  <a:schemeClr val="bg2">
                    <a:lumMod val="50000"/>
                  </a:schemeClr>
                </a:solidFill>
              </a:rPr>
              <a:t> </a:t>
            </a:r>
            <a:r>
              <a:rPr lang="it-IT" sz="2400" b="1" dirty="0">
                <a:solidFill>
                  <a:schemeClr val="bg2">
                    <a:lumMod val="50000"/>
                  </a:schemeClr>
                </a:solidFill>
              </a:rPr>
              <a:t>Tasks Status</a:t>
            </a:r>
            <a:endParaRPr lang="en-BE" sz="2400" b="1" dirty="0">
              <a:solidFill>
                <a:schemeClr val="bg2">
                  <a:lumMod val="50000"/>
                </a:schemeClr>
              </a:solidFill>
            </a:endParaRPr>
          </a:p>
        </p:txBody>
      </p:sp>
      <p:pic>
        <p:nvPicPr>
          <p:cNvPr id="5" name="Picture 2" descr="Innovate for Sustainable Accelerating Systems: Kick-Off Meeting">
            <a:extLst>
              <a:ext uri="{FF2B5EF4-FFF2-40B4-BE49-F238E27FC236}">
                <a16:creationId xmlns:a16="http://schemas.microsoft.com/office/drawing/2014/main" id="{DE19B7B2-129E-B6DE-DB64-697A777091C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ella 2">
            <a:extLst>
              <a:ext uri="{FF2B5EF4-FFF2-40B4-BE49-F238E27FC236}">
                <a16:creationId xmlns:a16="http://schemas.microsoft.com/office/drawing/2014/main" id="{542C7F18-E9CC-3C25-96F9-0F997036BEAF}"/>
              </a:ext>
            </a:extLst>
          </p:cNvPr>
          <p:cNvGraphicFramePr>
            <a:graphicFrameLocks noGrp="1"/>
          </p:cNvGraphicFramePr>
          <p:nvPr>
            <p:extLst>
              <p:ext uri="{D42A27DB-BD31-4B8C-83A1-F6EECF244321}">
                <p14:modId xmlns:p14="http://schemas.microsoft.com/office/powerpoint/2010/main" val="3943540055"/>
              </p:ext>
            </p:extLst>
          </p:nvPr>
        </p:nvGraphicFramePr>
        <p:xfrm>
          <a:off x="533153" y="1618718"/>
          <a:ext cx="11366746" cy="3272644"/>
        </p:xfrm>
        <a:graphic>
          <a:graphicData uri="http://schemas.openxmlformats.org/drawingml/2006/table">
            <a:tbl>
              <a:tblPr/>
              <a:tblGrid>
                <a:gridCol w="206210">
                  <a:extLst>
                    <a:ext uri="{9D8B030D-6E8A-4147-A177-3AD203B41FA5}">
                      <a16:colId xmlns:a16="http://schemas.microsoft.com/office/drawing/2014/main" val="1561007827"/>
                    </a:ext>
                  </a:extLst>
                </a:gridCol>
                <a:gridCol w="752887">
                  <a:extLst>
                    <a:ext uri="{9D8B030D-6E8A-4147-A177-3AD203B41FA5}">
                      <a16:colId xmlns:a16="http://schemas.microsoft.com/office/drawing/2014/main" val="1503118117"/>
                    </a:ext>
                  </a:extLst>
                </a:gridCol>
                <a:gridCol w="387350">
                  <a:extLst>
                    <a:ext uri="{9D8B030D-6E8A-4147-A177-3AD203B41FA5}">
                      <a16:colId xmlns:a16="http://schemas.microsoft.com/office/drawing/2014/main" val="3667138143"/>
                    </a:ext>
                  </a:extLst>
                </a:gridCol>
                <a:gridCol w="433604">
                  <a:extLst>
                    <a:ext uri="{9D8B030D-6E8A-4147-A177-3AD203B41FA5}">
                      <a16:colId xmlns:a16="http://schemas.microsoft.com/office/drawing/2014/main" val="2647066292"/>
                    </a:ext>
                  </a:extLst>
                </a:gridCol>
                <a:gridCol w="392780">
                  <a:extLst>
                    <a:ext uri="{9D8B030D-6E8A-4147-A177-3AD203B41FA5}">
                      <a16:colId xmlns:a16="http://schemas.microsoft.com/office/drawing/2014/main" val="105548654"/>
                    </a:ext>
                  </a:extLst>
                </a:gridCol>
                <a:gridCol w="360046">
                  <a:extLst>
                    <a:ext uri="{9D8B030D-6E8A-4147-A177-3AD203B41FA5}">
                      <a16:colId xmlns:a16="http://schemas.microsoft.com/office/drawing/2014/main" val="2836767621"/>
                    </a:ext>
                  </a:extLst>
                </a:gridCol>
                <a:gridCol w="2252197">
                  <a:extLst>
                    <a:ext uri="{9D8B030D-6E8A-4147-A177-3AD203B41FA5}">
                      <a16:colId xmlns:a16="http://schemas.microsoft.com/office/drawing/2014/main" val="2815162367"/>
                    </a:ext>
                  </a:extLst>
                </a:gridCol>
                <a:gridCol w="3911635">
                  <a:extLst>
                    <a:ext uri="{9D8B030D-6E8A-4147-A177-3AD203B41FA5}">
                      <a16:colId xmlns:a16="http://schemas.microsoft.com/office/drawing/2014/main" val="3891263283"/>
                    </a:ext>
                  </a:extLst>
                </a:gridCol>
                <a:gridCol w="132598">
                  <a:extLst>
                    <a:ext uri="{9D8B030D-6E8A-4147-A177-3AD203B41FA5}">
                      <a16:colId xmlns:a16="http://schemas.microsoft.com/office/drawing/2014/main" val="1117663883"/>
                    </a:ext>
                  </a:extLst>
                </a:gridCol>
                <a:gridCol w="1313923">
                  <a:extLst>
                    <a:ext uri="{9D8B030D-6E8A-4147-A177-3AD203B41FA5}">
                      <a16:colId xmlns:a16="http://schemas.microsoft.com/office/drawing/2014/main" val="1393105252"/>
                    </a:ext>
                  </a:extLst>
                </a:gridCol>
                <a:gridCol w="1223516">
                  <a:extLst>
                    <a:ext uri="{9D8B030D-6E8A-4147-A177-3AD203B41FA5}">
                      <a16:colId xmlns:a16="http://schemas.microsoft.com/office/drawing/2014/main" val="1320884266"/>
                    </a:ext>
                  </a:extLst>
                </a:gridCol>
              </a:tblGrid>
              <a:tr h="434514">
                <a:tc gridSpan="4">
                  <a:txBody>
                    <a:bodyPr/>
                    <a:lstStyle/>
                    <a:p>
                      <a:pPr algn="ctr" fontAlgn="ctr">
                        <a:buNone/>
                      </a:pPr>
                      <a:r>
                        <a:rPr lang="en-US" sz="1050" b="1" i="0" u="none" strike="noStrike" dirty="0">
                          <a:solidFill>
                            <a:srgbClr val="4472C4"/>
                          </a:solidFill>
                          <a:effectLst/>
                          <a:latin typeface="Calibri" panose="020F0502020204030204" pitchFamily="34" charset="0"/>
                        </a:rPr>
                        <a:t>Timeline in project months (M)</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algn="ctr" fontAlgn="ctr">
                        <a:buNone/>
                      </a:pPr>
                      <a:r>
                        <a:rPr lang="it-IT" sz="1050" b="1" i="0" u="none" strike="noStrike">
                          <a:solidFill>
                            <a:srgbClr val="4472C4"/>
                          </a:solidFill>
                          <a:effectLst/>
                          <a:latin typeface="Calibri" panose="020F0502020204030204" pitchFamily="34" charset="0"/>
                        </a:rPr>
                        <a:t>M/D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it-IT" sz="1050" b="1" i="0" u="none" strike="noStrike">
                          <a:solidFill>
                            <a:srgbClr val="4472C4"/>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it-IT" sz="1050" b="1" i="0" u="none" strike="noStrike" dirty="0" err="1">
                          <a:solidFill>
                            <a:srgbClr val="4472C4"/>
                          </a:solidFill>
                          <a:effectLst/>
                          <a:latin typeface="Calibri" panose="020F0502020204030204" pitchFamily="34" charset="0"/>
                        </a:rPr>
                        <a:t>Related</a:t>
                      </a:r>
                      <a:r>
                        <a:rPr lang="it-IT" sz="1050" b="1" i="0" u="none" strike="noStrike" dirty="0">
                          <a:solidFill>
                            <a:srgbClr val="4472C4"/>
                          </a:solidFill>
                          <a:effectLst/>
                          <a:latin typeface="Calibri" panose="020F0502020204030204" pitchFamily="34" charset="0"/>
                        </a:rPr>
                        <a:t> task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it-IT" sz="1050" b="1" i="0" u="none" strike="noStrike">
                          <a:solidFill>
                            <a:srgbClr val="4472C4"/>
                          </a:solidFill>
                          <a:effectLst/>
                          <a:latin typeface="Calibri" panose="020F0502020204030204" pitchFamily="34" charset="0"/>
                        </a:rPr>
                        <a:t>Description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endParaRPr lang="it-IT" sz="700" b="1" i="0" u="none" strike="noStrike">
                        <a:solidFill>
                          <a:srgbClr val="4472C4"/>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it-IT" sz="800" b="1" i="0" u="none" strike="noStrike" dirty="0">
                          <a:solidFill>
                            <a:srgbClr val="4472C4"/>
                          </a:solidFill>
                          <a:effectLst/>
                          <a:latin typeface="Calibri" panose="020F0502020204030204" pitchFamily="34" charset="0"/>
                        </a:rPr>
                        <a:t>Status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it-IT" sz="1000" b="1" i="0" u="none" strike="noStrike" dirty="0">
                          <a:solidFill>
                            <a:srgbClr val="4472C4"/>
                          </a:solidFill>
                          <a:effectLst/>
                          <a:latin typeface="Calibri" panose="020F0502020204030204" pitchFamily="34" charset="0"/>
                        </a:rPr>
                        <a:t>Risk </a:t>
                      </a:r>
                      <a:r>
                        <a:rPr lang="it-IT" sz="1000" b="1" i="0" u="none" strike="noStrike" dirty="0" err="1">
                          <a:solidFill>
                            <a:srgbClr val="4472C4"/>
                          </a:solidFill>
                          <a:effectLst/>
                          <a:latin typeface="Calibri" panose="020F0502020204030204" pitchFamily="34" charset="0"/>
                        </a:rPr>
                        <a:t>level</a:t>
                      </a:r>
                      <a:endParaRPr lang="it-IT" sz="1000" b="1" i="0" u="none" strike="noStrike" dirty="0">
                        <a:solidFill>
                          <a:srgbClr val="4472C4"/>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652859297"/>
                  </a:ext>
                </a:extLst>
              </a:tr>
              <a:tr h="220110">
                <a:tc>
                  <a:txBody>
                    <a:bodyPr/>
                    <a:lstStyle/>
                    <a:p>
                      <a:pPr algn="ctr" fontAlgn="ctr">
                        <a:buNone/>
                      </a:pPr>
                      <a:endParaRPr lang="it-IT" sz="1050" b="1" i="0" u="none" strike="noStrike">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1" i="0" u="none" strike="noStrike" dirty="0">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1" i="0" u="none" strike="noStrike">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1" i="0" u="none" strike="noStrike">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1" i="0" u="none" strike="noStrike">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1" i="0" u="none" strike="noStrike">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1" i="0" u="none" strike="noStrike">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1" i="0" u="none" strike="noStrike">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700" b="1" i="0" u="none" strike="noStrike">
                        <a:solidFill>
                          <a:srgbClr val="4472C4"/>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ctr">
                        <a:buNone/>
                      </a:pPr>
                      <a:endParaRPr lang="it-IT" sz="800" b="1" i="0" u="none" strike="noStrike" dirty="0">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it-IT" sz="1000" b="1" i="0" u="none" strike="noStrike">
                        <a:solidFill>
                          <a:srgbClr val="4472C4"/>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232220371"/>
                  </a:ext>
                </a:extLst>
              </a:tr>
              <a:tr h="214404">
                <a:tc>
                  <a:txBody>
                    <a:bodyPr/>
                    <a:lstStyle/>
                    <a:p>
                      <a:pPr algn="ctr" fontAlgn="ctr">
                        <a:buNone/>
                      </a:pPr>
                      <a:r>
                        <a:rPr lang="it-IT" sz="1050" b="0" i="0" u="none" strike="noStrike">
                          <a:solidFill>
                            <a:srgbClr val="000000"/>
                          </a:solidFill>
                          <a:effectLst/>
                          <a:latin typeface="Calibri" panose="020F0502020204030204" pitchFamily="34" charset="0"/>
                        </a:rPr>
                        <a:t>Y1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M12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Feb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it-IT" sz="1050" b="0" i="0" u="none" strike="noStrike" dirty="0">
                          <a:solidFill>
                            <a:srgbClr val="000000"/>
                          </a:solidFill>
                          <a:effectLst/>
                          <a:latin typeface="Calibri" panose="020F0502020204030204" pitchFamily="34" charset="0"/>
                        </a:rPr>
                        <a:t>3.2 </a:t>
                      </a:r>
                      <a:r>
                        <a:rPr lang="it-IT" sz="1050" b="0" i="0" u="none" strike="noStrike" dirty="0" err="1">
                          <a:solidFill>
                            <a:srgbClr val="000000"/>
                          </a:solidFill>
                          <a:effectLst/>
                          <a:latin typeface="Calibri" panose="020F0502020204030204" pitchFamily="34" charset="0"/>
                        </a:rPr>
                        <a:t>Flux</a:t>
                      </a:r>
                      <a:r>
                        <a:rPr lang="it-IT" sz="1050" b="0" i="0" u="none" strike="noStrike" dirty="0">
                          <a:solidFill>
                            <a:srgbClr val="000000"/>
                          </a:solidFill>
                          <a:effectLst/>
                          <a:latin typeface="Calibri" panose="020F0502020204030204" pitchFamily="34" charset="0"/>
                        </a:rPr>
                        <a:t> Trapping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en-US" sz="1050" b="0" i="0" u="none" strike="noStrike" dirty="0">
                          <a:solidFill>
                            <a:srgbClr val="000000"/>
                          </a:solidFill>
                          <a:effectLst/>
                          <a:latin typeface="Calibri" panose="020F0502020204030204" pitchFamily="34" charset="0"/>
                        </a:rPr>
                        <a:t>Modification of choke cavity for flux trapping study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it-IT" sz="1050" b="0" i="0" u="none" strike="noStrike" dirty="0">
                          <a:solidFill>
                            <a:srgbClr val="000000"/>
                          </a:solidFill>
                          <a:effectLst/>
                          <a:latin typeface="Calibri" panose="020F0502020204030204" pitchFamily="34" charset="0"/>
                        </a:rPr>
                        <a:t>Done and </a:t>
                      </a:r>
                      <a:r>
                        <a:rPr lang="it-IT" sz="1050" b="0" i="0" u="none" strike="noStrike" dirty="0" err="1">
                          <a:solidFill>
                            <a:srgbClr val="000000"/>
                          </a:solidFill>
                          <a:effectLst/>
                          <a:latin typeface="Calibri" panose="020F0502020204030204" pitchFamily="34" charset="0"/>
                        </a:rPr>
                        <a:t>submitted</a:t>
                      </a: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b">
                        <a:buNone/>
                      </a:pPr>
                      <a:r>
                        <a:rPr lang="it-IT" sz="1200" b="1" i="0" u="none" strike="noStrike" dirty="0" err="1">
                          <a:solidFill>
                            <a:srgbClr val="92D050"/>
                          </a:solidFill>
                          <a:effectLst/>
                          <a:latin typeface="Calibri" panose="020F0502020204030204" pitchFamily="34" charset="0"/>
                        </a:rPr>
                        <a:t>Delivered</a:t>
                      </a:r>
                      <a:r>
                        <a:rPr lang="it-IT" sz="1200" b="1" i="0" u="none" strike="noStrike" dirty="0">
                          <a:solidFill>
                            <a:srgbClr val="92D050"/>
                          </a:solidFill>
                          <a:effectLst/>
                          <a:latin typeface="Calibri" panose="020F0502020204030204" pitchFamily="34" charset="0"/>
                        </a:rPr>
                        <a:t> on time</a:t>
                      </a:r>
                    </a:p>
                  </a:txBody>
                  <a:tcPr marL="0" marR="0" marT="0" marB="0" anchor="ctr">
                    <a:lnL>
                      <a:noFill/>
                    </a:lnL>
                    <a:lnR>
                      <a:noFill/>
                    </a:lnR>
                    <a:lnT>
                      <a:noFill/>
                    </a:lnT>
                    <a:lnB>
                      <a:noFill/>
                    </a:lnB>
                    <a:noFill/>
                  </a:tcPr>
                </a:tc>
                <a:extLst>
                  <a:ext uri="{0D108BD9-81ED-4DB2-BD59-A6C34878D82A}">
                    <a16:rowId xmlns:a16="http://schemas.microsoft.com/office/drawing/2014/main" val="3796104518"/>
                  </a:ext>
                </a:extLst>
              </a:tr>
              <a:tr h="220110">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ctr">
                        <a:buNone/>
                      </a:pP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ctr">
                        <a:buNone/>
                      </a:pPr>
                      <a:endParaRPr lang="it-IT"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2741341950"/>
                  </a:ext>
                </a:extLst>
              </a:tr>
              <a:tr h="214404">
                <a:tc>
                  <a:txBody>
                    <a:bodyPr/>
                    <a:lstStyle/>
                    <a:p>
                      <a:pPr algn="ctr" fontAlgn="ctr">
                        <a:buNone/>
                      </a:pPr>
                      <a:r>
                        <a:rPr lang="it-IT" sz="1050" b="0" i="0" u="none" strike="noStrike">
                          <a:solidFill>
                            <a:srgbClr val="000000"/>
                          </a:solidFill>
                          <a:effectLst/>
                          <a:latin typeface="Calibri" panose="020F0502020204030204" pitchFamily="34" charset="0"/>
                        </a:rPr>
                        <a:t>Y2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M24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Feb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it-IT" sz="1050" b="0" i="0" u="none" strike="noStrike" kern="1200" dirty="0">
                          <a:solidFill>
                            <a:srgbClr val="000000"/>
                          </a:solidFill>
                          <a:effectLst/>
                          <a:latin typeface="Calibri" panose="020F0502020204030204" pitchFamily="34" charset="0"/>
                          <a:ea typeface="+mn-ea"/>
                          <a:cs typeface="+mn-cs"/>
                        </a:rPr>
                        <a:t>3.4 </a:t>
                      </a:r>
                      <a:r>
                        <a:rPr lang="it-IT" sz="1050" b="0" i="0" u="none" strike="noStrike" kern="1200" dirty="0" err="1">
                          <a:solidFill>
                            <a:srgbClr val="000000"/>
                          </a:solidFill>
                          <a:effectLst/>
                          <a:latin typeface="Calibri" panose="020F0502020204030204" pitchFamily="34" charset="0"/>
                          <a:ea typeface="+mn-ea"/>
                          <a:cs typeface="+mn-cs"/>
                        </a:rPr>
                        <a:t>Adaptive</a:t>
                      </a:r>
                      <a:r>
                        <a:rPr lang="it-IT" sz="1050" b="0" i="0" u="none" strike="noStrike" kern="1200" dirty="0">
                          <a:solidFill>
                            <a:srgbClr val="000000"/>
                          </a:solidFill>
                          <a:effectLst/>
                          <a:latin typeface="Calibri" panose="020F0502020204030204" pitchFamily="34" charset="0"/>
                          <a:ea typeface="+mn-ea"/>
                          <a:cs typeface="+mn-cs"/>
                        </a:rPr>
                        <a:t> </a:t>
                      </a:r>
                      <a:r>
                        <a:rPr lang="it-IT" sz="1050" b="0" i="0" u="none" strike="noStrike" kern="1200" dirty="0" err="1">
                          <a:solidFill>
                            <a:srgbClr val="000000"/>
                          </a:solidFill>
                          <a:effectLst/>
                          <a:latin typeface="Calibri" panose="020F0502020204030204" pitchFamily="34" charset="0"/>
                          <a:ea typeface="+mn-ea"/>
                          <a:cs typeface="+mn-cs"/>
                        </a:rPr>
                        <a:t>Layers</a:t>
                      </a:r>
                      <a:endParaRPr lang="it-IT" sz="1050" b="0" i="0" u="none" strike="noStrike" kern="1200" dirty="0">
                        <a:solidFill>
                          <a:srgbClr val="000000"/>
                        </a:solidFill>
                        <a:effectLst/>
                        <a:latin typeface="Calibri" panose="020F0502020204030204" pitchFamily="34" charset="0"/>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en-US" sz="1050" b="0" i="0" u="none" strike="noStrike" dirty="0">
                          <a:solidFill>
                            <a:srgbClr val="000000"/>
                          </a:solidFill>
                          <a:effectLst/>
                          <a:latin typeface="Calibri" panose="020F0502020204030204" pitchFamily="34" charset="0"/>
                        </a:rPr>
                        <a:t>Developed ALD adaptive layers on Cu</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it-IT" sz="1050" b="0" i="0" u="none" strike="noStrike" dirty="0">
                          <a:solidFill>
                            <a:srgbClr val="000000"/>
                          </a:solidFill>
                          <a:effectLst/>
                          <a:latin typeface="Calibri" panose="020F0502020204030204" pitchFamily="34" charset="0"/>
                        </a:rPr>
                        <a:t>Done and </a:t>
                      </a:r>
                      <a:r>
                        <a:rPr lang="it-IT" sz="1050" b="0" i="0" u="none" strike="noStrike" dirty="0" err="1">
                          <a:solidFill>
                            <a:srgbClr val="000000"/>
                          </a:solidFill>
                          <a:effectLst/>
                          <a:latin typeface="Calibri" panose="020F0502020204030204" pitchFamily="34" charset="0"/>
                        </a:rPr>
                        <a:t>submitted</a:t>
                      </a: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b">
                        <a:buNone/>
                      </a:pPr>
                      <a:r>
                        <a:rPr lang="it-IT" sz="1200" b="1" i="0" u="none" strike="noStrike" dirty="0" err="1">
                          <a:solidFill>
                            <a:srgbClr val="92D050"/>
                          </a:solidFill>
                          <a:effectLst/>
                          <a:latin typeface="Calibri" panose="020F0502020204030204" pitchFamily="34" charset="0"/>
                        </a:rPr>
                        <a:t>Delivered</a:t>
                      </a:r>
                      <a:r>
                        <a:rPr lang="it-IT" sz="1200" b="1" i="0" u="none" strike="noStrike" dirty="0">
                          <a:solidFill>
                            <a:srgbClr val="92D050"/>
                          </a:solidFill>
                          <a:effectLst/>
                          <a:latin typeface="Calibri" panose="020F0502020204030204" pitchFamily="34" charset="0"/>
                        </a:rPr>
                        <a:t> on time</a:t>
                      </a:r>
                    </a:p>
                  </a:txBody>
                  <a:tcPr marL="0" marR="0" marT="0" marB="0" anchor="ctr">
                    <a:lnL>
                      <a:noFill/>
                    </a:lnL>
                    <a:lnR>
                      <a:noFill/>
                    </a:lnR>
                    <a:lnT>
                      <a:noFill/>
                    </a:lnT>
                    <a:lnB>
                      <a:noFill/>
                    </a:lnB>
                    <a:noFill/>
                  </a:tcPr>
                </a:tc>
                <a:extLst>
                  <a:ext uri="{0D108BD9-81ED-4DB2-BD59-A6C34878D82A}">
                    <a16:rowId xmlns:a16="http://schemas.microsoft.com/office/drawing/2014/main" val="1389502046"/>
                  </a:ext>
                </a:extLst>
              </a:tr>
              <a:tr h="220110">
                <a:tc>
                  <a:txBody>
                    <a:bodyPr/>
                    <a:lstStyle/>
                    <a:p>
                      <a:pPr algn="ctr" fontAlgn="ctr">
                        <a:buNone/>
                      </a:pPr>
                      <a:r>
                        <a:rPr lang="it-IT" sz="1050" b="0" i="0" u="none" strike="noStrike">
                          <a:solidFill>
                            <a:srgbClr val="000000"/>
                          </a:solidFill>
                          <a:effectLst/>
                          <a:latin typeface="Calibri" panose="020F0502020204030204" pitchFamily="34" charset="0"/>
                        </a:rPr>
                        <a:t>Y2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M24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Feb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it-IT" sz="1050" b="0" i="0" u="none" strike="noStrike" kern="1200" dirty="0">
                          <a:solidFill>
                            <a:srgbClr val="000000"/>
                          </a:solidFill>
                          <a:effectLst/>
                          <a:latin typeface="Calibri" panose="020F0502020204030204" pitchFamily="34" charset="0"/>
                          <a:ea typeface="+mn-ea"/>
                          <a:cs typeface="+mn-cs"/>
                        </a:rPr>
                        <a:t>3.3 RF </a:t>
                      </a:r>
                      <a:r>
                        <a:rPr lang="it-IT" sz="1050" b="0" i="0" u="none" strike="noStrike" kern="1200" dirty="0" err="1">
                          <a:solidFill>
                            <a:srgbClr val="000000"/>
                          </a:solidFill>
                          <a:effectLst/>
                          <a:latin typeface="Calibri" panose="020F0502020204030204" pitchFamily="34" charset="0"/>
                          <a:ea typeface="+mn-ea"/>
                          <a:cs typeface="+mn-cs"/>
                        </a:rPr>
                        <a:t>Tunability</a:t>
                      </a:r>
                      <a:endParaRPr lang="it-IT" sz="1050" b="0" i="0" u="none" strike="noStrike" kern="1200" dirty="0">
                        <a:solidFill>
                          <a:srgbClr val="000000"/>
                        </a:solidFill>
                        <a:effectLst/>
                        <a:latin typeface="Calibri" panose="020F0502020204030204" pitchFamily="34" charset="0"/>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en-US" sz="1050" b="0" i="0" u="none" strike="noStrike" dirty="0">
                          <a:solidFill>
                            <a:srgbClr val="000000"/>
                          </a:solidFill>
                          <a:effectLst/>
                          <a:latin typeface="Calibri" panose="020F0502020204030204" pitchFamily="34" charset="0"/>
                        </a:rPr>
                        <a:t>Cavity tuning Report on implementation of cavity Q vs F tuning tool</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it-IT" sz="1050" b="0" i="0" u="none" strike="noStrike" dirty="0">
                          <a:solidFill>
                            <a:srgbClr val="000000"/>
                          </a:solidFill>
                          <a:effectLst/>
                          <a:latin typeface="Calibri" panose="020F0502020204030204" pitchFamily="34" charset="0"/>
                        </a:rPr>
                        <a:t>Done and </a:t>
                      </a:r>
                      <a:r>
                        <a:rPr lang="it-IT" sz="1050" b="0" i="0" u="none" strike="noStrike" dirty="0" err="1">
                          <a:solidFill>
                            <a:srgbClr val="000000"/>
                          </a:solidFill>
                          <a:effectLst/>
                          <a:latin typeface="Calibri" panose="020F0502020204030204" pitchFamily="34" charset="0"/>
                        </a:rPr>
                        <a:t>submitted</a:t>
                      </a: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b">
                        <a:buNone/>
                      </a:pPr>
                      <a:r>
                        <a:rPr lang="it-IT" sz="1200" b="1" i="0" u="none" strike="noStrike" dirty="0" err="1">
                          <a:solidFill>
                            <a:srgbClr val="92D050"/>
                          </a:solidFill>
                          <a:effectLst/>
                          <a:latin typeface="Calibri" panose="020F0502020204030204" pitchFamily="34" charset="0"/>
                        </a:rPr>
                        <a:t>Delivered</a:t>
                      </a:r>
                      <a:r>
                        <a:rPr lang="it-IT" sz="1200" b="1" i="0" u="none" strike="noStrike" dirty="0">
                          <a:solidFill>
                            <a:srgbClr val="92D050"/>
                          </a:solidFill>
                          <a:effectLst/>
                          <a:latin typeface="Calibri" panose="020F0502020204030204" pitchFamily="34" charset="0"/>
                        </a:rPr>
                        <a:t> on time</a:t>
                      </a:r>
                    </a:p>
                  </a:txBody>
                  <a:tcPr marL="0" marR="0" marT="0" marB="0" anchor="ctr">
                    <a:lnL>
                      <a:noFill/>
                    </a:lnL>
                    <a:lnR>
                      <a:noFill/>
                    </a:lnR>
                    <a:lnT>
                      <a:noFill/>
                    </a:lnT>
                    <a:lnB>
                      <a:noFill/>
                    </a:lnB>
                    <a:noFill/>
                  </a:tcPr>
                </a:tc>
                <a:extLst>
                  <a:ext uri="{0D108BD9-81ED-4DB2-BD59-A6C34878D82A}">
                    <a16:rowId xmlns:a16="http://schemas.microsoft.com/office/drawing/2014/main" val="476219069"/>
                  </a:ext>
                </a:extLst>
              </a:tr>
              <a:tr h="220110">
                <a:tc>
                  <a:txBody>
                    <a:bodyPr/>
                    <a:lstStyle/>
                    <a:p>
                      <a:pPr algn="ctr" fontAlgn="ctr">
                        <a:buNone/>
                      </a:pPr>
                      <a:r>
                        <a:rPr lang="it-IT" sz="1050" b="0" i="0" u="none" strike="noStrike">
                          <a:solidFill>
                            <a:srgbClr val="000000"/>
                          </a:solidFill>
                          <a:effectLst/>
                          <a:latin typeface="Calibri" panose="020F0502020204030204" pitchFamily="34" charset="0"/>
                        </a:rPr>
                        <a:t>Y2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M24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Feb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en-US" sz="1050" b="0" i="0" u="none" strike="noStrike" kern="1200" dirty="0">
                          <a:solidFill>
                            <a:srgbClr val="000000"/>
                          </a:solidFill>
                          <a:effectLst/>
                          <a:latin typeface="Calibri" panose="020F0502020204030204" pitchFamily="34" charset="0"/>
                          <a:ea typeface="+mn-ea"/>
                          <a:cs typeface="+mn-cs"/>
                        </a:rPr>
                        <a:t>3.1 Coordination of R&amp;D on SC Cavities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it-IT" sz="1050" b="0" i="0" u="none" strike="noStrike" dirty="0">
                          <a:solidFill>
                            <a:srgbClr val="000000"/>
                          </a:solidFill>
                          <a:effectLst/>
                          <a:latin typeface="Calibri" panose="020F0502020204030204" pitchFamily="34" charset="0"/>
                        </a:rPr>
                        <a:t>Impact risk </a:t>
                      </a:r>
                      <a:r>
                        <a:rPr lang="it-IT" sz="1050" b="0" i="0" u="none" strike="noStrike" dirty="0" err="1">
                          <a:solidFill>
                            <a:srgbClr val="000000"/>
                          </a:solidFill>
                          <a:effectLst/>
                          <a:latin typeface="Calibri" panose="020F0502020204030204" pitchFamily="34" charset="0"/>
                        </a:rPr>
                        <a:t>analysis</a:t>
                      </a:r>
                      <a:r>
                        <a:rPr lang="it-IT" sz="1050" b="0" i="0" u="none" strike="noStrike" dirty="0">
                          <a:solidFill>
                            <a:srgbClr val="000000"/>
                          </a:solidFill>
                          <a:effectLst/>
                          <a:latin typeface="Calibri" panose="020F0502020204030204" pitchFamily="34" charset="0"/>
                        </a:rPr>
                        <a:t> WP3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it-IT" sz="1050" b="0" i="0" u="none" strike="noStrike" dirty="0">
                          <a:solidFill>
                            <a:srgbClr val="000000"/>
                          </a:solidFill>
                          <a:effectLst/>
                          <a:latin typeface="Calibri" panose="020F0502020204030204" pitchFamily="34" charset="0"/>
                        </a:rPr>
                        <a:t>Done and </a:t>
                      </a:r>
                      <a:r>
                        <a:rPr lang="it-IT" sz="1050" b="0" i="0" u="none" strike="noStrike" dirty="0" err="1">
                          <a:solidFill>
                            <a:srgbClr val="000000"/>
                          </a:solidFill>
                          <a:effectLst/>
                          <a:latin typeface="Calibri" panose="020F0502020204030204" pitchFamily="34" charset="0"/>
                        </a:rPr>
                        <a:t>submitted</a:t>
                      </a: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b">
                        <a:buNone/>
                      </a:pPr>
                      <a:r>
                        <a:rPr lang="it-IT" sz="1200" b="1" i="0" u="none" strike="noStrike" dirty="0" err="1">
                          <a:solidFill>
                            <a:srgbClr val="92D050"/>
                          </a:solidFill>
                          <a:effectLst/>
                          <a:latin typeface="Calibri" panose="020F0502020204030204" pitchFamily="34" charset="0"/>
                        </a:rPr>
                        <a:t>Delivered</a:t>
                      </a:r>
                      <a:r>
                        <a:rPr lang="it-IT" sz="1200" b="1" i="0" u="none" strike="noStrike" dirty="0">
                          <a:solidFill>
                            <a:srgbClr val="92D050"/>
                          </a:solidFill>
                          <a:effectLst/>
                          <a:latin typeface="Calibri" panose="020F0502020204030204" pitchFamily="34" charset="0"/>
                        </a:rPr>
                        <a:t> on time</a:t>
                      </a:r>
                    </a:p>
                  </a:txBody>
                  <a:tcPr marL="0" marR="0" marT="0" marB="0" anchor="ctr">
                    <a:lnL>
                      <a:noFill/>
                    </a:lnL>
                    <a:lnR>
                      <a:noFill/>
                    </a:lnR>
                    <a:lnT>
                      <a:noFill/>
                    </a:lnT>
                    <a:lnB>
                      <a:noFill/>
                    </a:lnB>
                    <a:noFill/>
                  </a:tcPr>
                </a:tc>
                <a:extLst>
                  <a:ext uri="{0D108BD9-81ED-4DB2-BD59-A6C34878D82A}">
                    <a16:rowId xmlns:a16="http://schemas.microsoft.com/office/drawing/2014/main" val="2633921768"/>
                  </a:ext>
                </a:extLst>
              </a:tr>
              <a:tr h="220110">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ctr">
                        <a:buNone/>
                      </a:pPr>
                      <a:endParaRPr lang="it-IT" sz="1050" b="1" i="0" u="none" strike="noStrike">
                        <a:solidFill>
                          <a:srgbClr val="8497B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ctr">
                        <a:buNone/>
                      </a:pPr>
                      <a:endParaRPr lang="it-IT" sz="1200" b="1" i="0" u="none" strike="noStrike">
                        <a:solidFill>
                          <a:srgbClr val="8497B0"/>
                        </a:solidFill>
                        <a:effectLst/>
                        <a:latin typeface="Calibri" panose="020F050202020403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351421585"/>
                  </a:ext>
                </a:extLst>
              </a:tr>
              <a:tr h="220110">
                <a:tc>
                  <a:txBody>
                    <a:bodyPr/>
                    <a:lstStyle/>
                    <a:p>
                      <a:pPr algn="ctr" fontAlgn="ctr">
                        <a:buNone/>
                      </a:pPr>
                      <a:r>
                        <a:rPr lang="it-IT" sz="1050" b="0" i="0" u="none" strike="noStrike" dirty="0">
                          <a:solidFill>
                            <a:srgbClr val="000000"/>
                          </a:solidFill>
                          <a:effectLst/>
                          <a:latin typeface="Calibri" panose="020F0502020204030204" pitchFamily="34" charset="0"/>
                        </a:rPr>
                        <a:t>Y3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M30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Aug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r>
                        <a:rPr lang="it-IT" sz="1050" b="0" i="0" u="none" strike="noStrike">
                          <a:solidFill>
                            <a:srgbClr val="000000"/>
                          </a:solidFill>
                          <a:effectLst/>
                          <a:latin typeface="Calibri" panose="020F050202020403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it-IT" sz="1050" b="0" i="0" u="none" strike="noStrike" dirty="0">
                          <a:solidFill>
                            <a:srgbClr val="000000"/>
                          </a:solidFill>
                          <a:effectLst/>
                          <a:latin typeface="Calibri" panose="020F0502020204030204" pitchFamily="34" charset="0"/>
                        </a:rPr>
                        <a:t>3.2 </a:t>
                      </a:r>
                      <a:r>
                        <a:rPr lang="it-IT" sz="1050" b="0" i="0" u="none" strike="noStrike" dirty="0" err="1">
                          <a:solidFill>
                            <a:srgbClr val="000000"/>
                          </a:solidFill>
                          <a:effectLst/>
                          <a:latin typeface="Calibri" panose="020F0502020204030204" pitchFamily="34" charset="0"/>
                        </a:rPr>
                        <a:t>Flux</a:t>
                      </a:r>
                      <a:r>
                        <a:rPr lang="it-IT" sz="1050" b="0" i="0" u="none" strike="noStrike" dirty="0">
                          <a:solidFill>
                            <a:srgbClr val="000000"/>
                          </a:solidFill>
                          <a:effectLst/>
                          <a:latin typeface="Calibri" panose="020F0502020204030204" pitchFamily="34" charset="0"/>
                        </a:rPr>
                        <a:t> Trapping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90488" algn="l" fontAlgn="ctr">
                        <a:buNone/>
                      </a:pPr>
                      <a:r>
                        <a:rPr lang="en-US" sz="1050" b="0" i="0" u="none" strike="noStrike" dirty="0">
                          <a:solidFill>
                            <a:srgbClr val="000000"/>
                          </a:solidFill>
                          <a:effectLst/>
                          <a:latin typeface="Calibri" panose="020F0502020204030204" pitchFamily="34" charset="0"/>
                        </a:rPr>
                        <a:t>Flux trapping Report on flux dynamics study in Nb3Sn on Cu samples</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it-IT" sz="1050" b="0" i="0" u="none" strike="noStrike" dirty="0">
                          <a:solidFill>
                            <a:srgbClr val="000000"/>
                          </a:solidFill>
                          <a:effectLst/>
                          <a:latin typeface="Calibri" panose="020F0502020204030204" pitchFamily="34" charset="0"/>
                        </a:rPr>
                        <a:t>Done and </a:t>
                      </a:r>
                      <a:r>
                        <a:rPr lang="it-IT" sz="1050" b="0" i="0" u="none" strike="noStrike" dirty="0" err="1">
                          <a:solidFill>
                            <a:srgbClr val="000000"/>
                          </a:solidFill>
                          <a:effectLst/>
                          <a:latin typeface="Calibri" panose="020F0502020204030204" pitchFamily="34" charset="0"/>
                        </a:rPr>
                        <a:t>submitted</a:t>
                      </a: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b">
                        <a:buNone/>
                      </a:pPr>
                      <a:r>
                        <a:rPr lang="it-IT" sz="1200" b="1" i="0" u="none" strike="noStrike" dirty="0" err="1">
                          <a:solidFill>
                            <a:srgbClr val="92D050"/>
                          </a:solidFill>
                          <a:effectLst/>
                          <a:latin typeface="Calibri" panose="020F0502020204030204" pitchFamily="34" charset="0"/>
                        </a:rPr>
                        <a:t>Delivered</a:t>
                      </a:r>
                      <a:r>
                        <a:rPr lang="it-IT" sz="1200" b="1" i="0" u="none" strike="noStrike" dirty="0">
                          <a:solidFill>
                            <a:srgbClr val="92D050"/>
                          </a:solidFill>
                          <a:effectLst/>
                          <a:latin typeface="Calibri" panose="020F0502020204030204" pitchFamily="34" charset="0"/>
                        </a:rPr>
                        <a:t> on time</a:t>
                      </a:r>
                    </a:p>
                  </a:txBody>
                  <a:tcPr marL="0" marR="0" marT="0" marB="0" anchor="ctr">
                    <a:lnL>
                      <a:noFill/>
                    </a:lnL>
                    <a:lnR>
                      <a:noFill/>
                    </a:lnR>
                    <a:lnT>
                      <a:noFill/>
                    </a:lnT>
                    <a:lnB>
                      <a:noFill/>
                    </a:lnB>
                    <a:noFill/>
                  </a:tcPr>
                </a:tc>
                <a:extLst>
                  <a:ext uri="{0D108BD9-81ED-4DB2-BD59-A6C34878D82A}">
                    <a16:rowId xmlns:a16="http://schemas.microsoft.com/office/drawing/2014/main" val="342430142"/>
                  </a:ext>
                </a:extLst>
              </a:tr>
              <a:tr h="232171">
                <a:tc>
                  <a:txBody>
                    <a:bodyPr/>
                    <a:lstStyle/>
                    <a:p>
                      <a:pPr algn="ctr" fontAlgn="ctr">
                        <a:buNone/>
                      </a:pPr>
                      <a:r>
                        <a:rPr lang="it-IT" sz="1050" b="0" i="0" u="none" strike="noStrike">
                          <a:solidFill>
                            <a:srgbClr val="000000"/>
                          </a:solidFill>
                          <a:effectLst/>
                          <a:latin typeface="Calibri" panose="020F0502020204030204" pitchFamily="34" charset="0"/>
                        </a:rPr>
                        <a:t>Y3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a:solidFill>
                            <a:srgbClr val="000000"/>
                          </a:solidFill>
                          <a:effectLst/>
                          <a:latin typeface="Calibri" panose="020F0502020204030204" pitchFamily="34" charset="0"/>
                        </a:rPr>
                        <a:t>M34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a:solidFill>
                            <a:srgbClr val="000000"/>
                          </a:solidFill>
                          <a:effectLst/>
                          <a:latin typeface="Calibri" panose="020F0502020204030204" pitchFamily="34" charset="0"/>
                        </a:rPr>
                        <a:t>Dec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a:solidFill>
                            <a:srgbClr val="000000"/>
                          </a:solidFill>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a:solidFill>
                            <a:srgbClr val="000000"/>
                          </a:solidFill>
                          <a:effectLst/>
                          <a:latin typeface="Calibri" panose="020F0502020204030204" pitchFamily="34" charset="0"/>
                        </a:rPr>
                        <a:t>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a:solidFill>
                            <a:srgbClr val="000000"/>
                          </a:solidFill>
                          <a:effectLst/>
                          <a:latin typeface="Calibri" panose="020F050202020403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marL="0" indent="90488" algn="l" fontAlgn="ctr">
                        <a:buNone/>
                      </a:pPr>
                      <a:r>
                        <a:rPr lang="it-IT" sz="1050" b="0" i="0" u="none" strike="noStrike" dirty="0">
                          <a:solidFill>
                            <a:srgbClr val="000000"/>
                          </a:solidFill>
                          <a:effectLst/>
                          <a:latin typeface="Calibri" panose="020F0502020204030204" pitchFamily="34" charset="0"/>
                        </a:rPr>
                        <a:t>3.5 Working </a:t>
                      </a:r>
                      <a:r>
                        <a:rPr lang="it-IT" sz="1050" b="0" i="0" u="none" strike="noStrike" dirty="0" err="1">
                          <a:solidFill>
                            <a:srgbClr val="000000"/>
                          </a:solidFill>
                          <a:effectLst/>
                          <a:latin typeface="Calibri" panose="020F0502020204030204" pitchFamily="34" charset="0"/>
                        </a:rPr>
                        <a:t>Cavity</a:t>
                      </a:r>
                      <a:r>
                        <a:rPr lang="it-IT" sz="1050" b="0" i="0" u="none" strike="noStrike" dirty="0">
                          <a:solidFill>
                            <a:srgbClr val="000000"/>
                          </a:solidFill>
                          <a:effectLst/>
                          <a:latin typeface="Calibri" panose="020F0502020204030204" pitchFamily="34" charset="0"/>
                        </a:rPr>
                        <a:t> @4.2K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marL="0" indent="90488" algn="l" fontAlgn="ctr">
                        <a:buNone/>
                      </a:pPr>
                      <a:r>
                        <a:rPr lang="en-US" sz="1050" b="0" i="0" u="none" strike="noStrike" dirty="0">
                          <a:solidFill>
                            <a:srgbClr val="000000"/>
                          </a:solidFill>
                          <a:effectLst/>
                          <a:latin typeface="Calibri" panose="020F0502020204030204" pitchFamily="34" charset="0"/>
                        </a:rPr>
                        <a:t>M3.4 Characterization of Nb3Sn reference cavity</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it-IT" sz="1050" b="0" i="0" u="none" strike="noStrike" dirty="0">
                          <a:solidFill>
                            <a:srgbClr val="000000"/>
                          </a:solidFill>
                          <a:effectLst/>
                          <a:latin typeface="Calibri" panose="020F0502020204030204" pitchFamily="34" charset="0"/>
                        </a:rPr>
                        <a:t>In progress</a:t>
                      </a:r>
                    </a:p>
                  </a:txBody>
                  <a:tcPr marL="0" marR="0" marT="0" marB="0" anchor="ctr">
                    <a:lnL>
                      <a:noFill/>
                    </a:lnL>
                    <a:lnR>
                      <a:noFill/>
                    </a:lnR>
                    <a:lnT>
                      <a:noFill/>
                    </a:lnT>
                    <a:lnB>
                      <a:noFill/>
                    </a:lnB>
                    <a:noFill/>
                  </a:tcPr>
                </a:tc>
                <a:tc>
                  <a:txBody>
                    <a:bodyPr/>
                    <a:lstStyle/>
                    <a:p>
                      <a:pPr algn="ctr" fontAlgn="b">
                        <a:buNone/>
                      </a:pPr>
                      <a:r>
                        <a:rPr lang="it-IT" sz="1200" b="1" i="0" u="none" strike="noStrike" dirty="0">
                          <a:solidFill>
                            <a:srgbClr val="92D050"/>
                          </a:solidFill>
                          <a:effectLst/>
                          <a:latin typeface="Calibri" panose="020F0502020204030204" pitchFamily="34" charset="0"/>
                        </a:rPr>
                        <a:t>On track</a:t>
                      </a:r>
                    </a:p>
                  </a:txBody>
                  <a:tcPr marL="0" marR="0" marT="0" marB="0" anchor="ctr">
                    <a:lnL>
                      <a:noFill/>
                    </a:lnL>
                    <a:lnR>
                      <a:noFill/>
                    </a:lnR>
                    <a:lnT>
                      <a:noFill/>
                    </a:lnT>
                    <a:lnB>
                      <a:noFill/>
                    </a:lnB>
                    <a:noFill/>
                  </a:tcPr>
                </a:tc>
                <a:extLst>
                  <a:ext uri="{0D108BD9-81ED-4DB2-BD59-A6C34878D82A}">
                    <a16:rowId xmlns:a16="http://schemas.microsoft.com/office/drawing/2014/main" val="1580787076"/>
                  </a:ext>
                </a:extLst>
              </a:tr>
              <a:tr h="213279">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it-IT" sz="105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it-IT"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ctr">
                        <a:buNone/>
                      </a:pPr>
                      <a:endParaRPr lang="it-IT" sz="1050" b="1" i="0" u="none" strike="noStrike" dirty="0">
                        <a:solidFill>
                          <a:srgbClr val="8497B0"/>
                        </a:solidFill>
                        <a:effectLst/>
                        <a:latin typeface="Calibri" panose="020F0502020204030204" pitchFamily="34" charset="0"/>
                      </a:endParaRPr>
                    </a:p>
                  </a:txBody>
                  <a:tcPr marL="0" marR="0" marT="0" marB="0" anchor="ctr">
                    <a:lnL>
                      <a:noFill/>
                    </a:lnL>
                    <a:lnR>
                      <a:noFill/>
                    </a:lnR>
                    <a:lnT>
                      <a:noFill/>
                    </a:lnT>
                    <a:lnB>
                      <a:noFill/>
                    </a:lnB>
                    <a:noFill/>
                  </a:tcPr>
                </a:tc>
                <a:tc>
                  <a:txBody>
                    <a:bodyPr/>
                    <a:lstStyle/>
                    <a:p>
                      <a:pPr algn="ctr" fontAlgn="ctr">
                        <a:buNone/>
                      </a:pPr>
                      <a:endParaRPr lang="it-IT" sz="1200" b="1" i="0" u="none" strike="noStrike" dirty="0">
                        <a:solidFill>
                          <a:srgbClr val="8497B0"/>
                        </a:solidFill>
                        <a:effectLst/>
                        <a:latin typeface="Calibri" panose="020F050202020403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502909911"/>
                  </a:ext>
                </a:extLst>
              </a:tr>
              <a:tr h="214404">
                <a:tc>
                  <a:txBody>
                    <a:bodyPr/>
                    <a:lstStyle/>
                    <a:p>
                      <a:pPr algn="ctr" fontAlgn="ctr">
                        <a:buNone/>
                      </a:pPr>
                      <a:r>
                        <a:rPr lang="it-IT" sz="1050" b="0" i="0" u="none" strike="noStrike" dirty="0">
                          <a:solidFill>
                            <a:srgbClr val="000000"/>
                          </a:solidFill>
                          <a:effectLst/>
                          <a:latin typeface="Calibri" panose="020F0502020204030204" pitchFamily="34" charset="0"/>
                        </a:rPr>
                        <a:t>Y4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it-IT" sz="1050" b="0" i="0" u="none" strike="noStrike" dirty="0">
                          <a:solidFill>
                            <a:srgbClr val="000000"/>
                          </a:solidFill>
                          <a:effectLst/>
                          <a:latin typeface="Calibri" panose="020F0502020204030204" pitchFamily="34" charset="0"/>
                        </a:rPr>
                        <a:t>M30</a:t>
                      </a:r>
                      <a:r>
                        <a:rPr lang="it-IT" sz="1050" b="0" i="0" u="none" strike="noStrike" dirty="0">
                          <a:solidFill>
                            <a:srgbClr val="000000"/>
                          </a:solidFill>
                          <a:effectLst/>
                          <a:latin typeface="Calibri" panose="020F0502020204030204" pitchFamily="34" charset="0"/>
                          <a:sym typeface="Wingdings" panose="05000000000000000000" pitchFamily="2" charset="2"/>
                        </a:rPr>
                        <a:t></a:t>
                      </a:r>
                      <a:r>
                        <a:rPr lang="it-IT" sz="1050" b="1" i="0" u="none" strike="noStrike" dirty="0">
                          <a:solidFill>
                            <a:srgbClr val="000000"/>
                          </a:solidFill>
                          <a:effectLst/>
                          <a:latin typeface="Calibri" panose="020F0502020204030204" pitchFamily="34" charset="0"/>
                        </a:rPr>
                        <a:t>M36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it-IT" sz="1050" b="0" i="0" u="none" strike="noStrike" dirty="0" err="1">
                          <a:solidFill>
                            <a:srgbClr val="000000"/>
                          </a:solidFill>
                          <a:effectLst/>
                          <a:latin typeface="Calibri" panose="020F0502020204030204" pitchFamily="34" charset="0"/>
                        </a:rPr>
                        <a:t>Feb</a:t>
                      </a:r>
                      <a:endParaRPr lang="it-IT" sz="1050" b="0"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it-IT" sz="1050" b="0" i="0" u="none" strike="noStrike" dirty="0">
                          <a:solidFill>
                            <a:srgbClr val="000000"/>
                          </a:solidFill>
                          <a:effectLst/>
                          <a:latin typeface="Calibri" panose="020F050202020403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it-IT" sz="1050" b="0" i="0" u="none" strike="noStrike" dirty="0">
                          <a:solidFill>
                            <a:srgbClr val="000000"/>
                          </a:solidFill>
                          <a:effectLst/>
                          <a:latin typeface="Calibri" panose="020F0502020204030204" pitchFamily="34" charset="0"/>
                        </a:rPr>
                        <a:t>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it-IT" sz="1050" b="0" i="0" u="none" strike="noStrike" dirty="0">
                          <a:solidFill>
                            <a:srgbClr val="000000"/>
                          </a:solidFill>
                          <a:effectLst/>
                          <a:latin typeface="Calibri" panose="020F050202020403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indent="90488" algn="l" fontAlgn="ctr">
                        <a:buNone/>
                      </a:pPr>
                      <a:r>
                        <a:rPr lang="it-IT" sz="1050" b="0" i="0" u="none" strike="noStrike" dirty="0">
                          <a:solidFill>
                            <a:srgbClr val="000000"/>
                          </a:solidFill>
                          <a:effectLst/>
                          <a:latin typeface="Calibri" panose="020F0502020204030204" pitchFamily="34" charset="0"/>
                        </a:rPr>
                        <a:t>3.3 RF </a:t>
                      </a:r>
                      <a:r>
                        <a:rPr lang="it-IT" sz="1050" b="0" i="0" u="none" strike="noStrike" dirty="0" err="1">
                          <a:solidFill>
                            <a:srgbClr val="000000"/>
                          </a:solidFill>
                          <a:effectLst/>
                          <a:latin typeface="Calibri" panose="020F0502020204030204" pitchFamily="34" charset="0"/>
                        </a:rPr>
                        <a:t>Tunability</a:t>
                      </a:r>
                      <a:endParaRPr lang="it-IT" sz="1050" b="0"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indent="90488" algn="l" fontAlgn="ctr">
                        <a:buNone/>
                      </a:pPr>
                      <a:r>
                        <a:rPr lang="en-US" sz="1050" b="0" i="0" u="none" strike="noStrike" dirty="0">
                          <a:solidFill>
                            <a:srgbClr val="000000"/>
                          </a:solidFill>
                          <a:effectLst/>
                          <a:latin typeface="Calibri" panose="020F0502020204030204" pitchFamily="34" charset="0"/>
                        </a:rPr>
                        <a:t>Report on mechanical strength test of SC coatings</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050" b="0" i="0" u="none" strike="noStrike" dirty="0">
                          <a:solidFill>
                            <a:srgbClr val="000000"/>
                          </a:solidFill>
                          <a:effectLst/>
                          <a:latin typeface="Calibri" panose="020F0502020204030204" pitchFamily="34" charset="0"/>
                        </a:rPr>
                        <a:t>In progress</a:t>
                      </a:r>
                    </a:p>
                  </a:txBody>
                  <a:tcPr marL="0" marR="0" marT="0" marB="0" anchor="ctr">
                    <a:lnL>
                      <a:noFill/>
                    </a:lnL>
                    <a:lnR>
                      <a:noFill/>
                    </a:lnR>
                    <a:lnT>
                      <a:noFill/>
                    </a:lnT>
                    <a:lnB>
                      <a:noFill/>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it-IT" sz="1200" b="1" i="0" u="none" strike="noStrike" dirty="0">
                          <a:solidFill>
                            <a:srgbClr val="FFC000"/>
                          </a:solidFill>
                          <a:effectLst/>
                          <a:latin typeface="Calibri" panose="020F0502020204030204" pitchFamily="34" charset="0"/>
                        </a:rPr>
                        <a:t>6 </a:t>
                      </a:r>
                      <a:r>
                        <a:rPr lang="it-IT" sz="1200" b="1" i="0" u="none" strike="noStrike" dirty="0" err="1">
                          <a:solidFill>
                            <a:srgbClr val="FFC000"/>
                          </a:solidFill>
                          <a:effectLst/>
                          <a:latin typeface="Calibri" panose="020F0502020204030204" pitchFamily="34" charset="0"/>
                        </a:rPr>
                        <a:t>months</a:t>
                      </a:r>
                      <a:r>
                        <a:rPr lang="it-IT" sz="1200" b="1" i="0" u="none" strike="noStrike" dirty="0">
                          <a:solidFill>
                            <a:srgbClr val="FFC000"/>
                          </a:solidFill>
                          <a:effectLst/>
                          <a:latin typeface="Calibri" panose="020F0502020204030204" pitchFamily="34" charset="0"/>
                        </a:rPr>
                        <a:t> delay</a:t>
                      </a:r>
                    </a:p>
                  </a:txBody>
                  <a:tcPr marL="0" marR="0" marT="0" marB="0" anchor="ctr">
                    <a:lnL>
                      <a:noFill/>
                    </a:lnL>
                    <a:lnR>
                      <a:noFill/>
                    </a:lnR>
                    <a:lnT>
                      <a:noFill/>
                    </a:lnT>
                    <a:lnB>
                      <a:noFill/>
                    </a:lnB>
                    <a:noFill/>
                  </a:tcPr>
                </a:tc>
                <a:extLst>
                  <a:ext uri="{0D108BD9-81ED-4DB2-BD59-A6C34878D82A}">
                    <a16:rowId xmlns:a16="http://schemas.microsoft.com/office/drawing/2014/main" val="4058483877"/>
                  </a:ext>
                </a:extLst>
              </a:tr>
              <a:tr h="214404">
                <a:tc>
                  <a:txBody>
                    <a:bodyPr/>
                    <a:lstStyle/>
                    <a:p>
                      <a:pPr algn="ctr" fontAlgn="ctr">
                        <a:buNone/>
                      </a:pPr>
                      <a:r>
                        <a:rPr lang="it-IT" sz="1050" b="0" i="0" u="none" strike="noStrike">
                          <a:solidFill>
                            <a:srgbClr val="000000"/>
                          </a:solidFill>
                          <a:effectLst/>
                          <a:latin typeface="Calibri" panose="020F0502020204030204" pitchFamily="34" charset="0"/>
                        </a:rPr>
                        <a:t>Y4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dirty="0">
                          <a:solidFill>
                            <a:srgbClr val="000000"/>
                          </a:solidFill>
                          <a:effectLst/>
                          <a:latin typeface="Calibri" panose="020F0502020204030204" pitchFamily="34" charset="0"/>
                        </a:rPr>
                        <a:t>M38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a:solidFill>
                            <a:srgbClr val="000000"/>
                          </a:solidFill>
                          <a:effectLst/>
                          <a:latin typeface="Calibri" panose="020F0502020204030204" pitchFamily="34" charset="0"/>
                        </a:rPr>
                        <a:t>Apr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a:solidFill>
                            <a:srgbClr val="000000"/>
                          </a:solidFill>
                          <a:effectLst/>
                          <a:latin typeface="Calibri" panose="020F050202020403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a:solidFill>
                            <a:srgbClr val="000000"/>
                          </a:solidFill>
                          <a:effectLst/>
                          <a:latin typeface="Calibri" panose="020F050202020403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marL="0" indent="90488" algn="l" fontAlgn="ctr">
                        <a:buNone/>
                      </a:pPr>
                      <a:r>
                        <a:rPr lang="it-IT" sz="1050" b="0" i="0" u="none" strike="noStrike" dirty="0">
                          <a:solidFill>
                            <a:srgbClr val="000000"/>
                          </a:solidFill>
                          <a:effectLst/>
                          <a:latin typeface="Calibri" panose="020F0502020204030204" pitchFamily="34" charset="0"/>
                        </a:rPr>
                        <a:t>3.4 </a:t>
                      </a:r>
                      <a:r>
                        <a:rPr lang="it-IT" sz="1050" b="0" i="0" u="none" strike="noStrike" dirty="0" err="1">
                          <a:solidFill>
                            <a:srgbClr val="000000"/>
                          </a:solidFill>
                          <a:effectLst/>
                          <a:latin typeface="Calibri" panose="020F0502020204030204" pitchFamily="34" charset="0"/>
                        </a:rPr>
                        <a:t>Adaptive</a:t>
                      </a:r>
                      <a:r>
                        <a:rPr lang="it-IT" sz="1050" b="0" i="0" u="none" strike="noStrike" dirty="0">
                          <a:solidFill>
                            <a:srgbClr val="000000"/>
                          </a:solidFill>
                          <a:effectLst/>
                          <a:latin typeface="Calibri" panose="020F0502020204030204" pitchFamily="34" charset="0"/>
                        </a:rPr>
                        <a:t> </a:t>
                      </a:r>
                      <a:r>
                        <a:rPr lang="it-IT" sz="1050" b="0" i="0" u="none" strike="noStrike" dirty="0" err="1">
                          <a:solidFill>
                            <a:srgbClr val="000000"/>
                          </a:solidFill>
                          <a:effectLst/>
                          <a:latin typeface="Calibri" panose="020F0502020204030204" pitchFamily="34" charset="0"/>
                        </a:rPr>
                        <a:t>Layers</a:t>
                      </a:r>
                      <a:endParaRPr lang="it-IT" sz="1050" b="0"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marL="0" indent="90488" algn="l" fontAlgn="ctr">
                        <a:buNone/>
                      </a:pPr>
                      <a:r>
                        <a:rPr lang="en-US" sz="1050" b="0" i="0" u="none" strike="noStrike" dirty="0">
                          <a:solidFill>
                            <a:srgbClr val="000000"/>
                          </a:solidFill>
                          <a:effectLst/>
                          <a:latin typeface="Calibri" panose="020F0502020204030204" pitchFamily="34" charset="0"/>
                        </a:rPr>
                        <a:t>Adapt. Layer Report on QPR study of Nb3Sn on Cu &amp; adaptive layers</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endParaRPr lang="it-IT" sz="700" b="0" i="0" u="none" strike="noStrike">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it-IT" sz="1050" b="0" i="0" u="none" strike="noStrike">
                          <a:solidFill>
                            <a:srgbClr val="000000"/>
                          </a:solidFill>
                          <a:effectLst/>
                          <a:latin typeface="Calibri" panose="020F0502020204030204" pitchFamily="34" charset="0"/>
                        </a:rPr>
                        <a:t>In progress</a:t>
                      </a:r>
                    </a:p>
                  </a:txBody>
                  <a:tcPr marL="0" marR="0" marT="0" marB="0" anchor="ctr">
                    <a:lnL>
                      <a:noFill/>
                    </a:lnL>
                    <a:lnR>
                      <a:noFill/>
                    </a:lnR>
                    <a:lnT>
                      <a:noFill/>
                    </a:lnT>
                    <a:lnB>
                      <a:noFill/>
                    </a:lnB>
                    <a:noFill/>
                  </a:tcPr>
                </a:tc>
                <a:tc>
                  <a:txBody>
                    <a:bodyPr/>
                    <a:lstStyle/>
                    <a:p>
                      <a:pPr algn="ctr" fontAlgn="b">
                        <a:buNone/>
                      </a:pPr>
                      <a:r>
                        <a:rPr lang="it-IT" sz="1200" b="1" i="0" u="none" strike="noStrike" dirty="0">
                          <a:solidFill>
                            <a:srgbClr val="92D050"/>
                          </a:solidFill>
                          <a:effectLst/>
                          <a:latin typeface="Calibri" panose="020F0502020204030204" pitchFamily="34" charset="0"/>
                        </a:rPr>
                        <a:t>On track</a:t>
                      </a:r>
                    </a:p>
                  </a:txBody>
                  <a:tcPr marL="0" marR="0" marT="0" marB="0" anchor="ctr">
                    <a:lnL>
                      <a:noFill/>
                    </a:lnL>
                    <a:lnR>
                      <a:noFill/>
                    </a:lnR>
                    <a:lnT>
                      <a:noFill/>
                    </a:lnT>
                    <a:lnB>
                      <a:noFill/>
                    </a:lnB>
                    <a:noFill/>
                  </a:tcPr>
                </a:tc>
                <a:extLst>
                  <a:ext uri="{0D108BD9-81ED-4DB2-BD59-A6C34878D82A}">
                    <a16:rowId xmlns:a16="http://schemas.microsoft.com/office/drawing/2014/main" val="905729540"/>
                  </a:ext>
                </a:extLst>
              </a:tr>
              <a:tr h="214404">
                <a:tc>
                  <a:txBody>
                    <a:bodyPr/>
                    <a:lstStyle/>
                    <a:p>
                      <a:pPr algn="ctr" fontAlgn="ctr">
                        <a:buNone/>
                      </a:pPr>
                      <a:r>
                        <a:rPr lang="it-IT" sz="1050" b="0" i="0" u="none" strike="noStrike" dirty="0">
                          <a:solidFill>
                            <a:srgbClr val="000000"/>
                          </a:solidFill>
                          <a:effectLst/>
                          <a:latin typeface="Calibri" panose="020F0502020204030204" pitchFamily="34" charset="0"/>
                        </a:rPr>
                        <a:t>Y4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dirty="0">
                          <a:solidFill>
                            <a:srgbClr val="000000"/>
                          </a:solidFill>
                          <a:effectLst/>
                          <a:latin typeface="Calibri" panose="020F0502020204030204" pitchFamily="34" charset="0"/>
                        </a:rPr>
                        <a:t>M46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dirty="0" err="1">
                          <a:solidFill>
                            <a:srgbClr val="000000"/>
                          </a:solidFill>
                          <a:effectLst/>
                          <a:latin typeface="Calibri" panose="020F0502020204030204" pitchFamily="34" charset="0"/>
                        </a:rPr>
                        <a:t>Dec</a:t>
                      </a:r>
                      <a:endParaRPr lang="it-IT" sz="1050" b="0"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dirty="0">
                          <a:solidFill>
                            <a:srgbClr val="000000"/>
                          </a:solidFill>
                          <a:effectLst/>
                          <a:latin typeface="Calibri" panose="020F050202020403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dirty="0">
                          <a:solidFill>
                            <a:srgbClr val="000000"/>
                          </a:solidFill>
                          <a:effectLst/>
                          <a:latin typeface="Calibri" panose="020F0502020204030204" pitchFamily="34" charset="0"/>
                        </a:rPr>
                        <a: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r>
                        <a:rPr lang="it-IT" sz="1050" b="0" i="0" u="none" strike="noStrike" dirty="0">
                          <a:solidFill>
                            <a:srgbClr val="000000"/>
                          </a:solidFill>
                          <a:effectLst/>
                          <a:latin typeface="Calibri" panose="020F050202020403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marL="0" indent="90488" algn="l" fontAlgn="ctr">
                        <a:buNone/>
                      </a:pPr>
                      <a:r>
                        <a:rPr lang="it-IT" sz="1050" b="0" i="0" u="none" strike="noStrike" dirty="0">
                          <a:solidFill>
                            <a:srgbClr val="000000"/>
                          </a:solidFill>
                          <a:effectLst/>
                          <a:latin typeface="Calibri" panose="020F0502020204030204" pitchFamily="34" charset="0"/>
                        </a:rPr>
                        <a:t>3.5 Working </a:t>
                      </a:r>
                      <a:r>
                        <a:rPr lang="it-IT" sz="1050" b="0" i="0" u="none" strike="noStrike" dirty="0" err="1">
                          <a:solidFill>
                            <a:srgbClr val="000000"/>
                          </a:solidFill>
                          <a:effectLst/>
                          <a:latin typeface="Calibri" panose="020F0502020204030204" pitchFamily="34" charset="0"/>
                        </a:rPr>
                        <a:t>Cavity</a:t>
                      </a:r>
                      <a:r>
                        <a:rPr lang="it-IT" sz="1050" b="0" i="0" u="none" strike="noStrike" dirty="0">
                          <a:solidFill>
                            <a:srgbClr val="000000"/>
                          </a:solidFill>
                          <a:effectLst/>
                          <a:latin typeface="Calibri" panose="020F0502020204030204" pitchFamily="34" charset="0"/>
                        </a:rPr>
                        <a:t> @4.2K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marL="0" indent="90488" algn="l" fontAlgn="ctr">
                        <a:buNone/>
                      </a:pPr>
                      <a:r>
                        <a:rPr lang="en-US" sz="1050" b="0" i="0" u="none" strike="noStrike" dirty="0">
                          <a:solidFill>
                            <a:srgbClr val="000000"/>
                          </a:solidFill>
                          <a:effectLst/>
                          <a:latin typeface="Calibri" panose="020F0502020204030204" pitchFamily="34" charset="0"/>
                        </a:rPr>
                        <a:t>4.5-K Cavity Report on 4.5-K Cavity performance &amp; tunability tests</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buNone/>
                      </a:pPr>
                      <a:endParaRPr lang="it-IT" sz="700" b="0" i="0" u="none" strike="noStrike" dirty="0">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it-IT" sz="1050" b="0" i="0" u="none" strike="noStrike" dirty="0">
                          <a:solidFill>
                            <a:srgbClr val="000000"/>
                          </a:solidFill>
                          <a:effectLst/>
                          <a:latin typeface="Calibri" panose="020F0502020204030204" pitchFamily="34" charset="0"/>
                        </a:rPr>
                        <a:t>In progress</a:t>
                      </a:r>
                    </a:p>
                  </a:txBody>
                  <a:tcPr marL="0" marR="0" marT="0" marB="0" anchor="ctr">
                    <a:lnL>
                      <a:noFill/>
                    </a:lnL>
                    <a:lnR>
                      <a:noFill/>
                    </a:lnR>
                    <a:lnT>
                      <a:noFill/>
                    </a:lnT>
                    <a:lnB>
                      <a:noFill/>
                    </a:lnB>
                    <a:noFill/>
                  </a:tcPr>
                </a:tc>
                <a:tc>
                  <a:txBody>
                    <a:bodyPr/>
                    <a:lstStyle/>
                    <a:p>
                      <a:pPr algn="ctr" fontAlgn="b">
                        <a:buNone/>
                      </a:pPr>
                      <a:r>
                        <a:rPr lang="it-IT" sz="1200" b="1" i="0" u="none" strike="noStrike" dirty="0">
                          <a:solidFill>
                            <a:srgbClr val="92D050"/>
                          </a:solidFill>
                          <a:effectLst/>
                          <a:latin typeface="Calibri" panose="020F0502020204030204" pitchFamily="34" charset="0"/>
                        </a:rPr>
                        <a:t>On track</a:t>
                      </a:r>
                    </a:p>
                  </a:txBody>
                  <a:tcPr marL="0" marR="0" marT="0" marB="0" anchor="ctr">
                    <a:lnL>
                      <a:noFill/>
                    </a:lnL>
                    <a:lnR>
                      <a:noFill/>
                    </a:lnR>
                    <a:lnT>
                      <a:noFill/>
                    </a:lnT>
                    <a:lnB>
                      <a:noFill/>
                    </a:lnB>
                    <a:noFill/>
                  </a:tcPr>
                </a:tc>
                <a:extLst>
                  <a:ext uri="{0D108BD9-81ED-4DB2-BD59-A6C34878D82A}">
                    <a16:rowId xmlns:a16="http://schemas.microsoft.com/office/drawing/2014/main" val="2836098624"/>
                  </a:ext>
                </a:extLst>
              </a:tr>
            </a:tbl>
          </a:graphicData>
        </a:graphic>
      </p:graphicFrame>
      <p:sp>
        <p:nvSpPr>
          <p:cNvPr id="2" name="Segnaposto contenuto 2">
            <a:extLst>
              <a:ext uri="{FF2B5EF4-FFF2-40B4-BE49-F238E27FC236}">
                <a16:creationId xmlns:a16="http://schemas.microsoft.com/office/drawing/2014/main" id="{BB67D6A7-1A35-59F3-99DE-CF11DD0E43B5}"/>
              </a:ext>
            </a:extLst>
          </p:cNvPr>
          <p:cNvSpPr>
            <a:spLocks noGrp="1"/>
          </p:cNvSpPr>
          <p:nvPr>
            <p:ph idx="1"/>
          </p:nvPr>
        </p:nvSpPr>
        <p:spPr>
          <a:xfrm>
            <a:off x="765971" y="5327115"/>
            <a:ext cx="10515600" cy="1091682"/>
          </a:xfrm>
        </p:spPr>
        <p:txBody>
          <a:bodyPr>
            <a:noAutofit/>
          </a:bodyPr>
          <a:lstStyle/>
          <a:p>
            <a:pPr>
              <a:lnSpc>
                <a:spcPct val="100000"/>
              </a:lnSpc>
            </a:pPr>
            <a:r>
              <a:rPr lang="en-US" sz="2000" dirty="0">
                <a:solidFill>
                  <a:srgbClr val="1B3C70"/>
                </a:solidFill>
              </a:rPr>
              <a:t>All tasks are on track except M3.3</a:t>
            </a:r>
          </a:p>
          <a:p>
            <a:pPr>
              <a:lnSpc>
                <a:spcPct val="100000"/>
              </a:lnSpc>
            </a:pPr>
            <a:r>
              <a:rPr lang="en-US" sz="2000" dirty="0">
                <a:solidFill>
                  <a:srgbClr val="1B3C70"/>
                </a:solidFill>
              </a:rPr>
              <a:t>The delay of M3.3 is not critical, extension requested</a:t>
            </a:r>
            <a:endParaRPr lang="en-US" sz="2000" b="1" i="1" dirty="0">
              <a:solidFill>
                <a:srgbClr val="FF0000"/>
              </a:solidFill>
              <a:highlight>
                <a:srgbClr val="FFFF00"/>
              </a:highlight>
            </a:endParaRPr>
          </a:p>
          <a:p>
            <a:pPr marL="457200" lvl="1" indent="0" algn="just">
              <a:lnSpc>
                <a:spcPct val="100000"/>
              </a:lnSpc>
              <a:buNone/>
            </a:pPr>
            <a:endParaRPr lang="en-US" sz="2000" b="1" i="1" dirty="0">
              <a:solidFill>
                <a:srgbClr val="FF0000"/>
              </a:solidFill>
              <a:highlight>
                <a:srgbClr val="FFFF00"/>
              </a:highlight>
            </a:endParaRPr>
          </a:p>
        </p:txBody>
      </p:sp>
    </p:spTree>
    <p:extLst>
      <p:ext uri="{BB962C8B-B14F-4D97-AF65-F5344CB8AC3E}">
        <p14:creationId xmlns:p14="http://schemas.microsoft.com/office/powerpoint/2010/main" val="4174021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e10e44d-c7b9-43e3-b020-1292482e504a}" enabled="0" method="" siteId="{2e10e44d-c7b9-43e3-b020-1292482e504a}" removed="1"/>
</clbl:labelList>
</file>

<file path=docProps/app.xml><?xml version="1.0" encoding="utf-8"?>
<Properties xmlns="http://schemas.openxmlformats.org/officeDocument/2006/extended-properties" xmlns:vt="http://schemas.openxmlformats.org/officeDocument/2006/docPropsVTypes">
  <TotalTime>4288</TotalTime>
  <Words>1719</Words>
  <Application>Microsoft Office PowerPoint</Application>
  <PresentationFormat>Widescreen</PresentationFormat>
  <Paragraphs>211</Paragraphs>
  <Slides>9</Slides>
  <Notes>2</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9</vt:i4>
      </vt:variant>
    </vt:vector>
  </HeadingPairs>
  <TitlesOfParts>
    <vt:vector size="17" baseType="lpstr">
      <vt:lpstr>Aptos</vt:lpstr>
      <vt:lpstr>Aptos Display</vt:lpstr>
      <vt:lpstr>Arial</vt:lpstr>
      <vt:lpstr>Calibri</vt:lpstr>
      <vt:lpstr>Helvetica</vt:lpstr>
      <vt:lpstr>Montserrat</vt:lpstr>
      <vt:lpstr>Wingdings</vt:lpstr>
      <vt:lpstr>Office Theme</vt:lpstr>
      <vt:lpstr>WP3 Nb3Sn on Cu films for 4.2K cavity operation  Steering Committee Meeting 20.10.2026 Activities Update - Points of attention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Jorgen D'HONDT</dc:creator>
  <cp:lastModifiedBy>Cristian Pira</cp:lastModifiedBy>
  <cp:revision>83</cp:revision>
  <dcterms:created xsi:type="dcterms:W3CDTF">2024-02-23T11:31:04Z</dcterms:created>
  <dcterms:modified xsi:type="dcterms:W3CDTF">2026-10-20T07:42:14Z</dcterms:modified>
</cp:coreProperties>
</file>