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70" r:id="rId3"/>
    <p:sldId id="271" r:id="rId4"/>
    <p:sldId id="272" r:id="rId5"/>
    <p:sldId id="273" r:id="rId6"/>
    <p:sldId id="274" r:id="rId7"/>
    <p:sldId id="275" r:id="rId8"/>
    <p:sldId id="276" r:id="rId9"/>
    <p:sldId id="265" r:id="rId10"/>
    <p:sldId id="277" r:id="rId11"/>
    <p:sldId id="266" r:id="rId12"/>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75"/>
    <p:restoredTop sz="94702"/>
  </p:normalViewPr>
  <p:slideViewPr>
    <p:cSldViewPr snapToGrid="0">
      <p:cViewPr>
        <p:scale>
          <a:sx n="105" d="100"/>
          <a:sy n="105" d="100"/>
        </p:scale>
        <p:origin x="1496" y="10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E116D0-9943-4A3F-A6C7-F7675684B2ED}" type="datetimeFigureOut">
              <a:rPr lang="en-GB" smtClean="0"/>
              <a:t>20/10/2026</a:t>
            </a:fld>
            <a:endParaRPr lang="en-GB"/>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E9804D-699C-4CB0-A16F-7BE8BB638290}" type="slidenum">
              <a:rPr lang="en-GB" smtClean="0"/>
              <a:t>‹#›</a:t>
            </a:fld>
            <a:endParaRPr lang="en-GB"/>
          </a:p>
        </p:txBody>
      </p:sp>
    </p:spTree>
    <p:extLst>
      <p:ext uri="{BB962C8B-B14F-4D97-AF65-F5344CB8AC3E}">
        <p14:creationId xmlns:p14="http://schemas.microsoft.com/office/powerpoint/2010/main" val="4156753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8E9804D-699C-4CB0-A16F-7BE8BB638290}" type="slidenum">
              <a:rPr lang="en-GB" smtClean="0"/>
              <a:t>2</a:t>
            </a:fld>
            <a:endParaRPr lang="en-GB"/>
          </a:p>
        </p:txBody>
      </p:sp>
    </p:spTree>
    <p:extLst>
      <p:ext uri="{BB962C8B-B14F-4D97-AF65-F5344CB8AC3E}">
        <p14:creationId xmlns:p14="http://schemas.microsoft.com/office/powerpoint/2010/main" val="4124624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07F07-5018-B520-783B-FE0457BCD96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BE"/>
          </a:p>
        </p:txBody>
      </p:sp>
      <p:sp>
        <p:nvSpPr>
          <p:cNvPr id="3" name="Subtitle 2">
            <a:extLst>
              <a:ext uri="{FF2B5EF4-FFF2-40B4-BE49-F238E27FC236}">
                <a16:creationId xmlns:a16="http://schemas.microsoft.com/office/drawing/2014/main" id="{EBC53577-5D47-3462-F508-230E0253F3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BE"/>
          </a:p>
        </p:txBody>
      </p:sp>
      <p:sp>
        <p:nvSpPr>
          <p:cNvPr id="4" name="Date Placeholder 3">
            <a:extLst>
              <a:ext uri="{FF2B5EF4-FFF2-40B4-BE49-F238E27FC236}">
                <a16:creationId xmlns:a16="http://schemas.microsoft.com/office/drawing/2014/main" id="{1EF8CF65-E206-3105-4673-F13885629447}"/>
              </a:ext>
            </a:extLst>
          </p:cNvPr>
          <p:cNvSpPr>
            <a:spLocks noGrp="1"/>
          </p:cNvSpPr>
          <p:nvPr>
            <p:ph type="dt" sz="half" idx="10"/>
          </p:nvPr>
        </p:nvSpPr>
        <p:spPr/>
        <p:txBody>
          <a:bodyPr/>
          <a:lstStyle/>
          <a:p>
            <a:fld id="{0D7AB0B2-119E-0242-AE95-E193C15CCA44}" type="datetime1">
              <a:rPr lang="sv-SE" smtClean="0"/>
              <a:t>2026-10-20</a:t>
            </a:fld>
            <a:endParaRPr lang="en-BE"/>
          </a:p>
        </p:txBody>
      </p:sp>
      <p:sp>
        <p:nvSpPr>
          <p:cNvPr id="5" name="Footer Placeholder 4">
            <a:extLst>
              <a:ext uri="{FF2B5EF4-FFF2-40B4-BE49-F238E27FC236}">
                <a16:creationId xmlns:a16="http://schemas.microsoft.com/office/drawing/2014/main" id="{B9C07C72-387F-907B-1702-431F21C0BA0E}"/>
              </a:ext>
            </a:extLst>
          </p:cNvPr>
          <p:cNvSpPr>
            <a:spLocks noGrp="1"/>
          </p:cNvSpPr>
          <p:nvPr>
            <p:ph type="ftr" sz="quarter" idx="11"/>
          </p:nvPr>
        </p:nvSpPr>
        <p:spPr/>
        <p:txBody>
          <a:bodyPr/>
          <a:lstStyle/>
          <a:p>
            <a:r>
              <a:rPr lang="en-BE"/>
              <a:t>Nuno Elias - iSAS WP5 - Steering Committee Oct/2026</a:t>
            </a:r>
          </a:p>
        </p:txBody>
      </p:sp>
      <p:sp>
        <p:nvSpPr>
          <p:cNvPr id="6" name="Slide Number Placeholder 5">
            <a:extLst>
              <a:ext uri="{FF2B5EF4-FFF2-40B4-BE49-F238E27FC236}">
                <a16:creationId xmlns:a16="http://schemas.microsoft.com/office/drawing/2014/main" id="{C51FC383-9E28-9304-354E-F80FB06F55C1}"/>
              </a:ext>
            </a:extLst>
          </p:cNvPr>
          <p:cNvSpPr>
            <a:spLocks noGrp="1"/>
          </p:cNvSpPr>
          <p:nvPr>
            <p:ph type="sldNum" sz="quarter" idx="12"/>
          </p:nvPr>
        </p:nvSpPr>
        <p:spPr/>
        <p:txBody>
          <a:bodyPr/>
          <a:lstStyle/>
          <a:p>
            <a:fld id="{4068FCCF-9A80-B240-8D85-84F960565AFA}" type="slidenum">
              <a:rPr lang="en-BE" smtClean="0"/>
              <a:t>‹#›</a:t>
            </a:fld>
            <a:endParaRPr lang="en-BE"/>
          </a:p>
        </p:txBody>
      </p:sp>
    </p:spTree>
    <p:extLst>
      <p:ext uri="{BB962C8B-B14F-4D97-AF65-F5344CB8AC3E}">
        <p14:creationId xmlns:p14="http://schemas.microsoft.com/office/powerpoint/2010/main" val="1128983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DDCCF-00D4-57C0-AB86-DD97CBF26DB0}"/>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93001350-A3CE-F72C-EF66-224EE8E3E5F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D612717E-3498-D1DF-0749-E719A04908EB}"/>
              </a:ext>
            </a:extLst>
          </p:cNvPr>
          <p:cNvSpPr>
            <a:spLocks noGrp="1"/>
          </p:cNvSpPr>
          <p:nvPr>
            <p:ph type="dt" sz="half" idx="10"/>
          </p:nvPr>
        </p:nvSpPr>
        <p:spPr/>
        <p:txBody>
          <a:bodyPr/>
          <a:lstStyle/>
          <a:p>
            <a:fld id="{CD8961D6-70B5-7148-875D-5594552617B1}" type="datetime1">
              <a:rPr lang="sv-SE" smtClean="0"/>
              <a:t>2026-10-20</a:t>
            </a:fld>
            <a:endParaRPr lang="en-BE"/>
          </a:p>
        </p:txBody>
      </p:sp>
      <p:sp>
        <p:nvSpPr>
          <p:cNvPr id="5" name="Footer Placeholder 4">
            <a:extLst>
              <a:ext uri="{FF2B5EF4-FFF2-40B4-BE49-F238E27FC236}">
                <a16:creationId xmlns:a16="http://schemas.microsoft.com/office/drawing/2014/main" id="{DA20EF9F-8597-7B89-712F-614543F54F34}"/>
              </a:ext>
            </a:extLst>
          </p:cNvPr>
          <p:cNvSpPr>
            <a:spLocks noGrp="1"/>
          </p:cNvSpPr>
          <p:nvPr>
            <p:ph type="ftr" sz="quarter" idx="11"/>
          </p:nvPr>
        </p:nvSpPr>
        <p:spPr/>
        <p:txBody>
          <a:bodyPr/>
          <a:lstStyle/>
          <a:p>
            <a:r>
              <a:rPr lang="en-BE"/>
              <a:t>Nuno Elias - iSAS WP5 - Steering Committee Oct/2026</a:t>
            </a:r>
          </a:p>
        </p:txBody>
      </p:sp>
      <p:sp>
        <p:nvSpPr>
          <p:cNvPr id="6" name="Slide Number Placeholder 5">
            <a:extLst>
              <a:ext uri="{FF2B5EF4-FFF2-40B4-BE49-F238E27FC236}">
                <a16:creationId xmlns:a16="http://schemas.microsoft.com/office/drawing/2014/main" id="{DCAC8415-5616-E9EF-A04C-AB58C2E8A51B}"/>
              </a:ext>
            </a:extLst>
          </p:cNvPr>
          <p:cNvSpPr>
            <a:spLocks noGrp="1"/>
          </p:cNvSpPr>
          <p:nvPr>
            <p:ph type="sldNum" sz="quarter" idx="12"/>
          </p:nvPr>
        </p:nvSpPr>
        <p:spPr/>
        <p:txBody>
          <a:bodyPr/>
          <a:lstStyle/>
          <a:p>
            <a:fld id="{4068FCCF-9A80-B240-8D85-84F960565AFA}" type="slidenum">
              <a:rPr lang="en-BE" smtClean="0"/>
              <a:t>‹#›</a:t>
            </a:fld>
            <a:endParaRPr lang="en-BE"/>
          </a:p>
        </p:txBody>
      </p:sp>
    </p:spTree>
    <p:extLst>
      <p:ext uri="{BB962C8B-B14F-4D97-AF65-F5344CB8AC3E}">
        <p14:creationId xmlns:p14="http://schemas.microsoft.com/office/powerpoint/2010/main" val="26086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A5CA1-B7CB-D1FB-EC76-E686072A27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783376EC-3A6A-627D-FB8C-389BD638A9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E0D9367-1A65-3258-265C-9FE90DFE5DEC}"/>
              </a:ext>
            </a:extLst>
          </p:cNvPr>
          <p:cNvSpPr>
            <a:spLocks noGrp="1"/>
          </p:cNvSpPr>
          <p:nvPr>
            <p:ph type="dt" sz="half" idx="10"/>
          </p:nvPr>
        </p:nvSpPr>
        <p:spPr/>
        <p:txBody>
          <a:bodyPr/>
          <a:lstStyle/>
          <a:p>
            <a:fld id="{FEAE313B-1A6D-FA4C-9EA1-50AFB490F8A4}" type="datetime1">
              <a:rPr lang="sv-SE" smtClean="0"/>
              <a:t>2026-10-20</a:t>
            </a:fld>
            <a:endParaRPr lang="en-BE"/>
          </a:p>
        </p:txBody>
      </p:sp>
      <p:sp>
        <p:nvSpPr>
          <p:cNvPr id="5" name="Footer Placeholder 4">
            <a:extLst>
              <a:ext uri="{FF2B5EF4-FFF2-40B4-BE49-F238E27FC236}">
                <a16:creationId xmlns:a16="http://schemas.microsoft.com/office/drawing/2014/main" id="{49080604-377F-6192-4D4E-AC24A6380889}"/>
              </a:ext>
            </a:extLst>
          </p:cNvPr>
          <p:cNvSpPr>
            <a:spLocks noGrp="1"/>
          </p:cNvSpPr>
          <p:nvPr>
            <p:ph type="ftr" sz="quarter" idx="11"/>
          </p:nvPr>
        </p:nvSpPr>
        <p:spPr/>
        <p:txBody>
          <a:bodyPr/>
          <a:lstStyle/>
          <a:p>
            <a:r>
              <a:rPr lang="en-BE"/>
              <a:t>Nuno Elias - iSAS WP5 - Steering Committee Oct/2026</a:t>
            </a:r>
          </a:p>
        </p:txBody>
      </p:sp>
      <p:sp>
        <p:nvSpPr>
          <p:cNvPr id="6" name="Slide Number Placeholder 5">
            <a:extLst>
              <a:ext uri="{FF2B5EF4-FFF2-40B4-BE49-F238E27FC236}">
                <a16:creationId xmlns:a16="http://schemas.microsoft.com/office/drawing/2014/main" id="{2E3C9CB9-597A-78E3-CFBC-A159B83280FD}"/>
              </a:ext>
            </a:extLst>
          </p:cNvPr>
          <p:cNvSpPr>
            <a:spLocks noGrp="1"/>
          </p:cNvSpPr>
          <p:nvPr>
            <p:ph type="sldNum" sz="quarter" idx="12"/>
          </p:nvPr>
        </p:nvSpPr>
        <p:spPr/>
        <p:txBody>
          <a:bodyPr/>
          <a:lstStyle/>
          <a:p>
            <a:fld id="{4068FCCF-9A80-B240-8D85-84F960565AFA}" type="slidenum">
              <a:rPr lang="en-BE" smtClean="0"/>
              <a:t>‹#›</a:t>
            </a:fld>
            <a:endParaRPr lang="en-BE"/>
          </a:p>
        </p:txBody>
      </p:sp>
    </p:spTree>
    <p:extLst>
      <p:ext uri="{BB962C8B-B14F-4D97-AF65-F5344CB8AC3E}">
        <p14:creationId xmlns:p14="http://schemas.microsoft.com/office/powerpoint/2010/main" val="1351950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8BA3-0492-6F74-9BF6-52E8ECDE36D7}"/>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C1E413EA-68CD-9D88-D79C-CC6ED21EC14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Content Placeholder 3">
            <a:extLst>
              <a:ext uri="{FF2B5EF4-FFF2-40B4-BE49-F238E27FC236}">
                <a16:creationId xmlns:a16="http://schemas.microsoft.com/office/drawing/2014/main" id="{0C519449-C536-4F9E-2D95-193291798F0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Date Placeholder 4">
            <a:extLst>
              <a:ext uri="{FF2B5EF4-FFF2-40B4-BE49-F238E27FC236}">
                <a16:creationId xmlns:a16="http://schemas.microsoft.com/office/drawing/2014/main" id="{4F2D753B-EBAF-B53A-074D-76FB47A9C273}"/>
              </a:ext>
            </a:extLst>
          </p:cNvPr>
          <p:cNvSpPr>
            <a:spLocks noGrp="1"/>
          </p:cNvSpPr>
          <p:nvPr>
            <p:ph type="dt" sz="half" idx="10"/>
          </p:nvPr>
        </p:nvSpPr>
        <p:spPr/>
        <p:txBody>
          <a:bodyPr/>
          <a:lstStyle/>
          <a:p>
            <a:fld id="{98B8F798-7810-B041-B804-455FB0D96521}" type="datetime1">
              <a:rPr lang="sv-SE" smtClean="0"/>
              <a:t>2026-10-20</a:t>
            </a:fld>
            <a:endParaRPr lang="en-BE"/>
          </a:p>
        </p:txBody>
      </p:sp>
      <p:sp>
        <p:nvSpPr>
          <p:cNvPr id="6" name="Footer Placeholder 5">
            <a:extLst>
              <a:ext uri="{FF2B5EF4-FFF2-40B4-BE49-F238E27FC236}">
                <a16:creationId xmlns:a16="http://schemas.microsoft.com/office/drawing/2014/main" id="{16B5475B-BCCD-BF1D-D454-48E8BAEE8BB4}"/>
              </a:ext>
            </a:extLst>
          </p:cNvPr>
          <p:cNvSpPr>
            <a:spLocks noGrp="1"/>
          </p:cNvSpPr>
          <p:nvPr>
            <p:ph type="ftr" sz="quarter" idx="11"/>
          </p:nvPr>
        </p:nvSpPr>
        <p:spPr/>
        <p:txBody>
          <a:bodyPr/>
          <a:lstStyle/>
          <a:p>
            <a:r>
              <a:rPr lang="en-BE"/>
              <a:t>Nuno Elias - iSAS WP5 - Steering Committee Oct/2026</a:t>
            </a:r>
          </a:p>
        </p:txBody>
      </p:sp>
      <p:sp>
        <p:nvSpPr>
          <p:cNvPr id="7" name="Slide Number Placeholder 6">
            <a:extLst>
              <a:ext uri="{FF2B5EF4-FFF2-40B4-BE49-F238E27FC236}">
                <a16:creationId xmlns:a16="http://schemas.microsoft.com/office/drawing/2014/main" id="{97A81B7A-9A7C-4BC7-ADE6-79554484D7A8}"/>
              </a:ext>
            </a:extLst>
          </p:cNvPr>
          <p:cNvSpPr>
            <a:spLocks noGrp="1"/>
          </p:cNvSpPr>
          <p:nvPr>
            <p:ph type="sldNum" sz="quarter" idx="12"/>
          </p:nvPr>
        </p:nvSpPr>
        <p:spPr/>
        <p:txBody>
          <a:bodyPr/>
          <a:lstStyle/>
          <a:p>
            <a:fld id="{4068FCCF-9A80-B240-8D85-84F960565AFA}" type="slidenum">
              <a:rPr lang="en-BE" smtClean="0"/>
              <a:t>‹#›</a:t>
            </a:fld>
            <a:endParaRPr lang="en-BE"/>
          </a:p>
        </p:txBody>
      </p:sp>
    </p:spTree>
    <p:extLst>
      <p:ext uri="{BB962C8B-B14F-4D97-AF65-F5344CB8AC3E}">
        <p14:creationId xmlns:p14="http://schemas.microsoft.com/office/powerpoint/2010/main" val="1302570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64811-F649-1A18-8152-2E898C3CB5E7}"/>
              </a:ext>
            </a:extLst>
          </p:cNvPr>
          <p:cNvSpPr>
            <a:spLocks noGrp="1"/>
          </p:cNvSpPr>
          <p:nvPr>
            <p:ph type="title"/>
          </p:nvPr>
        </p:nvSpPr>
        <p:spPr>
          <a:xfrm>
            <a:off x="839788" y="365125"/>
            <a:ext cx="10515600" cy="1325563"/>
          </a:xfrm>
        </p:spPr>
        <p:txBody>
          <a:bodyPr/>
          <a:lstStyle/>
          <a:p>
            <a:r>
              <a:rPr lang="en-GB"/>
              <a:t>Click to edit Master title style</a:t>
            </a:r>
            <a:endParaRPr lang="en-BE"/>
          </a:p>
        </p:txBody>
      </p:sp>
      <p:sp>
        <p:nvSpPr>
          <p:cNvPr id="3" name="Text Placeholder 2">
            <a:extLst>
              <a:ext uri="{FF2B5EF4-FFF2-40B4-BE49-F238E27FC236}">
                <a16:creationId xmlns:a16="http://schemas.microsoft.com/office/drawing/2014/main" id="{79C96928-3DA8-37D0-D51A-B823CED2E8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0D67FC4-6803-2A31-FB6C-F5659A25A6F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Text Placeholder 4">
            <a:extLst>
              <a:ext uri="{FF2B5EF4-FFF2-40B4-BE49-F238E27FC236}">
                <a16:creationId xmlns:a16="http://schemas.microsoft.com/office/drawing/2014/main" id="{D23C89C4-348E-5F39-4668-34D6F57A0F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B8D285-7AB1-D934-D1C7-35BD769227F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7" name="Date Placeholder 6">
            <a:extLst>
              <a:ext uri="{FF2B5EF4-FFF2-40B4-BE49-F238E27FC236}">
                <a16:creationId xmlns:a16="http://schemas.microsoft.com/office/drawing/2014/main" id="{F336D4F4-1072-1534-5192-D3D0EB786864}"/>
              </a:ext>
            </a:extLst>
          </p:cNvPr>
          <p:cNvSpPr>
            <a:spLocks noGrp="1"/>
          </p:cNvSpPr>
          <p:nvPr>
            <p:ph type="dt" sz="half" idx="10"/>
          </p:nvPr>
        </p:nvSpPr>
        <p:spPr/>
        <p:txBody>
          <a:bodyPr/>
          <a:lstStyle/>
          <a:p>
            <a:fld id="{49D0304B-918F-814B-9D89-6A703C0B4008}" type="datetime1">
              <a:rPr lang="sv-SE" smtClean="0"/>
              <a:t>2026-10-20</a:t>
            </a:fld>
            <a:endParaRPr lang="en-BE"/>
          </a:p>
        </p:txBody>
      </p:sp>
      <p:sp>
        <p:nvSpPr>
          <p:cNvPr id="8" name="Footer Placeholder 7">
            <a:extLst>
              <a:ext uri="{FF2B5EF4-FFF2-40B4-BE49-F238E27FC236}">
                <a16:creationId xmlns:a16="http://schemas.microsoft.com/office/drawing/2014/main" id="{EBF9E71C-2B25-C35F-F2C4-0647C5575905}"/>
              </a:ext>
            </a:extLst>
          </p:cNvPr>
          <p:cNvSpPr>
            <a:spLocks noGrp="1"/>
          </p:cNvSpPr>
          <p:nvPr>
            <p:ph type="ftr" sz="quarter" idx="11"/>
          </p:nvPr>
        </p:nvSpPr>
        <p:spPr/>
        <p:txBody>
          <a:bodyPr/>
          <a:lstStyle/>
          <a:p>
            <a:r>
              <a:rPr lang="en-BE"/>
              <a:t>Nuno Elias - iSAS WP5 - Steering Committee Oct/2026</a:t>
            </a:r>
          </a:p>
        </p:txBody>
      </p:sp>
      <p:sp>
        <p:nvSpPr>
          <p:cNvPr id="9" name="Slide Number Placeholder 8">
            <a:extLst>
              <a:ext uri="{FF2B5EF4-FFF2-40B4-BE49-F238E27FC236}">
                <a16:creationId xmlns:a16="http://schemas.microsoft.com/office/drawing/2014/main" id="{BBFE4384-78B5-0145-4AD6-E159AB04C938}"/>
              </a:ext>
            </a:extLst>
          </p:cNvPr>
          <p:cNvSpPr>
            <a:spLocks noGrp="1"/>
          </p:cNvSpPr>
          <p:nvPr>
            <p:ph type="sldNum" sz="quarter" idx="12"/>
          </p:nvPr>
        </p:nvSpPr>
        <p:spPr/>
        <p:txBody>
          <a:bodyPr/>
          <a:lstStyle/>
          <a:p>
            <a:fld id="{4068FCCF-9A80-B240-8D85-84F960565AFA}" type="slidenum">
              <a:rPr lang="en-BE" smtClean="0"/>
              <a:t>‹#›</a:t>
            </a:fld>
            <a:endParaRPr lang="en-BE"/>
          </a:p>
        </p:txBody>
      </p:sp>
    </p:spTree>
    <p:extLst>
      <p:ext uri="{BB962C8B-B14F-4D97-AF65-F5344CB8AC3E}">
        <p14:creationId xmlns:p14="http://schemas.microsoft.com/office/powerpoint/2010/main" val="1815391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15D05-BAE5-24E8-3A9C-14C3A7F701D0}"/>
              </a:ext>
            </a:extLst>
          </p:cNvPr>
          <p:cNvSpPr>
            <a:spLocks noGrp="1"/>
          </p:cNvSpPr>
          <p:nvPr>
            <p:ph type="title"/>
          </p:nvPr>
        </p:nvSpPr>
        <p:spPr/>
        <p:txBody>
          <a:bodyPr/>
          <a:lstStyle/>
          <a:p>
            <a:r>
              <a:rPr lang="en-GB"/>
              <a:t>Click to edit Master title style</a:t>
            </a:r>
            <a:endParaRPr lang="en-BE"/>
          </a:p>
        </p:txBody>
      </p:sp>
      <p:sp>
        <p:nvSpPr>
          <p:cNvPr id="3" name="Date Placeholder 2">
            <a:extLst>
              <a:ext uri="{FF2B5EF4-FFF2-40B4-BE49-F238E27FC236}">
                <a16:creationId xmlns:a16="http://schemas.microsoft.com/office/drawing/2014/main" id="{A69ECEF6-D795-F1A5-DDBC-8D98B55B57F5}"/>
              </a:ext>
            </a:extLst>
          </p:cNvPr>
          <p:cNvSpPr>
            <a:spLocks noGrp="1"/>
          </p:cNvSpPr>
          <p:nvPr>
            <p:ph type="dt" sz="half" idx="10"/>
          </p:nvPr>
        </p:nvSpPr>
        <p:spPr/>
        <p:txBody>
          <a:bodyPr/>
          <a:lstStyle/>
          <a:p>
            <a:fld id="{F3604B4C-B42C-9B46-B963-88D05D3CE181}" type="datetime1">
              <a:rPr lang="sv-SE" smtClean="0"/>
              <a:t>2026-10-20</a:t>
            </a:fld>
            <a:endParaRPr lang="en-BE"/>
          </a:p>
        </p:txBody>
      </p:sp>
      <p:sp>
        <p:nvSpPr>
          <p:cNvPr id="4" name="Footer Placeholder 3">
            <a:extLst>
              <a:ext uri="{FF2B5EF4-FFF2-40B4-BE49-F238E27FC236}">
                <a16:creationId xmlns:a16="http://schemas.microsoft.com/office/drawing/2014/main" id="{5EEA4890-38CA-0ACB-1B4F-A5F9405A0CD0}"/>
              </a:ext>
            </a:extLst>
          </p:cNvPr>
          <p:cNvSpPr>
            <a:spLocks noGrp="1"/>
          </p:cNvSpPr>
          <p:nvPr>
            <p:ph type="ftr" sz="quarter" idx="11"/>
          </p:nvPr>
        </p:nvSpPr>
        <p:spPr/>
        <p:txBody>
          <a:bodyPr/>
          <a:lstStyle/>
          <a:p>
            <a:r>
              <a:rPr lang="en-BE"/>
              <a:t>Nuno Elias - iSAS WP5 - Steering Committee Oct/2026</a:t>
            </a:r>
          </a:p>
        </p:txBody>
      </p:sp>
      <p:sp>
        <p:nvSpPr>
          <p:cNvPr id="5" name="Slide Number Placeholder 4">
            <a:extLst>
              <a:ext uri="{FF2B5EF4-FFF2-40B4-BE49-F238E27FC236}">
                <a16:creationId xmlns:a16="http://schemas.microsoft.com/office/drawing/2014/main" id="{AD674416-B7D1-C64F-6B7E-D5252B22CB2B}"/>
              </a:ext>
            </a:extLst>
          </p:cNvPr>
          <p:cNvSpPr>
            <a:spLocks noGrp="1"/>
          </p:cNvSpPr>
          <p:nvPr>
            <p:ph type="sldNum" sz="quarter" idx="12"/>
          </p:nvPr>
        </p:nvSpPr>
        <p:spPr/>
        <p:txBody>
          <a:bodyPr/>
          <a:lstStyle/>
          <a:p>
            <a:fld id="{4068FCCF-9A80-B240-8D85-84F960565AFA}" type="slidenum">
              <a:rPr lang="en-BE" smtClean="0"/>
              <a:t>‹#›</a:t>
            </a:fld>
            <a:endParaRPr lang="en-BE"/>
          </a:p>
        </p:txBody>
      </p:sp>
    </p:spTree>
    <p:extLst>
      <p:ext uri="{BB962C8B-B14F-4D97-AF65-F5344CB8AC3E}">
        <p14:creationId xmlns:p14="http://schemas.microsoft.com/office/powerpoint/2010/main" val="508629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045E28-5069-3021-3A48-8D87E4177403}"/>
              </a:ext>
            </a:extLst>
          </p:cNvPr>
          <p:cNvSpPr>
            <a:spLocks noGrp="1"/>
          </p:cNvSpPr>
          <p:nvPr>
            <p:ph type="dt" sz="half" idx="10"/>
          </p:nvPr>
        </p:nvSpPr>
        <p:spPr/>
        <p:txBody>
          <a:bodyPr/>
          <a:lstStyle/>
          <a:p>
            <a:fld id="{A592077A-84BB-124C-9445-C0BBAA231F0D}" type="datetime1">
              <a:rPr lang="sv-SE" smtClean="0"/>
              <a:t>2026-10-20</a:t>
            </a:fld>
            <a:endParaRPr lang="en-BE"/>
          </a:p>
        </p:txBody>
      </p:sp>
      <p:sp>
        <p:nvSpPr>
          <p:cNvPr id="3" name="Footer Placeholder 2">
            <a:extLst>
              <a:ext uri="{FF2B5EF4-FFF2-40B4-BE49-F238E27FC236}">
                <a16:creationId xmlns:a16="http://schemas.microsoft.com/office/drawing/2014/main" id="{DD999B63-1C5E-64D7-EE4C-E6CB250038AF}"/>
              </a:ext>
            </a:extLst>
          </p:cNvPr>
          <p:cNvSpPr>
            <a:spLocks noGrp="1"/>
          </p:cNvSpPr>
          <p:nvPr>
            <p:ph type="ftr" sz="quarter" idx="11"/>
          </p:nvPr>
        </p:nvSpPr>
        <p:spPr/>
        <p:txBody>
          <a:bodyPr/>
          <a:lstStyle/>
          <a:p>
            <a:r>
              <a:rPr lang="en-BE"/>
              <a:t>Nuno Elias - iSAS WP5 - Steering Committee Oct/2026</a:t>
            </a:r>
          </a:p>
        </p:txBody>
      </p:sp>
      <p:sp>
        <p:nvSpPr>
          <p:cNvPr id="4" name="Slide Number Placeholder 3">
            <a:extLst>
              <a:ext uri="{FF2B5EF4-FFF2-40B4-BE49-F238E27FC236}">
                <a16:creationId xmlns:a16="http://schemas.microsoft.com/office/drawing/2014/main" id="{58C717FB-888C-F1BE-37C5-F04D21D1E381}"/>
              </a:ext>
            </a:extLst>
          </p:cNvPr>
          <p:cNvSpPr>
            <a:spLocks noGrp="1"/>
          </p:cNvSpPr>
          <p:nvPr>
            <p:ph type="sldNum" sz="quarter" idx="12"/>
          </p:nvPr>
        </p:nvSpPr>
        <p:spPr/>
        <p:txBody>
          <a:bodyPr/>
          <a:lstStyle/>
          <a:p>
            <a:fld id="{4068FCCF-9A80-B240-8D85-84F960565AFA}" type="slidenum">
              <a:rPr lang="en-BE" smtClean="0"/>
              <a:t>‹#›</a:t>
            </a:fld>
            <a:endParaRPr lang="en-BE"/>
          </a:p>
        </p:txBody>
      </p:sp>
    </p:spTree>
    <p:extLst>
      <p:ext uri="{BB962C8B-B14F-4D97-AF65-F5344CB8AC3E}">
        <p14:creationId xmlns:p14="http://schemas.microsoft.com/office/powerpoint/2010/main" val="184538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692FD-FA4F-1B23-9EA8-98A91CDBFDB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D4F74534-C607-4610-550D-E549332B64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a16="http://schemas.microsoft.com/office/drawing/2014/main" id="{7DBEA254-A469-DD5E-6D80-44BC37540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9BB67E5-EFEF-17F0-5AB1-5E8DF97BF536}"/>
              </a:ext>
            </a:extLst>
          </p:cNvPr>
          <p:cNvSpPr>
            <a:spLocks noGrp="1"/>
          </p:cNvSpPr>
          <p:nvPr>
            <p:ph type="dt" sz="half" idx="10"/>
          </p:nvPr>
        </p:nvSpPr>
        <p:spPr/>
        <p:txBody>
          <a:bodyPr/>
          <a:lstStyle/>
          <a:p>
            <a:fld id="{764EF956-360A-D149-A7C7-6486F2CAEB90}" type="datetime1">
              <a:rPr lang="sv-SE" smtClean="0"/>
              <a:t>2026-10-20</a:t>
            </a:fld>
            <a:endParaRPr lang="en-BE"/>
          </a:p>
        </p:txBody>
      </p:sp>
      <p:sp>
        <p:nvSpPr>
          <p:cNvPr id="6" name="Footer Placeholder 5">
            <a:extLst>
              <a:ext uri="{FF2B5EF4-FFF2-40B4-BE49-F238E27FC236}">
                <a16:creationId xmlns:a16="http://schemas.microsoft.com/office/drawing/2014/main" id="{3BBEDB6C-8CB1-00F0-9658-BA9847DD83B3}"/>
              </a:ext>
            </a:extLst>
          </p:cNvPr>
          <p:cNvSpPr>
            <a:spLocks noGrp="1"/>
          </p:cNvSpPr>
          <p:nvPr>
            <p:ph type="ftr" sz="quarter" idx="11"/>
          </p:nvPr>
        </p:nvSpPr>
        <p:spPr/>
        <p:txBody>
          <a:bodyPr/>
          <a:lstStyle/>
          <a:p>
            <a:r>
              <a:rPr lang="en-BE"/>
              <a:t>Nuno Elias - iSAS WP5 - Steering Committee Oct/2026</a:t>
            </a:r>
          </a:p>
        </p:txBody>
      </p:sp>
      <p:sp>
        <p:nvSpPr>
          <p:cNvPr id="7" name="Slide Number Placeholder 6">
            <a:extLst>
              <a:ext uri="{FF2B5EF4-FFF2-40B4-BE49-F238E27FC236}">
                <a16:creationId xmlns:a16="http://schemas.microsoft.com/office/drawing/2014/main" id="{16C09C59-5D4A-0616-191D-C163C2AA1E0C}"/>
              </a:ext>
            </a:extLst>
          </p:cNvPr>
          <p:cNvSpPr>
            <a:spLocks noGrp="1"/>
          </p:cNvSpPr>
          <p:nvPr>
            <p:ph type="sldNum" sz="quarter" idx="12"/>
          </p:nvPr>
        </p:nvSpPr>
        <p:spPr/>
        <p:txBody>
          <a:bodyPr/>
          <a:lstStyle/>
          <a:p>
            <a:fld id="{4068FCCF-9A80-B240-8D85-84F960565AFA}" type="slidenum">
              <a:rPr lang="en-BE" smtClean="0"/>
              <a:t>‹#›</a:t>
            </a:fld>
            <a:endParaRPr lang="en-BE"/>
          </a:p>
        </p:txBody>
      </p:sp>
    </p:spTree>
    <p:extLst>
      <p:ext uri="{BB962C8B-B14F-4D97-AF65-F5344CB8AC3E}">
        <p14:creationId xmlns:p14="http://schemas.microsoft.com/office/powerpoint/2010/main" val="2263079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37EC-0CB8-5C20-0D9F-EF2B8B7057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Picture Placeholder 2">
            <a:extLst>
              <a:ext uri="{FF2B5EF4-FFF2-40B4-BE49-F238E27FC236}">
                <a16:creationId xmlns:a16="http://schemas.microsoft.com/office/drawing/2014/main" id="{1559592B-AE95-C702-A091-81C5DD7C83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C76C0F8F-A3A7-5386-A2CD-26017DDBA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E6BDF64-7321-18FA-3A8A-151C61B2550D}"/>
              </a:ext>
            </a:extLst>
          </p:cNvPr>
          <p:cNvSpPr>
            <a:spLocks noGrp="1"/>
          </p:cNvSpPr>
          <p:nvPr>
            <p:ph type="dt" sz="half" idx="10"/>
          </p:nvPr>
        </p:nvSpPr>
        <p:spPr/>
        <p:txBody>
          <a:bodyPr/>
          <a:lstStyle/>
          <a:p>
            <a:fld id="{402DC8FA-A536-E549-BD5C-E3F7C5292E94}" type="datetime1">
              <a:rPr lang="sv-SE" smtClean="0"/>
              <a:t>2026-10-20</a:t>
            </a:fld>
            <a:endParaRPr lang="en-BE"/>
          </a:p>
        </p:txBody>
      </p:sp>
      <p:sp>
        <p:nvSpPr>
          <p:cNvPr id="6" name="Footer Placeholder 5">
            <a:extLst>
              <a:ext uri="{FF2B5EF4-FFF2-40B4-BE49-F238E27FC236}">
                <a16:creationId xmlns:a16="http://schemas.microsoft.com/office/drawing/2014/main" id="{0F97279B-A4DF-B23E-FBF6-E1F5762D1FDD}"/>
              </a:ext>
            </a:extLst>
          </p:cNvPr>
          <p:cNvSpPr>
            <a:spLocks noGrp="1"/>
          </p:cNvSpPr>
          <p:nvPr>
            <p:ph type="ftr" sz="quarter" idx="11"/>
          </p:nvPr>
        </p:nvSpPr>
        <p:spPr/>
        <p:txBody>
          <a:bodyPr/>
          <a:lstStyle/>
          <a:p>
            <a:r>
              <a:rPr lang="en-BE"/>
              <a:t>Nuno Elias - iSAS WP5 - Steering Committee Oct/2026</a:t>
            </a:r>
          </a:p>
        </p:txBody>
      </p:sp>
      <p:sp>
        <p:nvSpPr>
          <p:cNvPr id="7" name="Slide Number Placeholder 6">
            <a:extLst>
              <a:ext uri="{FF2B5EF4-FFF2-40B4-BE49-F238E27FC236}">
                <a16:creationId xmlns:a16="http://schemas.microsoft.com/office/drawing/2014/main" id="{8D9E326F-A5DE-61B2-FC62-4368882963C4}"/>
              </a:ext>
            </a:extLst>
          </p:cNvPr>
          <p:cNvSpPr>
            <a:spLocks noGrp="1"/>
          </p:cNvSpPr>
          <p:nvPr>
            <p:ph type="sldNum" sz="quarter" idx="12"/>
          </p:nvPr>
        </p:nvSpPr>
        <p:spPr/>
        <p:txBody>
          <a:bodyPr/>
          <a:lstStyle/>
          <a:p>
            <a:fld id="{4068FCCF-9A80-B240-8D85-84F960565AFA}" type="slidenum">
              <a:rPr lang="en-BE" smtClean="0"/>
              <a:t>‹#›</a:t>
            </a:fld>
            <a:endParaRPr lang="en-BE"/>
          </a:p>
        </p:txBody>
      </p:sp>
    </p:spTree>
    <p:extLst>
      <p:ext uri="{BB962C8B-B14F-4D97-AF65-F5344CB8AC3E}">
        <p14:creationId xmlns:p14="http://schemas.microsoft.com/office/powerpoint/2010/main" val="1971190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D793C-A8B3-F264-6E40-84278DCA4AC6}"/>
              </a:ext>
            </a:extLst>
          </p:cNvPr>
          <p:cNvSpPr>
            <a:spLocks noGrp="1"/>
          </p:cNvSpPr>
          <p:nvPr>
            <p:ph type="title"/>
          </p:nvPr>
        </p:nvSpPr>
        <p:spPr/>
        <p:txBody>
          <a:bodyPr/>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41039B46-D290-3902-DD95-AA1FB158F33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3FF55E12-F97D-3D20-4013-D3B2FE30D1B7}"/>
              </a:ext>
            </a:extLst>
          </p:cNvPr>
          <p:cNvSpPr>
            <a:spLocks noGrp="1"/>
          </p:cNvSpPr>
          <p:nvPr>
            <p:ph type="dt" sz="half" idx="10"/>
          </p:nvPr>
        </p:nvSpPr>
        <p:spPr/>
        <p:txBody>
          <a:bodyPr/>
          <a:lstStyle/>
          <a:p>
            <a:fld id="{5F536D2B-5910-9841-AAA7-9E7861E30FDC}" type="datetime1">
              <a:rPr lang="sv-SE" smtClean="0"/>
              <a:t>2026-10-20</a:t>
            </a:fld>
            <a:endParaRPr lang="en-BE"/>
          </a:p>
        </p:txBody>
      </p:sp>
      <p:sp>
        <p:nvSpPr>
          <p:cNvPr id="5" name="Footer Placeholder 4">
            <a:extLst>
              <a:ext uri="{FF2B5EF4-FFF2-40B4-BE49-F238E27FC236}">
                <a16:creationId xmlns:a16="http://schemas.microsoft.com/office/drawing/2014/main" id="{772874DB-5421-9EDD-37D6-425B69833762}"/>
              </a:ext>
            </a:extLst>
          </p:cNvPr>
          <p:cNvSpPr>
            <a:spLocks noGrp="1"/>
          </p:cNvSpPr>
          <p:nvPr>
            <p:ph type="ftr" sz="quarter" idx="11"/>
          </p:nvPr>
        </p:nvSpPr>
        <p:spPr/>
        <p:txBody>
          <a:bodyPr/>
          <a:lstStyle/>
          <a:p>
            <a:r>
              <a:rPr lang="en-BE"/>
              <a:t>Nuno Elias - iSAS WP5 - Steering Committee Oct/2026</a:t>
            </a:r>
          </a:p>
        </p:txBody>
      </p:sp>
      <p:sp>
        <p:nvSpPr>
          <p:cNvPr id="6" name="Slide Number Placeholder 5">
            <a:extLst>
              <a:ext uri="{FF2B5EF4-FFF2-40B4-BE49-F238E27FC236}">
                <a16:creationId xmlns:a16="http://schemas.microsoft.com/office/drawing/2014/main" id="{4C33B1D9-3620-1F4F-9C12-E5D29B3B11D6}"/>
              </a:ext>
            </a:extLst>
          </p:cNvPr>
          <p:cNvSpPr>
            <a:spLocks noGrp="1"/>
          </p:cNvSpPr>
          <p:nvPr>
            <p:ph type="sldNum" sz="quarter" idx="12"/>
          </p:nvPr>
        </p:nvSpPr>
        <p:spPr/>
        <p:txBody>
          <a:bodyPr/>
          <a:lstStyle/>
          <a:p>
            <a:fld id="{4068FCCF-9A80-B240-8D85-84F960565AFA}" type="slidenum">
              <a:rPr lang="en-BE" smtClean="0"/>
              <a:t>‹#›</a:t>
            </a:fld>
            <a:endParaRPr lang="en-BE"/>
          </a:p>
        </p:txBody>
      </p:sp>
    </p:spTree>
    <p:extLst>
      <p:ext uri="{BB962C8B-B14F-4D97-AF65-F5344CB8AC3E}">
        <p14:creationId xmlns:p14="http://schemas.microsoft.com/office/powerpoint/2010/main" val="406517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E89427-BD9A-4F90-8507-D5461D4AF40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129B218D-F119-D88B-04E0-282E532EA88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C167B9E0-E1C5-E090-5BF8-E23ECA443153}"/>
              </a:ext>
            </a:extLst>
          </p:cNvPr>
          <p:cNvSpPr>
            <a:spLocks noGrp="1"/>
          </p:cNvSpPr>
          <p:nvPr>
            <p:ph type="dt" sz="half" idx="10"/>
          </p:nvPr>
        </p:nvSpPr>
        <p:spPr/>
        <p:txBody>
          <a:bodyPr/>
          <a:lstStyle/>
          <a:p>
            <a:fld id="{84DED657-6FC4-F44E-8A86-E9466ED42C78}" type="datetime1">
              <a:rPr lang="sv-SE" smtClean="0"/>
              <a:t>2026-10-20</a:t>
            </a:fld>
            <a:endParaRPr lang="en-BE"/>
          </a:p>
        </p:txBody>
      </p:sp>
      <p:sp>
        <p:nvSpPr>
          <p:cNvPr id="5" name="Footer Placeholder 4">
            <a:extLst>
              <a:ext uri="{FF2B5EF4-FFF2-40B4-BE49-F238E27FC236}">
                <a16:creationId xmlns:a16="http://schemas.microsoft.com/office/drawing/2014/main" id="{7E2248BD-AC9E-EF27-8724-4A261C549392}"/>
              </a:ext>
            </a:extLst>
          </p:cNvPr>
          <p:cNvSpPr>
            <a:spLocks noGrp="1"/>
          </p:cNvSpPr>
          <p:nvPr>
            <p:ph type="ftr" sz="quarter" idx="11"/>
          </p:nvPr>
        </p:nvSpPr>
        <p:spPr/>
        <p:txBody>
          <a:bodyPr/>
          <a:lstStyle/>
          <a:p>
            <a:r>
              <a:rPr lang="en-BE"/>
              <a:t>Nuno Elias - iSAS WP5 - Steering Committee Oct/2026</a:t>
            </a:r>
          </a:p>
        </p:txBody>
      </p:sp>
      <p:sp>
        <p:nvSpPr>
          <p:cNvPr id="6" name="Slide Number Placeholder 5">
            <a:extLst>
              <a:ext uri="{FF2B5EF4-FFF2-40B4-BE49-F238E27FC236}">
                <a16:creationId xmlns:a16="http://schemas.microsoft.com/office/drawing/2014/main" id="{1B1BBEFC-60B4-A86B-4F5D-EE50B670693E}"/>
              </a:ext>
            </a:extLst>
          </p:cNvPr>
          <p:cNvSpPr>
            <a:spLocks noGrp="1"/>
          </p:cNvSpPr>
          <p:nvPr>
            <p:ph type="sldNum" sz="quarter" idx="12"/>
          </p:nvPr>
        </p:nvSpPr>
        <p:spPr/>
        <p:txBody>
          <a:bodyPr/>
          <a:lstStyle/>
          <a:p>
            <a:fld id="{4068FCCF-9A80-B240-8D85-84F960565AFA}" type="slidenum">
              <a:rPr lang="en-BE" smtClean="0"/>
              <a:t>‹#›</a:t>
            </a:fld>
            <a:endParaRPr lang="en-BE"/>
          </a:p>
        </p:txBody>
      </p:sp>
    </p:spTree>
    <p:extLst>
      <p:ext uri="{BB962C8B-B14F-4D97-AF65-F5344CB8AC3E}">
        <p14:creationId xmlns:p14="http://schemas.microsoft.com/office/powerpoint/2010/main" val="3314535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C02FC6-B683-24E9-4CF3-ACB65B9C34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BE"/>
          </a:p>
        </p:txBody>
      </p:sp>
      <p:sp>
        <p:nvSpPr>
          <p:cNvPr id="3" name="Text Placeholder 2">
            <a:extLst>
              <a:ext uri="{FF2B5EF4-FFF2-40B4-BE49-F238E27FC236}">
                <a16:creationId xmlns:a16="http://schemas.microsoft.com/office/drawing/2014/main" id="{E8788781-C4E4-8F07-B445-0FCB661263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E03871DA-F3C2-ACC9-0954-A50279EA34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C4F46FC-BB14-C54A-8335-A45FE31ED06D}" type="datetime1">
              <a:rPr lang="sv-SE" smtClean="0"/>
              <a:t>2026-10-20</a:t>
            </a:fld>
            <a:endParaRPr lang="en-BE"/>
          </a:p>
        </p:txBody>
      </p:sp>
      <p:sp>
        <p:nvSpPr>
          <p:cNvPr id="5" name="Footer Placeholder 4">
            <a:extLst>
              <a:ext uri="{FF2B5EF4-FFF2-40B4-BE49-F238E27FC236}">
                <a16:creationId xmlns:a16="http://schemas.microsoft.com/office/drawing/2014/main" id="{43BF7E01-A745-BFC4-1A5F-98305C39C6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BE"/>
              <a:t>Nuno Elias - iSAS WP5 - Steering Committee Oct/2026</a:t>
            </a:r>
          </a:p>
        </p:txBody>
      </p:sp>
      <p:sp>
        <p:nvSpPr>
          <p:cNvPr id="6" name="Slide Number Placeholder 5">
            <a:extLst>
              <a:ext uri="{FF2B5EF4-FFF2-40B4-BE49-F238E27FC236}">
                <a16:creationId xmlns:a16="http://schemas.microsoft.com/office/drawing/2014/main" id="{690CC3E3-36ED-4099-6586-23175595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68FCCF-9A80-B240-8D85-84F960565AFA}" type="slidenum">
              <a:rPr lang="en-BE" smtClean="0"/>
              <a:t>‹#›</a:t>
            </a:fld>
            <a:endParaRPr lang="en-BE"/>
          </a:p>
        </p:txBody>
      </p:sp>
    </p:spTree>
    <p:extLst>
      <p:ext uri="{BB962C8B-B14F-4D97-AF65-F5344CB8AC3E}">
        <p14:creationId xmlns:p14="http://schemas.microsoft.com/office/powerpoint/2010/main" val="4174937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novate for Sustainable Accelerating Systems: Kick-Off Meeting">
            <a:extLst>
              <a:ext uri="{FF2B5EF4-FFF2-40B4-BE49-F238E27FC236}">
                <a16:creationId xmlns:a16="http://schemas.microsoft.com/office/drawing/2014/main" id="{0BBB2F10-FAEB-D3CF-A535-57FAB197B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38" y="378848"/>
            <a:ext cx="3609024" cy="1134265"/>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814BA34D-5827-4649-8F79-0503DA32839A}"/>
              </a:ext>
            </a:extLst>
          </p:cNvPr>
          <p:cNvSpPr>
            <a:spLocks noGrp="1"/>
          </p:cNvSpPr>
          <p:nvPr>
            <p:ph type="ctrTitle"/>
          </p:nvPr>
        </p:nvSpPr>
        <p:spPr>
          <a:xfrm>
            <a:off x="-122912" y="1240352"/>
            <a:ext cx="12314912" cy="2387600"/>
          </a:xfrm>
        </p:spPr>
        <p:txBody>
          <a:bodyPr>
            <a:normAutofit fontScale="90000"/>
          </a:bodyPr>
          <a:lstStyle/>
          <a:p>
            <a:r>
              <a:rPr lang="en-US" dirty="0"/>
              <a:t>WP5:Integration into a new LINAC Cryomodule </a:t>
            </a:r>
            <a:br>
              <a:rPr lang="en-US" dirty="0"/>
            </a:br>
            <a:r>
              <a:rPr lang="en-US" sz="4800" dirty="0"/>
              <a:t>Steering Committee meeting, 20-Oct-2026</a:t>
            </a:r>
            <a:endParaRPr lang="en-US" dirty="0"/>
          </a:p>
        </p:txBody>
      </p:sp>
      <p:sp>
        <p:nvSpPr>
          <p:cNvPr id="3" name="Sous-titre 2">
            <a:extLst>
              <a:ext uri="{FF2B5EF4-FFF2-40B4-BE49-F238E27FC236}">
                <a16:creationId xmlns:a16="http://schemas.microsoft.com/office/drawing/2014/main" id="{0E431EAB-E5CE-4071-B31E-6233FCC722A2}"/>
              </a:ext>
            </a:extLst>
          </p:cNvPr>
          <p:cNvSpPr>
            <a:spLocks noGrp="1"/>
          </p:cNvSpPr>
          <p:nvPr>
            <p:ph type="subTitle" idx="1"/>
          </p:nvPr>
        </p:nvSpPr>
        <p:spPr>
          <a:xfrm>
            <a:off x="2959223" y="4743278"/>
            <a:ext cx="6273553" cy="1244600"/>
          </a:xfrm>
        </p:spPr>
        <p:txBody>
          <a:bodyPr>
            <a:normAutofit lnSpcReduction="10000"/>
          </a:bodyPr>
          <a:lstStyle/>
          <a:p>
            <a:endParaRPr lang="en-US" sz="2000" dirty="0"/>
          </a:p>
          <a:p>
            <a:r>
              <a:rPr lang="en-US" sz="1200" dirty="0"/>
              <a:t>All information contained in this presentation and any accompanying documents is for iSAS project only, and must be treated as strictly confidential.</a:t>
            </a:r>
          </a:p>
          <a:p>
            <a:r>
              <a:rPr lang="en-US" sz="1200" dirty="0"/>
              <a:t>Any dissemination, distribution or other use of this information without the consent of its owner is prohibited.</a:t>
            </a:r>
          </a:p>
        </p:txBody>
      </p:sp>
      <p:sp>
        <p:nvSpPr>
          <p:cNvPr id="12" name="Rectangle 8">
            <a:extLst>
              <a:ext uri="{FF2B5EF4-FFF2-40B4-BE49-F238E27FC236}">
                <a16:creationId xmlns:a16="http://schemas.microsoft.com/office/drawing/2014/main" id="{53C634DB-7A80-4488-BC83-CEA906ADD490}"/>
              </a:ext>
            </a:extLst>
          </p:cNvPr>
          <p:cNvSpPr>
            <a:spLocks noChangeArrowheads="1"/>
          </p:cNvSpPr>
          <p:nvPr/>
        </p:nvSpPr>
        <p:spPr bwMode="auto">
          <a:xfrm>
            <a:off x="0" y="549807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4" name="ZoneTexte 13">
            <a:extLst>
              <a:ext uri="{FF2B5EF4-FFF2-40B4-BE49-F238E27FC236}">
                <a16:creationId xmlns:a16="http://schemas.microsoft.com/office/drawing/2014/main" id="{1E2AA974-1B61-4524-B53F-C39D2E7CF86D}"/>
              </a:ext>
            </a:extLst>
          </p:cNvPr>
          <p:cNvSpPr txBox="1"/>
          <p:nvPr/>
        </p:nvSpPr>
        <p:spPr>
          <a:xfrm>
            <a:off x="1130271" y="6097885"/>
            <a:ext cx="10937965" cy="461665"/>
          </a:xfrm>
          <a:prstGeom prst="rect">
            <a:avLst/>
          </a:prstGeom>
          <a:noFill/>
        </p:spPr>
        <p:txBody>
          <a:bodyPr wrap="square" rtlCol="0">
            <a:spAutoFit/>
          </a:bodyPr>
          <a:lstStyle/>
          <a:p>
            <a:r>
              <a:rPr lang="en-GB" sz="1200" dirty="0"/>
              <a:t>Funded by the European Union. Views and opinions expressed are however those of the authors only and do not necessarily reflect those of the European Union or the European Commission. Neither the European Union nor the granting authority can be held responsible for them. </a:t>
            </a:r>
          </a:p>
        </p:txBody>
      </p:sp>
      <p:pic>
        <p:nvPicPr>
          <p:cNvPr id="5" name="Image 4">
            <a:extLst>
              <a:ext uri="{FF2B5EF4-FFF2-40B4-BE49-F238E27FC236}">
                <a16:creationId xmlns:a16="http://schemas.microsoft.com/office/drawing/2014/main" id="{42D1D268-4480-4ADF-B728-B1B5C1EBC336}"/>
              </a:ext>
            </a:extLst>
          </p:cNvPr>
          <p:cNvPicPr>
            <a:picLocks noChangeAspect="1"/>
          </p:cNvPicPr>
          <p:nvPr/>
        </p:nvPicPr>
        <p:blipFill>
          <a:blip r:embed="rId3"/>
          <a:stretch>
            <a:fillRect/>
          </a:stretch>
        </p:blipFill>
        <p:spPr>
          <a:xfrm>
            <a:off x="88252" y="5680933"/>
            <a:ext cx="1126936" cy="1141797"/>
          </a:xfrm>
          <a:prstGeom prst="rect">
            <a:avLst/>
          </a:prstGeom>
        </p:spPr>
      </p:pic>
      <p:sp>
        <p:nvSpPr>
          <p:cNvPr id="4" name="Date Placeholder 3">
            <a:extLst>
              <a:ext uri="{FF2B5EF4-FFF2-40B4-BE49-F238E27FC236}">
                <a16:creationId xmlns:a16="http://schemas.microsoft.com/office/drawing/2014/main" id="{ACB00148-061C-065C-AA65-7D24ED67B229}"/>
              </a:ext>
            </a:extLst>
          </p:cNvPr>
          <p:cNvSpPr>
            <a:spLocks noGrp="1"/>
          </p:cNvSpPr>
          <p:nvPr>
            <p:ph type="dt" sz="half" idx="10"/>
          </p:nvPr>
        </p:nvSpPr>
        <p:spPr/>
        <p:txBody>
          <a:bodyPr/>
          <a:lstStyle/>
          <a:p>
            <a:fld id="{D3B3E836-9522-D34B-9999-9B080D9697B7}" type="datetime1">
              <a:rPr lang="sv-SE" smtClean="0"/>
              <a:t>2026-10-20</a:t>
            </a:fld>
            <a:endParaRPr lang="en-BE"/>
          </a:p>
        </p:txBody>
      </p:sp>
      <p:sp>
        <p:nvSpPr>
          <p:cNvPr id="6" name="Footer Placeholder 5">
            <a:extLst>
              <a:ext uri="{FF2B5EF4-FFF2-40B4-BE49-F238E27FC236}">
                <a16:creationId xmlns:a16="http://schemas.microsoft.com/office/drawing/2014/main" id="{94F7585D-7BBB-7F3E-133C-09CA973DD39E}"/>
              </a:ext>
            </a:extLst>
          </p:cNvPr>
          <p:cNvSpPr>
            <a:spLocks noGrp="1"/>
          </p:cNvSpPr>
          <p:nvPr>
            <p:ph type="ftr" sz="quarter" idx="11"/>
          </p:nvPr>
        </p:nvSpPr>
        <p:spPr/>
        <p:txBody>
          <a:bodyPr/>
          <a:lstStyle/>
          <a:p>
            <a:r>
              <a:rPr lang="en-BE"/>
              <a:t>Nuno Elias - iSAS WP5 - Steering Committee Oct/2026</a:t>
            </a:r>
          </a:p>
        </p:txBody>
      </p:sp>
      <p:sp>
        <p:nvSpPr>
          <p:cNvPr id="7" name="Slide Number Placeholder 6">
            <a:extLst>
              <a:ext uri="{FF2B5EF4-FFF2-40B4-BE49-F238E27FC236}">
                <a16:creationId xmlns:a16="http://schemas.microsoft.com/office/drawing/2014/main" id="{8480BE90-4DD5-6385-A1F2-E93BAAB42B9A}"/>
              </a:ext>
            </a:extLst>
          </p:cNvPr>
          <p:cNvSpPr>
            <a:spLocks noGrp="1"/>
          </p:cNvSpPr>
          <p:nvPr>
            <p:ph type="sldNum" sz="quarter" idx="12"/>
          </p:nvPr>
        </p:nvSpPr>
        <p:spPr/>
        <p:txBody>
          <a:bodyPr/>
          <a:lstStyle/>
          <a:p>
            <a:fld id="{4068FCCF-9A80-B240-8D85-84F960565AFA}" type="slidenum">
              <a:rPr lang="en-BE" smtClean="0"/>
              <a:t>1</a:t>
            </a:fld>
            <a:endParaRPr lang="en-BE"/>
          </a:p>
        </p:txBody>
      </p:sp>
      <p:sp>
        <p:nvSpPr>
          <p:cNvPr id="8" name="TextBox 7">
            <a:extLst>
              <a:ext uri="{FF2B5EF4-FFF2-40B4-BE49-F238E27FC236}">
                <a16:creationId xmlns:a16="http://schemas.microsoft.com/office/drawing/2014/main" id="{4FC2C7B5-3B5B-959D-BCE7-E78D797064D7}"/>
              </a:ext>
            </a:extLst>
          </p:cNvPr>
          <p:cNvSpPr txBox="1"/>
          <p:nvPr/>
        </p:nvSpPr>
        <p:spPr>
          <a:xfrm>
            <a:off x="2774669" y="3811026"/>
            <a:ext cx="7649167" cy="830997"/>
          </a:xfrm>
          <a:prstGeom prst="rect">
            <a:avLst/>
          </a:prstGeom>
          <a:noFill/>
        </p:spPr>
        <p:txBody>
          <a:bodyPr wrap="square" rtlCol="0">
            <a:spAutoFit/>
          </a:bodyPr>
          <a:lstStyle/>
          <a:p>
            <a:pPr algn="ctr"/>
            <a:r>
              <a:rPr lang="en-US" sz="2400" b="1" dirty="0">
                <a:solidFill>
                  <a:srgbClr val="1B3C70"/>
                </a:solidFill>
                <a:latin typeface="Calibri"/>
                <a:ea typeface="ＭＳ Ｐゴシック" charset="0"/>
              </a:rPr>
              <a:t>WP Leader: Nuno Elias (ESS)</a:t>
            </a:r>
          </a:p>
          <a:p>
            <a:pPr algn="ctr"/>
            <a:r>
              <a:rPr lang="en-US" sz="2400" dirty="0">
                <a:solidFill>
                  <a:srgbClr val="1B3C70"/>
                </a:solidFill>
                <a:latin typeface="Calibri"/>
                <a:ea typeface="ＭＳ Ｐゴシック" charset="0"/>
              </a:rPr>
              <a:t>WP Deputy: Vittorio Parma (CERN)</a:t>
            </a:r>
          </a:p>
        </p:txBody>
      </p:sp>
    </p:spTree>
    <p:extLst>
      <p:ext uri="{BB962C8B-B14F-4D97-AF65-F5344CB8AC3E}">
        <p14:creationId xmlns:p14="http://schemas.microsoft.com/office/powerpoint/2010/main" val="1948054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novate for Sustainable Accelerating Systems: Kick-Off Meeting">
            <a:extLst>
              <a:ext uri="{FF2B5EF4-FFF2-40B4-BE49-F238E27FC236}">
                <a16:creationId xmlns:a16="http://schemas.microsoft.com/office/drawing/2014/main" id="{0BBB2F10-FAEB-D3CF-A535-57FAB197BF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38" y="378848"/>
            <a:ext cx="3609024" cy="113426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5F84323-17F1-884D-6FDE-73259D549291}"/>
              </a:ext>
            </a:extLst>
          </p:cNvPr>
          <p:cNvSpPr txBox="1"/>
          <p:nvPr/>
        </p:nvSpPr>
        <p:spPr>
          <a:xfrm>
            <a:off x="272144" y="1940497"/>
            <a:ext cx="11811000" cy="4247317"/>
          </a:xfrm>
          <a:prstGeom prst="rect">
            <a:avLst/>
          </a:prstGeom>
          <a:noFill/>
        </p:spPr>
        <p:txBody>
          <a:bodyPr wrap="square" rtlCol="0">
            <a:spAutoFit/>
          </a:bodyPr>
          <a:lstStyle/>
          <a:p>
            <a:r>
              <a:rPr lang="en-GB" b="1" i="1" dirty="0">
                <a:effectLst/>
                <a:latin typeface="Helvetica" pitchFamily="2" charset="0"/>
              </a:rPr>
              <a:t>Task </a:t>
            </a:r>
            <a:r>
              <a:rPr lang="en-GB" b="1" i="1" dirty="0">
                <a:latin typeface="Helvetica" pitchFamily="2" charset="0"/>
              </a:rPr>
              <a:t>5</a:t>
            </a:r>
            <a:r>
              <a:rPr lang="en-GB" b="1" i="1" dirty="0">
                <a:effectLst/>
                <a:latin typeface="Helvetica" pitchFamily="2" charset="0"/>
              </a:rPr>
              <a:t>.1: Coordination on cryomodule design activities– M1-M48 </a:t>
            </a:r>
            <a:endParaRPr lang="en-GB" b="1" dirty="0">
              <a:effectLst/>
              <a:latin typeface="Helvetica" pitchFamily="2" charset="0"/>
            </a:endParaRPr>
          </a:p>
          <a:p>
            <a:r>
              <a:rPr lang="en-GB" i="1" dirty="0">
                <a:effectLst/>
                <a:latin typeface="Helvetica" pitchFamily="2" charset="0"/>
              </a:rPr>
              <a:t>• General coordination by ESS as described above.</a:t>
            </a:r>
          </a:p>
          <a:p>
            <a:endParaRPr lang="en-GB" dirty="0">
              <a:effectLst/>
              <a:latin typeface="Helvetica" pitchFamily="2" charset="0"/>
            </a:endParaRPr>
          </a:p>
          <a:p>
            <a:r>
              <a:rPr lang="en-GB" b="1" i="1" dirty="0">
                <a:effectLst/>
                <a:latin typeface="Helvetica" pitchFamily="2" charset="0"/>
              </a:rPr>
              <a:t>Task 5.2: ESS cryomodules experience and benchmarking with other recent facilities– M1-M36</a:t>
            </a:r>
            <a:endParaRPr lang="en-GB" b="1" dirty="0">
              <a:effectLst/>
              <a:latin typeface="Helvetica" pitchFamily="2" charset="0"/>
            </a:endParaRPr>
          </a:p>
          <a:p>
            <a:r>
              <a:rPr lang="en-GB" i="1" dirty="0">
                <a:effectLst/>
                <a:latin typeface="Helvetica" pitchFamily="2" charset="0"/>
              </a:rPr>
              <a:t>• Compile the lesson learned from the ESS </a:t>
            </a:r>
            <a:r>
              <a:rPr lang="en-GB" i="1" dirty="0">
                <a:latin typeface="Helvetica" pitchFamily="2" charset="0"/>
              </a:rPr>
              <a:t>CM testing activities, technical commissioning, and initial operation.</a:t>
            </a:r>
            <a:r>
              <a:rPr lang="en-GB" i="1" dirty="0">
                <a:effectLst/>
                <a:latin typeface="Helvetica" pitchFamily="2" charset="0"/>
              </a:rPr>
              <a:t> </a:t>
            </a:r>
          </a:p>
          <a:p>
            <a:r>
              <a:rPr lang="en-GB" i="1" dirty="0">
                <a:effectLst/>
                <a:latin typeface="Helvetica" pitchFamily="2" charset="0"/>
              </a:rPr>
              <a:t>• Benchmarking with projects in the implementation phase (worldwide).</a:t>
            </a:r>
            <a:endParaRPr lang="en-GB" dirty="0">
              <a:effectLst/>
              <a:latin typeface="Helvetica" pitchFamily="2" charset="0"/>
            </a:endParaRPr>
          </a:p>
          <a:p>
            <a:r>
              <a:rPr lang="en-GB" i="1" dirty="0">
                <a:effectLst/>
                <a:latin typeface="Helvetica" pitchFamily="2" charset="0"/>
              </a:rPr>
              <a:t>• Develop a roadmap to develop a new, sustainable CM design.</a:t>
            </a:r>
          </a:p>
          <a:p>
            <a:endParaRPr lang="en-GB" dirty="0">
              <a:effectLst/>
              <a:latin typeface="Helvetica" pitchFamily="2" charset="0"/>
            </a:endParaRPr>
          </a:p>
          <a:p>
            <a:r>
              <a:rPr lang="en-GB" b="1" i="1" dirty="0">
                <a:effectLst/>
                <a:latin typeface="Helvetica" pitchFamily="2" charset="0"/>
              </a:rPr>
              <a:t>Task 5.3: Sustainable criteria for LINAC cryomodule design– M24-M48</a:t>
            </a:r>
            <a:endParaRPr lang="en-GB" b="1" dirty="0">
              <a:effectLst/>
              <a:latin typeface="Helvetica" pitchFamily="2" charset="0"/>
            </a:endParaRPr>
          </a:p>
          <a:p>
            <a:r>
              <a:rPr lang="en-GB" i="1" dirty="0">
                <a:effectLst/>
                <a:latin typeface="Helvetica" pitchFamily="2" charset="0"/>
              </a:rPr>
              <a:t>• Integrate findings from the other </a:t>
            </a:r>
            <a:r>
              <a:rPr lang="en-GB" i="1" dirty="0" err="1">
                <a:effectLst/>
                <a:latin typeface="Helvetica" pitchFamily="2" charset="0"/>
              </a:rPr>
              <a:t>iSAS</a:t>
            </a:r>
            <a:r>
              <a:rPr lang="en-GB" i="1" dirty="0">
                <a:effectLst/>
                <a:latin typeface="Helvetica" pitchFamily="2" charset="0"/>
              </a:rPr>
              <a:t> WPs into a generic CM design.</a:t>
            </a:r>
            <a:endParaRPr lang="en-GB" dirty="0">
              <a:effectLst/>
              <a:latin typeface="Helvetica" pitchFamily="2" charset="0"/>
            </a:endParaRPr>
          </a:p>
          <a:p>
            <a:r>
              <a:rPr lang="en-GB" i="1" dirty="0">
                <a:effectLst/>
                <a:latin typeface="Helvetica" pitchFamily="2" charset="0"/>
              </a:rPr>
              <a:t>• Explore the sustainability criteria for the design.</a:t>
            </a:r>
          </a:p>
          <a:p>
            <a:endParaRPr lang="en-GB" dirty="0">
              <a:effectLst/>
              <a:latin typeface="Helvetica" pitchFamily="2" charset="0"/>
            </a:endParaRPr>
          </a:p>
          <a:p>
            <a:r>
              <a:rPr lang="en-GB" b="1" i="1" dirty="0">
                <a:effectLst/>
                <a:latin typeface="Helvetica" pitchFamily="2" charset="0"/>
              </a:rPr>
              <a:t>Task 5.4: Beam Dynamics for ERL-based accelerators with energy-efficient cryomodules – M1-M48</a:t>
            </a:r>
            <a:endParaRPr lang="en-GB" b="1" dirty="0">
              <a:effectLst/>
              <a:latin typeface="Helvetica" pitchFamily="2" charset="0"/>
            </a:endParaRPr>
          </a:p>
          <a:p>
            <a:r>
              <a:rPr lang="en-GB" i="1" dirty="0">
                <a:effectLst/>
                <a:latin typeface="Helvetica" pitchFamily="2" charset="0"/>
              </a:rPr>
              <a:t>• Simulate the beam dynamics of ERL-based accelerators when the energy efficient CM is included.</a:t>
            </a:r>
            <a:endParaRPr lang="en-GB" dirty="0">
              <a:effectLst/>
              <a:latin typeface="Helvetica" pitchFamily="2" charset="0"/>
            </a:endParaRPr>
          </a:p>
          <a:p>
            <a:r>
              <a:rPr lang="en-GB" i="1" dirty="0">
                <a:effectLst/>
                <a:latin typeface="Helvetica" pitchFamily="2" charset="0"/>
              </a:rPr>
              <a:t>• Study the lattice design to optimize the beam and energy saving performances.</a:t>
            </a:r>
            <a:endParaRPr lang="en-GB" dirty="0">
              <a:effectLst/>
              <a:latin typeface="Helvetica" pitchFamily="2" charset="0"/>
            </a:endParaRPr>
          </a:p>
        </p:txBody>
      </p:sp>
      <p:sp>
        <p:nvSpPr>
          <p:cNvPr id="2" name="TextBox 1">
            <a:extLst>
              <a:ext uri="{FF2B5EF4-FFF2-40B4-BE49-F238E27FC236}">
                <a16:creationId xmlns:a16="http://schemas.microsoft.com/office/drawing/2014/main" id="{DDB977F7-1EE6-DC7F-CD89-A20E9ED46829}"/>
              </a:ext>
            </a:extLst>
          </p:cNvPr>
          <p:cNvSpPr txBox="1"/>
          <p:nvPr/>
        </p:nvSpPr>
        <p:spPr>
          <a:xfrm>
            <a:off x="4082776" y="174285"/>
            <a:ext cx="7649167" cy="1200329"/>
          </a:xfrm>
          <a:prstGeom prst="rect">
            <a:avLst/>
          </a:prstGeom>
          <a:noFill/>
        </p:spPr>
        <p:txBody>
          <a:bodyPr wrap="square" rtlCol="0">
            <a:spAutoFit/>
          </a:bodyPr>
          <a:lstStyle/>
          <a:p>
            <a:r>
              <a:rPr lang="en-BE" sz="2400" b="1">
                <a:solidFill>
                  <a:schemeClr val="bg2">
                    <a:lumMod val="50000"/>
                  </a:schemeClr>
                </a:solidFill>
              </a:rPr>
              <a:t>WP</a:t>
            </a:r>
            <a:r>
              <a:rPr lang="en-US" sz="2400" b="1" dirty="0">
                <a:solidFill>
                  <a:schemeClr val="bg2">
                    <a:lumMod val="50000"/>
                  </a:schemeClr>
                </a:solidFill>
              </a:rPr>
              <a:t>5</a:t>
            </a:r>
            <a:r>
              <a:rPr lang="en-BE" sz="2400" b="1">
                <a:solidFill>
                  <a:schemeClr val="bg2">
                    <a:lumMod val="50000"/>
                  </a:schemeClr>
                </a:solidFill>
              </a:rPr>
              <a:t>: </a:t>
            </a:r>
            <a:r>
              <a:rPr lang="en-US" sz="2400" b="1" dirty="0">
                <a:solidFill>
                  <a:schemeClr val="bg2">
                    <a:lumMod val="50000"/>
                  </a:schemeClr>
                </a:solidFill>
              </a:rPr>
              <a:t>Integration into a new LINAC Cryomodule</a:t>
            </a:r>
            <a:br>
              <a:rPr lang="en-US" sz="2400" b="1" dirty="0">
                <a:solidFill>
                  <a:schemeClr val="bg2">
                    <a:lumMod val="50000"/>
                  </a:schemeClr>
                </a:solidFill>
              </a:rPr>
            </a:br>
            <a:r>
              <a:rPr lang="en-US" sz="2400" b="1" dirty="0">
                <a:solidFill>
                  <a:schemeClr val="bg2">
                    <a:lumMod val="50000"/>
                  </a:schemeClr>
                </a:solidFill>
              </a:rPr>
              <a:t>Institutes participating: ESS, CERN, IJCLAB, EPFL</a:t>
            </a:r>
          </a:p>
          <a:p>
            <a:r>
              <a:rPr lang="en-US" sz="2400" b="1" dirty="0">
                <a:solidFill>
                  <a:schemeClr val="bg2">
                    <a:lumMod val="50000"/>
                  </a:schemeClr>
                </a:solidFill>
              </a:rPr>
              <a:t>Convener: Nuno Elias (ESS)</a:t>
            </a:r>
          </a:p>
        </p:txBody>
      </p:sp>
      <p:sp>
        <p:nvSpPr>
          <p:cNvPr id="3" name="Date Placeholder 2">
            <a:extLst>
              <a:ext uri="{FF2B5EF4-FFF2-40B4-BE49-F238E27FC236}">
                <a16:creationId xmlns:a16="http://schemas.microsoft.com/office/drawing/2014/main" id="{3B739EEB-B8A3-AAA0-FC36-8ED0408A1A7E}"/>
              </a:ext>
            </a:extLst>
          </p:cNvPr>
          <p:cNvSpPr>
            <a:spLocks noGrp="1"/>
          </p:cNvSpPr>
          <p:nvPr>
            <p:ph type="dt" sz="half" idx="10"/>
          </p:nvPr>
        </p:nvSpPr>
        <p:spPr/>
        <p:txBody>
          <a:bodyPr/>
          <a:lstStyle/>
          <a:p>
            <a:fld id="{4C030512-B754-C943-9D30-C6429BB4A892}" type="datetime1">
              <a:rPr lang="sv-SE" smtClean="0"/>
              <a:t>2026-10-20</a:t>
            </a:fld>
            <a:endParaRPr lang="en-BE"/>
          </a:p>
        </p:txBody>
      </p:sp>
      <p:sp>
        <p:nvSpPr>
          <p:cNvPr id="4" name="Footer Placeholder 3">
            <a:extLst>
              <a:ext uri="{FF2B5EF4-FFF2-40B4-BE49-F238E27FC236}">
                <a16:creationId xmlns:a16="http://schemas.microsoft.com/office/drawing/2014/main" id="{43719EAE-9131-33D9-0B4F-467E765EF5F9}"/>
              </a:ext>
            </a:extLst>
          </p:cNvPr>
          <p:cNvSpPr>
            <a:spLocks noGrp="1"/>
          </p:cNvSpPr>
          <p:nvPr>
            <p:ph type="ftr" sz="quarter" idx="11"/>
          </p:nvPr>
        </p:nvSpPr>
        <p:spPr/>
        <p:txBody>
          <a:bodyPr/>
          <a:lstStyle/>
          <a:p>
            <a:r>
              <a:rPr lang="en-BE"/>
              <a:t>Nuno Elias - iSAS WP5 - Steering Committee Oct/2026</a:t>
            </a:r>
          </a:p>
        </p:txBody>
      </p:sp>
      <p:sp>
        <p:nvSpPr>
          <p:cNvPr id="6" name="Slide Number Placeholder 5">
            <a:extLst>
              <a:ext uri="{FF2B5EF4-FFF2-40B4-BE49-F238E27FC236}">
                <a16:creationId xmlns:a16="http://schemas.microsoft.com/office/drawing/2014/main" id="{FD41ED7F-7BE8-4137-29B9-E39D018CA92F}"/>
              </a:ext>
            </a:extLst>
          </p:cNvPr>
          <p:cNvSpPr>
            <a:spLocks noGrp="1"/>
          </p:cNvSpPr>
          <p:nvPr>
            <p:ph type="sldNum" sz="quarter" idx="12"/>
          </p:nvPr>
        </p:nvSpPr>
        <p:spPr/>
        <p:txBody>
          <a:bodyPr/>
          <a:lstStyle/>
          <a:p>
            <a:fld id="{4068FCCF-9A80-B240-8D85-84F960565AFA}" type="slidenum">
              <a:rPr lang="en-BE" smtClean="0"/>
              <a:t>2</a:t>
            </a:fld>
            <a:endParaRPr lang="en-BE"/>
          </a:p>
        </p:txBody>
      </p:sp>
    </p:spTree>
    <p:extLst>
      <p:ext uri="{BB962C8B-B14F-4D97-AF65-F5344CB8AC3E}">
        <p14:creationId xmlns:p14="http://schemas.microsoft.com/office/powerpoint/2010/main" val="1937519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A2BA3-016C-3A22-CA30-D16E12FADDD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F08BC1F-6C87-2B72-4238-BA4CEAE88DBF}"/>
              </a:ext>
            </a:extLst>
          </p:cNvPr>
          <p:cNvSpPr txBox="1"/>
          <p:nvPr/>
        </p:nvSpPr>
        <p:spPr>
          <a:xfrm>
            <a:off x="3418115" y="315684"/>
            <a:ext cx="6952673" cy="461665"/>
          </a:xfrm>
          <a:prstGeom prst="rect">
            <a:avLst/>
          </a:prstGeom>
          <a:noFill/>
        </p:spPr>
        <p:txBody>
          <a:bodyPr wrap="none" rtlCol="0">
            <a:spAutoFit/>
          </a:bodyPr>
          <a:lstStyle/>
          <a:p>
            <a:r>
              <a:rPr lang="en-US" sz="2400" b="1" dirty="0">
                <a:solidFill>
                  <a:srgbClr val="002060"/>
                </a:solidFill>
              </a:rPr>
              <a:t>WP5 – </a:t>
            </a:r>
            <a:r>
              <a:rPr lang="en-US" sz="2400" b="1" dirty="0">
                <a:solidFill>
                  <a:srgbClr val="00B050"/>
                </a:solidFill>
              </a:rPr>
              <a:t>Coordination: </a:t>
            </a:r>
            <a:r>
              <a:rPr lang="en-US" sz="2400" b="1" dirty="0">
                <a:solidFill>
                  <a:schemeClr val="bg2">
                    <a:lumMod val="50000"/>
                  </a:schemeClr>
                </a:solidFill>
              </a:rPr>
              <a:t>status/evolution of </a:t>
            </a:r>
            <a:r>
              <a:rPr lang="en-US" sz="2400" b="1" dirty="0">
                <a:solidFill>
                  <a:srgbClr val="00B050"/>
                </a:solidFill>
              </a:rPr>
              <a:t>Task 5.1 </a:t>
            </a:r>
          </a:p>
        </p:txBody>
      </p:sp>
      <p:pic>
        <p:nvPicPr>
          <p:cNvPr id="5" name="Picture 2" descr="Innovate for Sustainable Accelerating Systems: Kick-Off Meeting">
            <a:extLst>
              <a:ext uri="{FF2B5EF4-FFF2-40B4-BE49-F238E27FC236}">
                <a16:creationId xmlns:a16="http://schemas.microsoft.com/office/drawing/2014/main" id="{7B079E55-0258-5A4F-0AB8-7962997E62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DF190C34-2D39-EA7A-4E9D-5727E1684DE9}"/>
              </a:ext>
            </a:extLst>
          </p:cNvPr>
          <p:cNvSpPr>
            <a:spLocks noGrp="1"/>
          </p:cNvSpPr>
          <p:nvPr>
            <p:ph type="sldNum" sz="quarter" idx="12"/>
          </p:nvPr>
        </p:nvSpPr>
        <p:spPr/>
        <p:txBody>
          <a:bodyPr/>
          <a:lstStyle/>
          <a:p>
            <a:fld id="{4068FCCF-9A80-B240-8D85-84F960565AFA}" type="slidenum">
              <a:rPr lang="en-BE" smtClean="0"/>
              <a:t>3</a:t>
            </a:fld>
            <a:endParaRPr lang="en-BE"/>
          </a:p>
        </p:txBody>
      </p:sp>
      <p:sp>
        <p:nvSpPr>
          <p:cNvPr id="8" name="Rectangle 7">
            <a:extLst>
              <a:ext uri="{FF2B5EF4-FFF2-40B4-BE49-F238E27FC236}">
                <a16:creationId xmlns:a16="http://schemas.microsoft.com/office/drawing/2014/main" id="{EB371BF1-5EE6-06B4-086F-5234E5AAD6BF}"/>
              </a:ext>
            </a:extLst>
          </p:cNvPr>
          <p:cNvSpPr/>
          <p:nvPr/>
        </p:nvSpPr>
        <p:spPr>
          <a:xfrm>
            <a:off x="3418115" y="799575"/>
            <a:ext cx="8079197" cy="496078"/>
          </a:xfrm>
          <a:prstGeom prst="rect">
            <a:avLst/>
          </a:prstGeom>
          <a:solidFill>
            <a:schemeClr val="bg1">
              <a:lumMod val="95000"/>
            </a:schemeClr>
          </a:solidFill>
          <a:ln>
            <a:solidFill>
              <a:srgbClr val="A4C137"/>
            </a:solidFill>
          </a:ln>
        </p:spPr>
        <p:style>
          <a:lnRef idx="2">
            <a:schemeClr val="accent6"/>
          </a:lnRef>
          <a:fillRef idx="1">
            <a:schemeClr val="lt1"/>
          </a:fillRef>
          <a:effectRef idx="0">
            <a:schemeClr val="accent6"/>
          </a:effectRef>
          <a:fontRef idx="minor">
            <a:schemeClr val="dk1"/>
          </a:fontRef>
        </p:style>
        <p:txBody>
          <a:bodyPr rtlCol="0" anchor="ctr"/>
          <a:lstStyle/>
          <a:p>
            <a:r>
              <a:rPr lang="en-GB" sz="1400" b="1" i="1" dirty="0">
                <a:effectLst/>
                <a:latin typeface="Helvetica" pitchFamily="2" charset="0"/>
              </a:rPr>
              <a:t>Task </a:t>
            </a:r>
            <a:r>
              <a:rPr lang="en-GB" sz="1400" b="1" i="1" dirty="0">
                <a:latin typeface="Helvetica" pitchFamily="2" charset="0"/>
              </a:rPr>
              <a:t>5</a:t>
            </a:r>
            <a:r>
              <a:rPr lang="en-GB" sz="1400" b="1" i="1" dirty="0">
                <a:effectLst/>
                <a:latin typeface="Helvetica" pitchFamily="2" charset="0"/>
              </a:rPr>
              <a:t>.1: Coordination on cryomodule design activities– </a:t>
            </a:r>
            <a:r>
              <a:rPr lang="en-GB" sz="1400" b="1" i="1" dirty="0">
                <a:effectLst/>
                <a:highlight>
                  <a:srgbClr val="B0FF3C"/>
                </a:highlight>
                <a:latin typeface="Helvetica" pitchFamily="2" charset="0"/>
              </a:rPr>
              <a:t>M1-M48</a:t>
            </a:r>
            <a:endParaRPr lang="en-GB" sz="1400" b="1" dirty="0">
              <a:effectLst/>
              <a:highlight>
                <a:srgbClr val="B0FF3C"/>
              </a:highlight>
              <a:latin typeface="Helvetica" pitchFamily="2" charset="0"/>
            </a:endParaRPr>
          </a:p>
          <a:p>
            <a:r>
              <a:rPr lang="en-GB" sz="1400" i="1" dirty="0">
                <a:effectLst/>
                <a:latin typeface="Helvetica" pitchFamily="2" charset="0"/>
              </a:rPr>
              <a:t>• General coordination by ESS as described above.</a:t>
            </a:r>
          </a:p>
        </p:txBody>
      </p:sp>
      <p:sp>
        <p:nvSpPr>
          <p:cNvPr id="11" name="TextBox 10">
            <a:extLst>
              <a:ext uri="{FF2B5EF4-FFF2-40B4-BE49-F238E27FC236}">
                <a16:creationId xmlns:a16="http://schemas.microsoft.com/office/drawing/2014/main" id="{5A66F329-46A4-F6E3-D368-A979EF9B7A5F}"/>
              </a:ext>
            </a:extLst>
          </p:cNvPr>
          <p:cNvSpPr txBox="1"/>
          <p:nvPr/>
        </p:nvSpPr>
        <p:spPr>
          <a:xfrm>
            <a:off x="1153677" y="1478595"/>
            <a:ext cx="9896346" cy="1954381"/>
          </a:xfrm>
          <a:prstGeom prst="rect">
            <a:avLst/>
          </a:prstGeom>
          <a:noFill/>
        </p:spPr>
        <p:txBody>
          <a:bodyPr wrap="square" rtlCol="0">
            <a:spAutoFit/>
          </a:bodyPr>
          <a:lstStyle/>
          <a:p>
            <a:pPr marL="180975" indent="-128588">
              <a:spcBef>
                <a:spcPts val="600"/>
              </a:spcBef>
            </a:pPr>
            <a:r>
              <a:rPr lang="en-GB" sz="1600" dirty="0">
                <a:highlight>
                  <a:srgbClr val="B0FF3C"/>
                </a:highlight>
                <a:latin typeface="Helvetica" pitchFamily="2" charset="0"/>
              </a:rPr>
              <a:t>Milestone  </a:t>
            </a:r>
            <a:r>
              <a:rPr lang="en-GB" sz="1600" dirty="0">
                <a:latin typeface="Helvetica" pitchFamily="2" charset="0"/>
              </a:rPr>
              <a:t>: </a:t>
            </a:r>
            <a:r>
              <a:rPr lang="en-GB" sz="1600" dirty="0">
                <a:highlight>
                  <a:srgbClr val="B0FF3C"/>
                </a:highlight>
                <a:latin typeface="Helvetica" pitchFamily="2" charset="0"/>
              </a:rPr>
              <a:t>M21</a:t>
            </a:r>
            <a:r>
              <a:rPr lang="en-GB" sz="1600" dirty="0">
                <a:latin typeface="Helvetica" pitchFamily="2" charset="0"/>
              </a:rPr>
              <a:t> In-person WP kick-off meeting at ESS (Due date: M3 or </a:t>
            </a:r>
            <a:r>
              <a:rPr lang="en-GB" sz="1600" dirty="0">
                <a:highlight>
                  <a:srgbClr val="B0FF3C"/>
                </a:highlight>
                <a:latin typeface="Helvetica" pitchFamily="2" charset="0"/>
              </a:rPr>
              <a:t>Jun-2024)</a:t>
            </a:r>
          </a:p>
          <a:p>
            <a:pPr marL="180975" indent="-128588">
              <a:spcBef>
                <a:spcPts val="600"/>
              </a:spcBef>
            </a:pPr>
            <a:r>
              <a:rPr lang="en-GB" sz="1600" dirty="0">
                <a:highlight>
                  <a:srgbClr val="B0FF3C"/>
                </a:highlight>
                <a:latin typeface="Helvetica" pitchFamily="2" charset="0"/>
              </a:rPr>
              <a:t>Milestone  </a:t>
            </a:r>
            <a:r>
              <a:rPr lang="en-GB" sz="1600" dirty="0">
                <a:latin typeface="Helvetica" pitchFamily="2" charset="0"/>
              </a:rPr>
              <a:t>: </a:t>
            </a:r>
            <a:r>
              <a:rPr lang="en-GB" sz="1600" dirty="0">
                <a:highlight>
                  <a:srgbClr val="B0FF3C"/>
                </a:highlight>
                <a:latin typeface="Helvetica" pitchFamily="2" charset="0"/>
              </a:rPr>
              <a:t>M42</a:t>
            </a:r>
            <a:r>
              <a:rPr lang="en-GB" sz="1600" dirty="0">
                <a:latin typeface="Helvetica" pitchFamily="2" charset="0"/>
              </a:rPr>
              <a:t> Impact Risk analysis (Due date: M24 or </a:t>
            </a:r>
            <a:r>
              <a:rPr lang="en-GB" sz="1600" dirty="0">
                <a:highlight>
                  <a:srgbClr val="B0FF3C"/>
                </a:highlight>
                <a:latin typeface="Helvetica" pitchFamily="2" charset="0"/>
              </a:rPr>
              <a:t>Feb-2026)</a:t>
            </a:r>
          </a:p>
          <a:p>
            <a:pPr marL="180975" indent="-128588">
              <a:spcBef>
                <a:spcPts val="600"/>
              </a:spcBef>
            </a:pPr>
            <a:r>
              <a:rPr lang="en-GB" sz="1600" dirty="0">
                <a:highlight>
                  <a:srgbClr val="B0FF3C"/>
                </a:highlight>
                <a:latin typeface="Helvetica" pitchFamily="2" charset="0"/>
              </a:rPr>
              <a:t>Deliverable</a:t>
            </a:r>
            <a:r>
              <a:rPr lang="en-GB" sz="1600" dirty="0">
                <a:latin typeface="Helvetica" pitchFamily="2" charset="0"/>
              </a:rPr>
              <a:t>: </a:t>
            </a:r>
            <a:r>
              <a:rPr lang="en-GB" sz="1600" dirty="0">
                <a:highlight>
                  <a:srgbClr val="B0FF3C"/>
                </a:highlight>
                <a:latin typeface="Helvetica" pitchFamily="2" charset="0"/>
              </a:rPr>
              <a:t>D16</a:t>
            </a:r>
            <a:r>
              <a:rPr lang="en-GB" sz="1600" dirty="0">
                <a:latin typeface="Helvetica" pitchFamily="2" charset="0"/>
              </a:rPr>
              <a:t> Compilation of ESS CM lessons learned &amp; benchmarks (Due date: M24 or </a:t>
            </a:r>
            <a:r>
              <a:rPr lang="en-GB" sz="1600" dirty="0">
                <a:highlight>
                  <a:srgbClr val="B0FF3C"/>
                </a:highlight>
                <a:latin typeface="Helvetica" pitchFamily="2" charset="0"/>
              </a:rPr>
              <a:t>Feb-2026</a:t>
            </a:r>
            <a:r>
              <a:rPr lang="en-GB" sz="1600" dirty="0">
                <a:latin typeface="Helvetica" pitchFamily="2" charset="0"/>
              </a:rPr>
              <a:t>)</a:t>
            </a:r>
          </a:p>
          <a:p>
            <a:pPr marL="180975" indent="-128588">
              <a:spcBef>
                <a:spcPts val="600"/>
              </a:spcBef>
            </a:pPr>
            <a:r>
              <a:rPr lang="en-GB" sz="1600" dirty="0">
                <a:highlight>
                  <a:srgbClr val="C0C0C0"/>
                </a:highlight>
                <a:latin typeface="Helvetica" pitchFamily="2" charset="0"/>
              </a:rPr>
              <a:t>Deliverable: D17</a:t>
            </a:r>
            <a:r>
              <a:rPr lang="en-GB" sz="1600" dirty="0">
                <a:latin typeface="Helvetica" pitchFamily="2" charset="0"/>
              </a:rPr>
              <a:t> Roadmap for the CM design (Due date: M36 or </a:t>
            </a:r>
            <a:r>
              <a:rPr lang="en-GB" sz="1600" dirty="0">
                <a:highlight>
                  <a:srgbClr val="C0C0C0"/>
                </a:highlight>
                <a:latin typeface="Helvetica" pitchFamily="2" charset="0"/>
              </a:rPr>
              <a:t>Feb-2027</a:t>
            </a:r>
            <a:r>
              <a:rPr lang="en-GB" sz="1600" dirty="0">
                <a:latin typeface="Helvetica" pitchFamily="2" charset="0"/>
              </a:rPr>
              <a:t>)</a:t>
            </a:r>
          </a:p>
          <a:p>
            <a:pPr marL="180975" indent="-128588">
              <a:spcBef>
                <a:spcPts val="600"/>
              </a:spcBef>
            </a:pPr>
            <a:r>
              <a:rPr lang="en-GB" sz="1600" dirty="0">
                <a:highlight>
                  <a:srgbClr val="C0C0C0"/>
                </a:highlight>
                <a:latin typeface="Helvetica" pitchFamily="2" charset="0"/>
              </a:rPr>
              <a:t>Deliverable: D18</a:t>
            </a:r>
            <a:r>
              <a:rPr lang="en-GB" sz="1600" dirty="0">
                <a:latin typeface="Helvetica" pitchFamily="2" charset="0"/>
              </a:rPr>
              <a:t> Parametric design for a sustainable CM with </a:t>
            </a:r>
            <a:r>
              <a:rPr lang="en-GB" sz="1600" dirty="0" err="1">
                <a:latin typeface="Helvetica" pitchFamily="2" charset="0"/>
              </a:rPr>
              <a:t>iSAS</a:t>
            </a:r>
            <a:r>
              <a:rPr lang="en-GB" sz="1600" dirty="0">
                <a:latin typeface="Helvetica" pitchFamily="2" charset="0"/>
              </a:rPr>
              <a:t> tech. (Due date: M46 or </a:t>
            </a:r>
            <a:r>
              <a:rPr lang="en-GB" sz="1600" dirty="0">
                <a:highlight>
                  <a:srgbClr val="C0C0C0"/>
                </a:highlight>
                <a:latin typeface="Helvetica" pitchFamily="2" charset="0"/>
              </a:rPr>
              <a:t>Dec-2027</a:t>
            </a:r>
            <a:r>
              <a:rPr lang="en-GB" sz="1600" dirty="0">
                <a:latin typeface="Helvetica" pitchFamily="2" charset="0"/>
              </a:rPr>
              <a:t>)</a:t>
            </a:r>
          </a:p>
          <a:p>
            <a:pPr marL="180975" indent="-128588">
              <a:spcBef>
                <a:spcPts val="600"/>
              </a:spcBef>
            </a:pPr>
            <a:r>
              <a:rPr lang="en-GB" sz="1600" dirty="0">
                <a:highlight>
                  <a:srgbClr val="C0C0C0"/>
                </a:highlight>
                <a:latin typeface="Helvetica" pitchFamily="2" charset="0"/>
              </a:rPr>
              <a:t>Deliverable: D19</a:t>
            </a:r>
            <a:r>
              <a:rPr lang="en-GB" sz="1600" dirty="0">
                <a:latin typeface="Helvetica" pitchFamily="2" charset="0"/>
              </a:rPr>
              <a:t> Report on beam dynamics study for ERL with </a:t>
            </a:r>
            <a:r>
              <a:rPr lang="en-GB" sz="1600" dirty="0" err="1">
                <a:latin typeface="Helvetica" pitchFamily="2" charset="0"/>
              </a:rPr>
              <a:t>iSAS</a:t>
            </a:r>
            <a:r>
              <a:rPr lang="en-GB" sz="1600" dirty="0">
                <a:latin typeface="Helvetica" pitchFamily="2" charset="0"/>
              </a:rPr>
              <a:t> CM (Due date: M43 or </a:t>
            </a:r>
            <a:r>
              <a:rPr lang="en-GB" sz="1600" dirty="0">
                <a:highlight>
                  <a:srgbClr val="C0C0C0"/>
                </a:highlight>
                <a:latin typeface="Helvetica" pitchFamily="2" charset="0"/>
              </a:rPr>
              <a:t>Sep-2027</a:t>
            </a:r>
            <a:r>
              <a:rPr lang="en-GB" sz="1600" dirty="0">
                <a:latin typeface="Helvetica" pitchFamily="2" charset="0"/>
              </a:rPr>
              <a:t>)</a:t>
            </a:r>
          </a:p>
        </p:txBody>
      </p:sp>
      <p:sp>
        <p:nvSpPr>
          <p:cNvPr id="3" name="Date Placeholder 2">
            <a:extLst>
              <a:ext uri="{FF2B5EF4-FFF2-40B4-BE49-F238E27FC236}">
                <a16:creationId xmlns:a16="http://schemas.microsoft.com/office/drawing/2014/main" id="{ED49559A-841C-CCDE-2129-28AE334AF279}"/>
              </a:ext>
            </a:extLst>
          </p:cNvPr>
          <p:cNvSpPr>
            <a:spLocks noGrp="1"/>
          </p:cNvSpPr>
          <p:nvPr>
            <p:ph type="dt" sz="half" idx="10"/>
          </p:nvPr>
        </p:nvSpPr>
        <p:spPr/>
        <p:txBody>
          <a:bodyPr/>
          <a:lstStyle/>
          <a:p>
            <a:fld id="{3E4A3FAB-FA86-964B-9A27-F741C1992CCB}" type="datetime1">
              <a:rPr lang="sv-SE" smtClean="0"/>
              <a:t>2026-10-20</a:t>
            </a:fld>
            <a:endParaRPr lang="en-BE"/>
          </a:p>
        </p:txBody>
      </p:sp>
      <p:sp>
        <p:nvSpPr>
          <p:cNvPr id="9" name="Footer Placeholder 8">
            <a:extLst>
              <a:ext uri="{FF2B5EF4-FFF2-40B4-BE49-F238E27FC236}">
                <a16:creationId xmlns:a16="http://schemas.microsoft.com/office/drawing/2014/main" id="{A151A00A-923A-C524-B274-D1AE6739F371}"/>
              </a:ext>
            </a:extLst>
          </p:cNvPr>
          <p:cNvSpPr>
            <a:spLocks noGrp="1"/>
          </p:cNvSpPr>
          <p:nvPr>
            <p:ph type="ftr" sz="quarter" idx="11"/>
          </p:nvPr>
        </p:nvSpPr>
        <p:spPr/>
        <p:txBody>
          <a:bodyPr/>
          <a:lstStyle/>
          <a:p>
            <a:r>
              <a:rPr lang="en-BE"/>
              <a:t>Nuno Elias - iSAS WP5 - Steering Committee Oct/2026</a:t>
            </a:r>
          </a:p>
        </p:txBody>
      </p:sp>
      <p:pic>
        <p:nvPicPr>
          <p:cNvPr id="2" name="Picture 1">
            <a:extLst>
              <a:ext uri="{FF2B5EF4-FFF2-40B4-BE49-F238E27FC236}">
                <a16:creationId xmlns:a16="http://schemas.microsoft.com/office/drawing/2014/main" id="{1E896368-C959-221E-3127-BE8F846D9264}"/>
              </a:ext>
            </a:extLst>
          </p:cNvPr>
          <p:cNvPicPr>
            <a:picLocks noChangeAspect="1"/>
          </p:cNvPicPr>
          <p:nvPr/>
        </p:nvPicPr>
        <p:blipFill>
          <a:blip r:embed="rId3"/>
          <a:stretch>
            <a:fillRect/>
          </a:stretch>
        </p:blipFill>
        <p:spPr>
          <a:xfrm>
            <a:off x="838200" y="3615918"/>
            <a:ext cx="10802880" cy="2343547"/>
          </a:xfrm>
          <a:prstGeom prst="rect">
            <a:avLst/>
          </a:prstGeom>
        </p:spPr>
      </p:pic>
    </p:spTree>
    <p:extLst>
      <p:ext uri="{BB962C8B-B14F-4D97-AF65-F5344CB8AC3E}">
        <p14:creationId xmlns:p14="http://schemas.microsoft.com/office/powerpoint/2010/main" val="2937970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6952673" cy="461665"/>
          </a:xfrm>
          <a:prstGeom prst="rect">
            <a:avLst/>
          </a:prstGeom>
          <a:noFill/>
        </p:spPr>
        <p:txBody>
          <a:bodyPr wrap="none" rtlCol="0">
            <a:spAutoFit/>
          </a:bodyPr>
          <a:lstStyle/>
          <a:p>
            <a:r>
              <a:rPr lang="en-US" sz="2400" b="1" dirty="0">
                <a:solidFill>
                  <a:srgbClr val="002060"/>
                </a:solidFill>
              </a:rPr>
              <a:t>WP5 – </a:t>
            </a:r>
            <a:r>
              <a:rPr lang="en-US" sz="2400" b="1" dirty="0">
                <a:solidFill>
                  <a:srgbClr val="00B050"/>
                </a:solidFill>
              </a:rPr>
              <a:t>Coordination: </a:t>
            </a:r>
            <a:r>
              <a:rPr lang="en-US" sz="2400" b="1" dirty="0">
                <a:solidFill>
                  <a:schemeClr val="bg2">
                    <a:lumMod val="50000"/>
                  </a:schemeClr>
                </a:solidFill>
              </a:rPr>
              <a:t>status/evolution of </a:t>
            </a:r>
            <a:r>
              <a:rPr lang="en-US" sz="2400" b="1" dirty="0">
                <a:solidFill>
                  <a:srgbClr val="00B050"/>
                </a:solidFill>
              </a:rPr>
              <a:t>Task 5.1 </a:t>
            </a: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FDDE7081-3EE5-4CDF-8DC3-040BBF988BCF}"/>
              </a:ext>
            </a:extLst>
          </p:cNvPr>
          <p:cNvSpPr>
            <a:spLocks noGrp="1"/>
          </p:cNvSpPr>
          <p:nvPr>
            <p:ph idx="1"/>
          </p:nvPr>
        </p:nvSpPr>
        <p:spPr>
          <a:xfrm>
            <a:off x="246529" y="1758390"/>
            <a:ext cx="11771300" cy="4351338"/>
          </a:xfrm>
        </p:spPr>
        <p:txBody>
          <a:bodyPr>
            <a:normAutofit lnSpcReduction="10000"/>
          </a:bodyPr>
          <a:lstStyle/>
          <a:p>
            <a:r>
              <a:rPr lang="en-US" sz="2000" b="1" dirty="0">
                <a:solidFill>
                  <a:srgbClr val="002060"/>
                </a:solidFill>
                <a:latin typeface="+mj-lt"/>
              </a:rPr>
              <a:t>Activities</a:t>
            </a:r>
          </a:p>
          <a:p>
            <a:pPr lvl="1"/>
            <a:r>
              <a:rPr lang="en-US" sz="1700" b="1" dirty="0">
                <a:solidFill>
                  <a:srgbClr val="00B050"/>
                </a:solidFill>
                <a:latin typeface="+mj-lt"/>
              </a:rPr>
              <a:t>Regular  WP5 Coord.: </a:t>
            </a:r>
            <a:r>
              <a:rPr lang="en-US" sz="1700" dirty="0">
                <a:latin typeface="+mj-lt"/>
              </a:rPr>
              <a:t> meetings + dedicated meetings task specific</a:t>
            </a:r>
            <a:r>
              <a:rPr lang="en-US" sz="1700" dirty="0">
                <a:highlight>
                  <a:srgbClr val="00FF00"/>
                </a:highlight>
                <a:latin typeface="+mj-lt"/>
              </a:rPr>
              <a:t> (ongoing)</a:t>
            </a:r>
          </a:p>
          <a:p>
            <a:pPr lvl="1"/>
            <a:r>
              <a:rPr lang="en-US" sz="1700" b="1" dirty="0">
                <a:solidFill>
                  <a:srgbClr val="00B050"/>
                </a:solidFill>
                <a:latin typeface="+mj-lt"/>
              </a:rPr>
              <a:t>Milestone 21</a:t>
            </a:r>
            <a:r>
              <a:rPr lang="en-US" sz="1700" dirty="0">
                <a:latin typeface="+mj-lt"/>
              </a:rPr>
              <a:t>:     </a:t>
            </a:r>
            <a:r>
              <a:rPr lang="en-US" sz="1700" dirty="0">
                <a:highlight>
                  <a:srgbClr val="00FF00"/>
                </a:highlight>
              </a:rPr>
              <a:t>Completed </a:t>
            </a:r>
            <a:r>
              <a:rPr lang="en-US" sz="1700" dirty="0">
                <a:latin typeface="+mj-lt"/>
              </a:rPr>
              <a:t> “In-person WP kick-off meeting at ESS” : </a:t>
            </a:r>
          </a:p>
          <a:p>
            <a:pPr lvl="1"/>
            <a:r>
              <a:rPr lang="en-US" sz="1700" b="1" dirty="0">
                <a:solidFill>
                  <a:srgbClr val="00B050"/>
                </a:solidFill>
                <a:latin typeface="+mj-lt"/>
              </a:rPr>
              <a:t>Milestone 42</a:t>
            </a:r>
            <a:r>
              <a:rPr lang="en-US" sz="1700" dirty="0">
                <a:latin typeface="+mj-lt"/>
              </a:rPr>
              <a:t>:     </a:t>
            </a:r>
            <a:r>
              <a:rPr lang="en-US" sz="1700" dirty="0">
                <a:highlight>
                  <a:srgbClr val="00FF00"/>
                </a:highlight>
              </a:rPr>
              <a:t>Completed </a:t>
            </a:r>
            <a:r>
              <a:rPr lang="en-US" sz="1700" dirty="0">
                <a:latin typeface="+mj-lt"/>
              </a:rPr>
              <a:t> “WP5 impact Risk Analysis” : </a:t>
            </a:r>
          </a:p>
          <a:p>
            <a:pPr lvl="1"/>
            <a:r>
              <a:rPr lang="en-US" sz="1700" b="1" dirty="0">
                <a:solidFill>
                  <a:srgbClr val="00B050"/>
                </a:solidFill>
                <a:latin typeface="+mj-lt"/>
              </a:rPr>
              <a:t>Deliverable 16</a:t>
            </a:r>
            <a:r>
              <a:rPr lang="en-US" sz="1700" dirty="0">
                <a:latin typeface="+mj-lt"/>
              </a:rPr>
              <a:t>:  </a:t>
            </a:r>
            <a:r>
              <a:rPr lang="en-US" sz="1700" dirty="0">
                <a:highlight>
                  <a:srgbClr val="00FF00"/>
                </a:highlight>
              </a:rPr>
              <a:t>Completed </a:t>
            </a:r>
            <a:r>
              <a:rPr lang="en-US" sz="1700" dirty="0">
                <a:latin typeface="+mj-lt"/>
              </a:rPr>
              <a:t> Report  “</a:t>
            </a:r>
            <a:r>
              <a:rPr lang="en-GB" sz="1700" dirty="0">
                <a:latin typeface="+mj-lt"/>
              </a:rPr>
              <a:t>Compilation of ESS CM lessons learned </a:t>
            </a:r>
            <a:br>
              <a:rPr lang="en-GB" sz="1700" dirty="0">
                <a:latin typeface="+mj-lt"/>
              </a:rPr>
            </a:br>
            <a:r>
              <a:rPr lang="en-GB" sz="1700" dirty="0">
                <a:latin typeface="+mj-lt"/>
              </a:rPr>
              <a:t>		                                                     &amp; benchmarks  from facilities in implementation phase</a:t>
            </a:r>
            <a:r>
              <a:rPr lang="en-US" sz="1700" dirty="0">
                <a:latin typeface="+mj-lt"/>
              </a:rPr>
              <a:t>” </a:t>
            </a:r>
          </a:p>
          <a:p>
            <a:pPr lvl="2"/>
            <a:r>
              <a:rPr lang="en-US" sz="1400" dirty="0">
                <a:latin typeface="+mj-lt"/>
              </a:rPr>
              <a:t>Annex I : Detailed Report on ”Compilation of Lessons Learned from ESS” </a:t>
            </a:r>
          </a:p>
          <a:p>
            <a:pPr lvl="2"/>
            <a:r>
              <a:rPr lang="en-US" sz="1400" dirty="0">
                <a:latin typeface="+mj-lt"/>
              </a:rPr>
              <a:t>Annex II: Detailed Report on “Benchmarking Cryomodule Designs for </a:t>
            </a:r>
            <a:r>
              <a:rPr lang="en-US" sz="1400" dirty="0" err="1">
                <a:latin typeface="+mj-lt"/>
              </a:rPr>
              <a:t>iSAS</a:t>
            </a:r>
            <a:r>
              <a:rPr lang="en-US" sz="1400" dirty="0">
                <a:latin typeface="+mj-lt"/>
              </a:rPr>
              <a:t> WP5”</a:t>
            </a:r>
          </a:p>
          <a:p>
            <a:pPr marL="914400" lvl="2" indent="0">
              <a:buNone/>
            </a:pPr>
            <a:endParaRPr lang="en-US" sz="1300" dirty="0">
              <a:highlight>
                <a:srgbClr val="00FF00"/>
              </a:highlight>
              <a:latin typeface="+mj-lt"/>
            </a:endParaRPr>
          </a:p>
          <a:p>
            <a:pPr lvl="1"/>
            <a:r>
              <a:rPr lang="en-US" sz="1700" b="1" dirty="0">
                <a:solidFill>
                  <a:srgbClr val="00B050"/>
                </a:solidFill>
                <a:latin typeface="+mj-lt"/>
              </a:rPr>
              <a:t>Recruitment PhD student (EPFL)</a:t>
            </a:r>
            <a:r>
              <a:rPr lang="en-US" sz="1700" dirty="0">
                <a:latin typeface="+mj-lt"/>
              </a:rPr>
              <a:t>: </a:t>
            </a:r>
            <a:r>
              <a:rPr lang="en-US" sz="1100" dirty="0">
                <a:highlight>
                  <a:srgbClr val="00FF00"/>
                </a:highlight>
                <a:latin typeface="+mj-lt"/>
              </a:rPr>
              <a:t>Started: (Apr-2024)</a:t>
            </a:r>
            <a:r>
              <a:rPr lang="en-US" sz="1100" dirty="0">
                <a:latin typeface="+mj-lt"/>
              </a:rPr>
              <a:t> ;   </a:t>
            </a:r>
            <a:r>
              <a:rPr lang="en-US" sz="1100" dirty="0">
                <a:highlight>
                  <a:srgbClr val="00FF00"/>
                </a:highlight>
                <a:latin typeface="+mj-lt"/>
              </a:rPr>
              <a:t>Completed (Oct-2024)</a:t>
            </a:r>
            <a:endParaRPr lang="en-US" sz="1800" dirty="0">
              <a:highlight>
                <a:srgbClr val="00FF00"/>
              </a:highlight>
              <a:latin typeface="+mj-lt"/>
            </a:endParaRPr>
          </a:p>
          <a:p>
            <a:pPr lvl="1"/>
            <a:r>
              <a:rPr lang="en-US" sz="1700" b="1" dirty="0">
                <a:solidFill>
                  <a:srgbClr val="00B050"/>
                </a:solidFill>
                <a:latin typeface="+mj-lt"/>
              </a:rPr>
              <a:t>Recruitment Junior Engineer (ESS)</a:t>
            </a:r>
            <a:r>
              <a:rPr lang="en-US" sz="1700" dirty="0">
                <a:latin typeface="+mj-lt"/>
              </a:rPr>
              <a:t>: </a:t>
            </a:r>
            <a:r>
              <a:rPr lang="en-US" sz="1100" dirty="0">
                <a:highlight>
                  <a:srgbClr val="00FF00"/>
                </a:highlight>
                <a:latin typeface="+mj-lt"/>
              </a:rPr>
              <a:t>Started: (Mar-2025) ;   Completed (Oct-2025)</a:t>
            </a:r>
            <a:endParaRPr lang="en-US" sz="1800" dirty="0">
              <a:solidFill>
                <a:schemeClr val="accent6"/>
              </a:solidFill>
              <a:latin typeface="+mj-lt"/>
            </a:endParaRPr>
          </a:p>
          <a:p>
            <a:pPr lvl="1"/>
            <a:r>
              <a:rPr lang="en-US" sz="1700" b="1" i="1" dirty="0">
                <a:solidFill>
                  <a:schemeClr val="accent6"/>
                </a:solidFill>
                <a:latin typeface="+mj-lt"/>
              </a:rPr>
              <a:t>In-Person meeting at </a:t>
            </a:r>
            <a:r>
              <a:rPr lang="en-US" sz="1700" b="1" i="1" dirty="0" err="1">
                <a:solidFill>
                  <a:schemeClr val="accent6"/>
                </a:solidFill>
                <a:latin typeface="+mj-lt"/>
              </a:rPr>
              <a:t>IJCLab</a:t>
            </a:r>
            <a:r>
              <a:rPr lang="en-US" sz="1700" b="1" dirty="0">
                <a:solidFill>
                  <a:schemeClr val="accent6"/>
                </a:solidFill>
                <a:latin typeface="+mj-lt"/>
              </a:rPr>
              <a:t>: </a:t>
            </a:r>
            <a:r>
              <a:rPr lang="en-US" sz="1700" dirty="0"/>
              <a:t>Workshop </a:t>
            </a:r>
            <a:r>
              <a:rPr lang="en-US" sz="1700" dirty="0">
                <a:latin typeface="+mj-lt"/>
              </a:rPr>
              <a:t>Prepare start of Task 5.3</a:t>
            </a:r>
          </a:p>
          <a:p>
            <a:pPr marL="457200" lvl="1" indent="0">
              <a:buNone/>
            </a:pPr>
            <a:endParaRPr lang="en-US" sz="1700" dirty="0">
              <a:latin typeface="+mj-lt"/>
            </a:endParaRPr>
          </a:p>
          <a:p>
            <a:r>
              <a:rPr lang="en-US" sz="2000" b="1" dirty="0">
                <a:solidFill>
                  <a:srgbClr val="002060"/>
                </a:solidFill>
                <a:latin typeface="+mj-lt"/>
                <a:cs typeface="Calibri" panose="020F0502020204030204" pitchFamily="34" charset="0"/>
              </a:rPr>
              <a:t>Report Period 1</a:t>
            </a:r>
          </a:p>
          <a:p>
            <a:pPr lvl="1"/>
            <a:r>
              <a:rPr lang="en-US" sz="1600" b="1" dirty="0">
                <a:solidFill>
                  <a:schemeClr val="accent6"/>
                </a:solidFill>
                <a:latin typeface="+mj-lt"/>
                <a:cs typeface="Calibri" panose="020F0502020204030204" pitchFamily="34" charset="0"/>
              </a:rPr>
              <a:t>Report</a:t>
            </a:r>
            <a:r>
              <a:rPr lang="en-US" sz="1600" b="1" dirty="0">
                <a:solidFill>
                  <a:srgbClr val="002060"/>
                </a:solidFill>
                <a:latin typeface="+mj-lt"/>
                <a:cs typeface="Calibri" panose="020F0502020204030204" pitchFamily="34" charset="0"/>
              </a:rPr>
              <a:t> on WP5 activities conducted up to RP1 and Meeting with Reviewers</a:t>
            </a:r>
          </a:p>
          <a:p>
            <a:endParaRPr lang="en-US" sz="2400" dirty="0"/>
          </a:p>
          <a:p>
            <a:endParaRPr lang="en-US" dirty="0"/>
          </a:p>
          <a:p>
            <a:endParaRPr lang="en-US" dirty="0"/>
          </a:p>
          <a:p>
            <a:endParaRPr lang="en-US" dirty="0"/>
          </a:p>
          <a:p>
            <a:endParaRPr lang="en-GB" dirty="0"/>
          </a:p>
        </p:txBody>
      </p:sp>
      <p:sp>
        <p:nvSpPr>
          <p:cNvPr id="7" name="Slide Number Placeholder 6">
            <a:extLst>
              <a:ext uri="{FF2B5EF4-FFF2-40B4-BE49-F238E27FC236}">
                <a16:creationId xmlns:a16="http://schemas.microsoft.com/office/drawing/2014/main" id="{BCB3FF54-0FAB-97CE-C5CE-FCBDB734F716}"/>
              </a:ext>
            </a:extLst>
          </p:cNvPr>
          <p:cNvSpPr>
            <a:spLocks noGrp="1"/>
          </p:cNvSpPr>
          <p:nvPr>
            <p:ph type="sldNum" sz="quarter" idx="12"/>
          </p:nvPr>
        </p:nvSpPr>
        <p:spPr/>
        <p:txBody>
          <a:bodyPr/>
          <a:lstStyle/>
          <a:p>
            <a:fld id="{4068FCCF-9A80-B240-8D85-84F960565AFA}" type="slidenum">
              <a:rPr lang="en-BE" smtClean="0"/>
              <a:t>4</a:t>
            </a:fld>
            <a:endParaRPr lang="en-BE"/>
          </a:p>
        </p:txBody>
      </p:sp>
      <p:sp>
        <p:nvSpPr>
          <p:cNvPr id="8" name="Rectangle 7">
            <a:extLst>
              <a:ext uri="{FF2B5EF4-FFF2-40B4-BE49-F238E27FC236}">
                <a16:creationId xmlns:a16="http://schemas.microsoft.com/office/drawing/2014/main" id="{336CF344-B1E9-5839-7D71-8DCA766074D4}"/>
              </a:ext>
            </a:extLst>
          </p:cNvPr>
          <p:cNvSpPr/>
          <p:nvPr/>
        </p:nvSpPr>
        <p:spPr>
          <a:xfrm>
            <a:off x="3418115" y="799574"/>
            <a:ext cx="7770585" cy="727285"/>
          </a:xfrm>
          <a:prstGeom prst="rect">
            <a:avLst/>
          </a:prstGeom>
          <a:solidFill>
            <a:schemeClr val="bg1">
              <a:lumMod val="95000"/>
            </a:schemeClr>
          </a:solidFill>
          <a:ln>
            <a:solidFill>
              <a:srgbClr val="A4C137"/>
            </a:solidFill>
          </a:ln>
        </p:spPr>
        <p:style>
          <a:lnRef idx="2">
            <a:schemeClr val="accent6"/>
          </a:lnRef>
          <a:fillRef idx="1">
            <a:schemeClr val="lt1"/>
          </a:fillRef>
          <a:effectRef idx="0">
            <a:schemeClr val="accent6"/>
          </a:effectRef>
          <a:fontRef idx="minor">
            <a:schemeClr val="dk1"/>
          </a:fontRef>
        </p:style>
        <p:txBody>
          <a:bodyPr rtlCol="0" anchor="ctr"/>
          <a:lstStyle/>
          <a:p>
            <a:r>
              <a:rPr lang="en-GB" b="1" i="1" dirty="0">
                <a:effectLst/>
                <a:latin typeface="Helvetica" pitchFamily="2" charset="0"/>
              </a:rPr>
              <a:t>Task </a:t>
            </a:r>
            <a:r>
              <a:rPr lang="en-GB" b="1" i="1" dirty="0">
                <a:latin typeface="Helvetica" pitchFamily="2" charset="0"/>
              </a:rPr>
              <a:t>5</a:t>
            </a:r>
            <a:r>
              <a:rPr lang="en-GB" b="1" i="1" dirty="0">
                <a:effectLst/>
                <a:latin typeface="Helvetica" pitchFamily="2" charset="0"/>
              </a:rPr>
              <a:t>.1: Coordination on cryomodule design activities– </a:t>
            </a:r>
            <a:r>
              <a:rPr lang="en-GB" b="1" i="1" dirty="0">
                <a:effectLst/>
                <a:highlight>
                  <a:srgbClr val="A4C137"/>
                </a:highlight>
                <a:latin typeface="Helvetica" pitchFamily="2" charset="0"/>
              </a:rPr>
              <a:t>M1-M48</a:t>
            </a:r>
            <a:endParaRPr lang="en-GB" b="1" dirty="0">
              <a:effectLst/>
              <a:highlight>
                <a:srgbClr val="A4C137"/>
              </a:highlight>
              <a:latin typeface="Helvetica" pitchFamily="2" charset="0"/>
            </a:endParaRPr>
          </a:p>
          <a:p>
            <a:r>
              <a:rPr lang="en-GB" i="1" dirty="0">
                <a:effectLst/>
                <a:latin typeface="Helvetica" pitchFamily="2" charset="0"/>
              </a:rPr>
              <a:t>• General coordination by ESS as described above.</a:t>
            </a:r>
          </a:p>
        </p:txBody>
      </p:sp>
      <p:sp>
        <p:nvSpPr>
          <p:cNvPr id="9" name="Date Placeholder 8">
            <a:extLst>
              <a:ext uri="{FF2B5EF4-FFF2-40B4-BE49-F238E27FC236}">
                <a16:creationId xmlns:a16="http://schemas.microsoft.com/office/drawing/2014/main" id="{B4D67423-B258-6114-9DAB-47C23E08C485}"/>
              </a:ext>
            </a:extLst>
          </p:cNvPr>
          <p:cNvSpPr>
            <a:spLocks noGrp="1"/>
          </p:cNvSpPr>
          <p:nvPr>
            <p:ph type="dt" sz="half" idx="10"/>
          </p:nvPr>
        </p:nvSpPr>
        <p:spPr/>
        <p:txBody>
          <a:bodyPr/>
          <a:lstStyle/>
          <a:p>
            <a:fld id="{DC853619-0DB9-7C46-9A9A-6D9F88F45C0B}" type="datetime1">
              <a:rPr lang="sv-SE" smtClean="0"/>
              <a:t>2026-10-20</a:t>
            </a:fld>
            <a:endParaRPr lang="en-BE"/>
          </a:p>
        </p:txBody>
      </p:sp>
      <p:sp>
        <p:nvSpPr>
          <p:cNvPr id="10" name="Footer Placeholder 9">
            <a:extLst>
              <a:ext uri="{FF2B5EF4-FFF2-40B4-BE49-F238E27FC236}">
                <a16:creationId xmlns:a16="http://schemas.microsoft.com/office/drawing/2014/main" id="{F5AAD50F-50A5-D7E5-79E6-D59F6FC8E6BE}"/>
              </a:ext>
            </a:extLst>
          </p:cNvPr>
          <p:cNvSpPr>
            <a:spLocks noGrp="1"/>
          </p:cNvSpPr>
          <p:nvPr>
            <p:ph type="ftr" sz="quarter" idx="11"/>
          </p:nvPr>
        </p:nvSpPr>
        <p:spPr/>
        <p:txBody>
          <a:bodyPr/>
          <a:lstStyle/>
          <a:p>
            <a:r>
              <a:rPr lang="en-BE"/>
              <a:t>Nuno Elias - iSAS WP5 - Steering Committee Oct/2026</a:t>
            </a:r>
          </a:p>
        </p:txBody>
      </p:sp>
      <p:pic>
        <p:nvPicPr>
          <p:cNvPr id="6" name="Picture 5">
            <a:extLst>
              <a:ext uri="{FF2B5EF4-FFF2-40B4-BE49-F238E27FC236}">
                <a16:creationId xmlns:a16="http://schemas.microsoft.com/office/drawing/2014/main" id="{B3885DBD-015F-AB78-AB35-81BEC6FAEB7B}"/>
              </a:ext>
            </a:extLst>
          </p:cNvPr>
          <p:cNvPicPr>
            <a:picLocks noChangeAspect="1"/>
          </p:cNvPicPr>
          <p:nvPr/>
        </p:nvPicPr>
        <p:blipFill>
          <a:blip r:embed="rId3"/>
          <a:stretch>
            <a:fillRect/>
          </a:stretch>
        </p:blipFill>
        <p:spPr>
          <a:xfrm>
            <a:off x="9965095" y="1846519"/>
            <a:ext cx="1285868" cy="1791423"/>
          </a:xfrm>
          <a:prstGeom prst="rect">
            <a:avLst/>
          </a:prstGeom>
          <a:ln>
            <a:solidFill>
              <a:schemeClr val="accent6">
                <a:lumMod val="75000"/>
              </a:schemeClr>
            </a:solidFill>
          </a:ln>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D3D8DD57-10F2-8EDD-4DB3-7561131E677F}"/>
              </a:ext>
            </a:extLst>
          </p:cNvPr>
          <p:cNvPicPr>
            <a:picLocks noChangeAspect="1"/>
          </p:cNvPicPr>
          <p:nvPr/>
        </p:nvPicPr>
        <p:blipFill>
          <a:blip r:embed="rId4"/>
          <a:stretch>
            <a:fillRect/>
          </a:stretch>
        </p:blipFill>
        <p:spPr>
          <a:xfrm>
            <a:off x="10748056" y="3746129"/>
            <a:ext cx="1137789" cy="1611200"/>
          </a:xfrm>
          <a:prstGeom prst="rect">
            <a:avLst/>
          </a:prstGeom>
          <a:ln>
            <a:solidFill>
              <a:schemeClr val="accent6">
                <a:lumMod val="75000"/>
              </a:schemeClr>
            </a:solidFill>
          </a:ln>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7FBA1B5B-3D86-2BAD-48A3-94524D9AFA84}"/>
              </a:ext>
            </a:extLst>
          </p:cNvPr>
          <p:cNvPicPr>
            <a:picLocks noChangeAspect="1"/>
          </p:cNvPicPr>
          <p:nvPr/>
        </p:nvPicPr>
        <p:blipFill>
          <a:blip r:embed="rId5"/>
          <a:stretch>
            <a:fillRect/>
          </a:stretch>
        </p:blipFill>
        <p:spPr>
          <a:xfrm>
            <a:off x="9454838" y="3746129"/>
            <a:ext cx="1137789" cy="1611868"/>
          </a:xfrm>
          <a:prstGeom prst="rect">
            <a:avLst/>
          </a:prstGeom>
          <a:ln>
            <a:solidFill>
              <a:schemeClr val="accent6">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96083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4EB6E-F600-D830-260D-496D5D58AE7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6935A74-81FA-E89D-4F4F-8102D2FACE71}"/>
              </a:ext>
            </a:extLst>
          </p:cNvPr>
          <p:cNvSpPr txBox="1"/>
          <p:nvPr/>
        </p:nvSpPr>
        <p:spPr>
          <a:xfrm>
            <a:off x="3418115" y="315684"/>
            <a:ext cx="6952673" cy="461665"/>
          </a:xfrm>
          <a:prstGeom prst="rect">
            <a:avLst/>
          </a:prstGeom>
          <a:noFill/>
        </p:spPr>
        <p:txBody>
          <a:bodyPr wrap="none" rtlCol="0">
            <a:spAutoFit/>
          </a:bodyPr>
          <a:lstStyle/>
          <a:p>
            <a:r>
              <a:rPr lang="en-US" sz="2400" b="1" dirty="0">
                <a:solidFill>
                  <a:srgbClr val="002060"/>
                </a:solidFill>
              </a:rPr>
              <a:t>WP5 – </a:t>
            </a:r>
            <a:r>
              <a:rPr lang="en-US" sz="2400" b="1" dirty="0">
                <a:solidFill>
                  <a:srgbClr val="00B050"/>
                </a:solidFill>
              </a:rPr>
              <a:t>Coordination: </a:t>
            </a:r>
            <a:r>
              <a:rPr lang="en-US" sz="2400" b="1" dirty="0">
                <a:solidFill>
                  <a:schemeClr val="bg2">
                    <a:lumMod val="50000"/>
                  </a:schemeClr>
                </a:solidFill>
              </a:rPr>
              <a:t>status/evolution of </a:t>
            </a:r>
            <a:r>
              <a:rPr lang="en-US" sz="2400" b="1" dirty="0">
                <a:solidFill>
                  <a:srgbClr val="00B050"/>
                </a:solidFill>
              </a:rPr>
              <a:t>Task 5.1 </a:t>
            </a:r>
          </a:p>
        </p:txBody>
      </p:sp>
      <p:pic>
        <p:nvPicPr>
          <p:cNvPr id="5" name="Picture 2" descr="Innovate for Sustainable Accelerating Systems: Kick-Off Meeting">
            <a:extLst>
              <a:ext uri="{FF2B5EF4-FFF2-40B4-BE49-F238E27FC236}">
                <a16:creationId xmlns:a16="http://schemas.microsoft.com/office/drawing/2014/main" id="{1513D6F8-30A4-FDD9-ED1D-2755269D35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5BA58E05-33E2-4E16-524A-BF7512EE2996}"/>
              </a:ext>
            </a:extLst>
          </p:cNvPr>
          <p:cNvSpPr>
            <a:spLocks noGrp="1"/>
          </p:cNvSpPr>
          <p:nvPr>
            <p:ph idx="1"/>
          </p:nvPr>
        </p:nvSpPr>
        <p:spPr>
          <a:xfrm>
            <a:off x="246529" y="1758390"/>
            <a:ext cx="11771300" cy="4351338"/>
          </a:xfrm>
        </p:spPr>
        <p:txBody>
          <a:bodyPr>
            <a:normAutofit lnSpcReduction="10000"/>
          </a:bodyPr>
          <a:lstStyle/>
          <a:p>
            <a:r>
              <a:rPr lang="en-US" sz="2400" b="1" dirty="0">
                <a:solidFill>
                  <a:srgbClr val="002060"/>
                </a:solidFill>
                <a:latin typeface="+mj-lt"/>
              </a:rPr>
              <a:t>WP5 Outreach, Conferences and papers</a:t>
            </a:r>
          </a:p>
          <a:p>
            <a:pPr lvl="1"/>
            <a:r>
              <a:rPr lang="en-US" sz="1800" b="1" dirty="0">
                <a:solidFill>
                  <a:srgbClr val="002060"/>
                </a:solidFill>
                <a:cs typeface="Calibri" panose="020F0502020204030204" pitchFamily="34" charset="0"/>
              </a:rPr>
              <a:t>Participation on conference </a:t>
            </a:r>
            <a:r>
              <a:rPr lang="en-US" sz="1800" b="1" dirty="0">
                <a:solidFill>
                  <a:srgbClr val="00B050"/>
                </a:solidFill>
                <a:cs typeface="Calibri" panose="020F0502020204030204" pitchFamily="34" charset="0"/>
              </a:rPr>
              <a:t>Sustainability for High Energy Physics (</a:t>
            </a:r>
            <a:r>
              <a:rPr lang="en-US" sz="1800" b="1" dirty="0" err="1">
                <a:solidFill>
                  <a:srgbClr val="00B050"/>
                </a:solidFill>
                <a:cs typeface="Calibri" panose="020F0502020204030204" pitchFamily="34" charset="0"/>
              </a:rPr>
              <a:t>SustainHEP</a:t>
            </a:r>
            <a:r>
              <a:rPr lang="en-US" sz="1800" b="1" dirty="0">
                <a:solidFill>
                  <a:srgbClr val="00B050"/>
                </a:solidFill>
                <a:cs typeface="Calibri" panose="020F0502020204030204" pitchFamily="34" charset="0"/>
              </a:rPr>
              <a:t>)</a:t>
            </a:r>
            <a:r>
              <a:rPr lang="en-US" sz="1800" b="1" dirty="0">
                <a:solidFill>
                  <a:srgbClr val="002060"/>
                </a:solidFill>
                <a:cs typeface="Calibri" panose="020F0502020204030204" pitchFamily="34" charset="0"/>
              </a:rPr>
              <a:t>, Nuno presented the goals of ISAS and specifically the work of WP5 regarding cryomodule design, </a:t>
            </a:r>
            <a:r>
              <a:rPr lang="en-US" sz="1800" b="1" i="1" dirty="0">
                <a:solidFill>
                  <a:srgbClr val="002060"/>
                </a:solidFill>
                <a:cs typeface="Calibri" panose="020F0502020204030204" pitchFamily="34" charset="0"/>
              </a:rPr>
              <a:t>“Developing a Roadmap for Sustainable Cryomodule Design”</a:t>
            </a:r>
            <a:r>
              <a:rPr lang="en-US" sz="1800" b="1" dirty="0">
                <a:solidFill>
                  <a:srgbClr val="002060"/>
                </a:solidFill>
                <a:cs typeface="Calibri" panose="020F0502020204030204" pitchFamily="34" charset="0"/>
              </a:rPr>
              <a:t>.</a:t>
            </a:r>
          </a:p>
          <a:p>
            <a:pPr lvl="1"/>
            <a:r>
              <a:rPr lang="en-US" sz="1800" b="1" dirty="0">
                <a:solidFill>
                  <a:srgbClr val="002060"/>
                </a:solidFill>
                <a:cs typeface="Calibri" panose="020F0502020204030204" pitchFamily="34" charset="0"/>
              </a:rPr>
              <a:t>Participation on </a:t>
            </a:r>
            <a:r>
              <a:rPr lang="en-US" sz="1800" b="1" dirty="0">
                <a:solidFill>
                  <a:srgbClr val="00B050"/>
                </a:solidFill>
                <a:cs typeface="Calibri" panose="020F0502020204030204" pitchFamily="34" charset="0"/>
              </a:rPr>
              <a:t>International Cryogenics Engineering </a:t>
            </a:r>
            <a:r>
              <a:rPr lang="en-US" sz="1800" b="1" dirty="0">
                <a:solidFill>
                  <a:schemeClr val="accent6"/>
                </a:solidFill>
                <a:cs typeface="Calibri" panose="020F0502020204030204" pitchFamily="34" charset="0"/>
              </a:rPr>
              <a:t>Conference</a:t>
            </a:r>
            <a:r>
              <a:rPr lang="en-US" sz="1800" b="1" dirty="0">
                <a:solidFill>
                  <a:srgbClr val="002060"/>
                </a:solidFill>
                <a:cs typeface="Calibri" panose="020F0502020204030204" pitchFamily="34" charset="0"/>
              </a:rPr>
              <a:t>: ICEC (Emma Simpson, Nuno Elias) paper on </a:t>
            </a:r>
            <a:r>
              <a:rPr lang="en-US" sz="1800" b="1" i="1" dirty="0">
                <a:solidFill>
                  <a:srgbClr val="002060"/>
                </a:solidFill>
                <a:cs typeface="Calibri" panose="020F0502020204030204" pitchFamily="34" charset="0"/>
              </a:rPr>
              <a:t>“Lessons Learned from the ESS Elliptical Cryomodule Design and Operation: Paving the Way for Sustainable Accelerating Systems (</a:t>
            </a:r>
            <a:r>
              <a:rPr lang="en-US" sz="1800" b="1" i="1" dirty="0" err="1">
                <a:solidFill>
                  <a:srgbClr val="002060"/>
                </a:solidFill>
                <a:cs typeface="Calibri" panose="020F0502020204030204" pitchFamily="34" charset="0"/>
              </a:rPr>
              <a:t>iSAS</a:t>
            </a:r>
            <a:r>
              <a:rPr lang="en-US" sz="1800" b="1" i="1" dirty="0">
                <a:solidFill>
                  <a:srgbClr val="002060"/>
                </a:solidFill>
                <a:cs typeface="Calibri" panose="020F0502020204030204" pitchFamily="34" charset="0"/>
              </a:rPr>
              <a:t>)”</a:t>
            </a:r>
            <a:r>
              <a:rPr lang="en-US" sz="1800" b="1" dirty="0">
                <a:solidFill>
                  <a:srgbClr val="002060"/>
                </a:solidFill>
                <a:cs typeface="Calibri" panose="020F0502020204030204" pitchFamily="34" charset="0"/>
              </a:rPr>
              <a:t>.</a:t>
            </a:r>
          </a:p>
          <a:p>
            <a:pPr lvl="1"/>
            <a:r>
              <a:rPr lang="en-US" sz="1800" b="1" dirty="0">
                <a:solidFill>
                  <a:srgbClr val="002060"/>
                </a:solidFill>
                <a:cs typeface="Calibri" panose="020F0502020204030204" pitchFamily="34" charset="0"/>
              </a:rPr>
              <a:t>Participation on </a:t>
            </a:r>
            <a:r>
              <a:rPr lang="en-US" sz="1800" b="1" dirty="0">
                <a:solidFill>
                  <a:srgbClr val="00B050"/>
                </a:solidFill>
                <a:cs typeface="Calibri" panose="020F0502020204030204" pitchFamily="34" charset="0"/>
              </a:rPr>
              <a:t>International Particle Accelerators Conference</a:t>
            </a:r>
            <a:r>
              <a:rPr lang="en-US" sz="1800" b="1" dirty="0">
                <a:solidFill>
                  <a:srgbClr val="002060"/>
                </a:solidFill>
                <a:cs typeface="Calibri" panose="020F0502020204030204" pitchFamily="34" charset="0"/>
              </a:rPr>
              <a:t>: IPAC26. </a:t>
            </a:r>
            <a:br>
              <a:rPr lang="en-US" sz="1800" b="1" dirty="0">
                <a:solidFill>
                  <a:srgbClr val="002060"/>
                </a:solidFill>
                <a:cs typeface="Calibri" panose="020F0502020204030204" pitchFamily="34" charset="0"/>
              </a:rPr>
            </a:br>
            <a:r>
              <a:rPr lang="en-US" sz="1800" b="1" dirty="0">
                <a:solidFill>
                  <a:srgbClr val="002060"/>
                </a:solidFill>
                <a:cs typeface="Calibri" panose="020F0502020204030204" pitchFamily="34" charset="0"/>
              </a:rPr>
              <a:t>Paper “</a:t>
            </a:r>
            <a:r>
              <a:rPr lang="en-US" sz="1800" b="1" i="1" dirty="0">
                <a:solidFill>
                  <a:srgbClr val="002060"/>
                </a:solidFill>
                <a:cs typeface="Calibri" panose="020F0502020204030204" pitchFamily="34" charset="0"/>
              </a:rPr>
              <a:t>ICEC Recirculation Modelling for Energy-Recovery Linacs</a:t>
            </a:r>
            <a:r>
              <a:rPr lang="en-US" sz="1800" b="1" dirty="0">
                <a:solidFill>
                  <a:srgbClr val="002060"/>
                </a:solidFill>
                <a:cs typeface="Calibri" panose="020F0502020204030204" pitchFamily="34" charset="0"/>
              </a:rPr>
              <a:t>”, Lode Vanhecke.</a:t>
            </a:r>
          </a:p>
          <a:p>
            <a:pPr lvl="1"/>
            <a:r>
              <a:rPr lang="en-US" sz="1800" b="1" dirty="0">
                <a:solidFill>
                  <a:srgbClr val="002060"/>
                </a:solidFill>
                <a:cs typeface="Calibri" panose="020F0502020204030204" pitchFamily="34" charset="0"/>
              </a:rPr>
              <a:t>Participation on </a:t>
            </a:r>
            <a:r>
              <a:rPr lang="en-US" sz="1800" b="1" dirty="0">
                <a:solidFill>
                  <a:srgbClr val="00B050"/>
                </a:solidFill>
                <a:cs typeface="Calibri" panose="020F0502020204030204" pitchFamily="34" charset="0"/>
              </a:rPr>
              <a:t>International Workshop on Advanced Beam Dynamics for Energy Recovery Linacs </a:t>
            </a:r>
            <a:r>
              <a:rPr lang="en-US" sz="1800" b="1" dirty="0">
                <a:solidFill>
                  <a:srgbClr val="002060"/>
                </a:solidFill>
                <a:cs typeface="Calibri" panose="020F0502020204030204" pitchFamily="34" charset="0"/>
              </a:rPr>
              <a:t>(ERL 2026), presented “</a:t>
            </a:r>
            <a:r>
              <a:rPr lang="en-US" sz="1800" b="1" i="1" dirty="0">
                <a:solidFill>
                  <a:srgbClr val="002060"/>
                </a:solidFill>
                <a:cs typeface="Calibri" panose="020F0502020204030204" pitchFamily="34" charset="0"/>
              </a:rPr>
              <a:t>Beam Instability studies for Future ERL-based Applications</a:t>
            </a:r>
            <a:r>
              <a:rPr lang="en-US" sz="1800" b="1" dirty="0">
                <a:solidFill>
                  <a:srgbClr val="002060"/>
                </a:solidFill>
                <a:cs typeface="Calibri" panose="020F0502020204030204" pitchFamily="34" charset="0"/>
              </a:rPr>
              <a:t>”, Lode Vanhecke.</a:t>
            </a:r>
          </a:p>
          <a:p>
            <a:pPr lvl="1"/>
            <a:endParaRPr lang="en-US" sz="1800" b="1" dirty="0">
              <a:solidFill>
                <a:srgbClr val="002060"/>
              </a:solidFill>
              <a:cs typeface="Calibri" panose="020F0502020204030204" pitchFamily="34" charset="0"/>
            </a:endParaRPr>
          </a:p>
          <a:p>
            <a:r>
              <a:rPr lang="en-US" sz="2400" b="1" dirty="0">
                <a:solidFill>
                  <a:srgbClr val="002060"/>
                </a:solidFill>
              </a:rPr>
              <a:t>Other points of attention</a:t>
            </a:r>
          </a:p>
          <a:p>
            <a:pPr lvl="1"/>
            <a:r>
              <a:rPr lang="en-US" sz="1800" b="1" dirty="0">
                <a:solidFill>
                  <a:srgbClr val="00B050"/>
                </a:solidFill>
              </a:rPr>
              <a:t>Karin </a:t>
            </a:r>
            <a:r>
              <a:rPr lang="en-US" sz="1800" b="1" dirty="0" err="1">
                <a:solidFill>
                  <a:srgbClr val="00B050"/>
                </a:solidFill>
              </a:rPr>
              <a:t>Canderan</a:t>
            </a:r>
            <a:r>
              <a:rPr lang="en-US" sz="1800" b="1" dirty="0">
                <a:solidFill>
                  <a:srgbClr val="002060"/>
                </a:solidFill>
              </a:rPr>
              <a:t>, finished her fellowship at CERN and is starting a new contract at CERN (Nov26)</a:t>
            </a:r>
          </a:p>
          <a:p>
            <a:pPr lvl="1"/>
            <a:r>
              <a:rPr lang="en-US" sz="1800" b="1" dirty="0">
                <a:solidFill>
                  <a:srgbClr val="002060"/>
                </a:solidFill>
                <a:cs typeface="Calibri" panose="020F0502020204030204" pitchFamily="34" charset="0"/>
              </a:rPr>
              <a:t>Next </a:t>
            </a:r>
            <a:r>
              <a:rPr lang="en-US" sz="1800" b="1" dirty="0" err="1">
                <a:solidFill>
                  <a:srgbClr val="002060"/>
                </a:solidFill>
                <a:cs typeface="Calibri" panose="020F0502020204030204" pitchFamily="34" charset="0"/>
              </a:rPr>
              <a:t>iSAS</a:t>
            </a:r>
            <a:r>
              <a:rPr lang="en-US" sz="1800" b="1" dirty="0">
                <a:solidFill>
                  <a:srgbClr val="002060"/>
                </a:solidFill>
                <a:cs typeface="Calibri" panose="020F0502020204030204" pitchFamily="34" charset="0"/>
              </a:rPr>
              <a:t> annual meeting at ESS (3-5Mar2027), LOC</a:t>
            </a:r>
          </a:p>
          <a:p>
            <a:pPr lvl="1"/>
            <a:endParaRPr lang="en-US" sz="1800" b="1" dirty="0">
              <a:solidFill>
                <a:srgbClr val="002060"/>
              </a:solidFill>
              <a:cs typeface="Calibri" panose="020F0502020204030204" pitchFamily="34" charset="0"/>
            </a:endParaRPr>
          </a:p>
          <a:p>
            <a:pPr marL="457200" lvl="1" indent="0">
              <a:buNone/>
            </a:pPr>
            <a:endParaRPr lang="en-US" sz="1700" dirty="0">
              <a:latin typeface="+mj-lt"/>
            </a:endParaRPr>
          </a:p>
          <a:p>
            <a:pPr marL="0" indent="0">
              <a:buNone/>
            </a:pPr>
            <a:endParaRPr lang="en-US" sz="2400" dirty="0"/>
          </a:p>
          <a:p>
            <a:endParaRPr lang="en-US" dirty="0"/>
          </a:p>
          <a:p>
            <a:endParaRPr lang="en-US" dirty="0"/>
          </a:p>
          <a:p>
            <a:endParaRPr lang="en-US" dirty="0"/>
          </a:p>
          <a:p>
            <a:endParaRPr lang="en-GB" dirty="0"/>
          </a:p>
        </p:txBody>
      </p:sp>
      <p:sp>
        <p:nvSpPr>
          <p:cNvPr id="7" name="Slide Number Placeholder 6">
            <a:extLst>
              <a:ext uri="{FF2B5EF4-FFF2-40B4-BE49-F238E27FC236}">
                <a16:creationId xmlns:a16="http://schemas.microsoft.com/office/drawing/2014/main" id="{22A70638-F0DA-F062-0394-CB26D69563D6}"/>
              </a:ext>
            </a:extLst>
          </p:cNvPr>
          <p:cNvSpPr>
            <a:spLocks noGrp="1"/>
          </p:cNvSpPr>
          <p:nvPr>
            <p:ph type="sldNum" sz="quarter" idx="12"/>
          </p:nvPr>
        </p:nvSpPr>
        <p:spPr/>
        <p:txBody>
          <a:bodyPr/>
          <a:lstStyle/>
          <a:p>
            <a:fld id="{4068FCCF-9A80-B240-8D85-84F960565AFA}" type="slidenum">
              <a:rPr lang="en-BE" smtClean="0"/>
              <a:t>5</a:t>
            </a:fld>
            <a:endParaRPr lang="en-BE"/>
          </a:p>
        </p:txBody>
      </p:sp>
      <p:sp>
        <p:nvSpPr>
          <p:cNvPr id="8" name="Rectangle 7">
            <a:extLst>
              <a:ext uri="{FF2B5EF4-FFF2-40B4-BE49-F238E27FC236}">
                <a16:creationId xmlns:a16="http://schemas.microsoft.com/office/drawing/2014/main" id="{E0CD9510-8F30-6771-4183-384376111AAA}"/>
              </a:ext>
            </a:extLst>
          </p:cNvPr>
          <p:cNvSpPr/>
          <p:nvPr/>
        </p:nvSpPr>
        <p:spPr>
          <a:xfrm>
            <a:off x="3418115" y="799574"/>
            <a:ext cx="7770585" cy="727285"/>
          </a:xfrm>
          <a:prstGeom prst="rect">
            <a:avLst/>
          </a:prstGeom>
          <a:solidFill>
            <a:schemeClr val="bg1">
              <a:lumMod val="95000"/>
            </a:schemeClr>
          </a:solidFill>
          <a:ln>
            <a:solidFill>
              <a:srgbClr val="A4C137"/>
            </a:solidFill>
          </a:ln>
        </p:spPr>
        <p:style>
          <a:lnRef idx="2">
            <a:schemeClr val="accent6"/>
          </a:lnRef>
          <a:fillRef idx="1">
            <a:schemeClr val="lt1"/>
          </a:fillRef>
          <a:effectRef idx="0">
            <a:schemeClr val="accent6"/>
          </a:effectRef>
          <a:fontRef idx="minor">
            <a:schemeClr val="dk1"/>
          </a:fontRef>
        </p:style>
        <p:txBody>
          <a:bodyPr rtlCol="0" anchor="ctr"/>
          <a:lstStyle/>
          <a:p>
            <a:r>
              <a:rPr lang="en-GB" b="1" i="1" dirty="0">
                <a:effectLst/>
                <a:latin typeface="Helvetica" pitchFamily="2" charset="0"/>
              </a:rPr>
              <a:t>Task </a:t>
            </a:r>
            <a:r>
              <a:rPr lang="en-GB" b="1" i="1" dirty="0">
                <a:latin typeface="Helvetica" pitchFamily="2" charset="0"/>
              </a:rPr>
              <a:t>5</a:t>
            </a:r>
            <a:r>
              <a:rPr lang="en-GB" b="1" i="1" dirty="0">
                <a:effectLst/>
                <a:latin typeface="Helvetica" pitchFamily="2" charset="0"/>
              </a:rPr>
              <a:t>.1: Coordination on cryomodule design activities– </a:t>
            </a:r>
            <a:r>
              <a:rPr lang="en-GB" b="1" i="1" dirty="0">
                <a:effectLst/>
                <a:highlight>
                  <a:srgbClr val="A4C137"/>
                </a:highlight>
                <a:latin typeface="Helvetica" pitchFamily="2" charset="0"/>
              </a:rPr>
              <a:t>M1-M48</a:t>
            </a:r>
            <a:endParaRPr lang="en-GB" b="1" dirty="0">
              <a:effectLst/>
              <a:highlight>
                <a:srgbClr val="A4C137"/>
              </a:highlight>
              <a:latin typeface="Helvetica" pitchFamily="2" charset="0"/>
            </a:endParaRPr>
          </a:p>
          <a:p>
            <a:r>
              <a:rPr lang="en-GB" i="1" dirty="0">
                <a:effectLst/>
                <a:latin typeface="Helvetica" pitchFamily="2" charset="0"/>
              </a:rPr>
              <a:t>• General coordination by ESS as described above.</a:t>
            </a:r>
          </a:p>
        </p:txBody>
      </p:sp>
      <p:sp>
        <p:nvSpPr>
          <p:cNvPr id="9" name="Date Placeholder 8">
            <a:extLst>
              <a:ext uri="{FF2B5EF4-FFF2-40B4-BE49-F238E27FC236}">
                <a16:creationId xmlns:a16="http://schemas.microsoft.com/office/drawing/2014/main" id="{C05A1FC8-E733-AEA2-A053-D4210EF49BC9}"/>
              </a:ext>
            </a:extLst>
          </p:cNvPr>
          <p:cNvSpPr>
            <a:spLocks noGrp="1"/>
          </p:cNvSpPr>
          <p:nvPr>
            <p:ph type="dt" sz="half" idx="10"/>
          </p:nvPr>
        </p:nvSpPr>
        <p:spPr/>
        <p:txBody>
          <a:bodyPr/>
          <a:lstStyle/>
          <a:p>
            <a:fld id="{26FDC70F-B132-2F49-9CD3-AE8F56B084C5}" type="datetime1">
              <a:rPr lang="sv-SE" smtClean="0"/>
              <a:t>2026-10-20</a:t>
            </a:fld>
            <a:endParaRPr lang="en-BE"/>
          </a:p>
        </p:txBody>
      </p:sp>
      <p:sp>
        <p:nvSpPr>
          <p:cNvPr id="10" name="Footer Placeholder 9">
            <a:extLst>
              <a:ext uri="{FF2B5EF4-FFF2-40B4-BE49-F238E27FC236}">
                <a16:creationId xmlns:a16="http://schemas.microsoft.com/office/drawing/2014/main" id="{A8BC3C98-9B52-2AD7-2468-E525CE7CD5B0}"/>
              </a:ext>
            </a:extLst>
          </p:cNvPr>
          <p:cNvSpPr>
            <a:spLocks noGrp="1"/>
          </p:cNvSpPr>
          <p:nvPr>
            <p:ph type="ftr" sz="quarter" idx="11"/>
          </p:nvPr>
        </p:nvSpPr>
        <p:spPr/>
        <p:txBody>
          <a:bodyPr/>
          <a:lstStyle/>
          <a:p>
            <a:r>
              <a:rPr lang="en-BE"/>
              <a:t>Nuno Elias - iSAS WP5 - Steering Committee Oct/2026</a:t>
            </a:r>
          </a:p>
        </p:txBody>
      </p:sp>
    </p:spTree>
    <p:extLst>
      <p:ext uri="{BB962C8B-B14F-4D97-AF65-F5344CB8AC3E}">
        <p14:creationId xmlns:p14="http://schemas.microsoft.com/office/powerpoint/2010/main" val="805230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268EE0-18D7-C5DE-E619-B10D6DBF07BB}"/>
              </a:ext>
            </a:extLst>
          </p:cNvPr>
          <p:cNvSpPr/>
          <p:nvPr/>
        </p:nvSpPr>
        <p:spPr>
          <a:xfrm>
            <a:off x="288000" y="952999"/>
            <a:ext cx="11628000" cy="1188000"/>
          </a:xfrm>
          <a:prstGeom prst="rect">
            <a:avLst/>
          </a:prstGeom>
          <a:solidFill>
            <a:schemeClr val="bg1">
              <a:lumMod val="95000"/>
            </a:schemeClr>
          </a:solidFill>
          <a:ln>
            <a:solidFill>
              <a:srgbClr val="A4C137"/>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8364469" cy="461665"/>
          </a:xfrm>
          <a:prstGeom prst="rect">
            <a:avLst/>
          </a:prstGeom>
          <a:noFill/>
        </p:spPr>
        <p:txBody>
          <a:bodyPr wrap="none" rtlCol="0">
            <a:spAutoFit/>
          </a:bodyPr>
          <a:lstStyle/>
          <a:p>
            <a:r>
              <a:rPr lang="en-BE" sz="2400" b="1">
                <a:solidFill>
                  <a:srgbClr val="002060"/>
                </a:solidFill>
              </a:rPr>
              <a:t>WP</a:t>
            </a:r>
            <a:r>
              <a:rPr lang="en-US" sz="2400" b="1" dirty="0">
                <a:solidFill>
                  <a:srgbClr val="002060"/>
                </a:solidFill>
              </a:rPr>
              <a:t>5 (INT#1)</a:t>
            </a:r>
            <a:r>
              <a:rPr lang="en-BE" sz="2400" b="1">
                <a:solidFill>
                  <a:srgbClr val="002060"/>
                </a:solidFill>
              </a:rPr>
              <a:t> – </a:t>
            </a:r>
            <a:r>
              <a:rPr lang="en-US" sz="2400" b="1" dirty="0">
                <a:solidFill>
                  <a:srgbClr val="002060"/>
                </a:solidFill>
              </a:rPr>
              <a:t>Design new CM</a:t>
            </a:r>
            <a:r>
              <a:rPr lang="en-BE" sz="2400" b="1">
                <a:solidFill>
                  <a:srgbClr val="002060"/>
                </a:solidFill>
              </a:rPr>
              <a:t>:</a:t>
            </a:r>
            <a:r>
              <a:rPr lang="en-BE" sz="2400" b="1">
                <a:solidFill>
                  <a:schemeClr val="bg2">
                    <a:lumMod val="50000"/>
                  </a:schemeClr>
                </a:solidFill>
              </a:rPr>
              <a:t> </a:t>
            </a:r>
            <a:r>
              <a:rPr lang="en-BE" sz="2400" b="1" dirty="0">
                <a:solidFill>
                  <a:schemeClr val="bg2">
                    <a:lumMod val="50000"/>
                  </a:schemeClr>
                </a:solidFill>
              </a:rPr>
              <a:t>status/evolution of </a:t>
            </a:r>
            <a:r>
              <a:rPr lang="en-BE" sz="2400" b="1">
                <a:solidFill>
                  <a:schemeClr val="bg2">
                    <a:lumMod val="50000"/>
                  </a:schemeClr>
                </a:solidFill>
              </a:rPr>
              <a:t>Task </a:t>
            </a:r>
            <a:r>
              <a:rPr lang="en-US" sz="2400" b="1" dirty="0">
                <a:solidFill>
                  <a:schemeClr val="bg2">
                    <a:lumMod val="50000"/>
                  </a:schemeClr>
                </a:solidFill>
              </a:rPr>
              <a:t>5</a:t>
            </a:r>
            <a:r>
              <a:rPr lang="en-BE" sz="2400" b="1">
                <a:solidFill>
                  <a:schemeClr val="bg2">
                    <a:lumMod val="50000"/>
                  </a:schemeClr>
                </a:solidFill>
              </a:rPr>
              <a:t>.</a:t>
            </a:r>
            <a:r>
              <a:rPr lang="en-US" sz="2400" b="1" dirty="0">
                <a:solidFill>
                  <a:schemeClr val="bg2">
                    <a:lumMod val="50000"/>
                  </a:schemeClr>
                </a:solidFill>
              </a:rPr>
              <a:t>2</a:t>
            </a:r>
            <a:r>
              <a:rPr lang="en-BE" sz="2400" b="1">
                <a:solidFill>
                  <a:schemeClr val="bg2">
                    <a:lumMod val="50000"/>
                  </a:schemeClr>
                </a:solidFill>
              </a:rPr>
              <a:t> </a:t>
            </a:r>
            <a:endParaRPr lang="en-BE" sz="2400" b="1" dirty="0">
              <a:solidFill>
                <a:schemeClr val="bg2">
                  <a:lumMod val="50000"/>
                </a:schemeClr>
              </a:solidFill>
            </a:endParaRP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667" y="109460"/>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DD1BA4E-9CE4-E3EE-5684-DD9136C63014}"/>
              </a:ext>
            </a:extLst>
          </p:cNvPr>
          <p:cNvSpPr txBox="1"/>
          <p:nvPr/>
        </p:nvSpPr>
        <p:spPr>
          <a:xfrm>
            <a:off x="412667" y="951521"/>
            <a:ext cx="11811000" cy="5370701"/>
          </a:xfrm>
          <a:prstGeom prst="rect">
            <a:avLst/>
          </a:prstGeom>
          <a:noFill/>
        </p:spPr>
        <p:txBody>
          <a:bodyPr wrap="square" rtlCol="0">
            <a:spAutoFit/>
          </a:bodyPr>
          <a:lstStyle/>
          <a:p>
            <a:r>
              <a:rPr lang="en-GB" b="1" i="1" dirty="0">
                <a:effectLst/>
                <a:latin typeface="Helvetica" pitchFamily="2" charset="0"/>
              </a:rPr>
              <a:t>Task 5.2: ESS cryomodules experience and benchmarking with other recent facilities– </a:t>
            </a:r>
            <a:r>
              <a:rPr lang="en-GB" b="1" i="1" dirty="0">
                <a:effectLst/>
                <a:highlight>
                  <a:srgbClr val="A4C137"/>
                </a:highlight>
                <a:latin typeface="Helvetica" pitchFamily="2" charset="0"/>
              </a:rPr>
              <a:t>M1-M36</a:t>
            </a:r>
            <a:endParaRPr lang="en-GB" b="1" dirty="0">
              <a:effectLst/>
              <a:highlight>
                <a:srgbClr val="A4C137"/>
              </a:highlight>
              <a:latin typeface="Helvetica" pitchFamily="2" charset="0"/>
            </a:endParaRPr>
          </a:p>
          <a:p>
            <a:r>
              <a:rPr lang="en-GB" i="1" dirty="0">
                <a:effectLst/>
                <a:latin typeface="Helvetica" pitchFamily="2" charset="0"/>
              </a:rPr>
              <a:t>• Compile the lesson learned from the ESS </a:t>
            </a:r>
            <a:r>
              <a:rPr lang="en-GB" i="1" dirty="0">
                <a:latin typeface="Helvetica" pitchFamily="2" charset="0"/>
              </a:rPr>
              <a:t>CM testing activities, technical commissioning, and initial operation.</a:t>
            </a:r>
            <a:r>
              <a:rPr lang="en-GB" i="1" dirty="0">
                <a:effectLst/>
                <a:latin typeface="Helvetica" pitchFamily="2" charset="0"/>
              </a:rPr>
              <a:t> </a:t>
            </a:r>
          </a:p>
          <a:p>
            <a:r>
              <a:rPr lang="en-GB" i="1" dirty="0">
                <a:effectLst/>
                <a:latin typeface="Helvetica" pitchFamily="2" charset="0"/>
              </a:rPr>
              <a:t>• Benchmarking with projects in the implementation phase (worldwide).</a:t>
            </a:r>
            <a:endParaRPr lang="en-GB" dirty="0">
              <a:effectLst/>
              <a:latin typeface="Helvetica" pitchFamily="2" charset="0"/>
            </a:endParaRPr>
          </a:p>
          <a:p>
            <a:r>
              <a:rPr lang="en-GB" i="1" dirty="0">
                <a:effectLst/>
                <a:latin typeface="Helvetica" pitchFamily="2" charset="0"/>
              </a:rPr>
              <a:t>• Develop a roadmap to develop a new, sustainable CM design.</a:t>
            </a:r>
          </a:p>
          <a:p>
            <a:endParaRPr lang="en-GB" i="1" dirty="0">
              <a:latin typeface="Helvetica" pitchFamily="2" charset="0"/>
            </a:endParaRPr>
          </a:p>
          <a:p>
            <a:r>
              <a:rPr lang="en-GB" b="1" i="1" dirty="0">
                <a:effectLst/>
                <a:highlight>
                  <a:srgbClr val="A4C137"/>
                </a:highlight>
                <a:latin typeface="Helvetica" pitchFamily="2" charset="0"/>
              </a:rPr>
              <a:t>Task 5.2 </a:t>
            </a:r>
            <a:r>
              <a:rPr lang="en-GB" i="1" dirty="0">
                <a:effectLst/>
                <a:highlight>
                  <a:srgbClr val="A4C137"/>
                </a:highlight>
                <a:latin typeface="Helvetica" pitchFamily="2" charset="0"/>
              </a:rPr>
              <a:t>(ESS, CNRS, </a:t>
            </a:r>
            <a:r>
              <a:rPr lang="en-GB" b="1" i="1" dirty="0">
                <a:effectLst/>
                <a:highlight>
                  <a:srgbClr val="A4C137"/>
                </a:highlight>
                <a:latin typeface="Helvetica" pitchFamily="2" charset="0"/>
              </a:rPr>
              <a:t>CERN</a:t>
            </a:r>
            <a:r>
              <a:rPr lang="en-GB" i="1" dirty="0">
                <a:effectLst/>
                <a:highlight>
                  <a:srgbClr val="A4C137"/>
                </a:highlight>
                <a:latin typeface="Helvetica" pitchFamily="2" charset="0"/>
              </a:rPr>
              <a:t>) </a:t>
            </a:r>
            <a:r>
              <a:rPr lang="en-GB" b="1" i="1" dirty="0">
                <a:solidFill>
                  <a:srgbClr val="00B050"/>
                </a:solidFill>
                <a:effectLst/>
                <a:latin typeface="Helvetica" pitchFamily="2" charset="0"/>
              </a:rPr>
              <a:t>– </a:t>
            </a:r>
            <a:r>
              <a:rPr lang="en-GB" b="1" i="1" dirty="0">
                <a:effectLst/>
                <a:highlight>
                  <a:srgbClr val="00FF00"/>
                </a:highlight>
                <a:latin typeface="Helvetica" pitchFamily="2" charset="0"/>
              </a:rPr>
              <a:t>Done</a:t>
            </a:r>
          </a:p>
          <a:p>
            <a:pPr marL="685800" lvl="1" indent="-228600">
              <a:buFont typeface="Arial" panose="020B0604020202020204" pitchFamily="34" charset="0"/>
              <a:buChar char="•"/>
            </a:pPr>
            <a:r>
              <a:rPr lang="en-US" sz="1700" b="1" dirty="0">
                <a:solidFill>
                  <a:srgbClr val="00B050"/>
                </a:solidFill>
              </a:rPr>
              <a:t>Milestone 42</a:t>
            </a:r>
            <a:r>
              <a:rPr lang="en-US" sz="1700" dirty="0"/>
              <a:t>:     </a:t>
            </a:r>
            <a:r>
              <a:rPr lang="en-US" sz="1700" dirty="0">
                <a:highlight>
                  <a:srgbClr val="00FF00"/>
                </a:highlight>
              </a:rPr>
              <a:t>Completed </a:t>
            </a:r>
            <a:r>
              <a:rPr lang="en-US" sz="1700" dirty="0"/>
              <a:t> “WP5 impact Risk Analysis” : </a:t>
            </a:r>
          </a:p>
          <a:p>
            <a:pPr marL="685800" lvl="1" indent="-228600">
              <a:buFont typeface="Arial" panose="020B0604020202020204" pitchFamily="34" charset="0"/>
              <a:buChar char="•"/>
            </a:pPr>
            <a:r>
              <a:rPr lang="en-US" sz="1700" b="1" dirty="0">
                <a:solidFill>
                  <a:srgbClr val="00B050"/>
                </a:solidFill>
              </a:rPr>
              <a:t>Deliverable 16</a:t>
            </a:r>
            <a:r>
              <a:rPr lang="en-US" sz="1700" dirty="0"/>
              <a:t>:  </a:t>
            </a:r>
            <a:r>
              <a:rPr lang="en-US" sz="1700" dirty="0">
                <a:highlight>
                  <a:srgbClr val="00FF00"/>
                </a:highlight>
              </a:rPr>
              <a:t>Completed </a:t>
            </a:r>
            <a:r>
              <a:rPr lang="en-US" sz="1700" dirty="0"/>
              <a:t> Report  “</a:t>
            </a:r>
            <a:r>
              <a:rPr lang="en-GB" sz="1700" dirty="0"/>
              <a:t>Compilation of ESS CM lessons learned </a:t>
            </a:r>
            <a:br>
              <a:rPr lang="en-GB" sz="1700" dirty="0"/>
            </a:br>
            <a:r>
              <a:rPr lang="en-GB" sz="1700" dirty="0"/>
              <a:t>		                                                     &amp; benchmarks  from facilities in implementation phase</a:t>
            </a:r>
            <a:r>
              <a:rPr lang="en-US" sz="1700" dirty="0"/>
              <a:t>” </a:t>
            </a:r>
          </a:p>
          <a:p>
            <a:pPr marL="180975" indent="-128588">
              <a:buFont typeface="Arial" panose="020B0604020202020204" pitchFamily="34" charset="0"/>
              <a:buChar char="•"/>
            </a:pPr>
            <a:r>
              <a:rPr lang="en-GB" b="1" i="1" dirty="0">
                <a:highlight>
                  <a:srgbClr val="C0C0C0"/>
                </a:highlight>
                <a:latin typeface="Helvetica" pitchFamily="2" charset="0"/>
              </a:rPr>
              <a:t>Ongoing</a:t>
            </a:r>
          </a:p>
          <a:p>
            <a:pPr marL="720725" indent="-266700">
              <a:buFont typeface="Arial" panose="020B0604020202020204" pitchFamily="34" charset="0"/>
              <a:buChar char="•"/>
            </a:pPr>
            <a:r>
              <a:rPr lang="en-GB" dirty="0">
                <a:latin typeface="Helvetica" pitchFamily="2" charset="0"/>
              </a:rPr>
              <a:t>M</a:t>
            </a:r>
            <a:r>
              <a:rPr lang="en-GB" dirty="0">
                <a:effectLst/>
                <a:latin typeface="Helvetica" pitchFamily="2" charset="0"/>
              </a:rPr>
              <a:t>id-project deliverable to set the roadmap for integrating the initial progress with the </a:t>
            </a:r>
            <a:r>
              <a:rPr lang="en-GB" b="1" dirty="0">
                <a:effectLst/>
                <a:latin typeface="Helvetica" pitchFamily="2" charset="0"/>
              </a:rPr>
              <a:t>technology developments </a:t>
            </a:r>
            <a:r>
              <a:rPr lang="en-GB" dirty="0">
                <a:effectLst/>
                <a:latin typeface="Helvetica" pitchFamily="2" charset="0"/>
              </a:rPr>
              <a:t>obtained in </a:t>
            </a:r>
            <a:r>
              <a:rPr lang="en-GB" dirty="0">
                <a:effectLst/>
                <a:highlight>
                  <a:srgbClr val="E59EDD"/>
                </a:highlight>
                <a:latin typeface="Helvetica" pitchFamily="2" charset="0"/>
              </a:rPr>
              <a:t>WP1 to 4 </a:t>
            </a:r>
            <a:r>
              <a:rPr lang="en-GB" dirty="0">
                <a:effectLst/>
                <a:latin typeface="Helvetica" pitchFamily="2" charset="0"/>
              </a:rPr>
              <a:t>into a new, optimized energy-efficient CM design.</a:t>
            </a:r>
          </a:p>
          <a:p>
            <a:pPr marL="720725" indent="-266700">
              <a:buFont typeface="Arial" panose="020B0604020202020204" pitchFamily="34" charset="0"/>
              <a:buChar char="•"/>
            </a:pPr>
            <a:r>
              <a:rPr lang="en-GB" dirty="0">
                <a:effectLst/>
                <a:latin typeface="Helvetica" pitchFamily="2" charset="0"/>
              </a:rPr>
              <a:t>Preparation of  survey meeting with</a:t>
            </a:r>
            <a:r>
              <a:rPr lang="en-GB" dirty="0">
                <a:latin typeface="Helvetica" pitchFamily="2" charset="0"/>
              </a:rPr>
              <a:t> Technologies WPs. Evaluation of technology readiness and maturity.</a:t>
            </a:r>
          </a:p>
          <a:p>
            <a:pPr marL="720725" indent="-266700">
              <a:buFont typeface="Arial" panose="020B0604020202020204" pitchFamily="34" charset="0"/>
              <a:buChar char="•"/>
            </a:pPr>
            <a:r>
              <a:rPr lang="en-GB" dirty="0">
                <a:latin typeface="Helvetica" pitchFamily="2" charset="0"/>
              </a:rPr>
              <a:t>Addressing specificities/risks of each ISAS Technology, looking at different methodologies for integration in a cryomodule environment (typical constraints/ interfaces with beam physics, RF, LLRF, cryogenics, vacuum, instrumentation, cabling, alignment, </a:t>
            </a:r>
            <a:r>
              <a:rPr lang="en-GB" dirty="0" err="1">
                <a:latin typeface="Helvetica" pitchFamily="2" charset="0"/>
              </a:rPr>
              <a:t>WtrC</a:t>
            </a:r>
            <a:r>
              <a:rPr lang="en-GB" dirty="0">
                <a:latin typeface="Helvetica" pitchFamily="2" charset="0"/>
              </a:rPr>
              <a:t>/</a:t>
            </a:r>
            <a:r>
              <a:rPr lang="en-GB" dirty="0" err="1">
                <a:latin typeface="Helvetica" pitchFamily="2" charset="0"/>
              </a:rPr>
              <a:t>IAirC</a:t>
            </a:r>
            <a:r>
              <a:rPr lang="en-GB" dirty="0">
                <a:latin typeface="Helvetica" pitchFamily="2" charset="0"/>
              </a:rPr>
              <a:t>.)</a:t>
            </a:r>
            <a:br>
              <a:rPr lang="en-GB" dirty="0">
                <a:effectLst/>
                <a:highlight>
                  <a:srgbClr val="FFFF00"/>
                </a:highlight>
                <a:latin typeface="Helvetica" pitchFamily="2" charset="0"/>
              </a:rPr>
            </a:br>
            <a:endParaRPr lang="en-GB" dirty="0">
              <a:effectLst/>
              <a:latin typeface="Helvetica" pitchFamily="2" charset="0"/>
            </a:endParaRPr>
          </a:p>
          <a:p>
            <a:pPr marL="180975" indent="-128588"/>
            <a:r>
              <a:rPr lang="en-GB" sz="2000" b="1" dirty="0">
                <a:highlight>
                  <a:srgbClr val="00FF00"/>
                </a:highlight>
                <a:latin typeface="Helvetica" pitchFamily="2" charset="0"/>
              </a:rPr>
              <a:t>Deliverable 5.1 </a:t>
            </a:r>
            <a:r>
              <a:rPr lang="en-GB" sz="2000" dirty="0">
                <a:latin typeface="Helvetica" pitchFamily="2" charset="0"/>
              </a:rPr>
              <a:t>: </a:t>
            </a:r>
            <a:r>
              <a:rPr lang="en-GB" dirty="0">
                <a:latin typeface="Helvetica" pitchFamily="2" charset="0"/>
              </a:rPr>
              <a:t>Compilation of ESS CM lessons learned &amp; benchmarks (Due date: M24 or </a:t>
            </a:r>
            <a:r>
              <a:rPr lang="en-GB" dirty="0">
                <a:highlight>
                  <a:srgbClr val="00FF00"/>
                </a:highlight>
                <a:latin typeface="Helvetica" pitchFamily="2" charset="0"/>
              </a:rPr>
              <a:t>Feb-2026</a:t>
            </a:r>
            <a:r>
              <a:rPr lang="en-GB" dirty="0">
                <a:latin typeface="Helvetica" pitchFamily="2" charset="0"/>
              </a:rPr>
              <a:t>)</a:t>
            </a:r>
          </a:p>
          <a:p>
            <a:pPr marL="180975" indent="-128588"/>
            <a:r>
              <a:rPr lang="en-GB" sz="2000" b="1" dirty="0">
                <a:highlight>
                  <a:srgbClr val="C0C0C0"/>
                </a:highlight>
                <a:latin typeface="Helvetica" pitchFamily="2" charset="0"/>
              </a:rPr>
              <a:t>Deliverable 5.2 </a:t>
            </a:r>
            <a:r>
              <a:rPr lang="en-GB" sz="2000" dirty="0">
                <a:latin typeface="Helvetica" pitchFamily="2" charset="0"/>
              </a:rPr>
              <a:t>: </a:t>
            </a:r>
            <a:r>
              <a:rPr lang="en-GB" dirty="0">
                <a:latin typeface="Helvetica" pitchFamily="2" charset="0"/>
              </a:rPr>
              <a:t>Roadmap for the CM design (Due date: M36 or </a:t>
            </a:r>
            <a:r>
              <a:rPr lang="en-GB" dirty="0">
                <a:highlight>
                  <a:srgbClr val="C0C0C0"/>
                </a:highlight>
                <a:latin typeface="Helvetica" pitchFamily="2" charset="0"/>
              </a:rPr>
              <a:t>Feb-2027</a:t>
            </a:r>
            <a:r>
              <a:rPr lang="en-GB" dirty="0">
                <a:latin typeface="Helvetica" pitchFamily="2" charset="0"/>
              </a:rPr>
              <a:t>).</a:t>
            </a:r>
          </a:p>
        </p:txBody>
      </p:sp>
      <p:sp>
        <p:nvSpPr>
          <p:cNvPr id="2" name="Date Placeholder 1">
            <a:extLst>
              <a:ext uri="{FF2B5EF4-FFF2-40B4-BE49-F238E27FC236}">
                <a16:creationId xmlns:a16="http://schemas.microsoft.com/office/drawing/2014/main" id="{047B1B90-1EEF-E69F-81F2-40B5B16FD2CA}"/>
              </a:ext>
            </a:extLst>
          </p:cNvPr>
          <p:cNvSpPr>
            <a:spLocks noGrp="1"/>
          </p:cNvSpPr>
          <p:nvPr>
            <p:ph type="dt" sz="half" idx="10"/>
          </p:nvPr>
        </p:nvSpPr>
        <p:spPr/>
        <p:txBody>
          <a:bodyPr/>
          <a:lstStyle/>
          <a:p>
            <a:fld id="{39BF5811-9CEF-F644-BAE3-933B6D70CE9A}" type="datetime1">
              <a:rPr lang="sv-SE" smtClean="0"/>
              <a:t>2026-10-20</a:t>
            </a:fld>
            <a:endParaRPr lang="en-BE"/>
          </a:p>
        </p:txBody>
      </p:sp>
      <p:sp>
        <p:nvSpPr>
          <p:cNvPr id="6" name="Footer Placeholder 5">
            <a:extLst>
              <a:ext uri="{FF2B5EF4-FFF2-40B4-BE49-F238E27FC236}">
                <a16:creationId xmlns:a16="http://schemas.microsoft.com/office/drawing/2014/main" id="{78ED70EC-4C2A-3344-6D7A-49117CB4A7B0}"/>
              </a:ext>
            </a:extLst>
          </p:cNvPr>
          <p:cNvSpPr>
            <a:spLocks noGrp="1"/>
          </p:cNvSpPr>
          <p:nvPr>
            <p:ph type="ftr" sz="quarter" idx="11"/>
          </p:nvPr>
        </p:nvSpPr>
        <p:spPr/>
        <p:txBody>
          <a:bodyPr/>
          <a:lstStyle/>
          <a:p>
            <a:r>
              <a:rPr lang="en-BE"/>
              <a:t>Nuno Elias - iSAS WP5 - Steering Committee Oct/2026</a:t>
            </a:r>
          </a:p>
        </p:txBody>
      </p:sp>
      <p:sp>
        <p:nvSpPr>
          <p:cNvPr id="8" name="Slide Number Placeholder 7">
            <a:extLst>
              <a:ext uri="{FF2B5EF4-FFF2-40B4-BE49-F238E27FC236}">
                <a16:creationId xmlns:a16="http://schemas.microsoft.com/office/drawing/2014/main" id="{1995B479-0099-E159-9A4F-DE861C28A0E5}"/>
              </a:ext>
            </a:extLst>
          </p:cNvPr>
          <p:cNvSpPr>
            <a:spLocks noGrp="1"/>
          </p:cNvSpPr>
          <p:nvPr>
            <p:ph type="sldNum" sz="quarter" idx="12"/>
          </p:nvPr>
        </p:nvSpPr>
        <p:spPr/>
        <p:txBody>
          <a:bodyPr/>
          <a:lstStyle/>
          <a:p>
            <a:fld id="{4068FCCF-9A80-B240-8D85-84F960565AFA}" type="slidenum">
              <a:rPr lang="en-BE" smtClean="0"/>
              <a:t>6</a:t>
            </a:fld>
            <a:endParaRPr lang="en-BE"/>
          </a:p>
        </p:txBody>
      </p:sp>
    </p:spTree>
    <p:extLst>
      <p:ext uri="{BB962C8B-B14F-4D97-AF65-F5344CB8AC3E}">
        <p14:creationId xmlns:p14="http://schemas.microsoft.com/office/powerpoint/2010/main" val="95205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7872DC-E85D-688D-C9AC-3ED60111B17C}"/>
              </a:ext>
            </a:extLst>
          </p:cNvPr>
          <p:cNvSpPr/>
          <p:nvPr/>
        </p:nvSpPr>
        <p:spPr>
          <a:xfrm>
            <a:off x="288000" y="1080000"/>
            <a:ext cx="11627999" cy="1188000"/>
          </a:xfrm>
          <a:prstGeom prst="rect">
            <a:avLst/>
          </a:prstGeom>
          <a:solidFill>
            <a:schemeClr val="bg1">
              <a:lumMod val="95000"/>
            </a:schemeClr>
          </a:solidFill>
          <a:ln>
            <a:solidFill>
              <a:srgbClr val="A4C137"/>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8364469" cy="461665"/>
          </a:xfrm>
          <a:prstGeom prst="rect">
            <a:avLst/>
          </a:prstGeom>
          <a:noFill/>
        </p:spPr>
        <p:txBody>
          <a:bodyPr wrap="none" rtlCol="0">
            <a:spAutoFit/>
          </a:bodyPr>
          <a:lstStyle/>
          <a:p>
            <a:r>
              <a:rPr lang="en-BE" sz="2400" b="1">
                <a:solidFill>
                  <a:srgbClr val="002060"/>
                </a:solidFill>
              </a:rPr>
              <a:t>WP</a:t>
            </a:r>
            <a:r>
              <a:rPr lang="en-US" sz="2400" b="1" dirty="0">
                <a:solidFill>
                  <a:srgbClr val="002060"/>
                </a:solidFill>
              </a:rPr>
              <a:t>5 (INT#1)</a:t>
            </a:r>
            <a:r>
              <a:rPr lang="en-BE" sz="2400" b="1">
                <a:solidFill>
                  <a:srgbClr val="002060"/>
                </a:solidFill>
              </a:rPr>
              <a:t> – </a:t>
            </a:r>
            <a:r>
              <a:rPr lang="en-US" sz="2400" b="1" dirty="0">
                <a:solidFill>
                  <a:srgbClr val="002060"/>
                </a:solidFill>
              </a:rPr>
              <a:t>Design new CM</a:t>
            </a:r>
            <a:r>
              <a:rPr lang="en-BE" sz="2400" b="1">
                <a:solidFill>
                  <a:srgbClr val="002060"/>
                </a:solidFill>
              </a:rPr>
              <a:t>:</a:t>
            </a:r>
            <a:r>
              <a:rPr lang="en-BE" sz="2400" b="1">
                <a:solidFill>
                  <a:schemeClr val="bg2">
                    <a:lumMod val="50000"/>
                  </a:schemeClr>
                </a:solidFill>
              </a:rPr>
              <a:t> </a:t>
            </a:r>
            <a:r>
              <a:rPr lang="en-BE" sz="2400" b="1" dirty="0">
                <a:solidFill>
                  <a:schemeClr val="bg2">
                    <a:lumMod val="50000"/>
                  </a:schemeClr>
                </a:solidFill>
              </a:rPr>
              <a:t>status/evolution of </a:t>
            </a:r>
            <a:r>
              <a:rPr lang="en-BE" sz="2400" b="1">
                <a:solidFill>
                  <a:schemeClr val="bg2">
                    <a:lumMod val="50000"/>
                  </a:schemeClr>
                </a:solidFill>
              </a:rPr>
              <a:t>Task </a:t>
            </a:r>
            <a:r>
              <a:rPr lang="en-US" sz="2400" b="1" dirty="0">
                <a:solidFill>
                  <a:schemeClr val="bg2">
                    <a:lumMod val="50000"/>
                  </a:schemeClr>
                </a:solidFill>
              </a:rPr>
              <a:t>5</a:t>
            </a:r>
            <a:r>
              <a:rPr lang="en-BE" sz="2400" b="1">
                <a:solidFill>
                  <a:schemeClr val="bg2">
                    <a:lumMod val="50000"/>
                  </a:schemeClr>
                </a:solidFill>
              </a:rPr>
              <a:t>.</a:t>
            </a:r>
            <a:r>
              <a:rPr lang="en-US" sz="2400" b="1" dirty="0">
                <a:solidFill>
                  <a:schemeClr val="bg2">
                    <a:lumMod val="50000"/>
                  </a:schemeClr>
                </a:solidFill>
              </a:rPr>
              <a:t>3</a:t>
            </a:r>
            <a:r>
              <a:rPr lang="en-BE" sz="2400" b="1">
                <a:solidFill>
                  <a:schemeClr val="bg2">
                    <a:lumMod val="50000"/>
                  </a:schemeClr>
                </a:solidFill>
              </a:rPr>
              <a:t> </a:t>
            </a:r>
            <a:endParaRPr lang="en-BE" sz="2400" b="1" dirty="0">
              <a:solidFill>
                <a:schemeClr val="bg2">
                  <a:lumMod val="50000"/>
                </a:schemeClr>
              </a:solidFill>
            </a:endParaRP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667" y="109460"/>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DD1BA4E-9CE4-E3EE-5684-DD9136C63014}"/>
              </a:ext>
            </a:extLst>
          </p:cNvPr>
          <p:cNvSpPr txBox="1"/>
          <p:nvPr/>
        </p:nvSpPr>
        <p:spPr>
          <a:xfrm>
            <a:off x="412667" y="1103921"/>
            <a:ext cx="11811000" cy="5109091"/>
          </a:xfrm>
          <a:prstGeom prst="rect">
            <a:avLst/>
          </a:prstGeom>
          <a:noFill/>
        </p:spPr>
        <p:txBody>
          <a:bodyPr wrap="square" rtlCol="0">
            <a:spAutoFit/>
          </a:bodyPr>
          <a:lstStyle/>
          <a:p>
            <a:r>
              <a:rPr lang="en-GB" b="1" i="1" dirty="0">
                <a:effectLst/>
                <a:latin typeface="Helvetica" pitchFamily="2" charset="0"/>
              </a:rPr>
              <a:t>Task 5.3: Sustainable criteria for LINAC cryomodule design– </a:t>
            </a:r>
            <a:r>
              <a:rPr lang="en-GB" b="1" i="1" dirty="0">
                <a:effectLst/>
                <a:highlight>
                  <a:srgbClr val="A4C137"/>
                </a:highlight>
                <a:latin typeface="Helvetica" pitchFamily="2" charset="0"/>
              </a:rPr>
              <a:t>M24-M48</a:t>
            </a:r>
            <a:endParaRPr lang="en-GB" b="1" dirty="0">
              <a:effectLst/>
              <a:highlight>
                <a:srgbClr val="A4C137"/>
              </a:highlight>
              <a:latin typeface="Helvetica" pitchFamily="2" charset="0"/>
            </a:endParaRPr>
          </a:p>
          <a:p>
            <a:r>
              <a:rPr lang="en-GB" i="1" dirty="0">
                <a:effectLst/>
                <a:latin typeface="Helvetica" pitchFamily="2" charset="0"/>
              </a:rPr>
              <a:t>• Integrate findings from the other </a:t>
            </a:r>
            <a:r>
              <a:rPr lang="en-GB" i="1" dirty="0" err="1">
                <a:effectLst/>
                <a:latin typeface="Helvetica" pitchFamily="2" charset="0"/>
              </a:rPr>
              <a:t>iSAS</a:t>
            </a:r>
            <a:r>
              <a:rPr lang="en-GB" i="1" dirty="0">
                <a:effectLst/>
                <a:latin typeface="Helvetica" pitchFamily="2" charset="0"/>
              </a:rPr>
              <a:t> WPs into a generic CM design.</a:t>
            </a:r>
            <a:endParaRPr lang="en-GB" dirty="0">
              <a:effectLst/>
              <a:latin typeface="Helvetica" pitchFamily="2" charset="0"/>
            </a:endParaRPr>
          </a:p>
          <a:p>
            <a:r>
              <a:rPr lang="en-GB" i="1" dirty="0">
                <a:effectLst/>
                <a:latin typeface="Helvetica" pitchFamily="2" charset="0"/>
              </a:rPr>
              <a:t>• Explore the sustainability criteria for the design.</a:t>
            </a:r>
          </a:p>
          <a:p>
            <a:endParaRPr lang="en-GB" i="1" dirty="0">
              <a:effectLst/>
              <a:latin typeface="Helvetica" pitchFamily="2" charset="0"/>
            </a:endParaRPr>
          </a:p>
          <a:p>
            <a:endParaRPr lang="en-GB" i="1" dirty="0">
              <a:highlight>
                <a:srgbClr val="808080"/>
              </a:highlight>
              <a:latin typeface="Helvetica" pitchFamily="2" charset="0"/>
            </a:endParaRPr>
          </a:p>
          <a:p>
            <a:r>
              <a:rPr lang="en-GB" b="1" i="1" dirty="0">
                <a:effectLst/>
                <a:highlight>
                  <a:srgbClr val="A4C137"/>
                </a:highlight>
                <a:latin typeface="Helvetica" pitchFamily="2" charset="0"/>
              </a:rPr>
              <a:t>Task 5.3 </a:t>
            </a:r>
            <a:r>
              <a:rPr lang="en-GB" i="1" dirty="0">
                <a:effectLst/>
                <a:highlight>
                  <a:srgbClr val="A4C137"/>
                </a:highlight>
                <a:latin typeface="Helvetica" pitchFamily="2" charset="0"/>
              </a:rPr>
              <a:t>(ESS, </a:t>
            </a:r>
            <a:r>
              <a:rPr lang="en-GB" b="1" i="1" dirty="0">
                <a:effectLst/>
                <a:highlight>
                  <a:srgbClr val="A4C137"/>
                </a:highlight>
                <a:latin typeface="Helvetica" pitchFamily="2" charset="0"/>
              </a:rPr>
              <a:t>CNRS</a:t>
            </a:r>
            <a:r>
              <a:rPr lang="en-GB" i="1" dirty="0">
                <a:effectLst/>
                <a:highlight>
                  <a:srgbClr val="A4C137"/>
                </a:highlight>
                <a:latin typeface="Helvetica" pitchFamily="2" charset="0"/>
              </a:rPr>
              <a:t>, CERN) – </a:t>
            </a:r>
            <a:r>
              <a:rPr lang="en-GB" b="1" i="1" dirty="0">
                <a:latin typeface="Helvetica" pitchFamily="2" charset="0"/>
              </a:rPr>
              <a:t>Ongoing</a:t>
            </a:r>
            <a:endParaRPr lang="en-GB" i="1" dirty="0">
              <a:effectLst/>
              <a:latin typeface="Helvetica" pitchFamily="2" charset="0"/>
            </a:endParaRPr>
          </a:p>
          <a:p>
            <a:pPr marL="180975" indent="-128588">
              <a:buFont typeface="Arial" panose="020B0604020202020204" pitchFamily="34" charset="0"/>
              <a:buChar char="•"/>
            </a:pPr>
            <a:r>
              <a:rPr lang="en-GB" dirty="0">
                <a:effectLst/>
                <a:latin typeface="Helvetica" pitchFamily="2" charset="0"/>
              </a:rPr>
              <a:t>This task is dedicated to the main </a:t>
            </a:r>
            <a:r>
              <a:rPr lang="en-GB" u="sng" dirty="0">
                <a:effectLst/>
                <a:latin typeface="Helvetica" pitchFamily="2" charset="0"/>
              </a:rPr>
              <a:t>deliverable</a:t>
            </a:r>
            <a:r>
              <a:rPr lang="en-GB" dirty="0">
                <a:effectLst/>
                <a:latin typeface="Helvetica" pitchFamily="2" charset="0"/>
              </a:rPr>
              <a:t> of the </a:t>
            </a:r>
            <a:r>
              <a:rPr lang="en-GB" dirty="0">
                <a:effectLst/>
                <a:highlight>
                  <a:srgbClr val="E59EDD"/>
                </a:highlight>
                <a:latin typeface="Helvetica" pitchFamily="2" charset="0"/>
              </a:rPr>
              <a:t>WP5</a:t>
            </a:r>
            <a:r>
              <a:rPr lang="en-GB" dirty="0">
                <a:effectLst/>
                <a:latin typeface="Helvetica" pitchFamily="2" charset="0"/>
              </a:rPr>
              <a:t>, i.e., a parametric design of a sustainable cryomodule. Based on the developed </a:t>
            </a:r>
            <a:r>
              <a:rPr lang="en-GB" u="sng" dirty="0">
                <a:effectLst/>
                <a:latin typeface="Helvetica" pitchFamily="2" charset="0"/>
              </a:rPr>
              <a:t>technical roadmap</a:t>
            </a:r>
            <a:r>
              <a:rPr lang="en-GB" dirty="0">
                <a:effectLst/>
                <a:latin typeface="Helvetica" pitchFamily="2" charset="0"/>
              </a:rPr>
              <a:t> and under the guidance of experts, the developments of the parametric design will be conducted. </a:t>
            </a:r>
          </a:p>
          <a:p>
            <a:pPr marL="180975" indent="-128588">
              <a:buFont typeface="Arial" panose="020B0604020202020204" pitchFamily="34" charset="0"/>
              <a:buChar char="•"/>
            </a:pPr>
            <a:r>
              <a:rPr lang="en-GB" dirty="0">
                <a:effectLst/>
                <a:latin typeface="Helvetica" pitchFamily="2" charset="0"/>
              </a:rPr>
              <a:t>Direct or indirect, the relevant European institutes are engaged and a continued update with </a:t>
            </a:r>
            <a:r>
              <a:rPr lang="en-GB" dirty="0">
                <a:effectLst/>
                <a:highlight>
                  <a:srgbClr val="E59EDD"/>
                </a:highlight>
                <a:latin typeface="Helvetica" pitchFamily="2" charset="0"/>
              </a:rPr>
              <a:t>WP1-4 </a:t>
            </a:r>
            <a:r>
              <a:rPr lang="en-GB" dirty="0">
                <a:effectLst/>
                <a:latin typeface="Helvetica" pitchFamily="2" charset="0"/>
              </a:rPr>
              <a:t>experts will enhance the transversal integration activity. </a:t>
            </a:r>
          </a:p>
          <a:p>
            <a:pPr marL="180975" indent="-128588">
              <a:buFont typeface="Arial" panose="020B0604020202020204" pitchFamily="34" charset="0"/>
              <a:buChar char="•"/>
            </a:pPr>
            <a:r>
              <a:rPr lang="en-GB" dirty="0">
                <a:effectLst/>
                <a:latin typeface="Helvetica" pitchFamily="2" charset="0"/>
              </a:rPr>
              <a:t>In addition to the technical, energy-efficiency and </a:t>
            </a:r>
            <a:r>
              <a:rPr lang="en-GB" dirty="0">
                <a:effectLst/>
                <a:highlight>
                  <a:srgbClr val="FFFF00"/>
                </a:highlight>
                <a:latin typeface="Helvetica" pitchFamily="2" charset="0"/>
              </a:rPr>
              <a:t>performance criteria in the roadmap, (question on to what extent cost-efficiency to be considered)</a:t>
            </a:r>
            <a:r>
              <a:rPr lang="en-GB" dirty="0">
                <a:effectLst/>
                <a:latin typeface="Helvetica" pitchFamily="2" charset="0"/>
              </a:rPr>
              <a:t>. The integration of heat exchangers, thermal shields, cryogenic line, vacuum and monitoring instruments will be addressed.</a:t>
            </a:r>
          </a:p>
          <a:p>
            <a:pPr marL="180975" indent="-128588"/>
            <a:endParaRPr lang="en-GB" dirty="0">
              <a:latin typeface="Helvetica" pitchFamily="2" charset="0"/>
            </a:endParaRPr>
          </a:p>
          <a:p>
            <a:pPr marL="180975" indent="-128588"/>
            <a:endParaRPr lang="en-GB" dirty="0">
              <a:effectLst/>
              <a:latin typeface="Helvetica" pitchFamily="2" charset="0"/>
            </a:endParaRPr>
          </a:p>
          <a:p>
            <a:pPr marL="180975" indent="-128588"/>
            <a:r>
              <a:rPr lang="en-GB" sz="2000" b="1" dirty="0">
                <a:highlight>
                  <a:srgbClr val="A4C137"/>
                </a:highlight>
                <a:latin typeface="Helvetica" pitchFamily="2" charset="0"/>
              </a:rPr>
              <a:t>Deliverable 5.3 </a:t>
            </a:r>
            <a:r>
              <a:rPr lang="en-GB" sz="2000" dirty="0">
                <a:latin typeface="Helvetica" pitchFamily="2" charset="0"/>
              </a:rPr>
              <a:t>: </a:t>
            </a:r>
            <a:r>
              <a:rPr lang="en-GB" dirty="0">
                <a:latin typeface="Helvetica" pitchFamily="2" charset="0"/>
              </a:rPr>
              <a:t>Parametric design for a sustainable CM with </a:t>
            </a:r>
            <a:r>
              <a:rPr lang="en-GB" dirty="0" err="1">
                <a:latin typeface="Helvetica" pitchFamily="2" charset="0"/>
              </a:rPr>
              <a:t>iSAS</a:t>
            </a:r>
            <a:r>
              <a:rPr lang="en-GB" dirty="0">
                <a:latin typeface="Helvetica" pitchFamily="2" charset="0"/>
              </a:rPr>
              <a:t> tech. (Due date: M48 or </a:t>
            </a:r>
            <a:r>
              <a:rPr lang="en-GB" dirty="0">
                <a:highlight>
                  <a:srgbClr val="A4C137"/>
                </a:highlight>
                <a:latin typeface="Helvetica" pitchFamily="2" charset="0"/>
              </a:rPr>
              <a:t>Feb-2028, </a:t>
            </a:r>
            <a:r>
              <a:rPr lang="en-GB" dirty="0">
                <a:highlight>
                  <a:srgbClr val="FF00FF"/>
                </a:highlight>
                <a:latin typeface="Helvetica" pitchFamily="2" charset="0"/>
              </a:rPr>
              <a:t>extension requested for late 2028</a:t>
            </a:r>
            <a:r>
              <a:rPr lang="en-GB" dirty="0">
                <a:latin typeface="Helvetica" pitchFamily="2" charset="0"/>
              </a:rPr>
              <a:t>)</a:t>
            </a:r>
          </a:p>
        </p:txBody>
      </p:sp>
      <p:sp>
        <p:nvSpPr>
          <p:cNvPr id="6" name="Date Placeholder 5">
            <a:extLst>
              <a:ext uri="{FF2B5EF4-FFF2-40B4-BE49-F238E27FC236}">
                <a16:creationId xmlns:a16="http://schemas.microsoft.com/office/drawing/2014/main" id="{89950BED-5670-0AA1-79AA-F64E7B48A9F9}"/>
              </a:ext>
            </a:extLst>
          </p:cNvPr>
          <p:cNvSpPr>
            <a:spLocks noGrp="1"/>
          </p:cNvSpPr>
          <p:nvPr>
            <p:ph type="dt" sz="half" idx="10"/>
          </p:nvPr>
        </p:nvSpPr>
        <p:spPr/>
        <p:txBody>
          <a:bodyPr/>
          <a:lstStyle/>
          <a:p>
            <a:fld id="{1DB761AE-98E0-5F4F-9AAD-AB92EBE1A4F1}" type="datetime1">
              <a:rPr lang="sv-SE" smtClean="0"/>
              <a:t>2026-10-20</a:t>
            </a:fld>
            <a:endParaRPr lang="en-BE"/>
          </a:p>
        </p:txBody>
      </p:sp>
      <p:sp>
        <p:nvSpPr>
          <p:cNvPr id="7" name="Footer Placeholder 6">
            <a:extLst>
              <a:ext uri="{FF2B5EF4-FFF2-40B4-BE49-F238E27FC236}">
                <a16:creationId xmlns:a16="http://schemas.microsoft.com/office/drawing/2014/main" id="{2ACD1740-00B7-0961-FBED-EC2DA6AE7092}"/>
              </a:ext>
            </a:extLst>
          </p:cNvPr>
          <p:cNvSpPr>
            <a:spLocks noGrp="1"/>
          </p:cNvSpPr>
          <p:nvPr>
            <p:ph type="ftr" sz="quarter" idx="11"/>
          </p:nvPr>
        </p:nvSpPr>
        <p:spPr/>
        <p:txBody>
          <a:bodyPr/>
          <a:lstStyle/>
          <a:p>
            <a:r>
              <a:rPr lang="en-BE"/>
              <a:t>Nuno Elias - iSAS WP5 - Steering Committee Oct/2026</a:t>
            </a:r>
          </a:p>
        </p:txBody>
      </p:sp>
      <p:sp>
        <p:nvSpPr>
          <p:cNvPr id="8" name="Slide Number Placeholder 7">
            <a:extLst>
              <a:ext uri="{FF2B5EF4-FFF2-40B4-BE49-F238E27FC236}">
                <a16:creationId xmlns:a16="http://schemas.microsoft.com/office/drawing/2014/main" id="{9F429E1C-CC48-B6E7-99F0-C4EE82BDE452}"/>
              </a:ext>
            </a:extLst>
          </p:cNvPr>
          <p:cNvSpPr>
            <a:spLocks noGrp="1"/>
          </p:cNvSpPr>
          <p:nvPr>
            <p:ph type="sldNum" sz="quarter" idx="12"/>
          </p:nvPr>
        </p:nvSpPr>
        <p:spPr/>
        <p:txBody>
          <a:bodyPr/>
          <a:lstStyle/>
          <a:p>
            <a:fld id="{4068FCCF-9A80-B240-8D85-84F960565AFA}" type="slidenum">
              <a:rPr lang="en-BE" smtClean="0"/>
              <a:t>7</a:t>
            </a:fld>
            <a:endParaRPr lang="en-BE"/>
          </a:p>
        </p:txBody>
      </p:sp>
    </p:spTree>
    <p:extLst>
      <p:ext uri="{BB962C8B-B14F-4D97-AF65-F5344CB8AC3E}">
        <p14:creationId xmlns:p14="http://schemas.microsoft.com/office/powerpoint/2010/main" val="2395882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FFD5D-6C24-48BF-103E-D73C866BF9F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BF5A47E-6ED0-504D-5F9C-4ED9DFA39F34}"/>
              </a:ext>
            </a:extLst>
          </p:cNvPr>
          <p:cNvSpPr txBox="1"/>
          <p:nvPr/>
        </p:nvSpPr>
        <p:spPr>
          <a:xfrm>
            <a:off x="3418115" y="315684"/>
            <a:ext cx="7261603" cy="461665"/>
          </a:xfrm>
          <a:prstGeom prst="rect">
            <a:avLst/>
          </a:prstGeom>
          <a:noFill/>
        </p:spPr>
        <p:txBody>
          <a:bodyPr wrap="none" rtlCol="0">
            <a:spAutoFit/>
          </a:bodyPr>
          <a:lstStyle/>
          <a:p>
            <a:r>
              <a:rPr lang="en-US" sz="2400" b="1" dirty="0">
                <a:solidFill>
                  <a:srgbClr val="002060"/>
                </a:solidFill>
              </a:rPr>
              <a:t>WP5 – </a:t>
            </a:r>
            <a:r>
              <a:rPr lang="en-US" sz="2400" b="1" dirty="0">
                <a:solidFill>
                  <a:srgbClr val="00B050"/>
                </a:solidFill>
              </a:rPr>
              <a:t>Design new CM: </a:t>
            </a:r>
            <a:r>
              <a:rPr lang="en-US" sz="2400" b="1" dirty="0">
                <a:solidFill>
                  <a:schemeClr val="bg2">
                    <a:lumMod val="50000"/>
                  </a:schemeClr>
                </a:solidFill>
              </a:rPr>
              <a:t>status/evolution of </a:t>
            </a:r>
            <a:r>
              <a:rPr lang="en-US" sz="2400" b="1" dirty="0">
                <a:solidFill>
                  <a:srgbClr val="00B050"/>
                </a:solidFill>
              </a:rPr>
              <a:t>Task 5.3 </a:t>
            </a:r>
          </a:p>
        </p:txBody>
      </p:sp>
      <p:pic>
        <p:nvPicPr>
          <p:cNvPr id="5" name="Picture 2" descr="Innovate for Sustainable Accelerating Systems: Kick-Off Meeting">
            <a:extLst>
              <a:ext uri="{FF2B5EF4-FFF2-40B4-BE49-F238E27FC236}">
                <a16:creationId xmlns:a16="http://schemas.microsoft.com/office/drawing/2014/main" id="{FC86DA6D-8B30-99F3-EF26-CAB72FFAF3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19E2511E-9B3C-C84E-76E6-BB4669CD4542}"/>
              </a:ext>
            </a:extLst>
          </p:cNvPr>
          <p:cNvSpPr>
            <a:spLocks noGrp="1"/>
          </p:cNvSpPr>
          <p:nvPr>
            <p:ph type="sldNum" sz="quarter" idx="12"/>
          </p:nvPr>
        </p:nvSpPr>
        <p:spPr>
          <a:xfrm>
            <a:off x="8610600" y="6450142"/>
            <a:ext cx="2743200" cy="365125"/>
          </a:xfrm>
          <a:prstGeom prst="rect">
            <a:avLst/>
          </a:prstGeom>
        </p:spPr>
        <p:txBody>
          <a:bodyPr vert="horz" lIns="91440" tIns="45720" rIns="91440" bIns="45720" rtlCol="0" anchor="ctr"/>
          <a:lstStyle>
            <a:defPPr>
              <a:defRPr lang="en-B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68FCCF-9A80-B240-8D85-84F960565AFA}" type="slidenum">
              <a:rPr lang="en-BE" smtClean="0"/>
              <a:pPr/>
              <a:t>8</a:t>
            </a:fld>
            <a:endParaRPr lang="en-BE"/>
          </a:p>
        </p:txBody>
      </p:sp>
      <p:sp>
        <p:nvSpPr>
          <p:cNvPr id="10" name="Rectangle 9">
            <a:extLst>
              <a:ext uri="{FF2B5EF4-FFF2-40B4-BE49-F238E27FC236}">
                <a16:creationId xmlns:a16="http://schemas.microsoft.com/office/drawing/2014/main" id="{738461C0-1555-AA3A-30D0-DFE8A865F0AA}"/>
              </a:ext>
            </a:extLst>
          </p:cNvPr>
          <p:cNvSpPr/>
          <p:nvPr/>
        </p:nvSpPr>
        <p:spPr>
          <a:xfrm>
            <a:off x="3418115" y="777350"/>
            <a:ext cx="8243999" cy="635526"/>
          </a:xfrm>
          <a:prstGeom prst="rect">
            <a:avLst/>
          </a:prstGeom>
          <a:solidFill>
            <a:schemeClr val="bg1">
              <a:lumMod val="95000"/>
            </a:schemeClr>
          </a:solidFill>
          <a:ln>
            <a:solidFill>
              <a:srgbClr val="A4C137"/>
            </a:solidFill>
          </a:ln>
        </p:spPr>
        <p:style>
          <a:lnRef idx="2">
            <a:schemeClr val="accent6"/>
          </a:lnRef>
          <a:fillRef idx="1">
            <a:schemeClr val="lt1"/>
          </a:fillRef>
          <a:effectRef idx="0">
            <a:schemeClr val="accent6"/>
          </a:effectRef>
          <a:fontRef idx="minor">
            <a:schemeClr val="dk1"/>
          </a:fontRef>
        </p:style>
        <p:txBody>
          <a:bodyPr rtlCol="0" anchor="ctr"/>
          <a:lstStyle/>
          <a:p>
            <a:r>
              <a:rPr lang="en-GB" sz="1400" b="1" i="1" dirty="0">
                <a:effectLst/>
                <a:latin typeface="Helvetica" pitchFamily="2" charset="0"/>
              </a:rPr>
              <a:t>Task 5.3: Sustainable criteria for LINAC cryomodule design – </a:t>
            </a:r>
            <a:r>
              <a:rPr lang="en-GB" sz="1400" b="1" i="1" dirty="0">
                <a:effectLst/>
                <a:highlight>
                  <a:srgbClr val="A4C137"/>
                </a:highlight>
                <a:latin typeface="Helvetica" pitchFamily="2" charset="0"/>
              </a:rPr>
              <a:t>M24-M48</a:t>
            </a:r>
            <a:endParaRPr lang="en-GB" sz="1400" b="1" dirty="0">
              <a:effectLst/>
              <a:highlight>
                <a:srgbClr val="A4C137"/>
              </a:highlight>
              <a:latin typeface="Helvetica" pitchFamily="2" charset="0"/>
            </a:endParaRPr>
          </a:p>
          <a:p>
            <a:r>
              <a:rPr lang="en-GB" sz="1400" i="1" dirty="0">
                <a:effectLst/>
                <a:latin typeface="Helvetica" pitchFamily="2" charset="0"/>
              </a:rPr>
              <a:t>• Integrate findings from the other </a:t>
            </a:r>
            <a:r>
              <a:rPr lang="en-GB" sz="1400" i="1" dirty="0" err="1">
                <a:effectLst/>
                <a:latin typeface="Helvetica" pitchFamily="2" charset="0"/>
              </a:rPr>
              <a:t>iSAS</a:t>
            </a:r>
            <a:r>
              <a:rPr lang="en-GB" sz="1400" i="1" dirty="0">
                <a:effectLst/>
                <a:latin typeface="Helvetica" pitchFamily="2" charset="0"/>
              </a:rPr>
              <a:t> WPs into a generic CM design.</a:t>
            </a:r>
            <a:endParaRPr lang="en-GB" sz="1400" dirty="0">
              <a:effectLst/>
              <a:latin typeface="Helvetica" pitchFamily="2" charset="0"/>
            </a:endParaRPr>
          </a:p>
          <a:p>
            <a:r>
              <a:rPr lang="en-GB" sz="1400" i="1" dirty="0">
                <a:effectLst/>
                <a:latin typeface="Helvetica" pitchFamily="2" charset="0"/>
              </a:rPr>
              <a:t>• Explore the sustainability criteria for the design.</a:t>
            </a:r>
          </a:p>
        </p:txBody>
      </p:sp>
      <p:sp>
        <p:nvSpPr>
          <p:cNvPr id="13" name="Espace réservé du contenu 2">
            <a:extLst>
              <a:ext uri="{FF2B5EF4-FFF2-40B4-BE49-F238E27FC236}">
                <a16:creationId xmlns:a16="http://schemas.microsoft.com/office/drawing/2014/main" id="{08CC0D3E-355B-C51E-EEB6-10DFE486E72D}"/>
              </a:ext>
            </a:extLst>
          </p:cNvPr>
          <p:cNvSpPr>
            <a:spLocks noGrp="1"/>
          </p:cNvSpPr>
          <p:nvPr>
            <p:ph idx="1"/>
          </p:nvPr>
        </p:nvSpPr>
        <p:spPr>
          <a:xfrm>
            <a:off x="342900" y="1713357"/>
            <a:ext cx="11163300" cy="788373"/>
          </a:xfrm>
        </p:spPr>
        <p:txBody>
          <a:bodyPr>
            <a:normAutofit/>
          </a:bodyPr>
          <a:lstStyle/>
          <a:p>
            <a:r>
              <a:rPr lang="en-US" sz="2400" b="1" dirty="0">
                <a:solidFill>
                  <a:srgbClr val="002060"/>
                </a:solidFill>
              </a:rPr>
              <a:t>Activities: </a:t>
            </a:r>
            <a:r>
              <a:rPr lang="en-US" sz="2000" b="1" u="sng" dirty="0">
                <a:solidFill>
                  <a:srgbClr val="002060"/>
                </a:solidFill>
                <a:highlight>
                  <a:srgbClr val="C0C0C0"/>
                </a:highlight>
              </a:rPr>
              <a:t>Task</a:t>
            </a:r>
            <a:r>
              <a:rPr lang="en-US" sz="2000" u="sng" dirty="0">
                <a:highlight>
                  <a:srgbClr val="C0C0C0"/>
                </a:highlight>
              </a:rPr>
              <a:t> Started:</a:t>
            </a:r>
            <a:r>
              <a:rPr lang="en-US" sz="2000" dirty="0"/>
              <a:t> M24 (</a:t>
            </a:r>
            <a:r>
              <a:rPr lang="en-US" sz="2000" u="sng" dirty="0"/>
              <a:t>Mar26</a:t>
            </a:r>
            <a:r>
              <a:rPr lang="en-US" sz="2000" dirty="0"/>
              <a:t>)</a:t>
            </a:r>
          </a:p>
          <a:p>
            <a:pPr lvl="1">
              <a:buFont typeface="Wingdings" pitchFamily="2" charset="2"/>
              <a:buChar char="Ø"/>
            </a:pPr>
            <a:r>
              <a:rPr lang="en-US" sz="1800" dirty="0">
                <a:highlight>
                  <a:srgbClr val="00FF00"/>
                </a:highlight>
              </a:rPr>
              <a:t> In-person workshop at IJCLAB in 28-Jan-2026, </a:t>
            </a:r>
            <a:r>
              <a:rPr lang="en-US" sz="1800" b="1" i="1" dirty="0">
                <a:highlight>
                  <a:srgbClr val="00FF00"/>
                </a:highlight>
              </a:rPr>
              <a:t>brainstorming</a:t>
            </a:r>
            <a:r>
              <a:rPr lang="en-US" sz="1800" dirty="0">
                <a:highlight>
                  <a:srgbClr val="00FF00"/>
                </a:highlight>
              </a:rPr>
              <a:t> towards parametric design (create a team)</a:t>
            </a:r>
            <a:endParaRPr lang="en-US" sz="1800" dirty="0">
              <a:highlight>
                <a:srgbClr val="00FFFF"/>
              </a:highlight>
            </a:endParaRPr>
          </a:p>
          <a:p>
            <a:pPr marL="457200" lvl="1" indent="0">
              <a:buNone/>
            </a:pPr>
            <a:endParaRPr lang="en-US" sz="1800" dirty="0"/>
          </a:p>
          <a:p>
            <a:pPr marL="0" indent="0">
              <a:buNone/>
            </a:pPr>
            <a:endParaRPr lang="en-US" sz="2400" dirty="0"/>
          </a:p>
          <a:p>
            <a:pPr marL="0" indent="0">
              <a:buNone/>
            </a:pPr>
            <a:endParaRPr lang="en-US" dirty="0"/>
          </a:p>
          <a:p>
            <a:endParaRPr lang="en-US" dirty="0"/>
          </a:p>
          <a:p>
            <a:endParaRPr lang="en-US" dirty="0"/>
          </a:p>
          <a:p>
            <a:pPr marL="0" indent="0">
              <a:buNone/>
            </a:pPr>
            <a:endParaRPr lang="en-GB" dirty="0"/>
          </a:p>
        </p:txBody>
      </p:sp>
      <p:sp>
        <p:nvSpPr>
          <p:cNvPr id="15" name="TextBox 14">
            <a:extLst>
              <a:ext uri="{FF2B5EF4-FFF2-40B4-BE49-F238E27FC236}">
                <a16:creationId xmlns:a16="http://schemas.microsoft.com/office/drawing/2014/main" id="{EAF89902-72EC-9DEA-3302-3A73BAAD4A3D}"/>
              </a:ext>
            </a:extLst>
          </p:cNvPr>
          <p:cNvSpPr txBox="1"/>
          <p:nvPr/>
        </p:nvSpPr>
        <p:spPr>
          <a:xfrm>
            <a:off x="247382" y="5742304"/>
            <a:ext cx="11506200" cy="646331"/>
          </a:xfrm>
          <a:prstGeom prst="rect">
            <a:avLst/>
          </a:prstGeom>
          <a:noFill/>
        </p:spPr>
        <p:txBody>
          <a:bodyPr wrap="square">
            <a:spAutoFit/>
          </a:bodyPr>
          <a:lstStyle/>
          <a:p>
            <a:pPr marL="180975" indent="-128588"/>
            <a:r>
              <a:rPr lang="en-GB" b="1" dirty="0">
                <a:highlight>
                  <a:srgbClr val="A4C137"/>
                </a:highlight>
                <a:latin typeface="Helvetica" pitchFamily="2" charset="0"/>
              </a:rPr>
              <a:t>Main Ongoing Activity </a:t>
            </a:r>
            <a:r>
              <a:rPr lang="en-GB" dirty="0">
                <a:latin typeface="Helvetica" pitchFamily="2" charset="0"/>
              </a:rPr>
              <a:t>: Exhaustive </a:t>
            </a:r>
            <a:r>
              <a:rPr lang="en-GB" dirty="0"/>
              <a:t>Mapping of: how requirements/constraints shape final cryomodule design architecture and integration solutions (Beam, RF, </a:t>
            </a:r>
            <a:r>
              <a:rPr lang="en-GB" dirty="0" err="1"/>
              <a:t>Cryo</a:t>
            </a:r>
            <a:r>
              <a:rPr lang="en-GB" dirty="0"/>
              <a:t>, Machine goals, Machine architecture, etc) </a:t>
            </a:r>
            <a:endParaRPr lang="en-SE" dirty="0"/>
          </a:p>
        </p:txBody>
      </p:sp>
      <p:sp>
        <p:nvSpPr>
          <p:cNvPr id="2" name="Footer Placeholder 1">
            <a:extLst>
              <a:ext uri="{FF2B5EF4-FFF2-40B4-BE49-F238E27FC236}">
                <a16:creationId xmlns:a16="http://schemas.microsoft.com/office/drawing/2014/main" id="{72C4AA2A-6458-9E5D-5847-333ADD50B67F}"/>
              </a:ext>
            </a:extLst>
          </p:cNvPr>
          <p:cNvSpPr>
            <a:spLocks noGrp="1"/>
          </p:cNvSpPr>
          <p:nvPr>
            <p:ph type="ftr" sz="quarter" idx="11"/>
          </p:nvPr>
        </p:nvSpPr>
        <p:spPr>
          <a:xfrm>
            <a:off x="4038600" y="6450142"/>
            <a:ext cx="4114800" cy="365125"/>
          </a:xfrm>
          <a:prstGeom prst="rect">
            <a:avLst/>
          </a:prstGeom>
        </p:spPr>
        <p:txBody>
          <a:bodyPr vert="horz" lIns="91440" tIns="45720" rIns="91440" bIns="45720" rtlCol="0" anchor="ctr"/>
          <a:lstStyle>
            <a:defPPr>
              <a:defRPr lang="en-BE"/>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BE"/>
              <a:t>Nuno Elias - iSAS WP5 - Steering Committee Oct/2026</a:t>
            </a:r>
          </a:p>
        </p:txBody>
      </p:sp>
      <p:sp>
        <p:nvSpPr>
          <p:cNvPr id="3" name="Date Placeholder 2">
            <a:extLst>
              <a:ext uri="{FF2B5EF4-FFF2-40B4-BE49-F238E27FC236}">
                <a16:creationId xmlns:a16="http://schemas.microsoft.com/office/drawing/2014/main" id="{35F67794-C2CE-8BD0-4FFA-9A5E0C0F368C}"/>
              </a:ext>
            </a:extLst>
          </p:cNvPr>
          <p:cNvSpPr>
            <a:spLocks noGrp="1"/>
          </p:cNvSpPr>
          <p:nvPr>
            <p:ph type="dt" sz="half" idx="10"/>
          </p:nvPr>
        </p:nvSpPr>
        <p:spPr>
          <a:xfrm>
            <a:off x="838200" y="6450142"/>
            <a:ext cx="2743200" cy="365125"/>
          </a:xfrm>
          <a:prstGeom prst="rect">
            <a:avLst/>
          </a:prstGeom>
        </p:spPr>
        <p:txBody>
          <a:bodyPr vert="horz" lIns="91440" tIns="45720" rIns="91440" bIns="45720" rtlCol="0" anchor="ctr"/>
          <a:lstStyle>
            <a:defPPr>
              <a:defRPr lang="en-BE"/>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DC5887-AF96-7441-B0CB-8FD57F3F1E8A}" type="datetime1">
              <a:rPr lang="sv-SE" smtClean="0"/>
              <a:t>2026-10-20</a:t>
            </a:fld>
            <a:endParaRPr lang="en-BE"/>
          </a:p>
        </p:txBody>
      </p:sp>
      <p:sp>
        <p:nvSpPr>
          <p:cNvPr id="9" name="Rounded Rectangle 8">
            <a:extLst>
              <a:ext uri="{FF2B5EF4-FFF2-40B4-BE49-F238E27FC236}">
                <a16:creationId xmlns:a16="http://schemas.microsoft.com/office/drawing/2014/main" id="{1C10DABE-7C62-C9DB-3B45-A6F1FD6B52B6}"/>
              </a:ext>
            </a:extLst>
          </p:cNvPr>
          <p:cNvSpPr/>
          <p:nvPr/>
        </p:nvSpPr>
        <p:spPr>
          <a:xfrm>
            <a:off x="247382" y="2572453"/>
            <a:ext cx="2196000" cy="369332"/>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latin typeface="Helvetica" pitchFamily="2" charset="0"/>
              </a:rPr>
              <a:t>PARAMETRIC</a:t>
            </a:r>
            <a:endParaRPr lang="en-GB" dirty="0"/>
          </a:p>
        </p:txBody>
      </p:sp>
      <p:sp>
        <p:nvSpPr>
          <p:cNvPr id="11" name="Rounded Rectangle 10">
            <a:extLst>
              <a:ext uri="{FF2B5EF4-FFF2-40B4-BE49-F238E27FC236}">
                <a16:creationId xmlns:a16="http://schemas.microsoft.com/office/drawing/2014/main" id="{89F2476C-2321-B093-E156-2B4C80BD0773}"/>
              </a:ext>
            </a:extLst>
          </p:cNvPr>
          <p:cNvSpPr/>
          <p:nvPr/>
        </p:nvSpPr>
        <p:spPr>
          <a:xfrm>
            <a:off x="2632499" y="2572453"/>
            <a:ext cx="2196000" cy="369332"/>
          </a:xfrm>
          <a:prstGeom prst="roundRect">
            <a:avLst/>
          </a:prstGeom>
          <a:solidFill>
            <a:schemeClr val="accent3">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latin typeface="Helvetica" pitchFamily="2" charset="0"/>
              </a:rPr>
              <a:t>DESIGN</a:t>
            </a:r>
            <a:r>
              <a:rPr lang="en-GB" sz="1100" dirty="0">
                <a:latin typeface="Helvetica" pitchFamily="2" charset="0"/>
              </a:rPr>
              <a:t> for a </a:t>
            </a:r>
            <a:endParaRPr lang="en-GB" dirty="0"/>
          </a:p>
        </p:txBody>
      </p:sp>
      <p:sp>
        <p:nvSpPr>
          <p:cNvPr id="12" name="Rounded Rectangle 11">
            <a:extLst>
              <a:ext uri="{FF2B5EF4-FFF2-40B4-BE49-F238E27FC236}">
                <a16:creationId xmlns:a16="http://schemas.microsoft.com/office/drawing/2014/main" id="{702FCE68-C800-C851-5418-DA9AEE6B9A11}"/>
              </a:ext>
            </a:extLst>
          </p:cNvPr>
          <p:cNvSpPr/>
          <p:nvPr/>
        </p:nvSpPr>
        <p:spPr>
          <a:xfrm>
            <a:off x="4994173" y="2572453"/>
            <a:ext cx="2196000" cy="369332"/>
          </a:xfrm>
          <a:prstGeom prst="round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latin typeface="Helvetica" pitchFamily="2" charset="0"/>
              </a:rPr>
              <a:t>SUSTAINABLE</a:t>
            </a:r>
            <a:endParaRPr lang="en-GB" dirty="0"/>
          </a:p>
        </p:txBody>
      </p:sp>
      <p:sp>
        <p:nvSpPr>
          <p:cNvPr id="14" name="Rounded Rectangle 13">
            <a:extLst>
              <a:ext uri="{FF2B5EF4-FFF2-40B4-BE49-F238E27FC236}">
                <a16:creationId xmlns:a16="http://schemas.microsoft.com/office/drawing/2014/main" id="{8244096D-6D29-28DE-2269-FFE5982D9B55}"/>
              </a:ext>
            </a:extLst>
          </p:cNvPr>
          <p:cNvSpPr/>
          <p:nvPr/>
        </p:nvSpPr>
        <p:spPr>
          <a:xfrm>
            <a:off x="7368296" y="2572453"/>
            <a:ext cx="2196000" cy="369332"/>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latin typeface="Helvetica" pitchFamily="2" charset="0"/>
              </a:rPr>
              <a:t>CRYOMODULE</a:t>
            </a:r>
            <a:r>
              <a:rPr lang="en-GB" sz="1100" dirty="0">
                <a:latin typeface="Helvetica" pitchFamily="2" charset="0"/>
              </a:rPr>
              <a:t> with</a:t>
            </a:r>
            <a:endParaRPr lang="en-GB" dirty="0"/>
          </a:p>
        </p:txBody>
      </p:sp>
      <p:sp>
        <p:nvSpPr>
          <p:cNvPr id="16" name="Rounded Rectangle 15">
            <a:extLst>
              <a:ext uri="{FF2B5EF4-FFF2-40B4-BE49-F238E27FC236}">
                <a16:creationId xmlns:a16="http://schemas.microsoft.com/office/drawing/2014/main" id="{59F90DE0-307C-E7D2-9163-A139319CF44A}"/>
              </a:ext>
            </a:extLst>
          </p:cNvPr>
          <p:cNvSpPr/>
          <p:nvPr/>
        </p:nvSpPr>
        <p:spPr>
          <a:xfrm>
            <a:off x="9729975" y="2572453"/>
            <a:ext cx="2196000" cy="369332"/>
          </a:xfrm>
          <a:prstGeom prst="round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lIns="0" rIns="36000" rtlCol="0" anchor="ctr"/>
          <a:lstStyle/>
          <a:p>
            <a:pPr algn="ctr"/>
            <a:r>
              <a:rPr lang="en-GB" sz="800" dirty="0">
                <a:latin typeface="Helvetica" pitchFamily="2" charset="0"/>
              </a:rPr>
              <a:t>ISAS</a:t>
            </a:r>
            <a:r>
              <a:rPr lang="en-GB" dirty="0">
                <a:latin typeface="Helvetica" pitchFamily="2" charset="0"/>
              </a:rPr>
              <a:t> TECHNOLOGIES</a:t>
            </a:r>
            <a:endParaRPr lang="en-GB" dirty="0"/>
          </a:p>
        </p:txBody>
      </p:sp>
      <p:sp>
        <p:nvSpPr>
          <p:cNvPr id="17" name="Rounded Rectangle 16">
            <a:extLst>
              <a:ext uri="{FF2B5EF4-FFF2-40B4-BE49-F238E27FC236}">
                <a16:creationId xmlns:a16="http://schemas.microsoft.com/office/drawing/2014/main" id="{4DC415CE-7D23-B25E-BA14-0B6344D97BB2}"/>
              </a:ext>
            </a:extLst>
          </p:cNvPr>
          <p:cNvSpPr/>
          <p:nvPr/>
        </p:nvSpPr>
        <p:spPr>
          <a:xfrm>
            <a:off x="247382" y="3144374"/>
            <a:ext cx="2196000" cy="663449"/>
          </a:xfrm>
          <a:prstGeom prst="roundRect">
            <a:avLst/>
          </a:prstGeom>
          <a:solidFill>
            <a:schemeClr val="accent5">
              <a:alpha val="40806"/>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Which Parameters</a:t>
            </a:r>
            <a:br>
              <a:rPr lang="en-GB" sz="1400" i="1" dirty="0">
                <a:latin typeface="Helvetica" pitchFamily="2" charset="0"/>
              </a:rPr>
            </a:br>
            <a:r>
              <a:rPr lang="en-GB" sz="1400" i="1" dirty="0">
                <a:latin typeface="Helvetica" pitchFamily="2" charset="0"/>
              </a:rPr>
              <a:t> are relevant?</a:t>
            </a:r>
          </a:p>
        </p:txBody>
      </p:sp>
      <p:sp>
        <p:nvSpPr>
          <p:cNvPr id="18" name="Rounded Rectangle 17">
            <a:extLst>
              <a:ext uri="{FF2B5EF4-FFF2-40B4-BE49-F238E27FC236}">
                <a16:creationId xmlns:a16="http://schemas.microsoft.com/office/drawing/2014/main" id="{8F16C0FC-C8AB-3C26-5FF4-C59BB851ECE3}"/>
              </a:ext>
            </a:extLst>
          </p:cNvPr>
          <p:cNvSpPr/>
          <p:nvPr/>
        </p:nvSpPr>
        <p:spPr>
          <a:xfrm>
            <a:off x="227013" y="3923328"/>
            <a:ext cx="2196000" cy="757995"/>
          </a:xfrm>
          <a:prstGeom prst="roundRect">
            <a:avLst/>
          </a:prstGeom>
          <a:solidFill>
            <a:schemeClr val="accent5">
              <a:alpha val="40806"/>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Desired /  Achievable degree of complexity?</a:t>
            </a:r>
          </a:p>
        </p:txBody>
      </p:sp>
      <p:sp>
        <p:nvSpPr>
          <p:cNvPr id="20" name="Rounded Rectangle 19">
            <a:extLst>
              <a:ext uri="{FF2B5EF4-FFF2-40B4-BE49-F238E27FC236}">
                <a16:creationId xmlns:a16="http://schemas.microsoft.com/office/drawing/2014/main" id="{574C2832-E3CB-A583-E8D3-6A871B25099C}"/>
              </a:ext>
            </a:extLst>
          </p:cNvPr>
          <p:cNvSpPr/>
          <p:nvPr/>
        </p:nvSpPr>
        <p:spPr>
          <a:xfrm>
            <a:off x="2632499" y="3120790"/>
            <a:ext cx="2196000" cy="998271"/>
          </a:xfrm>
          <a:prstGeom prst="roundRect">
            <a:avLst>
              <a:gd name="adj" fmla="val 9918"/>
            </a:avLst>
          </a:prstGeom>
          <a:solidFill>
            <a:schemeClr val="accent3">
              <a:lumMod val="60000"/>
              <a:lumOff val="40000"/>
              <a:alpha val="78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Design Drivers?</a:t>
            </a:r>
          </a:p>
          <a:p>
            <a:r>
              <a:rPr lang="en-GB" sz="1400" i="1" dirty="0">
                <a:latin typeface="Helvetica" pitchFamily="2" charset="0"/>
              </a:rPr>
              <a:t>- Requirements?</a:t>
            </a:r>
          </a:p>
          <a:p>
            <a:r>
              <a:rPr lang="en-GB" sz="1400" i="1" dirty="0">
                <a:latin typeface="Helvetica" pitchFamily="2" charset="0"/>
              </a:rPr>
              <a:t>- Constraints ?</a:t>
            </a:r>
          </a:p>
          <a:p>
            <a:r>
              <a:rPr lang="en-GB" sz="1400" i="1" dirty="0">
                <a:latin typeface="Helvetica" pitchFamily="2" charset="0"/>
              </a:rPr>
              <a:t>- Uncertainty ?</a:t>
            </a:r>
          </a:p>
        </p:txBody>
      </p:sp>
      <p:sp>
        <p:nvSpPr>
          <p:cNvPr id="21" name="Rounded Rectangle 20">
            <a:extLst>
              <a:ext uri="{FF2B5EF4-FFF2-40B4-BE49-F238E27FC236}">
                <a16:creationId xmlns:a16="http://schemas.microsoft.com/office/drawing/2014/main" id="{2506AC9A-7024-C7D0-9B75-BAB52BA73570}"/>
              </a:ext>
            </a:extLst>
          </p:cNvPr>
          <p:cNvSpPr/>
          <p:nvPr/>
        </p:nvSpPr>
        <p:spPr>
          <a:xfrm>
            <a:off x="2638113" y="4157561"/>
            <a:ext cx="2196000" cy="392918"/>
          </a:xfrm>
          <a:prstGeom prst="roundRect">
            <a:avLst/>
          </a:prstGeom>
          <a:solidFill>
            <a:schemeClr val="accent3">
              <a:lumMod val="60000"/>
              <a:lumOff val="40000"/>
              <a:alpha val="78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Best Practices</a:t>
            </a:r>
          </a:p>
        </p:txBody>
      </p:sp>
      <p:sp>
        <p:nvSpPr>
          <p:cNvPr id="22" name="Rounded Rectangle 21">
            <a:extLst>
              <a:ext uri="{FF2B5EF4-FFF2-40B4-BE49-F238E27FC236}">
                <a16:creationId xmlns:a16="http://schemas.microsoft.com/office/drawing/2014/main" id="{446A5F37-02AE-2900-3413-DDF04926F40D}"/>
              </a:ext>
            </a:extLst>
          </p:cNvPr>
          <p:cNvSpPr/>
          <p:nvPr/>
        </p:nvSpPr>
        <p:spPr>
          <a:xfrm>
            <a:off x="2640013" y="4628025"/>
            <a:ext cx="2196000" cy="458076"/>
          </a:xfrm>
          <a:prstGeom prst="roundRect">
            <a:avLst/>
          </a:prstGeom>
          <a:solidFill>
            <a:schemeClr val="accent3">
              <a:lumMod val="60000"/>
              <a:lumOff val="40000"/>
              <a:alpha val="78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Systems Engineering approach</a:t>
            </a:r>
          </a:p>
        </p:txBody>
      </p:sp>
      <p:sp>
        <p:nvSpPr>
          <p:cNvPr id="23" name="Rounded Rectangle 22">
            <a:extLst>
              <a:ext uri="{FF2B5EF4-FFF2-40B4-BE49-F238E27FC236}">
                <a16:creationId xmlns:a16="http://schemas.microsoft.com/office/drawing/2014/main" id="{5B47DD83-BCE9-F680-422D-F44153483FF5}"/>
              </a:ext>
            </a:extLst>
          </p:cNvPr>
          <p:cNvSpPr/>
          <p:nvPr/>
        </p:nvSpPr>
        <p:spPr>
          <a:xfrm>
            <a:off x="4994173" y="3109214"/>
            <a:ext cx="2196000" cy="369332"/>
          </a:xfrm>
          <a:prstGeom prst="roundRect">
            <a:avLst/>
          </a:prstGeom>
          <a:solidFill>
            <a:schemeClr val="accent4">
              <a:alpha val="64231"/>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Energy Savings</a:t>
            </a:r>
          </a:p>
        </p:txBody>
      </p:sp>
      <p:sp>
        <p:nvSpPr>
          <p:cNvPr id="24" name="Rounded Rectangle 23">
            <a:extLst>
              <a:ext uri="{FF2B5EF4-FFF2-40B4-BE49-F238E27FC236}">
                <a16:creationId xmlns:a16="http://schemas.microsoft.com/office/drawing/2014/main" id="{C3E97AC6-7F0A-3780-3994-DDA2D5FFF3C2}"/>
              </a:ext>
            </a:extLst>
          </p:cNvPr>
          <p:cNvSpPr/>
          <p:nvPr/>
        </p:nvSpPr>
        <p:spPr>
          <a:xfrm>
            <a:off x="4979500" y="3531996"/>
            <a:ext cx="2196000" cy="369332"/>
          </a:xfrm>
          <a:prstGeom prst="roundRect">
            <a:avLst/>
          </a:prstGeom>
          <a:solidFill>
            <a:schemeClr val="accent4">
              <a:alpha val="64231"/>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Lifecycle</a:t>
            </a:r>
          </a:p>
        </p:txBody>
      </p:sp>
      <p:sp>
        <p:nvSpPr>
          <p:cNvPr id="25" name="Rounded Rectangle 24">
            <a:extLst>
              <a:ext uri="{FF2B5EF4-FFF2-40B4-BE49-F238E27FC236}">
                <a16:creationId xmlns:a16="http://schemas.microsoft.com/office/drawing/2014/main" id="{7D7F9FE0-D7D2-745E-4039-9555A7E1A124}"/>
              </a:ext>
            </a:extLst>
          </p:cNvPr>
          <p:cNvSpPr/>
          <p:nvPr/>
        </p:nvSpPr>
        <p:spPr>
          <a:xfrm>
            <a:off x="4989125" y="3954778"/>
            <a:ext cx="2196000" cy="685902"/>
          </a:xfrm>
          <a:prstGeom prst="roundRect">
            <a:avLst/>
          </a:prstGeom>
          <a:solidFill>
            <a:schemeClr val="accent4">
              <a:alpha val="64231"/>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Availability</a:t>
            </a:r>
          </a:p>
          <a:p>
            <a:r>
              <a:rPr lang="en-GB" sz="1400" i="1" dirty="0">
                <a:latin typeface="Helvetica" pitchFamily="2" charset="0"/>
              </a:rPr>
              <a:t>- Maintainability</a:t>
            </a:r>
          </a:p>
          <a:p>
            <a:r>
              <a:rPr lang="en-GB" sz="1400" i="1" dirty="0">
                <a:latin typeface="Helvetica" pitchFamily="2" charset="0"/>
              </a:rPr>
              <a:t>- Repairability</a:t>
            </a:r>
          </a:p>
        </p:txBody>
      </p:sp>
      <p:sp>
        <p:nvSpPr>
          <p:cNvPr id="26" name="Rounded Rectangle 25">
            <a:extLst>
              <a:ext uri="{FF2B5EF4-FFF2-40B4-BE49-F238E27FC236}">
                <a16:creationId xmlns:a16="http://schemas.microsoft.com/office/drawing/2014/main" id="{B0D1A6F2-F88E-DD52-79AE-E528B344F766}"/>
              </a:ext>
            </a:extLst>
          </p:cNvPr>
          <p:cNvSpPr/>
          <p:nvPr/>
        </p:nvSpPr>
        <p:spPr>
          <a:xfrm>
            <a:off x="4989125" y="4694130"/>
            <a:ext cx="2196000" cy="458076"/>
          </a:xfrm>
          <a:prstGeom prst="roundRect">
            <a:avLst/>
          </a:prstGeom>
          <a:solidFill>
            <a:schemeClr val="accent4">
              <a:alpha val="64231"/>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Industrial Solutions?</a:t>
            </a:r>
          </a:p>
        </p:txBody>
      </p:sp>
      <p:sp>
        <p:nvSpPr>
          <p:cNvPr id="27" name="Rounded Rectangle 26">
            <a:extLst>
              <a:ext uri="{FF2B5EF4-FFF2-40B4-BE49-F238E27FC236}">
                <a16:creationId xmlns:a16="http://schemas.microsoft.com/office/drawing/2014/main" id="{2A715991-8370-DC63-3A22-722C5B8D6D55}"/>
              </a:ext>
            </a:extLst>
          </p:cNvPr>
          <p:cNvSpPr/>
          <p:nvPr/>
        </p:nvSpPr>
        <p:spPr>
          <a:xfrm>
            <a:off x="7355847" y="3099985"/>
            <a:ext cx="2196000" cy="369332"/>
          </a:xfrm>
          <a:prstGeom prst="roundRect">
            <a:avLst/>
          </a:prstGeom>
          <a:solidFill>
            <a:schemeClr val="accent2">
              <a:alpha val="64231"/>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Main Functions</a:t>
            </a:r>
          </a:p>
        </p:txBody>
      </p:sp>
      <p:sp>
        <p:nvSpPr>
          <p:cNvPr id="28" name="Rounded Rectangle 27">
            <a:extLst>
              <a:ext uri="{FF2B5EF4-FFF2-40B4-BE49-F238E27FC236}">
                <a16:creationId xmlns:a16="http://schemas.microsoft.com/office/drawing/2014/main" id="{64DE2CAC-F29D-4320-9686-ADB7E8638CB8}"/>
              </a:ext>
            </a:extLst>
          </p:cNvPr>
          <p:cNvSpPr/>
          <p:nvPr/>
        </p:nvSpPr>
        <p:spPr>
          <a:xfrm>
            <a:off x="7355847" y="3507673"/>
            <a:ext cx="2196000" cy="369332"/>
          </a:xfrm>
          <a:prstGeom prst="roundRect">
            <a:avLst/>
          </a:prstGeom>
          <a:solidFill>
            <a:schemeClr val="accent2">
              <a:alpha val="64231"/>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Main Components</a:t>
            </a:r>
          </a:p>
        </p:txBody>
      </p:sp>
      <p:sp>
        <p:nvSpPr>
          <p:cNvPr id="29" name="Rounded Rectangle 28">
            <a:extLst>
              <a:ext uri="{FF2B5EF4-FFF2-40B4-BE49-F238E27FC236}">
                <a16:creationId xmlns:a16="http://schemas.microsoft.com/office/drawing/2014/main" id="{E3E3E11F-3F38-2232-0BD3-9251F3BFB471}"/>
              </a:ext>
            </a:extLst>
          </p:cNvPr>
          <p:cNvSpPr/>
          <p:nvPr/>
        </p:nvSpPr>
        <p:spPr>
          <a:xfrm>
            <a:off x="7355847" y="3942473"/>
            <a:ext cx="2196000" cy="369332"/>
          </a:xfrm>
          <a:prstGeom prst="roundRect">
            <a:avLst/>
          </a:prstGeom>
          <a:solidFill>
            <a:schemeClr val="accent2">
              <a:alpha val="64231"/>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Systems Integration</a:t>
            </a:r>
          </a:p>
        </p:txBody>
      </p:sp>
      <p:sp>
        <p:nvSpPr>
          <p:cNvPr id="30" name="Rounded Rectangle 29">
            <a:extLst>
              <a:ext uri="{FF2B5EF4-FFF2-40B4-BE49-F238E27FC236}">
                <a16:creationId xmlns:a16="http://schemas.microsoft.com/office/drawing/2014/main" id="{5B7256B5-14CC-757E-4A2D-836AF5F68585}"/>
              </a:ext>
            </a:extLst>
          </p:cNvPr>
          <p:cNvSpPr/>
          <p:nvPr/>
        </p:nvSpPr>
        <p:spPr>
          <a:xfrm>
            <a:off x="2651749" y="5154691"/>
            <a:ext cx="2196000" cy="369332"/>
          </a:xfrm>
          <a:prstGeom prst="roundRect">
            <a:avLst/>
          </a:prstGeom>
          <a:solidFill>
            <a:schemeClr val="accent3">
              <a:lumMod val="60000"/>
              <a:lumOff val="40000"/>
              <a:alpha val="78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t>- </a:t>
            </a:r>
            <a:r>
              <a:rPr lang="en-GB" sz="1400" i="1"/>
              <a:t>Design Dilemmas</a:t>
            </a:r>
            <a:endParaRPr lang="en-GB" sz="1400" i="1" dirty="0"/>
          </a:p>
        </p:txBody>
      </p:sp>
      <p:sp>
        <p:nvSpPr>
          <p:cNvPr id="31" name="Rounded Rectangle 30">
            <a:extLst>
              <a:ext uri="{FF2B5EF4-FFF2-40B4-BE49-F238E27FC236}">
                <a16:creationId xmlns:a16="http://schemas.microsoft.com/office/drawing/2014/main" id="{23A78FC9-8232-2088-3A1F-18BD2BBC8583}"/>
              </a:ext>
            </a:extLst>
          </p:cNvPr>
          <p:cNvSpPr/>
          <p:nvPr/>
        </p:nvSpPr>
        <p:spPr>
          <a:xfrm>
            <a:off x="9727146" y="3093018"/>
            <a:ext cx="2196000" cy="369332"/>
          </a:xfrm>
          <a:prstGeom prst="roundRect">
            <a:avLst/>
          </a:prstGeom>
          <a:solidFill>
            <a:schemeClr val="accent6">
              <a:alpha val="64231"/>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State-of-the art</a:t>
            </a:r>
          </a:p>
        </p:txBody>
      </p:sp>
      <p:sp>
        <p:nvSpPr>
          <p:cNvPr id="32" name="Rounded Rectangle 31">
            <a:extLst>
              <a:ext uri="{FF2B5EF4-FFF2-40B4-BE49-F238E27FC236}">
                <a16:creationId xmlns:a16="http://schemas.microsoft.com/office/drawing/2014/main" id="{F0F6F08C-2FED-140A-D0F5-63EF5CE8159C}"/>
              </a:ext>
            </a:extLst>
          </p:cNvPr>
          <p:cNvSpPr/>
          <p:nvPr/>
        </p:nvSpPr>
        <p:spPr>
          <a:xfrm>
            <a:off x="9732963" y="3517507"/>
            <a:ext cx="2196000" cy="704508"/>
          </a:xfrm>
          <a:prstGeom prst="roundRect">
            <a:avLst/>
          </a:prstGeom>
          <a:solidFill>
            <a:schemeClr val="accent6">
              <a:alpha val="64231"/>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Looking into the future at proposed acc. syst.</a:t>
            </a:r>
          </a:p>
        </p:txBody>
      </p:sp>
      <p:sp>
        <p:nvSpPr>
          <p:cNvPr id="33" name="Rounded Rectangle 32">
            <a:extLst>
              <a:ext uri="{FF2B5EF4-FFF2-40B4-BE49-F238E27FC236}">
                <a16:creationId xmlns:a16="http://schemas.microsoft.com/office/drawing/2014/main" id="{873EE6AA-AEB2-0A16-A0E4-DBB0DF34D68D}"/>
              </a:ext>
            </a:extLst>
          </p:cNvPr>
          <p:cNvSpPr/>
          <p:nvPr/>
        </p:nvSpPr>
        <p:spPr>
          <a:xfrm>
            <a:off x="9732475" y="4283992"/>
            <a:ext cx="2196000" cy="509946"/>
          </a:xfrm>
          <a:prstGeom prst="roundRect">
            <a:avLst/>
          </a:prstGeom>
          <a:solidFill>
            <a:schemeClr val="accent6">
              <a:alpha val="64231"/>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400" i="1" dirty="0">
                <a:latin typeface="Helvetica" pitchFamily="2" charset="0"/>
              </a:rPr>
              <a:t>- Quantification of gains</a:t>
            </a:r>
          </a:p>
        </p:txBody>
      </p:sp>
    </p:spTree>
    <p:extLst>
      <p:ext uri="{BB962C8B-B14F-4D97-AF65-F5344CB8AC3E}">
        <p14:creationId xmlns:p14="http://schemas.microsoft.com/office/powerpoint/2010/main" val="2420921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325800-DB8D-62F1-7FCD-799AD4A7386A}"/>
              </a:ext>
            </a:extLst>
          </p:cNvPr>
          <p:cNvSpPr/>
          <p:nvPr/>
        </p:nvSpPr>
        <p:spPr>
          <a:xfrm>
            <a:off x="288000" y="941984"/>
            <a:ext cx="11627999" cy="1015500"/>
          </a:xfrm>
          <a:prstGeom prst="rect">
            <a:avLst/>
          </a:prstGeom>
          <a:solidFill>
            <a:schemeClr val="bg1">
              <a:lumMod val="95000"/>
            </a:schemeClr>
          </a:solidFill>
          <a:ln>
            <a:solidFill>
              <a:srgbClr val="A4C137"/>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 name="TextBox 3">
            <a:extLst>
              <a:ext uri="{FF2B5EF4-FFF2-40B4-BE49-F238E27FC236}">
                <a16:creationId xmlns:a16="http://schemas.microsoft.com/office/drawing/2014/main" id="{51EC8C43-06E0-C825-13E4-F8DEB374FF58}"/>
              </a:ext>
            </a:extLst>
          </p:cNvPr>
          <p:cNvSpPr txBox="1"/>
          <p:nvPr/>
        </p:nvSpPr>
        <p:spPr>
          <a:xfrm>
            <a:off x="3418115" y="315684"/>
            <a:ext cx="8364469" cy="461665"/>
          </a:xfrm>
          <a:prstGeom prst="rect">
            <a:avLst/>
          </a:prstGeom>
          <a:noFill/>
        </p:spPr>
        <p:txBody>
          <a:bodyPr wrap="none" rtlCol="0">
            <a:spAutoFit/>
          </a:bodyPr>
          <a:lstStyle/>
          <a:p>
            <a:r>
              <a:rPr lang="en-BE" sz="2400" b="1">
                <a:solidFill>
                  <a:srgbClr val="002060"/>
                </a:solidFill>
              </a:rPr>
              <a:t>WP</a:t>
            </a:r>
            <a:r>
              <a:rPr lang="en-US" sz="2400" b="1" dirty="0">
                <a:solidFill>
                  <a:srgbClr val="002060"/>
                </a:solidFill>
              </a:rPr>
              <a:t>5 (INT#1)</a:t>
            </a:r>
            <a:r>
              <a:rPr lang="en-BE" sz="2400" b="1">
                <a:solidFill>
                  <a:srgbClr val="002060"/>
                </a:solidFill>
              </a:rPr>
              <a:t> – </a:t>
            </a:r>
            <a:r>
              <a:rPr lang="en-US" sz="2400" b="1" dirty="0">
                <a:solidFill>
                  <a:srgbClr val="002060"/>
                </a:solidFill>
              </a:rPr>
              <a:t>Design new CM</a:t>
            </a:r>
            <a:r>
              <a:rPr lang="en-BE" sz="2400" b="1">
                <a:solidFill>
                  <a:srgbClr val="002060"/>
                </a:solidFill>
              </a:rPr>
              <a:t>:</a:t>
            </a:r>
            <a:r>
              <a:rPr lang="en-BE" sz="2400" b="1">
                <a:solidFill>
                  <a:schemeClr val="bg2">
                    <a:lumMod val="50000"/>
                  </a:schemeClr>
                </a:solidFill>
              </a:rPr>
              <a:t> </a:t>
            </a:r>
            <a:r>
              <a:rPr lang="en-BE" sz="2400" b="1" dirty="0">
                <a:solidFill>
                  <a:schemeClr val="bg2">
                    <a:lumMod val="50000"/>
                  </a:schemeClr>
                </a:solidFill>
              </a:rPr>
              <a:t>status/evolution of </a:t>
            </a:r>
            <a:r>
              <a:rPr lang="en-BE" sz="2400" b="1">
                <a:solidFill>
                  <a:schemeClr val="bg2">
                    <a:lumMod val="50000"/>
                  </a:schemeClr>
                </a:solidFill>
              </a:rPr>
              <a:t>Task </a:t>
            </a:r>
            <a:r>
              <a:rPr lang="en-US" sz="2400" b="1" dirty="0">
                <a:solidFill>
                  <a:schemeClr val="bg2">
                    <a:lumMod val="50000"/>
                  </a:schemeClr>
                </a:solidFill>
              </a:rPr>
              <a:t>5</a:t>
            </a:r>
            <a:r>
              <a:rPr lang="en-BE" sz="2400" b="1">
                <a:solidFill>
                  <a:schemeClr val="bg2">
                    <a:lumMod val="50000"/>
                  </a:schemeClr>
                </a:solidFill>
              </a:rPr>
              <a:t>.</a:t>
            </a:r>
            <a:r>
              <a:rPr lang="en-US" sz="2400" b="1" dirty="0">
                <a:solidFill>
                  <a:schemeClr val="bg2">
                    <a:lumMod val="50000"/>
                  </a:schemeClr>
                </a:solidFill>
              </a:rPr>
              <a:t>4</a:t>
            </a:r>
            <a:r>
              <a:rPr lang="en-BE" sz="2400" b="1">
                <a:solidFill>
                  <a:schemeClr val="bg2">
                    <a:lumMod val="50000"/>
                  </a:schemeClr>
                </a:solidFill>
              </a:rPr>
              <a:t> </a:t>
            </a:r>
            <a:endParaRPr lang="en-BE" sz="2400" b="1" dirty="0">
              <a:solidFill>
                <a:schemeClr val="bg2">
                  <a:lumMod val="50000"/>
                </a:schemeClr>
              </a:solidFill>
            </a:endParaRPr>
          </a:p>
        </p:txBody>
      </p:sp>
      <p:pic>
        <p:nvPicPr>
          <p:cNvPr id="5" name="Picture 2" descr="Innovate for Sustainable Accelerating Systems: Kick-Off Meeting">
            <a:extLst>
              <a:ext uri="{FF2B5EF4-FFF2-40B4-BE49-F238E27FC236}">
                <a16:creationId xmlns:a16="http://schemas.microsoft.com/office/drawing/2014/main" id="{1709803E-6E12-BAB9-0C4A-5169DA776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667" y="109460"/>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DD1BA4E-9CE4-E3EE-5684-DD9136C63014}"/>
              </a:ext>
            </a:extLst>
          </p:cNvPr>
          <p:cNvSpPr txBox="1"/>
          <p:nvPr/>
        </p:nvSpPr>
        <p:spPr>
          <a:xfrm>
            <a:off x="412667" y="922775"/>
            <a:ext cx="11811000" cy="5139869"/>
          </a:xfrm>
          <a:prstGeom prst="rect">
            <a:avLst/>
          </a:prstGeom>
          <a:noFill/>
          <a:ln>
            <a:solidFill>
              <a:schemeClr val="bg1"/>
            </a:solidFill>
          </a:ln>
        </p:spPr>
        <p:txBody>
          <a:bodyPr wrap="square" rtlCol="0">
            <a:spAutoFit/>
          </a:bodyPr>
          <a:lstStyle/>
          <a:p>
            <a:r>
              <a:rPr lang="en-GB" b="1" i="1" dirty="0">
                <a:effectLst/>
                <a:latin typeface="Helvetica" pitchFamily="2" charset="0"/>
              </a:rPr>
              <a:t>Task 5.4: Beam Dynamics for ERL-based accelerators with energy-efficient cryomodules – </a:t>
            </a:r>
            <a:r>
              <a:rPr lang="en-GB" b="1" i="1" dirty="0">
                <a:effectLst/>
                <a:highlight>
                  <a:srgbClr val="A4C137"/>
                </a:highlight>
                <a:latin typeface="Helvetica" pitchFamily="2" charset="0"/>
              </a:rPr>
              <a:t>M1-M48</a:t>
            </a:r>
            <a:endParaRPr lang="en-GB" b="1" dirty="0">
              <a:effectLst/>
              <a:highlight>
                <a:srgbClr val="A4C137"/>
              </a:highlight>
              <a:latin typeface="Helvetica" pitchFamily="2" charset="0"/>
            </a:endParaRPr>
          </a:p>
          <a:p>
            <a:r>
              <a:rPr lang="en-GB" i="1" dirty="0">
                <a:effectLst/>
                <a:latin typeface="Helvetica" pitchFamily="2" charset="0"/>
              </a:rPr>
              <a:t>• Simulate the beam dynamics of ERL-based accelerators when the energy efficient CM is included.</a:t>
            </a:r>
            <a:endParaRPr lang="en-GB" dirty="0">
              <a:effectLst/>
              <a:latin typeface="Helvetica" pitchFamily="2" charset="0"/>
            </a:endParaRPr>
          </a:p>
          <a:p>
            <a:r>
              <a:rPr lang="en-GB" i="1" dirty="0">
                <a:effectLst/>
                <a:latin typeface="Helvetica" pitchFamily="2" charset="0"/>
              </a:rPr>
              <a:t>• Study the lattice design to optimize the beam and energy saving performances.</a:t>
            </a:r>
            <a:endParaRPr lang="en-GB" dirty="0">
              <a:effectLst/>
              <a:latin typeface="Helvetica" pitchFamily="2" charset="0"/>
            </a:endParaRPr>
          </a:p>
          <a:p>
            <a:endParaRPr lang="en-GB" i="1" dirty="0">
              <a:latin typeface="Helvetica" pitchFamily="2" charset="0"/>
            </a:endParaRPr>
          </a:p>
          <a:p>
            <a:r>
              <a:rPr lang="en-GB" b="1" i="1" dirty="0">
                <a:effectLst/>
                <a:highlight>
                  <a:srgbClr val="A4C137"/>
                </a:highlight>
                <a:latin typeface="Helvetica" pitchFamily="2" charset="0"/>
              </a:rPr>
              <a:t>Task 5.4 </a:t>
            </a:r>
            <a:r>
              <a:rPr lang="en-GB" i="1" dirty="0">
                <a:effectLst/>
                <a:highlight>
                  <a:srgbClr val="A4C137"/>
                </a:highlight>
                <a:latin typeface="Helvetica" pitchFamily="2" charset="0"/>
              </a:rPr>
              <a:t>(</a:t>
            </a:r>
            <a:r>
              <a:rPr lang="en-GB" b="1" i="1" dirty="0">
                <a:effectLst/>
                <a:highlight>
                  <a:srgbClr val="A4C137"/>
                </a:highlight>
                <a:latin typeface="Helvetica" pitchFamily="2" charset="0"/>
              </a:rPr>
              <a:t>EPFL</a:t>
            </a:r>
            <a:r>
              <a:rPr lang="en-GB" i="1" dirty="0">
                <a:effectLst/>
                <a:highlight>
                  <a:srgbClr val="A4C137"/>
                </a:highlight>
                <a:latin typeface="Helvetica" pitchFamily="2" charset="0"/>
              </a:rPr>
              <a:t>, CNRS, CERN) – </a:t>
            </a:r>
            <a:r>
              <a:rPr lang="en-GB" i="1" dirty="0">
                <a:effectLst/>
                <a:highlight>
                  <a:srgbClr val="C0C0C0"/>
                </a:highlight>
                <a:latin typeface="Helvetica" pitchFamily="2" charset="0"/>
              </a:rPr>
              <a:t>ONGOING</a:t>
            </a:r>
          </a:p>
          <a:p>
            <a:pPr marL="180975" indent="-128588">
              <a:buFont typeface="Arial" panose="020B0604020202020204" pitchFamily="34" charset="0"/>
              <a:buChar char="•"/>
            </a:pPr>
            <a:r>
              <a:rPr lang="en-GB" dirty="0">
                <a:effectLst/>
                <a:latin typeface="Helvetica" pitchFamily="2" charset="0"/>
              </a:rPr>
              <a:t>The beam dynamics study includes collaborations with leading research groups across Europe. ERL-specific beam dynamics effects using dedicated simulations to study the impact of the new sustainable SRF system on the beam quality, the attainable intensity and the efficiency of energy recovery in a quantitative way. </a:t>
            </a:r>
          </a:p>
          <a:p>
            <a:pPr marL="180975" indent="-128588">
              <a:buFont typeface="Arial" panose="020B0604020202020204" pitchFamily="34" charset="0"/>
              <a:buChar char="•"/>
            </a:pPr>
            <a:r>
              <a:rPr lang="en-GB" dirty="0">
                <a:effectLst/>
                <a:latin typeface="Helvetica" pitchFamily="2" charset="0"/>
              </a:rPr>
              <a:t>The study </a:t>
            </a:r>
            <a:r>
              <a:rPr lang="en-GB" dirty="0">
                <a:latin typeface="Helvetica" pitchFamily="2" charset="0"/>
              </a:rPr>
              <a:t>aims to</a:t>
            </a:r>
            <a:r>
              <a:rPr lang="en-GB" dirty="0">
                <a:effectLst/>
                <a:latin typeface="Helvetica" pitchFamily="2" charset="0"/>
              </a:rPr>
              <a:t> identify the most relevant beam dynamics effects in ERL mode</a:t>
            </a:r>
            <a:r>
              <a:rPr lang="en-GB" dirty="0">
                <a:latin typeface="Helvetica" pitchFamily="2" charset="0"/>
              </a:rPr>
              <a:t> </a:t>
            </a:r>
            <a:r>
              <a:rPr lang="en-GB" dirty="0">
                <a:effectLst/>
                <a:latin typeface="Helvetica" pitchFamily="2" charset="0"/>
              </a:rPr>
              <a:t>including the new </a:t>
            </a:r>
            <a:r>
              <a:rPr lang="en-GB" dirty="0" err="1">
                <a:effectLst/>
                <a:highlight>
                  <a:srgbClr val="E59EDD"/>
                </a:highlight>
                <a:latin typeface="Helvetica" pitchFamily="2" charset="0"/>
              </a:rPr>
              <a:t>iSAS</a:t>
            </a:r>
            <a:r>
              <a:rPr lang="en-GB" dirty="0">
                <a:effectLst/>
                <a:highlight>
                  <a:srgbClr val="E59EDD"/>
                </a:highlight>
                <a:latin typeface="Helvetica" pitchFamily="2" charset="0"/>
              </a:rPr>
              <a:t> technologies</a:t>
            </a:r>
            <a:r>
              <a:rPr lang="en-GB" dirty="0">
                <a:effectLst/>
                <a:latin typeface="Helvetica" pitchFamily="2" charset="0"/>
              </a:rPr>
              <a:t>. </a:t>
            </a:r>
          </a:p>
          <a:p>
            <a:pPr marL="180975" indent="-128588">
              <a:buFont typeface="Arial" panose="020B0604020202020204" pitchFamily="34" charset="0"/>
              <a:buChar char="•"/>
            </a:pPr>
            <a:r>
              <a:rPr lang="en-GB" dirty="0">
                <a:effectLst/>
                <a:latin typeface="Helvetica" pitchFamily="2" charset="0"/>
              </a:rPr>
              <a:t>Thereafter, realistic lattice parameter sets are developed for specific research applications of ERL-based accelerators that will allow to specify the tolerances and acceptable HOM amplitudes. </a:t>
            </a:r>
          </a:p>
          <a:p>
            <a:pPr marL="180975" indent="-128588">
              <a:buFont typeface="Arial" panose="020B0604020202020204" pitchFamily="34" charset="0"/>
              <a:buChar char="•"/>
            </a:pPr>
            <a:r>
              <a:rPr lang="en-GB" dirty="0">
                <a:effectLst/>
                <a:latin typeface="Helvetica" pitchFamily="2" charset="0"/>
              </a:rPr>
              <a:t>These results will help in the development of efficiency-optimized ERL-based accelerators. The results also set limits on the required HOM damping for the cryomodule that will be designed in this work package and feed back into the HOM design criteria in </a:t>
            </a:r>
            <a:r>
              <a:rPr lang="en-GB" dirty="0">
                <a:effectLst/>
                <a:highlight>
                  <a:srgbClr val="E59EDD"/>
                </a:highlight>
                <a:latin typeface="Helvetica" pitchFamily="2" charset="0"/>
              </a:rPr>
              <a:t>WP4</a:t>
            </a:r>
            <a:r>
              <a:rPr lang="en-GB" dirty="0">
                <a:effectLst/>
                <a:latin typeface="Helvetica" pitchFamily="2" charset="0"/>
              </a:rPr>
              <a:t>.</a:t>
            </a:r>
          </a:p>
          <a:p>
            <a:pPr marL="180975" indent="-128588"/>
            <a:endParaRPr lang="en-GB" sz="2000" b="1" dirty="0">
              <a:highlight>
                <a:srgbClr val="A4C137"/>
              </a:highlight>
              <a:latin typeface="Helvetica" pitchFamily="2" charset="0"/>
            </a:endParaRPr>
          </a:p>
          <a:p>
            <a:pPr marL="180975" indent="-128588"/>
            <a:r>
              <a:rPr lang="en-GB" sz="2000" b="1" dirty="0">
                <a:highlight>
                  <a:srgbClr val="A4C137"/>
                </a:highlight>
                <a:latin typeface="Helvetica" pitchFamily="2" charset="0"/>
              </a:rPr>
              <a:t>Deliverable 5.4 </a:t>
            </a:r>
            <a:r>
              <a:rPr lang="en-GB" sz="2000" dirty="0">
                <a:latin typeface="Helvetica" pitchFamily="2" charset="0"/>
              </a:rPr>
              <a:t>: Report on beam dynamics study for ERL with </a:t>
            </a:r>
            <a:r>
              <a:rPr lang="en-GB" sz="2000" dirty="0" err="1">
                <a:latin typeface="Helvetica" pitchFamily="2" charset="0"/>
              </a:rPr>
              <a:t>iSAS</a:t>
            </a:r>
            <a:r>
              <a:rPr lang="en-GB" sz="2000" dirty="0">
                <a:latin typeface="Helvetica" pitchFamily="2" charset="0"/>
              </a:rPr>
              <a:t> CM</a:t>
            </a:r>
            <a:r>
              <a:rPr lang="en-GB" dirty="0">
                <a:latin typeface="Helvetica" pitchFamily="2" charset="0"/>
              </a:rPr>
              <a:t> (Due date: M42 or </a:t>
            </a:r>
            <a:r>
              <a:rPr lang="en-GB" dirty="0">
                <a:highlight>
                  <a:srgbClr val="A4C137"/>
                </a:highlight>
                <a:latin typeface="Helvetica" pitchFamily="2" charset="0"/>
              </a:rPr>
              <a:t>Oct-2027</a:t>
            </a:r>
            <a:r>
              <a:rPr lang="en-GB" dirty="0">
                <a:latin typeface="Helvetica" pitchFamily="2" charset="0"/>
              </a:rPr>
              <a:t>)</a:t>
            </a:r>
            <a:br>
              <a:rPr lang="en-GB" dirty="0">
                <a:latin typeface="Helvetica" pitchFamily="2" charset="0"/>
              </a:rPr>
            </a:br>
            <a:r>
              <a:rPr lang="en-GB" dirty="0">
                <a:highlight>
                  <a:srgbClr val="FF00FF"/>
                </a:highlight>
                <a:latin typeface="Helvetica" pitchFamily="2" charset="0"/>
              </a:rPr>
              <a:t>extension requested for Feb 2028</a:t>
            </a:r>
            <a:endParaRPr lang="en-GB" dirty="0">
              <a:latin typeface="Helvetica" pitchFamily="2" charset="0"/>
            </a:endParaRPr>
          </a:p>
        </p:txBody>
      </p:sp>
      <p:sp>
        <p:nvSpPr>
          <p:cNvPr id="6" name="Date Placeholder 5">
            <a:extLst>
              <a:ext uri="{FF2B5EF4-FFF2-40B4-BE49-F238E27FC236}">
                <a16:creationId xmlns:a16="http://schemas.microsoft.com/office/drawing/2014/main" id="{EDA06B7E-BF99-805F-4F47-1C8A7FFBBBD4}"/>
              </a:ext>
            </a:extLst>
          </p:cNvPr>
          <p:cNvSpPr>
            <a:spLocks noGrp="1"/>
          </p:cNvSpPr>
          <p:nvPr>
            <p:ph type="dt" sz="half" idx="10"/>
          </p:nvPr>
        </p:nvSpPr>
        <p:spPr/>
        <p:txBody>
          <a:bodyPr/>
          <a:lstStyle/>
          <a:p>
            <a:fld id="{DE1E6451-5A89-9543-9808-999B2BCB9FD3}" type="datetime1">
              <a:rPr lang="sv-SE" smtClean="0"/>
              <a:t>2026-10-20</a:t>
            </a:fld>
            <a:endParaRPr lang="en-BE"/>
          </a:p>
        </p:txBody>
      </p:sp>
      <p:sp>
        <p:nvSpPr>
          <p:cNvPr id="7" name="Footer Placeholder 6">
            <a:extLst>
              <a:ext uri="{FF2B5EF4-FFF2-40B4-BE49-F238E27FC236}">
                <a16:creationId xmlns:a16="http://schemas.microsoft.com/office/drawing/2014/main" id="{2A3DDA28-0CD4-0963-DBE7-884454A2D8A3}"/>
              </a:ext>
            </a:extLst>
          </p:cNvPr>
          <p:cNvSpPr>
            <a:spLocks noGrp="1"/>
          </p:cNvSpPr>
          <p:nvPr>
            <p:ph type="ftr" sz="quarter" idx="11"/>
          </p:nvPr>
        </p:nvSpPr>
        <p:spPr/>
        <p:txBody>
          <a:bodyPr/>
          <a:lstStyle/>
          <a:p>
            <a:r>
              <a:rPr lang="en-BE"/>
              <a:t>Nuno Elias - iSAS WP5 - Steering Committee Oct/2026</a:t>
            </a:r>
          </a:p>
        </p:txBody>
      </p:sp>
      <p:sp>
        <p:nvSpPr>
          <p:cNvPr id="8" name="Slide Number Placeholder 7">
            <a:extLst>
              <a:ext uri="{FF2B5EF4-FFF2-40B4-BE49-F238E27FC236}">
                <a16:creationId xmlns:a16="http://schemas.microsoft.com/office/drawing/2014/main" id="{198864FF-3FEC-47B2-C0BC-3655119AB8B1}"/>
              </a:ext>
            </a:extLst>
          </p:cNvPr>
          <p:cNvSpPr>
            <a:spLocks noGrp="1"/>
          </p:cNvSpPr>
          <p:nvPr>
            <p:ph type="sldNum" sz="quarter" idx="12"/>
          </p:nvPr>
        </p:nvSpPr>
        <p:spPr/>
        <p:txBody>
          <a:bodyPr/>
          <a:lstStyle/>
          <a:p>
            <a:fld id="{4068FCCF-9A80-B240-8D85-84F960565AFA}" type="slidenum">
              <a:rPr lang="en-BE" smtClean="0"/>
              <a:t>9</a:t>
            </a:fld>
            <a:endParaRPr lang="en-BE"/>
          </a:p>
        </p:txBody>
      </p:sp>
    </p:spTree>
    <p:extLst>
      <p:ext uri="{BB962C8B-B14F-4D97-AF65-F5344CB8AC3E}">
        <p14:creationId xmlns:p14="http://schemas.microsoft.com/office/powerpoint/2010/main" val="2861244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FB319-B8E5-80F5-5D47-71FF36877D0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5935C77-E281-1BBB-FE36-79A1F2936388}"/>
              </a:ext>
            </a:extLst>
          </p:cNvPr>
          <p:cNvSpPr/>
          <p:nvPr/>
        </p:nvSpPr>
        <p:spPr>
          <a:xfrm>
            <a:off x="288000" y="941984"/>
            <a:ext cx="11627999" cy="1015500"/>
          </a:xfrm>
          <a:prstGeom prst="rect">
            <a:avLst/>
          </a:prstGeom>
          <a:solidFill>
            <a:schemeClr val="bg1">
              <a:lumMod val="95000"/>
            </a:schemeClr>
          </a:solidFill>
          <a:ln>
            <a:solidFill>
              <a:srgbClr val="A4C137"/>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 name="TextBox 3">
            <a:extLst>
              <a:ext uri="{FF2B5EF4-FFF2-40B4-BE49-F238E27FC236}">
                <a16:creationId xmlns:a16="http://schemas.microsoft.com/office/drawing/2014/main" id="{97C6D1E8-C88E-1B70-4938-C4D87BD84E0E}"/>
              </a:ext>
            </a:extLst>
          </p:cNvPr>
          <p:cNvSpPr txBox="1"/>
          <p:nvPr/>
        </p:nvSpPr>
        <p:spPr>
          <a:xfrm>
            <a:off x="3418115" y="315684"/>
            <a:ext cx="8364469" cy="461665"/>
          </a:xfrm>
          <a:prstGeom prst="rect">
            <a:avLst/>
          </a:prstGeom>
          <a:noFill/>
        </p:spPr>
        <p:txBody>
          <a:bodyPr wrap="none" rtlCol="0">
            <a:spAutoFit/>
          </a:bodyPr>
          <a:lstStyle/>
          <a:p>
            <a:r>
              <a:rPr lang="en-BE" sz="2400" b="1">
                <a:solidFill>
                  <a:srgbClr val="002060"/>
                </a:solidFill>
              </a:rPr>
              <a:t>WP</a:t>
            </a:r>
            <a:r>
              <a:rPr lang="en-US" sz="2400" b="1" dirty="0">
                <a:solidFill>
                  <a:srgbClr val="002060"/>
                </a:solidFill>
              </a:rPr>
              <a:t>5 (INT#1)</a:t>
            </a:r>
            <a:r>
              <a:rPr lang="en-BE" sz="2400" b="1">
                <a:solidFill>
                  <a:srgbClr val="002060"/>
                </a:solidFill>
              </a:rPr>
              <a:t> – </a:t>
            </a:r>
            <a:r>
              <a:rPr lang="en-US" sz="2400" b="1" dirty="0">
                <a:solidFill>
                  <a:srgbClr val="002060"/>
                </a:solidFill>
              </a:rPr>
              <a:t>Design new CM</a:t>
            </a:r>
            <a:r>
              <a:rPr lang="en-BE" sz="2400" b="1">
                <a:solidFill>
                  <a:srgbClr val="002060"/>
                </a:solidFill>
              </a:rPr>
              <a:t>:</a:t>
            </a:r>
            <a:r>
              <a:rPr lang="en-BE" sz="2400" b="1">
                <a:solidFill>
                  <a:schemeClr val="bg2">
                    <a:lumMod val="50000"/>
                  </a:schemeClr>
                </a:solidFill>
              </a:rPr>
              <a:t> </a:t>
            </a:r>
            <a:r>
              <a:rPr lang="en-BE" sz="2400" b="1" dirty="0">
                <a:solidFill>
                  <a:schemeClr val="bg2">
                    <a:lumMod val="50000"/>
                  </a:schemeClr>
                </a:solidFill>
              </a:rPr>
              <a:t>status/evolution of </a:t>
            </a:r>
            <a:r>
              <a:rPr lang="en-BE" sz="2400" b="1">
                <a:solidFill>
                  <a:schemeClr val="bg2">
                    <a:lumMod val="50000"/>
                  </a:schemeClr>
                </a:solidFill>
              </a:rPr>
              <a:t>Task </a:t>
            </a:r>
            <a:r>
              <a:rPr lang="en-US" sz="2400" b="1" dirty="0">
                <a:solidFill>
                  <a:schemeClr val="bg2">
                    <a:lumMod val="50000"/>
                  </a:schemeClr>
                </a:solidFill>
              </a:rPr>
              <a:t>5</a:t>
            </a:r>
            <a:r>
              <a:rPr lang="en-BE" sz="2400" b="1">
                <a:solidFill>
                  <a:schemeClr val="bg2">
                    <a:lumMod val="50000"/>
                  </a:schemeClr>
                </a:solidFill>
              </a:rPr>
              <a:t>.</a:t>
            </a:r>
            <a:r>
              <a:rPr lang="en-US" sz="2400" b="1" dirty="0">
                <a:solidFill>
                  <a:schemeClr val="bg2">
                    <a:lumMod val="50000"/>
                  </a:schemeClr>
                </a:solidFill>
              </a:rPr>
              <a:t>4</a:t>
            </a:r>
            <a:r>
              <a:rPr lang="en-BE" sz="2400" b="1">
                <a:solidFill>
                  <a:schemeClr val="bg2">
                    <a:lumMod val="50000"/>
                  </a:schemeClr>
                </a:solidFill>
              </a:rPr>
              <a:t> </a:t>
            </a:r>
            <a:endParaRPr lang="en-BE" sz="2400" b="1" dirty="0">
              <a:solidFill>
                <a:schemeClr val="bg2">
                  <a:lumMod val="50000"/>
                </a:schemeClr>
              </a:solidFill>
            </a:endParaRPr>
          </a:p>
        </p:txBody>
      </p:sp>
      <p:pic>
        <p:nvPicPr>
          <p:cNvPr id="5" name="Picture 2" descr="Innovate for Sustainable Accelerating Systems: Kick-Off Meeting">
            <a:extLst>
              <a:ext uri="{FF2B5EF4-FFF2-40B4-BE49-F238E27FC236}">
                <a16:creationId xmlns:a16="http://schemas.microsoft.com/office/drawing/2014/main" id="{5DA1B2CF-C4D9-494D-E2A5-944C844E3B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667" y="109460"/>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C1E5FC0-1F12-74C3-6C63-7A88FB69EDDF}"/>
              </a:ext>
            </a:extLst>
          </p:cNvPr>
          <p:cNvSpPr txBox="1"/>
          <p:nvPr/>
        </p:nvSpPr>
        <p:spPr>
          <a:xfrm>
            <a:off x="412667" y="922775"/>
            <a:ext cx="11811000" cy="5139869"/>
          </a:xfrm>
          <a:prstGeom prst="rect">
            <a:avLst/>
          </a:prstGeom>
          <a:noFill/>
          <a:ln>
            <a:solidFill>
              <a:schemeClr val="bg1"/>
            </a:solidFill>
          </a:ln>
        </p:spPr>
        <p:txBody>
          <a:bodyPr wrap="square" rtlCol="0">
            <a:spAutoFit/>
          </a:bodyPr>
          <a:lstStyle/>
          <a:p>
            <a:r>
              <a:rPr lang="en-GB" b="1" i="1" dirty="0">
                <a:effectLst/>
                <a:latin typeface="Helvetica" pitchFamily="2" charset="0"/>
              </a:rPr>
              <a:t>Task 5.4: Beam Dynamics for ERL-based accelerators with energy-efficient cryomodules – </a:t>
            </a:r>
            <a:r>
              <a:rPr lang="en-GB" b="1" i="1" dirty="0">
                <a:effectLst/>
                <a:highlight>
                  <a:srgbClr val="A4C137"/>
                </a:highlight>
                <a:latin typeface="Helvetica" pitchFamily="2" charset="0"/>
              </a:rPr>
              <a:t>M1-M48</a:t>
            </a:r>
            <a:endParaRPr lang="en-GB" b="1" dirty="0">
              <a:effectLst/>
              <a:highlight>
                <a:srgbClr val="A4C137"/>
              </a:highlight>
              <a:latin typeface="Helvetica" pitchFamily="2" charset="0"/>
            </a:endParaRPr>
          </a:p>
          <a:p>
            <a:r>
              <a:rPr lang="en-GB" i="1" dirty="0">
                <a:effectLst/>
                <a:latin typeface="Helvetica" pitchFamily="2" charset="0"/>
              </a:rPr>
              <a:t>• Simulate the beam dynamics of ERL-based accelerators when the energy efficient CM is included.</a:t>
            </a:r>
            <a:endParaRPr lang="en-GB" dirty="0">
              <a:effectLst/>
              <a:latin typeface="Helvetica" pitchFamily="2" charset="0"/>
            </a:endParaRPr>
          </a:p>
          <a:p>
            <a:r>
              <a:rPr lang="en-GB" i="1" dirty="0">
                <a:effectLst/>
                <a:latin typeface="Helvetica" pitchFamily="2" charset="0"/>
              </a:rPr>
              <a:t>• Study the lattice design to optimize the beam and energy saving performances.</a:t>
            </a:r>
            <a:endParaRPr lang="en-GB" dirty="0">
              <a:effectLst/>
              <a:latin typeface="Helvetica" pitchFamily="2" charset="0"/>
            </a:endParaRPr>
          </a:p>
          <a:p>
            <a:endParaRPr lang="en-GB" i="1" dirty="0">
              <a:latin typeface="Helvetica" pitchFamily="2" charset="0"/>
            </a:endParaRPr>
          </a:p>
          <a:p>
            <a:r>
              <a:rPr lang="en-GB" b="1" i="1" dirty="0">
                <a:effectLst/>
                <a:highlight>
                  <a:srgbClr val="A4C137"/>
                </a:highlight>
                <a:latin typeface="Helvetica" pitchFamily="2" charset="0"/>
              </a:rPr>
              <a:t>Task 5.4 </a:t>
            </a:r>
            <a:r>
              <a:rPr lang="en-GB" i="1" dirty="0">
                <a:effectLst/>
                <a:highlight>
                  <a:srgbClr val="A4C137"/>
                </a:highlight>
                <a:latin typeface="Helvetica" pitchFamily="2" charset="0"/>
              </a:rPr>
              <a:t>(</a:t>
            </a:r>
            <a:r>
              <a:rPr lang="en-GB" b="1" i="1" dirty="0">
                <a:effectLst/>
                <a:highlight>
                  <a:srgbClr val="A4C137"/>
                </a:highlight>
                <a:latin typeface="Helvetica" pitchFamily="2" charset="0"/>
              </a:rPr>
              <a:t>EPFL</a:t>
            </a:r>
            <a:r>
              <a:rPr lang="en-GB" i="1" dirty="0">
                <a:effectLst/>
                <a:highlight>
                  <a:srgbClr val="A4C137"/>
                </a:highlight>
                <a:latin typeface="Helvetica" pitchFamily="2" charset="0"/>
              </a:rPr>
              <a:t>, CNRS, CERN)</a:t>
            </a:r>
            <a:r>
              <a:rPr lang="en-GB" i="1" dirty="0">
                <a:effectLst/>
                <a:latin typeface="Helvetica" pitchFamily="2" charset="0"/>
              </a:rPr>
              <a:t> – </a:t>
            </a:r>
            <a:r>
              <a:rPr lang="en-GB" b="1" i="1" dirty="0">
                <a:effectLst/>
                <a:highlight>
                  <a:srgbClr val="00FF00"/>
                </a:highlight>
                <a:latin typeface="Helvetica" pitchFamily="2" charset="0"/>
              </a:rPr>
              <a:t>Latest Activities</a:t>
            </a:r>
          </a:p>
          <a:p>
            <a:pPr marL="180975" indent="-128588">
              <a:buFont typeface="Arial" panose="020B0604020202020204" pitchFamily="34" charset="0"/>
              <a:buChar char="•"/>
            </a:pPr>
            <a:r>
              <a:rPr lang="en-GB" dirty="0">
                <a:latin typeface="Helvetica" pitchFamily="2" charset="0"/>
              </a:rPr>
              <a:t>B</a:t>
            </a:r>
            <a:r>
              <a:rPr lang="en-GB" dirty="0">
                <a:effectLst/>
                <a:latin typeface="Helvetica" pitchFamily="2" charset="0"/>
              </a:rPr>
              <a:t>eam dynamics: </a:t>
            </a:r>
            <a:r>
              <a:rPr lang="en-GB" b="1" dirty="0">
                <a:effectLst/>
                <a:latin typeface="Helvetica" pitchFamily="2" charset="0"/>
              </a:rPr>
              <a:t>benchmark of developed recirculation model</a:t>
            </a:r>
            <a:r>
              <a:rPr lang="en-GB" dirty="0">
                <a:effectLst/>
                <a:latin typeface="Helvetica" pitchFamily="2" charset="0"/>
              </a:rPr>
              <a:t> (comparing the PEARL lattice optics) with codes like BMAT and MAD-X, showing strong agreement (transverse beta function and transverse beam size). </a:t>
            </a:r>
          </a:p>
          <a:p>
            <a:pPr marL="180975" indent="-128588">
              <a:buFont typeface="Arial" panose="020B0604020202020204" pitchFamily="34" charset="0"/>
              <a:buChar char="•"/>
            </a:pPr>
            <a:r>
              <a:rPr lang="en-GB" b="1" dirty="0">
                <a:effectLst/>
                <a:latin typeface="Helvetica" pitchFamily="2" charset="0"/>
              </a:rPr>
              <a:t>Current threshold </a:t>
            </a:r>
            <a:r>
              <a:rPr lang="en-GB" dirty="0">
                <a:effectLst/>
                <a:latin typeface="Helvetica" pitchFamily="2" charset="0"/>
              </a:rPr>
              <a:t>(on instabilities and </a:t>
            </a:r>
            <a:r>
              <a:rPr lang="en-GB" dirty="0" err="1">
                <a:effectLst/>
                <a:latin typeface="Helvetica" pitchFamily="2" charset="0"/>
              </a:rPr>
              <a:t>bbu</a:t>
            </a:r>
            <a:r>
              <a:rPr lang="en-GB" dirty="0">
                <a:effectLst/>
                <a:latin typeface="Helvetica" pitchFamily="2" charset="0"/>
              </a:rPr>
              <a:t>) studies on the PEARL lattice using higher-order modes (HOMs) indicate that the dominant threshold mode heavily depends on the lattice itself rather than just the cavity, finding a threshold current value around 0.43. </a:t>
            </a:r>
          </a:p>
          <a:p>
            <a:pPr marL="180975" indent="-128588">
              <a:buFont typeface="Arial" panose="020B0604020202020204" pitchFamily="34" charset="0"/>
              <a:buChar char="•"/>
            </a:pPr>
            <a:r>
              <a:rPr lang="en-GB" b="1" dirty="0">
                <a:effectLst/>
                <a:latin typeface="Helvetica" pitchFamily="2" charset="0"/>
              </a:rPr>
              <a:t>Simulations on misalignments </a:t>
            </a:r>
            <a:r>
              <a:rPr lang="en-GB" dirty="0">
                <a:effectLst/>
                <a:latin typeface="Helvetica" pitchFamily="2" charset="0"/>
              </a:rPr>
              <a:t>showed that transverse and angular misalignments do not significantly affect the current threshold, though longitudinal (bunches see different phases) misalignments require careful handling. </a:t>
            </a:r>
          </a:p>
          <a:p>
            <a:pPr marL="180975" indent="-128588">
              <a:buFont typeface="Arial" panose="020B0604020202020204" pitchFamily="34" charset="0"/>
              <a:buChar char="•"/>
            </a:pPr>
            <a:r>
              <a:rPr lang="en-GB" b="1" dirty="0">
                <a:effectLst/>
                <a:latin typeface="Helvetica" pitchFamily="2" charset="0"/>
              </a:rPr>
              <a:t>Low-level RF (LLRF) implementation successfully compensates </a:t>
            </a:r>
            <a:r>
              <a:rPr lang="en-GB" dirty="0">
                <a:effectLst/>
                <a:latin typeface="Helvetica" pitchFamily="2" charset="0"/>
              </a:rPr>
              <a:t>for beam loading transients during simulation, and ongoing work includes expanding bunch parameters (bunch charges and bunch current), studying microphonics, and exploring BBU mitigation techniques. </a:t>
            </a:r>
          </a:p>
          <a:p>
            <a:pPr marL="180975" indent="-128588"/>
            <a:endParaRPr lang="en-GB" sz="2000" b="1" dirty="0">
              <a:highlight>
                <a:srgbClr val="A4C137"/>
              </a:highlight>
              <a:latin typeface="Helvetica" pitchFamily="2" charset="0"/>
            </a:endParaRPr>
          </a:p>
          <a:p>
            <a:pPr marL="180975" indent="-128588"/>
            <a:r>
              <a:rPr lang="en-GB" sz="2000" b="1" dirty="0">
                <a:highlight>
                  <a:srgbClr val="A4C137"/>
                </a:highlight>
                <a:latin typeface="Helvetica" pitchFamily="2" charset="0"/>
              </a:rPr>
              <a:t>Deliverable 5.4 </a:t>
            </a:r>
            <a:r>
              <a:rPr lang="en-GB" sz="2000" dirty="0">
                <a:latin typeface="Helvetica" pitchFamily="2" charset="0"/>
              </a:rPr>
              <a:t>: Report on beam dynamics study for ERL with </a:t>
            </a:r>
            <a:r>
              <a:rPr lang="en-GB" sz="2000" dirty="0" err="1">
                <a:latin typeface="Helvetica" pitchFamily="2" charset="0"/>
              </a:rPr>
              <a:t>iSAS</a:t>
            </a:r>
            <a:r>
              <a:rPr lang="en-GB" sz="2000" dirty="0">
                <a:latin typeface="Helvetica" pitchFamily="2" charset="0"/>
              </a:rPr>
              <a:t> CM</a:t>
            </a:r>
            <a:r>
              <a:rPr lang="en-GB" dirty="0">
                <a:latin typeface="Helvetica" pitchFamily="2" charset="0"/>
              </a:rPr>
              <a:t> (Due date: M48 or </a:t>
            </a:r>
            <a:r>
              <a:rPr lang="en-GB" dirty="0">
                <a:highlight>
                  <a:srgbClr val="A4C137"/>
                </a:highlight>
                <a:latin typeface="Helvetica" pitchFamily="2" charset="0"/>
              </a:rPr>
              <a:t>Feb-2028</a:t>
            </a:r>
            <a:r>
              <a:rPr lang="en-GB" dirty="0">
                <a:latin typeface="Helvetica" pitchFamily="2" charset="0"/>
              </a:rPr>
              <a:t>)</a:t>
            </a:r>
            <a:br>
              <a:rPr lang="en-GB" dirty="0">
                <a:latin typeface="Helvetica" pitchFamily="2" charset="0"/>
              </a:rPr>
            </a:br>
            <a:r>
              <a:rPr lang="en-GB" dirty="0">
                <a:highlight>
                  <a:srgbClr val="FF00FF"/>
                </a:highlight>
                <a:latin typeface="Helvetica" pitchFamily="2" charset="0"/>
              </a:rPr>
              <a:t>extension requested for Feb 202</a:t>
            </a:r>
            <a:endParaRPr lang="en-GB" dirty="0">
              <a:latin typeface="Helvetica" pitchFamily="2" charset="0"/>
            </a:endParaRPr>
          </a:p>
        </p:txBody>
      </p:sp>
      <p:sp>
        <p:nvSpPr>
          <p:cNvPr id="6" name="Date Placeholder 5">
            <a:extLst>
              <a:ext uri="{FF2B5EF4-FFF2-40B4-BE49-F238E27FC236}">
                <a16:creationId xmlns:a16="http://schemas.microsoft.com/office/drawing/2014/main" id="{236CC95F-16DB-5CD7-7CBF-29D60BC88E14}"/>
              </a:ext>
            </a:extLst>
          </p:cNvPr>
          <p:cNvSpPr>
            <a:spLocks noGrp="1"/>
          </p:cNvSpPr>
          <p:nvPr>
            <p:ph type="dt" sz="half" idx="10"/>
          </p:nvPr>
        </p:nvSpPr>
        <p:spPr/>
        <p:txBody>
          <a:bodyPr/>
          <a:lstStyle/>
          <a:p>
            <a:fld id="{D11D2061-E90B-EC43-94AA-9457638F97ED}" type="datetime1">
              <a:rPr lang="sv-SE" smtClean="0"/>
              <a:t>2026-10-20</a:t>
            </a:fld>
            <a:endParaRPr lang="en-BE"/>
          </a:p>
        </p:txBody>
      </p:sp>
      <p:sp>
        <p:nvSpPr>
          <p:cNvPr id="7" name="Footer Placeholder 6">
            <a:extLst>
              <a:ext uri="{FF2B5EF4-FFF2-40B4-BE49-F238E27FC236}">
                <a16:creationId xmlns:a16="http://schemas.microsoft.com/office/drawing/2014/main" id="{6C1F7E20-FEBC-2D6C-4B4F-CFAB7FA1EF62}"/>
              </a:ext>
            </a:extLst>
          </p:cNvPr>
          <p:cNvSpPr>
            <a:spLocks noGrp="1"/>
          </p:cNvSpPr>
          <p:nvPr>
            <p:ph type="ftr" sz="quarter" idx="11"/>
          </p:nvPr>
        </p:nvSpPr>
        <p:spPr/>
        <p:txBody>
          <a:bodyPr/>
          <a:lstStyle/>
          <a:p>
            <a:r>
              <a:rPr lang="en-BE"/>
              <a:t>Nuno Elias - iSAS WP5 - Steering Committee Oct/2026</a:t>
            </a:r>
          </a:p>
        </p:txBody>
      </p:sp>
      <p:sp>
        <p:nvSpPr>
          <p:cNvPr id="8" name="Slide Number Placeholder 7">
            <a:extLst>
              <a:ext uri="{FF2B5EF4-FFF2-40B4-BE49-F238E27FC236}">
                <a16:creationId xmlns:a16="http://schemas.microsoft.com/office/drawing/2014/main" id="{FC252296-6322-4C8C-AA1D-10C0F13953EC}"/>
              </a:ext>
            </a:extLst>
          </p:cNvPr>
          <p:cNvSpPr>
            <a:spLocks noGrp="1"/>
          </p:cNvSpPr>
          <p:nvPr>
            <p:ph type="sldNum" sz="quarter" idx="12"/>
          </p:nvPr>
        </p:nvSpPr>
        <p:spPr/>
        <p:txBody>
          <a:bodyPr/>
          <a:lstStyle/>
          <a:p>
            <a:fld id="{4068FCCF-9A80-B240-8D85-84F960565AFA}" type="slidenum">
              <a:rPr lang="en-BE" smtClean="0"/>
              <a:t>10</a:t>
            </a:fld>
            <a:endParaRPr lang="en-BE"/>
          </a:p>
        </p:txBody>
      </p:sp>
    </p:spTree>
    <p:extLst>
      <p:ext uri="{BB962C8B-B14F-4D97-AF65-F5344CB8AC3E}">
        <p14:creationId xmlns:p14="http://schemas.microsoft.com/office/powerpoint/2010/main" val="4225074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F62B-3239-6EE8-F00D-69BC3CED54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00BB58-13C2-C4FB-2105-FCBD01FF7454}"/>
              </a:ext>
            </a:extLst>
          </p:cNvPr>
          <p:cNvSpPr txBox="1"/>
          <p:nvPr/>
        </p:nvSpPr>
        <p:spPr>
          <a:xfrm>
            <a:off x="3418115" y="315684"/>
            <a:ext cx="5306966" cy="830997"/>
          </a:xfrm>
          <a:prstGeom prst="rect">
            <a:avLst/>
          </a:prstGeom>
          <a:noFill/>
        </p:spPr>
        <p:txBody>
          <a:bodyPr wrap="none" rtlCol="0">
            <a:spAutoFit/>
          </a:bodyPr>
          <a:lstStyle/>
          <a:p>
            <a:r>
              <a:rPr lang="en-GB" sz="2400" b="1" dirty="0">
                <a:solidFill>
                  <a:srgbClr val="002060"/>
                </a:solidFill>
              </a:rPr>
              <a:t>WP5 </a:t>
            </a:r>
            <a:r>
              <a:rPr lang="en-US" sz="2400" b="1" dirty="0">
                <a:solidFill>
                  <a:srgbClr val="002060"/>
                </a:solidFill>
              </a:rPr>
              <a:t>: </a:t>
            </a:r>
            <a:r>
              <a:rPr lang="en-US" sz="2400" b="1" dirty="0">
                <a:solidFill>
                  <a:schemeClr val="bg2">
                    <a:lumMod val="50000"/>
                  </a:schemeClr>
                </a:solidFill>
              </a:rPr>
              <a:t>progress to take into account </a:t>
            </a:r>
          </a:p>
          <a:p>
            <a:r>
              <a:rPr lang="en-US" sz="2400" b="1" dirty="0">
                <a:solidFill>
                  <a:schemeClr val="bg2">
                    <a:lumMod val="50000"/>
                  </a:schemeClr>
                </a:solidFill>
              </a:rPr>
              <a:t>Advisory Board recommendations </a:t>
            </a:r>
          </a:p>
        </p:txBody>
      </p:sp>
      <p:pic>
        <p:nvPicPr>
          <p:cNvPr id="5" name="Picture 2" descr="Innovate for Sustainable Accelerating Systems: Kick-Off Meeting">
            <a:extLst>
              <a:ext uri="{FF2B5EF4-FFF2-40B4-BE49-F238E27FC236}">
                <a16:creationId xmlns:a16="http://schemas.microsoft.com/office/drawing/2014/main" id="{1C31A748-932E-C1C6-22A4-E75A98A18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91C648E-DFCE-43AA-94E8-7D50855B5DFA}"/>
              </a:ext>
            </a:extLst>
          </p:cNvPr>
          <p:cNvSpPr>
            <a:spLocks noGrp="1"/>
          </p:cNvSpPr>
          <p:nvPr>
            <p:ph idx="1"/>
          </p:nvPr>
        </p:nvSpPr>
        <p:spPr>
          <a:xfrm>
            <a:off x="256032" y="1280160"/>
            <a:ext cx="11582400" cy="5076190"/>
          </a:xfrm>
        </p:spPr>
        <p:txBody>
          <a:bodyPr>
            <a:normAutofit fontScale="92500" lnSpcReduction="10000"/>
          </a:bodyPr>
          <a:lstStyle/>
          <a:p>
            <a:r>
              <a:rPr lang="en-GB" sz="2000" b="1" dirty="0">
                <a:solidFill>
                  <a:srgbClr val="A4C137"/>
                </a:solidFill>
                <a:cs typeface="Calibri" panose="020F0502020204030204" pitchFamily="34" charset="0"/>
              </a:rPr>
              <a:t>Recommendations </a:t>
            </a:r>
            <a:r>
              <a:rPr lang="en-GB" sz="2000" dirty="0"/>
              <a:t>from Advisory Board</a:t>
            </a:r>
            <a:endParaRPr lang="en-US" sz="2000" dirty="0"/>
          </a:p>
          <a:p>
            <a:pPr lvl="1"/>
            <a:r>
              <a:rPr lang="en-GB" sz="1600" dirty="0"/>
              <a:t>WP5 is both innovative and strategically important, as it integrates the technological advances from other work packages into a coherent cryomodule design. </a:t>
            </a:r>
            <a:r>
              <a:rPr lang="en-GB" sz="1600" b="1" dirty="0"/>
              <a:t>The effort to define sustainability criteria through a structured survey </a:t>
            </a:r>
            <a:r>
              <a:rPr lang="en-GB" sz="1600" dirty="0"/>
              <a:t>is particularly valuable. (</a:t>
            </a:r>
            <a:r>
              <a:rPr lang="en-GB" sz="1600" b="1" dirty="0"/>
              <a:t>Done and Addressed in Task 5.2, benchmarking</a:t>
            </a:r>
            <a:r>
              <a:rPr lang="en-GB" sz="1600" dirty="0"/>
              <a:t>)</a:t>
            </a:r>
          </a:p>
          <a:p>
            <a:pPr lvl="1"/>
            <a:r>
              <a:rPr lang="en-GB" sz="1600" dirty="0"/>
              <a:t>However, the current approach remains largely qualitative, and it is not yet clear how the results of the survey will translate into concrete design decisions. The IAB therefore recommends strengthening the quantitative dimension of the analysis, including the use of well-defined performance indicators.</a:t>
            </a:r>
          </a:p>
          <a:p>
            <a:pPr lvl="1"/>
            <a:r>
              <a:rPr lang="en-GB" sz="1600" dirty="0"/>
              <a:t>In addition, aspects related to reliability and availability, such as mean time between failures (</a:t>
            </a:r>
            <a:r>
              <a:rPr lang="en-GB" sz="1600" b="1" dirty="0"/>
              <a:t>MTBF</a:t>
            </a:r>
            <a:r>
              <a:rPr lang="en-GB" sz="1600" dirty="0"/>
              <a:t>) and mean time to repair (</a:t>
            </a:r>
            <a:r>
              <a:rPr lang="en-GB" sz="1600" b="1" dirty="0"/>
              <a:t>MTTR</a:t>
            </a:r>
            <a:r>
              <a:rPr lang="en-GB" sz="1600" dirty="0"/>
              <a:t>), should be more explicitly incorporated into the evaluation framework.</a:t>
            </a:r>
          </a:p>
          <a:p>
            <a:pPr lvl="1"/>
            <a:r>
              <a:rPr lang="en-GB" sz="1600" dirty="0"/>
              <a:t>Safety considerations should also be integrated from the early stages of the design process.</a:t>
            </a:r>
          </a:p>
          <a:p>
            <a:r>
              <a:rPr lang="en-GB" sz="2000" b="1" dirty="0">
                <a:solidFill>
                  <a:srgbClr val="A4C137"/>
                </a:solidFill>
                <a:cs typeface="Calibri" panose="020F0502020204030204" pitchFamily="34" charset="0"/>
              </a:rPr>
              <a:t>Addressing Recommendations</a:t>
            </a:r>
          </a:p>
          <a:p>
            <a:pPr lvl="1"/>
            <a:r>
              <a:rPr lang="en-GB" sz="1600" dirty="0"/>
              <a:t>Concluding on precise </a:t>
            </a:r>
            <a:r>
              <a:rPr lang="en-GB" sz="1600" b="1" dirty="0"/>
              <a:t>MTBF</a:t>
            </a:r>
            <a:r>
              <a:rPr lang="en-GB" sz="1600" dirty="0"/>
              <a:t> values is extremely difficult because failure rates are heavily influenced by manufacturing quality, assembly, and the specific cryomodule configurations across different facilities (no clear link to the technology choice, as most facilities reported effort to minimize risks during the design phase).</a:t>
            </a:r>
          </a:p>
          <a:p>
            <a:pPr lvl="1"/>
            <a:r>
              <a:rPr lang="en-GB" sz="1600" dirty="0"/>
              <a:t>Instead, the strategy shifts toward </a:t>
            </a:r>
            <a:r>
              <a:rPr lang="en-GB" sz="1600" b="1" dirty="0"/>
              <a:t>minimizing Mean Time to Repair (MTTR) </a:t>
            </a:r>
            <a:r>
              <a:rPr lang="en-GB" sz="1600" dirty="0"/>
              <a:t>by allowing component repairs inside the tunnel.</a:t>
            </a:r>
          </a:p>
          <a:p>
            <a:pPr lvl="1"/>
            <a:r>
              <a:rPr lang="en-GB" sz="1600" dirty="0"/>
              <a:t>This approach </a:t>
            </a:r>
            <a:r>
              <a:rPr lang="en-GB" sz="1600" b="1" dirty="0"/>
              <a:t>includes features</a:t>
            </a:r>
            <a:r>
              <a:rPr lang="en-GB" sz="1600" dirty="0"/>
              <a:t> like access ports for servicing cold tuning systems and planning for coupler exchanges using mobile clean rooms. It also relies on rigorous quality assurance and testing to prevent leaks in welds and joints within the cryogenic distribution system.</a:t>
            </a:r>
          </a:p>
          <a:p>
            <a:pPr lvl="1"/>
            <a:r>
              <a:rPr lang="en-SE" sz="1600" dirty="0"/>
              <a:t>Thus, a </a:t>
            </a:r>
            <a:r>
              <a:rPr lang="en-SE" sz="1600" b="1" dirty="0"/>
              <a:t>purely quantitative MTBF analysis is not feasible due to the variety of designs/implementations across facilities. </a:t>
            </a:r>
          </a:p>
          <a:p>
            <a:pPr lvl="1"/>
            <a:r>
              <a:rPr lang="en-SE" sz="1600" b="1" dirty="0"/>
              <a:t>Given rhe current stage of development of new technologies, and the significant influence of manufacturing processes and installation quality on failure rates, therefore, the strategy focuses on robust maintainability features MTTR.</a:t>
            </a:r>
            <a:endParaRPr lang="en-GB" sz="1800" dirty="0"/>
          </a:p>
          <a:p>
            <a:endParaRPr lang="en-GB" sz="1800" dirty="0"/>
          </a:p>
          <a:p>
            <a:endParaRPr lang="en-GB" sz="1800" dirty="0"/>
          </a:p>
          <a:p>
            <a:endParaRPr lang="en-GB" sz="1800" dirty="0"/>
          </a:p>
          <a:p>
            <a:endParaRPr lang="en-US" sz="1800" dirty="0"/>
          </a:p>
        </p:txBody>
      </p:sp>
      <p:sp>
        <p:nvSpPr>
          <p:cNvPr id="2" name="Date Placeholder 1">
            <a:extLst>
              <a:ext uri="{FF2B5EF4-FFF2-40B4-BE49-F238E27FC236}">
                <a16:creationId xmlns:a16="http://schemas.microsoft.com/office/drawing/2014/main" id="{78CF1365-B806-D384-7757-C707B48D9462}"/>
              </a:ext>
            </a:extLst>
          </p:cNvPr>
          <p:cNvSpPr>
            <a:spLocks noGrp="1"/>
          </p:cNvSpPr>
          <p:nvPr>
            <p:ph type="dt" sz="half" idx="10"/>
          </p:nvPr>
        </p:nvSpPr>
        <p:spPr/>
        <p:txBody>
          <a:bodyPr/>
          <a:lstStyle/>
          <a:p>
            <a:fld id="{B288B196-4E66-B44D-96BA-19B92ECA0F88}" type="datetime1">
              <a:rPr lang="sv-SE" smtClean="0"/>
              <a:t>2026-10-20</a:t>
            </a:fld>
            <a:endParaRPr lang="en-BE"/>
          </a:p>
        </p:txBody>
      </p:sp>
      <p:sp>
        <p:nvSpPr>
          <p:cNvPr id="6" name="Footer Placeholder 5">
            <a:extLst>
              <a:ext uri="{FF2B5EF4-FFF2-40B4-BE49-F238E27FC236}">
                <a16:creationId xmlns:a16="http://schemas.microsoft.com/office/drawing/2014/main" id="{4856FAA7-F77B-01FC-6BFD-3FA4A0C6BBB7}"/>
              </a:ext>
            </a:extLst>
          </p:cNvPr>
          <p:cNvSpPr>
            <a:spLocks noGrp="1"/>
          </p:cNvSpPr>
          <p:nvPr>
            <p:ph type="ftr" sz="quarter" idx="11"/>
          </p:nvPr>
        </p:nvSpPr>
        <p:spPr/>
        <p:txBody>
          <a:bodyPr/>
          <a:lstStyle/>
          <a:p>
            <a:r>
              <a:rPr lang="en-BE"/>
              <a:t>Nuno Elias - iSAS WP5 - Steering Committee Oct/2026</a:t>
            </a:r>
          </a:p>
        </p:txBody>
      </p:sp>
      <p:sp>
        <p:nvSpPr>
          <p:cNvPr id="7" name="Slide Number Placeholder 6">
            <a:extLst>
              <a:ext uri="{FF2B5EF4-FFF2-40B4-BE49-F238E27FC236}">
                <a16:creationId xmlns:a16="http://schemas.microsoft.com/office/drawing/2014/main" id="{2BFD1E3A-4CFA-A332-8A74-6B0275FE62B3}"/>
              </a:ext>
            </a:extLst>
          </p:cNvPr>
          <p:cNvSpPr>
            <a:spLocks noGrp="1"/>
          </p:cNvSpPr>
          <p:nvPr>
            <p:ph type="sldNum" sz="quarter" idx="12"/>
          </p:nvPr>
        </p:nvSpPr>
        <p:spPr/>
        <p:txBody>
          <a:bodyPr/>
          <a:lstStyle/>
          <a:p>
            <a:fld id="{4068FCCF-9A80-B240-8D85-84F960565AFA}" type="slidenum">
              <a:rPr lang="en-BE" smtClean="0"/>
              <a:t>11</a:t>
            </a:fld>
            <a:endParaRPr lang="en-BE"/>
          </a:p>
        </p:txBody>
      </p:sp>
    </p:spTree>
    <p:extLst>
      <p:ext uri="{BB962C8B-B14F-4D97-AF65-F5344CB8AC3E}">
        <p14:creationId xmlns:p14="http://schemas.microsoft.com/office/powerpoint/2010/main" val="42566195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2606</TotalTime>
  <Words>2433</Words>
  <Application>Microsoft Macintosh PowerPoint</Application>
  <PresentationFormat>Widescreen</PresentationFormat>
  <Paragraphs>208</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Aptos Display</vt:lpstr>
      <vt:lpstr>Arial</vt:lpstr>
      <vt:lpstr>Calibri</vt:lpstr>
      <vt:lpstr>Helvetica</vt:lpstr>
      <vt:lpstr>Wingdings</vt:lpstr>
      <vt:lpstr>Office Theme</vt:lpstr>
      <vt:lpstr>WP5:Integration into a new LINAC Cryomodule  Steering Committee meeting, 20-Oct-2026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Jorgen D'HONDT</dc:creator>
  <cp:lastModifiedBy>Nuno Elias</cp:lastModifiedBy>
  <cp:revision>107</cp:revision>
  <dcterms:created xsi:type="dcterms:W3CDTF">2024-02-23T11:31:04Z</dcterms:created>
  <dcterms:modified xsi:type="dcterms:W3CDTF">2026-10-20T09:53:20Z</dcterms:modified>
</cp:coreProperties>
</file>