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76" r:id="rId2"/>
    <p:sldId id="265" r:id="rId3"/>
    <p:sldId id="266" r:id="rId4"/>
    <p:sldId id="278" r:id="rId5"/>
    <p:sldId id="279" r:id="rId6"/>
    <p:sldId id="280" r:id="rId7"/>
    <p:sldId id="2364" r:id="rId8"/>
    <p:sldId id="2372" r:id="rId9"/>
    <p:sldId id="2371" r:id="rId10"/>
    <p:sldId id="270" r:id="rId11"/>
    <p:sldId id="281" r:id="rId12"/>
    <p:sldId id="260" r:id="rId13"/>
    <p:sldId id="267" r:id="rId14"/>
    <p:sldId id="282" r:id="rId15"/>
    <p:sldId id="268" r:id="rId16"/>
    <p:sldId id="283" r:id="rId17"/>
    <p:sldId id="2347" r:id="rId18"/>
    <p:sldId id="272" r:id="rId19"/>
    <p:sldId id="273" r:id="rId20"/>
    <p:sldId id="264" r:id="rId21"/>
    <p:sldId id="274" r:id="rId22"/>
  </p:sldIdLst>
  <p:sldSz cx="12192000" cy="6858000"/>
  <p:notesSz cx="6858000" cy="9144000"/>
  <p:defaultTex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4C1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72" d="100"/>
          <a:sy n="72" d="100"/>
        </p:scale>
        <p:origin x="43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E116D0-9943-4A3F-A6C7-F7675684B2ED}" type="datetimeFigureOut">
              <a:rPr lang="en-GB" smtClean="0"/>
              <a:t>19/10/2026</a:t>
            </a:fld>
            <a:endParaRPr lang="en-GB"/>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E9804D-699C-4CB0-A16F-7BE8BB638290}" type="slidenum">
              <a:rPr lang="en-GB" smtClean="0"/>
              <a:t>‹N°›</a:t>
            </a:fld>
            <a:endParaRPr lang="en-GB"/>
          </a:p>
        </p:txBody>
      </p:sp>
    </p:spTree>
    <p:extLst>
      <p:ext uri="{BB962C8B-B14F-4D97-AF65-F5344CB8AC3E}">
        <p14:creationId xmlns:p14="http://schemas.microsoft.com/office/powerpoint/2010/main" val="41567530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0EF68781-0196-4F7E-91AA-22A72E360A9E}" type="slidenum">
              <a:rPr lang="fr-FR" smtClean="0"/>
              <a:t>7</a:t>
            </a:fld>
            <a:endParaRPr lang="fr-FR"/>
          </a:p>
        </p:txBody>
      </p:sp>
    </p:spTree>
    <p:extLst>
      <p:ext uri="{BB962C8B-B14F-4D97-AF65-F5344CB8AC3E}">
        <p14:creationId xmlns:p14="http://schemas.microsoft.com/office/powerpoint/2010/main" val="2005045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0EF68781-0196-4F7E-91AA-22A72E360A9E}" type="slidenum">
              <a:rPr lang="fr-FR" smtClean="0"/>
              <a:t>9</a:t>
            </a:fld>
            <a:endParaRPr lang="fr-FR"/>
          </a:p>
        </p:txBody>
      </p:sp>
    </p:spTree>
    <p:extLst>
      <p:ext uri="{BB962C8B-B14F-4D97-AF65-F5344CB8AC3E}">
        <p14:creationId xmlns:p14="http://schemas.microsoft.com/office/powerpoint/2010/main" val="3755336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D8E9804D-699C-4CB0-A16F-7BE8BB638290}" type="slidenum">
              <a:rPr lang="en-GB" smtClean="0"/>
              <a:t>11</a:t>
            </a:fld>
            <a:endParaRPr lang="en-GB"/>
          </a:p>
        </p:txBody>
      </p:sp>
    </p:spTree>
    <p:extLst>
      <p:ext uri="{BB962C8B-B14F-4D97-AF65-F5344CB8AC3E}">
        <p14:creationId xmlns:p14="http://schemas.microsoft.com/office/powerpoint/2010/main" val="32379746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07F07-5018-B520-783B-FE0457BCD96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BE"/>
          </a:p>
        </p:txBody>
      </p:sp>
      <p:sp>
        <p:nvSpPr>
          <p:cNvPr id="3" name="Subtitle 2">
            <a:extLst>
              <a:ext uri="{FF2B5EF4-FFF2-40B4-BE49-F238E27FC236}">
                <a16:creationId xmlns:a16="http://schemas.microsoft.com/office/drawing/2014/main" id="{EBC53577-5D47-3462-F508-230E0253F3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BE"/>
          </a:p>
        </p:txBody>
      </p:sp>
      <p:sp>
        <p:nvSpPr>
          <p:cNvPr id="4" name="Date Placeholder 3">
            <a:extLst>
              <a:ext uri="{FF2B5EF4-FFF2-40B4-BE49-F238E27FC236}">
                <a16:creationId xmlns:a16="http://schemas.microsoft.com/office/drawing/2014/main" id="{1EF8CF65-E206-3105-4673-F13885629447}"/>
              </a:ext>
            </a:extLst>
          </p:cNvPr>
          <p:cNvSpPr>
            <a:spLocks noGrp="1"/>
          </p:cNvSpPr>
          <p:nvPr>
            <p:ph type="dt" sz="half" idx="10"/>
          </p:nvPr>
        </p:nvSpPr>
        <p:spPr/>
        <p:txBody>
          <a:bodyPr/>
          <a:lstStyle/>
          <a:p>
            <a:fld id="{C99A398E-FCB8-1146-8DE5-39712756FA2F}" type="datetimeFigureOut">
              <a:rPr lang="en-BE" smtClean="0"/>
              <a:t>10/19/2026</a:t>
            </a:fld>
            <a:endParaRPr lang="en-BE"/>
          </a:p>
        </p:txBody>
      </p:sp>
      <p:sp>
        <p:nvSpPr>
          <p:cNvPr id="5" name="Footer Placeholder 4">
            <a:extLst>
              <a:ext uri="{FF2B5EF4-FFF2-40B4-BE49-F238E27FC236}">
                <a16:creationId xmlns:a16="http://schemas.microsoft.com/office/drawing/2014/main" id="{B9C07C72-387F-907B-1702-431F21C0BA0E}"/>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C51FC383-9E28-9304-354E-F80FB06F55C1}"/>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1128983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DDCCF-00D4-57C0-AB86-DD97CBF26DB0}"/>
              </a:ext>
            </a:extLst>
          </p:cNvPr>
          <p:cNvSpPr>
            <a:spLocks noGrp="1"/>
          </p:cNvSpPr>
          <p:nvPr>
            <p:ph type="title"/>
          </p:nvPr>
        </p:nvSpPr>
        <p:spPr/>
        <p:txBody>
          <a:bodyPr/>
          <a:lstStyle/>
          <a:p>
            <a:r>
              <a:rPr lang="en-GB"/>
              <a:t>Click to edit Master title style</a:t>
            </a:r>
            <a:endParaRPr lang="en-BE"/>
          </a:p>
        </p:txBody>
      </p:sp>
      <p:sp>
        <p:nvSpPr>
          <p:cNvPr id="3" name="Content Placeholder 2">
            <a:extLst>
              <a:ext uri="{FF2B5EF4-FFF2-40B4-BE49-F238E27FC236}">
                <a16:creationId xmlns:a16="http://schemas.microsoft.com/office/drawing/2014/main" id="{93001350-A3CE-F72C-EF66-224EE8E3E5F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Date Placeholder 3">
            <a:extLst>
              <a:ext uri="{FF2B5EF4-FFF2-40B4-BE49-F238E27FC236}">
                <a16:creationId xmlns:a16="http://schemas.microsoft.com/office/drawing/2014/main" id="{D612717E-3498-D1DF-0749-E719A04908EB}"/>
              </a:ext>
            </a:extLst>
          </p:cNvPr>
          <p:cNvSpPr>
            <a:spLocks noGrp="1"/>
          </p:cNvSpPr>
          <p:nvPr>
            <p:ph type="dt" sz="half" idx="10"/>
          </p:nvPr>
        </p:nvSpPr>
        <p:spPr/>
        <p:txBody>
          <a:bodyPr/>
          <a:lstStyle/>
          <a:p>
            <a:fld id="{C99A398E-FCB8-1146-8DE5-39712756FA2F}" type="datetimeFigureOut">
              <a:rPr lang="en-BE" smtClean="0"/>
              <a:t>10/19/2026</a:t>
            </a:fld>
            <a:endParaRPr lang="en-BE"/>
          </a:p>
        </p:txBody>
      </p:sp>
      <p:sp>
        <p:nvSpPr>
          <p:cNvPr id="5" name="Footer Placeholder 4">
            <a:extLst>
              <a:ext uri="{FF2B5EF4-FFF2-40B4-BE49-F238E27FC236}">
                <a16:creationId xmlns:a16="http://schemas.microsoft.com/office/drawing/2014/main" id="{DA20EF9F-8597-7B89-712F-614543F54F34}"/>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DCAC8415-5616-E9EF-A04C-AB58C2E8A51B}"/>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260869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A5CA1-B7CB-D1FB-EC76-E686072A275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BE"/>
          </a:p>
        </p:txBody>
      </p:sp>
      <p:sp>
        <p:nvSpPr>
          <p:cNvPr id="3" name="Text Placeholder 2">
            <a:extLst>
              <a:ext uri="{FF2B5EF4-FFF2-40B4-BE49-F238E27FC236}">
                <a16:creationId xmlns:a16="http://schemas.microsoft.com/office/drawing/2014/main" id="{783376EC-3A6A-627D-FB8C-389BD638A90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E0D9367-1A65-3258-265C-9FE90DFE5DEC}"/>
              </a:ext>
            </a:extLst>
          </p:cNvPr>
          <p:cNvSpPr>
            <a:spLocks noGrp="1"/>
          </p:cNvSpPr>
          <p:nvPr>
            <p:ph type="dt" sz="half" idx="10"/>
          </p:nvPr>
        </p:nvSpPr>
        <p:spPr/>
        <p:txBody>
          <a:bodyPr/>
          <a:lstStyle/>
          <a:p>
            <a:fld id="{C99A398E-FCB8-1146-8DE5-39712756FA2F}" type="datetimeFigureOut">
              <a:rPr lang="en-BE" smtClean="0"/>
              <a:t>10/19/2026</a:t>
            </a:fld>
            <a:endParaRPr lang="en-BE"/>
          </a:p>
        </p:txBody>
      </p:sp>
      <p:sp>
        <p:nvSpPr>
          <p:cNvPr id="5" name="Footer Placeholder 4">
            <a:extLst>
              <a:ext uri="{FF2B5EF4-FFF2-40B4-BE49-F238E27FC236}">
                <a16:creationId xmlns:a16="http://schemas.microsoft.com/office/drawing/2014/main" id="{49080604-377F-6192-4D4E-AC24A6380889}"/>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2E3C9CB9-597A-78E3-CFBC-A159B83280FD}"/>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1351950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58BA3-0492-6F74-9BF6-52E8ECDE36D7}"/>
              </a:ext>
            </a:extLst>
          </p:cNvPr>
          <p:cNvSpPr>
            <a:spLocks noGrp="1"/>
          </p:cNvSpPr>
          <p:nvPr>
            <p:ph type="title"/>
          </p:nvPr>
        </p:nvSpPr>
        <p:spPr/>
        <p:txBody>
          <a:bodyPr/>
          <a:lstStyle/>
          <a:p>
            <a:r>
              <a:rPr lang="en-GB"/>
              <a:t>Click to edit Master title style</a:t>
            </a:r>
            <a:endParaRPr lang="en-BE"/>
          </a:p>
        </p:txBody>
      </p:sp>
      <p:sp>
        <p:nvSpPr>
          <p:cNvPr id="3" name="Content Placeholder 2">
            <a:extLst>
              <a:ext uri="{FF2B5EF4-FFF2-40B4-BE49-F238E27FC236}">
                <a16:creationId xmlns:a16="http://schemas.microsoft.com/office/drawing/2014/main" id="{C1E413EA-68CD-9D88-D79C-CC6ED21EC14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Content Placeholder 3">
            <a:extLst>
              <a:ext uri="{FF2B5EF4-FFF2-40B4-BE49-F238E27FC236}">
                <a16:creationId xmlns:a16="http://schemas.microsoft.com/office/drawing/2014/main" id="{0C519449-C536-4F9E-2D95-193291798F0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5" name="Date Placeholder 4">
            <a:extLst>
              <a:ext uri="{FF2B5EF4-FFF2-40B4-BE49-F238E27FC236}">
                <a16:creationId xmlns:a16="http://schemas.microsoft.com/office/drawing/2014/main" id="{4F2D753B-EBAF-B53A-074D-76FB47A9C273}"/>
              </a:ext>
            </a:extLst>
          </p:cNvPr>
          <p:cNvSpPr>
            <a:spLocks noGrp="1"/>
          </p:cNvSpPr>
          <p:nvPr>
            <p:ph type="dt" sz="half" idx="10"/>
          </p:nvPr>
        </p:nvSpPr>
        <p:spPr/>
        <p:txBody>
          <a:bodyPr/>
          <a:lstStyle/>
          <a:p>
            <a:fld id="{C99A398E-FCB8-1146-8DE5-39712756FA2F}" type="datetimeFigureOut">
              <a:rPr lang="en-BE" smtClean="0"/>
              <a:t>10/19/2026</a:t>
            </a:fld>
            <a:endParaRPr lang="en-BE"/>
          </a:p>
        </p:txBody>
      </p:sp>
      <p:sp>
        <p:nvSpPr>
          <p:cNvPr id="6" name="Footer Placeholder 5">
            <a:extLst>
              <a:ext uri="{FF2B5EF4-FFF2-40B4-BE49-F238E27FC236}">
                <a16:creationId xmlns:a16="http://schemas.microsoft.com/office/drawing/2014/main" id="{16B5475B-BCCD-BF1D-D454-48E8BAEE8BB4}"/>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97A81B7A-9A7C-4BC7-ADE6-79554484D7A8}"/>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1302570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64811-F649-1A18-8152-2E898C3CB5E7}"/>
              </a:ext>
            </a:extLst>
          </p:cNvPr>
          <p:cNvSpPr>
            <a:spLocks noGrp="1"/>
          </p:cNvSpPr>
          <p:nvPr>
            <p:ph type="title"/>
          </p:nvPr>
        </p:nvSpPr>
        <p:spPr>
          <a:xfrm>
            <a:off x="839788" y="365125"/>
            <a:ext cx="10515600" cy="1325563"/>
          </a:xfrm>
        </p:spPr>
        <p:txBody>
          <a:bodyPr/>
          <a:lstStyle/>
          <a:p>
            <a:r>
              <a:rPr lang="en-GB"/>
              <a:t>Click to edit Master title style</a:t>
            </a:r>
            <a:endParaRPr lang="en-BE"/>
          </a:p>
        </p:txBody>
      </p:sp>
      <p:sp>
        <p:nvSpPr>
          <p:cNvPr id="3" name="Text Placeholder 2">
            <a:extLst>
              <a:ext uri="{FF2B5EF4-FFF2-40B4-BE49-F238E27FC236}">
                <a16:creationId xmlns:a16="http://schemas.microsoft.com/office/drawing/2014/main" id="{79C96928-3DA8-37D0-D51A-B823CED2E8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0D67FC4-6803-2A31-FB6C-F5659A25A6F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5" name="Text Placeholder 4">
            <a:extLst>
              <a:ext uri="{FF2B5EF4-FFF2-40B4-BE49-F238E27FC236}">
                <a16:creationId xmlns:a16="http://schemas.microsoft.com/office/drawing/2014/main" id="{D23C89C4-348E-5F39-4668-34D6F57A0F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EB8D285-7AB1-D934-D1C7-35BD769227F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7" name="Date Placeholder 6">
            <a:extLst>
              <a:ext uri="{FF2B5EF4-FFF2-40B4-BE49-F238E27FC236}">
                <a16:creationId xmlns:a16="http://schemas.microsoft.com/office/drawing/2014/main" id="{F336D4F4-1072-1534-5192-D3D0EB786864}"/>
              </a:ext>
            </a:extLst>
          </p:cNvPr>
          <p:cNvSpPr>
            <a:spLocks noGrp="1"/>
          </p:cNvSpPr>
          <p:nvPr>
            <p:ph type="dt" sz="half" idx="10"/>
          </p:nvPr>
        </p:nvSpPr>
        <p:spPr/>
        <p:txBody>
          <a:bodyPr/>
          <a:lstStyle/>
          <a:p>
            <a:fld id="{C99A398E-FCB8-1146-8DE5-39712756FA2F}" type="datetimeFigureOut">
              <a:rPr lang="en-BE" smtClean="0"/>
              <a:t>10/19/2026</a:t>
            </a:fld>
            <a:endParaRPr lang="en-BE"/>
          </a:p>
        </p:txBody>
      </p:sp>
      <p:sp>
        <p:nvSpPr>
          <p:cNvPr id="8" name="Footer Placeholder 7">
            <a:extLst>
              <a:ext uri="{FF2B5EF4-FFF2-40B4-BE49-F238E27FC236}">
                <a16:creationId xmlns:a16="http://schemas.microsoft.com/office/drawing/2014/main" id="{EBF9E71C-2B25-C35F-F2C4-0647C5575905}"/>
              </a:ext>
            </a:extLst>
          </p:cNvPr>
          <p:cNvSpPr>
            <a:spLocks noGrp="1"/>
          </p:cNvSpPr>
          <p:nvPr>
            <p:ph type="ftr" sz="quarter" idx="11"/>
          </p:nvPr>
        </p:nvSpPr>
        <p:spPr/>
        <p:txBody>
          <a:bodyPr/>
          <a:lstStyle/>
          <a:p>
            <a:endParaRPr lang="en-BE"/>
          </a:p>
        </p:txBody>
      </p:sp>
      <p:sp>
        <p:nvSpPr>
          <p:cNvPr id="9" name="Slide Number Placeholder 8">
            <a:extLst>
              <a:ext uri="{FF2B5EF4-FFF2-40B4-BE49-F238E27FC236}">
                <a16:creationId xmlns:a16="http://schemas.microsoft.com/office/drawing/2014/main" id="{BBFE4384-78B5-0145-4AD6-E159AB04C938}"/>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1815391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15D05-BAE5-24E8-3A9C-14C3A7F701D0}"/>
              </a:ext>
            </a:extLst>
          </p:cNvPr>
          <p:cNvSpPr>
            <a:spLocks noGrp="1"/>
          </p:cNvSpPr>
          <p:nvPr>
            <p:ph type="title"/>
          </p:nvPr>
        </p:nvSpPr>
        <p:spPr/>
        <p:txBody>
          <a:bodyPr/>
          <a:lstStyle/>
          <a:p>
            <a:r>
              <a:rPr lang="en-GB"/>
              <a:t>Click to edit Master title style</a:t>
            </a:r>
            <a:endParaRPr lang="en-BE"/>
          </a:p>
        </p:txBody>
      </p:sp>
      <p:sp>
        <p:nvSpPr>
          <p:cNvPr id="3" name="Date Placeholder 2">
            <a:extLst>
              <a:ext uri="{FF2B5EF4-FFF2-40B4-BE49-F238E27FC236}">
                <a16:creationId xmlns:a16="http://schemas.microsoft.com/office/drawing/2014/main" id="{A69ECEF6-D795-F1A5-DDBC-8D98B55B57F5}"/>
              </a:ext>
            </a:extLst>
          </p:cNvPr>
          <p:cNvSpPr>
            <a:spLocks noGrp="1"/>
          </p:cNvSpPr>
          <p:nvPr>
            <p:ph type="dt" sz="half" idx="10"/>
          </p:nvPr>
        </p:nvSpPr>
        <p:spPr/>
        <p:txBody>
          <a:bodyPr/>
          <a:lstStyle/>
          <a:p>
            <a:fld id="{C99A398E-FCB8-1146-8DE5-39712756FA2F}" type="datetimeFigureOut">
              <a:rPr lang="en-BE" smtClean="0"/>
              <a:t>10/19/2026</a:t>
            </a:fld>
            <a:endParaRPr lang="en-BE"/>
          </a:p>
        </p:txBody>
      </p:sp>
      <p:sp>
        <p:nvSpPr>
          <p:cNvPr id="4" name="Footer Placeholder 3">
            <a:extLst>
              <a:ext uri="{FF2B5EF4-FFF2-40B4-BE49-F238E27FC236}">
                <a16:creationId xmlns:a16="http://schemas.microsoft.com/office/drawing/2014/main" id="{5EEA4890-38CA-0ACB-1B4F-A5F9405A0CD0}"/>
              </a:ext>
            </a:extLst>
          </p:cNvPr>
          <p:cNvSpPr>
            <a:spLocks noGrp="1"/>
          </p:cNvSpPr>
          <p:nvPr>
            <p:ph type="ftr" sz="quarter" idx="11"/>
          </p:nvPr>
        </p:nvSpPr>
        <p:spPr/>
        <p:txBody>
          <a:bodyPr/>
          <a:lstStyle/>
          <a:p>
            <a:endParaRPr lang="en-BE"/>
          </a:p>
        </p:txBody>
      </p:sp>
      <p:sp>
        <p:nvSpPr>
          <p:cNvPr id="5" name="Slide Number Placeholder 4">
            <a:extLst>
              <a:ext uri="{FF2B5EF4-FFF2-40B4-BE49-F238E27FC236}">
                <a16:creationId xmlns:a16="http://schemas.microsoft.com/office/drawing/2014/main" id="{AD674416-B7D1-C64F-6B7E-D5252B22CB2B}"/>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5086299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045E28-5069-3021-3A48-8D87E4177403}"/>
              </a:ext>
            </a:extLst>
          </p:cNvPr>
          <p:cNvSpPr>
            <a:spLocks noGrp="1"/>
          </p:cNvSpPr>
          <p:nvPr>
            <p:ph type="dt" sz="half" idx="10"/>
          </p:nvPr>
        </p:nvSpPr>
        <p:spPr/>
        <p:txBody>
          <a:bodyPr/>
          <a:lstStyle/>
          <a:p>
            <a:fld id="{C99A398E-FCB8-1146-8DE5-39712756FA2F}" type="datetimeFigureOut">
              <a:rPr lang="en-BE" smtClean="0"/>
              <a:t>10/19/2026</a:t>
            </a:fld>
            <a:endParaRPr lang="en-BE"/>
          </a:p>
        </p:txBody>
      </p:sp>
      <p:sp>
        <p:nvSpPr>
          <p:cNvPr id="3" name="Footer Placeholder 2">
            <a:extLst>
              <a:ext uri="{FF2B5EF4-FFF2-40B4-BE49-F238E27FC236}">
                <a16:creationId xmlns:a16="http://schemas.microsoft.com/office/drawing/2014/main" id="{DD999B63-1C5E-64D7-EE4C-E6CB250038AF}"/>
              </a:ext>
            </a:extLst>
          </p:cNvPr>
          <p:cNvSpPr>
            <a:spLocks noGrp="1"/>
          </p:cNvSpPr>
          <p:nvPr>
            <p:ph type="ftr" sz="quarter" idx="11"/>
          </p:nvPr>
        </p:nvSpPr>
        <p:spPr/>
        <p:txBody>
          <a:bodyPr/>
          <a:lstStyle/>
          <a:p>
            <a:endParaRPr lang="en-BE"/>
          </a:p>
        </p:txBody>
      </p:sp>
      <p:sp>
        <p:nvSpPr>
          <p:cNvPr id="4" name="Slide Number Placeholder 3">
            <a:extLst>
              <a:ext uri="{FF2B5EF4-FFF2-40B4-BE49-F238E27FC236}">
                <a16:creationId xmlns:a16="http://schemas.microsoft.com/office/drawing/2014/main" id="{58C717FB-888C-F1BE-37C5-F04D21D1E381}"/>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1845387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692FD-FA4F-1B23-9EA8-98A91CDBFDB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BE"/>
          </a:p>
        </p:txBody>
      </p:sp>
      <p:sp>
        <p:nvSpPr>
          <p:cNvPr id="3" name="Content Placeholder 2">
            <a:extLst>
              <a:ext uri="{FF2B5EF4-FFF2-40B4-BE49-F238E27FC236}">
                <a16:creationId xmlns:a16="http://schemas.microsoft.com/office/drawing/2014/main" id="{D4F74534-C607-4610-550D-E549332B64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Text Placeholder 3">
            <a:extLst>
              <a:ext uri="{FF2B5EF4-FFF2-40B4-BE49-F238E27FC236}">
                <a16:creationId xmlns:a16="http://schemas.microsoft.com/office/drawing/2014/main" id="{7DBEA254-A469-DD5E-6D80-44BC37540F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9BB67E5-EFEF-17F0-5AB1-5E8DF97BF536}"/>
              </a:ext>
            </a:extLst>
          </p:cNvPr>
          <p:cNvSpPr>
            <a:spLocks noGrp="1"/>
          </p:cNvSpPr>
          <p:nvPr>
            <p:ph type="dt" sz="half" idx="10"/>
          </p:nvPr>
        </p:nvSpPr>
        <p:spPr/>
        <p:txBody>
          <a:bodyPr/>
          <a:lstStyle/>
          <a:p>
            <a:fld id="{C99A398E-FCB8-1146-8DE5-39712756FA2F}" type="datetimeFigureOut">
              <a:rPr lang="en-BE" smtClean="0"/>
              <a:t>10/19/2026</a:t>
            </a:fld>
            <a:endParaRPr lang="en-BE"/>
          </a:p>
        </p:txBody>
      </p:sp>
      <p:sp>
        <p:nvSpPr>
          <p:cNvPr id="6" name="Footer Placeholder 5">
            <a:extLst>
              <a:ext uri="{FF2B5EF4-FFF2-40B4-BE49-F238E27FC236}">
                <a16:creationId xmlns:a16="http://schemas.microsoft.com/office/drawing/2014/main" id="{3BBEDB6C-8CB1-00F0-9658-BA9847DD83B3}"/>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16C09C59-5D4A-0616-191D-C163C2AA1E0C}"/>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2263079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D37EC-0CB8-5C20-0D9F-EF2B8B70579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BE"/>
          </a:p>
        </p:txBody>
      </p:sp>
      <p:sp>
        <p:nvSpPr>
          <p:cNvPr id="3" name="Picture Placeholder 2">
            <a:extLst>
              <a:ext uri="{FF2B5EF4-FFF2-40B4-BE49-F238E27FC236}">
                <a16:creationId xmlns:a16="http://schemas.microsoft.com/office/drawing/2014/main" id="{1559592B-AE95-C702-A091-81C5DD7C83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BE"/>
          </a:p>
        </p:txBody>
      </p:sp>
      <p:sp>
        <p:nvSpPr>
          <p:cNvPr id="4" name="Text Placeholder 3">
            <a:extLst>
              <a:ext uri="{FF2B5EF4-FFF2-40B4-BE49-F238E27FC236}">
                <a16:creationId xmlns:a16="http://schemas.microsoft.com/office/drawing/2014/main" id="{C76C0F8F-A3A7-5386-A2CD-26017DDBAC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E6BDF64-7321-18FA-3A8A-151C61B2550D}"/>
              </a:ext>
            </a:extLst>
          </p:cNvPr>
          <p:cNvSpPr>
            <a:spLocks noGrp="1"/>
          </p:cNvSpPr>
          <p:nvPr>
            <p:ph type="dt" sz="half" idx="10"/>
          </p:nvPr>
        </p:nvSpPr>
        <p:spPr/>
        <p:txBody>
          <a:bodyPr/>
          <a:lstStyle/>
          <a:p>
            <a:fld id="{C99A398E-FCB8-1146-8DE5-39712756FA2F}" type="datetimeFigureOut">
              <a:rPr lang="en-BE" smtClean="0"/>
              <a:t>10/19/2026</a:t>
            </a:fld>
            <a:endParaRPr lang="en-BE"/>
          </a:p>
        </p:txBody>
      </p:sp>
      <p:sp>
        <p:nvSpPr>
          <p:cNvPr id="6" name="Footer Placeholder 5">
            <a:extLst>
              <a:ext uri="{FF2B5EF4-FFF2-40B4-BE49-F238E27FC236}">
                <a16:creationId xmlns:a16="http://schemas.microsoft.com/office/drawing/2014/main" id="{0F97279B-A4DF-B23E-FBF6-E1F5762D1FDD}"/>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8D9E326F-A5DE-61B2-FC62-4368882963C4}"/>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1971190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D793C-A8B3-F264-6E40-84278DCA4AC6}"/>
              </a:ext>
            </a:extLst>
          </p:cNvPr>
          <p:cNvSpPr>
            <a:spLocks noGrp="1"/>
          </p:cNvSpPr>
          <p:nvPr>
            <p:ph type="title"/>
          </p:nvPr>
        </p:nvSpPr>
        <p:spPr/>
        <p:txBody>
          <a:bodyPr/>
          <a:lstStyle/>
          <a:p>
            <a:r>
              <a:rPr lang="en-GB"/>
              <a:t>Click to edit Master title style</a:t>
            </a:r>
            <a:endParaRPr lang="en-BE"/>
          </a:p>
        </p:txBody>
      </p:sp>
      <p:sp>
        <p:nvSpPr>
          <p:cNvPr id="3" name="Vertical Text Placeholder 2">
            <a:extLst>
              <a:ext uri="{FF2B5EF4-FFF2-40B4-BE49-F238E27FC236}">
                <a16:creationId xmlns:a16="http://schemas.microsoft.com/office/drawing/2014/main" id="{41039B46-D290-3902-DD95-AA1FB158F33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Date Placeholder 3">
            <a:extLst>
              <a:ext uri="{FF2B5EF4-FFF2-40B4-BE49-F238E27FC236}">
                <a16:creationId xmlns:a16="http://schemas.microsoft.com/office/drawing/2014/main" id="{3FF55E12-F97D-3D20-4013-D3B2FE30D1B7}"/>
              </a:ext>
            </a:extLst>
          </p:cNvPr>
          <p:cNvSpPr>
            <a:spLocks noGrp="1"/>
          </p:cNvSpPr>
          <p:nvPr>
            <p:ph type="dt" sz="half" idx="10"/>
          </p:nvPr>
        </p:nvSpPr>
        <p:spPr/>
        <p:txBody>
          <a:bodyPr/>
          <a:lstStyle/>
          <a:p>
            <a:fld id="{C99A398E-FCB8-1146-8DE5-39712756FA2F}" type="datetimeFigureOut">
              <a:rPr lang="en-BE" smtClean="0"/>
              <a:t>10/19/2026</a:t>
            </a:fld>
            <a:endParaRPr lang="en-BE"/>
          </a:p>
        </p:txBody>
      </p:sp>
      <p:sp>
        <p:nvSpPr>
          <p:cNvPr id="5" name="Footer Placeholder 4">
            <a:extLst>
              <a:ext uri="{FF2B5EF4-FFF2-40B4-BE49-F238E27FC236}">
                <a16:creationId xmlns:a16="http://schemas.microsoft.com/office/drawing/2014/main" id="{772874DB-5421-9EDD-37D6-425B69833762}"/>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4C33B1D9-3620-1F4F-9C12-E5D29B3B11D6}"/>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406517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E89427-BD9A-4F90-8507-D5461D4AF400}"/>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BE"/>
          </a:p>
        </p:txBody>
      </p:sp>
      <p:sp>
        <p:nvSpPr>
          <p:cNvPr id="3" name="Vertical Text Placeholder 2">
            <a:extLst>
              <a:ext uri="{FF2B5EF4-FFF2-40B4-BE49-F238E27FC236}">
                <a16:creationId xmlns:a16="http://schemas.microsoft.com/office/drawing/2014/main" id="{129B218D-F119-D88B-04E0-282E532EA88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Date Placeholder 3">
            <a:extLst>
              <a:ext uri="{FF2B5EF4-FFF2-40B4-BE49-F238E27FC236}">
                <a16:creationId xmlns:a16="http://schemas.microsoft.com/office/drawing/2014/main" id="{C167B9E0-E1C5-E090-5BF8-E23ECA443153}"/>
              </a:ext>
            </a:extLst>
          </p:cNvPr>
          <p:cNvSpPr>
            <a:spLocks noGrp="1"/>
          </p:cNvSpPr>
          <p:nvPr>
            <p:ph type="dt" sz="half" idx="10"/>
          </p:nvPr>
        </p:nvSpPr>
        <p:spPr/>
        <p:txBody>
          <a:bodyPr/>
          <a:lstStyle/>
          <a:p>
            <a:fld id="{C99A398E-FCB8-1146-8DE5-39712756FA2F}" type="datetimeFigureOut">
              <a:rPr lang="en-BE" smtClean="0"/>
              <a:t>10/19/2026</a:t>
            </a:fld>
            <a:endParaRPr lang="en-BE"/>
          </a:p>
        </p:txBody>
      </p:sp>
      <p:sp>
        <p:nvSpPr>
          <p:cNvPr id="5" name="Footer Placeholder 4">
            <a:extLst>
              <a:ext uri="{FF2B5EF4-FFF2-40B4-BE49-F238E27FC236}">
                <a16:creationId xmlns:a16="http://schemas.microsoft.com/office/drawing/2014/main" id="{7E2248BD-AC9E-EF27-8724-4A261C549392}"/>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1B1BBEFC-60B4-A86B-4F5D-EE50B670693E}"/>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3314535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AC02FC6-B683-24E9-4CF3-ACB65B9C34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BE"/>
          </a:p>
        </p:txBody>
      </p:sp>
      <p:sp>
        <p:nvSpPr>
          <p:cNvPr id="3" name="Text Placeholder 2">
            <a:extLst>
              <a:ext uri="{FF2B5EF4-FFF2-40B4-BE49-F238E27FC236}">
                <a16:creationId xmlns:a16="http://schemas.microsoft.com/office/drawing/2014/main" id="{E8788781-C4E4-8F07-B445-0FCB661263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Date Placeholder 3">
            <a:extLst>
              <a:ext uri="{FF2B5EF4-FFF2-40B4-BE49-F238E27FC236}">
                <a16:creationId xmlns:a16="http://schemas.microsoft.com/office/drawing/2014/main" id="{E03871DA-F3C2-ACC9-0954-A50279EA34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99A398E-FCB8-1146-8DE5-39712756FA2F}" type="datetimeFigureOut">
              <a:rPr lang="en-BE" smtClean="0"/>
              <a:t>10/19/2026</a:t>
            </a:fld>
            <a:endParaRPr lang="en-BE"/>
          </a:p>
        </p:txBody>
      </p:sp>
      <p:sp>
        <p:nvSpPr>
          <p:cNvPr id="5" name="Footer Placeholder 4">
            <a:extLst>
              <a:ext uri="{FF2B5EF4-FFF2-40B4-BE49-F238E27FC236}">
                <a16:creationId xmlns:a16="http://schemas.microsoft.com/office/drawing/2014/main" id="{43BF7E01-A745-BFC4-1A5F-98305C39C6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BE"/>
          </a:p>
        </p:txBody>
      </p:sp>
      <p:sp>
        <p:nvSpPr>
          <p:cNvPr id="6" name="Slide Number Placeholder 5">
            <a:extLst>
              <a:ext uri="{FF2B5EF4-FFF2-40B4-BE49-F238E27FC236}">
                <a16:creationId xmlns:a16="http://schemas.microsoft.com/office/drawing/2014/main" id="{690CC3E3-36ED-4099-6586-23175595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068FCCF-9A80-B240-8D85-84F960565AFA}" type="slidenum">
              <a:rPr lang="en-BE" smtClean="0"/>
              <a:t>‹N°›</a:t>
            </a:fld>
            <a:endParaRPr lang="en-BE"/>
          </a:p>
        </p:txBody>
      </p:sp>
    </p:spTree>
    <p:extLst>
      <p:ext uri="{BB962C8B-B14F-4D97-AF65-F5344CB8AC3E}">
        <p14:creationId xmlns:p14="http://schemas.microsoft.com/office/powerpoint/2010/main" val="41749373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hyperlink" Target="https://cordis.europa.eu/project/id/101131435/results"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isas.ijclab.in2p3.fr/contributors/"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nnovate for Sustainable Accelerating Systems: Kick-Off Meeting">
            <a:extLst>
              <a:ext uri="{FF2B5EF4-FFF2-40B4-BE49-F238E27FC236}">
                <a16:creationId xmlns:a16="http://schemas.microsoft.com/office/drawing/2014/main" id="{0BBB2F10-FAEB-D3CF-A535-57FAB197BF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838" y="378848"/>
            <a:ext cx="3609024" cy="1134265"/>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814BA34D-5827-4649-8F79-0503DA32839A}"/>
              </a:ext>
            </a:extLst>
          </p:cNvPr>
          <p:cNvSpPr>
            <a:spLocks noGrp="1"/>
          </p:cNvSpPr>
          <p:nvPr>
            <p:ph type="ctrTitle"/>
          </p:nvPr>
        </p:nvSpPr>
        <p:spPr>
          <a:xfrm>
            <a:off x="1523999" y="1783822"/>
            <a:ext cx="9144000" cy="2387600"/>
          </a:xfrm>
        </p:spPr>
        <p:txBody>
          <a:bodyPr>
            <a:normAutofit/>
          </a:bodyPr>
          <a:lstStyle/>
          <a:p>
            <a:r>
              <a:rPr lang="en-US" sz="6700" dirty="0"/>
              <a:t>WP8: Societal impact</a:t>
            </a:r>
            <a:br>
              <a:rPr lang="en-US" sz="4800" dirty="0"/>
            </a:br>
            <a:r>
              <a:rPr lang="en-US" sz="4800" dirty="0"/>
              <a:t>Steering Committee meeting, </a:t>
            </a:r>
            <a:br>
              <a:rPr lang="en-US" sz="4800" dirty="0"/>
            </a:br>
            <a:r>
              <a:rPr lang="en-US" sz="4800" dirty="0"/>
              <a:t>Oct 20, 2026</a:t>
            </a:r>
            <a:endParaRPr lang="en-US" dirty="0"/>
          </a:p>
        </p:txBody>
      </p:sp>
      <p:sp>
        <p:nvSpPr>
          <p:cNvPr id="3" name="Sous-titre 2">
            <a:extLst>
              <a:ext uri="{FF2B5EF4-FFF2-40B4-BE49-F238E27FC236}">
                <a16:creationId xmlns:a16="http://schemas.microsoft.com/office/drawing/2014/main" id="{0E431EAB-E5CE-4071-B31E-6233FCC722A2}"/>
              </a:ext>
            </a:extLst>
          </p:cNvPr>
          <p:cNvSpPr>
            <a:spLocks noGrp="1"/>
          </p:cNvSpPr>
          <p:nvPr>
            <p:ph type="subTitle" idx="1"/>
          </p:nvPr>
        </p:nvSpPr>
        <p:spPr>
          <a:xfrm>
            <a:off x="2959223" y="4495405"/>
            <a:ext cx="6273553" cy="1244600"/>
          </a:xfrm>
        </p:spPr>
        <p:txBody>
          <a:bodyPr>
            <a:normAutofit lnSpcReduction="10000"/>
          </a:bodyPr>
          <a:lstStyle/>
          <a:p>
            <a:endParaRPr lang="en-US" sz="2000" dirty="0"/>
          </a:p>
          <a:p>
            <a:r>
              <a:rPr lang="en-US" sz="1200" dirty="0"/>
              <a:t>All information contained in this presentation and any accompanying documents is for iSAS project only, and must be treated as strictly confidential.</a:t>
            </a:r>
          </a:p>
          <a:p>
            <a:r>
              <a:rPr lang="en-US" sz="1200" dirty="0"/>
              <a:t>Any dissemination, distribution or other use of this information without the consent of its owner is prohibited.</a:t>
            </a:r>
          </a:p>
        </p:txBody>
      </p:sp>
      <p:sp>
        <p:nvSpPr>
          <p:cNvPr id="12" name="Rectangle 8">
            <a:extLst>
              <a:ext uri="{FF2B5EF4-FFF2-40B4-BE49-F238E27FC236}">
                <a16:creationId xmlns:a16="http://schemas.microsoft.com/office/drawing/2014/main" id="{53C634DB-7A80-4488-BC83-CEA906ADD490}"/>
              </a:ext>
            </a:extLst>
          </p:cNvPr>
          <p:cNvSpPr>
            <a:spLocks noChangeArrowheads="1"/>
          </p:cNvSpPr>
          <p:nvPr/>
        </p:nvSpPr>
        <p:spPr bwMode="auto">
          <a:xfrm>
            <a:off x="0" y="549807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14" name="ZoneTexte 13">
            <a:extLst>
              <a:ext uri="{FF2B5EF4-FFF2-40B4-BE49-F238E27FC236}">
                <a16:creationId xmlns:a16="http://schemas.microsoft.com/office/drawing/2014/main" id="{1E2AA974-1B61-4524-B53F-C39D2E7CF86D}"/>
              </a:ext>
            </a:extLst>
          </p:cNvPr>
          <p:cNvSpPr txBox="1"/>
          <p:nvPr/>
        </p:nvSpPr>
        <p:spPr>
          <a:xfrm>
            <a:off x="1130271" y="6097885"/>
            <a:ext cx="10937965" cy="461665"/>
          </a:xfrm>
          <a:prstGeom prst="rect">
            <a:avLst/>
          </a:prstGeom>
          <a:noFill/>
        </p:spPr>
        <p:txBody>
          <a:bodyPr wrap="square" rtlCol="0">
            <a:spAutoFit/>
          </a:bodyPr>
          <a:lstStyle/>
          <a:p>
            <a:r>
              <a:rPr lang="en-GB" sz="1200" dirty="0"/>
              <a:t>Funded by the European Union. Views and opinions expressed are however those of the authors only and do not necessarily reflect those of the European Union or the European Commission. Neither the European Union nor the granting authority can be held responsible for them. </a:t>
            </a:r>
          </a:p>
        </p:txBody>
      </p:sp>
      <p:pic>
        <p:nvPicPr>
          <p:cNvPr id="5" name="Image 4">
            <a:extLst>
              <a:ext uri="{FF2B5EF4-FFF2-40B4-BE49-F238E27FC236}">
                <a16:creationId xmlns:a16="http://schemas.microsoft.com/office/drawing/2014/main" id="{42D1D268-4480-4ADF-B728-B1B5C1EBC336}"/>
              </a:ext>
            </a:extLst>
          </p:cNvPr>
          <p:cNvPicPr>
            <a:picLocks noChangeAspect="1"/>
          </p:cNvPicPr>
          <p:nvPr/>
        </p:nvPicPr>
        <p:blipFill>
          <a:blip r:embed="rId3"/>
          <a:stretch>
            <a:fillRect/>
          </a:stretch>
        </p:blipFill>
        <p:spPr>
          <a:xfrm>
            <a:off x="88252" y="5680933"/>
            <a:ext cx="1126936" cy="1141797"/>
          </a:xfrm>
          <a:prstGeom prst="rect">
            <a:avLst/>
          </a:prstGeom>
        </p:spPr>
      </p:pic>
    </p:spTree>
    <p:extLst>
      <p:ext uri="{BB962C8B-B14F-4D97-AF65-F5344CB8AC3E}">
        <p14:creationId xmlns:p14="http://schemas.microsoft.com/office/powerpoint/2010/main" val="32733820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nnovate for Sustainable Accelerating Systems: Kick-Off Meeting">
            <a:extLst>
              <a:ext uri="{FF2B5EF4-FFF2-40B4-BE49-F238E27FC236}">
                <a16:creationId xmlns:a16="http://schemas.microsoft.com/office/drawing/2014/main" id="{0BBB2F10-FAEB-D3CF-A535-57FAB197BF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838" y="378848"/>
            <a:ext cx="3609024" cy="113426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5CFD807-6BFA-5F75-585F-038BB87B589A}"/>
              </a:ext>
            </a:extLst>
          </p:cNvPr>
          <p:cNvSpPr txBox="1"/>
          <p:nvPr/>
        </p:nvSpPr>
        <p:spPr>
          <a:xfrm>
            <a:off x="3910655" y="226449"/>
            <a:ext cx="5857373" cy="1569660"/>
          </a:xfrm>
          <a:prstGeom prst="rect">
            <a:avLst/>
          </a:prstGeom>
          <a:noFill/>
        </p:spPr>
        <p:txBody>
          <a:bodyPr wrap="none" rtlCol="0">
            <a:spAutoFit/>
          </a:bodyPr>
          <a:lstStyle/>
          <a:p>
            <a:r>
              <a:rPr lang="en-US" sz="2400" b="1" dirty="0">
                <a:solidFill>
                  <a:schemeClr val="bg2">
                    <a:lumMod val="50000"/>
                  </a:schemeClr>
                </a:solidFill>
              </a:rPr>
              <a:t>WP8: Societal impact </a:t>
            </a:r>
            <a:endParaRPr lang="en-US" sz="2400" b="1" dirty="0">
              <a:solidFill>
                <a:schemeClr val="bg2">
                  <a:lumMod val="50000"/>
                </a:schemeClr>
              </a:solidFill>
              <a:highlight>
                <a:srgbClr val="FFFF00"/>
              </a:highlight>
            </a:endParaRPr>
          </a:p>
          <a:p>
            <a:r>
              <a:rPr kumimoji="0" lang="en-US" sz="1800" b="1" i="0" u="none" strike="noStrike" kern="1200" cap="none" spc="0" normalizeH="0" baseline="0" noProof="0" dirty="0">
                <a:ln>
                  <a:noFill/>
                </a:ln>
                <a:solidFill>
                  <a:schemeClr val="bg2">
                    <a:lumMod val="50000"/>
                  </a:schemeClr>
                </a:solidFill>
                <a:effectLst/>
                <a:uLnTx/>
                <a:uFillTx/>
                <a:latin typeface="Calibri"/>
                <a:ea typeface="ＭＳ Ｐゴシック" charset="0"/>
              </a:rPr>
              <a:t>CNRS</a:t>
            </a:r>
          </a:p>
          <a:p>
            <a:r>
              <a:rPr lang="en-US" b="1" dirty="0">
                <a:solidFill>
                  <a:schemeClr val="bg2">
                    <a:lumMod val="50000"/>
                  </a:schemeClr>
                </a:solidFill>
                <a:latin typeface="Calibri"/>
                <a:ea typeface="ＭＳ Ｐゴシック" charset="0"/>
              </a:rPr>
              <a:t>Convener: Adèle de Valera (CNRS)</a:t>
            </a:r>
          </a:p>
          <a:p>
            <a:r>
              <a:rPr kumimoji="0" lang="en-US" sz="1800" b="1" i="0" u="none" strike="noStrike" kern="1200" cap="none" spc="0" normalizeH="0" baseline="0" noProof="0" dirty="0">
                <a:ln>
                  <a:noFill/>
                </a:ln>
                <a:solidFill>
                  <a:schemeClr val="bg2">
                    <a:lumMod val="50000"/>
                  </a:schemeClr>
                </a:solidFill>
                <a:effectLst/>
                <a:uLnTx/>
                <a:uFillTx/>
                <a:latin typeface="Calibri"/>
                <a:ea typeface="ＭＳ Ｐゴシック" charset="0"/>
              </a:rPr>
              <a:t>Main contacts with other partners: </a:t>
            </a:r>
            <a:r>
              <a:rPr lang="en-US" b="1" dirty="0">
                <a:solidFill>
                  <a:schemeClr val="bg2">
                    <a:lumMod val="50000"/>
                  </a:schemeClr>
                </a:solidFill>
                <a:latin typeface="Calibri"/>
                <a:ea typeface="ＭＳ Ｐゴシック" charset="0"/>
              </a:rPr>
              <a:t>Nicholas Shipman (HZB)</a:t>
            </a:r>
            <a:endParaRPr lang="en-US" b="1" dirty="0">
              <a:solidFill>
                <a:schemeClr val="bg2">
                  <a:lumMod val="50000"/>
                </a:schemeClr>
              </a:solidFill>
            </a:endParaRPr>
          </a:p>
          <a:p>
            <a:endParaRPr lang="en-BE" b="1" dirty="0">
              <a:solidFill>
                <a:schemeClr val="bg2">
                  <a:lumMod val="50000"/>
                </a:schemeClr>
              </a:solidFill>
            </a:endParaRPr>
          </a:p>
        </p:txBody>
      </p:sp>
      <p:sp>
        <p:nvSpPr>
          <p:cNvPr id="5" name="TextBox 4">
            <a:extLst>
              <a:ext uri="{FF2B5EF4-FFF2-40B4-BE49-F238E27FC236}">
                <a16:creationId xmlns:a16="http://schemas.microsoft.com/office/drawing/2014/main" id="{95F84323-17F1-884D-6FDE-73259D549291}"/>
              </a:ext>
            </a:extLst>
          </p:cNvPr>
          <p:cNvSpPr txBox="1"/>
          <p:nvPr/>
        </p:nvSpPr>
        <p:spPr>
          <a:xfrm>
            <a:off x="272144" y="1868456"/>
            <a:ext cx="11811000" cy="5422382"/>
          </a:xfrm>
          <a:prstGeom prst="rect">
            <a:avLst/>
          </a:prstGeom>
          <a:noFill/>
        </p:spPr>
        <p:txBody>
          <a:bodyPr wrap="square" rtlCol="0">
            <a:spAutoFit/>
          </a:bodyPr>
          <a:lstStyle/>
          <a:p>
            <a:r>
              <a:rPr lang="en-US" b="1" i="1" dirty="0">
                <a:effectLst/>
                <a:latin typeface="Helvetica" pitchFamily="2" charset="0"/>
              </a:rPr>
              <a:t>WP8 </a:t>
            </a:r>
            <a:r>
              <a:rPr lang="en-US" b="1" i="1" dirty="0">
                <a:latin typeface="Helvetica" pitchFamily="2" charset="0"/>
              </a:rPr>
              <a:t>M</a:t>
            </a:r>
            <a:r>
              <a:rPr lang="en-US" b="1" i="1" dirty="0">
                <a:effectLst/>
                <a:latin typeface="Helvetica" pitchFamily="2" charset="0"/>
              </a:rPr>
              <a:t>ain goal </a:t>
            </a:r>
            <a:endParaRPr lang="en-US" dirty="0">
              <a:effectLst/>
              <a:latin typeface="Helvetica" pitchFamily="2" charset="0"/>
            </a:endParaRPr>
          </a:p>
          <a:p>
            <a:pPr>
              <a:lnSpc>
                <a:spcPct val="107000"/>
              </a:lnSpc>
              <a:spcAft>
                <a:spcPts val="800"/>
              </a:spcAft>
            </a:pPr>
            <a:r>
              <a:rPr lang="en-GB" dirty="0">
                <a:latin typeface="Calibri" panose="020F0502020204030204" pitchFamily="34" charset="0"/>
                <a:ea typeface="Calibri" panose="020F0502020204030204" pitchFamily="34" charset="0"/>
                <a:cs typeface="Times New Roman" panose="02020603050405020304" pitchFamily="18" charset="0"/>
              </a:rPr>
              <a:t>T</a:t>
            </a:r>
            <a:r>
              <a:rPr lang="en-GB" sz="1800" dirty="0">
                <a:effectLst/>
                <a:latin typeface="Calibri" panose="020F0502020204030204" pitchFamily="34" charset="0"/>
                <a:ea typeface="Calibri" panose="020F0502020204030204" pitchFamily="34" charset="0"/>
                <a:cs typeface="Times New Roman" panose="02020603050405020304" pitchFamily="18" charset="0"/>
              </a:rPr>
              <a:t>he iSAS method of achieving societal impact has four main directions: </a:t>
            </a:r>
          </a:p>
          <a:p>
            <a:pPr marL="285750" indent="-285750">
              <a:lnSpc>
                <a:spcPct val="107000"/>
              </a:lnSpc>
              <a:spcAft>
                <a:spcPts val="800"/>
              </a:spcAft>
              <a:buFont typeface="Arial" panose="020B0604020202020204" pitchFamily="34" charset="0"/>
              <a:buChar char="•"/>
            </a:pPr>
            <a:r>
              <a:rPr lang="en-GB" b="1" dirty="0">
                <a:solidFill>
                  <a:srgbClr val="A4C137"/>
                </a:solidFill>
                <a:latin typeface="Aptos  "/>
                <a:ea typeface="Calibri" panose="020F0502020204030204" pitchFamily="34" charset="0"/>
                <a:cs typeface="Times New Roman" panose="02020603050405020304" pitchFamily="18" charset="0"/>
              </a:rPr>
              <a:t>Training &amp; Early Career</a:t>
            </a:r>
          </a:p>
          <a:p>
            <a:pPr marL="742950" lvl="1" indent="-285750">
              <a:lnSpc>
                <a:spcPct val="107000"/>
              </a:lnSpc>
              <a:spcAft>
                <a:spcPts val="800"/>
              </a:spcAft>
              <a:buFont typeface="Arial" panose="020B0604020202020204" pitchFamily="34" charset="0"/>
              <a:buChar char="•"/>
            </a:pPr>
            <a:r>
              <a:rPr lang="en-GB" dirty="0">
                <a:latin typeface="Calibri" panose="020F0502020204030204" pitchFamily="34" charset="0"/>
                <a:ea typeface="Calibri" panose="020F0502020204030204" pitchFamily="34" charset="0"/>
                <a:cs typeface="Times New Roman" panose="02020603050405020304" pitchFamily="18" charset="0"/>
              </a:rPr>
              <a:t>E</a:t>
            </a:r>
            <a:r>
              <a:rPr lang="en-GB" dirty="0">
                <a:effectLst/>
                <a:latin typeface="Calibri" panose="020F0502020204030204" pitchFamily="34" charset="0"/>
                <a:ea typeface="Calibri" panose="020F0502020204030204" pitchFamily="34" charset="0"/>
                <a:cs typeface="Times New Roman" panose="02020603050405020304" pitchFamily="18" charset="0"/>
              </a:rPr>
              <a:t>ssential actions to ensure that a new generation of highly skilled accelerator </a:t>
            </a:r>
            <a:r>
              <a:rPr lang="en-GB" dirty="0"/>
              <a:t>researchers in academic and industrial sectors are trained in the iSAS energy-saving technologies</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n-GB" b="1" dirty="0">
                <a:solidFill>
                  <a:srgbClr val="A4C137"/>
                </a:solidFill>
                <a:latin typeface="Aptos  "/>
                <a:ea typeface="Calibri" panose="020F0502020204030204" pitchFamily="34" charset="0"/>
                <a:cs typeface="Times New Roman" panose="02020603050405020304" pitchFamily="18" charset="0"/>
              </a:rPr>
              <a:t>Outreach &amp; Dissemination</a:t>
            </a:r>
          </a:p>
          <a:p>
            <a:pPr marL="742950" lvl="1" indent="-285750">
              <a:lnSpc>
                <a:spcPct val="107000"/>
              </a:lnSpc>
              <a:spcAft>
                <a:spcPts val="800"/>
              </a:spcAft>
              <a:buFont typeface="Arial" panose="020B0604020202020204" pitchFamily="34" charset="0"/>
              <a:buChar char="•"/>
            </a:pPr>
            <a:r>
              <a:rPr lang="en-GB" dirty="0">
                <a:latin typeface="Calibri" panose="020F0502020204030204" pitchFamily="34" charset="0"/>
                <a:ea typeface="Calibri" panose="020F0502020204030204" pitchFamily="34" charset="0"/>
                <a:cs typeface="Times New Roman" panose="02020603050405020304" pitchFamily="18" charset="0"/>
              </a:rPr>
              <a:t>C</a:t>
            </a:r>
            <a:r>
              <a:rPr lang="en-GB" dirty="0">
                <a:effectLst/>
                <a:latin typeface="Calibri" panose="020F0502020204030204" pitchFamily="34" charset="0"/>
                <a:ea typeface="Calibri" panose="020F0502020204030204" pitchFamily="34" charset="0"/>
                <a:cs typeface="Times New Roman" panose="02020603050405020304" pitchFamily="18" charset="0"/>
              </a:rPr>
              <a:t>ommunication actions within society for a better acceptance of new technologies</a:t>
            </a:r>
          </a:p>
          <a:p>
            <a:pPr marL="285750" indent="-285750">
              <a:lnSpc>
                <a:spcPct val="107000"/>
              </a:lnSpc>
              <a:spcAft>
                <a:spcPts val="800"/>
              </a:spcAft>
              <a:buFont typeface="Arial" panose="020B0604020202020204" pitchFamily="34" charset="0"/>
              <a:buChar char="•"/>
            </a:pPr>
            <a:r>
              <a:rPr lang="en-GB" b="1" dirty="0">
                <a:solidFill>
                  <a:srgbClr val="A4C137"/>
                </a:solidFill>
                <a:latin typeface="Aptos  "/>
                <a:ea typeface="Calibri" panose="020F0502020204030204" pitchFamily="34" charset="0"/>
                <a:cs typeface="Times New Roman" panose="02020603050405020304" pitchFamily="18" charset="0"/>
              </a:rPr>
              <a:t>Diversity &amp; Equity</a:t>
            </a:r>
          </a:p>
          <a:p>
            <a:pPr marL="742950" lvl="1" indent="-285750">
              <a:lnSpc>
                <a:spcPct val="107000"/>
              </a:lnSpc>
              <a:spcAft>
                <a:spcPts val="800"/>
              </a:spcAft>
              <a:buFont typeface="Arial" panose="020B0604020202020204" pitchFamily="34" charset="0"/>
              <a:buChar char="•"/>
            </a:pPr>
            <a:r>
              <a:rPr lang="en-GB" dirty="0">
                <a:latin typeface="Calibri" panose="020F0502020204030204" pitchFamily="34" charset="0"/>
                <a:ea typeface="Calibri" panose="020F0502020204030204" pitchFamily="34" charset="0"/>
                <a:cs typeface="Times New Roman" panose="02020603050405020304" pitchFamily="18" charset="0"/>
              </a:rPr>
              <a:t>C</a:t>
            </a:r>
            <a:r>
              <a:rPr lang="en-GB" dirty="0">
                <a:effectLst/>
                <a:latin typeface="Calibri" panose="020F0502020204030204" pitchFamily="34" charset="0"/>
                <a:ea typeface="Calibri" panose="020F0502020204030204" pitchFamily="34" charset="0"/>
                <a:cs typeface="Times New Roman" panose="02020603050405020304" pitchFamily="18" charset="0"/>
              </a:rPr>
              <a:t>rucial actions to attract more women and other less-represented populations to the accelerator science community, which is currently highly unbalanced in terms of diversity</a:t>
            </a:r>
          </a:p>
          <a:p>
            <a:pPr marL="285750" indent="-285750">
              <a:lnSpc>
                <a:spcPct val="107000"/>
              </a:lnSpc>
              <a:spcAft>
                <a:spcPts val="800"/>
              </a:spcAft>
              <a:buFont typeface="Arial" panose="020B0604020202020204" pitchFamily="34" charset="0"/>
              <a:buChar char="•"/>
            </a:pPr>
            <a:r>
              <a:rPr lang="en-GB" b="1" dirty="0">
                <a:solidFill>
                  <a:srgbClr val="A4C137"/>
                </a:solidFill>
                <a:latin typeface="Aptos  "/>
                <a:ea typeface="Calibri" panose="020F0502020204030204" pitchFamily="34" charset="0"/>
                <a:cs typeface="Times New Roman" panose="02020603050405020304" pitchFamily="18" charset="0"/>
              </a:rPr>
              <a:t>Open Science</a:t>
            </a:r>
          </a:p>
          <a:p>
            <a:pPr marL="742950" lvl="1" indent="-285750">
              <a:lnSpc>
                <a:spcPct val="107000"/>
              </a:lnSpc>
              <a:spcAft>
                <a:spcPts val="800"/>
              </a:spcAft>
              <a:buFont typeface="Arial" panose="020B0604020202020204" pitchFamily="34" charset="0"/>
              <a:buChar char="•"/>
            </a:pPr>
            <a:r>
              <a:rPr lang="en-GB" dirty="0">
                <a:latin typeface="Calibri" panose="020F0502020204030204" pitchFamily="34" charset="0"/>
                <a:ea typeface="Calibri" panose="020F0502020204030204" pitchFamily="34" charset="0"/>
                <a:cs typeface="Times New Roman" panose="02020603050405020304" pitchFamily="18" charset="0"/>
              </a:rPr>
              <a:t>D</a:t>
            </a:r>
            <a:r>
              <a:rPr lang="en-GB" dirty="0">
                <a:effectLst/>
                <a:latin typeface="Calibri" panose="020F0502020204030204" pitchFamily="34" charset="0"/>
                <a:ea typeface="Calibri" panose="020F0502020204030204" pitchFamily="34" charset="0"/>
                <a:cs typeface="Times New Roman" panose="02020603050405020304" pitchFamily="18" charset="0"/>
              </a:rPr>
              <a:t>ecisive actions with partners in academia and industry to establish an open access collaboration on technologies that respects intellectual property and to achieve the ambition of iSAS to expedite the development and deployment of energy-saving technologies</a:t>
            </a:r>
          </a:p>
          <a:p>
            <a:endParaRPr lang="en-BE" dirty="0"/>
          </a:p>
        </p:txBody>
      </p:sp>
    </p:spTree>
    <p:extLst>
      <p:ext uri="{BB962C8B-B14F-4D97-AF65-F5344CB8AC3E}">
        <p14:creationId xmlns:p14="http://schemas.microsoft.com/office/powerpoint/2010/main" val="3022643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nnovate for Sustainable Accelerating Systems: Kick-Off Meeting">
            <a:extLst>
              <a:ext uri="{FF2B5EF4-FFF2-40B4-BE49-F238E27FC236}">
                <a16:creationId xmlns:a16="http://schemas.microsoft.com/office/drawing/2014/main" id="{0BBB2F10-FAEB-D3CF-A535-57FAB197BF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838" y="378848"/>
            <a:ext cx="3609024" cy="113426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5CFD807-6BFA-5F75-585F-038BB87B589A}"/>
              </a:ext>
            </a:extLst>
          </p:cNvPr>
          <p:cNvSpPr txBox="1"/>
          <p:nvPr/>
        </p:nvSpPr>
        <p:spPr>
          <a:xfrm>
            <a:off x="3910655" y="226449"/>
            <a:ext cx="5857373" cy="1292662"/>
          </a:xfrm>
          <a:prstGeom prst="rect">
            <a:avLst/>
          </a:prstGeom>
          <a:noFill/>
        </p:spPr>
        <p:txBody>
          <a:bodyPr wrap="none" rtlCol="0">
            <a:spAutoFit/>
          </a:bodyPr>
          <a:lstStyle/>
          <a:p>
            <a:r>
              <a:rPr lang="en-US" sz="2400" b="1" dirty="0">
                <a:solidFill>
                  <a:schemeClr val="bg2">
                    <a:lumMod val="50000"/>
                  </a:schemeClr>
                </a:solidFill>
                <a:latin typeface="Aptos (Corps)"/>
              </a:rPr>
              <a:t>WP8: Societal impact </a:t>
            </a:r>
          </a:p>
          <a:p>
            <a:r>
              <a:rPr lang="en-US"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CNRS</a:t>
            </a:r>
          </a:p>
          <a:p>
            <a:r>
              <a:rPr lang="en-US"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Convener: Adèle de Valera (CNRS)</a:t>
            </a:r>
          </a:p>
          <a:p>
            <a:r>
              <a:rPr lang="en-US"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Main contacts with other partners: Nicholas Shipman (HZB)</a:t>
            </a:r>
          </a:p>
        </p:txBody>
      </p:sp>
      <p:sp>
        <p:nvSpPr>
          <p:cNvPr id="5" name="TextBox 4">
            <a:extLst>
              <a:ext uri="{FF2B5EF4-FFF2-40B4-BE49-F238E27FC236}">
                <a16:creationId xmlns:a16="http://schemas.microsoft.com/office/drawing/2014/main" id="{95F84323-17F1-884D-6FDE-73259D549291}"/>
              </a:ext>
            </a:extLst>
          </p:cNvPr>
          <p:cNvSpPr txBox="1"/>
          <p:nvPr/>
        </p:nvSpPr>
        <p:spPr>
          <a:xfrm>
            <a:off x="272144" y="1868456"/>
            <a:ext cx="11811000" cy="3970318"/>
          </a:xfrm>
          <a:prstGeom prst="rect">
            <a:avLst/>
          </a:prstGeom>
          <a:noFill/>
        </p:spPr>
        <p:txBody>
          <a:bodyPr wrap="square" rtlCol="0">
            <a:spAutoFit/>
          </a:bodyPr>
          <a:lstStyle/>
          <a:p>
            <a:r>
              <a:rPr lang="en-US" b="1" i="1" dirty="0">
                <a:effectLst/>
                <a:latin typeface="Helvetica" pitchFamily="2" charset="0"/>
              </a:rPr>
              <a:t>Task 8.1: </a:t>
            </a:r>
            <a:r>
              <a:rPr lang="en-US" b="1" i="1" dirty="0">
                <a:latin typeface="Helvetica" pitchFamily="2" charset="0"/>
              </a:rPr>
              <a:t>Training &amp; Early Career</a:t>
            </a:r>
            <a:r>
              <a:rPr lang="en-US" b="1" i="1" dirty="0">
                <a:effectLst/>
                <a:latin typeface="Helvetica" pitchFamily="2" charset="0"/>
              </a:rPr>
              <a:t> – M1-M</a:t>
            </a:r>
            <a:r>
              <a:rPr lang="en-US" b="1" i="1" dirty="0">
                <a:latin typeface="Helvetica" pitchFamily="2" charset="0"/>
              </a:rPr>
              <a:t>48</a:t>
            </a:r>
            <a:endParaRPr lang="en-US" b="1" dirty="0">
              <a:effectLst/>
              <a:latin typeface="Helvetica" pitchFamily="2" charset="0"/>
            </a:endParaRPr>
          </a:p>
          <a:p>
            <a:r>
              <a:rPr lang="en-GB" i="1" dirty="0">
                <a:effectLst/>
                <a:latin typeface="Helvetica" pitchFamily="2" charset="0"/>
              </a:rPr>
              <a:t>• Train early career and industrial researchers in the development and operation of iSAS technologies.</a:t>
            </a:r>
            <a:endParaRPr lang="en-US" i="1" dirty="0">
              <a:effectLst/>
              <a:latin typeface="Helvetica" pitchFamily="2" charset="0"/>
            </a:endParaRPr>
          </a:p>
          <a:p>
            <a:endParaRPr lang="en-US" dirty="0">
              <a:effectLst/>
              <a:latin typeface="Helvetica" pitchFamily="2" charset="0"/>
            </a:endParaRPr>
          </a:p>
          <a:p>
            <a:r>
              <a:rPr lang="en-US" b="1" i="1" dirty="0">
                <a:effectLst/>
                <a:latin typeface="Helvetica" pitchFamily="2" charset="0"/>
              </a:rPr>
              <a:t>Task 8.2: </a:t>
            </a:r>
            <a:r>
              <a:rPr lang="en-US" b="1" i="1" dirty="0">
                <a:latin typeface="Helvetica" pitchFamily="2" charset="0"/>
              </a:rPr>
              <a:t>8.2 Outreach &amp; Dissemination</a:t>
            </a:r>
            <a:r>
              <a:rPr lang="en-US" b="1" i="1" dirty="0">
                <a:effectLst/>
                <a:latin typeface="Helvetica" pitchFamily="2" charset="0"/>
              </a:rPr>
              <a:t> – M1-M</a:t>
            </a:r>
            <a:r>
              <a:rPr lang="en-US" b="1" i="1" dirty="0">
                <a:latin typeface="Helvetica" pitchFamily="2" charset="0"/>
              </a:rPr>
              <a:t>48</a:t>
            </a:r>
            <a:endParaRPr lang="en-US" b="1" dirty="0">
              <a:effectLst/>
              <a:latin typeface="Helvetica" pitchFamily="2" charset="0"/>
            </a:endParaRPr>
          </a:p>
          <a:p>
            <a:r>
              <a:rPr lang="en-US" i="1" dirty="0">
                <a:effectLst/>
                <a:latin typeface="Helvetica" pitchFamily="2" charset="0"/>
              </a:rPr>
              <a:t>• </a:t>
            </a:r>
            <a:r>
              <a:rPr lang="en-GB" i="1" dirty="0">
                <a:effectLst/>
                <a:latin typeface="Helvetica" pitchFamily="2" charset="0"/>
              </a:rPr>
              <a:t>To gain widespread acceptance for our deliverables, inform the community about our efforts to make </a:t>
            </a:r>
          </a:p>
          <a:p>
            <a:r>
              <a:rPr lang="en-GB" i="1" dirty="0">
                <a:effectLst/>
                <a:latin typeface="Helvetica" pitchFamily="2" charset="0"/>
              </a:rPr>
              <a:t>accelerator systems more sustainable from an energy consumption point of view.</a:t>
            </a:r>
          </a:p>
          <a:p>
            <a:endParaRPr lang="en-US" dirty="0">
              <a:latin typeface="Helvetica" pitchFamily="2" charset="0"/>
            </a:endParaRPr>
          </a:p>
          <a:p>
            <a:r>
              <a:rPr lang="en-US" b="1" i="1" dirty="0">
                <a:effectLst/>
                <a:latin typeface="Helvetica" pitchFamily="2" charset="0"/>
              </a:rPr>
              <a:t>Task 8</a:t>
            </a:r>
            <a:r>
              <a:rPr lang="en-US" b="1" i="1" dirty="0">
                <a:latin typeface="Helvetica" pitchFamily="2" charset="0"/>
              </a:rPr>
              <a:t>.3</a:t>
            </a:r>
            <a:r>
              <a:rPr lang="en-US" b="1" i="1" dirty="0">
                <a:effectLst/>
                <a:latin typeface="Helvetica" pitchFamily="2" charset="0"/>
              </a:rPr>
              <a:t>: </a:t>
            </a:r>
            <a:r>
              <a:rPr lang="en-US" b="1" i="1" dirty="0">
                <a:latin typeface="Helvetica" pitchFamily="2" charset="0"/>
              </a:rPr>
              <a:t>Diversity &amp; equity</a:t>
            </a:r>
            <a:r>
              <a:rPr lang="en-US" b="1" i="1" dirty="0">
                <a:effectLst/>
                <a:latin typeface="Helvetica" pitchFamily="2" charset="0"/>
              </a:rPr>
              <a:t> – M1-M</a:t>
            </a:r>
            <a:r>
              <a:rPr lang="en-US" b="1" i="1" dirty="0">
                <a:latin typeface="Helvetica" pitchFamily="2" charset="0"/>
              </a:rPr>
              <a:t>48</a:t>
            </a:r>
            <a:endParaRPr lang="en-US" b="1" dirty="0">
              <a:effectLst/>
              <a:latin typeface="Helvetica" pitchFamily="2" charset="0"/>
            </a:endParaRPr>
          </a:p>
          <a:p>
            <a:r>
              <a:rPr lang="en-US" i="1" dirty="0">
                <a:effectLst/>
                <a:latin typeface="Helvetica" pitchFamily="2" charset="0"/>
              </a:rPr>
              <a:t>• </a:t>
            </a:r>
            <a:r>
              <a:rPr lang="en-GB" i="1" dirty="0">
                <a:effectLst/>
                <a:latin typeface="Helvetica" pitchFamily="2" charset="0"/>
              </a:rPr>
              <a:t>The accelerator world suffers from a lack of diversity and therefore actions are taken to raise awareness and to </a:t>
            </a:r>
          </a:p>
          <a:p>
            <a:r>
              <a:rPr lang="en-GB" i="1" dirty="0">
                <a:effectLst/>
                <a:latin typeface="Helvetica" pitchFamily="2" charset="0"/>
              </a:rPr>
              <a:t>attract more diverse scientists to accelerator physics.</a:t>
            </a:r>
            <a:endParaRPr lang="en-US" i="1" dirty="0">
              <a:effectLst/>
              <a:latin typeface="Helvetica" pitchFamily="2" charset="0"/>
            </a:endParaRPr>
          </a:p>
          <a:p>
            <a:endParaRPr lang="en-US" dirty="0">
              <a:latin typeface="Helvetica" pitchFamily="2" charset="0"/>
            </a:endParaRPr>
          </a:p>
          <a:p>
            <a:r>
              <a:rPr lang="en-US" b="1" i="1" dirty="0">
                <a:effectLst/>
                <a:latin typeface="Helvetica" pitchFamily="2" charset="0"/>
              </a:rPr>
              <a:t>Task 8</a:t>
            </a:r>
            <a:r>
              <a:rPr lang="en-US" b="1" i="1" dirty="0">
                <a:latin typeface="Helvetica" pitchFamily="2" charset="0"/>
              </a:rPr>
              <a:t>.4</a:t>
            </a:r>
            <a:r>
              <a:rPr lang="en-US" b="1" i="1" dirty="0">
                <a:effectLst/>
                <a:latin typeface="Helvetica" pitchFamily="2" charset="0"/>
              </a:rPr>
              <a:t>: </a:t>
            </a:r>
            <a:r>
              <a:rPr lang="en-US" b="1" i="1" dirty="0">
                <a:latin typeface="Helvetica" pitchFamily="2" charset="0"/>
              </a:rPr>
              <a:t>Open science </a:t>
            </a:r>
            <a:r>
              <a:rPr lang="en-US" b="1" i="1" dirty="0">
                <a:effectLst/>
                <a:latin typeface="Helvetica" pitchFamily="2" charset="0"/>
              </a:rPr>
              <a:t>– M1-M</a:t>
            </a:r>
            <a:r>
              <a:rPr lang="en-US" b="1" i="1" dirty="0">
                <a:latin typeface="Helvetica" pitchFamily="2" charset="0"/>
              </a:rPr>
              <a:t>48</a:t>
            </a:r>
            <a:endParaRPr lang="en-US" b="1" dirty="0">
              <a:effectLst/>
              <a:latin typeface="Helvetica" pitchFamily="2" charset="0"/>
            </a:endParaRPr>
          </a:p>
          <a:p>
            <a:r>
              <a:rPr lang="en-US" i="1" dirty="0">
                <a:effectLst/>
                <a:latin typeface="Helvetica" pitchFamily="2" charset="0"/>
              </a:rPr>
              <a:t>• </a:t>
            </a:r>
            <a:r>
              <a:rPr lang="en-GB" i="1" dirty="0">
                <a:effectLst/>
                <a:latin typeface="Helvetica" pitchFamily="2" charset="0"/>
              </a:rPr>
              <a:t>Developed a Data Management Plan and an Open Access platform.</a:t>
            </a:r>
          </a:p>
          <a:p>
            <a:endParaRPr lang="en-BE" dirty="0"/>
          </a:p>
        </p:txBody>
      </p:sp>
    </p:spTree>
    <p:extLst>
      <p:ext uri="{BB962C8B-B14F-4D97-AF65-F5344CB8AC3E}">
        <p14:creationId xmlns:p14="http://schemas.microsoft.com/office/powerpoint/2010/main" val="3943684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1EC8C43-06E0-C825-13E4-F8DEB374FF58}"/>
              </a:ext>
            </a:extLst>
          </p:cNvPr>
          <p:cNvSpPr txBox="1"/>
          <p:nvPr/>
        </p:nvSpPr>
        <p:spPr>
          <a:xfrm>
            <a:off x="3418115" y="315684"/>
            <a:ext cx="6759415" cy="830997"/>
          </a:xfrm>
          <a:prstGeom prst="rect">
            <a:avLst/>
          </a:prstGeom>
          <a:noFill/>
        </p:spPr>
        <p:txBody>
          <a:bodyPr wrap="none" rtlCol="0">
            <a:spAutoFit/>
          </a:bodyPr>
          <a:lstStyle/>
          <a:p>
            <a:r>
              <a:rPr lang="en-US" sz="2400" b="1" dirty="0">
                <a:solidFill>
                  <a:srgbClr val="002060"/>
                </a:solidFill>
              </a:rPr>
              <a:t>WP8 – Societal impact:</a:t>
            </a:r>
            <a:r>
              <a:rPr lang="en-US" sz="2400" b="1" dirty="0">
                <a:solidFill>
                  <a:schemeClr val="bg2">
                    <a:lumMod val="50000"/>
                  </a:schemeClr>
                </a:solidFill>
              </a:rPr>
              <a:t> </a:t>
            </a:r>
          </a:p>
          <a:p>
            <a:r>
              <a:rPr lang="en-US" sz="2400" b="1" dirty="0">
                <a:solidFill>
                  <a:schemeClr val="bg2">
                    <a:lumMod val="50000"/>
                  </a:schemeClr>
                </a:solidFill>
              </a:rPr>
              <a:t>status/evolution of Task 8.1 Training &amp; Early Career </a:t>
            </a:r>
          </a:p>
        </p:txBody>
      </p:sp>
      <p:pic>
        <p:nvPicPr>
          <p:cNvPr id="5" name="Picture 2" descr="Innovate for Sustainable Accelerating Systems: Kick-Off Meeting">
            <a:extLst>
              <a:ext uri="{FF2B5EF4-FFF2-40B4-BE49-F238E27FC236}">
                <a16:creationId xmlns:a16="http://schemas.microsoft.com/office/drawing/2014/main" id="{1709803E-6E12-BAB9-0C4A-5169DA7765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FDDE7081-3EE5-4CDF-8DC3-040BBF988BCF}"/>
              </a:ext>
            </a:extLst>
          </p:cNvPr>
          <p:cNvSpPr>
            <a:spLocks noGrp="1"/>
          </p:cNvSpPr>
          <p:nvPr>
            <p:ph idx="1"/>
          </p:nvPr>
        </p:nvSpPr>
        <p:spPr/>
        <p:txBody>
          <a:bodyPr>
            <a:normAutofit/>
          </a:bodyPr>
          <a:lstStyle/>
          <a:p>
            <a:r>
              <a:rPr lang="en-US" sz="2000" b="1" dirty="0">
                <a:solidFill>
                  <a:srgbClr val="002060"/>
                </a:solidFill>
              </a:rPr>
              <a:t>Past developments </a:t>
            </a:r>
            <a:endParaRPr lang="en-US" sz="1800" dirty="0"/>
          </a:p>
          <a:p>
            <a:pPr lvl="1"/>
            <a:r>
              <a:rPr lang="en-US" sz="1800" dirty="0"/>
              <a:t>Feasibility study </a:t>
            </a:r>
          </a:p>
          <a:p>
            <a:pPr lvl="2"/>
            <a:r>
              <a:rPr lang="en-GB" sz="1800" dirty="0"/>
              <a:t>New online courses to create </a:t>
            </a:r>
          </a:p>
          <a:p>
            <a:pPr lvl="3"/>
            <a:r>
              <a:rPr lang="en-GB" dirty="0"/>
              <a:t>Phase 1 to develop iSAS tech</a:t>
            </a:r>
          </a:p>
          <a:p>
            <a:pPr lvl="3"/>
            <a:r>
              <a:rPr lang="en-GB" dirty="0"/>
              <a:t>Phase 2 to use iSAS tech</a:t>
            </a:r>
          </a:p>
          <a:p>
            <a:pPr lvl="3"/>
            <a:r>
              <a:rPr lang="en-GB" dirty="0"/>
              <a:t>&amp; hands-on training during validation phase </a:t>
            </a:r>
          </a:p>
          <a:p>
            <a:pPr marL="457200" lvl="1" indent="0">
              <a:buNone/>
            </a:pPr>
            <a:endParaRPr lang="en-US" sz="1800" dirty="0"/>
          </a:p>
          <a:p>
            <a:r>
              <a:rPr lang="en-US" sz="2000" b="1" dirty="0">
                <a:solidFill>
                  <a:srgbClr val="A4C137"/>
                </a:solidFill>
                <a:cs typeface="Calibri" panose="020F0502020204030204" pitchFamily="34" charset="0"/>
              </a:rPr>
              <a:t>Current developments</a:t>
            </a:r>
            <a:endParaRPr lang="en-US" sz="1800" dirty="0"/>
          </a:p>
          <a:p>
            <a:pPr lvl="1"/>
            <a:r>
              <a:rPr lang="en-GB" sz="1800" dirty="0"/>
              <a:t>Reminder for volunteers who already have teaching materials on iSAS topics </a:t>
            </a:r>
          </a:p>
          <a:p>
            <a:endParaRPr lang="en-GB" dirty="0"/>
          </a:p>
        </p:txBody>
      </p:sp>
    </p:spTree>
    <p:extLst>
      <p:ext uri="{BB962C8B-B14F-4D97-AF65-F5344CB8AC3E}">
        <p14:creationId xmlns:p14="http://schemas.microsoft.com/office/powerpoint/2010/main" val="36986425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1EC8C43-06E0-C825-13E4-F8DEB374FF58}"/>
              </a:ext>
            </a:extLst>
          </p:cNvPr>
          <p:cNvSpPr txBox="1"/>
          <p:nvPr/>
        </p:nvSpPr>
        <p:spPr>
          <a:xfrm>
            <a:off x="3418115" y="262418"/>
            <a:ext cx="7214283" cy="830997"/>
          </a:xfrm>
          <a:prstGeom prst="rect">
            <a:avLst/>
          </a:prstGeom>
          <a:noFill/>
        </p:spPr>
        <p:txBody>
          <a:bodyPr wrap="none" rtlCol="0">
            <a:spAutoFit/>
          </a:bodyPr>
          <a:lstStyle/>
          <a:p>
            <a:r>
              <a:rPr lang="en-US" sz="2400" b="1" dirty="0">
                <a:solidFill>
                  <a:srgbClr val="002060"/>
                </a:solidFill>
              </a:rPr>
              <a:t>WP8 – Societal impact:</a:t>
            </a:r>
            <a:r>
              <a:rPr lang="en-US" sz="2400" b="1" dirty="0">
                <a:solidFill>
                  <a:schemeClr val="bg2">
                    <a:lumMod val="50000"/>
                  </a:schemeClr>
                </a:solidFill>
              </a:rPr>
              <a:t> </a:t>
            </a:r>
          </a:p>
          <a:p>
            <a:r>
              <a:rPr lang="en-US" sz="2400" b="1" dirty="0">
                <a:solidFill>
                  <a:schemeClr val="bg2">
                    <a:lumMod val="50000"/>
                  </a:schemeClr>
                </a:solidFill>
              </a:rPr>
              <a:t>status/evolution of Task 8.2 Outreach &amp; Dissemination </a:t>
            </a:r>
          </a:p>
        </p:txBody>
      </p:sp>
      <p:pic>
        <p:nvPicPr>
          <p:cNvPr id="5" name="Picture 2" descr="Innovate for Sustainable Accelerating Systems: Kick-Off Meeting">
            <a:extLst>
              <a:ext uri="{FF2B5EF4-FFF2-40B4-BE49-F238E27FC236}">
                <a16:creationId xmlns:a16="http://schemas.microsoft.com/office/drawing/2014/main" id="{1709803E-6E12-BAB9-0C4A-5169DA7765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147FA713-D999-4801-881D-12DDF4D97965}"/>
              </a:ext>
            </a:extLst>
          </p:cNvPr>
          <p:cNvSpPr>
            <a:spLocks noGrp="1"/>
          </p:cNvSpPr>
          <p:nvPr>
            <p:ph idx="1"/>
          </p:nvPr>
        </p:nvSpPr>
        <p:spPr>
          <a:xfrm>
            <a:off x="838199" y="1825624"/>
            <a:ext cx="11199921" cy="5032375"/>
          </a:xfrm>
        </p:spPr>
        <p:txBody>
          <a:bodyPr>
            <a:normAutofit/>
          </a:bodyPr>
          <a:lstStyle/>
          <a:p>
            <a:pPr>
              <a:lnSpc>
                <a:spcPct val="120000"/>
              </a:lnSpc>
            </a:pPr>
            <a:r>
              <a:rPr lang="en-US" sz="2000" b="1" dirty="0">
                <a:solidFill>
                  <a:srgbClr val="002060"/>
                </a:solidFill>
              </a:rPr>
              <a:t>Past developments </a:t>
            </a:r>
            <a:endParaRPr lang="en-US" sz="1400" dirty="0"/>
          </a:p>
          <a:p>
            <a:pPr lvl="1"/>
            <a:r>
              <a:rPr lang="en-GB" sz="1600" dirty="0"/>
              <a:t>D#33 Creation of a Dissemination &amp; Exploitation Plan</a:t>
            </a:r>
          </a:p>
          <a:p>
            <a:pPr lvl="1"/>
            <a:r>
              <a:rPr lang="en-GB" sz="1600" dirty="0"/>
              <a:t>Creation of iSAS logo</a:t>
            </a:r>
          </a:p>
          <a:p>
            <a:pPr lvl="1"/>
            <a:r>
              <a:rPr lang="en-GB" sz="1600" dirty="0"/>
              <a:t>Promotional mug with logo created &amp; distributed </a:t>
            </a:r>
          </a:p>
          <a:p>
            <a:pPr lvl="1"/>
            <a:r>
              <a:rPr lang="en-GB" sz="1600" dirty="0"/>
              <a:t>Database of disseminating actions, updated regularly </a:t>
            </a:r>
          </a:p>
          <a:p>
            <a:pPr lvl="1"/>
            <a:r>
              <a:rPr lang="en-GB" sz="1600" dirty="0"/>
              <a:t>Conference Coordinator nominated, Nicholas Shipman to manage publications arising from the iSAS project</a:t>
            </a:r>
          </a:p>
          <a:p>
            <a:pPr lvl="1"/>
            <a:r>
              <a:rPr lang="en-GB" sz="1600" dirty="0"/>
              <a:t>Database of conference papers in the project data repository, created and updated regularly</a:t>
            </a:r>
          </a:p>
          <a:p>
            <a:pPr lvl="1"/>
            <a:r>
              <a:rPr lang="en-GB" sz="1600" dirty="0"/>
              <a:t>News items written on iSAS website, interviews for specialised publications</a:t>
            </a:r>
          </a:p>
          <a:p>
            <a:pPr lvl="1"/>
            <a:r>
              <a:rPr lang="en-GB" sz="1600" dirty="0"/>
              <a:t>M#27 First update of iSAS D&amp;E plan</a:t>
            </a:r>
          </a:p>
          <a:p>
            <a:pPr lvl="1"/>
            <a:r>
              <a:rPr lang="en-GB" sz="1600" dirty="0"/>
              <a:t>Participation to ESSRI'26 (Sept 30): Maud Baylac posted on LinkedIn</a:t>
            </a:r>
          </a:p>
          <a:p>
            <a:pPr marL="457200" lvl="1" indent="0">
              <a:buNone/>
            </a:pPr>
            <a:endParaRPr lang="en-US" sz="1600" dirty="0"/>
          </a:p>
          <a:p>
            <a:r>
              <a:rPr lang="en-US" sz="2000" b="1" dirty="0">
                <a:solidFill>
                  <a:srgbClr val="A4C137"/>
                </a:solidFill>
                <a:cs typeface="Calibri" panose="020F0502020204030204" pitchFamily="34" charset="0"/>
              </a:rPr>
              <a:t>Current developments</a:t>
            </a:r>
          </a:p>
          <a:p>
            <a:pPr lvl="1"/>
            <a:r>
              <a:rPr lang="en-GB" sz="1600" dirty="0">
                <a:effectLst/>
              </a:rPr>
              <a:t>FCC news article in progress at IJCLab com' team: </a:t>
            </a:r>
            <a:r>
              <a:rPr lang="en-GB" sz="1600" dirty="0"/>
              <a:t>mention of iSAS &amp; website to be added </a:t>
            </a:r>
          </a:p>
          <a:p>
            <a:pPr lvl="1"/>
            <a:r>
              <a:rPr lang="en-GB" sz="1600" b="0" i="0" dirty="0">
                <a:effectLst/>
              </a:rPr>
              <a:t>Interview of Walid </a:t>
            </a:r>
            <a:r>
              <a:rPr lang="en-GB" sz="1600" b="0" i="0" dirty="0" err="1">
                <a:effectLst/>
              </a:rPr>
              <a:t>Kaabi</a:t>
            </a:r>
            <a:r>
              <a:rPr lang="en-GB" sz="1600" b="0" i="0" dirty="0">
                <a:effectLst/>
              </a:rPr>
              <a:t> for E2-SCALE submission: on hold until E2-SCALE Oct submission results</a:t>
            </a:r>
          </a:p>
          <a:p>
            <a:pPr lvl="1"/>
            <a:r>
              <a:rPr lang="en-GB" sz="1600" dirty="0">
                <a:effectLst/>
              </a:rPr>
              <a:t>Accelerating news article to be published in Dec edition, by Maud Baylac</a:t>
            </a:r>
            <a:endParaRPr lang="en-GB" sz="1600" dirty="0"/>
          </a:p>
          <a:p>
            <a:pPr lvl="1"/>
            <a:r>
              <a:rPr lang="en-GB" sz="1600" dirty="0">
                <a:effectLst/>
              </a:rPr>
              <a:t>What is iSAS? Video</a:t>
            </a:r>
            <a:r>
              <a:rPr lang="en-GB" sz="1600" dirty="0"/>
              <a:t>: </a:t>
            </a:r>
            <a:r>
              <a:rPr lang="en-GB" sz="1600" dirty="0">
                <a:effectLst/>
              </a:rPr>
              <a:t>45' rushes of Achille interview 1st, to get a sense of how to intersect w/ other participants in early Dec</a:t>
            </a:r>
          </a:p>
          <a:p>
            <a:pPr lvl="1"/>
            <a:endParaRPr lang="en-GB" sz="1400" dirty="0"/>
          </a:p>
          <a:p>
            <a:pPr marL="457200" lvl="1" indent="0">
              <a:buNone/>
            </a:pPr>
            <a:endParaRPr lang="en-US" sz="1050" dirty="0"/>
          </a:p>
        </p:txBody>
      </p:sp>
    </p:spTree>
    <p:extLst>
      <p:ext uri="{BB962C8B-B14F-4D97-AF65-F5344CB8AC3E}">
        <p14:creationId xmlns:p14="http://schemas.microsoft.com/office/powerpoint/2010/main" val="32030279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1EC8C43-06E0-C825-13E4-F8DEB374FF58}"/>
              </a:ext>
            </a:extLst>
          </p:cNvPr>
          <p:cNvSpPr txBox="1"/>
          <p:nvPr/>
        </p:nvSpPr>
        <p:spPr>
          <a:xfrm>
            <a:off x="3418115" y="315684"/>
            <a:ext cx="6141553" cy="830997"/>
          </a:xfrm>
          <a:prstGeom prst="rect">
            <a:avLst/>
          </a:prstGeom>
          <a:noFill/>
        </p:spPr>
        <p:txBody>
          <a:bodyPr wrap="none" rtlCol="0">
            <a:spAutoFit/>
          </a:bodyPr>
          <a:lstStyle/>
          <a:p>
            <a:r>
              <a:rPr lang="en-US" sz="2400" b="1" dirty="0">
                <a:solidFill>
                  <a:srgbClr val="002060"/>
                </a:solidFill>
              </a:rPr>
              <a:t>WP8 – Societal impact:</a:t>
            </a:r>
            <a:r>
              <a:rPr lang="en-US" sz="2400" b="1" dirty="0">
                <a:solidFill>
                  <a:schemeClr val="bg2">
                    <a:lumMod val="50000"/>
                  </a:schemeClr>
                </a:solidFill>
              </a:rPr>
              <a:t> </a:t>
            </a:r>
          </a:p>
          <a:p>
            <a:r>
              <a:rPr lang="en-US" sz="2400" b="1" dirty="0">
                <a:solidFill>
                  <a:schemeClr val="bg2">
                    <a:lumMod val="50000"/>
                  </a:schemeClr>
                </a:solidFill>
              </a:rPr>
              <a:t>status/evolution of Task 8.3 Diversity &amp; equity </a:t>
            </a:r>
          </a:p>
        </p:txBody>
      </p:sp>
      <p:pic>
        <p:nvPicPr>
          <p:cNvPr id="5" name="Picture 2" descr="Innovate for Sustainable Accelerating Systems: Kick-Off Meeting">
            <a:extLst>
              <a:ext uri="{FF2B5EF4-FFF2-40B4-BE49-F238E27FC236}">
                <a16:creationId xmlns:a16="http://schemas.microsoft.com/office/drawing/2014/main" id="{1709803E-6E12-BAB9-0C4A-5169DA7765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0932A6A9-8E95-4884-917E-386F298748BC}"/>
              </a:ext>
            </a:extLst>
          </p:cNvPr>
          <p:cNvSpPr>
            <a:spLocks noGrp="1"/>
          </p:cNvSpPr>
          <p:nvPr>
            <p:ph idx="1"/>
          </p:nvPr>
        </p:nvSpPr>
        <p:spPr/>
        <p:txBody>
          <a:bodyPr>
            <a:normAutofit lnSpcReduction="10000"/>
          </a:bodyPr>
          <a:lstStyle/>
          <a:p>
            <a:r>
              <a:rPr lang="en-US" sz="2000" b="1" dirty="0">
                <a:solidFill>
                  <a:srgbClr val="002060"/>
                </a:solidFill>
              </a:rPr>
              <a:t>Past developments </a:t>
            </a:r>
            <a:endParaRPr lang="en-US" sz="1800" dirty="0"/>
          </a:p>
          <a:p>
            <a:pPr lvl="1"/>
            <a:r>
              <a:rPr lang="en-US" sz="1800" dirty="0"/>
              <a:t>Genera </a:t>
            </a:r>
            <a:r>
              <a:rPr lang="en-GB" sz="1800" dirty="0"/>
              <a:t>General Assembly in Sept 2025 in Limerick</a:t>
            </a:r>
          </a:p>
          <a:p>
            <a:pPr lvl="2"/>
            <a:r>
              <a:rPr lang="en-GB" sz="1800" dirty="0"/>
              <a:t>The iSAS Consortium has been represented, to discuss among other topics the new network MoU </a:t>
            </a:r>
          </a:p>
          <a:p>
            <a:pPr lvl="2"/>
            <a:r>
              <a:rPr lang="en-GB" sz="1800" dirty="0"/>
              <a:t>MoU signed </a:t>
            </a:r>
          </a:p>
          <a:p>
            <a:pPr lvl="1"/>
            <a:r>
              <a:rPr lang="en-GB" sz="1800" dirty="0"/>
              <a:t>M#29 Implement portraits of role models on iSAS website, due M36 Feb 2027: 3 portraits published</a:t>
            </a:r>
          </a:p>
          <a:p>
            <a:pPr marL="457200" lvl="1" indent="0">
              <a:buNone/>
            </a:pPr>
            <a:endParaRPr lang="en-US" sz="1800" dirty="0"/>
          </a:p>
          <a:p>
            <a:r>
              <a:rPr lang="en-US" sz="2000" b="1" dirty="0">
                <a:solidFill>
                  <a:srgbClr val="A4C137"/>
                </a:solidFill>
                <a:cs typeface="Calibri" panose="020F0502020204030204" pitchFamily="34" charset="0"/>
              </a:rPr>
              <a:t>Current developments</a:t>
            </a:r>
          </a:p>
          <a:p>
            <a:pPr lvl="1"/>
            <a:r>
              <a:rPr lang="en-US" sz="1800" dirty="0"/>
              <a:t>Mentoring programme</a:t>
            </a:r>
          </a:p>
          <a:p>
            <a:pPr lvl="2"/>
            <a:r>
              <a:rPr lang="en-GB" sz="1800" dirty="0"/>
              <a:t>Flyer done</a:t>
            </a:r>
          </a:p>
          <a:p>
            <a:pPr lvl="2"/>
            <a:r>
              <a:rPr lang="en-GB" sz="1800" dirty="0"/>
              <a:t>News article done</a:t>
            </a:r>
          </a:p>
          <a:p>
            <a:pPr lvl="2"/>
            <a:r>
              <a:rPr lang="en-GB" sz="1800" dirty="0"/>
              <a:t>Potential mentors &amp; mentees not already volunteers within consortium contacted w/ flyer</a:t>
            </a:r>
          </a:p>
          <a:p>
            <a:pPr lvl="2"/>
            <a:r>
              <a:rPr lang="en-GB" sz="1800" dirty="0"/>
              <a:t>Round table to discuss mentoring experience at next annual meeting in Lund</a:t>
            </a:r>
            <a:endParaRPr lang="en-US" sz="1800" dirty="0"/>
          </a:p>
          <a:p>
            <a:pPr lvl="1"/>
            <a:r>
              <a:rPr lang="en-US" sz="1800" dirty="0"/>
              <a:t>Genera General Assembly, Oct 7-9, 2026, Vilnius</a:t>
            </a:r>
          </a:p>
          <a:p>
            <a:pPr lvl="2"/>
            <a:r>
              <a:rPr lang="en-US" sz="1800" dirty="0"/>
              <a:t>Best practice sharing</a:t>
            </a:r>
          </a:p>
          <a:p>
            <a:endParaRPr lang="en-US" sz="2400" dirty="0"/>
          </a:p>
          <a:p>
            <a:endParaRPr lang="en-US" dirty="0"/>
          </a:p>
          <a:p>
            <a:endParaRPr lang="en-US" dirty="0"/>
          </a:p>
          <a:p>
            <a:endParaRPr lang="en-GB" dirty="0"/>
          </a:p>
        </p:txBody>
      </p:sp>
    </p:spTree>
    <p:extLst>
      <p:ext uri="{BB962C8B-B14F-4D97-AF65-F5344CB8AC3E}">
        <p14:creationId xmlns:p14="http://schemas.microsoft.com/office/powerpoint/2010/main" val="38768359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3380684E-6202-4B39-B1BA-40C56155DC6E}"/>
              </a:ext>
            </a:extLst>
          </p:cNvPr>
          <p:cNvPicPr>
            <a:picLocks noChangeAspect="1"/>
          </p:cNvPicPr>
          <p:nvPr/>
        </p:nvPicPr>
        <p:blipFill>
          <a:blip r:embed="rId4"/>
          <a:stretch>
            <a:fillRect/>
          </a:stretch>
        </p:blipFill>
        <p:spPr>
          <a:xfrm>
            <a:off x="4158116" y="-6475"/>
            <a:ext cx="3875767" cy="6864475"/>
          </a:xfrm>
          <a:prstGeom prst="rect">
            <a:avLst/>
          </a:prstGeom>
        </p:spPr>
      </p:pic>
    </p:spTree>
    <p:extLst>
      <p:ext uri="{BB962C8B-B14F-4D97-AF65-F5344CB8AC3E}">
        <p14:creationId xmlns:p14="http://schemas.microsoft.com/office/powerpoint/2010/main" val="33920705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1EC8C43-06E0-C825-13E4-F8DEB374FF58}"/>
              </a:ext>
            </a:extLst>
          </p:cNvPr>
          <p:cNvSpPr txBox="1"/>
          <p:nvPr/>
        </p:nvSpPr>
        <p:spPr>
          <a:xfrm>
            <a:off x="3418115" y="315684"/>
            <a:ext cx="5542286" cy="830997"/>
          </a:xfrm>
          <a:prstGeom prst="rect">
            <a:avLst/>
          </a:prstGeom>
          <a:noFill/>
        </p:spPr>
        <p:txBody>
          <a:bodyPr wrap="none" rtlCol="0">
            <a:spAutoFit/>
          </a:bodyPr>
          <a:lstStyle/>
          <a:p>
            <a:r>
              <a:rPr lang="en-US" sz="2400" b="1" dirty="0">
                <a:solidFill>
                  <a:srgbClr val="002060"/>
                </a:solidFill>
              </a:rPr>
              <a:t>WP8 – Societal impact:</a:t>
            </a:r>
            <a:r>
              <a:rPr lang="en-US" sz="2400" b="1" dirty="0">
                <a:solidFill>
                  <a:schemeClr val="bg2">
                    <a:lumMod val="50000"/>
                  </a:schemeClr>
                </a:solidFill>
              </a:rPr>
              <a:t> </a:t>
            </a:r>
          </a:p>
          <a:p>
            <a:r>
              <a:rPr lang="en-US" sz="2400" b="1" dirty="0">
                <a:solidFill>
                  <a:schemeClr val="bg2">
                    <a:lumMod val="50000"/>
                  </a:schemeClr>
                </a:solidFill>
              </a:rPr>
              <a:t>status/evolution of Task 8.4 Open science </a:t>
            </a:r>
          </a:p>
        </p:txBody>
      </p:sp>
      <p:pic>
        <p:nvPicPr>
          <p:cNvPr id="5" name="Picture 2" descr="Innovate for Sustainable Accelerating Systems: Kick-Off Meeting">
            <a:extLst>
              <a:ext uri="{FF2B5EF4-FFF2-40B4-BE49-F238E27FC236}">
                <a16:creationId xmlns:a16="http://schemas.microsoft.com/office/drawing/2014/main" id="{1709803E-6E12-BAB9-0C4A-5169DA7765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0932A6A9-8E95-4884-917E-386F298748BC}"/>
              </a:ext>
            </a:extLst>
          </p:cNvPr>
          <p:cNvSpPr>
            <a:spLocks noGrp="1"/>
          </p:cNvSpPr>
          <p:nvPr>
            <p:ph idx="1"/>
          </p:nvPr>
        </p:nvSpPr>
        <p:spPr>
          <a:xfrm>
            <a:off x="838200" y="1825625"/>
            <a:ext cx="11353800" cy="4351338"/>
          </a:xfrm>
        </p:spPr>
        <p:txBody>
          <a:bodyPr>
            <a:normAutofit/>
          </a:bodyPr>
          <a:lstStyle/>
          <a:p>
            <a:r>
              <a:rPr lang="en-US" sz="2000" b="1" dirty="0">
                <a:solidFill>
                  <a:srgbClr val="002060"/>
                </a:solidFill>
              </a:rPr>
              <a:t>Past developments </a:t>
            </a:r>
            <a:endParaRPr lang="en-US" sz="1800" dirty="0"/>
          </a:p>
          <a:p>
            <a:pPr lvl="1"/>
            <a:r>
              <a:rPr lang="en-GB" sz="1800" dirty="0"/>
              <a:t>D#25 Development of a data management plan (DMP)</a:t>
            </a:r>
          </a:p>
          <a:p>
            <a:pPr lvl="2"/>
            <a:r>
              <a:rPr lang="en-GB" sz="1800" dirty="0"/>
              <a:t>Specifies expectations in terms of data types &amp; formats, volume, storage, access rights, security</a:t>
            </a:r>
          </a:p>
          <a:p>
            <a:pPr lvl="1"/>
            <a:r>
              <a:rPr lang="en-GB" sz="1800" dirty="0"/>
              <a:t>M#28 Update of the DMP</a:t>
            </a:r>
          </a:p>
          <a:p>
            <a:pPr lvl="1"/>
            <a:r>
              <a:rPr lang="en-GB" sz="1800" dirty="0"/>
              <a:t>Deliverables published on </a:t>
            </a:r>
            <a:r>
              <a:rPr lang="en-GB" sz="1800" dirty="0">
                <a:hlinkClick r:id="rId3"/>
              </a:rPr>
              <a:t>Cordis</a:t>
            </a:r>
            <a:r>
              <a:rPr lang="en-GB" sz="1800" dirty="0"/>
              <a:t> after validation from RP1 evaluation</a:t>
            </a:r>
          </a:p>
          <a:p>
            <a:pPr lvl="1"/>
            <a:r>
              <a:rPr lang="en-US" sz="1800" dirty="0">
                <a:latin typeface="Calibri" panose="020F0502020204030204" pitchFamily="34" charset="0"/>
                <a:ea typeface="Calibri" panose="020F0502020204030204" pitchFamily="34" charset="0"/>
                <a:cs typeface="Calibri" panose="020F0502020204030204" pitchFamily="34" charset="0"/>
              </a:rPr>
              <a:t>Conference talks &amp; publications: available through the website, Indico, repository &amp; double publication on ArXiv </a:t>
            </a:r>
            <a:endParaRPr lang="en-GB" sz="1800" dirty="0"/>
          </a:p>
          <a:p>
            <a:pPr marL="457200" lvl="1" indent="0">
              <a:buNone/>
            </a:pPr>
            <a:endParaRPr lang="en-US" sz="1800" dirty="0"/>
          </a:p>
          <a:p>
            <a:r>
              <a:rPr lang="en-US" sz="2000" b="1" dirty="0">
                <a:solidFill>
                  <a:srgbClr val="A4C137"/>
                </a:solidFill>
                <a:cs typeface="Calibri" panose="020F0502020204030204" pitchFamily="34" charset="0"/>
              </a:rPr>
              <a:t>Current developments</a:t>
            </a:r>
            <a:endParaRPr lang="en-US" sz="1800" dirty="0"/>
          </a:p>
          <a:p>
            <a:pPr lvl="1"/>
            <a:r>
              <a:rPr lang="en-GB" sz="1800" dirty="0"/>
              <a:t>List of iSAS contributors for the website: published after checking w/ GB members &amp; concerned</a:t>
            </a:r>
            <a:endParaRPr lang="en-US" sz="1800" dirty="0"/>
          </a:p>
          <a:p>
            <a:pPr lvl="1"/>
            <a:r>
              <a:rPr lang="en-US" sz="1800" dirty="0"/>
              <a:t>Reminder to add the right EU logo on all publications </a:t>
            </a:r>
          </a:p>
          <a:p>
            <a:pPr lvl="1"/>
            <a:r>
              <a:rPr lang="en-US" sz="1800" dirty="0"/>
              <a:t>Reminder to </a:t>
            </a:r>
            <a:r>
              <a:rPr lang="en-US" sz="1800" dirty="0">
                <a:latin typeface="Calibri" panose="020F0502020204030204" pitchFamily="34" charset="0"/>
                <a:ea typeface="Calibri" panose="020F0502020204030204" pitchFamily="34" charset="0"/>
                <a:cs typeface="Calibri" panose="020F0502020204030204" pitchFamily="34" charset="0"/>
              </a:rPr>
              <a:t>double any publication on ArXiv </a:t>
            </a:r>
            <a:endParaRPr lang="en-US" sz="1800" dirty="0"/>
          </a:p>
          <a:p>
            <a:endParaRPr lang="en-US" sz="2400" dirty="0"/>
          </a:p>
          <a:p>
            <a:endParaRPr lang="en-US" dirty="0"/>
          </a:p>
          <a:p>
            <a:endParaRPr lang="en-US" dirty="0"/>
          </a:p>
          <a:p>
            <a:endParaRPr lang="en-GB" dirty="0"/>
          </a:p>
        </p:txBody>
      </p:sp>
    </p:spTree>
    <p:extLst>
      <p:ext uri="{BB962C8B-B14F-4D97-AF65-F5344CB8AC3E}">
        <p14:creationId xmlns:p14="http://schemas.microsoft.com/office/powerpoint/2010/main" val="2907685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30384" y="1063393"/>
            <a:ext cx="10761616" cy="5797356"/>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iSAS Contributors</a:t>
            </a:r>
            <a:endParaRPr lang="en-GB" sz="1200" dirty="0">
              <a:effectLst/>
              <a:ea typeface="Calibri" panose="020F0502020204030204" pitchFamily="34" charset="0"/>
              <a:cs typeface="Times New Roman" panose="02020603050405020304" pitchFamily="18" charset="0"/>
            </a:endParaRPr>
          </a:p>
          <a:p>
            <a:pPr>
              <a:lnSpc>
                <a:spcPct val="107000"/>
              </a:lnSpc>
              <a:spcAft>
                <a:spcPts val="800"/>
              </a:spcAft>
            </a:pPr>
            <a:r>
              <a:rPr lang="en-US" sz="1200" dirty="0">
                <a:effectLst/>
                <a:ea typeface="Times New Roman" panose="02020603050405020304" pitchFamily="18" charset="0"/>
                <a:cs typeface="Times New Roman" panose="02020603050405020304" pitchFamily="18" charset="0"/>
              </a:rPr>
              <a:t> </a:t>
            </a:r>
            <a:r>
              <a:rPr lang="en-US" sz="1200" dirty="0">
                <a:effectLst/>
                <a:ea typeface="Times New Roman" panose="02020603050405020304" pitchFamily="18" charset="0"/>
                <a:cs typeface="Times New Roman" panose="02020603050405020304" pitchFamily="18" charset="0"/>
                <a:hlinkClick r:id="rId4"/>
              </a:rPr>
              <a:t>On the iSAS website</a:t>
            </a:r>
            <a:endParaRPr lang="en-GB" sz="1200" dirty="0">
              <a:effectLst/>
              <a:ea typeface="Calibri" panose="020F0502020204030204" pitchFamily="34" charset="0"/>
              <a:cs typeface="Times New Roman" panose="02020603050405020304" pitchFamily="18" charset="0"/>
            </a:endParaRPr>
          </a:p>
          <a:p>
            <a:pPr algn="ctr"/>
            <a:r>
              <a:rPr lang="en-GB" sz="1200" b="1" dirty="0">
                <a:effectLst/>
                <a:ea typeface="Times New Roman" panose="02020603050405020304" pitchFamily="18" charset="0"/>
              </a:rPr>
              <a:t>On behalf of the iSAS project</a:t>
            </a:r>
          </a:p>
          <a:p>
            <a:pPr algn="ctr"/>
            <a:r>
              <a:rPr lang="en-GB" sz="1200" b="0" dirty="0">
                <a:effectLst/>
                <a:ea typeface="Times New Roman" panose="02020603050405020304" pitchFamily="18" charset="0"/>
              </a:rPr>
              <a:t>V. Almaraz[1], J. </a:t>
            </a:r>
            <a:r>
              <a:rPr lang="en-GB" sz="1200" b="0" dirty="0" err="1">
                <a:effectLst/>
                <a:ea typeface="Times New Roman" panose="02020603050405020304" pitchFamily="18" charset="0"/>
              </a:rPr>
              <a:t>Angot</a:t>
            </a:r>
            <a:r>
              <a:rPr lang="en-GB" sz="1200" b="0" dirty="0">
                <a:effectLst/>
                <a:ea typeface="Times New Roman" panose="02020603050405020304" pitchFamily="18" charset="0"/>
              </a:rPr>
              <a:t>[2], C. Antoine[3], O. Azzolini[4], S. </a:t>
            </a:r>
            <a:r>
              <a:rPr lang="en-GB" sz="1200" b="0" dirty="0" err="1">
                <a:effectLst/>
                <a:ea typeface="Times New Roman" panose="02020603050405020304" pitchFamily="18" charset="0"/>
              </a:rPr>
              <a:t>Barriere</a:t>
            </a:r>
            <a:r>
              <a:rPr lang="en-GB" sz="1200" b="0" dirty="0">
                <a:effectLst/>
                <a:ea typeface="Times New Roman" panose="02020603050405020304" pitchFamily="18" charset="0"/>
              </a:rPr>
              <a:t>[5], M. Baylac[2], N. </a:t>
            </a:r>
            <a:r>
              <a:rPr lang="en-GB" sz="1200" b="0" dirty="0" err="1">
                <a:effectLst/>
                <a:ea typeface="Times New Roman" panose="02020603050405020304" pitchFamily="18" charset="0"/>
              </a:rPr>
              <a:t>Belouchrani</a:t>
            </a:r>
            <a:r>
              <a:rPr lang="en-GB" sz="1200" b="0" dirty="0">
                <a:effectLst/>
                <a:ea typeface="Times New Roman" panose="02020603050405020304" pitchFamily="18" charset="0"/>
              </a:rPr>
              <a:t>[6], C. Benjamin[7], S. Berry[3], S. </a:t>
            </a:r>
            <a:r>
              <a:rPr lang="en-GB" sz="1200" b="0" dirty="0" err="1">
                <a:effectLst/>
                <a:ea typeface="Times New Roman" panose="02020603050405020304" pitchFamily="18" charset="0"/>
              </a:rPr>
              <a:t>Blivet</a:t>
            </a:r>
            <a:r>
              <a:rPr lang="en-GB" sz="1200" b="0" dirty="0">
                <a:effectLst/>
                <a:ea typeface="Times New Roman" panose="02020603050405020304" pitchFamily="18" charset="0"/>
              </a:rPr>
              <a:t>[6], F. Bordry[5], F. Bouly[2], J. Branlard[8], G. Burt[9], S. Calvo[5], K. </a:t>
            </a:r>
            <a:r>
              <a:rPr lang="en-GB" sz="1200" b="0" dirty="0" err="1">
                <a:effectLst/>
                <a:ea typeface="Times New Roman" panose="02020603050405020304" pitchFamily="18" charset="0"/>
              </a:rPr>
              <a:t>Canderan</a:t>
            </a:r>
            <a:r>
              <a:rPr lang="en-GB" sz="1200" b="0" dirty="0">
                <a:effectLst/>
                <a:ea typeface="Times New Roman" panose="02020603050405020304" pitchFamily="18" charset="0"/>
              </a:rPr>
              <a:t>[4], L. Celona[4], E. </a:t>
            </a:r>
            <a:r>
              <a:rPr lang="en-GB" sz="1200" b="0" dirty="0" err="1">
                <a:effectLst/>
                <a:ea typeface="Times New Roman" panose="02020603050405020304" pitchFamily="18" charset="0"/>
              </a:rPr>
              <a:t>Chyhyrynets</a:t>
            </a:r>
            <a:r>
              <a:rPr lang="en-GB" sz="1200" b="0" dirty="0">
                <a:effectLst/>
                <a:ea typeface="Times New Roman" panose="02020603050405020304" pitchFamily="18" charset="0"/>
              </a:rPr>
              <a:t>[4], I. </a:t>
            </a:r>
            <a:r>
              <a:rPr lang="en-GB" sz="1200" b="0" dirty="0" err="1">
                <a:effectLst/>
                <a:ea typeface="Times New Roman" panose="02020603050405020304" pitchFamily="18" charset="0"/>
              </a:rPr>
              <a:t>Curci</a:t>
            </a:r>
            <a:r>
              <a:rPr lang="en-GB" sz="1200" b="0" dirty="0">
                <a:effectLst/>
                <a:ea typeface="Times New Roman" panose="02020603050405020304" pitchFamily="18" charset="0"/>
              </a:rPr>
              <a:t>[3], A. De Valera[6], J. D'Hondt[10], M. Dissanayake[9], P. Duchesne[6], P. </a:t>
            </a:r>
            <a:r>
              <a:rPr lang="en-GB" sz="1200" b="0" dirty="0" err="1">
                <a:effectLst/>
                <a:ea typeface="Times New Roman" panose="02020603050405020304" pitchFamily="18" charset="0"/>
              </a:rPr>
              <a:t>Duthil</a:t>
            </a:r>
            <a:r>
              <a:rPr lang="en-GB" sz="1200" b="0" dirty="0">
                <a:effectLst/>
                <a:ea typeface="Times New Roman" panose="02020603050405020304" pitchFamily="18" charset="0"/>
              </a:rPr>
              <a:t>[6], M. </a:t>
            </a:r>
            <a:r>
              <a:rPr lang="en-GB" sz="1200" b="0" dirty="0" err="1">
                <a:effectLst/>
                <a:ea typeface="Times New Roman" panose="02020603050405020304" pitchFamily="18" charset="0"/>
              </a:rPr>
              <a:t>Eberenz</a:t>
            </a:r>
            <a:r>
              <a:rPr lang="en-GB" sz="1200" b="0" dirty="0">
                <a:effectLst/>
                <a:ea typeface="Times New Roman" panose="02020603050405020304" pitchFamily="18" charset="0"/>
              </a:rPr>
              <a:t>[8], P. Echevarria[1], J. Einstein-Curtis [8], N. Elias[11], F. </a:t>
            </a:r>
            <a:r>
              <a:rPr lang="en-GB" sz="1200" b="0" dirty="0" err="1">
                <a:effectLst/>
                <a:ea typeface="Times New Roman" panose="02020603050405020304" pitchFamily="18" charset="0"/>
              </a:rPr>
              <a:t>Eozénou</a:t>
            </a:r>
            <a:r>
              <a:rPr lang="en-GB" sz="1200" b="0" dirty="0">
                <a:effectLst/>
                <a:ea typeface="Times New Roman" panose="02020603050405020304" pitchFamily="18" charset="0"/>
              </a:rPr>
              <a:t>[3], D. </a:t>
            </a:r>
            <a:r>
              <a:rPr lang="en-GB" sz="1200" b="0" dirty="0" err="1">
                <a:effectLst/>
                <a:ea typeface="Times New Roman" panose="02020603050405020304" pitchFamily="18" charset="0"/>
              </a:rPr>
              <a:t>Fonnesu</a:t>
            </a:r>
            <a:r>
              <a:rPr lang="en-GB" sz="1200" b="0" dirty="0">
                <a:effectLst/>
                <a:ea typeface="Times New Roman" panose="02020603050405020304" pitchFamily="18" charset="0"/>
              </a:rPr>
              <a:t>[4], D. Ford[4], A. Frahm[1], N. Gandolfo[6], M. </a:t>
            </a:r>
            <a:r>
              <a:rPr lang="en-GB" sz="1200" b="0" dirty="0" err="1">
                <a:effectLst/>
                <a:ea typeface="Times New Roman" panose="02020603050405020304" pitchFamily="18" charset="0"/>
              </a:rPr>
              <a:t>Garlasche</a:t>
            </a:r>
            <a:r>
              <a:rPr lang="en-GB" sz="1200" b="0" dirty="0">
                <a:effectLst/>
                <a:ea typeface="Times New Roman" panose="02020603050405020304" pitchFamily="18" charset="0"/>
              </a:rPr>
              <a:t>[5], D. Giove[4], Y. Gómez-Martínez[2], S. </a:t>
            </a:r>
            <a:r>
              <a:rPr lang="en-GB" sz="1200" b="0" dirty="0" err="1">
                <a:effectLst/>
                <a:ea typeface="Times New Roman" panose="02020603050405020304" pitchFamily="18" charset="0"/>
              </a:rPr>
              <a:t>Gorgi</a:t>
            </a:r>
            <a:r>
              <a:rPr lang="en-GB" sz="1200" b="0" dirty="0">
                <a:effectLst/>
                <a:ea typeface="Times New Roman" panose="02020603050405020304" pitchFamily="18" charset="0"/>
              </a:rPr>
              <a:t> Zadeh[5], P. </a:t>
            </a:r>
            <a:r>
              <a:rPr lang="en-GB" sz="1200" b="0" dirty="0" err="1">
                <a:effectLst/>
                <a:ea typeface="Times New Roman" panose="02020603050405020304" pitchFamily="18" charset="0"/>
              </a:rPr>
              <a:t>Goudket</a:t>
            </a:r>
            <a:r>
              <a:rPr lang="en-GB" sz="1200" b="0" dirty="0">
                <a:effectLst/>
                <a:ea typeface="Times New Roman" panose="02020603050405020304" pitchFamily="18" charset="0"/>
              </a:rPr>
              <a:t>[11], H. Jiang[9], C. Joly[6], W. </a:t>
            </a:r>
            <a:r>
              <a:rPr lang="en-GB" sz="1200" b="0" dirty="0" err="1">
                <a:effectLst/>
                <a:ea typeface="Times New Roman" panose="02020603050405020304" pitchFamily="18" charset="0"/>
              </a:rPr>
              <a:t>Kaabi</a:t>
            </a:r>
            <a:r>
              <a:rPr lang="en-GB" sz="1200" b="0" dirty="0">
                <a:effectLst/>
                <a:ea typeface="Times New Roman" panose="02020603050405020304" pitchFamily="18" charset="0"/>
              </a:rPr>
              <a:t>[6], Y. </a:t>
            </a:r>
            <a:r>
              <a:rPr lang="en-GB" sz="1200" b="0" dirty="0" err="1">
                <a:effectLst/>
                <a:ea typeface="Times New Roman" panose="02020603050405020304" pitchFamily="18" charset="0"/>
              </a:rPr>
              <a:t>Kalboussi</a:t>
            </a:r>
            <a:r>
              <a:rPr lang="en-GB" sz="1200" b="0" dirty="0">
                <a:effectLst/>
                <a:ea typeface="Times New Roman" panose="02020603050405020304" pitchFamily="18" charset="0"/>
              </a:rPr>
              <a:t>[3], S. </a:t>
            </a:r>
            <a:r>
              <a:rPr lang="en-GB" sz="1200" b="0" dirty="0" err="1">
                <a:effectLst/>
                <a:ea typeface="Times New Roman" panose="02020603050405020304" pitchFamily="18" charset="0"/>
              </a:rPr>
              <a:t>Keckert</a:t>
            </a:r>
            <a:r>
              <a:rPr lang="en-GB" sz="1200" b="0" dirty="0">
                <a:effectLst/>
                <a:ea typeface="Times New Roman" panose="02020603050405020304" pitchFamily="18" charset="0"/>
              </a:rPr>
              <a:t>[1], G. Keppel[4], J. Knobloch[12], F. Kramer[1], O. </a:t>
            </a:r>
            <a:r>
              <a:rPr lang="en-GB" sz="1200" b="0" dirty="0" err="1">
                <a:effectLst/>
                <a:ea typeface="Times New Roman" panose="02020603050405020304" pitchFamily="18" charset="0"/>
              </a:rPr>
              <a:t>Kugeler</a:t>
            </a:r>
            <a:r>
              <a:rPr lang="en-GB" sz="1200" b="0" dirty="0">
                <a:effectLst/>
                <a:ea typeface="Times New Roman" panose="02020603050405020304" pitchFamily="18" charset="0"/>
              </a:rPr>
              <a:t>[1], M. </a:t>
            </a:r>
            <a:r>
              <a:rPr lang="en-GB" sz="1200" b="0" dirty="0" err="1">
                <a:effectLst/>
                <a:ea typeface="Times New Roman" panose="02020603050405020304" pitchFamily="18" charset="0"/>
              </a:rPr>
              <a:t>Lazzari</a:t>
            </a:r>
            <a:r>
              <a:rPr lang="en-GB" sz="1200" b="0" dirty="0">
                <a:effectLst/>
                <a:ea typeface="Times New Roman" panose="02020603050405020304" pitchFamily="18" charset="0"/>
              </a:rPr>
              <a:t>[4], W. Leemans[8], D. </a:t>
            </a:r>
            <a:r>
              <a:rPr lang="en-GB" sz="1200" b="0" dirty="0" err="1">
                <a:effectLst/>
                <a:ea typeface="Times New Roman" panose="02020603050405020304" pitchFamily="18" charset="0"/>
              </a:rPr>
              <a:t>Longuevergne</a:t>
            </a:r>
            <a:r>
              <a:rPr lang="en-GB" sz="1200" b="0" dirty="0">
                <a:effectLst/>
                <a:ea typeface="Times New Roman" panose="02020603050405020304" pitchFamily="18" charset="0"/>
              </a:rPr>
              <a:t>[6], R. Losito[5], A. </a:t>
            </a:r>
            <a:r>
              <a:rPr lang="en-GB" sz="1200" b="0" dirty="0" err="1">
                <a:effectLst/>
                <a:ea typeface="Times New Roman" panose="02020603050405020304" pitchFamily="18" charset="0"/>
              </a:rPr>
              <a:t>Maalberg</a:t>
            </a:r>
            <a:r>
              <a:rPr lang="en-GB" sz="1200" b="0" dirty="0">
                <a:effectLst/>
                <a:ea typeface="Times New Roman" panose="02020603050405020304" pitchFamily="18" charset="0"/>
              </a:rPr>
              <a:t>[1], A. Macpherson[5], A. Madur[3], C. </a:t>
            </a:r>
            <a:r>
              <a:rPr lang="en-GB" sz="1200" b="0" dirty="0" err="1">
                <a:effectLst/>
                <a:ea typeface="Times New Roman" panose="02020603050405020304" pitchFamily="18" charset="0"/>
              </a:rPr>
              <a:t>Maiano</a:t>
            </a:r>
            <a:r>
              <a:rPr lang="en-GB" sz="1200" b="0" dirty="0">
                <a:effectLst/>
                <a:ea typeface="Times New Roman" panose="02020603050405020304" pitchFamily="18" charset="0"/>
              </a:rPr>
              <a:t>[11], O. Malyshev[7], M. </a:t>
            </a:r>
            <a:r>
              <a:rPr lang="en-GB" sz="1200" b="0" dirty="0" err="1">
                <a:effectLst/>
                <a:ea typeface="Times New Roman" panose="02020603050405020304" pitchFamily="18" charset="0"/>
              </a:rPr>
              <a:t>Masullo</a:t>
            </a:r>
            <a:r>
              <a:rPr lang="en-GB" sz="1200" b="0" dirty="0">
                <a:effectLst/>
                <a:ea typeface="Times New Roman" panose="02020603050405020304" pitchFamily="18" charset="0"/>
              </a:rPr>
              <a:t>[3], G. Mauro[4], P. McIntosh[7], A. Miyazaki[6], E. Montesinos[5], E. Nappi[4], A. Neumann[1], G. Olivier[6], G. Olry[6], V. Parma[5], A. Perez-Ruiz[6], M. Perez-Ruiz[1], T. </a:t>
            </a:r>
            <a:r>
              <a:rPr lang="en-GB" sz="1200" b="0" dirty="0" err="1">
                <a:effectLst/>
                <a:ea typeface="Times New Roman" panose="02020603050405020304" pitchFamily="18" charset="0"/>
              </a:rPr>
              <a:t>Pieloni</a:t>
            </a:r>
            <a:r>
              <a:rPr lang="en-GB" sz="1200" b="0" dirty="0">
                <a:effectLst/>
                <a:ea typeface="Times New Roman" panose="02020603050405020304" pitchFamily="18" charset="0"/>
              </a:rPr>
              <a:t>[13], P. </a:t>
            </a:r>
            <a:r>
              <a:rPr lang="en-GB" sz="1200" b="0" dirty="0" err="1">
                <a:effectLst/>
                <a:ea typeface="Times New Roman" panose="02020603050405020304" pitchFamily="18" charset="0"/>
              </a:rPr>
              <a:t>Pierini</a:t>
            </a:r>
            <a:r>
              <a:rPr lang="en-GB" sz="1200" b="0" dirty="0">
                <a:effectLst/>
                <a:ea typeface="Times New Roman" panose="02020603050405020304" pitchFamily="18" charset="0"/>
              </a:rPr>
              <a:t>[11], C. Pira[4], A. </a:t>
            </a:r>
            <a:r>
              <a:rPr lang="en-GB" sz="1200" b="0" dirty="0" err="1">
                <a:effectLst/>
                <a:ea typeface="Times New Roman" panose="02020603050405020304" pitchFamily="18" charset="0"/>
              </a:rPr>
              <a:t>Plaçais</a:t>
            </a:r>
            <a:r>
              <a:rPr lang="en-GB" sz="1200" b="0" dirty="0">
                <a:effectLst/>
                <a:ea typeface="Times New Roman" panose="02020603050405020304" pitchFamily="18" charset="0"/>
              </a:rPr>
              <a:t>[2], T. </a:t>
            </a:r>
            <a:r>
              <a:rPr lang="en-GB" sz="1200" b="0" dirty="0" err="1">
                <a:effectLst/>
                <a:ea typeface="Times New Roman" panose="02020603050405020304" pitchFamily="18" charset="0"/>
              </a:rPr>
              <a:t>Proslier</a:t>
            </a:r>
            <a:r>
              <a:rPr lang="en-GB" sz="1200" b="0" dirty="0">
                <a:effectLst/>
                <a:ea typeface="Times New Roman" panose="02020603050405020304" pitchFamily="18" charset="0"/>
              </a:rPr>
              <a:t>[6], A. </a:t>
            </a:r>
            <a:r>
              <a:rPr lang="en-GB" sz="1200" b="0" dirty="0" err="1">
                <a:effectLst/>
                <a:ea typeface="Times New Roman" panose="02020603050405020304" pitchFamily="18" charset="0"/>
              </a:rPr>
              <a:t>Prudnikava</a:t>
            </a:r>
            <a:r>
              <a:rPr lang="en-GB" sz="1200" b="0" dirty="0">
                <a:effectLst/>
                <a:ea typeface="Times New Roman" panose="02020603050405020304" pitchFamily="18" charset="0"/>
              </a:rPr>
              <a:t>[1], H. </a:t>
            </a:r>
            <a:r>
              <a:rPr lang="en-GB" sz="1200" b="0" dirty="0" err="1">
                <a:effectLst/>
                <a:ea typeface="Times New Roman" panose="02020603050405020304" pitchFamily="18" charset="0"/>
              </a:rPr>
              <a:t>Przybilski</a:t>
            </a:r>
            <a:r>
              <a:rPr lang="en-GB" sz="1200" b="0" dirty="0">
                <a:effectLst/>
                <a:ea typeface="Times New Roman" panose="02020603050405020304" pitchFamily="18" charset="0"/>
              </a:rPr>
              <a:t>[11], H. </a:t>
            </a:r>
            <a:r>
              <a:rPr lang="en-GB" sz="1200" b="0" dirty="0" err="1">
                <a:effectLst/>
                <a:ea typeface="Times New Roman" panose="02020603050405020304" pitchFamily="18" charset="0"/>
              </a:rPr>
              <a:t>Saugnac</a:t>
            </a:r>
            <a:r>
              <a:rPr lang="en-GB" sz="1200" b="0" dirty="0">
                <a:effectLst/>
                <a:ea typeface="Times New Roman" panose="02020603050405020304" pitchFamily="18" charset="0"/>
              </a:rPr>
              <a:t>[6], H. </a:t>
            </a:r>
            <a:r>
              <a:rPr lang="en-GB" sz="1200" b="0" dirty="0" err="1">
                <a:effectLst/>
                <a:ea typeface="Times New Roman" panose="02020603050405020304" pitchFamily="18" charset="0"/>
              </a:rPr>
              <a:t>Schlarb</a:t>
            </a:r>
            <a:r>
              <a:rPr lang="en-GB" sz="1200" b="0" dirty="0">
                <a:effectLst/>
                <a:ea typeface="Times New Roman" panose="02020603050405020304" pitchFamily="18" charset="0"/>
              </a:rPr>
              <a:t>[8], C. Schmidt[8], M. Schuster[1], J. Schwindling[3], D. Seal[7], M. Seidel[9], C. Sharp[5], N. Shipman[1], S. Simon[7], E. Simpson[11], M. Skiba[11], G. </a:t>
            </a:r>
            <a:r>
              <a:rPr lang="en-GB" sz="1200" b="0" dirty="0" err="1">
                <a:effectLst/>
                <a:ea typeface="Times New Roman" panose="02020603050405020304" pitchFamily="18" charset="0"/>
              </a:rPr>
              <a:t>Sorbello</a:t>
            </a:r>
            <a:r>
              <a:rPr lang="en-GB" sz="1200" b="0" dirty="0">
                <a:effectLst/>
                <a:ea typeface="Times New Roman" panose="02020603050405020304" pitchFamily="18" charset="0"/>
              </a:rPr>
              <a:t>[4], P. </a:t>
            </a:r>
            <a:r>
              <a:rPr lang="en-GB" sz="1200" b="0" dirty="0" err="1">
                <a:effectLst/>
                <a:ea typeface="Times New Roman" panose="02020603050405020304" pitchFamily="18" charset="0"/>
              </a:rPr>
              <a:t>Spruzzola</a:t>
            </a:r>
            <a:r>
              <a:rPr lang="en-GB" sz="1200" b="0" dirty="0">
                <a:effectLst/>
                <a:ea typeface="Times New Roman" panose="02020603050405020304" pitchFamily="18" charset="0"/>
              </a:rPr>
              <a:t>[4], A. Stocchi[6], D. Till[6], M. Titov[3] , M. Tytgat[14], J. Ullrich[1], A. Ushakov[1], R. </a:t>
            </a:r>
            <a:r>
              <a:rPr lang="en-GB" sz="1200" b="0" dirty="0" err="1">
                <a:effectLst/>
                <a:ea typeface="Times New Roman" panose="02020603050405020304" pitchFamily="18" charset="0"/>
              </a:rPr>
              <a:t>Valizadeh</a:t>
            </a:r>
            <a:r>
              <a:rPr lang="en-GB" sz="1200" b="0" dirty="0">
                <a:effectLst/>
                <a:ea typeface="Times New Roman" panose="02020603050405020304" pitchFamily="18" charset="0"/>
              </a:rPr>
              <a:t>[7], </a:t>
            </a:r>
            <a:r>
              <a:rPr lang="en-GB" sz="1200" b="0" dirty="0" err="1">
                <a:effectLst/>
                <a:ea typeface="Times New Roman" panose="02020603050405020304" pitchFamily="18" charset="0"/>
              </a:rPr>
              <a:t>R.VallCorba</a:t>
            </a:r>
            <a:r>
              <a:rPr lang="en-GB" sz="1200" b="0" dirty="0">
                <a:effectLst/>
                <a:ea typeface="Times New Roman" panose="02020603050405020304" pitchFamily="18" charset="0"/>
              </a:rPr>
              <a:t> </a:t>
            </a:r>
            <a:r>
              <a:rPr lang="en-GB" sz="1200" b="0" dirty="0" err="1">
                <a:effectLst/>
                <a:ea typeface="Times New Roman" panose="02020603050405020304" pitchFamily="18" charset="0"/>
              </a:rPr>
              <a:t>Carbonell</a:t>
            </a:r>
            <a:r>
              <a:rPr lang="en-GB" sz="1200" b="0" dirty="0">
                <a:effectLst/>
                <a:ea typeface="Times New Roman" panose="02020603050405020304" pitchFamily="18" charset="0"/>
              </a:rPr>
              <a:t>[3], L. Vanhecke[13], P. Vedrine[3], H. Weise[8]</a:t>
            </a:r>
            <a:endParaRPr lang="en-GB" sz="1200" b="1" dirty="0">
              <a:effectLst/>
              <a:ea typeface="Times New Roman" panose="02020603050405020304" pitchFamily="18" charset="0"/>
            </a:endParaRPr>
          </a:p>
          <a:p>
            <a:br>
              <a:rPr lang="en-GB" sz="1200" b="1" dirty="0">
                <a:effectLst/>
                <a:ea typeface="Times New Roman" panose="02020603050405020304" pitchFamily="18" charset="0"/>
              </a:rPr>
            </a:br>
            <a:r>
              <a:rPr lang="en-GB" sz="1200" b="1" dirty="0">
                <a:effectLst/>
                <a:ea typeface="Times New Roman" panose="02020603050405020304" pitchFamily="18" charset="0"/>
              </a:rPr>
              <a:t>Academic partners cited</a:t>
            </a:r>
          </a:p>
          <a:p>
            <a:pPr>
              <a:lnSpc>
                <a:spcPct val="107000"/>
              </a:lnSpc>
            </a:pPr>
            <a:r>
              <a:rPr lang="en-GB" sz="1200" dirty="0">
                <a:effectLst/>
                <a:ea typeface="Times New Roman" panose="02020603050405020304" pitchFamily="18" charset="0"/>
                <a:cs typeface="Times New Roman" panose="02020603050405020304" pitchFamily="18" charset="0"/>
              </a:rPr>
              <a:t>[1] </a:t>
            </a:r>
            <a:r>
              <a:rPr lang="en-GB" sz="1200" dirty="0" err="1">
                <a:effectLst/>
                <a:ea typeface="Times New Roman" panose="02020603050405020304" pitchFamily="18" charset="0"/>
                <a:cs typeface="Times New Roman" panose="02020603050405020304" pitchFamily="18" charset="0"/>
              </a:rPr>
              <a:t>Helmoltz</a:t>
            </a:r>
            <a:r>
              <a:rPr lang="en-GB" sz="1200" dirty="0">
                <a:effectLst/>
                <a:ea typeface="Times New Roman" panose="02020603050405020304" pitchFamily="18" charset="0"/>
                <a:cs typeface="Times New Roman" panose="02020603050405020304" pitchFamily="18" charset="0"/>
              </a:rPr>
              <a:t> </a:t>
            </a:r>
            <a:r>
              <a:rPr lang="en-GB" sz="1200" dirty="0" err="1">
                <a:effectLst/>
                <a:ea typeface="Times New Roman" panose="02020603050405020304" pitchFamily="18" charset="0"/>
                <a:cs typeface="Times New Roman" panose="02020603050405020304" pitchFamily="18" charset="0"/>
              </a:rPr>
              <a:t>Zentrum</a:t>
            </a:r>
            <a:r>
              <a:rPr lang="en-GB" sz="1200" dirty="0">
                <a:effectLst/>
                <a:ea typeface="Times New Roman" panose="02020603050405020304" pitchFamily="18" charset="0"/>
                <a:cs typeface="Times New Roman" panose="02020603050405020304" pitchFamily="18" charset="0"/>
              </a:rPr>
              <a:t> Berlin (HZB), Berlin, Germany</a:t>
            </a:r>
            <a:endParaRPr lang="en-GB" sz="1200" dirty="0">
              <a:effectLst/>
              <a:ea typeface="Calibri" panose="020F0502020204030204" pitchFamily="34" charset="0"/>
              <a:cs typeface="Times New Roman" panose="02020603050405020304" pitchFamily="18" charset="0"/>
            </a:endParaRPr>
          </a:p>
          <a:p>
            <a:pPr>
              <a:lnSpc>
                <a:spcPct val="107000"/>
              </a:lnSpc>
            </a:pPr>
            <a:r>
              <a:rPr lang="fr-FR" sz="1200" dirty="0">
                <a:effectLst/>
                <a:ea typeface="Times New Roman" panose="02020603050405020304" pitchFamily="18" charset="0"/>
                <a:cs typeface="Times New Roman" panose="02020603050405020304" pitchFamily="18" charset="0"/>
              </a:rPr>
              <a:t>[2] Laboratoire de Physique Subatomique et de Cosmologie, Grenoble, France</a:t>
            </a:r>
            <a:endParaRPr lang="en-GB" sz="1200" dirty="0">
              <a:effectLst/>
              <a:ea typeface="Calibri" panose="020F0502020204030204" pitchFamily="34" charset="0"/>
              <a:cs typeface="Times New Roman" panose="02020603050405020304" pitchFamily="18" charset="0"/>
            </a:endParaRPr>
          </a:p>
          <a:p>
            <a:pPr>
              <a:lnSpc>
                <a:spcPct val="107000"/>
              </a:lnSpc>
            </a:pPr>
            <a:r>
              <a:rPr lang="fr-FR" sz="1200" dirty="0">
                <a:effectLst/>
                <a:ea typeface="Times New Roman" panose="02020603050405020304" pitchFamily="18" charset="0"/>
                <a:cs typeface="Times New Roman" panose="02020603050405020304" pitchFamily="18" charset="0"/>
              </a:rPr>
              <a:t>[3] Commissariat à l’énergie atomique et aux énergies alternatives, Saclay, France</a:t>
            </a:r>
            <a:endParaRPr lang="en-GB" sz="1200" dirty="0">
              <a:effectLst/>
              <a:ea typeface="Calibri" panose="020F0502020204030204" pitchFamily="34" charset="0"/>
              <a:cs typeface="Times New Roman" panose="02020603050405020304" pitchFamily="18" charset="0"/>
            </a:endParaRPr>
          </a:p>
          <a:p>
            <a:pPr>
              <a:lnSpc>
                <a:spcPct val="107000"/>
              </a:lnSpc>
            </a:pPr>
            <a:r>
              <a:rPr lang="it-IT" sz="1200" dirty="0">
                <a:effectLst/>
                <a:ea typeface="Times New Roman" panose="02020603050405020304" pitchFamily="18" charset="0"/>
                <a:cs typeface="Times New Roman" panose="02020603050405020304" pitchFamily="18" charset="0"/>
              </a:rPr>
              <a:t>[4] Istituto Nazionale di Fisica Nucleare, Italy</a:t>
            </a:r>
            <a:endParaRPr lang="en-GB" sz="1200" dirty="0">
              <a:effectLst/>
              <a:ea typeface="Calibri" panose="020F0502020204030204" pitchFamily="34" charset="0"/>
              <a:cs typeface="Times New Roman" panose="02020603050405020304" pitchFamily="18" charset="0"/>
            </a:endParaRPr>
          </a:p>
          <a:p>
            <a:pPr>
              <a:lnSpc>
                <a:spcPct val="107000"/>
              </a:lnSpc>
            </a:pPr>
            <a:r>
              <a:rPr lang="en-GB" sz="1200" dirty="0">
                <a:effectLst/>
                <a:ea typeface="Times New Roman" panose="02020603050405020304" pitchFamily="18" charset="0"/>
                <a:cs typeface="Times New Roman" panose="02020603050405020304" pitchFamily="18" charset="0"/>
              </a:rPr>
              <a:t>[5] European Organization for Nuclear Research, Geneva, Switzerland</a:t>
            </a:r>
            <a:endParaRPr lang="en-GB" sz="1200" dirty="0">
              <a:effectLst/>
              <a:ea typeface="Calibri" panose="020F0502020204030204" pitchFamily="34" charset="0"/>
              <a:cs typeface="Times New Roman" panose="02020603050405020304" pitchFamily="18" charset="0"/>
            </a:endParaRPr>
          </a:p>
          <a:p>
            <a:pPr>
              <a:lnSpc>
                <a:spcPct val="107000"/>
              </a:lnSpc>
            </a:pPr>
            <a:r>
              <a:rPr lang="fr-FR" sz="1200" dirty="0">
                <a:effectLst/>
                <a:ea typeface="Times New Roman" panose="02020603050405020304" pitchFamily="18" charset="0"/>
                <a:cs typeface="Times New Roman" panose="02020603050405020304" pitchFamily="18" charset="0"/>
              </a:rPr>
              <a:t>[6] Laboratoire de Physique des 2 Infinis Irène Joliot-Curie, Orsay, France</a:t>
            </a:r>
            <a:endParaRPr lang="en-GB" sz="1200" dirty="0">
              <a:effectLst/>
              <a:ea typeface="Calibri" panose="020F0502020204030204" pitchFamily="34" charset="0"/>
              <a:cs typeface="Times New Roman" panose="02020603050405020304" pitchFamily="18" charset="0"/>
            </a:endParaRPr>
          </a:p>
          <a:p>
            <a:pPr>
              <a:lnSpc>
                <a:spcPct val="107000"/>
              </a:lnSpc>
            </a:pPr>
            <a:r>
              <a:rPr lang="en-GB" sz="1200" dirty="0">
                <a:effectLst/>
                <a:ea typeface="Times New Roman" panose="02020603050405020304" pitchFamily="18" charset="0"/>
                <a:cs typeface="Times New Roman" panose="02020603050405020304" pitchFamily="18" charset="0"/>
              </a:rPr>
              <a:t>[7] UKRI/STFC Daresbury Laboratory, Daresbury, Warrington, UK</a:t>
            </a:r>
            <a:endParaRPr lang="en-GB" sz="1200" dirty="0">
              <a:effectLst/>
              <a:ea typeface="Calibri" panose="020F0502020204030204" pitchFamily="34" charset="0"/>
              <a:cs typeface="Times New Roman" panose="02020603050405020304" pitchFamily="18" charset="0"/>
            </a:endParaRPr>
          </a:p>
          <a:p>
            <a:pPr>
              <a:lnSpc>
                <a:spcPct val="107000"/>
              </a:lnSpc>
            </a:pPr>
            <a:r>
              <a:rPr lang="en-GB" sz="1200" dirty="0">
                <a:effectLst/>
                <a:ea typeface="Times New Roman" panose="02020603050405020304" pitchFamily="18" charset="0"/>
                <a:cs typeface="Times New Roman" panose="02020603050405020304" pitchFamily="18" charset="0"/>
              </a:rPr>
              <a:t>[8] </a:t>
            </a:r>
            <a:r>
              <a:rPr lang="en-GB" sz="1200" dirty="0" err="1">
                <a:effectLst/>
                <a:ea typeface="Times New Roman" panose="02020603050405020304" pitchFamily="18" charset="0"/>
                <a:cs typeface="Times New Roman" panose="02020603050405020304" pitchFamily="18" charset="0"/>
              </a:rPr>
              <a:t>Deutsches</a:t>
            </a:r>
            <a:r>
              <a:rPr lang="en-GB" sz="1200" dirty="0">
                <a:effectLst/>
                <a:ea typeface="Times New Roman" panose="02020603050405020304" pitchFamily="18" charset="0"/>
                <a:cs typeface="Times New Roman" panose="02020603050405020304" pitchFamily="18" charset="0"/>
              </a:rPr>
              <a:t> </a:t>
            </a:r>
            <a:r>
              <a:rPr lang="en-GB" sz="1200" dirty="0" err="1">
                <a:effectLst/>
                <a:ea typeface="Times New Roman" panose="02020603050405020304" pitchFamily="18" charset="0"/>
                <a:cs typeface="Times New Roman" panose="02020603050405020304" pitchFamily="18" charset="0"/>
              </a:rPr>
              <a:t>Elektronen</a:t>
            </a:r>
            <a:r>
              <a:rPr lang="en-GB" sz="1200" dirty="0">
                <a:effectLst/>
                <a:ea typeface="Times New Roman" panose="02020603050405020304" pitchFamily="18" charset="0"/>
                <a:cs typeface="Times New Roman" panose="02020603050405020304" pitchFamily="18" charset="0"/>
              </a:rPr>
              <a:t>-Synchrotron DESY, Germany</a:t>
            </a:r>
            <a:endParaRPr lang="en-GB" sz="1200" dirty="0">
              <a:effectLst/>
              <a:ea typeface="Calibri" panose="020F0502020204030204" pitchFamily="34" charset="0"/>
              <a:cs typeface="Times New Roman" panose="02020603050405020304" pitchFamily="18" charset="0"/>
            </a:endParaRPr>
          </a:p>
          <a:p>
            <a:pPr>
              <a:lnSpc>
                <a:spcPct val="107000"/>
              </a:lnSpc>
            </a:pPr>
            <a:r>
              <a:rPr lang="en-GB" sz="1200" dirty="0">
                <a:effectLst/>
                <a:ea typeface="Times New Roman" panose="02020603050405020304" pitchFamily="18" charset="0"/>
                <a:cs typeface="Times New Roman" panose="02020603050405020304" pitchFamily="18" charset="0"/>
              </a:rPr>
              <a:t>[9] University of Lancaster, Lancaster, UK</a:t>
            </a:r>
            <a:endParaRPr lang="en-GB" sz="1200" dirty="0">
              <a:effectLst/>
              <a:ea typeface="Calibri" panose="020F0502020204030204" pitchFamily="34" charset="0"/>
              <a:cs typeface="Times New Roman" panose="02020603050405020304" pitchFamily="18" charset="0"/>
            </a:endParaRPr>
          </a:p>
          <a:p>
            <a:pPr>
              <a:lnSpc>
                <a:spcPct val="107000"/>
              </a:lnSpc>
            </a:pPr>
            <a:r>
              <a:rPr lang="en-GB" sz="1200" dirty="0">
                <a:effectLst/>
                <a:ea typeface="Times New Roman" panose="02020603050405020304" pitchFamily="18" charset="0"/>
                <a:cs typeface="Times New Roman" panose="02020603050405020304" pitchFamily="18" charset="0"/>
              </a:rPr>
              <a:t>[10] National Institute for Subatomic Physics, Amsterdam, Netherlands</a:t>
            </a:r>
            <a:endParaRPr lang="en-GB" sz="1200" dirty="0">
              <a:effectLst/>
              <a:ea typeface="Calibri" panose="020F0502020204030204" pitchFamily="34" charset="0"/>
              <a:cs typeface="Times New Roman" panose="02020603050405020304" pitchFamily="18" charset="0"/>
            </a:endParaRPr>
          </a:p>
          <a:p>
            <a:pPr>
              <a:lnSpc>
                <a:spcPct val="107000"/>
              </a:lnSpc>
            </a:pPr>
            <a:r>
              <a:rPr lang="en-GB" sz="1200" dirty="0">
                <a:effectLst/>
                <a:ea typeface="Times New Roman" panose="02020603050405020304" pitchFamily="18" charset="0"/>
                <a:cs typeface="Times New Roman" panose="02020603050405020304" pitchFamily="18" charset="0"/>
              </a:rPr>
              <a:t>[11] European Spallation Source, Lund, Sweden</a:t>
            </a:r>
            <a:endParaRPr lang="en-GB" sz="1200" dirty="0">
              <a:effectLst/>
              <a:ea typeface="Calibri" panose="020F0502020204030204" pitchFamily="34" charset="0"/>
              <a:cs typeface="Times New Roman" panose="02020603050405020304" pitchFamily="18" charset="0"/>
            </a:endParaRPr>
          </a:p>
          <a:p>
            <a:pPr>
              <a:lnSpc>
                <a:spcPct val="107000"/>
              </a:lnSpc>
            </a:pPr>
            <a:r>
              <a:rPr lang="en-GB" sz="1200" dirty="0">
                <a:effectLst/>
                <a:ea typeface="Times New Roman" panose="02020603050405020304" pitchFamily="18" charset="0"/>
                <a:cs typeface="Times New Roman" panose="02020603050405020304" pitchFamily="18" charset="0"/>
              </a:rPr>
              <a:t>[12] University of Siegen, Siegen &amp; HZB, Berlin, Germany</a:t>
            </a:r>
            <a:endParaRPr lang="en-GB" sz="1200" dirty="0">
              <a:effectLst/>
              <a:ea typeface="Calibri" panose="020F0502020204030204" pitchFamily="34" charset="0"/>
              <a:cs typeface="Times New Roman" panose="02020603050405020304" pitchFamily="18" charset="0"/>
            </a:endParaRPr>
          </a:p>
          <a:p>
            <a:pPr>
              <a:lnSpc>
                <a:spcPct val="107000"/>
              </a:lnSpc>
            </a:pPr>
            <a:r>
              <a:rPr lang="fr-FR" sz="1200" dirty="0">
                <a:effectLst/>
                <a:ea typeface="Times New Roman" panose="02020603050405020304" pitchFamily="18" charset="0"/>
                <a:cs typeface="Times New Roman" panose="02020603050405020304" pitchFamily="18" charset="0"/>
              </a:rPr>
              <a:t>[13] École Polytechnique Fédérale de Lausanne, Lausanne, </a:t>
            </a:r>
            <a:r>
              <a:rPr lang="fr-FR" sz="1200" dirty="0" err="1">
                <a:effectLst/>
                <a:ea typeface="Times New Roman" panose="02020603050405020304" pitchFamily="18" charset="0"/>
                <a:cs typeface="Times New Roman" panose="02020603050405020304" pitchFamily="18" charset="0"/>
              </a:rPr>
              <a:t>Switzerland</a:t>
            </a:r>
            <a:endParaRPr lang="en-GB" sz="1200" dirty="0">
              <a:effectLst/>
              <a:ea typeface="Calibri" panose="020F0502020204030204" pitchFamily="34" charset="0"/>
              <a:cs typeface="Times New Roman" panose="02020603050405020304" pitchFamily="18" charset="0"/>
            </a:endParaRPr>
          </a:p>
          <a:p>
            <a:pPr>
              <a:lnSpc>
                <a:spcPct val="107000"/>
              </a:lnSpc>
            </a:pPr>
            <a:r>
              <a:rPr lang="en-GB" sz="1200" dirty="0">
                <a:effectLst/>
                <a:ea typeface="Times New Roman" panose="02020603050405020304" pitchFamily="18" charset="0"/>
                <a:cs typeface="Times New Roman" panose="02020603050405020304" pitchFamily="18" charset="0"/>
              </a:rPr>
              <a:t>[14] Vrije Universiteit Brussel, Brussels, Belgium</a:t>
            </a:r>
            <a:endParaRPr lang="en-GB" sz="1200" dirty="0">
              <a:effectLst/>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EF83C7B7-B136-442D-A420-8BA15A108BFF}"/>
              </a:ext>
            </a:extLst>
          </p:cNvPr>
          <p:cNvSpPr txBox="1"/>
          <p:nvPr/>
        </p:nvSpPr>
        <p:spPr>
          <a:xfrm>
            <a:off x="3418115" y="315684"/>
            <a:ext cx="5542286" cy="830997"/>
          </a:xfrm>
          <a:prstGeom prst="rect">
            <a:avLst/>
          </a:prstGeom>
          <a:noFill/>
        </p:spPr>
        <p:txBody>
          <a:bodyPr wrap="none" rtlCol="0">
            <a:spAutoFit/>
          </a:bodyPr>
          <a:lstStyle/>
          <a:p>
            <a:r>
              <a:rPr lang="en-US" sz="2400" b="1" dirty="0">
                <a:solidFill>
                  <a:srgbClr val="002060"/>
                </a:solidFill>
              </a:rPr>
              <a:t>WP8 – Societal impact:</a:t>
            </a:r>
            <a:r>
              <a:rPr lang="en-US" sz="2400" b="1" dirty="0">
                <a:solidFill>
                  <a:schemeClr val="bg2">
                    <a:lumMod val="50000"/>
                  </a:schemeClr>
                </a:solidFill>
              </a:rPr>
              <a:t> </a:t>
            </a:r>
          </a:p>
          <a:p>
            <a:r>
              <a:rPr lang="en-US" sz="2400" b="1" dirty="0">
                <a:solidFill>
                  <a:schemeClr val="bg2">
                    <a:lumMod val="50000"/>
                  </a:schemeClr>
                </a:solidFill>
              </a:rPr>
              <a:t>status/evolution of Task 8.4 Open science </a:t>
            </a:r>
          </a:p>
        </p:txBody>
      </p:sp>
    </p:spTree>
    <p:extLst>
      <p:ext uri="{BB962C8B-B14F-4D97-AF65-F5344CB8AC3E}">
        <p14:creationId xmlns:p14="http://schemas.microsoft.com/office/powerpoint/2010/main" val="3644620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1EC8C43-06E0-C825-13E4-F8DEB374FF58}"/>
              </a:ext>
            </a:extLst>
          </p:cNvPr>
          <p:cNvSpPr txBox="1"/>
          <p:nvPr/>
        </p:nvSpPr>
        <p:spPr>
          <a:xfrm>
            <a:off x="3418115" y="315684"/>
            <a:ext cx="5193225" cy="830997"/>
          </a:xfrm>
          <a:prstGeom prst="rect">
            <a:avLst/>
          </a:prstGeom>
          <a:noFill/>
        </p:spPr>
        <p:txBody>
          <a:bodyPr wrap="square" rtlCol="0">
            <a:spAutoFit/>
          </a:bodyPr>
          <a:lstStyle/>
          <a:p>
            <a:r>
              <a:rPr lang="en-US" sz="2400" b="1" dirty="0">
                <a:solidFill>
                  <a:srgbClr val="002060"/>
                </a:solidFill>
              </a:rPr>
              <a:t>WP8 – Societal impact:</a:t>
            </a:r>
            <a:r>
              <a:rPr lang="en-US" sz="2400" b="1" dirty="0">
                <a:solidFill>
                  <a:schemeClr val="bg2">
                    <a:lumMod val="50000"/>
                  </a:schemeClr>
                </a:solidFill>
              </a:rPr>
              <a:t> </a:t>
            </a:r>
          </a:p>
          <a:p>
            <a:r>
              <a:rPr lang="en-US" sz="2400" b="1" dirty="0">
                <a:solidFill>
                  <a:schemeClr val="bg2">
                    <a:lumMod val="50000"/>
                  </a:schemeClr>
                </a:solidFill>
              </a:rPr>
              <a:t>WP8 Work plan update</a:t>
            </a:r>
          </a:p>
        </p:txBody>
      </p:sp>
      <p:pic>
        <p:nvPicPr>
          <p:cNvPr id="5" name="Picture 2" descr="Innovate for Sustainable Accelerating Systems: Kick-Off Meeting">
            <a:extLst>
              <a:ext uri="{FF2B5EF4-FFF2-40B4-BE49-F238E27FC236}">
                <a16:creationId xmlns:a16="http://schemas.microsoft.com/office/drawing/2014/main" id="{1709803E-6E12-BAB9-0C4A-5169DA7765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FDDE7081-3EE5-4CDF-8DC3-040BBF988BCF}"/>
              </a:ext>
            </a:extLst>
          </p:cNvPr>
          <p:cNvSpPr>
            <a:spLocks noGrp="1"/>
          </p:cNvSpPr>
          <p:nvPr>
            <p:ph idx="1"/>
          </p:nvPr>
        </p:nvSpPr>
        <p:spPr/>
        <p:txBody>
          <a:bodyPr/>
          <a:lstStyle/>
          <a:p>
            <a:pPr marL="0" indent="0">
              <a:buNone/>
            </a:pPr>
            <a:r>
              <a:rPr lang="en-US" sz="1800" b="1" i="1" dirty="0">
                <a:effectLst/>
                <a:latin typeface="Helvetica" pitchFamily="2" charset="0"/>
              </a:rPr>
              <a:t>WP8 Work plan update </a:t>
            </a:r>
            <a:endParaRPr lang="en-US" sz="1800" i="1" dirty="0">
              <a:effectLst/>
              <a:highlight>
                <a:srgbClr val="FFFF00"/>
              </a:highlight>
              <a:latin typeface="Helvetica" pitchFamily="2" charset="0"/>
            </a:endParaRPr>
          </a:p>
          <a:p>
            <a:r>
              <a:rPr lang="en-US" sz="1800" dirty="0"/>
              <a:t>Full update attached in Indico page for Steering Committee, Oct 20</a:t>
            </a:r>
          </a:p>
          <a:p>
            <a:pPr marL="0" indent="0">
              <a:buNone/>
            </a:pPr>
            <a:endParaRPr lang="en-US" sz="1800" dirty="0"/>
          </a:p>
          <a:p>
            <a:endParaRPr lang="en-US" dirty="0"/>
          </a:p>
          <a:p>
            <a:endParaRPr lang="en-US" dirty="0"/>
          </a:p>
          <a:p>
            <a:endParaRPr lang="en-US" dirty="0"/>
          </a:p>
          <a:p>
            <a:endParaRPr lang="en-GB" dirty="0"/>
          </a:p>
        </p:txBody>
      </p:sp>
      <p:pic>
        <p:nvPicPr>
          <p:cNvPr id="6" name="Image 5">
            <a:extLst>
              <a:ext uri="{FF2B5EF4-FFF2-40B4-BE49-F238E27FC236}">
                <a16:creationId xmlns:a16="http://schemas.microsoft.com/office/drawing/2014/main" id="{1693C3BA-1902-4EB5-B95C-44C76AF14043}"/>
              </a:ext>
            </a:extLst>
          </p:cNvPr>
          <p:cNvPicPr/>
          <p:nvPr/>
        </p:nvPicPr>
        <p:blipFill>
          <a:blip r:embed="rId3"/>
          <a:stretch>
            <a:fillRect/>
          </a:stretch>
        </p:blipFill>
        <p:spPr>
          <a:xfrm>
            <a:off x="2047366" y="2982066"/>
            <a:ext cx="8097268" cy="2451069"/>
          </a:xfrm>
          <a:prstGeom prst="rect">
            <a:avLst/>
          </a:prstGeom>
        </p:spPr>
      </p:pic>
    </p:spTree>
    <p:extLst>
      <p:ext uri="{BB962C8B-B14F-4D97-AF65-F5344CB8AC3E}">
        <p14:creationId xmlns:p14="http://schemas.microsoft.com/office/powerpoint/2010/main" val="24500877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9F62B-3239-6EE8-F00D-69BC3CED54A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500BB58-13C2-C4FB-2105-FCBD01FF7454}"/>
              </a:ext>
            </a:extLst>
          </p:cNvPr>
          <p:cNvSpPr txBox="1"/>
          <p:nvPr/>
        </p:nvSpPr>
        <p:spPr>
          <a:xfrm>
            <a:off x="3418115" y="315684"/>
            <a:ext cx="7013267" cy="830997"/>
          </a:xfrm>
          <a:prstGeom prst="rect">
            <a:avLst/>
          </a:prstGeom>
          <a:noFill/>
        </p:spPr>
        <p:txBody>
          <a:bodyPr wrap="none" rtlCol="0">
            <a:spAutoFit/>
          </a:bodyPr>
          <a:lstStyle/>
          <a:p>
            <a:r>
              <a:rPr lang="en-US" sz="2400" b="1" dirty="0">
                <a:solidFill>
                  <a:srgbClr val="002060"/>
                </a:solidFill>
              </a:rPr>
              <a:t>WP8 – Societal impact: </a:t>
            </a:r>
            <a:r>
              <a:rPr lang="en-US" sz="2400" b="1" dirty="0">
                <a:solidFill>
                  <a:schemeClr val="bg2">
                    <a:lumMod val="50000"/>
                  </a:schemeClr>
                </a:solidFill>
              </a:rPr>
              <a:t>progress to take into account </a:t>
            </a:r>
          </a:p>
          <a:p>
            <a:r>
              <a:rPr lang="en-US" sz="2400" b="1" dirty="0">
                <a:solidFill>
                  <a:schemeClr val="bg2">
                    <a:lumMod val="50000"/>
                  </a:schemeClr>
                </a:solidFill>
              </a:rPr>
              <a:t>Advisory Board recommendations </a:t>
            </a:r>
          </a:p>
        </p:txBody>
      </p:sp>
      <p:pic>
        <p:nvPicPr>
          <p:cNvPr id="5" name="Picture 2" descr="Innovate for Sustainable Accelerating Systems: Kick-Off Meeting">
            <a:extLst>
              <a:ext uri="{FF2B5EF4-FFF2-40B4-BE49-F238E27FC236}">
                <a16:creationId xmlns:a16="http://schemas.microsoft.com/office/drawing/2014/main" id="{1C31A748-932E-C1C6-22A4-E75A98A18C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A91C648E-DFCE-43AA-94E8-7D50855B5DFA}"/>
              </a:ext>
            </a:extLst>
          </p:cNvPr>
          <p:cNvSpPr>
            <a:spLocks noGrp="1"/>
          </p:cNvSpPr>
          <p:nvPr>
            <p:ph idx="1"/>
          </p:nvPr>
        </p:nvSpPr>
        <p:spPr>
          <a:xfrm>
            <a:off x="838200" y="1825624"/>
            <a:ext cx="11353800" cy="4922913"/>
          </a:xfrm>
        </p:spPr>
        <p:txBody>
          <a:bodyPr>
            <a:normAutofit fontScale="92500" lnSpcReduction="10000"/>
          </a:bodyPr>
          <a:lstStyle/>
          <a:p>
            <a:r>
              <a:rPr lang="en-GB" sz="2000" b="1" dirty="0">
                <a:solidFill>
                  <a:srgbClr val="A4C137"/>
                </a:solidFill>
                <a:cs typeface="Calibri" panose="020F0502020204030204" pitchFamily="34" charset="0"/>
              </a:rPr>
              <a:t>Progress</a:t>
            </a:r>
            <a:r>
              <a:rPr lang="en-GB" sz="2000" dirty="0"/>
              <a:t> to take into account Advisory Board recommendations </a:t>
            </a:r>
            <a:endParaRPr lang="en-US" sz="2000" dirty="0"/>
          </a:p>
          <a:p>
            <a:pPr lvl="1"/>
            <a:r>
              <a:rPr lang="en-GB" sz="1800" b="0" i="0" u="none" strike="noStrike" baseline="0" dirty="0">
                <a:solidFill>
                  <a:srgbClr val="000000"/>
                </a:solidFill>
              </a:rPr>
              <a:t>“A unified, coherent, and more user-friendly site should therefore be considered a priority”</a:t>
            </a:r>
          </a:p>
          <a:p>
            <a:pPr lvl="2"/>
            <a:r>
              <a:rPr lang="en-GB" sz="1400" dirty="0">
                <a:solidFill>
                  <a:srgbClr val="000000"/>
                </a:solidFill>
              </a:rPr>
              <a:t>Improvements have been made, but still room for ameliorations, and focus is still on improvements</a:t>
            </a:r>
            <a:endParaRPr lang="en-GB" sz="1400" b="0" i="0" u="none" strike="noStrike" baseline="0" dirty="0">
              <a:solidFill>
                <a:srgbClr val="000000"/>
              </a:solidFill>
            </a:endParaRPr>
          </a:p>
          <a:p>
            <a:pPr lvl="1"/>
            <a:r>
              <a:rPr lang="en-GB" sz="1800" b="0" i="0" u="none" strike="noStrike" baseline="0" dirty="0">
                <a:solidFill>
                  <a:srgbClr val="000000"/>
                </a:solidFill>
              </a:rPr>
              <a:t>“establishing a single consolidated website with a clearly visible and dedicated “Industry” section</a:t>
            </a:r>
            <a:r>
              <a:rPr lang="en-GB" sz="1800" dirty="0">
                <a:solidFill>
                  <a:srgbClr val="000000"/>
                </a:solidFill>
              </a:rPr>
              <a:t>”</a:t>
            </a:r>
          </a:p>
          <a:p>
            <a:pPr lvl="2"/>
            <a:r>
              <a:rPr lang="en-GB" sz="1400" dirty="0"/>
              <a:t>If you click on “Industrial section” on the iSAS website menu, it redirects you to the INFN hosted Industrial section of the website, and if you click on the iSAS logo from the INFN site, it redirects you to the main iSAS website </a:t>
            </a:r>
          </a:p>
          <a:p>
            <a:pPr lvl="1"/>
            <a:r>
              <a:rPr lang="en-GB" sz="1800" b="0" i="0" u="none" strike="noStrike" baseline="0" dirty="0">
                <a:solidFill>
                  <a:srgbClr val="000000"/>
                </a:solidFill>
              </a:rPr>
              <a:t>“providing direct access on the project website to all publications and presentations would significantly enhance visibility and usability of project outputs”</a:t>
            </a:r>
          </a:p>
          <a:p>
            <a:pPr lvl="2"/>
            <a:r>
              <a:rPr lang="en-GB" sz="1400" dirty="0">
                <a:solidFill>
                  <a:srgbClr val="000000"/>
                </a:solidFill>
              </a:rPr>
              <a:t>Project Indico page, data repository, conference talks, proceedings, papers accessible from website</a:t>
            </a:r>
            <a:endParaRPr lang="en-GB" sz="1400" b="0" i="0" u="none" strike="noStrike" baseline="0" dirty="0">
              <a:solidFill>
                <a:srgbClr val="000000"/>
              </a:solidFill>
            </a:endParaRPr>
          </a:p>
          <a:p>
            <a:pPr lvl="1"/>
            <a:r>
              <a:rPr lang="en-GB" sz="1800" dirty="0">
                <a:solidFill>
                  <a:srgbClr val="000000"/>
                </a:solidFill>
              </a:rPr>
              <a:t>“</a:t>
            </a:r>
            <a:r>
              <a:rPr lang="en-GB" sz="1800" b="0" i="0" u="none" strike="noStrike" baseline="0" dirty="0">
                <a:solidFill>
                  <a:srgbClr val="000000"/>
                </a:solidFill>
              </a:rPr>
              <a:t>In addition, publishing the results of the WP5 survey would add value by making stakeholder feedback more widely accessible and reusable”</a:t>
            </a:r>
          </a:p>
          <a:p>
            <a:pPr lvl="2"/>
            <a:r>
              <a:rPr lang="en-GB" sz="1400" dirty="0">
                <a:solidFill>
                  <a:srgbClr val="000000"/>
                </a:solidFill>
              </a:rPr>
              <a:t>Published on Indico as well as on Cordis </a:t>
            </a:r>
            <a:endParaRPr lang="en-GB" sz="1400" b="0" i="0" u="none" strike="noStrike" baseline="0" dirty="0">
              <a:solidFill>
                <a:srgbClr val="000000"/>
              </a:solidFill>
            </a:endParaRPr>
          </a:p>
          <a:p>
            <a:pPr lvl="1"/>
            <a:r>
              <a:rPr lang="en-GB" sz="1800" b="0" i="0" u="none" strike="noStrike" baseline="0" dirty="0">
                <a:solidFill>
                  <a:srgbClr val="000000"/>
                </a:solidFill>
              </a:rPr>
              <a:t>“definition of a limited set of measurable impact indicators”</a:t>
            </a:r>
          </a:p>
          <a:p>
            <a:pPr lvl="2"/>
            <a:r>
              <a:rPr lang="en-GB" sz="1400" dirty="0">
                <a:solidFill>
                  <a:srgbClr val="000000"/>
                </a:solidFill>
              </a:rPr>
              <a:t>Verifiable metric for energy-saving performances set indicators in May 2025, they will be monitored (1</a:t>
            </a:r>
            <a:r>
              <a:rPr lang="en-GB" sz="1400" baseline="30000" dirty="0">
                <a:solidFill>
                  <a:srgbClr val="000000"/>
                </a:solidFill>
              </a:rPr>
              <a:t>st</a:t>
            </a:r>
            <a:r>
              <a:rPr lang="en-GB" sz="1400" dirty="0">
                <a:solidFill>
                  <a:srgbClr val="000000"/>
                </a:solidFill>
              </a:rPr>
              <a:t> update expected for March 2027 annual meeting in Lund), and results published in Report on energy saving performance of iSAS </a:t>
            </a:r>
            <a:r>
              <a:rPr lang="en-GB" sz="1400" dirty="0" err="1">
                <a:solidFill>
                  <a:srgbClr val="000000"/>
                </a:solidFill>
              </a:rPr>
              <a:t>techn</a:t>
            </a:r>
            <a:r>
              <a:rPr lang="en-GB" sz="1400" dirty="0">
                <a:solidFill>
                  <a:srgbClr val="000000"/>
                </a:solidFill>
              </a:rPr>
              <a:t>. due in Dec 2027 but prob. 2028 if project extension granted</a:t>
            </a:r>
            <a:endParaRPr lang="en-GB" sz="1400" b="0" i="0" u="none" strike="noStrike" baseline="0" dirty="0">
              <a:solidFill>
                <a:srgbClr val="000000"/>
              </a:solidFill>
            </a:endParaRPr>
          </a:p>
          <a:p>
            <a:pPr lvl="1"/>
            <a:r>
              <a:rPr lang="en-GB" sz="1800" b="0" i="0" u="none" strike="noStrike" baseline="0" dirty="0">
                <a:solidFill>
                  <a:srgbClr val="000000"/>
                </a:solidFill>
              </a:rPr>
              <a:t>“highlight not only scientific outputs but also the human dimension of the project, in particular its role in training and supporting young scientists</a:t>
            </a:r>
            <a:r>
              <a:rPr lang="en-GB" sz="1800" dirty="0">
                <a:solidFill>
                  <a:srgbClr val="000000"/>
                </a:solidFill>
              </a:rPr>
              <a:t>”</a:t>
            </a:r>
          </a:p>
          <a:p>
            <a:pPr lvl="2"/>
            <a:r>
              <a:rPr lang="en-GB" sz="1400" dirty="0">
                <a:solidFill>
                  <a:srgbClr val="000000"/>
                </a:solidFill>
              </a:rPr>
              <a:t>Mentoring programme will be discussed in round-table in annual meeting in Lund, and hopefully broadened, noted that more communication efforts should focus on iSAS supporting young accelerator scientists – for now, a selection of indicators have been quoted in RP1 report to quantify iSAS societal impact  	</a:t>
            </a:r>
            <a:endParaRPr lang="en-GB" sz="1400" dirty="0"/>
          </a:p>
          <a:p>
            <a:endParaRPr lang="en-GB" sz="1800" dirty="0"/>
          </a:p>
          <a:p>
            <a:endParaRPr lang="en-GB" sz="1800" dirty="0"/>
          </a:p>
          <a:p>
            <a:endParaRPr lang="en-GB" sz="1800" dirty="0"/>
          </a:p>
          <a:p>
            <a:endParaRPr lang="en-US" sz="1800" dirty="0"/>
          </a:p>
        </p:txBody>
      </p:sp>
    </p:spTree>
    <p:extLst>
      <p:ext uri="{BB962C8B-B14F-4D97-AF65-F5344CB8AC3E}">
        <p14:creationId xmlns:p14="http://schemas.microsoft.com/office/powerpoint/2010/main" val="42566195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9F62B-3239-6EE8-F00D-69BC3CED54A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500BB58-13C2-C4FB-2105-FCBD01FF7454}"/>
              </a:ext>
            </a:extLst>
          </p:cNvPr>
          <p:cNvSpPr txBox="1"/>
          <p:nvPr/>
        </p:nvSpPr>
        <p:spPr>
          <a:xfrm>
            <a:off x="3418115" y="315684"/>
            <a:ext cx="8663205" cy="461665"/>
          </a:xfrm>
          <a:prstGeom prst="rect">
            <a:avLst/>
          </a:prstGeom>
          <a:noFill/>
        </p:spPr>
        <p:txBody>
          <a:bodyPr wrap="none" rtlCol="0">
            <a:spAutoFit/>
          </a:bodyPr>
          <a:lstStyle/>
          <a:p>
            <a:r>
              <a:rPr lang="en-US" sz="2400" b="1" dirty="0">
                <a:solidFill>
                  <a:srgbClr val="002060"/>
                </a:solidFill>
              </a:rPr>
              <a:t>WP8 – Societal impact</a:t>
            </a:r>
            <a:r>
              <a:rPr lang="en-GB" sz="2400" b="1" dirty="0">
                <a:solidFill>
                  <a:srgbClr val="002060"/>
                </a:solidFill>
              </a:rPr>
              <a:t>: </a:t>
            </a:r>
            <a:r>
              <a:rPr lang="en-BE" sz="2400" b="1" dirty="0">
                <a:solidFill>
                  <a:schemeClr val="bg2">
                    <a:lumMod val="50000"/>
                  </a:schemeClr>
                </a:solidFill>
              </a:rPr>
              <a:t>plans to achieve milestones &amp; deliverables</a:t>
            </a:r>
          </a:p>
        </p:txBody>
      </p:sp>
      <p:pic>
        <p:nvPicPr>
          <p:cNvPr id="5" name="Picture 2" descr="Innovate for Sustainable Accelerating Systems: Kick-Off Meeting">
            <a:extLst>
              <a:ext uri="{FF2B5EF4-FFF2-40B4-BE49-F238E27FC236}">
                <a16:creationId xmlns:a16="http://schemas.microsoft.com/office/drawing/2014/main" id="{1C31A748-932E-C1C6-22A4-E75A98A18C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A91C648E-DFCE-43AA-94E8-7D50855B5DFA}"/>
              </a:ext>
            </a:extLst>
          </p:cNvPr>
          <p:cNvSpPr>
            <a:spLocks noGrp="1"/>
          </p:cNvSpPr>
          <p:nvPr>
            <p:ph idx="1"/>
          </p:nvPr>
        </p:nvSpPr>
        <p:spPr/>
        <p:txBody>
          <a:bodyPr/>
          <a:lstStyle/>
          <a:p>
            <a:r>
              <a:rPr lang="en-US" sz="2000" dirty="0"/>
              <a:t>Milestones &amp; deliverables </a:t>
            </a:r>
            <a:r>
              <a:rPr lang="en-US" sz="2000" b="1" dirty="0">
                <a:solidFill>
                  <a:srgbClr val="A4C137"/>
                </a:solidFill>
                <a:cs typeface="Calibri" panose="020F0502020204030204" pitchFamily="34" charset="0"/>
              </a:rPr>
              <a:t>on track? </a:t>
            </a:r>
          </a:p>
          <a:p>
            <a:pPr lvl="1"/>
            <a:r>
              <a:rPr lang="en-US" sz="2000" b="1" dirty="0">
                <a:solidFill>
                  <a:srgbClr val="A4C137"/>
                </a:solidFill>
                <a:cs typeface="Calibri" panose="020F0502020204030204" pitchFamily="34" charset="0"/>
              </a:rPr>
              <a:t>Yes</a:t>
            </a:r>
          </a:p>
          <a:p>
            <a:endParaRPr lang="en-US" sz="2000" dirty="0"/>
          </a:p>
          <a:p>
            <a:r>
              <a:rPr lang="en-US" sz="2000" dirty="0"/>
              <a:t>Plans to </a:t>
            </a:r>
            <a:r>
              <a:rPr lang="en-US" sz="2000" b="1" dirty="0">
                <a:solidFill>
                  <a:srgbClr val="A4C137"/>
                </a:solidFill>
                <a:cs typeface="Calibri" panose="020F0502020204030204" pitchFamily="34" charset="0"/>
              </a:rPr>
              <a:t>achieve</a:t>
            </a:r>
            <a:r>
              <a:rPr lang="en-US" sz="2000" dirty="0"/>
              <a:t> milestones &amp; deliverables</a:t>
            </a:r>
          </a:p>
          <a:p>
            <a:pPr lvl="1"/>
            <a:r>
              <a:rPr lang="en-US" sz="1600" dirty="0"/>
              <a:t>Cooperation with Task leaders or other WP(s) to be reactivated? 8.1 Training &amp; early career</a:t>
            </a:r>
          </a:p>
          <a:p>
            <a:pPr lvl="1"/>
            <a:r>
              <a:rPr lang="en-US" sz="1600" dirty="0"/>
              <a:t>Delay risks to be anticipated? N/A</a:t>
            </a:r>
          </a:p>
          <a:p>
            <a:pPr lvl="1"/>
            <a:r>
              <a:rPr lang="en-US" sz="1600" dirty="0"/>
              <a:t>Risk mitigation measures to be implemented? N/A</a:t>
            </a:r>
          </a:p>
          <a:p>
            <a:pPr lvl="1"/>
            <a:r>
              <a:rPr lang="en-US" sz="1600" dirty="0"/>
              <a:t>Any risks realized </a:t>
            </a:r>
            <a:r>
              <a:rPr lang="en-GB" sz="1600" dirty="0"/>
              <a:t>to share</a:t>
            </a:r>
            <a:r>
              <a:rPr lang="en-US" sz="1600" dirty="0"/>
              <a:t>? N/A</a:t>
            </a:r>
          </a:p>
          <a:p>
            <a:pPr lvl="1"/>
            <a:r>
              <a:rPr lang="en-US" sz="1600" dirty="0"/>
              <a:t>Any new risks emerged </a:t>
            </a:r>
            <a:r>
              <a:rPr lang="en-GB" sz="1600" dirty="0"/>
              <a:t>to share</a:t>
            </a:r>
            <a:r>
              <a:rPr lang="en-US" sz="1600" dirty="0"/>
              <a:t>? N/A</a:t>
            </a:r>
          </a:p>
          <a:p>
            <a:pPr marL="457200" lvl="1" indent="0">
              <a:buNone/>
            </a:pPr>
            <a:endParaRPr lang="en-GB" sz="1600" dirty="0"/>
          </a:p>
          <a:p>
            <a:endParaRPr lang="en-GB" sz="1800" dirty="0"/>
          </a:p>
          <a:p>
            <a:endParaRPr lang="en-GB" sz="1800" dirty="0"/>
          </a:p>
          <a:p>
            <a:endParaRPr lang="en-GB" sz="1800" dirty="0"/>
          </a:p>
          <a:p>
            <a:endParaRPr lang="en-GB" sz="1800" dirty="0"/>
          </a:p>
          <a:p>
            <a:endParaRPr lang="en-GB" sz="1800" dirty="0"/>
          </a:p>
          <a:p>
            <a:endParaRPr lang="en-GB" sz="1800" dirty="0"/>
          </a:p>
          <a:p>
            <a:endParaRPr lang="en-GB" sz="1800" dirty="0"/>
          </a:p>
          <a:p>
            <a:endParaRPr lang="en-US" sz="1800" dirty="0"/>
          </a:p>
        </p:txBody>
      </p:sp>
    </p:spTree>
    <p:extLst>
      <p:ext uri="{BB962C8B-B14F-4D97-AF65-F5344CB8AC3E}">
        <p14:creationId xmlns:p14="http://schemas.microsoft.com/office/powerpoint/2010/main" val="1136942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9F62B-3239-6EE8-F00D-69BC3CED54A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500BB58-13C2-C4FB-2105-FCBD01FF7454}"/>
              </a:ext>
            </a:extLst>
          </p:cNvPr>
          <p:cNvSpPr txBox="1"/>
          <p:nvPr/>
        </p:nvSpPr>
        <p:spPr>
          <a:xfrm>
            <a:off x="3418115" y="315684"/>
            <a:ext cx="8732775" cy="461665"/>
          </a:xfrm>
          <a:prstGeom prst="rect">
            <a:avLst/>
          </a:prstGeom>
          <a:noFill/>
        </p:spPr>
        <p:txBody>
          <a:bodyPr wrap="none" rtlCol="0">
            <a:spAutoFit/>
          </a:bodyPr>
          <a:lstStyle/>
          <a:p>
            <a:r>
              <a:rPr lang="en-US" sz="2400" b="1" dirty="0">
                <a:solidFill>
                  <a:srgbClr val="002060"/>
                </a:solidFill>
              </a:rPr>
              <a:t>WP8 – Societal impact: </a:t>
            </a:r>
            <a:r>
              <a:rPr lang="en-US" sz="2400" b="1" dirty="0">
                <a:solidFill>
                  <a:schemeClr val="bg2">
                    <a:lumMod val="50000"/>
                  </a:schemeClr>
                </a:solidFill>
              </a:rPr>
              <a:t>conference talks, proceedings, publications</a:t>
            </a:r>
          </a:p>
        </p:txBody>
      </p:sp>
      <p:pic>
        <p:nvPicPr>
          <p:cNvPr id="5" name="Picture 2" descr="Innovate for Sustainable Accelerating Systems: Kick-Off Meeting">
            <a:extLst>
              <a:ext uri="{FF2B5EF4-FFF2-40B4-BE49-F238E27FC236}">
                <a16:creationId xmlns:a16="http://schemas.microsoft.com/office/drawing/2014/main" id="{1C31A748-932E-C1C6-22A4-E75A98A18C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A91C648E-DFCE-43AA-94E8-7D50855B5DFA}"/>
              </a:ext>
            </a:extLst>
          </p:cNvPr>
          <p:cNvSpPr>
            <a:spLocks noGrp="1"/>
          </p:cNvSpPr>
          <p:nvPr>
            <p:ph idx="1"/>
          </p:nvPr>
        </p:nvSpPr>
        <p:spPr/>
        <p:txBody>
          <a:bodyPr/>
          <a:lstStyle/>
          <a:p>
            <a:r>
              <a:rPr lang="en-US" sz="2000" dirty="0"/>
              <a:t>Conference talks, proceedings, publications</a:t>
            </a:r>
          </a:p>
          <a:p>
            <a:pPr lvl="1"/>
            <a:r>
              <a:rPr lang="en-US" sz="1600" dirty="0"/>
              <a:t>Any </a:t>
            </a:r>
            <a:r>
              <a:rPr lang="en-GB" sz="1600" dirty="0"/>
              <a:t>news to communicate? Cf. 8.2, 8.3, 8.4</a:t>
            </a:r>
          </a:p>
          <a:p>
            <a:pPr lvl="1"/>
            <a:r>
              <a:rPr lang="en-GB" sz="1600" dirty="0"/>
              <a:t>Any participation to a conference to share? N/A</a:t>
            </a:r>
          </a:p>
          <a:p>
            <a:pPr lvl="1"/>
            <a:r>
              <a:rPr lang="en-GB" sz="1600" dirty="0"/>
              <a:t>Any publications to share (w/ the EU logo as in slide 1 &amp; available on ArXiv)? N/A</a:t>
            </a:r>
          </a:p>
          <a:p>
            <a:endParaRPr lang="en-GB" sz="1800" dirty="0"/>
          </a:p>
          <a:p>
            <a:endParaRPr lang="en-GB" sz="1800" dirty="0"/>
          </a:p>
          <a:p>
            <a:endParaRPr lang="en-GB" sz="1800" dirty="0"/>
          </a:p>
          <a:p>
            <a:endParaRPr lang="en-GB" sz="1800" dirty="0"/>
          </a:p>
          <a:p>
            <a:endParaRPr lang="en-GB" sz="1800" dirty="0"/>
          </a:p>
          <a:p>
            <a:endParaRPr lang="en-GB" sz="1800" dirty="0"/>
          </a:p>
          <a:p>
            <a:endParaRPr lang="en-GB" sz="1800" dirty="0"/>
          </a:p>
          <a:p>
            <a:endParaRPr lang="en-US" sz="1800" dirty="0"/>
          </a:p>
        </p:txBody>
      </p:sp>
    </p:spTree>
    <p:extLst>
      <p:ext uri="{BB962C8B-B14F-4D97-AF65-F5344CB8AC3E}">
        <p14:creationId xmlns:p14="http://schemas.microsoft.com/office/powerpoint/2010/main" val="33936608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9F62B-3239-6EE8-F00D-69BC3CED54A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500BB58-13C2-C4FB-2105-FCBD01FF7454}"/>
              </a:ext>
            </a:extLst>
          </p:cNvPr>
          <p:cNvSpPr txBox="1"/>
          <p:nvPr/>
        </p:nvSpPr>
        <p:spPr>
          <a:xfrm>
            <a:off x="3418115" y="315684"/>
            <a:ext cx="6740756" cy="830997"/>
          </a:xfrm>
          <a:prstGeom prst="rect">
            <a:avLst/>
          </a:prstGeom>
          <a:noFill/>
        </p:spPr>
        <p:txBody>
          <a:bodyPr wrap="none" rtlCol="0">
            <a:spAutoFit/>
          </a:bodyPr>
          <a:lstStyle/>
          <a:p>
            <a:r>
              <a:rPr lang="en-US" sz="2400" b="1" dirty="0">
                <a:solidFill>
                  <a:srgbClr val="002060"/>
                </a:solidFill>
              </a:rPr>
              <a:t>WP8 – Societal impact: </a:t>
            </a:r>
          </a:p>
          <a:p>
            <a:r>
              <a:rPr lang="en-US" sz="2400" b="1" dirty="0">
                <a:solidFill>
                  <a:schemeClr val="bg2">
                    <a:lumMod val="50000"/>
                  </a:schemeClr>
                </a:solidFill>
              </a:rPr>
              <a:t>young researcher hires, changes in WP composition</a:t>
            </a:r>
          </a:p>
        </p:txBody>
      </p:sp>
      <p:pic>
        <p:nvPicPr>
          <p:cNvPr id="5" name="Picture 2" descr="Innovate for Sustainable Accelerating Systems: Kick-Off Meeting">
            <a:extLst>
              <a:ext uri="{FF2B5EF4-FFF2-40B4-BE49-F238E27FC236}">
                <a16:creationId xmlns:a16="http://schemas.microsoft.com/office/drawing/2014/main" id="{1C31A748-932E-C1C6-22A4-E75A98A18C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A91C648E-DFCE-43AA-94E8-7D50855B5DFA}"/>
              </a:ext>
            </a:extLst>
          </p:cNvPr>
          <p:cNvSpPr>
            <a:spLocks noGrp="1"/>
          </p:cNvSpPr>
          <p:nvPr>
            <p:ph idx="1"/>
          </p:nvPr>
        </p:nvSpPr>
        <p:spPr/>
        <p:txBody>
          <a:bodyPr/>
          <a:lstStyle/>
          <a:p>
            <a:r>
              <a:rPr lang="en-GB" sz="2000" dirty="0"/>
              <a:t>Young researcher hires, changes in WP composition</a:t>
            </a:r>
            <a:endParaRPr lang="en-US" sz="1600" dirty="0"/>
          </a:p>
          <a:p>
            <a:pPr lvl="1"/>
            <a:r>
              <a:rPr lang="en-GB" sz="1600" dirty="0"/>
              <a:t>Any participants changed responsibilities? N/A</a:t>
            </a:r>
          </a:p>
          <a:p>
            <a:pPr lvl="1"/>
            <a:r>
              <a:rPr lang="en-GB" sz="1600" dirty="0"/>
              <a:t>Any new participants to the WP? N/A </a:t>
            </a:r>
          </a:p>
          <a:p>
            <a:pPr lvl="1"/>
            <a:r>
              <a:rPr lang="en-GB" sz="1600" dirty="0"/>
              <a:t>Any hires on iSAS budget? N/A</a:t>
            </a:r>
          </a:p>
          <a:p>
            <a:endParaRPr lang="en-GB" sz="1800" dirty="0"/>
          </a:p>
          <a:p>
            <a:endParaRPr lang="en-GB" sz="1800" dirty="0"/>
          </a:p>
          <a:p>
            <a:endParaRPr lang="en-GB" sz="1800" dirty="0"/>
          </a:p>
          <a:p>
            <a:endParaRPr lang="en-GB" sz="1800" dirty="0"/>
          </a:p>
          <a:p>
            <a:endParaRPr lang="en-GB" sz="1800" dirty="0"/>
          </a:p>
          <a:p>
            <a:endParaRPr lang="en-GB" sz="1800" dirty="0"/>
          </a:p>
          <a:p>
            <a:endParaRPr lang="en-GB" sz="1800" dirty="0"/>
          </a:p>
          <a:p>
            <a:endParaRPr lang="en-US" sz="1800" dirty="0"/>
          </a:p>
        </p:txBody>
      </p:sp>
    </p:spTree>
    <p:extLst>
      <p:ext uri="{BB962C8B-B14F-4D97-AF65-F5344CB8AC3E}">
        <p14:creationId xmlns:p14="http://schemas.microsoft.com/office/powerpoint/2010/main" val="40242224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9F62B-3239-6EE8-F00D-69BC3CED54A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500BB58-13C2-C4FB-2105-FCBD01FF7454}"/>
              </a:ext>
            </a:extLst>
          </p:cNvPr>
          <p:cNvSpPr txBox="1"/>
          <p:nvPr/>
        </p:nvSpPr>
        <p:spPr>
          <a:xfrm>
            <a:off x="3418115" y="315684"/>
            <a:ext cx="7356116" cy="461665"/>
          </a:xfrm>
          <a:prstGeom prst="rect">
            <a:avLst/>
          </a:prstGeom>
          <a:noFill/>
        </p:spPr>
        <p:txBody>
          <a:bodyPr wrap="none" rtlCol="0">
            <a:spAutoFit/>
          </a:bodyPr>
          <a:lstStyle/>
          <a:p>
            <a:r>
              <a:rPr lang="en-US" sz="2400" b="1" dirty="0">
                <a:solidFill>
                  <a:srgbClr val="002060"/>
                </a:solidFill>
              </a:rPr>
              <a:t>WP8 – Societal impact: </a:t>
            </a:r>
            <a:r>
              <a:rPr lang="en-US" sz="2400" b="1" dirty="0">
                <a:solidFill>
                  <a:schemeClr val="bg2">
                    <a:lumMod val="50000"/>
                  </a:schemeClr>
                </a:solidFill>
              </a:rPr>
              <a:t>ideas for connections to industry</a:t>
            </a:r>
          </a:p>
        </p:txBody>
      </p:sp>
      <p:pic>
        <p:nvPicPr>
          <p:cNvPr id="5" name="Picture 2" descr="Innovate for Sustainable Accelerating Systems: Kick-Off Meeting">
            <a:extLst>
              <a:ext uri="{FF2B5EF4-FFF2-40B4-BE49-F238E27FC236}">
                <a16:creationId xmlns:a16="http://schemas.microsoft.com/office/drawing/2014/main" id="{1C31A748-932E-C1C6-22A4-E75A98A18C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A91C648E-DFCE-43AA-94E8-7D50855B5DFA}"/>
              </a:ext>
            </a:extLst>
          </p:cNvPr>
          <p:cNvSpPr>
            <a:spLocks noGrp="1"/>
          </p:cNvSpPr>
          <p:nvPr>
            <p:ph idx="1"/>
          </p:nvPr>
        </p:nvSpPr>
        <p:spPr/>
        <p:txBody>
          <a:bodyPr/>
          <a:lstStyle/>
          <a:p>
            <a:r>
              <a:rPr lang="en-GB" sz="2000" dirty="0"/>
              <a:t>Ideas for connections to industry</a:t>
            </a:r>
            <a:endParaRPr lang="en-US" sz="2000" dirty="0"/>
          </a:p>
          <a:p>
            <a:pPr lvl="1"/>
            <a:r>
              <a:rPr lang="en-GB" sz="1600" dirty="0"/>
              <a:t>Any contacts with industry to share? N/A</a:t>
            </a:r>
          </a:p>
          <a:p>
            <a:pPr lvl="1"/>
            <a:r>
              <a:rPr lang="en-GB" sz="1600" dirty="0"/>
              <a:t>Any opportunities raised to share? N/A</a:t>
            </a:r>
          </a:p>
          <a:p>
            <a:endParaRPr lang="en-GB" sz="1800" dirty="0"/>
          </a:p>
          <a:p>
            <a:endParaRPr lang="en-GB" sz="1800" dirty="0"/>
          </a:p>
          <a:p>
            <a:endParaRPr lang="en-GB" sz="1800" dirty="0"/>
          </a:p>
          <a:p>
            <a:endParaRPr lang="en-GB" sz="1800" dirty="0"/>
          </a:p>
          <a:p>
            <a:endParaRPr lang="en-GB" sz="1800" dirty="0"/>
          </a:p>
          <a:p>
            <a:endParaRPr lang="en-GB" sz="1800" dirty="0"/>
          </a:p>
          <a:p>
            <a:endParaRPr lang="en-GB" sz="1800" dirty="0"/>
          </a:p>
          <a:p>
            <a:endParaRPr lang="en-US" sz="1800" dirty="0"/>
          </a:p>
        </p:txBody>
      </p:sp>
    </p:spTree>
    <p:extLst>
      <p:ext uri="{BB962C8B-B14F-4D97-AF65-F5344CB8AC3E}">
        <p14:creationId xmlns:p14="http://schemas.microsoft.com/office/powerpoint/2010/main" val="39128473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12" name="Titre 11">
            <a:extLst>
              <a:ext uri="{FF2B5EF4-FFF2-40B4-BE49-F238E27FC236}">
                <a16:creationId xmlns:a16="http://schemas.microsoft.com/office/drawing/2014/main" id="{C335F4B2-46CC-4692-8189-C48C5E3E94F2}"/>
              </a:ext>
            </a:extLst>
          </p:cNvPr>
          <p:cNvSpPr>
            <a:spLocks noGrp="1"/>
          </p:cNvSpPr>
          <p:nvPr>
            <p:ph type="title"/>
          </p:nvPr>
        </p:nvSpPr>
        <p:spPr>
          <a:xfrm>
            <a:off x="831850" y="1248093"/>
            <a:ext cx="10515600" cy="2852737"/>
          </a:xfrm>
        </p:spPr>
        <p:txBody>
          <a:bodyPr/>
          <a:lstStyle/>
          <a:p>
            <a:pPr algn="ctr"/>
            <a:r>
              <a:rPr lang="en-GB" dirty="0">
                <a:solidFill>
                  <a:srgbClr val="A4C137"/>
                </a:solidFill>
                <a:latin typeface="Calibri" panose="020F0502020204030204" pitchFamily="34" charset="0"/>
                <a:cs typeface="Calibri" panose="020F0502020204030204" pitchFamily="34" charset="0"/>
              </a:rPr>
              <a:t>Thank</a:t>
            </a:r>
            <a:r>
              <a:rPr lang="fr-FR" dirty="0">
                <a:solidFill>
                  <a:srgbClr val="A4C137"/>
                </a:solidFill>
                <a:latin typeface="Calibri" panose="020F0502020204030204" pitchFamily="34" charset="0"/>
                <a:cs typeface="Calibri" panose="020F0502020204030204" pitchFamily="34" charset="0"/>
              </a:rPr>
              <a:t> </a:t>
            </a:r>
            <a:r>
              <a:rPr lang="en-US" dirty="0">
                <a:solidFill>
                  <a:srgbClr val="A4C137"/>
                </a:solidFill>
                <a:latin typeface="Calibri" panose="020F0502020204030204" pitchFamily="34" charset="0"/>
                <a:cs typeface="Calibri" panose="020F0502020204030204" pitchFamily="34" charset="0"/>
              </a:rPr>
              <a:t>you</a:t>
            </a:r>
            <a:r>
              <a:rPr lang="fr-FR" dirty="0">
                <a:solidFill>
                  <a:srgbClr val="A4C137"/>
                </a:solidFill>
                <a:latin typeface="Calibri" panose="020F0502020204030204" pitchFamily="34" charset="0"/>
                <a:cs typeface="Calibri" panose="020F0502020204030204" pitchFamily="34" charset="0"/>
              </a:rPr>
              <a:t>!</a:t>
            </a:r>
            <a:endParaRPr lang="en-GB" dirty="0"/>
          </a:p>
        </p:txBody>
      </p:sp>
    </p:spTree>
    <p:extLst>
      <p:ext uri="{BB962C8B-B14F-4D97-AF65-F5344CB8AC3E}">
        <p14:creationId xmlns:p14="http://schemas.microsoft.com/office/powerpoint/2010/main" val="22374473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12" name="Titre 11">
            <a:extLst>
              <a:ext uri="{FF2B5EF4-FFF2-40B4-BE49-F238E27FC236}">
                <a16:creationId xmlns:a16="http://schemas.microsoft.com/office/drawing/2014/main" id="{C335F4B2-46CC-4692-8189-C48C5E3E94F2}"/>
              </a:ext>
            </a:extLst>
          </p:cNvPr>
          <p:cNvSpPr>
            <a:spLocks noGrp="1"/>
          </p:cNvSpPr>
          <p:nvPr>
            <p:ph type="title"/>
          </p:nvPr>
        </p:nvSpPr>
        <p:spPr>
          <a:xfrm>
            <a:off x="831850" y="1212581"/>
            <a:ext cx="10515600" cy="2852737"/>
          </a:xfrm>
        </p:spPr>
        <p:txBody>
          <a:bodyPr/>
          <a:lstStyle/>
          <a:p>
            <a:pPr algn="ctr"/>
            <a:r>
              <a:rPr lang="fr-FR" dirty="0">
                <a:solidFill>
                  <a:srgbClr val="A4C137"/>
                </a:solidFill>
                <a:latin typeface="Calibri" panose="020F0502020204030204" pitchFamily="34" charset="0"/>
                <a:cs typeface="Calibri" panose="020F0502020204030204" pitchFamily="34" charset="0"/>
              </a:rPr>
              <a:t>Back up</a:t>
            </a:r>
            <a:endParaRPr lang="en-GB" dirty="0"/>
          </a:p>
        </p:txBody>
      </p:sp>
    </p:spTree>
    <p:extLst>
      <p:ext uri="{BB962C8B-B14F-4D97-AF65-F5344CB8AC3E}">
        <p14:creationId xmlns:p14="http://schemas.microsoft.com/office/powerpoint/2010/main" val="4723570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1EC8C43-06E0-C825-13E4-F8DEB374FF58}"/>
              </a:ext>
            </a:extLst>
          </p:cNvPr>
          <p:cNvSpPr txBox="1"/>
          <p:nvPr/>
        </p:nvSpPr>
        <p:spPr>
          <a:xfrm>
            <a:off x="3418114" y="280174"/>
            <a:ext cx="8773886" cy="830997"/>
          </a:xfrm>
          <a:prstGeom prst="rect">
            <a:avLst/>
          </a:prstGeom>
          <a:noFill/>
        </p:spPr>
        <p:txBody>
          <a:bodyPr wrap="square" rtlCol="0">
            <a:spAutoFit/>
          </a:bodyPr>
          <a:lstStyle/>
          <a:p>
            <a:r>
              <a:rPr lang="en-US" sz="2400" b="1" dirty="0">
                <a:solidFill>
                  <a:srgbClr val="002060"/>
                </a:solidFill>
              </a:rPr>
              <a:t>WP8 – Societal impact:</a:t>
            </a:r>
            <a:r>
              <a:rPr lang="en-US" sz="2400" b="1" dirty="0">
                <a:solidFill>
                  <a:schemeClr val="bg2">
                    <a:lumMod val="50000"/>
                  </a:schemeClr>
                </a:solidFill>
              </a:rPr>
              <a:t> </a:t>
            </a:r>
          </a:p>
          <a:p>
            <a:r>
              <a:rPr lang="en-US" sz="2400" b="1" dirty="0">
                <a:solidFill>
                  <a:schemeClr val="bg2">
                    <a:lumMod val="50000"/>
                  </a:schemeClr>
                </a:solidFill>
              </a:rPr>
              <a:t>status/evolution of Task 8.1 Training &amp; Early Career  </a:t>
            </a:r>
          </a:p>
        </p:txBody>
      </p:sp>
      <p:pic>
        <p:nvPicPr>
          <p:cNvPr id="5" name="Picture 2" descr="Innovate for Sustainable Accelerating Systems: Kick-Off Meeting">
            <a:extLst>
              <a:ext uri="{FF2B5EF4-FFF2-40B4-BE49-F238E27FC236}">
                <a16:creationId xmlns:a16="http://schemas.microsoft.com/office/drawing/2014/main" id="{1709803E-6E12-BAB9-0C4A-5169DA7765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FDDE7081-3EE5-4CDF-8DC3-040BBF988BCF}"/>
              </a:ext>
            </a:extLst>
          </p:cNvPr>
          <p:cNvSpPr>
            <a:spLocks noGrp="1"/>
          </p:cNvSpPr>
          <p:nvPr>
            <p:ph idx="1"/>
          </p:nvPr>
        </p:nvSpPr>
        <p:spPr>
          <a:xfrm>
            <a:off x="838200" y="1825624"/>
            <a:ext cx="10515600" cy="4922913"/>
          </a:xfrm>
        </p:spPr>
        <p:txBody>
          <a:bodyPr>
            <a:normAutofit/>
          </a:bodyPr>
          <a:lstStyle/>
          <a:p>
            <a:pPr marL="0" indent="0">
              <a:buNone/>
            </a:pPr>
            <a:r>
              <a:rPr lang="en-US" sz="1800" b="1" i="1" dirty="0">
                <a:latin typeface="Helvetica" pitchFamily="2" charset="0"/>
              </a:rPr>
              <a:t>Task </a:t>
            </a:r>
            <a:r>
              <a:rPr lang="en-US" sz="1800" b="1" i="1" dirty="0">
                <a:effectLst/>
                <a:latin typeface="Helvetica" pitchFamily="2" charset="0"/>
              </a:rPr>
              <a:t>8.1 Training &amp; Early Career </a:t>
            </a:r>
            <a:endParaRPr lang="fr-FR" sz="1800" b="1" i="1" dirty="0">
              <a:latin typeface="Helvetica" pitchFamily="2" charset="0"/>
              <a:ea typeface="Calibri" panose="020F0502020204030204" pitchFamily="34" charset="0"/>
              <a:cs typeface="Times New Roman" panose="02020603050405020304" pitchFamily="18" charset="0"/>
            </a:endParaRPr>
          </a:p>
          <a:p>
            <a:r>
              <a:rPr lang="en-GB" sz="1800" dirty="0">
                <a:effectLst/>
                <a:ea typeface="Calibri" panose="020F0502020204030204" pitchFamily="34" charset="0"/>
                <a:cs typeface="Times New Roman" panose="02020603050405020304" pitchFamily="18" charset="0"/>
              </a:rPr>
              <a:t>Number of young researcher hires </a:t>
            </a:r>
          </a:p>
          <a:p>
            <a:pPr marL="1143000" lvl="2" indent="-228600" algn="just">
              <a:spcAft>
                <a:spcPts val="1000"/>
              </a:spcAft>
              <a:buFont typeface="Arial" panose="020B0604020202020204" pitchFamily="34" charset="0"/>
              <a:buChar char="•"/>
              <a:tabLst>
                <a:tab pos="1371600" algn="l"/>
              </a:tabLst>
            </a:pPr>
            <a:r>
              <a:rPr lang="en-GB" sz="1600" dirty="0">
                <a:effectLst/>
                <a:ea typeface="Calibri" panose="020F0502020204030204" pitchFamily="34" charset="0"/>
                <a:cs typeface="Times New Roman" panose="02020603050405020304" pitchFamily="18" charset="0"/>
              </a:rPr>
              <a:t>7 young researcher hires by the project as yet at EPFL, HZB, ESS, IJCLab, DESY &amp; HZB</a:t>
            </a:r>
          </a:p>
          <a:p>
            <a:pPr algn="just">
              <a:spcAft>
                <a:spcPts val="1000"/>
              </a:spcAft>
              <a:tabLst>
                <a:tab pos="457200" algn="l"/>
              </a:tabLst>
            </a:pPr>
            <a:r>
              <a:rPr lang="en-GB" sz="1800" dirty="0">
                <a:ea typeface="Calibri" panose="020F0502020204030204" pitchFamily="34" charset="0"/>
                <a:cs typeface="Times New Roman" panose="02020603050405020304" pitchFamily="18" charset="0"/>
              </a:rPr>
              <a:t>Beyond online courses, young researchers hired to work for the iSAS project get an opportunity to get a </a:t>
            </a:r>
            <a:r>
              <a:rPr lang="en-GB" sz="1800" b="1" dirty="0">
                <a:solidFill>
                  <a:srgbClr val="A4C137"/>
                </a:solidFill>
                <a:ea typeface="Calibri" panose="020F0502020204030204" pitchFamily="34" charset="0"/>
                <a:cs typeface="Times New Roman" panose="02020603050405020304" pitchFamily="18" charset="0"/>
              </a:rPr>
              <a:t>hands-on continuous training on iSAS technologies </a:t>
            </a:r>
            <a:r>
              <a:rPr lang="en-GB" sz="1800" dirty="0">
                <a:ea typeface="Calibri" panose="020F0502020204030204" pitchFamily="34" charset="0"/>
                <a:cs typeface="Times New Roman" panose="02020603050405020304" pitchFamily="18" charset="0"/>
              </a:rPr>
              <a:t>and participate to their </a:t>
            </a:r>
            <a:r>
              <a:rPr lang="en-GB" sz="1800" b="1" dirty="0">
                <a:solidFill>
                  <a:srgbClr val="A4C137"/>
                </a:solidFill>
                <a:ea typeface="Calibri" panose="020F0502020204030204" pitchFamily="34" charset="0"/>
                <a:cs typeface="Times New Roman" panose="02020603050405020304" pitchFamily="18" charset="0"/>
              </a:rPr>
              <a:t>development as a new generation of researchers familiar with iSAS technologies</a:t>
            </a:r>
            <a:endParaRPr lang="en-US" sz="1800" b="1" dirty="0">
              <a:solidFill>
                <a:srgbClr val="A4C137"/>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836946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1EC8C43-06E0-C825-13E4-F8DEB374FF58}"/>
              </a:ext>
            </a:extLst>
          </p:cNvPr>
          <p:cNvSpPr txBox="1"/>
          <p:nvPr/>
        </p:nvSpPr>
        <p:spPr>
          <a:xfrm>
            <a:off x="3418115" y="315684"/>
            <a:ext cx="7314988" cy="830997"/>
          </a:xfrm>
          <a:prstGeom prst="rect">
            <a:avLst/>
          </a:prstGeom>
          <a:noFill/>
        </p:spPr>
        <p:txBody>
          <a:bodyPr wrap="square" rtlCol="0">
            <a:spAutoFit/>
          </a:bodyPr>
          <a:lstStyle/>
          <a:p>
            <a:r>
              <a:rPr lang="en-US" sz="2400" b="1" dirty="0">
                <a:solidFill>
                  <a:srgbClr val="002060"/>
                </a:solidFill>
              </a:rPr>
              <a:t>WP8 – Societal impact:</a:t>
            </a:r>
            <a:r>
              <a:rPr lang="en-US" sz="2400" b="1" dirty="0">
                <a:solidFill>
                  <a:schemeClr val="bg2">
                    <a:lumMod val="50000"/>
                  </a:schemeClr>
                </a:solidFill>
              </a:rPr>
              <a:t> </a:t>
            </a:r>
          </a:p>
          <a:p>
            <a:r>
              <a:rPr lang="en-US" sz="2400" b="1" dirty="0">
                <a:solidFill>
                  <a:schemeClr val="bg2">
                    <a:lumMod val="50000"/>
                  </a:schemeClr>
                </a:solidFill>
              </a:rPr>
              <a:t>status/evolution of Task 8.2 Outreach &amp; Dissemination  </a:t>
            </a:r>
          </a:p>
        </p:txBody>
      </p:sp>
      <p:pic>
        <p:nvPicPr>
          <p:cNvPr id="5" name="Picture 2" descr="Innovate for Sustainable Accelerating Systems: Kick-Off Meeting">
            <a:extLst>
              <a:ext uri="{FF2B5EF4-FFF2-40B4-BE49-F238E27FC236}">
                <a16:creationId xmlns:a16="http://schemas.microsoft.com/office/drawing/2014/main" id="{1709803E-6E12-BAB9-0C4A-5169DA7765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147FA713-D999-4801-881D-12DDF4D97965}"/>
              </a:ext>
            </a:extLst>
          </p:cNvPr>
          <p:cNvSpPr>
            <a:spLocks noGrp="1"/>
          </p:cNvSpPr>
          <p:nvPr>
            <p:ph idx="1"/>
          </p:nvPr>
        </p:nvSpPr>
        <p:spPr/>
        <p:txBody>
          <a:bodyPr>
            <a:normAutofit/>
          </a:bodyPr>
          <a:lstStyle/>
          <a:p>
            <a:pPr marL="0" indent="0">
              <a:buNone/>
            </a:pPr>
            <a:r>
              <a:rPr lang="en-US" sz="1800" b="1" i="1" dirty="0">
                <a:latin typeface="Helvetica" pitchFamily="2" charset="0"/>
              </a:rPr>
              <a:t>Task </a:t>
            </a:r>
            <a:r>
              <a:rPr lang="en-US" sz="1800" b="1" i="1" dirty="0">
                <a:effectLst/>
                <a:latin typeface="Helvetica" pitchFamily="2" charset="0"/>
              </a:rPr>
              <a:t>8.2 Outreach &amp; Dissemination </a:t>
            </a:r>
          </a:p>
          <a:p>
            <a:r>
              <a:rPr lang="en-GB" sz="1800" dirty="0">
                <a:effectLst/>
                <a:ea typeface="Calibri" panose="020F0502020204030204" pitchFamily="34" charset="0"/>
                <a:cs typeface="Times New Roman" panose="02020603050405020304" pitchFamily="18" charset="0"/>
              </a:rPr>
              <a:t>Quantitative metrics</a:t>
            </a:r>
          </a:p>
          <a:p>
            <a:pPr lvl="1"/>
            <a:r>
              <a:rPr lang="en-GB" sz="1600" dirty="0">
                <a:effectLst/>
                <a:ea typeface="Calibri" panose="020F0502020204030204" pitchFamily="34" charset="0"/>
                <a:cs typeface="Times New Roman" panose="02020603050405020304" pitchFamily="18" charset="0"/>
              </a:rPr>
              <a:t>Some indicators to showcase the efforts taken:</a:t>
            </a:r>
          </a:p>
          <a:p>
            <a:pPr lvl="2"/>
            <a:r>
              <a:rPr lang="en-GB" sz="1600" dirty="0">
                <a:effectLst/>
                <a:ea typeface="Calibri" panose="020F0502020204030204" pitchFamily="34" charset="0"/>
                <a:cs typeface="Times New Roman" panose="02020603050405020304" pitchFamily="18" charset="0"/>
              </a:rPr>
              <a:t>Number of </a:t>
            </a:r>
            <a:r>
              <a:rPr lang="en-GB" sz="1600" b="1" dirty="0">
                <a:solidFill>
                  <a:srgbClr val="A4C137"/>
                </a:solidFill>
                <a:effectLst/>
                <a:ea typeface="Calibri" panose="020F0502020204030204" pitchFamily="34" charset="0"/>
                <a:cs typeface="Times New Roman" panose="02020603050405020304" pitchFamily="18" charset="0"/>
              </a:rPr>
              <a:t>news articles </a:t>
            </a:r>
            <a:r>
              <a:rPr lang="en-GB" sz="1600" dirty="0">
                <a:effectLst/>
                <a:ea typeface="Calibri" panose="020F0502020204030204" pitchFamily="34" charset="0"/>
                <a:cs typeface="Times New Roman" panose="02020603050405020304" pitchFamily="18" charset="0"/>
              </a:rPr>
              <a:t>written </a:t>
            </a:r>
            <a:r>
              <a:rPr lang="en-GB" sz="1600" b="1" dirty="0">
                <a:solidFill>
                  <a:srgbClr val="A4C137"/>
                </a:solidFill>
                <a:effectLst/>
                <a:ea typeface="Calibri" panose="020F0502020204030204" pitchFamily="34" charset="0"/>
                <a:cs typeface="Times New Roman" panose="02020603050405020304" pitchFamily="18" charset="0"/>
              </a:rPr>
              <a:t>on the iSAS website </a:t>
            </a:r>
          </a:p>
          <a:p>
            <a:pPr lvl="3"/>
            <a:r>
              <a:rPr lang="en-GB" sz="1600" dirty="0">
                <a:effectLst/>
                <a:ea typeface="Calibri" panose="020F0502020204030204" pitchFamily="34" charset="0"/>
                <a:cs typeface="Times New Roman" panose="02020603050405020304" pitchFamily="18" charset="0"/>
              </a:rPr>
              <a:t>9 as yet in external communication (plus the short-form LinkedIn posts and internal communication news articles within institutes°</a:t>
            </a:r>
          </a:p>
          <a:p>
            <a:pPr lvl="2"/>
            <a:r>
              <a:rPr lang="en-GB" sz="1600" dirty="0">
                <a:effectLst/>
                <a:ea typeface="Calibri" panose="020F0502020204030204" pitchFamily="34" charset="0"/>
                <a:cs typeface="Times New Roman" panose="02020603050405020304" pitchFamily="18" charset="0"/>
              </a:rPr>
              <a:t>Number of </a:t>
            </a:r>
            <a:r>
              <a:rPr lang="en-GB" sz="1600" b="1" dirty="0">
                <a:solidFill>
                  <a:srgbClr val="A4C137"/>
                </a:solidFill>
                <a:effectLst/>
                <a:ea typeface="Calibri" panose="020F0502020204030204" pitchFamily="34" charset="0"/>
                <a:cs typeface="Times New Roman" panose="02020603050405020304" pitchFamily="18" charset="0"/>
              </a:rPr>
              <a:t>news articles published in external sources about iSAS</a:t>
            </a:r>
            <a:r>
              <a:rPr lang="en-GB" sz="1600" dirty="0">
                <a:effectLst/>
                <a:ea typeface="Calibri" panose="020F0502020204030204" pitchFamily="34" charset="0"/>
                <a:cs typeface="Times New Roman" panose="02020603050405020304" pitchFamily="18" charset="0"/>
              </a:rPr>
              <a:t>: 4</a:t>
            </a:r>
          </a:p>
          <a:p>
            <a:pPr lvl="3"/>
            <a:r>
              <a:rPr lang="en-GB" sz="1600" dirty="0">
                <a:effectLst/>
                <a:ea typeface="Calibri" panose="020F0502020204030204" pitchFamily="34" charset="0"/>
                <a:cs typeface="Times New Roman" panose="02020603050405020304" pitchFamily="18" charset="0"/>
              </a:rPr>
              <a:t>CERN Courier</a:t>
            </a:r>
          </a:p>
          <a:p>
            <a:pPr lvl="3"/>
            <a:r>
              <a:rPr lang="en-GB" sz="1600" dirty="0">
                <a:effectLst/>
                <a:ea typeface="Calibri" panose="020F0502020204030204" pitchFamily="34" charset="0"/>
                <a:cs typeface="Times New Roman" panose="02020603050405020304" pitchFamily="18" charset="0"/>
              </a:rPr>
              <a:t>Actus in2p3</a:t>
            </a:r>
          </a:p>
          <a:p>
            <a:pPr lvl="3"/>
            <a:r>
              <a:rPr lang="en-GB" sz="1600" dirty="0">
                <a:effectLst/>
                <a:ea typeface="Calibri" panose="020F0502020204030204" pitchFamily="34" charset="0"/>
                <a:cs typeface="Times New Roman" panose="02020603050405020304" pitchFamily="18" charset="0"/>
              </a:rPr>
              <a:t>Alto </a:t>
            </a:r>
            <a:r>
              <a:rPr lang="en-GB" sz="1600" dirty="0" err="1">
                <a:effectLst/>
                <a:ea typeface="Calibri" panose="020F0502020204030204" pitchFamily="34" charset="0"/>
                <a:cs typeface="Times New Roman" panose="02020603050405020304" pitchFamily="18" charset="0"/>
              </a:rPr>
              <a:t>Vincentin</a:t>
            </a:r>
            <a:r>
              <a:rPr lang="en-GB" sz="1600" dirty="0">
                <a:effectLst/>
                <a:ea typeface="Calibri" panose="020F0502020204030204" pitchFamily="34" charset="0"/>
                <a:cs typeface="Times New Roman" panose="02020603050405020304" pitchFamily="18" charset="0"/>
              </a:rPr>
              <a:t> online</a:t>
            </a:r>
          </a:p>
          <a:p>
            <a:pPr lvl="3"/>
            <a:r>
              <a:rPr lang="en-GB" sz="1600" dirty="0">
                <a:effectLst/>
                <a:ea typeface="Calibri" panose="020F0502020204030204" pitchFamily="34" charset="0"/>
                <a:cs typeface="Times New Roman" panose="02020603050405020304" pitchFamily="18" charset="0"/>
              </a:rPr>
              <a:t>Accelerating News (pending)</a:t>
            </a:r>
          </a:p>
          <a:p>
            <a:pPr lvl="2"/>
            <a:r>
              <a:rPr lang="en-GB" sz="1600" dirty="0">
                <a:effectLst/>
                <a:ea typeface="Calibri" panose="020F0502020204030204" pitchFamily="34" charset="0"/>
                <a:cs typeface="Times New Roman" panose="02020603050405020304" pitchFamily="18" charset="0"/>
              </a:rPr>
              <a:t>Number of </a:t>
            </a:r>
            <a:r>
              <a:rPr lang="en-GB" sz="1600" b="1" dirty="0">
                <a:solidFill>
                  <a:srgbClr val="A4C137"/>
                </a:solidFill>
                <a:effectLst/>
                <a:ea typeface="Calibri" panose="020F0502020204030204" pitchFamily="34" charset="0"/>
                <a:cs typeface="Times New Roman" panose="02020603050405020304" pitchFamily="18" charset="0"/>
              </a:rPr>
              <a:t>conference talks and papers </a:t>
            </a:r>
            <a:r>
              <a:rPr lang="en-GB" sz="1600" dirty="0">
                <a:effectLst/>
                <a:ea typeface="Calibri" panose="020F0502020204030204" pitchFamily="34" charset="0"/>
                <a:cs typeface="Times New Roman" panose="02020603050405020304" pitchFamily="18" charset="0"/>
              </a:rPr>
              <a:t>in the project data repository </a:t>
            </a:r>
          </a:p>
          <a:p>
            <a:pPr lvl="3"/>
            <a:r>
              <a:rPr lang="en-GB" sz="1600" dirty="0">
                <a:effectLst/>
                <a:ea typeface="Calibri" panose="020F0502020204030204" pitchFamily="34" charset="0"/>
                <a:cs typeface="Times New Roman" panose="02020603050405020304" pitchFamily="18" charset="0"/>
              </a:rPr>
              <a:t>27 conference talks and papers referenced as yet (papers published or accepted for publication and unpublished conference talks)</a:t>
            </a:r>
          </a:p>
        </p:txBody>
      </p:sp>
    </p:spTree>
    <p:extLst>
      <p:ext uri="{BB962C8B-B14F-4D97-AF65-F5344CB8AC3E}">
        <p14:creationId xmlns:p14="http://schemas.microsoft.com/office/powerpoint/2010/main" val="9084146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1EC8C43-06E0-C825-13E4-F8DEB374FF58}"/>
              </a:ext>
            </a:extLst>
          </p:cNvPr>
          <p:cNvSpPr txBox="1"/>
          <p:nvPr/>
        </p:nvSpPr>
        <p:spPr>
          <a:xfrm>
            <a:off x="3418114" y="315684"/>
            <a:ext cx="8773885" cy="830997"/>
          </a:xfrm>
          <a:prstGeom prst="rect">
            <a:avLst/>
          </a:prstGeom>
          <a:noFill/>
        </p:spPr>
        <p:txBody>
          <a:bodyPr wrap="square" rtlCol="0">
            <a:spAutoFit/>
          </a:bodyPr>
          <a:lstStyle/>
          <a:p>
            <a:r>
              <a:rPr lang="en-US" sz="2400" b="1" dirty="0">
                <a:solidFill>
                  <a:srgbClr val="002060"/>
                </a:solidFill>
              </a:rPr>
              <a:t>WP8 – Societal impact:</a:t>
            </a:r>
            <a:r>
              <a:rPr lang="en-US" sz="2400" b="1" dirty="0">
                <a:solidFill>
                  <a:schemeClr val="bg2">
                    <a:lumMod val="50000"/>
                  </a:schemeClr>
                </a:solidFill>
              </a:rPr>
              <a:t> </a:t>
            </a:r>
          </a:p>
          <a:p>
            <a:r>
              <a:rPr lang="en-US" sz="2400" b="1" dirty="0">
                <a:solidFill>
                  <a:schemeClr val="bg2">
                    <a:lumMod val="50000"/>
                  </a:schemeClr>
                </a:solidFill>
              </a:rPr>
              <a:t>status/evolution of Task 8.3 Diversity &amp; equity  </a:t>
            </a:r>
          </a:p>
        </p:txBody>
      </p:sp>
      <p:pic>
        <p:nvPicPr>
          <p:cNvPr id="5" name="Picture 2" descr="Innovate for Sustainable Accelerating Systems: Kick-Off Meeting">
            <a:extLst>
              <a:ext uri="{FF2B5EF4-FFF2-40B4-BE49-F238E27FC236}">
                <a16:creationId xmlns:a16="http://schemas.microsoft.com/office/drawing/2014/main" id="{1709803E-6E12-BAB9-0C4A-5169DA7765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0932A6A9-8E95-4884-917E-386F298748BC}"/>
              </a:ext>
            </a:extLst>
          </p:cNvPr>
          <p:cNvSpPr>
            <a:spLocks noGrp="1"/>
          </p:cNvSpPr>
          <p:nvPr>
            <p:ph idx="1"/>
          </p:nvPr>
        </p:nvSpPr>
        <p:spPr/>
        <p:txBody>
          <a:bodyPr>
            <a:normAutofit/>
          </a:bodyPr>
          <a:lstStyle/>
          <a:p>
            <a:pPr marL="0" indent="0">
              <a:buNone/>
            </a:pPr>
            <a:r>
              <a:rPr lang="en-US" sz="1800" b="1" i="1" dirty="0">
                <a:latin typeface="Helvetica" pitchFamily="2" charset="0"/>
              </a:rPr>
              <a:t>Task </a:t>
            </a:r>
            <a:r>
              <a:rPr lang="en-US" sz="1800" b="1" i="1" dirty="0">
                <a:effectLst/>
                <a:latin typeface="Helvetica" pitchFamily="2" charset="0"/>
              </a:rPr>
              <a:t>8.3 Diversity &amp; equity</a:t>
            </a:r>
            <a:endParaRPr lang="en-US" sz="1800" i="1" dirty="0">
              <a:effectLst/>
              <a:highlight>
                <a:srgbClr val="FFFF00"/>
              </a:highlight>
              <a:latin typeface="Helvetica" pitchFamily="2" charset="0"/>
            </a:endParaRPr>
          </a:p>
          <a:p>
            <a:r>
              <a:rPr lang="en-GB" sz="1800" dirty="0"/>
              <a:t>Genera network </a:t>
            </a:r>
          </a:p>
          <a:p>
            <a:pPr lvl="1"/>
            <a:r>
              <a:rPr lang="en-GB" sz="1600" dirty="0"/>
              <a:t>The European Genera network coordinator was consulted during the development of the iSAS project </a:t>
            </a:r>
            <a:r>
              <a:rPr lang="en-GB" sz="1600" b="1" dirty="0">
                <a:solidFill>
                  <a:srgbClr val="A4C137"/>
                </a:solidFill>
              </a:rPr>
              <a:t>to shape the Diversity and equity task.</a:t>
            </a:r>
          </a:p>
          <a:p>
            <a:pPr lvl="1"/>
            <a:r>
              <a:rPr lang="en-GB" sz="1600" dirty="0"/>
              <a:t>The network, including among its partners DESY, CERN, ESS, INFN &amp; the French National Institute of Nuclear and Particle Physics (IN2P3), has been joined by the iSAS Consortium in order to support its Diversity and equity work via tools and feedback.</a:t>
            </a:r>
          </a:p>
          <a:p>
            <a:pPr lvl="1"/>
            <a:r>
              <a:rPr lang="en-GB" sz="1600" dirty="0"/>
              <a:t>On the basis that gender diverse teams improve collective intelligence and research performance, the objectives of this network are, among others: to support, coordinate and improve EDI in physics research organisations, to establish a community of practice to support EDI progress within the Network’s institutions.</a:t>
            </a:r>
          </a:p>
          <a:p>
            <a:pPr marL="0" indent="0">
              <a:buNone/>
            </a:pPr>
            <a:endParaRPr lang="en-US" dirty="0"/>
          </a:p>
          <a:p>
            <a:endParaRPr lang="en-US" dirty="0"/>
          </a:p>
          <a:p>
            <a:endParaRPr lang="en-GB" dirty="0"/>
          </a:p>
        </p:txBody>
      </p:sp>
    </p:spTree>
    <p:extLst>
      <p:ext uri="{BB962C8B-B14F-4D97-AF65-F5344CB8AC3E}">
        <p14:creationId xmlns:p14="http://schemas.microsoft.com/office/powerpoint/2010/main" val="42480963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1EC8C43-06E0-C825-13E4-F8DEB374FF58}"/>
              </a:ext>
            </a:extLst>
          </p:cNvPr>
          <p:cNvSpPr txBox="1"/>
          <p:nvPr/>
        </p:nvSpPr>
        <p:spPr>
          <a:xfrm>
            <a:off x="3418114" y="315684"/>
            <a:ext cx="8522351" cy="830997"/>
          </a:xfrm>
          <a:prstGeom prst="rect">
            <a:avLst/>
          </a:prstGeom>
          <a:noFill/>
        </p:spPr>
        <p:txBody>
          <a:bodyPr wrap="square" rtlCol="0">
            <a:spAutoFit/>
          </a:bodyPr>
          <a:lstStyle/>
          <a:p>
            <a:r>
              <a:rPr lang="en-US" sz="2400" b="1" dirty="0">
                <a:solidFill>
                  <a:srgbClr val="002060"/>
                </a:solidFill>
              </a:rPr>
              <a:t>WP8 – Societal impact:</a:t>
            </a:r>
            <a:r>
              <a:rPr lang="en-US" sz="2400" b="1" dirty="0">
                <a:solidFill>
                  <a:schemeClr val="bg2">
                    <a:lumMod val="50000"/>
                  </a:schemeClr>
                </a:solidFill>
              </a:rPr>
              <a:t> </a:t>
            </a:r>
          </a:p>
          <a:p>
            <a:r>
              <a:rPr lang="en-US" sz="2400" b="1" dirty="0">
                <a:solidFill>
                  <a:schemeClr val="bg2">
                    <a:lumMod val="50000"/>
                  </a:schemeClr>
                </a:solidFill>
              </a:rPr>
              <a:t>status/evolution of Task 8.4 Open science  </a:t>
            </a:r>
          </a:p>
        </p:txBody>
      </p:sp>
      <p:pic>
        <p:nvPicPr>
          <p:cNvPr id="5" name="Picture 2" descr="Innovate for Sustainable Accelerating Systems: Kick-Off Meeting">
            <a:extLst>
              <a:ext uri="{FF2B5EF4-FFF2-40B4-BE49-F238E27FC236}">
                <a16:creationId xmlns:a16="http://schemas.microsoft.com/office/drawing/2014/main" id="{1709803E-6E12-BAB9-0C4A-5169DA7765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0932A6A9-8E95-4884-917E-386F298748BC}"/>
              </a:ext>
            </a:extLst>
          </p:cNvPr>
          <p:cNvSpPr>
            <a:spLocks noGrp="1"/>
          </p:cNvSpPr>
          <p:nvPr>
            <p:ph idx="1"/>
          </p:nvPr>
        </p:nvSpPr>
        <p:spPr/>
        <p:txBody>
          <a:bodyPr>
            <a:normAutofit/>
          </a:bodyPr>
          <a:lstStyle/>
          <a:p>
            <a:pPr marL="0" indent="0">
              <a:buNone/>
            </a:pPr>
            <a:r>
              <a:rPr lang="en-US" sz="1800" b="1" i="1" dirty="0">
                <a:latin typeface="Helvetica" pitchFamily="2" charset="0"/>
              </a:rPr>
              <a:t>Task </a:t>
            </a:r>
            <a:r>
              <a:rPr lang="en-US" sz="1800" b="1" i="1" dirty="0">
                <a:effectLst/>
                <a:latin typeface="Helvetica" pitchFamily="2" charset="0"/>
              </a:rPr>
              <a:t>8.4 Open science </a:t>
            </a:r>
            <a:endParaRPr lang="en-US" sz="1800" i="1" dirty="0">
              <a:effectLst/>
              <a:highlight>
                <a:srgbClr val="FFFF00"/>
              </a:highlight>
              <a:latin typeface="Helvetica" pitchFamily="2" charset="0"/>
            </a:endParaRPr>
          </a:p>
          <a:p>
            <a:r>
              <a:rPr lang="en-GB" sz="1600" dirty="0"/>
              <a:t>Beyond what has been planned in the Data Management Plan (DMP) and its subsequent update, concrete steps have been taken to ensure the open access of the project results</a:t>
            </a:r>
          </a:p>
          <a:p>
            <a:r>
              <a:rPr lang="en-GB" sz="1600" dirty="0"/>
              <a:t>To make sure the project data is easy to access, the link to the project data repository is available via the iSAS website as well as via the project Indico page</a:t>
            </a:r>
          </a:p>
          <a:p>
            <a:r>
              <a:rPr lang="en-GB" sz="1600" dirty="0"/>
              <a:t>Deliverables are accessible in the project data repository, and shared widely once the review is done</a:t>
            </a:r>
          </a:p>
          <a:p>
            <a:r>
              <a:rPr lang="en-GB" sz="1600" dirty="0"/>
              <a:t>The Verifiable metric for energy-saving performances and the Compilation of ESS CM, lesson learned &amp; benchmarks, two of the main outcomes for the iSAS sustainability criteria framework are referenced and accessible in </a:t>
            </a:r>
            <a:r>
              <a:rPr lang="en-GB" sz="1600" b="1" dirty="0">
                <a:solidFill>
                  <a:srgbClr val="A4C137"/>
                </a:solidFill>
              </a:rPr>
              <a:t>ArXiv</a:t>
            </a:r>
            <a:r>
              <a:rPr lang="en-GB" sz="1600" dirty="0"/>
              <a:t>, an </a:t>
            </a:r>
            <a:r>
              <a:rPr lang="en-GB" sz="1600" b="1" dirty="0">
                <a:solidFill>
                  <a:srgbClr val="A4C137"/>
                </a:solidFill>
              </a:rPr>
              <a:t>open-access</a:t>
            </a:r>
            <a:r>
              <a:rPr lang="en-GB" sz="1600" dirty="0"/>
              <a:t> archive for nearly 2.4 million scholarly articles in the fields of physics among others. They are regularly quoted in conference talks and papers, so the source was to be found as easily as possible</a:t>
            </a:r>
          </a:p>
          <a:p>
            <a:r>
              <a:rPr lang="en-GB" sz="1600" dirty="0"/>
              <a:t>Publications are submitted under a </a:t>
            </a:r>
            <a:r>
              <a:rPr lang="en-GB" sz="1600" b="1" dirty="0">
                <a:solidFill>
                  <a:srgbClr val="A4C137"/>
                </a:solidFill>
              </a:rPr>
              <a:t>Creative commons 4.0 license</a:t>
            </a:r>
            <a:r>
              <a:rPr lang="en-GB" sz="1600" dirty="0"/>
              <a:t>, with the </a:t>
            </a:r>
            <a:r>
              <a:rPr lang="en-GB" sz="1600" b="1" dirty="0">
                <a:solidFill>
                  <a:srgbClr val="A4C137"/>
                </a:solidFill>
              </a:rPr>
              <a:t>Physical Review Accelerators and Beams</a:t>
            </a:r>
            <a:r>
              <a:rPr lang="en-GB" sz="1600" dirty="0"/>
              <a:t>, a trusted open access journal for significant developments in accelerator science, technology, and applications, or the </a:t>
            </a:r>
            <a:r>
              <a:rPr lang="en-GB" sz="1600" b="1" dirty="0">
                <a:solidFill>
                  <a:srgbClr val="A4C137"/>
                </a:solidFill>
              </a:rPr>
              <a:t>Joint Accelerator Conferences Website (JACoW)</a:t>
            </a:r>
            <a:r>
              <a:rPr lang="en-GB" sz="1600" dirty="0"/>
              <a:t>, an international collaboration that publishes proceedings for accelerator conferences around the world</a:t>
            </a:r>
          </a:p>
          <a:p>
            <a:pPr marL="0" indent="0">
              <a:buNone/>
            </a:pPr>
            <a:endParaRPr lang="en-US" sz="1800" dirty="0"/>
          </a:p>
          <a:p>
            <a:endParaRPr lang="en-US" dirty="0"/>
          </a:p>
          <a:p>
            <a:endParaRPr lang="en-US" dirty="0"/>
          </a:p>
          <a:p>
            <a:endParaRPr lang="en-GB" dirty="0"/>
          </a:p>
        </p:txBody>
      </p:sp>
    </p:spTree>
    <p:extLst>
      <p:ext uri="{BB962C8B-B14F-4D97-AF65-F5344CB8AC3E}">
        <p14:creationId xmlns:p14="http://schemas.microsoft.com/office/powerpoint/2010/main" val="6960019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4378</TotalTime>
  <Words>2817</Words>
  <Application>Microsoft Office PowerPoint</Application>
  <PresentationFormat>Grand écran</PresentationFormat>
  <Paragraphs>236</Paragraphs>
  <Slides>21</Slides>
  <Notes>3</Notes>
  <HiddenSlides>1</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21</vt:i4>
      </vt:variant>
    </vt:vector>
  </HeadingPairs>
  <TitlesOfParts>
    <vt:vector size="29" baseType="lpstr">
      <vt:lpstr>Aptos</vt:lpstr>
      <vt:lpstr>Aptos  </vt:lpstr>
      <vt:lpstr>Aptos (Corps)</vt:lpstr>
      <vt:lpstr>Aptos Display</vt:lpstr>
      <vt:lpstr>Arial</vt:lpstr>
      <vt:lpstr>Calibri</vt:lpstr>
      <vt:lpstr>Helvetica</vt:lpstr>
      <vt:lpstr>Office Theme</vt:lpstr>
      <vt:lpstr>WP8: Societal impact Steering Committee meeting,  Oct 20, 2026</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Thank you!</vt:lpstr>
      <vt:lpstr>Back up</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Jorgen D'HONDT</dc:creator>
  <cp:lastModifiedBy>adele de-valera</cp:lastModifiedBy>
  <cp:revision>304</cp:revision>
  <dcterms:created xsi:type="dcterms:W3CDTF">2024-02-23T11:31:04Z</dcterms:created>
  <dcterms:modified xsi:type="dcterms:W3CDTF">2026-10-19T16:12:08Z</dcterms:modified>
</cp:coreProperties>
</file>