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7" r:id="rId2"/>
    <p:sldId id="273" r:id="rId3"/>
    <p:sldId id="2356" r:id="rId4"/>
    <p:sldId id="2363" r:id="rId5"/>
    <p:sldId id="2365" r:id="rId6"/>
    <p:sldId id="290" r:id="rId7"/>
    <p:sldId id="2359" r:id="rId8"/>
    <p:sldId id="2360" r:id="rId9"/>
    <p:sldId id="2369" r:id="rId10"/>
    <p:sldId id="2371" r:id="rId11"/>
    <p:sldId id="2370" r:id="rId12"/>
    <p:sldId id="2348" r:id="rId13"/>
    <p:sldId id="2354" r:id="rId14"/>
    <p:sldId id="2358" r:id="rId15"/>
    <p:sldId id="2337" r:id="rId16"/>
    <p:sldId id="2341" r:id="rId17"/>
    <p:sldId id="2367" r:id="rId18"/>
    <p:sldId id="276" r:id="rId19"/>
    <p:sldId id="2347" r:id="rId20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ele de-valera" initials="adv" lastIdx="1" clrIdx="0">
    <p:extLst>
      <p:ext uri="{19B8F6BF-5375-455C-9EA6-DF929625EA0E}">
        <p15:presenceInfo xmlns:p15="http://schemas.microsoft.com/office/powerpoint/2012/main" userId="S-1-5-21-4087870506-3340583420-3770169302-355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62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95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83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587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89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046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5038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525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980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388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9567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10/19/2026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5477" y="1502280"/>
            <a:ext cx="9721045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iSAS </a:t>
            </a:r>
            <a:r>
              <a:rPr lang="en-US" dirty="0"/>
              <a:t>Steering Committee </a:t>
            </a:r>
            <a:r>
              <a:rPr lang="fr-FR" dirty="0"/>
              <a:t>meeting,</a:t>
            </a:r>
            <a:br>
              <a:rPr lang="fr-FR" dirty="0"/>
            </a:br>
            <a:r>
              <a:rPr lang="fr-FR" dirty="0"/>
              <a:t>Coordination update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6026"/>
            <a:ext cx="9144000" cy="2467836"/>
          </a:xfrm>
        </p:spPr>
        <p:txBody>
          <a:bodyPr>
            <a:normAutofit/>
          </a:bodyPr>
          <a:lstStyle/>
          <a:p>
            <a:r>
              <a:rPr lang="en-US" sz="3500" dirty="0"/>
              <a:t>20</a:t>
            </a:r>
            <a:r>
              <a:rPr lang="en-US" sz="3500" baseline="30000" dirty="0"/>
              <a:t>th</a:t>
            </a:r>
            <a:r>
              <a:rPr lang="en-US" sz="3500" dirty="0"/>
              <a:t> Oct, 2026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FB56FDA-81D1-4C53-B3A8-F29E9937D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97" y="13012"/>
            <a:ext cx="1094913" cy="110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86374"/>
            <a:ext cx="97200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b="1" dirty="0"/>
          </a:p>
          <a:p>
            <a:r>
              <a:rPr lang="en-GB" sz="2000" b="1" dirty="0"/>
              <a:t>Agenda items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Recommendations from evaluation of RP1 &amp; progress made since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Advisory Board recommendations from Berlin meeting follow-up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Amendment (AMD#2) update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Update on the Verifiable metric for energy-saving performances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Presentation of E2-SCALE to the final RF2.0 Project Meeting in Karlsruhe (18-20 Nov)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iSAS Workplan update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Upcoming meetings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AOB</a:t>
            </a:r>
          </a:p>
          <a:p>
            <a:pPr lvl="1"/>
            <a:endParaRPr lang="en-GB" sz="2000" dirty="0">
              <a:hlinkClick r:id="rId3"/>
            </a:endParaRPr>
          </a:p>
          <a:p>
            <a:r>
              <a:rPr lang="en-GB" sz="2000" dirty="0"/>
              <a:t>Presentation(s) available on:</a:t>
            </a:r>
            <a:endParaRPr lang="en-GB" sz="2000" dirty="0">
              <a:hlinkClick r:id="rId3"/>
            </a:endParaRPr>
          </a:p>
          <a:p>
            <a:r>
              <a:rPr lang="en-US" sz="2000" dirty="0">
                <a:hlinkClick r:id="rId3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Steering Committee meeting</a:t>
            </a:r>
          </a:p>
          <a:p>
            <a:r>
              <a:rPr lang="en-GB" sz="3600" b="1" dirty="0">
                <a:solidFill>
                  <a:srgbClr val="002060"/>
                </a:solidFill>
              </a:rPr>
              <a:t>Coordination update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1072256"/>
            <a:ext cx="9950789" cy="593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 from evaluation of RP1 </a:t>
            </a:r>
          </a:p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progress made since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dirty="0"/>
              <a:t>“To improve the implementation, we would recommend the following changes:</a:t>
            </a:r>
          </a:p>
          <a:p>
            <a:endParaRPr lang="en-GB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Close monitoring of the delays affecting Work Package 6 is recommended. </a:t>
            </a:r>
            <a:r>
              <a:rPr lang="en-GB" b="1" dirty="0">
                <a:solidFill>
                  <a:srgbClr val="A4C137"/>
                </a:solidFill>
              </a:rPr>
              <a:t>A detailed update on progress and mitigation measures should be provided within six months</a:t>
            </a:r>
            <a:r>
              <a:rPr lang="en-GB" dirty="0"/>
              <a:t>, given that these delays affect the overall project timeline and the successful achievement of the project objectives.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While the iSAS consortium demonstrates commitment to the efficient management of intellectual property rights (IPR), it has not yet provided evidence that a </a:t>
            </a:r>
            <a:r>
              <a:rPr lang="en-GB" b="1" dirty="0">
                <a:solidFill>
                  <a:srgbClr val="A4C137"/>
                </a:solidFill>
              </a:rPr>
              <a:t>formal IPR strategy </a:t>
            </a:r>
            <a:r>
              <a:rPr lang="en-GB" dirty="0"/>
              <a:t>has been discussed or established. The consortium is therefore advised to define such a strategy, taking into account the potential for commercial exploitation and/or the need to protect the project’s IPR, while ensuring alignment with the IP practices of all participants.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</a:rPr>
              <a:t>The next Data Management Plan update should provide details on the collaboration with 2020 ESCAPE project and EOSC</a:t>
            </a:r>
            <a:r>
              <a:rPr lang="en-GB" dirty="0"/>
              <a:t>, as the progress in this area remained limited over the reporting period.”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87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897889"/>
            <a:ext cx="10021810" cy="3908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 from evaluation of RP1 </a:t>
            </a:r>
          </a:p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progress made since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closed without observations from iSAS Consortium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Formal IPR Strategy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Sept 16 meeting w/ WP7 &amp; INFN Technology Transfer Office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draft on Oct 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proposed by INFN TT Officer, reviewed by IJCLab TT Officer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Soon to be shared to the iSAS Consortium for approval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9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253006"/>
            <a:ext cx="1002181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recommendations from Berlin meeting follow-up</a:t>
            </a:r>
          </a:p>
          <a:p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Berlin report follow up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Written response to recommendations: sent last May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Response to WP-specific review &amp; comments: 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progress made shared by each WP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(dedicated template slide for Steering Committee updates)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Discussions with Coordination panel in 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mid-term Advisory Board meeting on Oct 30</a:t>
            </a:r>
          </a:p>
        </p:txBody>
      </p:sp>
    </p:spTree>
    <p:extLst>
      <p:ext uri="{BB962C8B-B14F-4D97-AF65-F5344CB8AC3E}">
        <p14:creationId xmlns:p14="http://schemas.microsoft.com/office/powerpoint/2010/main" val="1922627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962539"/>
            <a:ext cx="1034140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to the Grant agreement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progress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 discussed with WPs &amp; validated by the Governing Board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 now reviewing for greenlight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Modifications into EU Portal in parallel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steps: signature by Coordination, then EU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WP1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transfer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CERN to HZB to hire young researcher at HZB (contingent on the one-year extension being granted for iSAS)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HZB added as contributor for Task 1.4 (the lead remains with CNRS)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M#2 Design ready for FE-FRT integration in 802 MHz cavity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M56 Oct 2028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D#1 Report of FE-FRT integration with PERLE cavities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M36 Feb 2027 to M60 Feb 2029</a:t>
            </a:r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WP2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M#6 Demonstration of energy-efficient SSA operation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M34 Dec 2026 due to setting up a complete SSA test stand at DESY from scratch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Cryoelectra to withdraw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 they have not contributed as expected as a manufacturer of solid-state power amplifiers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1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148977"/>
            <a:ext cx="1035028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WP3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M#13 Report on mechanical strength test of SC coatings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M36 Feb 2027 due to a cryostat upgrade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M#44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 report of the fabrication of BLA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M30 August 2026 to M36 Feb 2027 due to delay in procurement of a 1.3 GHz BLA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D#19 Report on beam dynamics study for ERL with iSAS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M43 Sept 2027 to M48 Feb 2028 to take into account duration of PhD contract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D#18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Parametric design for a sustainable CM with iSAS </a:t>
            </a:r>
            <a:r>
              <a:rPr lang="en-GB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dirty="0">
                <a:solidFill>
                  <a:srgbClr val="A4C13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delay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from M46 Dec 2027 to 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M58 Dec 2028 due to 1 year extension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148977"/>
            <a:ext cx="1014609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 items and justification for AMD#2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Proposed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year project extension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until M60 Feb 2029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to unavoidable procurement delays totalling 9 months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M#24 Assembly of adapted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M39 May 2027 to M51 May 2028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D#21 Report on test of adapted CM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M46 Dec 2027 to M58 Dec 2028</a:t>
            </a:r>
          </a:p>
          <a:p>
            <a:endParaRPr lang="en-GB" sz="2000" b="1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WP9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Budget transfer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WP6 to WP9 within CNRS budget meant to support the iSAS European Project Manager salary until the end of the project 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 to 1 year extension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D#30 Report on energy saving performance of iSAS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M46 Dec 2027 to M58 Dec 2028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D#31 Final reports of the achievement in the WPs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M48 Feb 2028 to M60 Feb 2029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M#47 Organisation of 5th &amp; final project meeting and report </a:t>
            </a:r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added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M59 Jan 2029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9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21506" y="1125526"/>
            <a:ext cx="10510082" cy="5564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Verifiable metric for energy-saving performances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the metric </a:t>
            </a:r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expected for the next annual meeting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Lund (March 3-5)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 of the measures and calculations defined together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the end of the project, the following cases will be evaluated to determine the energy saving metric of iSAS: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WP1 FE-FRT: measurements of RF power (TESLA cavity in CW mode at 16-20 MV/m) compared to a reference case (to be converted to wall plug power)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 test 1: conservative Q</a:t>
            </a:r>
            <a:r>
              <a:rPr lang="en-US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1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piezo system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Reference test 2: high Q</a:t>
            </a:r>
            <a:r>
              <a:rPr lang="en-US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5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piezo system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FE-FRT case test 3: low and high Q</a:t>
            </a:r>
            <a:r>
              <a:rPr lang="en-US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</a:t>
            </a:r>
            <a:r>
              <a:rPr lang="en-US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FE-FRT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3390" algn="just">
              <a:lnSpc>
                <a:spcPct val="115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WP2 LLRF: calculations and measurements in different facilities/test conditions (CW, pulsed …)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 the accelerator AC consumption with and w/o the applied LLRF optimization (instantaneous AC consumption)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 the peak and the integrated forward RF power with and w/o the LLRF optimization (RF power usage)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 the AC-to-RF efficiency of the high-power source (i.e. SSA) with and w/o working point optimization of LLRF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examples of improved up-time or trip recovery time thanks to LLRF supervisory control and fault diagnostics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044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21506" y="1125526"/>
            <a:ext cx="10510082" cy="514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Verifiable metric for energy-saving performances</a:t>
            </a:r>
          </a:p>
          <a:p>
            <a:pPr algn="just"/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WP3 Nb</a:t>
            </a:r>
            <a:r>
              <a:rPr lang="en-US" sz="14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 on Cu: comparison of </a:t>
            </a:r>
            <a:r>
              <a:rPr lang="en-US" sz="1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1400" b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</a:t>
            </a:r>
            <a:r>
              <a:rPr lang="en-US" sz="14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cell at 1MV/m for</a:t>
            </a:r>
            <a:r>
              <a:rPr lang="en-US" sz="14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Nb</a:t>
            </a:r>
            <a:r>
              <a:rPr lang="en-US" sz="1400" b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 and for bulk Nb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 of Q</a:t>
            </a:r>
            <a:r>
              <a:rPr lang="en-US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4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via an RF test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deduce the surface resistance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surface resistance of Nb</a:t>
            </a:r>
            <a:r>
              <a:rPr lang="en-US" sz="1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Sn, estimate the operational (and construction) cost at 4K and compare to bulk Nb 2K same gradient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cases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QPR data already available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 GHz cavity baseline by I.FAST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cavity optimized at the end of ISAS</a:t>
            </a:r>
          </a:p>
          <a:p>
            <a:pPr marL="1200150" lvl="2" indent="-28575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WP4/5 FPC: calculation of electrical power consumption with existing coupler design (800 MHz)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between cooling regime (turbulent/laminar) with existing design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Electrical consumption considering the inlet line to couplers with feedback from ESS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between a two-loop design (50K &amp; 5K) and the existing one-loop design     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 HOM: calculation of the electrical power consumption (800 MHz)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between 2 schemes: HOM@2K and HOM@5K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237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21506" y="1125526"/>
            <a:ext cx="10510082" cy="2242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Verifiable metric for energy-saving performances</a:t>
            </a:r>
          </a:p>
          <a:p>
            <a:pPr marL="914400">
              <a:lnSpc>
                <a:spcPct val="115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  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WP4 BLA: calculation of the electrical power consumption (800 MHz)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 between 3 schemes: no cold BLA (BLA@300K), BLA@50K and BLA@50K with thermalization @5K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15000"/>
              </a:lnSpc>
            </a:pPr>
            <a:r>
              <a:rPr lang="en-US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ERL: case of PERLE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15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of the beam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power at the IP as a fraction of total electricity consumption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PERLE and comparison with a classical accelerator  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5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55338"/>
            <a:ext cx="105100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 of E2-SCALE to the final RF2.0 Project Meeting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Invitation of a few iSAS consortium members to RF2.0 Project Meeting in Karlsruhe (18-20 Nov) 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E2-SCALE results expected for Oct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Achille Stocchi &amp; a few iSAS consortium members who worked on the E2-SCALE proposal to represent iSAS and present E2-SCALE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81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479179"/>
            <a:ext cx="9862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status by timeline for the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000" b="1" baseline="30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year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milestone due Nov,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track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AMD#2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modifications highlighted in colour (still in evaluation by the PO)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956716-0708-4BB2-B1B1-2078F3661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" y="3329135"/>
            <a:ext cx="12157347" cy="351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6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947C295-B486-4E72-A095-9D88F9888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60" y="0"/>
            <a:ext cx="10230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69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2" y="1354437"/>
            <a:ext cx="1076161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related meetings </a:t>
            </a:r>
            <a:endParaRPr lang="en-GB" sz="2000" dirty="0"/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for Coordination panel - Steering committee meetings</a:t>
            </a:r>
            <a:endParaRPr lang="en-GB" dirty="0"/>
          </a:p>
          <a:p>
            <a:pPr lvl="1"/>
            <a:endParaRPr lang="en-GB" dirty="0">
              <a:effectLst/>
              <a:latin typeface="Aptos    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  <a:latin typeface="Aptos    "/>
              </a:rPr>
              <a:t>Steering Committee</a:t>
            </a:r>
            <a:endParaRPr lang="en-GB" dirty="0">
              <a:solidFill>
                <a:srgbClr val="A4C137"/>
              </a:solidFill>
              <a:effectLst/>
              <a:latin typeface="Aptos    "/>
            </a:endParaRPr>
          </a:p>
          <a:p>
            <a:pPr lvl="1"/>
            <a:r>
              <a:rPr lang="en-GB" dirty="0">
                <a:effectLst/>
                <a:latin typeface="Aptos    "/>
              </a:rPr>
              <a:t>Are expected: members of the Steering Committee, a.k.a. WP Leaders &amp; Deputies as well as members          of the Coordination panel (that includes ex-officio Coordination panel members, the Advisory Board &amp; Governing Board Chairpersons)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Oct 20 10-11:30 am CET </a:t>
            </a:r>
            <a:r>
              <a:rPr lang="en-GB" dirty="0">
                <a:effectLst/>
                <a:latin typeface="Aptos    "/>
              </a:rPr>
              <a:t>including progress status on the Advisory Board report recommendations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Jan 12 10-11:30 am CET 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April 6 10-11:30 am CET </a:t>
            </a:r>
            <a:r>
              <a:rPr lang="en-GB" dirty="0">
                <a:effectLst/>
                <a:latin typeface="Aptos    "/>
              </a:rPr>
              <a:t>to discuss Advisory Board recommendations post 3rd Annual meeting (tbc)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June 29 10-11:30 am CET </a:t>
            </a:r>
          </a:p>
        </p:txBody>
      </p:sp>
    </p:spTree>
    <p:extLst>
      <p:ext uri="{BB962C8B-B14F-4D97-AF65-F5344CB8AC3E}">
        <p14:creationId xmlns:p14="http://schemas.microsoft.com/office/powerpoint/2010/main" val="2468778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1079229"/>
            <a:ext cx="9720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other meetings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iSAS project Indico page</a:t>
            </a:r>
            <a:br>
              <a:rPr lang="en-GB" dirty="0"/>
            </a:br>
            <a:endParaRPr lang="en-GB" dirty="0"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</a:rPr>
              <a:t>Advisory Board meeting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solidFill>
                  <a:srgbClr val="A4C137"/>
                </a:solidFill>
                <a:effectLst/>
              </a:rPr>
              <a:t>Oct 30 10-11 am CET</a:t>
            </a:r>
          </a:p>
          <a:p>
            <a:pPr lvl="1"/>
            <a:r>
              <a:rPr lang="en-GB" dirty="0">
                <a:effectLst/>
              </a:rPr>
              <a:t>Are expected: members of the Advisory Board &amp; of the Coordination panel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effectLst/>
              </a:rPr>
              <a:t>Autumn online meeting to discuss w/ Coordination panel after progress status on the Advisory Board report recommendations has been shared in Oct 20 Steering Committee</a:t>
            </a:r>
          </a:p>
          <a:p>
            <a:pPr lvl="1"/>
            <a:endParaRPr lang="en-GB" dirty="0">
              <a:effectLst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</a:rPr>
              <a:t>Governing Board meeting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solidFill>
                  <a:srgbClr val="A4C137"/>
                </a:solidFill>
                <a:effectLst/>
              </a:rPr>
              <a:t>Nov 17 10-11 am CET</a:t>
            </a:r>
          </a:p>
          <a:p>
            <a:pPr lvl="1"/>
            <a:r>
              <a:rPr lang="en-GB" dirty="0">
                <a:effectLst/>
              </a:rPr>
              <a:t>Are expected: members of the Governing Board </a:t>
            </a:r>
            <a:endParaRPr lang="en-GB" dirty="0">
              <a:solidFill>
                <a:srgbClr val="A4C137"/>
              </a:solidFill>
              <a:effectLst/>
            </a:endParaRPr>
          </a:p>
          <a:p>
            <a:pPr lvl="1"/>
            <a:r>
              <a:rPr lang="en-GB" dirty="0">
                <a:effectLst/>
              </a:rPr>
              <a:t>Autumn online meeting </a:t>
            </a:r>
          </a:p>
          <a:p>
            <a:pPr lvl="1"/>
            <a:endParaRPr lang="en-GB" dirty="0"/>
          </a:p>
          <a:p>
            <a:pPr lvl="1"/>
            <a:endParaRPr lang="en-GB" dirty="0">
              <a:effectLst/>
            </a:endParaRPr>
          </a:p>
          <a:p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24206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1079229"/>
            <a:ext cx="9720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other meetings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iSAS project Indico page</a:t>
            </a:r>
            <a:endParaRPr lang="en-GB" dirty="0">
              <a:effectLst/>
            </a:endParaRPr>
          </a:p>
          <a:p>
            <a:pPr lvl="1"/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effectLst/>
                <a:latin typeface="Aptos    "/>
              </a:rPr>
              <a:t>Coordination panel meetings</a:t>
            </a:r>
            <a:endParaRPr lang="en-GB" dirty="0">
              <a:solidFill>
                <a:srgbClr val="A4C137"/>
              </a:solidFill>
              <a:effectLst/>
              <a:latin typeface="Aptos    "/>
            </a:endParaRPr>
          </a:p>
          <a:p>
            <a:pPr lvl="1"/>
            <a:r>
              <a:rPr lang="en-GB" dirty="0">
                <a:effectLst/>
                <a:latin typeface="Aptos    "/>
              </a:rPr>
              <a:t>Are expected: members of the Coordination panel (that includes ex-officio Coordination panel members,  the Advisory Board &amp; Governing Board Chairpersons)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Dec 1 10-11:30 am CET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Feb 23 10-11:30 am CET 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rgbClr val="A4C137"/>
                </a:solidFill>
                <a:effectLst/>
                <a:latin typeface="Aptos    "/>
              </a:rPr>
              <a:t>May 18 10-11:30 am CET</a:t>
            </a:r>
            <a:endParaRPr lang="en-GB" dirty="0">
              <a:effectLst/>
            </a:endParaRPr>
          </a:p>
          <a:p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</a:rPr>
              <a:t>3</a:t>
            </a:r>
            <a:r>
              <a:rPr lang="en-GB" b="1" baseline="30000" dirty="0">
                <a:solidFill>
                  <a:srgbClr val="A4C137"/>
                </a:solidFill>
              </a:rPr>
              <a:t>rd</a:t>
            </a:r>
            <a:r>
              <a:rPr lang="en-GB" b="1" dirty="0">
                <a:solidFill>
                  <a:srgbClr val="A4C137"/>
                </a:solidFill>
              </a:rPr>
              <a:t> annual project meeting in Lund </a:t>
            </a:r>
            <a:endParaRPr lang="en-GB" dirty="0"/>
          </a:p>
          <a:p>
            <a:pPr lvl="1"/>
            <a:r>
              <a:rPr lang="en-GB" dirty="0">
                <a:solidFill>
                  <a:srgbClr val="A4C137"/>
                </a:solidFill>
              </a:rPr>
              <a:t>March 3-5</a:t>
            </a:r>
          </a:p>
          <a:p>
            <a:pPr lvl="1"/>
            <a:r>
              <a:rPr lang="en-GB" dirty="0">
                <a:solidFill>
                  <a:srgbClr val="A4C137"/>
                </a:solidFill>
              </a:rPr>
              <a:t>Save the date to be sent soon</a:t>
            </a:r>
          </a:p>
          <a:p>
            <a:pPr lvl="1"/>
            <a:r>
              <a:rPr lang="en-GB" sz="1800" dirty="0">
                <a:effectLst/>
                <a:latin typeface="Aptos   "/>
              </a:rPr>
              <a:t>Are expected: members of the iSAS Consortium, invited speakers</a:t>
            </a:r>
            <a:endParaRPr lang="en-GB" dirty="0">
              <a:latin typeface="Aptos   "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Advisory board discussion – March 4</a:t>
            </a:r>
            <a:endParaRPr lang="en-GB" dirty="0">
              <a:effectLst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Industry 1</a:t>
            </a:r>
            <a:r>
              <a:rPr lang="en-GB" baseline="30000" dirty="0"/>
              <a:t>st</a:t>
            </a:r>
            <a:r>
              <a:rPr lang="en-GB" dirty="0"/>
              <a:t> review – March 5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effectLst/>
              </a:rPr>
              <a:t>Governing </a:t>
            </a:r>
            <a:r>
              <a:rPr lang="en-GB" dirty="0"/>
              <a:t>b</a:t>
            </a:r>
            <a:r>
              <a:rPr lang="en-GB" dirty="0">
                <a:effectLst/>
              </a:rPr>
              <a:t>oard - </a:t>
            </a:r>
            <a:r>
              <a:rPr lang="en-GB" dirty="0"/>
              <a:t>March 5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4265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48093"/>
            <a:ext cx="10515600" cy="2852737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447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2581"/>
            <a:ext cx="10515600" cy="2852737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 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35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27648</TotalTime>
  <Words>1652</Words>
  <Application>Microsoft Office PowerPoint</Application>
  <PresentationFormat>Grand écran</PresentationFormat>
  <Paragraphs>193</Paragraphs>
  <Slides>19</Slides>
  <Notes>11</Notes>
  <HiddenSlides>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8" baseType="lpstr">
      <vt:lpstr>Aptos</vt:lpstr>
      <vt:lpstr>Aptos   </vt:lpstr>
      <vt:lpstr>Aptos    </vt:lpstr>
      <vt:lpstr>Aptos Display</vt:lpstr>
      <vt:lpstr>Arial</vt:lpstr>
      <vt:lpstr>Calibri</vt:lpstr>
      <vt:lpstr>Times New Roman</vt:lpstr>
      <vt:lpstr>Wingdings</vt:lpstr>
      <vt:lpstr>Office Theme</vt:lpstr>
      <vt:lpstr>iSAS Steering Committee meeting, Coordination update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  <vt:lpstr>Back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911</cp:revision>
  <dcterms:created xsi:type="dcterms:W3CDTF">2024-02-23T11:31:04Z</dcterms:created>
  <dcterms:modified xsi:type="dcterms:W3CDTF">2026-10-19T10:46:29Z</dcterms:modified>
</cp:coreProperties>
</file>