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sldIdLst>
    <p:sldId id="256" r:id="rId2"/>
    <p:sldId id="257" r:id="rId3"/>
    <p:sldId id="258" r:id="rId4"/>
    <p:sldId id="259" r:id="rId5"/>
    <p:sldId id="260" r:id="rId6"/>
    <p:sldId id="261" r:id="rId7"/>
    <p:sldId id="287" r:id="rId8"/>
    <p:sldId id="288"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6" r:id="rId23"/>
    <p:sldId id="285" r:id="rId24"/>
    <p:sldId id="279" r:id="rId25"/>
    <p:sldId id="280" r:id="rId26"/>
    <p:sldId id="281" r:id="rId27"/>
    <p:sldId id="283" r:id="rId28"/>
    <p:sldId id="284" r:id="rId29"/>
    <p:sldId id="286" r:id="rId30"/>
    <p:sldId id="289" r:id="rId31"/>
  </p:sldIdLst>
  <p:sldSz cx="10772775" cy="6059488"/>
  <p:notesSz cx="6858000" cy="9144000"/>
  <p:defaultTextStyle>
    <a:defPPr>
      <a:defRPr lang="fr-FR"/>
    </a:defPPr>
    <a:lvl1pPr algn="l" defTabSz="1004888">
      <a:spcBef>
        <a:spcPts val="0"/>
      </a:spcBef>
      <a:spcAft>
        <a:spcPts val="0"/>
      </a:spcAft>
      <a:defRPr sz="2000">
        <a:solidFill>
          <a:schemeClr val="tx1"/>
        </a:solidFill>
        <a:latin typeface="Arial"/>
        <a:ea typeface="+mn-ea"/>
        <a:cs typeface="Arial"/>
      </a:defRPr>
    </a:lvl1pPr>
    <a:lvl2pPr marL="501650" indent="-44450" algn="l" defTabSz="1004888">
      <a:spcBef>
        <a:spcPts val="0"/>
      </a:spcBef>
      <a:spcAft>
        <a:spcPts val="0"/>
      </a:spcAft>
      <a:defRPr sz="2000">
        <a:solidFill>
          <a:schemeClr val="tx1"/>
        </a:solidFill>
        <a:latin typeface="Arial"/>
        <a:ea typeface="+mn-ea"/>
        <a:cs typeface="Arial"/>
      </a:defRPr>
    </a:lvl2pPr>
    <a:lvl3pPr marL="1004888" indent="-90488" algn="l" defTabSz="1004888">
      <a:spcBef>
        <a:spcPts val="0"/>
      </a:spcBef>
      <a:spcAft>
        <a:spcPts val="0"/>
      </a:spcAft>
      <a:defRPr sz="2000">
        <a:solidFill>
          <a:schemeClr val="tx1"/>
        </a:solidFill>
        <a:latin typeface="Arial"/>
        <a:ea typeface="+mn-ea"/>
        <a:cs typeface="Arial"/>
      </a:defRPr>
    </a:lvl3pPr>
    <a:lvl4pPr marL="1508125" indent="-136525" algn="l" defTabSz="1004888">
      <a:spcBef>
        <a:spcPts val="0"/>
      </a:spcBef>
      <a:spcAft>
        <a:spcPts val="0"/>
      </a:spcAft>
      <a:defRPr sz="2000">
        <a:solidFill>
          <a:schemeClr val="tx1"/>
        </a:solidFill>
        <a:latin typeface="Arial"/>
        <a:ea typeface="+mn-ea"/>
        <a:cs typeface="Arial"/>
      </a:defRPr>
    </a:lvl4pPr>
    <a:lvl5pPr marL="2009775" indent="-180975" algn="l" defTabSz="1004888">
      <a:spcBef>
        <a:spcPts val="0"/>
      </a:spcBef>
      <a:spcAft>
        <a:spcPts val="0"/>
      </a:spcAft>
      <a:defRPr sz="2000">
        <a:solidFill>
          <a:schemeClr val="tx1"/>
        </a:solidFill>
        <a:latin typeface="Arial"/>
        <a:ea typeface="+mn-ea"/>
        <a:cs typeface="Arial"/>
      </a:defRPr>
    </a:lvl5pPr>
    <a:lvl6pPr marL="2286000" algn="l" defTabSz="914400">
      <a:defRPr sz="2000">
        <a:solidFill>
          <a:schemeClr val="tx1"/>
        </a:solidFill>
        <a:latin typeface="Arial"/>
        <a:ea typeface="+mn-ea"/>
        <a:cs typeface="Arial"/>
      </a:defRPr>
    </a:lvl6pPr>
    <a:lvl7pPr marL="2743200" algn="l" defTabSz="914400">
      <a:defRPr sz="2000">
        <a:solidFill>
          <a:schemeClr val="tx1"/>
        </a:solidFill>
        <a:latin typeface="Arial"/>
        <a:ea typeface="+mn-ea"/>
        <a:cs typeface="Arial"/>
      </a:defRPr>
    </a:lvl7pPr>
    <a:lvl8pPr marL="3200400" algn="l" defTabSz="914400">
      <a:defRPr sz="2000">
        <a:solidFill>
          <a:schemeClr val="tx1"/>
        </a:solidFill>
        <a:latin typeface="Arial"/>
        <a:ea typeface="+mn-ea"/>
        <a:cs typeface="Arial"/>
      </a:defRPr>
    </a:lvl8pPr>
    <a:lvl9pPr marL="3657600" algn="l" defTabSz="914400">
      <a:defRPr sz="2000">
        <a:solidFill>
          <a:schemeClr val="tx1"/>
        </a:solidFill>
        <a:latin typeface="Arial"/>
        <a:ea typeface="+mn-ea"/>
        <a:cs typeface="Arial"/>
      </a:defRPr>
    </a:lvl9pPr>
  </p:defaultTextStyle>
  <p:extLst>
    <p:ext uri="{EFAFB233-063F-42B5-8137-9DF3F51BA10A}">
      <p15:sldGuideLst xmlns:p15="http://schemas.microsoft.com/office/powerpoint/2012/main">
        <p15:guide id="1" orient="horz" pos="1909">
          <p15:clr>
            <a:srgbClr val="A4A3A4"/>
          </p15:clr>
        </p15:guide>
        <p15:guide id="2" pos="339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7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5940675A-B579-460E-94D1-54222C63F5DA}" styleName="Aucun style, grille du tableau">
    <a:wholeTbl>
      <a:tcTxStyle>
        <a:fontRef idx="minor">
          <a:srgbClr val="000000"/>
        </a:fontRef>
        <a:schemeClr val="tx1"/>
      </a:tcTxStyle>
      <a:tcStyle>
        <a:tcBdr>
          <a:left>
            <a:ln w="12700">
              <a:solidFill>
                <a:schemeClr val="tx1"/>
              </a:solidFill>
            </a:ln>
          </a:left>
          <a:right>
            <a:ln w="12700">
              <a:solidFill>
                <a:schemeClr val="tx1"/>
              </a:solidFill>
            </a:ln>
          </a:right>
          <a:top>
            <a:ln w="12700">
              <a:solidFill>
                <a:schemeClr val="tx1"/>
              </a:solidFill>
            </a:ln>
          </a:top>
          <a:bottom>
            <a:ln w="12700">
              <a:solidFill>
                <a:schemeClr val="tx1"/>
              </a:solidFill>
            </a:ln>
          </a:bottom>
          <a:insideH>
            <a:ln w="12700">
              <a:solidFill>
                <a:schemeClr val="tx1"/>
              </a:solidFill>
            </a:ln>
          </a:insideH>
          <a:insideV>
            <a:ln w="12700">
              <a:solidFill>
                <a:schemeClr val="tx1"/>
              </a:solidFill>
            </a:ln>
          </a:insideV>
        </a:tcBdr>
        <a:fill>
          <a:noFill/>
        </a:fill>
      </a:tcStyle>
    </a:wholeTbl>
    <a:band1H>
      <a:tcStyle>
        <a:tcBdr/>
      </a:tcStyle>
    </a:band1H>
    <a:band2H>
      <a:tcStyle>
        <a:tcBdr/>
      </a:tcStyle>
    </a:band2H>
    <a:band1V>
      <a:tcStyle>
        <a:tcBdr/>
      </a:tcStyle>
    </a:band1V>
    <a:band2V>
      <a:tcStyle>
        <a:tcBdr/>
      </a:tcStyle>
    </a:band2V>
    <a:lastCol>
      <a:tcStyle>
        <a:tcBdr/>
      </a:tcStyle>
    </a:lastCol>
    <a:firstCol>
      <a:tcStyle>
        <a:tcBdr/>
      </a:tcStyle>
    </a:firstCol>
    <a:lastRow>
      <a:tcStyle>
        <a:tcBdr/>
      </a:tcStyle>
    </a:lastRow>
    <a:seCell>
      <a:tcStyle>
        <a:tcBdr/>
      </a:tcStyle>
    </a:seCell>
    <a:swCell>
      <a:tcStyle>
        <a:tcBdr/>
      </a:tcStyle>
    </a:swCell>
    <a:firstRow>
      <a:tcStyle>
        <a:tcBdr/>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34"/>
    <p:restoredTop sz="94655"/>
  </p:normalViewPr>
  <p:slideViewPr>
    <p:cSldViewPr>
      <p:cViewPr varScale="1">
        <p:scale>
          <a:sx n="132" d="100"/>
          <a:sy n="132" d="100"/>
        </p:scale>
        <p:origin x="560" y="168"/>
      </p:cViewPr>
      <p:guideLst>
        <p:guide orient="horz" pos="1909"/>
        <p:guide pos="339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725536491" name="Espace réservé de l'en-tête 1"/>
          <p:cNvSpPr>
            <a:spLocks noGrp="1"/>
          </p:cNvSpPr>
          <p:nvPr>
            <p:ph type="hdr" sz="quarter"/>
          </p:nvPr>
        </p:nvSpPr>
        <p:spPr bwMode="auto">
          <a:xfrm>
            <a:off x="0" y="0"/>
            <a:ext cx="2971800" cy="457200"/>
          </a:xfrm>
          <a:prstGeom prst="rect">
            <a:avLst/>
          </a:prstGeom>
        </p:spPr>
        <p:txBody>
          <a:bodyPr vert="horz" lIns="91440" tIns="45720" rIns="91440" bIns="45720" rtlCol="0"/>
          <a:lstStyle>
            <a:lvl1pPr algn="l" defTabSz="1005537">
              <a:spcBef>
                <a:spcPts val="0"/>
              </a:spcBef>
              <a:spcAft>
                <a:spcPts val="0"/>
              </a:spcAft>
              <a:defRPr sz="1200">
                <a:latin typeface="+mn-lt"/>
                <a:cs typeface="+mn-cs"/>
              </a:defRPr>
            </a:lvl1pPr>
          </a:lstStyle>
          <a:p>
            <a:pPr>
              <a:defRPr/>
            </a:pPr>
            <a:endParaRPr lang="fr-FR"/>
          </a:p>
        </p:txBody>
      </p:sp>
      <p:sp>
        <p:nvSpPr>
          <p:cNvPr id="707710633" name="Espace réservé de la date 2"/>
          <p:cNvSpPr>
            <a:spLocks noGrp="1"/>
          </p:cNvSpPr>
          <p:nvPr>
            <p:ph type="dt" idx="1"/>
          </p:nvPr>
        </p:nvSpPr>
        <p:spPr bwMode="auto">
          <a:xfrm>
            <a:off x="3884613" y="0"/>
            <a:ext cx="2971800" cy="457200"/>
          </a:xfrm>
          <a:prstGeom prst="rect">
            <a:avLst/>
          </a:prstGeom>
        </p:spPr>
        <p:txBody>
          <a:bodyPr vert="horz" lIns="91440" tIns="45720" rIns="91440" bIns="45720" rtlCol="0"/>
          <a:lstStyle>
            <a:lvl1pPr algn="r" defTabSz="1005537">
              <a:spcBef>
                <a:spcPts val="0"/>
              </a:spcBef>
              <a:spcAft>
                <a:spcPts val="0"/>
              </a:spcAft>
              <a:defRPr sz="1200">
                <a:latin typeface="+mn-lt"/>
                <a:cs typeface="+mn-cs"/>
              </a:defRPr>
            </a:lvl1pPr>
          </a:lstStyle>
          <a:p>
            <a:pPr>
              <a:defRPr/>
            </a:pPr>
            <a:fld id="{DA0983F0-3B2B-4346-9D34-6FF74AEF7015}" type="datetimeFigureOut">
              <a:rPr lang="fr-FR"/>
              <a:t>01/10/2026</a:t>
            </a:fld>
            <a:endParaRPr lang="fr-FR"/>
          </a:p>
        </p:txBody>
      </p:sp>
      <p:sp>
        <p:nvSpPr>
          <p:cNvPr id="595395265" name="Espace réservé de l'image des diapositives 3"/>
          <p:cNvSpPr>
            <a:spLocks noGrp="1" noRot="1" noChangeAspect="1"/>
          </p:cNvSpPr>
          <p:nvPr>
            <p:ph type="sldImg" idx="2"/>
          </p:nvPr>
        </p:nvSpPr>
        <p:spPr bwMode="auto">
          <a:xfrm>
            <a:off x="381000" y="685800"/>
            <a:ext cx="6096000" cy="3429000"/>
          </a:xfrm>
          <a:prstGeom prst="rect">
            <a:avLst/>
          </a:prstGeom>
          <a:noFill/>
          <a:ln w="12700">
            <a:solidFill>
              <a:prstClr val="black"/>
            </a:solidFill>
          </a:ln>
        </p:spPr>
        <p:txBody>
          <a:bodyPr vert="horz" lIns="91440" tIns="45720" rIns="91440" bIns="45720" rtlCol="0" anchor="ctr"/>
          <a:lstStyle/>
          <a:p>
            <a:pPr lvl="0">
              <a:defRPr/>
            </a:pPr>
            <a:endParaRPr lang="fr-FR"/>
          </a:p>
        </p:txBody>
      </p:sp>
      <p:sp>
        <p:nvSpPr>
          <p:cNvPr id="1859614229" name="Espace réservé des commentaires 4"/>
          <p:cNvSpPr>
            <a:spLocks noGrp="1"/>
          </p:cNvSpPr>
          <p:nvPr>
            <p:ph type="body" sz="quarter" idx="3"/>
          </p:nvPr>
        </p:nvSpPr>
        <p:spPr bwMode="auto">
          <a:xfrm>
            <a:off x="685800" y="4343400"/>
            <a:ext cx="5486400" cy="4114800"/>
          </a:xfrm>
          <a:prstGeom prst="rect">
            <a:avLst/>
          </a:prstGeom>
        </p:spPr>
        <p:txBody>
          <a:bodyPr vert="horz" lIns="91440" tIns="45720" rIns="91440" bIns="45720" rtlCol="0">
            <a:normAutofit/>
          </a:bodyPr>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734063078" name="Espace réservé du pied de page 5"/>
          <p:cNvSpPr>
            <a:spLocks noGrp="1"/>
          </p:cNvSpPr>
          <p:nvPr>
            <p:ph type="ftr" sz="quarter" idx="4"/>
          </p:nvPr>
        </p:nvSpPr>
        <p:spPr bwMode="auto">
          <a:xfrm>
            <a:off x="0" y="8685213"/>
            <a:ext cx="2971800" cy="457200"/>
          </a:xfrm>
          <a:prstGeom prst="rect">
            <a:avLst/>
          </a:prstGeom>
        </p:spPr>
        <p:txBody>
          <a:bodyPr vert="horz" lIns="91440" tIns="45720" rIns="91440" bIns="45720" rtlCol="0" anchor="b"/>
          <a:lstStyle>
            <a:lvl1pPr algn="l" defTabSz="1005537">
              <a:spcBef>
                <a:spcPts val="0"/>
              </a:spcBef>
              <a:spcAft>
                <a:spcPts val="0"/>
              </a:spcAft>
              <a:defRPr sz="1200">
                <a:latin typeface="+mn-lt"/>
                <a:cs typeface="+mn-cs"/>
              </a:defRPr>
            </a:lvl1pPr>
          </a:lstStyle>
          <a:p>
            <a:pPr>
              <a:defRPr/>
            </a:pPr>
            <a:endParaRPr lang="fr-FR"/>
          </a:p>
        </p:txBody>
      </p:sp>
      <p:sp>
        <p:nvSpPr>
          <p:cNvPr id="660925187" name="Espace réservé du numéro de diapositive 6"/>
          <p:cNvSpPr>
            <a:spLocks noGrp="1"/>
          </p:cNvSpPr>
          <p:nvPr>
            <p:ph type="sldNum" sz="quarter" idx="5"/>
          </p:nvPr>
        </p:nvSpPr>
        <p:spPr bwMode="auto">
          <a:xfrm>
            <a:off x="3884613" y="8685213"/>
            <a:ext cx="2971800" cy="457200"/>
          </a:xfrm>
          <a:prstGeom prst="rect">
            <a:avLst/>
          </a:prstGeom>
        </p:spPr>
        <p:txBody>
          <a:bodyPr vert="horz" lIns="91440" tIns="45720" rIns="91440" bIns="45720" rtlCol="0" anchor="b"/>
          <a:lstStyle>
            <a:lvl1pPr algn="r" defTabSz="1005537">
              <a:spcBef>
                <a:spcPts val="0"/>
              </a:spcBef>
              <a:spcAft>
                <a:spcPts val="0"/>
              </a:spcAft>
              <a:defRPr sz="1200">
                <a:latin typeface="+mn-lt"/>
                <a:cs typeface="+mn-cs"/>
              </a:defRPr>
            </a:lvl1pPr>
          </a:lstStyle>
          <a:p>
            <a:pPr>
              <a:defRPr/>
            </a:pPr>
            <a:fld id="{C3BC699F-DBFB-4FA7-9A20-949047200EDB}" type="slidenum">
              <a:rPr lang="fr-FR"/>
              <a:t>‹N°›</a:t>
            </a:fld>
            <a:endParaRPr lang="fr-FR"/>
          </a:p>
        </p:txBody>
      </p:sp>
    </p:spTree>
  </p:cSld>
  <p:clrMap bg1="lt1" tx1="dk1" bg2="lt2" tx2="dk2" accent1="accent1" accent2="accent2" accent3="accent3" accent4="accent4" accent5="accent5" accent6="accent6" hlink="hlink" folHlink="folHlink"/>
  <p:notesStyle>
    <a:lvl1pPr algn="l">
      <a:spcBef>
        <a:spcPts val="0"/>
      </a:spcBef>
      <a:spcAft>
        <a:spcPts val="0"/>
      </a:spcAft>
      <a:defRPr sz="1200">
        <a:solidFill>
          <a:schemeClr val="tx1"/>
        </a:solidFill>
        <a:latin typeface="+mn-lt"/>
        <a:ea typeface="+mn-ea"/>
        <a:cs typeface="+mn-cs"/>
      </a:defRPr>
    </a:lvl1pPr>
    <a:lvl2pPr marL="457200" algn="l">
      <a:spcBef>
        <a:spcPts val="0"/>
      </a:spcBef>
      <a:spcAft>
        <a:spcPts val="0"/>
      </a:spcAft>
      <a:defRPr sz="1200">
        <a:solidFill>
          <a:schemeClr val="tx1"/>
        </a:solidFill>
        <a:latin typeface="+mn-lt"/>
        <a:ea typeface="+mn-ea"/>
        <a:cs typeface="+mn-cs"/>
      </a:defRPr>
    </a:lvl2pPr>
    <a:lvl3pPr marL="914400" algn="l">
      <a:spcBef>
        <a:spcPts val="0"/>
      </a:spcBef>
      <a:spcAft>
        <a:spcPts val="0"/>
      </a:spcAft>
      <a:defRPr sz="1200">
        <a:solidFill>
          <a:schemeClr val="tx1"/>
        </a:solidFill>
        <a:latin typeface="+mn-lt"/>
        <a:ea typeface="+mn-ea"/>
        <a:cs typeface="+mn-cs"/>
      </a:defRPr>
    </a:lvl3pPr>
    <a:lvl4pPr marL="1371600" algn="l">
      <a:spcBef>
        <a:spcPts val="0"/>
      </a:spcBef>
      <a:spcAft>
        <a:spcPts val="0"/>
      </a:spcAft>
      <a:defRPr sz="1200">
        <a:solidFill>
          <a:schemeClr val="tx1"/>
        </a:solidFill>
        <a:latin typeface="+mn-lt"/>
        <a:ea typeface="+mn-ea"/>
        <a:cs typeface="+mn-cs"/>
      </a:defRPr>
    </a:lvl4pPr>
    <a:lvl5pPr marL="1828800" algn="l">
      <a:spcBef>
        <a:spcPts val="0"/>
      </a:spcBef>
      <a:spcAft>
        <a:spcPts val="0"/>
      </a:spcAft>
      <a:defRPr sz="1200">
        <a:solidFill>
          <a:schemeClr val="tx1"/>
        </a:solidFill>
        <a:latin typeface="+mn-lt"/>
        <a:ea typeface="+mn-ea"/>
        <a:cs typeface="+mn-cs"/>
      </a:defRPr>
    </a:lvl5pPr>
    <a:lvl6pPr marL="2286000" algn="l" defTabSz="914400">
      <a:defRPr sz="1200">
        <a:solidFill>
          <a:schemeClr val="tx1"/>
        </a:solidFill>
        <a:latin typeface="+mn-lt"/>
        <a:ea typeface="+mn-ea"/>
        <a:cs typeface="+mn-cs"/>
      </a:defRPr>
    </a:lvl6pPr>
    <a:lvl7pPr marL="2743200" algn="l" defTabSz="914400">
      <a:defRPr sz="1200">
        <a:solidFill>
          <a:schemeClr val="tx1"/>
        </a:solidFill>
        <a:latin typeface="+mn-lt"/>
        <a:ea typeface="+mn-ea"/>
        <a:cs typeface="+mn-cs"/>
      </a:defRPr>
    </a:lvl7pPr>
    <a:lvl8pPr marL="3200400" algn="l" defTabSz="914400">
      <a:defRPr sz="1200">
        <a:solidFill>
          <a:schemeClr val="tx1"/>
        </a:solidFill>
        <a:latin typeface="+mn-lt"/>
        <a:ea typeface="+mn-ea"/>
        <a:cs typeface="+mn-cs"/>
      </a:defRPr>
    </a:lvl8pPr>
    <a:lvl9pPr marL="3657600" algn="l" defTabSz="91440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016773817" name="Slide Image Placeholder 1"/>
          <p:cNvSpPr>
            <a:spLocks noGrp="1" noRot="1" noChangeAspect="1"/>
          </p:cNvSpPr>
          <p:nvPr>
            <p:ph type="sldImg"/>
          </p:nvPr>
        </p:nvSpPr>
        <p:spPr bwMode="auto"/>
      </p:sp>
      <p:sp>
        <p:nvSpPr>
          <p:cNvPr id="1453547944" name="Notes Placeholder 2"/>
          <p:cNvSpPr>
            <a:spLocks noGrp="1"/>
          </p:cNvSpPr>
          <p:nvPr>
            <p:ph type="body" idx="1"/>
          </p:nvPr>
        </p:nvSpPr>
        <p:spPr bwMode="auto"/>
        <p:txBody>
          <a:bodyPr/>
          <a:lstStyle/>
          <a:p>
            <a:pPr>
              <a:defRPr/>
            </a:pPr>
            <a:endParaRPr/>
          </a:p>
        </p:txBody>
      </p:sp>
      <p:sp>
        <p:nvSpPr>
          <p:cNvPr id="396738601" name="Slide Number Placeholder 3"/>
          <p:cNvSpPr>
            <a:spLocks noGrp="1"/>
          </p:cNvSpPr>
          <p:nvPr>
            <p:ph type="sldNum" sz="quarter" idx="10"/>
          </p:nvPr>
        </p:nvSpPr>
        <p:spPr bwMode="auto"/>
        <p:txBody>
          <a:bodyPr/>
          <a:lstStyle/>
          <a:p>
            <a:pPr>
              <a:defRPr/>
            </a:pPr>
            <a:fld id="{0D016D91-8115-BDD1-1268-DA49A8704522}" type="slidenum">
              <a:rP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035791730" name="Slide Image Placeholder 1"/>
          <p:cNvSpPr>
            <a:spLocks noGrp="1" noRot="1" noChangeAspect="1"/>
          </p:cNvSpPr>
          <p:nvPr>
            <p:ph type="sldImg"/>
          </p:nvPr>
        </p:nvSpPr>
        <p:spPr bwMode="auto"/>
      </p:sp>
      <p:sp>
        <p:nvSpPr>
          <p:cNvPr id="1074692151" name="Notes Placeholder 2"/>
          <p:cNvSpPr>
            <a:spLocks noGrp="1"/>
          </p:cNvSpPr>
          <p:nvPr>
            <p:ph type="body" idx="1"/>
          </p:nvPr>
        </p:nvSpPr>
        <p:spPr bwMode="auto"/>
        <p:txBody>
          <a:bodyPr/>
          <a:lstStyle/>
          <a:p>
            <a:pPr>
              <a:defRPr/>
            </a:pPr>
            <a:endParaRPr/>
          </a:p>
        </p:txBody>
      </p:sp>
      <p:sp>
        <p:nvSpPr>
          <p:cNvPr id="7300045" name="Slide Number Placeholder 3"/>
          <p:cNvSpPr>
            <a:spLocks noGrp="1"/>
          </p:cNvSpPr>
          <p:nvPr>
            <p:ph type="sldNum" sz="quarter" idx="10"/>
          </p:nvPr>
        </p:nvSpPr>
        <p:spPr bwMode="auto"/>
        <p:txBody>
          <a:bodyPr/>
          <a:lstStyle/>
          <a:p>
            <a:pPr>
              <a:defRPr/>
            </a:pPr>
            <a:fld id="{0AFF0178-4F1B-95AF-C781-6956010E4347}" type="slidenum">
              <a:rPr/>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588379005" name="Slide Image Placeholder 1"/>
          <p:cNvSpPr>
            <a:spLocks noGrp="1" noRot="1" noChangeAspect="1"/>
          </p:cNvSpPr>
          <p:nvPr>
            <p:ph type="sldImg"/>
          </p:nvPr>
        </p:nvSpPr>
        <p:spPr bwMode="auto"/>
      </p:sp>
      <p:sp>
        <p:nvSpPr>
          <p:cNvPr id="977784801" name="Notes Placeholder 2"/>
          <p:cNvSpPr>
            <a:spLocks noGrp="1"/>
          </p:cNvSpPr>
          <p:nvPr>
            <p:ph type="body" idx="1"/>
          </p:nvPr>
        </p:nvSpPr>
        <p:spPr bwMode="auto"/>
        <p:txBody>
          <a:bodyPr/>
          <a:lstStyle/>
          <a:p>
            <a:pPr>
              <a:defRPr/>
            </a:pPr>
            <a:endParaRPr/>
          </a:p>
        </p:txBody>
      </p:sp>
      <p:sp>
        <p:nvSpPr>
          <p:cNvPr id="2136497847" name="Slide Number Placeholder 3"/>
          <p:cNvSpPr>
            <a:spLocks noGrp="1"/>
          </p:cNvSpPr>
          <p:nvPr>
            <p:ph type="sldNum" sz="quarter" idx="10"/>
          </p:nvPr>
        </p:nvSpPr>
        <p:spPr bwMode="auto"/>
        <p:txBody>
          <a:bodyPr/>
          <a:lstStyle/>
          <a:p>
            <a:pPr>
              <a:defRPr/>
            </a:pPr>
            <a:fld id="{0AFF0178-4F1B-95AF-C781-6956010E4347}" type="slidenum">
              <a:rPr/>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465500806" name="Slide Image Placeholder 1"/>
          <p:cNvSpPr>
            <a:spLocks noGrp="1" noRot="1" noChangeAspect="1"/>
          </p:cNvSpPr>
          <p:nvPr>
            <p:ph type="sldImg"/>
          </p:nvPr>
        </p:nvSpPr>
        <p:spPr bwMode="auto"/>
      </p:sp>
      <p:sp>
        <p:nvSpPr>
          <p:cNvPr id="1008857587" name="Notes Placeholder 2"/>
          <p:cNvSpPr>
            <a:spLocks noGrp="1"/>
          </p:cNvSpPr>
          <p:nvPr>
            <p:ph type="body" idx="1"/>
          </p:nvPr>
        </p:nvSpPr>
        <p:spPr bwMode="auto"/>
        <p:txBody>
          <a:bodyPr/>
          <a:lstStyle/>
          <a:p>
            <a:pPr>
              <a:defRPr/>
            </a:pPr>
            <a:endParaRPr/>
          </a:p>
        </p:txBody>
      </p:sp>
      <p:sp>
        <p:nvSpPr>
          <p:cNvPr id="445010331" name="Slide Number Placeholder 3"/>
          <p:cNvSpPr>
            <a:spLocks noGrp="1"/>
          </p:cNvSpPr>
          <p:nvPr>
            <p:ph type="sldNum" sz="quarter" idx="10"/>
          </p:nvPr>
        </p:nvSpPr>
        <p:spPr bwMode="auto"/>
        <p:txBody>
          <a:bodyPr/>
          <a:lstStyle/>
          <a:p>
            <a:pPr>
              <a:defRPr/>
            </a:pPr>
            <a:fld id="{03044E42-4FFC-B45F-5C85-5113613DBB35}" type="slidenum">
              <a:rPr/>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145204681" name="Slide Image Placeholder 1"/>
          <p:cNvSpPr>
            <a:spLocks noGrp="1" noRot="1" noChangeAspect="1"/>
          </p:cNvSpPr>
          <p:nvPr>
            <p:ph type="sldImg"/>
          </p:nvPr>
        </p:nvSpPr>
        <p:spPr bwMode="auto"/>
      </p:sp>
      <p:sp>
        <p:nvSpPr>
          <p:cNvPr id="1596216032" name="Notes Placeholder 2"/>
          <p:cNvSpPr>
            <a:spLocks noGrp="1"/>
          </p:cNvSpPr>
          <p:nvPr>
            <p:ph type="body" idx="1"/>
          </p:nvPr>
        </p:nvSpPr>
        <p:spPr bwMode="auto"/>
        <p:txBody>
          <a:bodyPr/>
          <a:lstStyle/>
          <a:p>
            <a:pPr>
              <a:defRPr/>
            </a:pPr>
            <a:endParaRPr/>
          </a:p>
        </p:txBody>
      </p:sp>
      <p:sp>
        <p:nvSpPr>
          <p:cNvPr id="2075796850" name="Slide Number Placeholder 3"/>
          <p:cNvSpPr>
            <a:spLocks noGrp="1"/>
          </p:cNvSpPr>
          <p:nvPr>
            <p:ph type="sldNum" sz="quarter" idx="10"/>
          </p:nvPr>
        </p:nvSpPr>
        <p:spPr bwMode="auto"/>
        <p:txBody>
          <a:bodyPr/>
          <a:lstStyle/>
          <a:p>
            <a:pPr>
              <a:defRPr/>
            </a:pPr>
            <a:fld id="{AC200CFE-055E-7601-16CB-21C97CA765B7}" type="slidenum">
              <a:rPr/>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274213831" name="Slide Image Placeholder 1"/>
          <p:cNvSpPr>
            <a:spLocks noGrp="1" noRot="1" noChangeAspect="1"/>
          </p:cNvSpPr>
          <p:nvPr>
            <p:ph type="sldImg"/>
          </p:nvPr>
        </p:nvSpPr>
        <p:spPr bwMode="auto"/>
      </p:sp>
      <p:sp>
        <p:nvSpPr>
          <p:cNvPr id="1471621054" name="Notes Placeholder 2"/>
          <p:cNvSpPr>
            <a:spLocks noGrp="1"/>
          </p:cNvSpPr>
          <p:nvPr>
            <p:ph type="body" idx="1"/>
          </p:nvPr>
        </p:nvSpPr>
        <p:spPr bwMode="auto"/>
        <p:txBody>
          <a:bodyPr/>
          <a:lstStyle/>
          <a:p>
            <a:pPr>
              <a:defRPr/>
            </a:pPr>
            <a:endParaRPr/>
          </a:p>
        </p:txBody>
      </p:sp>
      <p:sp>
        <p:nvSpPr>
          <p:cNvPr id="570883172" name="Slide Number Placeholder 3"/>
          <p:cNvSpPr>
            <a:spLocks noGrp="1"/>
          </p:cNvSpPr>
          <p:nvPr>
            <p:ph type="sldNum" sz="quarter" idx="10"/>
          </p:nvPr>
        </p:nvSpPr>
        <p:spPr bwMode="auto"/>
        <p:txBody>
          <a:bodyPr/>
          <a:lstStyle/>
          <a:p>
            <a:pPr>
              <a:defRPr/>
            </a:pPr>
            <a:fld id="{7C123CE1-89BE-1502-E49C-08FEBD1734E6}" type="slidenum">
              <a:rPr/>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90BCA-8CE6-FA03-4184-2D15BC5B5542}"/>
            </a:ext>
          </a:extLst>
        </p:cNvPr>
        <p:cNvGrpSpPr/>
        <p:nvPr/>
      </p:nvGrpSpPr>
      <p:grpSpPr bwMode="auto">
        <a:xfrm>
          <a:off x="0" y="0"/>
          <a:ext cx="0" cy="0"/>
          <a:chOff x="0" y="0"/>
          <a:chExt cx="0" cy="0"/>
        </a:xfrm>
      </p:grpSpPr>
      <p:sp>
        <p:nvSpPr>
          <p:cNvPr id="1274213831" name="Slide Image Placeholder 1">
            <a:extLst>
              <a:ext uri="{FF2B5EF4-FFF2-40B4-BE49-F238E27FC236}">
                <a16:creationId xmlns:a16="http://schemas.microsoft.com/office/drawing/2014/main" id="{66920CD5-4F0E-CED1-5543-B637740317B3}"/>
              </a:ext>
            </a:extLst>
          </p:cNvPr>
          <p:cNvSpPr>
            <a:spLocks noGrp="1" noRot="1" noChangeAspect="1"/>
          </p:cNvSpPr>
          <p:nvPr>
            <p:ph type="sldImg"/>
          </p:nvPr>
        </p:nvSpPr>
        <p:spPr bwMode="auto"/>
      </p:sp>
      <p:sp>
        <p:nvSpPr>
          <p:cNvPr id="1471621054" name="Notes Placeholder 2">
            <a:extLst>
              <a:ext uri="{FF2B5EF4-FFF2-40B4-BE49-F238E27FC236}">
                <a16:creationId xmlns:a16="http://schemas.microsoft.com/office/drawing/2014/main" id="{047B816C-C027-2F07-8D88-D021D6F260C8}"/>
              </a:ext>
            </a:extLst>
          </p:cNvPr>
          <p:cNvSpPr>
            <a:spLocks noGrp="1"/>
          </p:cNvSpPr>
          <p:nvPr>
            <p:ph type="body" idx="1"/>
          </p:nvPr>
        </p:nvSpPr>
        <p:spPr bwMode="auto"/>
        <p:txBody>
          <a:bodyPr/>
          <a:lstStyle/>
          <a:p>
            <a:pPr>
              <a:defRPr/>
            </a:pPr>
            <a:endParaRPr/>
          </a:p>
        </p:txBody>
      </p:sp>
      <p:sp>
        <p:nvSpPr>
          <p:cNvPr id="570883172" name="Slide Number Placeholder 3">
            <a:extLst>
              <a:ext uri="{FF2B5EF4-FFF2-40B4-BE49-F238E27FC236}">
                <a16:creationId xmlns:a16="http://schemas.microsoft.com/office/drawing/2014/main" id="{EF0C3852-92A1-C1DB-F2D3-6F4123F4B4E9}"/>
              </a:ext>
            </a:extLst>
          </p:cNvPr>
          <p:cNvSpPr>
            <a:spLocks noGrp="1"/>
          </p:cNvSpPr>
          <p:nvPr>
            <p:ph type="sldNum" sz="quarter" idx="10"/>
          </p:nvPr>
        </p:nvSpPr>
        <p:spPr bwMode="auto"/>
        <p:txBody>
          <a:bodyPr/>
          <a:lstStyle/>
          <a:p>
            <a:pPr>
              <a:defRPr/>
            </a:pPr>
            <a:fld id="{7C123CE1-89BE-1502-E49C-08FEBD1734E6}" type="slidenum">
              <a:rPr/>
              <a:t>7</a:t>
            </a:fld>
            <a:endParaRPr/>
          </a:p>
        </p:txBody>
      </p:sp>
    </p:spTree>
    <p:extLst>
      <p:ext uri="{BB962C8B-B14F-4D97-AF65-F5344CB8AC3E}">
        <p14:creationId xmlns:p14="http://schemas.microsoft.com/office/powerpoint/2010/main" val="36738267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C10E70-12D7-EDE8-E6F7-F59ADA96F882}"/>
            </a:ext>
          </a:extLst>
        </p:cNvPr>
        <p:cNvGrpSpPr/>
        <p:nvPr/>
      </p:nvGrpSpPr>
      <p:grpSpPr bwMode="auto">
        <a:xfrm>
          <a:off x="0" y="0"/>
          <a:ext cx="0" cy="0"/>
          <a:chOff x="0" y="0"/>
          <a:chExt cx="0" cy="0"/>
        </a:xfrm>
      </p:grpSpPr>
      <p:sp>
        <p:nvSpPr>
          <p:cNvPr id="1274213831" name="Slide Image Placeholder 1">
            <a:extLst>
              <a:ext uri="{FF2B5EF4-FFF2-40B4-BE49-F238E27FC236}">
                <a16:creationId xmlns:a16="http://schemas.microsoft.com/office/drawing/2014/main" id="{2DF8B653-E0E5-8187-4584-6C5ACFAB2830}"/>
              </a:ext>
            </a:extLst>
          </p:cNvPr>
          <p:cNvSpPr>
            <a:spLocks noGrp="1" noRot="1" noChangeAspect="1"/>
          </p:cNvSpPr>
          <p:nvPr>
            <p:ph type="sldImg"/>
          </p:nvPr>
        </p:nvSpPr>
        <p:spPr bwMode="auto"/>
      </p:sp>
      <p:sp>
        <p:nvSpPr>
          <p:cNvPr id="1471621054" name="Notes Placeholder 2">
            <a:extLst>
              <a:ext uri="{FF2B5EF4-FFF2-40B4-BE49-F238E27FC236}">
                <a16:creationId xmlns:a16="http://schemas.microsoft.com/office/drawing/2014/main" id="{3D50528F-2983-F1E9-AEF0-EF46D5984D86}"/>
              </a:ext>
            </a:extLst>
          </p:cNvPr>
          <p:cNvSpPr>
            <a:spLocks noGrp="1"/>
          </p:cNvSpPr>
          <p:nvPr>
            <p:ph type="body" idx="1"/>
          </p:nvPr>
        </p:nvSpPr>
        <p:spPr bwMode="auto"/>
        <p:txBody>
          <a:bodyPr/>
          <a:lstStyle/>
          <a:p>
            <a:pPr>
              <a:defRPr/>
            </a:pPr>
            <a:endParaRPr/>
          </a:p>
        </p:txBody>
      </p:sp>
      <p:sp>
        <p:nvSpPr>
          <p:cNvPr id="570883172" name="Slide Number Placeholder 3">
            <a:extLst>
              <a:ext uri="{FF2B5EF4-FFF2-40B4-BE49-F238E27FC236}">
                <a16:creationId xmlns:a16="http://schemas.microsoft.com/office/drawing/2014/main" id="{E79CE894-BED3-A1C6-439F-67F4CE7EB7F6}"/>
              </a:ext>
            </a:extLst>
          </p:cNvPr>
          <p:cNvSpPr>
            <a:spLocks noGrp="1"/>
          </p:cNvSpPr>
          <p:nvPr>
            <p:ph type="sldNum" sz="quarter" idx="10"/>
          </p:nvPr>
        </p:nvSpPr>
        <p:spPr bwMode="auto"/>
        <p:txBody>
          <a:bodyPr/>
          <a:lstStyle/>
          <a:p>
            <a:pPr>
              <a:defRPr/>
            </a:pPr>
            <a:fld id="{7C123CE1-89BE-1502-E49C-08FEBD1734E6}" type="slidenum">
              <a:rPr/>
              <a:t>8</a:t>
            </a:fld>
            <a:endParaRPr/>
          </a:p>
        </p:txBody>
      </p:sp>
    </p:spTree>
    <p:extLst>
      <p:ext uri="{BB962C8B-B14F-4D97-AF65-F5344CB8AC3E}">
        <p14:creationId xmlns:p14="http://schemas.microsoft.com/office/powerpoint/2010/main" val="40869934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135388201" name="Slide Image Placeholder 1"/>
          <p:cNvSpPr>
            <a:spLocks noGrp="1" noRot="1" noChangeAspect="1"/>
          </p:cNvSpPr>
          <p:nvPr>
            <p:ph type="sldImg"/>
          </p:nvPr>
        </p:nvSpPr>
        <p:spPr bwMode="auto"/>
      </p:sp>
      <p:sp>
        <p:nvSpPr>
          <p:cNvPr id="921846064" name="Notes Placeholder 2"/>
          <p:cNvSpPr>
            <a:spLocks noGrp="1"/>
          </p:cNvSpPr>
          <p:nvPr>
            <p:ph type="body" idx="1"/>
          </p:nvPr>
        </p:nvSpPr>
        <p:spPr bwMode="auto"/>
        <p:txBody>
          <a:bodyPr/>
          <a:lstStyle/>
          <a:p>
            <a:pPr>
              <a:defRPr/>
            </a:pPr>
            <a:endParaRPr/>
          </a:p>
        </p:txBody>
      </p:sp>
      <p:sp>
        <p:nvSpPr>
          <p:cNvPr id="294683546" name="Slide Number Placeholder 3"/>
          <p:cNvSpPr>
            <a:spLocks noGrp="1"/>
          </p:cNvSpPr>
          <p:nvPr>
            <p:ph type="sldNum" sz="quarter" idx="10"/>
          </p:nvPr>
        </p:nvSpPr>
        <p:spPr bwMode="auto"/>
        <p:txBody>
          <a:bodyPr/>
          <a:lstStyle/>
          <a:p>
            <a:pPr>
              <a:defRPr/>
            </a:pPr>
            <a:fld id="{7C123CE1-89BE-1502-E49C-08FEBD1734E6}" type="slidenum">
              <a:rPr/>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79200B03-6338-0300-DFAB-16DA5E688D43}" type="slidenum">
              <a:rPr/>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372880136" name="Slide Image Placeholder 1"/>
          <p:cNvSpPr>
            <a:spLocks noGrp="1" noRot="1" noChangeAspect="1"/>
          </p:cNvSpPr>
          <p:nvPr>
            <p:ph type="sldImg"/>
          </p:nvPr>
        </p:nvSpPr>
        <p:spPr bwMode="auto"/>
      </p:sp>
      <p:sp>
        <p:nvSpPr>
          <p:cNvPr id="347835743" name="Notes Placeholder 2"/>
          <p:cNvSpPr>
            <a:spLocks noGrp="1"/>
          </p:cNvSpPr>
          <p:nvPr>
            <p:ph type="body" idx="1"/>
          </p:nvPr>
        </p:nvSpPr>
        <p:spPr bwMode="auto"/>
        <p:txBody>
          <a:bodyPr/>
          <a:lstStyle/>
          <a:p>
            <a:pPr>
              <a:defRPr/>
            </a:pPr>
            <a:endParaRPr/>
          </a:p>
        </p:txBody>
      </p:sp>
      <p:sp>
        <p:nvSpPr>
          <p:cNvPr id="1288754990" name="Slide Number Placeholder 3"/>
          <p:cNvSpPr>
            <a:spLocks noGrp="1"/>
          </p:cNvSpPr>
          <p:nvPr>
            <p:ph type="sldNum" sz="quarter" idx="10"/>
          </p:nvPr>
        </p:nvSpPr>
        <p:spPr bwMode="auto"/>
        <p:txBody>
          <a:bodyPr/>
          <a:lstStyle/>
          <a:p>
            <a:pPr>
              <a:defRPr/>
            </a:pPr>
            <a:fld id="{7C123CE1-89BE-1502-E49C-08FEBD1734E6}" type="slidenum">
              <a:rPr/>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937418280" name="Slide Image Placeholder 1"/>
          <p:cNvSpPr>
            <a:spLocks noGrp="1" noRot="1" noChangeAspect="1"/>
          </p:cNvSpPr>
          <p:nvPr>
            <p:ph type="sldImg"/>
          </p:nvPr>
        </p:nvSpPr>
        <p:spPr bwMode="auto"/>
      </p:sp>
      <p:sp>
        <p:nvSpPr>
          <p:cNvPr id="2233607" name="Notes Placeholder 2"/>
          <p:cNvSpPr>
            <a:spLocks noGrp="1"/>
          </p:cNvSpPr>
          <p:nvPr>
            <p:ph type="body" idx="1"/>
          </p:nvPr>
        </p:nvSpPr>
        <p:spPr bwMode="auto"/>
        <p:txBody>
          <a:bodyPr/>
          <a:lstStyle/>
          <a:p>
            <a:pPr>
              <a:defRPr/>
            </a:pPr>
            <a:endParaRPr/>
          </a:p>
        </p:txBody>
      </p:sp>
      <p:sp>
        <p:nvSpPr>
          <p:cNvPr id="863737470" name="Slide Number Placeholder 3"/>
          <p:cNvSpPr>
            <a:spLocks noGrp="1"/>
          </p:cNvSpPr>
          <p:nvPr>
            <p:ph type="sldNum" sz="quarter" idx="10"/>
          </p:nvPr>
        </p:nvSpPr>
        <p:spPr bwMode="auto"/>
        <p:txBody>
          <a:bodyPr/>
          <a:lstStyle/>
          <a:p>
            <a:pPr>
              <a:defRPr/>
            </a:pPr>
            <a:fld id="{7C123CE1-89BE-1502-E49C-08FEBD1734E6}" type="slidenum">
              <a:rPr/>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593850848" name="Slide Image Placeholder 1"/>
          <p:cNvSpPr>
            <a:spLocks noGrp="1" noRot="1" noChangeAspect="1"/>
          </p:cNvSpPr>
          <p:nvPr>
            <p:ph type="sldImg"/>
          </p:nvPr>
        </p:nvSpPr>
        <p:spPr bwMode="auto"/>
      </p:sp>
      <p:sp>
        <p:nvSpPr>
          <p:cNvPr id="34356950" name="Notes Placeholder 2"/>
          <p:cNvSpPr>
            <a:spLocks noGrp="1"/>
          </p:cNvSpPr>
          <p:nvPr>
            <p:ph type="body" idx="1"/>
          </p:nvPr>
        </p:nvSpPr>
        <p:spPr bwMode="auto"/>
        <p:txBody>
          <a:bodyPr/>
          <a:lstStyle/>
          <a:p>
            <a:pPr>
              <a:defRPr/>
            </a:pPr>
            <a:endParaRPr/>
          </a:p>
        </p:txBody>
      </p:sp>
      <p:sp>
        <p:nvSpPr>
          <p:cNvPr id="1999361568" name="Slide Number Placeholder 3"/>
          <p:cNvSpPr>
            <a:spLocks noGrp="1"/>
          </p:cNvSpPr>
          <p:nvPr>
            <p:ph type="sldNum" sz="quarter" idx="10"/>
          </p:nvPr>
        </p:nvSpPr>
        <p:spPr bwMode="auto"/>
        <p:txBody>
          <a:bodyPr/>
          <a:lstStyle/>
          <a:p>
            <a:pPr>
              <a:defRPr/>
            </a:pPr>
            <a:fld id="{6D79DF26-0982-85F3-B56C-E64DD6C61F31}" type="slidenum">
              <a:rPr/>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677994269" name="Slide Image Placeholder 1"/>
          <p:cNvSpPr>
            <a:spLocks noGrp="1" noRot="1" noChangeAspect="1"/>
          </p:cNvSpPr>
          <p:nvPr>
            <p:ph type="sldImg"/>
          </p:nvPr>
        </p:nvSpPr>
        <p:spPr bwMode="auto"/>
      </p:sp>
      <p:sp>
        <p:nvSpPr>
          <p:cNvPr id="102659740" name="Notes Placeholder 2"/>
          <p:cNvSpPr>
            <a:spLocks noGrp="1"/>
          </p:cNvSpPr>
          <p:nvPr>
            <p:ph type="body" idx="1"/>
          </p:nvPr>
        </p:nvSpPr>
        <p:spPr bwMode="auto"/>
        <p:txBody>
          <a:bodyPr/>
          <a:lstStyle/>
          <a:p>
            <a:pPr>
              <a:defRPr/>
            </a:pPr>
            <a:endParaRPr/>
          </a:p>
        </p:txBody>
      </p:sp>
      <p:sp>
        <p:nvSpPr>
          <p:cNvPr id="900925566" name="Slide Number Placeholder 3"/>
          <p:cNvSpPr>
            <a:spLocks noGrp="1"/>
          </p:cNvSpPr>
          <p:nvPr>
            <p:ph type="sldNum" sz="quarter" idx="10"/>
          </p:nvPr>
        </p:nvSpPr>
        <p:spPr bwMode="auto"/>
        <p:txBody>
          <a:bodyPr/>
          <a:lstStyle/>
          <a:p>
            <a:pPr>
              <a:defRPr/>
            </a:pPr>
            <a:fld id="{6D79DF26-0982-85F3-B56C-E64DD6C61F31}" type="slidenum">
              <a:rPr/>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442471675" name="Slide Image Placeholder 1"/>
          <p:cNvSpPr>
            <a:spLocks noGrp="1" noRot="1" noChangeAspect="1"/>
          </p:cNvSpPr>
          <p:nvPr>
            <p:ph type="sldImg"/>
          </p:nvPr>
        </p:nvSpPr>
        <p:spPr bwMode="auto"/>
      </p:sp>
      <p:sp>
        <p:nvSpPr>
          <p:cNvPr id="1309920452" name="Notes Placeholder 2"/>
          <p:cNvSpPr>
            <a:spLocks noGrp="1"/>
          </p:cNvSpPr>
          <p:nvPr>
            <p:ph type="body" idx="1"/>
          </p:nvPr>
        </p:nvSpPr>
        <p:spPr bwMode="auto"/>
        <p:txBody>
          <a:bodyPr/>
          <a:lstStyle/>
          <a:p>
            <a:pPr>
              <a:defRPr/>
            </a:pPr>
            <a:endParaRPr/>
          </a:p>
        </p:txBody>
      </p:sp>
      <p:sp>
        <p:nvSpPr>
          <p:cNvPr id="1694565052" name="Slide Number Placeholder 3"/>
          <p:cNvSpPr>
            <a:spLocks noGrp="1"/>
          </p:cNvSpPr>
          <p:nvPr>
            <p:ph type="sldNum" sz="quarter" idx="10"/>
          </p:nvPr>
        </p:nvSpPr>
        <p:spPr bwMode="auto"/>
        <p:txBody>
          <a:bodyPr/>
          <a:lstStyle/>
          <a:p>
            <a:pPr>
              <a:defRPr/>
            </a:pPr>
            <a:fld id="{7C123CE1-89BE-1502-E49C-08FEBD1734E6}" type="slidenum">
              <a:rPr/>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697313137" name="Slide Image Placeholder 1"/>
          <p:cNvSpPr>
            <a:spLocks noGrp="1" noRot="1" noChangeAspect="1"/>
          </p:cNvSpPr>
          <p:nvPr>
            <p:ph type="sldImg"/>
          </p:nvPr>
        </p:nvSpPr>
        <p:spPr bwMode="auto"/>
      </p:sp>
      <p:sp>
        <p:nvSpPr>
          <p:cNvPr id="2064235875" name="Notes Placeholder 2"/>
          <p:cNvSpPr>
            <a:spLocks noGrp="1"/>
          </p:cNvSpPr>
          <p:nvPr>
            <p:ph type="body" idx="1"/>
          </p:nvPr>
        </p:nvSpPr>
        <p:spPr bwMode="auto"/>
        <p:txBody>
          <a:bodyPr/>
          <a:lstStyle/>
          <a:p>
            <a:pPr>
              <a:defRPr/>
            </a:pPr>
            <a:endParaRPr/>
          </a:p>
        </p:txBody>
      </p:sp>
      <p:sp>
        <p:nvSpPr>
          <p:cNvPr id="710167562" name="Slide Number Placeholder 3"/>
          <p:cNvSpPr>
            <a:spLocks noGrp="1"/>
          </p:cNvSpPr>
          <p:nvPr>
            <p:ph type="sldNum" sz="quarter" idx="10"/>
          </p:nvPr>
        </p:nvSpPr>
        <p:spPr bwMode="auto"/>
        <p:txBody>
          <a:bodyPr/>
          <a:lstStyle/>
          <a:p>
            <a:pPr>
              <a:defRPr/>
            </a:pPr>
            <a:fld id="{7C123CE1-89BE-1502-E49C-08FEBD1734E6}" type="slidenum">
              <a:rPr/>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959166171" name="Slide Image Placeholder 1"/>
          <p:cNvSpPr>
            <a:spLocks noGrp="1" noRot="1" noChangeAspect="1"/>
          </p:cNvSpPr>
          <p:nvPr>
            <p:ph type="sldImg"/>
          </p:nvPr>
        </p:nvSpPr>
        <p:spPr bwMode="auto"/>
      </p:sp>
      <p:sp>
        <p:nvSpPr>
          <p:cNvPr id="712939159" name="Notes Placeholder 2"/>
          <p:cNvSpPr>
            <a:spLocks noGrp="1"/>
          </p:cNvSpPr>
          <p:nvPr>
            <p:ph type="body" idx="1"/>
          </p:nvPr>
        </p:nvSpPr>
        <p:spPr bwMode="auto"/>
        <p:txBody>
          <a:bodyPr/>
          <a:lstStyle/>
          <a:p>
            <a:pPr>
              <a:defRPr/>
            </a:pPr>
            <a:endParaRPr/>
          </a:p>
        </p:txBody>
      </p:sp>
      <p:sp>
        <p:nvSpPr>
          <p:cNvPr id="1805108182" name="Slide Number Placeholder 3"/>
          <p:cNvSpPr>
            <a:spLocks noGrp="1"/>
          </p:cNvSpPr>
          <p:nvPr>
            <p:ph type="sldNum" sz="quarter" idx="10"/>
          </p:nvPr>
        </p:nvSpPr>
        <p:spPr bwMode="auto"/>
        <p:txBody>
          <a:bodyPr/>
          <a:lstStyle/>
          <a:p>
            <a:pPr>
              <a:defRPr/>
            </a:pPr>
            <a:fld id="{7C123CE1-89BE-1502-E49C-08FEBD1734E6}" type="slidenum">
              <a:rPr/>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707267100" name="Slide Image Placeholder 1"/>
          <p:cNvSpPr>
            <a:spLocks noGrp="1" noRot="1" noChangeAspect="1"/>
          </p:cNvSpPr>
          <p:nvPr>
            <p:ph type="sldImg"/>
          </p:nvPr>
        </p:nvSpPr>
        <p:spPr bwMode="auto"/>
      </p:sp>
      <p:sp>
        <p:nvSpPr>
          <p:cNvPr id="1871856468" name="Notes Placeholder 2"/>
          <p:cNvSpPr>
            <a:spLocks noGrp="1"/>
          </p:cNvSpPr>
          <p:nvPr>
            <p:ph type="body" idx="1"/>
          </p:nvPr>
        </p:nvSpPr>
        <p:spPr bwMode="auto"/>
        <p:txBody>
          <a:bodyPr/>
          <a:lstStyle/>
          <a:p>
            <a:pPr>
              <a:defRPr/>
            </a:pPr>
            <a:endParaRPr/>
          </a:p>
        </p:txBody>
      </p:sp>
      <p:sp>
        <p:nvSpPr>
          <p:cNvPr id="1892799744" name="Slide Number Placeholder 3"/>
          <p:cNvSpPr>
            <a:spLocks noGrp="1"/>
          </p:cNvSpPr>
          <p:nvPr>
            <p:ph type="sldNum" sz="quarter" idx="10"/>
          </p:nvPr>
        </p:nvSpPr>
        <p:spPr bwMode="auto"/>
        <p:txBody>
          <a:bodyPr/>
          <a:lstStyle/>
          <a:p>
            <a:pPr>
              <a:defRPr/>
            </a:pPr>
            <a:fld id="{7C123CE1-89BE-1502-E49C-08FEBD1734E6}" type="slidenum">
              <a:rPr/>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655263301" name="Slide Image Placeholder 1"/>
          <p:cNvSpPr>
            <a:spLocks noGrp="1" noRot="1" noChangeAspect="1"/>
          </p:cNvSpPr>
          <p:nvPr>
            <p:ph type="sldImg"/>
          </p:nvPr>
        </p:nvSpPr>
        <p:spPr bwMode="auto"/>
      </p:sp>
      <p:sp>
        <p:nvSpPr>
          <p:cNvPr id="1154685108" name="Notes Placeholder 2"/>
          <p:cNvSpPr>
            <a:spLocks noGrp="1"/>
          </p:cNvSpPr>
          <p:nvPr>
            <p:ph type="body" idx="1"/>
          </p:nvPr>
        </p:nvSpPr>
        <p:spPr bwMode="auto"/>
        <p:txBody>
          <a:bodyPr/>
          <a:lstStyle/>
          <a:p>
            <a:pPr>
              <a:defRPr/>
            </a:pPr>
            <a:endParaRPr/>
          </a:p>
        </p:txBody>
      </p:sp>
      <p:sp>
        <p:nvSpPr>
          <p:cNvPr id="1666155894" name="Slide Number Placeholder 3"/>
          <p:cNvSpPr>
            <a:spLocks noGrp="1"/>
          </p:cNvSpPr>
          <p:nvPr>
            <p:ph type="sldNum" sz="quarter" idx="10"/>
          </p:nvPr>
        </p:nvSpPr>
        <p:spPr bwMode="auto"/>
        <p:txBody>
          <a:bodyPr/>
          <a:lstStyle/>
          <a:p>
            <a:pPr>
              <a:defRPr/>
            </a:pPr>
            <a:fld id="{9CB1399E-F8EB-5F86-1629-7EED78A19B5C}" type="slidenum">
              <a:rPr/>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953457342" name="Slide Image Placeholder 1"/>
          <p:cNvSpPr>
            <a:spLocks noGrp="1" noRot="1" noChangeAspect="1"/>
          </p:cNvSpPr>
          <p:nvPr>
            <p:ph type="sldImg"/>
          </p:nvPr>
        </p:nvSpPr>
        <p:spPr bwMode="auto"/>
      </p:sp>
      <p:sp>
        <p:nvSpPr>
          <p:cNvPr id="1199125353" name="Notes Placeholder 2"/>
          <p:cNvSpPr>
            <a:spLocks noGrp="1"/>
          </p:cNvSpPr>
          <p:nvPr>
            <p:ph type="body" idx="1"/>
          </p:nvPr>
        </p:nvSpPr>
        <p:spPr bwMode="auto"/>
        <p:txBody>
          <a:bodyPr/>
          <a:lstStyle/>
          <a:p>
            <a:pPr>
              <a:defRPr/>
            </a:pPr>
            <a:endParaRPr/>
          </a:p>
        </p:txBody>
      </p:sp>
      <p:sp>
        <p:nvSpPr>
          <p:cNvPr id="1353549893" name="Slide Number Placeholder 3"/>
          <p:cNvSpPr>
            <a:spLocks noGrp="1"/>
          </p:cNvSpPr>
          <p:nvPr>
            <p:ph type="sldNum" sz="quarter" idx="10"/>
          </p:nvPr>
        </p:nvSpPr>
        <p:spPr bwMode="auto"/>
        <p:txBody>
          <a:bodyPr/>
          <a:lstStyle/>
          <a:p>
            <a:pPr>
              <a:defRPr/>
            </a:pPr>
            <a:fld id="{9CB1399E-F8EB-5F86-1629-7EED78A19B5C}" type="slidenum">
              <a:rPr/>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599611689" name="Slide Image Placeholder 1"/>
          <p:cNvSpPr>
            <a:spLocks noGrp="1" noRot="1" noChangeAspect="1"/>
          </p:cNvSpPr>
          <p:nvPr>
            <p:ph type="sldImg"/>
          </p:nvPr>
        </p:nvSpPr>
        <p:spPr bwMode="auto"/>
      </p:sp>
      <p:sp>
        <p:nvSpPr>
          <p:cNvPr id="1077488766" name="Notes Placeholder 2"/>
          <p:cNvSpPr>
            <a:spLocks noGrp="1"/>
          </p:cNvSpPr>
          <p:nvPr>
            <p:ph type="body" idx="1"/>
          </p:nvPr>
        </p:nvSpPr>
        <p:spPr bwMode="auto"/>
        <p:txBody>
          <a:bodyPr/>
          <a:lstStyle/>
          <a:p>
            <a:pPr>
              <a:defRPr/>
            </a:pPr>
            <a:endParaRPr/>
          </a:p>
        </p:txBody>
      </p:sp>
      <p:sp>
        <p:nvSpPr>
          <p:cNvPr id="1640335718" name="Slide Number Placeholder 3"/>
          <p:cNvSpPr>
            <a:spLocks noGrp="1"/>
          </p:cNvSpPr>
          <p:nvPr>
            <p:ph type="sldNum" sz="quarter" idx="10"/>
          </p:nvPr>
        </p:nvSpPr>
        <p:spPr bwMode="auto"/>
        <p:txBody>
          <a:bodyPr/>
          <a:lstStyle/>
          <a:p>
            <a:pPr>
              <a:defRPr/>
            </a:pPr>
            <a:fld id="{9CB1399E-F8EB-5F86-1629-7EED78A19B5C}" type="slidenum">
              <a:rPr/>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98FF1CE7-015F-1A33-757C-8A1B0D800439}" type="slidenum">
              <a:rPr/>
              <a:t>22</a:t>
            </a:fld>
            <a:endParaRPr/>
          </a:p>
        </p:txBody>
      </p:sp>
    </p:spTree>
    <p:extLst>
      <p:ext uri="{BB962C8B-B14F-4D97-AF65-F5344CB8AC3E}">
        <p14:creationId xmlns:p14="http://schemas.microsoft.com/office/powerpoint/2010/main" val="29423665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70E41-E9A0-023C-FAB9-B675A28D3E0B}"/>
            </a:ext>
          </a:extLst>
        </p:cNvPr>
        <p:cNvGrpSpPr/>
        <p:nvPr/>
      </p:nvGrpSpPr>
      <p:grpSpPr bwMode="auto">
        <a:xfrm>
          <a:off x="0" y="0"/>
          <a:ext cx="0" cy="0"/>
          <a:chOff x="0" y="0"/>
          <a:chExt cx="0" cy="0"/>
        </a:xfrm>
      </p:grpSpPr>
      <p:sp>
        <p:nvSpPr>
          <p:cNvPr id="2" name="Slide Image Placeholder 1">
            <a:extLst>
              <a:ext uri="{FF2B5EF4-FFF2-40B4-BE49-F238E27FC236}">
                <a16:creationId xmlns:a16="http://schemas.microsoft.com/office/drawing/2014/main" id="{60C91B31-0A86-19FC-C373-B42E0EC6A2CC}"/>
              </a:ext>
            </a:extLst>
          </p:cNvPr>
          <p:cNvSpPr>
            <a:spLocks noGrp="1" noRot="1" noChangeAspect="1"/>
          </p:cNvSpPr>
          <p:nvPr>
            <p:ph type="sldImg"/>
          </p:nvPr>
        </p:nvSpPr>
        <p:spPr bwMode="auto"/>
      </p:sp>
      <p:sp>
        <p:nvSpPr>
          <p:cNvPr id="3" name="Notes Placeholder 2">
            <a:extLst>
              <a:ext uri="{FF2B5EF4-FFF2-40B4-BE49-F238E27FC236}">
                <a16:creationId xmlns:a16="http://schemas.microsoft.com/office/drawing/2014/main" id="{F41E67EB-E039-A499-CE2F-36EFD84E41B0}"/>
              </a:ext>
            </a:extLst>
          </p:cNvPr>
          <p:cNvSpPr>
            <a:spLocks noGrp="1"/>
          </p:cNvSpPr>
          <p:nvPr>
            <p:ph type="body" idx="1"/>
          </p:nvPr>
        </p:nvSpPr>
        <p:spPr bwMode="auto"/>
        <p:txBody>
          <a:bodyPr/>
          <a:lstStyle/>
          <a:p>
            <a:pPr>
              <a:defRPr/>
            </a:pPr>
            <a:endParaRPr/>
          </a:p>
        </p:txBody>
      </p:sp>
      <p:sp>
        <p:nvSpPr>
          <p:cNvPr id="4" name="Slide Number Placeholder 3">
            <a:extLst>
              <a:ext uri="{FF2B5EF4-FFF2-40B4-BE49-F238E27FC236}">
                <a16:creationId xmlns:a16="http://schemas.microsoft.com/office/drawing/2014/main" id="{BEBA530F-CE7A-326C-5335-032F08278DE0}"/>
              </a:ext>
            </a:extLst>
          </p:cNvPr>
          <p:cNvSpPr>
            <a:spLocks noGrp="1"/>
          </p:cNvSpPr>
          <p:nvPr>
            <p:ph type="sldNum" sz="quarter" idx="10"/>
          </p:nvPr>
        </p:nvSpPr>
        <p:spPr bwMode="auto"/>
        <p:txBody>
          <a:bodyPr/>
          <a:lstStyle/>
          <a:p>
            <a:pPr>
              <a:defRPr/>
            </a:pPr>
            <a:fld id="{98FF1CE7-015F-1A33-757C-8A1B0D800439}" type="slidenum">
              <a:rPr/>
              <a:t>23</a:t>
            </a:fld>
            <a:endParaRPr/>
          </a:p>
        </p:txBody>
      </p:sp>
    </p:spTree>
    <p:extLst>
      <p:ext uri="{BB962C8B-B14F-4D97-AF65-F5344CB8AC3E}">
        <p14:creationId xmlns:p14="http://schemas.microsoft.com/office/powerpoint/2010/main" val="12709732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6CA9FE-6BDE-E398-23CB-DB888178F049}"/>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5AFA3766-ED59-2D6A-5FF6-C035BAED1754}"/>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F71C0500-969D-E1E9-1A2B-B6C3746809B7}"/>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EE6277E9-79C9-5510-A74B-0C0FF90BE88C}"/>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7B36195E-04A7-1276-0F4A-C4BC34A6E5B9}"/>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Budget de </a:t>
            </a:r>
            <a:r>
              <a:rPr lang="en-US" dirty="0" err="1"/>
              <a:t>l’Institut</a:t>
            </a:r>
            <a:r>
              <a:rPr lang="en-US" dirty="0"/>
              <a:t> Convergence : 9 860 000€</a:t>
            </a:r>
          </a:p>
        </p:txBody>
      </p:sp>
      <p:sp>
        <p:nvSpPr>
          <p:cNvPr id="6" name="Footer Placeholder 5">
            <a:extLst>
              <a:ext uri="{FF2B5EF4-FFF2-40B4-BE49-F238E27FC236}">
                <a16:creationId xmlns:a16="http://schemas.microsoft.com/office/drawing/2014/main" id="{ACAD5129-2896-2520-615A-98486A4BC850}"/>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B5852920-2EC6-9254-4864-C0F1ABF1A215}"/>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0680417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FA843-0EE7-FEE7-F706-840F6E971B70}"/>
            </a:ext>
          </a:extLst>
        </p:cNvPr>
        <p:cNvGrpSpPr/>
        <p:nvPr/>
      </p:nvGrpSpPr>
      <p:grpSpPr bwMode="auto">
        <a:xfrm>
          <a:off x="0" y="0"/>
          <a:ext cx="0" cy="0"/>
          <a:chOff x="0" y="0"/>
          <a:chExt cx="0" cy="0"/>
        </a:xfrm>
      </p:grpSpPr>
      <p:sp>
        <p:nvSpPr>
          <p:cNvPr id="2" name="Slide Image Placeholder 1">
            <a:extLst>
              <a:ext uri="{FF2B5EF4-FFF2-40B4-BE49-F238E27FC236}">
                <a16:creationId xmlns:a16="http://schemas.microsoft.com/office/drawing/2014/main" id="{0C09ECD6-0C04-CE6F-B3E0-6E2334B5B1F6}"/>
              </a:ext>
            </a:extLst>
          </p:cNvPr>
          <p:cNvSpPr>
            <a:spLocks noGrp="1" noRot="1" noChangeAspect="1"/>
          </p:cNvSpPr>
          <p:nvPr>
            <p:ph type="sldImg"/>
          </p:nvPr>
        </p:nvSpPr>
        <p:spPr bwMode="auto"/>
      </p:sp>
      <p:sp>
        <p:nvSpPr>
          <p:cNvPr id="3" name="Notes Placeholder 2">
            <a:extLst>
              <a:ext uri="{FF2B5EF4-FFF2-40B4-BE49-F238E27FC236}">
                <a16:creationId xmlns:a16="http://schemas.microsoft.com/office/drawing/2014/main" id="{F9FD6322-71BC-5D7A-B59F-A4B6FE8E92D5}"/>
              </a:ext>
            </a:extLst>
          </p:cNvPr>
          <p:cNvSpPr>
            <a:spLocks noGrp="1"/>
          </p:cNvSpPr>
          <p:nvPr>
            <p:ph type="body" idx="1"/>
          </p:nvPr>
        </p:nvSpPr>
        <p:spPr bwMode="auto"/>
        <p:txBody>
          <a:bodyPr/>
          <a:lstStyle/>
          <a:p>
            <a:pPr>
              <a:defRPr/>
            </a:pPr>
            <a:endParaRPr/>
          </a:p>
        </p:txBody>
      </p:sp>
      <p:sp>
        <p:nvSpPr>
          <p:cNvPr id="4" name="Slide Number Placeholder 3">
            <a:extLst>
              <a:ext uri="{FF2B5EF4-FFF2-40B4-BE49-F238E27FC236}">
                <a16:creationId xmlns:a16="http://schemas.microsoft.com/office/drawing/2014/main" id="{2EC55BC3-0F3A-D953-B89B-916CDC6A80A8}"/>
              </a:ext>
            </a:extLst>
          </p:cNvPr>
          <p:cNvSpPr>
            <a:spLocks noGrp="1"/>
          </p:cNvSpPr>
          <p:nvPr>
            <p:ph type="sldNum" sz="quarter" idx="10"/>
          </p:nvPr>
        </p:nvSpPr>
        <p:spPr bwMode="auto"/>
        <p:txBody>
          <a:bodyPr/>
          <a:lstStyle/>
          <a:p>
            <a:pPr>
              <a:defRPr/>
            </a:pPr>
            <a:fld id="{60200508-5178-C18D-E290-A3F47571741C}" type="slidenum">
              <a:rPr/>
              <a:t>29</a:t>
            </a:fld>
            <a:endParaRPr/>
          </a:p>
        </p:txBody>
      </p:sp>
    </p:spTree>
    <p:extLst>
      <p:ext uri="{BB962C8B-B14F-4D97-AF65-F5344CB8AC3E}">
        <p14:creationId xmlns:p14="http://schemas.microsoft.com/office/powerpoint/2010/main" val="28312726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preserve="1" userDrawn="1">
  <p:cSld name="Slide introduction : titre+contenu+filigrane">
    <p:spTree>
      <p:nvGrpSpPr>
        <p:cNvPr id="1" name=""/>
        <p:cNvGrpSpPr/>
        <p:nvPr/>
      </p:nvGrpSpPr>
      <p:grpSpPr bwMode="auto">
        <a:xfrm>
          <a:off x="0" y="0"/>
          <a:ext cx="0" cy="0"/>
          <a:chOff x="0" y="0"/>
          <a:chExt cx="0" cy="0"/>
        </a:xfrm>
      </p:grpSpPr>
      <p:pic>
        <p:nvPicPr>
          <p:cNvPr id="980872200" name="Image 6"/>
          <p:cNvPicPr>
            <a:picLocks noChangeAspect="1"/>
          </p:cNvPicPr>
          <p:nvPr userDrawn="1"/>
        </p:nvPicPr>
        <p:blipFill>
          <a:blip r:embed="rId2"/>
          <a:stretch/>
        </p:blipFill>
        <p:spPr bwMode="auto">
          <a:xfrm>
            <a:off x="176" y="0"/>
            <a:ext cx="10772420" cy="6059486"/>
          </a:xfrm>
          <a:prstGeom prst="rect">
            <a:avLst/>
          </a:prstGeom>
        </p:spPr>
      </p:pic>
      <p:sp>
        <p:nvSpPr>
          <p:cNvPr id="531983021" name="Espace réservé du contenu 3"/>
          <p:cNvSpPr>
            <a:spLocks noGrp="1"/>
          </p:cNvSpPr>
          <p:nvPr>
            <p:ph sz="half" idx="2" hasCustomPrompt="1"/>
          </p:nvPr>
        </p:nvSpPr>
        <p:spPr bwMode="auto">
          <a:xfrm>
            <a:off x="273820" y="1445569"/>
            <a:ext cx="10308112" cy="4023370"/>
          </a:xfrm>
          <a:prstGeom prst="rect">
            <a:avLst/>
          </a:prstGeom>
        </p:spPr>
        <p:txBody>
          <a:bodyPr/>
          <a:lstStyle>
            <a:lvl1pPr>
              <a:defRPr sz="2000">
                <a:solidFill>
                  <a:srgbClr val="FF6700"/>
                </a:solidFill>
              </a:defRPr>
            </a:lvl1pPr>
            <a:lvl2pPr>
              <a:defRPr sz="1800">
                <a:solidFill>
                  <a:srgbClr val="00294B"/>
                </a:solidFill>
              </a:defRPr>
            </a:lvl2pPr>
            <a:lvl3pPr>
              <a:defRPr sz="1600">
                <a:solidFill>
                  <a:srgbClr val="456487"/>
                </a:solidFill>
              </a:defRPr>
            </a:lvl3pPr>
            <a:lvl4pPr>
              <a:defRPr sz="1400">
                <a:solidFill>
                  <a:srgbClr val="456487"/>
                </a:solidFill>
              </a:defRPr>
            </a:lvl4pPr>
            <a:lvl5pPr>
              <a:defRPr sz="1400">
                <a:solidFill>
                  <a:srgbClr val="456487"/>
                </a:solidFill>
              </a:defRPr>
            </a:lvl5pPr>
          </a:lstStyle>
          <a:p>
            <a:pPr lvl="0">
              <a:defRPr/>
            </a:pPr>
            <a:r>
              <a:rPr lang="fr-FR"/>
              <a:t>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2084817039" name="Espace réservé de la date 6"/>
          <p:cNvSpPr>
            <a:spLocks noGrp="1"/>
          </p:cNvSpPr>
          <p:nvPr>
            <p:ph type="dt" sz="half" idx="10"/>
          </p:nvPr>
        </p:nvSpPr>
        <p:spPr bwMode="auto">
          <a:xfrm>
            <a:off x="201812" y="5714820"/>
            <a:ext cx="2411556" cy="322263"/>
          </a:xfrm>
        </p:spPr>
        <p:txBody>
          <a:bodyPr/>
          <a:lstStyle>
            <a:lvl1pPr>
              <a:defRPr>
                <a:solidFill>
                  <a:schemeClr val="bg1"/>
                </a:solidFill>
              </a:defRPr>
            </a:lvl1pPr>
          </a:lstStyle>
          <a:p>
            <a:pPr>
              <a:defRPr/>
            </a:pPr>
            <a:fld id="{29266485-1F8C-49AD-A5D5-E767E4406627}" type="datetime1">
              <a:rPr lang="fr-FR"/>
              <a:t>01/10/2026</a:t>
            </a:fld>
            <a:endParaRPr lang="fr-FR"/>
          </a:p>
        </p:txBody>
      </p:sp>
      <p:sp>
        <p:nvSpPr>
          <p:cNvPr id="1859711458" name="Espace réservé du pied de page 7"/>
          <p:cNvSpPr>
            <a:spLocks noGrp="1"/>
          </p:cNvSpPr>
          <p:nvPr>
            <p:ph type="ftr" sz="quarter" idx="11"/>
          </p:nvPr>
        </p:nvSpPr>
        <p:spPr bwMode="auto">
          <a:xfrm>
            <a:off x="2938116" y="5714820"/>
            <a:ext cx="4896544" cy="322263"/>
          </a:xfrm>
        </p:spPr>
        <p:txBody>
          <a:bodyPr/>
          <a:lstStyle>
            <a:lvl1pPr>
              <a:defRPr>
                <a:solidFill>
                  <a:schemeClr val="bg1"/>
                </a:solidFill>
              </a:defRPr>
            </a:lvl1pPr>
          </a:lstStyle>
          <a:p>
            <a:pPr>
              <a:defRPr/>
            </a:pPr>
            <a:endParaRPr lang="fr-FR"/>
          </a:p>
        </p:txBody>
      </p:sp>
      <p:sp>
        <p:nvSpPr>
          <p:cNvPr id="1101766334" name="Espace réservé du numéro de diapositive 8"/>
          <p:cNvSpPr>
            <a:spLocks noGrp="1"/>
          </p:cNvSpPr>
          <p:nvPr>
            <p:ph type="sldNum" sz="quarter" idx="12"/>
          </p:nvPr>
        </p:nvSpPr>
        <p:spPr bwMode="auto">
          <a:xfrm>
            <a:off x="8159407" y="5714820"/>
            <a:ext cx="2422525" cy="322263"/>
          </a:xfrm>
        </p:spPr>
        <p:txBody>
          <a:bodyPr/>
          <a:lstStyle>
            <a:lvl1pPr>
              <a:defRPr>
                <a:solidFill>
                  <a:schemeClr val="bg1"/>
                </a:solidFill>
              </a:defRPr>
            </a:lvl1pPr>
          </a:lstStyle>
          <a:p>
            <a:pPr>
              <a:defRPr/>
            </a:pPr>
            <a:fld id="{77E71596-5F9D-49C5-9701-16B3CA54319D}" type="slidenum">
              <a:rPr lang="fr-FR"/>
              <a:t>‹N°›</a:t>
            </a:fld>
            <a:endParaRPr lang="fr-FR"/>
          </a:p>
        </p:txBody>
      </p:sp>
      <p:sp>
        <p:nvSpPr>
          <p:cNvPr id="1526470657" name="Titre 1"/>
          <p:cNvSpPr>
            <a:spLocks noGrp="1"/>
          </p:cNvSpPr>
          <p:nvPr>
            <p:ph type="title"/>
          </p:nvPr>
        </p:nvSpPr>
        <p:spPr bwMode="auto">
          <a:xfrm>
            <a:off x="2290044" y="149425"/>
            <a:ext cx="5688632" cy="432048"/>
          </a:xfrm>
        </p:spPr>
        <p:txBody>
          <a:bodyPr>
            <a:normAutofit/>
          </a:bodyPr>
          <a:lstStyle>
            <a:lvl1pPr>
              <a:defRPr lang="fr-FR" sz="2200" b="1">
                <a:solidFill>
                  <a:srgbClr val="00294B"/>
                </a:solidFill>
                <a:latin typeface="+mj-lt"/>
                <a:ea typeface="+mj-ea"/>
                <a:cs typeface="+mj-cs"/>
              </a:defRPr>
            </a:lvl1pPr>
          </a:lstStyle>
          <a:p>
            <a:pPr>
              <a:defRPr/>
            </a:pPr>
            <a:r>
              <a:rPr lang="fr-FR"/>
              <a:t>Modifiez le style du titre</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preserve="1" userDrawn="1">
  <p:cSld name="1_Slide introduction V2 : titre+contenu+filigrane">
    <p:spTree>
      <p:nvGrpSpPr>
        <p:cNvPr id="1" name=""/>
        <p:cNvGrpSpPr/>
        <p:nvPr/>
      </p:nvGrpSpPr>
      <p:grpSpPr bwMode="auto">
        <a:xfrm>
          <a:off x="0" y="0"/>
          <a:ext cx="0" cy="0"/>
          <a:chOff x="0" y="0"/>
          <a:chExt cx="0" cy="0"/>
        </a:xfrm>
      </p:grpSpPr>
      <p:pic>
        <p:nvPicPr>
          <p:cNvPr id="1435090012" name="Image 6"/>
          <p:cNvPicPr>
            <a:picLocks noChangeAspect="1"/>
          </p:cNvPicPr>
          <p:nvPr userDrawn="1"/>
        </p:nvPicPr>
        <p:blipFill>
          <a:blip r:embed="rId2"/>
          <a:stretch/>
        </p:blipFill>
        <p:spPr bwMode="auto">
          <a:xfrm>
            <a:off x="177" y="0"/>
            <a:ext cx="10772418" cy="6059486"/>
          </a:xfrm>
          <a:prstGeom prst="rect">
            <a:avLst/>
          </a:prstGeom>
        </p:spPr>
      </p:pic>
      <p:sp>
        <p:nvSpPr>
          <p:cNvPr id="1504244898" name="Espace réservé du contenu 3"/>
          <p:cNvSpPr>
            <a:spLocks noGrp="1"/>
          </p:cNvSpPr>
          <p:nvPr>
            <p:ph sz="half" idx="2" hasCustomPrompt="1"/>
          </p:nvPr>
        </p:nvSpPr>
        <p:spPr bwMode="auto">
          <a:xfrm>
            <a:off x="273820" y="1445569"/>
            <a:ext cx="10308112" cy="4023370"/>
          </a:xfrm>
          <a:prstGeom prst="rect">
            <a:avLst/>
          </a:prstGeom>
        </p:spPr>
        <p:txBody>
          <a:bodyPr/>
          <a:lstStyle>
            <a:lvl1pPr>
              <a:defRPr sz="2000">
                <a:solidFill>
                  <a:srgbClr val="FF6700"/>
                </a:solidFill>
              </a:defRPr>
            </a:lvl1pPr>
            <a:lvl2pPr>
              <a:defRPr sz="1800">
                <a:solidFill>
                  <a:srgbClr val="00294B"/>
                </a:solidFill>
              </a:defRPr>
            </a:lvl2pPr>
            <a:lvl3pPr>
              <a:defRPr sz="1600">
                <a:solidFill>
                  <a:srgbClr val="456487"/>
                </a:solidFill>
              </a:defRPr>
            </a:lvl3pPr>
            <a:lvl4pPr>
              <a:defRPr sz="1400">
                <a:solidFill>
                  <a:srgbClr val="456487"/>
                </a:solidFill>
              </a:defRPr>
            </a:lvl4pPr>
            <a:lvl5pPr>
              <a:defRPr sz="1400">
                <a:solidFill>
                  <a:srgbClr val="456487"/>
                </a:solidFill>
              </a:defRPr>
            </a:lvl5pPr>
          </a:lstStyle>
          <a:p>
            <a:pPr lvl="0">
              <a:defRPr/>
            </a:pPr>
            <a:r>
              <a:rPr lang="fr-FR"/>
              <a:t>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1679497509" name="Espace réservé de la date 6"/>
          <p:cNvSpPr>
            <a:spLocks noGrp="1"/>
          </p:cNvSpPr>
          <p:nvPr>
            <p:ph type="dt" sz="half" idx="10"/>
          </p:nvPr>
        </p:nvSpPr>
        <p:spPr bwMode="auto">
          <a:xfrm>
            <a:off x="201812" y="5714820"/>
            <a:ext cx="2411556" cy="322263"/>
          </a:xfrm>
        </p:spPr>
        <p:txBody>
          <a:bodyPr/>
          <a:lstStyle>
            <a:lvl1pPr>
              <a:defRPr>
                <a:solidFill>
                  <a:schemeClr val="bg1"/>
                </a:solidFill>
              </a:defRPr>
            </a:lvl1pPr>
          </a:lstStyle>
          <a:p>
            <a:pPr>
              <a:defRPr/>
            </a:pPr>
            <a:fld id="{29266485-1F8C-49AD-A5D5-E767E4406627}" type="datetime1">
              <a:rPr lang="fr-FR"/>
              <a:t>01/10/2026</a:t>
            </a:fld>
            <a:endParaRPr lang="fr-FR"/>
          </a:p>
        </p:txBody>
      </p:sp>
      <p:sp>
        <p:nvSpPr>
          <p:cNvPr id="848564903" name="Espace réservé du pied de page 7"/>
          <p:cNvSpPr>
            <a:spLocks noGrp="1"/>
          </p:cNvSpPr>
          <p:nvPr>
            <p:ph type="ftr" sz="quarter" idx="11"/>
          </p:nvPr>
        </p:nvSpPr>
        <p:spPr bwMode="auto">
          <a:xfrm>
            <a:off x="2938116" y="5714820"/>
            <a:ext cx="4896544" cy="322263"/>
          </a:xfrm>
        </p:spPr>
        <p:txBody>
          <a:bodyPr/>
          <a:lstStyle>
            <a:lvl1pPr>
              <a:defRPr>
                <a:solidFill>
                  <a:schemeClr val="bg1"/>
                </a:solidFill>
              </a:defRPr>
            </a:lvl1pPr>
          </a:lstStyle>
          <a:p>
            <a:pPr>
              <a:defRPr/>
            </a:pPr>
            <a:endParaRPr lang="fr-FR"/>
          </a:p>
        </p:txBody>
      </p:sp>
      <p:sp>
        <p:nvSpPr>
          <p:cNvPr id="1606054914" name="Espace réservé du numéro de diapositive 8"/>
          <p:cNvSpPr>
            <a:spLocks noGrp="1"/>
          </p:cNvSpPr>
          <p:nvPr>
            <p:ph type="sldNum" sz="quarter" idx="12"/>
          </p:nvPr>
        </p:nvSpPr>
        <p:spPr bwMode="auto">
          <a:xfrm>
            <a:off x="8159407" y="5714820"/>
            <a:ext cx="2422525" cy="322263"/>
          </a:xfrm>
        </p:spPr>
        <p:txBody>
          <a:bodyPr/>
          <a:lstStyle>
            <a:lvl1pPr>
              <a:defRPr>
                <a:solidFill>
                  <a:schemeClr val="bg1"/>
                </a:solidFill>
              </a:defRPr>
            </a:lvl1pPr>
          </a:lstStyle>
          <a:p>
            <a:pPr>
              <a:defRPr/>
            </a:pPr>
            <a:fld id="{77E71596-5F9D-49C5-9701-16B3CA54319D}" type="slidenum">
              <a:rPr lang="fr-FR"/>
              <a:t>‹N°›</a:t>
            </a:fld>
            <a:endParaRPr lang="fr-FR"/>
          </a:p>
        </p:txBody>
      </p:sp>
      <p:sp>
        <p:nvSpPr>
          <p:cNvPr id="165183203" name="Titre 1"/>
          <p:cNvSpPr>
            <a:spLocks noGrp="1"/>
          </p:cNvSpPr>
          <p:nvPr>
            <p:ph type="title"/>
          </p:nvPr>
        </p:nvSpPr>
        <p:spPr bwMode="auto">
          <a:xfrm>
            <a:off x="2290044" y="149425"/>
            <a:ext cx="5688632" cy="432048"/>
          </a:xfrm>
        </p:spPr>
        <p:txBody>
          <a:bodyPr>
            <a:normAutofit/>
          </a:bodyPr>
          <a:lstStyle>
            <a:lvl1pPr>
              <a:defRPr lang="fr-FR" sz="2200" b="1">
                <a:solidFill>
                  <a:srgbClr val="00294B"/>
                </a:solidFill>
                <a:latin typeface="+mj-lt"/>
                <a:ea typeface="+mj-ea"/>
                <a:cs typeface="+mj-cs"/>
              </a:defRPr>
            </a:lvl1pPr>
          </a:lstStyle>
          <a:p>
            <a:pPr>
              <a:defRPr/>
            </a:pPr>
            <a:r>
              <a:rPr lang="fr-FR"/>
              <a:t>Modifiez le style du titre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preserve="1" userDrawn="1">
  <p:cSld name="Slide simple : titre+contenu+filigrane">
    <p:spTree>
      <p:nvGrpSpPr>
        <p:cNvPr id="1" name=""/>
        <p:cNvGrpSpPr/>
        <p:nvPr/>
      </p:nvGrpSpPr>
      <p:grpSpPr bwMode="auto">
        <a:xfrm>
          <a:off x="0" y="0"/>
          <a:ext cx="0" cy="0"/>
          <a:chOff x="0" y="0"/>
          <a:chExt cx="0" cy="0"/>
        </a:xfrm>
      </p:grpSpPr>
      <p:pic>
        <p:nvPicPr>
          <p:cNvPr id="942987123" name="Image 6"/>
          <p:cNvPicPr>
            <a:picLocks noChangeAspect="1"/>
          </p:cNvPicPr>
          <p:nvPr userDrawn="1"/>
        </p:nvPicPr>
        <p:blipFill>
          <a:blip r:embed="rId2"/>
          <a:stretch/>
        </p:blipFill>
        <p:spPr bwMode="auto">
          <a:xfrm>
            <a:off x="177" y="0"/>
            <a:ext cx="10772417" cy="6059484"/>
          </a:xfrm>
          <a:prstGeom prst="rect">
            <a:avLst/>
          </a:prstGeom>
        </p:spPr>
      </p:pic>
      <p:sp>
        <p:nvSpPr>
          <p:cNvPr id="1301805446" name="Titre 1"/>
          <p:cNvSpPr>
            <a:spLocks noGrp="1"/>
          </p:cNvSpPr>
          <p:nvPr>
            <p:ph type="title"/>
          </p:nvPr>
        </p:nvSpPr>
        <p:spPr bwMode="auto">
          <a:xfrm>
            <a:off x="2290044" y="149425"/>
            <a:ext cx="5688632" cy="432048"/>
          </a:xfrm>
        </p:spPr>
        <p:txBody>
          <a:bodyPr>
            <a:normAutofit/>
          </a:bodyPr>
          <a:lstStyle>
            <a:lvl1pPr>
              <a:defRPr sz="2200" b="1">
                <a:solidFill>
                  <a:srgbClr val="00294B"/>
                </a:solidFill>
              </a:defRPr>
            </a:lvl1pPr>
          </a:lstStyle>
          <a:p>
            <a:pPr>
              <a:defRPr/>
            </a:pPr>
            <a:r>
              <a:rPr lang="fr-FR"/>
              <a:t>Modifiez le style du titre</a:t>
            </a:r>
            <a:endParaRPr/>
          </a:p>
        </p:txBody>
      </p:sp>
      <p:sp>
        <p:nvSpPr>
          <p:cNvPr id="903830287" name="Espace réservé de la date 6"/>
          <p:cNvSpPr>
            <a:spLocks noGrp="1"/>
          </p:cNvSpPr>
          <p:nvPr>
            <p:ph type="dt" sz="half" idx="10"/>
          </p:nvPr>
        </p:nvSpPr>
        <p:spPr bwMode="auto">
          <a:xfrm>
            <a:off x="201812" y="5714820"/>
            <a:ext cx="2411556" cy="322263"/>
          </a:xfrm>
        </p:spPr>
        <p:txBody>
          <a:bodyPr/>
          <a:lstStyle>
            <a:lvl1pPr>
              <a:defRPr>
                <a:solidFill>
                  <a:schemeClr val="bg1"/>
                </a:solidFill>
              </a:defRPr>
            </a:lvl1pPr>
          </a:lstStyle>
          <a:p>
            <a:pPr>
              <a:defRPr/>
            </a:pPr>
            <a:fld id="{559EED68-CB98-4B02-A34D-AB6A0D8F9355}" type="datetime1">
              <a:rPr lang="fr-FR"/>
              <a:t>01/10/2026</a:t>
            </a:fld>
            <a:endParaRPr lang="fr-FR"/>
          </a:p>
        </p:txBody>
      </p:sp>
      <p:sp>
        <p:nvSpPr>
          <p:cNvPr id="350156650" name="Espace réservé du pied de page 7"/>
          <p:cNvSpPr>
            <a:spLocks noGrp="1"/>
          </p:cNvSpPr>
          <p:nvPr>
            <p:ph type="ftr" sz="quarter" idx="11"/>
          </p:nvPr>
        </p:nvSpPr>
        <p:spPr bwMode="auto">
          <a:xfrm>
            <a:off x="2938116" y="5714820"/>
            <a:ext cx="4896544" cy="322263"/>
          </a:xfrm>
        </p:spPr>
        <p:txBody>
          <a:bodyPr/>
          <a:lstStyle>
            <a:lvl1pPr>
              <a:defRPr>
                <a:solidFill>
                  <a:schemeClr val="bg1"/>
                </a:solidFill>
              </a:defRPr>
            </a:lvl1pPr>
          </a:lstStyle>
          <a:p>
            <a:pPr>
              <a:defRPr/>
            </a:pPr>
            <a:endParaRPr lang="fr-FR"/>
          </a:p>
        </p:txBody>
      </p:sp>
      <p:sp>
        <p:nvSpPr>
          <p:cNvPr id="1760216589" name="Espace réservé du numéro de diapositive 8"/>
          <p:cNvSpPr>
            <a:spLocks noGrp="1"/>
          </p:cNvSpPr>
          <p:nvPr>
            <p:ph type="sldNum" sz="quarter" idx="12"/>
          </p:nvPr>
        </p:nvSpPr>
        <p:spPr bwMode="auto">
          <a:xfrm>
            <a:off x="8159407" y="5714820"/>
            <a:ext cx="2422525" cy="322263"/>
          </a:xfrm>
        </p:spPr>
        <p:txBody>
          <a:bodyPr/>
          <a:lstStyle>
            <a:lvl1pPr>
              <a:defRPr>
                <a:solidFill>
                  <a:schemeClr val="bg1"/>
                </a:solidFill>
              </a:defRPr>
            </a:lvl1pPr>
          </a:lstStyle>
          <a:p>
            <a:pPr>
              <a:defRPr/>
            </a:pPr>
            <a:fld id="{77E71596-5F9D-49C5-9701-16B3CA54319D}" type="slidenum">
              <a:rPr lang="fr-FR"/>
              <a:t>‹N°›</a:t>
            </a:fld>
            <a:endParaRPr lang="fr-FR"/>
          </a:p>
        </p:txBody>
      </p:sp>
      <p:sp>
        <p:nvSpPr>
          <p:cNvPr id="97709211" name="Espace réservé du contenu 3"/>
          <p:cNvSpPr>
            <a:spLocks noGrp="1"/>
          </p:cNvSpPr>
          <p:nvPr>
            <p:ph sz="half" idx="2" hasCustomPrompt="1"/>
          </p:nvPr>
        </p:nvSpPr>
        <p:spPr bwMode="auto">
          <a:xfrm>
            <a:off x="273820" y="797495"/>
            <a:ext cx="10308112" cy="4671442"/>
          </a:xfrm>
          <a:prstGeom prst="rect">
            <a:avLst/>
          </a:prstGeom>
        </p:spPr>
        <p:txBody>
          <a:bodyPr/>
          <a:lstStyle>
            <a:lvl1pPr>
              <a:defRPr sz="2000">
                <a:solidFill>
                  <a:srgbClr val="FF6700"/>
                </a:solidFill>
              </a:defRPr>
            </a:lvl1pPr>
            <a:lvl2pPr>
              <a:defRPr sz="1800">
                <a:solidFill>
                  <a:srgbClr val="00294B"/>
                </a:solidFill>
              </a:defRPr>
            </a:lvl2pPr>
            <a:lvl3pPr>
              <a:defRPr sz="1600">
                <a:solidFill>
                  <a:srgbClr val="456487"/>
                </a:solidFill>
              </a:defRPr>
            </a:lvl3pPr>
            <a:lvl4pPr>
              <a:defRPr sz="1400">
                <a:solidFill>
                  <a:srgbClr val="456487"/>
                </a:solidFill>
              </a:defRPr>
            </a:lvl4pPr>
            <a:lvl5pPr>
              <a:defRPr sz="1400">
                <a:solidFill>
                  <a:srgbClr val="456487"/>
                </a:solidFill>
              </a:defRPr>
            </a:lvl5pPr>
          </a:lstStyle>
          <a:p>
            <a:pPr lvl="0">
              <a:defRPr/>
            </a:pPr>
            <a:r>
              <a:rPr lang="fr-FR"/>
              <a:t>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preserve="1" userDrawn="1">
  <p:cSld name="Slide simple : titre+contenu">
    <p:spTree>
      <p:nvGrpSpPr>
        <p:cNvPr id="1" name=""/>
        <p:cNvGrpSpPr/>
        <p:nvPr/>
      </p:nvGrpSpPr>
      <p:grpSpPr bwMode="auto">
        <a:xfrm>
          <a:off x="0" y="0"/>
          <a:ext cx="0" cy="0"/>
          <a:chOff x="0" y="0"/>
          <a:chExt cx="0" cy="0"/>
        </a:xfrm>
      </p:grpSpPr>
      <p:pic>
        <p:nvPicPr>
          <p:cNvPr id="1358464348" name="Image 6"/>
          <p:cNvPicPr>
            <a:picLocks noChangeAspect="1"/>
          </p:cNvPicPr>
          <p:nvPr userDrawn="1"/>
        </p:nvPicPr>
        <p:blipFill>
          <a:blip r:embed="rId2"/>
          <a:stretch/>
        </p:blipFill>
        <p:spPr bwMode="auto">
          <a:xfrm>
            <a:off x="177" y="0"/>
            <a:ext cx="10772415" cy="6059484"/>
          </a:xfrm>
          <a:prstGeom prst="rect">
            <a:avLst/>
          </a:prstGeom>
        </p:spPr>
      </p:pic>
      <p:sp>
        <p:nvSpPr>
          <p:cNvPr id="458189235" name="Titre 1"/>
          <p:cNvSpPr>
            <a:spLocks noGrp="1"/>
          </p:cNvSpPr>
          <p:nvPr>
            <p:ph type="title"/>
          </p:nvPr>
        </p:nvSpPr>
        <p:spPr bwMode="auto">
          <a:xfrm>
            <a:off x="2290044" y="149425"/>
            <a:ext cx="5688632" cy="432048"/>
          </a:xfrm>
        </p:spPr>
        <p:txBody>
          <a:bodyPr>
            <a:normAutofit/>
          </a:bodyPr>
          <a:lstStyle>
            <a:lvl1pPr>
              <a:defRPr sz="2200" b="1">
                <a:solidFill>
                  <a:srgbClr val="00294B"/>
                </a:solidFill>
              </a:defRPr>
            </a:lvl1pPr>
          </a:lstStyle>
          <a:p>
            <a:pPr>
              <a:defRPr/>
            </a:pPr>
            <a:r>
              <a:rPr lang="fr-FR"/>
              <a:t>Modifiez le style du titre</a:t>
            </a:r>
            <a:endParaRPr/>
          </a:p>
        </p:txBody>
      </p:sp>
      <p:sp>
        <p:nvSpPr>
          <p:cNvPr id="2096914019" name="Espace réservé de la date 6"/>
          <p:cNvSpPr>
            <a:spLocks noGrp="1"/>
          </p:cNvSpPr>
          <p:nvPr>
            <p:ph type="dt" sz="half" idx="10"/>
          </p:nvPr>
        </p:nvSpPr>
        <p:spPr bwMode="auto">
          <a:xfrm>
            <a:off x="201812" y="5714820"/>
            <a:ext cx="2411556" cy="322263"/>
          </a:xfrm>
        </p:spPr>
        <p:txBody>
          <a:bodyPr/>
          <a:lstStyle>
            <a:lvl1pPr>
              <a:defRPr>
                <a:solidFill>
                  <a:schemeClr val="bg1"/>
                </a:solidFill>
              </a:defRPr>
            </a:lvl1pPr>
          </a:lstStyle>
          <a:p>
            <a:pPr>
              <a:defRPr/>
            </a:pPr>
            <a:fld id="{82A7F0F3-D582-402A-B5FC-0362F90F69E0}" type="datetime1">
              <a:rPr lang="fr-FR"/>
              <a:t>01/10/2026</a:t>
            </a:fld>
            <a:endParaRPr lang="fr-FR"/>
          </a:p>
        </p:txBody>
      </p:sp>
      <p:sp>
        <p:nvSpPr>
          <p:cNvPr id="1963874193" name="Espace réservé du pied de page 7"/>
          <p:cNvSpPr>
            <a:spLocks noGrp="1"/>
          </p:cNvSpPr>
          <p:nvPr>
            <p:ph type="ftr" sz="quarter" idx="11"/>
          </p:nvPr>
        </p:nvSpPr>
        <p:spPr bwMode="auto">
          <a:xfrm>
            <a:off x="2938116" y="5714820"/>
            <a:ext cx="4896544" cy="322263"/>
          </a:xfrm>
        </p:spPr>
        <p:txBody>
          <a:bodyPr/>
          <a:lstStyle>
            <a:lvl1pPr>
              <a:defRPr>
                <a:solidFill>
                  <a:schemeClr val="bg1"/>
                </a:solidFill>
              </a:defRPr>
            </a:lvl1pPr>
          </a:lstStyle>
          <a:p>
            <a:pPr>
              <a:defRPr/>
            </a:pPr>
            <a:endParaRPr lang="fr-FR"/>
          </a:p>
        </p:txBody>
      </p:sp>
      <p:sp>
        <p:nvSpPr>
          <p:cNvPr id="1797384333" name="Espace réservé du numéro de diapositive 8"/>
          <p:cNvSpPr>
            <a:spLocks noGrp="1"/>
          </p:cNvSpPr>
          <p:nvPr>
            <p:ph type="sldNum" sz="quarter" idx="12"/>
          </p:nvPr>
        </p:nvSpPr>
        <p:spPr bwMode="auto">
          <a:xfrm>
            <a:off x="8159407" y="5714820"/>
            <a:ext cx="2422525" cy="322263"/>
          </a:xfrm>
        </p:spPr>
        <p:txBody>
          <a:bodyPr/>
          <a:lstStyle>
            <a:lvl1pPr>
              <a:defRPr>
                <a:solidFill>
                  <a:schemeClr val="bg1"/>
                </a:solidFill>
              </a:defRPr>
            </a:lvl1pPr>
          </a:lstStyle>
          <a:p>
            <a:pPr>
              <a:defRPr/>
            </a:pPr>
            <a:fld id="{77E71596-5F9D-49C5-9701-16B3CA54319D}" type="slidenum">
              <a:rPr lang="fr-FR"/>
              <a:t>‹N°›</a:t>
            </a:fld>
            <a:endParaRPr lang="fr-FR"/>
          </a:p>
        </p:txBody>
      </p:sp>
      <p:sp>
        <p:nvSpPr>
          <p:cNvPr id="1888448518" name="Espace réservé du contenu 3"/>
          <p:cNvSpPr>
            <a:spLocks noGrp="1"/>
          </p:cNvSpPr>
          <p:nvPr>
            <p:ph sz="half" idx="2" hasCustomPrompt="1"/>
          </p:nvPr>
        </p:nvSpPr>
        <p:spPr bwMode="auto">
          <a:xfrm>
            <a:off x="273820" y="797495"/>
            <a:ext cx="10308112" cy="4671442"/>
          </a:xfrm>
          <a:prstGeom prst="rect">
            <a:avLst/>
          </a:prstGeom>
        </p:spPr>
        <p:txBody>
          <a:bodyPr/>
          <a:lstStyle>
            <a:lvl1pPr>
              <a:defRPr sz="2000">
                <a:solidFill>
                  <a:srgbClr val="FF6700"/>
                </a:solidFill>
              </a:defRPr>
            </a:lvl1pPr>
            <a:lvl2pPr>
              <a:defRPr sz="1800">
                <a:solidFill>
                  <a:srgbClr val="00294B"/>
                </a:solidFill>
              </a:defRPr>
            </a:lvl2pPr>
            <a:lvl3pPr>
              <a:defRPr sz="1600">
                <a:solidFill>
                  <a:srgbClr val="456487"/>
                </a:solidFill>
              </a:defRPr>
            </a:lvl3pPr>
            <a:lvl4pPr>
              <a:defRPr sz="1400">
                <a:solidFill>
                  <a:srgbClr val="456487"/>
                </a:solidFill>
              </a:defRPr>
            </a:lvl4pPr>
            <a:lvl5pPr>
              <a:defRPr sz="1400">
                <a:solidFill>
                  <a:srgbClr val="456487"/>
                </a:solidFill>
              </a:defRPr>
            </a:lvl5pPr>
          </a:lstStyle>
          <a:p>
            <a:pPr lvl="0">
              <a:defRPr/>
            </a:pPr>
            <a:r>
              <a:rPr lang="fr-FR"/>
              <a:t>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preserve="1" userDrawn="1">
  <p:cSld name="Slide introduction : titre+2 contenus+filigrane">
    <p:spTree>
      <p:nvGrpSpPr>
        <p:cNvPr id="1" name=""/>
        <p:cNvGrpSpPr/>
        <p:nvPr/>
      </p:nvGrpSpPr>
      <p:grpSpPr bwMode="auto">
        <a:xfrm>
          <a:off x="0" y="0"/>
          <a:ext cx="0" cy="0"/>
          <a:chOff x="0" y="0"/>
          <a:chExt cx="0" cy="0"/>
        </a:xfrm>
      </p:grpSpPr>
      <p:pic>
        <p:nvPicPr>
          <p:cNvPr id="85008066" name="Image 13"/>
          <p:cNvPicPr>
            <a:picLocks noChangeAspect="1"/>
          </p:cNvPicPr>
          <p:nvPr userDrawn="1"/>
        </p:nvPicPr>
        <p:blipFill>
          <a:blip r:embed="rId2"/>
          <a:stretch/>
        </p:blipFill>
        <p:spPr bwMode="auto">
          <a:xfrm>
            <a:off x="176" y="0"/>
            <a:ext cx="10772420" cy="6059486"/>
          </a:xfrm>
          <a:prstGeom prst="rect">
            <a:avLst/>
          </a:prstGeom>
        </p:spPr>
      </p:pic>
      <p:sp>
        <p:nvSpPr>
          <p:cNvPr id="849151600" name="Titre 1"/>
          <p:cNvSpPr>
            <a:spLocks noGrp="1"/>
          </p:cNvSpPr>
          <p:nvPr>
            <p:ph type="title"/>
          </p:nvPr>
        </p:nvSpPr>
        <p:spPr bwMode="auto">
          <a:xfrm>
            <a:off x="2290044" y="149425"/>
            <a:ext cx="5688632" cy="432048"/>
          </a:xfrm>
        </p:spPr>
        <p:txBody>
          <a:bodyPr>
            <a:normAutofit/>
          </a:bodyPr>
          <a:lstStyle>
            <a:lvl1pPr>
              <a:defRPr lang="fr-FR" sz="2200" b="1">
                <a:solidFill>
                  <a:srgbClr val="00294B"/>
                </a:solidFill>
                <a:latin typeface="+mj-lt"/>
                <a:ea typeface="+mj-ea"/>
                <a:cs typeface="+mj-cs"/>
              </a:defRPr>
            </a:lvl1pPr>
          </a:lstStyle>
          <a:p>
            <a:pPr>
              <a:defRPr/>
            </a:pPr>
            <a:r>
              <a:rPr lang="fr-FR"/>
              <a:t>Modifiez le style du titre</a:t>
            </a:r>
            <a:endParaRPr/>
          </a:p>
        </p:txBody>
      </p:sp>
      <p:sp>
        <p:nvSpPr>
          <p:cNvPr id="1114272070" name="Espace réservé du contenu 3"/>
          <p:cNvSpPr>
            <a:spLocks noGrp="1"/>
          </p:cNvSpPr>
          <p:nvPr>
            <p:ph sz="half" idx="2" hasCustomPrompt="1"/>
          </p:nvPr>
        </p:nvSpPr>
        <p:spPr bwMode="auto">
          <a:xfrm>
            <a:off x="273820" y="1445569"/>
            <a:ext cx="5040559" cy="4023370"/>
          </a:xfrm>
          <a:prstGeom prst="rect">
            <a:avLst/>
          </a:prstGeom>
        </p:spPr>
        <p:txBody>
          <a:bodyPr/>
          <a:lstStyle>
            <a:lvl1pPr>
              <a:defRPr sz="2000">
                <a:solidFill>
                  <a:srgbClr val="FF6700"/>
                </a:solidFill>
              </a:defRPr>
            </a:lvl1pPr>
            <a:lvl2pPr>
              <a:defRPr sz="1800">
                <a:solidFill>
                  <a:srgbClr val="00294B"/>
                </a:solidFill>
              </a:defRPr>
            </a:lvl2pPr>
            <a:lvl3pPr>
              <a:defRPr sz="1600">
                <a:solidFill>
                  <a:srgbClr val="456487"/>
                </a:solidFill>
              </a:defRPr>
            </a:lvl3pPr>
            <a:lvl4pPr>
              <a:defRPr sz="1400">
                <a:solidFill>
                  <a:srgbClr val="456487"/>
                </a:solidFill>
              </a:defRPr>
            </a:lvl4pPr>
            <a:lvl5pPr>
              <a:defRPr sz="1400">
                <a:solidFill>
                  <a:srgbClr val="456487"/>
                </a:solidFill>
              </a:defRPr>
            </a:lvl5pPr>
          </a:lstStyle>
          <a:p>
            <a:pPr lvl="0">
              <a:defRPr/>
            </a:pPr>
            <a:r>
              <a:rPr lang="fr-FR"/>
              <a:t>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1482695148" name="Espace réservé du contenu 3"/>
          <p:cNvSpPr>
            <a:spLocks noGrp="1"/>
          </p:cNvSpPr>
          <p:nvPr>
            <p:ph sz="half" idx="13" hasCustomPrompt="1"/>
          </p:nvPr>
        </p:nvSpPr>
        <p:spPr bwMode="auto">
          <a:xfrm>
            <a:off x="5535752" y="1445569"/>
            <a:ext cx="5040559" cy="4023370"/>
          </a:xfrm>
          <a:prstGeom prst="rect">
            <a:avLst/>
          </a:prstGeom>
        </p:spPr>
        <p:txBody>
          <a:bodyPr/>
          <a:lstStyle>
            <a:lvl1pPr>
              <a:defRPr sz="2000">
                <a:solidFill>
                  <a:srgbClr val="FF6700"/>
                </a:solidFill>
              </a:defRPr>
            </a:lvl1pPr>
            <a:lvl2pPr>
              <a:defRPr sz="1800">
                <a:solidFill>
                  <a:srgbClr val="00294B"/>
                </a:solidFill>
              </a:defRPr>
            </a:lvl2pPr>
            <a:lvl3pPr>
              <a:defRPr sz="1600">
                <a:solidFill>
                  <a:srgbClr val="456487"/>
                </a:solidFill>
              </a:defRPr>
            </a:lvl3pPr>
            <a:lvl4pPr>
              <a:defRPr sz="1400">
                <a:solidFill>
                  <a:srgbClr val="456487"/>
                </a:solidFill>
              </a:defRPr>
            </a:lvl4pPr>
            <a:lvl5pPr>
              <a:defRPr sz="1400">
                <a:solidFill>
                  <a:srgbClr val="456487"/>
                </a:solidFill>
              </a:defRPr>
            </a:lvl5pPr>
          </a:lstStyle>
          <a:p>
            <a:pPr lvl="0">
              <a:defRPr/>
            </a:pPr>
            <a:r>
              <a:rPr lang="fr-FR"/>
              <a:t>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1073932081" name="Espace réservé de la date 6"/>
          <p:cNvSpPr>
            <a:spLocks noGrp="1"/>
          </p:cNvSpPr>
          <p:nvPr>
            <p:ph type="dt" sz="half" idx="10"/>
          </p:nvPr>
        </p:nvSpPr>
        <p:spPr bwMode="auto">
          <a:xfrm>
            <a:off x="201812" y="5714820"/>
            <a:ext cx="2411556" cy="322263"/>
          </a:xfrm>
        </p:spPr>
        <p:txBody>
          <a:bodyPr/>
          <a:lstStyle>
            <a:lvl1pPr>
              <a:defRPr>
                <a:solidFill>
                  <a:schemeClr val="bg1"/>
                </a:solidFill>
              </a:defRPr>
            </a:lvl1pPr>
          </a:lstStyle>
          <a:p>
            <a:pPr>
              <a:defRPr/>
            </a:pPr>
            <a:fld id="{BD7ACAEE-26E2-4090-BA40-F9D135FCBEFC}" type="datetime1">
              <a:rPr lang="fr-FR"/>
              <a:t>01/10/2026</a:t>
            </a:fld>
            <a:endParaRPr lang="fr-FR"/>
          </a:p>
        </p:txBody>
      </p:sp>
      <p:sp>
        <p:nvSpPr>
          <p:cNvPr id="873480325" name="Espace réservé du pied de page 7"/>
          <p:cNvSpPr>
            <a:spLocks noGrp="1"/>
          </p:cNvSpPr>
          <p:nvPr>
            <p:ph type="ftr" sz="quarter" idx="11"/>
          </p:nvPr>
        </p:nvSpPr>
        <p:spPr bwMode="auto">
          <a:xfrm>
            <a:off x="2938116" y="5714820"/>
            <a:ext cx="4896544" cy="322263"/>
          </a:xfrm>
        </p:spPr>
        <p:txBody>
          <a:bodyPr/>
          <a:lstStyle>
            <a:lvl1pPr>
              <a:defRPr>
                <a:solidFill>
                  <a:schemeClr val="bg1"/>
                </a:solidFill>
              </a:defRPr>
            </a:lvl1pPr>
          </a:lstStyle>
          <a:p>
            <a:pPr>
              <a:defRPr/>
            </a:pPr>
            <a:endParaRPr lang="fr-FR"/>
          </a:p>
        </p:txBody>
      </p:sp>
      <p:sp>
        <p:nvSpPr>
          <p:cNvPr id="1539081423" name="Espace réservé du numéro de diapositive 8"/>
          <p:cNvSpPr>
            <a:spLocks noGrp="1"/>
          </p:cNvSpPr>
          <p:nvPr>
            <p:ph type="sldNum" sz="quarter" idx="12"/>
          </p:nvPr>
        </p:nvSpPr>
        <p:spPr bwMode="auto">
          <a:xfrm>
            <a:off x="8159407" y="5714820"/>
            <a:ext cx="2422525" cy="322263"/>
          </a:xfrm>
        </p:spPr>
        <p:txBody>
          <a:bodyPr/>
          <a:lstStyle>
            <a:lvl1pPr>
              <a:defRPr>
                <a:solidFill>
                  <a:schemeClr val="bg1"/>
                </a:solidFill>
              </a:defRPr>
            </a:lvl1pPr>
          </a:lstStyle>
          <a:p>
            <a:pPr>
              <a:defRPr/>
            </a:pPr>
            <a:fld id="{77E71596-5F9D-49C5-9701-16B3CA54319D}" type="slidenum">
              <a:rPr lang="fr-F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preserve="1" userDrawn="1">
  <p:cSld name="Slide simple  : titre+2 contenus+filigrane">
    <p:spTree>
      <p:nvGrpSpPr>
        <p:cNvPr id="1" name=""/>
        <p:cNvGrpSpPr/>
        <p:nvPr/>
      </p:nvGrpSpPr>
      <p:grpSpPr bwMode="auto">
        <a:xfrm>
          <a:off x="0" y="0"/>
          <a:ext cx="0" cy="0"/>
          <a:chOff x="0" y="0"/>
          <a:chExt cx="0" cy="0"/>
        </a:xfrm>
      </p:grpSpPr>
      <p:pic>
        <p:nvPicPr>
          <p:cNvPr id="1076841700" name="Image 13"/>
          <p:cNvPicPr>
            <a:picLocks noChangeAspect="1"/>
          </p:cNvPicPr>
          <p:nvPr userDrawn="1"/>
        </p:nvPicPr>
        <p:blipFill>
          <a:blip r:embed="rId2"/>
          <a:stretch/>
        </p:blipFill>
        <p:spPr bwMode="auto">
          <a:xfrm>
            <a:off x="177" y="0"/>
            <a:ext cx="10772418" cy="6059486"/>
          </a:xfrm>
          <a:prstGeom prst="rect">
            <a:avLst/>
          </a:prstGeom>
        </p:spPr>
      </p:pic>
      <p:sp>
        <p:nvSpPr>
          <p:cNvPr id="985835520" name="Espace réservé de la date 6"/>
          <p:cNvSpPr>
            <a:spLocks noGrp="1"/>
          </p:cNvSpPr>
          <p:nvPr>
            <p:ph type="dt" sz="half" idx="10"/>
          </p:nvPr>
        </p:nvSpPr>
        <p:spPr bwMode="auto">
          <a:xfrm>
            <a:off x="201812" y="5714820"/>
            <a:ext cx="2411556" cy="322263"/>
          </a:xfrm>
        </p:spPr>
        <p:txBody>
          <a:bodyPr/>
          <a:lstStyle>
            <a:lvl1pPr>
              <a:defRPr>
                <a:solidFill>
                  <a:schemeClr val="bg1"/>
                </a:solidFill>
              </a:defRPr>
            </a:lvl1pPr>
          </a:lstStyle>
          <a:p>
            <a:pPr>
              <a:defRPr/>
            </a:pPr>
            <a:fld id="{BD7ACAEE-26E2-4090-BA40-F9D135FCBEFC}" type="datetime1">
              <a:rPr lang="fr-FR"/>
              <a:t>01/10/2026</a:t>
            </a:fld>
            <a:endParaRPr lang="fr-FR"/>
          </a:p>
        </p:txBody>
      </p:sp>
      <p:sp>
        <p:nvSpPr>
          <p:cNvPr id="953718837" name="Espace réservé du pied de page 7"/>
          <p:cNvSpPr>
            <a:spLocks noGrp="1"/>
          </p:cNvSpPr>
          <p:nvPr>
            <p:ph type="ftr" sz="quarter" idx="11"/>
          </p:nvPr>
        </p:nvSpPr>
        <p:spPr bwMode="auto">
          <a:xfrm>
            <a:off x="2938116" y="5714820"/>
            <a:ext cx="4896544" cy="322263"/>
          </a:xfrm>
        </p:spPr>
        <p:txBody>
          <a:bodyPr/>
          <a:lstStyle>
            <a:lvl1pPr>
              <a:defRPr>
                <a:solidFill>
                  <a:schemeClr val="bg1"/>
                </a:solidFill>
              </a:defRPr>
            </a:lvl1pPr>
          </a:lstStyle>
          <a:p>
            <a:pPr>
              <a:defRPr/>
            </a:pPr>
            <a:endParaRPr lang="fr-FR"/>
          </a:p>
        </p:txBody>
      </p:sp>
      <p:sp>
        <p:nvSpPr>
          <p:cNvPr id="1848909203" name="Espace réservé du numéro de diapositive 8"/>
          <p:cNvSpPr>
            <a:spLocks noGrp="1"/>
          </p:cNvSpPr>
          <p:nvPr>
            <p:ph type="sldNum" sz="quarter" idx="12"/>
          </p:nvPr>
        </p:nvSpPr>
        <p:spPr bwMode="auto">
          <a:xfrm>
            <a:off x="8159407" y="5714820"/>
            <a:ext cx="2422525" cy="322263"/>
          </a:xfrm>
        </p:spPr>
        <p:txBody>
          <a:bodyPr/>
          <a:lstStyle>
            <a:lvl1pPr>
              <a:defRPr>
                <a:solidFill>
                  <a:schemeClr val="bg1"/>
                </a:solidFill>
              </a:defRPr>
            </a:lvl1pPr>
          </a:lstStyle>
          <a:p>
            <a:pPr>
              <a:defRPr/>
            </a:pPr>
            <a:fld id="{77E71596-5F9D-49C5-9701-16B3CA54319D}" type="slidenum">
              <a:rPr lang="fr-FR"/>
              <a:t>‹N°›</a:t>
            </a:fld>
            <a:endParaRPr lang="fr-FR"/>
          </a:p>
        </p:txBody>
      </p:sp>
      <p:sp>
        <p:nvSpPr>
          <p:cNvPr id="749443892" name="Titre 1"/>
          <p:cNvSpPr>
            <a:spLocks noGrp="1"/>
          </p:cNvSpPr>
          <p:nvPr>
            <p:ph type="title"/>
          </p:nvPr>
        </p:nvSpPr>
        <p:spPr bwMode="auto">
          <a:xfrm>
            <a:off x="2290044" y="149425"/>
            <a:ext cx="5688632" cy="432048"/>
          </a:xfrm>
        </p:spPr>
        <p:txBody>
          <a:bodyPr>
            <a:normAutofit/>
          </a:bodyPr>
          <a:lstStyle>
            <a:lvl1pPr>
              <a:defRPr lang="fr-FR" sz="2200" b="1">
                <a:solidFill>
                  <a:srgbClr val="00294B"/>
                </a:solidFill>
                <a:latin typeface="+mj-lt"/>
                <a:ea typeface="+mj-ea"/>
                <a:cs typeface="+mj-cs"/>
              </a:defRPr>
            </a:lvl1pPr>
          </a:lstStyle>
          <a:p>
            <a:pPr>
              <a:defRPr/>
            </a:pPr>
            <a:r>
              <a:rPr lang="fr-FR"/>
              <a:t>Modifiez le style du titre</a:t>
            </a:r>
            <a:endParaRPr/>
          </a:p>
        </p:txBody>
      </p:sp>
      <p:sp>
        <p:nvSpPr>
          <p:cNvPr id="1502272015" name="Espace réservé du contenu 3"/>
          <p:cNvSpPr>
            <a:spLocks noGrp="1"/>
          </p:cNvSpPr>
          <p:nvPr>
            <p:ph sz="half" idx="2" hasCustomPrompt="1"/>
          </p:nvPr>
        </p:nvSpPr>
        <p:spPr bwMode="auto">
          <a:xfrm>
            <a:off x="273820" y="797495"/>
            <a:ext cx="5040559" cy="4671442"/>
          </a:xfrm>
          <a:prstGeom prst="rect">
            <a:avLst/>
          </a:prstGeom>
        </p:spPr>
        <p:txBody>
          <a:bodyPr/>
          <a:lstStyle>
            <a:lvl1pPr>
              <a:defRPr sz="2000">
                <a:solidFill>
                  <a:srgbClr val="FF6700"/>
                </a:solidFill>
              </a:defRPr>
            </a:lvl1pPr>
            <a:lvl2pPr>
              <a:defRPr sz="1800">
                <a:solidFill>
                  <a:srgbClr val="00294B"/>
                </a:solidFill>
              </a:defRPr>
            </a:lvl2pPr>
            <a:lvl3pPr>
              <a:defRPr sz="1600">
                <a:solidFill>
                  <a:srgbClr val="456487"/>
                </a:solidFill>
              </a:defRPr>
            </a:lvl3pPr>
            <a:lvl4pPr>
              <a:defRPr sz="1400">
                <a:solidFill>
                  <a:srgbClr val="456487"/>
                </a:solidFill>
              </a:defRPr>
            </a:lvl4pPr>
            <a:lvl5pPr>
              <a:defRPr sz="1400">
                <a:solidFill>
                  <a:srgbClr val="456487"/>
                </a:solidFill>
              </a:defRPr>
            </a:lvl5pPr>
          </a:lstStyle>
          <a:p>
            <a:pPr lvl="0">
              <a:defRPr/>
            </a:pPr>
            <a:r>
              <a:rPr lang="fr-FR"/>
              <a:t>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598479687" name="Espace réservé du contenu 3"/>
          <p:cNvSpPr>
            <a:spLocks noGrp="1"/>
          </p:cNvSpPr>
          <p:nvPr>
            <p:ph sz="half" idx="13" hasCustomPrompt="1"/>
          </p:nvPr>
        </p:nvSpPr>
        <p:spPr bwMode="auto">
          <a:xfrm>
            <a:off x="5535752" y="797495"/>
            <a:ext cx="5040559" cy="4671442"/>
          </a:xfrm>
          <a:prstGeom prst="rect">
            <a:avLst/>
          </a:prstGeom>
        </p:spPr>
        <p:txBody>
          <a:bodyPr/>
          <a:lstStyle>
            <a:lvl1pPr>
              <a:defRPr sz="2000">
                <a:solidFill>
                  <a:srgbClr val="FF6700"/>
                </a:solidFill>
              </a:defRPr>
            </a:lvl1pPr>
            <a:lvl2pPr>
              <a:defRPr sz="1800">
                <a:solidFill>
                  <a:srgbClr val="00294B"/>
                </a:solidFill>
              </a:defRPr>
            </a:lvl2pPr>
            <a:lvl3pPr>
              <a:defRPr sz="1600">
                <a:solidFill>
                  <a:srgbClr val="456487"/>
                </a:solidFill>
              </a:defRPr>
            </a:lvl3pPr>
            <a:lvl4pPr>
              <a:defRPr sz="1400">
                <a:solidFill>
                  <a:srgbClr val="456487"/>
                </a:solidFill>
              </a:defRPr>
            </a:lvl4pPr>
            <a:lvl5pPr>
              <a:defRPr sz="1400">
                <a:solidFill>
                  <a:srgbClr val="456487"/>
                </a:solidFill>
              </a:defRPr>
            </a:lvl5pPr>
          </a:lstStyle>
          <a:p>
            <a:pPr lvl="0">
              <a:defRPr/>
            </a:pPr>
            <a:r>
              <a:rPr lang="fr-FR"/>
              <a:t>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PhAnim="0" preserve="1" userDrawn="1">
  <p:cSld name="Slide simple  : titre+2 contenus">
    <p:spTree>
      <p:nvGrpSpPr>
        <p:cNvPr id="1" name=""/>
        <p:cNvGrpSpPr/>
        <p:nvPr/>
      </p:nvGrpSpPr>
      <p:grpSpPr bwMode="auto">
        <a:xfrm>
          <a:off x="0" y="0"/>
          <a:ext cx="0" cy="0"/>
          <a:chOff x="0" y="0"/>
          <a:chExt cx="0" cy="0"/>
        </a:xfrm>
      </p:grpSpPr>
      <p:pic>
        <p:nvPicPr>
          <p:cNvPr id="228511890" name="Image 13"/>
          <p:cNvPicPr>
            <a:picLocks noChangeAspect="1"/>
          </p:cNvPicPr>
          <p:nvPr userDrawn="1"/>
        </p:nvPicPr>
        <p:blipFill>
          <a:blip r:embed="rId2"/>
          <a:stretch/>
        </p:blipFill>
        <p:spPr bwMode="auto">
          <a:xfrm>
            <a:off x="177" y="0"/>
            <a:ext cx="10772418" cy="6059486"/>
          </a:xfrm>
          <a:prstGeom prst="rect">
            <a:avLst/>
          </a:prstGeom>
        </p:spPr>
      </p:pic>
      <p:sp>
        <p:nvSpPr>
          <p:cNvPr id="909995805" name="Espace réservé de la date 6"/>
          <p:cNvSpPr>
            <a:spLocks noGrp="1"/>
          </p:cNvSpPr>
          <p:nvPr>
            <p:ph type="dt" sz="half" idx="10"/>
          </p:nvPr>
        </p:nvSpPr>
        <p:spPr bwMode="auto">
          <a:xfrm>
            <a:off x="201812" y="5714820"/>
            <a:ext cx="2411556" cy="322263"/>
          </a:xfrm>
        </p:spPr>
        <p:txBody>
          <a:bodyPr/>
          <a:lstStyle>
            <a:lvl1pPr>
              <a:defRPr>
                <a:solidFill>
                  <a:schemeClr val="bg1"/>
                </a:solidFill>
              </a:defRPr>
            </a:lvl1pPr>
          </a:lstStyle>
          <a:p>
            <a:pPr>
              <a:defRPr/>
            </a:pPr>
            <a:fld id="{A68D7631-66E5-4ADC-A6F5-EF6D5686EE47}" type="datetime1">
              <a:rPr lang="fr-FR"/>
              <a:t>01/10/2026</a:t>
            </a:fld>
            <a:endParaRPr lang="fr-FR"/>
          </a:p>
        </p:txBody>
      </p:sp>
      <p:sp>
        <p:nvSpPr>
          <p:cNvPr id="935986808" name="Espace réservé du pied de page 7"/>
          <p:cNvSpPr>
            <a:spLocks noGrp="1"/>
          </p:cNvSpPr>
          <p:nvPr>
            <p:ph type="ftr" sz="quarter" idx="11"/>
          </p:nvPr>
        </p:nvSpPr>
        <p:spPr bwMode="auto">
          <a:xfrm>
            <a:off x="2938116" y="5714820"/>
            <a:ext cx="4896544" cy="322263"/>
          </a:xfrm>
        </p:spPr>
        <p:txBody>
          <a:bodyPr/>
          <a:lstStyle>
            <a:lvl1pPr>
              <a:defRPr>
                <a:solidFill>
                  <a:schemeClr val="bg1"/>
                </a:solidFill>
              </a:defRPr>
            </a:lvl1pPr>
          </a:lstStyle>
          <a:p>
            <a:pPr>
              <a:defRPr/>
            </a:pPr>
            <a:endParaRPr lang="fr-FR"/>
          </a:p>
        </p:txBody>
      </p:sp>
      <p:sp>
        <p:nvSpPr>
          <p:cNvPr id="892778008" name="Espace réservé du numéro de diapositive 8"/>
          <p:cNvSpPr>
            <a:spLocks noGrp="1"/>
          </p:cNvSpPr>
          <p:nvPr>
            <p:ph type="sldNum" sz="quarter" idx="12"/>
          </p:nvPr>
        </p:nvSpPr>
        <p:spPr bwMode="auto">
          <a:xfrm>
            <a:off x="8159407" y="5714820"/>
            <a:ext cx="2422525" cy="322263"/>
          </a:xfrm>
        </p:spPr>
        <p:txBody>
          <a:bodyPr/>
          <a:lstStyle>
            <a:lvl1pPr>
              <a:defRPr>
                <a:solidFill>
                  <a:schemeClr val="bg1"/>
                </a:solidFill>
              </a:defRPr>
            </a:lvl1pPr>
          </a:lstStyle>
          <a:p>
            <a:pPr>
              <a:defRPr/>
            </a:pPr>
            <a:fld id="{77E71596-5F9D-49C5-9701-16B3CA54319D}" type="slidenum">
              <a:rPr lang="fr-FR"/>
              <a:t>‹N°›</a:t>
            </a:fld>
            <a:endParaRPr lang="fr-FR"/>
          </a:p>
        </p:txBody>
      </p:sp>
      <p:sp>
        <p:nvSpPr>
          <p:cNvPr id="217679971" name="Titre 1"/>
          <p:cNvSpPr>
            <a:spLocks noGrp="1"/>
          </p:cNvSpPr>
          <p:nvPr>
            <p:ph type="title"/>
          </p:nvPr>
        </p:nvSpPr>
        <p:spPr bwMode="auto">
          <a:xfrm>
            <a:off x="2290044" y="149425"/>
            <a:ext cx="5688632" cy="432048"/>
          </a:xfrm>
        </p:spPr>
        <p:txBody>
          <a:bodyPr>
            <a:normAutofit/>
          </a:bodyPr>
          <a:lstStyle>
            <a:lvl1pPr>
              <a:defRPr lang="fr-FR" sz="2200" b="1">
                <a:solidFill>
                  <a:srgbClr val="00294B"/>
                </a:solidFill>
                <a:latin typeface="+mj-lt"/>
                <a:ea typeface="+mj-ea"/>
                <a:cs typeface="+mj-cs"/>
              </a:defRPr>
            </a:lvl1pPr>
          </a:lstStyle>
          <a:p>
            <a:pPr>
              <a:defRPr/>
            </a:pPr>
            <a:r>
              <a:rPr lang="fr-FR"/>
              <a:t>Modifiez le style du titre</a:t>
            </a:r>
            <a:endParaRPr/>
          </a:p>
        </p:txBody>
      </p:sp>
      <p:sp>
        <p:nvSpPr>
          <p:cNvPr id="1092496512" name="Espace réservé du contenu 3"/>
          <p:cNvSpPr>
            <a:spLocks noGrp="1"/>
          </p:cNvSpPr>
          <p:nvPr>
            <p:ph sz="half" idx="2" hasCustomPrompt="1"/>
          </p:nvPr>
        </p:nvSpPr>
        <p:spPr bwMode="auto">
          <a:xfrm>
            <a:off x="273820" y="797495"/>
            <a:ext cx="5040559" cy="4671442"/>
          </a:xfrm>
          <a:prstGeom prst="rect">
            <a:avLst/>
          </a:prstGeom>
        </p:spPr>
        <p:txBody>
          <a:bodyPr/>
          <a:lstStyle>
            <a:lvl1pPr>
              <a:defRPr sz="2000">
                <a:solidFill>
                  <a:srgbClr val="FF6700"/>
                </a:solidFill>
              </a:defRPr>
            </a:lvl1pPr>
            <a:lvl2pPr>
              <a:defRPr sz="1800">
                <a:solidFill>
                  <a:srgbClr val="00294B"/>
                </a:solidFill>
              </a:defRPr>
            </a:lvl2pPr>
            <a:lvl3pPr>
              <a:defRPr sz="1600">
                <a:solidFill>
                  <a:srgbClr val="456487"/>
                </a:solidFill>
              </a:defRPr>
            </a:lvl3pPr>
            <a:lvl4pPr>
              <a:defRPr sz="1400">
                <a:solidFill>
                  <a:srgbClr val="456487"/>
                </a:solidFill>
              </a:defRPr>
            </a:lvl4pPr>
            <a:lvl5pPr>
              <a:defRPr sz="1400">
                <a:solidFill>
                  <a:srgbClr val="456487"/>
                </a:solidFill>
              </a:defRPr>
            </a:lvl5pPr>
          </a:lstStyle>
          <a:p>
            <a:pPr lvl="0">
              <a:defRPr/>
            </a:pPr>
            <a:r>
              <a:rPr lang="fr-FR"/>
              <a:t>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1289706839" name="Espace réservé du contenu 3"/>
          <p:cNvSpPr>
            <a:spLocks noGrp="1"/>
          </p:cNvSpPr>
          <p:nvPr>
            <p:ph sz="half" idx="13" hasCustomPrompt="1"/>
          </p:nvPr>
        </p:nvSpPr>
        <p:spPr bwMode="auto">
          <a:xfrm>
            <a:off x="5535752" y="797495"/>
            <a:ext cx="5040559" cy="4671442"/>
          </a:xfrm>
          <a:prstGeom prst="rect">
            <a:avLst/>
          </a:prstGeom>
        </p:spPr>
        <p:txBody>
          <a:bodyPr/>
          <a:lstStyle>
            <a:lvl1pPr>
              <a:defRPr sz="2000">
                <a:solidFill>
                  <a:srgbClr val="FF6700"/>
                </a:solidFill>
              </a:defRPr>
            </a:lvl1pPr>
            <a:lvl2pPr>
              <a:defRPr sz="1800">
                <a:solidFill>
                  <a:srgbClr val="00294B"/>
                </a:solidFill>
              </a:defRPr>
            </a:lvl2pPr>
            <a:lvl3pPr>
              <a:defRPr sz="1600">
                <a:solidFill>
                  <a:srgbClr val="456487"/>
                </a:solidFill>
              </a:defRPr>
            </a:lvl3pPr>
            <a:lvl4pPr>
              <a:defRPr sz="1400">
                <a:solidFill>
                  <a:srgbClr val="456487"/>
                </a:solidFill>
              </a:defRPr>
            </a:lvl4pPr>
            <a:lvl5pPr>
              <a:defRPr sz="1400">
                <a:solidFill>
                  <a:srgbClr val="456487"/>
                </a:solidFill>
              </a:defRPr>
            </a:lvl5pPr>
          </a:lstStyle>
          <a:p>
            <a:pPr lvl="0">
              <a:defRPr/>
            </a:pPr>
            <a:r>
              <a:rPr lang="fr-FR"/>
              <a:t>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type="titleOnly" preserve="1" userDrawn="1">
  <p:cSld name="Titre seul">
    <p:spTree>
      <p:nvGrpSpPr>
        <p:cNvPr id="1" name=""/>
        <p:cNvGrpSpPr/>
        <p:nvPr/>
      </p:nvGrpSpPr>
      <p:grpSpPr bwMode="auto">
        <a:xfrm>
          <a:off x="0" y="0"/>
          <a:ext cx="0" cy="0"/>
          <a:chOff x="0" y="0"/>
          <a:chExt cx="0" cy="0"/>
        </a:xfrm>
      </p:grpSpPr>
      <p:sp>
        <p:nvSpPr>
          <p:cNvPr id="745484762" name="Titre 1"/>
          <p:cNvSpPr>
            <a:spLocks noGrp="1"/>
          </p:cNvSpPr>
          <p:nvPr>
            <p:ph type="title"/>
          </p:nvPr>
        </p:nvSpPr>
        <p:spPr bwMode="auto"/>
        <p:txBody>
          <a:bodyPr/>
          <a:lstStyle/>
          <a:p>
            <a:pPr>
              <a:defRPr/>
            </a:pPr>
            <a:r>
              <a:rPr lang="fr-FR"/>
              <a:t>Modifiez le style du titre</a:t>
            </a:r>
            <a:endParaRPr/>
          </a:p>
        </p:txBody>
      </p:sp>
      <p:sp>
        <p:nvSpPr>
          <p:cNvPr id="1689334003" name="Espace réservé de la date 2"/>
          <p:cNvSpPr>
            <a:spLocks noGrp="1"/>
          </p:cNvSpPr>
          <p:nvPr>
            <p:ph type="dt" sz="half" idx="10"/>
          </p:nvPr>
        </p:nvSpPr>
        <p:spPr bwMode="auto"/>
        <p:txBody>
          <a:bodyPr/>
          <a:lstStyle/>
          <a:p>
            <a:pPr>
              <a:defRPr/>
            </a:pPr>
            <a:fld id="{69FA823E-D765-4F82-BAA8-6C8171F61452}" type="datetime1">
              <a:rPr lang="fr-FR"/>
              <a:t>01/10/2026</a:t>
            </a:fld>
            <a:endParaRPr lang="fr-FR"/>
          </a:p>
        </p:txBody>
      </p:sp>
      <p:sp>
        <p:nvSpPr>
          <p:cNvPr id="324973915" name="Espace réservé du pied de page 3"/>
          <p:cNvSpPr>
            <a:spLocks noGrp="1"/>
          </p:cNvSpPr>
          <p:nvPr>
            <p:ph type="ftr" sz="quarter" idx="11"/>
          </p:nvPr>
        </p:nvSpPr>
        <p:spPr bwMode="auto"/>
        <p:txBody>
          <a:bodyPr/>
          <a:lstStyle/>
          <a:p>
            <a:pPr>
              <a:defRPr/>
            </a:pPr>
            <a:endParaRPr lang="fr-FR"/>
          </a:p>
        </p:txBody>
      </p:sp>
      <p:sp>
        <p:nvSpPr>
          <p:cNvPr id="334277713" name="Espace réservé du numéro de diapositive 4"/>
          <p:cNvSpPr>
            <a:spLocks noGrp="1"/>
          </p:cNvSpPr>
          <p:nvPr>
            <p:ph type="sldNum" sz="quarter" idx="12"/>
          </p:nvPr>
        </p:nvSpPr>
        <p:spPr bwMode="auto"/>
        <p:txBody>
          <a:bodyPr/>
          <a:lstStyle/>
          <a:p>
            <a:pPr>
              <a:defRPr/>
            </a:pPr>
            <a:fld id="{2126CF9F-CC6A-4010-A70A-E16F699FA027}" type="slidenum">
              <a:rPr lang="fr-F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PhAnim="0" type="blank" preserve="1" userDrawn="1">
  <p:cSld name="Vide">
    <p:spTree>
      <p:nvGrpSpPr>
        <p:cNvPr id="1" name=""/>
        <p:cNvGrpSpPr/>
        <p:nvPr/>
      </p:nvGrpSpPr>
      <p:grpSpPr bwMode="auto">
        <a:xfrm>
          <a:off x="0" y="0"/>
          <a:ext cx="0" cy="0"/>
          <a:chOff x="0" y="0"/>
          <a:chExt cx="0" cy="0"/>
        </a:xfrm>
      </p:grpSpPr>
      <p:sp>
        <p:nvSpPr>
          <p:cNvPr id="849929950" name="Espace réservé de la date 1"/>
          <p:cNvSpPr>
            <a:spLocks noGrp="1"/>
          </p:cNvSpPr>
          <p:nvPr>
            <p:ph type="dt" sz="half" idx="10"/>
          </p:nvPr>
        </p:nvSpPr>
        <p:spPr bwMode="auto"/>
        <p:txBody>
          <a:bodyPr/>
          <a:lstStyle/>
          <a:p>
            <a:pPr>
              <a:defRPr/>
            </a:pPr>
            <a:fld id="{4D2146C1-5746-40B0-AC98-6DB7A4BA007B}" type="datetime1">
              <a:rPr lang="fr-FR"/>
              <a:t>01/10/2026</a:t>
            </a:fld>
            <a:endParaRPr lang="fr-FR"/>
          </a:p>
        </p:txBody>
      </p:sp>
      <p:sp>
        <p:nvSpPr>
          <p:cNvPr id="1259980853" name="Espace réservé du pied de page 2"/>
          <p:cNvSpPr>
            <a:spLocks noGrp="1"/>
          </p:cNvSpPr>
          <p:nvPr>
            <p:ph type="ftr" sz="quarter" idx="11"/>
          </p:nvPr>
        </p:nvSpPr>
        <p:spPr bwMode="auto"/>
        <p:txBody>
          <a:bodyPr/>
          <a:lstStyle/>
          <a:p>
            <a:pPr>
              <a:defRPr/>
            </a:pPr>
            <a:endParaRPr lang="fr-FR"/>
          </a:p>
        </p:txBody>
      </p:sp>
      <p:sp>
        <p:nvSpPr>
          <p:cNvPr id="1114449361" name="Espace réservé du numéro de diapositive 3"/>
          <p:cNvSpPr>
            <a:spLocks noGrp="1"/>
          </p:cNvSpPr>
          <p:nvPr>
            <p:ph type="sldNum" sz="quarter" idx="12"/>
          </p:nvPr>
        </p:nvSpPr>
        <p:spPr bwMode="auto"/>
        <p:txBody>
          <a:bodyPr/>
          <a:lstStyle/>
          <a:p>
            <a:pPr>
              <a:defRPr/>
            </a:pPr>
            <a:fld id="{2126CF9F-CC6A-4010-A70A-E16F699FA027}" type="slidenum">
              <a:rPr lang="fr-F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PhAnim="0" type="objTx" preserve="1" userDrawn="1">
  <p:cSld name="Contenu avec légende">
    <p:spTree>
      <p:nvGrpSpPr>
        <p:cNvPr id="1" name=""/>
        <p:cNvGrpSpPr/>
        <p:nvPr/>
      </p:nvGrpSpPr>
      <p:grpSpPr bwMode="auto">
        <a:xfrm>
          <a:off x="0" y="0"/>
          <a:ext cx="0" cy="0"/>
          <a:chOff x="0" y="0"/>
          <a:chExt cx="0" cy="0"/>
        </a:xfrm>
      </p:grpSpPr>
      <p:sp>
        <p:nvSpPr>
          <p:cNvPr id="712746840" name="Titre 1"/>
          <p:cNvSpPr>
            <a:spLocks noGrp="1"/>
          </p:cNvSpPr>
          <p:nvPr>
            <p:ph type="title"/>
          </p:nvPr>
        </p:nvSpPr>
        <p:spPr bwMode="auto">
          <a:xfrm>
            <a:off x="741363" y="403225"/>
            <a:ext cx="3475037" cy="1414462"/>
          </a:xfrm>
        </p:spPr>
        <p:txBody>
          <a:bodyPr anchor="b"/>
          <a:lstStyle>
            <a:lvl1pPr>
              <a:defRPr sz="3200"/>
            </a:lvl1pPr>
          </a:lstStyle>
          <a:p>
            <a:pPr>
              <a:defRPr/>
            </a:pPr>
            <a:r>
              <a:rPr lang="fr-FR"/>
              <a:t>Modifiez le style du titre</a:t>
            </a:r>
            <a:endParaRPr/>
          </a:p>
        </p:txBody>
      </p:sp>
      <p:sp>
        <p:nvSpPr>
          <p:cNvPr id="933716225" name="Espace réservé du contenu 2"/>
          <p:cNvSpPr>
            <a:spLocks noGrp="1"/>
          </p:cNvSpPr>
          <p:nvPr>
            <p:ph idx="1"/>
          </p:nvPr>
        </p:nvSpPr>
        <p:spPr bwMode="auto">
          <a:xfrm>
            <a:off x="4579938" y="873125"/>
            <a:ext cx="5453062" cy="43053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fr-FR"/>
              <a:t>Modifiez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498969621" name="Espace réservé du texte 3"/>
          <p:cNvSpPr>
            <a:spLocks noGrp="1"/>
          </p:cNvSpPr>
          <p:nvPr>
            <p:ph type="body" sz="half" idx="2"/>
          </p:nvPr>
        </p:nvSpPr>
        <p:spPr bwMode="auto">
          <a:xfrm>
            <a:off x="741363" y="1817687"/>
            <a:ext cx="3475037" cy="33686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fr-FR"/>
              <a:t>Modifiez les styles du texte du masque</a:t>
            </a:r>
            <a:endParaRPr/>
          </a:p>
        </p:txBody>
      </p:sp>
      <p:sp>
        <p:nvSpPr>
          <p:cNvPr id="630007360" name="Espace réservé de la date 4"/>
          <p:cNvSpPr>
            <a:spLocks noGrp="1"/>
          </p:cNvSpPr>
          <p:nvPr>
            <p:ph type="dt" sz="half" idx="10"/>
          </p:nvPr>
        </p:nvSpPr>
        <p:spPr bwMode="auto"/>
        <p:txBody>
          <a:bodyPr/>
          <a:lstStyle/>
          <a:p>
            <a:pPr>
              <a:defRPr/>
            </a:pPr>
            <a:fld id="{FCBA8EDB-206D-43FF-BB87-BB3B3E2835B1}" type="datetime1">
              <a:rPr lang="fr-FR"/>
              <a:t>01/10/2026</a:t>
            </a:fld>
            <a:endParaRPr lang="fr-FR"/>
          </a:p>
        </p:txBody>
      </p:sp>
      <p:sp>
        <p:nvSpPr>
          <p:cNvPr id="1190897223" name="Espace réservé du pied de page 5"/>
          <p:cNvSpPr>
            <a:spLocks noGrp="1"/>
          </p:cNvSpPr>
          <p:nvPr>
            <p:ph type="ftr" sz="quarter" idx="11"/>
          </p:nvPr>
        </p:nvSpPr>
        <p:spPr bwMode="auto"/>
        <p:txBody>
          <a:bodyPr/>
          <a:lstStyle/>
          <a:p>
            <a:pPr>
              <a:defRPr/>
            </a:pPr>
            <a:endParaRPr lang="fr-FR"/>
          </a:p>
        </p:txBody>
      </p:sp>
      <p:sp>
        <p:nvSpPr>
          <p:cNvPr id="1733866722" name="Espace réservé du numéro de diapositive 6"/>
          <p:cNvSpPr>
            <a:spLocks noGrp="1"/>
          </p:cNvSpPr>
          <p:nvPr>
            <p:ph type="sldNum" sz="quarter" idx="12"/>
          </p:nvPr>
        </p:nvSpPr>
        <p:spPr bwMode="auto"/>
        <p:txBody>
          <a:bodyPr/>
          <a:lstStyle/>
          <a:p>
            <a:pPr>
              <a:defRPr/>
            </a:pPr>
            <a:fld id="{2126CF9F-CC6A-4010-A70A-E16F699FA027}" type="slidenum">
              <a:rPr lang="fr-F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PhAnim="0" type="picTx" preserve="1" userDrawn="1">
  <p:cSld name="Image avec légende">
    <p:spTree>
      <p:nvGrpSpPr>
        <p:cNvPr id="1" name=""/>
        <p:cNvGrpSpPr/>
        <p:nvPr/>
      </p:nvGrpSpPr>
      <p:grpSpPr bwMode="auto">
        <a:xfrm>
          <a:off x="0" y="0"/>
          <a:ext cx="0" cy="0"/>
          <a:chOff x="0" y="0"/>
          <a:chExt cx="0" cy="0"/>
        </a:xfrm>
      </p:grpSpPr>
      <p:sp>
        <p:nvSpPr>
          <p:cNvPr id="135921420" name="Titre 1"/>
          <p:cNvSpPr>
            <a:spLocks noGrp="1"/>
          </p:cNvSpPr>
          <p:nvPr>
            <p:ph type="title"/>
          </p:nvPr>
        </p:nvSpPr>
        <p:spPr bwMode="auto">
          <a:xfrm>
            <a:off x="741363" y="403225"/>
            <a:ext cx="3475037" cy="1414462"/>
          </a:xfrm>
        </p:spPr>
        <p:txBody>
          <a:bodyPr anchor="b"/>
          <a:lstStyle>
            <a:lvl1pPr>
              <a:defRPr sz="3200"/>
            </a:lvl1pPr>
          </a:lstStyle>
          <a:p>
            <a:pPr>
              <a:defRPr/>
            </a:pPr>
            <a:r>
              <a:rPr lang="fr-FR"/>
              <a:t>Modifiez le style du titre</a:t>
            </a:r>
            <a:endParaRPr/>
          </a:p>
        </p:txBody>
      </p:sp>
      <p:sp>
        <p:nvSpPr>
          <p:cNvPr id="812084667" name="Espace réservé pour une image  2"/>
          <p:cNvSpPr>
            <a:spLocks noGrp="1"/>
          </p:cNvSpPr>
          <p:nvPr>
            <p:ph type="pic" idx="1"/>
          </p:nvPr>
        </p:nvSpPr>
        <p:spPr bwMode="auto">
          <a:xfrm>
            <a:off x="4579938" y="873125"/>
            <a:ext cx="5453062" cy="43053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endParaRPr lang="fr-FR"/>
          </a:p>
        </p:txBody>
      </p:sp>
      <p:sp>
        <p:nvSpPr>
          <p:cNvPr id="1109000752" name="Espace réservé du texte 3"/>
          <p:cNvSpPr>
            <a:spLocks noGrp="1"/>
          </p:cNvSpPr>
          <p:nvPr>
            <p:ph type="body" sz="half" idx="2"/>
          </p:nvPr>
        </p:nvSpPr>
        <p:spPr bwMode="auto">
          <a:xfrm>
            <a:off x="741363" y="1817687"/>
            <a:ext cx="3475037" cy="33686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fr-FR"/>
              <a:t>Modifiez les styles du texte du masque</a:t>
            </a:r>
            <a:endParaRPr/>
          </a:p>
        </p:txBody>
      </p:sp>
      <p:sp>
        <p:nvSpPr>
          <p:cNvPr id="671648137" name="Espace réservé de la date 4"/>
          <p:cNvSpPr>
            <a:spLocks noGrp="1"/>
          </p:cNvSpPr>
          <p:nvPr>
            <p:ph type="dt" sz="half" idx="10"/>
          </p:nvPr>
        </p:nvSpPr>
        <p:spPr bwMode="auto"/>
        <p:txBody>
          <a:bodyPr/>
          <a:lstStyle/>
          <a:p>
            <a:pPr>
              <a:defRPr/>
            </a:pPr>
            <a:fld id="{82B4944E-FC58-498F-BAC5-6847BA2850FC}" type="datetime1">
              <a:rPr lang="fr-FR"/>
              <a:t>01/10/2026</a:t>
            </a:fld>
            <a:endParaRPr lang="fr-FR"/>
          </a:p>
        </p:txBody>
      </p:sp>
      <p:sp>
        <p:nvSpPr>
          <p:cNvPr id="72312150" name="Espace réservé du pied de page 5"/>
          <p:cNvSpPr>
            <a:spLocks noGrp="1"/>
          </p:cNvSpPr>
          <p:nvPr>
            <p:ph type="ftr" sz="quarter" idx="11"/>
          </p:nvPr>
        </p:nvSpPr>
        <p:spPr bwMode="auto"/>
        <p:txBody>
          <a:bodyPr/>
          <a:lstStyle/>
          <a:p>
            <a:pPr>
              <a:defRPr/>
            </a:pPr>
            <a:endParaRPr lang="fr-FR"/>
          </a:p>
        </p:txBody>
      </p:sp>
      <p:sp>
        <p:nvSpPr>
          <p:cNvPr id="1767100821" name="Espace réservé du numéro de diapositive 6"/>
          <p:cNvSpPr>
            <a:spLocks noGrp="1"/>
          </p:cNvSpPr>
          <p:nvPr>
            <p:ph type="sldNum" sz="quarter" idx="12"/>
          </p:nvPr>
        </p:nvSpPr>
        <p:spPr bwMode="auto"/>
        <p:txBody>
          <a:bodyPr/>
          <a:lstStyle/>
          <a:p>
            <a:pPr>
              <a:defRPr/>
            </a:pPr>
            <a:fld id="{2126CF9F-CC6A-4010-A70A-E16F699FA027}" type="slidenum">
              <a:rPr lang="fr-FR"/>
              <a:t>‹N°›</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type="vertTx" preserve="1" userDrawn="1">
  <p:cSld name="Titre et texte vertical">
    <p:spTree>
      <p:nvGrpSpPr>
        <p:cNvPr id="1" name=""/>
        <p:cNvGrpSpPr/>
        <p:nvPr/>
      </p:nvGrpSpPr>
      <p:grpSpPr bwMode="auto">
        <a:xfrm>
          <a:off x="0" y="0"/>
          <a:ext cx="0" cy="0"/>
          <a:chOff x="0" y="0"/>
          <a:chExt cx="0" cy="0"/>
        </a:xfrm>
      </p:grpSpPr>
      <p:sp>
        <p:nvSpPr>
          <p:cNvPr id="1955469444" name="Titre 1"/>
          <p:cNvSpPr>
            <a:spLocks noGrp="1"/>
          </p:cNvSpPr>
          <p:nvPr>
            <p:ph type="title"/>
          </p:nvPr>
        </p:nvSpPr>
        <p:spPr bwMode="auto"/>
        <p:txBody>
          <a:bodyPr/>
          <a:lstStyle/>
          <a:p>
            <a:pPr>
              <a:defRPr/>
            </a:pPr>
            <a:r>
              <a:rPr lang="fr-FR"/>
              <a:t>Modifiez le style du titre</a:t>
            </a:r>
            <a:endParaRPr/>
          </a:p>
        </p:txBody>
      </p:sp>
      <p:sp>
        <p:nvSpPr>
          <p:cNvPr id="1299397933" name="Espace réservé du texte vertical 2"/>
          <p:cNvSpPr>
            <a:spLocks noGrp="1"/>
          </p:cNvSpPr>
          <p:nvPr>
            <p:ph type="body" orient="vert" idx="1"/>
          </p:nvPr>
        </p:nvSpPr>
        <p:spPr bwMode="auto"/>
        <p:txBody>
          <a:bodyPr vert="eaVert"/>
          <a:lstStyle/>
          <a:p>
            <a:pPr lvl="0">
              <a:defRPr/>
            </a:pPr>
            <a:r>
              <a:rPr lang="fr-FR"/>
              <a:t>Modifiez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1613652037" name="Espace réservé de la date 3"/>
          <p:cNvSpPr>
            <a:spLocks noGrp="1"/>
          </p:cNvSpPr>
          <p:nvPr>
            <p:ph type="dt" sz="half" idx="10"/>
          </p:nvPr>
        </p:nvSpPr>
        <p:spPr bwMode="auto"/>
        <p:txBody>
          <a:bodyPr/>
          <a:lstStyle/>
          <a:p>
            <a:pPr>
              <a:defRPr/>
            </a:pPr>
            <a:fld id="{F296436A-2E1A-474F-B7AA-A7B381B36743}" type="datetime1">
              <a:rPr lang="fr-FR"/>
              <a:t>01/10/2026</a:t>
            </a:fld>
            <a:endParaRPr lang="fr-FR"/>
          </a:p>
        </p:txBody>
      </p:sp>
      <p:sp>
        <p:nvSpPr>
          <p:cNvPr id="310513693" name="Espace réservé du pied de page 4"/>
          <p:cNvSpPr>
            <a:spLocks noGrp="1"/>
          </p:cNvSpPr>
          <p:nvPr>
            <p:ph type="ftr" sz="quarter" idx="11"/>
          </p:nvPr>
        </p:nvSpPr>
        <p:spPr bwMode="auto"/>
        <p:txBody>
          <a:bodyPr/>
          <a:lstStyle/>
          <a:p>
            <a:pPr>
              <a:defRPr/>
            </a:pPr>
            <a:endParaRPr lang="fr-FR"/>
          </a:p>
        </p:txBody>
      </p:sp>
      <p:sp>
        <p:nvSpPr>
          <p:cNvPr id="1657796323" name="Espace réservé du numéro de diapositive 5"/>
          <p:cNvSpPr>
            <a:spLocks noGrp="1"/>
          </p:cNvSpPr>
          <p:nvPr>
            <p:ph type="sldNum" sz="quarter" idx="12"/>
          </p:nvPr>
        </p:nvSpPr>
        <p:spPr bwMode="auto"/>
        <p:txBody>
          <a:bodyPr/>
          <a:lstStyle/>
          <a:p>
            <a:pPr>
              <a:defRPr/>
            </a:pPr>
            <a:fld id="{2126CF9F-CC6A-4010-A70A-E16F699FA027}" type="slidenum">
              <a:rPr lang="fr-FR"/>
              <a:t>‹N°›</a:t>
            </a:fld>
            <a:endParaRPr lang="fr-F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Titre vertical et texte">
    <p:spTree>
      <p:nvGrpSpPr>
        <p:cNvPr id="1" name=""/>
        <p:cNvGrpSpPr/>
        <p:nvPr/>
      </p:nvGrpSpPr>
      <p:grpSpPr bwMode="auto">
        <a:xfrm>
          <a:off x="0" y="0"/>
          <a:ext cx="0" cy="0"/>
          <a:chOff x="0" y="0"/>
          <a:chExt cx="0" cy="0"/>
        </a:xfrm>
      </p:grpSpPr>
      <p:sp>
        <p:nvSpPr>
          <p:cNvPr id="1826590690" name="Titre vertical 1"/>
          <p:cNvSpPr>
            <a:spLocks noGrp="1"/>
          </p:cNvSpPr>
          <p:nvPr>
            <p:ph type="title" orient="vert"/>
          </p:nvPr>
        </p:nvSpPr>
        <p:spPr bwMode="auto">
          <a:xfrm>
            <a:off x="7708900" y="322263"/>
            <a:ext cx="2322513" cy="5135562"/>
          </a:xfrm>
        </p:spPr>
        <p:txBody>
          <a:bodyPr vert="eaVert"/>
          <a:lstStyle/>
          <a:p>
            <a:pPr>
              <a:defRPr/>
            </a:pPr>
            <a:r>
              <a:rPr lang="fr-FR"/>
              <a:t>Modifiez le style du titre</a:t>
            </a:r>
            <a:endParaRPr/>
          </a:p>
        </p:txBody>
      </p:sp>
      <p:sp>
        <p:nvSpPr>
          <p:cNvPr id="1916844502" name="Espace réservé du texte vertical 2"/>
          <p:cNvSpPr>
            <a:spLocks noGrp="1"/>
          </p:cNvSpPr>
          <p:nvPr>
            <p:ph type="body" orient="vert" idx="1"/>
          </p:nvPr>
        </p:nvSpPr>
        <p:spPr bwMode="auto">
          <a:xfrm>
            <a:off x="741363" y="322263"/>
            <a:ext cx="6815137" cy="5135562"/>
          </a:xfrm>
        </p:spPr>
        <p:txBody>
          <a:bodyPr vert="eaVert"/>
          <a:lstStyle/>
          <a:p>
            <a:pPr lvl="0">
              <a:defRPr/>
            </a:pPr>
            <a:r>
              <a:rPr lang="fr-FR"/>
              <a:t>Modifiez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119113376" name="Espace réservé de la date 3"/>
          <p:cNvSpPr>
            <a:spLocks noGrp="1"/>
          </p:cNvSpPr>
          <p:nvPr>
            <p:ph type="dt" sz="half" idx="10"/>
          </p:nvPr>
        </p:nvSpPr>
        <p:spPr bwMode="auto"/>
        <p:txBody>
          <a:bodyPr/>
          <a:lstStyle/>
          <a:p>
            <a:pPr>
              <a:defRPr/>
            </a:pPr>
            <a:fld id="{1C9529D9-9730-489B-9200-A9E9CA224BAF}" type="datetime1">
              <a:rPr lang="fr-FR"/>
              <a:t>01/10/2026</a:t>
            </a:fld>
            <a:endParaRPr lang="fr-FR"/>
          </a:p>
        </p:txBody>
      </p:sp>
      <p:sp>
        <p:nvSpPr>
          <p:cNvPr id="1972767015" name="Espace réservé du pied de page 4"/>
          <p:cNvSpPr>
            <a:spLocks noGrp="1"/>
          </p:cNvSpPr>
          <p:nvPr>
            <p:ph type="ftr" sz="quarter" idx="11"/>
          </p:nvPr>
        </p:nvSpPr>
        <p:spPr bwMode="auto"/>
        <p:txBody>
          <a:bodyPr/>
          <a:lstStyle/>
          <a:p>
            <a:pPr>
              <a:defRPr/>
            </a:pPr>
            <a:endParaRPr lang="fr-FR"/>
          </a:p>
        </p:txBody>
      </p:sp>
      <p:sp>
        <p:nvSpPr>
          <p:cNvPr id="2059658812" name="Espace réservé du numéro de diapositive 5"/>
          <p:cNvSpPr>
            <a:spLocks noGrp="1"/>
          </p:cNvSpPr>
          <p:nvPr>
            <p:ph type="sldNum" sz="quarter" idx="12"/>
          </p:nvPr>
        </p:nvSpPr>
        <p:spPr bwMode="auto"/>
        <p:txBody>
          <a:bodyPr/>
          <a:lstStyle/>
          <a:p>
            <a:pPr>
              <a:defRPr/>
            </a:pPr>
            <a:fld id="{2126CF9F-CC6A-4010-A70A-E16F699FA027}" type="slidenum">
              <a:rPr lang="fr-FR"/>
              <a:t>‹N°›</a:t>
            </a:fld>
            <a:endParaRPr lang="fr-F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PhAnim="0" userDrawn="1">
  <p:cSld name="Suppléments : Chiffres clés">
    <p:spTree>
      <p:nvGrpSpPr>
        <p:cNvPr id="1" name=""/>
        <p:cNvGrpSpPr/>
        <p:nvPr/>
      </p:nvGrpSpPr>
      <p:grpSpPr bwMode="auto">
        <a:xfrm>
          <a:off x="0" y="0"/>
          <a:ext cx="0" cy="0"/>
          <a:chOff x="0" y="0"/>
          <a:chExt cx="0" cy="0"/>
        </a:xfrm>
      </p:grpSpPr>
      <p:sp>
        <p:nvSpPr>
          <p:cNvPr id="1326890979" name="Espace réservé de la date 6"/>
          <p:cNvSpPr>
            <a:spLocks noGrp="1"/>
          </p:cNvSpPr>
          <p:nvPr>
            <p:ph type="dt" sz="half" idx="10"/>
          </p:nvPr>
        </p:nvSpPr>
        <p:spPr bwMode="auto">
          <a:xfrm>
            <a:off x="201812" y="5714820"/>
            <a:ext cx="2411556" cy="322263"/>
          </a:xfrm>
        </p:spPr>
        <p:txBody>
          <a:bodyPr/>
          <a:lstStyle>
            <a:lvl1pPr>
              <a:defRPr>
                <a:solidFill>
                  <a:schemeClr val="bg1"/>
                </a:solidFill>
              </a:defRPr>
            </a:lvl1pPr>
          </a:lstStyle>
          <a:p>
            <a:pPr>
              <a:defRPr/>
            </a:pPr>
            <a:fld id="{9643E441-9CE9-467E-A45E-81261F83965F}" type="datetime1">
              <a:rPr lang="fr-FR"/>
              <a:t>01/10/2026</a:t>
            </a:fld>
            <a:endParaRPr lang="fr-FR"/>
          </a:p>
        </p:txBody>
      </p:sp>
      <p:sp>
        <p:nvSpPr>
          <p:cNvPr id="1703476632" name="Espace réservé du pied de page 7"/>
          <p:cNvSpPr>
            <a:spLocks noGrp="1"/>
          </p:cNvSpPr>
          <p:nvPr>
            <p:ph type="ftr" sz="quarter" idx="11"/>
          </p:nvPr>
        </p:nvSpPr>
        <p:spPr bwMode="auto">
          <a:xfrm>
            <a:off x="2938116" y="5714820"/>
            <a:ext cx="4896544" cy="322263"/>
          </a:xfrm>
        </p:spPr>
        <p:txBody>
          <a:bodyPr/>
          <a:lstStyle>
            <a:lvl1pPr>
              <a:defRPr>
                <a:solidFill>
                  <a:schemeClr val="bg1"/>
                </a:solidFill>
              </a:defRPr>
            </a:lvl1pPr>
          </a:lstStyle>
          <a:p>
            <a:pPr>
              <a:defRPr/>
            </a:pPr>
            <a:endParaRPr lang="fr-FR"/>
          </a:p>
        </p:txBody>
      </p:sp>
      <p:sp>
        <p:nvSpPr>
          <p:cNvPr id="910497652" name="Espace réservé du numéro de diapositive 8"/>
          <p:cNvSpPr>
            <a:spLocks noGrp="1"/>
          </p:cNvSpPr>
          <p:nvPr>
            <p:ph type="sldNum" sz="quarter" idx="12"/>
          </p:nvPr>
        </p:nvSpPr>
        <p:spPr bwMode="auto">
          <a:xfrm>
            <a:off x="8159407" y="5714820"/>
            <a:ext cx="2422525" cy="322263"/>
          </a:xfrm>
        </p:spPr>
        <p:txBody>
          <a:bodyPr/>
          <a:lstStyle>
            <a:lvl1pPr>
              <a:defRPr>
                <a:solidFill>
                  <a:schemeClr val="bg1"/>
                </a:solidFill>
              </a:defRPr>
            </a:lvl1pPr>
          </a:lstStyle>
          <a:p>
            <a:pPr>
              <a:defRPr/>
            </a:pPr>
            <a:fld id="{77E71596-5F9D-49C5-9701-16B3CA54319D}" type="slidenum">
              <a:rPr lang="fr-FR"/>
              <a:t>‹N°›</a:t>
            </a:fld>
            <a:endParaRPr lang="fr-FR"/>
          </a:p>
        </p:txBody>
      </p:sp>
      <p:sp>
        <p:nvSpPr>
          <p:cNvPr id="683061407" name="Titre 1"/>
          <p:cNvSpPr>
            <a:spLocks noGrp="1"/>
          </p:cNvSpPr>
          <p:nvPr>
            <p:ph type="title"/>
          </p:nvPr>
        </p:nvSpPr>
        <p:spPr bwMode="auto">
          <a:xfrm>
            <a:off x="777877" y="149425"/>
            <a:ext cx="8712966" cy="432048"/>
          </a:xfrm>
        </p:spPr>
        <p:txBody>
          <a:bodyPr>
            <a:normAutofit/>
          </a:bodyPr>
          <a:lstStyle>
            <a:lvl1pPr algn="ctr">
              <a:defRPr lang="fr-FR" sz="2200" b="1">
                <a:solidFill>
                  <a:schemeClr val="bg1"/>
                </a:solidFill>
                <a:latin typeface="+mj-lt"/>
                <a:ea typeface="+mj-ea"/>
                <a:cs typeface="+mj-cs"/>
              </a:defRPr>
            </a:lvl1pPr>
          </a:lstStyle>
          <a:p>
            <a:pPr>
              <a:defRPr/>
            </a:pPr>
            <a:r>
              <a:rPr lang="fr-FR"/>
              <a:t>Modifiez le style du titre</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cSld name="slide-2-fili-small">
    <p:spTree>
      <p:nvGrpSpPr>
        <p:cNvPr id="1" name=""/>
        <p:cNvGrpSpPr/>
        <p:nvPr/>
      </p:nvGrpSpPr>
      <p:grpSpPr>
        <a:xfrm>
          <a:off x="0" y="0"/>
          <a:ext cx="0" cy="0"/>
          <a:chOff x="0" y="0"/>
          <a:chExt cx="0" cy="0"/>
        </a:xfrm>
      </p:grpSpPr>
      <p:pic>
        <p:nvPicPr>
          <p:cNvPr id="10" name="Imag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7" y="0"/>
            <a:ext cx="10772417" cy="6059485"/>
          </a:xfrm>
          <a:prstGeom prst="rect">
            <a:avLst/>
          </a:prstGeom>
        </p:spPr>
      </p:pic>
      <p:sp>
        <p:nvSpPr>
          <p:cNvPr id="2" name="Titre 1"/>
          <p:cNvSpPr>
            <a:spLocks noGrp="1"/>
          </p:cNvSpPr>
          <p:nvPr>
            <p:ph type="title"/>
          </p:nvPr>
        </p:nvSpPr>
        <p:spPr>
          <a:xfrm>
            <a:off x="2290044" y="149425"/>
            <a:ext cx="5688632" cy="432048"/>
          </a:xfrm>
        </p:spPr>
        <p:txBody>
          <a:bodyPr>
            <a:normAutofit/>
          </a:bodyPr>
          <a:lstStyle>
            <a:lvl1pPr>
              <a:defRPr sz="2400" b="1">
                <a:solidFill>
                  <a:srgbClr val="00294B"/>
                </a:solidFill>
              </a:defRPr>
            </a:lvl1pPr>
          </a:lstStyle>
          <a:p>
            <a:r>
              <a:rPr lang="fr-FR" dirty="0"/>
              <a:t>Modifiez le style du titre</a:t>
            </a:r>
          </a:p>
        </p:txBody>
      </p:sp>
      <p:sp>
        <p:nvSpPr>
          <p:cNvPr id="3" name="Espace réservé du texte 2"/>
          <p:cNvSpPr>
            <a:spLocks noGrp="1"/>
          </p:cNvSpPr>
          <p:nvPr>
            <p:ph type="body" idx="1"/>
          </p:nvPr>
        </p:nvSpPr>
        <p:spPr>
          <a:xfrm>
            <a:off x="741363" y="1485900"/>
            <a:ext cx="4557712" cy="727075"/>
          </a:xfrm>
        </p:spPr>
        <p:txBody>
          <a:bodyPr anchor="b"/>
          <a:lstStyle>
            <a:lvl1pPr marL="0" indent="0">
              <a:buNone/>
              <a:defRPr sz="2400" b="1">
                <a:solidFill>
                  <a:srgbClr val="00294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hasCustomPrompt="1"/>
          </p:nvPr>
        </p:nvSpPr>
        <p:spPr>
          <a:xfrm>
            <a:off x="741363" y="2212975"/>
            <a:ext cx="4557712" cy="3255963"/>
          </a:xfrm>
        </p:spPr>
        <p:txBody>
          <a:bodyPr/>
          <a:lstStyle>
            <a:lvl1pPr>
              <a:defRPr>
                <a:solidFill>
                  <a:srgbClr val="FF6700"/>
                </a:solidFill>
              </a:defRPr>
            </a:lvl1pPr>
            <a:lvl2pPr>
              <a:defRPr>
                <a:solidFill>
                  <a:srgbClr val="00294B"/>
                </a:solidFill>
              </a:defRPr>
            </a:lvl2pPr>
            <a:lvl3pPr>
              <a:defRPr>
                <a:solidFill>
                  <a:srgbClr val="456487"/>
                </a:solidFill>
              </a:defRPr>
            </a:lvl3pPr>
            <a:lvl4pPr>
              <a:defRPr>
                <a:solidFill>
                  <a:srgbClr val="456487"/>
                </a:solidFill>
              </a:defRPr>
            </a:lvl4pPr>
            <a:lvl5pPr>
              <a:defRPr>
                <a:solidFill>
                  <a:srgbClr val="456487"/>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5453063" y="1485900"/>
            <a:ext cx="4579937" cy="727075"/>
          </a:xfrm>
        </p:spPr>
        <p:txBody>
          <a:bodyPr anchor="b"/>
          <a:lstStyle>
            <a:lvl1pPr marL="0" indent="0">
              <a:buNone/>
              <a:defRPr sz="2400" b="1">
                <a:solidFill>
                  <a:srgbClr val="00294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hasCustomPrompt="1"/>
          </p:nvPr>
        </p:nvSpPr>
        <p:spPr>
          <a:xfrm>
            <a:off x="5453063" y="2212975"/>
            <a:ext cx="4579937" cy="3255963"/>
          </a:xfrm>
        </p:spPr>
        <p:txBody>
          <a:bodyPr/>
          <a:lstStyle>
            <a:lvl1pPr marL="228600" indent="-228600">
              <a:defRPr lang="fr-FR" sz="2800" kern="1200" dirty="0" smtClean="0">
                <a:solidFill>
                  <a:srgbClr val="FF6700"/>
                </a:solidFill>
                <a:latin typeface="+mn-lt"/>
                <a:ea typeface="+mn-ea"/>
                <a:cs typeface="+mn-cs"/>
              </a:defRPr>
            </a:lvl1pPr>
            <a:lvl2pPr marL="685800" indent="-228600">
              <a:defRPr lang="fr-FR" sz="2400" kern="1200" dirty="0" smtClean="0">
                <a:solidFill>
                  <a:srgbClr val="00294B"/>
                </a:solidFill>
                <a:latin typeface="+mn-lt"/>
                <a:ea typeface="+mn-ea"/>
                <a:cs typeface="+mn-cs"/>
              </a:defRPr>
            </a:lvl2pPr>
            <a:lvl3pPr marL="1143000" indent="-228600">
              <a:defRPr lang="fr-FR" sz="2000" kern="1200" dirty="0" smtClean="0">
                <a:solidFill>
                  <a:srgbClr val="456487"/>
                </a:solidFill>
                <a:latin typeface="+mn-lt"/>
                <a:ea typeface="+mn-ea"/>
                <a:cs typeface="+mn-cs"/>
              </a:defRPr>
            </a:lvl3pPr>
            <a:lvl4pPr>
              <a:defRPr>
                <a:solidFill>
                  <a:srgbClr val="456487"/>
                </a:solidFill>
              </a:defRPr>
            </a:lvl4pPr>
            <a:lvl5pPr>
              <a:defRPr>
                <a:solidFill>
                  <a:srgbClr val="456487"/>
                </a:solidFill>
              </a:defRPr>
            </a:lvl5pPr>
          </a:lstStyle>
          <a:p>
            <a:pPr marL="228600" lvl="0" indent="-228600" algn="l" defTabSz="914400" rtl="0" eaLnBrk="1" latinLnBrk="0" hangingPunct="1">
              <a:lnSpc>
                <a:spcPct val="90000"/>
              </a:lnSpc>
              <a:spcBef>
                <a:spcPts val="1000"/>
              </a:spcBef>
              <a:buFont typeface="Arial" panose="020B0604020202020204" pitchFamily="34" charset="0"/>
              <a:buChar char="•"/>
            </a:pPr>
            <a:r>
              <a:rPr lang="fr-FR" dirty="0"/>
              <a:t>Modifier les styles du texte du masque</a:t>
            </a:r>
          </a:p>
          <a:p>
            <a:pPr marL="685800" lvl="1" indent="-228600" algn="l" defTabSz="914400" rtl="0" eaLnBrk="1" latinLnBrk="0" hangingPunct="1">
              <a:lnSpc>
                <a:spcPct val="90000"/>
              </a:lnSpc>
              <a:spcBef>
                <a:spcPts val="500"/>
              </a:spcBef>
              <a:buFont typeface="Arial" panose="020B0604020202020204" pitchFamily="34" charset="0"/>
              <a:buChar char="•"/>
            </a:pPr>
            <a:r>
              <a:rPr lang="fr-FR" dirty="0"/>
              <a:t>Deuxième niveau</a:t>
            </a:r>
          </a:p>
          <a:p>
            <a:pPr marL="1143000" lvl="2" indent="-228600" algn="l" defTabSz="914400" rtl="0" eaLnBrk="1" latinLnBrk="0" hangingPunct="1">
              <a:lnSpc>
                <a:spcPct val="90000"/>
              </a:lnSpc>
              <a:spcBef>
                <a:spcPts val="500"/>
              </a:spcBef>
              <a:buFont typeface="Arial" panose="020B0604020202020204" pitchFamily="34" charset="0"/>
              <a:buChar char="•"/>
            </a:pPr>
            <a:r>
              <a:rPr lang="fr-FR" dirty="0"/>
              <a:t>Troisième niveau</a:t>
            </a:r>
          </a:p>
          <a:p>
            <a:pPr lvl="3"/>
            <a:r>
              <a:rPr lang="fr-FR" dirty="0"/>
              <a:t>Quatrième niveau</a:t>
            </a:r>
          </a:p>
          <a:p>
            <a:pPr lvl="4"/>
            <a:r>
              <a:rPr lang="fr-FR" dirty="0"/>
              <a:t>Cinquième niveau</a:t>
            </a:r>
          </a:p>
        </p:txBody>
      </p:sp>
      <p:sp>
        <p:nvSpPr>
          <p:cNvPr id="7" name="Espace réservé de la date 6"/>
          <p:cNvSpPr>
            <a:spLocks noGrp="1"/>
          </p:cNvSpPr>
          <p:nvPr>
            <p:ph type="dt" sz="half" idx="10"/>
          </p:nvPr>
        </p:nvSpPr>
        <p:spPr>
          <a:xfrm>
            <a:off x="201812" y="5714820"/>
            <a:ext cx="2411556" cy="322263"/>
          </a:xfrm>
        </p:spPr>
        <p:txBody>
          <a:bodyPr/>
          <a:lstStyle>
            <a:lvl1pPr>
              <a:defRPr>
                <a:solidFill>
                  <a:schemeClr val="bg1"/>
                </a:solidFill>
              </a:defRPr>
            </a:lvl1pPr>
          </a:lstStyle>
          <a:p>
            <a:fld id="{4A7624CB-6188-4F1D-B4CE-5EF1F2947878}" type="datetime1">
              <a:rPr lang="fr-FR" smtClean="0"/>
              <a:t>01/10/2026</a:t>
            </a:fld>
            <a:endParaRPr lang="fr-FR" dirty="0"/>
          </a:p>
        </p:txBody>
      </p:sp>
      <p:sp>
        <p:nvSpPr>
          <p:cNvPr id="8" name="Espace réservé du pied de page 7"/>
          <p:cNvSpPr>
            <a:spLocks noGrp="1"/>
          </p:cNvSpPr>
          <p:nvPr>
            <p:ph type="ftr" sz="quarter" idx="11"/>
          </p:nvPr>
        </p:nvSpPr>
        <p:spPr>
          <a:xfrm>
            <a:off x="2938116" y="5714820"/>
            <a:ext cx="4896544" cy="322263"/>
          </a:xfrm>
        </p:spPr>
        <p:txBody>
          <a:bodyPr/>
          <a:lstStyle>
            <a:lvl1pPr>
              <a:defRPr>
                <a:solidFill>
                  <a:schemeClr val="bg1"/>
                </a:solidFill>
              </a:defRPr>
            </a:lvl1pPr>
          </a:lstStyle>
          <a:p>
            <a:r>
              <a:rPr lang="fr-FR"/>
              <a:t>directoire 8 septembre 2026</a:t>
            </a:r>
            <a:endParaRPr lang="fr-FR" dirty="0"/>
          </a:p>
        </p:txBody>
      </p:sp>
      <p:sp>
        <p:nvSpPr>
          <p:cNvPr id="9" name="Espace réservé du numéro de diapositive 8"/>
          <p:cNvSpPr>
            <a:spLocks noGrp="1"/>
          </p:cNvSpPr>
          <p:nvPr>
            <p:ph type="sldNum" sz="quarter" idx="12"/>
          </p:nvPr>
        </p:nvSpPr>
        <p:spPr>
          <a:xfrm>
            <a:off x="8159407" y="5714820"/>
            <a:ext cx="2422525" cy="322263"/>
          </a:xfrm>
        </p:spPr>
        <p:txBody>
          <a:bodyPr/>
          <a:lstStyle>
            <a:lvl1pPr>
              <a:defRPr>
                <a:solidFill>
                  <a:schemeClr val="bg1"/>
                </a:solidFill>
              </a:defRPr>
            </a:lvl1pPr>
          </a:lstStyle>
          <a:p>
            <a:fld id="{77E71596-5F9D-49C5-9701-16B3CA54319D}" type="slidenum">
              <a:rPr lang="fr-FR" smtClean="0"/>
              <a:pPr/>
              <a:t>‹N°›</a:t>
            </a:fld>
            <a:endParaRPr lang="fr-FR" dirty="0"/>
          </a:p>
        </p:txBody>
      </p:sp>
    </p:spTree>
    <p:extLst>
      <p:ext uri="{BB962C8B-B14F-4D97-AF65-F5344CB8AC3E}">
        <p14:creationId xmlns:p14="http://schemas.microsoft.com/office/powerpoint/2010/main" val="429876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bwMode="auto">
        <a:xfrm>
          <a:off x="0" y="0"/>
          <a:ext cx="0" cy="0"/>
          <a:chOff x="0" y="0"/>
          <a:chExt cx="0" cy="0"/>
        </a:xfrm>
      </p:grpSpPr>
      <p:sp>
        <p:nvSpPr>
          <p:cNvPr id="496845849" name="Espace réservé du titre 1"/>
          <p:cNvSpPr>
            <a:spLocks noGrp="1"/>
          </p:cNvSpPr>
          <p:nvPr>
            <p:ph type="title"/>
          </p:nvPr>
        </p:nvSpPr>
        <p:spPr bwMode="auto">
          <a:xfrm>
            <a:off x="741363" y="322263"/>
            <a:ext cx="9290050" cy="1171575"/>
          </a:xfrm>
          <a:prstGeom prst="rect">
            <a:avLst/>
          </a:prstGeom>
        </p:spPr>
        <p:txBody>
          <a:bodyPr vert="horz" lIns="91440" tIns="45720" rIns="91440" bIns="45720" rtlCol="0" anchor="ctr">
            <a:normAutofit/>
          </a:bodyPr>
          <a:lstStyle/>
          <a:p>
            <a:pPr>
              <a:defRPr/>
            </a:pPr>
            <a:r>
              <a:rPr lang="fr-FR"/>
              <a:t>Modifiez le style du titre</a:t>
            </a:r>
            <a:endParaRPr/>
          </a:p>
        </p:txBody>
      </p:sp>
      <p:sp>
        <p:nvSpPr>
          <p:cNvPr id="1957394632" name="Espace réservé du texte 2"/>
          <p:cNvSpPr>
            <a:spLocks noGrp="1"/>
          </p:cNvSpPr>
          <p:nvPr>
            <p:ph type="body" idx="1"/>
          </p:nvPr>
        </p:nvSpPr>
        <p:spPr bwMode="auto">
          <a:xfrm>
            <a:off x="741363" y="1612900"/>
            <a:ext cx="9290050" cy="3844925"/>
          </a:xfrm>
          <a:prstGeom prst="rect">
            <a:avLst/>
          </a:prstGeom>
        </p:spPr>
        <p:txBody>
          <a:bodyPr vert="horz" lIns="91440" tIns="45720" rIns="91440" bIns="45720" rtlCol="0">
            <a:normAutofit/>
          </a:bodyPr>
          <a:lstStyle/>
          <a:p>
            <a:pPr lvl="0">
              <a:defRPr/>
            </a:pPr>
            <a:r>
              <a:rPr lang="fr-FR"/>
              <a:t>Modifiez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1508276844" name="Espace réservé de la date 3"/>
          <p:cNvSpPr>
            <a:spLocks noGrp="1"/>
          </p:cNvSpPr>
          <p:nvPr>
            <p:ph type="dt" sz="half" idx="2"/>
          </p:nvPr>
        </p:nvSpPr>
        <p:spPr bwMode="auto">
          <a:xfrm>
            <a:off x="741363" y="5616575"/>
            <a:ext cx="2422525" cy="322263"/>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C3EE2CFD-AD86-4399-9059-1B4099EED564}" type="datetime1">
              <a:rPr lang="fr-FR"/>
              <a:t>01/10/2026</a:t>
            </a:fld>
            <a:endParaRPr lang="fr-FR"/>
          </a:p>
        </p:txBody>
      </p:sp>
      <p:sp>
        <p:nvSpPr>
          <p:cNvPr id="1063275072" name="Espace réservé du pied de page 4"/>
          <p:cNvSpPr>
            <a:spLocks noGrp="1"/>
          </p:cNvSpPr>
          <p:nvPr>
            <p:ph type="ftr" sz="quarter" idx="3"/>
          </p:nvPr>
        </p:nvSpPr>
        <p:spPr bwMode="auto">
          <a:xfrm>
            <a:off x="3568700" y="5616575"/>
            <a:ext cx="3635375" cy="322263"/>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fr-FR"/>
          </a:p>
        </p:txBody>
      </p:sp>
      <p:sp>
        <p:nvSpPr>
          <p:cNvPr id="109141151" name="Espace réservé du numéro de diapositive 5"/>
          <p:cNvSpPr>
            <a:spLocks noGrp="1"/>
          </p:cNvSpPr>
          <p:nvPr>
            <p:ph type="sldNum" sz="quarter" idx="4"/>
          </p:nvPr>
        </p:nvSpPr>
        <p:spPr bwMode="auto">
          <a:xfrm>
            <a:off x="7608888" y="5616575"/>
            <a:ext cx="2422525" cy="322263"/>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2126CF9F-CC6A-4010-A70A-E16F699FA027}" type="slidenum">
              <a:rPr lang="fr-F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hdr="0"/>
  <p:txStyles>
    <p:titleStyle>
      <a:lvl1pPr algn="l" defTabSz="914400">
        <a:lnSpc>
          <a:spcPct val="90000"/>
        </a:lnSpc>
        <a:spcBef>
          <a:spcPts val="0"/>
        </a:spcBef>
        <a:buNone/>
        <a:defRPr sz="4400">
          <a:solidFill>
            <a:schemeClr val="tx1"/>
          </a:solidFill>
          <a:latin typeface="+mj-lt"/>
          <a:ea typeface="+mj-ea"/>
          <a:cs typeface="+mj-cs"/>
        </a:defRPr>
      </a:lvl1pPr>
    </p:titleStyle>
    <p:bodyStyle>
      <a:lvl1pPr marL="228600" indent="-228600" algn="l" defTabSz="91440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fr-FR"/>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9.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9.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slides/_rels/slide27.xml.rels><?xml version="1.0" encoding="UTF-8" standalone="yes"?>
<Relationships xmlns="http://schemas.openxmlformats.org/package/2006/relationships"><Relationship Id="rId8" Type="http://schemas.openxmlformats.org/officeDocument/2006/relationships/hyperlink" Target="https://comptes-rendus.academie-sciences.fr/page/intelligence-artificielle/" TargetMode="External"/><Relationship Id="rId3" Type="http://schemas.openxmlformats.org/officeDocument/2006/relationships/image" Target="../media/image16.jpeg"/><Relationship Id="rId7" Type="http://schemas.openxmlformats.org/officeDocument/2006/relationships/image" Target="../media/image21.svg"/><Relationship Id="rId2" Type="http://schemas.openxmlformats.org/officeDocument/2006/relationships/notesSlide" Target="../notesSlides/notesSlide26.xml"/><Relationship Id="rId1" Type="http://schemas.openxmlformats.org/officeDocument/2006/relationships/slideLayout" Target="../slideLayouts/slideLayout9.xml"/><Relationship Id="rId6" Type="http://schemas.openxmlformats.org/officeDocument/2006/relationships/hyperlink" Target="https://www.dataia.eu/sites/default/files/Charte%20d%27usage%20de%20l%27IA%20ge%CC%81ne%CC%81rative%20UP%20Saclay%20-%202025.pdf" TargetMode="External"/><Relationship Id="rId11" Type="http://schemas.openxmlformats.org/officeDocument/2006/relationships/hyperlink" Target="https://science-ouverte.inrae.fr/fr/offre-service/fiches-pratiques-et-recommandations/guide-du-bon-usage-des-assistants-base-dintelligences-artificielles-generatives#note%205" TargetMode="External"/><Relationship Id="rId5" Type="http://schemas.openxmlformats.org/officeDocument/2006/relationships/image" Target="../media/image18.png"/><Relationship Id="rId10" Type="http://schemas.openxmlformats.org/officeDocument/2006/relationships/hyperlink" Target="https://shs.hal.science/halshs-04756419/document" TargetMode="External"/><Relationship Id="rId4" Type="http://schemas.openxmlformats.org/officeDocument/2006/relationships/image" Target="../media/image20.svg"/><Relationship Id="rId9" Type="http://schemas.openxmlformats.org/officeDocument/2006/relationships/image" Target="../media/image22.svg"/></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341350543" name="Espace réservé du contenu 1"/>
          <p:cNvSpPr>
            <a:spLocks noGrp="1"/>
          </p:cNvSpPr>
          <p:nvPr>
            <p:ph sz="half" idx="2"/>
          </p:nvPr>
        </p:nvSpPr>
        <p:spPr bwMode="auto">
          <a:xfrm>
            <a:off x="-1" y="1517576"/>
            <a:ext cx="10772775" cy="1440160"/>
          </a:xfrm>
          <a:prstGeom prst="rect">
            <a:avLst/>
          </a:prstGeom>
          <a:solidFill>
            <a:srgbClr val="FF6700"/>
          </a:solidFill>
        </p:spPr>
        <p:txBody>
          <a:bodyPr>
            <a:normAutofit/>
          </a:bodyPr>
          <a:lstStyle/>
          <a:p>
            <a:pPr marL="0" indent="0" algn="ctr">
              <a:buNone/>
              <a:defRPr/>
            </a:pPr>
            <a:r>
              <a:rPr lang="fr-FR" sz="4800" b="1">
                <a:solidFill>
                  <a:schemeClr val="bg1"/>
                </a:solidFill>
              </a:rPr>
              <a:t>Assemblée Générale du Pôle Ingénierie</a:t>
            </a:r>
            <a:endParaRPr/>
          </a:p>
          <a:p>
            <a:pPr marL="0" indent="0" algn="ctr">
              <a:buNone/>
              <a:defRPr/>
            </a:pPr>
            <a:r>
              <a:rPr lang="fr-FR" sz="3200" b="1">
                <a:solidFill>
                  <a:schemeClr val="bg1"/>
                </a:solidFill>
              </a:rPr>
              <a:t>1 Octobre 2026</a:t>
            </a:r>
            <a:endParaRPr/>
          </a:p>
        </p:txBody>
      </p:sp>
      <p:sp>
        <p:nvSpPr>
          <p:cNvPr id="1991151582" name="Espace réservé de la date 2"/>
          <p:cNvSpPr>
            <a:spLocks noGrp="1"/>
          </p:cNvSpPr>
          <p:nvPr>
            <p:ph type="dt" sz="half" idx="10"/>
          </p:nvPr>
        </p:nvSpPr>
        <p:spPr bwMode="auto"/>
        <p:txBody>
          <a:bodyPr/>
          <a:lstStyle/>
          <a:p>
            <a:pPr>
              <a:defRPr/>
            </a:pPr>
            <a:fld id="{29266485-1F8C-49AD-A5D5-E767E4406627}" type="datetime1">
              <a:rPr lang="fr-FR"/>
              <a:t>01/10/2026</a:t>
            </a:fld>
            <a:endParaRPr lang="fr-FR"/>
          </a:p>
        </p:txBody>
      </p:sp>
      <p:sp>
        <p:nvSpPr>
          <p:cNvPr id="1344263179" name="Espace réservé du pied de page 3"/>
          <p:cNvSpPr>
            <a:spLocks noGrp="1"/>
          </p:cNvSpPr>
          <p:nvPr>
            <p:ph type="ftr" sz="quarter" idx="11"/>
          </p:nvPr>
        </p:nvSpPr>
        <p:spPr bwMode="auto"/>
        <p:txBody>
          <a:bodyPr/>
          <a:lstStyle/>
          <a:p>
            <a:pPr>
              <a:defRPr/>
            </a:pPr>
            <a:endParaRPr lang="fr-FR"/>
          </a:p>
        </p:txBody>
      </p:sp>
      <p:sp>
        <p:nvSpPr>
          <p:cNvPr id="1169092366" name="Espace réservé du numéro de diapositive 4"/>
          <p:cNvSpPr>
            <a:spLocks noGrp="1"/>
          </p:cNvSpPr>
          <p:nvPr>
            <p:ph type="sldNum" sz="quarter" idx="12"/>
          </p:nvPr>
        </p:nvSpPr>
        <p:spPr bwMode="auto"/>
        <p:txBody>
          <a:bodyPr/>
          <a:lstStyle/>
          <a:p>
            <a:pPr>
              <a:defRPr/>
            </a:pPr>
            <a:fld id="{77E71596-5F9D-49C5-9701-16B3CA54319D}" type="slidenum">
              <a:rPr lang="fr-FR"/>
              <a:t>1</a:t>
            </a:fld>
            <a:endParaRPr lang="fr-FR"/>
          </a:p>
        </p:txBody>
      </p:sp>
      <p:pic>
        <p:nvPicPr>
          <p:cNvPr id="1843473734" name="Image 5"/>
          <p:cNvPicPr>
            <a:picLocks noChangeAspect="1"/>
          </p:cNvPicPr>
          <p:nvPr/>
        </p:nvPicPr>
        <p:blipFill>
          <a:blip r:embed="rId3"/>
          <a:srcRect l="64537" t="3244" b="2882"/>
          <a:stretch/>
        </p:blipFill>
        <p:spPr bwMode="auto">
          <a:xfrm>
            <a:off x="1065907" y="2942279"/>
            <a:ext cx="2171279" cy="3117209"/>
          </a:xfrm>
          <a:prstGeom prst="rect">
            <a:avLst/>
          </a:prstGeom>
        </p:spPr>
      </p:pic>
      <p:pic>
        <p:nvPicPr>
          <p:cNvPr id="1251105151" name="Image 6"/>
          <p:cNvPicPr/>
          <p:nvPr/>
        </p:nvPicPr>
        <p:blipFill>
          <a:blip r:embed="rId4"/>
          <a:srcRect l="1" t="1782" r="-3069"/>
          <a:stretch/>
        </p:blipFill>
        <p:spPr bwMode="auto">
          <a:xfrm>
            <a:off x="3221313" y="2942279"/>
            <a:ext cx="2171279" cy="3117210"/>
          </a:xfrm>
          <a:prstGeom prst="rect">
            <a:avLst/>
          </a:prstGeom>
          <a:ln w="18360">
            <a:noFill/>
            <a:round/>
          </a:ln>
        </p:spPr>
      </p:pic>
      <p:pic>
        <p:nvPicPr>
          <p:cNvPr id="400640131" name="Image 7"/>
          <p:cNvPicPr>
            <a:picLocks noChangeAspect="1"/>
          </p:cNvPicPr>
          <p:nvPr/>
        </p:nvPicPr>
        <p:blipFill>
          <a:blip r:embed="rId5"/>
          <a:srcRect l="5273" t="1" r="6337" b="2391"/>
          <a:stretch/>
        </p:blipFill>
        <p:spPr bwMode="auto">
          <a:xfrm>
            <a:off x="5325419" y="2942279"/>
            <a:ext cx="2106589" cy="3101752"/>
          </a:xfrm>
          <a:prstGeom prst="rect">
            <a:avLst/>
          </a:prstGeom>
        </p:spPr>
      </p:pic>
      <p:pic>
        <p:nvPicPr>
          <p:cNvPr id="1498942440" name="Image 8"/>
          <p:cNvPicPr>
            <a:picLocks noChangeAspect="1"/>
          </p:cNvPicPr>
          <p:nvPr/>
        </p:nvPicPr>
        <p:blipFill>
          <a:blip r:embed="rId6"/>
          <a:srcRect l="33999" r="25997" b="3468"/>
          <a:stretch/>
        </p:blipFill>
        <p:spPr bwMode="auto">
          <a:xfrm>
            <a:off x="7432008" y="2949516"/>
            <a:ext cx="2106589" cy="309451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79411331" name="Espace réservé de la date 2"/>
          <p:cNvSpPr>
            <a:spLocks noGrp="1"/>
          </p:cNvSpPr>
          <p:nvPr>
            <p:ph type="dt" sz="half" idx="10"/>
          </p:nvPr>
        </p:nvSpPr>
        <p:spPr bwMode="auto"/>
        <p:txBody>
          <a:bodyPr/>
          <a:lstStyle/>
          <a:p>
            <a:pPr>
              <a:defRPr/>
            </a:pPr>
            <a:fld id="{559EED68-CB98-4B02-A34D-AB6A0D8F9355}" type="datetime1">
              <a:rPr lang="fr-FR"/>
              <a:t>01/10/2026</a:t>
            </a:fld>
            <a:endParaRPr lang="fr-FR"/>
          </a:p>
        </p:txBody>
      </p:sp>
      <p:sp>
        <p:nvSpPr>
          <p:cNvPr id="82027778" name="Espace réservé du pied de page 3"/>
          <p:cNvSpPr>
            <a:spLocks noGrp="1"/>
          </p:cNvSpPr>
          <p:nvPr>
            <p:ph type="ftr" sz="quarter" idx="11"/>
          </p:nvPr>
        </p:nvSpPr>
        <p:spPr bwMode="auto"/>
        <p:txBody>
          <a:bodyPr/>
          <a:lstStyle/>
          <a:p>
            <a:pPr>
              <a:defRPr/>
            </a:pPr>
            <a:endParaRPr lang="fr-FR"/>
          </a:p>
        </p:txBody>
      </p:sp>
      <p:sp>
        <p:nvSpPr>
          <p:cNvPr id="1661951423" name="Espace réservé du numéro de diapositive 4"/>
          <p:cNvSpPr>
            <a:spLocks noGrp="1"/>
          </p:cNvSpPr>
          <p:nvPr>
            <p:ph type="sldNum" sz="quarter" idx="12"/>
          </p:nvPr>
        </p:nvSpPr>
        <p:spPr bwMode="auto"/>
        <p:txBody>
          <a:bodyPr/>
          <a:lstStyle/>
          <a:p>
            <a:pPr>
              <a:defRPr/>
            </a:pPr>
            <a:fld id="{77E71596-5F9D-49C5-9701-16B3CA54319D}" type="slidenum">
              <a:rPr lang="fr-FR"/>
              <a:t>2</a:t>
            </a:fld>
            <a:endParaRPr lang="fr-FR"/>
          </a:p>
        </p:txBody>
      </p:sp>
      <p:sp>
        <p:nvSpPr>
          <p:cNvPr id="967594222" name="Titre 5"/>
          <p:cNvSpPr>
            <a:spLocks noGrp="1"/>
          </p:cNvSpPr>
          <p:nvPr>
            <p:ph type="title"/>
          </p:nvPr>
        </p:nvSpPr>
        <p:spPr bwMode="auto">
          <a:xfrm>
            <a:off x="1065213" y="158750"/>
            <a:ext cx="5689600" cy="431799"/>
          </a:xfrm>
        </p:spPr>
        <p:txBody>
          <a:bodyPr/>
          <a:lstStyle/>
          <a:p>
            <a:pPr>
              <a:defRPr/>
            </a:pPr>
            <a:r>
              <a:rPr lang="fr-FR"/>
              <a:t>Points de discussion</a:t>
            </a:r>
            <a:endParaRPr/>
          </a:p>
        </p:txBody>
      </p:sp>
      <p:sp>
        <p:nvSpPr>
          <p:cNvPr id="1393191544" name="Espace réservé du contenu 5"/>
          <p:cNvSpPr>
            <a:spLocks noGrp="1"/>
          </p:cNvSpPr>
          <p:nvPr>
            <p:ph sz="half" idx="2"/>
          </p:nvPr>
        </p:nvSpPr>
        <p:spPr bwMode="auto">
          <a:xfrm>
            <a:off x="1930003" y="1229544"/>
            <a:ext cx="5184576" cy="3801495"/>
          </a:xfrm>
        </p:spPr>
        <p:txBody>
          <a:bodyPr>
            <a:normAutofit/>
          </a:bodyPr>
          <a:lstStyle/>
          <a:p>
            <a:pPr>
              <a:defRPr/>
            </a:pPr>
            <a:r>
              <a:rPr lang="fr-FR" sz="2400"/>
              <a:t>Arrivés et départs </a:t>
            </a:r>
            <a:endParaRPr sz="2400"/>
          </a:p>
          <a:p>
            <a:pPr>
              <a:defRPr/>
            </a:pPr>
            <a:r>
              <a:rPr lang="en-US" sz="2400"/>
              <a:t>DOR et mi-lourds</a:t>
            </a:r>
            <a:endParaRPr sz="2400"/>
          </a:p>
          <a:p>
            <a:pPr>
              <a:defRPr/>
            </a:pPr>
            <a:r>
              <a:rPr lang="en-US" sz="2400"/>
              <a:t>Bilan des stages dans le pole</a:t>
            </a:r>
            <a:endParaRPr/>
          </a:p>
          <a:p>
            <a:pPr>
              <a:defRPr/>
            </a:pPr>
            <a:r>
              <a:rPr lang="en-US" sz="2400"/>
              <a:t>Point sur les finances</a:t>
            </a:r>
            <a:endParaRPr sz="2400"/>
          </a:p>
          <a:p>
            <a:pPr>
              <a:defRPr/>
            </a:pPr>
            <a:r>
              <a:rPr lang="en-US" sz="2400"/>
              <a:t>Valorisation de notre travail</a:t>
            </a:r>
            <a:endParaRPr/>
          </a:p>
          <a:p>
            <a:pPr>
              <a:defRPr/>
            </a:pPr>
            <a:r>
              <a:rPr lang="en-US" sz="2400"/>
              <a:t>Demandes de R&amp;T</a:t>
            </a:r>
            <a:endParaRPr/>
          </a:p>
          <a:p>
            <a:pPr>
              <a:defRPr/>
            </a:pPr>
            <a:r>
              <a:rPr lang="en-US" sz="2400"/>
              <a:t>Charte d’utilisation dell’IA</a:t>
            </a:r>
          </a:p>
          <a:p>
            <a:pPr>
              <a:defRPr/>
            </a:pPr>
            <a:r>
              <a:rPr lang="en-US" sz="2400"/>
              <a:t>Actions grand-publique </a:t>
            </a:r>
            <a:endParaRPr lang="fr-FR" sz="24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090026846" name="Titre 1"/>
          <p:cNvSpPr>
            <a:spLocks noGrp="1"/>
          </p:cNvSpPr>
          <p:nvPr>
            <p:ph type="title"/>
          </p:nvPr>
        </p:nvSpPr>
        <p:spPr bwMode="auto">
          <a:xfrm>
            <a:off x="1065907" y="158501"/>
            <a:ext cx="5688632" cy="432048"/>
          </a:xfrm>
        </p:spPr>
        <p:txBody>
          <a:bodyPr>
            <a:normAutofit/>
          </a:bodyPr>
          <a:lstStyle/>
          <a:p>
            <a:pPr>
              <a:defRPr/>
            </a:pPr>
            <a:r>
              <a:rPr lang="fr-FR"/>
              <a:t>Arrivés de fonctionnaires stagiaires dans le Pôle </a:t>
            </a:r>
            <a:endParaRPr/>
          </a:p>
        </p:txBody>
      </p:sp>
      <p:sp>
        <p:nvSpPr>
          <p:cNvPr id="1028754298" name="Espace réservé de la date 2"/>
          <p:cNvSpPr>
            <a:spLocks noGrp="1"/>
          </p:cNvSpPr>
          <p:nvPr>
            <p:ph type="dt" sz="half" idx="10"/>
          </p:nvPr>
        </p:nvSpPr>
        <p:spPr bwMode="auto"/>
        <p:txBody>
          <a:bodyPr/>
          <a:lstStyle/>
          <a:p>
            <a:pPr>
              <a:defRPr/>
            </a:pPr>
            <a:fld id="{559EED68-CB98-4B02-A34D-AB6A0D8F9355}" type="datetime1">
              <a:rPr lang="fr-FR"/>
              <a:t>01/10/2026</a:t>
            </a:fld>
            <a:endParaRPr lang="fr-FR"/>
          </a:p>
        </p:txBody>
      </p:sp>
      <p:sp>
        <p:nvSpPr>
          <p:cNvPr id="1300891249" name="Espace réservé du pied de page 3"/>
          <p:cNvSpPr>
            <a:spLocks noGrp="1"/>
          </p:cNvSpPr>
          <p:nvPr>
            <p:ph type="ftr" sz="quarter" idx="11"/>
          </p:nvPr>
        </p:nvSpPr>
        <p:spPr bwMode="auto"/>
        <p:txBody>
          <a:bodyPr/>
          <a:lstStyle/>
          <a:p>
            <a:pPr>
              <a:defRPr/>
            </a:pPr>
            <a:endParaRPr lang="fr-FR"/>
          </a:p>
        </p:txBody>
      </p:sp>
      <p:sp>
        <p:nvSpPr>
          <p:cNvPr id="680327393" name="Espace réservé du numéro de diapositive 4"/>
          <p:cNvSpPr>
            <a:spLocks noGrp="1"/>
          </p:cNvSpPr>
          <p:nvPr>
            <p:ph type="sldNum" sz="quarter" idx="12"/>
          </p:nvPr>
        </p:nvSpPr>
        <p:spPr bwMode="auto"/>
        <p:txBody>
          <a:bodyPr/>
          <a:lstStyle/>
          <a:p>
            <a:pPr>
              <a:defRPr/>
            </a:pPr>
            <a:fld id="{77E71596-5F9D-49C5-9701-16B3CA54319D}" type="slidenum">
              <a:rPr lang="fr-FR"/>
              <a:t>3</a:t>
            </a:fld>
            <a:endParaRPr lang="fr-FR"/>
          </a:p>
        </p:txBody>
      </p:sp>
      <p:sp>
        <p:nvSpPr>
          <p:cNvPr id="1065782997" name="Espace réservé du contenu 5"/>
          <p:cNvSpPr>
            <a:spLocks noGrp="1"/>
          </p:cNvSpPr>
          <p:nvPr>
            <p:ph sz="half" idx="2"/>
          </p:nvPr>
        </p:nvSpPr>
        <p:spPr bwMode="auto">
          <a:xfrm>
            <a:off x="201812" y="707908"/>
            <a:ext cx="7632847" cy="5193079"/>
          </a:xfrm>
        </p:spPr>
        <p:txBody>
          <a:bodyPr>
            <a:normAutofit fontScale="92500" lnSpcReduction="10000"/>
          </a:bodyPr>
          <a:lstStyle/>
          <a:p>
            <a:pPr marL="0" indent="0">
              <a:buNone/>
              <a:defRPr/>
            </a:pPr>
            <a:r>
              <a:rPr lang="fr-FR" b="1">
                <a:solidFill>
                  <a:srgbClr val="456487"/>
                </a:solidFill>
              </a:rPr>
              <a:t>Concours externes  CNRS:</a:t>
            </a:r>
            <a:r>
              <a:rPr lang="fr-FR" b="1"/>
              <a:t>	</a:t>
            </a:r>
            <a:endParaRPr/>
          </a:p>
          <a:p>
            <a:pPr marL="0" indent="0">
              <a:buNone/>
              <a:defRPr/>
            </a:pPr>
            <a:r>
              <a:rPr lang="fr-FR" b="1"/>
              <a:t>33 : IR Mécanique BE </a:t>
            </a:r>
            <a:r>
              <a:rPr lang="fr-FR">
                <a:solidFill>
                  <a:srgbClr val="002060"/>
                </a:solidFill>
              </a:rPr>
              <a:t>–</a:t>
            </a:r>
            <a:r>
              <a:rPr lang="fr-FR">
                <a:solidFill>
                  <a:schemeClr val="tx1"/>
                </a:solidFill>
              </a:rPr>
              <a:t>  27 candidats, sur 3 postes, 8 retenues à l’oral. </a:t>
            </a:r>
            <a:endParaRPr/>
          </a:p>
          <a:p>
            <a:pPr marL="0" indent="0">
              <a:buNone/>
              <a:defRPr/>
            </a:pPr>
            <a:r>
              <a:rPr lang="fr-FR" b="1"/>
              <a:t>110: IE Mécanique BE </a:t>
            </a:r>
            <a:r>
              <a:rPr lang="fr-FR">
                <a:solidFill>
                  <a:srgbClr val="002060"/>
                </a:solidFill>
              </a:rPr>
              <a:t>– 11 candidats, 4 retenues à l’oral.</a:t>
            </a:r>
            <a:endParaRPr/>
          </a:p>
          <a:p>
            <a:pPr marL="0" indent="0">
              <a:buNone/>
              <a:defRPr/>
            </a:pPr>
            <a:r>
              <a:rPr lang="fr-FR" b="1"/>
              <a:t>130: IE Informatique Exploitation </a:t>
            </a:r>
            <a:r>
              <a:rPr lang="fr-FR">
                <a:solidFill>
                  <a:srgbClr val="002060"/>
                </a:solidFill>
              </a:rPr>
              <a:t>–</a:t>
            </a:r>
            <a:r>
              <a:rPr lang="fr-FR">
                <a:solidFill>
                  <a:schemeClr val="tx1"/>
                </a:solidFill>
              </a:rPr>
              <a:t> 13 candidats, </a:t>
            </a:r>
            <a:r>
              <a:rPr lang="fr-FR">
                <a:solidFill>
                  <a:srgbClr val="002060"/>
                </a:solidFill>
              </a:rPr>
              <a:t>6 retenues à l’oral</a:t>
            </a:r>
            <a:endParaRPr/>
          </a:p>
          <a:p>
            <a:pPr marL="0" indent="0">
              <a:buNone/>
              <a:defRPr/>
            </a:pPr>
            <a:r>
              <a:rPr lang="fr-FR" b="1"/>
              <a:t>135: IE Informatique Développement </a:t>
            </a:r>
            <a:r>
              <a:rPr lang="fr-FR">
                <a:solidFill>
                  <a:srgbClr val="002060"/>
                </a:solidFill>
              </a:rPr>
              <a:t>–</a:t>
            </a:r>
            <a:r>
              <a:rPr lang="fr-FR">
                <a:solidFill>
                  <a:schemeClr val="tx1"/>
                </a:solidFill>
              </a:rPr>
              <a:t> 47 candidats, sur 2 postes, 8 retenues à l’oral. </a:t>
            </a:r>
            <a:endParaRPr/>
          </a:p>
          <a:p>
            <a:pPr marL="0" indent="0">
              <a:buNone/>
              <a:defRPr/>
            </a:pPr>
            <a:r>
              <a:rPr lang="fr-FR" b="1"/>
              <a:t>204: AI Electronique Câblage </a:t>
            </a:r>
            <a:r>
              <a:rPr lang="fr-FR">
                <a:solidFill>
                  <a:srgbClr val="002060"/>
                </a:solidFill>
              </a:rPr>
              <a:t>–</a:t>
            </a:r>
            <a:r>
              <a:rPr lang="fr-FR">
                <a:solidFill>
                  <a:schemeClr val="tx1"/>
                </a:solidFill>
              </a:rPr>
              <a:t> 10 candidats, 2 retenues à l’oral. </a:t>
            </a:r>
            <a:endParaRPr/>
          </a:p>
          <a:p>
            <a:pPr marL="0" indent="0">
              <a:buNone/>
              <a:defRPr/>
            </a:pPr>
            <a:r>
              <a:rPr lang="fr-FR" b="1"/>
              <a:t>xxx: IE Détecteurs </a:t>
            </a:r>
            <a:r>
              <a:rPr lang="fr-FR">
                <a:solidFill>
                  <a:srgbClr val="002060"/>
                </a:solidFill>
              </a:rPr>
              <a:t>– </a:t>
            </a:r>
            <a:r>
              <a:rPr lang="fr-FR">
                <a:solidFill>
                  <a:schemeClr val="tx1"/>
                </a:solidFill>
              </a:rPr>
              <a:t>2 candidats retenues à l’oral.</a:t>
            </a:r>
            <a:endParaRPr/>
          </a:p>
          <a:p>
            <a:pPr marL="0" indent="0">
              <a:buNone/>
              <a:defRPr/>
            </a:pPr>
            <a:endParaRPr lang="fr-FR" b="1">
              <a:solidFill>
                <a:srgbClr val="456487"/>
              </a:solidFill>
            </a:endParaRPr>
          </a:p>
          <a:p>
            <a:pPr marL="0" indent="0">
              <a:buNone/>
              <a:defRPr/>
            </a:pPr>
            <a:r>
              <a:rPr lang="fr-FR" b="1">
                <a:solidFill>
                  <a:srgbClr val="456487"/>
                </a:solidFill>
              </a:rPr>
              <a:t>Concours externes  Université:</a:t>
            </a:r>
            <a:r>
              <a:rPr lang="fr-FR" b="1"/>
              <a:t>	</a:t>
            </a:r>
            <a:endParaRPr lang="fr-FR"/>
          </a:p>
          <a:p>
            <a:pPr marL="0" indent="0">
              <a:buNone/>
              <a:defRPr/>
            </a:pPr>
            <a:r>
              <a:rPr lang="fr-FR" b="1"/>
              <a:t>AI Electronique Câblage </a:t>
            </a:r>
            <a:r>
              <a:rPr lang="fr-FR">
                <a:solidFill>
                  <a:srgbClr val="002060"/>
                </a:solidFill>
              </a:rPr>
              <a:t>–</a:t>
            </a:r>
            <a:r>
              <a:rPr lang="fr-FR">
                <a:solidFill>
                  <a:schemeClr val="tx1"/>
                </a:solidFill>
              </a:rPr>
              <a:t> 1 retenues à l’oral</a:t>
            </a:r>
            <a:endParaRPr/>
          </a:p>
          <a:p>
            <a:pPr marL="0" indent="0">
              <a:buNone/>
              <a:defRPr/>
            </a:pPr>
            <a:endParaRPr lang="fr-FR" b="1">
              <a:solidFill>
                <a:srgbClr val="456487"/>
              </a:solidFill>
            </a:endParaRPr>
          </a:p>
          <a:p>
            <a:pPr marL="0" indent="0">
              <a:buNone/>
              <a:defRPr/>
            </a:pPr>
            <a:r>
              <a:rPr lang="fr-FR" b="1">
                <a:solidFill>
                  <a:srgbClr val="456487"/>
                </a:solidFill>
              </a:rPr>
              <a:t>Affectation définitive :</a:t>
            </a:r>
            <a:r>
              <a:rPr lang="fr-FR" b="1"/>
              <a:t>	</a:t>
            </a:r>
            <a:endParaRPr lang="fr-FR"/>
          </a:p>
          <a:p>
            <a:pPr marL="0" indent="0">
              <a:buNone/>
              <a:defRPr/>
            </a:pPr>
            <a:r>
              <a:rPr lang="fr-FR" b="1"/>
              <a:t>T en Informatique Exploitation </a:t>
            </a:r>
            <a:endParaRPr lang="fr-FR">
              <a:solidFill>
                <a:schemeClr val="tx1"/>
              </a:solidFill>
            </a:endParaRPr>
          </a:p>
        </p:txBody>
      </p:sp>
      <p:sp>
        <p:nvSpPr>
          <p:cNvPr id="2031165734" name="ZoneTexte 5"/>
          <p:cNvSpPr txBox="1"/>
          <p:nvPr/>
        </p:nvSpPr>
        <p:spPr bwMode="auto">
          <a:xfrm>
            <a:off x="7802952" y="936385"/>
            <a:ext cx="2467342" cy="400110"/>
          </a:xfrm>
          <a:prstGeom prst="rect">
            <a:avLst/>
          </a:prstGeom>
          <a:noFill/>
        </p:spPr>
        <p:txBody>
          <a:bodyPr wrap="none" rtlCol="0">
            <a:spAutoFit/>
          </a:bodyPr>
          <a:lstStyle/>
          <a:p>
            <a:pPr>
              <a:defRPr/>
            </a:pPr>
            <a:r>
              <a:rPr lang="fr-FR" b="1">
                <a:solidFill>
                  <a:schemeClr val="accent1">
                    <a:lumMod val="50000"/>
                  </a:schemeClr>
                </a:solidFill>
              </a:rPr>
              <a:t>Samuel MARCHAL</a:t>
            </a:r>
            <a:endParaRPr/>
          </a:p>
        </p:txBody>
      </p:sp>
      <p:sp>
        <p:nvSpPr>
          <p:cNvPr id="1551677628" name="ZoneTexte 6"/>
          <p:cNvSpPr txBox="1"/>
          <p:nvPr/>
        </p:nvSpPr>
        <p:spPr bwMode="auto">
          <a:xfrm>
            <a:off x="7834659" y="1354076"/>
            <a:ext cx="2553904" cy="400110"/>
          </a:xfrm>
          <a:prstGeom prst="rect">
            <a:avLst/>
          </a:prstGeom>
          <a:noFill/>
        </p:spPr>
        <p:txBody>
          <a:bodyPr wrap="none" rtlCol="0">
            <a:spAutoFit/>
          </a:bodyPr>
          <a:lstStyle/>
          <a:p>
            <a:pPr>
              <a:defRPr/>
            </a:pPr>
            <a:r>
              <a:rPr lang="fr-FR" b="1">
                <a:solidFill>
                  <a:schemeClr val="accent1">
                    <a:lumMod val="50000"/>
                  </a:schemeClr>
                </a:solidFill>
              </a:rPr>
              <a:t>Ewan BOURDELAS</a:t>
            </a:r>
            <a:endParaRPr/>
          </a:p>
        </p:txBody>
      </p:sp>
      <p:sp>
        <p:nvSpPr>
          <p:cNvPr id="1523131501" name="ZoneTexte 7"/>
          <p:cNvSpPr txBox="1"/>
          <p:nvPr/>
        </p:nvSpPr>
        <p:spPr bwMode="auto">
          <a:xfrm>
            <a:off x="7799403" y="2150078"/>
            <a:ext cx="2379177" cy="400110"/>
          </a:xfrm>
          <a:prstGeom prst="rect">
            <a:avLst/>
          </a:prstGeom>
          <a:noFill/>
        </p:spPr>
        <p:txBody>
          <a:bodyPr wrap="none" rtlCol="0">
            <a:spAutoFit/>
          </a:bodyPr>
          <a:lstStyle/>
          <a:p>
            <a:pPr>
              <a:defRPr/>
            </a:pPr>
            <a:r>
              <a:rPr lang="fr-FR" b="1">
                <a:solidFill>
                  <a:schemeClr val="accent1">
                    <a:lumMod val="50000"/>
                  </a:schemeClr>
                </a:solidFill>
              </a:rPr>
              <a:t>Mathias VECCHIO</a:t>
            </a:r>
            <a:endParaRPr/>
          </a:p>
        </p:txBody>
      </p:sp>
      <p:sp>
        <p:nvSpPr>
          <p:cNvPr id="1656355808" name="ZoneTexte 8"/>
          <p:cNvSpPr txBox="1"/>
          <p:nvPr/>
        </p:nvSpPr>
        <p:spPr bwMode="auto">
          <a:xfrm>
            <a:off x="7834659" y="2685355"/>
            <a:ext cx="2467342" cy="400110"/>
          </a:xfrm>
          <a:prstGeom prst="rect">
            <a:avLst/>
          </a:prstGeom>
          <a:noFill/>
        </p:spPr>
        <p:txBody>
          <a:bodyPr wrap="none" rtlCol="0">
            <a:spAutoFit/>
          </a:bodyPr>
          <a:lstStyle/>
          <a:p>
            <a:pPr>
              <a:defRPr/>
            </a:pPr>
            <a:r>
              <a:rPr lang="fr-FR" b="1">
                <a:solidFill>
                  <a:schemeClr val="accent1">
                    <a:lumMod val="50000"/>
                  </a:schemeClr>
                </a:solidFill>
              </a:rPr>
              <a:t>Nathan FREIDELS</a:t>
            </a:r>
            <a:endParaRPr/>
          </a:p>
        </p:txBody>
      </p:sp>
      <p:sp>
        <p:nvSpPr>
          <p:cNvPr id="701102816" name="ZoneTexte 9"/>
          <p:cNvSpPr txBox="1"/>
          <p:nvPr/>
        </p:nvSpPr>
        <p:spPr bwMode="auto">
          <a:xfrm>
            <a:off x="6116219" y="4531387"/>
            <a:ext cx="4086375" cy="400110"/>
          </a:xfrm>
          <a:prstGeom prst="rect">
            <a:avLst/>
          </a:prstGeom>
          <a:noFill/>
          <a:ln w="38100">
            <a:solidFill>
              <a:srgbClr val="FF6701"/>
            </a:solidFill>
            <a:prstDash val="sysDot"/>
          </a:ln>
        </p:spPr>
        <p:txBody>
          <a:bodyPr wrap="none" rtlCol="0">
            <a:spAutoFit/>
          </a:bodyPr>
          <a:lstStyle/>
          <a:p>
            <a:pPr>
              <a:defRPr/>
            </a:pPr>
            <a:r>
              <a:rPr lang="fr-FR"/>
              <a:t>8 postes permanents pour le Pôle</a:t>
            </a:r>
            <a:endParaRPr/>
          </a:p>
        </p:txBody>
      </p:sp>
      <p:sp>
        <p:nvSpPr>
          <p:cNvPr id="1318634530" name="ZoneTexte 12"/>
          <p:cNvSpPr txBox="1"/>
          <p:nvPr/>
        </p:nvSpPr>
        <p:spPr bwMode="auto">
          <a:xfrm>
            <a:off x="3730203" y="5123104"/>
            <a:ext cx="1867819" cy="400110"/>
          </a:xfrm>
          <a:prstGeom prst="rect">
            <a:avLst/>
          </a:prstGeom>
          <a:noFill/>
        </p:spPr>
        <p:txBody>
          <a:bodyPr wrap="none" rtlCol="0">
            <a:spAutoFit/>
          </a:bodyPr>
          <a:lstStyle/>
          <a:p>
            <a:pPr>
              <a:defRPr/>
            </a:pPr>
            <a:r>
              <a:rPr lang="fr-FR" b="1">
                <a:solidFill>
                  <a:schemeClr val="accent1">
                    <a:lumMod val="50000"/>
                  </a:schemeClr>
                </a:solidFill>
              </a:rPr>
              <a:t>Pierre CANET</a:t>
            </a:r>
            <a:endParaRPr/>
          </a:p>
        </p:txBody>
      </p:sp>
      <p:sp>
        <p:nvSpPr>
          <p:cNvPr id="155053998" name="ZoneTexte 11"/>
          <p:cNvSpPr txBox="1"/>
          <p:nvPr/>
        </p:nvSpPr>
        <p:spPr bwMode="auto">
          <a:xfrm>
            <a:off x="7802830" y="1728157"/>
            <a:ext cx="2021707" cy="400110"/>
          </a:xfrm>
          <a:prstGeom prst="rect">
            <a:avLst/>
          </a:prstGeom>
          <a:noFill/>
        </p:spPr>
        <p:txBody>
          <a:bodyPr wrap="none" rtlCol="0">
            <a:spAutoFit/>
          </a:bodyPr>
          <a:lstStyle/>
          <a:p>
            <a:pPr>
              <a:defRPr/>
            </a:pPr>
            <a:r>
              <a:rPr lang="fr-FR" b="1">
                <a:solidFill>
                  <a:schemeClr val="accent1">
                    <a:lumMod val="50000"/>
                  </a:schemeClr>
                </a:solidFill>
              </a:rPr>
              <a:t>Hana MIMOUNI</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954737515" name="Espace réservé de la date 2"/>
          <p:cNvSpPr>
            <a:spLocks noGrp="1"/>
          </p:cNvSpPr>
          <p:nvPr>
            <p:ph type="dt" sz="half" idx="10"/>
          </p:nvPr>
        </p:nvSpPr>
        <p:spPr bwMode="auto"/>
        <p:txBody>
          <a:bodyPr/>
          <a:lstStyle/>
          <a:p>
            <a:pPr>
              <a:defRPr/>
            </a:pPr>
            <a:fld id="{82A7F0F3-D582-402A-B5FC-0362F90F69E0}" type="datetime1">
              <a:rPr lang="fr-FR"/>
              <a:t>01/10/2026</a:t>
            </a:fld>
            <a:endParaRPr lang="fr-FR"/>
          </a:p>
        </p:txBody>
      </p:sp>
      <p:sp>
        <p:nvSpPr>
          <p:cNvPr id="1284403259" name="Espace réservé du pied de page 3"/>
          <p:cNvSpPr>
            <a:spLocks noGrp="1"/>
          </p:cNvSpPr>
          <p:nvPr>
            <p:ph type="ftr" sz="quarter" idx="11"/>
          </p:nvPr>
        </p:nvSpPr>
        <p:spPr bwMode="auto"/>
        <p:txBody>
          <a:bodyPr/>
          <a:lstStyle/>
          <a:p>
            <a:pPr>
              <a:defRPr/>
            </a:pPr>
            <a:endParaRPr lang="fr-FR"/>
          </a:p>
        </p:txBody>
      </p:sp>
      <p:sp>
        <p:nvSpPr>
          <p:cNvPr id="1021670744" name="Espace réservé du numéro de diapositive 4"/>
          <p:cNvSpPr>
            <a:spLocks noGrp="1"/>
          </p:cNvSpPr>
          <p:nvPr>
            <p:ph type="sldNum" sz="quarter" idx="12"/>
          </p:nvPr>
        </p:nvSpPr>
        <p:spPr bwMode="auto"/>
        <p:txBody>
          <a:bodyPr/>
          <a:lstStyle/>
          <a:p>
            <a:pPr>
              <a:defRPr/>
            </a:pPr>
            <a:fld id="{77E71596-5F9D-49C5-9701-16B3CA54319D}" type="slidenum">
              <a:rPr lang="fr-FR"/>
              <a:t>4</a:t>
            </a:fld>
            <a:endParaRPr lang="fr-FR"/>
          </a:p>
        </p:txBody>
      </p:sp>
      <p:sp>
        <p:nvSpPr>
          <p:cNvPr id="1956078796" name="Espace réservé du contenu 5"/>
          <p:cNvSpPr>
            <a:spLocks noGrp="1"/>
          </p:cNvSpPr>
          <p:nvPr>
            <p:ph sz="half" idx="2"/>
          </p:nvPr>
        </p:nvSpPr>
        <p:spPr bwMode="auto">
          <a:xfrm>
            <a:off x="168534" y="1426311"/>
            <a:ext cx="10413398" cy="3257393"/>
          </a:xfrm>
        </p:spPr>
        <p:txBody>
          <a:bodyPr>
            <a:normAutofit/>
          </a:bodyPr>
          <a:lstStyle/>
          <a:p>
            <a:pPr marL="0" indent="0">
              <a:buNone/>
              <a:defRPr/>
            </a:pPr>
            <a:r>
              <a:rPr lang="fr-FR">
                <a:solidFill>
                  <a:srgbClr val="FF6701"/>
                </a:solidFill>
              </a:rPr>
              <a:t>Apprenti,</a:t>
            </a:r>
            <a:r>
              <a:rPr lang="fr-FR">
                <a:solidFill>
                  <a:srgbClr val="002060"/>
                </a:solidFill>
              </a:rPr>
              <a:t> </a:t>
            </a:r>
            <a:r>
              <a:rPr lang="fr-FR">
                <a:solidFill>
                  <a:schemeClr val="accent1">
                    <a:lumMod val="50000"/>
                  </a:schemeClr>
                </a:solidFill>
              </a:rPr>
              <a:t>Département Informatique </a:t>
            </a:r>
            <a:r>
              <a:rPr lang="fr-FR">
                <a:solidFill>
                  <a:srgbClr val="002060"/>
                </a:solidFill>
              </a:rPr>
              <a:t>: Ismail Kassi Arellano</a:t>
            </a:r>
            <a:endParaRPr/>
          </a:p>
          <a:p>
            <a:pPr marL="0" indent="0">
              <a:buNone/>
              <a:defRPr/>
            </a:pPr>
            <a:r>
              <a:rPr lang="fr-FR">
                <a:solidFill>
                  <a:srgbClr val="FF6701"/>
                </a:solidFill>
              </a:rPr>
              <a:t>Apprenti,</a:t>
            </a:r>
            <a:r>
              <a:rPr lang="fr-FR">
                <a:solidFill>
                  <a:srgbClr val="002060"/>
                </a:solidFill>
              </a:rPr>
              <a:t> </a:t>
            </a:r>
            <a:r>
              <a:rPr lang="fr-FR">
                <a:solidFill>
                  <a:schemeClr val="accent1">
                    <a:lumMod val="50000"/>
                  </a:schemeClr>
                </a:solidFill>
              </a:rPr>
              <a:t>Département Electronique </a:t>
            </a:r>
            <a:r>
              <a:rPr lang="fr-FR">
                <a:solidFill>
                  <a:srgbClr val="002060"/>
                </a:solidFill>
              </a:rPr>
              <a:t>: Abdoulaye Ndiaye</a:t>
            </a:r>
            <a:endParaRPr/>
          </a:p>
          <a:p>
            <a:pPr marL="0" indent="0">
              <a:buNone/>
              <a:defRPr/>
            </a:pPr>
            <a:r>
              <a:rPr lang="fr-FR">
                <a:solidFill>
                  <a:srgbClr val="FF6701"/>
                </a:solidFill>
              </a:rPr>
              <a:t>Thèse CIFRE, </a:t>
            </a:r>
            <a:r>
              <a:rPr lang="fr-FR">
                <a:solidFill>
                  <a:schemeClr val="accent1">
                    <a:lumMod val="50000"/>
                  </a:schemeClr>
                </a:solidFill>
              </a:rPr>
              <a:t>Département Mécanique: </a:t>
            </a:r>
            <a:r>
              <a:rPr lang="fr-FR">
                <a:solidFill>
                  <a:srgbClr val="002060"/>
                </a:solidFill>
              </a:rPr>
              <a:t>Claire Dupont De Dinechin,</a:t>
            </a:r>
            <a:endParaRPr/>
          </a:p>
          <a:p>
            <a:pPr marL="0" indent="0">
              <a:buNone/>
              <a:defRPr/>
            </a:pPr>
            <a:r>
              <a:rPr lang="fr-FR">
                <a:solidFill>
                  <a:srgbClr val="FF6701"/>
                </a:solidFill>
              </a:rPr>
              <a:t>AI CDD 1 ans ATLAS ITk,</a:t>
            </a:r>
            <a:r>
              <a:rPr lang="fr-FR">
                <a:solidFill>
                  <a:srgbClr val="002060"/>
                </a:solidFill>
              </a:rPr>
              <a:t> </a:t>
            </a:r>
            <a:r>
              <a:rPr lang="fr-FR">
                <a:solidFill>
                  <a:schemeClr val="accent1">
                    <a:lumMod val="50000"/>
                  </a:schemeClr>
                </a:solidFill>
              </a:rPr>
              <a:t>Département Détecteurs: </a:t>
            </a:r>
            <a:r>
              <a:rPr lang="fr-FR">
                <a:solidFill>
                  <a:srgbClr val="002060"/>
                </a:solidFill>
              </a:rPr>
              <a:t>Colin Gomond,  </a:t>
            </a:r>
            <a:r>
              <a:rPr lang="fr-FR">
                <a:solidFill>
                  <a:schemeClr val="tx1"/>
                </a:solidFill>
              </a:rPr>
              <a:t>Arrivé prévue le 1/12/2026</a:t>
            </a:r>
            <a:endParaRPr/>
          </a:p>
          <a:p>
            <a:pPr marL="0" indent="0">
              <a:buNone/>
              <a:defRPr/>
            </a:pPr>
            <a:r>
              <a:rPr lang="fr-FR">
                <a:solidFill>
                  <a:srgbClr val="FF6701"/>
                </a:solidFill>
              </a:rPr>
              <a:t>AI CDD 2 ans ATLAS LAr,</a:t>
            </a:r>
            <a:r>
              <a:rPr lang="fr-FR">
                <a:solidFill>
                  <a:schemeClr val="tx1"/>
                </a:solidFill>
              </a:rPr>
              <a:t> </a:t>
            </a:r>
            <a:r>
              <a:rPr lang="fr-FR">
                <a:solidFill>
                  <a:schemeClr val="accent1">
                    <a:lumMod val="50000"/>
                  </a:schemeClr>
                </a:solidFill>
              </a:rPr>
              <a:t>Département Electronique, </a:t>
            </a:r>
            <a:r>
              <a:rPr lang="fr-FR">
                <a:solidFill>
                  <a:srgbClr val="002060"/>
                </a:solidFill>
              </a:rPr>
              <a:t>Lorenzo Mazzon</a:t>
            </a:r>
            <a:r>
              <a:rPr lang="fr-FR">
                <a:solidFill>
                  <a:schemeClr val="accent1">
                    <a:lumMod val="50000"/>
                  </a:schemeClr>
                </a:solidFill>
              </a:rPr>
              <a:t>, </a:t>
            </a:r>
            <a:r>
              <a:rPr lang="fr-FR">
                <a:solidFill>
                  <a:schemeClr val="tx1"/>
                </a:solidFill>
              </a:rPr>
              <a:t>Arrivé prévue le 1/11/2026</a:t>
            </a:r>
            <a:endParaRPr/>
          </a:p>
          <a:p>
            <a:pPr marL="0" indent="0">
              <a:buNone/>
              <a:defRPr/>
            </a:pPr>
            <a:endParaRPr lang="fr-FR">
              <a:solidFill>
                <a:schemeClr val="tx1"/>
              </a:solidFill>
            </a:endParaRPr>
          </a:p>
          <a:p>
            <a:pPr marL="0" indent="0">
              <a:buNone/>
              <a:defRPr/>
            </a:pPr>
            <a:r>
              <a:rPr lang="fr-FR">
                <a:solidFill>
                  <a:srgbClr val="FF6701"/>
                </a:solidFill>
              </a:rPr>
              <a:t>IR CDD 2 ans IN2P3,</a:t>
            </a:r>
            <a:r>
              <a:rPr lang="fr-FR">
                <a:solidFill>
                  <a:schemeClr val="tx1"/>
                </a:solidFill>
              </a:rPr>
              <a:t> </a:t>
            </a:r>
            <a:r>
              <a:rPr lang="fr-FR">
                <a:solidFill>
                  <a:schemeClr val="accent1">
                    <a:lumMod val="50000"/>
                  </a:schemeClr>
                </a:solidFill>
              </a:rPr>
              <a:t>Département Electronique:</a:t>
            </a:r>
            <a:r>
              <a:rPr lang="fr-FR">
                <a:solidFill>
                  <a:srgbClr val="002060"/>
                </a:solidFill>
              </a:rPr>
              <a:t> Joseph Mangan </a:t>
            </a:r>
            <a:endParaRPr/>
          </a:p>
          <a:p>
            <a:pPr marL="0" indent="0">
              <a:buNone/>
              <a:defRPr/>
            </a:pPr>
            <a:r>
              <a:rPr lang="fr-FR">
                <a:solidFill>
                  <a:srgbClr val="FF6701"/>
                </a:solidFill>
              </a:rPr>
              <a:t>IR CDD Projet, </a:t>
            </a:r>
            <a:r>
              <a:rPr lang="fr-FR">
                <a:solidFill>
                  <a:schemeClr val="accent1">
                    <a:lumMod val="50000"/>
                  </a:schemeClr>
                </a:solidFill>
              </a:rPr>
              <a:t>Département Electronique: </a:t>
            </a:r>
            <a:r>
              <a:rPr lang="fr-FR">
                <a:solidFill>
                  <a:srgbClr val="002060"/>
                </a:solidFill>
              </a:rPr>
              <a:t>Evelyn Lima </a:t>
            </a:r>
            <a:r>
              <a:rPr lang="fr-FR">
                <a:solidFill>
                  <a:schemeClr val="tx1"/>
                </a:solidFill>
              </a:rPr>
              <a:t>Arrivée prévue le 1/11/2026</a:t>
            </a:r>
            <a:endParaRPr/>
          </a:p>
          <a:p>
            <a:pPr marL="0" indent="0">
              <a:buNone/>
              <a:defRPr/>
            </a:pPr>
            <a:endParaRPr lang="fr-FR">
              <a:solidFill>
                <a:srgbClr val="FF6701"/>
              </a:solidFill>
            </a:endParaRPr>
          </a:p>
          <a:p>
            <a:pPr marL="0" indent="0">
              <a:buNone/>
              <a:defRPr/>
            </a:pPr>
            <a:endParaRPr lang="fr-FR"/>
          </a:p>
        </p:txBody>
      </p:sp>
      <p:sp>
        <p:nvSpPr>
          <p:cNvPr id="770176565" name="Titre 1"/>
          <p:cNvSpPr>
            <a:spLocks noGrp="1"/>
          </p:cNvSpPr>
          <p:nvPr>
            <p:ph type="title"/>
          </p:nvPr>
        </p:nvSpPr>
        <p:spPr bwMode="auto">
          <a:xfrm>
            <a:off x="1065213" y="163513"/>
            <a:ext cx="5689600" cy="431799"/>
          </a:xfrm>
        </p:spPr>
        <p:txBody>
          <a:bodyPr>
            <a:normAutofit/>
          </a:bodyPr>
          <a:lstStyle/>
          <a:p>
            <a:pPr>
              <a:defRPr/>
            </a:pPr>
            <a:r>
              <a:rPr lang="fr-FR"/>
              <a:t>Arrivés de CDDs dans le Pôle </a:t>
            </a:r>
            <a:endParaRPr/>
          </a:p>
        </p:txBody>
      </p:sp>
      <p:sp>
        <p:nvSpPr>
          <p:cNvPr id="449041929" name="ZoneTexte 7"/>
          <p:cNvSpPr txBox="1"/>
          <p:nvPr/>
        </p:nvSpPr>
        <p:spPr bwMode="auto">
          <a:xfrm>
            <a:off x="879022" y="886621"/>
            <a:ext cx="9515746" cy="523220"/>
          </a:xfrm>
          <a:prstGeom prst="rect">
            <a:avLst/>
          </a:prstGeom>
          <a:noFill/>
        </p:spPr>
        <p:txBody>
          <a:bodyPr wrap="none" rtlCol="0">
            <a:spAutoFit/>
          </a:bodyPr>
          <a:lstStyle/>
          <a:p>
            <a:pPr>
              <a:defRPr/>
            </a:pPr>
            <a:r>
              <a:rPr lang="fr-FR" sz="2800" b="1">
                <a:solidFill>
                  <a:srgbClr val="FF6701"/>
                </a:solidFill>
                <a:latin typeface="Calibri"/>
              </a:rPr>
              <a:t>Gèl des postes IN2P3 et impossibilité d’utiliser les RPB du Labo</a:t>
            </a:r>
            <a:endParaRPr/>
          </a:p>
        </p:txBody>
      </p:sp>
      <p:sp>
        <p:nvSpPr>
          <p:cNvPr id="752724079" name="ZoneTexte 1"/>
          <p:cNvSpPr txBox="1"/>
          <p:nvPr/>
        </p:nvSpPr>
        <p:spPr bwMode="auto">
          <a:xfrm>
            <a:off x="6610523" y="4900291"/>
            <a:ext cx="3348994" cy="400110"/>
          </a:xfrm>
          <a:prstGeom prst="rect">
            <a:avLst/>
          </a:prstGeom>
          <a:noFill/>
          <a:ln w="38100">
            <a:solidFill>
              <a:srgbClr val="FF6701"/>
            </a:solidFill>
            <a:prstDash val="sysDot"/>
          </a:ln>
        </p:spPr>
        <p:txBody>
          <a:bodyPr wrap="none" rtlCol="0">
            <a:spAutoFit/>
          </a:bodyPr>
          <a:lstStyle/>
          <a:p>
            <a:pPr>
              <a:defRPr/>
            </a:pPr>
            <a:r>
              <a:rPr lang="fr-FR"/>
              <a:t>6 postes CDDs pour le Pôle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333198982" name="Titre 1"/>
          <p:cNvSpPr>
            <a:spLocks noGrp="1"/>
          </p:cNvSpPr>
          <p:nvPr>
            <p:ph type="title"/>
          </p:nvPr>
        </p:nvSpPr>
        <p:spPr bwMode="auto"/>
        <p:txBody>
          <a:bodyPr/>
          <a:lstStyle/>
          <a:p>
            <a:pPr>
              <a:defRPr/>
            </a:pPr>
            <a:r>
              <a:rPr lang="fr-FR"/>
              <a:t>Fin contrats en 2026, non-permanents</a:t>
            </a:r>
            <a:endParaRPr/>
          </a:p>
        </p:txBody>
      </p:sp>
      <p:sp>
        <p:nvSpPr>
          <p:cNvPr id="1325298993" name="Espace réservé de la date 4"/>
          <p:cNvSpPr>
            <a:spLocks noGrp="1"/>
          </p:cNvSpPr>
          <p:nvPr>
            <p:ph type="dt" sz="half" idx="10"/>
          </p:nvPr>
        </p:nvSpPr>
        <p:spPr bwMode="auto"/>
        <p:txBody>
          <a:bodyPr/>
          <a:lstStyle/>
          <a:p>
            <a:pPr>
              <a:defRPr/>
            </a:pPr>
            <a:fld id="{BD7ACAEE-26E2-4090-BA40-F9D135FCBEFC}" type="datetime1">
              <a:rPr lang="fr-FR"/>
              <a:t>01/10/2026</a:t>
            </a:fld>
            <a:endParaRPr lang="fr-FR"/>
          </a:p>
        </p:txBody>
      </p:sp>
      <p:sp>
        <p:nvSpPr>
          <p:cNvPr id="26893355" name="Espace réservé du numéro de diapositive 6"/>
          <p:cNvSpPr>
            <a:spLocks noGrp="1"/>
          </p:cNvSpPr>
          <p:nvPr>
            <p:ph type="sldNum" sz="quarter" idx="12"/>
          </p:nvPr>
        </p:nvSpPr>
        <p:spPr bwMode="auto"/>
        <p:txBody>
          <a:bodyPr/>
          <a:lstStyle/>
          <a:p>
            <a:pPr>
              <a:defRPr/>
            </a:pPr>
            <a:fld id="{77E71596-5F9D-49C5-9701-16B3CA54319D}" type="slidenum">
              <a:rPr lang="fr-FR"/>
              <a:t>5</a:t>
            </a:fld>
            <a:endParaRPr lang="fr-FR"/>
          </a:p>
        </p:txBody>
      </p:sp>
      <p:sp>
        <p:nvSpPr>
          <p:cNvPr id="763577185" name="Espace réservé du contenu 5"/>
          <p:cNvSpPr>
            <a:spLocks noGrp="1"/>
          </p:cNvSpPr>
          <p:nvPr>
            <p:ph sz="half" idx="2"/>
          </p:nvPr>
        </p:nvSpPr>
        <p:spPr bwMode="auto">
          <a:xfrm>
            <a:off x="1607320" y="797495"/>
            <a:ext cx="7174770" cy="4671442"/>
          </a:xfrm>
        </p:spPr>
        <p:txBody>
          <a:bodyPr vertOverflow="overflow" horzOverflow="overflow" vert="horz" wrap="square" lIns="91440" tIns="45720" rIns="91440" bIns="45720" numCol="1" spcCol="0" rtlCol="0" fromWordArt="0" anchor="t" anchorCtr="0" forceAA="0" compatLnSpc="0">
            <a:normAutofit fontScale="90000" lnSpcReduction="12000"/>
          </a:bodyPr>
          <a:lstStyle/>
          <a:p>
            <a:pPr marL="0" indent="0">
              <a:buNone/>
              <a:defRPr/>
            </a:pPr>
            <a:r>
              <a:rPr lang="fr-FR" sz="2400" b="1">
                <a:solidFill>
                  <a:srgbClr val="456487"/>
                </a:solidFill>
              </a:rPr>
              <a:t>Fin contrat CDD:</a:t>
            </a:r>
            <a:endParaRPr/>
          </a:p>
          <a:p>
            <a:pPr marL="0" indent="0">
              <a:buNone/>
              <a:defRPr/>
            </a:pPr>
            <a:r>
              <a:rPr lang="fr-FR" sz="1800" b="1"/>
              <a:t>	</a:t>
            </a:r>
            <a:r>
              <a:rPr lang="fr-FR" sz="1900" b="1"/>
              <a:t>Hossam Bouthala</a:t>
            </a:r>
            <a:r>
              <a:rPr lang="fr-FR" sz="1900" b="1">
                <a:solidFill>
                  <a:schemeClr val="tx1"/>
                </a:solidFill>
              </a:rPr>
              <a:t> </a:t>
            </a:r>
            <a:r>
              <a:rPr lang="fr-FR" sz="1900">
                <a:solidFill>
                  <a:schemeClr val="tx1"/>
                </a:solidFill>
              </a:rPr>
              <a:t>–  Dept. Détecteurs </a:t>
            </a:r>
            <a:endParaRPr/>
          </a:p>
          <a:p>
            <a:pPr marL="0" indent="0">
              <a:buNone/>
              <a:defRPr/>
            </a:pPr>
            <a:r>
              <a:rPr lang="fr-FR" sz="1900" b="1"/>
              <a:t>	Thomas Cornet </a:t>
            </a:r>
            <a:r>
              <a:rPr lang="fr-FR" sz="1900">
                <a:solidFill>
                  <a:schemeClr val="tx1"/>
                </a:solidFill>
              </a:rPr>
              <a:t>–</a:t>
            </a:r>
            <a:r>
              <a:rPr lang="fr-FR" sz="1900" b="1"/>
              <a:t> </a:t>
            </a:r>
            <a:r>
              <a:rPr lang="fr-FR" sz="1900">
                <a:solidFill>
                  <a:schemeClr val="tx1"/>
                </a:solidFill>
              </a:rPr>
              <a:t>Dept. Détecteurs</a:t>
            </a:r>
            <a:endParaRPr/>
          </a:p>
          <a:p>
            <a:pPr marL="0" indent="0">
              <a:buNone/>
              <a:defRPr/>
            </a:pPr>
            <a:r>
              <a:rPr lang="fr-FR" sz="1900" b="1"/>
              <a:t>	Abdoulaye Ndiaye </a:t>
            </a:r>
            <a:r>
              <a:rPr lang="fr-FR" sz="1900">
                <a:solidFill>
                  <a:schemeClr val="tx1"/>
                </a:solidFill>
              </a:rPr>
              <a:t>–</a:t>
            </a:r>
            <a:r>
              <a:rPr lang="fr-FR" sz="1900" b="1"/>
              <a:t> </a:t>
            </a:r>
            <a:r>
              <a:rPr lang="fr-FR" sz="1900">
                <a:solidFill>
                  <a:schemeClr val="tx1"/>
                </a:solidFill>
              </a:rPr>
              <a:t>Dept. Détecteurs</a:t>
            </a:r>
            <a:endParaRPr/>
          </a:p>
          <a:p>
            <a:pPr marL="0" indent="0">
              <a:buNone/>
              <a:defRPr/>
            </a:pPr>
            <a:r>
              <a:rPr lang="fr-FR" sz="1900" b="1"/>
              <a:t>	Donovan Kin </a:t>
            </a:r>
            <a:r>
              <a:rPr lang="fr-FR" sz="1900">
                <a:solidFill>
                  <a:schemeClr val="tx1"/>
                </a:solidFill>
              </a:rPr>
              <a:t>– Dept. Electronique</a:t>
            </a:r>
            <a:endParaRPr/>
          </a:p>
          <a:p>
            <a:pPr marL="0" indent="0">
              <a:buNone/>
              <a:defRPr/>
            </a:pPr>
            <a:r>
              <a:rPr lang="fr-FR" sz="1800" b="1">
                <a:solidFill>
                  <a:schemeClr val="tx1"/>
                </a:solidFill>
              </a:rPr>
              <a:t>	</a:t>
            </a:r>
            <a:r>
              <a:rPr lang="fr-FR" sz="1900" b="1">
                <a:solidFill>
                  <a:srgbClr val="FF6700"/>
                </a:solidFill>
              </a:rPr>
              <a:t>Mahmoud Ghemari </a:t>
            </a:r>
            <a:r>
              <a:rPr lang="fr-FR" sz="1900">
                <a:solidFill>
                  <a:schemeClr val="tx1"/>
                </a:solidFill>
              </a:rPr>
              <a:t>– Dept. Informatique, Exploitation</a:t>
            </a:r>
            <a:endParaRPr lang="fr-FR" sz="1900" b="1"/>
          </a:p>
          <a:p>
            <a:pPr marL="0" indent="0">
              <a:buNone/>
              <a:defRPr/>
            </a:pPr>
            <a:r>
              <a:rPr lang="fr-FR" sz="1900" b="1">
                <a:solidFill>
                  <a:srgbClr val="FF6700"/>
                </a:solidFill>
              </a:rPr>
              <a:t>	Matias Vecchio </a:t>
            </a:r>
            <a:r>
              <a:rPr lang="fr-FR" sz="1900">
                <a:solidFill>
                  <a:schemeClr val="tx1"/>
                </a:solidFill>
              </a:rPr>
              <a:t>–</a:t>
            </a:r>
            <a:r>
              <a:rPr lang="fr-FR" sz="1900" b="1"/>
              <a:t> </a:t>
            </a:r>
            <a:r>
              <a:rPr lang="fr-FR" sz="1900">
                <a:solidFill>
                  <a:schemeClr val="tx1"/>
                </a:solidFill>
              </a:rPr>
              <a:t>Dept. Informatique, Online 	</a:t>
            </a:r>
            <a:endParaRPr/>
          </a:p>
          <a:p>
            <a:pPr marL="0" indent="0">
              <a:buNone/>
              <a:defRPr/>
            </a:pPr>
            <a:r>
              <a:rPr lang="fr-FR" sz="1900" b="1">
                <a:solidFill>
                  <a:srgbClr val="FF6700"/>
                </a:solidFill>
              </a:rPr>
              <a:t>	Ewans Bourdelas</a:t>
            </a:r>
            <a:r>
              <a:rPr lang="fr-FR" sz="1900">
                <a:solidFill>
                  <a:schemeClr val="tx1"/>
                </a:solidFill>
              </a:rPr>
              <a:t> –</a:t>
            </a:r>
            <a:r>
              <a:rPr lang="fr-FR" sz="1900" b="1"/>
              <a:t> </a:t>
            </a:r>
            <a:r>
              <a:rPr lang="fr-FR" sz="1900">
                <a:solidFill>
                  <a:schemeClr val="tx1"/>
                </a:solidFill>
              </a:rPr>
              <a:t>Dept. Mécanique, BE</a:t>
            </a:r>
            <a:endParaRPr/>
          </a:p>
          <a:p>
            <a:pPr marL="0" indent="0">
              <a:buNone/>
              <a:defRPr/>
            </a:pPr>
            <a:r>
              <a:rPr lang="fr-FR" sz="1900" b="1">
                <a:solidFill>
                  <a:srgbClr val="FF6700"/>
                </a:solidFill>
              </a:rPr>
              <a:t>	Samuel Marchal</a:t>
            </a:r>
            <a:r>
              <a:rPr lang="fr-FR" sz="1900">
                <a:solidFill>
                  <a:schemeClr val="tx1"/>
                </a:solidFill>
              </a:rPr>
              <a:t> –</a:t>
            </a:r>
            <a:r>
              <a:rPr lang="fr-FR" sz="1900" b="1"/>
              <a:t> </a:t>
            </a:r>
            <a:r>
              <a:rPr lang="fr-FR" sz="1900">
                <a:solidFill>
                  <a:schemeClr val="tx1"/>
                </a:solidFill>
              </a:rPr>
              <a:t>Dept Mécanique, BE</a:t>
            </a:r>
            <a:endParaRPr/>
          </a:p>
          <a:p>
            <a:pPr marL="457200" lvl="1" indent="0">
              <a:buNone/>
              <a:defRPr/>
            </a:pPr>
            <a:endParaRPr lang="fr-FR"/>
          </a:p>
          <a:p>
            <a:pPr marL="0" indent="0">
              <a:buNone/>
              <a:defRPr/>
            </a:pPr>
            <a:r>
              <a:rPr lang="fr-FR" sz="2400" b="1">
                <a:solidFill>
                  <a:srgbClr val="456487"/>
                </a:solidFill>
              </a:rPr>
              <a:t>Fin apprentissage:</a:t>
            </a:r>
            <a:endParaRPr/>
          </a:p>
          <a:p>
            <a:pPr marL="0" indent="0">
              <a:buNone/>
              <a:defRPr/>
            </a:pPr>
            <a:r>
              <a:rPr lang="fr-FR" b="1"/>
              <a:t>	</a:t>
            </a:r>
            <a:r>
              <a:rPr lang="fr-FR" sz="1900" b="1"/>
              <a:t>Sid Ali Cherrati </a:t>
            </a:r>
            <a:r>
              <a:rPr lang="fr-FR" sz="1900">
                <a:solidFill>
                  <a:schemeClr val="tx1"/>
                </a:solidFill>
              </a:rPr>
              <a:t>– Dept. Informatique, Online</a:t>
            </a:r>
            <a:endParaRPr lang="fr-FR" sz="1900" b="1"/>
          </a:p>
          <a:p>
            <a:pPr marL="0" indent="0">
              <a:buNone/>
              <a:defRPr/>
            </a:pPr>
            <a:r>
              <a:rPr lang="fr-FR" sz="1900" b="1"/>
              <a:t>	Gaëtan Seuillot</a:t>
            </a:r>
            <a:r>
              <a:rPr lang="fr-FR" sz="1900">
                <a:solidFill>
                  <a:schemeClr val="tx1"/>
                </a:solidFill>
              </a:rPr>
              <a:t>– Dept. Informatique, Online</a:t>
            </a:r>
            <a:endParaRPr lang="fr-FR" sz="1900" b="1"/>
          </a:p>
        </p:txBody>
      </p:sp>
      <p:sp>
        <p:nvSpPr>
          <p:cNvPr id="671038485" name="Espace réservé du pied de page 7"/>
          <p:cNvSpPr>
            <a:spLocks noGrp="1"/>
          </p:cNvSpPr>
          <p:nvPr>
            <p:ph type="ftr" sz="quarter" idx="11"/>
          </p:nvPr>
        </p:nvSpPr>
        <p:spPr bwMode="auto">
          <a:xfrm>
            <a:off x="2938116" y="5714820"/>
            <a:ext cx="4896544" cy="322263"/>
          </a:xfrm>
        </p:spPr>
        <p:txBody>
          <a:bodyPr/>
          <a:lstStyle>
            <a:lvl1pPr>
              <a:defRPr>
                <a:solidFill>
                  <a:schemeClr val="bg1"/>
                </a:solidFill>
              </a:defRPr>
            </a:lvl1pPr>
          </a:lstStyle>
          <a:p>
            <a:pPr>
              <a:defRPr/>
            </a:pPr>
            <a:endParaRPr lang="fr-F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087209860" name="Titre 1"/>
          <p:cNvSpPr>
            <a:spLocks noGrp="1"/>
          </p:cNvSpPr>
          <p:nvPr>
            <p:ph type="title"/>
          </p:nvPr>
        </p:nvSpPr>
        <p:spPr bwMode="auto"/>
        <p:txBody>
          <a:bodyPr/>
          <a:lstStyle/>
          <a:p>
            <a:pPr>
              <a:defRPr/>
            </a:pPr>
            <a:r>
              <a:rPr lang="fr-FR"/>
              <a:t>Départs prévus en 2026, permanents</a:t>
            </a:r>
            <a:endParaRPr/>
          </a:p>
        </p:txBody>
      </p:sp>
      <p:sp>
        <p:nvSpPr>
          <p:cNvPr id="2145150526" name="Espace réservé de la date 4"/>
          <p:cNvSpPr>
            <a:spLocks noGrp="1"/>
          </p:cNvSpPr>
          <p:nvPr>
            <p:ph type="dt" sz="half" idx="10"/>
          </p:nvPr>
        </p:nvSpPr>
        <p:spPr bwMode="auto"/>
        <p:txBody>
          <a:bodyPr/>
          <a:lstStyle/>
          <a:p>
            <a:pPr>
              <a:defRPr/>
            </a:pPr>
            <a:fld id="{BD7ACAEE-26E2-4090-BA40-F9D135FCBEFC}" type="datetime1">
              <a:rPr lang="fr-FR"/>
              <a:t>01/10/2026</a:t>
            </a:fld>
            <a:endParaRPr lang="fr-FR"/>
          </a:p>
        </p:txBody>
      </p:sp>
      <p:sp>
        <p:nvSpPr>
          <p:cNvPr id="702440958" name="Espace réservé du numéro de diapositive 6"/>
          <p:cNvSpPr>
            <a:spLocks noGrp="1"/>
          </p:cNvSpPr>
          <p:nvPr>
            <p:ph type="sldNum" sz="quarter" idx="12"/>
          </p:nvPr>
        </p:nvSpPr>
        <p:spPr bwMode="auto"/>
        <p:txBody>
          <a:bodyPr/>
          <a:lstStyle/>
          <a:p>
            <a:pPr>
              <a:defRPr/>
            </a:pPr>
            <a:fld id="{77E71596-5F9D-49C5-9701-16B3CA54319D}" type="slidenum">
              <a:rPr lang="fr-FR"/>
              <a:t>6</a:t>
            </a:fld>
            <a:endParaRPr lang="fr-FR"/>
          </a:p>
        </p:txBody>
      </p:sp>
      <p:sp>
        <p:nvSpPr>
          <p:cNvPr id="638698189" name="Espace réservé du contenu 5"/>
          <p:cNvSpPr>
            <a:spLocks noGrp="1"/>
          </p:cNvSpPr>
          <p:nvPr>
            <p:ph sz="half" idx="2"/>
          </p:nvPr>
        </p:nvSpPr>
        <p:spPr bwMode="auto">
          <a:xfrm>
            <a:off x="561851" y="1085225"/>
            <a:ext cx="9027816" cy="2592289"/>
          </a:xfrm>
        </p:spPr>
        <p:txBody>
          <a:bodyPr>
            <a:normAutofit/>
          </a:bodyPr>
          <a:lstStyle/>
          <a:p>
            <a:pPr marL="0" indent="0">
              <a:buNone/>
              <a:defRPr/>
            </a:pPr>
            <a:r>
              <a:rPr lang="fr-FR" sz="2400" b="1" dirty="0">
                <a:solidFill>
                  <a:srgbClr val="456487"/>
                </a:solidFill>
              </a:rPr>
              <a:t>Départ (Juin-Oct. 2026):</a:t>
            </a:r>
            <a:endParaRPr sz="2400" dirty="0"/>
          </a:p>
          <a:p>
            <a:pPr marL="0" indent="0">
              <a:buNone/>
              <a:defRPr/>
            </a:pPr>
            <a:r>
              <a:rPr lang="fr-FR" sz="2400" b="1" dirty="0">
                <a:solidFill>
                  <a:schemeClr val="tx1"/>
                </a:solidFill>
              </a:rPr>
              <a:t>	</a:t>
            </a:r>
            <a:r>
              <a:rPr lang="fr-FR" b="1" dirty="0"/>
              <a:t>Thi Nguyen Trung </a:t>
            </a:r>
            <a:r>
              <a:rPr lang="fr-FR" dirty="0">
                <a:solidFill>
                  <a:schemeClr val="tx1"/>
                </a:solidFill>
              </a:rPr>
              <a:t>-</a:t>
            </a:r>
            <a:r>
              <a:rPr lang="fr-FR" b="1" dirty="0"/>
              <a:t> </a:t>
            </a:r>
            <a:r>
              <a:rPr lang="fr-FR" dirty="0">
                <a:solidFill>
                  <a:schemeClr val="tx1"/>
                </a:solidFill>
              </a:rPr>
              <a:t>Dept. Détecteur </a:t>
            </a:r>
            <a:r>
              <a:rPr lang="fr-FR" dirty="0">
                <a:solidFill>
                  <a:schemeClr val="tx1"/>
                </a:solidFill>
                <a:sym typeface="Wingdings" pitchFamily="2" charset="2"/>
              </a:rPr>
              <a:t></a:t>
            </a:r>
            <a:r>
              <a:rPr lang="fr-FR" dirty="0">
                <a:solidFill>
                  <a:schemeClr val="tx1"/>
                </a:solidFill>
              </a:rPr>
              <a:t> Retraite</a:t>
            </a:r>
            <a:endParaRPr lang="fr-FR" b="1" dirty="0"/>
          </a:p>
          <a:p>
            <a:pPr marL="0" indent="0">
              <a:buNone/>
              <a:defRPr/>
            </a:pPr>
            <a:r>
              <a:rPr lang="fr-FR" b="1" dirty="0">
                <a:solidFill>
                  <a:srgbClr val="456487"/>
                </a:solidFill>
              </a:rPr>
              <a:t>	</a:t>
            </a:r>
            <a:r>
              <a:rPr lang="fr-FR" b="1" dirty="0">
                <a:solidFill>
                  <a:srgbClr val="FF6701"/>
                </a:solidFill>
              </a:rPr>
              <a:t>Christophe Beigbeder</a:t>
            </a:r>
            <a:r>
              <a:rPr lang="fr-FR" b="1" dirty="0">
                <a:solidFill>
                  <a:srgbClr val="456487"/>
                </a:solidFill>
              </a:rPr>
              <a:t> </a:t>
            </a:r>
            <a:r>
              <a:rPr lang="fr-FR" dirty="0">
                <a:solidFill>
                  <a:schemeClr val="tx1"/>
                </a:solidFill>
              </a:rPr>
              <a:t>-</a:t>
            </a:r>
            <a:r>
              <a:rPr lang="fr-FR" sz="2400" b="1" dirty="0"/>
              <a:t> </a:t>
            </a:r>
            <a:r>
              <a:rPr lang="fr-FR" dirty="0">
                <a:solidFill>
                  <a:schemeClr val="tx1"/>
                </a:solidFill>
              </a:rPr>
              <a:t>Dept. Electronique </a:t>
            </a:r>
            <a:r>
              <a:rPr lang="fr-FR" dirty="0">
                <a:solidFill>
                  <a:schemeClr val="tx1"/>
                </a:solidFill>
                <a:sym typeface="Wingdings" pitchFamily="2" charset="2"/>
              </a:rPr>
              <a:t></a:t>
            </a:r>
            <a:r>
              <a:rPr lang="fr-FR" dirty="0">
                <a:solidFill>
                  <a:schemeClr val="tx1"/>
                </a:solidFill>
              </a:rPr>
              <a:t> Retraite</a:t>
            </a:r>
            <a:endParaRPr sz="2400" dirty="0"/>
          </a:p>
          <a:p>
            <a:pPr marL="0" indent="0">
              <a:buNone/>
              <a:defRPr/>
            </a:pPr>
            <a:r>
              <a:rPr lang="fr-FR" dirty="0">
                <a:solidFill>
                  <a:schemeClr val="tx1"/>
                </a:solidFill>
              </a:rPr>
              <a:t>	</a:t>
            </a:r>
            <a:r>
              <a:rPr lang="fr-FR" b="1" dirty="0">
                <a:solidFill>
                  <a:srgbClr val="FF6701"/>
                </a:solidFill>
              </a:rPr>
              <a:t>Hadrien </a:t>
            </a:r>
            <a:r>
              <a:rPr lang="fr-FR" b="1" dirty="0" err="1">
                <a:solidFill>
                  <a:srgbClr val="FF6701"/>
                </a:solidFill>
              </a:rPr>
              <a:t>Grasland</a:t>
            </a:r>
            <a:r>
              <a:rPr lang="fr-FR" b="1" dirty="0">
                <a:solidFill>
                  <a:srgbClr val="456487"/>
                </a:solidFill>
              </a:rPr>
              <a:t> </a:t>
            </a:r>
            <a:r>
              <a:rPr lang="fr-FR" dirty="0">
                <a:solidFill>
                  <a:schemeClr val="tx1"/>
                </a:solidFill>
              </a:rPr>
              <a:t>-</a:t>
            </a:r>
            <a:r>
              <a:rPr lang="fr-FR" b="1" dirty="0"/>
              <a:t> </a:t>
            </a:r>
            <a:r>
              <a:rPr lang="fr-FR" dirty="0">
                <a:solidFill>
                  <a:schemeClr val="tx1"/>
                </a:solidFill>
              </a:rPr>
              <a:t>Dept. Informatique </a:t>
            </a:r>
            <a:r>
              <a:rPr lang="fr-FR" dirty="0">
                <a:solidFill>
                  <a:schemeClr val="tx1"/>
                </a:solidFill>
                <a:sym typeface="Wingdings" pitchFamily="2" charset="2"/>
              </a:rPr>
              <a:t></a:t>
            </a:r>
            <a:r>
              <a:rPr lang="fr-FR" dirty="0">
                <a:solidFill>
                  <a:schemeClr val="tx1"/>
                </a:solidFill>
              </a:rPr>
              <a:t> NOEMI </a:t>
            </a:r>
            <a:endParaRPr sz="2400" dirty="0"/>
          </a:p>
          <a:p>
            <a:pPr marL="0" indent="0">
              <a:buNone/>
              <a:defRPr/>
            </a:pPr>
            <a:r>
              <a:rPr lang="fr-FR" dirty="0">
                <a:solidFill>
                  <a:schemeClr val="tx1"/>
                </a:solidFill>
              </a:rPr>
              <a:t>	</a:t>
            </a:r>
            <a:r>
              <a:rPr lang="fr-FR" b="1" dirty="0">
                <a:solidFill>
                  <a:srgbClr val="FF6701"/>
                </a:solidFill>
              </a:rPr>
              <a:t>Ion Cojocari </a:t>
            </a:r>
            <a:r>
              <a:rPr lang="fr-FR" dirty="0">
                <a:solidFill>
                  <a:schemeClr val="tx1"/>
                </a:solidFill>
              </a:rPr>
              <a:t>-</a:t>
            </a:r>
            <a:r>
              <a:rPr lang="fr-FR" b="1" dirty="0"/>
              <a:t> </a:t>
            </a:r>
            <a:r>
              <a:rPr lang="fr-FR" dirty="0">
                <a:solidFill>
                  <a:schemeClr val="tx1"/>
                </a:solidFill>
              </a:rPr>
              <a:t>Dept. Détecteur </a:t>
            </a:r>
            <a:r>
              <a:rPr lang="fr-FR" dirty="0">
                <a:solidFill>
                  <a:schemeClr val="tx1"/>
                </a:solidFill>
                <a:sym typeface="Wingdings" pitchFamily="2" charset="2"/>
              </a:rPr>
              <a:t></a:t>
            </a:r>
            <a:r>
              <a:rPr lang="fr-FR" dirty="0">
                <a:solidFill>
                  <a:schemeClr val="tx1"/>
                </a:solidFill>
              </a:rPr>
              <a:t> Mise à disposition du 1/11/2026</a:t>
            </a:r>
            <a:endParaRPr lang="fr-FR" sz="2400" dirty="0"/>
          </a:p>
          <a:p>
            <a:pPr lvl="1">
              <a:defRPr/>
            </a:pPr>
            <a:endParaRPr lang="fr-FR" sz="2000" dirty="0"/>
          </a:p>
          <a:p>
            <a:pPr>
              <a:defRPr/>
            </a:pPr>
            <a:endParaRPr lang="fr-FR" sz="2400" dirty="0"/>
          </a:p>
        </p:txBody>
      </p:sp>
      <p:sp>
        <p:nvSpPr>
          <p:cNvPr id="1822699242" name="ZoneTexte 2"/>
          <p:cNvSpPr txBox="1"/>
          <p:nvPr/>
        </p:nvSpPr>
        <p:spPr bwMode="auto">
          <a:xfrm>
            <a:off x="2239531" y="4980326"/>
            <a:ext cx="6293711" cy="400110"/>
          </a:xfrm>
          <a:prstGeom prst="rect">
            <a:avLst/>
          </a:prstGeom>
          <a:noFill/>
        </p:spPr>
        <p:txBody>
          <a:bodyPr wrap="none" rtlCol="0">
            <a:spAutoFit/>
          </a:bodyPr>
          <a:lstStyle/>
          <a:p>
            <a:pPr>
              <a:defRPr/>
            </a:pPr>
            <a:r>
              <a:rPr lang="fr-FR"/>
              <a:t>Bilan complet des départs et d’arrivés en fin d’année. </a:t>
            </a:r>
            <a:endParaRPr/>
          </a:p>
        </p:txBody>
      </p:sp>
      <p:sp>
        <p:nvSpPr>
          <p:cNvPr id="2012533819" name="Espace réservé du pied de page 7"/>
          <p:cNvSpPr>
            <a:spLocks noGrp="1"/>
          </p:cNvSpPr>
          <p:nvPr>
            <p:ph type="ftr" sz="quarter" idx="11"/>
          </p:nvPr>
        </p:nvSpPr>
        <p:spPr bwMode="auto">
          <a:xfrm>
            <a:off x="2938116" y="5714820"/>
            <a:ext cx="4896544" cy="322263"/>
          </a:xfrm>
        </p:spPr>
        <p:txBody>
          <a:bodyPr/>
          <a:lstStyle>
            <a:lvl1pPr>
              <a:defRPr>
                <a:solidFill>
                  <a:schemeClr val="bg1"/>
                </a:solidFill>
              </a:defRPr>
            </a:lvl1pPr>
          </a:lstStyle>
          <a:p>
            <a:pPr>
              <a:defRPr/>
            </a:pPr>
            <a:endParaRPr lang="fr-F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CF193271-94D7-966E-F14B-2B0F81069253}"/>
            </a:ext>
          </a:extLst>
        </p:cNvPr>
        <p:cNvGrpSpPr/>
        <p:nvPr/>
      </p:nvGrpSpPr>
      <p:grpSpPr bwMode="auto">
        <a:xfrm>
          <a:off x="0" y="0"/>
          <a:ext cx="0" cy="0"/>
          <a:chOff x="0" y="0"/>
          <a:chExt cx="0" cy="0"/>
        </a:xfrm>
      </p:grpSpPr>
      <p:sp>
        <p:nvSpPr>
          <p:cNvPr id="1087209860" name="Titre 1">
            <a:extLst>
              <a:ext uri="{FF2B5EF4-FFF2-40B4-BE49-F238E27FC236}">
                <a16:creationId xmlns:a16="http://schemas.microsoft.com/office/drawing/2014/main" id="{F2A64A5C-EE02-E7BD-4BC4-A36CE2DC5E3A}"/>
              </a:ext>
            </a:extLst>
          </p:cNvPr>
          <p:cNvSpPr>
            <a:spLocks noGrp="1"/>
          </p:cNvSpPr>
          <p:nvPr>
            <p:ph type="title"/>
          </p:nvPr>
        </p:nvSpPr>
        <p:spPr bwMode="auto"/>
        <p:txBody>
          <a:bodyPr/>
          <a:lstStyle/>
          <a:p>
            <a:pPr>
              <a:defRPr/>
            </a:pPr>
            <a:r>
              <a:rPr lang="fr-FR" dirty="0"/>
              <a:t>Promotions 2026</a:t>
            </a:r>
            <a:endParaRPr dirty="0"/>
          </a:p>
        </p:txBody>
      </p:sp>
      <p:sp>
        <p:nvSpPr>
          <p:cNvPr id="2145150526" name="Espace réservé de la date 4">
            <a:extLst>
              <a:ext uri="{FF2B5EF4-FFF2-40B4-BE49-F238E27FC236}">
                <a16:creationId xmlns:a16="http://schemas.microsoft.com/office/drawing/2014/main" id="{9B3ECB51-C65B-EC64-3F2A-33F0B0136409}"/>
              </a:ext>
            </a:extLst>
          </p:cNvPr>
          <p:cNvSpPr>
            <a:spLocks noGrp="1"/>
          </p:cNvSpPr>
          <p:nvPr>
            <p:ph type="dt" sz="half" idx="10"/>
          </p:nvPr>
        </p:nvSpPr>
        <p:spPr bwMode="auto"/>
        <p:txBody>
          <a:bodyPr/>
          <a:lstStyle/>
          <a:p>
            <a:pPr>
              <a:defRPr/>
            </a:pPr>
            <a:fld id="{BD7ACAEE-26E2-4090-BA40-F9D135FCBEFC}" type="datetime1">
              <a:rPr lang="fr-FR"/>
              <a:t>01/10/2026</a:t>
            </a:fld>
            <a:endParaRPr lang="fr-FR"/>
          </a:p>
        </p:txBody>
      </p:sp>
      <p:sp>
        <p:nvSpPr>
          <p:cNvPr id="702440958" name="Espace réservé du numéro de diapositive 6">
            <a:extLst>
              <a:ext uri="{FF2B5EF4-FFF2-40B4-BE49-F238E27FC236}">
                <a16:creationId xmlns:a16="http://schemas.microsoft.com/office/drawing/2014/main" id="{1C707D90-9E74-FA3D-42DC-74A536672E92}"/>
              </a:ext>
            </a:extLst>
          </p:cNvPr>
          <p:cNvSpPr>
            <a:spLocks noGrp="1"/>
          </p:cNvSpPr>
          <p:nvPr>
            <p:ph type="sldNum" sz="quarter" idx="12"/>
          </p:nvPr>
        </p:nvSpPr>
        <p:spPr bwMode="auto"/>
        <p:txBody>
          <a:bodyPr/>
          <a:lstStyle/>
          <a:p>
            <a:pPr>
              <a:defRPr/>
            </a:pPr>
            <a:fld id="{77E71596-5F9D-49C5-9701-16B3CA54319D}" type="slidenum">
              <a:rPr lang="fr-FR"/>
              <a:t>7</a:t>
            </a:fld>
            <a:endParaRPr lang="fr-FR"/>
          </a:p>
        </p:txBody>
      </p:sp>
      <p:sp>
        <p:nvSpPr>
          <p:cNvPr id="638698189" name="Espace réservé du contenu 5">
            <a:extLst>
              <a:ext uri="{FF2B5EF4-FFF2-40B4-BE49-F238E27FC236}">
                <a16:creationId xmlns:a16="http://schemas.microsoft.com/office/drawing/2014/main" id="{431C05E9-CB15-79B7-796A-7142888C0C20}"/>
              </a:ext>
            </a:extLst>
          </p:cNvPr>
          <p:cNvSpPr>
            <a:spLocks noGrp="1"/>
          </p:cNvSpPr>
          <p:nvPr>
            <p:ph sz="half" idx="2"/>
          </p:nvPr>
        </p:nvSpPr>
        <p:spPr bwMode="auto">
          <a:xfrm>
            <a:off x="489260" y="1076908"/>
            <a:ext cx="9027816" cy="2088233"/>
          </a:xfrm>
        </p:spPr>
        <p:txBody>
          <a:bodyPr>
            <a:normAutofit lnSpcReduction="10000"/>
          </a:bodyPr>
          <a:lstStyle/>
          <a:p>
            <a:pPr marL="0" indent="0">
              <a:buNone/>
              <a:defRPr/>
            </a:pPr>
            <a:r>
              <a:rPr lang="en-US" sz="2200" b="1" dirty="0">
                <a:solidFill>
                  <a:srgbClr val="456487"/>
                </a:solidFill>
              </a:rPr>
              <a:t>Changement de Corps AI:</a:t>
            </a:r>
            <a:endParaRPr dirty="0"/>
          </a:p>
          <a:p>
            <a:pPr marL="0" indent="0">
              <a:buNone/>
              <a:defRPr/>
            </a:pPr>
            <a:r>
              <a:rPr lang="fr-FR" b="1" dirty="0">
                <a:solidFill>
                  <a:schemeClr val="tx1"/>
                </a:solidFill>
              </a:rPr>
              <a:t>	</a:t>
            </a:r>
            <a:r>
              <a:rPr lang="fr-FR" sz="2800" b="1" dirty="0"/>
              <a:t>Michel Baltazar</a:t>
            </a:r>
          </a:p>
          <a:p>
            <a:pPr marL="0" indent="0">
              <a:buNone/>
              <a:defRPr/>
            </a:pPr>
            <a:r>
              <a:rPr lang="fr-FR" sz="2800" b="1" dirty="0">
                <a:solidFill>
                  <a:srgbClr val="456487"/>
                </a:solidFill>
              </a:rPr>
              <a:t>	</a:t>
            </a:r>
            <a:r>
              <a:rPr lang="fr-FR" sz="2800" b="1" dirty="0">
                <a:solidFill>
                  <a:srgbClr val="FF6701"/>
                </a:solidFill>
              </a:rPr>
              <a:t>Brice Geoffroy</a:t>
            </a:r>
            <a:endParaRPr lang="fr-FR" sz="2800" b="1" dirty="0">
              <a:solidFill>
                <a:schemeClr val="tx1"/>
              </a:solidFill>
            </a:endParaRPr>
          </a:p>
          <a:p>
            <a:pPr marL="0" indent="0">
              <a:buNone/>
              <a:defRPr/>
            </a:pPr>
            <a:endParaRPr lang="fr-FR" sz="1800" b="1" dirty="0">
              <a:solidFill>
                <a:schemeClr val="tx1"/>
              </a:solidFill>
            </a:endParaRPr>
          </a:p>
          <a:p>
            <a:pPr marL="0" indent="0">
              <a:buNone/>
              <a:defRPr/>
            </a:pPr>
            <a:r>
              <a:rPr lang="fr-FR" sz="1800" dirty="0">
                <a:solidFill>
                  <a:schemeClr val="tx1"/>
                </a:solidFill>
              </a:rPr>
              <a:t>	</a:t>
            </a:r>
            <a:endParaRPr lang="fr-FR" dirty="0"/>
          </a:p>
        </p:txBody>
      </p:sp>
      <p:sp>
        <p:nvSpPr>
          <p:cNvPr id="2012533819" name="Espace réservé du pied de page 7">
            <a:extLst>
              <a:ext uri="{FF2B5EF4-FFF2-40B4-BE49-F238E27FC236}">
                <a16:creationId xmlns:a16="http://schemas.microsoft.com/office/drawing/2014/main" id="{97302CFF-63A1-0C16-633C-FC0132BADF8A}"/>
              </a:ext>
            </a:extLst>
          </p:cNvPr>
          <p:cNvSpPr>
            <a:spLocks noGrp="1"/>
          </p:cNvSpPr>
          <p:nvPr>
            <p:ph type="ftr" sz="quarter" idx="11"/>
          </p:nvPr>
        </p:nvSpPr>
        <p:spPr bwMode="auto">
          <a:xfrm>
            <a:off x="2938116" y="5714820"/>
            <a:ext cx="4896544" cy="322263"/>
          </a:xfrm>
        </p:spPr>
        <p:txBody>
          <a:bodyPr/>
          <a:lstStyle>
            <a:lvl1pPr>
              <a:defRPr>
                <a:solidFill>
                  <a:schemeClr val="bg1"/>
                </a:solidFill>
              </a:defRPr>
            </a:lvl1pPr>
          </a:lstStyle>
          <a:p>
            <a:pPr>
              <a:defRPr/>
            </a:pPr>
            <a:endParaRPr lang="fr-FR"/>
          </a:p>
        </p:txBody>
      </p:sp>
      <p:sp>
        <p:nvSpPr>
          <p:cNvPr id="2" name="Espace réservé du contenu 5">
            <a:extLst>
              <a:ext uri="{FF2B5EF4-FFF2-40B4-BE49-F238E27FC236}">
                <a16:creationId xmlns:a16="http://schemas.microsoft.com/office/drawing/2014/main" id="{1C4D4EF3-7106-7D24-FAE8-3BBB6844303B}"/>
              </a:ext>
            </a:extLst>
          </p:cNvPr>
          <p:cNvSpPr txBox="1">
            <a:spLocks/>
          </p:cNvSpPr>
          <p:nvPr/>
        </p:nvSpPr>
        <p:spPr bwMode="auto">
          <a:xfrm>
            <a:off x="489260" y="2741712"/>
            <a:ext cx="9027816" cy="2088233"/>
          </a:xfrm>
          <a:prstGeom prst="rect">
            <a:avLst/>
          </a:prstGeom>
        </p:spPr>
        <p:txBody>
          <a:bodyPr vert="horz" lIns="91440" tIns="45720" rIns="91440" bIns="45720" rtlCol="0">
            <a:normAutofit lnSpcReduction="10000"/>
          </a:bodyPr>
          <a:lstStyle>
            <a:lvl1pPr marL="228600" indent="-228600" algn="l" defTabSz="914400">
              <a:lnSpc>
                <a:spcPct val="90000"/>
              </a:lnSpc>
              <a:spcBef>
                <a:spcPts val="1000"/>
              </a:spcBef>
              <a:buFont typeface="Arial"/>
              <a:buChar char="•"/>
              <a:defRPr sz="2000">
                <a:solidFill>
                  <a:srgbClr val="FF6700"/>
                </a:solidFill>
                <a:latin typeface="+mn-lt"/>
                <a:ea typeface="+mn-ea"/>
                <a:cs typeface="+mn-cs"/>
              </a:defRPr>
            </a:lvl1pPr>
            <a:lvl2pPr marL="685800" indent="-228600" algn="l" defTabSz="914400">
              <a:lnSpc>
                <a:spcPct val="90000"/>
              </a:lnSpc>
              <a:spcBef>
                <a:spcPts val="500"/>
              </a:spcBef>
              <a:buFont typeface="Arial"/>
              <a:buChar char="•"/>
              <a:defRPr sz="1800">
                <a:solidFill>
                  <a:srgbClr val="00294B"/>
                </a:solidFill>
                <a:latin typeface="+mn-lt"/>
                <a:ea typeface="+mn-ea"/>
                <a:cs typeface="+mn-cs"/>
              </a:defRPr>
            </a:lvl2pPr>
            <a:lvl3pPr marL="1143000" indent="-228600" algn="l" defTabSz="914400">
              <a:lnSpc>
                <a:spcPct val="90000"/>
              </a:lnSpc>
              <a:spcBef>
                <a:spcPts val="500"/>
              </a:spcBef>
              <a:buFont typeface="Arial"/>
              <a:buChar char="•"/>
              <a:defRPr sz="1600">
                <a:solidFill>
                  <a:srgbClr val="456487"/>
                </a:solidFill>
                <a:latin typeface="+mn-lt"/>
                <a:ea typeface="+mn-ea"/>
                <a:cs typeface="+mn-cs"/>
              </a:defRPr>
            </a:lvl3pPr>
            <a:lvl4pPr marL="1600200" indent="-228600" algn="l" defTabSz="914400">
              <a:lnSpc>
                <a:spcPct val="90000"/>
              </a:lnSpc>
              <a:spcBef>
                <a:spcPts val="500"/>
              </a:spcBef>
              <a:buFont typeface="Arial"/>
              <a:buChar char="•"/>
              <a:defRPr sz="1400">
                <a:solidFill>
                  <a:srgbClr val="456487"/>
                </a:solidFill>
                <a:latin typeface="+mn-lt"/>
                <a:ea typeface="+mn-ea"/>
                <a:cs typeface="+mn-cs"/>
              </a:defRPr>
            </a:lvl4pPr>
            <a:lvl5pPr marL="2057400" indent="-228600" algn="l" defTabSz="914400">
              <a:lnSpc>
                <a:spcPct val="90000"/>
              </a:lnSpc>
              <a:spcBef>
                <a:spcPts val="500"/>
              </a:spcBef>
              <a:buFont typeface="Arial"/>
              <a:buChar char="•"/>
              <a:defRPr sz="1400">
                <a:solidFill>
                  <a:srgbClr val="456487"/>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indent="0">
              <a:buFont typeface="Arial"/>
              <a:buNone/>
              <a:defRPr/>
            </a:pPr>
            <a:r>
              <a:rPr lang="en-US" sz="2200" b="1" dirty="0">
                <a:solidFill>
                  <a:srgbClr val="456487"/>
                </a:solidFill>
              </a:rPr>
              <a:t>Changement de Corps IECN:</a:t>
            </a:r>
            <a:endParaRPr lang="en-US" dirty="0"/>
          </a:p>
          <a:p>
            <a:pPr marL="0" indent="0">
              <a:buFont typeface="Arial"/>
              <a:buNone/>
              <a:defRPr/>
            </a:pPr>
            <a:r>
              <a:rPr lang="en-US" b="1" dirty="0">
                <a:solidFill>
                  <a:schemeClr val="tx1"/>
                </a:solidFill>
              </a:rPr>
              <a:t>	</a:t>
            </a:r>
            <a:r>
              <a:rPr lang="en-US" sz="3200" b="1" dirty="0">
                <a:solidFill>
                  <a:srgbClr val="FF6701"/>
                </a:solidFill>
              </a:rPr>
              <a:t>R</a:t>
            </a:r>
            <a:r>
              <a:rPr lang="en-US" sz="2800" b="1" dirty="0"/>
              <a:t>emy </a:t>
            </a:r>
            <a:r>
              <a:rPr lang="en-US" sz="2800" b="1" dirty="0" err="1"/>
              <a:t>Dorkel</a:t>
            </a:r>
            <a:endParaRPr lang="en-US" sz="2800" b="1" dirty="0"/>
          </a:p>
          <a:p>
            <a:pPr marL="0" indent="0">
              <a:buFont typeface="Arial"/>
              <a:buNone/>
              <a:defRPr/>
            </a:pPr>
            <a:r>
              <a:rPr lang="en-US" sz="2800" b="1" dirty="0">
                <a:solidFill>
                  <a:srgbClr val="456487"/>
                </a:solidFill>
              </a:rPr>
              <a:t>	</a:t>
            </a:r>
            <a:r>
              <a:rPr lang="en-US" sz="2800" b="1" dirty="0">
                <a:solidFill>
                  <a:srgbClr val="FF6701"/>
                </a:solidFill>
              </a:rPr>
              <a:t>Alexandre </a:t>
            </a:r>
            <a:r>
              <a:rPr lang="en-US" sz="2800" b="1" dirty="0" err="1">
                <a:solidFill>
                  <a:srgbClr val="FF6701"/>
                </a:solidFill>
              </a:rPr>
              <a:t>Migayron</a:t>
            </a:r>
            <a:endParaRPr lang="en-US" sz="2800" b="1" dirty="0">
              <a:solidFill>
                <a:schemeClr val="tx1"/>
              </a:solidFill>
            </a:endParaRPr>
          </a:p>
          <a:p>
            <a:pPr marL="0" indent="0">
              <a:buFont typeface="Arial"/>
              <a:buNone/>
              <a:defRPr/>
            </a:pPr>
            <a:endParaRPr lang="en-US" sz="1800" b="1" dirty="0">
              <a:solidFill>
                <a:schemeClr val="tx1"/>
              </a:solidFill>
            </a:endParaRPr>
          </a:p>
          <a:p>
            <a:pPr marL="0" indent="0">
              <a:buFont typeface="Arial"/>
              <a:buNone/>
              <a:defRPr/>
            </a:pPr>
            <a:r>
              <a:rPr lang="en-US" sz="1800" dirty="0">
                <a:solidFill>
                  <a:schemeClr val="tx1"/>
                </a:solidFill>
              </a:rPr>
              <a:t>	</a:t>
            </a:r>
            <a:endParaRPr lang="en-US" dirty="0"/>
          </a:p>
        </p:txBody>
      </p:sp>
      <p:pic>
        <p:nvPicPr>
          <p:cNvPr id="6" name="Image 5">
            <a:extLst>
              <a:ext uri="{FF2B5EF4-FFF2-40B4-BE49-F238E27FC236}">
                <a16:creationId xmlns:a16="http://schemas.microsoft.com/office/drawing/2014/main" id="{1C3520EB-95BF-B6F1-6B8C-44CEA4CCF7C2}"/>
              </a:ext>
            </a:extLst>
          </p:cNvPr>
          <p:cNvPicPr>
            <a:picLocks noChangeAspect="1"/>
          </p:cNvPicPr>
          <p:nvPr/>
        </p:nvPicPr>
        <p:blipFill>
          <a:blip r:embed="rId3"/>
          <a:stretch>
            <a:fillRect/>
          </a:stretch>
        </p:blipFill>
        <p:spPr>
          <a:xfrm>
            <a:off x="4969922" y="1085528"/>
            <a:ext cx="4547154" cy="2561563"/>
          </a:xfrm>
          <a:prstGeom prst="rect">
            <a:avLst/>
          </a:prstGeom>
        </p:spPr>
      </p:pic>
    </p:spTree>
    <p:extLst>
      <p:ext uri="{BB962C8B-B14F-4D97-AF65-F5344CB8AC3E}">
        <p14:creationId xmlns:p14="http://schemas.microsoft.com/office/powerpoint/2010/main" val="12753820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42BAAC53-9D0F-40E6-CC41-B29AC1B2CEDD}"/>
            </a:ext>
          </a:extLst>
        </p:cNvPr>
        <p:cNvGrpSpPr/>
        <p:nvPr/>
      </p:nvGrpSpPr>
      <p:grpSpPr bwMode="auto">
        <a:xfrm>
          <a:off x="0" y="0"/>
          <a:ext cx="0" cy="0"/>
          <a:chOff x="0" y="0"/>
          <a:chExt cx="0" cy="0"/>
        </a:xfrm>
      </p:grpSpPr>
      <p:sp>
        <p:nvSpPr>
          <p:cNvPr id="1087209860" name="Titre 1">
            <a:extLst>
              <a:ext uri="{FF2B5EF4-FFF2-40B4-BE49-F238E27FC236}">
                <a16:creationId xmlns:a16="http://schemas.microsoft.com/office/drawing/2014/main" id="{FFFFD581-B865-9888-5252-14AE2A1FFBAA}"/>
              </a:ext>
            </a:extLst>
          </p:cNvPr>
          <p:cNvSpPr>
            <a:spLocks noGrp="1"/>
          </p:cNvSpPr>
          <p:nvPr>
            <p:ph type="title"/>
          </p:nvPr>
        </p:nvSpPr>
        <p:spPr bwMode="auto"/>
        <p:txBody>
          <a:bodyPr/>
          <a:lstStyle/>
          <a:p>
            <a:pPr>
              <a:defRPr/>
            </a:pPr>
            <a:r>
              <a:rPr lang="fr-FR" dirty="0"/>
              <a:t>Groupe de fonction</a:t>
            </a:r>
            <a:endParaRPr dirty="0"/>
          </a:p>
        </p:txBody>
      </p:sp>
      <p:sp>
        <p:nvSpPr>
          <p:cNvPr id="2145150526" name="Espace réservé de la date 4">
            <a:extLst>
              <a:ext uri="{FF2B5EF4-FFF2-40B4-BE49-F238E27FC236}">
                <a16:creationId xmlns:a16="http://schemas.microsoft.com/office/drawing/2014/main" id="{2E038DD3-A83E-7819-AEB5-DBCE68A45011}"/>
              </a:ext>
            </a:extLst>
          </p:cNvPr>
          <p:cNvSpPr>
            <a:spLocks noGrp="1"/>
          </p:cNvSpPr>
          <p:nvPr>
            <p:ph type="dt" sz="half" idx="10"/>
          </p:nvPr>
        </p:nvSpPr>
        <p:spPr bwMode="auto"/>
        <p:txBody>
          <a:bodyPr/>
          <a:lstStyle/>
          <a:p>
            <a:pPr>
              <a:defRPr/>
            </a:pPr>
            <a:fld id="{BD7ACAEE-26E2-4090-BA40-F9D135FCBEFC}" type="datetime1">
              <a:rPr lang="fr-FR"/>
              <a:t>01/10/2026</a:t>
            </a:fld>
            <a:endParaRPr lang="fr-FR"/>
          </a:p>
        </p:txBody>
      </p:sp>
      <p:sp>
        <p:nvSpPr>
          <p:cNvPr id="702440958" name="Espace réservé du numéro de diapositive 6">
            <a:extLst>
              <a:ext uri="{FF2B5EF4-FFF2-40B4-BE49-F238E27FC236}">
                <a16:creationId xmlns:a16="http://schemas.microsoft.com/office/drawing/2014/main" id="{03CDC4A3-9B11-DEB3-D35D-BCF2ACEC3803}"/>
              </a:ext>
            </a:extLst>
          </p:cNvPr>
          <p:cNvSpPr>
            <a:spLocks noGrp="1"/>
          </p:cNvSpPr>
          <p:nvPr>
            <p:ph type="sldNum" sz="quarter" idx="12"/>
          </p:nvPr>
        </p:nvSpPr>
        <p:spPr bwMode="auto"/>
        <p:txBody>
          <a:bodyPr/>
          <a:lstStyle/>
          <a:p>
            <a:pPr>
              <a:defRPr/>
            </a:pPr>
            <a:fld id="{77E71596-5F9D-49C5-9701-16B3CA54319D}" type="slidenum">
              <a:rPr lang="fr-FR"/>
              <a:t>8</a:t>
            </a:fld>
            <a:endParaRPr lang="fr-FR"/>
          </a:p>
        </p:txBody>
      </p:sp>
      <p:sp>
        <p:nvSpPr>
          <p:cNvPr id="2012533819" name="Espace réservé du pied de page 7">
            <a:extLst>
              <a:ext uri="{FF2B5EF4-FFF2-40B4-BE49-F238E27FC236}">
                <a16:creationId xmlns:a16="http://schemas.microsoft.com/office/drawing/2014/main" id="{C7738686-2F1D-F392-7D48-B072AE135362}"/>
              </a:ext>
            </a:extLst>
          </p:cNvPr>
          <p:cNvSpPr>
            <a:spLocks noGrp="1"/>
          </p:cNvSpPr>
          <p:nvPr>
            <p:ph type="ftr" sz="quarter" idx="11"/>
          </p:nvPr>
        </p:nvSpPr>
        <p:spPr bwMode="auto">
          <a:xfrm>
            <a:off x="2938116" y="5714820"/>
            <a:ext cx="4896544" cy="322263"/>
          </a:xfrm>
        </p:spPr>
        <p:txBody>
          <a:bodyPr/>
          <a:lstStyle>
            <a:lvl1pPr>
              <a:defRPr>
                <a:solidFill>
                  <a:schemeClr val="bg1"/>
                </a:solidFill>
              </a:defRPr>
            </a:lvl1pPr>
          </a:lstStyle>
          <a:p>
            <a:pPr>
              <a:defRPr/>
            </a:pPr>
            <a:endParaRPr lang="fr-FR"/>
          </a:p>
        </p:txBody>
      </p:sp>
      <p:sp>
        <p:nvSpPr>
          <p:cNvPr id="5" name="Espace réservé du contenu 5">
            <a:extLst>
              <a:ext uri="{FF2B5EF4-FFF2-40B4-BE49-F238E27FC236}">
                <a16:creationId xmlns:a16="http://schemas.microsoft.com/office/drawing/2014/main" id="{CDDD5940-2A97-58F6-2732-7017C98BE63F}"/>
              </a:ext>
            </a:extLst>
          </p:cNvPr>
          <p:cNvSpPr>
            <a:spLocks noGrp="1"/>
          </p:cNvSpPr>
          <p:nvPr>
            <p:ph sz="half" idx="2"/>
          </p:nvPr>
        </p:nvSpPr>
        <p:spPr bwMode="auto">
          <a:xfrm>
            <a:off x="872479" y="1231165"/>
            <a:ext cx="9027816" cy="936407"/>
          </a:xfrm>
        </p:spPr>
        <p:txBody>
          <a:bodyPr>
            <a:normAutofit/>
          </a:bodyPr>
          <a:lstStyle/>
          <a:p>
            <a:pPr>
              <a:defRPr/>
            </a:pPr>
            <a:r>
              <a:rPr lang="fr-FR" dirty="0"/>
              <a:t>160 demandes de changement de groupe de fonction à la DR4 </a:t>
            </a:r>
            <a:r>
              <a:rPr lang="fr-FR" dirty="0">
                <a:sym typeface="Wingdings" pitchFamily="2" charset="2"/>
              </a:rPr>
              <a:t> 25% acceptées!</a:t>
            </a:r>
          </a:p>
          <a:p>
            <a:pPr>
              <a:defRPr/>
            </a:pPr>
            <a:r>
              <a:rPr lang="fr-FR" sz="2000" dirty="0">
                <a:sym typeface="Wingdings" pitchFamily="2" charset="2"/>
              </a:rPr>
              <a:t>Pour le </a:t>
            </a:r>
            <a:r>
              <a:rPr lang="fr-FR" dirty="0">
                <a:sym typeface="Wingdings" pitchFamily="2" charset="2"/>
              </a:rPr>
              <a:t>Pôle Ingénierie: 24 demandes et 14 acceptées   58%</a:t>
            </a:r>
            <a:endParaRPr lang="fr-FR" sz="2000" dirty="0"/>
          </a:p>
          <a:p>
            <a:pPr>
              <a:defRPr/>
            </a:pPr>
            <a:endParaRPr lang="fr-FR" sz="2400" dirty="0"/>
          </a:p>
        </p:txBody>
      </p:sp>
    </p:spTree>
    <p:extLst>
      <p:ext uri="{BB962C8B-B14F-4D97-AF65-F5344CB8AC3E}">
        <p14:creationId xmlns:p14="http://schemas.microsoft.com/office/powerpoint/2010/main" val="13050827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952528988" name="Titre 1"/>
          <p:cNvSpPr>
            <a:spLocks noGrp="1"/>
          </p:cNvSpPr>
          <p:nvPr>
            <p:ph type="title"/>
          </p:nvPr>
        </p:nvSpPr>
        <p:spPr bwMode="auto"/>
        <p:txBody>
          <a:bodyPr/>
          <a:lstStyle/>
          <a:p>
            <a:pPr>
              <a:defRPr/>
            </a:pPr>
            <a:r>
              <a:rPr lang="fr-FR"/>
              <a:t>DOR 2027</a:t>
            </a:r>
            <a:endParaRPr/>
          </a:p>
        </p:txBody>
      </p:sp>
      <p:sp>
        <p:nvSpPr>
          <p:cNvPr id="1483087394" name="Espace réservé de la date 4"/>
          <p:cNvSpPr>
            <a:spLocks noGrp="1"/>
          </p:cNvSpPr>
          <p:nvPr>
            <p:ph type="dt" sz="half" idx="10"/>
          </p:nvPr>
        </p:nvSpPr>
        <p:spPr bwMode="auto"/>
        <p:txBody>
          <a:bodyPr/>
          <a:lstStyle/>
          <a:p>
            <a:pPr>
              <a:defRPr/>
            </a:pPr>
            <a:fld id="{BD7ACAEE-26E2-4090-BA40-F9D135FCBEFC}" type="datetime1">
              <a:rPr lang="fr-FR"/>
              <a:t>01/10/2026</a:t>
            </a:fld>
            <a:endParaRPr lang="fr-FR"/>
          </a:p>
        </p:txBody>
      </p:sp>
      <p:sp>
        <p:nvSpPr>
          <p:cNvPr id="989932353" name="Espace réservé du numéro de diapositive 6"/>
          <p:cNvSpPr>
            <a:spLocks noGrp="1"/>
          </p:cNvSpPr>
          <p:nvPr>
            <p:ph type="sldNum" sz="quarter" idx="12"/>
          </p:nvPr>
        </p:nvSpPr>
        <p:spPr bwMode="auto"/>
        <p:txBody>
          <a:bodyPr/>
          <a:lstStyle/>
          <a:p>
            <a:pPr>
              <a:defRPr/>
            </a:pPr>
            <a:fld id="{77E71596-5F9D-49C5-9701-16B3CA54319D}" type="slidenum">
              <a:rPr lang="fr-FR"/>
              <a:t>9</a:t>
            </a:fld>
            <a:endParaRPr lang="fr-FR"/>
          </a:p>
        </p:txBody>
      </p:sp>
      <p:graphicFrame>
        <p:nvGraphicFramePr>
          <p:cNvPr id="1131832856" name="Tableau 9"/>
          <p:cNvGraphicFramePr>
            <a:graphicFrameLocks noGrp="1"/>
          </p:cNvGraphicFramePr>
          <p:nvPr/>
        </p:nvGraphicFramePr>
        <p:xfrm>
          <a:off x="292175" y="1605938"/>
          <a:ext cx="10081118" cy="1752753"/>
        </p:xfrm>
        <a:graphic>
          <a:graphicData uri="http://schemas.openxmlformats.org/drawingml/2006/table">
            <a:tbl>
              <a:tblPr firstRow="1" firstCol="1" bandRow="1"/>
              <a:tblGrid>
                <a:gridCol w="864096">
                  <a:extLst>
                    <a:ext uri="{9D8B030D-6E8A-4147-A177-3AD203B41FA5}">
                      <a16:colId xmlns:a16="http://schemas.microsoft.com/office/drawing/2014/main" val="20000"/>
                    </a:ext>
                  </a:extLst>
                </a:gridCol>
                <a:gridCol w="792087">
                  <a:extLst>
                    <a:ext uri="{9D8B030D-6E8A-4147-A177-3AD203B41FA5}">
                      <a16:colId xmlns:a16="http://schemas.microsoft.com/office/drawing/2014/main" val="20001"/>
                    </a:ext>
                  </a:extLst>
                </a:gridCol>
                <a:gridCol w="4317375">
                  <a:extLst>
                    <a:ext uri="{9D8B030D-6E8A-4147-A177-3AD203B41FA5}">
                      <a16:colId xmlns:a16="http://schemas.microsoft.com/office/drawing/2014/main" val="20002"/>
                    </a:ext>
                  </a:extLst>
                </a:gridCol>
                <a:gridCol w="1713790">
                  <a:extLst>
                    <a:ext uri="{9D8B030D-6E8A-4147-A177-3AD203B41FA5}">
                      <a16:colId xmlns:a16="http://schemas.microsoft.com/office/drawing/2014/main" val="20003"/>
                    </a:ext>
                  </a:extLst>
                </a:gridCol>
                <a:gridCol w="907300">
                  <a:extLst>
                    <a:ext uri="{9D8B030D-6E8A-4147-A177-3AD203B41FA5}">
                      <a16:colId xmlns:a16="http://schemas.microsoft.com/office/drawing/2014/main" val="20004"/>
                    </a:ext>
                  </a:extLst>
                </a:gridCol>
                <a:gridCol w="1486470">
                  <a:extLst>
                    <a:ext uri="{9D8B030D-6E8A-4147-A177-3AD203B41FA5}">
                      <a16:colId xmlns:a16="http://schemas.microsoft.com/office/drawing/2014/main" val="20005"/>
                    </a:ext>
                  </a:extLst>
                </a:gridCol>
              </a:tblGrid>
              <a:tr h="256563">
                <a:tc>
                  <a:txBody>
                    <a:bodyPr/>
                    <a:lstStyle/>
                    <a:p>
                      <a:pPr>
                        <a:lnSpc>
                          <a:spcPct val="107000"/>
                        </a:lnSpc>
                        <a:spcAft>
                          <a:spcPts val="800"/>
                        </a:spcAft>
                        <a:buNone/>
                        <a:defRPr/>
                      </a:pPr>
                      <a:r>
                        <a:rPr lang="it-IT" sz="1600" b="1">
                          <a:latin typeface="Calibri"/>
                          <a:ea typeface="Calibri"/>
                          <a:cs typeface="Arial"/>
                        </a:rPr>
                        <a:t>Corps </a:t>
                      </a:r>
                      <a:endParaRPr lang="fr-FR" sz="1600">
                        <a:latin typeface="Calibri"/>
                        <a:ea typeface="Calibri"/>
                        <a:cs typeface="Arial"/>
                      </a:endParaRPr>
                    </a:p>
                  </a:txBody>
                  <a:tcPr marL="38895" marR="38895" marT="0" marB="0">
                    <a:lnL w="12700" algn="ctr">
                      <a:solidFill>
                        <a:srgbClr val="000000"/>
                      </a:solidFill>
                    </a:lnL>
                    <a:lnR w="12700" algn="ctr">
                      <a:solidFill>
                        <a:srgbClr val="000000"/>
                      </a:solidFill>
                    </a:lnR>
                    <a:lnT w="12700" algn="ctr">
                      <a:solidFill>
                        <a:srgbClr val="000000"/>
                      </a:solidFill>
                    </a:lnT>
                    <a:lnB w="12700" algn="ctr">
                      <a:solidFill>
                        <a:srgbClr val="000000"/>
                      </a:solidFill>
                    </a:lnB>
                    <a:noFill/>
                  </a:tcPr>
                </a:tc>
                <a:tc>
                  <a:txBody>
                    <a:bodyPr/>
                    <a:lstStyle/>
                    <a:p>
                      <a:pPr>
                        <a:lnSpc>
                          <a:spcPct val="107000"/>
                        </a:lnSpc>
                        <a:spcAft>
                          <a:spcPts val="800"/>
                        </a:spcAft>
                        <a:buNone/>
                        <a:defRPr/>
                      </a:pPr>
                      <a:r>
                        <a:rPr lang="it-IT" sz="1600" b="1">
                          <a:latin typeface="Calibri"/>
                          <a:ea typeface="Calibri"/>
                          <a:cs typeface="Arial"/>
                        </a:rPr>
                        <a:t>BAP</a:t>
                      </a:r>
                      <a:endParaRPr lang="fr-FR" sz="1600">
                        <a:latin typeface="Calibri"/>
                        <a:ea typeface="Calibri"/>
                        <a:cs typeface="Arial"/>
                      </a:endParaRPr>
                    </a:p>
                  </a:txBody>
                  <a:tcPr marL="38895" marR="38895" marT="0" marB="0">
                    <a:lnL w="12700" algn="ctr">
                      <a:solidFill>
                        <a:srgbClr val="000000"/>
                      </a:solidFill>
                    </a:lnL>
                    <a:lnR w="12700" algn="ctr">
                      <a:solidFill>
                        <a:srgbClr val="000000"/>
                      </a:solidFill>
                    </a:lnR>
                    <a:lnT w="12700" algn="ctr">
                      <a:solidFill>
                        <a:srgbClr val="000000"/>
                      </a:solidFill>
                    </a:lnT>
                    <a:lnB w="12700" algn="ctr">
                      <a:solidFill>
                        <a:srgbClr val="000000"/>
                      </a:solidFill>
                    </a:lnB>
                    <a:noFill/>
                  </a:tcPr>
                </a:tc>
                <a:tc>
                  <a:txBody>
                    <a:bodyPr/>
                    <a:lstStyle/>
                    <a:p>
                      <a:pPr>
                        <a:lnSpc>
                          <a:spcPct val="107000"/>
                        </a:lnSpc>
                        <a:spcAft>
                          <a:spcPts val="800"/>
                        </a:spcAft>
                        <a:buNone/>
                        <a:defRPr/>
                      </a:pPr>
                      <a:r>
                        <a:rPr lang="it-IT" sz="1600" b="1">
                          <a:latin typeface="Calibri"/>
                          <a:ea typeface="Calibri"/>
                          <a:cs typeface="Arial"/>
                        </a:rPr>
                        <a:t>Intitulé du Poste</a:t>
                      </a:r>
                      <a:endParaRPr lang="fr-FR" sz="1600">
                        <a:latin typeface="Calibri"/>
                        <a:ea typeface="Calibri"/>
                        <a:cs typeface="Arial"/>
                      </a:endParaRPr>
                    </a:p>
                  </a:txBody>
                  <a:tcPr marL="38895" marR="38895" marT="0" marB="0">
                    <a:lnL w="12700" algn="ctr">
                      <a:solidFill>
                        <a:srgbClr val="000000"/>
                      </a:solidFill>
                    </a:lnL>
                    <a:lnR w="12700" algn="ctr">
                      <a:solidFill>
                        <a:srgbClr val="000000"/>
                      </a:solidFill>
                    </a:lnR>
                    <a:lnT w="12700" algn="ctr">
                      <a:solidFill>
                        <a:srgbClr val="000000"/>
                      </a:solidFill>
                    </a:lnT>
                    <a:lnB w="12700" algn="ctr">
                      <a:solidFill>
                        <a:srgbClr val="000000"/>
                      </a:solidFill>
                    </a:lnB>
                    <a:noFill/>
                  </a:tcPr>
                </a:tc>
                <a:tc>
                  <a:txBody>
                    <a:bodyPr/>
                    <a:lstStyle/>
                    <a:p>
                      <a:pPr>
                        <a:lnSpc>
                          <a:spcPct val="107000"/>
                        </a:lnSpc>
                        <a:spcAft>
                          <a:spcPts val="800"/>
                        </a:spcAft>
                        <a:buNone/>
                        <a:defRPr/>
                      </a:pPr>
                      <a:r>
                        <a:rPr lang="it-IT" sz="1600" b="1">
                          <a:latin typeface="Calibri"/>
                          <a:ea typeface="Calibri"/>
                          <a:cs typeface="Arial"/>
                        </a:rPr>
                        <a:t>Candidat</a:t>
                      </a:r>
                      <a:endParaRPr lang="fr-FR" sz="1600">
                        <a:latin typeface="Calibri"/>
                        <a:ea typeface="Calibri"/>
                        <a:cs typeface="Arial"/>
                      </a:endParaRPr>
                    </a:p>
                  </a:txBody>
                  <a:tcPr marL="38895" marR="38895" marT="0" marB="0">
                    <a:lnL w="12700" algn="ctr">
                      <a:solidFill>
                        <a:srgbClr val="000000"/>
                      </a:solidFill>
                    </a:lnL>
                    <a:lnR w="12700" algn="ctr">
                      <a:solidFill>
                        <a:srgbClr val="000000"/>
                      </a:solidFill>
                    </a:lnR>
                    <a:lnT w="12700" algn="ctr">
                      <a:solidFill>
                        <a:srgbClr val="000000"/>
                      </a:solidFill>
                    </a:lnT>
                    <a:lnB w="12700" algn="ctr">
                      <a:solidFill>
                        <a:srgbClr val="000000"/>
                      </a:solidFill>
                    </a:lnB>
                    <a:noFill/>
                  </a:tcPr>
                </a:tc>
                <a:tc>
                  <a:txBody>
                    <a:bodyPr/>
                    <a:lstStyle/>
                    <a:p>
                      <a:pPr>
                        <a:lnSpc>
                          <a:spcPct val="107000"/>
                        </a:lnSpc>
                        <a:spcAft>
                          <a:spcPts val="800"/>
                        </a:spcAft>
                        <a:buNone/>
                        <a:defRPr/>
                      </a:pPr>
                      <a:r>
                        <a:rPr lang="it-IT" sz="1600" b="1">
                          <a:latin typeface="Calibri"/>
                          <a:ea typeface="Calibri"/>
                          <a:cs typeface="Arial"/>
                        </a:rPr>
                        <a:t>Priorité</a:t>
                      </a:r>
                      <a:endParaRPr lang="fr-FR" sz="1600">
                        <a:latin typeface="Calibri"/>
                        <a:ea typeface="Calibri"/>
                        <a:cs typeface="Arial"/>
                      </a:endParaRPr>
                    </a:p>
                  </a:txBody>
                  <a:tcPr marL="38895" marR="38895" marT="0" marB="0">
                    <a:lnL w="12700" algn="ctr">
                      <a:solidFill>
                        <a:srgbClr val="000000"/>
                      </a:solidFill>
                    </a:lnL>
                    <a:lnR w="12700" algn="ctr">
                      <a:solidFill>
                        <a:srgbClr val="000000"/>
                      </a:solidFill>
                    </a:lnR>
                    <a:lnT w="12700" algn="ctr">
                      <a:solidFill>
                        <a:srgbClr val="000000"/>
                      </a:solidFill>
                    </a:lnT>
                    <a:lnB w="12700" algn="ctr">
                      <a:solidFill>
                        <a:srgbClr val="000000"/>
                      </a:solidFill>
                    </a:lnB>
                    <a:noFill/>
                  </a:tcPr>
                </a:tc>
                <a:tc>
                  <a:txBody>
                    <a:bodyPr/>
                    <a:lstStyle/>
                    <a:p>
                      <a:pPr>
                        <a:lnSpc>
                          <a:spcPct val="107000"/>
                        </a:lnSpc>
                        <a:spcAft>
                          <a:spcPts val="800"/>
                        </a:spcAft>
                        <a:buNone/>
                        <a:defRPr/>
                      </a:pPr>
                      <a:r>
                        <a:rPr lang="it-IT" sz="1600" b="1">
                          <a:latin typeface="Calibri"/>
                          <a:ea typeface="Calibri"/>
                          <a:cs typeface="Arial"/>
                        </a:rPr>
                        <a:t>Commentaire</a:t>
                      </a:r>
                      <a:endParaRPr lang="fr-FR" sz="1600">
                        <a:latin typeface="Calibri"/>
                        <a:ea typeface="Calibri"/>
                        <a:cs typeface="Arial"/>
                      </a:endParaRPr>
                    </a:p>
                  </a:txBody>
                  <a:tcPr marL="38895" marR="38895" marT="0" marB="0">
                    <a:lnL w="12700" algn="ctr">
                      <a:solidFill>
                        <a:srgbClr val="000000"/>
                      </a:solidFill>
                    </a:lnL>
                    <a:lnR w="12700" algn="ctr">
                      <a:solidFill>
                        <a:srgbClr val="000000"/>
                      </a:solidFill>
                    </a:lnR>
                    <a:lnT w="12700" algn="ctr">
                      <a:solidFill>
                        <a:srgbClr val="000000"/>
                      </a:solidFill>
                    </a:lnT>
                    <a:lnB w="12700" algn="ctr">
                      <a:solidFill>
                        <a:srgbClr val="000000"/>
                      </a:solidFill>
                    </a:lnB>
                    <a:noFill/>
                  </a:tcPr>
                </a:tc>
                <a:extLst>
                  <a:ext uri="{0D108BD9-81ED-4DB2-BD59-A6C34878D82A}">
                    <a16:rowId xmlns:a16="http://schemas.microsoft.com/office/drawing/2014/main" val="10000"/>
                  </a:ext>
                </a:extLst>
              </a:tr>
              <a:tr h="148880">
                <a:tc>
                  <a:txBody>
                    <a:bodyPr/>
                    <a:lstStyle/>
                    <a:p>
                      <a:pPr algn="ctr">
                        <a:lnSpc>
                          <a:spcPct val="107000"/>
                        </a:lnSpc>
                        <a:spcAft>
                          <a:spcPts val="800"/>
                        </a:spcAft>
                        <a:buNone/>
                        <a:defRPr/>
                      </a:pPr>
                      <a:r>
                        <a:rPr lang="it-IT" sz="1600">
                          <a:solidFill>
                            <a:srgbClr val="000000"/>
                          </a:solidFill>
                          <a:latin typeface="Calibri"/>
                          <a:ea typeface="Calibri"/>
                          <a:cs typeface="Calibri"/>
                        </a:rPr>
                        <a:t>IR</a:t>
                      </a:r>
                      <a:endParaRPr lang="fr-FR" sz="1600">
                        <a:latin typeface="Calibri"/>
                        <a:ea typeface="Calibri"/>
                        <a:cs typeface="Arial"/>
                      </a:endParaRPr>
                    </a:p>
                  </a:txBody>
                  <a:tcPr marL="38895" marR="38895"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rgbClr val="FF8AD8"/>
                    </a:solidFill>
                  </a:tcPr>
                </a:tc>
                <a:tc>
                  <a:txBody>
                    <a:bodyPr/>
                    <a:lstStyle/>
                    <a:p>
                      <a:pPr algn="ctr">
                        <a:lnSpc>
                          <a:spcPct val="107000"/>
                        </a:lnSpc>
                        <a:spcAft>
                          <a:spcPts val="800"/>
                        </a:spcAft>
                        <a:buNone/>
                        <a:defRPr/>
                      </a:pPr>
                      <a:r>
                        <a:rPr lang="it-IT" sz="1600">
                          <a:solidFill>
                            <a:srgbClr val="000000"/>
                          </a:solidFill>
                          <a:latin typeface="Calibri"/>
                          <a:ea typeface="Calibri"/>
                          <a:cs typeface="Calibri"/>
                        </a:rPr>
                        <a:t>C</a:t>
                      </a:r>
                      <a:endParaRPr lang="fr-FR" sz="1600">
                        <a:latin typeface="Calibri"/>
                        <a:ea typeface="Calibri"/>
                        <a:cs typeface="Arial"/>
                      </a:endParaRPr>
                    </a:p>
                  </a:txBody>
                  <a:tcPr marL="38895" marR="38895"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rgbClr val="FF8AD8"/>
                    </a:solidFill>
                  </a:tcPr>
                </a:tc>
                <a:tc>
                  <a:txBody>
                    <a:bodyPr/>
                    <a:lstStyle/>
                    <a:p>
                      <a:pPr>
                        <a:lnSpc>
                          <a:spcPct val="107000"/>
                        </a:lnSpc>
                        <a:spcAft>
                          <a:spcPts val="800"/>
                        </a:spcAft>
                        <a:buNone/>
                        <a:defRPr/>
                      </a:pPr>
                      <a:r>
                        <a:rPr lang="it-IT" sz="1600">
                          <a:solidFill>
                            <a:srgbClr val="000000"/>
                          </a:solidFill>
                          <a:latin typeface="Calibri"/>
                          <a:ea typeface="Calibri"/>
                          <a:cs typeface="Calibri"/>
                        </a:rPr>
                        <a:t>IR en Instrumentation Optique</a:t>
                      </a:r>
                      <a:endParaRPr lang="fr-FR" sz="1600">
                        <a:latin typeface="Calibri"/>
                        <a:ea typeface="Calibri"/>
                        <a:cs typeface="Arial"/>
                      </a:endParaRPr>
                    </a:p>
                  </a:txBody>
                  <a:tcPr marL="38895" marR="38895"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rgbClr val="FF8AD8"/>
                    </a:solidFill>
                  </a:tcPr>
                </a:tc>
                <a:tc>
                  <a:txBody>
                    <a:bodyPr/>
                    <a:lstStyle/>
                    <a:p>
                      <a:pPr algn="ctr">
                        <a:lnSpc>
                          <a:spcPct val="107000"/>
                        </a:lnSpc>
                        <a:spcAft>
                          <a:spcPts val="800"/>
                        </a:spcAft>
                        <a:buNone/>
                        <a:defRPr/>
                      </a:pPr>
                      <a:r>
                        <a:rPr lang="it-IT" sz="1600">
                          <a:solidFill>
                            <a:srgbClr val="000000"/>
                          </a:solidFill>
                          <a:latin typeface="Calibri"/>
                          <a:ea typeface="Calibri"/>
                          <a:cs typeface="Calibri"/>
                        </a:rPr>
                        <a:t>Adrien Kraych</a:t>
                      </a:r>
                      <a:endParaRPr lang="fr-FR" sz="1600">
                        <a:latin typeface="Calibri"/>
                        <a:ea typeface="Calibri"/>
                        <a:cs typeface="Arial"/>
                      </a:endParaRPr>
                    </a:p>
                  </a:txBody>
                  <a:tcPr marL="38895" marR="38895"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rgbClr val="FF8AD8"/>
                    </a:solidFill>
                  </a:tcPr>
                </a:tc>
                <a:tc>
                  <a:txBody>
                    <a:bodyPr/>
                    <a:lstStyle/>
                    <a:p>
                      <a:pPr algn="ctr">
                        <a:lnSpc>
                          <a:spcPct val="107000"/>
                        </a:lnSpc>
                        <a:spcAft>
                          <a:spcPts val="800"/>
                        </a:spcAft>
                        <a:buNone/>
                        <a:defRPr/>
                      </a:pPr>
                      <a:r>
                        <a:rPr lang="it-IT" sz="1600">
                          <a:solidFill>
                            <a:srgbClr val="000000"/>
                          </a:solidFill>
                          <a:latin typeface="Calibri"/>
                          <a:ea typeface="Calibri"/>
                          <a:cs typeface="Calibri"/>
                        </a:rPr>
                        <a:t>1</a:t>
                      </a:r>
                      <a:endParaRPr lang="fr-FR" sz="1600">
                        <a:latin typeface="Calibri"/>
                        <a:ea typeface="Calibri"/>
                        <a:cs typeface="Arial"/>
                      </a:endParaRPr>
                    </a:p>
                  </a:txBody>
                  <a:tcPr marL="38895" marR="38895"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rgbClr val="FF8AD8"/>
                    </a:solidFill>
                  </a:tcPr>
                </a:tc>
                <a:tc>
                  <a:txBody>
                    <a:bodyPr/>
                    <a:lstStyle/>
                    <a:p>
                      <a:pPr>
                        <a:lnSpc>
                          <a:spcPct val="107000"/>
                        </a:lnSpc>
                        <a:spcAft>
                          <a:spcPts val="800"/>
                        </a:spcAft>
                        <a:buNone/>
                        <a:defRPr/>
                      </a:pPr>
                      <a:r>
                        <a:rPr lang="it-IT" sz="1600">
                          <a:solidFill>
                            <a:srgbClr val="000000"/>
                          </a:solidFill>
                          <a:latin typeface="Calibri"/>
                          <a:ea typeface="Calibri"/>
                          <a:cs typeface="Calibri"/>
                        </a:rPr>
                        <a:t>CDD en cours</a:t>
                      </a:r>
                      <a:endParaRPr lang="fr-FR" sz="1600">
                        <a:latin typeface="Calibri"/>
                        <a:ea typeface="Calibri"/>
                        <a:cs typeface="Arial"/>
                      </a:endParaRPr>
                    </a:p>
                  </a:txBody>
                  <a:tcPr marL="38895" marR="38895"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rgbClr val="FF8AD8"/>
                    </a:solidFill>
                  </a:tcPr>
                </a:tc>
                <a:extLst>
                  <a:ext uri="{0D108BD9-81ED-4DB2-BD59-A6C34878D82A}">
                    <a16:rowId xmlns:a16="http://schemas.microsoft.com/office/drawing/2014/main" val="10001"/>
                  </a:ext>
                </a:extLst>
              </a:tr>
              <a:tr h="200100">
                <a:tc>
                  <a:txBody>
                    <a:bodyPr/>
                    <a:lstStyle/>
                    <a:p>
                      <a:pPr algn="ctr">
                        <a:lnSpc>
                          <a:spcPct val="107000"/>
                        </a:lnSpc>
                        <a:spcAft>
                          <a:spcPts val="800"/>
                        </a:spcAft>
                        <a:buNone/>
                        <a:defRPr/>
                      </a:pPr>
                      <a:r>
                        <a:rPr lang="it-IT" sz="1600">
                          <a:solidFill>
                            <a:srgbClr val="000000"/>
                          </a:solidFill>
                          <a:latin typeface="Calibri"/>
                          <a:ea typeface="Calibri"/>
                          <a:cs typeface="Calibri"/>
                        </a:rPr>
                        <a:t>IE</a:t>
                      </a:r>
                      <a:endParaRPr lang="fr-FR" sz="1600">
                        <a:latin typeface="Calibri"/>
                        <a:ea typeface="Calibri"/>
                        <a:cs typeface="Arial"/>
                      </a:endParaRPr>
                    </a:p>
                  </a:txBody>
                  <a:tcPr marL="38895" marR="38895"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rgbClr val="00FDFF"/>
                    </a:solidFill>
                  </a:tcPr>
                </a:tc>
                <a:tc>
                  <a:txBody>
                    <a:bodyPr/>
                    <a:lstStyle/>
                    <a:p>
                      <a:pPr algn="ctr">
                        <a:lnSpc>
                          <a:spcPct val="107000"/>
                        </a:lnSpc>
                        <a:spcAft>
                          <a:spcPts val="800"/>
                        </a:spcAft>
                        <a:buNone/>
                        <a:defRPr/>
                      </a:pPr>
                      <a:r>
                        <a:rPr lang="it-IT" sz="1600">
                          <a:solidFill>
                            <a:srgbClr val="000000"/>
                          </a:solidFill>
                          <a:latin typeface="Calibri"/>
                          <a:ea typeface="Calibri"/>
                          <a:cs typeface="Calibri"/>
                        </a:rPr>
                        <a:t>C</a:t>
                      </a:r>
                      <a:endParaRPr lang="fr-FR" sz="1600">
                        <a:latin typeface="Calibri"/>
                        <a:ea typeface="Calibri"/>
                        <a:cs typeface="Arial"/>
                      </a:endParaRPr>
                    </a:p>
                  </a:txBody>
                  <a:tcPr marL="38895" marR="38895"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rgbClr val="00FDFF"/>
                    </a:solidFill>
                  </a:tcPr>
                </a:tc>
                <a:tc>
                  <a:txBody>
                    <a:bodyPr/>
                    <a:lstStyle/>
                    <a:p>
                      <a:pPr>
                        <a:lnSpc>
                          <a:spcPct val="107000"/>
                        </a:lnSpc>
                        <a:spcAft>
                          <a:spcPts val="800"/>
                        </a:spcAft>
                        <a:buNone/>
                        <a:defRPr/>
                      </a:pPr>
                      <a:r>
                        <a:rPr lang="it-IT" sz="1600">
                          <a:solidFill>
                            <a:srgbClr val="000000"/>
                          </a:solidFill>
                          <a:latin typeface="Calibri"/>
                          <a:ea typeface="Calibri"/>
                          <a:cs typeface="Calibri"/>
                        </a:rPr>
                        <a:t>IE en instrumentation SUPRATECH/Detecteurs</a:t>
                      </a:r>
                      <a:endParaRPr lang="fr-FR" sz="1600">
                        <a:latin typeface="Calibri"/>
                        <a:ea typeface="Calibri"/>
                        <a:cs typeface="Arial"/>
                      </a:endParaRPr>
                    </a:p>
                  </a:txBody>
                  <a:tcPr marL="38895" marR="38895"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rgbClr val="00FDFF"/>
                    </a:solidFill>
                  </a:tcPr>
                </a:tc>
                <a:tc>
                  <a:txBody>
                    <a:bodyPr/>
                    <a:lstStyle/>
                    <a:p>
                      <a:pPr algn="ctr">
                        <a:lnSpc>
                          <a:spcPct val="107000"/>
                        </a:lnSpc>
                        <a:spcAft>
                          <a:spcPts val="800"/>
                        </a:spcAft>
                        <a:buNone/>
                        <a:defRPr/>
                      </a:pPr>
                      <a:r>
                        <a:rPr lang="it-IT" sz="1600">
                          <a:solidFill>
                            <a:srgbClr val="000000"/>
                          </a:solidFill>
                          <a:latin typeface="Calibri"/>
                          <a:ea typeface="Calibri"/>
                          <a:cs typeface="Calibri"/>
                        </a:rPr>
                        <a:t>Ianina Boyarintseva</a:t>
                      </a:r>
                      <a:endParaRPr lang="fr-FR" sz="1600">
                        <a:latin typeface="Calibri"/>
                        <a:ea typeface="Calibri"/>
                        <a:cs typeface="Arial"/>
                      </a:endParaRPr>
                    </a:p>
                  </a:txBody>
                  <a:tcPr marL="38895" marR="38895"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rgbClr val="00FDFF"/>
                    </a:solidFill>
                  </a:tcPr>
                </a:tc>
                <a:tc>
                  <a:txBody>
                    <a:bodyPr/>
                    <a:lstStyle/>
                    <a:p>
                      <a:pPr algn="ctr">
                        <a:lnSpc>
                          <a:spcPct val="107000"/>
                        </a:lnSpc>
                        <a:spcAft>
                          <a:spcPts val="800"/>
                        </a:spcAft>
                        <a:buNone/>
                        <a:defRPr/>
                      </a:pPr>
                      <a:r>
                        <a:rPr lang="it-IT" sz="1600">
                          <a:solidFill>
                            <a:srgbClr val="000000"/>
                          </a:solidFill>
                          <a:latin typeface="Calibri"/>
                          <a:ea typeface="Calibri"/>
                          <a:cs typeface="Calibri"/>
                        </a:rPr>
                        <a:t>6</a:t>
                      </a:r>
                      <a:endParaRPr lang="fr-FR" sz="1600">
                        <a:latin typeface="Calibri"/>
                        <a:ea typeface="Calibri"/>
                        <a:cs typeface="Arial"/>
                      </a:endParaRPr>
                    </a:p>
                  </a:txBody>
                  <a:tcPr marL="38895" marR="38895"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rgbClr val="00FDFF"/>
                    </a:solidFill>
                  </a:tcPr>
                </a:tc>
                <a:tc>
                  <a:txBody>
                    <a:bodyPr/>
                    <a:lstStyle/>
                    <a:p>
                      <a:pPr>
                        <a:lnSpc>
                          <a:spcPct val="107000"/>
                        </a:lnSpc>
                        <a:spcAft>
                          <a:spcPts val="800"/>
                        </a:spcAft>
                        <a:buNone/>
                        <a:defRPr/>
                      </a:pPr>
                      <a:r>
                        <a:rPr lang="it-IT" sz="1600">
                          <a:solidFill>
                            <a:srgbClr val="000000"/>
                          </a:solidFill>
                          <a:latin typeface="Calibri"/>
                          <a:ea typeface="Calibri"/>
                          <a:cs typeface="Calibri"/>
                        </a:rPr>
                        <a:t>CDD en cours</a:t>
                      </a:r>
                      <a:endParaRPr lang="fr-FR" sz="1600">
                        <a:latin typeface="Calibri"/>
                        <a:ea typeface="Calibri"/>
                        <a:cs typeface="Arial"/>
                      </a:endParaRPr>
                    </a:p>
                  </a:txBody>
                  <a:tcPr marL="38895" marR="38895"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rgbClr val="00FDFF"/>
                    </a:solidFill>
                  </a:tcPr>
                </a:tc>
                <a:extLst>
                  <a:ext uri="{0D108BD9-81ED-4DB2-BD59-A6C34878D82A}">
                    <a16:rowId xmlns:a16="http://schemas.microsoft.com/office/drawing/2014/main" val="10002"/>
                  </a:ext>
                </a:extLst>
              </a:tr>
              <a:tr h="200100">
                <a:tc>
                  <a:txBody>
                    <a:bodyPr/>
                    <a:lstStyle/>
                    <a:p>
                      <a:pPr algn="ctr">
                        <a:lnSpc>
                          <a:spcPct val="107000"/>
                        </a:lnSpc>
                        <a:spcAft>
                          <a:spcPts val="800"/>
                        </a:spcAft>
                        <a:buNone/>
                        <a:defRPr/>
                      </a:pPr>
                      <a:r>
                        <a:rPr lang="it-IT" sz="1600">
                          <a:solidFill>
                            <a:srgbClr val="000000"/>
                          </a:solidFill>
                          <a:latin typeface="Calibri"/>
                          <a:ea typeface="Calibri"/>
                          <a:cs typeface="Calibri"/>
                        </a:rPr>
                        <a:t>T</a:t>
                      </a:r>
                      <a:endParaRPr lang="fr-FR" sz="1600">
                        <a:latin typeface="Calibri"/>
                        <a:ea typeface="Calibri"/>
                        <a:cs typeface="Arial"/>
                      </a:endParaRPr>
                    </a:p>
                  </a:txBody>
                  <a:tcPr marL="38895" marR="38895"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rgbClr val="FF8AD8"/>
                    </a:solidFill>
                  </a:tcPr>
                </a:tc>
                <a:tc>
                  <a:txBody>
                    <a:bodyPr/>
                    <a:lstStyle/>
                    <a:p>
                      <a:pPr algn="ctr">
                        <a:lnSpc>
                          <a:spcPct val="107000"/>
                        </a:lnSpc>
                        <a:spcAft>
                          <a:spcPts val="800"/>
                        </a:spcAft>
                        <a:buNone/>
                        <a:defRPr/>
                      </a:pPr>
                      <a:r>
                        <a:rPr lang="it-IT" sz="1600">
                          <a:solidFill>
                            <a:srgbClr val="000000"/>
                          </a:solidFill>
                          <a:latin typeface="Calibri"/>
                          <a:ea typeface="Calibri"/>
                          <a:cs typeface="Calibri"/>
                        </a:rPr>
                        <a:t>E</a:t>
                      </a:r>
                      <a:endParaRPr lang="fr-FR" sz="1600">
                        <a:latin typeface="Calibri"/>
                        <a:ea typeface="Calibri"/>
                        <a:cs typeface="Arial"/>
                      </a:endParaRPr>
                    </a:p>
                  </a:txBody>
                  <a:tcPr marL="38895" marR="38895"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rgbClr val="FF8AD8"/>
                    </a:solidFill>
                  </a:tcPr>
                </a:tc>
                <a:tc>
                  <a:txBody>
                    <a:bodyPr/>
                    <a:lstStyle/>
                    <a:p>
                      <a:pPr>
                        <a:lnSpc>
                          <a:spcPct val="107000"/>
                        </a:lnSpc>
                        <a:spcAft>
                          <a:spcPts val="800"/>
                        </a:spcAft>
                        <a:buNone/>
                        <a:defRPr/>
                      </a:pPr>
                      <a:r>
                        <a:rPr lang="it-IT" sz="1600">
                          <a:solidFill>
                            <a:srgbClr val="000000"/>
                          </a:solidFill>
                          <a:latin typeface="Calibri"/>
                          <a:ea typeface="Calibri"/>
                          <a:cs typeface="Calibri"/>
                        </a:rPr>
                        <a:t>T en administration système et réseau</a:t>
                      </a:r>
                      <a:endParaRPr lang="fr-FR" sz="1600">
                        <a:latin typeface="Calibri"/>
                        <a:ea typeface="Calibri"/>
                        <a:cs typeface="Arial"/>
                      </a:endParaRPr>
                    </a:p>
                  </a:txBody>
                  <a:tcPr marL="38895" marR="38895"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rgbClr val="FF8AD8"/>
                    </a:solidFill>
                  </a:tcPr>
                </a:tc>
                <a:tc>
                  <a:txBody>
                    <a:bodyPr/>
                    <a:lstStyle/>
                    <a:p>
                      <a:pPr algn="ctr">
                        <a:lnSpc>
                          <a:spcPct val="107000"/>
                        </a:lnSpc>
                        <a:spcAft>
                          <a:spcPts val="800"/>
                        </a:spcAft>
                        <a:buNone/>
                        <a:defRPr/>
                      </a:pPr>
                      <a:r>
                        <a:rPr lang="it-IT" sz="1600">
                          <a:solidFill>
                            <a:srgbClr val="000000"/>
                          </a:solidFill>
                          <a:latin typeface="Calibri"/>
                          <a:ea typeface="Calibri"/>
                          <a:cs typeface="Calibri"/>
                        </a:rPr>
                        <a:t>Maxime Labille</a:t>
                      </a:r>
                      <a:endParaRPr lang="fr-FR" sz="1600">
                        <a:latin typeface="Calibri"/>
                        <a:ea typeface="Calibri"/>
                        <a:cs typeface="Arial"/>
                      </a:endParaRPr>
                    </a:p>
                  </a:txBody>
                  <a:tcPr marL="38895" marR="38895"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rgbClr val="FF8AD8"/>
                    </a:solidFill>
                  </a:tcPr>
                </a:tc>
                <a:tc>
                  <a:txBody>
                    <a:bodyPr/>
                    <a:lstStyle/>
                    <a:p>
                      <a:pPr algn="ctr">
                        <a:lnSpc>
                          <a:spcPct val="107000"/>
                        </a:lnSpc>
                        <a:spcAft>
                          <a:spcPts val="800"/>
                        </a:spcAft>
                        <a:buNone/>
                        <a:defRPr/>
                      </a:pPr>
                      <a:r>
                        <a:rPr lang="it-IT" sz="1600">
                          <a:solidFill>
                            <a:srgbClr val="000000"/>
                          </a:solidFill>
                          <a:latin typeface="Calibri"/>
                          <a:ea typeface="Calibri"/>
                          <a:cs typeface="Calibri"/>
                        </a:rPr>
                        <a:t>8</a:t>
                      </a:r>
                      <a:endParaRPr lang="fr-FR" sz="1600">
                        <a:latin typeface="Calibri"/>
                        <a:ea typeface="Calibri"/>
                        <a:cs typeface="Arial"/>
                      </a:endParaRPr>
                    </a:p>
                  </a:txBody>
                  <a:tcPr marL="38895" marR="38895"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rgbClr val="FF8AD8"/>
                    </a:solidFill>
                  </a:tcPr>
                </a:tc>
                <a:tc>
                  <a:txBody>
                    <a:bodyPr/>
                    <a:lstStyle/>
                    <a:p>
                      <a:pPr>
                        <a:lnSpc>
                          <a:spcPct val="107000"/>
                        </a:lnSpc>
                        <a:spcAft>
                          <a:spcPts val="800"/>
                        </a:spcAft>
                        <a:buNone/>
                        <a:defRPr/>
                      </a:pPr>
                      <a:r>
                        <a:rPr lang="it-IT" sz="1600">
                          <a:solidFill>
                            <a:srgbClr val="000000"/>
                          </a:solidFill>
                          <a:latin typeface="Calibri"/>
                          <a:ea typeface="Calibri"/>
                          <a:cs typeface="Calibri"/>
                        </a:rPr>
                        <a:t> </a:t>
                      </a:r>
                      <a:endParaRPr lang="fr-FR" sz="1600">
                        <a:latin typeface="Calibri"/>
                        <a:ea typeface="Calibri"/>
                        <a:cs typeface="Arial"/>
                      </a:endParaRPr>
                    </a:p>
                  </a:txBody>
                  <a:tcPr marL="38895" marR="38895"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rgbClr val="FF8AD8"/>
                    </a:solidFill>
                  </a:tcPr>
                </a:tc>
                <a:extLst>
                  <a:ext uri="{0D108BD9-81ED-4DB2-BD59-A6C34878D82A}">
                    <a16:rowId xmlns:a16="http://schemas.microsoft.com/office/drawing/2014/main" val="10003"/>
                  </a:ext>
                </a:extLst>
              </a:tr>
              <a:tr h="153589">
                <a:tc>
                  <a:txBody>
                    <a:bodyPr/>
                    <a:lstStyle/>
                    <a:p>
                      <a:pPr algn="ctr">
                        <a:lnSpc>
                          <a:spcPct val="107000"/>
                        </a:lnSpc>
                        <a:spcAft>
                          <a:spcPts val="800"/>
                        </a:spcAft>
                        <a:buNone/>
                        <a:defRPr/>
                      </a:pPr>
                      <a:r>
                        <a:rPr lang="it-IT" sz="1600">
                          <a:solidFill>
                            <a:srgbClr val="000000"/>
                          </a:solidFill>
                          <a:latin typeface="Calibri"/>
                          <a:ea typeface="Calibri"/>
                          <a:cs typeface="Calibri"/>
                        </a:rPr>
                        <a:t>IE</a:t>
                      </a:r>
                      <a:endParaRPr lang="fr-FR" sz="1600">
                        <a:latin typeface="Calibri"/>
                        <a:ea typeface="Calibri"/>
                        <a:cs typeface="Arial"/>
                      </a:endParaRPr>
                    </a:p>
                  </a:txBody>
                  <a:tcPr marL="38895" marR="38895"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rgbClr val="FF8AD8"/>
                    </a:solidFill>
                  </a:tcPr>
                </a:tc>
                <a:tc>
                  <a:txBody>
                    <a:bodyPr/>
                    <a:lstStyle/>
                    <a:p>
                      <a:pPr algn="ctr">
                        <a:lnSpc>
                          <a:spcPct val="107000"/>
                        </a:lnSpc>
                        <a:spcAft>
                          <a:spcPts val="800"/>
                        </a:spcAft>
                        <a:buNone/>
                        <a:defRPr/>
                      </a:pPr>
                      <a:r>
                        <a:rPr lang="it-IT" sz="1600">
                          <a:solidFill>
                            <a:srgbClr val="000000"/>
                          </a:solidFill>
                          <a:latin typeface="Calibri"/>
                          <a:ea typeface="Calibri"/>
                          <a:cs typeface="Calibri"/>
                        </a:rPr>
                        <a:t>E</a:t>
                      </a:r>
                      <a:endParaRPr lang="fr-FR" sz="1600">
                        <a:latin typeface="Calibri"/>
                        <a:ea typeface="Calibri"/>
                        <a:cs typeface="Arial"/>
                      </a:endParaRPr>
                    </a:p>
                  </a:txBody>
                  <a:tcPr marL="38895" marR="38895"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rgbClr val="FF8AD8"/>
                    </a:solidFill>
                  </a:tcPr>
                </a:tc>
                <a:tc>
                  <a:txBody>
                    <a:bodyPr/>
                    <a:lstStyle/>
                    <a:p>
                      <a:pPr>
                        <a:lnSpc>
                          <a:spcPct val="107000"/>
                        </a:lnSpc>
                        <a:spcAft>
                          <a:spcPts val="800"/>
                        </a:spcAft>
                        <a:buNone/>
                        <a:defRPr/>
                      </a:pPr>
                      <a:r>
                        <a:rPr lang="it-IT" sz="1600">
                          <a:solidFill>
                            <a:srgbClr val="000000"/>
                          </a:solidFill>
                          <a:latin typeface="Calibri"/>
                          <a:ea typeface="Calibri"/>
                          <a:cs typeface="Calibri"/>
                        </a:rPr>
                        <a:t>IE en développement offline</a:t>
                      </a:r>
                      <a:endParaRPr lang="fr-FR" sz="1600">
                        <a:latin typeface="Calibri"/>
                        <a:ea typeface="Calibri"/>
                        <a:cs typeface="Arial"/>
                      </a:endParaRPr>
                    </a:p>
                  </a:txBody>
                  <a:tcPr marL="38895" marR="38895"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rgbClr val="FF8AD8"/>
                    </a:solidFill>
                  </a:tcPr>
                </a:tc>
                <a:tc>
                  <a:txBody>
                    <a:bodyPr/>
                    <a:lstStyle/>
                    <a:p>
                      <a:pPr algn="ctr">
                        <a:lnSpc>
                          <a:spcPct val="107000"/>
                        </a:lnSpc>
                        <a:spcAft>
                          <a:spcPts val="800"/>
                        </a:spcAft>
                        <a:buNone/>
                        <a:defRPr/>
                      </a:pPr>
                      <a:r>
                        <a:rPr lang="it-IT" sz="1600">
                          <a:solidFill>
                            <a:srgbClr val="000000"/>
                          </a:solidFill>
                          <a:latin typeface="Calibri"/>
                          <a:ea typeface="Calibri"/>
                          <a:cs typeface="Calibri"/>
                        </a:rPr>
                        <a:t>Candidats</a:t>
                      </a:r>
                      <a:endParaRPr lang="fr-FR" sz="1600">
                        <a:latin typeface="Calibri"/>
                        <a:ea typeface="Calibri"/>
                        <a:cs typeface="Arial"/>
                      </a:endParaRPr>
                    </a:p>
                  </a:txBody>
                  <a:tcPr marL="38895" marR="38895"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rgbClr val="FF8AD8"/>
                    </a:solidFill>
                  </a:tcPr>
                </a:tc>
                <a:tc>
                  <a:txBody>
                    <a:bodyPr/>
                    <a:lstStyle/>
                    <a:p>
                      <a:pPr algn="ctr">
                        <a:lnSpc>
                          <a:spcPct val="107000"/>
                        </a:lnSpc>
                        <a:spcAft>
                          <a:spcPts val="800"/>
                        </a:spcAft>
                        <a:buNone/>
                        <a:defRPr/>
                      </a:pPr>
                      <a:r>
                        <a:rPr lang="it-IT" sz="1600">
                          <a:solidFill>
                            <a:srgbClr val="000000"/>
                          </a:solidFill>
                          <a:latin typeface="Calibri"/>
                          <a:ea typeface="Calibri"/>
                          <a:cs typeface="Calibri"/>
                        </a:rPr>
                        <a:t>9</a:t>
                      </a:r>
                      <a:endParaRPr lang="fr-FR" sz="1600">
                        <a:latin typeface="Calibri"/>
                        <a:ea typeface="Calibri"/>
                        <a:cs typeface="Arial"/>
                      </a:endParaRPr>
                    </a:p>
                  </a:txBody>
                  <a:tcPr marL="38895" marR="38895"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rgbClr val="FF8AD8"/>
                    </a:solidFill>
                  </a:tcPr>
                </a:tc>
                <a:tc>
                  <a:txBody>
                    <a:bodyPr/>
                    <a:lstStyle/>
                    <a:p>
                      <a:pPr>
                        <a:lnSpc>
                          <a:spcPct val="107000"/>
                        </a:lnSpc>
                        <a:spcAft>
                          <a:spcPts val="800"/>
                        </a:spcAft>
                        <a:buNone/>
                        <a:defRPr/>
                      </a:pPr>
                      <a:r>
                        <a:rPr lang="it-IT" sz="1600">
                          <a:solidFill>
                            <a:srgbClr val="000000"/>
                          </a:solidFill>
                          <a:latin typeface="Calibri"/>
                          <a:ea typeface="Calibri"/>
                          <a:cs typeface="Calibri"/>
                        </a:rPr>
                        <a:t>CDDs en cours</a:t>
                      </a:r>
                      <a:endParaRPr lang="fr-FR" sz="1600">
                        <a:latin typeface="Calibri"/>
                        <a:ea typeface="Calibri"/>
                        <a:cs typeface="Arial"/>
                      </a:endParaRPr>
                    </a:p>
                  </a:txBody>
                  <a:tcPr marL="38895" marR="38895"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rgbClr val="FF8AD8"/>
                    </a:solidFill>
                  </a:tcPr>
                </a:tc>
                <a:extLst>
                  <a:ext uri="{0D108BD9-81ED-4DB2-BD59-A6C34878D82A}">
                    <a16:rowId xmlns:a16="http://schemas.microsoft.com/office/drawing/2014/main" val="10004"/>
                  </a:ext>
                </a:extLst>
              </a:tr>
              <a:tr h="128232">
                <a:tc>
                  <a:txBody>
                    <a:bodyPr/>
                    <a:lstStyle/>
                    <a:p>
                      <a:pPr algn="ctr">
                        <a:lnSpc>
                          <a:spcPct val="107000"/>
                        </a:lnSpc>
                        <a:spcAft>
                          <a:spcPts val="800"/>
                        </a:spcAft>
                        <a:buNone/>
                        <a:defRPr/>
                      </a:pPr>
                      <a:r>
                        <a:rPr lang="it-IT" sz="1600">
                          <a:solidFill>
                            <a:srgbClr val="000000"/>
                          </a:solidFill>
                          <a:latin typeface="Calibri"/>
                          <a:ea typeface="Calibri"/>
                          <a:cs typeface="Calibri"/>
                        </a:rPr>
                        <a:t>T</a:t>
                      </a:r>
                      <a:endParaRPr lang="fr-FR" sz="1600">
                        <a:latin typeface="Calibri"/>
                        <a:ea typeface="Calibri"/>
                        <a:cs typeface="Arial"/>
                      </a:endParaRPr>
                    </a:p>
                  </a:txBody>
                  <a:tcPr marL="38895" marR="38895"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rgbClr val="FF8AD8"/>
                    </a:solidFill>
                  </a:tcPr>
                </a:tc>
                <a:tc>
                  <a:txBody>
                    <a:bodyPr/>
                    <a:lstStyle/>
                    <a:p>
                      <a:pPr algn="ctr">
                        <a:lnSpc>
                          <a:spcPct val="107000"/>
                        </a:lnSpc>
                        <a:spcAft>
                          <a:spcPts val="800"/>
                        </a:spcAft>
                        <a:buNone/>
                        <a:defRPr/>
                      </a:pPr>
                      <a:r>
                        <a:rPr lang="it-IT" sz="1600">
                          <a:solidFill>
                            <a:srgbClr val="000000"/>
                          </a:solidFill>
                          <a:latin typeface="Calibri"/>
                          <a:ea typeface="Calibri"/>
                          <a:cs typeface="Calibri"/>
                        </a:rPr>
                        <a:t>C</a:t>
                      </a:r>
                      <a:endParaRPr lang="fr-FR" sz="1600">
                        <a:latin typeface="Calibri"/>
                        <a:ea typeface="Calibri"/>
                        <a:cs typeface="Arial"/>
                      </a:endParaRPr>
                    </a:p>
                  </a:txBody>
                  <a:tcPr marL="38895" marR="38895"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rgbClr val="FF8AD8"/>
                    </a:solidFill>
                  </a:tcPr>
                </a:tc>
                <a:tc>
                  <a:txBody>
                    <a:bodyPr/>
                    <a:lstStyle/>
                    <a:p>
                      <a:pPr>
                        <a:lnSpc>
                          <a:spcPct val="107000"/>
                        </a:lnSpc>
                        <a:spcAft>
                          <a:spcPts val="800"/>
                        </a:spcAft>
                        <a:buNone/>
                        <a:defRPr/>
                      </a:pPr>
                      <a:r>
                        <a:rPr lang="it-IT" sz="1600">
                          <a:solidFill>
                            <a:srgbClr val="000000"/>
                          </a:solidFill>
                          <a:latin typeface="Calibri"/>
                          <a:ea typeface="Calibri"/>
                          <a:cs typeface="Calibri"/>
                        </a:rPr>
                        <a:t>T en instrumentation</a:t>
                      </a:r>
                      <a:endParaRPr lang="fr-FR" sz="1600">
                        <a:latin typeface="Calibri"/>
                        <a:ea typeface="Calibri"/>
                        <a:cs typeface="Arial"/>
                      </a:endParaRPr>
                    </a:p>
                  </a:txBody>
                  <a:tcPr marL="38895" marR="38895"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rgbClr val="FF8AD8"/>
                    </a:solidFill>
                  </a:tcPr>
                </a:tc>
                <a:tc>
                  <a:txBody>
                    <a:bodyPr/>
                    <a:lstStyle/>
                    <a:p>
                      <a:pPr algn="ctr">
                        <a:lnSpc>
                          <a:spcPct val="107000"/>
                        </a:lnSpc>
                        <a:spcAft>
                          <a:spcPts val="800"/>
                        </a:spcAft>
                        <a:buNone/>
                        <a:defRPr/>
                      </a:pPr>
                      <a:r>
                        <a:rPr lang="it-IT" sz="1600">
                          <a:solidFill>
                            <a:srgbClr val="000000"/>
                          </a:solidFill>
                          <a:latin typeface="Calibri"/>
                          <a:ea typeface="Calibri"/>
                          <a:cs typeface="Calibri"/>
                        </a:rPr>
                        <a:t>Thomas Naquin</a:t>
                      </a:r>
                      <a:endParaRPr lang="fr-FR" sz="1600">
                        <a:latin typeface="Calibri"/>
                        <a:ea typeface="Calibri"/>
                        <a:cs typeface="Arial"/>
                      </a:endParaRPr>
                    </a:p>
                  </a:txBody>
                  <a:tcPr marL="38895" marR="38895"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rgbClr val="FF8AD8"/>
                    </a:solidFill>
                  </a:tcPr>
                </a:tc>
                <a:tc>
                  <a:txBody>
                    <a:bodyPr/>
                    <a:lstStyle/>
                    <a:p>
                      <a:pPr algn="ctr">
                        <a:lnSpc>
                          <a:spcPct val="107000"/>
                        </a:lnSpc>
                        <a:spcAft>
                          <a:spcPts val="800"/>
                        </a:spcAft>
                        <a:buNone/>
                        <a:defRPr/>
                      </a:pPr>
                      <a:r>
                        <a:rPr lang="it-IT" sz="1600">
                          <a:solidFill>
                            <a:srgbClr val="000000"/>
                          </a:solidFill>
                          <a:latin typeface="Calibri"/>
                          <a:ea typeface="Calibri"/>
                          <a:cs typeface="Calibri"/>
                        </a:rPr>
                        <a:t>11</a:t>
                      </a:r>
                      <a:endParaRPr lang="fr-FR" sz="1600">
                        <a:latin typeface="Calibri"/>
                        <a:ea typeface="Calibri"/>
                        <a:cs typeface="Arial"/>
                      </a:endParaRPr>
                    </a:p>
                  </a:txBody>
                  <a:tcPr marL="38895" marR="38895"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rgbClr val="FF8AD8"/>
                    </a:solidFill>
                  </a:tcPr>
                </a:tc>
                <a:tc>
                  <a:txBody>
                    <a:bodyPr/>
                    <a:lstStyle/>
                    <a:p>
                      <a:pPr>
                        <a:lnSpc>
                          <a:spcPct val="107000"/>
                        </a:lnSpc>
                        <a:spcAft>
                          <a:spcPts val="800"/>
                        </a:spcAft>
                        <a:buNone/>
                        <a:defRPr/>
                      </a:pPr>
                      <a:r>
                        <a:rPr lang="it-IT" sz="1600">
                          <a:solidFill>
                            <a:srgbClr val="000000"/>
                          </a:solidFill>
                          <a:latin typeface="Calibri"/>
                          <a:ea typeface="Calibri"/>
                          <a:cs typeface="Calibri"/>
                        </a:rPr>
                        <a:t>CDD en cours</a:t>
                      </a:r>
                      <a:endParaRPr lang="fr-FR" sz="1600">
                        <a:latin typeface="Calibri"/>
                        <a:ea typeface="Calibri"/>
                        <a:cs typeface="Arial"/>
                      </a:endParaRPr>
                    </a:p>
                  </a:txBody>
                  <a:tcPr marL="38895" marR="38895"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rgbClr val="FF8AD8"/>
                    </a:solidFill>
                  </a:tcPr>
                </a:tc>
                <a:extLst>
                  <a:ext uri="{0D108BD9-81ED-4DB2-BD59-A6C34878D82A}">
                    <a16:rowId xmlns:a16="http://schemas.microsoft.com/office/drawing/2014/main" val="10005"/>
                  </a:ext>
                </a:extLst>
              </a:tr>
              <a:tr h="97768">
                <a:tc>
                  <a:txBody>
                    <a:bodyPr/>
                    <a:lstStyle/>
                    <a:p>
                      <a:pPr algn="ctr">
                        <a:lnSpc>
                          <a:spcPct val="107000"/>
                        </a:lnSpc>
                        <a:spcAft>
                          <a:spcPts val="800"/>
                        </a:spcAft>
                        <a:buNone/>
                        <a:defRPr/>
                      </a:pPr>
                      <a:r>
                        <a:rPr lang="it-IT" sz="1600">
                          <a:solidFill>
                            <a:srgbClr val="000000"/>
                          </a:solidFill>
                          <a:latin typeface="Calibri"/>
                          <a:ea typeface="Calibri"/>
                          <a:cs typeface="Calibri"/>
                        </a:rPr>
                        <a:t>T</a:t>
                      </a:r>
                      <a:endParaRPr lang="fr-FR" sz="1600">
                        <a:latin typeface="Calibri"/>
                        <a:ea typeface="Calibri"/>
                        <a:cs typeface="Arial"/>
                      </a:endParaRPr>
                    </a:p>
                  </a:txBody>
                  <a:tcPr marL="38895" marR="38895"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rgbClr val="FF8AD8"/>
                    </a:solidFill>
                  </a:tcPr>
                </a:tc>
                <a:tc>
                  <a:txBody>
                    <a:bodyPr/>
                    <a:lstStyle/>
                    <a:p>
                      <a:pPr algn="ctr">
                        <a:lnSpc>
                          <a:spcPct val="107000"/>
                        </a:lnSpc>
                        <a:spcAft>
                          <a:spcPts val="800"/>
                        </a:spcAft>
                        <a:buNone/>
                        <a:defRPr/>
                      </a:pPr>
                      <a:r>
                        <a:rPr lang="it-IT" sz="1600">
                          <a:solidFill>
                            <a:srgbClr val="000000"/>
                          </a:solidFill>
                          <a:latin typeface="Calibri"/>
                          <a:ea typeface="Calibri"/>
                          <a:cs typeface="Calibri"/>
                        </a:rPr>
                        <a:t>C</a:t>
                      </a:r>
                      <a:endParaRPr lang="fr-FR" sz="1600">
                        <a:latin typeface="Calibri"/>
                        <a:ea typeface="Calibri"/>
                        <a:cs typeface="Arial"/>
                      </a:endParaRPr>
                    </a:p>
                  </a:txBody>
                  <a:tcPr marL="38895" marR="38895"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rgbClr val="FF8AD8"/>
                    </a:solidFill>
                  </a:tcPr>
                </a:tc>
                <a:tc>
                  <a:txBody>
                    <a:bodyPr/>
                    <a:lstStyle/>
                    <a:p>
                      <a:pPr>
                        <a:lnSpc>
                          <a:spcPct val="107000"/>
                        </a:lnSpc>
                        <a:spcAft>
                          <a:spcPts val="800"/>
                        </a:spcAft>
                        <a:buNone/>
                        <a:defRPr/>
                      </a:pPr>
                      <a:r>
                        <a:rPr lang="it-IT" sz="1600">
                          <a:solidFill>
                            <a:srgbClr val="000000"/>
                          </a:solidFill>
                          <a:latin typeface="Calibri"/>
                          <a:ea typeface="Calibri"/>
                          <a:cs typeface="Calibri"/>
                        </a:rPr>
                        <a:t>T en atelier mécanique</a:t>
                      </a:r>
                      <a:endParaRPr lang="fr-FR" sz="1600">
                        <a:latin typeface="Calibri"/>
                        <a:ea typeface="Calibri"/>
                        <a:cs typeface="Arial"/>
                      </a:endParaRPr>
                    </a:p>
                  </a:txBody>
                  <a:tcPr marL="38895" marR="38895"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rgbClr val="FF8AD8"/>
                    </a:solidFill>
                  </a:tcPr>
                </a:tc>
                <a:tc>
                  <a:txBody>
                    <a:bodyPr/>
                    <a:lstStyle/>
                    <a:p>
                      <a:pPr algn="ctr">
                        <a:lnSpc>
                          <a:spcPct val="107000"/>
                        </a:lnSpc>
                        <a:spcAft>
                          <a:spcPts val="800"/>
                        </a:spcAft>
                        <a:buNone/>
                        <a:defRPr/>
                      </a:pPr>
                      <a:r>
                        <a:rPr lang="it-IT" sz="1600">
                          <a:latin typeface="Calibri"/>
                          <a:ea typeface="Calibri"/>
                          <a:cs typeface="Calibri"/>
                        </a:rPr>
                        <a:t> </a:t>
                      </a:r>
                      <a:endParaRPr lang="fr-FR" sz="1600">
                        <a:latin typeface="Calibri"/>
                        <a:ea typeface="Calibri"/>
                        <a:cs typeface="Arial"/>
                      </a:endParaRPr>
                    </a:p>
                  </a:txBody>
                  <a:tcPr marL="38895" marR="38895"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rgbClr val="FF8AD8"/>
                    </a:solidFill>
                  </a:tcPr>
                </a:tc>
                <a:tc>
                  <a:txBody>
                    <a:bodyPr/>
                    <a:lstStyle/>
                    <a:p>
                      <a:pPr algn="ctr">
                        <a:lnSpc>
                          <a:spcPct val="107000"/>
                        </a:lnSpc>
                        <a:spcAft>
                          <a:spcPts val="800"/>
                        </a:spcAft>
                        <a:buNone/>
                        <a:defRPr/>
                      </a:pPr>
                      <a:r>
                        <a:rPr lang="it-IT" sz="1600">
                          <a:solidFill>
                            <a:srgbClr val="000000"/>
                          </a:solidFill>
                          <a:latin typeface="Calibri"/>
                          <a:ea typeface="Calibri"/>
                          <a:cs typeface="Calibri"/>
                        </a:rPr>
                        <a:t>18</a:t>
                      </a:r>
                      <a:endParaRPr lang="fr-FR" sz="1600">
                        <a:latin typeface="Calibri"/>
                        <a:ea typeface="Calibri"/>
                        <a:cs typeface="Arial"/>
                      </a:endParaRPr>
                    </a:p>
                  </a:txBody>
                  <a:tcPr marL="38895" marR="38895"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rgbClr val="FF8AD8"/>
                    </a:solidFill>
                  </a:tcPr>
                </a:tc>
                <a:tc>
                  <a:txBody>
                    <a:bodyPr/>
                    <a:lstStyle/>
                    <a:p>
                      <a:pPr>
                        <a:lnSpc>
                          <a:spcPct val="107000"/>
                        </a:lnSpc>
                        <a:spcAft>
                          <a:spcPts val="800"/>
                        </a:spcAft>
                        <a:buNone/>
                        <a:defRPr/>
                      </a:pPr>
                      <a:r>
                        <a:rPr lang="it-IT" sz="1600">
                          <a:solidFill>
                            <a:srgbClr val="000000"/>
                          </a:solidFill>
                          <a:latin typeface="Calibri"/>
                          <a:ea typeface="Calibri"/>
                          <a:cs typeface="Calibri"/>
                        </a:rPr>
                        <a:t> </a:t>
                      </a:r>
                      <a:endParaRPr lang="fr-FR" sz="1600">
                        <a:latin typeface="Calibri"/>
                        <a:ea typeface="Calibri"/>
                        <a:cs typeface="Arial"/>
                      </a:endParaRPr>
                    </a:p>
                  </a:txBody>
                  <a:tcPr marL="38895" marR="38895" marT="0" marB="0"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rgbClr val="FF8AD8"/>
                    </a:solidFill>
                  </a:tcPr>
                </a:tc>
                <a:extLst>
                  <a:ext uri="{0D108BD9-81ED-4DB2-BD59-A6C34878D82A}">
                    <a16:rowId xmlns:a16="http://schemas.microsoft.com/office/drawing/2014/main" val="10006"/>
                  </a:ext>
                </a:extLst>
              </a:tr>
            </a:tbl>
          </a:graphicData>
        </a:graphic>
      </p:graphicFrame>
      <p:graphicFrame>
        <p:nvGraphicFramePr>
          <p:cNvPr id="1435482253" name="Tableau 11"/>
          <p:cNvGraphicFramePr>
            <a:graphicFrameLocks noGrp="1"/>
          </p:cNvGraphicFramePr>
          <p:nvPr/>
        </p:nvGraphicFramePr>
        <p:xfrm>
          <a:off x="292176" y="4221948"/>
          <a:ext cx="10081118" cy="498730"/>
        </p:xfrm>
        <a:graphic>
          <a:graphicData uri="http://schemas.openxmlformats.org/drawingml/2006/table">
            <a:tbl>
              <a:tblPr firstRow="1" firstCol="1" bandRow="1"/>
              <a:tblGrid>
                <a:gridCol w="864097">
                  <a:extLst>
                    <a:ext uri="{9D8B030D-6E8A-4147-A177-3AD203B41FA5}">
                      <a16:colId xmlns:a16="http://schemas.microsoft.com/office/drawing/2014/main" val="20000"/>
                    </a:ext>
                  </a:extLst>
                </a:gridCol>
                <a:gridCol w="792087">
                  <a:extLst>
                    <a:ext uri="{9D8B030D-6E8A-4147-A177-3AD203B41FA5}">
                      <a16:colId xmlns:a16="http://schemas.microsoft.com/office/drawing/2014/main" val="20001"/>
                    </a:ext>
                  </a:extLst>
                </a:gridCol>
                <a:gridCol w="4320480">
                  <a:extLst>
                    <a:ext uri="{9D8B030D-6E8A-4147-A177-3AD203B41FA5}">
                      <a16:colId xmlns:a16="http://schemas.microsoft.com/office/drawing/2014/main" val="20002"/>
                    </a:ext>
                  </a:extLst>
                </a:gridCol>
                <a:gridCol w="1728192">
                  <a:extLst>
                    <a:ext uri="{9D8B030D-6E8A-4147-A177-3AD203B41FA5}">
                      <a16:colId xmlns:a16="http://schemas.microsoft.com/office/drawing/2014/main" val="20003"/>
                    </a:ext>
                  </a:extLst>
                </a:gridCol>
                <a:gridCol w="936104">
                  <a:extLst>
                    <a:ext uri="{9D8B030D-6E8A-4147-A177-3AD203B41FA5}">
                      <a16:colId xmlns:a16="http://schemas.microsoft.com/office/drawing/2014/main" val="20004"/>
                    </a:ext>
                  </a:extLst>
                </a:gridCol>
                <a:gridCol w="1440158">
                  <a:extLst>
                    <a:ext uri="{9D8B030D-6E8A-4147-A177-3AD203B41FA5}">
                      <a16:colId xmlns:a16="http://schemas.microsoft.com/office/drawing/2014/main" val="20005"/>
                    </a:ext>
                  </a:extLst>
                </a:gridCol>
              </a:tblGrid>
              <a:tr h="0">
                <a:tc>
                  <a:txBody>
                    <a:bodyPr/>
                    <a:lstStyle/>
                    <a:p>
                      <a:pPr marL="60960" marR="60960" algn="l">
                        <a:lnSpc>
                          <a:spcPct val="107000"/>
                        </a:lnSpc>
                        <a:spcAft>
                          <a:spcPts val="800"/>
                        </a:spcAft>
                        <a:buNone/>
                        <a:defRPr/>
                      </a:pPr>
                      <a:r>
                        <a:rPr lang="fr-FR" sz="1600" b="1">
                          <a:solidFill>
                            <a:srgbClr val="000000"/>
                          </a:solidFill>
                          <a:latin typeface="Calibri"/>
                          <a:ea typeface="Times New Roman"/>
                          <a:cs typeface="Calibri"/>
                        </a:rPr>
                        <a:t>Corps</a:t>
                      </a:r>
                      <a:endParaRPr lang="fr-FR" sz="1600">
                        <a:latin typeface="Calibri"/>
                        <a:ea typeface="Calibri"/>
                        <a:cs typeface="Arial"/>
                      </a:endParaRPr>
                    </a:p>
                  </a:txBody>
                  <a:tcPr marL="59658" marR="59658" marT="0" marB="0">
                    <a:lnL w="12700" algn="ctr">
                      <a:solidFill>
                        <a:srgbClr val="000000"/>
                      </a:solidFill>
                    </a:lnL>
                    <a:lnR w="12700" algn="ctr">
                      <a:solidFill>
                        <a:srgbClr val="000000"/>
                      </a:solidFill>
                    </a:lnR>
                    <a:lnT w="12700" algn="ctr">
                      <a:solidFill>
                        <a:srgbClr val="000000"/>
                      </a:solidFill>
                    </a:lnT>
                    <a:lnB w="12700" algn="ctr">
                      <a:solidFill>
                        <a:srgbClr val="000000"/>
                      </a:solidFill>
                    </a:lnB>
                    <a:noFill/>
                  </a:tcPr>
                </a:tc>
                <a:tc>
                  <a:txBody>
                    <a:bodyPr/>
                    <a:lstStyle/>
                    <a:p>
                      <a:pPr marL="60960" marR="60960" algn="l">
                        <a:lnSpc>
                          <a:spcPct val="107000"/>
                        </a:lnSpc>
                        <a:spcAft>
                          <a:spcPts val="800"/>
                        </a:spcAft>
                        <a:buNone/>
                        <a:defRPr/>
                      </a:pPr>
                      <a:r>
                        <a:rPr lang="fr-FR" sz="1600" b="1">
                          <a:solidFill>
                            <a:srgbClr val="000000"/>
                          </a:solidFill>
                          <a:latin typeface="Calibri"/>
                          <a:ea typeface="Times New Roman"/>
                          <a:cs typeface="Calibri"/>
                        </a:rPr>
                        <a:t>BAP</a:t>
                      </a:r>
                      <a:endParaRPr lang="fr-FR" sz="1600">
                        <a:latin typeface="Calibri"/>
                        <a:ea typeface="Calibri"/>
                        <a:cs typeface="Arial"/>
                      </a:endParaRPr>
                    </a:p>
                  </a:txBody>
                  <a:tcPr marL="59658" marR="59658" marT="0" marB="0">
                    <a:lnL w="12700" algn="ctr">
                      <a:solidFill>
                        <a:srgbClr val="000000"/>
                      </a:solidFill>
                    </a:lnL>
                    <a:lnR w="12700" algn="ctr">
                      <a:solidFill>
                        <a:srgbClr val="000000"/>
                      </a:solidFill>
                    </a:lnR>
                    <a:lnT w="12700" algn="ctr">
                      <a:solidFill>
                        <a:srgbClr val="000000"/>
                      </a:solidFill>
                    </a:lnT>
                    <a:lnB w="12700" algn="ctr">
                      <a:solidFill>
                        <a:srgbClr val="000000"/>
                      </a:solidFill>
                    </a:lnB>
                    <a:noFill/>
                  </a:tcPr>
                </a:tc>
                <a:tc>
                  <a:txBody>
                    <a:bodyPr/>
                    <a:lstStyle/>
                    <a:p>
                      <a:pPr marL="60960" marR="60960" algn="l">
                        <a:lnSpc>
                          <a:spcPct val="107000"/>
                        </a:lnSpc>
                        <a:spcAft>
                          <a:spcPts val="800"/>
                        </a:spcAft>
                        <a:buNone/>
                        <a:defRPr/>
                      </a:pPr>
                      <a:r>
                        <a:rPr lang="fr-FR" sz="1600" b="1">
                          <a:solidFill>
                            <a:srgbClr val="000000"/>
                          </a:solidFill>
                          <a:latin typeface="Calibri"/>
                          <a:ea typeface="Times New Roman"/>
                          <a:cs typeface="Calibri"/>
                        </a:rPr>
                        <a:t>Intitulé du Poste</a:t>
                      </a:r>
                      <a:endParaRPr lang="fr-FR" sz="1600">
                        <a:latin typeface="Calibri"/>
                        <a:ea typeface="Calibri"/>
                        <a:cs typeface="Arial"/>
                      </a:endParaRPr>
                    </a:p>
                  </a:txBody>
                  <a:tcPr marL="59658" marR="59658" marT="0" marB="0">
                    <a:lnL w="12700" algn="ctr">
                      <a:solidFill>
                        <a:srgbClr val="000000"/>
                      </a:solidFill>
                    </a:lnL>
                    <a:lnR w="12700" algn="ctr">
                      <a:solidFill>
                        <a:srgbClr val="000000"/>
                      </a:solidFill>
                    </a:lnR>
                    <a:lnT w="12700" algn="ctr">
                      <a:solidFill>
                        <a:srgbClr val="000000"/>
                      </a:solidFill>
                    </a:lnT>
                    <a:lnB w="12700" algn="ctr">
                      <a:solidFill>
                        <a:srgbClr val="000000"/>
                      </a:solidFill>
                    </a:lnB>
                    <a:noFill/>
                  </a:tcPr>
                </a:tc>
                <a:tc>
                  <a:txBody>
                    <a:bodyPr/>
                    <a:lstStyle/>
                    <a:p>
                      <a:pPr marL="60960" marR="60960" algn="l">
                        <a:lnSpc>
                          <a:spcPct val="107000"/>
                        </a:lnSpc>
                        <a:spcAft>
                          <a:spcPts val="800"/>
                        </a:spcAft>
                        <a:buNone/>
                        <a:defRPr/>
                      </a:pPr>
                      <a:r>
                        <a:rPr lang="fr-FR" sz="1600" b="1">
                          <a:solidFill>
                            <a:srgbClr val="000000"/>
                          </a:solidFill>
                          <a:latin typeface="Calibri"/>
                          <a:ea typeface="Times New Roman"/>
                          <a:cs typeface="Calibri"/>
                        </a:rPr>
                        <a:t>Candidat</a:t>
                      </a:r>
                      <a:endParaRPr lang="fr-FR" sz="1600">
                        <a:latin typeface="Calibri"/>
                        <a:ea typeface="Calibri"/>
                        <a:cs typeface="Arial"/>
                      </a:endParaRPr>
                    </a:p>
                  </a:txBody>
                  <a:tcPr marL="59658" marR="59658" marT="0" marB="0">
                    <a:lnL w="12700" algn="ctr">
                      <a:solidFill>
                        <a:srgbClr val="000000"/>
                      </a:solidFill>
                    </a:lnL>
                    <a:lnR w="12700" algn="ctr">
                      <a:solidFill>
                        <a:srgbClr val="000000"/>
                      </a:solidFill>
                    </a:lnR>
                    <a:lnT w="12700" algn="ctr">
                      <a:solidFill>
                        <a:srgbClr val="000000"/>
                      </a:solidFill>
                    </a:lnT>
                    <a:lnB w="12700" algn="ctr">
                      <a:solidFill>
                        <a:srgbClr val="000000"/>
                      </a:solidFill>
                    </a:lnB>
                    <a:noFill/>
                  </a:tcPr>
                </a:tc>
                <a:tc>
                  <a:txBody>
                    <a:bodyPr/>
                    <a:lstStyle/>
                    <a:p>
                      <a:pPr marL="60960" marR="60960" algn="l">
                        <a:lnSpc>
                          <a:spcPct val="107000"/>
                        </a:lnSpc>
                        <a:spcAft>
                          <a:spcPts val="800"/>
                        </a:spcAft>
                        <a:buNone/>
                        <a:defRPr/>
                      </a:pPr>
                      <a:r>
                        <a:rPr lang="fr-FR" sz="1600" b="1">
                          <a:solidFill>
                            <a:srgbClr val="000000"/>
                          </a:solidFill>
                          <a:latin typeface="Calibri"/>
                          <a:ea typeface="Times New Roman"/>
                          <a:cs typeface="Calibri"/>
                        </a:rPr>
                        <a:t>Priorité</a:t>
                      </a:r>
                      <a:endParaRPr lang="fr-FR" sz="1600">
                        <a:latin typeface="Calibri"/>
                        <a:ea typeface="Calibri"/>
                        <a:cs typeface="Arial"/>
                      </a:endParaRPr>
                    </a:p>
                  </a:txBody>
                  <a:tcPr marL="59658" marR="59658" marT="0" marB="0">
                    <a:lnL w="12700" algn="ctr">
                      <a:solidFill>
                        <a:srgbClr val="000000"/>
                      </a:solidFill>
                    </a:lnL>
                    <a:lnR w="12700" algn="ctr">
                      <a:solidFill>
                        <a:srgbClr val="000000"/>
                      </a:solidFill>
                    </a:lnR>
                    <a:lnT w="12700" algn="ctr">
                      <a:solidFill>
                        <a:srgbClr val="000000"/>
                      </a:solidFill>
                    </a:lnT>
                    <a:lnB w="12700" algn="ctr">
                      <a:solidFill>
                        <a:srgbClr val="000000"/>
                      </a:solidFill>
                    </a:lnB>
                    <a:noFill/>
                  </a:tcPr>
                </a:tc>
                <a:tc>
                  <a:txBody>
                    <a:bodyPr/>
                    <a:lstStyle/>
                    <a:p>
                      <a:pPr marL="60960" marR="60960" algn="l">
                        <a:lnSpc>
                          <a:spcPct val="107000"/>
                        </a:lnSpc>
                        <a:spcAft>
                          <a:spcPts val="800"/>
                        </a:spcAft>
                        <a:buNone/>
                        <a:defRPr/>
                      </a:pPr>
                      <a:r>
                        <a:rPr lang="fr-FR" sz="1600" b="1">
                          <a:solidFill>
                            <a:srgbClr val="000000"/>
                          </a:solidFill>
                          <a:latin typeface="Calibri"/>
                          <a:ea typeface="Times New Roman"/>
                          <a:cs typeface="Calibri"/>
                        </a:rPr>
                        <a:t>Durée</a:t>
                      </a:r>
                      <a:endParaRPr lang="fr-FR" sz="1600">
                        <a:latin typeface="Calibri"/>
                        <a:ea typeface="Calibri"/>
                        <a:cs typeface="Arial"/>
                      </a:endParaRPr>
                    </a:p>
                  </a:txBody>
                  <a:tcPr marL="59658" marR="59658" marT="0" marB="0">
                    <a:lnL w="12700" algn="ctr">
                      <a:solidFill>
                        <a:srgbClr val="000000"/>
                      </a:solidFill>
                    </a:lnL>
                    <a:lnR w="12700" algn="ctr">
                      <a:solidFill>
                        <a:srgbClr val="000000"/>
                      </a:solidFill>
                    </a:lnR>
                    <a:lnT w="12700" algn="ctr">
                      <a:solidFill>
                        <a:srgbClr val="000000"/>
                      </a:solidFill>
                    </a:lnT>
                    <a:lnB w="12700" algn="ctr">
                      <a:solidFill>
                        <a:srgbClr val="000000"/>
                      </a:solidFill>
                    </a:lnB>
                    <a:noFill/>
                  </a:tcPr>
                </a:tc>
                <a:extLst>
                  <a:ext uri="{0D108BD9-81ED-4DB2-BD59-A6C34878D82A}">
                    <a16:rowId xmlns:a16="http://schemas.microsoft.com/office/drawing/2014/main" val="10000"/>
                  </a:ext>
                </a:extLst>
              </a:tr>
              <a:tr h="102638">
                <a:tc>
                  <a:txBody>
                    <a:bodyPr/>
                    <a:lstStyle/>
                    <a:p>
                      <a:pPr marL="60960" marR="60960" algn="ctr">
                        <a:lnSpc>
                          <a:spcPct val="107000"/>
                        </a:lnSpc>
                        <a:spcAft>
                          <a:spcPts val="800"/>
                        </a:spcAft>
                        <a:buNone/>
                        <a:defRPr/>
                      </a:pPr>
                      <a:r>
                        <a:rPr lang="fr-FR" sz="1600">
                          <a:solidFill>
                            <a:srgbClr val="000000"/>
                          </a:solidFill>
                          <a:latin typeface="Calibri"/>
                          <a:ea typeface="Times New Roman"/>
                          <a:cs typeface="Calibri"/>
                        </a:rPr>
                        <a:t>T</a:t>
                      </a:r>
                      <a:endParaRPr lang="fr-FR" sz="1600">
                        <a:latin typeface="Calibri"/>
                        <a:ea typeface="Calibri"/>
                        <a:cs typeface="Arial"/>
                      </a:endParaRPr>
                    </a:p>
                  </a:txBody>
                  <a:tcPr marL="59658" marR="59658" marT="0" marB="0">
                    <a:lnL w="12700" algn="ctr">
                      <a:solidFill>
                        <a:srgbClr val="000000"/>
                      </a:solidFill>
                    </a:lnL>
                    <a:lnR w="12700" algn="ctr">
                      <a:solidFill>
                        <a:srgbClr val="000000"/>
                      </a:solidFill>
                    </a:lnR>
                    <a:lnT w="12700" algn="ctr">
                      <a:solidFill>
                        <a:srgbClr val="000000"/>
                      </a:solidFill>
                    </a:lnT>
                    <a:lnB w="12700" algn="ctr">
                      <a:solidFill>
                        <a:srgbClr val="000000"/>
                      </a:solidFill>
                    </a:lnB>
                    <a:solidFill>
                      <a:srgbClr val="FF8AD8"/>
                    </a:solidFill>
                  </a:tcPr>
                </a:tc>
                <a:tc>
                  <a:txBody>
                    <a:bodyPr/>
                    <a:lstStyle/>
                    <a:p>
                      <a:pPr marL="60960" marR="60960" algn="ctr">
                        <a:lnSpc>
                          <a:spcPct val="107000"/>
                        </a:lnSpc>
                        <a:spcAft>
                          <a:spcPts val="800"/>
                        </a:spcAft>
                        <a:buNone/>
                        <a:defRPr/>
                      </a:pPr>
                      <a:r>
                        <a:rPr lang="fr-FR" sz="1600">
                          <a:solidFill>
                            <a:srgbClr val="000000"/>
                          </a:solidFill>
                          <a:latin typeface="Calibri"/>
                          <a:ea typeface="Times New Roman"/>
                          <a:cs typeface="Calibri"/>
                        </a:rPr>
                        <a:t>C</a:t>
                      </a:r>
                      <a:endParaRPr lang="fr-FR" sz="1600">
                        <a:latin typeface="Calibri"/>
                        <a:ea typeface="Calibri"/>
                        <a:cs typeface="Arial"/>
                      </a:endParaRPr>
                    </a:p>
                  </a:txBody>
                  <a:tcPr marL="59658" marR="59658" marT="0" marB="0">
                    <a:lnL w="12700" algn="ctr">
                      <a:solidFill>
                        <a:srgbClr val="000000"/>
                      </a:solidFill>
                    </a:lnL>
                    <a:lnR w="12700" algn="ctr">
                      <a:solidFill>
                        <a:srgbClr val="000000"/>
                      </a:solidFill>
                    </a:lnR>
                    <a:lnT w="12700" algn="ctr">
                      <a:solidFill>
                        <a:srgbClr val="000000"/>
                      </a:solidFill>
                    </a:lnT>
                    <a:lnB w="12700" algn="ctr">
                      <a:solidFill>
                        <a:srgbClr val="000000"/>
                      </a:solidFill>
                    </a:lnB>
                    <a:solidFill>
                      <a:srgbClr val="FF8AD8"/>
                    </a:solidFill>
                  </a:tcPr>
                </a:tc>
                <a:tc>
                  <a:txBody>
                    <a:bodyPr/>
                    <a:lstStyle/>
                    <a:p>
                      <a:pPr marL="60960" marR="60960" algn="l">
                        <a:lnSpc>
                          <a:spcPct val="107000"/>
                        </a:lnSpc>
                        <a:spcAft>
                          <a:spcPts val="800"/>
                        </a:spcAft>
                        <a:buNone/>
                        <a:defRPr/>
                      </a:pPr>
                      <a:r>
                        <a:rPr lang="fr-FR" sz="1600">
                          <a:solidFill>
                            <a:srgbClr val="000000"/>
                          </a:solidFill>
                          <a:latin typeface="Calibri"/>
                          <a:ea typeface="Times New Roman"/>
                          <a:cs typeface="Calibri"/>
                        </a:rPr>
                        <a:t>T en atelier mécanique</a:t>
                      </a:r>
                      <a:endParaRPr lang="fr-FR" sz="1600">
                        <a:latin typeface="Calibri"/>
                        <a:ea typeface="Calibri"/>
                        <a:cs typeface="Arial"/>
                      </a:endParaRPr>
                    </a:p>
                  </a:txBody>
                  <a:tcPr marL="59658" marR="59658" marT="0" marB="0">
                    <a:lnL w="12700" algn="ctr">
                      <a:solidFill>
                        <a:srgbClr val="000000"/>
                      </a:solidFill>
                    </a:lnL>
                    <a:lnR w="12700" algn="ctr">
                      <a:solidFill>
                        <a:srgbClr val="000000"/>
                      </a:solidFill>
                    </a:lnR>
                    <a:lnT w="12700" algn="ctr">
                      <a:solidFill>
                        <a:srgbClr val="000000"/>
                      </a:solidFill>
                    </a:lnT>
                    <a:lnB w="12700" algn="ctr">
                      <a:solidFill>
                        <a:srgbClr val="000000"/>
                      </a:solidFill>
                    </a:lnB>
                    <a:solidFill>
                      <a:srgbClr val="FF8AD8"/>
                    </a:solidFill>
                  </a:tcPr>
                </a:tc>
                <a:tc>
                  <a:txBody>
                    <a:bodyPr/>
                    <a:lstStyle/>
                    <a:p>
                      <a:pPr marL="60960" marR="60960" algn="l">
                        <a:lnSpc>
                          <a:spcPct val="107000"/>
                        </a:lnSpc>
                        <a:spcAft>
                          <a:spcPts val="800"/>
                        </a:spcAft>
                        <a:buNone/>
                        <a:defRPr/>
                      </a:pPr>
                      <a:r>
                        <a:rPr lang="fr-FR" sz="1600">
                          <a:solidFill>
                            <a:srgbClr val="000000"/>
                          </a:solidFill>
                          <a:latin typeface="Calibri"/>
                          <a:ea typeface="Times New Roman"/>
                          <a:cs typeface="Calibri"/>
                        </a:rPr>
                        <a:t> </a:t>
                      </a:r>
                      <a:endParaRPr lang="fr-FR" sz="1600">
                        <a:latin typeface="Calibri"/>
                        <a:ea typeface="Calibri"/>
                        <a:cs typeface="Arial"/>
                      </a:endParaRPr>
                    </a:p>
                  </a:txBody>
                  <a:tcPr marL="59658" marR="59658" marT="0" marB="0">
                    <a:lnL w="12700" algn="ctr">
                      <a:solidFill>
                        <a:srgbClr val="000000"/>
                      </a:solidFill>
                    </a:lnL>
                    <a:lnR w="12700" algn="ctr">
                      <a:solidFill>
                        <a:srgbClr val="000000"/>
                      </a:solidFill>
                    </a:lnR>
                    <a:lnT w="12700" algn="ctr">
                      <a:solidFill>
                        <a:srgbClr val="000000"/>
                      </a:solidFill>
                    </a:lnT>
                    <a:lnB w="12700" algn="ctr">
                      <a:solidFill>
                        <a:srgbClr val="000000"/>
                      </a:solidFill>
                    </a:lnB>
                    <a:solidFill>
                      <a:srgbClr val="FF8AD8"/>
                    </a:solidFill>
                  </a:tcPr>
                </a:tc>
                <a:tc>
                  <a:txBody>
                    <a:bodyPr/>
                    <a:lstStyle/>
                    <a:p>
                      <a:pPr marL="60960" marR="60960" algn="l">
                        <a:lnSpc>
                          <a:spcPct val="107000"/>
                        </a:lnSpc>
                        <a:spcAft>
                          <a:spcPts val="800"/>
                        </a:spcAft>
                        <a:buNone/>
                        <a:defRPr/>
                      </a:pPr>
                      <a:r>
                        <a:rPr lang="fr-FR" sz="1600">
                          <a:solidFill>
                            <a:srgbClr val="000000"/>
                          </a:solidFill>
                          <a:latin typeface="Calibri"/>
                          <a:ea typeface="Times New Roman"/>
                          <a:cs typeface="Calibri"/>
                        </a:rPr>
                        <a:t>8</a:t>
                      </a:r>
                      <a:endParaRPr lang="fr-FR" sz="1600">
                        <a:latin typeface="Calibri"/>
                        <a:ea typeface="Calibri"/>
                        <a:cs typeface="Arial"/>
                      </a:endParaRPr>
                    </a:p>
                  </a:txBody>
                  <a:tcPr marL="59658" marR="59658" marT="0" marB="0">
                    <a:lnL w="12700" algn="ctr">
                      <a:solidFill>
                        <a:srgbClr val="000000"/>
                      </a:solidFill>
                    </a:lnL>
                    <a:lnR w="12700" algn="ctr">
                      <a:solidFill>
                        <a:srgbClr val="000000"/>
                      </a:solidFill>
                    </a:lnR>
                    <a:lnT w="12700" algn="ctr">
                      <a:solidFill>
                        <a:srgbClr val="000000"/>
                      </a:solidFill>
                    </a:lnT>
                    <a:lnB w="12700" algn="ctr">
                      <a:solidFill>
                        <a:srgbClr val="000000"/>
                      </a:solidFill>
                    </a:lnB>
                    <a:solidFill>
                      <a:srgbClr val="FF8AD8"/>
                    </a:solidFill>
                  </a:tcPr>
                </a:tc>
                <a:tc>
                  <a:txBody>
                    <a:bodyPr/>
                    <a:lstStyle/>
                    <a:p>
                      <a:pPr marL="60960" marR="60960" algn="l">
                        <a:lnSpc>
                          <a:spcPct val="107000"/>
                        </a:lnSpc>
                        <a:spcAft>
                          <a:spcPts val="800"/>
                        </a:spcAft>
                        <a:buNone/>
                        <a:defRPr/>
                      </a:pPr>
                      <a:r>
                        <a:rPr lang="fr-FR" sz="1600">
                          <a:solidFill>
                            <a:srgbClr val="000000"/>
                          </a:solidFill>
                          <a:latin typeface="Calibri"/>
                          <a:ea typeface="Times New Roman"/>
                          <a:cs typeface="Calibri"/>
                        </a:rPr>
                        <a:t>24</a:t>
                      </a:r>
                      <a:endParaRPr lang="fr-FR" sz="1600">
                        <a:latin typeface="Calibri"/>
                        <a:ea typeface="Calibri"/>
                        <a:cs typeface="Arial"/>
                      </a:endParaRPr>
                    </a:p>
                  </a:txBody>
                  <a:tcPr marL="59658" marR="59658" marT="0" marB="0">
                    <a:lnL w="12700" algn="ctr">
                      <a:solidFill>
                        <a:srgbClr val="000000"/>
                      </a:solidFill>
                    </a:lnL>
                    <a:lnR w="12700" algn="ctr">
                      <a:solidFill>
                        <a:srgbClr val="000000"/>
                      </a:solidFill>
                    </a:lnR>
                    <a:lnT w="12700" algn="ctr">
                      <a:solidFill>
                        <a:srgbClr val="000000"/>
                      </a:solidFill>
                    </a:lnT>
                    <a:lnB w="12700" algn="ctr">
                      <a:solidFill>
                        <a:srgbClr val="000000"/>
                      </a:solidFill>
                    </a:lnB>
                    <a:solidFill>
                      <a:srgbClr val="FF8AD8"/>
                    </a:solidFill>
                  </a:tcPr>
                </a:tc>
                <a:extLst>
                  <a:ext uri="{0D108BD9-81ED-4DB2-BD59-A6C34878D82A}">
                    <a16:rowId xmlns:a16="http://schemas.microsoft.com/office/drawing/2014/main" val="10001"/>
                  </a:ext>
                </a:extLst>
              </a:tr>
            </a:tbl>
          </a:graphicData>
        </a:graphic>
      </p:graphicFrame>
      <p:sp>
        <p:nvSpPr>
          <p:cNvPr id="997623387" name="ZoneTexte 13"/>
          <p:cNvSpPr txBox="1"/>
          <p:nvPr/>
        </p:nvSpPr>
        <p:spPr bwMode="auto">
          <a:xfrm>
            <a:off x="1353939" y="1144727"/>
            <a:ext cx="5387418" cy="430887"/>
          </a:xfrm>
          <a:prstGeom prst="rect">
            <a:avLst/>
          </a:prstGeom>
          <a:noFill/>
        </p:spPr>
        <p:txBody>
          <a:bodyPr wrap="square">
            <a:spAutoFit/>
          </a:bodyPr>
          <a:lstStyle/>
          <a:p>
            <a:pPr marL="0" indent="0">
              <a:buNone/>
              <a:defRPr/>
            </a:pPr>
            <a:r>
              <a:rPr lang="fr-FR" sz="2200" b="1">
                <a:solidFill>
                  <a:srgbClr val="456487"/>
                </a:solidFill>
              </a:rPr>
              <a:t>Postes permanents</a:t>
            </a:r>
            <a:endParaRPr lang="fr-FR" sz="2000"/>
          </a:p>
        </p:txBody>
      </p:sp>
      <p:sp>
        <p:nvSpPr>
          <p:cNvPr id="631025587" name="ZoneTexte 14"/>
          <p:cNvSpPr txBox="1"/>
          <p:nvPr/>
        </p:nvSpPr>
        <p:spPr bwMode="auto">
          <a:xfrm>
            <a:off x="1353532" y="3771111"/>
            <a:ext cx="5387418" cy="430887"/>
          </a:xfrm>
          <a:prstGeom prst="rect">
            <a:avLst/>
          </a:prstGeom>
          <a:noFill/>
        </p:spPr>
        <p:txBody>
          <a:bodyPr wrap="square">
            <a:spAutoFit/>
          </a:bodyPr>
          <a:lstStyle/>
          <a:p>
            <a:pPr marL="0" indent="0">
              <a:buNone/>
              <a:defRPr/>
            </a:pPr>
            <a:r>
              <a:rPr lang="fr-FR" sz="2200" b="1">
                <a:solidFill>
                  <a:srgbClr val="456487"/>
                </a:solidFill>
              </a:rPr>
              <a:t>Demandes de CDDs</a:t>
            </a:r>
            <a:endParaRPr lang="fr-FR" sz="2000"/>
          </a:p>
        </p:txBody>
      </p:sp>
      <p:sp>
        <p:nvSpPr>
          <p:cNvPr id="1015082623" name="ZoneTexte 15"/>
          <p:cNvSpPr txBox="1"/>
          <p:nvPr/>
        </p:nvSpPr>
        <p:spPr bwMode="auto">
          <a:xfrm>
            <a:off x="578868" y="5096461"/>
            <a:ext cx="9507731" cy="400110"/>
          </a:xfrm>
          <a:prstGeom prst="rect">
            <a:avLst/>
          </a:prstGeom>
          <a:noFill/>
        </p:spPr>
        <p:txBody>
          <a:bodyPr wrap="none" rtlCol="0">
            <a:spAutoFit/>
          </a:bodyPr>
          <a:lstStyle/>
          <a:p>
            <a:pPr>
              <a:defRPr/>
            </a:pPr>
            <a:r>
              <a:rPr lang="fr-FR"/>
              <a:t>Une seule campagne NOEMI au printemps pour prise de service le 1</a:t>
            </a:r>
            <a:r>
              <a:rPr lang="fr-FR" baseline="30000"/>
              <a:t>er</a:t>
            </a:r>
            <a:r>
              <a:rPr lang="fr-FR"/>
              <a:t> septembre</a:t>
            </a:r>
            <a:endParaRPr/>
          </a:p>
        </p:txBody>
      </p:sp>
      <p:sp>
        <p:nvSpPr>
          <p:cNvPr id="1539697211" name="Espace réservé du pied de page 7"/>
          <p:cNvSpPr>
            <a:spLocks noGrp="1"/>
          </p:cNvSpPr>
          <p:nvPr>
            <p:ph type="ftr" sz="quarter" idx="11"/>
          </p:nvPr>
        </p:nvSpPr>
        <p:spPr bwMode="auto">
          <a:xfrm>
            <a:off x="2938116" y="5714820"/>
            <a:ext cx="4896544" cy="322263"/>
          </a:xfrm>
        </p:spPr>
        <p:txBody>
          <a:bodyPr/>
          <a:lstStyle>
            <a:lvl1pPr>
              <a:defRPr>
                <a:solidFill>
                  <a:schemeClr val="bg1"/>
                </a:solidFill>
              </a:defRPr>
            </a:lvl1pPr>
          </a:lstStyle>
          <a:p>
            <a:pPr>
              <a:defRPr/>
            </a:pPr>
            <a:endParaRPr lang="fr-F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69457471" name="Espace réservé du numéro de diapositive 4"/>
          <p:cNvSpPr>
            <a:spLocks noGrp="1"/>
          </p:cNvSpPr>
          <p:nvPr>
            <p:ph type="sldNum" sz="quarter" idx="12"/>
          </p:nvPr>
        </p:nvSpPr>
        <p:spPr bwMode="auto"/>
        <p:txBody>
          <a:bodyPr/>
          <a:lstStyle/>
          <a:p>
            <a:pPr>
              <a:defRPr/>
            </a:pPr>
            <a:fld id="{77E71596-5F9D-49C5-9701-16B3CA54319D}" type="slidenum">
              <a:rPr lang="fr-FR"/>
              <a:t>10</a:t>
            </a:fld>
            <a:endParaRPr lang="fr-FR"/>
          </a:p>
        </p:txBody>
      </p:sp>
      <p:sp>
        <p:nvSpPr>
          <p:cNvPr id="358483579" name="Espace réservé du pied de page 3"/>
          <p:cNvSpPr>
            <a:spLocks noGrp="1"/>
          </p:cNvSpPr>
          <p:nvPr>
            <p:ph type="ftr" sz="quarter" idx="11"/>
          </p:nvPr>
        </p:nvSpPr>
        <p:spPr bwMode="auto">
          <a:xfrm>
            <a:off x="2938116" y="5714820"/>
            <a:ext cx="4896544" cy="322263"/>
          </a:xfrm>
        </p:spPr>
        <p:txBody>
          <a:bodyPr/>
          <a:lstStyle/>
          <a:p>
            <a:pPr>
              <a:defRPr/>
            </a:pPr>
            <a:r>
              <a:rPr lang="fr-FR"/>
              <a:t>AsTech</a:t>
            </a:r>
          </a:p>
        </p:txBody>
      </p:sp>
      <p:sp>
        <p:nvSpPr>
          <p:cNvPr id="678495492" name="Espace réservé de la date 2"/>
          <p:cNvSpPr>
            <a:spLocks noGrp="1"/>
          </p:cNvSpPr>
          <p:nvPr>
            <p:ph type="dt" sz="half" idx="10"/>
          </p:nvPr>
        </p:nvSpPr>
        <p:spPr bwMode="auto">
          <a:xfrm>
            <a:off x="201812" y="5714820"/>
            <a:ext cx="2411556" cy="322263"/>
          </a:xfrm>
        </p:spPr>
        <p:txBody>
          <a:bodyPr/>
          <a:lstStyle/>
          <a:p>
            <a:pPr>
              <a:defRPr/>
            </a:pPr>
            <a:r>
              <a:rPr lang="fr-FR"/>
              <a:t>02/10/2026</a:t>
            </a:r>
            <a:endParaRPr/>
          </a:p>
        </p:txBody>
      </p:sp>
      <p:sp>
        <p:nvSpPr>
          <p:cNvPr id="1293658799" name="Titre 1"/>
          <p:cNvSpPr txBox="1"/>
          <p:nvPr/>
        </p:nvSpPr>
        <p:spPr bwMode="auto">
          <a:xfrm>
            <a:off x="1065213" y="163513"/>
            <a:ext cx="6625430" cy="431799"/>
          </a:xfrm>
          <a:prstGeom prst="rect">
            <a:avLst/>
          </a:prstGeom>
        </p:spPr>
        <p:txBody>
          <a:bodyPr vert="horz" lIns="91440" tIns="45720" rIns="91440" bIns="45720" rtlCol="0" anchor="ctr">
            <a:normAutofit/>
          </a:bodyPr>
          <a:lstStyle>
            <a:lvl1pPr algn="l" defTabSz="914400">
              <a:lnSpc>
                <a:spcPct val="90000"/>
              </a:lnSpc>
              <a:spcBef>
                <a:spcPts val="0"/>
              </a:spcBef>
              <a:buNone/>
              <a:defRPr sz="2200" b="1">
                <a:solidFill>
                  <a:srgbClr val="00294B"/>
                </a:solidFill>
                <a:latin typeface="+mj-lt"/>
                <a:ea typeface="+mj-ea"/>
                <a:cs typeface="+mj-cs"/>
              </a:defRPr>
            </a:lvl1pPr>
          </a:lstStyle>
          <a:p>
            <a:pPr>
              <a:spcAft>
                <a:spcPts val="0"/>
              </a:spcAft>
              <a:defRPr/>
            </a:pPr>
            <a:r>
              <a:rPr lang="fr-FR"/>
              <a:t>DOR 2027: projection des postes </a:t>
            </a:r>
            <a:endParaRPr/>
          </a:p>
        </p:txBody>
      </p:sp>
      <p:sp>
        <p:nvSpPr>
          <p:cNvPr id="2118246126" name="ZoneTexte 3"/>
          <p:cNvSpPr txBox="1"/>
          <p:nvPr/>
        </p:nvSpPr>
        <p:spPr bwMode="auto">
          <a:xfrm>
            <a:off x="345827" y="846808"/>
            <a:ext cx="9948073" cy="461665"/>
          </a:xfrm>
          <a:prstGeom prst="rect">
            <a:avLst/>
          </a:prstGeom>
          <a:noFill/>
        </p:spPr>
        <p:txBody>
          <a:bodyPr wrap="square">
            <a:spAutoFit/>
          </a:bodyPr>
          <a:lstStyle/>
          <a:p>
            <a:pPr marL="11112" algn="just">
              <a:defRPr/>
            </a:pPr>
            <a:r>
              <a:rPr lang="fr-FR" sz="2400" b="1">
                <a:solidFill>
                  <a:schemeClr val="accent1"/>
                </a:solidFill>
                <a:latin typeface="Calibri"/>
              </a:rPr>
              <a:t>Retour de la réunion RT/DT de l’IN2P3</a:t>
            </a:r>
            <a:endParaRPr lang="fr-FR" sz="1800">
              <a:latin typeface="Calibri"/>
            </a:endParaRPr>
          </a:p>
        </p:txBody>
      </p:sp>
      <p:sp>
        <p:nvSpPr>
          <p:cNvPr id="2132422498" name="Titre 4"/>
          <p:cNvSpPr txBox="1"/>
          <p:nvPr/>
        </p:nvSpPr>
        <p:spPr bwMode="auto">
          <a:xfrm>
            <a:off x="201812" y="1740538"/>
            <a:ext cx="10191328" cy="3881494"/>
          </a:xfrm>
          <a:prstGeom prst="rect">
            <a:avLst/>
          </a:prstGeom>
        </p:spPr>
        <p:txBody>
          <a:bodyPr vert="horz" lIns="91440" tIns="45720" rIns="91440" bIns="45720" rtlCol="0" anchor="ctr">
            <a:noAutofit/>
          </a:bodyPr>
          <a:lstStyle>
            <a:lvl1pPr algn="l" defTabSz="914400">
              <a:lnSpc>
                <a:spcPct val="90000"/>
              </a:lnSpc>
              <a:spcBef>
                <a:spcPts val="0"/>
              </a:spcBef>
              <a:buNone/>
              <a:defRPr sz="2200" b="1">
                <a:solidFill>
                  <a:srgbClr val="00294B"/>
                </a:solidFill>
                <a:latin typeface="+mj-lt"/>
                <a:ea typeface="+mj-ea"/>
                <a:cs typeface="+mj-cs"/>
              </a:defRPr>
            </a:lvl1pPr>
          </a:lstStyle>
          <a:p>
            <a:pPr marL="342900" indent="-342900">
              <a:spcAft>
                <a:spcPts val="0"/>
              </a:spcAft>
              <a:buFont typeface="Arial"/>
              <a:buChar char="•"/>
              <a:defRPr/>
            </a:pPr>
            <a:r>
              <a:rPr lang="fr-FR" b="0" dirty="0">
                <a:latin typeface="Calibri"/>
              </a:rPr>
              <a:t>Quota défavorable, projection de la DRH </a:t>
            </a:r>
            <a:r>
              <a:rPr lang="fr-FR" dirty="0">
                <a:latin typeface="Calibri"/>
              </a:rPr>
              <a:t>: 23 Concours Externes </a:t>
            </a:r>
            <a:endParaRPr dirty="0"/>
          </a:p>
          <a:p>
            <a:pPr marL="844550" lvl="1" indent="-342900">
              <a:spcAft>
                <a:spcPts val="0"/>
              </a:spcAft>
              <a:buFont typeface="Arial"/>
              <a:buChar char="•"/>
              <a:defRPr/>
            </a:pPr>
            <a:r>
              <a:rPr lang="fr-FR" dirty="0">
                <a:solidFill>
                  <a:srgbClr val="FF6700"/>
                </a:solidFill>
                <a:latin typeface="Calibri"/>
              </a:rPr>
              <a:t>Nombre de CE IT en baisse de 360 à 310</a:t>
            </a:r>
            <a:endParaRPr dirty="0"/>
          </a:p>
          <a:p>
            <a:pPr marL="844550" lvl="1" indent="-342900">
              <a:spcAft>
                <a:spcPts val="0"/>
              </a:spcAft>
              <a:buFont typeface="Arial"/>
              <a:buChar char="•"/>
              <a:defRPr/>
            </a:pPr>
            <a:r>
              <a:rPr lang="fr-FR" dirty="0">
                <a:solidFill>
                  <a:srgbClr val="FF6700"/>
                </a:solidFill>
                <a:latin typeface="Calibri"/>
              </a:rPr>
              <a:t>Pour la période 2023-2026 : ~ 32 CE/ans</a:t>
            </a:r>
            <a:endParaRPr dirty="0"/>
          </a:p>
          <a:p>
            <a:pPr marL="844550" lvl="1" indent="-342900">
              <a:spcAft>
                <a:spcPts val="0"/>
              </a:spcAft>
              <a:buFont typeface="Arial"/>
              <a:buChar char="•"/>
              <a:defRPr/>
            </a:pPr>
            <a:r>
              <a:rPr lang="fr-FR" dirty="0">
                <a:solidFill>
                  <a:srgbClr val="FF6700"/>
                </a:solidFill>
                <a:latin typeface="Calibri"/>
              </a:rPr>
              <a:t>Instruction du ministère de maintenir l’emploi chercheur (~10 </a:t>
            </a:r>
            <a:r>
              <a:rPr lang="fr-FR" dirty="0" err="1">
                <a:solidFill>
                  <a:srgbClr val="FF6700"/>
                </a:solidFill>
                <a:latin typeface="Calibri"/>
              </a:rPr>
              <a:t>ch</a:t>
            </a:r>
            <a:r>
              <a:rPr lang="fr-FR" dirty="0">
                <a:solidFill>
                  <a:srgbClr val="FF6700"/>
                </a:solidFill>
                <a:latin typeface="Calibri"/>
              </a:rPr>
              <a:t>/an)</a:t>
            </a:r>
            <a:endParaRPr dirty="0"/>
          </a:p>
          <a:p>
            <a:pPr marL="342900" indent="-342900">
              <a:spcAft>
                <a:spcPts val="0"/>
              </a:spcAft>
              <a:buFont typeface="Arial"/>
              <a:buChar char="•"/>
              <a:defRPr/>
            </a:pPr>
            <a:endParaRPr lang="fr-FR" dirty="0">
              <a:latin typeface="Calibri"/>
            </a:endParaRPr>
          </a:p>
          <a:p>
            <a:pPr marL="342900" indent="-342900">
              <a:spcAft>
                <a:spcPts val="0"/>
              </a:spcAft>
              <a:buFont typeface="Arial"/>
              <a:buChar char="•"/>
              <a:defRPr/>
            </a:pPr>
            <a:r>
              <a:rPr lang="fr-FR" b="0" dirty="0">
                <a:latin typeface="Calibri"/>
              </a:rPr>
              <a:t>Pyramidage pas connu mais il faut s’attendre à 15% d’IR </a:t>
            </a:r>
            <a:r>
              <a:rPr lang="fr-FR" b="0" dirty="0">
                <a:latin typeface="Calibri"/>
                <a:sym typeface="Wingdings" pitchFamily="2" charset="2"/>
              </a:rPr>
              <a:t></a:t>
            </a:r>
            <a:r>
              <a:rPr lang="fr-FR" dirty="0">
                <a:latin typeface="Calibri"/>
              </a:rPr>
              <a:t> 3 - 4 IR </a:t>
            </a:r>
            <a:r>
              <a:rPr lang="fr-FR" b="0" dirty="0">
                <a:latin typeface="Calibri"/>
              </a:rPr>
              <a:t>pour l’IN2P3</a:t>
            </a:r>
          </a:p>
          <a:p>
            <a:pPr marL="342900" indent="-342900">
              <a:spcAft>
                <a:spcPts val="0"/>
              </a:spcAft>
              <a:buFont typeface="Arial"/>
              <a:buChar char="•"/>
              <a:defRPr/>
            </a:pPr>
            <a:endParaRPr lang="fr-FR" dirty="0">
              <a:latin typeface="Calibri"/>
            </a:endParaRPr>
          </a:p>
          <a:p>
            <a:pPr marL="342900" indent="-342900">
              <a:spcAft>
                <a:spcPts val="0"/>
              </a:spcAft>
              <a:buFont typeface="Arial"/>
              <a:buChar char="•"/>
              <a:defRPr/>
            </a:pPr>
            <a:r>
              <a:rPr lang="fr-FR" b="0" dirty="0">
                <a:latin typeface="Calibri"/>
              </a:rPr>
              <a:t>136 demandes reçus</a:t>
            </a:r>
            <a:endParaRPr dirty="0"/>
          </a:p>
          <a:p>
            <a:pPr marL="342900" indent="-342900">
              <a:spcAft>
                <a:spcPts val="0"/>
              </a:spcAft>
              <a:buFont typeface="Arial"/>
              <a:buChar char="•"/>
              <a:defRPr/>
            </a:pPr>
            <a:endParaRPr lang="fr-FR" b="0" dirty="0">
              <a:latin typeface="Calibri"/>
            </a:endParaRPr>
          </a:p>
          <a:p>
            <a:pPr marL="342900" indent="-342900">
              <a:spcAft>
                <a:spcPts val="0"/>
              </a:spcAft>
              <a:buFont typeface="Arial"/>
              <a:buChar char="•"/>
              <a:defRPr/>
            </a:pPr>
            <a:r>
              <a:rPr lang="fr-FR" b="0" dirty="0">
                <a:latin typeface="Calibri"/>
              </a:rPr>
              <a:t>Pre-arbitrage: 27 </a:t>
            </a:r>
            <a:r>
              <a:rPr lang="fr-FR" b="0" dirty="0" err="1">
                <a:latin typeface="Calibri"/>
              </a:rPr>
              <a:t>CEs</a:t>
            </a:r>
            <a:r>
              <a:rPr lang="fr-FR" b="0" dirty="0">
                <a:latin typeface="Calibri"/>
              </a:rPr>
              <a:t>, 9 NOEMI, 10 NOEMI </a:t>
            </a:r>
            <a:r>
              <a:rPr lang="fr-FR" b="0" dirty="0" err="1">
                <a:latin typeface="Calibri"/>
              </a:rPr>
              <a:t>FdE</a:t>
            </a:r>
            <a:r>
              <a:rPr lang="fr-FR" b="0" dirty="0">
                <a:latin typeface="Calibri"/>
              </a:rPr>
              <a:t>, 10 FSEP, 2 </a:t>
            </a:r>
            <a:r>
              <a:rPr lang="fr-FR" b="0" dirty="0" err="1">
                <a:latin typeface="Calibri"/>
              </a:rPr>
              <a:t>CIAff</a:t>
            </a:r>
            <a:r>
              <a:rPr lang="fr-FR" b="0" dirty="0">
                <a:latin typeface="Calibri"/>
              </a:rPr>
              <a:t> </a:t>
            </a:r>
            <a:r>
              <a:rPr lang="fr-FR" b="0" dirty="0">
                <a:latin typeface="Calibri"/>
                <a:sym typeface="Wingdings" pitchFamily="2" charset="2"/>
              </a:rPr>
              <a:t></a:t>
            </a:r>
            <a:r>
              <a:rPr lang="fr-FR" b="0" dirty="0">
                <a:latin typeface="Calibri"/>
              </a:rPr>
              <a:t> </a:t>
            </a:r>
            <a:r>
              <a:rPr lang="fr-FR" dirty="0">
                <a:latin typeface="Calibri"/>
              </a:rPr>
              <a:t>58 postes </a:t>
            </a:r>
            <a:endParaRPr dirty="0"/>
          </a:p>
          <a:p>
            <a:pPr>
              <a:spcAft>
                <a:spcPts val="0"/>
              </a:spcAft>
              <a:defRPr/>
            </a:pPr>
            <a:endParaRPr lang="fr-FR" dirty="0">
              <a:latin typeface="Calibri"/>
            </a:endParaRPr>
          </a:p>
          <a:p>
            <a:pPr marL="342900" indent="-342900">
              <a:spcAft>
                <a:spcPts val="0"/>
              </a:spcAft>
              <a:buFont typeface="Arial"/>
              <a:buChar char="•"/>
              <a:defRPr/>
            </a:pPr>
            <a:r>
              <a:rPr lang="fr-FR" b="0" dirty="0">
                <a:latin typeface="Calibri"/>
              </a:rPr>
              <a:t>Attention: 27 </a:t>
            </a:r>
            <a:r>
              <a:rPr lang="fr-FR" b="0" dirty="0" err="1">
                <a:latin typeface="Calibri"/>
              </a:rPr>
              <a:t>CEs</a:t>
            </a:r>
            <a:r>
              <a:rPr lang="fr-FR" b="0" dirty="0">
                <a:latin typeface="Calibri"/>
              </a:rPr>
              <a:t> </a:t>
            </a:r>
            <a:r>
              <a:rPr lang="fr-FR" b="0" dirty="0" err="1">
                <a:latin typeface="Calibri"/>
              </a:rPr>
              <a:t>pre</a:t>
            </a:r>
            <a:r>
              <a:rPr lang="fr-FR" b="0" dirty="0">
                <a:latin typeface="Calibri"/>
              </a:rPr>
              <a:t>-arbitré: 4 de trop!</a:t>
            </a:r>
            <a:endParaRPr lang="fr-FR" dirty="0">
              <a:latin typeface="Calibri"/>
            </a:endParaRPr>
          </a:p>
          <a:p>
            <a:pPr marL="342900" indent="-342900">
              <a:spcAft>
                <a:spcPts val="0"/>
              </a:spcAft>
              <a:buFont typeface="Arial"/>
              <a:buChar char="•"/>
              <a:defRPr/>
            </a:pPr>
            <a:endParaRPr lang="fr-F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50937336" name="Titre 1"/>
          <p:cNvSpPr>
            <a:spLocks noGrp="1"/>
          </p:cNvSpPr>
          <p:nvPr>
            <p:ph type="title"/>
          </p:nvPr>
        </p:nvSpPr>
        <p:spPr bwMode="auto"/>
        <p:txBody>
          <a:bodyPr/>
          <a:lstStyle/>
          <a:p>
            <a:pPr>
              <a:defRPr/>
            </a:pPr>
            <a:r>
              <a:rPr lang="fr-FR"/>
              <a:t>DOR 2027</a:t>
            </a:r>
            <a:endParaRPr/>
          </a:p>
        </p:txBody>
      </p:sp>
      <p:sp>
        <p:nvSpPr>
          <p:cNvPr id="298817757" name="Espace réservé de la date 4"/>
          <p:cNvSpPr>
            <a:spLocks noGrp="1"/>
          </p:cNvSpPr>
          <p:nvPr>
            <p:ph type="dt" sz="half" idx="10"/>
          </p:nvPr>
        </p:nvSpPr>
        <p:spPr bwMode="auto"/>
        <p:txBody>
          <a:bodyPr/>
          <a:lstStyle/>
          <a:p>
            <a:pPr>
              <a:defRPr/>
            </a:pPr>
            <a:fld id="{BD7ACAEE-26E2-4090-BA40-F9D135FCBEFC}" type="datetime1">
              <a:rPr lang="fr-FR"/>
              <a:t>01/10/2026</a:t>
            </a:fld>
            <a:endParaRPr lang="fr-FR"/>
          </a:p>
        </p:txBody>
      </p:sp>
      <p:sp>
        <p:nvSpPr>
          <p:cNvPr id="85910415" name="Espace réservé du numéro de diapositive 6"/>
          <p:cNvSpPr>
            <a:spLocks noGrp="1"/>
          </p:cNvSpPr>
          <p:nvPr>
            <p:ph type="sldNum" sz="quarter" idx="12"/>
          </p:nvPr>
        </p:nvSpPr>
        <p:spPr bwMode="auto"/>
        <p:txBody>
          <a:bodyPr/>
          <a:lstStyle/>
          <a:p>
            <a:pPr>
              <a:defRPr/>
            </a:pPr>
            <a:fld id="{77E71596-5F9D-49C5-9701-16B3CA54319D}" type="slidenum">
              <a:rPr lang="fr-FR"/>
              <a:t>11</a:t>
            </a:fld>
            <a:endParaRPr lang="fr-FR"/>
          </a:p>
        </p:txBody>
      </p:sp>
      <p:sp>
        <p:nvSpPr>
          <p:cNvPr id="1188964439" name="ZoneTexte 13"/>
          <p:cNvSpPr txBox="1"/>
          <p:nvPr/>
        </p:nvSpPr>
        <p:spPr bwMode="auto">
          <a:xfrm>
            <a:off x="1407590" y="1264226"/>
            <a:ext cx="5387418" cy="430887"/>
          </a:xfrm>
          <a:prstGeom prst="rect">
            <a:avLst/>
          </a:prstGeom>
          <a:noFill/>
        </p:spPr>
        <p:txBody>
          <a:bodyPr wrap="square">
            <a:spAutoFit/>
          </a:bodyPr>
          <a:lstStyle/>
          <a:p>
            <a:pPr marL="0" indent="0">
              <a:buNone/>
              <a:defRPr/>
            </a:pPr>
            <a:r>
              <a:rPr lang="fr-FR" sz="2200" b="1">
                <a:solidFill>
                  <a:srgbClr val="456487"/>
                </a:solidFill>
              </a:rPr>
              <a:t>Mi-Lourd</a:t>
            </a:r>
            <a:endParaRPr lang="fr-FR" sz="2000"/>
          </a:p>
        </p:txBody>
      </p:sp>
      <p:graphicFrame>
        <p:nvGraphicFramePr>
          <p:cNvPr id="1962502201" name="Tableau 2"/>
          <p:cNvGraphicFramePr>
            <a:graphicFrameLocks noGrp="1"/>
          </p:cNvGraphicFramePr>
          <p:nvPr/>
        </p:nvGraphicFramePr>
        <p:xfrm>
          <a:off x="162460" y="1805608"/>
          <a:ext cx="10447853" cy="1777365"/>
        </p:xfrm>
        <a:graphic>
          <a:graphicData uri="http://schemas.openxmlformats.org/drawingml/2006/table">
            <a:tbl>
              <a:tblPr firstRow="1" bandRow="1">
                <a:tableStyleId>{5940675A-B579-460E-94D1-54222C63F5DA}</a:tableStyleId>
              </a:tblPr>
              <a:tblGrid>
                <a:gridCol w="494408">
                  <a:extLst>
                    <a:ext uri="{9D8B030D-6E8A-4147-A177-3AD203B41FA5}">
                      <a16:colId xmlns:a16="http://schemas.microsoft.com/office/drawing/2014/main" val="20000"/>
                    </a:ext>
                  </a:extLst>
                </a:gridCol>
                <a:gridCol w="1929433">
                  <a:extLst>
                    <a:ext uri="{9D8B030D-6E8A-4147-A177-3AD203B41FA5}">
                      <a16:colId xmlns:a16="http://schemas.microsoft.com/office/drawing/2014/main" val="20001"/>
                    </a:ext>
                  </a:extLst>
                </a:gridCol>
                <a:gridCol w="2624295">
                  <a:extLst>
                    <a:ext uri="{9D8B030D-6E8A-4147-A177-3AD203B41FA5}">
                      <a16:colId xmlns:a16="http://schemas.microsoft.com/office/drawing/2014/main" val="20002"/>
                    </a:ext>
                  </a:extLst>
                </a:gridCol>
                <a:gridCol w="816169">
                  <a:extLst>
                    <a:ext uri="{9D8B030D-6E8A-4147-A177-3AD203B41FA5}">
                      <a16:colId xmlns:a16="http://schemas.microsoft.com/office/drawing/2014/main" val="20003"/>
                    </a:ext>
                  </a:extLst>
                </a:gridCol>
                <a:gridCol w="4583548">
                  <a:extLst>
                    <a:ext uri="{9D8B030D-6E8A-4147-A177-3AD203B41FA5}">
                      <a16:colId xmlns:a16="http://schemas.microsoft.com/office/drawing/2014/main" val="20004"/>
                    </a:ext>
                  </a:extLst>
                </a:gridCol>
              </a:tblGrid>
              <a:tr h="724009">
                <a:tc>
                  <a:txBody>
                    <a:bodyPr/>
                    <a:lstStyle/>
                    <a:p>
                      <a:pPr algn="ctr">
                        <a:defRPr/>
                      </a:pPr>
                      <a:r>
                        <a:rPr lang="fr-FR" b="1"/>
                        <a:t>1</a:t>
                      </a:r>
                      <a:endParaRPr/>
                    </a:p>
                  </a:txBody>
                  <a:tcPr anchor="ctr"/>
                </a:tc>
                <a:tc>
                  <a:txBody>
                    <a:bodyPr/>
                    <a:lstStyle/>
                    <a:p>
                      <a:pPr algn="ctr">
                        <a:defRPr/>
                      </a:pPr>
                      <a:r>
                        <a:rPr lang="fr-FR" b="1"/>
                        <a:t>Pole Ing., Départ. Mécanique </a:t>
                      </a:r>
                      <a:endParaRPr/>
                    </a:p>
                  </a:txBody>
                  <a:tcPr anchor="ctr"/>
                </a:tc>
                <a:tc>
                  <a:txBody>
                    <a:bodyPr/>
                    <a:lstStyle/>
                    <a:p>
                      <a:pPr lvl="0" algn="ctr">
                        <a:defRPr/>
                      </a:pPr>
                      <a:r>
                        <a:rPr lang="fr-FR" b="1">
                          <a:latin typeface="Calibri"/>
                        </a:rPr>
                        <a:t>Découpe à jet d’eau</a:t>
                      </a:r>
                      <a:endParaRPr/>
                    </a:p>
                  </a:txBody>
                  <a:tcPr anchor="ctr"/>
                </a:tc>
                <a:tc>
                  <a:txBody>
                    <a:bodyPr/>
                    <a:lstStyle/>
                    <a:p>
                      <a:pPr algn="ctr">
                        <a:defRPr/>
                      </a:pPr>
                      <a:r>
                        <a:rPr lang="fr-FR" b="1"/>
                        <a:t>30kE</a:t>
                      </a:r>
                      <a:endParaRPr/>
                    </a:p>
                  </a:txBody>
                  <a:tcPr anchor="ctr"/>
                </a:tc>
                <a:tc>
                  <a:txBody>
                    <a:bodyPr/>
                    <a:lstStyle/>
                    <a:p>
                      <a:pPr>
                        <a:defRPr/>
                      </a:pPr>
                      <a:r>
                        <a:rPr lang="fr-FR" sz="1400" b="1"/>
                        <a:t>Découpe de matériaux variés sans changement d'outil: simplicité d'utilisation réduisant les délais de production, renforcement de l'autonomie et de la capacité de réponse de l'atelier aux demandes.</a:t>
                      </a:r>
                      <a:endParaRPr/>
                    </a:p>
                  </a:txBody>
                  <a:tcPr/>
                </a:tc>
                <a:extLst>
                  <a:ext uri="{0D108BD9-81ED-4DB2-BD59-A6C34878D82A}">
                    <a16:rowId xmlns:a16="http://schemas.microsoft.com/office/drawing/2014/main" val="10000"/>
                  </a:ext>
                </a:extLst>
              </a:tr>
              <a:tr h="560523">
                <a:tc>
                  <a:txBody>
                    <a:bodyPr/>
                    <a:lstStyle/>
                    <a:p>
                      <a:pPr algn="ctr">
                        <a:defRPr/>
                      </a:pPr>
                      <a:r>
                        <a:rPr lang="fr-FR" b="1"/>
                        <a:t>1</a:t>
                      </a:r>
                      <a:endParaRPr/>
                    </a:p>
                  </a:txBody>
                  <a:tcPr anchor="ctr"/>
                </a:tc>
                <a:tc>
                  <a:txBody>
                    <a:bodyPr/>
                    <a:lstStyle/>
                    <a:p>
                      <a:pPr algn="ctr">
                        <a:defRPr/>
                      </a:pPr>
                      <a:r>
                        <a:rPr lang="fr-FR" b="1"/>
                        <a:t>Pole Ing., Départ. Détecteurs</a:t>
                      </a:r>
                      <a:endParaRPr/>
                    </a:p>
                  </a:txBody>
                  <a:tcPr anchor="ctr"/>
                </a:tc>
                <a:tc>
                  <a:txBody>
                    <a:bodyPr/>
                    <a:lstStyle/>
                    <a:p>
                      <a:pPr lvl="0" algn="ctr">
                        <a:buNone/>
                        <a:defRPr/>
                      </a:pPr>
                      <a:r>
                        <a:rPr lang="fr-FR" sz="1800" b="1" i="0" u="none" strike="noStrike">
                          <a:solidFill>
                            <a:schemeClr val="tx1"/>
                          </a:solidFill>
                          <a:latin typeface="Calibri"/>
                        </a:rPr>
                        <a:t> Oscilloscope Numérique à Haute Définition, 12 bit, 4GHz</a:t>
                      </a:r>
                      <a:endParaRPr/>
                    </a:p>
                  </a:txBody>
                  <a:tcPr marL="9525" marR="9525" marT="9525" marB="0" anchor="ctr"/>
                </a:tc>
                <a:tc>
                  <a:txBody>
                    <a:bodyPr/>
                    <a:lstStyle/>
                    <a:p>
                      <a:pPr marL="0" marR="0" lvl="0" indent="0" algn="ctr" defTabSz="914400">
                        <a:lnSpc>
                          <a:spcPct val="100000"/>
                        </a:lnSpc>
                        <a:spcBef>
                          <a:spcPts val="0"/>
                        </a:spcBef>
                        <a:spcAft>
                          <a:spcPts val="0"/>
                        </a:spcAft>
                        <a:buClrTx/>
                        <a:buSzTx/>
                        <a:buFontTx/>
                        <a:buNone/>
                        <a:defRPr/>
                      </a:pPr>
                      <a:r>
                        <a:rPr lang="fr-FR" b="1"/>
                        <a:t>40kE</a:t>
                      </a:r>
                      <a:endParaRPr/>
                    </a:p>
                    <a:p>
                      <a:pPr algn="ctr">
                        <a:defRPr/>
                      </a:pPr>
                      <a:endParaRPr lang="fr-FR" b="1"/>
                    </a:p>
                  </a:txBody>
                  <a:tcPr anchor="ctr"/>
                </a:tc>
                <a:tc>
                  <a:txBody>
                    <a:bodyPr/>
                    <a:lstStyle/>
                    <a:p>
                      <a:pPr>
                        <a:defRPr/>
                      </a:pPr>
                      <a:r>
                        <a:rPr lang="fr-FR" sz="1400" b="1"/>
                        <a:t>Pour maintenir le banc d'étalonnage à l'état de l'art, pour répondre avec rapidité et performance aux exigences croissantes des expériences de physique.</a:t>
                      </a:r>
                      <a:endParaRPr/>
                    </a:p>
                  </a:txBody>
                  <a:tcPr/>
                </a:tc>
                <a:extLst>
                  <a:ext uri="{0D108BD9-81ED-4DB2-BD59-A6C34878D82A}">
                    <a16:rowId xmlns:a16="http://schemas.microsoft.com/office/drawing/2014/main" val="10001"/>
                  </a:ext>
                </a:extLst>
              </a:tr>
            </a:tbl>
          </a:graphicData>
        </a:graphic>
      </p:graphicFrame>
      <p:sp>
        <p:nvSpPr>
          <p:cNvPr id="410077991" name="Espace réservé du pied de page 7"/>
          <p:cNvSpPr>
            <a:spLocks noGrp="1"/>
          </p:cNvSpPr>
          <p:nvPr>
            <p:ph type="ftr" sz="quarter" idx="11"/>
          </p:nvPr>
        </p:nvSpPr>
        <p:spPr bwMode="auto">
          <a:xfrm>
            <a:off x="2938116" y="5714820"/>
            <a:ext cx="4896544" cy="322263"/>
          </a:xfrm>
        </p:spPr>
        <p:txBody>
          <a:bodyPr/>
          <a:lstStyle>
            <a:lvl1pPr>
              <a:defRPr>
                <a:solidFill>
                  <a:schemeClr val="bg1"/>
                </a:solidFill>
              </a:defRPr>
            </a:lvl1pPr>
          </a:lstStyle>
          <a:p>
            <a:pPr>
              <a:defRPr/>
            </a:pPr>
            <a:endParaRPr lang="fr-F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60870867" name="Titre 1"/>
          <p:cNvSpPr>
            <a:spLocks noGrp="1"/>
          </p:cNvSpPr>
          <p:nvPr>
            <p:ph type="title"/>
          </p:nvPr>
        </p:nvSpPr>
        <p:spPr bwMode="auto"/>
        <p:txBody>
          <a:bodyPr/>
          <a:lstStyle/>
          <a:p>
            <a:pPr>
              <a:defRPr/>
            </a:pPr>
            <a:r>
              <a:rPr lang="fr-FR"/>
              <a:t>Demande Equipement Urgent (&lt; 8kEuro) </a:t>
            </a:r>
            <a:endParaRPr/>
          </a:p>
        </p:txBody>
      </p:sp>
      <p:sp>
        <p:nvSpPr>
          <p:cNvPr id="2042481930" name="Espace réservé de la date 4"/>
          <p:cNvSpPr>
            <a:spLocks noGrp="1"/>
          </p:cNvSpPr>
          <p:nvPr>
            <p:ph type="dt" sz="half" idx="10"/>
          </p:nvPr>
        </p:nvSpPr>
        <p:spPr bwMode="auto"/>
        <p:txBody>
          <a:bodyPr/>
          <a:lstStyle/>
          <a:p>
            <a:pPr>
              <a:defRPr/>
            </a:pPr>
            <a:fld id="{BD7ACAEE-26E2-4090-BA40-F9D135FCBEFC}" type="datetime1">
              <a:rPr lang="fr-FR"/>
              <a:t>01/10/2026</a:t>
            </a:fld>
            <a:endParaRPr lang="fr-FR"/>
          </a:p>
        </p:txBody>
      </p:sp>
      <p:sp>
        <p:nvSpPr>
          <p:cNvPr id="1541796765" name="Espace réservé du numéro de diapositive 6"/>
          <p:cNvSpPr>
            <a:spLocks noGrp="1"/>
          </p:cNvSpPr>
          <p:nvPr>
            <p:ph type="sldNum" sz="quarter" idx="12"/>
          </p:nvPr>
        </p:nvSpPr>
        <p:spPr bwMode="auto"/>
        <p:txBody>
          <a:bodyPr/>
          <a:lstStyle/>
          <a:p>
            <a:pPr>
              <a:defRPr/>
            </a:pPr>
            <a:fld id="{77E71596-5F9D-49C5-9701-16B3CA54319D}" type="slidenum">
              <a:rPr lang="fr-FR"/>
              <a:t>12</a:t>
            </a:fld>
            <a:endParaRPr lang="fr-FR"/>
          </a:p>
        </p:txBody>
      </p:sp>
      <p:sp>
        <p:nvSpPr>
          <p:cNvPr id="1860726413" name="ZoneTexte 3"/>
          <p:cNvSpPr txBox="1"/>
          <p:nvPr/>
        </p:nvSpPr>
        <p:spPr bwMode="auto">
          <a:xfrm>
            <a:off x="1315193" y="1290806"/>
            <a:ext cx="7638333" cy="2862322"/>
          </a:xfrm>
          <a:prstGeom prst="rect">
            <a:avLst/>
          </a:prstGeom>
          <a:noFill/>
        </p:spPr>
        <p:txBody>
          <a:bodyPr wrap="square" rtlCol="0">
            <a:spAutoFit/>
          </a:bodyPr>
          <a:lstStyle/>
          <a:p>
            <a:pPr marL="342900" indent="-342900">
              <a:buFont typeface="Arial"/>
              <a:buChar char="•"/>
              <a:defRPr/>
            </a:pPr>
            <a:r>
              <a:rPr lang="fr-FR">
                <a:solidFill>
                  <a:srgbClr val="FF6701"/>
                </a:solidFill>
              </a:rPr>
              <a:t>Département Mécanique:</a:t>
            </a:r>
            <a:endParaRPr/>
          </a:p>
          <a:p>
            <a:pPr>
              <a:defRPr/>
            </a:pPr>
            <a:r>
              <a:rPr lang="fr-FR"/>
              <a:t>	- Réparation fraiseuse : 5940 Euro</a:t>
            </a:r>
            <a:endParaRPr/>
          </a:p>
          <a:p>
            <a:pPr marL="342900" indent="-342900">
              <a:buFont typeface="Arial"/>
              <a:buChar char="•"/>
              <a:defRPr/>
            </a:pPr>
            <a:r>
              <a:rPr lang="fr-FR">
                <a:solidFill>
                  <a:srgbClr val="FF6701"/>
                </a:solidFill>
              </a:rPr>
              <a:t>Département Électronique:</a:t>
            </a:r>
            <a:endParaRPr/>
          </a:p>
          <a:p>
            <a:pPr lvl="2" indent="0">
              <a:defRPr/>
            </a:pPr>
            <a:r>
              <a:rPr lang="fr-FR"/>
              <a:t>- Achat de deux caisses de transport de materiel CEM (pour &lt;25kg et pour &gt; 25 kg) : 2500 Euro</a:t>
            </a:r>
            <a:endParaRPr lang="fr-FR">
              <a:solidFill>
                <a:srgbClr val="FF6701"/>
              </a:solidFill>
            </a:endParaRPr>
          </a:p>
          <a:p>
            <a:pPr lvl="2" indent="0">
              <a:defRPr/>
            </a:pPr>
            <a:r>
              <a:rPr lang="fr-FR"/>
              <a:t>- Réparation d'un analyseur de spectre : 900 Euro</a:t>
            </a:r>
            <a:endParaRPr/>
          </a:p>
          <a:p>
            <a:pPr marL="342900" indent="-342900">
              <a:buFont typeface="Arial"/>
              <a:buChar char="•"/>
              <a:defRPr/>
            </a:pPr>
            <a:r>
              <a:rPr lang="fr-FR">
                <a:solidFill>
                  <a:srgbClr val="FF6701"/>
                </a:solidFill>
              </a:rPr>
              <a:t>Département Détecteurs:</a:t>
            </a:r>
            <a:endParaRPr/>
          </a:p>
          <a:p>
            <a:pPr>
              <a:defRPr/>
            </a:pPr>
            <a:r>
              <a:rPr lang="fr-FR"/>
              <a:t>	- Achat ampoule UV et intervention pour réparation 		spectromètre : 1530</a:t>
            </a:r>
            <a:r>
              <a:rPr lang="fr-FR" baseline="30000"/>
              <a:t> </a:t>
            </a:r>
            <a:r>
              <a:rPr lang="fr-FR"/>
              <a:t>Euro</a:t>
            </a:r>
            <a:endParaRPr/>
          </a:p>
        </p:txBody>
      </p:sp>
      <p:sp>
        <p:nvSpPr>
          <p:cNvPr id="2104222890" name="ZoneTexte 7"/>
          <p:cNvSpPr txBox="1"/>
          <p:nvPr/>
        </p:nvSpPr>
        <p:spPr bwMode="auto">
          <a:xfrm>
            <a:off x="657596" y="4735854"/>
            <a:ext cx="9457582" cy="707886"/>
          </a:xfrm>
          <a:prstGeom prst="rect">
            <a:avLst/>
          </a:prstGeom>
          <a:noFill/>
        </p:spPr>
        <p:txBody>
          <a:bodyPr wrap="square" rtlCol="0">
            <a:spAutoFit/>
          </a:bodyPr>
          <a:lstStyle/>
          <a:p>
            <a:pPr algn="ctr">
              <a:defRPr/>
            </a:pPr>
            <a:r>
              <a:rPr lang="fr-FR"/>
              <a:t>L’arbitrage de la direction est simple: privilégier les achats ou les réparations que nous devrons prendre en charge dans tout le cas, en ordre décroissant de prix!</a:t>
            </a:r>
            <a:endParaRPr/>
          </a:p>
        </p:txBody>
      </p:sp>
      <p:sp>
        <p:nvSpPr>
          <p:cNvPr id="2113308831" name="Espace réservé du pied de page 7"/>
          <p:cNvSpPr>
            <a:spLocks noGrp="1"/>
          </p:cNvSpPr>
          <p:nvPr>
            <p:ph type="ftr" sz="quarter" idx="11"/>
          </p:nvPr>
        </p:nvSpPr>
        <p:spPr bwMode="auto">
          <a:xfrm>
            <a:off x="2938116" y="5714820"/>
            <a:ext cx="4896544" cy="322263"/>
          </a:xfrm>
        </p:spPr>
        <p:txBody>
          <a:bodyPr/>
          <a:lstStyle>
            <a:lvl1pPr>
              <a:defRPr>
                <a:solidFill>
                  <a:schemeClr val="bg1"/>
                </a:solidFill>
              </a:defRPr>
            </a:lvl1pPr>
          </a:lstStyle>
          <a:p>
            <a:pPr>
              <a:defRPr/>
            </a:pPr>
            <a:endParaRPr lang="fr-F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373953983" name="Espace réservé de la date 1"/>
          <p:cNvSpPr>
            <a:spLocks noGrp="1"/>
          </p:cNvSpPr>
          <p:nvPr>
            <p:ph type="dt" sz="half" idx="10"/>
          </p:nvPr>
        </p:nvSpPr>
        <p:spPr bwMode="auto"/>
        <p:txBody>
          <a:bodyPr/>
          <a:lstStyle/>
          <a:p>
            <a:pPr>
              <a:defRPr/>
            </a:pPr>
            <a:fld id="{BD7ACAEE-26E2-4090-BA40-F9D135FCBEFC}" type="datetime1">
              <a:rPr lang="fr-FR"/>
              <a:t>01/10/2026</a:t>
            </a:fld>
            <a:endParaRPr lang="fr-FR"/>
          </a:p>
        </p:txBody>
      </p:sp>
      <p:sp>
        <p:nvSpPr>
          <p:cNvPr id="190192547" name="Espace réservé du pied de page 2"/>
          <p:cNvSpPr>
            <a:spLocks noGrp="1"/>
          </p:cNvSpPr>
          <p:nvPr>
            <p:ph type="ftr" sz="quarter" idx="11"/>
          </p:nvPr>
        </p:nvSpPr>
        <p:spPr bwMode="auto"/>
        <p:txBody>
          <a:bodyPr/>
          <a:lstStyle/>
          <a:p>
            <a:pPr>
              <a:defRPr/>
            </a:pPr>
            <a:endParaRPr lang="fr-FR"/>
          </a:p>
        </p:txBody>
      </p:sp>
      <p:sp>
        <p:nvSpPr>
          <p:cNvPr id="40498655" name="Espace réservé du numéro de diapositive 3"/>
          <p:cNvSpPr>
            <a:spLocks noGrp="1"/>
          </p:cNvSpPr>
          <p:nvPr>
            <p:ph type="sldNum" sz="quarter" idx="12"/>
          </p:nvPr>
        </p:nvSpPr>
        <p:spPr bwMode="auto"/>
        <p:txBody>
          <a:bodyPr/>
          <a:lstStyle/>
          <a:p>
            <a:pPr>
              <a:defRPr/>
            </a:pPr>
            <a:fld id="{77E71596-5F9D-49C5-9701-16B3CA54319D}" type="slidenum">
              <a:rPr lang="fr-FR"/>
              <a:t>13</a:t>
            </a:fld>
            <a:endParaRPr lang="fr-FR"/>
          </a:p>
        </p:txBody>
      </p:sp>
      <p:sp>
        <p:nvSpPr>
          <p:cNvPr id="1086273178" name="Titre 4"/>
          <p:cNvSpPr>
            <a:spLocks noGrp="1"/>
          </p:cNvSpPr>
          <p:nvPr>
            <p:ph type="title"/>
          </p:nvPr>
        </p:nvSpPr>
        <p:spPr bwMode="auto">
          <a:xfrm>
            <a:off x="1065907" y="134670"/>
            <a:ext cx="5688632" cy="432048"/>
          </a:xfrm>
        </p:spPr>
        <p:txBody>
          <a:bodyPr/>
          <a:lstStyle/>
          <a:p>
            <a:pPr>
              <a:defRPr/>
            </a:pPr>
            <a:r>
              <a:rPr lang="fr-FR"/>
              <a:t>Stages</a:t>
            </a:r>
            <a:endParaRPr/>
          </a:p>
        </p:txBody>
      </p:sp>
      <p:sp>
        <p:nvSpPr>
          <p:cNvPr id="25222413" name="ZoneTexte 8"/>
          <p:cNvSpPr txBox="1"/>
          <p:nvPr/>
        </p:nvSpPr>
        <p:spPr bwMode="auto">
          <a:xfrm>
            <a:off x="2710392" y="838976"/>
            <a:ext cx="4844596" cy="461665"/>
          </a:xfrm>
          <a:prstGeom prst="rect">
            <a:avLst/>
          </a:prstGeom>
          <a:noFill/>
        </p:spPr>
        <p:txBody>
          <a:bodyPr wrap="none" rtlCol="0">
            <a:spAutoFit/>
          </a:bodyPr>
          <a:lstStyle/>
          <a:p>
            <a:pPr>
              <a:defRPr/>
            </a:pPr>
            <a:r>
              <a:rPr lang="fr-FR" sz="2400" b="1">
                <a:solidFill>
                  <a:srgbClr val="FF6701"/>
                </a:solidFill>
              </a:rPr>
              <a:t>2150 jours de stage (~70 mois) !</a:t>
            </a:r>
            <a:endParaRPr/>
          </a:p>
        </p:txBody>
      </p:sp>
      <p:sp>
        <p:nvSpPr>
          <p:cNvPr id="159578893" name="ZoneTexte 10"/>
          <p:cNvSpPr txBox="1"/>
          <p:nvPr/>
        </p:nvSpPr>
        <p:spPr bwMode="auto">
          <a:xfrm>
            <a:off x="2552495" y="1276765"/>
            <a:ext cx="5434501" cy="400110"/>
          </a:xfrm>
          <a:prstGeom prst="rect">
            <a:avLst/>
          </a:prstGeom>
          <a:noFill/>
        </p:spPr>
        <p:txBody>
          <a:bodyPr wrap="none" rtlCol="0">
            <a:spAutoFit/>
          </a:bodyPr>
          <a:lstStyle/>
          <a:p>
            <a:pPr algn="ctr">
              <a:defRPr/>
            </a:pPr>
            <a:r>
              <a:rPr lang="fr-FR"/>
              <a:t>Pour tous les niveaux: du collège au Bac+5 ! </a:t>
            </a:r>
            <a:endParaRPr/>
          </a:p>
        </p:txBody>
      </p:sp>
      <p:sp>
        <p:nvSpPr>
          <p:cNvPr id="1024786599" name="ZoneTexte 5"/>
          <p:cNvSpPr txBox="1"/>
          <p:nvPr/>
        </p:nvSpPr>
        <p:spPr bwMode="auto">
          <a:xfrm>
            <a:off x="5899259" y="2588762"/>
            <a:ext cx="4520296" cy="1815882"/>
          </a:xfrm>
          <a:prstGeom prst="rect">
            <a:avLst/>
          </a:prstGeom>
          <a:noFill/>
        </p:spPr>
        <p:txBody>
          <a:bodyPr wrap="square" rtlCol="0">
            <a:spAutoFit/>
          </a:bodyPr>
          <a:lstStyle/>
          <a:p>
            <a:pPr>
              <a:defRPr/>
            </a:pPr>
            <a:r>
              <a:rPr lang="fr-FR" sz="2800"/>
              <a:t>Un grand merci à tous les encadrants,</a:t>
            </a:r>
            <a:endParaRPr/>
          </a:p>
          <a:p>
            <a:pPr>
              <a:defRPr/>
            </a:pPr>
            <a:r>
              <a:rPr lang="fr-FR" sz="2800"/>
              <a:t>du T au IR, CDD et permanent !!!</a:t>
            </a:r>
            <a:endParaRPr lang="fr-FR"/>
          </a:p>
        </p:txBody>
      </p:sp>
      <p:pic>
        <p:nvPicPr>
          <p:cNvPr id="1326277366" name="Image 9"/>
          <p:cNvPicPr>
            <a:picLocks noChangeAspect="1"/>
          </p:cNvPicPr>
          <p:nvPr/>
        </p:nvPicPr>
        <p:blipFill>
          <a:blip r:embed="rId3"/>
          <a:stretch/>
        </p:blipFill>
        <p:spPr bwMode="auto">
          <a:xfrm>
            <a:off x="489843" y="1783460"/>
            <a:ext cx="5196287" cy="3824776"/>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09174456" name="Espace réservé de la date 1"/>
          <p:cNvSpPr>
            <a:spLocks noGrp="1"/>
          </p:cNvSpPr>
          <p:nvPr>
            <p:ph type="dt" sz="half" idx="10"/>
          </p:nvPr>
        </p:nvSpPr>
        <p:spPr bwMode="auto"/>
        <p:txBody>
          <a:bodyPr/>
          <a:lstStyle/>
          <a:p>
            <a:pPr>
              <a:defRPr/>
            </a:pPr>
            <a:fld id="{BD7ACAEE-26E2-4090-BA40-F9D135FCBEFC}" type="datetime1">
              <a:rPr lang="fr-FR"/>
              <a:t>01/10/2026</a:t>
            </a:fld>
            <a:endParaRPr lang="fr-FR"/>
          </a:p>
        </p:txBody>
      </p:sp>
      <p:sp>
        <p:nvSpPr>
          <p:cNvPr id="1233172280" name="Espace réservé du pied de page 2"/>
          <p:cNvSpPr>
            <a:spLocks noGrp="1"/>
          </p:cNvSpPr>
          <p:nvPr>
            <p:ph type="ftr" sz="quarter" idx="11"/>
          </p:nvPr>
        </p:nvSpPr>
        <p:spPr bwMode="auto"/>
        <p:txBody>
          <a:bodyPr/>
          <a:lstStyle/>
          <a:p>
            <a:pPr>
              <a:defRPr/>
            </a:pPr>
            <a:endParaRPr lang="fr-FR"/>
          </a:p>
        </p:txBody>
      </p:sp>
      <p:sp>
        <p:nvSpPr>
          <p:cNvPr id="193921966" name="Espace réservé du numéro de diapositive 3"/>
          <p:cNvSpPr>
            <a:spLocks noGrp="1"/>
          </p:cNvSpPr>
          <p:nvPr>
            <p:ph type="sldNum" sz="quarter" idx="12"/>
          </p:nvPr>
        </p:nvSpPr>
        <p:spPr bwMode="auto"/>
        <p:txBody>
          <a:bodyPr/>
          <a:lstStyle/>
          <a:p>
            <a:pPr>
              <a:defRPr/>
            </a:pPr>
            <a:fld id="{77E71596-5F9D-49C5-9701-16B3CA54319D}" type="slidenum">
              <a:rPr lang="fr-FR"/>
              <a:t>14</a:t>
            </a:fld>
            <a:endParaRPr lang="fr-FR"/>
          </a:p>
        </p:txBody>
      </p:sp>
      <p:sp>
        <p:nvSpPr>
          <p:cNvPr id="150469057" name="Titre 4"/>
          <p:cNvSpPr>
            <a:spLocks noGrp="1"/>
          </p:cNvSpPr>
          <p:nvPr>
            <p:ph type="title"/>
          </p:nvPr>
        </p:nvSpPr>
        <p:spPr bwMode="auto">
          <a:xfrm>
            <a:off x="1065907" y="134670"/>
            <a:ext cx="5688632" cy="432048"/>
          </a:xfrm>
        </p:spPr>
        <p:txBody>
          <a:bodyPr/>
          <a:lstStyle/>
          <a:p>
            <a:pPr>
              <a:defRPr/>
            </a:pPr>
            <a:r>
              <a:rPr lang="fr-FR"/>
              <a:t>Stages</a:t>
            </a:r>
            <a:endParaRPr/>
          </a:p>
        </p:txBody>
      </p:sp>
      <p:sp>
        <p:nvSpPr>
          <p:cNvPr id="740240987" name="ZoneTexte 7"/>
          <p:cNvSpPr txBox="1"/>
          <p:nvPr/>
        </p:nvSpPr>
        <p:spPr bwMode="auto">
          <a:xfrm>
            <a:off x="753548" y="4512626"/>
            <a:ext cx="9265678" cy="707886"/>
          </a:xfrm>
          <a:prstGeom prst="rect">
            <a:avLst/>
          </a:prstGeom>
          <a:noFill/>
        </p:spPr>
        <p:txBody>
          <a:bodyPr wrap="none" rtlCol="0">
            <a:spAutoFit/>
          </a:bodyPr>
          <a:lstStyle/>
          <a:p>
            <a:pPr>
              <a:defRPr/>
            </a:pPr>
            <a:r>
              <a:rPr lang="fr-FR"/>
              <a:t>Budget alloué (RPLABO): 15 750Euro (~23 mois), Budget dépensé: 12 540Euro</a:t>
            </a:r>
            <a:endParaRPr/>
          </a:p>
          <a:p>
            <a:pPr>
              <a:defRPr/>
            </a:pPr>
            <a:r>
              <a:rPr lang="fr-FR"/>
              <a:t>Budget projet: 19 292 Euro</a:t>
            </a:r>
            <a:endParaRPr/>
          </a:p>
        </p:txBody>
      </p:sp>
      <p:sp>
        <p:nvSpPr>
          <p:cNvPr id="800622189" name="ZoneTexte 8"/>
          <p:cNvSpPr txBox="1"/>
          <p:nvPr/>
        </p:nvSpPr>
        <p:spPr bwMode="auto">
          <a:xfrm>
            <a:off x="2710392" y="838976"/>
            <a:ext cx="4844596" cy="461665"/>
          </a:xfrm>
          <a:prstGeom prst="rect">
            <a:avLst/>
          </a:prstGeom>
          <a:noFill/>
        </p:spPr>
        <p:txBody>
          <a:bodyPr wrap="none" rtlCol="0">
            <a:spAutoFit/>
          </a:bodyPr>
          <a:lstStyle/>
          <a:p>
            <a:pPr>
              <a:defRPr/>
            </a:pPr>
            <a:r>
              <a:rPr lang="fr-FR" sz="2400" b="1">
                <a:solidFill>
                  <a:srgbClr val="FF6701"/>
                </a:solidFill>
              </a:rPr>
              <a:t>2150 jours de stage (~70 mois) !</a:t>
            </a:r>
            <a:endParaRPr/>
          </a:p>
        </p:txBody>
      </p:sp>
      <p:sp>
        <p:nvSpPr>
          <p:cNvPr id="1018045588" name="ZoneTexte 10"/>
          <p:cNvSpPr txBox="1"/>
          <p:nvPr/>
        </p:nvSpPr>
        <p:spPr bwMode="auto">
          <a:xfrm>
            <a:off x="2552494" y="1316243"/>
            <a:ext cx="5434501" cy="400110"/>
          </a:xfrm>
          <a:prstGeom prst="rect">
            <a:avLst/>
          </a:prstGeom>
          <a:noFill/>
        </p:spPr>
        <p:txBody>
          <a:bodyPr wrap="none" rtlCol="0">
            <a:spAutoFit/>
          </a:bodyPr>
          <a:lstStyle/>
          <a:p>
            <a:pPr algn="ctr">
              <a:defRPr/>
            </a:pPr>
            <a:r>
              <a:rPr lang="fr-FR"/>
              <a:t>Pour tous les niveaux: du collège au Bac+5 ! </a:t>
            </a:r>
            <a:endParaRPr/>
          </a:p>
        </p:txBody>
      </p:sp>
      <p:sp>
        <p:nvSpPr>
          <p:cNvPr id="737752667" name="ZoneTexte 11"/>
          <p:cNvSpPr txBox="1"/>
          <p:nvPr/>
        </p:nvSpPr>
        <p:spPr bwMode="auto">
          <a:xfrm>
            <a:off x="2062778" y="1974573"/>
            <a:ext cx="6478055" cy="2308324"/>
          </a:xfrm>
          <a:prstGeom prst="rect">
            <a:avLst/>
          </a:prstGeom>
          <a:noFill/>
        </p:spPr>
        <p:txBody>
          <a:bodyPr wrap="none" rtlCol="0">
            <a:spAutoFit/>
          </a:bodyPr>
          <a:lstStyle/>
          <a:p>
            <a:pPr>
              <a:defRPr/>
            </a:pPr>
            <a:r>
              <a:rPr lang="fr-FR" sz="2400" dirty="0"/>
              <a:t>13 stages gratifiés pour un total de 50 mois: </a:t>
            </a:r>
            <a:endParaRPr dirty="0"/>
          </a:p>
          <a:p>
            <a:pPr>
              <a:defRPr/>
            </a:pPr>
            <a:endParaRPr lang="fr-FR" sz="2400" dirty="0"/>
          </a:p>
          <a:p>
            <a:pPr marL="342900" indent="-342900">
              <a:buFont typeface="Arial"/>
              <a:buChar char="•"/>
              <a:defRPr/>
            </a:pPr>
            <a:r>
              <a:rPr lang="fr-FR" sz="2400" dirty="0"/>
              <a:t>Dept. Détecteurs: 102 jours </a:t>
            </a:r>
            <a:r>
              <a:rPr lang="fr-FR" sz="2400" dirty="0">
                <a:sym typeface="Wingdings" pitchFamily="2" charset="2"/>
              </a:rPr>
              <a:t></a:t>
            </a:r>
            <a:r>
              <a:rPr lang="fr-FR" sz="2400" dirty="0"/>
              <a:t> 5j/perm</a:t>
            </a:r>
            <a:endParaRPr dirty="0"/>
          </a:p>
          <a:p>
            <a:pPr marL="342900" indent="-342900">
              <a:buFont typeface="Arial"/>
              <a:buChar char="•"/>
              <a:defRPr/>
            </a:pPr>
            <a:r>
              <a:rPr lang="fr-FR" sz="2400" u="sng" dirty="0"/>
              <a:t>Dept. Electronique: 525 jours </a:t>
            </a:r>
            <a:r>
              <a:rPr lang="fr-FR" sz="2400" u="sng" dirty="0">
                <a:sym typeface="Wingdings" pitchFamily="2" charset="2"/>
              </a:rPr>
              <a:t></a:t>
            </a:r>
            <a:r>
              <a:rPr lang="fr-FR" sz="2400" u="sng" dirty="0"/>
              <a:t> 16j/perm</a:t>
            </a:r>
            <a:endParaRPr dirty="0"/>
          </a:p>
          <a:p>
            <a:pPr marL="342900" indent="-342900">
              <a:buFont typeface="Arial"/>
              <a:buChar char="•"/>
              <a:defRPr/>
            </a:pPr>
            <a:r>
              <a:rPr lang="fr-FR" sz="2400" dirty="0"/>
              <a:t>Dept. Informatique : 643 jours </a:t>
            </a:r>
            <a:r>
              <a:rPr lang="fr-FR" sz="2400" dirty="0">
                <a:sym typeface="Wingdings" pitchFamily="2" charset="2"/>
              </a:rPr>
              <a:t></a:t>
            </a:r>
            <a:r>
              <a:rPr lang="fr-FR" sz="2400" dirty="0"/>
              <a:t> 14j/perm</a:t>
            </a:r>
            <a:endParaRPr dirty="0"/>
          </a:p>
          <a:p>
            <a:pPr marL="342900" indent="-342900">
              <a:buFont typeface="Arial"/>
              <a:buChar char="•"/>
              <a:defRPr/>
            </a:pPr>
            <a:r>
              <a:rPr lang="fr-FR" sz="2400" dirty="0"/>
              <a:t>Dept. Mécanique : 246 jours </a:t>
            </a:r>
            <a:r>
              <a:rPr lang="fr-FR" sz="2400" dirty="0">
                <a:sym typeface="Wingdings" pitchFamily="2" charset="2"/>
              </a:rPr>
              <a:t></a:t>
            </a:r>
            <a:r>
              <a:rPr lang="fr-FR" sz="2400" dirty="0"/>
              <a:t> 6.5j/perm</a:t>
            </a:r>
            <a:endParaRP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172510377" name="Titre 1"/>
          <p:cNvSpPr>
            <a:spLocks noGrp="1"/>
          </p:cNvSpPr>
          <p:nvPr>
            <p:ph type="title"/>
          </p:nvPr>
        </p:nvSpPr>
        <p:spPr bwMode="auto"/>
        <p:txBody>
          <a:bodyPr/>
          <a:lstStyle/>
          <a:p>
            <a:pPr>
              <a:defRPr/>
            </a:pPr>
            <a:r>
              <a:rPr lang="fr-FR"/>
              <a:t>Point sur les finances</a:t>
            </a:r>
            <a:endParaRPr/>
          </a:p>
        </p:txBody>
      </p:sp>
      <p:sp>
        <p:nvSpPr>
          <p:cNvPr id="1896741999" name="Espace réservé de la date 4"/>
          <p:cNvSpPr>
            <a:spLocks noGrp="1"/>
          </p:cNvSpPr>
          <p:nvPr>
            <p:ph type="dt" sz="half" idx="10"/>
          </p:nvPr>
        </p:nvSpPr>
        <p:spPr bwMode="auto"/>
        <p:txBody>
          <a:bodyPr/>
          <a:lstStyle/>
          <a:p>
            <a:pPr>
              <a:defRPr/>
            </a:pPr>
            <a:fld id="{BD7ACAEE-26E2-4090-BA40-F9D135FCBEFC}" type="datetime1">
              <a:rPr lang="fr-FR"/>
              <a:t>01/10/2026</a:t>
            </a:fld>
            <a:endParaRPr lang="fr-FR"/>
          </a:p>
        </p:txBody>
      </p:sp>
      <p:sp>
        <p:nvSpPr>
          <p:cNvPr id="1975572710" name="Espace réservé du numéro de diapositive 6"/>
          <p:cNvSpPr>
            <a:spLocks noGrp="1"/>
          </p:cNvSpPr>
          <p:nvPr>
            <p:ph type="sldNum" sz="quarter" idx="12"/>
          </p:nvPr>
        </p:nvSpPr>
        <p:spPr bwMode="auto"/>
        <p:txBody>
          <a:bodyPr/>
          <a:lstStyle/>
          <a:p>
            <a:pPr>
              <a:defRPr/>
            </a:pPr>
            <a:fld id="{77E71596-5F9D-49C5-9701-16B3CA54319D}" type="slidenum">
              <a:rPr lang="fr-FR"/>
              <a:t>15</a:t>
            </a:fld>
            <a:endParaRPr lang="fr-FR"/>
          </a:p>
        </p:txBody>
      </p:sp>
      <p:sp>
        <p:nvSpPr>
          <p:cNvPr id="978735105" name="ZoneTexte 2"/>
          <p:cNvSpPr txBox="1"/>
          <p:nvPr/>
        </p:nvSpPr>
        <p:spPr bwMode="auto">
          <a:xfrm>
            <a:off x="6106467" y="4261687"/>
            <a:ext cx="4326826" cy="1015663"/>
          </a:xfrm>
          <a:prstGeom prst="rect">
            <a:avLst/>
          </a:prstGeom>
          <a:noFill/>
          <a:ln w="28575">
            <a:solidFill>
              <a:srgbClr val="FF6701"/>
            </a:solidFill>
            <a:prstDash val="sysDash"/>
          </a:ln>
        </p:spPr>
        <p:txBody>
          <a:bodyPr wrap="none" rtlCol="0">
            <a:spAutoFit/>
          </a:bodyPr>
          <a:lstStyle/>
          <a:p>
            <a:pPr algn="ctr">
              <a:defRPr/>
            </a:pPr>
            <a:r>
              <a:rPr lang="fr-FR" dirty="0"/>
              <a:t>Remonté sur INGFON le 15 Octobre</a:t>
            </a:r>
            <a:endParaRPr dirty="0"/>
          </a:p>
          <a:p>
            <a:pPr algn="ctr">
              <a:defRPr/>
            </a:pPr>
            <a:r>
              <a:rPr lang="fr-FR" dirty="0"/>
              <a:t>Fin des dépenses le 9 Novembre</a:t>
            </a:r>
            <a:endParaRPr dirty="0"/>
          </a:p>
          <a:p>
            <a:pPr algn="ctr">
              <a:defRPr/>
            </a:pPr>
            <a:r>
              <a:rPr lang="fr-FR" dirty="0"/>
              <a:t>Clôture des missions le 7 Décembre</a:t>
            </a:r>
            <a:endParaRPr dirty="0"/>
          </a:p>
        </p:txBody>
      </p:sp>
      <p:graphicFrame>
        <p:nvGraphicFramePr>
          <p:cNvPr id="952549107" name="Tableau 7"/>
          <p:cNvGraphicFramePr>
            <a:graphicFrameLocks noGrp="1"/>
          </p:cNvGraphicFramePr>
          <p:nvPr>
            <p:extLst>
              <p:ext uri="{D42A27DB-BD31-4B8C-83A1-F6EECF244321}">
                <p14:modId xmlns:p14="http://schemas.microsoft.com/office/powerpoint/2010/main" val="1525083630"/>
              </p:ext>
            </p:extLst>
          </p:nvPr>
        </p:nvGraphicFramePr>
        <p:xfrm>
          <a:off x="774702" y="946980"/>
          <a:ext cx="4326827" cy="2082764"/>
        </p:xfrm>
        <a:graphic>
          <a:graphicData uri="http://schemas.openxmlformats.org/drawingml/2006/table">
            <a:tbl>
              <a:tblPr/>
              <a:tblGrid>
                <a:gridCol w="2105080">
                  <a:extLst>
                    <a:ext uri="{9D8B030D-6E8A-4147-A177-3AD203B41FA5}">
                      <a16:colId xmlns:a16="http://schemas.microsoft.com/office/drawing/2014/main" val="20000"/>
                    </a:ext>
                  </a:extLst>
                </a:gridCol>
                <a:gridCol w="2221747">
                  <a:extLst>
                    <a:ext uri="{9D8B030D-6E8A-4147-A177-3AD203B41FA5}">
                      <a16:colId xmlns:a16="http://schemas.microsoft.com/office/drawing/2014/main" val="20001"/>
                    </a:ext>
                  </a:extLst>
                </a:gridCol>
              </a:tblGrid>
              <a:tr h="508204">
                <a:tc>
                  <a:txBody>
                    <a:bodyPr/>
                    <a:lstStyle/>
                    <a:p>
                      <a:pPr marL="0" lvl="0" indent="0" algn="ctr">
                        <a:buFont typeface="Arial"/>
                        <a:buNone/>
                        <a:defRPr/>
                      </a:pPr>
                      <a:endParaRPr lang="fr-FR"/>
                    </a:p>
                    <a:p>
                      <a:pPr marL="0" indent="0" algn="ctr">
                        <a:buFont typeface="Arial"/>
                        <a:buNone/>
                        <a:defRPr/>
                      </a:pPr>
                      <a:endParaRPr lang="fr-FR"/>
                    </a:p>
                  </a:txBody>
                  <a:tcPr marL="9512" marR="9512" marT="9512" marB="0" anchor="ctr">
                    <a:lnL w="9512" algn="ctr">
                      <a:solidFill>
                        <a:srgbClr val="000000"/>
                      </a:solidFill>
                    </a:lnL>
                    <a:lnR w="9512" algn="ctr">
                      <a:solidFill>
                        <a:srgbClr val="000000"/>
                      </a:solidFill>
                    </a:lnR>
                    <a:lnT w="9512" algn="ctr">
                      <a:solidFill>
                        <a:srgbClr val="000000"/>
                      </a:solidFill>
                    </a:lnT>
                    <a:lnB w="9512" algn="ctr">
                      <a:solidFill>
                        <a:srgbClr val="000000"/>
                      </a:solidFill>
                    </a:lnB>
                    <a:noFill/>
                  </a:tcPr>
                </a:tc>
                <a:tc>
                  <a:txBody>
                    <a:bodyPr/>
                    <a:lstStyle/>
                    <a:p>
                      <a:pPr marL="0" lvl="0" indent="0" algn="ctr">
                        <a:buFont typeface="Arial"/>
                        <a:buNone/>
                        <a:defRPr/>
                      </a:pPr>
                      <a:r>
                        <a:rPr lang="fr-FR" sz="2000" b="1" dirty="0">
                          <a:solidFill>
                            <a:srgbClr val="000000"/>
                          </a:solidFill>
                          <a:latin typeface="Calibri"/>
                        </a:rPr>
                        <a:t>Disponible</a:t>
                      </a:r>
                      <a:endParaRPr lang="fr-FR" dirty="0"/>
                    </a:p>
                  </a:txBody>
                  <a:tcPr marL="9512" marR="9512" marT="9512" marB="0" anchor="ctr">
                    <a:lnL w="9512" algn="ctr">
                      <a:solidFill>
                        <a:srgbClr val="000000"/>
                      </a:solidFill>
                    </a:lnL>
                    <a:lnR w="9512" algn="ctr">
                      <a:solidFill>
                        <a:srgbClr val="000000"/>
                      </a:solidFill>
                    </a:lnR>
                    <a:lnT w="9512" algn="ctr">
                      <a:solidFill>
                        <a:srgbClr val="000000"/>
                      </a:solidFill>
                    </a:lnT>
                    <a:lnB w="9512" algn="ctr">
                      <a:solidFill>
                        <a:srgbClr val="000000"/>
                      </a:solidFill>
                    </a:lnB>
                    <a:noFill/>
                  </a:tcPr>
                </a:tc>
                <a:extLst>
                  <a:ext uri="{0D108BD9-81ED-4DB2-BD59-A6C34878D82A}">
                    <a16:rowId xmlns:a16="http://schemas.microsoft.com/office/drawing/2014/main" val="10000"/>
                  </a:ext>
                </a:extLst>
              </a:tr>
              <a:tr h="508204">
                <a:tc>
                  <a:txBody>
                    <a:bodyPr/>
                    <a:lstStyle/>
                    <a:p>
                      <a:pPr marL="0" lvl="0" indent="0" algn="ctr">
                        <a:buFont typeface="Arial"/>
                        <a:buNone/>
                        <a:defRPr/>
                      </a:pPr>
                      <a:r>
                        <a:rPr lang="fr-FR" sz="2000" b="1" dirty="0">
                          <a:solidFill>
                            <a:srgbClr val="000000"/>
                          </a:solidFill>
                          <a:latin typeface="Calibri"/>
                        </a:rPr>
                        <a:t>Total</a:t>
                      </a:r>
                      <a:endParaRPr lang="fr-FR" dirty="0"/>
                    </a:p>
                  </a:txBody>
                  <a:tcPr marL="9512" marR="9512" marT="9512" marB="0" anchor="ctr">
                    <a:lnL w="9512" algn="ctr">
                      <a:solidFill>
                        <a:srgbClr val="000000"/>
                      </a:solidFill>
                    </a:lnL>
                    <a:lnR w="9512" algn="ctr">
                      <a:solidFill>
                        <a:srgbClr val="000000"/>
                      </a:solidFill>
                    </a:lnR>
                    <a:lnT w="9512" algn="ctr">
                      <a:solidFill>
                        <a:srgbClr val="000000"/>
                      </a:solidFill>
                    </a:lnT>
                    <a:lnB w="9512" algn="ctr">
                      <a:solidFill>
                        <a:srgbClr val="000000"/>
                      </a:solidFill>
                    </a:lnB>
                    <a:noFill/>
                  </a:tcPr>
                </a:tc>
                <a:tc>
                  <a:txBody>
                    <a:bodyPr/>
                    <a:lstStyle/>
                    <a:p>
                      <a:pPr marL="0" lvl="0" indent="0" algn="ctr">
                        <a:buFont typeface="Arial"/>
                        <a:buNone/>
                        <a:defRPr/>
                      </a:pPr>
                      <a:r>
                        <a:rPr lang="fr-FR" sz="2000" dirty="0">
                          <a:solidFill>
                            <a:srgbClr val="000000"/>
                          </a:solidFill>
                          <a:latin typeface="Calibri"/>
                        </a:rPr>
                        <a:t>762   514,7 0 €</a:t>
                      </a:r>
                      <a:endParaRPr lang="fr-FR" dirty="0"/>
                    </a:p>
                  </a:txBody>
                  <a:tcPr marL="9512" marR="9512" marT="9512" marB="0" anchor="ctr">
                    <a:lnL w="9512" algn="ctr">
                      <a:solidFill>
                        <a:srgbClr val="000000"/>
                      </a:solidFill>
                    </a:lnL>
                    <a:lnR w="9512" algn="ctr">
                      <a:solidFill>
                        <a:srgbClr val="000000"/>
                      </a:solidFill>
                    </a:lnR>
                    <a:lnT w="9512" algn="ctr">
                      <a:solidFill>
                        <a:srgbClr val="000000"/>
                      </a:solidFill>
                    </a:lnT>
                    <a:lnB w="9512" algn="ctr">
                      <a:solidFill>
                        <a:srgbClr val="000000"/>
                      </a:solidFill>
                    </a:lnB>
                    <a:noFill/>
                  </a:tcPr>
                </a:tc>
                <a:extLst>
                  <a:ext uri="{0D108BD9-81ED-4DB2-BD59-A6C34878D82A}">
                    <a16:rowId xmlns:a16="http://schemas.microsoft.com/office/drawing/2014/main" val="10001"/>
                  </a:ext>
                </a:extLst>
              </a:tr>
              <a:tr h="508204">
                <a:tc>
                  <a:txBody>
                    <a:bodyPr/>
                    <a:lstStyle/>
                    <a:p>
                      <a:pPr marL="0" lvl="0" indent="0" algn="ctr">
                        <a:buFont typeface="Arial"/>
                        <a:buNone/>
                        <a:defRPr/>
                      </a:pPr>
                      <a:r>
                        <a:rPr lang="fr-FR" sz="2000" b="1" dirty="0">
                          <a:solidFill>
                            <a:srgbClr val="000000"/>
                          </a:solidFill>
                          <a:latin typeface="Calibri"/>
                        </a:rPr>
                        <a:t>Contrats </a:t>
                      </a:r>
                      <a:endParaRPr lang="fr-FR" dirty="0"/>
                    </a:p>
                  </a:txBody>
                  <a:tcPr marL="9512" marR="9512" marT="9512" marB="0" anchor="ctr">
                    <a:lnL w="9512" algn="ctr">
                      <a:solidFill>
                        <a:srgbClr val="000000"/>
                      </a:solidFill>
                    </a:lnL>
                    <a:lnR w="9512" algn="ctr">
                      <a:solidFill>
                        <a:srgbClr val="000000"/>
                      </a:solidFill>
                    </a:lnR>
                    <a:lnT w="9512" algn="ctr">
                      <a:solidFill>
                        <a:srgbClr val="000000"/>
                      </a:solidFill>
                    </a:lnT>
                    <a:lnB w="9512" algn="ctr">
                      <a:solidFill>
                        <a:srgbClr val="000000"/>
                      </a:solidFill>
                    </a:lnB>
                    <a:noFill/>
                  </a:tcPr>
                </a:tc>
                <a:tc>
                  <a:txBody>
                    <a:bodyPr/>
                    <a:lstStyle/>
                    <a:p>
                      <a:pPr marL="0" lvl="0" indent="0" algn="ctr">
                        <a:buFont typeface="Arial"/>
                        <a:buNone/>
                        <a:defRPr/>
                      </a:pPr>
                      <a:r>
                        <a:rPr lang="fr-FR" sz="2000" dirty="0">
                          <a:solidFill>
                            <a:srgbClr val="000000"/>
                          </a:solidFill>
                          <a:latin typeface="Calibri"/>
                        </a:rPr>
                        <a:t>640   688,50 €</a:t>
                      </a:r>
                      <a:endParaRPr lang="fr-FR" dirty="0"/>
                    </a:p>
                  </a:txBody>
                  <a:tcPr marL="9512" marR="9512" marT="9512" marB="0" anchor="ctr">
                    <a:lnL w="9512" algn="ctr">
                      <a:solidFill>
                        <a:srgbClr val="000000"/>
                      </a:solidFill>
                    </a:lnL>
                    <a:lnR w="9512" algn="ctr">
                      <a:solidFill>
                        <a:srgbClr val="000000"/>
                      </a:solidFill>
                    </a:lnR>
                    <a:lnT w="9512" algn="ctr">
                      <a:solidFill>
                        <a:srgbClr val="000000"/>
                      </a:solidFill>
                    </a:lnT>
                    <a:lnB w="9512" algn="ctr">
                      <a:solidFill>
                        <a:srgbClr val="000000"/>
                      </a:solidFill>
                    </a:lnB>
                    <a:noFill/>
                  </a:tcPr>
                </a:tc>
                <a:extLst>
                  <a:ext uri="{0D108BD9-81ED-4DB2-BD59-A6C34878D82A}">
                    <a16:rowId xmlns:a16="http://schemas.microsoft.com/office/drawing/2014/main" val="10002"/>
                  </a:ext>
                </a:extLst>
              </a:tr>
              <a:tr h="508204">
                <a:tc>
                  <a:txBody>
                    <a:bodyPr/>
                    <a:lstStyle/>
                    <a:p>
                      <a:pPr marL="0" lvl="0" indent="0" algn="ctr">
                        <a:buFont typeface="Arial"/>
                        <a:buNone/>
                        <a:defRPr/>
                      </a:pPr>
                      <a:r>
                        <a:rPr lang="fr-FR" sz="2000" b="1" dirty="0">
                          <a:solidFill>
                            <a:srgbClr val="000000"/>
                          </a:solidFill>
                          <a:latin typeface="Calibri"/>
                        </a:rPr>
                        <a:t>Hors contrat</a:t>
                      </a:r>
                      <a:endParaRPr lang="fr-FR" dirty="0"/>
                    </a:p>
                  </a:txBody>
                  <a:tcPr marL="9512" marR="9512" marT="9512" marB="0" anchor="ctr">
                    <a:lnL w="9512" algn="ctr">
                      <a:solidFill>
                        <a:srgbClr val="000000"/>
                      </a:solidFill>
                    </a:lnL>
                    <a:lnR w="9512" algn="ctr">
                      <a:solidFill>
                        <a:srgbClr val="000000"/>
                      </a:solidFill>
                    </a:lnR>
                    <a:lnT w="9512" algn="ctr">
                      <a:solidFill>
                        <a:srgbClr val="000000"/>
                      </a:solidFill>
                    </a:lnT>
                    <a:lnB w="9512" algn="ctr">
                      <a:solidFill>
                        <a:srgbClr val="000000"/>
                      </a:solidFill>
                    </a:lnB>
                    <a:noFill/>
                  </a:tcPr>
                </a:tc>
                <a:tc>
                  <a:txBody>
                    <a:bodyPr/>
                    <a:lstStyle/>
                    <a:p>
                      <a:pPr marL="0" lvl="0" indent="0" algn="ctr">
                        <a:buFont typeface="Arial"/>
                        <a:buNone/>
                        <a:defRPr/>
                      </a:pPr>
                      <a:r>
                        <a:rPr lang="fr-FR" sz="2000" b="1" dirty="0">
                          <a:solidFill>
                            <a:srgbClr val="000000"/>
                          </a:solidFill>
                          <a:latin typeface="Calibri"/>
                        </a:rPr>
                        <a:t>121   826,20 €</a:t>
                      </a:r>
                      <a:endParaRPr lang="fr-FR" dirty="0"/>
                    </a:p>
                  </a:txBody>
                  <a:tcPr marL="9512" marR="9512" marT="9512" marB="0" anchor="ctr">
                    <a:lnL w="9512" algn="ctr">
                      <a:solidFill>
                        <a:srgbClr val="000000"/>
                      </a:solidFill>
                    </a:lnL>
                    <a:lnR w="9512" algn="ctr">
                      <a:solidFill>
                        <a:srgbClr val="000000"/>
                      </a:solidFill>
                    </a:lnR>
                    <a:lnT w="9512" algn="ctr">
                      <a:solidFill>
                        <a:srgbClr val="000000"/>
                      </a:solidFill>
                    </a:lnT>
                    <a:lnB w="9512" algn="ctr">
                      <a:solidFill>
                        <a:srgbClr val="000000"/>
                      </a:solidFill>
                    </a:lnB>
                    <a:noFill/>
                  </a:tcPr>
                </a:tc>
                <a:extLst>
                  <a:ext uri="{0D108BD9-81ED-4DB2-BD59-A6C34878D82A}">
                    <a16:rowId xmlns:a16="http://schemas.microsoft.com/office/drawing/2014/main" val="10003"/>
                  </a:ext>
                </a:extLst>
              </a:tr>
            </a:tbl>
          </a:graphicData>
        </a:graphic>
      </p:graphicFrame>
      <p:pic>
        <p:nvPicPr>
          <p:cNvPr id="1523985218" name="Image 14"/>
          <p:cNvPicPr>
            <a:picLocks noChangeAspect="1"/>
          </p:cNvPicPr>
          <p:nvPr/>
        </p:nvPicPr>
        <p:blipFill>
          <a:blip r:embed="rId3"/>
          <a:stretch/>
        </p:blipFill>
        <p:spPr bwMode="auto">
          <a:xfrm>
            <a:off x="746383" y="3173976"/>
            <a:ext cx="7795975" cy="1151912"/>
          </a:xfrm>
          <a:prstGeom prst="rect">
            <a:avLst/>
          </a:prstGeom>
        </p:spPr>
      </p:pic>
      <p:sp>
        <p:nvSpPr>
          <p:cNvPr id="173199105" name="ZoneTexte 3"/>
          <p:cNvSpPr txBox="1"/>
          <p:nvPr/>
        </p:nvSpPr>
        <p:spPr bwMode="auto">
          <a:xfrm>
            <a:off x="5297118" y="2021470"/>
            <a:ext cx="4073551" cy="400110"/>
          </a:xfrm>
          <a:prstGeom prst="rect">
            <a:avLst/>
          </a:prstGeom>
          <a:noFill/>
        </p:spPr>
        <p:txBody>
          <a:bodyPr wrap="none" rtlCol="0">
            <a:spAutoFit/>
          </a:bodyPr>
          <a:lstStyle/>
          <a:p>
            <a:pPr>
              <a:defRPr/>
            </a:pPr>
            <a:r>
              <a:rPr lang="fr-FR" dirty="0"/>
              <a:t>ANR, etc. : maintenu l’an prochain</a:t>
            </a:r>
            <a:endParaRPr dirty="0"/>
          </a:p>
        </p:txBody>
      </p:sp>
      <p:sp>
        <p:nvSpPr>
          <p:cNvPr id="1675908442" name="ZoneTexte 8"/>
          <p:cNvSpPr txBox="1"/>
          <p:nvPr/>
        </p:nvSpPr>
        <p:spPr bwMode="auto">
          <a:xfrm>
            <a:off x="5297117" y="2421580"/>
            <a:ext cx="4073551" cy="707886"/>
          </a:xfrm>
          <a:prstGeom prst="rect">
            <a:avLst/>
          </a:prstGeom>
          <a:noFill/>
        </p:spPr>
        <p:txBody>
          <a:bodyPr wrap="square" rtlCol="0">
            <a:spAutoFit/>
          </a:bodyPr>
          <a:lstStyle/>
          <a:p>
            <a:pPr>
              <a:defRPr/>
            </a:pPr>
            <a:r>
              <a:rPr lang="fr-FR" dirty="0"/>
              <a:t>Inclut plateformes et réseaux, remonté  en fin d’année</a:t>
            </a:r>
            <a:endParaRPr dirty="0"/>
          </a:p>
        </p:txBody>
      </p:sp>
      <p:sp>
        <p:nvSpPr>
          <p:cNvPr id="1229830051" name="Espace réservé du pied de page 7"/>
          <p:cNvSpPr>
            <a:spLocks noGrp="1"/>
          </p:cNvSpPr>
          <p:nvPr>
            <p:ph type="ftr" sz="quarter" idx="11"/>
          </p:nvPr>
        </p:nvSpPr>
        <p:spPr bwMode="auto">
          <a:xfrm>
            <a:off x="2938116" y="5714820"/>
            <a:ext cx="4896544" cy="322263"/>
          </a:xfrm>
        </p:spPr>
        <p:txBody>
          <a:bodyPr/>
          <a:lstStyle>
            <a:lvl1pPr>
              <a:defRPr>
                <a:solidFill>
                  <a:schemeClr val="bg1"/>
                </a:solidFill>
              </a:defRPr>
            </a:lvl1pPr>
          </a:lstStyle>
          <a:p>
            <a:pPr>
              <a:defRPr/>
            </a:pPr>
            <a:endParaRPr lang="fr-FR"/>
          </a:p>
        </p:txBody>
      </p:sp>
      <p:sp>
        <p:nvSpPr>
          <p:cNvPr id="2" name="ZoneTexte 1">
            <a:extLst>
              <a:ext uri="{FF2B5EF4-FFF2-40B4-BE49-F238E27FC236}">
                <a16:creationId xmlns:a16="http://schemas.microsoft.com/office/drawing/2014/main" id="{5C6705FC-0E3B-FE3D-D2BB-235123F7D7A1}"/>
              </a:ext>
            </a:extLst>
          </p:cNvPr>
          <p:cNvSpPr txBox="1"/>
          <p:nvPr/>
        </p:nvSpPr>
        <p:spPr>
          <a:xfrm>
            <a:off x="1223544" y="4475875"/>
            <a:ext cx="3877985" cy="461665"/>
          </a:xfrm>
          <a:prstGeom prst="rect">
            <a:avLst/>
          </a:prstGeom>
          <a:noFill/>
        </p:spPr>
        <p:txBody>
          <a:bodyPr wrap="none" rtlCol="0">
            <a:spAutoFit/>
          </a:bodyPr>
          <a:lstStyle/>
          <a:p>
            <a:r>
              <a:rPr lang="fr-FR" sz="2400" b="1" dirty="0">
                <a:solidFill>
                  <a:srgbClr val="0070C0"/>
                </a:solidFill>
              </a:rPr>
              <a:t>53,7k Euro dans 4/</a:t>
            </a:r>
            <a:r>
              <a:rPr lang="fr-FR" sz="2400" b="1" dirty="0" err="1">
                <a:solidFill>
                  <a:srgbClr val="0070C0"/>
                </a:solidFill>
              </a:rPr>
              <a:t>xxFON</a:t>
            </a:r>
            <a:endParaRPr lang="fr-FR" sz="2400" b="1" dirty="0">
              <a:solidFill>
                <a:srgbClr val="0070C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637342018" name="Titre 1"/>
          <p:cNvSpPr>
            <a:spLocks noGrp="1"/>
          </p:cNvSpPr>
          <p:nvPr>
            <p:ph type="title"/>
          </p:nvPr>
        </p:nvSpPr>
        <p:spPr bwMode="auto"/>
        <p:txBody>
          <a:bodyPr/>
          <a:lstStyle/>
          <a:p>
            <a:pPr>
              <a:defRPr/>
            </a:pPr>
            <a:r>
              <a:rPr lang="fr-FR"/>
              <a:t>Entretiens Budgétaire</a:t>
            </a:r>
            <a:endParaRPr/>
          </a:p>
        </p:txBody>
      </p:sp>
      <p:sp>
        <p:nvSpPr>
          <p:cNvPr id="1531997255" name="Espace réservé de la date 4"/>
          <p:cNvSpPr>
            <a:spLocks noGrp="1"/>
          </p:cNvSpPr>
          <p:nvPr>
            <p:ph type="dt" sz="half" idx="10"/>
          </p:nvPr>
        </p:nvSpPr>
        <p:spPr bwMode="auto"/>
        <p:txBody>
          <a:bodyPr/>
          <a:lstStyle/>
          <a:p>
            <a:pPr>
              <a:defRPr/>
            </a:pPr>
            <a:fld id="{BD7ACAEE-26E2-4090-BA40-F9D135FCBEFC}" type="datetime1">
              <a:rPr lang="fr-FR"/>
              <a:t>01/10/2026</a:t>
            </a:fld>
            <a:endParaRPr lang="fr-FR"/>
          </a:p>
        </p:txBody>
      </p:sp>
      <p:sp>
        <p:nvSpPr>
          <p:cNvPr id="1893930340" name="Espace réservé du numéro de diapositive 6"/>
          <p:cNvSpPr>
            <a:spLocks noGrp="1"/>
          </p:cNvSpPr>
          <p:nvPr>
            <p:ph type="sldNum" sz="quarter" idx="12"/>
          </p:nvPr>
        </p:nvSpPr>
        <p:spPr bwMode="auto"/>
        <p:txBody>
          <a:bodyPr/>
          <a:lstStyle/>
          <a:p>
            <a:pPr>
              <a:defRPr/>
            </a:pPr>
            <a:fld id="{77E71596-5F9D-49C5-9701-16B3CA54319D}" type="slidenum">
              <a:rPr lang="fr-FR"/>
              <a:t>16</a:t>
            </a:fld>
            <a:endParaRPr lang="fr-FR"/>
          </a:p>
        </p:txBody>
      </p:sp>
      <p:sp>
        <p:nvSpPr>
          <p:cNvPr id="179723470" name="ZoneTexte 7"/>
          <p:cNvSpPr txBox="1"/>
          <p:nvPr/>
        </p:nvSpPr>
        <p:spPr bwMode="auto">
          <a:xfrm>
            <a:off x="1846796" y="859891"/>
            <a:ext cx="7079182" cy="400110"/>
          </a:xfrm>
          <a:prstGeom prst="rect">
            <a:avLst/>
          </a:prstGeom>
          <a:noFill/>
        </p:spPr>
        <p:txBody>
          <a:bodyPr wrap="none" rtlCol="0">
            <a:spAutoFit/>
          </a:bodyPr>
          <a:lstStyle/>
          <a:p>
            <a:pPr>
              <a:defRPr/>
            </a:pPr>
            <a:r>
              <a:rPr lang="fr-FR" dirty="0"/>
              <a:t>Commencez à organiser votre budget pour l’année prochain!</a:t>
            </a:r>
            <a:endParaRPr dirty="0"/>
          </a:p>
        </p:txBody>
      </p:sp>
      <p:graphicFrame>
        <p:nvGraphicFramePr>
          <p:cNvPr id="1150005089" name="Tableau 8"/>
          <p:cNvGraphicFramePr>
            <a:graphicFrameLocks noGrp="1"/>
          </p:cNvGraphicFramePr>
          <p:nvPr>
            <p:extLst>
              <p:ext uri="{D42A27DB-BD31-4B8C-83A1-F6EECF244321}">
                <p14:modId xmlns:p14="http://schemas.microsoft.com/office/powerpoint/2010/main" val="2300070349"/>
              </p:ext>
            </p:extLst>
          </p:nvPr>
        </p:nvGraphicFramePr>
        <p:xfrm>
          <a:off x="2254039" y="1661592"/>
          <a:ext cx="6264696" cy="3594420"/>
        </p:xfrm>
        <a:graphic>
          <a:graphicData uri="http://schemas.openxmlformats.org/drawingml/2006/table">
            <a:tbl>
              <a:tblPr firstRow="1" bandRow="1">
                <a:tableStyleId>{5940675A-B579-460E-94D1-54222C63F5DA}</a:tableStyleId>
              </a:tblPr>
              <a:tblGrid>
                <a:gridCol w="864096">
                  <a:extLst>
                    <a:ext uri="{9D8B030D-6E8A-4147-A177-3AD203B41FA5}">
                      <a16:colId xmlns:a16="http://schemas.microsoft.com/office/drawing/2014/main" val="20000"/>
                    </a:ext>
                  </a:extLst>
                </a:gridCol>
                <a:gridCol w="1800200">
                  <a:extLst>
                    <a:ext uri="{9D8B030D-6E8A-4147-A177-3AD203B41FA5}">
                      <a16:colId xmlns:a16="http://schemas.microsoft.com/office/drawing/2014/main" val="20001"/>
                    </a:ext>
                  </a:extLst>
                </a:gridCol>
                <a:gridCol w="1800200">
                  <a:extLst>
                    <a:ext uri="{9D8B030D-6E8A-4147-A177-3AD203B41FA5}">
                      <a16:colId xmlns:a16="http://schemas.microsoft.com/office/drawing/2014/main" val="20002"/>
                    </a:ext>
                  </a:extLst>
                </a:gridCol>
                <a:gridCol w="1800200">
                  <a:extLst>
                    <a:ext uri="{9D8B030D-6E8A-4147-A177-3AD203B41FA5}">
                      <a16:colId xmlns:a16="http://schemas.microsoft.com/office/drawing/2014/main" val="20003"/>
                    </a:ext>
                  </a:extLst>
                </a:gridCol>
              </a:tblGrid>
              <a:tr h="334836">
                <a:tc>
                  <a:txBody>
                    <a:bodyPr/>
                    <a:lstStyle/>
                    <a:p>
                      <a:pPr>
                        <a:defRPr/>
                      </a:pPr>
                      <a:endParaRPr lang="fr-FR"/>
                    </a:p>
                  </a:txBody>
                  <a:tcPr/>
                </a:tc>
                <a:tc>
                  <a:txBody>
                    <a:bodyPr/>
                    <a:lstStyle/>
                    <a:p>
                      <a:pPr algn="ctr">
                        <a:defRPr/>
                      </a:pPr>
                      <a:r>
                        <a:rPr lang="fr-FR" b="1"/>
                        <a:t>9 Dec</a:t>
                      </a:r>
                    </a:p>
                  </a:txBody>
                  <a:tcPr/>
                </a:tc>
                <a:tc>
                  <a:txBody>
                    <a:bodyPr/>
                    <a:lstStyle/>
                    <a:p>
                      <a:pPr algn="ctr">
                        <a:defRPr/>
                      </a:pPr>
                      <a:r>
                        <a:rPr lang="fr-FR" b="1"/>
                        <a:t>10 Dec</a:t>
                      </a:r>
                    </a:p>
                  </a:txBody>
                  <a:tcPr/>
                </a:tc>
                <a:tc>
                  <a:txBody>
                    <a:bodyPr/>
                    <a:lstStyle/>
                    <a:p>
                      <a:pPr algn="ctr">
                        <a:defRPr/>
                      </a:pPr>
                      <a:r>
                        <a:rPr lang="fr-FR" b="1"/>
                        <a:t>11 Dec</a:t>
                      </a:r>
                    </a:p>
                  </a:txBody>
                  <a:tcPr/>
                </a:tc>
                <a:extLst>
                  <a:ext uri="{0D108BD9-81ED-4DB2-BD59-A6C34878D82A}">
                    <a16:rowId xmlns:a16="http://schemas.microsoft.com/office/drawing/2014/main" val="10000"/>
                  </a:ext>
                </a:extLst>
              </a:tr>
              <a:tr h="334836">
                <a:tc>
                  <a:txBody>
                    <a:bodyPr/>
                    <a:lstStyle/>
                    <a:p>
                      <a:pPr>
                        <a:defRPr/>
                      </a:pPr>
                      <a:r>
                        <a:rPr lang="fr-FR" sz="1400"/>
                        <a:t>9h-10h</a:t>
                      </a:r>
                      <a:endParaRPr/>
                    </a:p>
                  </a:txBody>
                  <a:tcPr/>
                </a:tc>
                <a:tc>
                  <a:txBody>
                    <a:bodyPr/>
                    <a:lstStyle/>
                    <a:p>
                      <a:pPr>
                        <a:defRPr/>
                      </a:pPr>
                      <a:endParaRPr lang="fr-FR" sz="1400"/>
                    </a:p>
                  </a:txBody>
                  <a:tcPr/>
                </a:tc>
                <a:tc>
                  <a:txBody>
                    <a:bodyPr/>
                    <a:lstStyle/>
                    <a:p>
                      <a:pPr>
                        <a:defRPr/>
                      </a:pPr>
                      <a:endParaRPr lang="fr-FR" sz="1400"/>
                    </a:p>
                  </a:txBody>
                  <a:tcPr/>
                </a:tc>
                <a:tc>
                  <a:txBody>
                    <a:bodyPr/>
                    <a:lstStyle/>
                    <a:p>
                      <a:pPr>
                        <a:defRPr/>
                      </a:pPr>
                      <a:r>
                        <a:rPr lang="fr-FR" sz="1400"/>
                        <a:t>EB Plateforme PSI</a:t>
                      </a:r>
                      <a:endParaRPr/>
                    </a:p>
                    <a:p>
                      <a:pPr>
                        <a:defRPr/>
                      </a:pPr>
                      <a:r>
                        <a:rPr lang="fr-FR" sz="1400"/>
                        <a:t>EB Plateforme QCD</a:t>
                      </a:r>
                      <a:endParaRPr/>
                    </a:p>
                  </a:txBody>
                  <a:tcPr>
                    <a:solidFill>
                      <a:srgbClr val="FF40FF">
                        <a:alpha val="18622"/>
                      </a:srgbClr>
                    </a:solidFill>
                  </a:tcPr>
                </a:tc>
                <a:extLst>
                  <a:ext uri="{0D108BD9-81ED-4DB2-BD59-A6C34878D82A}">
                    <a16:rowId xmlns:a16="http://schemas.microsoft.com/office/drawing/2014/main" val="10001"/>
                  </a:ext>
                </a:extLst>
              </a:tr>
              <a:tr h="334836">
                <a:tc>
                  <a:txBody>
                    <a:bodyPr/>
                    <a:lstStyle/>
                    <a:p>
                      <a:pPr>
                        <a:defRPr/>
                      </a:pPr>
                      <a:r>
                        <a:rPr lang="fr-FR" sz="1400"/>
                        <a:t>10h-11h</a:t>
                      </a:r>
                      <a:endParaRPr/>
                    </a:p>
                  </a:txBody>
                  <a:tcPr/>
                </a:tc>
                <a:tc>
                  <a:txBody>
                    <a:bodyPr/>
                    <a:lstStyle/>
                    <a:p>
                      <a:pPr>
                        <a:defRPr/>
                      </a:pPr>
                      <a:endParaRPr lang="fr-FR" sz="1400"/>
                    </a:p>
                  </a:txBody>
                  <a:tcPr/>
                </a:tc>
                <a:tc>
                  <a:txBody>
                    <a:bodyPr/>
                    <a:lstStyle/>
                    <a:p>
                      <a:pPr>
                        <a:defRPr/>
                      </a:pPr>
                      <a:endParaRPr lang="fr-FR" sz="1400"/>
                    </a:p>
                  </a:txBody>
                  <a:tcPr/>
                </a:tc>
                <a:tc>
                  <a:txBody>
                    <a:bodyPr/>
                    <a:lstStyle/>
                    <a:p>
                      <a:pPr>
                        <a:defRPr/>
                      </a:pPr>
                      <a:endParaRPr lang="fr-FR" sz="1400"/>
                    </a:p>
                  </a:txBody>
                  <a:tcPr/>
                </a:tc>
                <a:extLst>
                  <a:ext uri="{0D108BD9-81ED-4DB2-BD59-A6C34878D82A}">
                    <a16:rowId xmlns:a16="http://schemas.microsoft.com/office/drawing/2014/main" val="10002"/>
                  </a:ext>
                </a:extLst>
              </a:tr>
              <a:tr h="334836">
                <a:tc>
                  <a:txBody>
                    <a:bodyPr/>
                    <a:lstStyle/>
                    <a:p>
                      <a:pPr>
                        <a:defRPr/>
                      </a:pPr>
                      <a:r>
                        <a:rPr lang="fr-FR" sz="1400"/>
                        <a:t>11h-12h</a:t>
                      </a:r>
                      <a:endParaRPr/>
                    </a:p>
                  </a:txBody>
                  <a:tcPr/>
                </a:tc>
                <a:tc>
                  <a:txBody>
                    <a:bodyPr/>
                    <a:lstStyle/>
                    <a:p>
                      <a:pPr>
                        <a:defRPr/>
                      </a:pPr>
                      <a:endParaRPr lang="fr-FR" sz="1400"/>
                    </a:p>
                  </a:txBody>
                  <a:tcPr/>
                </a:tc>
                <a:tc>
                  <a:txBody>
                    <a:bodyPr/>
                    <a:lstStyle/>
                    <a:p>
                      <a:pPr>
                        <a:defRPr/>
                      </a:pPr>
                      <a:endParaRPr lang="fr-FR" sz="1400"/>
                    </a:p>
                  </a:txBody>
                  <a:tcPr/>
                </a:tc>
                <a:tc>
                  <a:txBody>
                    <a:bodyPr/>
                    <a:lstStyle/>
                    <a:p>
                      <a:pPr>
                        <a:defRPr/>
                      </a:pPr>
                      <a:endParaRPr lang="fr-FR" sz="1400"/>
                    </a:p>
                  </a:txBody>
                  <a:tcPr/>
                </a:tc>
                <a:extLst>
                  <a:ext uri="{0D108BD9-81ED-4DB2-BD59-A6C34878D82A}">
                    <a16:rowId xmlns:a16="http://schemas.microsoft.com/office/drawing/2014/main" val="10003"/>
                  </a:ext>
                </a:extLst>
              </a:tr>
              <a:tr h="334836">
                <a:tc>
                  <a:txBody>
                    <a:bodyPr/>
                    <a:lstStyle/>
                    <a:p>
                      <a:pPr>
                        <a:defRPr/>
                      </a:pPr>
                      <a:r>
                        <a:rPr lang="fr-FR" sz="1400"/>
                        <a:t>12h-13h</a:t>
                      </a:r>
                      <a:endParaRPr/>
                    </a:p>
                  </a:txBody>
                  <a:tcPr/>
                </a:tc>
                <a:tc>
                  <a:txBody>
                    <a:bodyPr/>
                    <a:lstStyle/>
                    <a:p>
                      <a:pPr>
                        <a:defRPr/>
                      </a:pPr>
                      <a:endParaRPr lang="fr-FR" sz="1400"/>
                    </a:p>
                  </a:txBody>
                  <a:tcPr/>
                </a:tc>
                <a:tc>
                  <a:txBody>
                    <a:bodyPr/>
                    <a:lstStyle/>
                    <a:p>
                      <a:pPr>
                        <a:defRPr/>
                      </a:pPr>
                      <a:endParaRPr lang="fr-FR" sz="1400"/>
                    </a:p>
                  </a:txBody>
                  <a:tcPr/>
                </a:tc>
                <a:tc>
                  <a:txBody>
                    <a:bodyPr/>
                    <a:lstStyle/>
                    <a:p>
                      <a:pPr>
                        <a:defRPr/>
                      </a:pPr>
                      <a:endParaRPr lang="fr-FR" sz="1400"/>
                    </a:p>
                  </a:txBody>
                  <a:tcPr/>
                </a:tc>
                <a:extLst>
                  <a:ext uri="{0D108BD9-81ED-4DB2-BD59-A6C34878D82A}">
                    <a16:rowId xmlns:a16="http://schemas.microsoft.com/office/drawing/2014/main" val="10004"/>
                  </a:ext>
                </a:extLst>
              </a:tr>
              <a:tr h="334836">
                <a:tc>
                  <a:txBody>
                    <a:bodyPr/>
                    <a:lstStyle/>
                    <a:p>
                      <a:pPr>
                        <a:defRPr/>
                      </a:pPr>
                      <a:r>
                        <a:rPr lang="fr-FR" sz="1400"/>
                        <a:t>13h-14h</a:t>
                      </a:r>
                      <a:endParaRPr/>
                    </a:p>
                  </a:txBody>
                  <a:tcPr/>
                </a:tc>
                <a:tc>
                  <a:txBody>
                    <a:bodyPr/>
                    <a:lstStyle/>
                    <a:p>
                      <a:pPr>
                        <a:defRPr/>
                      </a:pPr>
                      <a:endParaRPr lang="fr-FR" sz="1400"/>
                    </a:p>
                  </a:txBody>
                  <a:tcPr/>
                </a:tc>
                <a:tc>
                  <a:txBody>
                    <a:bodyPr/>
                    <a:lstStyle/>
                    <a:p>
                      <a:pPr>
                        <a:defRPr/>
                      </a:pPr>
                      <a:endParaRPr lang="fr-FR" sz="1400"/>
                    </a:p>
                  </a:txBody>
                  <a:tcPr/>
                </a:tc>
                <a:tc>
                  <a:txBody>
                    <a:bodyPr/>
                    <a:lstStyle/>
                    <a:p>
                      <a:pPr>
                        <a:defRPr/>
                      </a:pPr>
                      <a:endParaRPr lang="fr-FR" sz="1400"/>
                    </a:p>
                  </a:txBody>
                  <a:tcPr/>
                </a:tc>
                <a:extLst>
                  <a:ext uri="{0D108BD9-81ED-4DB2-BD59-A6C34878D82A}">
                    <a16:rowId xmlns:a16="http://schemas.microsoft.com/office/drawing/2014/main" val="10005"/>
                  </a:ext>
                </a:extLst>
              </a:tr>
              <a:tr h="334836">
                <a:tc>
                  <a:txBody>
                    <a:bodyPr/>
                    <a:lstStyle/>
                    <a:p>
                      <a:pPr>
                        <a:defRPr/>
                      </a:pPr>
                      <a:r>
                        <a:rPr lang="fr-FR" sz="1400"/>
                        <a:t>14h-15h</a:t>
                      </a:r>
                      <a:endParaRPr/>
                    </a:p>
                  </a:txBody>
                  <a:tcPr/>
                </a:tc>
                <a:tc>
                  <a:txBody>
                    <a:bodyPr/>
                    <a:lstStyle/>
                    <a:p>
                      <a:pPr>
                        <a:defRPr/>
                      </a:pPr>
                      <a:r>
                        <a:rPr lang="fr-FR" sz="1400"/>
                        <a:t>EB Dept. Mécanique et Hall Lagarrigue</a:t>
                      </a:r>
                      <a:endParaRPr/>
                    </a:p>
                  </a:txBody>
                  <a:tcPr>
                    <a:solidFill>
                      <a:srgbClr val="FF40FF">
                        <a:alpha val="20287"/>
                      </a:srgbClr>
                    </a:solidFill>
                  </a:tcPr>
                </a:tc>
                <a:tc>
                  <a:txBody>
                    <a:bodyPr/>
                    <a:lstStyle/>
                    <a:p>
                      <a:pPr>
                        <a:defRPr/>
                      </a:pPr>
                      <a:r>
                        <a:rPr lang="fr-FR" sz="1400"/>
                        <a:t>EB Dept. Electronique</a:t>
                      </a:r>
                      <a:endParaRPr/>
                    </a:p>
                  </a:txBody>
                  <a:tcPr>
                    <a:solidFill>
                      <a:srgbClr val="FF40FF">
                        <a:alpha val="20117"/>
                      </a:srgbClr>
                    </a:solidFill>
                  </a:tcPr>
                </a:tc>
                <a:tc>
                  <a:txBody>
                    <a:bodyPr/>
                    <a:lstStyle/>
                    <a:p>
                      <a:pPr>
                        <a:defRPr/>
                      </a:pPr>
                      <a:r>
                        <a:rPr lang="fr-FR" sz="1400"/>
                        <a:t>EB Dept. Informatique</a:t>
                      </a:r>
                      <a:endParaRPr/>
                    </a:p>
                  </a:txBody>
                  <a:tcPr>
                    <a:solidFill>
                      <a:srgbClr val="FF40FF">
                        <a:alpha val="20400"/>
                      </a:srgbClr>
                    </a:solidFill>
                  </a:tcPr>
                </a:tc>
                <a:extLst>
                  <a:ext uri="{0D108BD9-81ED-4DB2-BD59-A6C34878D82A}">
                    <a16:rowId xmlns:a16="http://schemas.microsoft.com/office/drawing/2014/main" val="10006"/>
                  </a:ext>
                </a:extLst>
              </a:tr>
              <a:tr h="334836">
                <a:tc>
                  <a:txBody>
                    <a:bodyPr/>
                    <a:lstStyle/>
                    <a:p>
                      <a:pPr>
                        <a:defRPr/>
                      </a:pPr>
                      <a:r>
                        <a:rPr lang="fr-FR" sz="1400"/>
                        <a:t>15h-16h</a:t>
                      </a:r>
                      <a:endParaRPr/>
                    </a:p>
                  </a:txBody>
                  <a:tcPr/>
                </a:tc>
                <a:tc>
                  <a:txBody>
                    <a:bodyPr/>
                    <a:lstStyle/>
                    <a:p>
                      <a:pPr>
                        <a:defRPr/>
                      </a:pPr>
                      <a:endParaRPr lang="fr-FR" sz="1400"/>
                    </a:p>
                  </a:txBody>
                  <a:tcPr/>
                </a:tc>
                <a:tc>
                  <a:txBody>
                    <a:bodyPr/>
                    <a:lstStyle/>
                    <a:p>
                      <a:pPr marL="0" marR="0" lvl="0" indent="0" algn="l" defTabSz="914400">
                        <a:lnSpc>
                          <a:spcPct val="100000"/>
                        </a:lnSpc>
                        <a:spcBef>
                          <a:spcPts val="0"/>
                        </a:spcBef>
                        <a:spcAft>
                          <a:spcPts val="0"/>
                        </a:spcAft>
                        <a:buClrTx/>
                        <a:buSzTx/>
                        <a:buFontTx/>
                        <a:buNone/>
                        <a:defRPr/>
                      </a:pPr>
                      <a:r>
                        <a:rPr lang="fr-FR" sz="1400"/>
                        <a:t>EB Dept. Détecteurs</a:t>
                      </a:r>
                      <a:endParaRPr/>
                    </a:p>
                    <a:p>
                      <a:pPr marL="0" marR="0" lvl="0" indent="0" algn="l" defTabSz="914400">
                        <a:lnSpc>
                          <a:spcPct val="100000"/>
                        </a:lnSpc>
                        <a:spcBef>
                          <a:spcPts val="0"/>
                        </a:spcBef>
                        <a:spcAft>
                          <a:spcPts val="0"/>
                        </a:spcAft>
                        <a:buClrTx/>
                        <a:buSzTx/>
                        <a:buFontTx/>
                        <a:buNone/>
                        <a:defRPr/>
                      </a:pPr>
                      <a:endParaRPr lang="fr-FR" sz="1400"/>
                    </a:p>
                  </a:txBody>
                  <a:tcPr>
                    <a:solidFill>
                      <a:srgbClr val="FF40FF">
                        <a:alpha val="19743"/>
                      </a:srgbClr>
                    </a:solidFill>
                  </a:tcPr>
                </a:tc>
                <a:tc>
                  <a:txBody>
                    <a:bodyPr/>
                    <a:lstStyle/>
                    <a:p>
                      <a:pPr>
                        <a:defRPr/>
                      </a:pPr>
                      <a:endParaRPr lang="fr-FR" sz="1400"/>
                    </a:p>
                    <a:p>
                      <a:pPr>
                        <a:defRPr/>
                      </a:pPr>
                      <a:r>
                        <a:rPr lang="fr-FR" sz="1400"/>
                        <a:t>EB Pôle Ingénierie</a:t>
                      </a:r>
                      <a:endParaRPr/>
                    </a:p>
                  </a:txBody>
                  <a:tcPr>
                    <a:solidFill>
                      <a:srgbClr val="FF40FF">
                        <a:alpha val="20182"/>
                      </a:srgbClr>
                    </a:solidFill>
                  </a:tcPr>
                </a:tc>
                <a:extLst>
                  <a:ext uri="{0D108BD9-81ED-4DB2-BD59-A6C34878D82A}">
                    <a16:rowId xmlns:a16="http://schemas.microsoft.com/office/drawing/2014/main" val="10007"/>
                  </a:ext>
                </a:extLst>
              </a:tr>
              <a:tr h="334836">
                <a:tc>
                  <a:txBody>
                    <a:bodyPr/>
                    <a:lstStyle/>
                    <a:p>
                      <a:pPr>
                        <a:defRPr/>
                      </a:pPr>
                      <a:r>
                        <a:rPr lang="fr-FR" sz="1400" dirty="0"/>
                        <a:t>16h-17h</a:t>
                      </a:r>
                      <a:endParaRPr dirty="0"/>
                    </a:p>
                  </a:txBody>
                  <a:tcPr/>
                </a:tc>
                <a:tc>
                  <a:txBody>
                    <a:bodyPr/>
                    <a:lstStyle/>
                    <a:p>
                      <a:pPr>
                        <a:defRPr/>
                      </a:pPr>
                      <a:endParaRPr lang="fr-FR" sz="1400"/>
                    </a:p>
                  </a:txBody>
                  <a:tcPr/>
                </a:tc>
                <a:tc>
                  <a:txBody>
                    <a:bodyPr/>
                    <a:lstStyle/>
                    <a:p>
                      <a:pPr>
                        <a:defRPr/>
                      </a:pPr>
                      <a:endParaRPr lang="fr-FR" sz="1400" dirty="0"/>
                    </a:p>
                  </a:txBody>
                  <a:tcPr/>
                </a:tc>
                <a:tc>
                  <a:txBody>
                    <a:bodyPr/>
                    <a:lstStyle/>
                    <a:p>
                      <a:pPr>
                        <a:defRPr/>
                      </a:pPr>
                      <a:endParaRPr lang="fr-FR" sz="1400" dirty="0"/>
                    </a:p>
                  </a:txBody>
                  <a:tcPr/>
                </a:tc>
                <a:extLst>
                  <a:ext uri="{0D108BD9-81ED-4DB2-BD59-A6C34878D82A}">
                    <a16:rowId xmlns:a16="http://schemas.microsoft.com/office/drawing/2014/main" val="10008"/>
                  </a:ext>
                </a:extLst>
              </a:tr>
            </a:tbl>
          </a:graphicData>
        </a:graphic>
      </p:graphicFrame>
      <p:sp>
        <p:nvSpPr>
          <p:cNvPr id="2070201904" name="Espace réservé du pied de page 7"/>
          <p:cNvSpPr>
            <a:spLocks noGrp="1"/>
          </p:cNvSpPr>
          <p:nvPr>
            <p:ph type="ftr" sz="quarter" idx="11"/>
          </p:nvPr>
        </p:nvSpPr>
        <p:spPr bwMode="auto">
          <a:xfrm>
            <a:off x="2938116" y="5714820"/>
            <a:ext cx="4896544" cy="322263"/>
          </a:xfrm>
        </p:spPr>
        <p:txBody>
          <a:bodyPr/>
          <a:lstStyle>
            <a:lvl1pPr>
              <a:defRPr>
                <a:solidFill>
                  <a:schemeClr val="bg1"/>
                </a:solidFill>
              </a:defRPr>
            </a:lvl1pPr>
          </a:lstStyle>
          <a:p>
            <a:pPr>
              <a:defRPr/>
            </a:pPr>
            <a:endParaRPr lang="fr-FR"/>
          </a:p>
        </p:txBody>
      </p:sp>
      <p:sp>
        <p:nvSpPr>
          <p:cNvPr id="2" name="ZoneTexte 1">
            <a:extLst>
              <a:ext uri="{FF2B5EF4-FFF2-40B4-BE49-F238E27FC236}">
                <a16:creationId xmlns:a16="http://schemas.microsoft.com/office/drawing/2014/main" id="{79775980-E96E-129D-527D-F004FF572FC1}"/>
              </a:ext>
            </a:extLst>
          </p:cNvPr>
          <p:cNvSpPr txBox="1"/>
          <p:nvPr/>
        </p:nvSpPr>
        <p:spPr>
          <a:xfrm>
            <a:off x="8925978" y="4161977"/>
            <a:ext cx="1832293" cy="1323439"/>
          </a:xfrm>
          <a:prstGeom prst="rect">
            <a:avLst/>
          </a:prstGeom>
          <a:noFill/>
        </p:spPr>
        <p:txBody>
          <a:bodyPr wrap="square" rtlCol="0">
            <a:spAutoFit/>
          </a:bodyPr>
          <a:lstStyle/>
          <a:p>
            <a:r>
              <a:rPr lang="fr-FR" dirty="0">
                <a:solidFill>
                  <a:schemeClr val="accent5">
                    <a:lumMod val="75000"/>
                  </a:schemeClr>
                </a:solidFill>
              </a:rPr>
              <a:t>La prévision pour l’année prochaine ne fait pas rêver!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277237407" name="Titre 1"/>
          <p:cNvSpPr>
            <a:spLocks noGrp="1"/>
          </p:cNvSpPr>
          <p:nvPr>
            <p:ph type="title"/>
          </p:nvPr>
        </p:nvSpPr>
        <p:spPr bwMode="auto"/>
        <p:txBody>
          <a:bodyPr/>
          <a:lstStyle/>
          <a:p>
            <a:pPr>
              <a:defRPr/>
            </a:pPr>
            <a:r>
              <a:rPr lang="fr-FR"/>
              <a:t>Valorisation de notre travail</a:t>
            </a:r>
            <a:endParaRPr/>
          </a:p>
        </p:txBody>
      </p:sp>
      <p:sp>
        <p:nvSpPr>
          <p:cNvPr id="299896498" name="Espace réservé de la date 4"/>
          <p:cNvSpPr>
            <a:spLocks noGrp="1"/>
          </p:cNvSpPr>
          <p:nvPr>
            <p:ph type="dt" sz="half" idx="10"/>
          </p:nvPr>
        </p:nvSpPr>
        <p:spPr bwMode="auto"/>
        <p:txBody>
          <a:bodyPr/>
          <a:lstStyle/>
          <a:p>
            <a:pPr>
              <a:defRPr/>
            </a:pPr>
            <a:fld id="{BD7ACAEE-26E2-4090-BA40-F9D135FCBEFC}" type="datetime1">
              <a:rPr lang="fr-FR"/>
              <a:t>01/10/2026</a:t>
            </a:fld>
            <a:endParaRPr lang="fr-FR"/>
          </a:p>
        </p:txBody>
      </p:sp>
      <p:sp>
        <p:nvSpPr>
          <p:cNvPr id="1302002526" name="Espace réservé du numéro de diapositive 6"/>
          <p:cNvSpPr>
            <a:spLocks noGrp="1"/>
          </p:cNvSpPr>
          <p:nvPr>
            <p:ph type="sldNum" sz="quarter" idx="12"/>
          </p:nvPr>
        </p:nvSpPr>
        <p:spPr bwMode="auto"/>
        <p:txBody>
          <a:bodyPr/>
          <a:lstStyle/>
          <a:p>
            <a:pPr>
              <a:defRPr/>
            </a:pPr>
            <a:fld id="{77E71596-5F9D-49C5-9701-16B3CA54319D}" type="slidenum">
              <a:rPr lang="fr-FR"/>
              <a:t>17</a:t>
            </a:fld>
            <a:endParaRPr lang="fr-FR"/>
          </a:p>
        </p:txBody>
      </p:sp>
      <p:sp>
        <p:nvSpPr>
          <p:cNvPr id="141102958" name="ZoneTexte 2"/>
          <p:cNvSpPr txBox="1"/>
          <p:nvPr/>
        </p:nvSpPr>
        <p:spPr bwMode="auto">
          <a:xfrm>
            <a:off x="2212263" y="663402"/>
            <a:ext cx="7186587" cy="707886"/>
          </a:xfrm>
          <a:prstGeom prst="rect">
            <a:avLst/>
          </a:prstGeom>
          <a:noFill/>
        </p:spPr>
        <p:txBody>
          <a:bodyPr wrap="square" rtlCol="0">
            <a:spAutoFit/>
          </a:bodyPr>
          <a:lstStyle/>
          <a:p>
            <a:pPr algn="ctr">
              <a:defRPr/>
            </a:pPr>
            <a:r>
              <a:rPr lang="fr-FR" b="1">
                <a:solidFill>
                  <a:srgbClr val="FF6701"/>
                </a:solidFill>
              </a:rPr>
              <a:t>La participation aux conférences, workshop et colloques est arbitrée au niveau du Pôle</a:t>
            </a:r>
            <a:endParaRPr/>
          </a:p>
        </p:txBody>
      </p:sp>
      <p:sp>
        <p:nvSpPr>
          <p:cNvPr id="1271130950" name="ZoneTexte 3"/>
          <p:cNvSpPr txBox="1"/>
          <p:nvPr/>
        </p:nvSpPr>
        <p:spPr bwMode="auto">
          <a:xfrm>
            <a:off x="633859" y="1507846"/>
            <a:ext cx="5878532" cy="369332"/>
          </a:xfrm>
          <a:prstGeom prst="rect">
            <a:avLst/>
          </a:prstGeom>
          <a:noFill/>
        </p:spPr>
        <p:txBody>
          <a:bodyPr wrap="none" rtlCol="0">
            <a:spAutoFit/>
          </a:bodyPr>
          <a:lstStyle/>
          <a:p>
            <a:pPr>
              <a:defRPr/>
            </a:pPr>
            <a:r>
              <a:rPr lang="fr-FR" sz="1800"/>
              <a:t>Budget alloué: 37 500 Euro (80% de l’attribution initiale)</a:t>
            </a:r>
            <a:endParaRPr/>
          </a:p>
        </p:txBody>
      </p:sp>
      <p:sp>
        <p:nvSpPr>
          <p:cNvPr id="1394694939" name="ZoneTexte 7"/>
          <p:cNvSpPr txBox="1"/>
          <p:nvPr/>
        </p:nvSpPr>
        <p:spPr bwMode="auto">
          <a:xfrm>
            <a:off x="114658" y="1977276"/>
            <a:ext cx="10543458" cy="3416320"/>
          </a:xfrm>
          <a:prstGeom prst="rect">
            <a:avLst/>
          </a:prstGeom>
          <a:noFill/>
        </p:spPr>
        <p:txBody>
          <a:bodyPr wrap="square" rtlCol="0">
            <a:spAutoFit/>
          </a:bodyPr>
          <a:lstStyle/>
          <a:p>
            <a:pPr marL="342900" indent="-342900">
              <a:buFont typeface="Arial"/>
              <a:buChar char="•"/>
              <a:defRPr/>
            </a:pPr>
            <a:r>
              <a:rPr lang="fr-FR" sz="1800">
                <a:solidFill>
                  <a:srgbClr val="FF6701"/>
                </a:solidFill>
              </a:rPr>
              <a:t>Journées R&amp;T IN2P3 (Lyon) : 3 participants</a:t>
            </a:r>
            <a:endParaRPr/>
          </a:p>
          <a:p>
            <a:pPr marL="342900" indent="-342900">
              <a:buFont typeface="Arial"/>
              <a:buChar char="•"/>
              <a:defRPr/>
            </a:pPr>
            <a:r>
              <a:rPr lang="fr-FR" sz="1800"/>
              <a:t>A Common Tracking Software – ACTS workshop (Amsterdam) : 1 participant</a:t>
            </a:r>
            <a:endParaRPr/>
          </a:p>
          <a:p>
            <a:pPr marL="342900" indent="-342900">
              <a:buFont typeface="Arial"/>
              <a:buChar char="•"/>
              <a:defRPr/>
            </a:pPr>
            <a:r>
              <a:rPr lang="fr-FR" sz="1800">
                <a:solidFill>
                  <a:srgbClr val="FF6701"/>
                </a:solidFill>
              </a:rPr>
              <a:t>GDR DI2I (Grenoble) : 8 participants</a:t>
            </a:r>
            <a:endParaRPr/>
          </a:p>
          <a:p>
            <a:pPr marL="342900" indent="-342900">
              <a:buFont typeface="Arial"/>
              <a:buChar char="•"/>
              <a:defRPr/>
            </a:pPr>
            <a:r>
              <a:rPr lang="fr-FR" sz="1800"/>
              <a:t>Computing on High Energy and Nuclear Physics – CHEP Conference (Bangkok) : 2 participants</a:t>
            </a:r>
            <a:endParaRPr/>
          </a:p>
          <a:p>
            <a:pPr marL="342900" indent="-342900">
              <a:buFont typeface="Arial"/>
              <a:buChar char="•"/>
              <a:defRPr/>
            </a:pPr>
            <a:r>
              <a:rPr lang="fr-FR" sz="1800">
                <a:solidFill>
                  <a:srgbClr val="FF6701"/>
                </a:solidFill>
              </a:rPr>
              <a:t>Journées du Développement logiciel – JDEV (Montpellier): 2 participants</a:t>
            </a:r>
            <a:endParaRPr/>
          </a:p>
          <a:p>
            <a:pPr marL="342900" indent="-342900">
              <a:buFont typeface="Arial"/>
              <a:buChar char="•"/>
              <a:defRPr/>
            </a:pPr>
            <a:r>
              <a:rPr lang="fr-FR" sz="1800">
                <a:solidFill>
                  <a:srgbClr val="FF6701"/>
                </a:solidFill>
              </a:rPr>
              <a:t>New Developments in PhotoDetection – NDIP Conference (Troyes) : 1 participant</a:t>
            </a:r>
            <a:endParaRPr/>
          </a:p>
          <a:p>
            <a:pPr marL="342900" indent="-342900">
              <a:buFont typeface="Arial"/>
              <a:buChar char="•"/>
              <a:defRPr/>
            </a:pPr>
            <a:r>
              <a:rPr lang="fr-FR" sz="1800"/>
              <a:t>Low Radioactivity Techique – LTR workshop (York) : 1 participant</a:t>
            </a:r>
            <a:endParaRPr/>
          </a:p>
          <a:p>
            <a:pPr marL="342900" indent="-342900">
              <a:buFont typeface="Arial"/>
              <a:buChar char="•"/>
              <a:defRPr/>
            </a:pPr>
            <a:r>
              <a:rPr lang="fr-FR" sz="1800"/>
              <a:t>Topical Workshop on Electronics for Particle Physics – TWEPP (Barcellona) : 1 participants</a:t>
            </a:r>
            <a:endParaRPr/>
          </a:p>
          <a:p>
            <a:pPr marL="342900" indent="-342900">
              <a:buFont typeface="Arial"/>
              <a:buChar char="•"/>
              <a:defRPr/>
            </a:pPr>
            <a:r>
              <a:rPr lang="fr-FR" sz="1800"/>
              <a:t>Nuclear Science Symposium and Medical Imaging Conference - IEEE NSS-MIS-RTSD (Grenada) : 5 participants</a:t>
            </a:r>
            <a:endParaRPr/>
          </a:p>
          <a:p>
            <a:pPr marL="342900" indent="-342900">
              <a:buFont typeface="Arial"/>
              <a:buChar char="•"/>
              <a:defRPr/>
            </a:pPr>
            <a:r>
              <a:rPr lang="fr-FR" sz="1800">
                <a:solidFill>
                  <a:srgbClr val="FF6701"/>
                </a:solidFill>
              </a:rPr>
              <a:t>Journées Informatiques IN2P3/IRFU (Marseille) : 17 participants</a:t>
            </a:r>
            <a:endParaRPr/>
          </a:p>
          <a:p>
            <a:pPr marL="342900" indent="-342900">
              <a:buFont typeface="Arial"/>
              <a:buChar char="•"/>
              <a:defRPr/>
            </a:pPr>
            <a:r>
              <a:rPr lang="fr-FR" sz="1800"/>
              <a:t>Bi-National conférence on Detectors R&amp;D (Rome) : 7 participants </a:t>
            </a:r>
            <a:endParaRPr/>
          </a:p>
        </p:txBody>
      </p:sp>
      <p:sp>
        <p:nvSpPr>
          <p:cNvPr id="1972429244" name="Espace réservé du pied de page 7"/>
          <p:cNvSpPr>
            <a:spLocks noGrp="1"/>
          </p:cNvSpPr>
          <p:nvPr>
            <p:ph type="ftr" sz="quarter" idx="11"/>
          </p:nvPr>
        </p:nvSpPr>
        <p:spPr bwMode="auto">
          <a:xfrm>
            <a:off x="2938116" y="5714820"/>
            <a:ext cx="4896544" cy="322263"/>
          </a:xfrm>
        </p:spPr>
        <p:txBody>
          <a:bodyPr/>
          <a:lstStyle>
            <a:lvl1pPr>
              <a:defRPr>
                <a:solidFill>
                  <a:schemeClr val="bg1"/>
                </a:solidFill>
              </a:defRPr>
            </a:lvl1pPr>
          </a:lstStyle>
          <a:p>
            <a:pPr>
              <a:defRPr/>
            </a:pPr>
            <a:endParaRPr lang="fr-F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669540539" name="Titre 1"/>
          <p:cNvSpPr>
            <a:spLocks noGrp="1"/>
          </p:cNvSpPr>
          <p:nvPr>
            <p:ph type="title"/>
          </p:nvPr>
        </p:nvSpPr>
        <p:spPr bwMode="auto"/>
        <p:txBody>
          <a:bodyPr/>
          <a:lstStyle/>
          <a:p>
            <a:pPr>
              <a:defRPr/>
            </a:pPr>
            <a:r>
              <a:rPr lang="fr-FR"/>
              <a:t>Valorisation de notre travail</a:t>
            </a:r>
            <a:endParaRPr/>
          </a:p>
        </p:txBody>
      </p:sp>
      <p:sp>
        <p:nvSpPr>
          <p:cNvPr id="1362280361" name="Espace réservé de la date 4"/>
          <p:cNvSpPr>
            <a:spLocks noGrp="1"/>
          </p:cNvSpPr>
          <p:nvPr>
            <p:ph type="dt" sz="half" idx="10"/>
          </p:nvPr>
        </p:nvSpPr>
        <p:spPr bwMode="auto"/>
        <p:txBody>
          <a:bodyPr/>
          <a:lstStyle/>
          <a:p>
            <a:pPr>
              <a:defRPr/>
            </a:pPr>
            <a:fld id="{BD7ACAEE-26E2-4090-BA40-F9D135FCBEFC}" type="datetime1">
              <a:rPr lang="fr-FR"/>
              <a:t>01/10/2026</a:t>
            </a:fld>
            <a:endParaRPr lang="fr-FR"/>
          </a:p>
        </p:txBody>
      </p:sp>
      <p:sp>
        <p:nvSpPr>
          <p:cNvPr id="126792629" name="Espace réservé du numéro de diapositive 6"/>
          <p:cNvSpPr>
            <a:spLocks noGrp="1"/>
          </p:cNvSpPr>
          <p:nvPr>
            <p:ph type="sldNum" sz="quarter" idx="12"/>
          </p:nvPr>
        </p:nvSpPr>
        <p:spPr bwMode="auto"/>
        <p:txBody>
          <a:bodyPr/>
          <a:lstStyle/>
          <a:p>
            <a:pPr>
              <a:defRPr/>
            </a:pPr>
            <a:fld id="{77E71596-5F9D-49C5-9701-16B3CA54319D}" type="slidenum">
              <a:rPr lang="fr-FR"/>
              <a:t>18</a:t>
            </a:fld>
            <a:endParaRPr lang="fr-FR"/>
          </a:p>
        </p:txBody>
      </p:sp>
      <p:sp>
        <p:nvSpPr>
          <p:cNvPr id="894521794" name="ZoneTexte 2"/>
          <p:cNvSpPr txBox="1"/>
          <p:nvPr/>
        </p:nvSpPr>
        <p:spPr bwMode="auto">
          <a:xfrm>
            <a:off x="2212263" y="663402"/>
            <a:ext cx="7186587" cy="707886"/>
          </a:xfrm>
          <a:prstGeom prst="rect">
            <a:avLst/>
          </a:prstGeom>
          <a:noFill/>
        </p:spPr>
        <p:txBody>
          <a:bodyPr wrap="square" rtlCol="0">
            <a:spAutoFit/>
          </a:bodyPr>
          <a:lstStyle/>
          <a:p>
            <a:pPr algn="ctr">
              <a:defRPr/>
            </a:pPr>
            <a:r>
              <a:rPr lang="fr-FR" b="1">
                <a:solidFill>
                  <a:srgbClr val="FF6701"/>
                </a:solidFill>
              </a:rPr>
              <a:t>La participation aux conférences, workshop et colloques est arbitrée au niveau du Pôle</a:t>
            </a:r>
            <a:endParaRPr/>
          </a:p>
        </p:txBody>
      </p:sp>
      <p:sp>
        <p:nvSpPr>
          <p:cNvPr id="1596701008" name="ZoneTexte 3"/>
          <p:cNvSpPr txBox="1"/>
          <p:nvPr/>
        </p:nvSpPr>
        <p:spPr bwMode="auto">
          <a:xfrm>
            <a:off x="633859" y="1424321"/>
            <a:ext cx="5878532" cy="369332"/>
          </a:xfrm>
          <a:prstGeom prst="rect">
            <a:avLst/>
          </a:prstGeom>
          <a:noFill/>
        </p:spPr>
        <p:txBody>
          <a:bodyPr wrap="none" rtlCol="0">
            <a:spAutoFit/>
          </a:bodyPr>
          <a:lstStyle/>
          <a:p>
            <a:pPr>
              <a:defRPr/>
            </a:pPr>
            <a:r>
              <a:rPr lang="fr-FR" sz="1800"/>
              <a:t>Budget alloué: 37 500 Euro (80% de l’attribution initiale)</a:t>
            </a:r>
            <a:endParaRPr/>
          </a:p>
        </p:txBody>
      </p:sp>
      <p:sp>
        <p:nvSpPr>
          <p:cNvPr id="898793196" name="ZoneTexte 7"/>
          <p:cNvSpPr txBox="1"/>
          <p:nvPr/>
        </p:nvSpPr>
        <p:spPr bwMode="auto">
          <a:xfrm>
            <a:off x="114658" y="1977276"/>
            <a:ext cx="10543458" cy="2308324"/>
          </a:xfrm>
          <a:prstGeom prst="rect">
            <a:avLst/>
          </a:prstGeom>
          <a:noFill/>
        </p:spPr>
        <p:txBody>
          <a:bodyPr wrap="square" rtlCol="0">
            <a:spAutoFit/>
          </a:bodyPr>
          <a:lstStyle/>
          <a:p>
            <a:pPr>
              <a:defRPr/>
            </a:pPr>
            <a:r>
              <a:rPr lang="fr-FR" sz="1800" dirty="0"/>
              <a:t>Quelque considération:</a:t>
            </a:r>
            <a:endParaRPr dirty="0"/>
          </a:p>
          <a:p>
            <a:pPr>
              <a:defRPr/>
            </a:pPr>
            <a:endParaRPr lang="fr-FR" sz="1800" dirty="0"/>
          </a:p>
          <a:p>
            <a:pPr marL="285750" indent="-285750">
              <a:buFont typeface="Arial"/>
              <a:buChar char="•"/>
              <a:defRPr/>
            </a:pPr>
            <a:r>
              <a:rPr lang="fr-FR" sz="1800" dirty="0"/>
              <a:t>La participation aux conférences est liée à la soumission d’une présentation (poster, talk)</a:t>
            </a:r>
            <a:endParaRPr dirty="0"/>
          </a:p>
          <a:p>
            <a:pPr marL="285750" indent="-285750">
              <a:buFont typeface="Arial"/>
              <a:buChar char="•"/>
              <a:defRPr/>
            </a:pPr>
            <a:r>
              <a:rPr lang="fr-FR" sz="1800" dirty="0"/>
              <a:t>Colloques nationaux et conférences/workshop internationales</a:t>
            </a:r>
            <a:endParaRPr dirty="0"/>
          </a:p>
          <a:p>
            <a:pPr marL="285750" indent="-285750">
              <a:buFont typeface="Arial"/>
              <a:buChar char="•"/>
              <a:defRPr/>
            </a:pPr>
            <a:r>
              <a:rPr lang="fr-FR" sz="1800" dirty="0"/>
              <a:t>47 participations de 4 départements</a:t>
            </a:r>
            <a:endParaRPr dirty="0"/>
          </a:p>
          <a:p>
            <a:pPr marL="285750" indent="-285750">
              <a:buFont typeface="Arial"/>
              <a:buChar char="•"/>
              <a:defRPr/>
            </a:pPr>
            <a:r>
              <a:rPr lang="fr-FR" sz="1800" dirty="0"/>
              <a:t>Agents du Dept. Détecteurs et du Dept. Informatique plus active dans les conférences</a:t>
            </a:r>
            <a:endParaRPr dirty="0"/>
          </a:p>
          <a:p>
            <a:pPr>
              <a:defRPr/>
            </a:pPr>
            <a:r>
              <a:rPr lang="fr-FR" sz="1800" dirty="0"/>
              <a:t>	</a:t>
            </a:r>
            <a:r>
              <a:rPr lang="fr-FR" sz="1800" dirty="0">
                <a:sym typeface="Wingdings" pitchFamily="2" charset="2"/>
              </a:rPr>
              <a:t></a:t>
            </a:r>
            <a:r>
              <a:rPr lang="fr-FR" sz="1800" dirty="0"/>
              <a:t> il faut augmenter la participation aux conférences en électronique</a:t>
            </a:r>
            <a:endParaRPr dirty="0"/>
          </a:p>
          <a:p>
            <a:pPr>
              <a:defRPr/>
            </a:pPr>
            <a:r>
              <a:rPr lang="fr-FR" sz="1800" dirty="0"/>
              <a:t>	</a:t>
            </a:r>
            <a:r>
              <a:rPr lang="fr-FR" sz="1800" dirty="0">
                <a:sym typeface="Wingdings" pitchFamily="2" charset="2"/>
              </a:rPr>
              <a:t></a:t>
            </a:r>
            <a:r>
              <a:rPr lang="fr-FR" sz="1800" dirty="0"/>
              <a:t> il faut cibles des colloques et conférences pour la mécanique</a:t>
            </a:r>
            <a:endParaRPr dirty="0"/>
          </a:p>
        </p:txBody>
      </p:sp>
      <p:sp>
        <p:nvSpPr>
          <p:cNvPr id="1029884924" name="ZoneTexte 8"/>
          <p:cNvSpPr txBox="1"/>
          <p:nvPr/>
        </p:nvSpPr>
        <p:spPr bwMode="auto">
          <a:xfrm>
            <a:off x="-158229" y="4574909"/>
            <a:ext cx="10297143" cy="1015663"/>
          </a:xfrm>
          <a:prstGeom prst="rect">
            <a:avLst/>
          </a:prstGeom>
          <a:noFill/>
        </p:spPr>
        <p:txBody>
          <a:bodyPr wrap="square" rtlCol="0">
            <a:spAutoFit/>
          </a:bodyPr>
          <a:lstStyle/>
          <a:p>
            <a:pPr algn="ctr">
              <a:defRPr/>
            </a:pPr>
            <a:r>
              <a:rPr lang="fr-FR">
                <a:solidFill>
                  <a:srgbClr val="0070C0"/>
                </a:solidFill>
              </a:rPr>
              <a:t>La participation aux conférences permet de faire connaître nôtre travail, nos compétences, et nous permet de connaître le travail et les compétences des autres. En conférence, il ne faut pas rester dans son coin mais il faut échanger avec les collègues!</a:t>
            </a:r>
            <a:endParaRPr/>
          </a:p>
        </p:txBody>
      </p:sp>
      <p:sp>
        <p:nvSpPr>
          <p:cNvPr id="1425107414" name="Espace réservé du pied de page 7"/>
          <p:cNvSpPr>
            <a:spLocks noGrp="1"/>
          </p:cNvSpPr>
          <p:nvPr>
            <p:ph type="ftr" sz="quarter" idx="11"/>
          </p:nvPr>
        </p:nvSpPr>
        <p:spPr bwMode="auto">
          <a:xfrm>
            <a:off x="2938116" y="5714820"/>
            <a:ext cx="4896544" cy="322263"/>
          </a:xfrm>
        </p:spPr>
        <p:txBody>
          <a:bodyPr/>
          <a:lstStyle>
            <a:lvl1pPr>
              <a:defRPr>
                <a:solidFill>
                  <a:schemeClr val="bg1"/>
                </a:solidFill>
              </a:defRPr>
            </a:lvl1pPr>
          </a:lstStyle>
          <a:p>
            <a:pPr>
              <a:defRPr/>
            </a:pPr>
            <a:endParaRPr lang="fr-F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95414441" name="Espace réservé de la date 6"/>
          <p:cNvSpPr>
            <a:spLocks noGrp="1"/>
          </p:cNvSpPr>
          <p:nvPr>
            <p:ph type="dt" sz="half" idx="10"/>
          </p:nvPr>
        </p:nvSpPr>
        <p:spPr bwMode="auto"/>
        <p:txBody>
          <a:bodyPr/>
          <a:lstStyle>
            <a:lvl1pPr>
              <a:defRPr>
                <a:solidFill>
                  <a:schemeClr val="bg1"/>
                </a:solidFill>
              </a:defRPr>
            </a:lvl1pPr>
          </a:lstStyle>
          <a:p>
            <a:pPr>
              <a:defRPr/>
            </a:pPr>
            <a:fld id="{295CBC48-59D9-6880-53CD-BBC139CE313E}" type="datetime1">
              <a:rPr lang="fr-FR"/>
              <a:t>01/10/2026</a:t>
            </a:fld>
            <a:endParaRPr lang="fr-FR"/>
          </a:p>
        </p:txBody>
      </p:sp>
      <p:sp>
        <p:nvSpPr>
          <p:cNvPr id="467621938" name="Espace réservé du numéro de diapositive 8"/>
          <p:cNvSpPr>
            <a:spLocks noGrp="1"/>
          </p:cNvSpPr>
          <p:nvPr>
            <p:ph type="sldNum" sz="quarter" idx="12"/>
          </p:nvPr>
        </p:nvSpPr>
        <p:spPr bwMode="auto"/>
        <p:txBody>
          <a:bodyPr/>
          <a:lstStyle>
            <a:lvl1pPr>
              <a:defRPr>
                <a:solidFill>
                  <a:schemeClr val="bg1"/>
                </a:solidFill>
              </a:defRPr>
            </a:lvl1pPr>
          </a:lstStyle>
          <a:p>
            <a:pPr>
              <a:defRPr/>
            </a:pPr>
            <a:fld id="{CE484469-9C45-6E8E-CBA5-AF6C9BD850C5}" type="slidenum">
              <a:rPr lang="fr-FR"/>
              <a:t>19</a:t>
            </a:fld>
            <a:endParaRPr lang="fr-FR"/>
          </a:p>
        </p:txBody>
      </p:sp>
      <p:sp>
        <p:nvSpPr>
          <p:cNvPr id="944275076" name="Titre 1"/>
          <p:cNvSpPr>
            <a:spLocks noGrp="1"/>
          </p:cNvSpPr>
          <p:nvPr>
            <p:ph type="title"/>
          </p:nvPr>
        </p:nvSpPr>
        <p:spPr bwMode="auto"/>
        <p:txBody>
          <a:bodyPr/>
          <a:lstStyle/>
          <a:p>
            <a:pPr>
              <a:defRPr/>
            </a:pPr>
            <a:r>
              <a:rPr lang="fr-FR"/>
              <a:t>Demandes de R&amp;T</a:t>
            </a:r>
            <a:endParaRPr/>
          </a:p>
        </p:txBody>
      </p:sp>
      <p:sp>
        <p:nvSpPr>
          <p:cNvPr id="622040884" name="ZoneTexte 4"/>
          <p:cNvSpPr txBox="1"/>
          <p:nvPr/>
        </p:nvSpPr>
        <p:spPr bwMode="auto">
          <a:xfrm>
            <a:off x="556367" y="1409209"/>
            <a:ext cx="9660039" cy="3477875"/>
          </a:xfrm>
          <a:prstGeom prst="rect">
            <a:avLst/>
          </a:prstGeom>
          <a:noFill/>
        </p:spPr>
        <p:txBody>
          <a:bodyPr wrap="square" rtlCol="0">
            <a:spAutoFit/>
          </a:bodyPr>
          <a:lstStyle/>
          <a:p>
            <a:pPr marL="342900" indent="-342900">
              <a:buFont typeface="Arial"/>
              <a:buChar char="•"/>
              <a:defRPr/>
            </a:pPr>
            <a:r>
              <a:rPr lang="fr-FR" dirty="0">
                <a:solidFill>
                  <a:srgbClr val="FF6701"/>
                </a:solidFill>
              </a:rPr>
              <a:t>Financement de l’ordre de 10-30 k€ / an, pour 3 ans max, pour projets « Blue-Sky »: fonctionnement, petit matériel, missions</a:t>
            </a:r>
            <a:endParaRPr dirty="0"/>
          </a:p>
          <a:p>
            <a:pPr>
              <a:defRPr/>
            </a:pPr>
            <a:endParaRPr lang="fr-FR" dirty="0">
              <a:solidFill>
                <a:srgbClr val="FF6701"/>
              </a:solidFill>
            </a:endParaRPr>
          </a:p>
          <a:p>
            <a:pPr marL="342900" indent="-342900">
              <a:buFont typeface="Arial"/>
              <a:buChar char="•"/>
              <a:defRPr/>
            </a:pPr>
            <a:r>
              <a:rPr lang="fr-FR" dirty="0"/>
              <a:t>Soumission en 2 phases: </a:t>
            </a:r>
            <a:endParaRPr dirty="0"/>
          </a:p>
          <a:p>
            <a:pPr marL="844550" lvl="1" indent="-342900">
              <a:buFont typeface="Arial"/>
              <a:buChar char="•"/>
              <a:defRPr/>
            </a:pPr>
            <a:r>
              <a:rPr lang="fr-FR" dirty="0"/>
              <a:t>1</a:t>
            </a:r>
            <a:r>
              <a:rPr lang="fr-FR" baseline="30000" dirty="0"/>
              <a:t>ere</a:t>
            </a:r>
            <a:r>
              <a:rPr lang="fr-FR" dirty="0"/>
              <a:t> phase : 30/09 Lettre d’Intention</a:t>
            </a:r>
            <a:endParaRPr dirty="0"/>
          </a:p>
          <a:p>
            <a:pPr marL="844550" lvl="1" indent="-342900">
              <a:buFont typeface="Arial"/>
              <a:buChar char="•"/>
              <a:defRPr/>
            </a:pPr>
            <a:r>
              <a:rPr lang="fr-FR" dirty="0"/>
              <a:t>2</a:t>
            </a:r>
            <a:r>
              <a:rPr lang="fr-FR" baseline="30000" dirty="0"/>
              <a:t>eme</a:t>
            </a:r>
            <a:r>
              <a:rPr lang="fr-FR" dirty="0"/>
              <a:t> phase : 20/11 Dépôt fiche projet complet</a:t>
            </a:r>
            <a:endParaRPr dirty="0"/>
          </a:p>
          <a:p>
            <a:pPr marL="844550" lvl="1" indent="-342900">
              <a:buFont typeface="Arial"/>
              <a:buChar char="•"/>
              <a:defRPr/>
            </a:pPr>
            <a:endParaRPr lang="fr-FR" dirty="0"/>
          </a:p>
          <a:p>
            <a:pPr marL="342900" indent="-342900">
              <a:buFont typeface="Arial"/>
              <a:buChar char="•"/>
              <a:defRPr/>
            </a:pPr>
            <a:r>
              <a:rPr lang="fr-FR" dirty="0"/>
              <a:t>Demande de la direction de faire un « mini-codec » (1-2 slides) en réunion de directoire pour pouvoir décider de la 2</a:t>
            </a:r>
            <a:r>
              <a:rPr lang="fr-FR" baseline="30000" dirty="0"/>
              <a:t>eme</a:t>
            </a:r>
            <a:r>
              <a:rPr lang="fr-FR" dirty="0"/>
              <a:t> phase</a:t>
            </a:r>
            <a:endParaRPr dirty="0"/>
          </a:p>
          <a:p>
            <a:pPr marL="342900" indent="-342900">
              <a:buFont typeface="Arial"/>
              <a:buChar char="•"/>
              <a:defRPr/>
            </a:pPr>
            <a:endParaRPr lang="fr-FR" dirty="0"/>
          </a:p>
          <a:p>
            <a:pPr marL="342900" indent="-342900">
              <a:buFont typeface="Arial"/>
              <a:buChar char="•"/>
              <a:defRPr/>
            </a:pPr>
            <a:r>
              <a:rPr lang="fr-FR" dirty="0"/>
              <a:t>10 projets au laboratoire, 7 portés par des agents du Pôle</a:t>
            </a:r>
            <a:endParaRPr dirty="0"/>
          </a:p>
        </p:txBody>
      </p:sp>
      <p:sp>
        <p:nvSpPr>
          <p:cNvPr id="1810798475" name="Espace réservé du pied de page 7"/>
          <p:cNvSpPr>
            <a:spLocks noGrp="1"/>
          </p:cNvSpPr>
          <p:nvPr>
            <p:ph type="ftr" sz="quarter" idx="11"/>
          </p:nvPr>
        </p:nvSpPr>
        <p:spPr bwMode="auto">
          <a:xfrm>
            <a:off x="2938116" y="5714820"/>
            <a:ext cx="4896544" cy="322263"/>
          </a:xfrm>
        </p:spPr>
        <p:txBody>
          <a:bodyPr/>
          <a:lstStyle>
            <a:lvl1pPr>
              <a:defRPr>
                <a:solidFill>
                  <a:schemeClr val="bg1"/>
                </a:solidFill>
              </a:defRPr>
            </a:lvl1pPr>
          </a:lstStyle>
          <a:p>
            <a:pPr>
              <a:defRPr/>
            </a:pPr>
            <a:endParaRPr lang="fr-F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71180823" name="Espace réservé de la date 6"/>
          <p:cNvSpPr>
            <a:spLocks noGrp="1"/>
          </p:cNvSpPr>
          <p:nvPr>
            <p:ph type="dt" sz="half" idx="10"/>
          </p:nvPr>
        </p:nvSpPr>
        <p:spPr bwMode="auto"/>
        <p:txBody>
          <a:bodyPr/>
          <a:lstStyle>
            <a:lvl1pPr>
              <a:defRPr>
                <a:solidFill>
                  <a:schemeClr val="bg1"/>
                </a:solidFill>
              </a:defRPr>
            </a:lvl1pPr>
          </a:lstStyle>
          <a:p>
            <a:pPr>
              <a:defRPr/>
            </a:pPr>
            <a:fld id="{295CBC48-59D9-6880-53CD-BBC139CE313E}" type="datetime1">
              <a:rPr lang="fr-FR"/>
              <a:t>01/10/2026</a:t>
            </a:fld>
            <a:endParaRPr lang="fr-FR"/>
          </a:p>
        </p:txBody>
      </p:sp>
      <p:sp>
        <p:nvSpPr>
          <p:cNvPr id="1527841582" name="Espace réservé du numéro de diapositive 8"/>
          <p:cNvSpPr>
            <a:spLocks noGrp="1"/>
          </p:cNvSpPr>
          <p:nvPr>
            <p:ph type="sldNum" sz="quarter" idx="12"/>
          </p:nvPr>
        </p:nvSpPr>
        <p:spPr bwMode="auto"/>
        <p:txBody>
          <a:bodyPr/>
          <a:lstStyle>
            <a:lvl1pPr>
              <a:defRPr>
                <a:solidFill>
                  <a:schemeClr val="bg1"/>
                </a:solidFill>
              </a:defRPr>
            </a:lvl1pPr>
          </a:lstStyle>
          <a:p>
            <a:pPr>
              <a:defRPr/>
            </a:pPr>
            <a:fld id="{CE484469-9C45-6E8E-CBA5-AF6C9BD850C5}" type="slidenum">
              <a:rPr lang="fr-FR"/>
              <a:t>20</a:t>
            </a:fld>
            <a:endParaRPr lang="fr-FR"/>
          </a:p>
        </p:txBody>
      </p:sp>
      <p:sp>
        <p:nvSpPr>
          <p:cNvPr id="2009759447" name="Titre 1"/>
          <p:cNvSpPr>
            <a:spLocks noGrp="1"/>
          </p:cNvSpPr>
          <p:nvPr>
            <p:ph type="title"/>
          </p:nvPr>
        </p:nvSpPr>
        <p:spPr bwMode="auto"/>
        <p:txBody>
          <a:bodyPr/>
          <a:lstStyle/>
          <a:p>
            <a:pPr>
              <a:defRPr/>
            </a:pPr>
            <a:r>
              <a:rPr lang="fr-FR"/>
              <a:t>Demandes de R&amp;T</a:t>
            </a:r>
            <a:endParaRPr/>
          </a:p>
        </p:txBody>
      </p:sp>
      <p:sp>
        <p:nvSpPr>
          <p:cNvPr id="1903434892" name="ZoneTexte 2"/>
          <p:cNvSpPr txBox="1"/>
          <p:nvPr/>
        </p:nvSpPr>
        <p:spPr bwMode="auto">
          <a:xfrm>
            <a:off x="204588" y="1013520"/>
            <a:ext cx="10568187" cy="5324535"/>
          </a:xfrm>
          <a:prstGeom prst="rect">
            <a:avLst/>
          </a:prstGeom>
          <a:noFill/>
        </p:spPr>
        <p:txBody>
          <a:bodyPr wrap="square" rtlCol="0">
            <a:spAutoFit/>
          </a:bodyPr>
          <a:lstStyle/>
          <a:p>
            <a:pPr marL="342900" indent="-342900">
              <a:buFont typeface="Arial"/>
              <a:buChar char="•"/>
              <a:defRPr/>
            </a:pPr>
            <a:r>
              <a:rPr lang="fr-FR" b="1">
                <a:solidFill>
                  <a:srgbClr val="FF6701"/>
                </a:solidFill>
              </a:rPr>
              <a:t>Qdot-Det</a:t>
            </a:r>
            <a:r>
              <a:rPr lang="fr-FR"/>
              <a:t>, Veronique Puill, 96kE/4ans: utiliser les QDots comme des «wavelength shifters (WLS) pour décaler la lumière produite par un scintillateur ou un radiateur Cherenkovr, àfin de la collecter avec efficacité optimal sur le photodétecteurs.</a:t>
            </a:r>
            <a:endParaRPr/>
          </a:p>
          <a:p>
            <a:pPr marL="342900" indent="-342900">
              <a:buFont typeface="Arial"/>
              <a:buChar char="•"/>
              <a:defRPr/>
            </a:pPr>
            <a:endParaRPr lang="fr-FR"/>
          </a:p>
          <a:p>
            <a:pPr marL="342900" indent="-342900">
              <a:buFont typeface="Arial"/>
              <a:buChar char="•"/>
              <a:defRPr/>
            </a:pPr>
            <a:r>
              <a:rPr lang="fr-FR" b="1">
                <a:solidFill>
                  <a:srgbClr val="FF6701"/>
                </a:solidFill>
              </a:rPr>
              <a:t>Fast-Therm</a:t>
            </a:r>
            <a:r>
              <a:rPr lang="fr-FR"/>
              <a:t>, Julien Bonis, 25kE/ans : Développer, caractériser et fiabiliser l’intégration de matériaux à très haute conductivité thermique et à faible budget matière afin d’évacuer de forts flux thermiques au sein de détecteurs de particules</a:t>
            </a:r>
            <a:endParaRPr/>
          </a:p>
          <a:p>
            <a:pPr marL="342900" indent="-342900">
              <a:buFont typeface="Arial"/>
              <a:buChar char="•"/>
              <a:defRPr/>
            </a:pPr>
            <a:endParaRPr lang="fr-FR"/>
          </a:p>
          <a:p>
            <a:pPr marL="342900" indent="-342900">
              <a:buFont typeface="Arial"/>
              <a:buChar char="•"/>
              <a:defRPr/>
            </a:pPr>
            <a:r>
              <a:rPr lang="fr-FR" b="1">
                <a:solidFill>
                  <a:srgbClr val="FF6701"/>
                </a:solidFill>
              </a:rPr>
              <a:t>AIMS</a:t>
            </a:r>
            <a:r>
              <a:rPr lang="fr-FR"/>
              <a:t>, Françoise Bouvet, 37.6kE/3ans développer un </a:t>
            </a:r>
            <a:r>
              <a:rPr lang="fr-FR" i="1"/>
              <a:t>framework</a:t>
            </a:r>
            <a:r>
              <a:rPr lang="fr-FR"/>
              <a:t> logiciel utilisant l’intelligence artificielle (IA) pour optimiser les processus d’analyse hors-ligne en spectrométrie de masse.</a:t>
            </a:r>
            <a:endParaRPr/>
          </a:p>
          <a:p>
            <a:pPr marL="342900" indent="-342900">
              <a:buFont typeface="Arial"/>
              <a:buChar char="•"/>
              <a:defRPr/>
            </a:pPr>
            <a:endParaRPr lang="fr-FR"/>
          </a:p>
          <a:p>
            <a:pPr marL="342900" indent="-342900">
              <a:buFont typeface="Arial"/>
              <a:buChar char="•"/>
              <a:defRPr/>
            </a:pPr>
            <a:r>
              <a:rPr lang="fr-FR" b="1">
                <a:solidFill>
                  <a:srgbClr val="FF6701"/>
                </a:solidFill>
              </a:rPr>
              <a:t>GRAiNITA4𝛼</a:t>
            </a:r>
            <a:r>
              <a:rPr lang="fr-FR"/>
              <a:t>,</a:t>
            </a:r>
            <a:r>
              <a:rPr lang="fr-FR" b="1">
                <a:solidFill>
                  <a:srgbClr val="FF6701"/>
                </a:solidFill>
              </a:rPr>
              <a:t> </a:t>
            </a:r>
            <a:r>
              <a:rPr lang="fr-FR"/>
              <a:t>Giulia Hull, 30kE/3ans, Activités de R&amp;D associés au développement d’un détecteur de type GRAiNITA dans le contexte du Detector Concept Design ALFA pour FCCe+e-</a:t>
            </a:r>
            <a:endParaRPr/>
          </a:p>
          <a:p>
            <a:pPr marL="342900" indent="-342900">
              <a:buFont typeface="Arial"/>
              <a:buChar char="•"/>
              <a:defRPr/>
            </a:pPr>
            <a:endParaRPr lang="fr-FR"/>
          </a:p>
          <a:p>
            <a:pPr marL="342900" indent="-342900">
              <a:buFont typeface="Arial"/>
              <a:buChar char="•"/>
              <a:defRPr/>
            </a:pPr>
            <a:endParaRPr lang="fr-FR"/>
          </a:p>
        </p:txBody>
      </p:sp>
      <p:sp>
        <p:nvSpPr>
          <p:cNvPr id="735240024" name="Espace réservé du pied de page 7"/>
          <p:cNvSpPr>
            <a:spLocks noGrp="1"/>
          </p:cNvSpPr>
          <p:nvPr>
            <p:ph type="ftr" sz="quarter" idx="11"/>
          </p:nvPr>
        </p:nvSpPr>
        <p:spPr bwMode="auto">
          <a:xfrm>
            <a:off x="2938116" y="5714820"/>
            <a:ext cx="4896544" cy="322263"/>
          </a:xfrm>
        </p:spPr>
        <p:txBody>
          <a:bodyPr/>
          <a:lstStyle>
            <a:lvl1pPr>
              <a:defRPr>
                <a:solidFill>
                  <a:schemeClr val="bg1"/>
                </a:solidFill>
              </a:defRPr>
            </a:lvl1pPr>
          </a:lstStyle>
          <a:p>
            <a:pPr>
              <a:defRPr/>
            </a:pPr>
            <a:endParaRPr lang="fr-F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597877181" name="Espace réservé de la date 6"/>
          <p:cNvSpPr>
            <a:spLocks noGrp="1"/>
          </p:cNvSpPr>
          <p:nvPr>
            <p:ph type="dt" sz="half" idx="10"/>
          </p:nvPr>
        </p:nvSpPr>
        <p:spPr bwMode="auto"/>
        <p:txBody>
          <a:bodyPr/>
          <a:lstStyle>
            <a:lvl1pPr>
              <a:defRPr>
                <a:solidFill>
                  <a:schemeClr val="bg1"/>
                </a:solidFill>
              </a:defRPr>
            </a:lvl1pPr>
          </a:lstStyle>
          <a:p>
            <a:pPr>
              <a:defRPr/>
            </a:pPr>
            <a:fld id="{295CBC48-59D9-6880-53CD-BBC139CE313E}" type="datetime1">
              <a:rPr lang="fr-FR"/>
              <a:t>01/10/2026</a:t>
            </a:fld>
            <a:endParaRPr lang="fr-FR"/>
          </a:p>
        </p:txBody>
      </p:sp>
      <p:sp>
        <p:nvSpPr>
          <p:cNvPr id="492545456" name="Espace réservé du numéro de diapositive 8"/>
          <p:cNvSpPr>
            <a:spLocks noGrp="1"/>
          </p:cNvSpPr>
          <p:nvPr>
            <p:ph type="sldNum" sz="quarter" idx="12"/>
          </p:nvPr>
        </p:nvSpPr>
        <p:spPr bwMode="auto"/>
        <p:txBody>
          <a:bodyPr/>
          <a:lstStyle>
            <a:lvl1pPr>
              <a:defRPr>
                <a:solidFill>
                  <a:schemeClr val="bg1"/>
                </a:solidFill>
              </a:defRPr>
            </a:lvl1pPr>
          </a:lstStyle>
          <a:p>
            <a:pPr>
              <a:defRPr/>
            </a:pPr>
            <a:fld id="{CE484469-9C45-6E8E-CBA5-AF6C9BD850C5}" type="slidenum">
              <a:rPr lang="fr-FR"/>
              <a:t>21</a:t>
            </a:fld>
            <a:endParaRPr lang="fr-FR"/>
          </a:p>
        </p:txBody>
      </p:sp>
      <p:sp>
        <p:nvSpPr>
          <p:cNvPr id="1740606455" name="Titre 1"/>
          <p:cNvSpPr>
            <a:spLocks noGrp="1"/>
          </p:cNvSpPr>
          <p:nvPr>
            <p:ph type="title"/>
          </p:nvPr>
        </p:nvSpPr>
        <p:spPr bwMode="auto"/>
        <p:txBody>
          <a:bodyPr/>
          <a:lstStyle/>
          <a:p>
            <a:pPr>
              <a:defRPr/>
            </a:pPr>
            <a:r>
              <a:rPr lang="fr-FR"/>
              <a:t>Demandes de R&amp;T</a:t>
            </a:r>
            <a:endParaRPr/>
          </a:p>
        </p:txBody>
      </p:sp>
      <p:sp>
        <p:nvSpPr>
          <p:cNvPr id="37306518" name="ZoneTexte 2"/>
          <p:cNvSpPr txBox="1"/>
          <p:nvPr/>
        </p:nvSpPr>
        <p:spPr bwMode="auto">
          <a:xfrm>
            <a:off x="190844" y="1328102"/>
            <a:ext cx="10568187" cy="5016758"/>
          </a:xfrm>
          <a:prstGeom prst="rect">
            <a:avLst/>
          </a:prstGeom>
          <a:noFill/>
        </p:spPr>
        <p:txBody>
          <a:bodyPr wrap="square" rtlCol="0">
            <a:spAutoFit/>
          </a:bodyPr>
          <a:lstStyle/>
          <a:p>
            <a:pPr marL="342900" indent="-342900">
              <a:buFont typeface="Arial"/>
              <a:buChar char="•"/>
              <a:defRPr/>
            </a:pPr>
            <a:r>
              <a:rPr lang="fr-FR" b="1" dirty="0">
                <a:solidFill>
                  <a:srgbClr val="FF6701"/>
                </a:solidFill>
              </a:rPr>
              <a:t>Micro-</a:t>
            </a:r>
            <a:r>
              <a:rPr lang="fr-FR" b="1" dirty="0" err="1">
                <a:solidFill>
                  <a:srgbClr val="FF6701"/>
                </a:solidFill>
              </a:rPr>
              <a:t>Dosimetrie</a:t>
            </a:r>
            <a:r>
              <a:rPr lang="fr-FR" b="1" dirty="0">
                <a:solidFill>
                  <a:srgbClr val="FF6701"/>
                </a:solidFill>
              </a:rPr>
              <a:t> pour la Hadron </a:t>
            </a:r>
            <a:r>
              <a:rPr lang="fr-FR" b="1" dirty="0" err="1">
                <a:solidFill>
                  <a:srgbClr val="FF6701"/>
                </a:solidFill>
              </a:rPr>
              <a:t>Therapy</a:t>
            </a:r>
            <a:r>
              <a:rPr lang="fr-FR" dirty="0"/>
              <a:t>, Nabil </a:t>
            </a:r>
            <a:r>
              <a:rPr lang="fr-FR" dirty="0" err="1"/>
              <a:t>Karkour</a:t>
            </a:r>
            <a:r>
              <a:rPr lang="fr-FR" dirty="0"/>
              <a:t>, 53kE/4ans: développement d’un nouveau système d’acquisition de données à haut taux de comptage en protonthérapie </a:t>
            </a:r>
            <a:endParaRPr dirty="0"/>
          </a:p>
          <a:p>
            <a:pPr marL="342900" indent="-342900">
              <a:buFont typeface="Arial"/>
              <a:buChar char="•"/>
              <a:defRPr/>
            </a:pPr>
            <a:endParaRPr lang="fr-FR" dirty="0"/>
          </a:p>
          <a:p>
            <a:pPr marL="342900" indent="-342900">
              <a:buFont typeface="Arial"/>
              <a:buChar char="•"/>
              <a:defRPr/>
            </a:pPr>
            <a:r>
              <a:rPr lang="fr-FR" b="1" dirty="0">
                <a:solidFill>
                  <a:srgbClr val="FF6701"/>
                </a:solidFill>
              </a:rPr>
              <a:t>Périscope optique vertical</a:t>
            </a:r>
            <a:r>
              <a:rPr lang="fr-FR" dirty="0"/>
              <a:t>, Aymeric Van De Walle,50kE/4ans : réalisation d’un prototype d’un périscope optique vertical permettant de transporter des faisceaux optiques entre des plans horizontaux espacés de 2 m de hauteur avec une grande précision</a:t>
            </a:r>
            <a:endParaRPr dirty="0"/>
          </a:p>
          <a:p>
            <a:pPr marL="342900" indent="-342900">
              <a:buFont typeface="Arial"/>
              <a:buChar char="•"/>
              <a:defRPr/>
            </a:pPr>
            <a:endParaRPr lang="fr-FR" dirty="0"/>
          </a:p>
          <a:p>
            <a:pPr marL="342900" indent="-342900">
              <a:buFont typeface="Arial"/>
              <a:buChar char="•"/>
              <a:defRPr/>
            </a:pPr>
            <a:r>
              <a:rPr lang="fr-FR" b="1" dirty="0" err="1">
                <a:solidFill>
                  <a:srgbClr val="FF6701"/>
                </a:solidFill>
              </a:rPr>
              <a:t>FemtoSync</a:t>
            </a:r>
            <a:r>
              <a:rPr lang="fr-FR" dirty="0"/>
              <a:t>, Daniel Charlet, 45kE/3ans : développement des deux cartes d’extension d’ IDROGEN, une pour les courtes distances et la haute précision (</a:t>
            </a:r>
            <a:r>
              <a:rPr lang="fr-FR" dirty="0" err="1"/>
              <a:t>WhiteFocs</a:t>
            </a:r>
            <a:r>
              <a:rPr lang="fr-FR" dirty="0"/>
              <a:t>) et une pour conserver la précision à la </a:t>
            </a:r>
            <a:r>
              <a:rPr lang="fr-FR" dirty="0" err="1"/>
              <a:t>ps</a:t>
            </a:r>
            <a:r>
              <a:rPr lang="fr-FR" dirty="0"/>
              <a:t> pour distance au </a:t>
            </a:r>
            <a:r>
              <a:rPr lang="fr-FR" dirty="0" err="1"/>
              <a:t>dela</a:t>
            </a:r>
            <a:r>
              <a:rPr lang="fr-FR" dirty="0"/>
              <a:t> de 10 km (</a:t>
            </a:r>
            <a:r>
              <a:rPr lang="fr-FR" dirty="0" err="1"/>
              <a:t>WhiteStork</a:t>
            </a:r>
            <a:r>
              <a:rPr lang="fr-FR" dirty="0"/>
              <a:t>). </a:t>
            </a:r>
            <a:endParaRPr dirty="0"/>
          </a:p>
          <a:p>
            <a:pPr>
              <a:defRPr/>
            </a:pPr>
            <a:endParaRPr lang="fr-FR" dirty="0"/>
          </a:p>
          <a:p>
            <a:pPr marL="342900" indent="-342900">
              <a:buFont typeface="Arial"/>
              <a:buChar char="•"/>
              <a:defRPr/>
            </a:pPr>
            <a:endParaRPr lang="fr-FR" dirty="0"/>
          </a:p>
          <a:p>
            <a:pPr marL="342900" indent="-342900">
              <a:buFont typeface="Arial"/>
              <a:buChar char="•"/>
              <a:defRPr/>
            </a:pPr>
            <a:endParaRPr lang="fr-FR" dirty="0"/>
          </a:p>
          <a:p>
            <a:pPr marL="342900" indent="-342900">
              <a:buFont typeface="Arial"/>
              <a:buChar char="•"/>
              <a:defRPr/>
            </a:pPr>
            <a:endParaRPr lang="fr-FR" dirty="0"/>
          </a:p>
        </p:txBody>
      </p:sp>
      <p:sp>
        <p:nvSpPr>
          <p:cNvPr id="1422350762" name="Espace réservé du pied de page 7"/>
          <p:cNvSpPr>
            <a:spLocks noGrp="1"/>
          </p:cNvSpPr>
          <p:nvPr>
            <p:ph type="ftr" sz="quarter" idx="11"/>
          </p:nvPr>
        </p:nvSpPr>
        <p:spPr bwMode="auto">
          <a:xfrm>
            <a:off x="2938116" y="5714820"/>
            <a:ext cx="4896544" cy="322263"/>
          </a:xfrm>
        </p:spPr>
        <p:txBody>
          <a:bodyPr/>
          <a:lstStyle>
            <a:lvl1pPr>
              <a:defRPr>
                <a:solidFill>
                  <a:schemeClr val="bg1"/>
                </a:solidFill>
              </a:defRPr>
            </a:lvl1pPr>
          </a:lstStyle>
          <a:p>
            <a:pPr>
              <a:defRPr/>
            </a:pPr>
            <a:endParaRPr lang="fr-F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102888237" name="Titre 1"/>
          <p:cNvSpPr>
            <a:spLocks noGrp="1"/>
          </p:cNvSpPr>
          <p:nvPr>
            <p:ph type="title"/>
          </p:nvPr>
        </p:nvSpPr>
        <p:spPr bwMode="auto"/>
        <p:txBody>
          <a:bodyPr/>
          <a:lstStyle/>
          <a:p>
            <a:pPr>
              <a:defRPr/>
            </a:pPr>
            <a:r>
              <a:rPr lang="fr-FR"/>
              <a:t>Occupation des salles</a:t>
            </a:r>
            <a:endParaRPr/>
          </a:p>
        </p:txBody>
      </p:sp>
      <p:sp>
        <p:nvSpPr>
          <p:cNvPr id="1297505488" name="Espace réservé de la date 4"/>
          <p:cNvSpPr>
            <a:spLocks noGrp="1"/>
          </p:cNvSpPr>
          <p:nvPr>
            <p:ph type="dt" sz="half" idx="10"/>
          </p:nvPr>
        </p:nvSpPr>
        <p:spPr bwMode="auto"/>
        <p:txBody>
          <a:bodyPr/>
          <a:lstStyle/>
          <a:p>
            <a:pPr>
              <a:defRPr/>
            </a:pPr>
            <a:fld id="{BD7ACAEE-26E2-4090-BA40-F9D135FCBEFC}" type="datetime1">
              <a:rPr lang="fr-FR"/>
              <a:t>01/10/2026</a:t>
            </a:fld>
            <a:endParaRPr lang="fr-FR"/>
          </a:p>
        </p:txBody>
      </p:sp>
      <p:sp>
        <p:nvSpPr>
          <p:cNvPr id="1998632382" name="Espace réservé du numéro de diapositive 6"/>
          <p:cNvSpPr>
            <a:spLocks noGrp="1"/>
          </p:cNvSpPr>
          <p:nvPr>
            <p:ph type="sldNum" sz="quarter" idx="12"/>
          </p:nvPr>
        </p:nvSpPr>
        <p:spPr bwMode="auto"/>
        <p:txBody>
          <a:bodyPr/>
          <a:lstStyle/>
          <a:p>
            <a:pPr>
              <a:defRPr/>
            </a:pPr>
            <a:fld id="{77E71596-5F9D-49C5-9701-16B3CA54319D}" type="slidenum">
              <a:rPr lang="fr-FR"/>
              <a:t>22</a:t>
            </a:fld>
            <a:endParaRPr lang="fr-FR"/>
          </a:p>
        </p:txBody>
      </p:sp>
      <p:sp>
        <p:nvSpPr>
          <p:cNvPr id="704951859" name="ZoneTexte 2"/>
          <p:cNvSpPr txBox="1"/>
          <p:nvPr/>
        </p:nvSpPr>
        <p:spPr bwMode="auto">
          <a:xfrm>
            <a:off x="489843" y="1113640"/>
            <a:ext cx="9444017" cy="2677656"/>
          </a:xfrm>
          <a:prstGeom prst="rect">
            <a:avLst/>
          </a:prstGeom>
          <a:noFill/>
        </p:spPr>
        <p:txBody>
          <a:bodyPr wrap="square" rtlCol="0">
            <a:spAutoFit/>
          </a:bodyPr>
          <a:lstStyle/>
          <a:p>
            <a:pPr marL="342900" indent="-342900">
              <a:buFont typeface="Arial"/>
              <a:buChar char="•"/>
              <a:defRPr/>
            </a:pPr>
            <a:r>
              <a:rPr lang="fr-FR" dirty="0">
                <a:solidFill>
                  <a:srgbClr val="002060"/>
                </a:solidFill>
              </a:rPr>
              <a:t>Demande de la direction de mettre à jour sur HITO, pour tous les agents, l’information concernant la localisation de leur bureau. </a:t>
            </a:r>
            <a:endParaRPr dirty="0">
              <a:solidFill>
                <a:srgbClr val="002060"/>
              </a:solidFill>
            </a:endParaRPr>
          </a:p>
          <a:p>
            <a:pPr>
              <a:defRPr/>
            </a:pPr>
            <a:r>
              <a:rPr lang="fr-FR" sz="1800" dirty="0">
                <a:solidFill>
                  <a:srgbClr val="002060"/>
                </a:solidFill>
              </a:rPr>
              <a:t>	- Ficher Excel extrait de HITO mis à jour par les responsables de 	département</a:t>
            </a:r>
            <a:endParaRPr dirty="0">
              <a:solidFill>
                <a:srgbClr val="002060"/>
              </a:solidFill>
            </a:endParaRPr>
          </a:p>
          <a:p>
            <a:pPr>
              <a:defRPr/>
            </a:pPr>
            <a:r>
              <a:rPr lang="fr-FR" sz="1800" dirty="0">
                <a:solidFill>
                  <a:srgbClr val="002060"/>
                </a:solidFill>
              </a:rPr>
              <a:t>	- À partir de cette base corrigé, l’RH se charge de mettre à jour HITO</a:t>
            </a:r>
            <a:endParaRPr dirty="0">
              <a:solidFill>
                <a:srgbClr val="002060"/>
              </a:solidFill>
            </a:endParaRPr>
          </a:p>
          <a:p>
            <a:pPr>
              <a:defRPr/>
            </a:pPr>
            <a:r>
              <a:rPr lang="fr-FR" sz="1800" dirty="0">
                <a:solidFill>
                  <a:srgbClr val="002060"/>
                </a:solidFill>
              </a:rPr>
              <a:t>	- Demande de vérification/control chaque mois, pour garder 	l’information à jour</a:t>
            </a:r>
            <a:endParaRPr dirty="0">
              <a:solidFill>
                <a:srgbClr val="002060"/>
              </a:solidFill>
            </a:endParaRPr>
          </a:p>
          <a:p>
            <a:pPr>
              <a:defRPr/>
            </a:pPr>
            <a:endParaRPr lang="fr-FR" sz="1800" dirty="0">
              <a:solidFill>
                <a:srgbClr val="002060"/>
              </a:solidFill>
            </a:endParaRPr>
          </a:p>
          <a:p>
            <a:pPr marL="285750" indent="-285750">
              <a:buFont typeface="Arial"/>
              <a:buChar char="•"/>
              <a:defRPr/>
            </a:pPr>
            <a:r>
              <a:rPr lang="fr-FR" dirty="0">
                <a:solidFill>
                  <a:srgbClr val="002060"/>
                </a:solidFill>
              </a:rPr>
              <a:t>Travail de recensement des salles technique effectué pour rationalisation</a:t>
            </a:r>
            <a:endParaRPr dirty="0">
              <a:solidFill>
                <a:srgbClr val="002060"/>
              </a:solidFill>
            </a:endParaRPr>
          </a:p>
        </p:txBody>
      </p:sp>
      <p:sp>
        <p:nvSpPr>
          <p:cNvPr id="741558932" name="ZoneTexte 3"/>
          <p:cNvSpPr txBox="1"/>
          <p:nvPr/>
        </p:nvSpPr>
        <p:spPr bwMode="auto">
          <a:xfrm>
            <a:off x="3823745" y="4545738"/>
            <a:ext cx="2621230" cy="400110"/>
          </a:xfrm>
          <a:prstGeom prst="rect">
            <a:avLst/>
          </a:prstGeom>
          <a:noFill/>
        </p:spPr>
        <p:txBody>
          <a:bodyPr wrap="none" rtlCol="0">
            <a:spAutoFit/>
          </a:bodyPr>
          <a:lstStyle/>
          <a:p>
            <a:pPr>
              <a:defRPr/>
            </a:pPr>
            <a:r>
              <a:rPr lang="fr-FR" dirty="0" err="1"/>
              <a:t>AsTech</a:t>
            </a:r>
            <a:r>
              <a:rPr lang="fr-FR" dirty="0"/>
              <a:t> en </a:t>
            </a:r>
            <a:r>
              <a:rPr lang="fr-FR" dirty="0" err="1"/>
              <a:t>decembre</a:t>
            </a:r>
            <a:endParaRPr lang="fr-FR" dirty="0"/>
          </a:p>
        </p:txBody>
      </p:sp>
      <p:sp>
        <p:nvSpPr>
          <p:cNvPr id="1811606486" name="Espace réservé du pied de page 7"/>
          <p:cNvSpPr>
            <a:spLocks noGrp="1"/>
          </p:cNvSpPr>
          <p:nvPr>
            <p:ph type="ftr" sz="quarter" idx="11"/>
          </p:nvPr>
        </p:nvSpPr>
        <p:spPr bwMode="auto">
          <a:xfrm>
            <a:off x="2938116" y="5714820"/>
            <a:ext cx="4896544" cy="322263"/>
          </a:xfrm>
        </p:spPr>
        <p:txBody>
          <a:bodyPr/>
          <a:lstStyle>
            <a:lvl1pPr>
              <a:defRPr>
                <a:solidFill>
                  <a:schemeClr val="bg1"/>
                </a:solidFill>
              </a:defRPr>
            </a:lvl1pPr>
          </a:lstStyle>
          <a:p>
            <a:pPr>
              <a:defRPr/>
            </a:pPr>
            <a:endParaRPr lang="fr-FR"/>
          </a:p>
        </p:txBody>
      </p:sp>
    </p:spTree>
    <p:extLst>
      <p:ext uri="{BB962C8B-B14F-4D97-AF65-F5344CB8AC3E}">
        <p14:creationId xmlns:p14="http://schemas.microsoft.com/office/powerpoint/2010/main" val="34502805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E3F37E0C-FF5B-0A36-EED5-F279C12F176C}"/>
            </a:ext>
          </a:extLst>
        </p:cNvPr>
        <p:cNvGrpSpPr/>
        <p:nvPr/>
      </p:nvGrpSpPr>
      <p:grpSpPr bwMode="auto">
        <a:xfrm>
          <a:off x="0" y="0"/>
          <a:ext cx="0" cy="0"/>
          <a:chOff x="0" y="0"/>
          <a:chExt cx="0" cy="0"/>
        </a:xfrm>
      </p:grpSpPr>
      <p:sp>
        <p:nvSpPr>
          <p:cNvPr id="1102888237" name="Titre 1">
            <a:extLst>
              <a:ext uri="{FF2B5EF4-FFF2-40B4-BE49-F238E27FC236}">
                <a16:creationId xmlns:a16="http://schemas.microsoft.com/office/drawing/2014/main" id="{6B660CDD-2121-7D7F-C42F-691A4473129C}"/>
              </a:ext>
            </a:extLst>
          </p:cNvPr>
          <p:cNvSpPr>
            <a:spLocks noGrp="1"/>
          </p:cNvSpPr>
          <p:nvPr>
            <p:ph type="title"/>
          </p:nvPr>
        </p:nvSpPr>
        <p:spPr bwMode="auto"/>
        <p:txBody>
          <a:bodyPr/>
          <a:lstStyle/>
          <a:p>
            <a:pPr>
              <a:defRPr/>
            </a:pPr>
            <a:r>
              <a:rPr lang="fr-FR" dirty="0"/>
              <a:t>Occupation des salles</a:t>
            </a:r>
            <a:endParaRPr dirty="0"/>
          </a:p>
        </p:txBody>
      </p:sp>
      <p:sp>
        <p:nvSpPr>
          <p:cNvPr id="1297505488" name="Espace réservé de la date 4">
            <a:extLst>
              <a:ext uri="{FF2B5EF4-FFF2-40B4-BE49-F238E27FC236}">
                <a16:creationId xmlns:a16="http://schemas.microsoft.com/office/drawing/2014/main" id="{0A88081F-DCCF-D55C-780E-11E7442B596E}"/>
              </a:ext>
            </a:extLst>
          </p:cNvPr>
          <p:cNvSpPr>
            <a:spLocks noGrp="1"/>
          </p:cNvSpPr>
          <p:nvPr>
            <p:ph type="dt" sz="half" idx="10"/>
          </p:nvPr>
        </p:nvSpPr>
        <p:spPr bwMode="auto"/>
        <p:txBody>
          <a:bodyPr/>
          <a:lstStyle/>
          <a:p>
            <a:pPr>
              <a:defRPr/>
            </a:pPr>
            <a:fld id="{BD7ACAEE-26E2-4090-BA40-F9D135FCBEFC}" type="datetime1">
              <a:rPr lang="fr-FR"/>
              <a:t>01/10/2026</a:t>
            </a:fld>
            <a:endParaRPr lang="fr-FR"/>
          </a:p>
        </p:txBody>
      </p:sp>
      <p:sp>
        <p:nvSpPr>
          <p:cNvPr id="1998632382" name="Espace réservé du numéro de diapositive 6">
            <a:extLst>
              <a:ext uri="{FF2B5EF4-FFF2-40B4-BE49-F238E27FC236}">
                <a16:creationId xmlns:a16="http://schemas.microsoft.com/office/drawing/2014/main" id="{84658366-21D1-4719-6775-C1B8B6BEBDCC}"/>
              </a:ext>
            </a:extLst>
          </p:cNvPr>
          <p:cNvSpPr>
            <a:spLocks noGrp="1"/>
          </p:cNvSpPr>
          <p:nvPr>
            <p:ph type="sldNum" sz="quarter" idx="12"/>
          </p:nvPr>
        </p:nvSpPr>
        <p:spPr bwMode="auto"/>
        <p:txBody>
          <a:bodyPr/>
          <a:lstStyle/>
          <a:p>
            <a:pPr>
              <a:defRPr/>
            </a:pPr>
            <a:fld id="{77E71596-5F9D-49C5-9701-16B3CA54319D}" type="slidenum">
              <a:rPr lang="fr-FR"/>
              <a:t>23</a:t>
            </a:fld>
            <a:endParaRPr lang="fr-FR"/>
          </a:p>
        </p:txBody>
      </p:sp>
      <p:sp>
        <p:nvSpPr>
          <p:cNvPr id="704951859" name="ZoneTexte 2">
            <a:extLst>
              <a:ext uri="{FF2B5EF4-FFF2-40B4-BE49-F238E27FC236}">
                <a16:creationId xmlns:a16="http://schemas.microsoft.com/office/drawing/2014/main" id="{35946A98-80FD-726A-0419-59D95629E3A0}"/>
              </a:ext>
            </a:extLst>
          </p:cNvPr>
          <p:cNvSpPr txBox="1"/>
          <p:nvPr/>
        </p:nvSpPr>
        <p:spPr bwMode="auto">
          <a:xfrm>
            <a:off x="489843" y="1113640"/>
            <a:ext cx="9444017" cy="3754874"/>
          </a:xfrm>
          <a:prstGeom prst="rect">
            <a:avLst/>
          </a:prstGeom>
          <a:noFill/>
        </p:spPr>
        <p:txBody>
          <a:bodyPr wrap="square" rtlCol="0">
            <a:spAutoFit/>
          </a:bodyPr>
          <a:lstStyle/>
          <a:p>
            <a:pPr marL="342900" indent="-342900">
              <a:buFont typeface="Arial"/>
              <a:buChar char="•"/>
              <a:defRPr/>
            </a:pPr>
            <a:r>
              <a:rPr lang="fr-FR" dirty="0">
                <a:solidFill>
                  <a:srgbClr val="0070C0"/>
                </a:solidFill>
              </a:rPr>
              <a:t>Demande de bureaux: agent </a:t>
            </a:r>
            <a:r>
              <a:rPr lang="fr-FR" dirty="0">
                <a:solidFill>
                  <a:srgbClr val="0070C0"/>
                </a:solidFill>
                <a:sym typeface="Wingdings" pitchFamily="2" charset="2"/>
              </a:rPr>
              <a:t> </a:t>
            </a:r>
            <a:r>
              <a:rPr lang="fr-FR" dirty="0">
                <a:solidFill>
                  <a:srgbClr val="0070C0"/>
                </a:solidFill>
              </a:rPr>
              <a:t>responsable hiérarchique </a:t>
            </a:r>
            <a:r>
              <a:rPr lang="fr-FR" dirty="0">
                <a:solidFill>
                  <a:srgbClr val="0070C0"/>
                </a:solidFill>
                <a:sym typeface="Wingdings" pitchFamily="2" charset="2"/>
              </a:rPr>
              <a:t> DT  </a:t>
            </a:r>
            <a:r>
              <a:rPr lang="fr-FR" b="1" dirty="0">
                <a:solidFill>
                  <a:srgbClr val="FF6701"/>
                </a:solidFill>
                <a:sym typeface="Wingdings" pitchFamily="2" charset="2"/>
              </a:rPr>
              <a:t>arbitrage en directoire </a:t>
            </a:r>
            <a:r>
              <a:rPr lang="fr-FR" dirty="0">
                <a:solidFill>
                  <a:srgbClr val="0070C0"/>
                </a:solidFill>
                <a:sym typeface="Wingdings" pitchFamily="2" charset="2"/>
              </a:rPr>
              <a:t>(qui tient compte des jours de présence au labo et du degré de responsabilité hiérarchique)</a:t>
            </a:r>
            <a:endParaRPr lang="fr-FR" dirty="0">
              <a:solidFill>
                <a:srgbClr val="0070C0"/>
              </a:solidFill>
            </a:endParaRPr>
          </a:p>
          <a:p>
            <a:pPr marL="342900" indent="-342900">
              <a:buFont typeface="Arial"/>
              <a:buChar char="•"/>
              <a:defRPr/>
            </a:pPr>
            <a:endParaRPr lang="fr-FR" sz="1800" dirty="0">
              <a:solidFill>
                <a:srgbClr val="0070C0"/>
              </a:solidFill>
            </a:endParaRPr>
          </a:p>
          <a:p>
            <a:pPr marL="285750" indent="-285750">
              <a:buFont typeface="Arial"/>
              <a:buChar char="•"/>
              <a:defRPr/>
            </a:pPr>
            <a:r>
              <a:rPr lang="fr-FR" dirty="0">
                <a:solidFill>
                  <a:srgbClr val="0070C0"/>
                </a:solidFill>
              </a:rPr>
              <a:t>Demande de salles technique: service/responsable hiérarchique/CODEC </a:t>
            </a:r>
            <a:r>
              <a:rPr lang="fr-FR" dirty="0">
                <a:solidFill>
                  <a:srgbClr val="0070C0"/>
                </a:solidFill>
                <a:sym typeface="Wingdings" pitchFamily="2" charset="2"/>
              </a:rPr>
              <a:t> DT  </a:t>
            </a:r>
            <a:r>
              <a:rPr lang="fr-FR" b="1" dirty="0">
                <a:solidFill>
                  <a:srgbClr val="FF6701"/>
                </a:solidFill>
                <a:sym typeface="Wingdings" pitchFamily="2" charset="2"/>
              </a:rPr>
              <a:t>arbitrage en directoire</a:t>
            </a:r>
          </a:p>
          <a:p>
            <a:pPr marL="285750" indent="-285750">
              <a:buFont typeface="Arial"/>
              <a:buChar char="•"/>
              <a:defRPr/>
            </a:pPr>
            <a:endParaRPr lang="fr-FR" b="1" dirty="0">
              <a:solidFill>
                <a:srgbClr val="FF6701"/>
              </a:solidFill>
              <a:sym typeface="Wingdings" pitchFamily="2" charset="2"/>
            </a:endParaRPr>
          </a:p>
          <a:p>
            <a:pPr marL="285750" indent="-285750">
              <a:buFont typeface="Arial"/>
              <a:buChar char="•"/>
              <a:defRPr/>
            </a:pPr>
            <a:r>
              <a:rPr lang="fr-FR" dirty="0">
                <a:solidFill>
                  <a:srgbClr val="0070C0"/>
                </a:solidFill>
                <a:sym typeface="Wingdings" pitchFamily="2" charset="2"/>
              </a:rPr>
              <a:t>Demande de travaux via </a:t>
            </a:r>
            <a:r>
              <a:rPr lang="fr-FR" dirty="0" err="1">
                <a:solidFill>
                  <a:srgbClr val="0070C0"/>
                </a:solidFill>
                <a:sym typeface="Wingdings" pitchFamily="2" charset="2"/>
              </a:rPr>
              <a:t>Zammad</a:t>
            </a:r>
            <a:r>
              <a:rPr lang="fr-FR" dirty="0">
                <a:solidFill>
                  <a:srgbClr val="0070C0"/>
                </a:solidFill>
                <a:sym typeface="Wingdings" pitchFamily="2" charset="2"/>
              </a:rPr>
              <a:t> au Copil Infra</a:t>
            </a:r>
          </a:p>
          <a:p>
            <a:pPr marL="285750" indent="-285750">
              <a:buFont typeface="Arial"/>
              <a:buChar char="•"/>
              <a:defRPr/>
            </a:pPr>
            <a:endParaRPr lang="fr-FR" b="1" dirty="0">
              <a:solidFill>
                <a:srgbClr val="FF6701"/>
              </a:solidFill>
              <a:sym typeface="Wingdings" pitchFamily="2" charset="2"/>
            </a:endParaRPr>
          </a:p>
          <a:p>
            <a:pPr marL="285750" indent="-285750">
              <a:buFont typeface="Arial"/>
              <a:buChar char="•"/>
              <a:defRPr/>
            </a:pPr>
            <a:endParaRPr lang="fr-FR" b="1" dirty="0">
              <a:solidFill>
                <a:srgbClr val="FF6701"/>
              </a:solidFill>
              <a:sym typeface="Wingdings" pitchFamily="2" charset="2"/>
            </a:endParaRPr>
          </a:p>
          <a:p>
            <a:pPr marL="285750" indent="-285750">
              <a:buFont typeface="Arial"/>
              <a:buChar char="•"/>
              <a:defRPr/>
            </a:pPr>
            <a:endParaRPr lang="fr-FR" b="1" dirty="0">
              <a:solidFill>
                <a:srgbClr val="FF6701"/>
              </a:solidFill>
              <a:sym typeface="Wingdings" pitchFamily="2" charset="2"/>
            </a:endParaRPr>
          </a:p>
          <a:p>
            <a:pPr marL="285750" indent="-285750">
              <a:buFont typeface="Arial"/>
              <a:buChar char="•"/>
              <a:defRPr/>
            </a:pPr>
            <a:endParaRPr dirty="0">
              <a:solidFill>
                <a:srgbClr val="0070C0"/>
              </a:solidFill>
            </a:endParaRPr>
          </a:p>
        </p:txBody>
      </p:sp>
      <p:sp>
        <p:nvSpPr>
          <p:cNvPr id="741558932" name="ZoneTexte 3">
            <a:extLst>
              <a:ext uri="{FF2B5EF4-FFF2-40B4-BE49-F238E27FC236}">
                <a16:creationId xmlns:a16="http://schemas.microsoft.com/office/drawing/2014/main" id="{6F0B5ECB-43DA-60F0-46F0-A0C128A2BA86}"/>
              </a:ext>
            </a:extLst>
          </p:cNvPr>
          <p:cNvSpPr txBox="1"/>
          <p:nvPr/>
        </p:nvSpPr>
        <p:spPr bwMode="auto">
          <a:xfrm>
            <a:off x="3823745" y="4545738"/>
            <a:ext cx="2621230" cy="400110"/>
          </a:xfrm>
          <a:prstGeom prst="rect">
            <a:avLst/>
          </a:prstGeom>
          <a:noFill/>
        </p:spPr>
        <p:txBody>
          <a:bodyPr wrap="none" rtlCol="0">
            <a:spAutoFit/>
          </a:bodyPr>
          <a:lstStyle/>
          <a:p>
            <a:pPr>
              <a:defRPr/>
            </a:pPr>
            <a:r>
              <a:rPr lang="fr-FR" dirty="0" err="1"/>
              <a:t>AsTech</a:t>
            </a:r>
            <a:r>
              <a:rPr lang="fr-FR" dirty="0"/>
              <a:t> en </a:t>
            </a:r>
            <a:r>
              <a:rPr lang="fr-FR" dirty="0" err="1"/>
              <a:t>decembre</a:t>
            </a:r>
            <a:endParaRPr lang="fr-FR" dirty="0"/>
          </a:p>
        </p:txBody>
      </p:sp>
      <p:sp>
        <p:nvSpPr>
          <p:cNvPr id="1811606486" name="Espace réservé du pied de page 7">
            <a:extLst>
              <a:ext uri="{FF2B5EF4-FFF2-40B4-BE49-F238E27FC236}">
                <a16:creationId xmlns:a16="http://schemas.microsoft.com/office/drawing/2014/main" id="{EF4A9E57-1F8F-2562-7DF5-02C98EC2EEE1}"/>
              </a:ext>
            </a:extLst>
          </p:cNvPr>
          <p:cNvSpPr>
            <a:spLocks noGrp="1"/>
          </p:cNvSpPr>
          <p:nvPr>
            <p:ph type="ftr" sz="quarter" idx="11"/>
          </p:nvPr>
        </p:nvSpPr>
        <p:spPr bwMode="auto">
          <a:xfrm>
            <a:off x="2938116" y="5714820"/>
            <a:ext cx="4896544" cy="322263"/>
          </a:xfrm>
        </p:spPr>
        <p:txBody>
          <a:bodyPr/>
          <a:lstStyle>
            <a:lvl1pPr>
              <a:defRPr>
                <a:solidFill>
                  <a:schemeClr val="bg1"/>
                </a:solidFill>
              </a:defRPr>
            </a:lvl1pPr>
          </a:lstStyle>
          <a:p>
            <a:pPr>
              <a:defRPr/>
            </a:pPr>
            <a:endParaRPr lang="fr-FR"/>
          </a:p>
        </p:txBody>
      </p:sp>
    </p:spTree>
    <p:extLst>
      <p:ext uri="{BB962C8B-B14F-4D97-AF65-F5344CB8AC3E}">
        <p14:creationId xmlns:p14="http://schemas.microsoft.com/office/powerpoint/2010/main" val="22117062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Adoption d’une charte IA</a:t>
            </a:r>
          </a:p>
        </p:txBody>
      </p:sp>
      <p:sp>
        <p:nvSpPr>
          <p:cNvPr id="3" name="Espace réservé du texte 2"/>
          <p:cNvSpPr>
            <a:spLocks noGrp="1"/>
          </p:cNvSpPr>
          <p:nvPr>
            <p:ph type="body" idx="1"/>
          </p:nvPr>
        </p:nvSpPr>
        <p:spPr>
          <a:xfrm>
            <a:off x="334512" y="758825"/>
            <a:ext cx="4557712" cy="727075"/>
          </a:xfrm>
        </p:spPr>
        <p:txBody>
          <a:bodyPr>
            <a:normAutofit fontScale="47500" lnSpcReduction="20000"/>
          </a:bodyPr>
          <a:lstStyle/>
          <a:p>
            <a:r>
              <a:rPr lang="fr-FR" dirty="0"/>
              <a:t>Adoption en aout 2025</a:t>
            </a:r>
          </a:p>
        </p:txBody>
      </p:sp>
      <p:pic>
        <p:nvPicPr>
          <p:cNvPr id="11" name="Espace réservé du contenu 10">
            <a:extLst>
              <a:ext uri="{FF2B5EF4-FFF2-40B4-BE49-F238E27FC236}">
                <a16:creationId xmlns:a16="http://schemas.microsoft.com/office/drawing/2014/main" id="{2300107A-DD98-4AD2-8B28-3AAB52891BF5}"/>
              </a:ext>
            </a:extLst>
          </p:cNvPr>
          <p:cNvPicPr>
            <a:picLocks noGrp="1" noChangeAspect="1"/>
          </p:cNvPicPr>
          <p:nvPr>
            <p:ph sz="half" idx="2"/>
          </p:nvPr>
        </p:nvPicPr>
        <p:blipFill>
          <a:blip r:embed="rId2"/>
          <a:stretch>
            <a:fillRect/>
          </a:stretch>
        </p:blipFill>
        <p:spPr>
          <a:xfrm>
            <a:off x="1425948" y="1558959"/>
            <a:ext cx="2731628" cy="3909979"/>
          </a:xfrm>
        </p:spPr>
      </p:pic>
      <p:sp>
        <p:nvSpPr>
          <p:cNvPr id="5" name="Espace réservé du texte 4"/>
          <p:cNvSpPr>
            <a:spLocks noGrp="1"/>
          </p:cNvSpPr>
          <p:nvPr>
            <p:ph type="body" sz="quarter" idx="3"/>
          </p:nvPr>
        </p:nvSpPr>
        <p:spPr>
          <a:xfrm>
            <a:off x="4306267" y="1426462"/>
            <a:ext cx="4579937" cy="727075"/>
          </a:xfrm>
        </p:spPr>
        <p:txBody>
          <a:bodyPr>
            <a:normAutofit fontScale="47500" lnSpcReduction="20000"/>
          </a:bodyPr>
          <a:lstStyle/>
          <a:p>
            <a:r>
              <a:rPr lang="fr-FR" dirty="0"/>
              <a:t>Cristina </a:t>
            </a:r>
            <a:r>
              <a:rPr lang="fr-FR" dirty="0" err="1"/>
              <a:t>Porlon</a:t>
            </a:r>
            <a:r>
              <a:rPr lang="fr-FR" dirty="0"/>
              <a:t> et Nicolas </a:t>
            </a:r>
            <a:r>
              <a:rPr lang="fr-FR" dirty="0" err="1"/>
              <a:t>Sabouret</a:t>
            </a:r>
            <a:endParaRPr lang="fr-FR" dirty="0"/>
          </a:p>
          <a:p>
            <a:r>
              <a:rPr lang="fr-FR" dirty="0"/>
              <a:t>Institut </a:t>
            </a:r>
            <a:r>
              <a:rPr lang="fr-FR" dirty="0" err="1"/>
              <a:t>DataIA</a:t>
            </a:r>
            <a:r>
              <a:rPr lang="fr-FR" dirty="0"/>
              <a:t> Paris-Saclay </a:t>
            </a:r>
          </a:p>
          <a:p>
            <a:r>
              <a:rPr lang="fr-FR" dirty="0"/>
              <a:t>Production d’un diaporama à l’usage des direction d’ED</a:t>
            </a:r>
          </a:p>
        </p:txBody>
      </p:sp>
      <p:pic>
        <p:nvPicPr>
          <p:cNvPr id="13" name="Espace réservé du contenu 12">
            <a:extLst>
              <a:ext uri="{FF2B5EF4-FFF2-40B4-BE49-F238E27FC236}">
                <a16:creationId xmlns:a16="http://schemas.microsoft.com/office/drawing/2014/main" id="{CAD03188-45C6-4AEE-9B74-4D368930B04F}"/>
              </a:ext>
            </a:extLst>
          </p:cNvPr>
          <p:cNvPicPr>
            <a:picLocks noGrp="1" noChangeAspect="1"/>
          </p:cNvPicPr>
          <p:nvPr>
            <p:ph sz="quarter" idx="4"/>
          </p:nvPr>
        </p:nvPicPr>
        <p:blipFill>
          <a:blip r:embed="rId3"/>
          <a:stretch>
            <a:fillRect/>
          </a:stretch>
        </p:blipFill>
        <p:spPr>
          <a:xfrm>
            <a:off x="4325231" y="2459938"/>
            <a:ext cx="4579937" cy="1077176"/>
          </a:xfrm>
        </p:spPr>
      </p:pic>
      <p:sp>
        <p:nvSpPr>
          <p:cNvPr id="7" name="Espace réservé de la date 6"/>
          <p:cNvSpPr>
            <a:spLocks noGrp="1"/>
          </p:cNvSpPr>
          <p:nvPr>
            <p:ph type="dt" sz="half" idx="10"/>
          </p:nvPr>
        </p:nvSpPr>
        <p:spPr/>
        <p:txBody>
          <a:bodyPr/>
          <a:lstStyle/>
          <a:p>
            <a:fld id="{7401FD6A-1EAE-41A6-9B98-D87C61F7DBA9}" type="datetime1">
              <a:rPr lang="fr-FR" smtClean="0"/>
              <a:t>01/10/2026</a:t>
            </a:fld>
            <a:endParaRPr lang="fr-FR" dirty="0"/>
          </a:p>
        </p:txBody>
      </p:sp>
      <p:sp>
        <p:nvSpPr>
          <p:cNvPr id="8" name="Espace réservé du pied de page 7"/>
          <p:cNvSpPr>
            <a:spLocks noGrp="1"/>
          </p:cNvSpPr>
          <p:nvPr>
            <p:ph type="ftr" sz="quarter" idx="11"/>
          </p:nvPr>
        </p:nvSpPr>
        <p:spPr/>
        <p:txBody>
          <a:bodyPr/>
          <a:lstStyle/>
          <a:p>
            <a:r>
              <a:rPr lang="fr-FR"/>
              <a:t>directoire 8 septembre 2026</a:t>
            </a:r>
            <a:endParaRPr lang="fr-FR" dirty="0"/>
          </a:p>
        </p:txBody>
      </p:sp>
      <p:sp>
        <p:nvSpPr>
          <p:cNvPr id="9" name="Espace réservé du numéro de diapositive 8"/>
          <p:cNvSpPr>
            <a:spLocks noGrp="1"/>
          </p:cNvSpPr>
          <p:nvPr>
            <p:ph type="sldNum" sz="quarter" idx="12"/>
          </p:nvPr>
        </p:nvSpPr>
        <p:spPr/>
        <p:txBody>
          <a:bodyPr/>
          <a:lstStyle/>
          <a:p>
            <a:fld id="{77E71596-5F9D-49C5-9701-16B3CA54319D}" type="slidenum">
              <a:rPr lang="fr-FR" smtClean="0"/>
              <a:pPr/>
              <a:t>24</a:t>
            </a:fld>
            <a:endParaRPr lang="fr-FR" dirty="0"/>
          </a:p>
        </p:txBody>
      </p:sp>
      <p:sp>
        <p:nvSpPr>
          <p:cNvPr id="4" name="ZoneTexte 3">
            <a:extLst>
              <a:ext uri="{FF2B5EF4-FFF2-40B4-BE49-F238E27FC236}">
                <a16:creationId xmlns:a16="http://schemas.microsoft.com/office/drawing/2014/main" id="{1466FD48-688A-DBB2-147F-08EA45314A01}"/>
              </a:ext>
            </a:extLst>
          </p:cNvPr>
          <p:cNvSpPr txBox="1"/>
          <p:nvPr/>
        </p:nvSpPr>
        <p:spPr>
          <a:xfrm>
            <a:off x="4209079" y="4847128"/>
            <a:ext cx="6563696" cy="400110"/>
          </a:xfrm>
          <a:prstGeom prst="rect">
            <a:avLst/>
          </a:prstGeom>
          <a:noFill/>
        </p:spPr>
        <p:txBody>
          <a:bodyPr wrap="square" rtlCol="0">
            <a:spAutoFit/>
          </a:bodyPr>
          <a:lstStyle/>
          <a:p>
            <a:r>
              <a:rPr lang="fr-FR" dirty="0"/>
              <a:t>Projet de rédaction d’un RI sur l’IA pour l’ED PHENIICS</a:t>
            </a:r>
          </a:p>
        </p:txBody>
      </p:sp>
    </p:spTree>
    <p:extLst>
      <p:ext uri="{BB962C8B-B14F-4D97-AF65-F5344CB8AC3E}">
        <p14:creationId xmlns:p14="http://schemas.microsoft.com/office/powerpoint/2010/main" val="17954633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6" y="0"/>
            <a:ext cx="10772422" cy="574669"/>
            <a:chOff x="0" y="0"/>
            <a:chExt cx="24384000" cy="1300798"/>
          </a:xfrm>
        </p:grpSpPr>
        <p:sp>
          <p:nvSpPr>
            <p:cNvPr id="3" name="Freeform 3"/>
            <p:cNvSpPr/>
            <p:nvPr/>
          </p:nvSpPr>
          <p:spPr>
            <a:xfrm>
              <a:off x="0" y="0"/>
              <a:ext cx="24384000" cy="1300861"/>
            </a:xfrm>
            <a:custGeom>
              <a:avLst/>
              <a:gdLst/>
              <a:ahLst/>
              <a:cxnLst/>
              <a:rect l="l" t="t" r="r" b="b"/>
              <a:pathLst>
                <a:path w="24384000" h="1300861">
                  <a:moveTo>
                    <a:pt x="0" y="0"/>
                  </a:moveTo>
                  <a:lnTo>
                    <a:pt x="24384000" y="0"/>
                  </a:lnTo>
                  <a:lnTo>
                    <a:pt x="24384000" y="1300861"/>
                  </a:lnTo>
                  <a:lnTo>
                    <a:pt x="0" y="1300861"/>
                  </a:lnTo>
                  <a:close/>
                </a:path>
              </a:pathLst>
            </a:custGeom>
            <a:solidFill>
              <a:srgbClr val="ED700E"/>
            </a:solidFill>
          </p:spPr>
          <p:txBody>
            <a:bodyPr/>
            <a:lstStyle/>
            <a:p>
              <a:endParaRPr lang="fr-FR" sz="1178"/>
            </a:p>
          </p:txBody>
        </p:sp>
      </p:grpSp>
      <p:grpSp>
        <p:nvGrpSpPr>
          <p:cNvPr id="4" name="Group 4"/>
          <p:cNvGrpSpPr/>
          <p:nvPr/>
        </p:nvGrpSpPr>
        <p:grpSpPr>
          <a:xfrm>
            <a:off x="176" y="0"/>
            <a:ext cx="10772422" cy="463697"/>
            <a:chOff x="0" y="0"/>
            <a:chExt cx="24384000" cy="1049604"/>
          </a:xfrm>
        </p:grpSpPr>
        <p:sp>
          <p:nvSpPr>
            <p:cNvPr id="5" name="Freeform 5"/>
            <p:cNvSpPr/>
            <p:nvPr/>
          </p:nvSpPr>
          <p:spPr>
            <a:xfrm>
              <a:off x="0" y="0"/>
              <a:ext cx="24384000" cy="1049655"/>
            </a:xfrm>
            <a:custGeom>
              <a:avLst/>
              <a:gdLst/>
              <a:ahLst/>
              <a:cxnLst/>
              <a:rect l="l" t="t" r="r" b="b"/>
              <a:pathLst>
                <a:path w="24384000" h="1049655">
                  <a:moveTo>
                    <a:pt x="0" y="0"/>
                  </a:moveTo>
                  <a:lnTo>
                    <a:pt x="24384000" y="0"/>
                  </a:lnTo>
                  <a:lnTo>
                    <a:pt x="24384000" y="1049655"/>
                  </a:lnTo>
                  <a:lnTo>
                    <a:pt x="0" y="1049655"/>
                  </a:lnTo>
                  <a:lnTo>
                    <a:pt x="0" y="0"/>
                  </a:lnTo>
                  <a:close/>
                </a:path>
              </a:pathLst>
            </a:custGeom>
            <a:blipFill>
              <a:blip r:embed="rId3"/>
              <a:stretch>
                <a:fillRect t="-1069246" r="-1189" b="-137405"/>
              </a:stretch>
            </a:blipFill>
          </p:spPr>
          <p:txBody>
            <a:bodyPr/>
            <a:lstStyle/>
            <a:p>
              <a:endParaRPr lang="fr-FR" sz="1178"/>
            </a:p>
          </p:txBody>
        </p:sp>
      </p:grpSp>
      <p:sp>
        <p:nvSpPr>
          <p:cNvPr id="6" name="Freeform 6"/>
          <p:cNvSpPr/>
          <p:nvPr/>
        </p:nvSpPr>
        <p:spPr>
          <a:xfrm>
            <a:off x="805566" y="735129"/>
            <a:ext cx="2597349" cy="20675"/>
          </a:xfrm>
          <a:custGeom>
            <a:avLst/>
            <a:gdLst/>
            <a:ahLst/>
            <a:cxnLst/>
            <a:rect l="l" t="t" r="r" b="b"/>
            <a:pathLst>
              <a:path w="4409437" h="35100">
                <a:moveTo>
                  <a:pt x="0" y="0"/>
                </a:moveTo>
                <a:lnTo>
                  <a:pt x="4409437" y="0"/>
                </a:lnTo>
                <a:lnTo>
                  <a:pt x="4409437" y="35099"/>
                </a:lnTo>
                <a:lnTo>
                  <a:pt x="0" y="3509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178"/>
          </a:p>
        </p:txBody>
      </p:sp>
      <p:grpSp>
        <p:nvGrpSpPr>
          <p:cNvPr id="7" name="Group 7"/>
          <p:cNvGrpSpPr/>
          <p:nvPr/>
        </p:nvGrpSpPr>
        <p:grpSpPr>
          <a:xfrm>
            <a:off x="10071869" y="53453"/>
            <a:ext cx="628391" cy="356786"/>
            <a:chOff x="0" y="0"/>
            <a:chExt cx="1422400" cy="807606"/>
          </a:xfrm>
        </p:grpSpPr>
        <p:sp>
          <p:nvSpPr>
            <p:cNvPr id="8" name="Freeform 8"/>
            <p:cNvSpPr/>
            <p:nvPr/>
          </p:nvSpPr>
          <p:spPr>
            <a:xfrm>
              <a:off x="0" y="0"/>
              <a:ext cx="1422400" cy="807593"/>
            </a:xfrm>
            <a:custGeom>
              <a:avLst/>
              <a:gdLst/>
              <a:ahLst/>
              <a:cxnLst/>
              <a:rect l="l" t="t" r="r" b="b"/>
              <a:pathLst>
                <a:path w="1422400" h="807593">
                  <a:moveTo>
                    <a:pt x="0" y="0"/>
                  </a:moveTo>
                  <a:lnTo>
                    <a:pt x="1422400" y="0"/>
                  </a:lnTo>
                  <a:lnTo>
                    <a:pt x="1422400" y="807593"/>
                  </a:lnTo>
                  <a:lnTo>
                    <a:pt x="0" y="807593"/>
                  </a:lnTo>
                  <a:lnTo>
                    <a:pt x="0" y="0"/>
                  </a:lnTo>
                  <a:close/>
                </a:path>
              </a:pathLst>
            </a:custGeom>
            <a:blipFill>
              <a:blip r:embed="rId5"/>
              <a:stretch>
                <a:fillRect b="-2"/>
              </a:stretch>
            </a:blipFill>
          </p:spPr>
          <p:txBody>
            <a:bodyPr/>
            <a:lstStyle/>
            <a:p>
              <a:endParaRPr lang="fr-FR" sz="1178"/>
            </a:p>
          </p:txBody>
        </p:sp>
      </p:grpSp>
      <p:grpSp>
        <p:nvGrpSpPr>
          <p:cNvPr id="9" name="Group 9"/>
          <p:cNvGrpSpPr/>
          <p:nvPr/>
        </p:nvGrpSpPr>
        <p:grpSpPr>
          <a:xfrm>
            <a:off x="4086286" y="1443251"/>
            <a:ext cx="2911699" cy="3802564"/>
            <a:chOff x="0" y="0"/>
            <a:chExt cx="1301886" cy="1700212"/>
          </a:xfrm>
        </p:grpSpPr>
        <p:sp>
          <p:nvSpPr>
            <p:cNvPr id="10" name="Freeform 10"/>
            <p:cNvSpPr/>
            <p:nvPr/>
          </p:nvSpPr>
          <p:spPr>
            <a:xfrm>
              <a:off x="0" y="0"/>
              <a:ext cx="1301886" cy="1700212"/>
            </a:xfrm>
            <a:custGeom>
              <a:avLst/>
              <a:gdLst/>
              <a:ahLst/>
              <a:cxnLst/>
              <a:rect l="l" t="t" r="r" b="b"/>
              <a:pathLst>
                <a:path w="1301886" h="1700212">
                  <a:moveTo>
                    <a:pt x="62648" y="0"/>
                  </a:moveTo>
                  <a:lnTo>
                    <a:pt x="1239238" y="0"/>
                  </a:lnTo>
                  <a:cubicBezTo>
                    <a:pt x="1255853" y="0"/>
                    <a:pt x="1271788" y="6600"/>
                    <a:pt x="1283537" y="18349"/>
                  </a:cubicBezTo>
                  <a:cubicBezTo>
                    <a:pt x="1295286" y="30098"/>
                    <a:pt x="1301886" y="46033"/>
                    <a:pt x="1301886" y="62648"/>
                  </a:cubicBezTo>
                  <a:lnTo>
                    <a:pt x="1301886" y="1637564"/>
                  </a:lnTo>
                  <a:cubicBezTo>
                    <a:pt x="1301886" y="1672163"/>
                    <a:pt x="1273838" y="1700212"/>
                    <a:pt x="1239238" y="1700212"/>
                  </a:cubicBezTo>
                  <a:lnTo>
                    <a:pt x="62648" y="1700212"/>
                  </a:lnTo>
                  <a:cubicBezTo>
                    <a:pt x="46033" y="1700212"/>
                    <a:pt x="30098" y="1693612"/>
                    <a:pt x="18349" y="1681863"/>
                  </a:cubicBezTo>
                  <a:cubicBezTo>
                    <a:pt x="6600" y="1670114"/>
                    <a:pt x="0" y="1654179"/>
                    <a:pt x="0" y="1637564"/>
                  </a:cubicBezTo>
                  <a:lnTo>
                    <a:pt x="0" y="62648"/>
                  </a:lnTo>
                  <a:cubicBezTo>
                    <a:pt x="0" y="46033"/>
                    <a:pt x="6600" y="30098"/>
                    <a:pt x="18349" y="18349"/>
                  </a:cubicBezTo>
                  <a:cubicBezTo>
                    <a:pt x="30098" y="6600"/>
                    <a:pt x="46033" y="0"/>
                    <a:pt x="62648" y="0"/>
                  </a:cubicBezTo>
                  <a:close/>
                </a:path>
              </a:pathLst>
            </a:custGeom>
            <a:gradFill rotWithShape="1">
              <a:gsLst>
                <a:gs pos="0">
                  <a:srgbClr val="89ABFF">
                    <a:alpha val="84000"/>
                  </a:srgbClr>
                </a:gs>
                <a:gs pos="100000">
                  <a:srgbClr val="1C3678">
                    <a:alpha val="84000"/>
                  </a:srgbClr>
                </a:gs>
              </a:gsLst>
              <a:lin ang="5400000"/>
            </a:gradFill>
          </p:spPr>
          <p:txBody>
            <a:bodyPr/>
            <a:lstStyle/>
            <a:p>
              <a:endParaRPr lang="fr-FR" sz="1178"/>
            </a:p>
          </p:txBody>
        </p:sp>
        <p:sp>
          <p:nvSpPr>
            <p:cNvPr id="11" name="TextBox 11"/>
            <p:cNvSpPr txBox="1"/>
            <p:nvPr/>
          </p:nvSpPr>
          <p:spPr>
            <a:xfrm>
              <a:off x="0" y="0"/>
              <a:ext cx="1301886" cy="1700212"/>
            </a:xfrm>
            <a:prstGeom prst="rect">
              <a:avLst/>
            </a:prstGeom>
          </p:spPr>
          <p:txBody>
            <a:bodyPr lIns="29923" tIns="29923" rIns="29923" bIns="29923" rtlCol="0" anchor="ctr"/>
            <a:lstStyle/>
            <a:p>
              <a:pPr algn="ctr">
                <a:lnSpc>
                  <a:spcPts val="1696"/>
                </a:lnSpc>
              </a:pPr>
              <a:endParaRPr sz="1178"/>
            </a:p>
          </p:txBody>
        </p:sp>
      </p:grpSp>
      <p:grpSp>
        <p:nvGrpSpPr>
          <p:cNvPr id="12" name="Group 12"/>
          <p:cNvGrpSpPr/>
          <p:nvPr/>
        </p:nvGrpSpPr>
        <p:grpSpPr>
          <a:xfrm>
            <a:off x="7556312" y="1413881"/>
            <a:ext cx="2911699" cy="3802564"/>
            <a:chOff x="0" y="0"/>
            <a:chExt cx="1301886" cy="1700212"/>
          </a:xfrm>
        </p:grpSpPr>
        <p:sp>
          <p:nvSpPr>
            <p:cNvPr id="13" name="Freeform 13"/>
            <p:cNvSpPr/>
            <p:nvPr/>
          </p:nvSpPr>
          <p:spPr>
            <a:xfrm>
              <a:off x="0" y="0"/>
              <a:ext cx="1301886" cy="1700212"/>
            </a:xfrm>
            <a:custGeom>
              <a:avLst/>
              <a:gdLst/>
              <a:ahLst/>
              <a:cxnLst/>
              <a:rect l="l" t="t" r="r" b="b"/>
              <a:pathLst>
                <a:path w="1301886" h="1700212">
                  <a:moveTo>
                    <a:pt x="62648" y="0"/>
                  </a:moveTo>
                  <a:lnTo>
                    <a:pt x="1239238" y="0"/>
                  </a:lnTo>
                  <a:cubicBezTo>
                    <a:pt x="1255853" y="0"/>
                    <a:pt x="1271788" y="6600"/>
                    <a:pt x="1283537" y="18349"/>
                  </a:cubicBezTo>
                  <a:cubicBezTo>
                    <a:pt x="1295286" y="30098"/>
                    <a:pt x="1301886" y="46033"/>
                    <a:pt x="1301886" y="62648"/>
                  </a:cubicBezTo>
                  <a:lnTo>
                    <a:pt x="1301886" y="1637564"/>
                  </a:lnTo>
                  <a:cubicBezTo>
                    <a:pt x="1301886" y="1672163"/>
                    <a:pt x="1273838" y="1700212"/>
                    <a:pt x="1239238" y="1700212"/>
                  </a:cubicBezTo>
                  <a:lnTo>
                    <a:pt x="62648" y="1700212"/>
                  </a:lnTo>
                  <a:cubicBezTo>
                    <a:pt x="46033" y="1700212"/>
                    <a:pt x="30098" y="1693612"/>
                    <a:pt x="18349" y="1681863"/>
                  </a:cubicBezTo>
                  <a:cubicBezTo>
                    <a:pt x="6600" y="1670114"/>
                    <a:pt x="0" y="1654179"/>
                    <a:pt x="0" y="1637564"/>
                  </a:cubicBezTo>
                  <a:lnTo>
                    <a:pt x="0" y="62648"/>
                  </a:lnTo>
                  <a:cubicBezTo>
                    <a:pt x="0" y="46033"/>
                    <a:pt x="6600" y="30098"/>
                    <a:pt x="18349" y="18349"/>
                  </a:cubicBezTo>
                  <a:cubicBezTo>
                    <a:pt x="30098" y="6600"/>
                    <a:pt x="46033" y="0"/>
                    <a:pt x="62648" y="0"/>
                  </a:cubicBezTo>
                  <a:close/>
                </a:path>
              </a:pathLst>
            </a:custGeom>
            <a:gradFill rotWithShape="1">
              <a:gsLst>
                <a:gs pos="0">
                  <a:srgbClr val="89ABFF">
                    <a:alpha val="84000"/>
                  </a:srgbClr>
                </a:gs>
                <a:gs pos="100000">
                  <a:srgbClr val="1C3678">
                    <a:alpha val="84000"/>
                  </a:srgbClr>
                </a:gs>
              </a:gsLst>
              <a:lin ang="5400000"/>
            </a:gradFill>
          </p:spPr>
          <p:txBody>
            <a:bodyPr/>
            <a:lstStyle/>
            <a:p>
              <a:endParaRPr lang="fr-FR" sz="1178"/>
            </a:p>
          </p:txBody>
        </p:sp>
        <p:sp>
          <p:nvSpPr>
            <p:cNvPr id="14" name="TextBox 14"/>
            <p:cNvSpPr txBox="1"/>
            <p:nvPr/>
          </p:nvSpPr>
          <p:spPr>
            <a:xfrm>
              <a:off x="0" y="0"/>
              <a:ext cx="1301886" cy="1700212"/>
            </a:xfrm>
            <a:prstGeom prst="rect">
              <a:avLst/>
            </a:prstGeom>
          </p:spPr>
          <p:txBody>
            <a:bodyPr lIns="29923" tIns="29923" rIns="29923" bIns="29923" rtlCol="0" anchor="ctr"/>
            <a:lstStyle/>
            <a:p>
              <a:pPr algn="ctr">
                <a:lnSpc>
                  <a:spcPts val="1696"/>
                </a:lnSpc>
              </a:pPr>
              <a:endParaRPr sz="1178"/>
            </a:p>
          </p:txBody>
        </p:sp>
      </p:grpSp>
      <p:grpSp>
        <p:nvGrpSpPr>
          <p:cNvPr id="15" name="Group 15"/>
          <p:cNvGrpSpPr/>
          <p:nvPr/>
        </p:nvGrpSpPr>
        <p:grpSpPr>
          <a:xfrm>
            <a:off x="709156" y="1413881"/>
            <a:ext cx="2911699" cy="3802564"/>
            <a:chOff x="0" y="0"/>
            <a:chExt cx="1301886" cy="1700212"/>
          </a:xfrm>
        </p:grpSpPr>
        <p:sp>
          <p:nvSpPr>
            <p:cNvPr id="16" name="Freeform 16"/>
            <p:cNvSpPr/>
            <p:nvPr/>
          </p:nvSpPr>
          <p:spPr>
            <a:xfrm>
              <a:off x="0" y="0"/>
              <a:ext cx="1301886" cy="1700212"/>
            </a:xfrm>
            <a:custGeom>
              <a:avLst/>
              <a:gdLst/>
              <a:ahLst/>
              <a:cxnLst/>
              <a:rect l="l" t="t" r="r" b="b"/>
              <a:pathLst>
                <a:path w="1301886" h="1700212">
                  <a:moveTo>
                    <a:pt x="61082" y="0"/>
                  </a:moveTo>
                  <a:lnTo>
                    <a:pt x="1240804" y="0"/>
                  </a:lnTo>
                  <a:cubicBezTo>
                    <a:pt x="1274539" y="0"/>
                    <a:pt x="1301886" y="27347"/>
                    <a:pt x="1301886" y="61082"/>
                  </a:cubicBezTo>
                  <a:lnTo>
                    <a:pt x="1301886" y="1639130"/>
                  </a:lnTo>
                  <a:cubicBezTo>
                    <a:pt x="1301886" y="1672865"/>
                    <a:pt x="1274539" y="1700212"/>
                    <a:pt x="1240804" y="1700212"/>
                  </a:cubicBezTo>
                  <a:lnTo>
                    <a:pt x="61082" y="1700212"/>
                  </a:lnTo>
                  <a:cubicBezTo>
                    <a:pt x="27347" y="1700212"/>
                    <a:pt x="0" y="1672865"/>
                    <a:pt x="0" y="1639130"/>
                  </a:cubicBezTo>
                  <a:lnTo>
                    <a:pt x="0" y="61082"/>
                  </a:lnTo>
                  <a:cubicBezTo>
                    <a:pt x="0" y="27347"/>
                    <a:pt x="27347" y="0"/>
                    <a:pt x="61082" y="0"/>
                  </a:cubicBezTo>
                  <a:close/>
                </a:path>
              </a:pathLst>
            </a:custGeom>
            <a:gradFill rotWithShape="1">
              <a:gsLst>
                <a:gs pos="0">
                  <a:srgbClr val="89ABFF">
                    <a:alpha val="85000"/>
                  </a:srgbClr>
                </a:gs>
                <a:gs pos="100000">
                  <a:srgbClr val="1C3678">
                    <a:alpha val="85000"/>
                  </a:srgbClr>
                </a:gs>
              </a:gsLst>
              <a:lin ang="5400000"/>
            </a:gradFill>
          </p:spPr>
          <p:txBody>
            <a:bodyPr/>
            <a:lstStyle/>
            <a:p>
              <a:endParaRPr lang="fr-FR" sz="1178"/>
            </a:p>
          </p:txBody>
        </p:sp>
        <p:sp>
          <p:nvSpPr>
            <p:cNvPr id="17" name="TextBox 17"/>
            <p:cNvSpPr txBox="1"/>
            <p:nvPr/>
          </p:nvSpPr>
          <p:spPr>
            <a:xfrm>
              <a:off x="0" y="0"/>
              <a:ext cx="1301886" cy="1700212"/>
            </a:xfrm>
            <a:prstGeom prst="rect">
              <a:avLst/>
            </a:prstGeom>
          </p:spPr>
          <p:txBody>
            <a:bodyPr lIns="29923" tIns="29923" rIns="29923" bIns="29923" rtlCol="0" anchor="ctr"/>
            <a:lstStyle/>
            <a:p>
              <a:pPr algn="ctr">
                <a:lnSpc>
                  <a:spcPts val="1696"/>
                </a:lnSpc>
              </a:pPr>
              <a:endParaRPr sz="1178"/>
            </a:p>
          </p:txBody>
        </p:sp>
      </p:grpSp>
      <p:sp>
        <p:nvSpPr>
          <p:cNvPr id="18" name="AutoShape 18"/>
          <p:cNvSpPr/>
          <p:nvPr/>
        </p:nvSpPr>
        <p:spPr>
          <a:xfrm flipH="1">
            <a:off x="1157961" y="1610890"/>
            <a:ext cx="0" cy="276241"/>
          </a:xfrm>
          <a:prstGeom prst="line">
            <a:avLst/>
          </a:prstGeom>
          <a:ln w="38100" cap="flat">
            <a:solidFill>
              <a:srgbClr val="FFFFFF"/>
            </a:solidFill>
            <a:prstDash val="solid"/>
            <a:headEnd type="none" w="sm" len="sm"/>
            <a:tailEnd type="none" w="sm" len="sm"/>
          </a:ln>
        </p:spPr>
        <p:txBody>
          <a:bodyPr/>
          <a:lstStyle/>
          <a:p>
            <a:endParaRPr lang="fr-FR" sz="1178"/>
          </a:p>
        </p:txBody>
      </p:sp>
      <p:sp>
        <p:nvSpPr>
          <p:cNvPr id="19" name="AutoShape 19"/>
          <p:cNvSpPr/>
          <p:nvPr/>
        </p:nvSpPr>
        <p:spPr>
          <a:xfrm flipH="1">
            <a:off x="4568057" y="1610890"/>
            <a:ext cx="0" cy="276241"/>
          </a:xfrm>
          <a:prstGeom prst="line">
            <a:avLst/>
          </a:prstGeom>
          <a:ln w="38100" cap="flat">
            <a:solidFill>
              <a:srgbClr val="FFFFFF"/>
            </a:solidFill>
            <a:prstDash val="solid"/>
            <a:headEnd type="none" w="sm" len="sm"/>
            <a:tailEnd type="none" w="sm" len="sm"/>
          </a:ln>
        </p:spPr>
        <p:txBody>
          <a:bodyPr/>
          <a:lstStyle/>
          <a:p>
            <a:endParaRPr lang="fr-FR" sz="1178"/>
          </a:p>
        </p:txBody>
      </p:sp>
      <p:sp>
        <p:nvSpPr>
          <p:cNvPr id="20" name="AutoShape 20"/>
          <p:cNvSpPr/>
          <p:nvPr/>
        </p:nvSpPr>
        <p:spPr>
          <a:xfrm flipH="1">
            <a:off x="8005116" y="1610890"/>
            <a:ext cx="0" cy="276241"/>
          </a:xfrm>
          <a:prstGeom prst="line">
            <a:avLst/>
          </a:prstGeom>
          <a:ln w="38100" cap="flat">
            <a:solidFill>
              <a:srgbClr val="FFFFFF"/>
            </a:solidFill>
            <a:prstDash val="solid"/>
            <a:headEnd type="none" w="sm" len="sm"/>
            <a:tailEnd type="none" w="sm" len="sm"/>
          </a:ln>
        </p:spPr>
        <p:txBody>
          <a:bodyPr/>
          <a:lstStyle/>
          <a:p>
            <a:endParaRPr lang="fr-FR" sz="1178"/>
          </a:p>
        </p:txBody>
      </p:sp>
      <p:sp>
        <p:nvSpPr>
          <p:cNvPr id="21" name="AutoShape 21"/>
          <p:cNvSpPr/>
          <p:nvPr/>
        </p:nvSpPr>
        <p:spPr>
          <a:xfrm>
            <a:off x="4245636" y="2048475"/>
            <a:ext cx="2592999" cy="0"/>
          </a:xfrm>
          <a:prstGeom prst="line">
            <a:avLst/>
          </a:prstGeom>
          <a:ln w="38100" cap="flat">
            <a:solidFill>
              <a:srgbClr val="FFFFFF"/>
            </a:solidFill>
            <a:prstDash val="solid"/>
            <a:headEnd type="none" w="sm" len="sm"/>
            <a:tailEnd type="none" w="sm" len="sm"/>
          </a:ln>
        </p:spPr>
        <p:txBody>
          <a:bodyPr/>
          <a:lstStyle/>
          <a:p>
            <a:endParaRPr lang="fr-FR" sz="1178"/>
          </a:p>
        </p:txBody>
      </p:sp>
      <p:sp>
        <p:nvSpPr>
          <p:cNvPr id="22" name="AutoShape 22"/>
          <p:cNvSpPr/>
          <p:nvPr/>
        </p:nvSpPr>
        <p:spPr>
          <a:xfrm>
            <a:off x="4245636" y="3473490"/>
            <a:ext cx="2592999" cy="0"/>
          </a:xfrm>
          <a:prstGeom prst="line">
            <a:avLst/>
          </a:prstGeom>
          <a:ln w="38100" cap="flat">
            <a:solidFill>
              <a:srgbClr val="ED700E"/>
            </a:solidFill>
            <a:prstDash val="solid"/>
            <a:headEnd type="none" w="sm" len="sm"/>
            <a:tailEnd type="none" w="sm" len="sm"/>
          </a:ln>
        </p:spPr>
        <p:txBody>
          <a:bodyPr/>
          <a:lstStyle/>
          <a:p>
            <a:endParaRPr lang="fr-FR" sz="1178"/>
          </a:p>
        </p:txBody>
      </p:sp>
      <p:sp>
        <p:nvSpPr>
          <p:cNvPr id="23" name="AutoShape 23"/>
          <p:cNvSpPr/>
          <p:nvPr/>
        </p:nvSpPr>
        <p:spPr>
          <a:xfrm>
            <a:off x="7682695" y="3473490"/>
            <a:ext cx="2592999" cy="0"/>
          </a:xfrm>
          <a:prstGeom prst="line">
            <a:avLst/>
          </a:prstGeom>
          <a:ln w="38100" cap="flat">
            <a:solidFill>
              <a:srgbClr val="ED700E"/>
            </a:solidFill>
            <a:prstDash val="solid"/>
            <a:headEnd type="none" w="sm" len="sm"/>
            <a:tailEnd type="none" w="sm" len="sm"/>
          </a:ln>
        </p:spPr>
        <p:txBody>
          <a:bodyPr/>
          <a:lstStyle/>
          <a:p>
            <a:endParaRPr lang="fr-FR" sz="1178"/>
          </a:p>
        </p:txBody>
      </p:sp>
      <p:sp>
        <p:nvSpPr>
          <p:cNvPr id="24" name="AutoShape 24"/>
          <p:cNvSpPr/>
          <p:nvPr/>
        </p:nvSpPr>
        <p:spPr>
          <a:xfrm>
            <a:off x="835539" y="3473490"/>
            <a:ext cx="2592999" cy="0"/>
          </a:xfrm>
          <a:prstGeom prst="line">
            <a:avLst/>
          </a:prstGeom>
          <a:ln w="38100" cap="flat">
            <a:solidFill>
              <a:srgbClr val="ED700E"/>
            </a:solidFill>
            <a:prstDash val="solid"/>
            <a:headEnd type="none" w="sm" len="sm"/>
            <a:tailEnd type="none" w="sm" len="sm"/>
          </a:ln>
        </p:spPr>
        <p:txBody>
          <a:bodyPr/>
          <a:lstStyle/>
          <a:p>
            <a:endParaRPr lang="fr-FR" sz="1178"/>
          </a:p>
        </p:txBody>
      </p:sp>
      <p:sp>
        <p:nvSpPr>
          <p:cNvPr id="25" name="AutoShape 25"/>
          <p:cNvSpPr/>
          <p:nvPr/>
        </p:nvSpPr>
        <p:spPr>
          <a:xfrm>
            <a:off x="7682695" y="2048475"/>
            <a:ext cx="2592999" cy="0"/>
          </a:xfrm>
          <a:prstGeom prst="line">
            <a:avLst/>
          </a:prstGeom>
          <a:ln w="38100" cap="flat">
            <a:solidFill>
              <a:srgbClr val="FFFFFF"/>
            </a:solidFill>
            <a:prstDash val="solid"/>
            <a:headEnd type="none" w="sm" len="sm"/>
            <a:tailEnd type="none" w="sm" len="sm"/>
          </a:ln>
        </p:spPr>
        <p:txBody>
          <a:bodyPr/>
          <a:lstStyle/>
          <a:p>
            <a:endParaRPr lang="fr-FR" sz="1178"/>
          </a:p>
        </p:txBody>
      </p:sp>
      <p:sp>
        <p:nvSpPr>
          <p:cNvPr id="26" name="AutoShape 26"/>
          <p:cNvSpPr/>
          <p:nvPr/>
        </p:nvSpPr>
        <p:spPr>
          <a:xfrm>
            <a:off x="835539" y="2048475"/>
            <a:ext cx="2592999" cy="0"/>
          </a:xfrm>
          <a:prstGeom prst="line">
            <a:avLst/>
          </a:prstGeom>
          <a:ln w="38100" cap="flat">
            <a:solidFill>
              <a:srgbClr val="FFFFFF"/>
            </a:solidFill>
            <a:prstDash val="solid"/>
            <a:headEnd type="none" w="sm" len="sm"/>
            <a:tailEnd type="none" w="sm" len="sm"/>
          </a:ln>
        </p:spPr>
        <p:txBody>
          <a:bodyPr/>
          <a:lstStyle/>
          <a:p>
            <a:endParaRPr lang="fr-FR" sz="1178"/>
          </a:p>
        </p:txBody>
      </p:sp>
      <p:sp>
        <p:nvSpPr>
          <p:cNvPr id="27" name="Freeform 27"/>
          <p:cNvSpPr/>
          <p:nvPr/>
        </p:nvSpPr>
        <p:spPr>
          <a:xfrm>
            <a:off x="916797" y="4301914"/>
            <a:ext cx="180730" cy="215155"/>
          </a:xfrm>
          <a:custGeom>
            <a:avLst/>
            <a:gdLst/>
            <a:ahLst/>
            <a:cxnLst/>
            <a:rect l="l" t="t" r="r" b="b"/>
            <a:pathLst>
              <a:path w="306820" h="365262">
                <a:moveTo>
                  <a:pt x="0" y="0"/>
                </a:moveTo>
                <a:lnTo>
                  <a:pt x="306820" y="0"/>
                </a:lnTo>
                <a:lnTo>
                  <a:pt x="306820" y="365262"/>
                </a:lnTo>
                <a:lnTo>
                  <a:pt x="0" y="36526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178"/>
          </a:p>
        </p:txBody>
      </p:sp>
      <p:sp>
        <p:nvSpPr>
          <p:cNvPr id="28" name="Freeform 28"/>
          <p:cNvSpPr/>
          <p:nvPr/>
        </p:nvSpPr>
        <p:spPr>
          <a:xfrm>
            <a:off x="4245635" y="3718407"/>
            <a:ext cx="180730" cy="215155"/>
          </a:xfrm>
          <a:custGeom>
            <a:avLst/>
            <a:gdLst/>
            <a:ahLst/>
            <a:cxnLst/>
            <a:rect l="l" t="t" r="r" b="b"/>
            <a:pathLst>
              <a:path w="306820" h="365262">
                <a:moveTo>
                  <a:pt x="0" y="0"/>
                </a:moveTo>
                <a:lnTo>
                  <a:pt x="306820" y="0"/>
                </a:lnTo>
                <a:lnTo>
                  <a:pt x="306820" y="365262"/>
                </a:lnTo>
                <a:lnTo>
                  <a:pt x="0" y="36526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178"/>
          </a:p>
        </p:txBody>
      </p:sp>
      <p:sp>
        <p:nvSpPr>
          <p:cNvPr id="29" name="Freeform 29"/>
          <p:cNvSpPr/>
          <p:nvPr/>
        </p:nvSpPr>
        <p:spPr>
          <a:xfrm>
            <a:off x="7724284" y="3709137"/>
            <a:ext cx="180730" cy="215155"/>
          </a:xfrm>
          <a:custGeom>
            <a:avLst/>
            <a:gdLst/>
            <a:ahLst/>
            <a:cxnLst/>
            <a:rect l="l" t="t" r="r" b="b"/>
            <a:pathLst>
              <a:path w="306820" h="365262">
                <a:moveTo>
                  <a:pt x="0" y="0"/>
                </a:moveTo>
                <a:lnTo>
                  <a:pt x="306820" y="0"/>
                </a:lnTo>
                <a:lnTo>
                  <a:pt x="306820" y="365262"/>
                </a:lnTo>
                <a:lnTo>
                  <a:pt x="0" y="36526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178"/>
          </a:p>
        </p:txBody>
      </p:sp>
      <p:sp>
        <p:nvSpPr>
          <p:cNvPr id="30" name="Freeform 30"/>
          <p:cNvSpPr/>
          <p:nvPr/>
        </p:nvSpPr>
        <p:spPr>
          <a:xfrm>
            <a:off x="916797" y="3673522"/>
            <a:ext cx="180730" cy="215155"/>
          </a:xfrm>
          <a:custGeom>
            <a:avLst/>
            <a:gdLst/>
            <a:ahLst/>
            <a:cxnLst/>
            <a:rect l="l" t="t" r="r" b="b"/>
            <a:pathLst>
              <a:path w="306820" h="365262">
                <a:moveTo>
                  <a:pt x="0" y="0"/>
                </a:moveTo>
                <a:lnTo>
                  <a:pt x="306820" y="0"/>
                </a:lnTo>
                <a:lnTo>
                  <a:pt x="306820" y="365262"/>
                </a:lnTo>
                <a:lnTo>
                  <a:pt x="0" y="36526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178"/>
          </a:p>
        </p:txBody>
      </p:sp>
      <p:sp>
        <p:nvSpPr>
          <p:cNvPr id="31" name="TextBox 31"/>
          <p:cNvSpPr txBox="1"/>
          <p:nvPr/>
        </p:nvSpPr>
        <p:spPr>
          <a:xfrm>
            <a:off x="417332" y="935905"/>
            <a:ext cx="6332771" cy="320601"/>
          </a:xfrm>
          <a:prstGeom prst="rect">
            <a:avLst/>
          </a:prstGeom>
        </p:spPr>
        <p:txBody>
          <a:bodyPr lIns="0" tIns="0" rIns="0" bIns="0" rtlCol="0" anchor="t">
            <a:spAutoFit/>
          </a:bodyPr>
          <a:lstStyle/>
          <a:p>
            <a:pPr>
              <a:lnSpc>
                <a:spcPts val="2544"/>
              </a:lnSpc>
            </a:pPr>
            <a:r>
              <a:rPr lang="en-US" sz="2120" b="1" dirty="0">
                <a:solidFill>
                  <a:srgbClr val="ED700B"/>
                </a:solidFill>
                <a:latin typeface="Century Gothic Paneuropean Bold"/>
                <a:ea typeface="Century Gothic Paneuropean Bold"/>
                <a:cs typeface="Century Gothic Paneuropean Bold"/>
                <a:sym typeface="Century Gothic Paneuropean Bold"/>
              </a:rPr>
              <a:t>La </a:t>
            </a:r>
            <a:r>
              <a:rPr lang="en-US" sz="2120" b="1" dirty="0" err="1">
                <a:solidFill>
                  <a:srgbClr val="ED700B"/>
                </a:solidFill>
                <a:latin typeface="Century Gothic Paneuropean Bold"/>
                <a:ea typeface="Century Gothic Paneuropean Bold"/>
                <a:cs typeface="Century Gothic Paneuropean Bold"/>
                <a:sym typeface="Century Gothic Paneuropean Bold"/>
              </a:rPr>
              <a:t>charte</a:t>
            </a:r>
            <a:r>
              <a:rPr lang="en-US" sz="2120" b="1" dirty="0">
                <a:solidFill>
                  <a:srgbClr val="ED700B"/>
                </a:solidFill>
                <a:latin typeface="Century Gothic Paneuropean Bold"/>
                <a:ea typeface="Century Gothic Paneuropean Bold"/>
                <a:cs typeface="Century Gothic Paneuropean Bold"/>
                <a:sym typeface="Century Gothic Paneuropean Bold"/>
              </a:rPr>
              <a:t> IA Paris-Saclay</a:t>
            </a:r>
          </a:p>
        </p:txBody>
      </p:sp>
      <p:sp>
        <p:nvSpPr>
          <p:cNvPr id="32" name="TextBox 32"/>
          <p:cNvSpPr txBox="1"/>
          <p:nvPr/>
        </p:nvSpPr>
        <p:spPr>
          <a:xfrm>
            <a:off x="835539" y="1528752"/>
            <a:ext cx="239379" cy="396968"/>
          </a:xfrm>
          <a:prstGeom prst="rect">
            <a:avLst/>
          </a:prstGeom>
        </p:spPr>
        <p:txBody>
          <a:bodyPr lIns="0" tIns="0" rIns="0" bIns="0" rtlCol="0" anchor="t">
            <a:spAutoFit/>
          </a:bodyPr>
          <a:lstStyle/>
          <a:p>
            <a:pPr>
              <a:lnSpc>
                <a:spcPts val="3268"/>
              </a:lnSpc>
            </a:pPr>
            <a:r>
              <a:rPr lang="en-US" sz="2723" b="1">
                <a:solidFill>
                  <a:srgbClr val="FFFFFF"/>
                </a:solidFill>
                <a:latin typeface="Century Gothic Paneuropean Bold"/>
                <a:ea typeface="Century Gothic Paneuropean Bold"/>
                <a:cs typeface="Century Gothic Paneuropean Bold"/>
                <a:sym typeface="Century Gothic Paneuropean Bold"/>
              </a:rPr>
              <a:t>A</a:t>
            </a:r>
          </a:p>
        </p:txBody>
      </p:sp>
      <p:sp>
        <p:nvSpPr>
          <p:cNvPr id="33" name="TextBox 33"/>
          <p:cNvSpPr txBox="1"/>
          <p:nvPr/>
        </p:nvSpPr>
        <p:spPr>
          <a:xfrm>
            <a:off x="4283252" y="1528752"/>
            <a:ext cx="200646" cy="396968"/>
          </a:xfrm>
          <a:prstGeom prst="rect">
            <a:avLst/>
          </a:prstGeom>
        </p:spPr>
        <p:txBody>
          <a:bodyPr lIns="0" tIns="0" rIns="0" bIns="0" rtlCol="0" anchor="t">
            <a:spAutoFit/>
          </a:bodyPr>
          <a:lstStyle/>
          <a:p>
            <a:pPr>
              <a:lnSpc>
                <a:spcPts val="3268"/>
              </a:lnSpc>
            </a:pPr>
            <a:r>
              <a:rPr lang="en-US" sz="2723" b="1">
                <a:solidFill>
                  <a:srgbClr val="FFFFFF"/>
                </a:solidFill>
                <a:latin typeface="Century Gothic Paneuropean Bold"/>
                <a:ea typeface="Century Gothic Paneuropean Bold"/>
                <a:cs typeface="Century Gothic Paneuropean Bold"/>
                <a:sym typeface="Century Gothic Paneuropean Bold"/>
              </a:rPr>
              <a:t>B</a:t>
            </a:r>
          </a:p>
        </p:txBody>
      </p:sp>
      <p:sp>
        <p:nvSpPr>
          <p:cNvPr id="34" name="TextBox 34"/>
          <p:cNvSpPr txBox="1"/>
          <p:nvPr/>
        </p:nvSpPr>
        <p:spPr>
          <a:xfrm>
            <a:off x="7682694" y="1528752"/>
            <a:ext cx="269893" cy="396968"/>
          </a:xfrm>
          <a:prstGeom prst="rect">
            <a:avLst/>
          </a:prstGeom>
        </p:spPr>
        <p:txBody>
          <a:bodyPr lIns="0" tIns="0" rIns="0" bIns="0" rtlCol="0" anchor="t">
            <a:spAutoFit/>
          </a:bodyPr>
          <a:lstStyle/>
          <a:p>
            <a:pPr>
              <a:lnSpc>
                <a:spcPts val="3268"/>
              </a:lnSpc>
            </a:pPr>
            <a:r>
              <a:rPr lang="en-US" sz="2723" b="1">
                <a:solidFill>
                  <a:srgbClr val="FFFFFF"/>
                </a:solidFill>
                <a:latin typeface="Century Gothic Paneuropean Bold"/>
                <a:ea typeface="Century Gothic Paneuropean Bold"/>
                <a:cs typeface="Century Gothic Paneuropean Bold"/>
                <a:sym typeface="Century Gothic Paneuropean Bold"/>
              </a:rPr>
              <a:t>C</a:t>
            </a:r>
          </a:p>
        </p:txBody>
      </p:sp>
      <p:sp>
        <p:nvSpPr>
          <p:cNvPr id="35" name="TextBox 35"/>
          <p:cNvSpPr txBox="1"/>
          <p:nvPr/>
        </p:nvSpPr>
        <p:spPr>
          <a:xfrm>
            <a:off x="1241004" y="1610890"/>
            <a:ext cx="2187534" cy="307777"/>
          </a:xfrm>
          <a:prstGeom prst="rect">
            <a:avLst/>
          </a:prstGeom>
        </p:spPr>
        <p:txBody>
          <a:bodyPr wrap="square" lIns="0" tIns="0" rIns="0" bIns="0" rtlCol="0" anchor="t">
            <a:spAutoFit/>
          </a:bodyPr>
          <a:lstStyle/>
          <a:p>
            <a:pPr>
              <a:lnSpc>
                <a:spcPts val="1202"/>
              </a:lnSpc>
            </a:pPr>
            <a:r>
              <a:rPr lang="en-US" sz="1001" b="1" dirty="0">
                <a:solidFill>
                  <a:srgbClr val="FFFFFF"/>
                </a:solidFill>
                <a:latin typeface="Century Gothic Paneuropean Bold"/>
                <a:ea typeface="Century Gothic Paneuropean Bold"/>
                <a:cs typeface="Century Gothic Paneuropean Bold"/>
                <a:sym typeface="Century Gothic Paneuropean Bold"/>
              </a:rPr>
              <a:t>L’IA </a:t>
            </a:r>
            <a:r>
              <a:rPr lang="en-US" sz="1001" b="1" dirty="0" err="1">
                <a:solidFill>
                  <a:srgbClr val="FFFFFF"/>
                </a:solidFill>
                <a:latin typeface="Century Gothic Paneuropean Bold"/>
                <a:ea typeface="Century Gothic Paneuropean Bold"/>
                <a:cs typeface="Century Gothic Paneuropean Bold"/>
                <a:sym typeface="Century Gothic Paneuropean Bold"/>
              </a:rPr>
              <a:t>comme</a:t>
            </a:r>
            <a:r>
              <a:rPr lang="en-US" sz="1001" b="1" dirty="0">
                <a:solidFill>
                  <a:srgbClr val="FFFFFF"/>
                </a:solidFill>
                <a:latin typeface="Century Gothic Paneuropean Bold"/>
                <a:ea typeface="Century Gothic Paneuropean Bold"/>
                <a:cs typeface="Century Gothic Paneuropean Bold"/>
                <a:sym typeface="Century Gothic Paneuropean Bold"/>
              </a:rPr>
              <a:t> </a:t>
            </a:r>
            <a:r>
              <a:rPr lang="en-US" sz="1001" b="1" dirty="0" err="1">
                <a:solidFill>
                  <a:srgbClr val="FFFFFF"/>
                </a:solidFill>
                <a:latin typeface="Century Gothic Paneuropean Bold"/>
                <a:ea typeface="Century Gothic Paneuropean Bold"/>
                <a:cs typeface="Century Gothic Paneuropean Bold"/>
                <a:sym typeface="Century Gothic Paneuropean Bold"/>
              </a:rPr>
              <a:t>outil</a:t>
            </a:r>
            <a:r>
              <a:rPr lang="en-US" sz="1001" b="1" dirty="0">
                <a:solidFill>
                  <a:srgbClr val="FFFFFF"/>
                </a:solidFill>
                <a:latin typeface="Century Gothic Paneuropean Bold"/>
                <a:ea typeface="Century Gothic Paneuropean Bold"/>
                <a:cs typeface="Century Gothic Paneuropean Bold"/>
                <a:sym typeface="Century Gothic Paneuropean Bold"/>
              </a:rPr>
              <a:t> </a:t>
            </a:r>
            <a:r>
              <a:rPr lang="en-US" sz="1001" b="1" dirty="0" err="1">
                <a:solidFill>
                  <a:srgbClr val="FFFFFF"/>
                </a:solidFill>
                <a:latin typeface="Century Gothic Paneuropean Bold"/>
                <a:ea typeface="Century Gothic Paneuropean Bold"/>
                <a:cs typeface="Century Gothic Paneuropean Bold"/>
                <a:sym typeface="Century Gothic Paneuropean Bold"/>
              </a:rPr>
              <a:t>d’assistance</a:t>
            </a:r>
            <a:r>
              <a:rPr lang="en-US" sz="1001" b="1" dirty="0">
                <a:solidFill>
                  <a:srgbClr val="FFFFFF"/>
                </a:solidFill>
                <a:latin typeface="Century Gothic Paneuropean Bold"/>
                <a:ea typeface="Century Gothic Paneuropean Bold"/>
                <a:cs typeface="Century Gothic Paneuropean Bold"/>
                <a:sym typeface="Century Gothic Paneuropean Bold"/>
              </a:rPr>
              <a:t>,</a:t>
            </a:r>
          </a:p>
          <a:p>
            <a:pPr>
              <a:lnSpc>
                <a:spcPts val="1202"/>
              </a:lnSpc>
            </a:pPr>
            <a:r>
              <a:rPr lang="en-US" sz="1001" b="1" dirty="0">
                <a:solidFill>
                  <a:srgbClr val="FFFFFF"/>
                </a:solidFill>
                <a:latin typeface="Century Gothic Paneuropean Bold"/>
                <a:ea typeface="Century Gothic Paneuropean Bold"/>
                <a:cs typeface="Century Gothic Paneuropean Bold"/>
                <a:sym typeface="Century Gothic Paneuropean Bold"/>
              </a:rPr>
              <a:t>pas de substitution </a:t>
            </a:r>
          </a:p>
        </p:txBody>
      </p:sp>
      <p:sp>
        <p:nvSpPr>
          <p:cNvPr id="36" name="TextBox 36"/>
          <p:cNvSpPr txBox="1"/>
          <p:nvPr/>
        </p:nvSpPr>
        <p:spPr>
          <a:xfrm>
            <a:off x="835539" y="2222405"/>
            <a:ext cx="2592999" cy="897682"/>
          </a:xfrm>
          <a:prstGeom prst="rect">
            <a:avLst/>
          </a:prstGeom>
        </p:spPr>
        <p:txBody>
          <a:bodyPr lIns="0" tIns="0" rIns="0" bIns="0" rtlCol="0" anchor="t">
            <a:spAutoFit/>
          </a:bodyPr>
          <a:lstStyle/>
          <a:p>
            <a:pPr>
              <a:lnSpc>
                <a:spcPts val="1414"/>
              </a:lnSpc>
            </a:pPr>
            <a:r>
              <a:rPr lang="en-US" sz="1178" dirty="0">
                <a:solidFill>
                  <a:srgbClr val="FFFFFF"/>
                </a:solidFill>
                <a:latin typeface="Century Gothic Paneuropean"/>
                <a:ea typeface="Century Gothic Paneuropean"/>
                <a:cs typeface="Century Gothic Paneuropean"/>
                <a:sym typeface="Century Gothic Paneuropean"/>
              </a:rPr>
              <a:t>L’IA </a:t>
            </a:r>
            <a:r>
              <a:rPr lang="en-US" sz="1178" dirty="0" err="1">
                <a:solidFill>
                  <a:srgbClr val="FFFFFF"/>
                </a:solidFill>
                <a:latin typeface="Century Gothic Paneuropean"/>
                <a:ea typeface="Century Gothic Paneuropean"/>
                <a:cs typeface="Century Gothic Paneuropean"/>
                <a:sym typeface="Century Gothic Paneuropean"/>
              </a:rPr>
              <a:t>générative</a:t>
            </a:r>
            <a:r>
              <a:rPr lang="en-US" sz="1178" dirty="0">
                <a:solidFill>
                  <a:srgbClr val="FFFFFF"/>
                </a:solidFill>
                <a:latin typeface="Century Gothic Paneuropean"/>
                <a:ea typeface="Century Gothic Paneuropean"/>
                <a:cs typeface="Century Gothic Paneuropean"/>
                <a:sym typeface="Century Gothic Paneuropean"/>
              </a:rPr>
              <a:t> doit assister les </a:t>
            </a:r>
            <a:r>
              <a:rPr lang="en-US" sz="1178" dirty="0" err="1">
                <a:solidFill>
                  <a:srgbClr val="FFFFFF"/>
                </a:solidFill>
                <a:latin typeface="Century Gothic Paneuropean"/>
                <a:ea typeface="Century Gothic Paneuropean"/>
                <a:cs typeface="Century Gothic Paneuropean"/>
                <a:sym typeface="Century Gothic Paneuropean"/>
              </a:rPr>
              <a:t>activités</a:t>
            </a:r>
            <a:r>
              <a:rPr lang="en-US" sz="1178" dirty="0">
                <a:solidFill>
                  <a:srgbClr val="FFFFFF"/>
                </a:solidFill>
                <a:latin typeface="Century Gothic Paneuropean"/>
                <a:ea typeface="Century Gothic Paneuropean"/>
                <a:cs typeface="Century Gothic Paneuropean"/>
                <a:sym typeface="Century Gothic Paneuropean"/>
              </a:rPr>
              <a:t> de recherche </a:t>
            </a:r>
            <a:r>
              <a:rPr lang="en-US" sz="1178" dirty="0" err="1">
                <a:solidFill>
                  <a:srgbClr val="FFFFFF"/>
                </a:solidFill>
                <a:latin typeface="Century Gothic Paneuropean"/>
                <a:ea typeface="Century Gothic Paneuropean"/>
                <a:cs typeface="Century Gothic Paneuropean"/>
                <a:sym typeface="Century Gothic Paneuropean"/>
              </a:rPr>
              <a:t>mais</a:t>
            </a:r>
            <a:r>
              <a:rPr lang="en-US" sz="1178" dirty="0">
                <a:solidFill>
                  <a:srgbClr val="FFFFFF"/>
                </a:solidFill>
                <a:latin typeface="Century Gothic Paneuropean"/>
                <a:ea typeface="Century Gothic Paneuropean"/>
                <a:cs typeface="Century Gothic Paneuropean"/>
                <a:sym typeface="Century Gothic Paneuropean"/>
              </a:rPr>
              <a:t> ne doit jamais </a:t>
            </a:r>
            <a:r>
              <a:rPr lang="en-US" sz="1178" dirty="0" err="1">
                <a:solidFill>
                  <a:srgbClr val="FFFFFF"/>
                </a:solidFill>
                <a:latin typeface="Century Gothic Paneuropean"/>
                <a:ea typeface="Century Gothic Paneuropean"/>
                <a:cs typeface="Century Gothic Paneuropean"/>
                <a:sym typeface="Century Gothic Paneuropean"/>
              </a:rPr>
              <a:t>remplacer</a:t>
            </a:r>
            <a:r>
              <a:rPr lang="en-US" sz="1178" dirty="0">
                <a:solidFill>
                  <a:srgbClr val="FFFFFF"/>
                </a:solidFill>
                <a:latin typeface="Century Gothic Paneuropean"/>
                <a:ea typeface="Century Gothic Paneuropean"/>
                <a:cs typeface="Century Gothic Paneuropean"/>
                <a:sym typeface="Century Gothic Paneuropean"/>
              </a:rPr>
              <a:t> le </a:t>
            </a:r>
            <a:r>
              <a:rPr lang="en-US" sz="1178" dirty="0" err="1">
                <a:solidFill>
                  <a:srgbClr val="FFFFFF"/>
                </a:solidFill>
                <a:latin typeface="Century Gothic Paneuropean"/>
                <a:ea typeface="Century Gothic Paneuropean"/>
                <a:cs typeface="Century Gothic Paneuropean"/>
                <a:sym typeface="Century Gothic Paneuropean"/>
              </a:rPr>
              <a:t>jugement</a:t>
            </a:r>
            <a:r>
              <a:rPr lang="en-US" sz="1178" dirty="0">
                <a:solidFill>
                  <a:srgbClr val="FFFFFF"/>
                </a:solidFill>
                <a:latin typeface="Century Gothic Paneuropean"/>
                <a:ea typeface="Century Gothic Paneuropean"/>
                <a:cs typeface="Century Gothic Paneuropean"/>
                <a:sym typeface="Century Gothic Paneuropean"/>
              </a:rPr>
              <a:t> </a:t>
            </a:r>
            <a:r>
              <a:rPr lang="en-US" sz="1178" dirty="0" err="1">
                <a:solidFill>
                  <a:srgbClr val="FFFFFF"/>
                </a:solidFill>
                <a:latin typeface="Century Gothic Paneuropean"/>
                <a:ea typeface="Century Gothic Paneuropean"/>
                <a:cs typeface="Century Gothic Paneuropean"/>
                <a:sym typeface="Century Gothic Paneuropean"/>
              </a:rPr>
              <a:t>humain</a:t>
            </a:r>
            <a:r>
              <a:rPr lang="en-US" sz="1178" dirty="0">
                <a:solidFill>
                  <a:srgbClr val="FFFFFF"/>
                </a:solidFill>
                <a:latin typeface="Century Gothic Paneuropean"/>
                <a:ea typeface="Century Gothic Paneuropean"/>
                <a:cs typeface="Century Gothic Paneuropean"/>
                <a:sym typeface="Century Gothic Paneuropean"/>
              </a:rPr>
              <a:t>, </a:t>
            </a:r>
            <a:r>
              <a:rPr lang="en-US" sz="1178" dirty="0" err="1">
                <a:solidFill>
                  <a:srgbClr val="FFFFFF"/>
                </a:solidFill>
                <a:latin typeface="Century Gothic Paneuropean"/>
                <a:ea typeface="Century Gothic Paneuropean"/>
                <a:cs typeface="Century Gothic Paneuropean"/>
                <a:sym typeface="Century Gothic Paneuropean"/>
              </a:rPr>
              <a:t>l’analyse</a:t>
            </a:r>
            <a:r>
              <a:rPr lang="en-US" sz="1178" dirty="0">
                <a:solidFill>
                  <a:srgbClr val="FFFFFF"/>
                </a:solidFill>
                <a:latin typeface="Century Gothic Paneuropean"/>
                <a:ea typeface="Century Gothic Paneuropean"/>
                <a:cs typeface="Century Gothic Paneuropean"/>
                <a:sym typeface="Century Gothic Paneuropean"/>
              </a:rPr>
              <a:t> </a:t>
            </a:r>
            <a:r>
              <a:rPr lang="en-US" sz="1178" dirty="0" err="1">
                <a:solidFill>
                  <a:srgbClr val="FFFFFF"/>
                </a:solidFill>
                <a:latin typeface="Century Gothic Paneuropean"/>
                <a:ea typeface="Century Gothic Paneuropean"/>
                <a:cs typeface="Century Gothic Paneuropean"/>
                <a:sym typeface="Century Gothic Paneuropean"/>
              </a:rPr>
              <a:t>ou</a:t>
            </a:r>
            <a:r>
              <a:rPr lang="en-US" sz="1178" dirty="0">
                <a:solidFill>
                  <a:srgbClr val="FFFFFF"/>
                </a:solidFill>
                <a:latin typeface="Century Gothic Paneuropean"/>
                <a:ea typeface="Century Gothic Paneuropean"/>
                <a:cs typeface="Century Gothic Paneuropean"/>
                <a:sym typeface="Century Gothic Paneuropean"/>
              </a:rPr>
              <a:t> la </a:t>
            </a:r>
            <a:r>
              <a:rPr lang="en-US" sz="1178" dirty="0" err="1">
                <a:solidFill>
                  <a:srgbClr val="FFFFFF"/>
                </a:solidFill>
                <a:latin typeface="Century Gothic Paneuropean"/>
                <a:ea typeface="Century Gothic Paneuropean"/>
                <a:cs typeface="Century Gothic Paneuropean"/>
                <a:sym typeface="Century Gothic Paneuropean"/>
              </a:rPr>
              <a:t>réflexion</a:t>
            </a:r>
            <a:r>
              <a:rPr lang="en-US" sz="1178" dirty="0">
                <a:solidFill>
                  <a:srgbClr val="FFFFFF"/>
                </a:solidFill>
                <a:latin typeface="Century Gothic Paneuropean"/>
                <a:ea typeface="Century Gothic Paneuropean"/>
                <a:cs typeface="Century Gothic Paneuropean"/>
                <a:sym typeface="Century Gothic Paneuropean"/>
              </a:rPr>
              <a:t> critique</a:t>
            </a:r>
          </a:p>
          <a:p>
            <a:pPr>
              <a:lnSpc>
                <a:spcPts val="1414"/>
              </a:lnSpc>
            </a:pPr>
            <a:endParaRPr lang="en-US" sz="1178" dirty="0">
              <a:solidFill>
                <a:srgbClr val="FFFFFF"/>
              </a:solidFill>
              <a:latin typeface="Century Gothic Paneuropean"/>
              <a:ea typeface="Century Gothic Paneuropean"/>
              <a:cs typeface="Century Gothic Paneuropean"/>
              <a:sym typeface="Century Gothic Paneuropean"/>
            </a:endParaRPr>
          </a:p>
        </p:txBody>
      </p:sp>
      <p:sp>
        <p:nvSpPr>
          <p:cNvPr id="37" name="TextBox 37"/>
          <p:cNvSpPr txBox="1"/>
          <p:nvPr/>
        </p:nvSpPr>
        <p:spPr>
          <a:xfrm>
            <a:off x="4245636" y="2222405"/>
            <a:ext cx="2592999" cy="1077218"/>
          </a:xfrm>
          <a:prstGeom prst="rect">
            <a:avLst/>
          </a:prstGeom>
        </p:spPr>
        <p:txBody>
          <a:bodyPr lIns="0" tIns="0" rIns="0" bIns="0" rtlCol="0" anchor="t">
            <a:spAutoFit/>
          </a:bodyPr>
          <a:lstStyle/>
          <a:p>
            <a:pPr>
              <a:lnSpc>
                <a:spcPts val="1414"/>
              </a:lnSpc>
            </a:pPr>
            <a:r>
              <a:rPr lang="en-US" sz="1178" dirty="0">
                <a:solidFill>
                  <a:srgbClr val="FFFFFF"/>
                </a:solidFill>
                <a:latin typeface="Century Gothic Paneuropean"/>
                <a:ea typeface="Century Gothic Paneuropean"/>
                <a:cs typeface="Century Gothic Paneuropean"/>
                <a:sym typeface="Century Gothic Paneuropean"/>
              </a:rPr>
              <a:t>Toute </a:t>
            </a:r>
            <a:r>
              <a:rPr lang="en-US" sz="1178" dirty="0" err="1">
                <a:solidFill>
                  <a:srgbClr val="FFFFFF"/>
                </a:solidFill>
                <a:latin typeface="Century Gothic Paneuropean"/>
                <a:ea typeface="Century Gothic Paneuropean"/>
                <a:cs typeface="Century Gothic Paneuropean"/>
                <a:sym typeface="Century Gothic Paneuropean"/>
              </a:rPr>
              <a:t>personne</a:t>
            </a:r>
            <a:r>
              <a:rPr lang="en-US" sz="1178" dirty="0">
                <a:solidFill>
                  <a:srgbClr val="FFFFFF"/>
                </a:solidFill>
                <a:latin typeface="Century Gothic Paneuropean"/>
                <a:ea typeface="Century Gothic Paneuropean"/>
                <a:cs typeface="Century Gothic Paneuropean"/>
                <a:sym typeface="Century Gothic Paneuropean"/>
              </a:rPr>
              <a:t> </a:t>
            </a:r>
            <a:r>
              <a:rPr lang="en-US" sz="1178" dirty="0" err="1">
                <a:solidFill>
                  <a:srgbClr val="FFFFFF"/>
                </a:solidFill>
                <a:latin typeface="Century Gothic Paneuropean"/>
                <a:ea typeface="Century Gothic Paneuropean"/>
                <a:cs typeface="Century Gothic Paneuropean"/>
                <a:sym typeface="Century Gothic Paneuropean"/>
              </a:rPr>
              <a:t>demeure</a:t>
            </a:r>
            <a:r>
              <a:rPr lang="en-US" sz="1178" dirty="0">
                <a:solidFill>
                  <a:srgbClr val="FFFFFF"/>
                </a:solidFill>
                <a:latin typeface="Century Gothic Paneuropean"/>
                <a:ea typeface="Century Gothic Paneuropean"/>
                <a:cs typeface="Century Gothic Paneuropean"/>
                <a:sym typeface="Century Gothic Paneuropean"/>
              </a:rPr>
              <a:t> </a:t>
            </a:r>
            <a:r>
              <a:rPr lang="en-US" sz="1178" dirty="0" err="1">
                <a:solidFill>
                  <a:srgbClr val="FFFFFF"/>
                </a:solidFill>
                <a:latin typeface="Century Gothic Paneuropean"/>
                <a:ea typeface="Century Gothic Paneuropean"/>
                <a:cs typeface="Century Gothic Paneuropean"/>
                <a:sym typeface="Century Gothic Paneuropean"/>
              </a:rPr>
              <a:t>pleinement</a:t>
            </a:r>
            <a:r>
              <a:rPr lang="en-US" sz="1178" dirty="0">
                <a:solidFill>
                  <a:srgbClr val="FFFFFF"/>
                </a:solidFill>
                <a:latin typeface="Century Gothic Paneuropean"/>
                <a:ea typeface="Century Gothic Paneuropean"/>
                <a:cs typeface="Century Gothic Paneuropean"/>
                <a:sym typeface="Century Gothic Paneuropean"/>
              </a:rPr>
              <a:t> </a:t>
            </a:r>
            <a:r>
              <a:rPr lang="en-US" sz="1178" dirty="0" err="1">
                <a:solidFill>
                  <a:srgbClr val="FFFFFF"/>
                </a:solidFill>
                <a:latin typeface="Century Gothic Paneuropean"/>
                <a:ea typeface="Century Gothic Paneuropean"/>
                <a:cs typeface="Century Gothic Paneuropean"/>
                <a:sym typeface="Century Gothic Paneuropean"/>
              </a:rPr>
              <a:t>responsable</a:t>
            </a:r>
            <a:r>
              <a:rPr lang="en-US" sz="1178" dirty="0">
                <a:solidFill>
                  <a:srgbClr val="FFFFFF"/>
                </a:solidFill>
                <a:latin typeface="Century Gothic Paneuropean"/>
                <a:ea typeface="Century Gothic Paneuropean"/>
                <a:cs typeface="Century Gothic Paneuropean"/>
                <a:sym typeface="Century Gothic Paneuropean"/>
              </a:rPr>
              <a:t> des </a:t>
            </a:r>
            <a:r>
              <a:rPr lang="en-US" sz="1178" dirty="0" err="1">
                <a:solidFill>
                  <a:srgbClr val="FFFFFF"/>
                </a:solidFill>
                <a:latin typeface="Century Gothic Paneuropean"/>
                <a:ea typeface="Century Gothic Paneuropean"/>
                <a:cs typeface="Century Gothic Paneuropean"/>
                <a:sym typeface="Century Gothic Paneuropean"/>
              </a:rPr>
              <a:t>contenus</a:t>
            </a:r>
            <a:r>
              <a:rPr lang="en-US" sz="1178" dirty="0">
                <a:solidFill>
                  <a:srgbClr val="FFFFFF"/>
                </a:solidFill>
                <a:latin typeface="Century Gothic Paneuropean"/>
                <a:ea typeface="Century Gothic Paneuropean"/>
                <a:cs typeface="Century Gothic Paneuropean"/>
                <a:sym typeface="Century Gothic Paneuropean"/>
              </a:rPr>
              <a:t> </a:t>
            </a:r>
            <a:r>
              <a:rPr lang="en-US" sz="1178" dirty="0" err="1">
                <a:solidFill>
                  <a:srgbClr val="FFFFFF"/>
                </a:solidFill>
                <a:latin typeface="Century Gothic Paneuropean"/>
                <a:ea typeface="Century Gothic Paneuropean"/>
                <a:cs typeface="Century Gothic Paneuropean"/>
                <a:sym typeface="Century Gothic Paneuropean"/>
              </a:rPr>
              <a:t>produits</a:t>
            </a:r>
            <a:r>
              <a:rPr lang="en-US" sz="1178" dirty="0">
                <a:solidFill>
                  <a:srgbClr val="FFFFFF"/>
                </a:solidFill>
                <a:latin typeface="Century Gothic Paneuropean"/>
                <a:ea typeface="Century Gothic Paneuropean"/>
                <a:cs typeface="Century Gothic Paneuropean"/>
                <a:sym typeface="Century Gothic Paneuropean"/>
              </a:rPr>
              <a:t> avec </a:t>
            </a:r>
            <a:r>
              <a:rPr lang="en-US" sz="1178" dirty="0" err="1">
                <a:solidFill>
                  <a:srgbClr val="FFFFFF"/>
                </a:solidFill>
                <a:latin typeface="Century Gothic Paneuropean"/>
                <a:ea typeface="Century Gothic Paneuropean"/>
                <a:cs typeface="Century Gothic Paneuropean"/>
                <a:sym typeface="Century Gothic Paneuropean"/>
              </a:rPr>
              <a:t>ou</a:t>
            </a:r>
            <a:r>
              <a:rPr lang="en-US" sz="1178" dirty="0">
                <a:solidFill>
                  <a:srgbClr val="FFFFFF"/>
                </a:solidFill>
                <a:latin typeface="Century Gothic Paneuropean"/>
                <a:ea typeface="Century Gothic Paneuropean"/>
                <a:cs typeface="Century Gothic Paneuropean"/>
                <a:sym typeface="Century Gothic Paneuropean"/>
              </a:rPr>
              <a:t> sans IA : </a:t>
            </a:r>
            <a:r>
              <a:rPr lang="en-US" sz="1178" dirty="0" err="1">
                <a:solidFill>
                  <a:srgbClr val="FFFFFF"/>
                </a:solidFill>
                <a:latin typeface="Century Gothic Paneuropean"/>
                <a:ea typeface="Century Gothic Paneuropean"/>
                <a:cs typeface="Century Gothic Paneuropean"/>
                <a:sym typeface="Century Gothic Paneuropean"/>
              </a:rPr>
              <a:t>une</a:t>
            </a:r>
            <a:r>
              <a:rPr lang="en-US" sz="1178" dirty="0">
                <a:solidFill>
                  <a:srgbClr val="FFFFFF"/>
                </a:solidFill>
                <a:latin typeface="Century Gothic Paneuropean"/>
                <a:ea typeface="Century Gothic Paneuropean"/>
                <a:cs typeface="Century Gothic Paneuropean"/>
                <a:sym typeface="Century Gothic Paneuropean"/>
              </a:rPr>
              <a:t> </a:t>
            </a:r>
            <a:r>
              <a:rPr lang="en-US" sz="1178" dirty="0" err="1">
                <a:solidFill>
                  <a:srgbClr val="FFFFFF"/>
                </a:solidFill>
                <a:latin typeface="Century Gothic Paneuropean"/>
                <a:ea typeface="Century Gothic Paneuropean"/>
                <a:cs typeface="Century Gothic Paneuropean"/>
                <a:sym typeface="Century Gothic Paneuropean"/>
              </a:rPr>
              <a:t>erreur</a:t>
            </a:r>
            <a:r>
              <a:rPr lang="en-US" sz="1178" dirty="0">
                <a:solidFill>
                  <a:srgbClr val="FFFFFF"/>
                </a:solidFill>
                <a:latin typeface="Century Gothic Paneuropean"/>
                <a:ea typeface="Century Gothic Paneuropean"/>
                <a:cs typeface="Century Gothic Paneuropean"/>
                <a:sym typeface="Century Gothic Paneuropean"/>
              </a:rPr>
              <a:t> </a:t>
            </a:r>
            <a:r>
              <a:rPr lang="en-US" sz="1178" dirty="0" err="1">
                <a:solidFill>
                  <a:srgbClr val="FFFFFF"/>
                </a:solidFill>
                <a:latin typeface="Century Gothic Paneuropean"/>
                <a:ea typeface="Century Gothic Paneuropean"/>
                <a:cs typeface="Century Gothic Paneuropean"/>
                <a:sym typeface="Century Gothic Paneuropean"/>
              </a:rPr>
              <a:t>générée</a:t>
            </a:r>
            <a:r>
              <a:rPr lang="en-US" sz="1178" dirty="0">
                <a:solidFill>
                  <a:srgbClr val="FFFFFF"/>
                </a:solidFill>
                <a:latin typeface="Century Gothic Paneuropean"/>
                <a:ea typeface="Century Gothic Paneuropean"/>
                <a:cs typeface="Century Gothic Paneuropean"/>
                <a:sym typeface="Century Gothic Paneuropean"/>
              </a:rPr>
              <a:t> par </a:t>
            </a:r>
            <a:r>
              <a:rPr lang="en-US" sz="1178" dirty="0" err="1">
                <a:solidFill>
                  <a:srgbClr val="FFFFFF"/>
                </a:solidFill>
                <a:latin typeface="Century Gothic Paneuropean"/>
                <a:ea typeface="Century Gothic Paneuropean"/>
                <a:cs typeface="Century Gothic Paneuropean"/>
                <a:sym typeface="Century Gothic Paneuropean"/>
              </a:rPr>
              <a:t>l’IA</a:t>
            </a:r>
            <a:r>
              <a:rPr lang="en-US" sz="1178" dirty="0">
                <a:solidFill>
                  <a:srgbClr val="FFFFFF"/>
                </a:solidFill>
                <a:latin typeface="Century Gothic Paneuropean"/>
                <a:ea typeface="Century Gothic Paneuropean"/>
                <a:cs typeface="Century Gothic Paneuropean"/>
                <a:sym typeface="Century Gothic Paneuropean"/>
              </a:rPr>
              <a:t> </a:t>
            </a:r>
            <a:r>
              <a:rPr lang="en-US" sz="1178" dirty="0" err="1">
                <a:solidFill>
                  <a:srgbClr val="FFFFFF"/>
                </a:solidFill>
                <a:latin typeface="Century Gothic Paneuropean"/>
                <a:ea typeface="Century Gothic Paneuropean"/>
                <a:cs typeface="Century Gothic Paneuropean"/>
                <a:sym typeface="Century Gothic Paneuropean"/>
              </a:rPr>
              <a:t>devient</a:t>
            </a:r>
            <a:r>
              <a:rPr lang="en-US" sz="1178" dirty="0">
                <a:solidFill>
                  <a:srgbClr val="FFFFFF"/>
                </a:solidFill>
                <a:latin typeface="Century Gothic Paneuropean"/>
                <a:ea typeface="Century Gothic Paneuropean"/>
                <a:cs typeface="Century Gothic Paneuropean"/>
                <a:sym typeface="Century Gothic Paneuropean"/>
              </a:rPr>
              <a:t> </a:t>
            </a:r>
            <a:r>
              <a:rPr lang="en-US" sz="1178" dirty="0" err="1">
                <a:solidFill>
                  <a:srgbClr val="FFFFFF"/>
                </a:solidFill>
                <a:latin typeface="Century Gothic Paneuropean"/>
                <a:ea typeface="Century Gothic Paneuropean"/>
                <a:cs typeface="Century Gothic Paneuropean"/>
                <a:sym typeface="Century Gothic Paneuropean"/>
              </a:rPr>
              <a:t>votre</a:t>
            </a:r>
            <a:r>
              <a:rPr lang="en-US" sz="1178" dirty="0">
                <a:solidFill>
                  <a:srgbClr val="FFFFFF"/>
                </a:solidFill>
                <a:latin typeface="Century Gothic Paneuropean"/>
                <a:ea typeface="Century Gothic Paneuropean"/>
                <a:cs typeface="Century Gothic Paneuropean"/>
                <a:sym typeface="Century Gothic Paneuropean"/>
              </a:rPr>
              <a:t> </a:t>
            </a:r>
            <a:r>
              <a:rPr lang="en-US" sz="1178" dirty="0" err="1">
                <a:solidFill>
                  <a:srgbClr val="FFFFFF"/>
                </a:solidFill>
                <a:latin typeface="Century Gothic Paneuropean"/>
                <a:ea typeface="Century Gothic Paneuropean"/>
                <a:cs typeface="Century Gothic Paneuropean"/>
                <a:sym typeface="Century Gothic Paneuropean"/>
              </a:rPr>
              <a:t>erreur</a:t>
            </a:r>
            <a:r>
              <a:rPr lang="en-US" sz="1178" dirty="0">
                <a:solidFill>
                  <a:srgbClr val="FFFFFF"/>
                </a:solidFill>
                <a:latin typeface="Century Gothic Paneuropean"/>
                <a:ea typeface="Century Gothic Paneuropean"/>
                <a:cs typeface="Century Gothic Paneuropean"/>
                <a:sym typeface="Century Gothic Paneuropean"/>
              </a:rPr>
              <a:t> </a:t>
            </a:r>
            <a:r>
              <a:rPr lang="en-US" sz="1178" dirty="0" err="1">
                <a:solidFill>
                  <a:srgbClr val="FFFFFF"/>
                </a:solidFill>
                <a:latin typeface="Century Gothic Paneuropean"/>
                <a:ea typeface="Century Gothic Paneuropean"/>
                <a:cs typeface="Century Gothic Paneuropean"/>
                <a:sym typeface="Century Gothic Paneuropean"/>
              </a:rPr>
              <a:t>dès</a:t>
            </a:r>
            <a:r>
              <a:rPr lang="en-US" sz="1178" dirty="0">
                <a:solidFill>
                  <a:srgbClr val="FFFFFF"/>
                </a:solidFill>
                <a:latin typeface="Century Gothic Paneuropean"/>
                <a:ea typeface="Century Gothic Paneuropean"/>
                <a:cs typeface="Century Gothic Paneuropean"/>
                <a:sym typeface="Century Gothic Paneuropean"/>
              </a:rPr>
              <a:t> </a:t>
            </a:r>
            <a:r>
              <a:rPr lang="en-US" sz="1178" dirty="0" err="1">
                <a:solidFill>
                  <a:srgbClr val="FFFFFF"/>
                </a:solidFill>
                <a:latin typeface="Century Gothic Paneuropean"/>
                <a:ea typeface="Century Gothic Paneuropean"/>
                <a:cs typeface="Century Gothic Paneuropean"/>
                <a:sym typeface="Century Gothic Paneuropean"/>
              </a:rPr>
              <a:t>lors</a:t>
            </a:r>
            <a:r>
              <a:rPr lang="en-US" sz="1178" dirty="0">
                <a:solidFill>
                  <a:srgbClr val="FFFFFF"/>
                </a:solidFill>
                <a:latin typeface="Century Gothic Paneuropean"/>
                <a:ea typeface="Century Gothic Paneuropean"/>
                <a:cs typeface="Century Gothic Paneuropean"/>
                <a:sym typeface="Century Gothic Paneuropean"/>
              </a:rPr>
              <a:t> </a:t>
            </a:r>
            <a:r>
              <a:rPr lang="en-US" sz="1178" dirty="0" err="1">
                <a:solidFill>
                  <a:srgbClr val="FFFFFF"/>
                </a:solidFill>
                <a:latin typeface="Century Gothic Paneuropean"/>
                <a:ea typeface="Century Gothic Paneuropean"/>
                <a:cs typeface="Century Gothic Paneuropean"/>
                <a:sym typeface="Century Gothic Paneuropean"/>
              </a:rPr>
              <a:t>que</a:t>
            </a:r>
            <a:r>
              <a:rPr lang="en-US" sz="1178" dirty="0">
                <a:solidFill>
                  <a:srgbClr val="FFFFFF"/>
                </a:solidFill>
                <a:latin typeface="Century Gothic Paneuropean"/>
                <a:ea typeface="Century Gothic Paneuropean"/>
                <a:cs typeface="Century Gothic Paneuropean"/>
                <a:sym typeface="Century Gothic Paneuropean"/>
              </a:rPr>
              <a:t> vous </a:t>
            </a:r>
            <a:r>
              <a:rPr lang="en-US" sz="1178" dirty="0" err="1">
                <a:solidFill>
                  <a:srgbClr val="FFFFFF"/>
                </a:solidFill>
                <a:latin typeface="Century Gothic Paneuropean"/>
                <a:ea typeface="Century Gothic Paneuropean"/>
                <a:cs typeface="Century Gothic Paneuropean"/>
                <a:sym typeface="Century Gothic Paneuropean"/>
              </a:rPr>
              <a:t>l’utilisez</a:t>
            </a:r>
            <a:endParaRPr lang="en-US" sz="1178" dirty="0">
              <a:solidFill>
                <a:srgbClr val="FFFFFF"/>
              </a:solidFill>
              <a:latin typeface="Century Gothic Paneuropean"/>
              <a:ea typeface="Century Gothic Paneuropean"/>
              <a:cs typeface="Century Gothic Paneuropean"/>
              <a:sym typeface="Century Gothic Paneuropean"/>
            </a:endParaRPr>
          </a:p>
          <a:p>
            <a:pPr>
              <a:lnSpc>
                <a:spcPts val="1414"/>
              </a:lnSpc>
            </a:pPr>
            <a:endParaRPr lang="en-US" sz="1178" dirty="0">
              <a:solidFill>
                <a:srgbClr val="FFFFFF"/>
              </a:solidFill>
              <a:latin typeface="Century Gothic Paneuropean"/>
              <a:ea typeface="Century Gothic Paneuropean"/>
              <a:cs typeface="Century Gothic Paneuropean"/>
              <a:sym typeface="Century Gothic Paneuropean"/>
            </a:endParaRPr>
          </a:p>
        </p:txBody>
      </p:sp>
      <p:sp>
        <p:nvSpPr>
          <p:cNvPr id="38" name="TextBox 38"/>
          <p:cNvSpPr txBox="1"/>
          <p:nvPr/>
        </p:nvSpPr>
        <p:spPr>
          <a:xfrm>
            <a:off x="7682695" y="2222405"/>
            <a:ext cx="2592999" cy="897682"/>
          </a:xfrm>
          <a:prstGeom prst="rect">
            <a:avLst/>
          </a:prstGeom>
        </p:spPr>
        <p:txBody>
          <a:bodyPr lIns="0" tIns="0" rIns="0" bIns="0" rtlCol="0" anchor="t">
            <a:spAutoFit/>
          </a:bodyPr>
          <a:lstStyle/>
          <a:p>
            <a:pPr>
              <a:lnSpc>
                <a:spcPts val="1414"/>
              </a:lnSpc>
            </a:pPr>
            <a:r>
              <a:rPr lang="en-US" sz="1178">
                <a:solidFill>
                  <a:srgbClr val="FFFFFF"/>
                </a:solidFill>
                <a:latin typeface="Century Gothic Paneuropean"/>
                <a:ea typeface="Century Gothic Paneuropean"/>
                <a:cs typeface="Century Gothic Paneuropean"/>
                <a:sym typeface="Century Gothic Paneuropean"/>
              </a:rPr>
              <a:t>Les réponses des IA doivent être considérées comme des propositions et non comme des vérités établies : Trust by verify</a:t>
            </a:r>
          </a:p>
          <a:p>
            <a:pPr>
              <a:lnSpc>
                <a:spcPts val="1414"/>
              </a:lnSpc>
            </a:pPr>
            <a:endParaRPr lang="en-US" sz="1178">
              <a:solidFill>
                <a:srgbClr val="FFFFFF"/>
              </a:solidFill>
              <a:latin typeface="Century Gothic Paneuropean"/>
              <a:ea typeface="Century Gothic Paneuropean"/>
              <a:cs typeface="Century Gothic Paneuropean"/>
              <a:sym typeface="Century Gothic Paneuropean"/>
            </a:endParaRPr>
          </a:p>
        </p:txBody>
      </p:sp>
      <p:sp>
        <p:nvSpPr>
          <p:cNvPr id="39" name="TextBox 39"/>
          <p:cNvSpPr txBox="1"/>
          <p:nvPr/>
        </p:nvSpPr>
        <p:spPr>
          <a:xfrm>
            <a:off x="1206050" y="3721334"/>
            <a:ext cx="2222489" cy="763222"/>
          </a:xfrm>
          <a:prstGeom prst="rect">
            <a:avLst/>
          </a:prstGeom>
        </p:spPr>
        <p:txBody>
          <a:bodyPr lIns="0" tIns="0" rIns="0" bIns="0" rtlCol="0" anchor="t">
            <a:spAutoFit/>
          </a:bodyPr>
          <a:lstStyle/>
          <a:p>
            <a:pPr>
              <a:lnSpc>
                <a:spcPts val="1060"/>
              </a:lnSpc>
            </a:pPr>
            <a:r>
              <a:rPr lang="en-US" sz="884" b="1">
                <a:solidFill>
                  <a:srgbClr val="FFFFFF"/>
                </a:solidFill>
                <a:latin typeface="Century Gothic Paneuropean Bold"/>
                <a:ea typeface="Century Gothic Paneuropean Bold"/>
                <a:cs typeface="Century Gothic Paneuropean Bold"/>
                <a:sym typeface="Century Gothic Paneuropean Bold"/>
              </a:rPr>
              <a:t>Utilisation de l’IA générative :</a:t>
            </a:r>
            <a:r>
              <a:rPr lang="en-US" sz="884">
                <a:solidFill>
                  <a:srgbClr val="FFFFFF"/>
                </a:solidFill>
                <a:latin typeface="Century Gothic Paneuropean"/>
                <a:ea typeface="Century Gothic Paneuropean"/>
                <a:cs typeface="Century Gothic Paneuropean"/>
                <a:sym typeface="Century Gothic Paneuropean"/>
              </a:rPr>
              <a:t> explorer la littérature, reformuler un texte, aider à l’écriture du code, structurer des idées...</a:t>
            </a:r>
          </a:p>
          <a:p>
            <a:pPr>
              <a:lnSpc>
                <a:spcPts val="1414"/>
              </a:lnSpc>
            </a:pPr>
            <a:endParaRPr lang="en-US" sz="884">
              <a:solidFill>
                <a:srgbClr val="FFFFFF"/>
              </a:solidFill>
              <a:latin typeface="Century Gothic Paneuropean"/>
              <a:ea typeface="Century Gothic Paneuropean"/>
              <a:cs typeface="Century Gothic Paneuropean"/>
              <a:sym typeface="Century Gothic Paneuropean"/>
            </a:endParaRPr>
          </a:p>
          <a:p>
            <a:pPr>
              <a:lnSpc>
                <a:spcPts val="1414"/>
              </a:lnSpc>
            </a:pPr>
            <a:endParaRPr lang="en-US" sz="884">
              <a:solidFill>
                <a:srgbClr val="FFFFFF"/>
              </a:solidFill>
              <a:latin typeface="Century Gothic Paneuropean"/>
              <a:ea typeface="Century Gothic Paneuropean"/>
              <a:cs typeface="Century Gothic Paneuropean"/>
              <a:sym typeface="Century Gothic Paneuropean"/>
            </a:endParaRPr>
          </a:p>
        </p:txBody>
      </p:sp>
      <p:sp>
        <p:nvSpPr>
          <p:cNvPr id="40" name="TextBox 40"/>
          <p:cNvSpPr txBox="1"/>
          <p:nvPr/>
        </p:nvSpPr>
        <p:spPr>
          <a:xfrm>
            <a:off x="1206050" y="4370686"/>
            <a:ext cx="2222489" cy="904287"/>
          </a:xfrm>
          <a:prstGeom prst="rect">
            <a:avLst/>
          </a:prstGeom>
        </p:spPr>
        <p:txBody>
          <a:bodyPr lIns="0" tIns="0" rIns="0" bIns="0" rtlCol="0" anchor="t">
            <a:spAutoFit/>
          </a:bodyPr>
          <a:lstStyle/>
          <a:p>
            <a:pPr>
              <a:lnSpc>
                <a:spcPts val="1060"/>
              </a:lnSpc>
            </a:pPr>
            <a:r>
              <a:rPr lang="en-US" sz="884" b="1" dirty="0">
                <a:solidFill>
                  <a:srgbClr val="FFFFFF"/>
                </a:solidFill>
                <a:latin typeface="Century Gothic Paneuropean Bold"/>
                <a:ea typeface="Century Gothic Paneuropean Bold"/>
                <a:cs typeface="Century Gothic Paneuropean Bold"/>
                <a:sym typeface="Century Gothic Paneuropean Bold"/>
              </a:rPr>
              <a:t>Ne pas </a:t>
            </a:r>
            <a:r>
              <a:rPr lang="en-US" sz="884" b="1" dirty="0" err="1">
                <a:solidFill>
                  <a:srgbClr val="FFFFFF"/>
                </a:solidFill>
                <a:latin typeface="Century Gothic Paneuropean Bold"/>
                <a:ea typeface="Century Gothic Paneuropean Bold"/>
                <a:cs typeface="Century Gothic Paneuropean Bold"/>
                <a:sym typeface="Century Gothic Paneuropean Bold"/>
              </a:rPr>
              <a:t>utiliser</a:t>
            </a:r>
            <a:r>
              <a:rPr lang="en-US" sz="884" b="1" dirty="0">
                <a:solidFill>
                  <a:srgbClr val="FFFFFF"/>
                </a:solidFill>
                <a:latin typeface="Century Gothic Paneuropean Bold"/>
                <a:ea typeface="Century Gothic Paneuropean Bold"/>
                <a:cs typeface="Century Gothic Paneuropean Bold"/>
                <a:sym typeface="Century Gothic Paneuropean Bold"/>
              </a:rPr>
              <a:t> </a:t>
            </a:r>
            <a:r>
              <a:rPr lang="en-US" sz="884" b="1" dirty="0" err="1">
                <a:solidFill>
                  <a:srgbClr val="FFFFFF"/>
                </a:solidFill>
                <a:latin typeface="Century Gothic Paneuropean Bold"/>
                <a:ea typeface="Century Gothic Paneuropean Bold"/>
                <a:cs typeface="Century Gothic Paneuropean Bold"/>
                <a:sym typeface="Century Gothic Paneuropean Bold"/>
              </a:rPr>
              <a:t>l’IA</a:t>
            </a:r>
            <a:r>
              <a:rPr lang="en-US" sz="884" b="1" dirty="0">
                <a:solidFill>
                  <a:srgbClr val="FFFFFF"/>
                </a:solidFill>
                <a:latin typeface="Century Gothic Paneuropean Bold"/>
                <a:ea typeface="Century Gothic Paneuropean Bold"/>
                <a:cs typeface="Century Gothic Paneuropean Bold"/>
                <a:sym typeface="Century Gothic Paneuropean Bold"/>
              </a:rPr>
              <a:t> pour : </a:t>
            </a:r>
            <a:r>
              <a:rPr lang="en-US" sz="884" dirty="0" err="1">
                <a:solidFill>
                  <a:srgbClr val="FFFFFF"/>
                </a:solidFill>
                <a:latin typeface="Century Gothic Paneuropean"/>
                <a:ea typeface="Century Gothic Paneuropean"/>
                <a:cs typeface="Century Gothic Paneuropean"/>
                <a:sym typeface="Century Gothic Paneuropean"/>
              </a:rPr>
              <a:t>produire</a:t>
            </a:r>
            <a:r>
              <a:rPr lang="en-US" sz="884" dirty="0">
                <a:solidFill>
                  <a:srgbClr val="FFFFFF"/>
                </a:solidFill>
                <a:latin typeface="Century Gothic Paneuropean"/>
                <a:ea typeface="Century Gothic Paneuropean"/>
                <a:cs typeface="Century Gothic Paneuropean"/>
                <a:sym typeface="Century Gothic Paneuropean"/>
              </a:rPr>
              <a:t> un </a:t>
            </a:r>
            <a:r>
              <a:rPr lang="en-US" sz="884" dirty="0" err="1">
                <a:solidFill>
                  <a:srgbClr val="FFFFFF"/>
                </a:solidFill>
                <a:latin typeface="Century Gothic Paneuropean"/>
                <a:ea typeface="Century Gothic Paneuropean"/>
                <a:cs typeface="Century Gothic Paneuropean"/>
                <a:sym typeface="Century Gothic Paneuropean"/>
              </a:rPr>
              <a:t>résultat</a:t>
            </a:r>
            <a:r>
              <a:rPr lang="en-US" sz="884" dirty="0">
                <a:solidFill>
                  <a:srgbClr val="FFFFFF"/>
                </a:solidFill>
                <a:latin typeface="Century Gothic Paneuropean"/>
                <a:ea typeface="Century Gothic Paneuropean"/>
                <a:cs typeface="Century Gothic Paneuropean"/>
                <a:sym typeface="Century Gothic Paneuropean"/>
              </a:rPr>
              <a:t> </a:t>
            </a:r>
            <a:r>
              <a:rPr lang="en-US" sz="884" dirty="0" err="1">
                <a:solidFill>
                  <a:srgbClr val="FFFFFF"/>
                </a:solidFill>
                <a:latin typeface="Century Gothic Paneuropean"/>
                <a:ea typeface="Century Gothic Paneuropean"/>
                <a:cs typeface="Century Gothic Paneuropean"/>
                <a:sym typeface="Century Gothic Paneuropean"/>
              </a:rPr>
              <a:t>scientifique</a:t>
            </a:r>
            <a:r>
              <a:rPr lang="en-US" sz="884" dirty="0">
                <a:solidFill>
                  <a:srgbClr val="FFFFFF"/>
                </a:solidFill>
                <a:latin typeface="Century Gothic Paneuropean"/>
                <a:ea typeface="Century Gothic Paneuropean"/>
                <a:cs typeface="Century Gothic Paneuropean"/>
                <a:sym typeface="Century Gothic Paneuropean"/>
              </a:rPr>
              <a:t>, </a:t>
            </a:r>
            <a:r>
              <a:rPr lang="en-US" sz="884" dirty="0" err="1">
                <a:solidFill>
                  <a:srgbClr val="FFFFFF"/>
                </a:solidFill>
                <a:latin typeface="Century Gothic Paneuropean"/>
                <a:ea typeface="Century Gothic Paneuropean"/>
                <a:cs typeface="Century Gothic Paneuropean"/>
                <a:sym typeface="Century Gothic Paneuropean"/>
              </a:rPr>
              <a:t>interpréter</a:t>
            </a:r>
            <a:r>
              <a:rPr lang="en-US" sz="884" dirty="0">
                <a:solidFill>
                  <a:srgbClr val="FFFFFF"/>
                </a:solidFill>
                <a:latin typeface="Century Gothic Paneuropean"/>
                <a:ea typeface="Century Gothic Paneuropean"/>
                <a:cs typeface="Century Gothic Paneuropean"/>
                <a:sym typeface="Century Gothic Paneuropean"/>
              </a:rPr>
              <a:t> des </a:t>
            </a:r>
            <a:r>
              <a:rPr lang="en-US" sz="884" dirty="0" err="1">
                <a:solidFill>
                  <a:srgbClr val="FFFFFF"/>
                </a:solidFill>
                <a:latin typeface="Century Gothic Paneuropean"/>
                <a:ea typeface="Century Gothic Paneuropean"/>
                <a:cs typeface="Century Gothic Paneuropean"/>
                <a:sym typeface="Century Gothic Paneuropean"/>
              </a:rPr>
              <a:t>résultats</a:t>
            </a:r>
            <a:r>
              <a:rPr lang="en-US" sz="884" dirty="0">
                <a:solidFill>
                  <a:srgbClr val="FFFFFF"/>
                </a:solidFill>
                <a:latin typeface="Century Gothic Paneuropean"/>
                <a:ea typeface="Century Gothic Paneuropean"/>
                <a:cs typeface="Century Gothic Paneuropean"/>
                <a:sym typeface="Century Gothic Paneuropean"/>
              </a:rPr>
              <a:t>, </a:t>
            </a:r>
            <a:r>
              <a:rPr lang="en-US" sz="884" dirty="0" err="1">
                <a:solidFill>
                  <a:srgbClr val="FFFFFF"/>
                </a:solidFill>
                <a:latin typeface="Century Gothic Paneuropean"/>
                <a:ea typeface="Century Gothic Paneuropean"/>
                <a:cs typeface="Century Gothic Paneuropean"/>
                <a:sym typeface="Century Gothic Paneuropean"/>
              </a:rPr>
              <a:t>rédiger</a:t>
            </a:r>
            <a:r>
              <a:rPr lang="en-US" sz="884" dirty="0">
                <a:solidFill>
                  <a:srgbClr val="FFFFFF"/>
                </a:solidFill>
                <a:latin typeface="Century Gothic Paneuropean"/>
                <a:ea typeface="Century Gothic Paneuropean"/>
                <a:cs typeface="Century Gothic Paneuropean"/>
                <a:sym typeface="Century Gothic Paneuropean"/>
              </a:rPr>
              <a:t>/</a:t>
            </a:r>
            <a:r>
              <a:rPr lang="en-US" sz="884" dirty="0" err="1">
                <a:solidFill>
                  <a:srgbClr val="FFFFFF"/>
                </a:solidFill>
                <a:latin typeface="Century Gothic Paneuropean"/>
                <a:ea typeface="Century Gothic Paneuropean"/>
                <a:cs typeface="Century Gothic Paneuropean"/>
                <a:sym typeface="Century Gothic Paneuropean"/>
              </a:rPr>
              <a:t>traduire</a:t>
            </a:r>
            <a:r>
              <a:rPr lang="en-US" sz="884" dirty="0">
                <a:solidFill>
                  <a:srgbClr val="FFFFFF"/>
                </a:solidFill>
                <a:latin typeface="Century Gothic Paneuropean"/>
                <a:ea typeface="Century Gothic Paneuropean"/>
                <a:cs typeface="Century Gothic Paneuropean"/>
                <a:sym typeface="Century Gothic Paneuropean"/>
              </a:rPr>
              <a:t> un article sans supervision, </a:t>
            </a:r>
            <a:r>
              <a:rPr lang="en-US" sz="884" dirty="0" err="1">
                <a:solidFill>
                  <a:srgbClr val="FFFFFF"/>
                </a:solidFill>
                <a:latin typeface="Century Gothic Paneuropean"/>
                <a:ea typeface="Century Gothic Paneuropean"/>
                <a:cs typeface="Century Gothic Paneuropean"/>
                <a:sym typeface="Century Gothic Paneuropean"/>
              </a:rPr>
              <a:t>évaluer</a:t>
            </a:r>
            <a:r>
              <a:rPr lang="en-US" sz="884" dirty="0">
                <a:solidFill>
                  <a:srgbClr val="FFFFFF"/>
                </a:solidFill>
                <a:latin typeface="Century Gothic Paneuropean"/>
                <a:ea typeface="Century Gothic Paneuropean"/>
                <a:cs typeface="Century Gothic Paneuropean"/>
                <a:sym typeface="Century Gothic Paneuropean"/>
              </a:rPr>
              <a:t> un article...</a:t>
            </a:r>
          </a:p>
          <a:p>
            <a:pPr>
              <a:lnSpc>
                <a:spcPts val="1414"/>
              </a:lnSpc>
            </a:pPr>
            <a:endParaRPr lang="en-US" sz="884" dirty="0">
              <a:solidFill>
                <a:srgbClr val="FFFFFF"/>
              </a:solidFill>
              <a:latin typeface="Century Gothic Paneuropean"/>
              <a:ea typeface="Century Gothic Paneuropean"/>
              <a:cs typeface="Century Gothic Paneuropean"/>
              <a:sym typeface="Century Gothic Paneuropean"/>
            </a:endParaRPr>
          </a:p>
          <a:p>
            <a:pPr>
              <a:lnSpc>
                <a:spcPts val="1414"/>
              </a:lnSpc>
            </a:pPr>
            <a:endParaRPr lang="en-US" sz="884" dirty="0">
              <a:solidFill>
                <a:srgbClr val="FFFFFF"/>
              </a:solidFill>
              <a:latin typeface="Century Gothic Paneuropean"/>
              <a:ea typeface="Century Gothic Paneuropean"/>
              <a:cs typeface="Century Gothic Paneuropean"/>
              <a:sym typeface="Century Gothic Paneuropean"/>
            </a:endParaRPr>
          </a:p>
        </p:txBody>
      </p:sp>
      <p:sp>
        <p:nvSpPr>
          <p:cNvPr id="41" name="TextBox 41"/>
          <p:cNvSpPr txBox="1"/>
          <p:nvPr/>
        </p:nvSpPr>
        <p:spPr>
          <a:xfrm>
            <a:off x="4532968" y="3721334"/>
            <a:ext cx="2222489" cy="272703"/>
          </a:xfrm>
          <a:prstGeom prst="rect">
            <a:avLst/>
          </a:prstGeom>
        </p:spPr>
        <p:txBody>
          <a:bodyPr lIns="0" tIns="0" rIns="0" bIns="0" rtlCol="0" anchor="t">
            <a:spAutoFit/>
          </a:bodyPr>
          <a:lstStyle/>
          <a:p>
            <a:pPr>
              <a:lnSpc>
                <a:spcPts val="1060"/>
              </a:lnSpc>
            </a:pPr>
            <a:r>
              <a:rPr lang="en-US" sz="884">
                <a:solidFill>
                  <a:srgbClr val="FFFFFF"/>
                </a:solidFill>
                <a:latin typeface="Century Gothic Paneuropean"/>
                <a:ea typeface="Century Gothic Paneuropean"/>
                <a:cs typeface="Century Gothic Paneuropean"/>
                <a:sym typeface="Century Gothic Paneuropean"/>
              </a:rPr>
              <a:t>Attention aux hallucinations (références, méthodes, valeurs statistiques...)</a:t>
            </a:r>
          </a:p>
        </p:txBody>
      </p:sp>
      <p:sp>
        <p:nvSpPr>
          <p:cNvPr id="42" name="TextBox 42"/>
          <p:cNvSpPr txBox="1"/>
          <p:nvPr/>
        </p:nvSpPr>
        <p:spPr>
          <a:xfrm>
            <a:off x="8011616" y="3721334"/>
            <a:ext cx="2222489" cy="554832"/>
          </a:xfrm>
          <a:prstGeom prst="rect">
            <a:avLst/>
          </a:prstGeom>
        </p:spPr>
        <p:txBody>
          <a:bodyPr lIns="0" tIns="0" rIns="0" bIns="0" rtlCol="0" anchor="t">
            <a:spAutoFit/>
          </a:bodyPr>
          <a:lstStyle/>
          <a:p>
            <a:pPr>
              <a:lnSpc>
                <a:spcPts val="1060"/>
              </a:lnSpc>
            </a:pPr>
            <a:r>
              <a:rPr lang="en-US" sz="884">
                <a:solidFill>
                  <a:srgbClr val="FFFFFF"/>
                </a:solidFill>
                <a:latin typeface="Century Gothic Paneuropean"/>
                <a:ea typeface="Century Gothic Paneuropean"/>
                <a:cs typeface="Century Gothic Paneuropean"/>
                <a:sym typeface="Century Gothic Paneuropean"/>
              </a:rPr>
              <a:t>Toujours vérifier les références, les citations, les chiffres, les méthodes, les résultats statistiques</a:t>
            </a:r>
          </a:p>
          <a:p>
            <a:pPr>
              <a:lnSpc>
                <a:spcPts val="1060"/>
              </a:lnSpc>
            </a:pPr>
            <a:endParaRPr lang="en-US" sz="884">
              <a:solidFill>
                <a:srgbClr val="FFFFFF"/>
              </a:solidFill>
              <a:latin typeface="Century Gothic Paneuropean"/>
              <a:ea typeface="Century Gothic Paneuropean"/>
              <a:cs typeface="Century Gothic Paneuropean"/>
              <a:sym typeface="Century Gothic Paneuropean"/>
            </a:endParaRPr>
          </a:p>
        </p:txBody>
      </p:sp>
      <p:grpSp>
        <p:nvGrpSpPr>
          <p:cNvPr id="46" name="Group 9">
            <a:extLst>
              <a:ext uri="{FF2B5EF4-FFF2-40B4-BE49-F238E27FC236}">
                <a16:creationId xmlns:a16="http://schemas.microsoft.com/office/drawing/2014/main" id="{062990FD-196C-0133-0961-0673D0948822}"/>
              </a:ext>
            </a:extLst>
          </p:cNvPr>
          <p:cNvGrpSpPr/>
          <p:nvPr/>
        </p:nvGrpSpPr>
        <p:grpSpPr>
          <a:xfrm>
            <a:off x="709156" y="5408654"/>
            <a:ext cx="9758854" cy="368131"/>
            <a:chOff x="0" y="0"/>
            <a:chExt cx="1301886" cy="1700212"/>
          </a:xfrm>
          <a:gradFill flip="none" rotWithShape="1">
            <a:gsLst>
              <a:gs pos="0">
                <a:srgbClr val="9CB9FF">
                  <a:alpha val="98000"/>
                </a:srgbClr>
              </a:gs>
              <a:gs pos="100000">
                <a:srgbClr val="455B94"/>
              </a:gs>
            </a:gsLst>
            <a:lin ang="5400000" scaled="1"/>
            <a:tileRect/>
          </a:gradFill>
        </p:grpSpPr>
        <p:sp>
          <p:nvSpPr>
            <p:cNvPr id="47" name="Freeform 10">
              <a:extLst>
                <a:ext uri="{FF2B5EF4-FFF2-40B4-BE49-F238E27FC236}">
                  <a16:creationId xmlns:a16="http://schemas.microsoft.com/office/drawing/2014/main" id="{A7D54B64-7676-98AB-20C4-21F44555459C}"/>
                </a:ext>
              </a:extLst>
            </p:cNvPr>
            <p:cNvSpPr/>
            <p:nvPr/>
          </p:nvSpPr>
          <p:spPr>
            <a:xfrm>
              <a:off x="0" y="0"/>
              <a:ext cx="1301886" cy="1700212"/>
            </a:xfrm>
            <a:custGeom>
              <a:avLst/>
              <a:gdLst/>
              <a:ahLst/>
              <a:cxnLst/>
              <a:rect l="l" t="t" r="r" b="b"/>
              <a:pathLst>
                <a:path w="1301886" h="1700212">
                  <a:moveTo>
                    <a:pt x="62648" y="0"/>
                  </a:moveTo>
                  <a:lnTo>
                    <a:pt x="1239238" y="0"/>
                  </a:lnTo>
                  <a:cubicBezTo>
                    <a:pt x="1255853" y="0"/>
                    <a:pt x="1271788" y="6600"/>
                    <a:pt x="1283537" y="18349"/>
                  </a:cubicBezTo>
                  <a:cubicBezTo>
                    <a:pt x="1295286" y="30098"/>
                    <a:pt x="1301886" y="46033"/>
                    <a:pt x="1301886" y="62648"/>
                  </a:cubicBezTo>
                  <a:lnTo>
                    <a:pt x="1301886" y="1637564"/>
                  </a:lnTo>
                  <a:cubicBezTo>
                    <a:pt x="1301886" y="1672163"/>
                    <a:pt x="1273838" y="1700212"/>
                    <a:pt x="1239238" y="1700212"/>
                  </a:cubicBezTo>
                  <a:lnTo>
                    <a:pt x="62648" y="1700212"/>
                  </a:lnTo>
                  <a:cubicBezTo>
                    <a:pt x="46033" y="1700212"/>
                    <a:pt x="30098" y="1693612"/>
                    <a:pt x="18349" y="1681863"/>
                  </a:cubicBezTo>
                  <a:cubicBezTo>
                    <a:pt x="6600" y="1670114"/>
                    <a:pt x="0" y="1654179"/>
                    <a:pt x="0" y="1637564"/>
                  </a:cubicBezTo>
                  <a:lnTo>
                    <a:pt x="0" y="62648"/>
                  </a:lnTo>
                  <a:cubicBezTo>
                    <a:pt x="0" y="46033"/>
                    <a:pt x="6600" y="30098"/>
                    <a:pt x="18349" y="18349"/>
                  </a:cubicBezTo>
                  <a:cubicBezTo>
                    <a:pt x="30098" y="6600"/>
                    <a:pt x="46033" y="0"/>
                    <a:pt x="62648" y="0"/>
                  </a:cubicBezTo>
                  <a:close/>
                </a:path>
              </a:pathLst>
            </a:custGeom>
            <a:grpFill/>
            <a:ln w="0" cap="rnd">
              <a:solidFill>
                <a:schemeClr val="accent1"/>
              </a:solidFill>
              <a:round/>
            </a:ln>
          </p:spPr>
          <p:style>
            <a:lnRef idx="0">
              <a:scrgbClr r="0" g="0" b="0"/>
            </a:lnRef>
            <a:fillRef idx="0">
              <a:scrgbClr r="0" g="0" b="0"/>
            </a:fillRef>
            <a:effectRef idx="0">
              <a:scrgbClr r="0" g="0" b="0"/>
            </a:effectRef>
            <a:fontRef idx="minor">
              <a:schemeClr val="lt1"/>
            </a:fontRef>
          </p:style>
          <p:txBody>
            <a:bodyPr/>
            <a:lstStyle/>
            <a:p>
              <a:endParaRPr lang="fr-FR" sz="1178"/>
            </a:p>
          </p:txBody>
        </p:sp>
        <p:sp>
          <p:nvSpPr>
            <p:cNvPr id="48" name="TextBox 11">
              <a:extLst>
                <a:ext uri="{FF2B5EF4-FFF2-40B4-BE49-F238E27FC236}">
                  <a16:creationId xmlns:a16="http://schemas.microsoft.com/office/drawing/2014/main" id="{AE992D6D-57CF-B7A6-3204-F2A3190093E6}"/>
                </a:ext>
              </a:extLst>
            </p:cNvPr>
            <p:cNvSpPr txBox="1"/>
            <p:nvPr/>
          </p:nvSpPr>
          <p:spPr>
            <a:xfrm>
              <a:off x="0" y="0"/>
              <a:ext cx="1301886" cy="1700212"/>
            </a:xfrm>
            <a:prstGeom prst="rect">
              <a:avLst/>
            </a:prstGeom>
            <a:grpFill/>
            <a:ln w="0" cap="rnd">
              <a:solidFill>
                <a:schemeClr val="accent1"/>
              </a:solidFill>
              <a:round/>
            </a:ln>
          </p:spPr>
          <p:style>
            <a:lnRef idx="0">
              <a:scrgbClr r="0" g="0" b="0"/>
            </a:lnRef>
            <a:fillRef idx="0">
              <a:scrgbClr r="0" g="0" b="0"/>
            </a:fillRef>
            <a:effectRef idx="0">
              <a:scrgbClr r="0" g="0" b="0"/>
            </a:effectRef>
            <a:fontRef idx="minor">
              <a:schemeClr val="lt1"/>
            </a:fontRef>
          </p:style>
          <p:txBody>
            <a:bodyPr lIns="29923" tIns="29923" rIns="29923" bIns="29923" rtlCol="0" anchor="ctr"/>
            <a:lstStyle/>
            <a:p>
              <a:pPr algn="ctr">
                <a:lnSpc>
                  <a:spcPts val="1696"/>
                </a:lnSpc>
              </a:pPr>
              <a:endParaRPr sz="1178"/>
            </a:p>
          </p:txBody>
        </p:sp>
      </p:grpSp>
      <p:sp>
        <p:nvSpPr>
          <p:cNvPr id="43" name="TextBox 43"/>
          <p:cNvSpPr txBox="1"/>
          <p:nvPr/>
        </p:nvSpPr>
        <p:spPr>
          <a:xfrm>
            <a:off x="2154660" y="5507480"/>
            <a:ext cx="7271385" cy="179536"/>
          </a:xfrm>
          <a:prstGeom prst="rect">
            <a:avLst/>
          </a:prstGeom>
        </p:spPr>
        <p:txBody>
          <a:bodyPr wrap="square" lIns="0" tIns="0" rIns="0" bIns="0" rtlCol="0" anchor="t">
            <a:spAutoFit/>
          </a:bodyPr>
          <a:lstStyle/>
          <a:p>
            <a:pPr algn="ctr">
              <a:lnSpc>
                <a:spcPts val="1414"/>
              </a:lnSpc>
            </a:pPr>
            <a:r>
              <a:rPr lang="en-US" sz="1414" b="1" dirty="0" err="1">
                <a:solidFill>
                  <a:schemeClr val="bg1"/>
                </a:solidFill>
                <a:latin typeface="Century Gothic Paneuropean Bold"/>
                <a:ea typeface="Century Gothic Paneuropean Bold"/>
                <a:cs typeface="Century Gothic Paneuropean Bold"/>
                <a:sym typeface="Century Gothic Paneuropean Bold"/>
              </a:rPr>
              <a:t>C’est</a:t>
            </a:r>
            <a:r>
              <a:rPr lang="en-US" sz="1414" b="1" dirty="0">
                <a:solidFill>
                  <a:schemeClr val="bg1"/>
                </a:solidFill>
                <a:latin typeface="Century Gothic Paneuropean Bold"/>
                <a:ea typeface="Century Gothic Paneuropean Bold"/>
                <a:cs typeface="Century Gothic Paneuropean Bold"/>
                <a:sym typeface="Century Gothic Paneuropean Bold"/>
              </a:rPr>
              <a:t> de </a:t>
            </a:r>
            <a:r>
              <a:rPr lang="en-US" sz="1414" b="1" dirty="0" err="1">
                <a:solidFill>
                  <a:schemeClr val="bg1"/>
                </a:solidFill>
                <a:latin typeface="Century Gothic Paneuropean Bold"/>
                <a:ea typeface="Century Gothic Paneuropean Bold"/>
                <a:cs typeface="Century Gothic Paneuropean Bold"/>
                <a:sym typeface="Century Gothic Paneuropean Bold"/>
              </a:rPr>
              <a:t>votre</a:t>
            </a:r>
            <a:r>
              <a:rPr lang="en-US" sz="1414" b="1" dirty="0">
                <a:solidFill>
                  <a:schemeClr val="bg1"/>
                </a:solidFill>
                <a:latin typeface="Century Gothic Paneuropean Bold"/>
                <a:ea typeface="Century Gothic Paneuropean Bold"/>
                <a:cs typeface="Century Gothic Paneuropean Bold"/>
                <a:sym typeface="Century Gothic Paneuropean Bold"/>
              </a:rPr>
              <a:t> </a:t>
            </a:r>
            <a:r>
              <a:rPr lang="en-US" sz="1414" b="1" dirty="0" err="1">
                <a:solidFill>
                  <a:schemeClr val="bg1"/>
                </a:solidFill>
                <a:latin typeface="Century Gothic Paneuropean Bold"/>
                <a:ea typeface="Century Gothic Paneuropean Bold"/>
                <a:cs typeface="Century Gothic Paneuropean Bold"/>
                <a:sym typeface="Century Gothic Paneuropean Bold"/>
              </a:rPr>
              <a:t>responsabilité</a:t>
            </a:r>
            <a:r>
              <a:rPr lang="en-US" sz="1414" b="1" dirty="0">
                <a:solidFill>
                  <a:schemeClr val="bg1"/>
                </a:solidFill>
                <a:latin typeface="Century Gothic Paneuropean Bold"/>
                <a:ea typeface="Century Gothic Paneuropean Bold"/>
                <a:cs typeface="Century Gothic Paneuropean Bold"/>
                <a:sym typeface="Century Gothic Paneuropean Bold"/>
              </a:rPr>
              <a:t> !</a:t>
            </a:r>
          </a:p>
        </p:txBody>
      </p:sp>
      <p:sp>
        <p:nvSpPr>
          <p:cNvPr id="44" name="TextBox 44"/>
          <p:cNvSpPr txBox="1"/>
          <p:nvPr/>
        </p:nvSpPr>
        <p:spPr>
          <a:xfrm>
            <a:off x="4651100" y="1589767"/>
            <a:ext cx="2343992" cy="307777"/>
          </a:xfrm>
          <a:prstGeom prst="rect">
            <a:avLst/>
          </a:prstGeom>
        </p:spPr>
        <p:txBody>
          <a:bodyPr wrap="square" lIns="0" tIns="0" rIns="0" bIns="0" rtlCol="0" anchor="t">
            <a:spAutoFit/>
          </a:bodyPr>
          <a:lstStyle/>
          <a:p>
            <a:pPr>
              <a:lnSpc>
                <a:spcPts val="1202"/>
              </a:lnSpc>
            </a:pPr>
            <a:r>
              <a:rPr lang="en-US" sz="1001" b="1" dirty="0">
                <a:solidFill>
                  <a:srgbClr val="FFFFFF"/>
                </a:solidFill>
                <a:latin typeface="Century Gothic Paneuropean Bold"/>
                <a:ea typeface="Century Gothic Paneuropean Bold"/>
                <a:cs typeface="Century Gothic Paneuropean Bold"/>
                <a:sym typeface="Century Gothic Paneuropean Bold"/>
              </a:rPr>
              <a:t>Le </a:t>
            </a:r>
            <a:r>
              <a:rPr lang="en-US" sz="1001" b="1" dirty="0" err="1">
                <a:solidFill>
                  <a:srgbClr val="FFFFFF"/>
                </a:solidFill>
                <a:latin typeface="Century Gothic Paneuropean Bold"/>
                <a:ea typeface="Century Gothic Paneuropean Bold"/>
                <a:cs typeface="Century Gothic Paneuropean Bold"/>
                <a:sym typeface="Century Gothic Paneuropean Bold"/>
              </a:rPr>
              <a:t>chercheur</a:t>
            </a:r>
            <a:r>
              <a:rPr lang="en-US" sz="1001" b="1" dirty="0">
                <a:solidFill>
                  <a:srgbClr val="FFFFFF"/>
                </a:solidFill>
                <a:latin typeface="Century Gothic Paneuropean Bold"/>
                <a:ea typeface="Century Gothic Paneuropean Bold"/>
                <a:cs typeface="Century Gothic Paneuropean Bold"/>
                <a:sym typeface="Century Gothic Paneuropean Bold"/>
              </a:rPr>
              <a:t> </a:t>
            </a:r>
            <a:r>
              <a:rPr lang="en-US" sz="1001" b="1" dirty="0" err="1">
                <a:solidFill>
                  <a:srgbClr val="FFFFFF"/>
                </a:solidFill>
                <a:latin typeface="Century Gothic Paneuropean Bold"/>
                <a:ea typeface="Century Gothic Paneuropean Bold"/>
                <a:cs typeface="Century Gothic Paneuropean Bold"/>
                <a:sym typeface="Century Gothic Paneuropean Bold"/>
              </a:rPr>
              <a:t>demeure</a:t>
            </a:r>
            <a:endParaRPr lang="en-US" sz="1001" b="1" dirty="0">
              <a:solidFill>
                <a:srgbClr val="FFFFFF"/>
              </a:solidFill>
              <a:latin typeface="Century Gothic Paneuropean Bold"/>
              <a:ea typeface="Century Gothic Paneuropean Bold"/>
              <a:cs typeface="Century Gothic Paneuropean Bold"/>
              <a:sym typeface="Century Gothic Paneuropean Bold"/>
            </a:endParaRPr>
          </a:p>
          <a:p>
            <a:pPr>
              <a:lnSpc>
                <a:spcPts val="1202"/>
              </a:lnSpc>
            </a:pPr>
            <a:r>
              <a:rPr lang="en-US" sz="1001" b="1" dirty="0" err="1">
                <a:solidFill>
                  <a:srgbClr val="FFFFFF"/>
                </a:solidFill>
                <a:latin typeface="Century Gothic Paneuropean Bold"/>
                <a:ea typeface="Century Gothic Paneuropean Bold"/>
                <a:cs typeface="Century Gothic Paneuropean Bold"/>
                <a:sym typeface="Century Gothic Paneuropean Bold"/>
              </a:rPr>
              <a:t>responsable</a:t>
            </a:r>
            <a:r>
              <a:rPr lang="en-US" sz="1001" b="1" dirty="0">
                <a:solidFill>
                  <a:srgbClr val="FFFFFF"/>
                </a:solidFill>
                <a:latin typeface="Century Gothic Paneuropean Bold"/>
                <a:ea typeface="Century Gothic Paneuropean Bold"/>
                <a:cs typeface="Century Gothic Paneuropean Bold"/>
                <a:sym typeface="Century Gothic Paneuropean Bold"/>
              </a:rPr>
              <a:t> de tout </a:t>
            </a:r>
            <a:r>
              <a:rPr lang="en-US" sz="1001" b="1" dirty="0" err="1">
                <a:solidFill>
                  <a:srgbClr val="FFFFFF"/>
                </a:solidFill>
                <a:latin typeface="Century Gothic Paneuropean Bold"/>
                <a:ea typeface="Century Gothic Paneuropean Bold"/>
                <a:cs typeface="Century Gothic Paneuropean Bold"/>
                <a:sym typeface="Century Gothic Paneuropean Bold"/>
              </a:rPr>
              <a:t>ce</a:t>
            </a:r>
            <a:r>
              <a:rPr lang="en-US" sz="1001" b="1" dirty="0">
                <a:solidFill>
                  <a:srgbClr val="FFFFFF"/>
                </a:solidFill>
                <a:latin typeface="Century Gothic Paneuropean Bold"/>
                <a:ea typeface="Century Gothic Paneuropean Bold"/>
                <a:cs typeface="Century Gothic Paneuropean Bold"/>
                <a:sym typeface="Century Gothic Paneuropean Bold"/>
              </a:rPr>
              <a:t> </a:t>
            </a:r>
            <a:r>
              <a:rPr lang="en-US" sz="1001" b="1" dirty="0" err="1">
                <a:solidFill>
                  <a:srgbClr val="FFFFFF"/>
                </a:solidFill>
                <a:latin typeface="Century Gothic Paneuropean Bold"/>
                <a:ea typeface="Century Gothic Paneuropean Bold"/>
                <a:cs typeface="Century Gothic Paneuropean Bold"/>
                <a:sym typeface="Century Gothic Paneuropean Bold"/>
              </a:rPr>
              <a:t>qu’il</a:t>
            </a:r>
            <a:r>
              <a:rPr lang="en-US" sz="1001" b="1" dirty="0">
                <a:solidFill>
                  <a:srgbClr val="FFFFFF"/>
                </a:solidFill>
                <a:latin typeface="Century Gothic Paneuropean Bold"/>
                <a:ea typeface="Century Gothic Paneuropean Bold"/>
                <a:cs typeface="Century Gothic Paneuropean Bold"/>
                <a:sym typeface="Century Gothic Paneuropean Bold"/>
              </a:rPr>
              <a:t> </a:t>
            </a:r>
            <a:r>
              <a:rPr lang="en-US" sz="1001" b="1" dirty="0" err="1">
                <a:solidFill>
                  <a:srgbClr val="FFFFFF"/>
                </a:solidFill>
                <a:latin typeface="Century Gothic Paneuropean Bold"/>
                <a:ea typeface="Century Gothic Paneuropean Bold"/>
                <a:cs typeface="Century Gothic Paneuropean Bold"/>
                <a:sym typeface="Century Gothic Paneuropean Bold"/>
              </a:rPr>
              <a:t>produit</a:t>
            </a:r>
            <a:endParaRPr lang="en-US" sz="1001" b="1" dirty="0">
              <a:solidFill>
                <a:srgbClr val="FFFFFF"/>
              </a:solidFill>
              <a:latin typeface="Century Gothic Paneuropean Bold"/>
              <a:ea typeface="Century Gothic Paneuropean Bold"/>
              <a:cs typeface="Century Gothic Paneuropean Bold"/>
              <a:sym typeface="Century Gothic Paneuropean Bold"/>
            </a:endParaRPr>
          </a:p>
        </p:txBody>
      </p:sp>
      <p:sp>
        <p:nvSpPr>
          <p:cNvPr id="45" name="TextBox 45"/>
          <p:cNvSpPr txBox="1"/>
          <p:nvPr/>
        </p:nvSpPr>
        <p:spPr>
          <a:xfrm>
            <a:off x="8088159" y="1589767"/>
            <a:ext cx="2235588" cy="307777"/>
          </a:xfrm>
          <a:prstGeom prst="rect">
            <a:avLst/>
          </a:prstGeom>
        </p:spPr>
        <p:txBody>
          <a:bodyPr wrap="square" lIns="0" tIns="0" rIns="0" bIns="0" rtlCol="0" anchor="t">
            <a:spAutoFit/>
          </a:bodyPr>
          <a:lstStyle/>
          <a:p>
            <a:pPr>
              <a:lnSpc>
                <a:spcPts val="1202"/>
              </a:lnSpc>
            </a:pPr>
            <a:r>
              <a:rPr lang="en-US" sz="1001" b="1" dirty="0" err="1">
                <a:solidFill>
                  <a:srgbClr val="FFFFFF"/>
                </a:solidFill>
                <a:latin typeface="Century Gothic Paneuropean Bold"/>
                <a:ea typeface="Century Gothic Paneuropean Bold"/>
                <a:cs typeface="Century Gothic Paneuropean Bold"/>
                <a:sym typeface="Century Gothic Paneuropean Bold"/>
              </a:rPr>
              <a:t>Vérifier</a:t>
            </a:r>
            <a:r>
              <a:rPr lang="en-US" sz="1001" b="1" dirty="0">
                <a:solidFill>
                  <a:srgbClr val="FFFFFF"/>
                </a:solidFill>
                <a:latin typeface="Century Gothic Paneuropean Bold"/>
                <a:ea typeface="Century Gothic Paneuropean Bold"/>
                <a:cs typeface="Century Gothic Paneuropean Bold"/>
                <a:sym typeface="Century Gothic Paneuropean Bold"/>
              </a:rPr>
              <a:t> </a:t>
            </a:r>
            <a:r>
              <a:rPr lang="en-US" sz="1001" b="1" dirty="0" err="1">
                <a:solidFill>
                  <a:srgbClr val="FFFFFF"/>
                </a:solidFill>
                <a:latin typeface="Century Gothic Paneuropean Bold"/>
                <a:ea typeface="Century Gothic Paneuropean Bold"/>
                <a:cs typeface="Century Gothic Paneuropean Bold"/>
                <a:sym typeface="Century Gothic Paneuropean Bold"/>
              </a:rPr>
              <a:t>systématiquement</a:t>
            </a:r>
            <a:r>
              <a:rPr lang="en-US" sz="1001" b="1" dirty="0">
                <a:solidFill>
                  <a:srgbClr val="FFFFFF"/>
                </a:solidFill>
                <a:latin typeface="Century Gothic Paneuropean Bold"/>
                <a:ea typeface="Century Gothic Paneuropean Bold"/>
                <a:cs typeface="Century Gothic Paneuropean Bold"/>
                <a:sym typeface="Century Gothic Paneuropean Bold"/>
              </a:rPr>
              <a:t> les</a:t>
            </a:r>
          </a:p>
          <a:p>
            <a:pPr>
              <a:lnSpc>
                <a:spcPts val="1202"/>
              </a:lnSpc>
            </a:pPr>
            <a:r>
              <a:rPr lang="en-US" sz="1001" b="1" dirty="0" err="1">
                <a:solidFill>
                  <a:srgbClr val="FFFFFF"/>
                </a:solidFill>
                <a:latin typeface="Century Gothic Paneuropean Bold"/>
                <a:ea typeface="Century Gothic Paneuropean Bold"/>
                <a:cs typeface="Century Gothic Paneuropean Bold"/>
                <a:sym typeface="Century Gothic Paneuropean Bold"/>
              </a:rPr>
              <a:t>contenus</a:t>
            </a:r>
            <a:r>
              <a:rPr lang="en-US" sz="1001" b="1" dirty="0">
                <a:solidFill>
                  <a:srgbClr val="FFFFFF"/>
                </a:solidFill>
                <a:latin typeface="Century Gothic Paneuropean Bold"/>
                <a:ea typeface="Century Gothic Paneuropean Bold"/>
                <a:cs typeface="Century Gothic Paneuropean Bold"/>
                <a:sym typeface="Century Gothic Paneuropean Bold"/>
              </a:rPr>
              <a:t> </a:t>
            </a:r>
            <a:r>
              <a:rPr lang="en-US" sz="1001" b="1" dirty="0" err="1">
                <a:solidFill>
                  <a:srgbClr val="FFFFFF"/>
                </a:solidFill>
                <a:latin typeface="Century Gothic Paneuropean Bold"/>
                <a:ea typeface="Century Gothic Paneuropean Bold"/>
                <a:cs typeface="Century Gothic Paneuropean Bold"/>
                <a:sym typeface="Century Gothic Paneuropean Bold"/>
              </a:rPr>
              <a:t>générés</a:t>
            </a:r>
            <a:endParaRPr lang="en-US" sz="1001" b="1" dirty="0">
              <a:solidFill>
                <a:srgbClr val="FFFFFF"/>
              </a:solidFill>
              <a:latin typeface="Century Gothic Paneuropean Bold"/>
              <a:ea typeface="Century Gothic Paneuropean Bold"/>
              <a:cs typeface="Century Gothic Paneuropean Bold"/>
              <a:sym typeface="Century Gothic Paneuropean Bold"/>
            </a:endParaRPr>
          </a:p>
        </p:txBody>
      </p:sp>
    </p:spTree>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6" y="0"/>
            <a:ext cx="10772422" cy="574669"/>
            <a:chOff x="0" y="0"/>
            <a:chExt cx="24384000" cy="1300798"/>
          </a:xfrm>
        </p:grpSpPr>
        <p:sp>
          <p:nvSpPr>
            <p:cNvPr id="3" name="Freeform 3"/>
            <p:cNvSpPr/>
            <p:nvPr/>
          </p:nvSpPr>
          <p:spPr>
            <a:xfrm>
              <a:off x="0" y="0"/>
              <a:ext cx="24384000" cy="1300861"/>
            </a:xfrm>
            <a:custGeom>
              <a:avLst/>
              <a:gdLst/>
              <a:ahLst/>
              <a:cxnLst/>
              <a:rect l="l" t="t" r="r" b="b"/>
              <a:pathLst>
                <a:path w="24384000" h="1300861">
                  <a:moveTo>
                    <a:pt x="0" y="0"/>
                  </a:moveTo>
                  <a:lnTo>
                    <a:pt x="24384000" y="0"/>
                  </a:lnTo>
                  <a:lnTo>
                    <a:pt x="24384000" y="1300861"/>
                  </a:lnTo>
                  <a:lnTo>
                    <a:pt x="0" y="1300861"/>
                  </a:lnTo>
                  <a:close/>
                </a:path>
              </a:pathLst>
            </a:custGeom>
            <a:solidFill>
              <a:srgbClr val="ED700E"/>
            </a:solidFill>
          </p:spPr>
          <p:txBody>
            <a:bodyPr/>
            <a:lstStyle/>
            <a:p>
              <a:endParaRPr lang="fr-FR" sz="1178"/>
            </a:p>
          </p:txBody>
        </p:sp>
      </p:grpSp>
      <p:grpSp>
        <p:nvGrpSpPr>
          <p:cNvPr id="4" name="Group 4"/>
          <p:cNvGrpSpPr/>
          <p:nvPr/>
        </p:nvGrpSpPr>
        <p:grpSpPr>
          <a:xfrm>
            <a:off x="176" y="0"/>
            <a:ext cx="10772422" cy="463697"/>
            <a:chOff x="0" y="0"/>
            <a:chExt cx="24384000" cy="1049604"/>
          </a:xfrm>
        </p:grpSpPr>
        <p:sp>
          <p:nvSpPr>
            <p:cNvPr id="5" name="Freeform 5"/>
            <p:cNvSpPr/>
            <p:nvPr/>
          </p:nvSpPr>
          <p:spPr>
            <a:xfrm>
              <a:off x="0" y="0"/>
              <a:ext cx="24384000" cy="1049655"/>
            </a:xfrm>
            <a:custGeom>
              <a:avLst/>
              <a:gdLst/>
              <a:ahLst/>
              <a:cxnLst/>
              <a:rect l="l" t="t" r="r" b="b"/>
              <a:pathLst>
                <a:path w="24384000" h="1049655">
                  <a:moveTo>
                    <a:pt x="0" y="0"/>
                  </a:moveTo>
                  <a:lnTo>
                    <a:pt x="24384000" y="0"/>
                  </a:lnTo>
                  <a:lnTo>
                    <a:pt x="24384000" y="1049655"/>
                  </a:lnTo>
                  <a:lnTo>
                    <a:pt x="0" y="1049655"/>
                  </a:lnTo>
                  <a:lnTo>
                    <a:pt x="0" y="0"/>
                  </a:lnTo>
                  <a:close/>
                </a:path>
              </a:pathLst>
            </a:custGeom>
            <a:blipFill>
              <a:blip r:embed="rId3"/>
              <a:stretch>
                <a:fillRect t="-1069246" r="-1189" b="-137405"/>
              </a:stretch>
            </a:blipFill>
          </p:spPr>
          <p:txBody>
            <a:bodyPr/>
            <a:lstStyle/>
            <a:p>
              <a:endParaRPr lang="fr-FR" sz="1178"/>
            </a:p>
          </p:txBody>
        </p:sp>
      </p:grpSp>
      <p:sp>
        <p:nvSpPr>
          <p:cNvPr id="6" name="Freeform 6"/>
          <p:cNvSpPr/>
          <p:nvPr/>
        </p:nvSpPr>
        <p:spPr>
          <a:xfrm>
            <a:off x="805566" y="735129"/>
            <a:ext cx="2597349" cy="20675"/>
          </a:xfrm>
          <a:custGeom>
            <a:avLst/>
            <a:gdLst/>
            <a:ahLst/>
            <a:cxnLst/>
            <a:rect l="l" t="t" r="r" b="b"/>
            <a:pathLst>
              <a:path w="4409437" h="35100">
                <a:moveTo>
                  <a:pt x="0" y="0"/>
                </a:moveTo>
                <a:lnTo>
                  <a:pt x="4409437" y="0"/>
                </a:lnTo>
                <a:lnTo>
                  <a:pt x="4409437" y="35099"/>
                </a:lnTo>
                <a:lnTo>
                  <a:pt x="0" y="3509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178"/>
          </a:p>
        </p:txBody>
      </p:sp>
      <p:grpSp>
        <p:nvGrpSpPr>
          <p:cNvPr id="7" name="Group 7"/>
          <p:cNvGrpSpPr/>
          <p:nvPr/>
        </p:nvGrpSpPr>
        <p:grpSpPr>
          <a:xfrm>
            <a:off x="10071869" y="53453"/>
            <a:ext cx="628391" cy="356786"/>
            <a:chOff x="0" y="0"/>
            <a:chExt cx="1422400" cy="807606"/>
          </a:xfrm>
        </p:grpSpPr>
        <p:sp>
          <p:nvSpPr>
            <p:cNvPr id="8" name="Freeform 8"/>
            <p:cNvSpPr/>
            <p:nvPr/>
          </p:nvSpPr>
          <p:spPr>
            <a:xfrm>
              <a:off x="0" y="0"/>
              <a:ext cx="1422400" cy="807593"/>
            </a:xfrm>
            <a:custGeom>
              <a:avLst/>
              <a:gdLst/>
              <a:ahLst/>
              <a:cxnLst/>
              <a:rect l="l" t="t" r="r" b="b"/>
              <a:pathLst>
                <a:path w="1422400" h="807593">
                  <a:moveTo>
                    <a:pt x="0" y="0"/>
                  </a:moveTo>
                  <a:lnTo>
                    <a:pt x="1422400" y="0"/>
                  </a:lnTo>
                  <a:lnTo>
                    <a:pt x="1422400" y="807593"/>
                  </a:lnTo>
                  <a:lnTo>
                    <a:pt x="0" y="807593"/>
                  </a:lnTo>
                  <a:lnTo>
                    <a:pt x="0" y="0"/>
                  </a:lnTo>
                  <a:close/>
                </a:path>
              </a:pathLst>
            </a:custGeom>
            <a:blipFill>
              <a:blip r:embed="rId5"/>
              <a:stretch>
                <a:fillRect b="-2"/>
              </a:stretch>
            </a:blipFill>
          </p:spPr>
          <p:txBody>
            <a:bodyPr/>
            <a:lstStyle/>
            <a:p>
              <a:endParaRPr lang="fr-FR" sz="1178"/>
            </a:p>
          </p:txBody>
        </p:sp>
      </p:grpSp>
      <p:grpSp>
        <p:nvGrpSpPr>
          <p:cNvPr id="9" name="Group 9"/>
          <p:cNvGrpSpPr/>
          <p:nvPr/>
        </p:nvGrpSpPr>
        <p:grpSpPr>
          <a:xfrm>
            <a:off x="4073934" y="1901501"/>
            <a:ext cx="2911699" cy="3802564"/>
            <a:chOff x="0" y="0"/>
            <a:chExt cx="1301886" cy="1700212"/>
          </a:xfrm>
        </p:grpSpPr>
        <p:sp>
          <p:nvSpPr>
            <p:cNvPr id="10" name="Freeform 10"/>
            <p:cNvSpPr/>
            <p:nvPr/>
          </p:nvSpPr>
          <p:spPr>
            <a:xfrm>
              <a:off x="0" y="0"/>
              <a:ext cx="1301886" cy="1700212"/>
            </a:xfrm>
            <a:custGeom>
              <a:avLst/>
              <a:gdLst/>
              <a:ahLst/>
              <a:cxnLst/>
              <a:rect l="l" t="t" r="r" b="b"/>
              <a:pathLst>
                <a:path w="1301886" h="1700212">
                  <a:moveTo>
                    <a:pt x="62648" y="0"/>
                  </a:moveTo>
                  <a:lnTo>
                    <a:pt x="1239238" y="0"/>
                  </a:lnTo>
                  <a:cubicBezTo>
                    <a:pt x="1255853" y="0"/>
                    <a:pt x="1271788" y="6600"/>
                    <a:pt x="1283537" y="18349"/>
                  </a:cubicBezTo>
                  <a:cubicBezTo>
                    <a:pt x="1295286" y="30098"/>
                    <a:pt x="1301886" y="46033"/>
                    <a:pt x="1301886" y="62648"/>
                  </a:cubicBezTo>
                  <a:lnTo>
                    <a:pt x="1301886" y="1637564"/>
                  </a:lnTo>
                  <a:cubicBezTo>
                    <a:pt x="1301886" y="1672163"/>
                    <a:pt x="1273838" y="1700212"/>
                    <a:pt x="1239238" y="1700212"/>
                  </a:cubicBezTo>
                  <a:lnTo>
                    <a:pt x="62648" y="1700212"/>
                  </a:lnTo>
                  <a:cubicBezTo>
                    <a:pt x="46033" y="1700212"/>
                    <a:pt x="30098" y="1693612"/>
                    <a:pt x="18349" y="1681863"/>
                  </a:cubicBezTo>
                  <a:cubicBezTo>
                    <a:pt x="6600" y="1670114"/>
                    <a:pt x="0" y="1654179"/>
                    <a:pt x="0" y="1637564"/>
                  </a:cubicBezTo>
                  <a:lnTo>
                    <a:pt x="0" y="62648"/>
                  </a:lnTo>
                  <a:cubicBezTo>
                    <a:pt x="0" y="46033"/>
                    <a:pt x="6600" y="30098"/>
                    <a:pt x="18349" y="18349"/>
                  </a:cubicBezTo>
                  <a:cubicBezTo>
                    <a:pt x="30098" y="6600"/>
                    <a:pt x="46033" y="0"/>
                    <a:pt x="62648" y="0"/>
                  </a:cubicBezTo>
                  <a:close/>
                </a:path>
              </a:pathLst>
            </a:custGeom>
            <a:gradFill rotWithShape="1">
              <a:gsLst>
                <a:gs pos="0">
                  <a:srgbClr val="89ABFF">
                    <a:alpha val="85000"/>
                  </a:srgbClr>
                </a:gs>
                <a:gs pos="100000">
                  <a:srgbClr val="1C3678">
                    <a:alpha val="85000"/>
                  </a:srgbClr>
                </a:gs>
              </a:gsLst>
              <a:lin ang="5400000"/>
            </a:gradFill>
          </p:spPr>
          <p:txBody>
            <a:bodyPr/>
            <a:lstStyle/>
            <a:p>
              <a:endParaRPr lang="fr-FR" sz="1178"/>
            </a:p>
          </p:txBody>
        </p:sp>
        <p:sp>
          <p:nvSpPr>
            <p:cNvPr id="11" name="TextBox 11"/>
            <p:cNvSpPr txBox="1"/>
            <p:nvPr/>
          </p:nvSpPr>
          <p:spPr>
            <a:xfrm>
              <a:off x="0" y="0"/>
              <a:ext cx="1301886" cy="1700212"/>
            </a:xfrm>
            <a:prstGeom prst="rect">
              <a:avLst/>
            </a:prstGeom>
          </p:spPr>
          <p:txBody>
            <a:bodyPr lIns="29923" tIns="29923" rIns="29923" bIns="29923" rtlCol="0" anchor="ctr"/>
            <a:lstStyle/>
            <a:p>
              <a:pPr algn="ctr">
                <a:lnSpc>
                  <a:spcPts val="1696"/>
                </a:lnSpc>
              </a:pPr>
              <a:endParaRPr sz="1178"/>
            </a:p>
          </p:txBody>
        </p:sp>
      </p:grpSp>
      <p:grpSp>
        <p:nvGrpSpPr>
          <p:cNvPr id="12" name="Group 12"/>
          <p:cNvGrpSpPr/>
          <p:nvPr/>
        </p:nvGrpSpPr>
        <p:grpSpPr>
          <a:xfrm>
            <a:off x="7556312" y="1901501"/>
            <a:ext cx="2911699" cy="3802564"/>
            <a:chOff x="0" y="0"/>
            <a:chExt cx="1301886" cy="1700212"/>
          </a:xfrm>
        </p:grpSpPr>
        <p:sp>
          <p:nvSpPr>
            <p:cNvPr id="13" name="Freeform 13"/>
            <p:cNvSpPr/>
            <p:nvPr/>
          </p:nvSpPr>
          <p:spPr>
            <a:xfrm>
              <a:off x="0" y="0"/>
              <a:ext cx="1301886" cy="1700212"/>
            </a:xfrm>
            <a:custGeom>
              <a:avLst/>
              <a:gdLst/>
              <a:ahLst/>
              <a:cxnLst/>
              <a:rect l="l" t="t" r="r" b="b"/>
              <a:pathLst>
                <a:path w="1301886" h="1700212">
                  <a:moveTo>
                    <a:pt x="62648" y="0"/>
                  </a:moveTo>
                  <a:lnTo>
                    <a:pt x="1239238" y="0"/>
                  </a:lnTo>
                  <a:cubicBezTo>
                    <a:pt x="1255853" y="0"/>
                    <a:pt x="1271788" y="6600"/>
                    <a:pt x="1283537" y="18349"/>
                  </a:cubicBezTo>
                  <a:cubicBezTo>
                    <a:pt x="1295286" y="30098"/>
                    <a:pt x="1301886" y="46033"/>
                    <a:pt x="1301886" y="62648"/>
                  </a:cubicBezTo>
                  <a:lnTo>
                    <a:pt x="1301886" y="1637564"/>
                  </a:lnTo>
                  <a:cubicBezTo>
                    <a:pt x="1301886" y="1672163"/>
                    <a:pt x="1273838" y="1700212"/>
                    <a:pt x="1239238" y="1700212"/>
                  </a:cubicBezTo>
                  <a:lnTo>
                    <a:pt x="62648" y="1700212"/>
                  </a:lnTo>
                  <a:cubicBezTo>
                    <a:pt x="46033" y="1700212"/>
                    <a:pt x="30098" y="1693612"/>
                    <a:pt x="18349" y="1681863"/>
                  </a:cubicBezTo>
                  <a:cubicBezTo>
                    <a:pt x="6600" y="1670114"/>
                    <a:pt x="0" y="1654179"/>
                    <a:pt x="0" y="1637564"/>
                  </a:cubicBezTo>
                  <a:lnTo>
                    <a:pt x="0" y="62648"/>
                  </a:lnTo>
                  <a:cubicBezTo>
                    <a:pt x="0" y="46033"/>
                    <a:pt x="6600" y="30098"/>
                    <a:pt x="18349" y="18349"/>
                  </a:cubicBezTo>
                  <a:cubicBezTo>
                    <a:pt x="30098" y="6600"/>
                    <a:pt x="46033" y="0"/>
                    <a:pt x="62648" y="0"/>
                  </a:cubicBezTo>
                  <a:close/>
                </a:path>
              </a:pathLst>
            </a:custGeom>
            <a:gradFill rotWithShape="1">
              <a:gsLst>
                <a:gs pos="0">
                  <a:srgbClr val="89ABFF">
                    <a:alpha val="85000"/>
                  </a:srgbClr>
                </a:gs>
                <a:gs pos="100000">
                  <a:srgbClr val="1C3678">
                    <a:alpha val="85000"/>
                  </a:srgbClr>
                </a:gs>
              </a:gsLst>
              <a:lin ang="5400000"/>
            </a:gradFill>
          </p:spPr>
          <p:txBody>
            <a:bodyPr/>
            <a:lstStyle/>
            <a:p>
              <a:endParaRPr lang="fr-FR" sz="1178"/>
            </a:p>
          </p:txBody>
        </p:sp>
        <p:sp>
          <p:nvSpPr>
            <p:cNvPr id="14" name="TextBox 14"/>
            <p:cNvSpPr txBox="1"/>
            <p:nvPr/>
          </p:nvSpPr>
          <p:spPr>
            <a:xfrm>
              <a:off x="0" y="0"/>
              <a:ext cx="1301886" cy="1700212"/>
            </a:xfrm>
            <a:prstGeom prst="rect">
              <a:avLst/>
            </a:prstGeom>
          </p:spPr>
          <p:txBody>
            <a:bodyPr lIns="29923" tIns="29923" rIns="29923" bIns="29923" rtlCol="0" anchor="ctr"/>
            <a:lstStyle/>
            <a:p>
              <a:pPr algn="ctr">
                <a:lnSpc>
                  <a:spcPts val="1696"/>
                </a:lnSpc>
              </a:pPr>
              <a:endParaRPr sz="1178"/>
            </a:p>
          </p:txBody>
        </p:sp>
      </p:grpSp>
      <p:grpSp>
        <p:nvGrpSpPr>
          <p:cNvPr id="15" name="Group 15"/>
          <p:cNvGrpSpPr/>
          <p:nvPr/>
        </p:nvGrpSpPr>
        <p:grpSpPr>
          <a:xfrm>
            <a:off x="709156" y="1901501"/>
            <a:ext cx="2911699" cy="3802564"/>
            <a:chOff x="0" y="0"/>
            <a:chExt cx="1301886" cy="1700212"/>
          </a:xfrm>
        </p:grpSpPr>
        <p:sp>
          <p:nvSpPr>
            <p:cNvPr id="16" name="Freeform 16"/>
            <p:cNvSpPr/>
            <p:nvPr/>
          </p:nvSpPr>
          <p:spPr>
            <a:xfrm>
              <a:off x="0" y="0"/>
              <a:ext cx="1301886" cy="1700212"/>
            </a:xfrm>
            <a:custGeom>
              <a:avLst/>
              <a:gdLst/>
              <a:ahLst/>
              <a:cxnLst/>
              <a:rect l="l" t="t" r="r" b="b"/>
              <a:pathLst>
                <a:path w="1301886" h="1700212">
                  <a:moveTo>
                    <a:pt x="62648" y="0"/>
                  </a:moveTo>
                  <a:lnTo>
                    <a:pt x="1239238" y="0"/>
                  </a:lnTo>
                  <a:cubicBezTo>
                    <a:pt x="1255853" y="0"/>
                    <a:pt x="1271788" y="6600"/>
                    <a:pt x="1283537" y="18349"/>
                  </a:cubicBezTo>
                  <a:cubicBezTo>
                    <a:pt x="1295286" y="30098"/>
                    <a:pt x="1301886" y="46033"/>
                    <a:pt x="1301886" y="62648"/>
                  </a:cubicBezTo>
                  <a:lnTo>
                    <a:pt x="1301886" y="1637564"/>
                  </a:lnTo>
                  <a:cubicBezTo>
                    <a:pt x="1301886" y="1672163"/>
                    <a:pt x="1273838" y="1700212"/>
                    <a:pt x="1239238" y="1700212"/>
                  </a:cubicBezTo>
                  <a:lnTo>
                    <a:pt x="62648" y="1700212"/>
                  </a:lnTo>
                  <a:cubicBezTo>
                    <a:pt x="46033" y="1700212"/>
                    <a:pt x="30098" y="1693612"/>
                    <a:pt x="18349" y="1681863"/>
                  </a:cubicBezTo>
                  <a:cubicBezTo>
                    <a:pt x="6600" y="1670114"/>
                    <a:pt x="0" y="1654179"/>
                    <a:pt x="0" y="1637564"/>
                  </a:cubicBezTo>
                  <a:lnTo>
                    <a:pt x="0" y="62648"/>
                  </a:lnTo>
                  <a:cubicBezTo>
                    <a:pt x="0" y="46033"/>
                    <a:pt x="6600" y="30098"/>
                    <a:pt x="18349" y="18349"/>
                  </a:cubicBezTo>
                  <a:cubicBezTo>
                    <a:pt x="30098" y="6600"/>
                    <a:pt x="46033" y="0"/>
                    <a:pt x="62648" y="0"/>
                  </a:cubicBezTo>
                  <a:close/>
                </a:path>
              </a:pathLst>
            </a:custGeom>
            <a:gradFill rotWithShape="1">
              <a:gsLst>
                <a:gs pos="0">
                  <a:srgbClr val="89ABFF">
                    <a:alpha val="85000"/>
                  </a:srgbClr>
                </a:gs>
                <a:gs pos="100000">
                  <a:srgbClr val="1C3678">
                    <a:alpha val="85000"/>
                  </a:srgbClr>
                </a:gs>
              </a:gsLst>
              <a:lin ang="5400000"/>
            </a:gradFill>
          </p:spPr>
          <p:txBody>
            <a:bodyPr/>
            <a:lstStyle/>
            <a:p>
              <a:endParaRPr lang="fr-FR" sz="1178"/>
            </a:p>
          </p:txBody>
        </p:sp>
        <p:sp>
          <p:nvSpPr>
            <p:cNvPr id="17" name="TextBox 17"/>
            <p:cNvSpPr txBox="1"/>
            <p:nvPr/>
          </p:nvSpPr>
          <p:spPr>
            <a:xfrm>
              <a:off x="0" y="0"/>
              <a:ext cx="1301886" cy="1700212"/>
            </a:xfrm>
            <a:prstGeom prst="rect">
              <a:avLst/>
            </a:prstGeom>
          </p:spPr>
          <p:txBody>
            <a:bodyPr lIns="29923" tIns="29923" rIns="29923" bIns="29923" rtlCol="0" anchor="ctr"/>
            <a:lstStyle/>
            <a:p>
              <a:pPr algn="ctr">
                <a:lnSpc>
                  <a:spcPts val="1696"/>
                </a:lnSpc>
              </a:pPr>
              <a:endParaRPr sz="1178"/>
            </a:p>
          </p:txBody>
        </p:sp>
      </p:grpSp>
      <p:sp>
        <p:nvSpPr>
          <p:cNvPr id="18" name="TextBox 18"/>
          <p:cNvSpPr txBox="1"/>
          <p:nvPr/>
        </p:nvSpPr>
        <p:spPr>
          <a:xfrm>
            <a:off x="417332" y="935905"/>
            <a:ext cx="6332771" cy="320601"/>
          </a:xfrm>
          <a:prstGeom prst="rect">
            <a:avLst/>
          </a:prstGeom>
        </p:spPr>
        <p:txBody>
          <a:bodyPr lIns="0" tIns="0" rIns="0" bIns="0" rtlCol="0" anchor="t">
            <a:spAutoFit/>
          </a:bodyPr>
          <a:lstStyle/>
          <a:p>
            <a:pPr>
              <a:lnSpc>
                <a:spcPts val="2544"/>
              </a:lnSpc>
            </a:pPr>
            <a:r>
              <a:rPr lang="en-US" sz="2120" b="1">
                <a:solidFill>
                  <a:srgbClr val="ED700B"/>
                </a:solidFill>
                <a:latin typeface="Century Gothic Paneuropean Bold"/>
                <a:ea typeface="Century Gothic Paneuropean Bold"/>
                <a:cs typeface="Century Gothic Paneuropean Bold"/>
                <a:sym typeface="Century Gothic Paneuropean Bold"/>
              </a:rPr>
              <a:t>La charte IA Paris-Saclay</a:t>
            </a:r>
          </a:p>
        </p:txBody>
      </p:sp>
      <p:sp>
        <p:nvSpPr>
          <p:cNvPr id="19" name="TextBox 19"/>
          <p:cNvSpPr txBox="1"/>
          <p:nvPr/>
        </p:nvSpPr>
        <p:spPr>
          <a:xfrm>
            <a:off x="835539" y="2061256"/>
            <a:ext cx="241518" cy="396968"/>
          </a:xfrm>
          <a:prstGeom prst="rect">
            <a:avLst/>
          </a:prstGeom>
        </p:spPr>
        <p:txBody>
          <a:bodyPr lIns="0" tIns="0" rIns="0" bIns="0" rtlCol="0" anchor="t">
            <a:spAutoFit/>
          </a:bodyPr>
          <a:lstStyle/>
          <a:p>
            <a:pPr>
              <a:lnSpc>
                <a:spcPts val="3268"/>
              </a:lnSpc>
            </a:pPr>
            <a:r>
              <a:rPr lang="en-US" sz="2723" b="1">
                <a:solidFill>
                  <a:srgbClr val="FFFFFF"/>
                </a:solidFill>
                <a:latin typeface="Century Gothic Paneuropean Bold"/>
                <a:ea typeface="Century Gothic Paneuropean Bold"/>
                <a:cs typeface="Century Gothic Paneuropean Bold"/>
                <a:sym typeface="Century Gothic Paneuropean Bold"/>
              </a:rPr>
              <a:t>D</a:t>
            </a:r>
          </a:p>
        </p:txBody>
      </p:sp>
      <p:sp>
        <p:nvSpPr>
          <p:cNvPr id="20" name="TextBox 20"/>
          <p:cNvSpPr txBox="1"/>
          <p:nvPr/>
        </p:nvSpPr>
        <p:spPr>
          <a:xfrm>
            <a:off x="4283252" y="2061256"/>
            <a:ext cx="179590" cy="396968"/>
          </a:xfrm>
          <a:prstGeom prst="rect">
            <a:avLst/>
          </a:prstGeom>
        </p:spPr>
        <p:txBody>
          <a:bodyPr lIns="0" tIns="0" rIns="0" bIns="0" rtlCol="0" anchor="t">
            <a:spAutoFit/>
          </a:bodyPr>
          <a:lstStyle/>
          <a:p>
            <a:pPr>
              <a:lnSpc>
                <a:spcPts val="3268"/>
              </a:lnSpc>
            </a:pPr>
            <a:r>
              <a:rPr lang="en-US" sz="2723" b="1">
                <a:solidFill>
                  <a:srgbClr val="FFFFFF"/>
                </a:solidFill>
                <a:latin typeface="Century Gothic Paneuropean Bold"/>
                <a:ea typeface="Century Gothic Paneuropean Bold"/>
                <a:cs typeface="Century Gothic Paneuropean Bold"/>
                <a:sym typeface="Century Gothic Paneuropean Bold"/>
              </a:rPr>
              <a:t>E</a:t>
            </a:r>
          </a:p>
        </p:txBody>
      </p:sp>
      <p:sp>
        <p:nvSpPr>
          <p:cNvPr id="21" name="TextBox 21"/>
          <p:cNvSpPr txBox="1"/>
          <p:nvPr/>
        </p:nvSpPr>
        <p:spPr>
          <a:xfrm>
            <a:off x="7755891" y="2061256"/>
            <a:ext cx="165066" cy="396968"/>
          </a:xfrm>
          <a:prstGeom prst="rect">
            <a:avLst/>
          </a:prstGeom>
        </p:spPr>
        <p:txBody>
          <a:bodyPr lIns="0" tIns="0" rIns="0" bIns="0" rtlCol="0" anchor="t">
            <a:spAutoFit/>
          </a:bodyPr>
          <a:lstStyle/>
          <a:p>
            <a:pPr>
              <a:lnSpc>
                <a:spcPts val="3268"/>
              </a:lnSpc>
            </a:pPr>
            <a:r>
              <a:rPr lang="en-US" sz="2723" b="1">
                <a:solidFill>
                  <a:srgbClr val="FFFFFF"/>
                </a:solidFill>
                <a:latin typeface="Century Gothic Paneuropean Bold"/>
                <a:ea typeface="Century Gothic Paneuropean Bold"/>
                <a:cs typeface="Century Gothic Paneuropean Bold"/>
                <a:sym typeface="Century Gothic Paneuropean Bold"/>
              </a:rPr>
              <a:t>F</a:t>
            </a:r>
          </a:p>
        </p:txBody>
      </p:sp>
      <p:sp>
        <p:nvSpPr>
          <p:cNvPr id="22" name="TextBox 22"/>
          <p:cNvSpPr txBox="1"/>
          <p:nvPr/>
        </p:nvSpPr>
        <p:spPr>
          <a:xfrm>
            <a:off x="1241004" y="2122272"/>
            <a:ext cx="1990899" cy="307777"/>
          </a:xfrm>
          <a:prstGeom prst="rect">
            <a:avLst/>
          </a:prstGeom>
        </p:spPr>
        <p:txBody>
          <a:bodyPr wrap="square" lIns="0" tIns="0" rIns="0" bIns="0" rtlCol="0" anchor="t">
            <a:spAutoFit/>
          </a:bodyPr>
          <a:lstStyle/>
          <a:p>
            <a:pPr>
              <a:lnSpc>
                <a:spcPts val="1202"/>
              </a:lnSpc>
            </a:pPr>
            <a:r>
              <a:rPr lang="en-US" sz="1001" b="1" dirty="0">
                <a:solidFill>
                  <a:srgbClr val="FFFFFF"/>
                </a:solidFill>
                <a:latin typeface="Century Gothic Paneuropean Bold"/>
                <a:ea typeface="Century Gothic Paneuropean Bold"/>
                <a:cs typeface="Century Gothic Paneuropean Bold"/>
                <a:sym typeface="Century Gothic Paneuropean Bold"/>
              </a:rPr>
              <a:t>Transparence sur </a:t>
            </a:r>
            <a:r>
              <a:rPr lang="en-US" sz="1001" b="1" dirty="0" err="1">
                <a:solidFill>
                  <a:srgbClr val="FFFFFF"/>
                </a:solidFill>
                <a:latin typeface="Century Gothic Paneuropean Bold"/>
                <a:ea typeface="Century Gothic Paneuropean Bold"/>
                <a:cs typeface="Century Gothic Paneuropean Bold"/>
                <a:sym typeface="Century Gothic Paneuropean Bold"/>
              </a:rPr>
              <a:t>l’usage</a:t>
            </a:r>
            <a:endParaRPr lang="en-US" sz="1001" b="1" dirty="0">
              <a:solidFill>
                <a:srgbClr val="FFFFFF"/>
              </a:solidFill>
              <a:latin typeface="Century Gothic Paneuropean Bold"/>
              <a:ea typeface="Century Gothic Paneuropean Bold"/>
              <a:cs typeface="Century Gothic Paneuropean Bold"/>
              <a:sym typeface="Century Gothic Paneuropean Bold"/>
            </a:endParaRPr>
          </a:p>
          <a:p>
            <a:pPr>
              <a:lnSpc>
                <a:spcPts val="1202"/>
              </a:lnSpc>
            </a:pPr>
            <a:r>
              <a:rPr lang="en-US" sz="1001" b="1" dirty="0">
                <a:solidFill>
                  <a:srgbClr val="FFFFFF"/>
                </a:solidFill>
                <a:latin typeface="Century Gothic Paneuropean Bold"/>
                <a:ea typeface="Century Gothic Paneuropean Bold"/>
                <a:cs typeface="Century Gothic Paneuropean Bold"/>
                <a:sym typeface="Century Gothic Paneuropean Bold"/>
              </a:rPr>
              <a:t>de </a:t>
            </a:r>
            <a:r>
              <a:rPr lang="en-US" sz="1001" b="1" dirty="0" err="1">
                <a:solidFill>
                  <a:srgbClr val="FFFFFF"/>
                </a:solidFill>
                <a:latin typeface="Century Gothic Paneuropean Bold"/>
                <a:ea typeface="Century Gothic Paneuropean Bold"/>
                <a:cs typeface="Century Gothic Paneuropean Bold"/>
                <a:sym typeface="Century Gothic Paneuropean Bold"/>
              </a:rPr>
              <a:t>l’IA</a:t>
            </a:r>
            <a:endParaRPr lang="en-US" sz="1001" b="1" dirty="0">
              <a:solidFill>
                <a:srgbClr val="FFFFFF"/>
              </a:solidFill>
              <a:latin typeface="Century Gothic Paneuropean Bold"/>
              <a:ea typeface="Century Gothic Paneuropean Bold"/>
              <a:cs typeface="Century Gothic Paneuropean Bold"/>
              <a:sym typeface="Century Gothic Paneuropean Bold"/>
            </a:endParaRPr>
          </a:p>
        </p:txBody>
      </p:sp>
      <p:sp>
        <p:nvSpPr>
          <p:cNvPr id="23" name="TextBox 23"/>
          <p:cNvSpPr txBox="1"/>
          <p:nvPr/>
        </p:nvSpPr>
        <p:spPr>
          <a:xfrm>
            <a:off x="4651100" y="2122272"/>
            <a:ext cx="2417575" cy="307777"/>
          </a:xfrm>
          <a:prstGeom prst="rect">
            <a:avLst/>
          </a:prstGeom>
        </p:spPr>
        <p:txBody>
          <a:bodyPr wrap="square" lIns="0" tIns="0" rIns="0" bIns="0" rtlCol="0" anchor="t">
            <a:spAutoFit/>
          </a:bodyPr>
          <a:lstStyle/>
          <a:p>
            <a:pPr>
              <a:lnSpc>
                <a:spcPts val="1202"/>
              </a:lnSpc>
            </a:pPr>
            <a:r>
              <a:rPr lang="en-US" sz="1001" b="1" dirty="0" err="1">
                <a:solidFill>
                  <a:srgbClr val="FFFFFF"/>
                </a:solidFill>
                <a:latin typeface="Century Gothic Paneuropean Bold"/>
                <a:ea typeface="Century Gothic Paneuropean Bold"/>
                <a:cs typeface="Century Gothic Paneuropean Bold"/>
                <a:sym typeface="Century Gothic Paneuropean Bold"/>
              </a:rPr>
              <a:t>Protéger</a:t>
            </a:r>
            <a:r>
              <a:rPr lang="en-US" sz="1001" b="1" dirty="0">
                <a:solidFill>
                  <a:srgbClr val="FFFFFF"/>
                </a:solidFill>
                <a:latin typeface="Century Gothic Paneuropean Bold"/>
                <a:ea typeface="Century Gothic Paneuropean Bold"/>
                <a:cs typeface="Century Gothic Paneuropean Bold"/>
                <a:sym typeface="Century Gothic Paneuropean Bold"/>
              </a:rPr>
              <a:t> les données et </a:t>
            </a:r>
            <a:r>
              <a:rPr lang="en-US" sz="1001" b="1" dirty="0" err="1">
                <a:solidFill>
                  <a:srgbClr val="FFFFFF"/>
                </a:solidFill>
                <a:latin typeface="Century Gothic Paneuropean Bold"/>
                <a:ea typeface="Century Gothic Paneuropean Bold"/>
                <a:cs typeface="Century Gothic Paneuropean Bold"/>
                <a:sym typeface="Century Gothic Paneuropean Bold"/>
              </a:rPr>
              <a:t>favoriser</a:t>
            </a:r>
            <a:endParaRPr lang="en-US" sz="1001" b="1" dirty="0">
              <a:solidFill>
                <a:srgbClr val="FFFFFF"/>
              </a:solidFill>
              <a:latin typeface="Century Gothic Paneuropean Bold"/>
              <a:ea typeface="Century Gothic Paneuropean Bold"/>
              <a:cs typeface="Century Gothic Paneuropean Bold"/>
              <a:sym typeface="Century Gothic Paneuropean Bold"/>
            </a:endParaRPr>
          </a:p>
          <a:p>
            <a:pPr>
              <a:lnSpc>
                <a:spcPts val="1202"/>
              </a:lnSpc>
            </a:pPr>
            <a:r>
              <a:rPr lang="en-US" sz="1001" b="1" dirty="0">
                <a:solidFill>
                  <a:srgbClr val="FFFFFF"/>
                </a:solidFill>
                <a:latin typeface="Century Gothic Paneuropean Bold"/>
                <a:ea typeface="Century Gothic Paneuropean Bold"/>
                <a:cs typeface="Century Gothic Paneuropean Bold"/>
                <a:sym typeface="Century Gothic Paneuropean Bold"/>
              </a:rPr>
              <a:t>les </a:t>
            </a:r>
            <a:r>
              <a:rPr lang="en-US" sz="1001" b="1" dirty="0" err="1">
                <a:solidFill>
                  <a:srgbClr val="FFFFFF"/>
                </a:solidFill>
                <a:latin typeface="Century Gothic Paneuropean Bold"/>
                <a:ea typeface="Century Gothic Paneuropean Bold"/>
                <a:cs typeface="Century Gothic Paneuropean Bold"/>
                <a:sym typeface="Century Gothic Paneuropean Bold"/>
              </a:rPr>
              <a:t>outils</a:t>
            </a:r>
            <a:r>
              <a:rPr lang="en-US" sz="1001" b="1" dirty="0">
                <a:solidFill>
                  <a:srgbClr val="FFFFFF"/>
                </a:solidFill>
                <a:latin typeface="Century Gothic Paneuropean Bold"/>
                <a:ea typeface="Century Gothic Paneuropean Bold"/>
                <a:cs typeface="Century Gothic Paneuropean Bold"/>
                <a:sym typeface="Century Gothic Paneuropean Bold"/>
              </a:rPr>
              <a:t> souverains</a:t>
            </a:r>
          </a:p>
        </p:txBody>
      </p:sp>
      <p:sp>
        <p:nvSpPr>
          <p:cNvPr id="24" name="TextBox 24"/>
          <p:cNvSpPr txBox="1"/>
          <p:nvPr/>
        </p:nvSpPr>
        <p:spPr>
          <a:xfrm>
            <a:off x="8088159" y="2122272"/>
            <a:ext cx="2684439" cy="307777"/>
          </a:xfrm>
          <a:prstGeom prst="rect">
            <a:avLst/>
          </a:prstGeom>
        </p:spPr>
        <p:txBody>
          <a:bodyPr lIns="0" tIns="0" rIns="0" bIns="0" rtlCol="0" anchor="t">
            <a:spAutoFit/>
          </a:bodyPr>
          <a:lstStyle/>
          <a:p>
            <a:pPr>
              <a:lnSpc>
                <a:spcPts val="1202"/>
              </a:lnSpc>
            </a:pPr>
            <a:r>
              <a:rPr lang="en-US" sz="1001" b="1" dirty="0" err="1">
                <a:solidFill>
                  <a:srgbClr val="FFFFFF"/>
                </a:solidFill>
                <a:latin typeface="Century Gothic Paneuropean Bold"/>
                <a:ea typeface="Century Gothic Paneuropean Bold"/>
                <a:cs typeface="Century Gothic Paneuropean Bold"/>
                <a:sym typeface="Century Gothic Paneuropean Bold"/>
              </a:rPr>
              <a:t>Utiliser</a:t>
            </a:r>
            <a:r>
              <a:rPr lang="en-US" sz="1001" b="1" dirty="0">
                <a:solidFill>
                  <a:srgbClr val="FFFFFF"/>
                </a:solidFill>
                <a:latin typeface="Century Gothic Paneuropean Bold"/>
                <a:ea typeface="Century Gothic Paneuropean Bold"/>
                <a:cs typeface="Century Gothic Paneuropean Bold"/>
                <a:sym typeface="Century Gothic Paneuropean Bold"/>
              </a:rPr>
              <a:t> </a:t>
            </a:r>
            <a:r>
              <a:rPr lang="en-US" sz="1001" b="1" dirty="0" err="1">
                <a:solidFill>
                  <a:srgbClr val="FFFFFF"/>
                </a:solidFill>
                <a:latin typeface="Century Gothic Paneuropean Bold"/>
                <a:ea typeface="Century Gothic Paneuropean Bold"/>
                <a:cs typeface="Century Gothic Paneuropean Bold"/>
                <a:sym typeface="Century Gothic Paneuropean Bold"/>
              </a:rPr>
              <a:t>l’IA</a:t>
            </a:r>
            <a:r>
              <a:rPr lang="en-US" sz="1001" b="1" dirty="0">
                <a:solidFill>
                  <a:srgbClr val="FFFFFF"/>
                </a:solidFill>
                <a:latin typeface="Century Gothic Paneuropean Bold"/>
                <a:ea typeface="Century Gothic Paneuropean Bold"/>
                <a:cs typeface="Century Gothic Paneuropean Bold"/>
                <a:sym typeface="Century Gothic Paneuropean Bold"/>
              </a:rPr>
              <a:t> de manière </a:t>
            </a:r>
            <a:r>
              <a:rPr lang="en-US" sz="1001" b="1" dirty="0" err="1">
                <a:solidFill>
                  <a:srgbClr val="FFFFFF"/>
                </a:solidFill>
                <a:latin typeface="Century Gothic Paneuropean Bold"/>
                <a:ea typeface="Century Gothic Paneuropean Bold"/>
                <a:cs typeface="Century Gothic Paneuropean Bold"/>
                <a:sym typeface="Century Gothic Paneuropean Bold"/>
              </a:rPr>
              <a:t>sobre</a:t>
            </a:r>
            <a:r>
              <a:rPr lang="en-US" sz="1001" b="1" dirty="0">
                <a:solidFill>
                  <a:srgbClr val="FFFFFF"/>
                </a:solidFill>
                <a:latin typeface="Century Gothic Paneuropean Bold"/>
                <a:ea typeface="Century Gothic Paneuropean Bold"/>
                <a:cs typeface="Century Gothic Paneuropean Bold"/>
                <a:sym typeface="Century Gothic Paneuropean Bold"/>
              </a:rPr>
              <a:t> et </a:t>
            </a:r>
            <a:r>
              <a:rPr lang="en-US" sz="1001" b="1" dirty="0" err="1">
                <a:solidFill>
                  <a:srgbClr val="FFFFFF"/>
                </a:solidFill>
                <a:latin typeface="Century Gothic Paneuropean Bold"/>
                <a:ea typeface="Century Gothic Paneuropean Bold"/>
                <a:cs typeface="Century Gothic Paneuropean Bold"/>
                <a:sym typeface="Century Gothic Paneuropean Bold"/>
              </a:rPr>
              <a:t>responsable</a:t>
            </a:r>
            <a:endParaRPr lang="en-US" sz="1001" b="1" dirty="0">
              <a:solidFill>
                <a:srgbClr val="FFFFFF"/>
              </a:solidFill>
              <a:latin typeface="Century Gothic Paneuropean Bold"/>
              <a:ea typeface="Century Gothic Paneuropean Bold"/>
              <a:cs typeface="Century Gothic Paneuropean Bold"/>
              <a:sym typeface="Century Gothic Paneuropean Bold"/>
            </a:endParaRPr>
          </a:p>
        </p:txBody>
      </p:sp>
      <p:sp>
        <p:nvSpPr>
          <p:cNvPr id="25" name="AutoShape 25"/>
          <p:cNvSpPr/>
          <p:nvPr/>
        </p:nvSpPr>
        <p:spPr>
          <a:xfrm flipH="1">
            <a:off x="1157961" y="2143394"/>
            <a:ext cx="0" cy="276241"/>
          </a:xfrm>
          <a:prstGeom prst="line">
            <a:avLst/>
          </a:prstGeom>
          <a:ln w="38100" cap="flat">
            <a:solidFill>
              <a:srgbClr val="FFFFFF"/>
            </a:solidFill>
            <a:prstDash val="solid"/>
            <a:headEnd type="none" w="sm" len="sm"/>
            <a:tailEnd type="none" w="sm" len="sm"/>
          </a:ln>
        </p:spPr>
        <p:txBody>
          <a:bodyPr/>
          <a:lstStyle/>
          <a:p>
            <a:endParaRPr lang="fr-FR" sz="1178"/>
          </a:p>
        </p:txBody>
      </p:sp>
      <p:sp>
        <p:nvSpPr>
          <p:cNvPr id="26" name="AutoShape 26"/>
          <p:cNvSpPr/>
          <p:nvPr/>
        </p:nvSpPr>
        <p:spPr>
          <a:xfrm flipH="1">
            <a:off x="4568057" y="2143394"/>
            <a:ext cx="0" cy="276241"/>
          </a:xfrm>
          <a:prstGeom prst="line">
            <a:avLst/>
          </a:prstGeom>
          <a:ln w="38100" cap="flat">
            <a:solidFill>
              <a:srgbClr val="FFFFFF"/>
            </a:solidFill>
            <a:prstDash val="solid"/>
            <a:headEnd type="none" w="sm" len="sm"/>
            <a:tailEnd type="none" w="sm" len="sm"/>
          </a:ln>
        </p:spPr>
        <p:txBody>
          <a:bodyPr/>
          <a:lstStyle/>
          <a:p>
            <a:endParaRPr lang="fr-FR" sz="1178"/>
          </a:p>
        </p:txBody>
      </p:sp>
      <p:sp>
        <p:nvSpPr>
          <p:cNvPr id="27" name="AutoShape 27"/>
          <p:cNvSpPr/>
          <p:nvPr/>
        </p:nvSpPr>
        <p:spPr>
          <a:xfrm flipH="1">
            <a:off x="8005116" y="2143394"/>
            <a:ext cx="0" cy="276241"/>
          </a:xfrm>
          <a:prstGeom prst="line">
            <a:avLst/>
          </a:prstGeom>
          <a:ln w="38100" cap="flat">
            <a:solidFill>
              <a:srgbClr val="FFFFFF"/>
            </a:solidFill>
            <a:prstDash val="solid"/>
            <a:headEnd type="none" w="sm" len="sm"/>
            <a:tailEnd type="none" w="sm" len="sm"/>
          </a:ln>
        </p:spPr>
        <p:txBody>
          <a:bodyPr/>
          <a:lstStyle/>
          <a:p>
            <a:endParaRPr lang="fr-FR" sz="1178"/>
          </a:p>
        </p:txBody>
      </p:sp>
      <p:sp>
        <p:nvSpPr>
          <p:cNvPr id="28" name="AutoShape 28"/>
          <p:cNvSpPr/>
          <p:nvPr/>
        </p:nvSpPr>
        <p:spPr>
          <a:xfrm>
            <a:off x="4245636" y="2580980"/>
            <a:ext cx="2592999" cy="0"/>
          </a:xfrm>
          <a:prstGeom prst="line">
            <a:avLst/>
          </a:prstGeom>
          <a:ln w="38100" cap="flat">
            <a:solidFill>
              <a:srgbClr val="FFFFFF"/>
            </a:solidFill>
            <a:prstDash val="solid"/>
            <a:headEnd type="none" w="sm" len="sm"/>
            <a:tailEnd type="none" w="sm" len="sm"/>
          </a:ln>
        </p:spPr>
        <p:txBody>
          <a:bodyPr/>
          <a:lstStyle/>
          <a:p>
            <a:endParaRPr lang="fr-FR" sz="1178"/>
          </a:p>
        </p:txBody>
      </p:sp>
      <p:sp>
        <p:nvSpPr>
          <p:cNvPr id="29" name="AutoShape 29"/>
          <p:cNvSpPr/>
          <p:nvPr/>
        </p:nvSpPr>
        <p:spPr>
          <a:xfrm>
            <a:off x="7682695" y="2580980"/>
            <a:ext cx="2592999" cy="0"/>
          </a:xfrm>
          <a:prstGeom prst="line">
            <a:avLst/>
          </a:prstGeom>
          <a:ln w="38100" cap="flat">
            <a:solidFill>
              <a:srgbClr val="FFFFFF"/>
            </a:solidFill>
            <a:prstDash val="solid"/>
            <a:headEnd type="none" w="sm" len="sm"/>
            <a:tailEnd type="none" w="sm" len="sm"/>
          </a:ln>
        </p:spPr>
        <p:txBody>
          <a:bodyPr/>
          <a:lstStyle/>
          <a:p>
            <a:endParaRPr lang="fr-FR" sz="1178"/>
          </a:p>
        </p:txBody>
      </p:sp>
      <p:sp>
        <p:nvSpPr>
          <p:cNvPr id="30" name="AutoShape 30"/>
          <p:cNvSpPr/>
          <p:nvPr/>
        </p:nvSpPr>
        <p:spPr>
          <a:xfrm>
            <a:off x="835539" y="2580980"/>
            <a:ext cx="2592999" cy="0"/>
          </a:xfrm>
          <a:prstGeom prst="line">
            <a:avLst/>
          </a:prstGeom>
          <a:ln w="38100" cap="flat">
            <a:solidFill>
              <a:srgbClr val="FFFFFF"/>
            </a:solidFill>
            <a:prstDash val="solid"/>
            <a:headEnd type="none" w="sm" len="sm"/>
            <a:tailEnd type="none" w="sm" len="sm"/>
          </a:ln>
        </p:spPr>
        <p:txBody>
          <a:bodyPr/>
          <a:lstStyle/>
          <a:p>
            <a:endParaRPr lang="fr-FR" sz="1178"/>
          </a:p>
        </p:txBody>
      </p:sp>
      <p:sp>
        <p:nvSpPr>
          <p:cNvPr id="31" name="AutoShape 31"/>
          <p:cNvSpPr/>
          <p:nvPr/>
        </p:nvSpPr>
        <p:spPr>
          <a:xfrm>
            <a:off x="835539" y="4005995"/>
            <a:ext cx="2592999" cy="0"/>
          </a:xfrm>
          <a:prstGeom prst="line">
            <a:avLst/>
          </a:prstGeom>
          <a:ln w="38100" cap="flat">
            <a:solidFill>
              <a:srgbClr val="ED700E"/>
            </a:solidFill>
            <a:prstDash val="solid"/>
            <a:headEnd type="none" w="sm" len="sm"/>
            <a:tailEnd type="none" w="sm" len="sm"/>
          </a:ln>
        </p:spPr>
        <p:txBody>
          <a:bodyPr/>
          <a:lstStyle/>
          <a:p>
            <a:endParaRPr lang="fr-FR" sz="1178"/>
          </a:p>
        </p:txBody>
      </p:sp>
      <p:sp>
        <p:nvSpPr>
          <p:cNvPr id="32" name="AutoShape 32"/>
          <p:cNvSpPr/>
          <p:nvPr/>
        </p:nvSpPr>
        <p:spPr>
          <a:xfrm>
            <a:off x="7692574" y="4005995"/>
            <a:ext cx="2592999" cy="0"/>
          </a:xfrm>
          <a:prstGeom prst="line">
            <a:avLst/>
          </a:prstGeom>
          <a:ln w="38100" cap="flat">
            <a:solidFill>
              <a:srgbClr val="ED700E"/>
            </a:solidFill>
            <a:prstDash val="solid"/>
            <a:headEnd type="none" w="sm" len="sm"/>
            <a:tailEnd type="none" w="sm" len="sm"/>
          </a:ln>
        </p:spPr>
        <p:txBody>
          <a:bodyPr/>
          <a:lstStyle/>
          <a:p>
            <a:endParaRPr lang="fr-FR" sz="1178"/>
          </a:p>
        </p:txBody>
      </p:sp>
      <p:sp>
        <p:nvSpPr>
          <p:cNvPr id="33" name="AutoShape 33"/>
          <p:cNvSpPr/>
          <p:nvPr/>
        </p:nvSpPr>
        <p:spPr>
          <a:xfrm>
            <a:off x="4245636" y="3791561"/>
            <a:ext cx="2592999" cy="0"/>
          </a:xfrm>
          <a:prstGeom prst="line">
            <a:avLst/>
          </a:prstGeom>
          <a:ln w="38100" cap="flat">
            <a:solidFill>
              <a:srgbClr val="ED700E"/>
            </a:solidFill>
            <a:prstDash val="solid"/>
            <a:headEnd type="none" w="sm" len="sm"/>
            <a:tailEnd type="none" w="sm" len="sm"/>
          </a:ln>
        </p:spPr>
        <p:txBody>
          <a:bodyPr/>
          <a:lstStyle/>
          <a:p>
            <a:endParaRPr lang="fr-FR" sz="1178"/>
          </a:p>
        </p:txBody>
      </p:sp>
      <p:sp>
        <p:nvSpPr>
          <p:cNvPr id="34" name="Freeform 34"/>
          <p:cNvSpPr/>
          <p:nvPr/>
        </p:nvSpPr>
        <p:spPr>
          <a:xfrm>
            <a:off x="916797" y="4259449"/>
            <a:ext cx="180730" cy="215155"/>
          </a:xfrm>
          <a:custGeom>
            <a:avLst/>
            <a:gdLst/>
            <a:ahLst/>
            <a:cxnLst/>
            <a:rect l="l" t="t" r="r" b="b"/>
            <a:pathLst>
              <a:path w="306820" h="365262">
                <a:moveTo>
                  <a:pt x="0" y="0"/>
                </a:moveTo>
                <a:lnTo>
                  <a:pt x="306820" y="0"/>
                </a:lnTo>
                <a:lnTo>
                  <a:pt x="306820" y="365262"/>
                </a:lnTo>
                <a:lnTo>
                  <a:pt x="0" y="36526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178"/>
          </a:p>
        </p:txBody>
      </p:sp>
      <p:sp>
        <p:nvSpPr>
          <p:cNvPr id="35" name="Freeform 35"/>
          <p:cNvSpPr/>
          <p:nvPr/>
        </p:nvSpPr>
        <p:spPr>
          <a:xfrm>
            <a:off x="4326894" y="3992568"/>
            <a:ext cx="180730" cy="215155"/>
          </a:xfrm>
          <a:custGeom>
            <a:avLst/>
            <a:gdLst/>
            <a:ahLst/>
            <a:cxnLst/>
            <a:rect l="l" t="t" r="r" b="b"/>
            <a:pathLst>
              <a:path w="306820" h="365262">
                <a:moveTo>
                  <a:pt x="0" y="0"/>
                </a:moveTo>
                <a:lnTo>
                  <a:pt x="306820" y="0"/>
                </a:lnTo>
                <a:lnTo>
                  <a:pt x="306820" y="365262"/>
                </a:lnTo>
                <a:lnTo>
                  <a:pt x="0" y="36526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178"/>
          </a:p>
        </p:txBody>
      </p:sp>
      <p:sp>
        <p:nvSpPr>
          <p:cNvPr id="36" name="Freeform 36"/>
          <p:cNvSpPr/>
          <p:nvPr/>
        </p:nvSpPr>
        <p:spPr>
          <a:xfrm>
            <a:off x="4326894" y="4559242"/>
            <a:ext cx="180730" cy="215155"/>
          </a:xfrm>
          <a:custGeom>
            <a:avLst/>
            <a:gdLst/>
            <a:ahLst/>
            <a:cxnLst/>
            <a:rect l="l" t="t" r="r" b="b"/>
            <a:pathLst>
              <a:path w="306820" h="365262">
                <a:moveTo>
                  <a:pt x="0" y="0"/>
                </a:moveTo>
                <a:lnTo>
                  <a:pt x="306820" y="0"/>
                </a:lnTo>
                <a:lnTo>
                  <a:pt x="306820" y="365262"/>
                </a:lnTo>
                <a:lnTo>
                  <a:pt x="0" y="36526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178"/>
          </a:p>
        </p:txBody>
      </p:sp>
      <p:sp>
        <p:nvSpPr>
          <p:cNvPr id="37" name="Freeform 37"/>
          <p:cNvSpPr/>
          <p:nvPr/>
        </p:nvSpPr>
        <p:spPr>
          <a:xfrm>
            <a:off x="7755891" y="4259449"/>
            <a:ext cx="180730" cy="215155"/>
          </a:xfrm>
          <a:custGeom>
            <a:avLst/>
            <a:gdLst/>
            <a:ahLst/>
            <a:cxnLst/>
            <a:rect l="l" t="t" r="r" b="b"/>
            <a:pathLst>
              <a:path w="306820" h="365262">
                <a:moveTo>
                  <a:pt x="0" y="0"/>
                </a:moveTo>
                <a:lnTo>
                  <a:pt x="306820" y="0"/>
                </a:lnTo>
                <a:lnTo>
                  <a:pt x="306820" y="365262"/>
                </a:lnTo>
                <a:lnTo>
                  <a:pt x="0" y="36526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178"/>
          </a:p>
        </p:txBody>
      </p:sp>
      <p:sp>
        <p:nvSpPr>
          <p:cNvPr id="38" name="TextBox 38"/>
          <p:cNvSpPr txBox="1"/>
          <p:nvPr/>
        </p:nvSpPr>
        <p:spPr>
          <a:xfrm>
            <a:off x="835539" y="2754910"/>
            <a:ext cx="2592999" cy="897682"/>
          </a:xfrm>
          <a:prstGeom prst="rect">
            <a:avLst/>
          </a:prstGeom>
        </p:spPr>
        <p:txBody>
          <a:bodyPr lIns="0" tIns="0" rIns="0" bIns="0" rtlCol="0" anchor="t">
            <a:spAutoFit/>
          </a:bodyPr>
          <a:lstStyle/>
          <a:p>
            <a:pPr>
              <a:lnSpc>
                <a:spcPts val="1414"/>
              </a:lnSpc>
            </a:pPr>
            <a:r>
              <a:rPr lang="en-US" sz="1178">
                <a:solidFill>
                  <a:srgbClr val="FFFFFF"/>
                </a:solidFill>
                <a:latin typeface="Century Gothic Paneuropean"/>
                <a:ea typeface="Century Gothic Paneuropean"/>
                <a:cs typeface="Century Gothic Paneuropean"/>
                <a:sym typeface="Century Gothic Paneuropean"/>
              </a:rPr>
              <a:t>L’utilisation d’une IA pour produire de contenu doit être explicitement mentionnée : l’IA n’est pas un problème. Le cacher peut le devenir.</a:t>
            </a:r>
          </a:p>
          <a:p>
            <a:pPr>
              <a:lnSpc>
                <a:spcPts val="1414"/>
              </a:lnSpc>
            </a:pPr>
            <a:endParaRPr lang="en-US" sz="1178">
              <a:solidFill>
                <a:srgbClr val="FFFFFF"/>
              </a:solidFill>
              <a:latin typeface="Century Gothic Paneuropean"/>
              <a:ea typeface="Century Gothic Paneuropean"/>
              <a:cs typeface="Century Gothic Paneuropean"/>
              <a:sym typeface="Century Gothic Paneuropean"/>
            </a:endParaRPr>
          </a:p>
        </p:txBody>
      </p:sp>
      <p:sp>
        <p:nvSpPr>
          <p:cNvPr id="39" name="TextBox 39"/>
          <p:cNvSpPr txBox="1"/>
          <p:nvPr/>
        </p:nvSpPr>
        <p:spPr>
          <a:xfrm>
            <a:off x="7692574" y="2754910"/>
            <a:ext cx="2592999" cy="718145"/>
          </a:xfrm>
          <a:prstGeom prst="rect">
            <a:avLst/>
          </a:prstGeom>
        </p:spPr>
        <p:txBody>
          <a:bodyPr lIns="0" tIns="0" rIns="0" bIns="0" rtlCol="0" anchor="t">
            <a:spAutoFit/>
          </a:bodyPr>
          <a:lstStyle/>
          <a:p>
            <a:pPr>
              <a:lnSpc>
                <a:spcPts val="1414"/>
              </a:lnSpc>
            </a:pPr>
            <a:r>
              <a:rPr lang="en-US" sz="1178">
                <a:solidFill>
                  <a:srgbClr val="FFFFFF"/>
                </a:solidFill>
                <a:latin typeface="Century Gothic Paneuropean"/>
                <a:ea typeface="Century Gothic Paneuropean"/>
                <a:cs typeface="Century Gothic Paneuropean"/>
                <a:sym typeface="Century Gothic Paneuropean"/>
              </a:rPr>
              <a:t>L’IA n’est pas gratuite : chaque requête a un coût environnemental, il faut donc en avoir un usage raisonné</a:t>
            </a:r>
          </a:p>
          <a:p>
            <a:pPr>
              <a:lnSpc>
                <a:spcPts val="1414"/>
              </a:lnSpc>
            </a:pPr>
            <a:endParaRPr lang="en-US" sz="1178">
              <a:solidFill>
                <a:srgbClr val="FFFFFF"/>
              </a:solidFill>
              <a:latin typeface="Century Gothic Paneuropean"/>
              <a:ea typeface="Century Gothic Paneuropean"/>
              <a:cs typeface="Century Gothic Paneuropean"/>
              <a:sym typeface="Century Gothic Paneuropean"/>
            </a:endParaRPr>
          </a:p>
        </p:txBody>
      </p:sp>
      <p:sp>
        <p:nvSpPr>
          <p:cNvPr id="40" name="TextBox 40"/>
          <p:cNvSpPr txBox="1"/>
          <p:nvPr/>
        </p:nvSpPr>
        <p:spPr>
          <a:xfrm>
            <a:off x="4245636" y="2754909"/>
            <a:ext cx="2592999" cy="718145"/>
          </a:xfrm>
          <a:prstGeom prst="rect">
            <a:avLst/>
          </a:prstGeom>
        </p:spPr>
        <p:txBody>
          <a:bodyPr lIns="0" tIns="0" rIns="0" bIns="0" rtlCol="0" anchor="t">
            <a:spAutoFit/>
          </a:bodyPr>
          <a:lstStyle/>
          <a:p>
            <a:pPr>
              <a:lnSpc>
                <a:spcPts val="1414"/>
              </a:lnSpc>
            </a:pPr>
            <a:r>
              <a:rPr lang="en-US" sz="1178">
                <a:solidFill>
                  <a:srgbClr val="FFFFFF"/>
                </a:solidFill>
                <a:latin typeface="Century Gothic Paneuropean"/>
                <a:ea typeface="Century Gothic Paneuropean"/>
                <a:cs typeface="Century Gothic Paneuropean"/>
                <a:sym typeface="Century Gothic Paneuropean"/>
              </a:rPr>
              <a:t>Ne jamais transmettre d’informations sensibles à des outils non validés et privilégier les solutions européennes ou souveraines. </a:t>
            </a:r>
          </a:p>
        </p:txBody>
      </p:sp>
      <p:sp>
        <p:nvSpPr>
          <p:cNvPr id="41" name="TextBox 41"/>
          <p:cNvSpPr txBox="1"/>
          <p:nvPr/>
        </p:nvSpPr>
        <p:spPr>
          <a:xfrm>
            <a:off x="4245636" y="5199831"/>
            <a:ext cx="2592999" cy="413768"/>
          </a:xfrm>
          <a:prstGeom prst="rect">
            <a:avLst/>
          </a:prstGeom>
        </p:spPr>
        <p:txBody>
          <a:bodyPr lIns="0" tIns="0" rIns="0" bIns="0" rtlCol="0" anchor="t">
            <a:spAutoFit/>
          </a:bodyPr>
          <a:lstStyle/>
          <a:p>
            <a:pPr>
              <a:lnSpc>
                <a:spcPts val="1060"/>
              </a:lnSpc>
            </a:pPr>
            <a:r>
              <a:rPr lang="en-US" sz="884" b="1" i="1" dirty="0">
                <a:solidFill>
                  <a:srgbClr val="FFFFFF"/>
                </a:solidFill>
                <a:latin typeface="Century Gothic Paneuropean Italics"/>
                <a:ea typeface="Century Gothic Paneuropean Italics"/>
                <a:cs typeface="Century Gothic Paneuropean Italics"/>
                <a:sym typeface="Century Gothic Paneuropean Italics"/>
              </a:rPr>
              <a:t>Si vous ne </a:t>
            </a:r>
            <a:r>
              <a:rPr lang="en-US" sz="884" b="1" i="1" dirty="0" err="1">
                <a:solidFill>
                  <a:srgbClr val="FFFFFF"/>
                </a:solidFill>
                <a:latin typeface="Century Gothic Paneuropean Italics"/>
                <a:ea typeface="Century Gothic Paneuropean Italics"/>
                <a:cs typeface="Century Gothic Paneuropean Italics"/>
                <a:sym typeface="Century Gothic Paneuropean Italics"/>
              </a:rPr>
              <a:t>pouvez</a:t>
            </a:r>
            <a:r>
              <a:rPr lang="en-US" sz="884" b="1" i="1" dirty="0">
                <a:solidFill>
                  <a:srgbClr val="FFFFFF"/>
                </a:solidFill>
                <a:latin typeface="Century Gothic Paneuropean Italics"/>
                <a:ea typeface="Century Gothic Paneuropean Italics"/>
                <a:cs typeface="Century Gothic Paneuropean Italics"/>
                <a:sym typeface="Century Gothic Paneuropean Italics"/>
              </a:rPr>
              <a:t> pas </a:t>
            </a:r>
            <a:r>
              <a:rPr lang="en-US" sz="884" b="1" i="1" dirty="0" err="1">
                <a:solidFill>
                  <a:srgbClr val="FFFFFF"/>
                </a:solidFill>
                <a:latin typeface="Century Gothic Paneuropean Italics"/>
                <a:ea typeface="Century Gothic Paneuropean Italics"/>
                <a:cs typeface="Century Gothic Paneuropean Italics"/>
                <a:sym typeface="Century Gothic Paneuropean Italics"/>
              </a:rPr>
              <a:t>envoyer</a:t>
            </a:r>
            <a:r>
              <a:rPr lang="en-US" sz="884" b="1" i="1" dirty="0">
                <a:solidFill>
                  <a:srgbClr val="FFFFFF"/>
                </a:solidFill>
                <a:latin typeface="Century Gothic Paneuropean Italics"/>
                <a:ea typeface="Century Gothic Paneuropean Italics"/>
                <a:cs typeface="Century Gothic Paneuropean Italics"/>
                <a:sym typeface="Century Gothic Paneuropean Italics"/>
              </a:rPr>
              <a:t> le document à un inconnu sur internet, ne </a:t>
            </a:r>
            <a:r>
              <a:rPr lang="en-US" sz="884" b="1" i="1" dirty="0" err="1">
                <a:solidFill>
                  <a:srgbClr val="FFFFFF"/>
                </a:solidFill>
                <a:latin typeface="Century Gothic Paneuropean Italics"/>
                <a:ea typeface="Century Gothic Paneuropean Italics"/>
                <a:cs typeface="Century Gothic Paneuropean Italics"/>
                <a:sym typeface="Century Gothic Paneuropean Italics"/>
              </a:rPr>
              <a:t>l’envoyez</a:t>
            </a:r>
            <a:r>
              <a:rPr lang="en-US" sz="884" b="1" i="1" dirty="0">
                <a:solidFill>
                  <a:srgbClr val="FFFFFF"/>
                </a:solidFill>
                <a:latin typeface="Century Gothic Paneuropean Italics"/>
                <a:ea typeface="Century Gothic Paneuropean Italics"/>
                <a:cs typeface="Century Gothic Paneuropean Italics"/>
                <a:sym typeface="Century Gothic Paneuropean Italics"/>
              </a:rPr>
              <a:t> pas à LLM public</a:t>
            </a:r>
          </a:p>
        </p:txBody>
      </p:sp>
      <p:sp>
        <p:nvSpPr>
          <p:cNvPr id="42" name="TextBox 42"/>
          <p:cNvSpPr txBox="1"/>
          <p:nvPr/>
        </p:nvSpPr>
        <p:spPr>
          <a:xfrm>
            <a:off x="1206050" y="4253838"/>
            <a:ext cx="2222489" cy="763222"/>
          </a:xfrm>
          <a:prstGeom prst="rect">
            <a:avLst/>
          </a:prstGeom>
        </p:spPr>
        <p:txBody>
          <a:bodyPr lIns="0" tIns="0" rIns="0" bIns="0" rtlCol="0" anchor="t">
            <a:spAutoFit/>
          </a:bodyPr>
          <a:lstStyle/>
          <a:p>
            <a:pPr>
              <a:lnSpc>
                <a:spcPts val="1060"/>
              </a:lnSpc>
            </a:pPr>
            <a:r>
              <a:rPr lang="en-US" sz="884" dirty="0">
                <a:solidFill>
                  <a:srgbClr val="FFFFFF"/>
                </a:solidFill>
                <a:latin typeface="Century Gothic Paneuropean"/>
                <a:ea typeface="Century Gothic Paneuropean"/>
                <a:cs typeface="Century Gothic Paneuropean"/>
                <a:sym typeface="Century Gothic Paneuropean"/>
              </a:rPr>
              <a:t>Si </a:t>
            </a:r>
            <a:r>
              <a:rPr lang="en-US" sz="884" dirty="0" err="1">
                <a:solidFill>
                  <a:srgbClr val="FFFFFF"/>
                </a:solidFill>
                <a:latin typeface="Century Gothic Paneuropean"/>
                <a:ea typeface="Century Gothic Paneuropean"/>
                <a:cs typeface="Century Gothic Paneuropean"/>
                <a:sym typeface="Century Gothic Paneuropean"/>
              </a:rPr>
              <a:t>rédaction</a:t>
            </a:r>
            <a:r>
              <a:rPr lang="en-US" sz="884" dirty="0">
                <a:solidFill>
                  <a:srgbClr val="FFFFFF"/>
                </a:solidFill>
                <a:latin typeface="Century Gothic Paneuropean"/>
                <a:ea typeface="Century Gothic Paneuropean"/>
                <a:cs typeface="Century Gothic Paneuropean"/>
                <a:sym typeface="Century Gothic Paneuropean"/>
              </a:rPr>
              <a:t> </a:t>
            </a:r>
            <a:r>
              <a:rPr lang="en-US" sz="884" dirty="0" err="1">
                <a:solidFill>
                  <a:srgbClr val="FFFFFF"/>
                </a:solidFill>
                <a:latin typeface="Century Gothic Paneuropean"/>
                <a:ea typeface="Century Gothic Paneuropean"/>
                <a:cs typeface="Century Gothic Paneuropean"/>
                <a:sym typeface="Century Gothic Paneuropean"/>
              </a:rPr>
              <a:t>importante</a:t>
            </a:r>
            <a:r>
              <a:rPr lang="en-US" sz="884" dirty="0">
                <a:solidFill>
                  <a:srgbClr val="FFFFFF"/>
                </a:solidFill>
                <a:latin typeface="Century Gothic Paneuropean"/>
                <a:ea typeface="Century Gothic Paneuropean"/>
                <a:cs typeface="Century Gothic Paneuropean"/>
                <a:sym typeface="Century Gothic Paneuropean"/>
              </a:rPr>
              <a:t> (</a:t>
            </a:r>
            <a:r>
              <a:rPr lang="en-US" sz="884" dirty="0" err="1">
                <a:solidFill>
                  <a:srgbClr val="FFFFFF"/>
                </a:solidFill>
                <a:latin typeface="Century Gothic Paneuropean"/>
                <a:ea typeface="Century Gothic Paneuropean"/>
                <a:cs typeface="Century Gothic Paneuropean"/>
                <a:sym typeface="Century Gothic Paneuropean"/>
              </a:rPr>
              <a:t>texte</a:t>
            </a:r>
            <a:r>
              <a:rPr lang="en-US" sz="884" dirty="0">
                <a:solidFill>
                  <a:srgbClr val="FFFFFF"/>
                </a:solidFill>
                <a:latin typeface="Century Gothic Paneuropean"/>
                <a:ea typeface="Century Gothic Paneuropean"/>
                <a:cs typeface="Century Gothic Paneuropean"/>
                <a:sym typeface="Century Gothic Paneuropean"/>
              </a:rPr>
              <a:t>, code, images) : pas </a:t>
            </a:r>
            <a:r>
              <a:rPr lang="en-US" sz="884" dirty="0" err="1">
                <a:solidFill>
                  <a:srgbClr val="FFFFFF"/>
                </a:solidFill>
                <a:latin typeface="Century Gothic Paneuropean"/>
                <a:ea typeface="Century Gothic Paneuropean"/>
                <a:cs typeface="Century Gothic Paneuropean"/>
                <a:sym typeface="Century Gothic Paneuropean"/>
              </a:rPr>
              <a:t>nécessaire</a:t>
            </a:r>
            <a:r>
              <a:rPr lang="en-US" sz="884" dirty="0">
                <a:solidFill>
                  <a:srgbClr val="FFFFFF"/>
                </a:solidFill>
                <a:latin typeface="Century Gothic Paneuropean"/>
                <a:ea typeface="Century Gothic Paneuropean"/>
                <a:cs typeface="Century Gothic Paneuropean"/>
                <a:sym typeface="Century Gothic Paneuropean"/>
              </a:rPr>
              <a:t> pour correction </a:t>
            </a:r>
            <a:r>
              <a:rPr lang="en-US" sz="884" dirty="0" err="1">
                <a:solidFill>
                  <a:srgbClr val="FFFFFF"/>
                </a:solidFill>
                <a:latin typeface="Century Gothic Paneuropean"/>
                <a:ea typeface="Century Gothic Paneuropean"/>
                <a:cs typeface="Century Gothic Paneuropean"/>
                <a:sym typeface="Century Gothic Paneuropean"/>
              </a:rPr>
              <a:t>grammaticale</a:t>
            </a:r>
            <a:r>
              <a:rPr lang="en-US" sz="884" dirty="0">
                <a:solidFill>
                  <a:srgbClr val="FFFFFF"/>
                </a:solidFill>
                <a:latin typeface="Century Gothic Paneuropean"/>
                <a:ea typeface="Century Gothic Paneuropean"/>
                <a:cs typeface="Century Gothic Paneuropean"/>
                <a:sym typeface="Century Gothic Paneuropean"/>
              </a:rPr>
              <a:t> !</a:t>
            </a:r>
          </a:p>
          <a:p>
            <a:pPr>
              <a:lnSpc>
                <a:spcPts val="1414"/>
              </a:lnSpc>
            </a:pPr>
            <a:endParaRPr lang="en-US" sz="884" dirty="0">
              <a:solidFill>
                <a:srgbClr val="FFFFFF"/>
              </a:solidFill>
              <a:latin typeface="Century Gothic Paneuropean"/>
              <a:ea typeface="Century Gothic Paneuropean"/>
              <a:cs typeface="Century Gothic Paneuropean"/>
              <a:sym typeface="Century Gothic Paneuropean"/>
            </a:endParaRPr>
          </a:p>
          <a:p>
            <a:pPr>
              <a:lnSpc>
                <a:spcPts val="1414"/>
              </a:lnSpc>
            </a:pPr>
            <a:endParaRPr lang="en-US" sz="884" dirty="0">
              <a:solidFill>
                <a:srgbClr val="FFFFFF"/>
              </a:solidFill>
              <a:latin typeface="Century Gothic Paneuropean"/>
              <a:ea typeface="Century Gothic Paneuropean"/>
              <a:cs typeface="Century Gothic Paneuropean"/>
              <a:sym typeface="Century Gothic Paneuropean"/>
            </a:endParaRPr>
          </a:p>
        </p:txBody>
      </p:sp>
      <p:sp>
        <p:nvSpPr>
          <p:cNvPr id="43" name="TextBox 43"/>
          <p:cNvSpPr txBox="1"/>
          <p:nvPr/>
        </p:nvSpPr>
        <p:spPr>
          <a:xfrm>
            <a:off x="8063084" y="4253838"/>
            <a:ext cx="2222489" cy="865814"/>
          </a:xfrm>
          <a:prstGeom prst="rect">
            <a:avLst/>
          </a:prstGeom>
        </p:spPr>
        <p:txBody>
          <a:bodyPr lIns="0" tIns="0" rIns="0" bIns="0" rtlCol="0" anchor="t">
            <a:spAutoFit/>
          </a:bodyPr>
          <a:lstStyle/>
          <a:p>
            <a:pPr>
              <a:lnSpc>
                <a:spcPts val="1060"/>
              </a:lnSpc>
            </a:pPr>
            <a:r>
              <a:rPr lang="en-US" sz="884" b="1" dirty="0">
                <a:solidFill>
                  <a:srgbClr val="FFFFFF"/>
                </a:solidFill>
                <a:latin typeface="Century Gothic Paneuropean Bold"/>
                <a:ea typeface="Century Gothic Paneuropean Bold"/>
                <a:cs typeface="Century Gothic Paneuropean Bold"/>
                <a:sym typeface="Century Gothic Paneuropean Bold"/>
              </a:rPr>
              <a:t>Avant </a:t>
            </a:r>
            <a:r>
              <a:rPr lang="en-US" sz="884" b="1" dirty="0" err="1">
                <a:solidFill>
                  <a:srgbClr val="FFFFFF"/>
                </a:solidFill>
                <a:latin typeface="Century Gothic Paneuropean Bold"/>
                <a:ea typeface="Century Gothic Paneuropean Bold"/>
                <a:cs typeface="Century Gothic Paneuropean Bold"/>
                <a:sym typeface="Century Gothic Paneuropean Bold"/>
              </a:rPr>
              <a:t>chaque</a:t>
            </a:r>
            <a:r>
              <a:rPr lang="en-US" sz="884" b="1" dirty="0">
                <a:solidFill>
                  <a:srgbClr val="FFFFFF"/>
                </a:solidFill>
                <a:latin typeface="Century Gothic Paneuropean Bold"/>
                <a:ea typeface="Century Gothic Paneuropean Bold"/>
                <a:cs typeface="Century Gothic Paneuropean Bold"/>
                <a:sym typeface="Century Gothic Paneuropean Bold"/>
              </a:rPr>
              <a:t> usage</a:t>
            </a:r>
            <a:r>
              <a:rPr lang="en-US" sz="884" dirty="0">
                <a:solidFill>
                  <a:srgbClr val="FFFFFF"/>
                </a:solidFill>
                <a:latin typeface="Century Gothic Paneuropean"/>
                <a:ea typeface="Century Gothic Paneuropean"/>
                <a:cs typeface="Century Gothic Paneuropean"/>
                <a:sym typeface="Century Gothic Paneuropean"/>
              </a:rPr>
              <a:t>, se poser la question :</a:t>
            </a:r>
          </a:p>
          <a:p>
            <a:pPr>
              <a:lnSpc>
                <a:spcPts val="1060"/>
              </a:lnSpc>
            </a:pPr>
            <a:endParaRPr lang="en-US" sz="884" dirty="0">
              <a:solidFill>
                <a:srgbClr val="FFFFFF"/>
              </a:solidFill>
              <a:latin typeface="Century Gothic Paneuropean"/>
              <a:ea typeface="Century Gothic Paneuropean"/>
              <a:cs typeface="Century Gothic Paneuropean"/>
              <a:sym typeface="Century Gothic Paneuropean"/>
            </a:endParaRPr>
          </a:p>
          <a:p>
            <a:pPr>
              <a:lnSpc>
                <a:spcPts val="1060"/>
              </a:lnSpc>
            </a:pPr>
            <a:r>
              <a:rPr lang="en-US" sz="884" dirty="0">
                <a:solidFill>
                  <a:srgbClr val="FFFFFF"/>
                </a:solidFill>
                <a:latin typeface="Century Gothic Paneuropean"/>
                <a:ea typeface="Century Gothic Paneuropean"/>
                <a:cs typeface="Century Gothic Paneuropean"/>
                <a:sym typeface="Century Gothic Paneuropean"/>
              </a:rPr>
              <a:t>L’IA </a:t>
            </a:r>
            <a:r>
              <a:rPr lang="en-US" sz="884" dirty="0" err="1">
                <a:solidFill>
                  <a:srgbClr val="FFFFFF"/>
                </a:solidFill>
                <a:latin typeface="Century Gothic Paneuropean"/>
                <a:ea typeface="Century Gothic Paneuropean"/>
                <a:cs typeface="Century Gothic Paneuropean"/>
                <a:sym typeface="Century Gothic Paneuropean"/>
              </a:rPr>
              <a:t>apporte</a:t>
            </a:r>
            <a:r>
              <a:rPr lang="en-US" sz="884" dirty="0">
                <a:solidFill>
                  <a:srgbClr val="FFFFFF"/>
                </a:solidFill>
                <a:latin typeface="Century Gothic Paneuropean"/>
                <a:ea typeface="Century Gothic Paneuropean"/>
                <a:cs typeface="Century Gothic Paneuropean"/>
                <a:sym typeface="Century Gothic Paneuropean"/>
              </a:rPr>
              <a:t>-t-</a:t>
            </a:r>
            <a:r>
              <a:rPr lang="en-US" sz="884" dirty="0" err="1">
                <a:solidFill>
                  <a:srgbClr val="FFFFFF"/>
                </a:solidFill>
                <a:latin typeface="Century Gothic Paneuropean"/>
                <a:ea typeface="Century Gothic Paneuropean"/>
                <a:cs typeface="Century Gothic Paneuropean"/>
                <a:sym typeface="Century Gothic Paneuropean"/>
              </a:rPr>
              <a:t>elle</a:t>
            </a:r>
            <a:r>
              <a:rPr lang="en-US" sz="884" dirty="0">
                <a:solidFill>
                  <a:srgbClr val="FFFFFF"/>
                </a:solidFill>
                <a:latin typeface="Century Gothic Paneuropean"/>
                <a:ea typeface="Century Gothic Paneuropean"/>
                <a:cs typeface="Century Gothic Paneuropean"/>
                <a:sym typeface="Century Gothic Paneuropean"/>
              </a:rPr>
              <a:t> </a:t>
            </a:r>
            <a:r>
              <a:rPr lang="en-US" sz="884" dirty="0" err="1">
                <a:solidFill>
                  <a:srgbClr val="FFFFFF"/>
                </a:solidFill>
                <a:latin typeface="Century Gothic Paneuropean"/>
                <a:ea typeface="Century Gothic Paneuropean"/>
                <a:cs typeface="Century Gothic Paneuropean"/>
                <a:sym typeface="Century Gothic Paneuropean"/>
              </a:rPr>
              <a:t>une</a:t>
            </a:r>
            <a:r>
              <a:rPr lang="en-US" sz="884" dirty="0">
                <a:solidFill>
                  <a:srgbClr val="FFFFFF"/>
                </a:solidFill>
                <a:latin typeface="Century Gothic Paneuropean"/>
                <a:ea typeface="Century Gothic Paneuropean"/>
                <a:cs typeface="Century Gothic Paneuropean"/>
                <a:sym typeface="Century Gothic Paneuropean"/>
              </a:rPr>
              <a:t> </a:t>
            </a:r>
            <a:r>
              <a:rPr lang="en-US" sz="884" dirty="0" err="1">
                <a:solidFill>
                  <a:srgbClr val="FFFFFF"/>
                </a:solidFill>
                <a:latin typeface="Century Gothic Paneuropean"/>
                <a:ea typeface="Century Gothic Paneuropean"/>
                <a:cs typeface="Century Gothic Paneuropean"/>
                <a:sym typeface="Century Gothic Paneuropean"/>
              </a:rPr>
              <a:t>réelle</a:t>
            </a:r>
            <a:r>
              <a:rPr lang="en-US" sz="884" dirty="0">
                <a:solidFill>
                  <a:srgbClr val="FFFFFF"/>
                </a:solidFill>
                <a:latin typeface="Century Gothic Paneuropean"/>
                <a:ea typeface="Century Gothic Paneuropean"/>
                <a:cs typeface="Century Gothic Paneuropean"/>
                <a:sym typeface="Century Gothic Paneuropean"/>
              </a:rPr>
              <a:t> </a:t>
            </a:r>
            <a:r>
              <a:rPr lang="en-US" sz="884" dirty="0" err="1">
                <a:solidFill>
                  <a:srgbClr val="FFFFFF"/>
                </a:solidFill>
                <a:latin typeface="Century Gothic Paneuropean"/>
                <a:ea typeface="Century Gothic Paneuropean"/>
                <a:cs typeface="Century Gothic Paneuropean"/>
                <a:sym typeface="Century Gothic Paneuropean"/>
              </a:rPr>
              <a:t>valeur</a:t>
            </a:r>
            <a:r>
              <a:rPr lang="en-US" sz="884" dirty="0">
                <a:solidFill>
                  <a:srgbClr val="FFFFFF"/>
                </a:solidFill>
                <a:latin typeface="Century Gothic Paneuropean"/>
                <a:ea typeface="Century Gothic Paneuropean"/>
                <a:cs typeface="Century Gothic Paneuropean"/>
                <a:sym typeface="Century Gothic Paneuropean"/>
              </a:rPr>
              <a:t> ? </a:t>
            </a:r>
            <a:r>
              <a:rPr lang="en-US" sz="884" dirty="0" err="1">
                <a:solidFill>
                  <a:srgbClr val="FFFFFF"/>
                </a:solidFill>
                <a:latin typeface="Century Gothic Paneuropean"/>
                <a:ea typeface="Century Gothic Paneuropean"/>
                <a:cs typeface="Century Gothic Paneuropean"/>
                <a:sym typeface="Century Gothic Paneuropean"/>
              </a:rPr>
              <a:t>Puis</a:t>
            </a:r>
            <a:r>
              <a:rPr lang="en-US" sz="884" dirty="0">
                <a:solidFill>
                  <a:srgbClr val="FFFFFF"/>
                </a:solidFill>
                <a:latin typeface="Century Gothic Paneuropean"/>
                <a:ea typeface="Century Gothic Paneuropean"/>
                <a:cs typeface="Century Gothic Paneuropean"/>
                <a:sym typeface="Century Gothic Paneuropean"/>
              </a:rPr>
              <a:t>-je faire plus </a:t>
            </a:r>
            <a:r>
              <a:rPr lang="en-US" sz="884" dirty="0" err="1">
                <a:solidFill>
                  <a:srgbClr val="FFFFFF"/>
                </a:solidFill>
                <a:latin typeface="Century Gothic Paneuropean"/>
                <a:ea typeface="Century Gothic Paneuropean"/>
                <a:cs typeface="Century Gothic Paneuropean"/>
                <a:sym typeface="Century Gothic Paneuropean"/>
              </a:rPr>
              <a:t>simplement</a:t>
            </a:r>
            <a:r>
              <a:rPr lang="en-US" sz="884" dirty="0">
                <a:solidFill>
                  <a:srgbClr val="FFFFFF"/>
                </a:solidFill>
                <a:latin typeface="Century Gothic Paneuropean"/>
                <a:ea typeface="Century Gothic Paneuropean"/>
                <a:cs typeface="Century Gothic Paneuropean"/>
                <a:sym typeface="Century Gothic Paneuropean"/>
              </a:rPr>
              <a:t> ?</a:t>
            </a:r>
          </a:p>
          <a:p>
            <a:pPr>
              <a:lnSpc>
                <a:spcPts val="1060"/>
              </a:lnSpc>
            </a:pPr>
            <a:r>
              <a:rPr lang="en-US" sz="884" dirty="0">
                <a:solidFill>
                  <a:srgbClr val="FFFFFF"/>
                </a:solidFill>
                <a:latin typeface="Century Gothic Paneuropean"/>
                <a:ea typeface="Century Gothic Paneuropean"/>
                <a:cs typeface="Century Gothic Paneuropean"/>
                <a:sym typeface="Century Gothic Paneuropean"/>
              </a:rPr>
              <a:t>Le gain </a:t>
            </a:r>
            <a:r>
              <a:rPr lang="en-US" sz="884" dirty="0" err="1">
                <a:solidFill>
                  <a:srgbClr val="FFFFFF"/>
                </a:solidFill>
                <a:latin typeface="Century Gothic Paneuropean"/>
                <a:ea typeface="Century Gothic Paneuropean"/>
                <a:cs typeface="Century Gothic Paneuropean"/>
                <a:sym typeface="Century Gothic Paneuropean"/>
              </a:rPr>
              <a:t>scientifique</a:t>
            </a:r>
            <a:r>
              <a:rPr lang="en-US" sz="884" dirty="0">
                <a:solidFill>
                  <a:srgbClr val="FFFFFF"/>
                </a:solidFill>
                <a:latin typeface="Century Gothic Paneuropean"/>
                <a:ea typeface="Century Gothic Paneuropean"/>
                <a:cs typeface="Century Gothic Paneuropean"/>
                <a:sym typeface="Century Gothic Paneuropean"/>
              </a:rPr>
              <a:t> </a:t>
            </a:r>
            <a:r>
              <a:rPr lang="en-US" sz="884" dirty="0" err="1">
                <a:solidFill>
                  <a:srgbClr val="FFFFFF"/>
                </a:solidFill>
                <a:latin typeface="Century Gothic Paneuropean"/>
                <a:ea typeface="Century Gothic Paneuropean"/>
                <a:cs typeface="Century Gothic Paneuropean"/>
                <a:sym typeface="Century Gothic Paneuropean"/>
              </a:rPr>
              <a:t>justifie</a:t>
            </a:r>
            <a:r>
              <a:rPr lang="en-US" sz="884" dirty="0">
                <a:solidFill>
                  <a:srgbClr val="FFFFFF"/>
                </a:solidFill>
                <a:latin typeface="Century Gothic Paneuropean"/>
                <a:ea typeface="Century Gothic Paneuropean"/>
                <a:cs typeface="Century Gothic Paneuropean"/>
                <a:sym typeface="Century Gothic Paneuropean"/>
              </a:rPr>
              <a:t>-t-il le </a:t>
            </a:r>
            <a:r>
              <a:rPr lang="en-US" sz="884" dirty="0" err="1">
                <a:solidFill>
                  <a:srgbClr val="FFFFFF"/>
                </a:solidFill>
                <a:latin typeface="Century Gothic Paneuropean"/>
                <a:ea typeface="Century Gothic Paneuropean"/>
                <a:cs typeface="Century Gothic Paneuropean"/>
                <a:sym typeface="Century Gothic Paneuropean"/>
              </a:rPr>
              <a:t>coût</a:t>
            </a:r>
            <a:r>
              <a:rPr lang="en-US" sz="884" dirty="0">
                <a:solidFill>
                  <a:srgbClr val="FFFFFF"/>
                </a:solidFill>
                <a:latin typeface="Century Gothic Paneuropean"/>
                <a:ea typeface="Century Gothic Paneuropean"/>
                <a:cs typeface="Century Gothic Paneuropean"/>
                <a:sym typeface="Century Gothic Paneuropean"/>
              </a:rPr>
              <a:t> ?</a:t>
            </a:r>
          </a:p>
          <a:p>
            <a:pPr>
              <a:lnSpc>
                <a:spcPts val="1414"/>
              </a:lnSpc>
            </a:pPr>
            <a:endParaRPr lang="en-US" sz="884" dirty="0">
              <a:solidFill>
                <a:srgbClr val="FFFFFF"/>
              </a:solidFill>
              <a:latin typeface="Century Gothic Paneuropean"/>
              <a:ea typeface="Century Gothic Paneuropean"/>
              <a:cs typeface="Century Gothic Paneuropean"/>
              <a:sym typeface="Century Gothic Paneuropean"/>
            </a:endParaRPr>
          </a:p>
        </p:txBody>
      </p:sp>
      <p:sp>
        <p:nvSpPr>
          <p:cNvPr id="44" name="TextBox 44"/>
          <p:cNvSpPr txBox="1"/>
          <p:nvPr/>
        </p:nvSpPr>
        <p:spPr>
          <a:xfrm>
            <a:off x="4616146" y="3959880"/>
            <a:ext cx="2222489" cy="272703"/>
          </a:xfrm>
          <a:prstGeom prst="rect">
            <a:avLst/>
          </a:prstGeom>
        </p:spPr>
        <p:txBody>
          <a:bodyPr lIns="0" tIns="0" rIns="0" bIns="0" rtlCol="0" anchor="t">
            <a:spAutoFit/>
          </a:bodyPr>
          <a:lstStyle/>
          <a:p>
            <a:pPr>
              <a:lnSpc>
                <a:spcPts val="1060"/>
              </a:lnSpc>
            </a:pPr>
            <a:r>
              <a:rPr lang="en-US" sz="884" b="1">
                <a:solidFill>
                  <a:srgbClr val="FFFFFF"/>
                </a:solidFill>
                <a:latin typeface="Century Gothic Paneuropean Bold"/>
                <a:ea typeface="Century Gothic Paneuropean Bold"/>
                <a:cs typeface="Century Gothic Paneuropean Bold"/>
                <a:sym typeface="Century Gothic Paneuropean Bold"/>
              </a:rPr>
              <a:t>Utiliser prioritairement ILAAS</a:t>
            </a:r>
            <a:r>
              <a:rPr lang="en-US" sz="884">
                <a:solidFill>
                  <a:srgbClr val="FFFFFF"/>
                </a:solidFill>
                <a:latin typeface="Century Gothic Paneuropean"/>
                <a:ea typeface="Century Gothic Paneuropean"/>
                <a:cs typeface="Century Gothic Paneuropean"/>
                <a:sym typeface="Century Gothic Paneuropean"/>
              </a:rPr>
              <a:t> (Si rédaction importante (texte, code, images)</a:t>
            </a:r>
          </a:p>
        </p:txBody>
      </p:sp>
      <p:sp>
        <p:nvSpPr>
          <p:cNvPr id="45" name="TextBox 45"/>
          <p:cNvSpPr txBox="1"/>
          <p:nvPr/>
        </p:nvSpPr>
        <p:spPr>
          <a:xfrm>
            <a:off x="4616146" y="4526554"/>
            <a:ext cx="2222489" cy="695896"/>
          </a:xfrm>
          <a:prstGeom prst="rect">
            <a:avLst/>
          </a:prstGeom>
        </p:spPr>
        <p:txBody>
          <a:bodyPr lIns="0" tIns="0" rIns="0" bIns="0" rtlCol="0" anchor="t">
            <a:spAutoFit/>
          </a:bodyPr>
          <a:lstStyle/>
          <a:p>
            <a:pPr>
              <a:lnSpc>
                <a:spcPts val="1060"/>
              </a:lnSpc>
            </a:pPr>
            <a:r>
              <a:rPr lang="en-US" sz="884" b="1" dirty="0">
                <a:solidFill>
                  <a:srgbClr val="FFFFFF"/>
                </a:solidFill>
                <a:latin typeface="Century Gothic Paneuropean Bold"/>
                <a:ea typeface="Century Gothic Paneuropean Bold"/>
                <a:cs typeface="Century Gothic Paneuropean Bold"/>
                <a:sym typeface="Century Gothic Paneuropean Bold"/>
              </a:rPr>
              <a:t>Ne jamais </a:t>
            </a:r>
            <a:r>
              <a:rPr lang="en-US" sz="884" b="1" dirty="0" err="1">
                <a:solidFill>
                  <a:srgbClr val="FFFFFF"/>
                </a:solidFill>
                <a:latin typeface="Century Gothic Paneuropean Bold"/>
                <a:ea typeface="Century Gothic Paneuropean Bold"/>
                <a:cs typeface="Century Gothic Paneuropean Bold"/>
                <a:sym typeface="Century Gothic Paneuropean Bold"/>
              </a:rPr>
              <a:t>déposer</a:t>
            </a:r>
            <a:r>
              <a:rPr lang="en-US" sz="884" b="1" dirty="0">
                <a:solidFill>
                  <a:srgbClr val="FFFFFF"/>
                </a:solidFill>
                <a:latin typeface="Century Gothic Paneuropean Bold"/>
                <a:ea typeface="Century Gothic Paneuropean Bold"/>
                <a:cs typeface="Century Gothic Paneuropean Bold"/>
                <a:sym typeface="Century Gothic Paneuropean Bold"/>
              </a:rPr>
              <a:t> dans </a:t>
            </a:r>
            <a:r>
              <a:rPr lang="en-US" sz="884" b="1" dirty="0" err="1">
                <a:solidFill>
                  <a:srgbClr val="FFFFFF"/>
                </a:solidFill>
                <a:latin typeface="Century Gothic Paneuropean Bold"/>
                <a:ea typeface="Century Gothic Paneuropean Bold"/>
                <a:cs typeface="Century Gothic Paneuropean Bold"/>
                <a:sym typeface="Century Gothic Paneuropean Bold"/>
              </a:rPr>
              <a:t>une</a:t>
            </a:r>
            <a:r>
              <a:rPr lang="en-US" sz="884" b="1" dirty="0">
                <a:solidFill>
                  <a:srgbClr val="FFFFFF"/>
                </a:solidFill>
                <a:latin typeface="Century Gothic Paneuropean Bold"/>
                <a:ea typeface="Century Gothic Paneuropean Bold"/>
                <a:cs typeface="Century Gothic Paneuropean Bold"/>
                <a:sym typeface="Century Gothic Paneuropean Bold"/>
              </a:rPr>
              <a:t> IA </a:t>
            </a:r>
            <a:r>
              <a:rPr lang="en-US" sz="884" b="1" dirty="0" err="1">
                <a:solidFill>
                  <a:srgbClr val="FFFFFF"/>
                </a:solidFill>
                <a:latin typeface="Century Gothic Paneuropean Bold"/>
                <a:ea typeface="Century Gothic Paneuropean Bold"/>
                <a:cs typeface="Century Gothic Paneuropean Bold"/>
                <a:sym typeface="Century Gothic Paneuropean Bold"/>
              </a:rPr>
              <a:t>générative</a:t>
            </a:r>
            <a:r>
              <a:rPr lang="en-US" sz="884" b="1" dirty="0">
                <a:solidFill>
                  <a:srgbClr val="FFFFFF"/>
                </a:solidFill>
                <a:latin typeface="Century Gothic Paneuropean Bold"/>
                <a:ea typeface="Century Gothic Paneuropean Bold"/>
                <a:cs typeface="Century Gothic Paneuropean Bold"/>
                <a:sym typeface="Century Gothic Paneuropean Bold"/>
              </a:rPr>
              <a:t> </a:t>
            </a:r>
            <a:r>
              <a:rPr lang="en-US" sz="884" b="1" dirty="0" err="1">
                <a:solidFill>
                  <a:srgbClr val="FFFFFF"/>
                </a:solidFill>
                <a:latin typeface="Century Gothic Paneuropean Bold"/>
                <a:ea typeface="Century Gothic Paneuropean Bold"/>
                <a:cs typeface="Century Gothic Paneuropean Bold"/>
                <a:sym typeface="Century Gothic Paneuropean Bold"/>
              </a:rPr>
              <a:t>commerciale</a:t>
            </a:r>
            <a:r>
              <a:rPr lang="en-US" sz="884" b="1" dirty="0">
                <a:solidFill>
                  <a:srgbClr val="FFFFFF"/>
                </a:solidFill>
                <a:latin typeface="Century Gothic Paneuropean Bold"/>
                <a:ea typeface="Century Gothic Paneuropean Bold"/>
                <a:cs typeface="Century Gothic Paneuropean Bold"/>
                <a:sym typeface="Century Gothic Paneuropean Bold"/>
              </a:rPr>
              <a:t> des données </a:t>
            </a:r>
            <a:r>
              <a:rPr lang="en-US" sz="884" b="1" dirty="0" err="1">
                <a:solidFill>
                  <a:srgbClr val="FFFFFF"/>
                </a:solidFill>
                <a:latin typeface="Century Gothic Paneuropean Bold"/>
                <a:ea typeface="Century Gothic Paneuropean Bold"/>
                <a:cs typeface="Century Gothic Paneuropean Bold"/>
                <a:sym typeface="Century Gothic Paneuropean Bold"/>
              </a:rPr>
              <a:t>sensibles</a:t>
            </a:r>
            <a:r>
              <a:rPr lang="en-US" sz="884" b="1" dirty="0">
                <a:solidFill>
                  <a:srgbClr val="FFFFFF"/>
                </a:solidFill>
                <a:latin typeface="Century Gothic Paneuropean Bold"/>
                <a:ea typeface="Century Gothic Paneuropean Bold"/>
                <a:cs typeface="Century Gothic Paneuropean Bold"/>
                <a:sym typeface="Century Gothic Paneuropean Bold"/>
              </a:rPr>
              <a:t> : </a:t>
            </a:r>
            <a:r>
              <a:rPr lang="en-US" sz="884" dirty="0">
                <a:solidFill>
                  <a:srgbClr val="FFFFFF"/>
                </a:solidFill>
                <a:latin typeface="Century Gothic Paneuropean"/>
                <a:ea typeface="Century Gothic Paneuropean"/>
                <a:cs typeface="Century Gothic Paneuropean"/>
                <a:sym typeface="Century Gothic Paneuropean"/>
              </a:rPr>
              <a:t>RH, </a:t>
            </a:r>
            <a:r>
              <a:rPr lang="en-US" sz="884" dirty="0" err="1">
                <a:solidFill>
                  <a:srgbClr val="FFFFFF"/>
                </a:solidFill>
                <a:latin typeface="Century Gothic Paneuropean"/>
                <a:ea typeface="Century Gothic Paneuropean"/>
                <a:cs typeface="Century Gothic Paneuropean"/>
                <a:sym typeface="Century Gothic Paneuropean"/>
              </a:rPr>
              <a:t>manuscrits</a:t>
            </a:r>
            <a:r>
              <a:rPr lang="en-US" sz="884" dirty="0">
                <a:solidFill>
                  <a:srgbClr val="FFFFFF"/>
                </a:solidFill>
                <a:latin typeface="Century Gothic Paneuropean"/>
                <a:ea typeface="Century Gothic Paneuropean"/>
                <a:cs typeface="Century Gothic Paneuropean"/>
                <a:sym typeface="Century Gothic Paneuropean"/>
              </a:rPr>
              <a:t> non </a:t>
            </a:r>
            <a:r>
              <a:rPr lang="en-US" sz="884" dirty="0" err="1">
                <a:solidFill>
                  <a:srgbClr val="FFFFFF"/>
                </a:solidFill>
                <a:latin typeface="Century Gothic Paneuropean"/>
                <a:ea typeface="Century Gothic Paneuropean"/>
                <a:cs typeface="Century Gothic Paneuropean"/>
                <a:sym typeface="Century Gothic Paneuropean"/>
              </a:rPr>
              <a:t>publiés</a:t>
            </a:r>
            <a:r>
              <a:rPr lang="en-US" sz="884" dirty="0">
                <a:solidFill>
                  <a:srgbClr val="FFFFFF"/>
                </a:solidFill>
                <a:latin typeface="Century Gothic Paneuropean"/>
                <a:ea typeface="Century Gothic Paneuropean"/>
                <a:cs typeface="Century Gothic Paneuropean"/>
                <a:sym typeface="Century Gothic Paneuropean"/>
              </a:rPr>
              <a:t>, </a:t>
            </a:r>
            <a:r>
              <a:rPr lang="en-US" sz="884" dirty="0" err="1">
                <a:solidFill>
                  <a:srgbClr val="FFFFFF"/>
                </a:solidFill>
                <a:latin typeface="Century Gothic Paneuropean"/>
                <a:ea typeface="Century Gothic Paneuropean"/>
                <a:cs typeface="Century Gothic Paneuropean"/>
                <a:sym typeface="Century Gothic Paneuropean"/>
              </a:rPr>
              <a:t>contrats</a:t>
            </a:r>
            <a:r>
              <a:rPr lang="en-US" sz="884" dirty="0">
                <a:solidFill>
                  <a:srgbClr val="FFFFFF"/>
                </a:solidFill>
                <a:latin typeface="Century Gothic Paneuropean"/>
                <a:ea typeface="Century Gothic Paneuropean"/>
                <a:cs typeface="Century Gothic Paneuropean"/>
                <a:sym typeface="Century Gothic Paneuropean"/>
              </a:rPr>
              <a:t> </a:t>
            </a:r>
            <a:r>
              <a:rPr lang="en-US" sz="884" dirty="0" err="1">
                <a:solidFill>
                  <a:srgbClr val="FFFFFF"/>
                </a:solidFill>
                <a:latin typeface="Century Gothic Paneuropean"/>
                <a:ea typeface="Century Gothic Paneuropean"/>
                <a:cs typeface="Century Gothic Paneuropean"/>
                <a:sym typeface="Century Gothic Paneuropean"/>
              </a:rPr>
              <a:t>industriels</a:t>
            </a:r>
            <a:r>
              <a:rPr lang="en-US" sz="884" dirty="0">
                <a:solidFill>
                  <a:srgbClr val="FFFFFF"/>
                </a:solidFill>
                <a:latin typeface="Century Gothic Paneuropean"/>
                <a:ea typeface="Century Gothic Paneuropean"/>
                <a:cs typeface="Century Gothic Paneuropean"/>
                <a:sym typeface="Century Gothic Paneuropean"/>
              </a:rPr>
              <a:t>, reviews...</a:t>
            </a:r>
          </a:p>
          <a:p>
            <a:pPr>
              <a:lnSpc>
                <a:spcPts val="1060"/>
              </a:lnSpc>
            </a:pPr>
            <a:endParaRPr lang="en-US" sz="884" dirty="0">
              <a:solidFill>
                <a:srgbClr val="FFFFFF"/>
              </a:solidFill>
              <a:latin typeface="Century Gothic Paneuropean"/>
              <a:ea typeface="Century Gothic Paneuropean"/>
              <a:cs typeface="Century Gothic Paneuropean"/>
              <a:sym typeface="Century Gothic Paneuropean"/>
            </a:endParaRPr>
          </a:p>
        </p:txBody>
      </p:sp>
      <p:sp>
        <p:nvSpPr>
          <p:cNvPr id="47" name="Freeform 34">
            <a:extLst>
              <a:ext uri="{FF2B5EF4-FFF2-40B4-BE49-F238E27FC236}">
                <a16:creationId xmlns:a16="http://schemas.microsoft.com/office/drawing/2014/main" id="{796A9535-3F76-AFB1-B1EF-8EB01ECD4D6D}"/>
              </a:ext>
            </a:extLst>
          </p:cNvPr>
          <p:cNvSpPr/>
          <p:nvPr/>
        </p:nvSpPr>
        <p:spPr>
          <a:xfrm>
            <a:off x="916797" y="4744865"/>
            <a:ext cx="180730" cy="215155"/>
          </a:xfrm>
          <a:custGeom>
            <a:avLst/>
            <a:gdLst/>
            <a:ahLst/>
            <a:cxnLst/>
            <a:rect l="l" t="t" r="r" b="b"/>
            <a:pathLst>
              <a:path w="306820" h="365262">
                <a:moveTo>
                  <a:pt x="0" y="0"/>
                </a:moveTo>
                <a:lnTo>
                  <a:pt x="306820" y="0"/>
                </a:lnTo>
                <a:lnTo>
                  <a:pt x="306820" y="365262"/>
                </a:lnTo>
                <a:lnTo>
                  <a:pt x="0" y="36526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178"/>
          </a:p>
        </p:txBody>
      </p:sp>
      <p:sp>
        <p:nvSpPr>
          <p:cNvPr id="49" name="TextBox 42">
            <a:extLst>
              <a:ext uri="{FF2B5EF4-FFF2-40B4-BE49-F238E27FC236}">
                <a16:creationId xmlns:a16="http://schemas.microsoft.com/office/drawing/2014/main" id="{9BD43502-7593-B97D-8B87-0B95182AB4CA}"/>
              </a:ext>
            </a:extLst>
          </p:cNvPr>
          <p:cNvSpPr txBox="1"/>
          <p:nvPr/>
        </p:nvSpPr>
        <p:spPr>
          <a:xfrm>
            <a:off x="1206050" y="4739254"/>
            <a:ext cx="2222489" cy="622158"/>
          </a:xfrm>
          <a:prstGeom prst="rect">
            <a:avLst/>
          </a:prstGeom>
        </p:spPr>
        <p:txBody>
          <a:bodyPr lIns="0" tIns="0" rIns="0" bIns="0" rtlCol="0" anchor="t">
            <a:spAutoFit/>
          </a:bodyPr>
          <a:lstStyle/>
          <a:p>
            <a:pPr>
              <a:lnSpc>
                <a:spcPts val="1060"/>
              </a:lnSpc>
            </a:pPr>
            <a:r>
              <a:rPr lang="en-US" sz="884" b="1" dirty="0">
                <a:solidFill>
                  <a:srgbClr val="FFFFFF"/>
                </a:solidFill>
                <a:latin typeface="Century Gothic Paneuropean"/>
                <a:ea typeface="Century Gothic Paneuropean"/>
                <a:cs typeface="Century Gothic Paneuropean"/>
                <a:sym typeface="Century Gothic Paneuropean"/>
              </a:rPr>
              <a:t>Si redaction par </a:t>
            </a:r>
            <a:r>
              <a:rPr lang="en-US" sz="884" b="1" dirty="0" err="1">
                <a:solidFill>
                  <a:srgbClr val="FFFFFF"/>
                </a:solidFill>
                <a:latin typeface="Century Gothic Paneuropean"/>
                <a:ea typeface="Century Gothic Paneuropean"/>
                <a:cs typeface="Century Gothic Paneuropean"/>
                <a:sym typeface="Century Gothic Paneuropean"/>
              </a:rPr>
              <a:t>l’IA</a:t>
            </a:r>
            <a:r>
              <a:rPr lang="en-US" sz="884" b="1" dirty="0">
                <a:solidFill>
                  <a:srgbClr val="FFFFFF"/>
                </a:solidFill>
                <a:latin typeface="Century Gothic Paneuropean"/>
                <a:ea typeface="Century Gothic Paneuropean"/>
                <a:cs typeface="Century Gothic Paneuropean"/>
                <a:sym typeface="Century Gothic Paneuropean"/>
              </a:rPr>
              <a:t> : le </a:t>
            </a:r>
            <a:r>
              <a:rPr lang="en-US" sz="884" b="1" dirty="0" err="1">
                <a:solidFill>
                  <a:srgbClr val="FFFFFF"/>
                </a:solidFill>
                <a:latin typeface="Century Gothic Paneuropean"/>
                <a:ea typeface="Century Gothic Paneuropean"/>
                <a:cs typeface="Century Gothic Paneuropean"/>
                <a:sym typeface="Century Gothic Paneuropean"/>
              </a:rPr>
              <a:t>doctorant</a:t>
            </a:r>
            <a:r>
              <a:rPr lang="en-US" sz="884" b="1" dirty="0">
                <a:solidFill>
                  <a:srgbClr val="FFFFFF"/>
                </a:solidFill>
                <a:latin typeface="Century Gothic Paneuropean"/>
                <a:ea typeface="Century Gothic Paneuropean"/>
                <a:cs typeface="Century Gothic Paneuropean"/>
                <a:sym typeface="Century Gothic Paneuropean"/>
              </a:rPr>
              <a:t> ne </a:t>
            </a:r>
            <a:r>
              <a:rPr lang="en-US" sz="884" b="1" dirty="0" err="1">
                <a:solidFill>
                  <a:srgbClr val="FFFFFF"/>
                </a:solidFill>
                <a:latin typeface="Century Gothic Paneuropean"/>
                <a:ea typeface="Century Gothic Paneuropean"/>
                <a:cs typeface="Century Gothic Paneuropean"/>
                <a:sym typeface="Century Gothic Paneuropean"/>
              </a:rPr>
              <a:t>peut</a:t>
            </a:r>
            <a:r>
              <a:rPr lang="en-US" sz="884" b="1" dirty="0">
                <a:solidFill>
                  <a:srgbClr val="FFFFFF"/>
                </a:solidFill>
                <a:latin typeface="Century Gothic Paneuropean"/>
                <a:ea typeface="Century Gothic Paneuropean"/>
                <a:cs typeface="Century Gothic Paneuropean"/>
                <a:sym typeface="Century Gothic Paneuropean"/>
              </a:rPr>
              <a:t> </a:t>
            </a:r>
            <a:r>
              <a:rPr lang="en-US" sz="884" b="1" dirty="0" err="1">
                <a:solidFill>
                  <a:srgbClr val="FFFFFF"/>
                </a:solidFill>
                <a:latin typeface="Century Gothic Paneuropean"/>
                <a:ea typeface="Century Gothic Paneuropean"/>
                <a:cs typeface="Century Gothic Paneuropean"/>
                <a:sym typeface="Century Gothic Paneuropean"/>
              </a:rPr>
              <a:t>prétendre</a:t>
            </a:r>
            <a:r>
              <a:rPr lang="en-US" sz="884" b="1" dirty="0">
                <a:solidFill>
                  <a:srgbClr val="FFFFFF"/>
                </a:solidFill>
                <a:latin typeface="Century Gothic Paneuropean"/>
                <a:ea typeface="Century Gothic Paneuropean"/>
                <a:cs typeface="Century Gothic Paneuropean"/>
                <a:sym typeface="Century Gothic Paneuropean"/>
              </a:rPr>
              <a:t> </a:t>
            </a:r>
            <a:r>
              <a:rPr lang="en-US" sz="884" b="1" dirty="0" err="1">
                <a:solidFill>
                  <a:srgbClr val="FFFFFF"/>
                </a:solidFill>
                <a:latin typeface="Century Gothic Paneuropean"/>
                <a:ea typeface="Century Gothic Paneuropean"/>
                <a:cs typeface="Century Gothic Paneuropean"/>
                <a:sym typeface="Century Gothic Paneuropean"/>
              </a:rPr>
              <a:t>être</a:t>
            </a:r>
            <a:r>
              <a:rPr lang="en-US" sz="884" b="1" dirty="0">
                <a:solidFill>
                  <a:srgbClr val="FFFFFF"/>
                </a:solidFill>
                <a:latin typeface="Century Gothic Paneuropean"/>
                <a:ea typeface="Century Gothic Paneuropean"/>
                <a:cs typeface="Century Gothic Paneuropean"/>
                <a:sym typeface="Century Gothic Paneuropean"/>
              </a:rPr>
              <a:t> </a:t>
            </a:r>
            <a:r>
              <a:rPr lang="en-US" sz="884" b="1" dirty="0" err="1">
                <a:solidFill>
                  <a:srgbClr val="FFFFFF"/>
                </a:solidFill>
                <a:latin typeface="Century Gothic Paneuropean"/>
                <a:ea typeface="Century Gothic Paneuropean"/>
                <a:cs typeface="Century Gothic Paneuropean"/>
                <a:sym typeface="Century Gothic Paneuropean"/>
              </a:rPr>
              <a:t>l’auteur</a:t>
            </a:r>
            <a:r>
              <a:rPr lang="en-US" sz="884" b="1" dirty="0">
                <a:solidFill>
                  <a:srgbClr val="FFFFFF"/>
                </a:solidFill>
                <a:latin typeface="Century Gothic Paneuropean"/>
                <a:ea typeface="Century Gothic Paneuropean"/>
                <a:cs typeface="Century Gothic Paneuropean"/>
                <a:sym typeface="Century Gothic Paneuropean"/>
              </a:rPr>
              <a:t> </a:t>
            </a:r>
          </a:p>
          <a:p>
            <a:pPr>
              <a:lnSpc>
                <a:spcPts val="1414"/>
              </a:lnSpc>
            </a:pPr>
            <a:endParaRPr lang="en-US" sz="884" dirty="0">
              <a:solidFill>
                <a:srgbClr val="FFFFFF"/>
              </a:solidFill>
              <a:latin typeface="Century Gothic Paneuropean"/>
              <a:ea typeface="Century Gothic Paneuropean"/>
              <a:cs typeface="Century Gothic Paneuropean"/>
              <a:sym typeface="Century Gothic Paneuropean"/>
            </a:endParaRPr>
          </a:p>
          <a:p>
            <a:pPr>
              <a:lnSpc>
                <a:spcPts val="1414"/>
              </a:lnSpc>
            </a:pPr>
            <a:endParaRPr lang="en-US" sz="884" dirty="0">
              <a:solidFill>
                <a:srgbClr val="FFFFFF"/>
              </a:solidFill>
              <a:latin typeface="Century Gothic Paneuropean"/>
              <a:ea typeface="Century Gothic Paneuropean"/>
              <a:cs typeface="Century Gothic Paneuropean"/>
              <a:sym typeface="Century Gothic Paneuropean"/>
            </a:endParaRPr>
          </a:p>
        </p:txBody>
      </p:sp>
    </p:spTree>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5A863B-C938-1108-CF5F-7A2B78976C2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BBFFE7C-9A41-04F6-438D-13D9C8A11C1A}"/>
              </a:ext>
            </a:extLst>
          </p:cNvPr>
          <p:cNvGrpSpPr/>
          <p:nvPr/>
        </p:nvGrpSpPr>
        <p:grpSpPr>
          <a:xfrm>
            <a:off x="176" y="0"/>
            <a:ext cx="10772422" cy="574669"/>
            <a:chOff x="0" y="0"/>
            <a:chExt cx="24384000" cy="1300798"/>
          </a:xfrm>
        </p:grpSpPr>
        <p:sp>
          <p:nvSpPr>
            <p:cNvPr id="3" name="Freeform 3">
              <a:extLst>
                <a:ext uri="{FF2B5EF4-FFF2-40B4-BE49-F238E27FC236}">
                  <a16:creationId xmlns:a16="http://schemas.microsoft.com/office/drawing/2014/main" id="{D1DEB2DE-BEFF-8315-8FE9-25AC0381BE09}"/>
                </a:ext>
              </a:extLst>
            </p:cNvPr>
            <p:cNvSpPr/>
            <p:nvPr/>
          </p:nvSpPr>
          <p:spPr>
            <a:xfrm>
              <a:off x="0" y="0"/>
              <a:ext cx="24384000" cy="1300861"/>
            </a:xfrm>
            <a:custGeom>
              <a:avLst/>
              <a:gdLst/>
              <a:ahLst/>
              <a:cxnLst/>
              <a:rect l="l" t="t" r="r" b="b"/>
              <a:pathLst>
                <a:path w="24384000" h="1300861">
                  <a:moveTo>
                    <a:pt x="0" y="0"/>
                  </a:moveTo>
                  <a:lnTo>
                    <a:pt x="24384000" y="0"/>
                  </a:lnTo>
                  <a:lnTo>
                    <a:pt x="24384000" y="1300861"/>
                  </a:lnTo>
                  <a:lnTo>
                    <a:pt x="0" y="1300861"/>
                  </a:lnTo>
                  <a:close/>
                </a:path>
              </a:pathLst>
            </a:custGeom>
            <a:solidFill>
              <a:srgbClr val="ED700E"/>
            </a:solidFill>
          </p:spPr>
          <p:txBody>
            <a:bodyPr/>
            <a:lstStyle/>
            <a:p>
              <a:endParaRPr lang="fr-FR" sz="1178"/>
            </a:p>
          </p:txBody>
        </p:sp>
      </p:grpSp>
      <p:grpSp>
        <p:nvGrpSpPr>
          <p:cNvPr id="4" name="Group 4">
            <a:extLst>
              <a:ext uri="{FF2B5EF4-FFF2-40B4-BE49-F238E27FC236}">
                <a16:creationId xmlns:a16="http://schemas.microsoft.com/office/drawing/2014/main" id="{463D88F5-F743-CA6B-A5D7-7A741FBBC0D6}"/>
              </a:ext>
            </a:extLst>
          </p:cNvPr>
          <p:cNvGrpSpPr/>
          <p:nvPr/>
        </p:nvGrpSpPr>
        <p:grpSpPr>
          <a:xfrm>
            <a:off x="176" y="0"/>
            <a:ext cx="10772422" cy="463697"/>
            <a:chOff x="0" y="0"/>
            <a:chExt cx="24384000" cy="1049604"/>
          </a:xfrm>
        </p:grpSpPr>
        <p:sp>
          <p:nvSpPr>
            <p:cNvPr id="5" name="Freeform 5">
              <a:extLst>
                <a:ext uri="{FF2B5EF4-FFF2-40B4-BE49-F238E27FC236}">
                  <a16:creationId xmlns:a16="http://schemas.microsoft.com/office/drawing/2014/main" id="{9E4488C5-2566-780C-9298-9815306D6DA0}"/>
                </a:ext>
              </a:extLst>
            </p:cNvPr>
            <p:cNvSpPr/>
            <p:nvPr/>
          </p:nvSpPr>
          <p:spPr>
            <a:xfrm>
              <a:off x="0" y="0"/>
              <a:ext cx="24384000" cy="1049655"/>
            </a:xfrm>
            <a:custGeom>
              <a:avLst/>
              <a:gdLst/>
              <a:ahLst/>
              <a:cxnLst/>
              <a:rect l="l" t="t" r="r" b="b"/>
              <a:pathLst>
                <a:path w="24384000" h="1049655">
                  <a:moveTo>
                    <a:pt x="0" y="0"/>
                  </a:moveTo>
                  <a:lnTo>
                    <a:pt x="24384000" y="0"/>
                  </a:lnTo>
                  <a:lnTo>
                    <a:pt x="24384000" y="1049655"/>
                  </a:lnTo>
                  <a:lnTo>
                    <a:pt x="0" y="1049655"/>
                  </a:lnTo>
                  <a:lnTo>
                    <a:pt x="0" y="0"/>
                  </a:lnTo>
                  <a:close/>
                </a:path>
              </a:pathLst>
            </a:custGeom>
            <a:blipFill>
              <a:blip r:embed="rId3"/>
              <a:stretch>
                <a:fillRect t="-1069246" r="-1189" b="-137405"/>
              </a:stretch>
            </a:blipFill>
          </p:spPr>
          <p:txBody>
            <a:bodyPr/>
            <a:lstStyle/>
            <a:p>
              <a:endParaRPr lang="fr-FR" sz="1178"/>
            </a:p>
          </p:txBody>
        </p:sp>
      </p:grpSp>
      <p:sp>
        <p:nvSpPr>
          <p:cNvPr id="6" name="Freeform 6">
            <a:extLst>
              <a:ext uri="{FF2B5EF4-FFF2-40B4-BE49-F238E27FC236}">
                <a16:creationId xmlns:a16="http://schemas.microsoft.com/office/drawing/2014/main" id="{966531BD-2D09-E9C7-3CC3-38B3086C891D}"/>
              </a:ext>
            </a:extLst>
          </p:cNvPr>
          <p:cNvSpPr/>
          <p:nvPr/>
        </p:nvSpPr>
        <p:spPr>
          <a:xfrm>
            <a:off x="805566" y="735129"/>
            <a:ext cx="2597349" cy="20675"/>
          </a:xfrm>
          <a:custGeom>
            <a:avLst/>
            <a:gdLst/>
            <a:ahLst/>
            <a:cxnLst/>
            <a:rect l="l" t="t" r="r" b="b"/>
            <a:pathLst>
              <a:path w="4409437" h="35100">
                <a:moveTo>
                  <a:pt x="0" y="0"/>
                </a:moveTo>
                <a:lnTo>
                  <a:pt x="4409437" y="0"/>
                </a:lnTo>
                <a:lnTo>
                  <a:pt x="4409437" y="35099"/>
                </a:lnTo>
                <a:lnTo>
                  <a:pt x="0" y="3509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178"/>
          </a:p>
        </p:txBody>
      </p:sp>
      <p:grpSp>
        <p:nvGrpSpPr>
          <p:cNvPr id="7" name="Group 7">
            <a:extLst>
              <a:ext uri="{FF2B5EF4-FFF2-40B4-BE49-F238E27FC236}">
                <a16:creationId xmlns:a16="http://schemas.microsoft.com/office/drawing/2014/main" id="{12E351CB-A81B-4DB9-DE06-3E1E2B945473}"/>
              </a:ext>
            </a:extLst>
          </p:cNvPr>
          <p:cNvGrpSpPr/>
          <p:nvPr/>
        </p:nvGrpSpPr>
        <p:grpSpPr>
          <a:xfrm>
            <a:off x="10071869" y="53453"/>
            <a:ext cx="628391" cy="356786"/>
            <a:chOff x="0" y="0"/>
            <a:chExt cx="1422400" cy="807606"/>
          </a:xfrm>
        </p:grpSpPr>
        <p:sp>
          <p:nvSpPr>
            <p:cNvPr id="8" name="Freeform 8">
              <a:extLst>
                <a:ext uri="{FF2B5EF4-FFF2-40B4-BE49-F238E27FC236}">
                  <a16:creationId xmlns:a16="http://schemas.microsoft.com/office/drawing/2014/main" id="{AD1C6804-91B2-41CC-48DD-B56578570EFB}"/>
                </a:ext>
              </a:extLst>
            </p:cNvPr>
            <p:cNvSpPr/>
            <p:nvPr/>
          </p:nvSpPr>
          <p:spPr>
            <a:xfrm>
              <a:off x="0" y="0"/>
              <a:ext cx="1422400" cy="807593"/>
            </a:xfrm>
            <a:custGeom>
              <a:avLst/>
              <a:gdLst/>
              <a:ahLst/>
              <a:cxnLst/>
              <a:rect l="l" t="t" r="r" b="b"/>
              <a:pathLst>
                <a:path w="1422400" h="807593">
                  <a:moveTo>
                    <a:pt x="0" y="0"/>
                  </a:moveTo>
                  <a:lnTo>
                    <a:pt x="1422400" y="0"/>
                  </a:lnTo>
                  <a:lnTo>
                    <a:pt x="1422400" y="807593"/>
                  </a:lnTo>
                  <a:lnTo>
                    <a:pt x="0" y="807593"/>
                  </a:lnTo>
                  <a:lnTo>
                    <a:pt x="0" y="0"/>
                  </a:lnTo>
                  <a:close/>
                </a:path>
              </a:pathLst>
            </a:custGeom>
            <a:blipFill>
              <a:blip r:embed="rId5"/>
              <a:stretch>
                <a:fillRect b="-2"/>
              </a:stretch>
            </a:blipFill>
          </p:spPr>
          <p:txBody>
            <a:bodyPr/>
            <a:lstStyle/>
            <a:p>
              <a:endParaRPr lang="fr-FR" sz="1178"/>
            </a:p>
          </p:txBody>
        </p:sp>
      </p:grpSp>
      <p:sp>
        <p:nvSpPr>
          <p:cNvPr id="9" name="TextBox 9">
            <a:extLst>
              <a:ext uri="{FF2B5EF4-FFF2-40B4-BE49-F238E27FC236}">
                <a16:creationId xmlns:a16="http://schemas.microsoft.com/office/drawing/2014/main" id="{66C1CFD4-4CE3-6F1C-BBFA-5B06287CF070}"/>
              </a:ext>
            </a:extLst>
          </p:cNvPr>
          <p:cNvSpPr txBox="1"/>
          <p:nvPr/>
        </p:nvSpPr>
        <p:spPr>
          <a:xfrm>
            <a:off x="307510" y="865649"/>
            <a:ext cx="7460531" cy="320601"/>
          </a:xfrm>
          <a:prstGeom prst="rect">
            <a:avLst/>
          </a:prstGeom>
        </p:spPr>
        <p:txBody>
          <a:bodyPr lIns="0" tIns="0" rIns="0" bIns="0" rtlCol="0" anchor="t">
            <a:spAutoFit/>
          </a:bodyPr>
          <a:lstStyle/>
          <a:p>
            <a:pPr>
              <a:lnSpc>
                <a:spcPts val="2544"/>
              </a:lnSpc>
            </a:pPr>
            <a:r>
              <a:rPr lang="en-US" sz="2120" b="1" dirty="0" err="1">
                <a:solidFill>
                  <a:srgbClr val="ED700B"/>
                </a:solidFill>
                <a:latin typeface="Century Gothic Paneuropean Bold"/>
                <a:ea typeface="Century Gothic Paneuropean Bold"/>
                <a:cs typeface="Century Gothic Paneuropean Bold"/>
                <a:sym typeface="Century Gothic Paneuropean Bold"/>
              </a:rPr>
              <a:t>Ressources</a:t>
            </a:r>
            <a:endParaRPr lang="en-US" sz="2120" b="1" dirty="0">
              <a:solidFill>
                <a:srgbClr val="ED700B"/>
              </a:solidFill>
              <a:latin typeface="Century Gothic Paneuropean Bold"/>
              <a:ea typeface="Century Gothic Paneuropean Bold"/>
              <a:cs typeface="Century Gothic Paneuropean Bold"/>
              <a:sym typeface="Century Gothic Paneuropean Bold"/>
            </a:endParaRPr>
          </a:p>
        </p:txBody>
      </p:sp>
      <p:sp>
        <p:nvSpPr>
          <p:cNvPr id="13" name="TextBox 64">
            <a:extLst>
              <a:ext uri="{FF2B5EF4-FFF2-40B4-BE49-F238E27FC236}">
                <a16:creationId xmlns:a16="http://schemas.microsoft.com/office/drawing/2014/main" id="{113DD8C3-4C26-17D2-5430-25BE2809F08E}"/>
              </a:ext>
            </a:extLst>
          </p:cNvPr>
          <p:cNvSpPr txBox="1"/>
          <p:nvPr/>
        </p:nvSpPr>
        <p:spPr>
          <a:xfrm>
            <a:off x="666429" y="1481418"/>
            <a:ext cx="9740065" cy="704424"/>
          </a:xfrm>
          <a:prstGeom prst="rect">
            <a:avLst/>
          </a:prstGeom>
        </p:spPr>
        <p:txBody>
          <a:bodyPr wrap="square" lIns="0" tIns="0" rIns="0" bIns="0" rtlCol="0" anchor="t">
            <a:spAutoFit/>
          </a:bodyPr>
          <a:lstStyle/>
          <a:p>
            <a:pPr>
              <a:lnSpc>
                <a:spcPts val="1920"/>
              </a:lnSpc>
            </a:pPr>
            <a:r>
              <a:rPr lang="en-US" sz="1178" dirty="0" err="1">
                <a:solidFill>
                  <a:srgbClr val="243376"/>
                </a:solidFill>
                <a:latin typeface="Century Gothic Paneuropean"/>
                <a:ea typeface="Century Gothic Paneuropean"/>
                <a:cs typeface="Century Gothic Paneuropean"/>
                <a:sym typeface="Century Gothic Paneuropean"/>
              </a:rPr>
              <a:t>Charte</a:t>
            </a:r>
            <a:r>
              <a:rPr lang="en-US" sz="1178" dirty="0">
                <a:solidFill>
                  <a:srgbClr val="243376"/>
                </a:solidFill>
                <a:latin typeface="Century Gothic Paneuropean"/>
                <a:ea typeface="Century Gothic Paneuropean"/>
                <a:cs typeface="Century Gothic Paneuropean"/>
                <a:sym typeface="Century Gothic Paneuropean"/>
              </a:rPr>
              <a:t> </a:t>
            </a:r>
            <a:r>
              <a:rPr lang="en-US" sz="1178" dirty="0" err="1">
                <a:solidFill>
                  <a:srgbClr val="243376"/>
                </a:solidFill>
                <a:latin typeface="Century Gothic Paneuropean"/>
                <a:ea typeface="Century Gothic Paneuropean"/>
                <a:cs typeface="Century Gothic Paneuropean"/>
                <a:sym typeface="Century Gothic Paneuropean"/>
              </a:rPr>
              <a:t>d’usage</a:t>
            </a:r>
            <a:r>
              <a:rPr lang="en-US" sz="1178" dirty="0">
                <a:solidFill>
                  <a:srgbClr val="243376"/>
                </a:solidFill>
                <a:latin typeface="Century Gothic Paneuropean"/>
                <a:ea typeface="Century Gothic Paneuropean"/>
                <a:cs typeface="Century Gothic Paneuropean"/>
                <a:sym typeface="Century Gothic Paneuropean"/>
              </a:rPr>
              <a:t> de </a:t>
            </a:r>
            <a:r>
              <a:rPr lang="en-US" sz="1178" dirty="0" err="1">
                <a:solidFill>
                  <a:srgbClr val="243376"/>
                </a:solidFill>
                <a:latin typeface="Century Gothic Paneuropean"/>
                <a:ea typeface="Century Gothic Paneuropean"/>
                <a:cs typeface="Century Gothic Paneuropean"/>
                <a:sym typeface="Century Gothic Paneuropean"/>
              </a:rPr>
              <a:t>l’IA</a:t>
            </a:r>
            <a:r>
              <a:rPr lang="en-US" sz="1178" dirty="0">
                <a:solidFill>
                  <a:srgbClr val="243376"/>
                </a:solidFill>
                <a:latin typeface="Century Gothic Paneuropean"/>
                <a:ea typeface="Century Gothic Paneuropean"/>
                <a:cs typeface="Century Gothic Paneuropean"/>
                <a:sym typeface="Century Gothic Paneuropean"/>
              </a:rPr>
              <a:t> generative à </a:t>
            </a:r>
            <a:r>
              <a:rPr lang="en-US" sz="1178" dirty="0" err="1">
                <a:solidFill>
                  <a:srgbClr val="243376"/>
                </a:solidFill>
                <a:latin typeface="Century Gothic Paneuropean"/>
                <a:ea typeface="Century Gothic Paneuropean"/>
                <a:cs typeface="Century Gothic Paneuropean"/>
                <a:sym typeface="Century Gothic Paneuropean"/>
              </a:rPr>
              <a:t>l’université</a:t>
            </a:r>
            <a:r>
              <a:rPr lang="en-US" sz="1178" dirty="0">
                <a:solidFill>
                  <a:srgbClr val="243376"/>
                </a:solidFill>
                <a:latin typeface="Century Gothic Paneuropean"/>
                <a:ea typeface="Century Gothic Paneuropean"/>
                <a:cs typeface="Century Gothic Paneuropean"/>
                <a:sym typeface="Century Gothic Paneuropean"/>
              </a:rPr>
              <a:t> Paris-Saclay :</a:t>
            </a:r>
          </a:p>
          <a:p>
            <a:pPr>
              <a:lnSpc>
                <a:spcPts val="1920"/>
              </a:lnSpc>
            </a:pPr>
            <a:r>
              <a:rPr lang="en-US" sz="1178" dirty="0">
                <a:solidFill>
                  <a:srgbClr val="243376"/>
                </a:solidFill>
                <a:latin typeface="Century Gothic Paneuropean"/>
                <a:ea typeface="Century Gothic Paneuropean"/>
                <a:cs typeface="Century Gothic Paneuropean"/>
                <a:sym typeface="Century Gothic Paneuropean"/>
                <a:hlinkClick r:id="rId6"/>
              </a:rPr>
              <a:t>https://www.dataia.eu/Charte IA Universite Paris-Saclay.pdf </a:t>
            </a:r>
            <a:endParaRPr lang="en-US" sz="1178" dirty="0">
              <a:solidFill>
                <a:srgbClr val="243376"/>
              </a:solidFill>
              <a:latin typeface="Century Gothic Paneuropean"/>
              <a:ea typeface="Century Gothic Paneuropean"/>
              <a:cs typeface="Century Gothic Paneuropean"/>
              <a:sym typeface="Century Gothic Paneuropean"/>
            </a:endParaRPr>
          </a:p>
          <a:p>
            <a:pPr>
              <a:lnSpc>
                <a:spcPts val="1920"/>
              </a:lnSpc>
            </a:pPr>
            <a:endParaRPr lang="en-US" sz="1178" dirty="0">
              <a:solidFill>
                <a:srgbClr val="243376"/>
              </a:solidFill>
              <a:latin typeface="Century Gothic Paneuropean"/>
              <a:ea typeface="Century Gothic Paneuropean"/>
              <a:cs typeface="Century Gothic Paneuropean"/>
              <a:sym typeface="Century Gothic Paneuropean"/>
            </a:endParaRPr>
          </a:p>
        </p:txBody>
      </p:sp>
      <p:sp>
        <p:nvSpPr>
          <p:cNvPr id="15" name="Freeform 73">
            <a:extLst>
              <a:ext uri="{FF2B5EF4-FFF2-40B4-BE49-F238E27FC236}">
                <a16:creationId xmlns:a16="http://schemas.microsoft.com/office/drawing/2014/main" id="{3A6A821B-E598-F32A-8A1A-3DD6D9FD5E9C}"/>
              </a:ext>
            </a:extLst>
          </p:cNvPr>
          <p:cNvSpPr/>
          <p:nvPr/>
        </p:nvSpPr>
        <p:spPr>
          <a:xfrm>
            <a:off x="404142" y="1518286"/>
            <a:ext cx="180730" cy="215155"/>
          </a:xfrm>
          <a:custGeom>
            <a:avLst/>
            <a:gdLst/>
            <a:ahLst/>
            <a:cxnLst/>
            <a:rect l="l" t="t" r="r" b="b"/>
            <a:pathLst>
              <a:path w="306820" h="365262">
                <a:moveTo>
                  <a:pt x="0" y="0"/>
                </a:moveTo>
                <a:lnTo>
                  <a:pt x="306820" y="0"/>
                </a:lnTo>
                <a:lnTo>
                  <a:pt x="306820" y="365262"/>
                </a:lnTo>
                <a:lnTo>
                  <a:pt x="0" y="36526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sz="1178"/>
          </a:p>
        </p:txBody>
      </p:sp>
      <p:sp>
        <p:nvSpPr>
          <p:cNvPr id="23" name="TextBox 64">
            <a:extLst>
              <a:ext uri="{FF2B5EF4-FFF2-40B4-BE49-F238E27FC236}">
                <a16:creationId xmlns:a16="http://schemas.microsoft.com/office/drawing/2014/main" id="{759877B1-0522-8EC4-594D-F95CDDC7FBD3}"/>
              </a:ext>
            </a:extLst>
          </p:cNvPr>
          <p:cNvSpPr txBox="1"/>
          <p:nvPr/>
        </p:nvSpPr>
        <p:spPr>
          <a:xfrm>
            <a:off x="666429" y="2209139"/>
            <a:ext cx="9740065" cy="460767"/>
          </a:xfrm>
          <a:prstGeom prst="rect">
            <a:avLst/>
          </a:prstGeom>
        </p:spPr>
        <p:txBody>
          <a:bodyPr wrap="square" lIns="0" tIns="0" rIns="0" bIns="0" rtlCol="0" anchor="t">
            <a:spAutoFit/>
          </a:bodyPr>
          <a:lstStyle/>
          <a:p>
            <a:pPr>
              <a:lnSpc>
                <a:spcPts val="1920"/>
              </a:lnSpc>
            </a:pPr>
            <a:r>
              <a:rPr lang="en-US" sz="1178" dirty="0">
                <a:solidFill>
                  <a:srgbClr val="243376"/>
                </a:solidFill>
                <a:latin typeface="Century Gothic Paneuropean"/>
                <a:ea typeface="Century Gothic Paneuropean"/>
                <a:cs typeface="Century Gothic Paneuropean"/>
                <a:sym typeface="Century Gothic Paneuropean"/>
              </a:rPr>
              <a:t>Usage de </a:t>
            </a:r>
            <a:r>
              <a:rPr lang="en-US" sz="1178" dirty="0" err="1">
                <a:solidFill>
                  <a:srgbClr val="243376"/>
                </a:solidFill>
                <a:latin typeface="Century Gothic Paneuropean"/>
                <a:ea typeface="Century Gothic Paneuropean"/>
                <a:cs typeface="Century Gothic Paneuropean"/>
                <a:sym typeface="Century Gothic Paneuropean"/>
              </a:rPr>
              <a:t>l’IA</a:t>
            </a:r>
            <a:r>
              <a:rPr lang="en-US" sz="1178" dirty="0">
                <a:solidFill>
                  <a:srgbClr val="243376"/>
                </a:solidFill>
                <a:latin typeface="Century Gothic Paneuropean"/>
                <a:ea typeface="Century Gothic Paneuropean"/>
                <a:cs typeface="Century Gothic Paneuropean"/>
                <a:sym typeface="Century Gothic Paneuropean"/>
              </a:rPr>
              <a:t> – Académie des sciences : </a:t>
            </a:r>
          </a:p>
          <a:p>
            <a:pPr>
              <a:lnSpc>
                <a:spcPts val="1920"/>
              </a:lnSpc>
            </a:pPr>
            <a:r>
              <a:rPr lang="en-US" sz="1178" dirty="0">
                <a:solidFill>
                  <a:srgbClr val="243376"/>
                </a:solidFill>
                <a:latin typeface="Century Gothic Paneuropean"/>
                <a:ea typeface="Century Gothic Paneuropean"/>
                <a:cs typeface="Century Gothic Paneuropean"/>
                <a:sym typeface="Century Gothic Paneuropean"/>
                <a:hlinkClick r:id="rId8"/>
              </a:rPr>
              <a:t>https://comptes-rendus.academie-sciences.fr/page/intelligence-artificielle/</a:t>
            </a:r>
            <a:r>
              <a:rPr lang="en-US" sz="1178" dirty="0">
                <a:solidFill>
                  <a:srgbClr val="243376"/>
                </a:solidFill>
                <a:latin typeface="Century Gothic Paneuropean"/>
                <a:ea typeface="Century Gothic Paneuropean"/>
                <a:cs typeface="Century Gothic Paneuropean"/>
                <a:sym typeface="Century Gothic Paneuropean"/>
              </a:rPr>
              <a:t> </a:t>
            </a:r>
          </a:p>
        </p:txBody>
      </p:sp>
      <p:sp>
        <p:nvSpPr>
          <p:cNvPr id="25" name="Freeform 73">
            <a:extLst>
              <a:ext uri="{FF2B5EF4-FFF2-40B4-BE49-F238E27FC236}">
                <a16:creationId xmlns:a16="http://schemas.microsoft.com/office/drawing/2014/main" id="{5A35F7C8-F16D-EC1F-1E57-B44C1FE90200}"/>
              </a:ext>
            </a:extLst>
          </p:cNvPr>
          <p:cNvSpPr/>
          <p:nvPr/>
        </p:nvSpPr>
        <p:spPr>
          <a:xfrm>
            <a:off x="404142" y="2246007"/>
            <a:ext cx="180730" cy="215155"/>
          </a:xfrm>
          <a:custGeom>
            <a:avLst/>
            <a:gdLst/>
            <a:ahLst/>
            <a:cxnLst/>
            <a:rect l="l" t="t" r="r" b="b"/>
            <a:pathLst>
              <a:path w="306820" h="365262">
                <a:moveTo>
                  <a:pt x="0" y="0"/>
                </a:moveTo>
                <a:lnTo>
                  <a:pt x="306820" y="0"/>
                </a:lnTo>
                <a:lnTo>
                  <a:pt x="306820" y="365262"/>
                </a:lnTo>
                <a:lnTo>
                  <a:pt x="0" y="365262"/>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fr-FR" sz="1178"/>
          </a:p>
        </p:txBody>
      </p:sp>
      <p:sp>
        <p:nvSpPr>
          <p:cNvPr id="29" name="TextBox 64">
            <a:extLst>
              <a:ext uri="{FF2B5EF4-FFF2-40B4-BE49-F238E27FC236}">
                <a16:creationId xmlns:a16="http://schemas.microsoft.com/office/drawing/2014/main" id="{0F51C765-E842-A757-C5C9-C2FDFB907713}"/>
              </a:ext>
            </a:extLst>
          </p:cNvPr>
          <p:cNvSpPr txBox="1"/>
          <p:nvPr/>
        </p:nvSpPr>
        <p:spPr>
          <a:xfrm>
            <a:off x="666429" y="3841359"/>
            <a:ext cx="9740065" cy="704424"/>
          </a:xfrm>
          <a:prstGeom prst="rect">
            <a:avLst/>
          </a:prstGeom>
        </p:spPr>
        <p:txBody>
          <a:bodyPr wrap="square" lIns="0" tIns="0" rIns="0" bIns="0" rtlCol="0" anchor="t">
            <a:spAutoFit/>
          </a:bodyPr>
          <a:lstStyle/>
          <a:p>
            <a:pPr>
              <a:lnSpc>
                <a:spcPts val="1920"/>
              </a:lnSpc>
            </a:pPr>
            <a:r>
              <a:rPr lang="en-US" sz="1178" dirty="0">
                <a:solidFill>
                  <a:srgbClr val="243376"/>
                </a:solidFill>
                <a:latin typeface="Century Gothic Paneuropean"/>
                <a:ea typeface="Century Gothic Paneuropean"/>
                <a:cs typeface="Century Gothic Paneuropean"/>
                <a:sym typeface="Century Gothic Paneuropean"/>
              </a:rPr>
              <a:t>HAL open science – Comment </a:t>
            </a:r>
            <a:r>
              <a:rPr lang="en-US" sz="1178" dirty="0" err="1">
                <a:solidFill>
                  <a:srgbClr val="243376"/>
                </a:solidFill>
                <a:latin typeface="Century Gothic Paneuropean"/>
                <a:ea typeface="Century Gothic Paneuropean"/>
                <a:cs typeface="Century Gothic Paneuropean"/>
                <a:sym typeface="Century Gothic Paneuropean"/>
              </a:rPr>
              <a:t>indiquer</a:t>
            </a:r>
            <a:r>
              <a:rPr lang="en-US" sz="1178" dirty="0">
                <a:solidFill>
                  <a:srgbClr val="243376"/>
                </a:solidFill>
                <a:latin typeface="Century Gothic Paneuropean"/>
                <a:ea typeface="Century Gothic Paneuropean"/>
                <a:cs typeface="Century Gothic Paneuropean"/>
                <a:sym typeface="Century Gothic Paneuropean"/>
              </a:rPr>
              <a:t> </a:t>
            </a:r>
            <a:r>
              <a:rPr lang="en-US" sz="1178" dirty="0" err="1">
                <a:solidFill>
                  <a:srgbClr val="243376"/>
                </a:solidFill>
                <a:latin typeface="Century Gothic Paneuropean"/>
                <a:ea typeface="Century Gothic Paneuropean"/>
                <a:cs typeface="Century Gothic Paneuropean"/>
                <a:sym typeface="Century Gothic Paneuropean"/>
              </a:rPr>
              <a:t>l’usage</a:t>
            </a:r>
            <a:r>
              <a:rPr lang="en-US" sz="1178" dirty="0">
                <a:solidFill>
                  <a:srgbClr val="243376"/>
                </a:solidFill>
                <a:latin typeface="Century Gothic Paneuropean"/>
                <a:ea typeface="Century Gothic Paneuropean"/>
                <a:cs typeface="Century Gothic Paneuropean"/>
                <a:sym typeface="Century Gothic Paneuropean"/>
              </a:rPr>
              <a:t> de </a:t>
            </a:r>
            <a:r>
              <a:rPr lang="en-US" sz="1178" dirty="0" err="1">
                <a:solidFill>
                  <a:srgbClr val="243376"/>
                </a:solidFill>
                <a:latin typeface="Century Gothic Paneuropean"/>
                <a:ea typeface="Century Gothic Paneuropean"/>
                <a:cs typeface="Century Gothic Paneuropean"/>
                <a:sym typeface="Century Gothic Paneuropean"/>
              </a:rPr>
              <a:t>l’IA</a:t>
            </a:r>
            <a:r>
              <a:rPr lang="en-US" sz="1178" dirty="0">
                <a:solidFill>
                  <a:srgbClr val="243376"/>
                </a:solidFill>
                <a:latin typeface="Century Gothic Paneuropean"/>
                <a:ea typeface="Century Gothic Paneuropean"/>
                <a:cs typeface="Century Gothic Paneuropean"/>
                <a:sym typeface="Century Gothic Paneuropean"/>
              </a:rPr>
              <a:t> dans </a:t>
            </a:r>
            <a:r>
              <a:rPr lang="en-US" sz="1178" dirty="0" err="1">
                <a:solidFill>
                  <a:srgbClr val="243376"/>
                </a:solidFill>
                <a:latin typeface="Century Gothic Paneuropean"/>
                <a:ea typeface="Century Gothic Paneuropean"/>
                <a:cs typeface="Century Gothic Paneuropean"/>
                <a:sym typeface="Century Gothic Paneuropean"/>
              </a:rPr>
              <a:t>une</a:t>
            </a:r>
            <a:r>
              <a:rPr lang="en-US" sz="1178" dirty="0">
                <a:solidFill>
                  <a:srgbClr val="243376"/>
                </a:solidFill>
                <a:latin typeface="Century Gothic Paneuropean"/>
                <a:ea typeface="Century Gothic Paneuropean"/>
                <a:cs typeface="Century Gothic Paneuropean"/>
                <a:sym typeface="Century Gothic Paneuropean"/>
              </a:rPr>
              <a:t> publication </a:t>
            </a:r>
            <a:r>
              <a:rPr lang="en-US" sz="1178" dirty="0" err="1">
                <a:solidFill>
                  <a:srgbClr val="243376"/>
                </a:solidFill>
                <a:latin typeface="Century Gothic Paneuropean"/>
                <a:ea typeface="Century Gothic Paneuropean"/>
                <a:cs typeface="Century Gothic Paneuropean"/>
                <a:sym typeface="Century Gothic Paneuropean"/>
              </a:rPr>
              <a:t>scientifique</a:t>
            </a:r>
            <a:r>
              <a:rPr lang="en-US" sz="1178" dirty="0">
                <a:solidFill>
                  <a:srgbClr val="243376"/>
                </a:solidFill>
                <a:latin typeface="Century Gothic Paneuropean"/>
                <a:ea typeface="Century Gothic Paneuropean"/>
                <a:cs typeface="Century Gothic Paneuropean"/>
                <a:sym typeface="Century Gothic Paneuropean"/>
              </a:rPr>
              <a:t> </a:t>
            </a:r>
            <a:r>
              <a:rPr lang="en-US" sz="1178" dirty="0">
                <a:solidFill>
                  <a:srgbClr val="243376"/>
                </a:solidFill>
                <a:latin typeface="Century Gothic Paneuropean" panose="020B0604020202020204" charset="0"/>
                <a:ea typeface="Century Gothic Paneuropean"/>
                <a:cs typeface="Century Gothic Paneuropean" panose="020B0604020202020204" charset="0"/>
                <a:sym typeface="Century Gothic Paneuropean"/>
              </a:rPr>
              <a:t>: </a:t>
            </a:r>
          </a:p>
          <a:p>
            <a:pPr>
              <a:lnSpc>
                <a:spcPts val="1920"/>
              </a:lnSpc>
            </a:pPr>
            <a:r>
              <a:rPr lang="fr-FR" sz="1178" dirty="0">
                <a:latin typeface="Century Gothic Paneuropean" panose="020B0604020202020204" charset="0"/>
                <a:cs typeface="Century Gothic Paneuropean" panose="020B0604020202020204" charset="0"/>
                <a:hlinkClick r:id="rId10"/>
              </a:rPr>
              <a:t>https://shs.hal.science/halshs-04756419/document</a:t>
            </a:r>
            <a:r>
              <a:rPr lang="fr-FR" sz="1178" dirty="0">
                <a:latin typeface="Century Gothic Paneuropean" panose="020B0604020202020204" charset="0"/>
                <a:cs typeface="Century Gothic Paneuropean" panose="020B0604020202020204" charset="0"/>
              </a:rPr>
              <a:t> </a:t>
            </a:r>
          </a:p>
          <a:p>
            <a:pPr>
              <a:lnSpc>
                <a:spcPts val="1920"/>
              </a:lnSpc>
            </a:pPr>
            <a:r>
              <a:rPr lang="en-US" sz="1178" dirty="0">
                <a:solidFill>
                  <a:srgbClr val="243376"/>
                </a:solidFill>
                <a:latin typeface="Century Gothic Paneuropean"/>
                <a:ea typeface="Century Gothic Paneuropean"/>
                <a:cs typeface="Century Gothic Paneuropean"/>
                <a:sym typeface="Century Gothic Paneuropean"/>
              </a:rPr>
              <a:t> </a:t>
            </a:r>
          </a:p>
        </p:txBody>
      </p:sp>
      <p:sp>
        <p:nvSpPr>
          <p:cNvPr id="31" name="Freeform 73">
            <a:extLst>
              <a:ext uri="{FF2B5EF4-FFF2-40B4-BE49-F238E27FC236}">
                <a16:creationId xmlns:a16="http://schemas.microsoft.com/office/drawing/2014/main" id="{AC3648B5-BF44-B383-B00F-A6EA9BC4DF15}"/>
              </a:ext>
            </a:extLst>
          </p:cNvPr>
          <p:cNvSpPr/>
          <p:nvPr/>
        </p:nvSpPr>
        <p:spPr>
          <a:xfrm>
            <a:off x="404142" y="3864276"/>
            <a:ext cx="180730" cy="215155"/>
          </a:xfrm>
          <a:custGeom>
            <a:avLst/>
            <a:gdLst/>
            <a:ahLst/>
            <a:cxnLst/>
            <a:rect l="l" t="t" r="r" b="b"/>
            <a:pathLst>
              <a:path w="306820" h="365262">
                <a:moveTo>
                  <a:pt x="0" y="0"/>
                </a:moveTo>
                <a:lnTo>
                  <a:pt x="306820" y="0"/>
                </a:lnTo>
                <a:lnTo>
                  <a:pt x="306820" y="365262"/>
                </a:lnTo>
                <a:lnTo>
                  <a:pt x="0" y="36526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sz="1178"/>
          </a:p>
        </p:txBody>
      </p:sp>
      <p:sp>
        <p:nvSpPr>
          <p:cNvPr id="14" name="TextBox 64">
            <a:extLst>
              <a:ext uri="{FF2B5EF4-FFF2-40B4-BE49-F238E27FC236}">
                <a16:creationId xmlns:a16="http://schemas.microsoft.com/office/drawing/2014/main" id="{8FAA50BF-1DB4-8AD0-B333-04D8D4C982FD}"/>
              </a:ext>
            </a:extLst>
          </p:cNvPr>
          <p:cNvSpPr txBox="1"/>
          <p:nvPr/>
        </p:nvSpPr>
        <p:spPr>
          <a:xfrm>
            <a:off x="666429" y="2898772"/>
            <a:ext cx="9740065" cy="704424"/>
          </a:xfrm>
          <a:prstGeom prst="rect">
            <a:avLst/>
          </a:prstGeom>
        </p:spPr>
        <p:txBody>
          <a:bodyPr wrap="square" lIns="0" tIns="0" rIns="0" bIns="0" rtlCol="0" anchor="t">
            <a:spAutoFit/>
          </a:bodyPr>
          <a:lstStyle/>
          <a:p>
            <a:pPr>
              <a:lnSpc>
                <a:spcPts val="1920"/>
              </a:lnSpc>
            </a:pPr>
            <a:r>
              <a:rPr lang="en-US" sz="1178" dirty="0">
                <a:solidFill>
                  <a:srgbClr val="243376"/>
                </a:solidFill>
                <a:latin typeface="Century Gothic Paneuropean"/>
                <a:ea typeface="Century Gothic Paneuropean"/>
                <a:cs typeface="Century Gothic Paneuropean"/>
                <a:sym typeface="Century Gothic Paneuropean"/>
              </a:rPr>
              <a:t>INRAE - Usage de </a:t>
            </a:r>
            <a:r>
              <a:rPr lang="en-US" sz="1178" dirty="0" err="1">
                <a:solidFill>
                  <a:srgbClr val="243376"/>
                </a:solidFill>
                <a:latin typeface="Century Gothic Paneuropean"/>
                <a:ea typeface="Century Gothic Paneuropean"/>
                <a:cs typeface="Century Gothic Paneuropean"/>
                <a:sym typeface="Century Gothic Paneuropean"/>
              </a:rPr>
              <a:t>l’IA</a:t>
            </a:r>
            <a:r>
              <a:rPr lang="en-US" sz="1178" dirty="0">
                <a:solidFill>
                  <a:srgbClr val="243376"/>
                </a:solidFill>
                <a:latin typeface="Century Gothic Paneuropean"/>
                <a:ea typeface="Century Gothic Paneuropean"/>
                <a:cs typeface="Century Gothic Paneuropean"/>
                <a:sym typeface="Century Gothic Paneuropean"/>
              </a:rPr>
              <a:t> dans la recherche </a:t>
            </a:r>
            <a:r>
              <a:rPr lang="en-US" sz="1178" dirty="0">
                <a:solidFill>
                  <a:srgbClr val="243376"/>
                </a:solidFill>
                <a:latin typeface="Century Gothic Paneuropean" panose="020B0604020202020204" charset="0"/>
                <a:ea typeface="Century Gothic Paneuropean"/>
                <a:cs typeface="Century Gothic Paneuropean" panose="020B0604020202020204" charset="0"/>
                <a:sym typeface="Century Gothic Paneuropean"/>
              </a:rPr>
              <a:t>: </a:t>
            </a:r>
          </a:p>
          <a:p>
            <a:pPr>
              <a:lnSpc>
                <a:spcPts val="1920"/>
              </a:lnSpc>
            </a:pPr>
            <a:r>
              <a:rPr lang="fr-FR" sz="1178" dirty="0">
                <a:latin typeface="Century Gothic Paneuropean" panose="020B0604020202020204" charset="0"/>
                <a:cs typeface="Century Gothic Paneuropean" panose="020B0604020202020204" charset="0"/>
                <a:hlinkClick r:id="rId11"/>
              </a:rPr>
              <a:t>https://science-ouverte.inrae.fr/fr/offre-service/fiches-pratiques-et-recommandations/guide-du-bon-usage-des-assistants-base-dintelligences-artificielles-generatives#note%205</a:t>
            </a:r>
            <a:r>
              <a:rPr lang="fr-FR" sz="1178" dirty="0">
                <a:latin typeface="Century Gothic Paneuropean" panose="020B0604020202020204" charset="0"/>
                <a:cs typeface="Century Gothic Paneuropean" panose="020B0604020202020204" charset="0"/>
              </a:rPr>
              <a:t> </a:t>
            </a:r>
            <a:endParaRPr lang="en-US" sz="1178" dirty="0">
              <a:solidFill>
                <a:srgbClr val="243376"/>
              </a:solidFill>
              <a:latin typeface="Century Gothic Paneuropean" panose="020B0604020202020204" charset="0"/>
              <a:ea typeface="Century Gothic Paneuropean"/>
              <a:cs typeface="Century Gothic Paneuropean" panose="020B0604020202020204" charset="0"/>
              <a:sym typeface="Century Gothic Paneuropean"/>
            </a:endParaRPr>
          </a:p>
        </p:txBody>
      </p:sp>
      <p:sp>
        <p:nvSpPr>
          <p:cNvPr id="18" name="Freeform 73">
            <a:extLst>
              <a:ext uri="{FF2B5EF4-FFF2-40B4-BE49-F238E27FC236}">
                <a16:creationId xmlns:a16="http://schemas.microsoft.com/office/drawing/2014/main" id="{B61A08C4-32A7-7FAC-E9FF-4BCA0E6CDEEB}"/>
              </a:ext>
            </a:extLst>
          </p:cNvPr>
          <p:cNvSpPr/>
          <p:nvPr/>
        </p:nvSpPr>
        <p:spPr>
          <a:xfrm>
            <a:off x="397119" y="2919583"/>
            <a:ext cx="180730" cy="215155"/>
          </a:xfrm>
          <a:custGeom>
            <a:avLst/>
            <a:gdLst/>
            <a:ahLst/>
            <a:cxnLst/>
            <a:rect l="l" t="t" r="r" b="b"/>
            <a:pathLst>
              <a:path w="306820" h="365262">
                <a:moveTo>
                  <a:pt x="0" y="0"/>
                </a:moveTo>
                <a:lnTo>
                  <a:pt x="306820" y="0"/>
                </a:lnTo>
                <a:lnTo>
                  <a:pt x="306820" y="365262"/>
                </a:lnTo>
                <a:lnTo>
                  <a:pt x="0" y="36526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sz="1178"/>
          </a:p>
        </p:txBody>
      </p:sp>
    </p:spTree>
    <p:extLst>
      <p:ext uri="{BB962C8B-B14F-4D97-AF65-F5344CB8AC3E}">
        <p14:creationId xmlns:p14="http://schemas.microsoft.com/office/powerpoint/2010/main" val="3090371969"/>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821991" y="126232"/>
            <a:ext cx="7128791" cy="432048"/>
          </a:xfrm>
        </p:spPr>
        <p:txBody>
          <a:bodyPr>
            <a:normAutofit/>
          </a:bodyPr>
          <a:lstStyle/>
          <a:p>
            <a:r>
              <a:rPr lang="fr-FR" sz="2400" b="0" i="0" u="none" strike="noStrike" baseline="0" dirty="0">
                <a:latin typeface="+mn-lt"/>
              </a:rPr>
              <a:t>Comment référencer/citer l’IA dans les publications</a:t>
            </a:r>
            <a:endParaRPr lang="fr-FR" dirty="0">
              <a:latin typeface="+mn-lt"/>
            </a:endParaRPr>
          </a:p>
        </p:txBody>
      </p:sp>
      <p:sp>
        <p:nvSpPr>
          <p:cNvPr id="3" name="Espace réservé du texte 2"/>
          <p:cNvSpPr>
            <a:spLocks noGrp="1"/>
          </p:cNvSpPr>
          <p:nvPr>
            <p:ph type="body" idx="1"/>
          </p:nvPr>
        </p:nvSpPr>
        <p:spPr>
          <a:xfrm>
            <a:off x="106496" y="656676"/>
            <a:ext cx="10658062" cy="789048"/>
          </a:xfrm>
        </p:spPr>
        <p:txBody>
          <a:bodyPr>
            <a:normAutofit fontScale="70000" lnSpcReduction="20000"/>
          </a:bodyPr>
          <a:lstStyle/>
          <a:p>
            <a:r>
              <a:rPr lang="fr-FR" sz="2400" b="0" i="0" u="none" strike="noStrike" baseline="0" dirty="0"/>
              <a:t>Guide « Citer l’IA » (Version 1, octobre 2024) disponible</a:t>
            </a:r>
            <a:r>
              <a:rPr lang="fr-FR" b="0" dirty="0"/>
              <a:t> sur HAL</a:t>
            </a:r>
          </a:p>
          <a:p>
            <a:pPr algn="l"/>
            <a:r>
              <a:rPr lang="fr-FR" sz="2400" b="0" i="0" u="none" strike="noStrike" baseline="0" dirty="0"/>
              <a:t>Document de travail préparé par : Ioana </a:t>
            </a:r>
            <a:r>
              <a:rPr lang="fr-FR" sz="2400" b="0" i="0" u="none" strike="noStrike" baseline="0" dirty="0" err="1"/>
              <a:t>Galleron</a:t>
            </a:r>
            <a:r>
              <a:rPr lang="fr-FR" sz="2400" b="0" i="0" u="none" strike="noStrike" baseline="0" dirty="0"/>
              <a:t> dans le cadre des travaux de l’Axe n°3 du Consortium-HN ARIANE</a:t>
            </a:r>
            <a:r>
              <a:rPr lang="fr-FR" b="0" dirty="0"/>
              <a:t> </a:t>
            </a:r>
            <a:endParaRPr lang="fr-FR" dirty="0"/>
          </a:p>
        </p:txBody>
      </p:sp>
      <p:pic>
        <p:nvPicPr>
          <p:cNvPr id="11" name="Espace réservé du contenu 10">
            <a:extLst>
              <a:ext uri="{FF2B5EF4-FFF2-40B4-BE49-F238E27FC236}">
                <a16:creationId xmlns:a16="http://schemas.microsoft.com/office/drawing/2014/main" id="{75553C46-2F01-4CAD-B69D-FDF053049C63}"/>
              </a:ext>
            </a:extLst>
          </p:cNvPr>
          <p:cNvPicPr>
            <a:picLocks noGrp="1" noChangeAspect="1"/>
          </p:cNvPicPr>
          <p:nvPr>
            <p:ph sz="half" idx="2"/>
          </p:nvPr>
        </p:nvPicPr>
        <p:blipFill>
          <a:blip r:embed="rId2"/>
          <a:stretch>
            <a:fillRect/>
          </a:stretch>
        </p:blipFill>
        <p:spPr>
          <a:xfrm>
            <a:off x="201811" y="1744680"/>
            <a:ext cx="4920417" cy="3373296"/>
          </a:xfrm>
        </p:spPr>
      </p:pic>
      <p:pic>
        <p:nvPicPr>
          <p:cNvPr id="13" name="Espace réservé du contenu 12">
            <a:extLst>
              <a:ext uri="{FF2B5EF4-FFF2-40B4-BE49-F238E27FC236}">
                <a16:creationId xmlns:a16="http://schemas.microsoft.com/office/drawing/2014/main" id="{C5A71AA7-115C-47D7-8DE7-18E1CD455080}"/>
              </a:ext>
            </a:extLst>
          </p:cNvPr>
          <p:cNvPicPr>
            <a:picLocks noGrp="1" noChangeAspect="1"/>
          </p:cNvPicPr>
          <p:nvPr>
            <p:ph sz="quarter" idx="4"/>
          </p:nvPr>
        </p:nvPicPr>
        <p:blipFill>
          <a:blip r:embed="rId3"/>
          <a:stretch>
            <a:fillRect/>
          </a:stretch>
        </p:blipFill>
        <p:spPr>
          <a:xfrm>
            <a:off x="5310611" y="1744146"/>
            <a:ext cx="5462164" cy="3373829"/>
          </a:xfrm>
        </p:spPr>
      </p:pic>
      <p:sp>
        <p:nvSpPr>
          <p:cNvPr id="7" name="Espace réservé de la date 6"/>
          <p:cNvSpPr>
            <a:spLocks noGrp="1"/>
          </p:cNvSpPr>
          <p:nvPr>
            <p:ph type="dt" sz="half" idx="10"/>
          </p:nvPr>
        </p:nvSpPr>
        <p:spPr/>
        <p:txBody>
          <a:bodyPr/>
          <a:lstStyle/>
          <a:p>
            <a:fld id="{43637F6C-C07F-4565-B6F2-CD2DAC53DC79}" type="datetime1">
              <a:rPr lang="fr-FR" smtClean="0"/>
              <a:t>01/10/2026</a:t>
            </a:fld>
            <a:endParaRPr lang="fr-FR" dirty="0"/>
          </a:p>
        </p:txBody>
      </p:sp>
      <p:sp>
        <p:nvSpPr>
          <p:cNvPr id="8" name="Espace réservé du pied de page 7"/>
          <p:cNvSpPr>
            <a:spLocks noGrp="1"/>
          </p:cNvSpPr>
          <p:nvPr>
            <p:ph type="ftr" sz="quarter" idx="11"/>
          </p:nvPr>
        </p:nvSpPr>
        <p:spPr/>
        <p:txBody>
          <a:bodyPr/>
          <a:lstStyle/>
          <a:p>
            <a:r>
              <a:rPr lang="fr-FR"/>
              <a:t>directoire 8 septembre 2026</a:t>
            </a:r>
            <a:endParaRPr lang="fr-FR" dirty="0"/>
          </a:p>
        </p:txBody>
      </p:sp>
      <p:sp>
        <p:nvSpPr>
          <p:cNvPr id="9" name="Espace réservé du numéro de diapositive 8"/>
          <p:cNvSpPr>
            <a:spLocks noGrp="1"/>
          </p:cNvSpPr>
          <p:nvPr>
            <p:ph type="sldNum" sz="quarter" idx="12"/>
          </p:nvPr>
        </p:nvSpPr>
        <p:spPr/>
        <p:txBody>
          <a:bodyPr/>
          <a:lstStyle/>
          <a:p>
            <a:fld id="{77E71596-5F9D-49C5-9701-16B3CA54319D}" type="slidenum">
              <a:rPr lang="fr-FR" smtClean="0"/>
              <a:pPr/>
              <a:t>28</a:t>
            </a:fld>
            <a:endParaRPr lang="fr-FR" dirty="0"/>
          </a:p>
        </p:txBody>
      </p:sp>
    </p:spTree>
    <p:extLst>
      <p:ext uri="{BB962C8B-B14F-4D97-AF65-F5344CB8AC3E}">
        <p14:creationId xmlns:p14="http://schemas.microsoft.com/office/powerpoint/2010/main" val="6515711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D67F02D0-88CB-EEF8-EA26-BC08AFDA043E}"/>
            </a:ext>
          </a:extLst>
        </p:cNvPr>
        <p:cNvGrpSpPr/>
        <p:nvPr/>
      </p:nvGrpSpPr>
      <p:grpSpPr bwMode="auto">
        <a:xfrm>
          <a:off x="0" y="0"/>
          <a:ext cx="0" cy="0"/>
          <a:chOff x="0" y="0"/>
          <a:chExt cx="0" cy="0"/>
        </a:xfrm>
      </p:grpSpPr>
      <p:sp>
        <p:nvSpPr>
          <p:cNvPr id="801825355" name="Titre 1">
            <a:extLst>
              <a:ext uri="{FF2B5EF4-FFF2-40B4-BE49-F238E27FC236}">
                <a16:creationId xmlns:a16="http://schemas.microsoft.com/office/drawing/2014/main" id="{78E2A48A-EB0C-5D0F-18AE-40A91219A10F}"/>
              </a:ext>
            </a:extLst>
          </p:cNvPr>
          <p:cNvSpPr>
            <a:spLocks noGrp="1"/>
          </p:cNvSpPr>
          <p:nvPr>
            <p:ph type="title"/>
          </p:nvPr>
        </p:nvSpPr>
        <p:spPr bwMode="auto"/>
        <p:txBody>
          <a:bodyPr/>
          <a:lstStyle/>
          <a:p>
            <a:pPr>
              <a:defRPr/>
            </a:pPr>
            <a:r>
              <a:rPr lang="fr-FR"/>
              <a:t>Séminaires techniques</a:t>
            </a:r>
            <a:endParaRPr/>
          </a:p>
        </p:txBody>
      </p:sp>
      <p:sp>
        <p:nvSpPr>
          <p:cNvPr id="1507548335" name="Espace réservé de la date 4">
            <a:extLst>
              <a:ext uri="{FF2B5EF4-FFF2-40B4-BE49-F238E27FC236}">
                <a16:creationId xmlns:a16="http://schemas.microsoft.com/office/drawing/2014/main" id="{C0A904EE-8AB1-FD69-6615-607C6ECBFD80}"/>
              </a:ext>
            </a:extLst>
          </p:cNvPr>
          <p:cNvSpPr>
            <a:spLocks noGrp="1"/>
          </p:cNvSpPr>
          <p:nvPr>
            <p:ph type="dt" sz="half" idx="10"/>
          </p:nvPr>
        </p:nvSpPr>
        <p:spPr bwMode="auto"/>
        <p:txBody>
          <a:bodyPr/>
          <a:lstStyle/>
          <a:p>
            <a:pPr>
              <a:defRPr/>
            </a:pPr>
            <a:fld id="{BD7ACAEE-26E2-4090-BA40-F9D135FCBEFC}" type="datetime1">
              <a:rPr lang="fr-FR"/>
              <a:t>01/10/2026</a:t>
            </a:fld>
            <a:endParaRPr lang="fr-FR"/>
          </a:p>
        </p:txBody>
      </p:sp>
      <p:sp>
        <p:nvSpPr>
          <p:cNvPr id="179873594" name="Espace réservé du numéro de diapositive 6">
            <a:extLst>
              <a:ext uri="{FF2B5EF4-FFF2-40B4-BE49-F238E27FC236}">
                <a16:creationId xmlns:a16="http://schemas.microsoft.com/office/drawing/2014/main" id="{0100F4B4-3D1B-BCFE-9692-EEE88C713013}"/>
              </a:ext>
            </a:extLst>
          </p:cNvPr>
          <p:cNvSpPr>
            <a:spLocks noGrp="1"/>
          </p:cNvSpPr>
          <p:nvPr>
            <p:ph type="sldNum" sz="quarter" idx="12"/>
          </p:nvPr>
        </p:nvSpPr>
        <p:spPr bwMode="auto"/>
        <p:txBody>
          <a:bodyPr/>
          <a:lstStyle/>
          <a:p>
            <a:pPr>
              <a:defRPr/>
            </a:pPr>
            <a:fld id="{77E71596-5F9D-49C5-9701-16B3CA54319D}" type="slidenum">
              <a:rPr lang="fr-FR"/>
              <a:t>29</a:t>
            </a:fld>
            <a:endParaRPr lang="fr-FR"/>
          </a:p>
        </p:txBody>
      </p:sp>
      <p:sp>
        <p:nvSpPr>
          <p:cNvPr id="1930194016" name="ZoneTexte 7">
            <a:extLst>
              <a:ext uri="{FF2B5EF4-FFF2-40B4-BE49-F238E27FC236}">
                <a16:creationId xmlns:a16="http://schemas.microsoft.com/office/drawing/2014/main" id="{2A5A3F70-00AA-BD85-7988-2311DFF6979F}"/>
              </a:ext>
            </a:extLst>
          </p:cNvPr>
          <p:cNvSpPr txBox="1"/>
          <p:nvPr/>
        </p:nvSpPr>
        <p:spPr bwMode="auto">
          <a:xfrm>
            <a:off x="777874" y="850854"/>
            <a:ext cx="9217024" cy="3785652"/>
          </a:xfrm>
          <a:prstGeom prst="rect">
            <a:avLst/>
          </a:prstGeom>
          <a:noFill/>
        </p:spPr>
        <p:txBody>
          <a:bodyPr wrap="square" rtlCol="0">
            <a:spAutoFit/>
          </a:bodyPr>
          <a:lstStyle/>
          <a:p>
            <a:pPr marL="342900" indent="-342900">
              <a:buFont typeface="Arial"/>
              <a:buChar char="•"/>
              <a:defRPr/>
            </a:pPr>
            <a:r>
              <a:rPr lang="fr-FR" sz="2400" dirty="0"/>
              <a:t>GDR DI2I: </a:t>
            </a:r>
            <a:endParaRPr dirty="0"/>
          </a:p>
          <a:p>
            <a:pPr>
              <a:defRPr/>
            </a:pPr>
            <a:r>
              <a:rPr lang="fr-FR" dirty="0"/>
              <a:t>	</a:t>
            </a:r>
            <a:r>
              <a:rPr lang="fr-FR" sz="2400" dirty="0">
                <a:solidFill>
                  <a:srgbClr val="FF6701"/>
                </a:solidFill>
              </a:rPr>
              <a:t>Les petites IA pour les grosses données</a:t>
            </a:r>
            <a:endParaRPr dirty="0"/>
          </a:p>
          <a:p>
            <a:pPr>
              <a:defRPr/>
            </a:pPr>
            <a:r>
              <a:rPr lang="fr-FR" sz="2400" dirty="0">
                <a:solidFill>
                  <a:srgbClr val="FF6701"/>
                </a:solidFill>
              </a:rPr>
              <a:t>	Systèmes intelligents  embarqués pour instrumentation 	scientifique (et plus...)</a:t>
            </a:r>
            <a:endParaRPr dirty="0"/>
          </a:p>
          <a:p>
            <a:pPr>
              <a:defRPr/>
            </a:pPr>
            <a:r>
              <a:rPr lang="fr-FR" sz="2400" dirty="0">
                <a:solidFill>
                  <a:srgbClr val="0070C0"/>
                </a:solidFill>
              </a:rPr>
              <a:t>	</a:t>
            </a:r>
            <a:r>
              <a:rPr lang="fr-FR" sz="2400" b="1" dirty="0">
                <a:solidFill>
                  <a:srgbClr val="0070C0"/>
                </a:solidFill>
              </a:rPr>
              <a:t>Prof. Audrey Corbeil-Therrien (Sherbrook </a:t>
            </a:r>
            <a:r>
              <a:rPr lang="fr-FR" sz="2400" b="1" dirty="0" err="1">
                <a:solidFill>
                  <a:srgbClr val="0070C0"/>
                </a:solidFill>
              </a:rPr>
              <a:t>University</a:t>
            </a:r>
            <a:r>
              <a:rPr lang="fr-FR" sz="2400" b="1" dirty="0">
                <a:solidFill>
                  <a:srgbClr val="0070C0"/>
                </a:solidFill>
              </a:rPr>
              <a:t>)</a:t>
            </a:r>
          </a:p>
          <a:p>
            <a:pPr>
              <a:defRPr/>
            </a:pPr>
            <a:r>
              <a:rPr lang="fr-FR" b="1" dirty="0">
                <a:solidFill>
                  <a:srgbClr val="0070C0"/>
                </a:solidFill>
              </a:rPr>
              <a:t>	4 Nov, 15h, Auditorium Joliot-Curie, Bat 100M</a:t>
            </a:r>
            <a:endParaRPr sz="1800" dirty="0"/>
          </a:p>
          <a:p>
            <a:pPr>
              <a:defRPr/>
            </a:pPr>
            <a:endParaRPr lang="fr-FR" sz="2400" u="sng" dirty="0"/>
          </a:p>
          <a:p>
            <a:pPr marL="342900" indent="-342900">
              <a:buFont typeface="Arial"/>
              <a:buChar char="•"/>
              <a:defRPr/>
            </a:pPr>
            <a:r>
              <a:rPr lang="fr-FR" sz="2400" dirty="0" err="1"/>
              <a:t>Colloquium</a:t>
            </a:r>
            <a:r>
              <a:rPr lang="fr-FR" sz="2400" dirty="0"/>
              <a:t> </a:t>
            </a:r>
            <a:r>
              <a:rPr lang="fr-FR" sz="2400" dirty="0" err="1"/>
              <a:t>IJCLab</a:t>
            </a:r>
            <a:r>
              <a:rPr lang="fr-FR" sz="2400" dirty="0"/>
              <a:t>:</a:t>
            </a:r>
            <a:endParaRPr dirty="0"/>
          </a:p>
          <a:p>
            <a:pPr lvl="1" indent="0">
              <a:defRPr/>
            </a:pPr>
            <a:r>
              <a:rPr lang="fr-FR" sz="2400" dirty="0"/>
              <a:t>	</a:t>
            </a:r>
            <a:r>
              <a:rPr lang="fr-FR" sz="2400" dirty="0">
                <a:solidFill>
                  <a:srgbClr val="FF6701"/>
                </a:solidFill>
              </a:rPr>
              <a:t>Quantum </a:t>
            </a:r>
            <a:r>
              <a:rPr lang="fr-FR" sz="2400" dirty="0" err="1">
                <a:solidFill>
                  <a:srgbClr val="FF6701"/>
                </a:solidFill>
              </a:rPr>
              <a:t>sensors</a:t>
            </a:r>
            <a:r>
              <a:rPr lang="fr-FR" sz="2400" dirty="0">
                <a:solidFill>
                  <a:srgbClr val="FF6701"/>
                </a:solidFill>
              </a:rPr>
              <a:t>  R&amp;D for </a:t>
            </a:r>
            <a:r>
              <a:rPr lang="fr-FR" sz="2400" dirty="0" err="1">
                <a:solidFill>
                  <a:srgbClr val="FF6701"/>
                </a:solidFill>
              </a:rPr>
              <a:t>Particles</a:t>
            </a:r>
            <a:r>
              <a:rPr lang="fr-FR" sz="2400" dirty="0">
                <a:solidFill>
                  <a:srgbClr val="FF6701"/>
                </a:solidFill>
              </a:rPr>
              <a:t> </a:t>
            </a:r>
            <a:r>
              <a:rPr lang="fr-FR" sz="2400" dirty="0" err="1">
                <a:solidFill>
                  <a:srgbClr val="FF6701"/>
                </a:solidFill>
              </a:rPr>
              <a:t>Physics</a:t>
            </a:r>
            <a:endParaRPr lang="fr-FR" sz="2400" dirty="0">
              <a:solidFill>
                <a:srgbClr val="FF6701"/>
              </a:solidFill>
            </a:endParaRPr>
          </a:p>
          <a:p>
            <a:pPr lvl="1" indent="0">
              <a:defRPr/>
            </a:pPr>
            <a:r>
              <a:rPr lang="fr-FR" sz="2400" b="1" dirty="0">
                <a:solidFill>
                  <a:srgbClr val="0070C0"/>
                </a:solidFill>
              </a:rPr>
              <a:t>	Dr. Michael Doser (CERN)</a:t>
            </a:r>
            <a:endParaRPr dirty="0"/>
          </a:p>
        </p:txBody>
      </p:sp>
      <p:sp>
        <p:nvSpPr>
          <p:cNvPr id="868240987" name="ZoneTexte 8">
            <a:extLst>
              <a:ext uri="{FF2B5EF4-FFF2-40B4-BE49-F238E27FC236}">
                <a16:creationId xmlns:a16="http://schemas.microsoft.com/office/drawing/2014/main" id="{628496B3-D143-6B20-F8F6-FEBF661CA789}"/>
              </a:ext>
            </a:extLst>
          </p:cNvPr>
          <p:cNvSpPr txBox="1"/>
          <p:nvPr/>
        </p:nvSpPr>
        <p:spPr bwMode="auto">
          <a:xfrm>
            <a:off x="340342" y="4636506"/>
            <a:ext cx="10092089" cy="1015663"/>
          </a:xfrm>
          <a:prstGeom prst="rect">
            <a:avLst/>
          </a:prstGeom>
          <a:noFill/>
        </p:spPr>
        <p:txBody>
          <a:bodyPr wrap="square" rtlCol="0">
            <a:spAutoFit/>
          </a:bodyPr>
          <a:lstStyle/>
          <a:p>
            <a:pPr algn="ctr">
              <a:defRPr/>
            </a:pPr>
            <a:r>
              <a:rPr lang="fr-FR" i="1"/>
              <a:t>Si vous avez des propositions de séminaires techniques, n’hésitez pas!</a:t>
            </a:r>
            <a:endParaRPr/>
          </a:p>
          <a:p>
            <a:pPr algn="ctr">
              <a:defRPr/>
            </a:pPr>
            <a:r>
              <a:rPr lang="fr-FR" i="1"/>
              <a:t>Profitons des visites de collègues d’autres laboratoires pour demander un séminaire et en faire bénéficier tous les collègues du pole et du labo!  </a:t>
            </a:r>
            <a:endParaRPr/>
          </a:p>
        </p:txBody>
      </p:sp>
      <p:sp>
        <p:nvSpPr>
          <p:cNvPr id="1146766476" name="Espace réservé du pied de page 7">
            <a:extLst>
              <a:ext uri="{FF2B5EF4-FFF2-40B4-BE49-F238E27FC236}">
                <a16:creationId xmlns:a16="http://schemas.microsoft.com/office/drawing/2014/main" id="{B579E6BF-0510-C8A3-3879-B61BB2C8DEDF}"/>
              </a:ext>
            </a:extLst>
          </p:cNvPr>
          <p:cNvSpPr>
            <a:spLocks noGrp="1"/>
          </p:cNvSpPr>
          <p:nvPr>
            <p:ph type="ftr" sz="quarter" idx="11"/>
          </p:nvPr>
        </p:nvSpPr>
        <p:spPr bwMode="auto">
          <a:xfrm>
            <a:off x="2938116" y="5714820"/>
            <a:ext cx="4896544" cy="322263"/>
          </a:xfrm>
        </p:spPr>
        <p:txBody>
          <a:bodyPr/>
          <a:lstStyle>
            <a:lvl1pPr>
              <a:defRPr>
                <a:solidFill>
                  <a:schemeClr val="bg1"/>
                </a:solidFill>
              </a:defRPr>
            </a:lvl1pPr>
          </a:lstStyle>
          <a:p>
            <a:pPr>
              <a:defRPr/>
            </a:pPr>
            <a:endParaRPr lang="fr-FR"/>
          </a:p>
        </p:txBody>
      </p:sp>
    </p:spTree>
    <p:extLst>
      <p:ext uri="{BB962C8B-B14F-4D97-AF65-F5344CB8AC3E}">
        <p14:creationId xmlns:p14="http://schemas.microsoft.com/office/powerpoint/2010/main" val="19960988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D10754E-0CDE-8445-E8D9-2A49DA4F909E}"/>
              </a:ext>
            </a:extLst>
          </p:cNvPr>
          <p:cNvSpPr>
            <a:spLocks noGrp="1"/>
          </p:cNvSpPr>
          <p:nvPr>
            <p:ph type="dt" sz="half" idx="10"/>
          </p:nvPr>
        </p:nvSpPr>
        <p:spPr/>
        <p:txBody>
          <a:bodyPr/>
          <a:lstStyle/>
          <a:p>
            <a:pPr>
              <a:defRPr/>
            </a:pPr>
            <a:fld id="{BD7ACAEE-26E2-4090-BA40-F9D135FCBEFC}" type="datetime1">
              <a:rPr lang="fr-FR" smtClean="0"/>
              <a:t>01/10/2026</a:t>
            </a:fld>
            <a:endParaRPr lang="fr-FR"/>
          </a:p>
        </p:txBody>
      </p:sp>
      <p:sp>
        <p:nvSpPr>
          <p:cNvPr id="3" name="Espace réservé du pied de page 2">
            <a:extLst>
              <a:ext uri="{FF2B5EF4-FFF2-40B4-BE49-F238E27FC236}">
                <a16:creationId xmlns:a16="http://schemas.microsoft.com/office/drawing/2014/main" id="{95DC2B32-17B7-45FA-DFEE-40B1037370E9}"/>
              </a:ext>
            </a:extLst>
          </p:cNvPr>
          <p:cNvSpPr>
            <a:spLocks noGrp="1"/>
          </p:cNvSpPr>
          <p:nvPr>
            <p:ph type="ftr" sz="quarter" idx="11"/>
          </p:nvPr>
        </p:nvSpPr>
        <p:spPr/>
        <p:txBody>
          <a:bodyPr/>
          <a:lstStyle/>
          <a:p>
            <a:pPr>
              <a:defRPr/>
            </a:pPr>
            <a:endParaRPr lang="fr-FR"/>
          </a:p>
        </p:txBody>
      </p:sp>
      <p:sp>
        <p:nvSpPr>
          <p:cNvPr id="4" name="Espace réservé du numéro de diapositive 3">
            <a:extLst>
              <a:ext uri="{FF2B5EF4-FFF2-40B4-BE49-F238E27FC236}">
                <a16:creationId xmlns:a16="http://schemas.microsoft.com/office/drawing/2014/main" id="{AD942FA9-1893-B86C-B888-C1E95E948600}"/>
              </a:ext>
            </a:extLst>
          </p:cNvPr>
          <p:cNvSpPr>
            <a:spLocks noGrp="1"/>
          </p:cNvSpPr>
          <p:nvPr>
            <p:ph type="sldNum" sz="quarter" idx="12"/>
          </p:nvPr>
        </p:nvSpPr>
        <p:spPr/>
        <p:txBody>
          <a:bodyPr/>
          <a:lstStyle/>
          <a:p>
            <a:pPr>
              <a:defRPr/>
            </a:pPr>
            <a:fld id="{77E71596-5F9D-49C5-9701-16B3CA54319D}" type="slidenum">
              <a:rPr lang="fr-FR" smtClean="0"/>
              <a:t>30</a:t>
            </a:fld>
            <a:endParaRPr lang="fr-FR"/>
          </a:p>
        </p:txBody>
      </p:sp>
      <p:sp>
        <p:nvSpPr>
          <p:cNvPr id="8" name="ZoneTexte 7">
            <a:extLst>
              <a:ext uri="{FF2B5EF4-FFF2-40B4-BE49-F238E27FC236}">
                <a16:creationId xmlns:a16="http://schemas.microsoft.com/office/drawing/2014/main" id="{9210D8EA-E3D5-59A6-4DC8-8694D5D0A760}"/>
              </a:ext>
            </a:extLst>
          </p:cNvPr>
          <p:cNvSpPr txBox="1"/>
          <p:nvPr/>
        </p:nvSpPr>
        <p:spPr>
          <a:xfrm>
            <a:off x="222954" y="1589584"/>
            <a:ext cx="10326866" cy="2123658"/>
          </a:xfrm>
          <a:prstGeom prst="rect">
            <a:avLst/>
          </a:prstGeom>
          <a:noFill/>
        </p:spPr>
        <p:txBody>
          <a:bodyPr wrap="none" rtlCol="0">
            <a:spAutoFit/>
          </a:bodyPr>
          <a:lstStyle/>
          <a:p>
            <a:pPr algn="ctr"/>
            <a:r>
              <a:rPr lang="fr-FR" sz="4400" dirty="0"/>
              <a:t> Save the date:</a:t>
            </a:r>
          </a:p>
          <a:p>
            <a:pPr algn="ctr"/>
            <a:endParaRPr lang="fr-FR" sz="4400" dirty="0"/>
          </a:p>
          <a:p>
            <a:pPr algn="ctr"/>
            <a:r>
              <a:rPr lang="fr-FR" sz="4400" dirty="0"/>
              <a:t>AG de fin d’année le 16 décembre à 14h</a:t>
            </a:r>
          </a:p>
        </p:txBody>
      </p:sp>
    </p:spTree>
    <p:extLst>
      <p:ext uri="{BB962C8B-B14F-4D97-AF65-F5344CB8AC3E}">
        <p14:creationId xmlns:p14="http://schemas.microsoft.com/office/powerpoint/2010/main" val="970275707"/>
      </p:ext>
    </p:extLst>
  </p:cSld>
  <p:clrMapOvr>
    <a:masterClrMapping/>
  </p:clrMapOvr>
</p:sld>
</file>

<file path=ppt/theme/theme1.xml><?xml version="1.0" encoding="utf-8"?>
<a:theme xmlns:a="http://schemas.openxmlformats.org/drawingml/2006/main" name="Masque IJCLab standard">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majorFont>
      <a:minorFont>
        <a:latin typeface="Calibri"/>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209</TotalTime>
  <Words>2772</Words>
  <Application>Microsoft Macintosh PowerPoint</Application>
  <PresentationFormat>Personnalisé</PresentationFormat>
  <Paragraphs>453</Paragraphs>
  <Slides>30</Slides>
  <Notes>27</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30</vt:i4>
      </vt:variant>
    </vt:vector>
  </HeadingPairs>
  <TitlesOfParts>
    <vt:vector size="38" baseType="lpstr">
      <vt:lpstr>Arial</vt:lpstr>
      <vt:lpstr>Calibri</vt:lpstr>
      <vt:lpstr>Calibri Light</vt:lpstr>
      <vt:lpstr>Century Gothic Paneuropean</vt:lpstr>
      <vt:lpstr>Century Gothic Paneuropean Bold</vt:lpstr>
      <vt:lpstr>Century Gothic Paneuropean Italics</vt:lpstr>
      <vt:lpstr>Wingdings</vt:lpstr>
      <vt:lpstr>Masque IJCLab standard</vt:lpstr>
      <vt:lpstr>Présentation PowerPoint</vt:lpstr>
      <vt:lpstr>Points de discussion</vt:lpstr>
      <vt:lpstr>Arrivés de fonctionnaires stagiaires dans le Pôle </vt:lpstr>
      <vt:lpstr>Arrivés de CDDs dans le Pôle </vt:lpstr>
      <vt:lpstr>Fin contrats en 2026, non-permanents</vt:lpstr>
      <vt:lpstr>Départs prévus en 2026, permanents</vt:lpstr>
      <vt:lpstr>Promotions 2026</vt:lpstr>
      <vt:lpstr>Groupe de fonction</vt:lpstr>
      <vt:lpstr>DOR 2027</vt:lpstr>
      <vt:lpstr>Présentation PowerPoint</vt:lpstr>
      <vt:lpstr>DOR 2027</vt:lpstr>
      <vt:lpstr>Demande Equipement Urgent (&lt; 8kEuro) </vt:lpstr>
      <vt:lpstr>Stages</vt:lpstr>
      <vt:lpstr>Stages</vt:lpstr>
      <vt:lpstr>Point sur les finances</vt:lpstr>
      <vt:lpstr>Entretiens Budgétaire</vt:lpstr>
      <vt:lpstr>Valorisation de notre travail</vt:lpstr>
      <vt:lpstr>Valorisation de notre travail</vt:lpstr>
      <vt:lpstr>Demandes de R&amp;T</vt:lpstr>
      <vt:lpstr>Demandes de R&amp;T</vt:lpstr>
      <vt:lpstr>Demandes de R&amp;T</vt:lpstr>
      <vt:lpstr>Occupation des salles</vt:lpstr>
      <vt:lpstr>Occupation des salles</vt:lpstr>
      <vt:lpstr>Adoption d’une charte IA</vt:lpstr>
      <vt:lpstr>Présentation PowerPoint</vt:lpstr>
      <vt:lpstr>Présentation PowerPoint</vt:lpstr>
      <vt:lpstr>Présentation PowerPoint</vt:lpstr>
      <vt:lpstr>Comment référencer/citer l’IA dans les publications</vt:lpstr>
      <vt:lpstr>Séminaires techniques</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Luc Petizon</dc:creator>
  <cp:lastModifiedBy>Microsoft Office User</cp:lastModifiedBy>
  <cp:revision>1616</cp:revision>
  <dcterms:created xsi:type="dcterms:W3CDTF">2011-03-09T16:37:49Z</dcterms:created>
  <dcterms:modified xsi:type="dcterms:W3CDTF">2026-10-01T11:45:57Z</dcterms:modified>
</cp:coreProperties>
</file>