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62" r:id="rId4"/>
    <p:sldId id="258" r:id="rId5"/>
    <p:sldId id="265" r:id="rId6"/>
    <p:sldId id="266" r:id="rId7"/>
    <p:sldId id="263" r:id="rId8"/>
    <p:sldId id="267" r:id="rId9"/>
    <p:sldId id="259" r:id="rId10"/>
    <p:sldId id="260" r:id="rId11"/>
    <p:sldId id="261" r:id="rId12"/>
    <p:sldId id="264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 showGuides="1">
      <p:cViewPr varScale="1">
        <p:scale>
          <a:sx n="93" d="100"/>
          <a:sy n="93" d="100"/>
        </p:scale>
        <p:origin x="91" y="10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76839-C060-4F28-95C4-886693160020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D0274-8EAE-40F8-8190-AD017E3FE9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240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>
            <a:extLst>
              <a:ext uri="{FF2B5EF4-FFF2-40B4-BE49-F238E27FC236}">
                <a16:creationId xmlns:a16="http://schemas.microsoft.com/office/drawing/2014/main" id="{27016803-9A95-4AE2-AA70-ABD9D5C62D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8F4CA17D-7F1F-40EB-B482-4795B67D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"/>
            <a:ext cx="10363199" cy="862642"/>
          </a:xfrm>
        </p:spPr>
        <p:txBody>
          <a:bodyPr/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F89247-F5D9-4101-9CAF-C04621117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78435"/>
            <a:ext cx="12192000" cy="502178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663B3B-F493-4490-9E11-009C7809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" y="6492874"/>
            <a:ext cx="27432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28/11/25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67BD71-90B7-4A83-9138-24026FEA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3510"/>
            <a:ext cx="41148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- 6-2025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527C63-3BB0-48D9-BAB1-24179C74C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4416" y="6475222"/>
            <a:ext cx="27432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C5C1CE2-6D07-417E-AC36-B374E24F93E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77940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e 7">
            <a:extLst>
              <a:ext uri="{FF2B5EF4-FFF2-40B4-BE49-F238E27FC236}">
                <a16:creationId xmlns:a16="http://schemas.microsoft.com/office/drawing/2014/main" id="{B60D07F2-1307-408A-A21C-87B790F866B6}"/>
              </a:ext>
            </a:extLst>
          </p:cNvPr>
          <p:cNvGrpSpPr/>
          <p:nvPr userDrawn="1"/>
        </p:nvGrpSpPr>
        <p:grpSpPr>
          <a:xfrm>
            <a:off x="-42393" y="0"/>
            <a:ext cx="12234393" cy="784679"/>
            <a:chOff x="-42393" y="0"/>
            <a:chExt cx="12234393" cy="78467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3EB4DFA1-6348-467C-A236-258171E86DB7}"/>
                </a:ext>
              </a:extLst>
            </p:cNvPr>
            <p:cNvSpPr/>
            <p:nvPr/>
          </p:nvSpPr>
          <p:spPr>
            <a:xfrm>
              <a:off x="0" y="0"/>
              <a:ext cx="12192000" cy="784679"/>
            </a:xfrm>
            <a:prstGeom prst="rect">
              <a:avLst/>
            </a:prstGeom>
            <a:gradFill>
              <a:gsLst>
                <a:gs pos="10000">
                  <a:schemeClr val="accent1"/>
                </a:gs>
                <a:gs pos="43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0" name="Image 9">
              <a:extLst>
                <a:ext uri="{FF2B5EF4-FFF2-40B4-BE49-F238E27FC236}">
                  <a16:creationId xmlns:a16="http://schemas.microsoft.com/office/drawing/2014/main" id="{59D19044-6D1F-4E0B-9C80-DEACC24EE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2393" y="0"/>
              <a:ext cx="1347253" cy="784679"/>
            </a:xfrm>
            <a:prstGeom prst="rect">
              <a:avLst/>
            </a:prstGeom>
          </p:spPr>
        </p:pic>
        <p:pic>
          <p:nvPicPr>
            <p:cNvPr id="11" name="Image 10">
              <a:extLst>
                <a:ext uri="{FF2B5EF4-FFF2-40B4-BE49-F238E27FC236}">
                  <a16:creationId xmlns:a16="http://schemas.microsoft.com/office/drawing/2014/main" id="{B0BBC3F4-DC60-4973-923F-332AB3C696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227028" y="0"/>
              <a:ext cx="964972" cy="784679"/>
            </a:xfrm>
            <a:prstGeom prst="rect">
              <a:avLst/>
            </a:prstGeom>
          </p:spPr>
        </p:pic>
      </p:grpSp>
      <p:sp>
        <p:nvSpPr>
          <p:cNvPr id="2" name="Titre 1">
            <a:extLst>
              <a:ext uri="{FF2B5EF4-FFF2-40B4-BE49-F238E27FC236}">
                <a16:creationId xmlns:a16="http://schemas.microsoft.com/office/drawing/2014/main" id="{8F4CA17D-7F1F-40EB-B482-4795B67D8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1"/>
            <a:ext cx="10363199" cy="862642"/>
          </a:xfrm>
        </p:spPr>
        <p:txBody>
          <a:bodyPr>
            <a:normAutofit/>
          </a:bodyPr>
          <a:lstStyle>
            <a:lvl1pPr>
              <a:defRPr sz="3200" b="1">
                <a:solidFill>
                  <a:schemeClr val="tx1"/>
                </a:solidFill>
              </a:defRPr>
            </a:lvl1pPr>
          </a:lstStyle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EF89247-F5D9-4101-9CAF-C046211172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278435"/>
            <a:ext cx="12192000" cy="5021781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663B3B-F493-4490-9E11-009C78097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" y="6492874"/>
            <a:ext cx="27432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28/11/25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67BD71-90B7-4A83-9138-24026FEA27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93510"/>
            <a:ext cx="41148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- 6-2025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4527C63-3BB0-48D9-BAB1-24179C74C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4416" y="6475222"/>
            <a:ext cx="2743200" cy="365125"/>
          </a:xfrm>
        </p:spPr>
        <p:txBody>
          <a:bodyPr/>
          <a:lstStyle>
            <a:lvl1pPr>
              <a:defRPr sz="14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C5C1CE2-6D07-417E-AC36-B374E24F93EB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63423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3BCE7D-3D95-4C3A-BA8F-561011D938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A963176-9D89-4B65-935B-06285CA6D5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35644F7-CBB0-4AAB-81BA-A56B65909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28/11/25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84DB0B-DAAF-4F58-9161-964BB058D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8669A0D-191D-48E0-B20C-6154FFA6E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68343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A071B4-AC22-4349-9D9E-E0793F973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2CA3B48-D924-4D40-80AD-A13866CD5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5A5A3C1-BB75-4EB7-8E5D-9C5C02F1B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28/11/25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E5A8CE1-40DE-4EDD-BF2D-CE30F1B78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5E2BBED-5BC3-4DDF-B00D-A5AF6EE6B2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9803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1CB01B-6BE8-41C7-8C66-1233B75FE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5896463-7506-4F4C-97C3-F784908F123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421BD22-85CA-42FE-A4F1-983CBE27D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B6C2843-25B2-4B37-AC5F-46230BB80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28/11/25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98963AD-9615-4913-BCD0-D3D2EB67D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Review- 6-2025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36658E7-E59F-40D9-B0B1-0F5DD6A32F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78027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F6F58B-4A2A-443E-BE68-8B5FE6BA0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2BD9300-8BD0-4A76-8AB9-2B605E05EA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8E4640D-59E3-42E1-A881-1F3E0D3EDB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E0CDB45C-87C9-48C1-A746-3D2ECCE626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90B1143-26F8-4CE6-807E-A1601319C5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C3ABA99-52FD-4E5A-9C51-0CE7D66F36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28/11/25</a:t>
            </a:r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1D6BF56-895F-4906-BE0C-7AF11F6B33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Review- 6-2025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647FA694-FDFD-4798-BDBB-ECF019AAC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3166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13C328-A56A-49FA-85C7-115F3E4B9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6DA1B43-307A-4BDF-A2AA-421C41384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28/11/25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225D0B9-E450-4577-AC1B-3C5896192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Review- 6-2025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CFE4C59-05C7-490A-BF72-5BAE63CE2D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9016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9BB88BE5-C9FA-4EDA-943E-5DF7A89279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28/11/25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A939AE7-952D-40C6-BD97-D5304049B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Review- 6-2025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E9ACD82-1CBC-4713-AC76-7EB643AF0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91349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C5024D8-CAF6-47B3-810B-B23831C0D5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32AC9A7-95E2-4CB9-B1A5-0987E0DBFD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EE69FD-A622-472D-90E1-6A763AE31A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15665F7-BA24-4B66-8960-3958B448C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28/11/25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1D30A14-15AD-4F80-816A-5C8B15F5C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Review- 6-2025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419C290-C964-463A-B6E8-7415F18E14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27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049A2C-A001-4BFB-AEA6-4160F34D2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B5E6B7A-74C6-495E-9EA6-F0419EC2A1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AA5D2DB-CC10-4B65-9030-32295FB994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92CD0EC-D40B-4D5C-9411-4EC7913CD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28/11/25</a:t>
            </a:r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6ABC68E-0939-4119-976A-DDC50793C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Review- 6-2025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8F949BB-D848-42BC-8814-470C480C8F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46644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DE35D2-BD05-4E82-B0D0-EF4F0BB50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9E4D779-C16B-4C3B-866B-F47B2B864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ECB4FAD-9D63-4308-9057-000ABE85A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28/11/25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AB0CF6E-82A3-4FEA-81E3-761345013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3545DE7-B701-4BE2-8E3D-8FA65B360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70846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B09C4DF-6FFC-4AE6-A62B-9286423115D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D49F980-84F7-4EA0-8812-D5CA5DD2F4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7D3433-DFE3-4E65-B42E-3BF2D85DD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/>
              <a:t>28/11/25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B2448DD-6830-4771-A9E2-638F18ED4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PERLE- Project Progress Review- 6-2025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74FBCA1-11C5-4AC1-AA24-FF03C2F96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8812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FD7D69-373A-4742-927E-B4ECDF6008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14B402F-3093-4FD5-AE29-187C732F52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4384BF-E09A-41FD-ABB0-35C672B63A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39CF09B-B402-40E1-90C8-5F03325EB1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53EF913-8FF4-41B5-A756-FE7990325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09118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06799B-E3F5-4975-B455-375E3948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670F944-A35E-415E-862B-919BDFEEFB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AB5839B-CACD-4E39-9E5A-B0AF1643B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844F27B-5188-43FF-923B-2798B4E10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B509FD-E3E8-4B39-8D14-FB1D2EECB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1188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35BE43-1A4F-469A-AC0E-1D7EFA872A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1C90E76-D395-45E3-9F79-904DF3093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FE3D6E8-F23F-444E-8667-9BDA8318DB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356F57-D2F0-4ADC-8294-0E9F92BBB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961460F-7386-4B8F-9023-F9FF185EF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66619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93F9B24-0EDB-4C7F-8074-39338B937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D64034F-D26E-4C61-9395-FBE4CB1E05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E98470B-C76C-43E9-9747-1A6FAD9588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44468FD-AE23-46FE-B9A3-193523615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EA7B93B-9D18-4C79-ADCE-D7D189EBB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7E9EBC9-CAC2-4C24-9226-9B07AE617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103613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E9681-DE5F-4D06-A173-1F3BB0C3F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F4806E-D987-40A7-AB97-20417D8BD1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2023089-A94D-439B-AE33-C1A2283D67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0FB7704F-7EC6-4F39-BA53-ECF022E6E0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84A63BB-3B4F-48E4-A352-24A6E95BBFC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B9171961-2E84-49B0-A228-26B3132DBD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DE416A0-814B-405F-8838-E6FA21DD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CAAD7382-3907-42E4-B8D2-C1A0664D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4637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3ADBFC-A482-41CC-9DCE-E445783DE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209A2388-E1CF-462C-9FF0-52833533C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E9A9C39-3A91-49F5-BCA3-B90193511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602079-EA7B-4400-89E8-E01129CC0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76789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AC77EF16-855E-4550-882E-FB8BB64DE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2D61EAD-F47E-4377-A403-886BEAA4F0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C31882-0420-4572-BC6C-CC05B6897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42111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CCA11B-A6AA-4CFA-8ABD-516F9DC8A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67F14F3-19D3-4CAC-BB29-45C7E833EB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E1BFD86C-9CF7-41B7-B9D4-AED8176F0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923A6F4A-65F7-41F8-B6FD-16C4DB6D60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34B01A-0BE2-4648-A707-27444CF71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8093ACC-EED5-4F9A-BA44-FF95548A4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904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DA2861D-6F59-425C-A2D0-8A4824B91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BE89729D-C4CD-4CD7-A193-F91AF36993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BBBB806-C3A5-401A-9A0A-BA0A842F2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BA68972-2D56-459F-BE82-0F5B50117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C228977-37E9-45AE-8FEE-8530204AD2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B037E1C-5829-4C94-AA3A-29ACE8D533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613268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45B160-7658-49FA-898E-6AD86FEE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60B924E-42DC-408F-9665-A541A5002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66768BE-10FF-43EE-BD50-FB7E6D0E5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AA6FD51-C726-4681-8C1C-BC40417F3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362C28-3985-4E42-9439-66C42DC7E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736636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127083A-6E3A-4454-8FC4-B26B57D05C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0D91EAE-41E8-43D7-A1BF-526A604DEA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88C9223-0C2E-424C-9627-37C10B1FCE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374ED25-C3AA-4C83-82A5-2628A4DBD9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85D3942-3B70-452F-9FBA-E76623764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12291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5573E52-2CB6-483E-812B-720F62487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64C7400-A857-4B33-926C-7BA318A147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21E1DE2-77A7-4630-AC9A-158A8B1A4F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28/11/25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763288-4DF9-46D2-8AA5-7D23023720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PERLE- Project Progress Review- 6-2025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CE7DCD-D170-4E9B-8AA9-0547831745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5C1CE2-6D07-417E-AC36-B374E24F93E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6444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50" r:id="rId2"/>
    <p:sldLayoutId id="2147483649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D1D333C8-B74F-44E9-A8DC-0473F67FB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CE90DA0-10E7-4A72-9582-818CA9C55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223A9A2-43C5-4FAB-AFF4-9887ED9448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2D7FCF-E124-402A-8DCF-94EDE12F2175}" type="datetimeFigureOut">
              <a:rPr lang="fr-FR" smtClean="0"/>
              <a:t>05/10/2026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75CB652-0013-4D27-A8BB-B1D22CD9E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145DBB-E3FA-440A-9451-0B8DA7BFBAF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043765-2987-4485-94FA-4CB4D1247A4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57555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0000"/>
            <a:lum/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C2030E6-8D8F-4541-8E61-2A2A8E185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6651" y="774789"/>
            <a:ext cx="1117600" cy="762000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2E2DC02-FD60-480A-8F51-4246344AADCA}"/>
              </a:ext>
            </a:extLst>
          </p:cNvPr>
          <p:cNvSpPr txBox="1"/>
          <p:nvPr/>
        </p:nvSpPr>
        <p:spPr>
          <a:xfrm>
            <a:off x="1533395" y="2263952"/>
            <a:ext cx="9145016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Project Progress </a:t>
            </a:r>
            <a:r>
              <a:rPr lang="fr-FR" sz="3600" dirty="0" err="1">
                <a:solidFill>
                  <a:schemeClr val="accent1">
                    <a:lumMod val="75000"/>
                  </a:schemeClr>
                </a:solidFill>
                <a:latin typeface="+mn-lt"/>
              </a:rPr>
              <a:t>Review</a:t>
            </a:r>
            <a:r>
              <a:rPr lang="fr-FR" sz="36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 (PPR) – 2026-5</a:t>
            </a:r>
          </a:p>
          <a:p>
            <a:pPr algn="ctr"/>
            <a:endParaRPr lang="fr-FR" sz="36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algn="ctr"/>
            <a:r>
              <a:rPr lang="fr-FR" sz="2800" dirty="0">
                <a:latin typeface="+mn-lt"/>
              </a:rPr>
              <a:t>WP- </a:t>
            </a:r>
            <a:r>
              <a:rPr lang="fr-FR" sz="2800" dirty="0"/>
              <a:t>07</a:t>
            </a:r>
            <a:r>
              <a:rPr lang="fr-FR" sz="2800" dirty="0">
                <a:latin typeface="+mn-lt"/>
              </a:rPr>
              <a:t> </a:t>
            </a:r>
          </a:p>
          <a:p>
            <a:pPr algn="ctr"/>
            <a:endParaRPr lang="fr-FR" sz="2800" dirty="0">
              <a:latin typeface="+mn-lt"/>
            </a:endParaRPr>
          </a:p>
          <a:p>
            <a:pPr algn="ctr"/>
            <a:r>
              <a:rPr lang="fr-FR" sz="2800" dirty="0">
                <a:latin typeface="+mn-lt"/>
              </a:rPr>
              <a:t>Présenté par: </a:t>
            </a:r>
          </a:p>
          <a:p>
            <a:pPr algn="ctr"/>
            <a:r>
              <a:rPr lang="fr-FR" sz="2400" dirty="0"/>
              <a:t>Patxi DUTHIL</a:t>
            </a:r>
            <a:endParaRPr lang="fr-FR" sz="2400" dirty="0">
              <a:latin typeface="+mn-lt"/>
            </a:endParaRPr>
          </a:p>
          <a:p>
            <a:pPr algn="ctr"/>
            <a:endParaRPr lang="fr-FR" sz="2400" dirty="0">
              <a:latin typeface="+mn-lt"/>
            </a:endParaRPr>
          </a:p>
          <a:p>
            <a:pPr algn="ctr"/>
            <a:r>
              <a:rPr lang="fr-FR" sz="2400" dirty="0">
                <a:latin typeface="+mn-lt"/>
              </a:rPr>
              <a:t>05 </a:t>
            </a:r>
            <a:r>
              <a:rPr lang="fr-FR" sz="2400" dirty="0"/>
              <a:t>Octobre</a:t>
            </a:r>
            <a:r>
              <a:rPr lang="fr-FR" sz="2400" dirty="0">
                <a:latin typeface="+mn-lt"/>
              </a:rPr>
              <a:t> 2026</a:t>
            </a:r>
          </a:p>
        </p:txBody>
      </p:sp>
    </p:spTree>
    <p:extLst>
      <p:ext uri="{BB962C8B-B14F-4D97-AF65-F5344CB8AC3E}">
        <p14:creationId xmlns:p14="http://schemas.microsoft.com/office/powerpoint/2010/main" val="380356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A2F15C2-18AE-4CE5-B22C-625F0C924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0A00F25-CB75-4A7B-9DA0-EA5080316F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67689"/>
            <a:ext cx="12192000" cy="5021781"/>
          </a:xfrm>
        </p:spPr>
        <p:txBody>
          <a:bodyPr/>
          <a:lstStyle/>
          <a:p>
            <a:pPr marL="0" indent="0">
              <a:buNone/>
            </a:pPr>
            <a:r>
              <a:rPr lang="fr-FR" b="1" dirty="0"/>
              <a:t>TDR :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Cryo Booster livré</a:t>
            </a:r>
          </a:p>
          <a:p>
            <a:pPr lvl="1"/>
            <a:r>
              <a:rPr lang="fr-FR" dirty="0">
                <a:solidFill>
                  <a:srgbClr val="00B050"/>
                </a:solidFill>
              </a:rPr>
              <a:t>Cryo CM ERL livré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fr-FR" dirty="0" err="1">
                <a:solidFill>
                  <a:srgbClr val="00B050"/>
                </a:solidFill>
              </a:rPr>
              <a:t>Chap</a:t>
            </a:r>
            <a:r>
              <a:rPr lang="fr-FR" dirty="0">
                <a:solidFill>
                  <a:srgbClr val="00B050"/>
                </a:solidFill>
              </a:rPr>
              <a:t> 9 Cryogénie livré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FD7BE7B-BFC4-43BB-8CBE-CC0AD82B03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3371EF5-5B4A-4E1E-9CC5-118ECA2706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 2026-5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ED5DF5E-2F60-4766-9AAC-D06444004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254565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121B3B-DA14-48A5-A403-A1DBE469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5C119A-4333-4CC2-865A-A64C6F14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0886"/>
            <a:ext cx="12192000" cy="57464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PROCESS CRYOGENIQUE</a:t>
            </a:r>
            <a:endParaRPr lang="fr-FR" b="1" dirty="0">
              <a:solidFill>
                <a:srgbClr val="00B050"/>
              </a:solidFill>
              <a:sym typeface="Symbol" panose="05050102010706020507" pitchFamily="18" charset="2"/>
            </a:endParaRPr>
          </a:p>
          <a:p>
            <a:pPr lvl="1"/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Process </a:t>
            </a:r>
            <a:r>
              <a:rPr lang="fr-FR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cryo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: </a:t>
            </a:r>
          </a:p>
          <a:p>
            <a:pPr lvl="2">
              <a:buFontTx/>
              <a:buChar char="-"/>
            </a:pPr>
            <a:r>
              <a:rPr lang="fr-FR" dirty="0"/>
              <a:t>Echelles des pressions (admissibles, de service, nominales, exceptionnelles et de tests) et marges en pression définies </a:t>
            </a:r>
            <a:r>
              <a:rPr lang="fr-FR" dirty="0">
                <a:solidFill>
                  <a:srgbClr val="00B050"/>
                </a:solidFill>
              </a:rPr>
              <a:t>puis mises à jour</a:t>
            </a:r>
          </a:p>
          <a:p>
            <a:pPr lvl="2">
              <a:buFontTx/>
              <a:buChar char="-"/>
            </a:pPr>
            <a:r>
              <a:rPr lang="fr-FR" dirty="0"/>
              <a:t>Réalisation d’un (superbe) outil pour le dimensionnement des équipements de sécurité -&gt; dimensionnement des équipements de sécurité</a:t>
            </a:r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(à l’exception de quelques soupapes car manque pour le moment quelques infos Linde</a:t>
            </a:r>
            <a:r>
              <a:rPr lang="fr-FR" dirty="0">
                <a:solidFill>
                  <a:srgbClr val="00B050"/>
                </a:solidFill>
              </a:rPr>
              <a:t> </a:t>
            </a:r>
            <a:r>
              <a:rPr lang="fr-FR" dirty="0">
                <a:solidFill>
                  <a:srgbClr val="00B050"/>
                </a:solidFill>
                <a:sym typeface="Symbol" panose="05050102010706020507" pitchFamily="18" charset="2"/>
              </a:rPr>
              <a:t></a:t>
            </a:r>
            <a:r>
              <a:rPr lang="fr-FR" dirty="0">
                <a:solidFill>
                  <a:srgbClr val="00B050"/>
                </a:solidFill>
              </a:rPr>
              <a:t> infos obtenues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) </a:t>
            </a:r>
          </a:p>
          <a:p>
            <a:pPr lvl="2">
              <a:buFontTx/>
              <a:buChar char="-"/>
            </a:pP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  <a:p>
            <a:pPr lvl="1"/>
            <a:r>
              <a:rPr lang="fr-FR" dirty="0">
                <a:solidFill>
                  <a:schemeClr val="tx1">
                    <a:lumMod val="95000"/>
                    <a:lumOff val="5000"/>
                  </a:schemeClr>
                </a:solidFill>
              </a:rPr>
              <a:t>Modélisation du process cryogénique :</a:t>
            </a:r>
            <a:endParaRPr lang="fr-FR" dirty="0">
              <a:solidFill>
                <a:srgbClr val="00B050"/>
              </a:solidFill>
            </a:endParaRPr>
          </a:p>
          <a:p>
            <a:pPr lvl="2">
              <a:buFontTx/>
              <a:buChar char="-"/>
            </a:pPr>
            <a:r>
              <a:rPr lang="fr-FR" dirty="0">
                <a:solidFill>
                  <a:srgbClr val="00B050"/>
                </a:solidFill>
              </a:rPr>
              <a:t>Première étape de simplification du modèle pour interfaçage avec l’automate (modèle plus robuste et plus rapide)</a:t>
            </a:r>
          </a:p>
          <a:p>
            <a:pPr lvl="2">
              <a:buFontTx/>
              <a:buChar char="-"/>
            </a:pPr>
            <a:r>
              <a:rPr lang="fr-FR" dirty="0">
                <a:solidFill>
                  <a:srgbClr val="00B050"/>
                </a:solidFill>
              </a:rPr>
              <a:t>Démarrage de l’interfaçage du modèle avec un automate : la jouvence du cryostat CV800 en cours est le cas test choisi ; </a:t>
            </a:r>
            <a:r>
              <a:rPr lang="fr-FR" dirty="0"/>
              <a:t>objectifs à court terme :</a:t>
            </a:r>
          </a:p>
          <a:p>
            <a:pPr marL="1371600" lvl="3" indent="0">
              <a:buNone/>
            </a:pPr>
            <a:r>
              <a:rPr lang="fr-FR" dirty="0"/>
              <a:t>. </a:t>
            </a:r>
            <a:r>
              <a:rPr lang="fr-FR" dirty="0" err="1"/>
              <a:t>pré-détermination</a:t>
            </a:r>
            <a:r>
              <a:rPr lang="fr-FR" dirty="0"/>
              <a:t> des paramètres des régulations  </a:t>
            </a:r>
          </a:p>
          <a:p>
            <a:pPr marL="1371600" lvl="3" indent="0">
              <a:buNone/>
            </a:pPr>
            <a:r>
              <a:rPr lang="fr-FR" dirty="0"/>
              <a:t>. vérification du choix des diagnostics (pour ces régulations ou pour d’autres) et de leur échantillonnage </a:t>
            </a:r>
          </a:p>
          <a:p>
            <a:pPr marL="1371600" lvl="3" indent="0">
              <a:buNone/>
            </a:pPr>
            <a:r>
              <a:rPr lang="fr-FR" dirty="0"/>
              <a:t>. vérification du code automate</a:t>
            </a:r>
          </a:p>
          <a:p>
            <a:pPr marL="1371600" lvl="3" indent="0">
              <a:buNone/>
            </a:pPr>
            <a:endParaRPr lang="fr-FR" dirty="0">
              <a:solidFill>
                <a:srgbClr val="00B050"/>
              </a:solidFill>
            </a:endParaRPr>
          </a:p>
          <a:p>
            <a:pPr marL="1371600" lvl="3" indent="0">
              <a:buNone/>
            </a:pPr>
            <a:endParaRPr lang="fr-FR" dirty="0">
              <a:solidFill>
                <a:srgbClr val="00B050"/>
              </a:solidFill>
            </a:endParaRPr>
          </a:p>
          <a:p>
            <a:pPr marL="1371600" lvl="3" indent="0">
              <a:buNone/>
            </a:pPr>
            <a:endParaRPr lang="fr-FR" dirty="0">
              <a:solidFill>
                <a:srgbClr val="00B050"/>
              </a:solidFill>
            </a:endParaRPr>
          </a:p>
          <a:p>
            <a:pPr lvl="2">
              <a:buFontTx/>
              <a:buChar char="-"/>
            </a:pPr>
            <a:endParaRPr lang="fr-FR" dirty="0">
              <a:solidFill>
                <a:srgbClr val="00B050"/>
              </a:solidFill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944886-E37F-401A-AFE5-C264A663D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EB7D63-AD73-4DA3-8A32-328BC2309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 2026-3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994973-0B68-450C-AFF0-12210375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27727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121B3B-DA14-48A5-A403-A1DBE469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5C119A-4333-4CC2-865A-A64C6F14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0887"/>
            <a:ext cx="6024880" cy="5325753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spcBef>
                <a:spcPts val="2400"/>
              </a:spcBef>
              <a:buNone/>
            </a:pPr>
            <a:r>
              <a:rPr lang="fr-FR" sz="3000" b="1" dirty="0"/>
              <a:t>WP7.1. - CRYOPLANT 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fr-FR" sz="2600" b="1" dirty="0">
                <a:solidFill>
                  <a:srgbClr val="00B050"/>
                </a:solidFill>
                <a:sym typeface="Symbol" panose="05050102010706020507" pitchFamily="18" charset="2"/>
              </a:rPr>
              <a:t>NDA avec Linde </a:t>
            </a:r>
            <a:r>
              <a:rPr lang="fr-FR" sz="2600" dirty="0">
                <a:solidFill>
                  <a:srgbClr val="00B050"/>
                </a:solidFill>
                <a:sym typeface="Symbol" panose="05050102010706020507" pitchFamily="18" charset="2"/>
              </a:rPr>
              <a:t>: signé par les parties 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endParaRPr lang="fr-FR" sz="2400" dirty="0"/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fr-FR" sz="2600" b="1" dirty="0"/>
              <a:t>Transport HZB -&gt; IJCLab : </a:t>
            </a:r>
            <a:r>
              <a:rPr lang="fr-FR" sz="2600" dirty="0"/>
              <a:t>	</a:t>
            </a:r>
            <a:endParaRPr lang="fr-FR" sz="2600" dirty="0">
              <a:solidFill>
                <a:srgbClr val="00B050"/>
              </a:solidFill>
              <a:sym typeface="Symbol" panose="05050102010706020507" pitchFamily="18" charset="2"/>
            </a:endParaRPr>
          </a:p>
          <a:p>
            <a:pPr marL="457200" lvl="1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2100" dirty="0">
                <a:solidFill>
                  <a:srgbClr val="00B050"/>
                </a:solidFill>
                <a:sym typeface="Symbol" panose="05050102010706020507" pitchFamily="18" charset="2"/>
              </a:rPr>
              <a:t>	</a:t>
            </a:r>
            <a:r>
              <a:rPr lang="fr-FR" sz="2100" dirty="0">
                <a:sym typeface="Symbol" panose="05050102010706020507" pitchFamily="18" charset="2"/>
              </a:rPr>
              <a:t>- Règlementation en France :</a:t>
            </a:r>
          </a:p>
          <a:p>
            <a:pPr marL="457200" lvl="1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2100" dirty="0">
                <a:sym typeface="Symbol" panose="05050102010706020507" pitchFamily="18" charset="2"/>
              </a:rPr>
              <a:t>Longueur, largeur, poids impacte le type de transport </a:t>
            </a:r>
          </a:p>
          <a:p>
            <a:pPr lvl="1">
              <a:lnSpc>
                <a:spcPct val="110000"/>
              </a:lnSpc>
              <a:spcBef>
                <a:spcPts val="300"/>
              </a:spcBef>
              <a:buFont typeface="Symbol" panose="05050102010706020507" pitchFamily="18" charset="2"/>
              <a:buChar char="Þ"/>
            </a:pPr>
            <a:r>
              <a:rPr lang="fr-FR" sz="2100" dirty="0">
                <a:sym typeface="Symbol" panose="05050102010706020507" pitchFamily="18" charset="2"/>
              </a:rPr>
              <a:t> Coldbox : transport exceptionnel de 3</a:t>
            </a:r>
            <a:r>
              <a:rPr lang="fr-FR" sz="2100" baseline="30000" dirty="0">
                <a:sym typeface="Symbol" panose="05050102010706020507" pitchFamily="18" charset="2"/>
              </a:rPr>
              <a:t>ème</a:t>
            </a:r>
            <a:r>
              <a:rPr lang="fr-FR" sz="2100" dirty="0">
                <a:sym typeface="Symbol" panose="05050102010706020507" pitchFamily="18" charset="2"/>
              </a:rPr>
              <a:t> catégorie</a:t>
            </a:r>
          </a:p>
          <a:p>
            <a:pPr lvl="1">
              <a:lnSpc>
                <a:spcPct val="110000"/>
              </a:lnSpc>
              <a:spcBef>
                <a:spcPts val="300"/>
              </a:spcBef>
              <a:buFont typeface="Symbol" panose="05050102010706020507" pitchFamily="18" charset="2"/>
              <a:buChar char="Þ"/>
            </a:pPr>
            <a:r>
              <a:rPr lang="fr-FR" sz="2100" dirty="0">
                <a:sym typeface="Symbol" panose="05050102010706020507" pitchFamily="18" charset="2"/>
              </a:rPr>
              <a:t> 2K box ERL : transport exceptionnel de 1</a:t>
            </a:r>
            <a:r>
              <a:rPr lang="fr-FR" sz="2100" baseline="30000" dirty="0">
                <a:sym typeface="Symbol" panose="05050102010706020507" pitchFamily="18" charset="2"/>
              </a:rPr>
              <a:t>ère</a:t>
            </a:r>
            <a:r>
              <a:rPr lang="fr-FR" sz="2100" dirty="0">
                <a:sym typeface="Symbol" panose="05050102010706020507" pitchFamily="18" charset="2"/>
              </a:rPr>
              <a:t> catégorie</a:t>
            </a:r>
          </a:p>
          <a:p>
            <a:pPr lvl="1">
              <a:lnSpc>
                <a:spcPct val="110000"/>
              </a:lnSpc>
              <a:spcBef>
                <a:spcPts val="300"/>
              </a:spcBef>
              <a:buFont typeface="Symbol" panose="05050102010706020507" pitchFamily="18" charset="2"/>
              <a:buChar char="Þ"/>
            </a:pPr>
            <a:r>
              <a:rPr lang="fr-FR" sz="2100" dirty="0">
                <a:sym typeface="Symbol" panose="05050102010706020507" pitchFamily="18" charset="2"/>
              </a:rPr>
              <a:t> PVPS : transport exceptionnel de 1</a:t>
            </a:r>
            <a:r>
              <a:rPr lang="fr-FR" sz="2100" baseline="30000" dirty="0">
                <a:sym typeface="Symbol" panose="05050102010706020507" pitchFamily="18" charset="2"/>
              </a:rPr>
              <a:t>ère</a:t>
            </a:r>
            <a:r>
              <a:rPr lang="fr-FR" sz="2100" dirty="0">
                <a:sym typeface="Symbol" panose="05050102010706020507" pitchFamily="18" charset="2"/>
              </a:rPr>
              <a:t> catégorie</a:t>
            </a:r>
          </a:p>
          <a:p>
            <a:pPr marL="457200" lvl="1" indent="0">
              <a:lnSpc>
                <a:spcPct val="110000"/>
              </a:lnSpc>
              <a:spcBef>
                <a:spcPts val="300"/>
              </a:spcBef>
              <a:buNone/>
            </a:pPr>
            <a:endParaRPr lang="fr-FR" sz="2100" dirty="0">
              <a:solidFill>
                <a:srgbClr val="00B050"/>
              </a:solidFill>
              <a:sym typeface="Symbol" panose="05050102010706020507" pitchFamily="18" charset="2"/>
            </a:endParaRPr>
          </a:p>
          <a:p>
            <a:pPr marL="457200" lvl="1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2100" dirty="0">
                <a:solidFill>
                  <a:srgbClr val="00B050"/>
                </a:solidFill>
                <a:sym typeface="Symbol" panose="05050102010706020507" pitchFamily="18" charset="2"/>
              </a:rPr>
              <a:t>	</a:t>
            </a:r>
            <a:r>
              <a:rPr lang="fr-FR" sz="2100" dirty="0">
                <a:sym typeface="Symbol" panose="05050102010706020507" pitchFamily="18" charset="2"/>
              </a:rPr>
              <a:t>- Règlementation en Allemagne :</a:t>
            </a:r>
          </a:p>
          <a:p>
            <a:pPr marL="457200" lvl="1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2100" dirty="0">
                <a:sym typeface="Symbol" panose="05050102010706020507" pitchFamily="18" charset="2"/>
              </a:rPr>
              <a:t>Hauteur limite de 4,50 m (source = </a:t>
            </a:r>
            <a:r>
              <a:rPr lang="fr-FR" sz="2100" dirty="0" err="1">
                <a:sym typeface="Symbol" panose="05050102010706020507" pitchFamily="18" charset="2"/>
              </a:rPr>
              <a:t>Ulisse</a:t>
            </a:r>
            <a:r>
              <a:rPr lang="fr-FR" sz="2100" dirty="0">
                <a:sym typeface="Symbol" panose="05050102010706020507" pitchFamily="18" charset="2"/>
              </a:rPr>
              <a:t> ?!?) </a:t>
            </a:r>
          </a:p>
          <a:p>
            <a:pPr marL="457200" lvl="1" indent="0">
              <a:lnSpc>
                <a:spcPct val="110000"/>
              </a:lnSpc>
              <a:spcBef>
                <a:spcPts val="300"/>
              </a:spcBef>
              <a:buNone/>
            </a:pPr>
            <a:endParaRPr lang="fr-FR" sz="2100" dirty="0">
              <a:sym typeface="Symbol" panose="05050102010706020507" pitchFamily="18" charset="2"/>
            </a:endParaRPr>
          </a:p>
          <a:p>
            <a:pPr marL="457200" lvl="1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2100" dirty="0">
                <a:sym typeface="Symbol" panose="05050102010706020507" pitchFamily="18" charset="2"/>
              </a:rPr>
              <a:t> remorque spéciale pour la coldbox (4,2 m de haut)</a:t>
            </a:r>
          </a:p>
          <a:p>
            <a:pPr lvl="1">
              <a:lnSpc>
                <a:spcPct val="110000"/>
              </a:lnSpc>
              <a:spcBef>
                <a:spcPts val="300"/>
              </a:spcBef>
              <a:buFont typeface="Symbol" panose="05050102010706020507" pitchFamily="18" charset="2"/>
              <a:buChar char="Þ"/>
            </a:pPr>
            <a:endParaRPr lang="fr-FR" sz="2100" dirty="0">
              <a:sym typeface="Symbol" panose="05050102010706020507" pitchFamily="18" charset="2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944886-E37F-401A-AFE5-C264A663D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EB7D63-AD73-4DA3-8A32-328BC2309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 2026-3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994973-0B68-450C-AFF0-12210375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D4B4B9C-3416-480B-9112-0CC7997AA4A9}"/>
              </a:ext>
            </a:extLst>
          </p:cNvPr>
          <p:cNvSpPr txBox="1"/>
          <p:nvPr/>
        </p:nvSpPr>
        <p:spPr>
          <a:xfrm>
            <a:off x="348488" y="5304150"/>
            <a:ext cx="532790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600" i="1" dirty="0"/>
              <a:t>https://www.gesetze-im-internet.de/stvzo_2012/__70.html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1322CF69-0CC6-402E-866B-F6E6D099EF26}"/>
              </a:ext>
            </a:extLst>
          </p:cNvPr>
          <p:cNvGrpSpPr/>
          <p:nvPr/>
        </p:nvGrpSpPr>
        <p:grpSpPr>
          <a:xfrm>
            <a:off x="5953759" y="862643"/>
            <a:ext cx="6195649" cy="4036660"/>
            <a:chOff x="4837947" y="2056301"/>
            <a:chExt cx="6691702" cy="4467589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15D16480-2EB6-4342-9FE1-34A12936B0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8239"/>
            <a:stretch/>
          </p:blipFill>
          <p:spPr>
            <a:xfrm>
              <a:off x="4837947" y="2056301"/>
              <a:ext cx="6691702" cy="719227"/>
            </a:xfrm>
            <a:prstGeom prst="rect">
              <a:avLst/>
            </a:prstGeom>
          </p:spPr>
        </p:pic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748DE2BF-E720-48E3-8A6D-2873B676FE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8509"/>
            <a:stretch/>
          </p:blipFill>
          <p:spPr>
            <a:xfrm>
              <a:off x="4837947" y="2763519"/>
              <a:ext cx="6691702" cy="3760371"/>
            </a:xfrm>
            <a:prstGeom prst="rect">
              <a:avLst/>
            </a:prstGeom>
          </p:spPr>
        </p:pic>
      </p:grpSp>
      <p:sp>
        <p:nvSpPr>
          <p:cNvPr id="14" name="ZoneTexte 13">
            <a:extLst>
              <a:ext uri="{FF2B5EF4-FFF2-40B4-BE49-F238E27FC236}">
                <a16:creationId xmlns:a16="http://schemas.microsoft.com/office/drawing/2014/main" id="{9479D660-109C-4451-B45D-034F5F089475}"/>
              </a:ext>
            </a:extLst>
          </p:cNvPr>
          <p:cNvSpPr txBox="1"/>
          <p:nvPr/>
        </p:nvSpPr>
        <p:spPr>
          <a:xfrm>
            <a:off x="5883294" y="4808558"/>
            <a:ext cx="6450292" cy="3231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500" i="1" u="sng" dirty="0"/>
              <a:t>Classification des gabarits de transport routier dans la réglementation française </a:t>
            </a:r>
          </a:p>
        </p:txBody>
      </p:sp>
    </p:spTree>
    <p:extLst>
      <p:ext uri="{BB962C8B-B14F-4D97-AF65-F5344CB8AC3E}">
        <p14:creationId xmlns:p14="http://schemas.microsoft.com/office/powerpoint/2010/main" val="21950231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121B3B-DA14-48A5-A403-A1DBE469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944886-E37F-401A-AFE5-C264A663D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EB7D63-AD73-4DA3-8A32-328BC2309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 2026-5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994973-0B68-450C-AFF0-12210375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8214A0B-1F1B-49A1-A375-57AE88E96B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10887"/>
            <a:ext cx="9679940" cy="584391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0000"/>
              </a:lnSpc>
              <a:spcBef>
                <a:spcPts val="2400"/>
              </a:spcBef>
              <a:buNone/>
            </a:pPr>
            <a:r>
              <a:rPr lang="fr-FR" b="1" dirty="0"/>
              <a:t>WP7.1. - CRYOPLANT </a:t>
            </a:r>
            <a:endParaRPr lang="fr-FR" sz="2100" dirty="0">
              <a:solidFill>
                <a:srgbClr val="00B050"/>
              </a:solidFill>
              <a:sym typeface="Symbol" panose="05050102010706020507" pitchFamily="18" charset="2"/>
            </a:endParaRP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fr-FR" sz="2400" b="1" dirty="0"/>
              <a:t>Transport HZB -&gt; IJCLab : </a:t>
            </a:r>
            <a:r>
              <a:rPr lang="fr-FR" sz="2400" dirty="0"/>
              <a:t>	</a:t>
            </a:r>
            <a:endParaRPr lang="fr-FR" sz="2100" dirty="0">
              <a:solidFill>
                <a:srgbClr val="00B050"/>
              </a:solidFill>
              <a:sym typeface="Symbol" panose="05050102010706020507" pitchFamily="18" charset="2"/>
            </a:endParaRPr>
          </a:p>
          <a:p>
            <a:pPr marL="457200" lvl="1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2000" dirty="0">
                <a:solidFill>
                  <a:srgbClr val="00B050"/>
                </a:solidFill>
                <a:sym typeface="Symbol" panose="05050102010706020507" pitchFamily="18" charset="2"/>
              </a:rPr>
              <a:t>	</a:t>
            </a:r>
            <a:r>
              <a:rPr lang="fr-FR" sz="2000" dirty="0">
                <a:sym typeface="Symbol" panose="05050102010706020507" pitchFamily="18" charset="2"/>
              </a:rPr>
              <a:t>- Planning :</a:t>
            </a:r>
          </a:p>
          <a:p>
            <a:pPr marL="1717675" lvl="2" indent="-285750">
              <a:lnSpc>
                <a:spcPct val="110000"/>
              </a:lnSpc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fr-FR" sz="1800" dirty="0">
                <a:sym typeface="Symbol" panose="05050102010706020507" pitchFamily="18" charset="2"/>
              </a:rPr>
              <a:t>3x convois conventionnels : 		</a:t>
            </a:r>
            <a:r>
              <a:rPr lang="fr-FR" sz="1800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1 mois après </a:t>
            </a:r>
            <a:r>
              <a:rPr lang="fr-FR" sz="1800" dirty="0" err="1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cmde</a:t>
            </a:r>
            <a:r>
              <a:rPr lang="fr-FR" sz="1800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  Fin Novembre 2026 </a:t>
            </a:r>
          </a:p>
          <a:p>
            <a:pPr marL="1717675" lvl="2" indent="-285750">
              <a:lnSpc>
                <a:spcPct val="110000"/>
              </a:lnSpc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fr-FR" sz="1800" dirty="0">
                <a:sym typeface="Symbol" panose="05050102010706020507" pitchFamily="18" charset="2"/>
              </a:rPr>
              <a:t>2x Convois exceptionnels : 		</a:t>
            </a:r>
            <a:r>
              <a:rPr lang="fr-FR" sz="1800" dirty="0">
                <a:solidFill>
                  <a:srgbClr val="FF0000"/>
                </a:solidFill>
                <a:sym typeface="Symbol" panose="05050102010706020507" pitchFamily="18" charset="2"/>
              </a:rPr>
              <a:t>Février 2027</a:t>
            </a:r>
          </a:p>
          <a:p>
            <a:pPr marL="1431925" lvl="2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1800" dirty="0">
                <a:sym typeface="Symbol" panose="05050102010706020507" pitchFamily="18" charset="2"/>
              </a:rPr>
              <a:t>	Cold Box, 2 K Box stockées dehors 	</a:t>
            </a:r>
            <a:r>
              <a:rPr lang="fr-FR" sz="1800" dirty="0">
                <a:solidFill>
                  <a:srgbClr val="FF0000"/>
                </a:solidFill>
                <a:sym typeface="Symbol" panose="05050102010706020507" pitchFamily="18" charset="2"/>
              </a:rPr>
              <a:t> packaging à élaborer et mettre en place </a:t>
            </a:r>
          </a:p>
          <a:p>
            <a:pPr marL="1431925" lvl="2" indent="0">
              <a:lnSpc>
                <a:spcPct val="110000"/>
              </a:lnSpc>
              <a:spcBef>
                <a:spcPts val="300"/>
              </a:spcBef>
              <a:buNone/>
            </a:pPr>
            <a:endParaRPr lang="fr-FR" sz="1800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2">
              <a:lnSpc>
                <a:spcPct val="110000"/>
              </a:lnSpc>
              <a:spcBef>
                <a:spcPts val="300"/>
              </a:spcBef>
              <a:buFontTx/>
              <a:buChar char="-"/>
            </a:pPr>
            <a:r>
              <a:rPr lang="fr-FR" dirty="0">
                <a:sym typeface="Symbol" panose="05050102010706020507" pitchFamily="18" charset="2"/>
              </a:rPr>
              <a:t>Budget en cours d’établissement (compliqué) : 180 k€ estimé début Juin puis</a:t>
            </a:r>
          </a:p>
          <a:p>
            <a:pPr marL="1717675" lvl="2" indent="-285750">
              <a:lnSpc>
                <a:spcPct val="110000"/>
              </a:lnSpc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fr-FR" sz="1800" dirty="0">
                <a:sym typeface="Symbol" panose="05050102010706020507" pitchFamily="18" charset="2"/>
              </a:rPr>
              <a:t>3x convois conventionnels : 27 k€ à confirmer + coût d’assurance </a:t>
            </a:r>
            <a:r>
              <a:rPr lang="fr-FR" sz="1500" dirty="0">
                <a:sym typeface="Symbol" panose="05050102010706020507" pitchFamily="18" charset="2"/>
              </a:rPr>
              <a:t>(estimation du 02/10)</a:t>
            </a:r>
          </a:p>
          <a:p>
            <a:pPr marL="1717675" lvl="2" indent="-285750">
              <a:lnSpc>
                <a:spcPct val="110000"/>
              </a:lnSpc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fr-FR" sz="1800" dirty="0">
                <a:sym typeface="Symbol" panose="05050102010706020507" pitchFamily="18" charset="2"/>
              </a:rPr>
              <a:t>2x Convois exceptionnels : </a:t>
            </a:r>
          </a:p>
          <a:p>
            <a:pPr marL="1431925" lvl="2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1800" dirty="0">
                <a:sym typeface="Symbol" panose="05050102010706020507" pitchFamily="18" charset="2"/>
              </a:rPr>
              <a:t>	</a:t>
            </a:r>
            <a:r>
              <a:rPr lang="fr-FR" sz="1600" dirty="0">
                <a:sym typeface="Symbol" panose="05050102010706020507" pitchFamily="18" charset="2"/>
              </a:rPr>
              <a:t>. 1 grue : de 30 k€ (chiffré avec un chariot de manutention lourde de 16 T)</a:t>
            </a:r>
          </a:p>
          <a:p>
            <a:pPr marL="914400" lvl="2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1600" dirty="0">
                <a:sym typeface="Symbol" panose="05050102010706020507" pitchFamily="18" charset="2"/>
              </a:rPr>
              <a:t>	. 2 convois spéciaux : 2x 12.5 k€</a:t>
            </a:r>
          </a:p>
          <a:p>
            <a:pPr marL="914400" lvl="2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1600" dirty="0">
                <a:sym typeface="Symbol" panose="05050102010706020507" pitchFamily="18" charset="2"/>
              </a:rPr>
              <a:t>	. 1 grue à l’arrivée : 30 k€ en a-t-on besoin ? (hauteur sous crochet du pont de l’Igloo trop faible avec le palan donné par HZB  outillage nécessaire ; à inclure dans la prestation de transport)</a:t>
            </a:r>
            <a:endParaRPr lang="fr-FR" sz="2000" dirty="0">
              <a:sym typeface="Symbol" panose="05050102010706020507" pitchFamily="18" charset="2"/>
            </a:endParaRPr>
          </a:p>
          <a:p>
            <a:pPr marL="1717675" lvl="2" indent="-285750">
              <a:lnSpc>
                <a:spcPct val="110000"/>
              </a:lnSpc>
              <a:spcBef>
                <a:spcPts val="300"/>
              </a:spcBef>
              <a:buFont typeface="Courier New" panose="02070309020205020404" pitchFamily="49" charset="0"/>
              <a:buChar char="o"/>
            </a:pPr>
            <a:r>
              <a:rPr lang="fr-FR" sz="1800" dirty="0">
                <a:sym typeface="Symbol" panose="05050102010706020507" pitchFamily="18" charset="2"/>
              </a:rPr>
              <a:t>Coûts d’assurance : </a:t>
            </a:r>
          </a:p>
          <a:p>
            <a:pPr marL="1889125" lvl="3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1600" dirty="0">
                <a:sym typeface="Symbol" panose="05050102010706020507" pitchFamily="18" charset="2"/>
              </a:rPr>
              <a:t>. 0.5% du montant déclaré de l’équipement : 5 k€ pour 1 M€</a:t>
            </a:r>
          </a:p>
          <a:p>
            <a:pPr marL="1889125" lvl="3" indent="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1600" dirty="0">
                <a:sym typeface="Symbol" panose="05050102010706020507" pitchFamily="18" charset="2"/>
              </a:rPr>
              <a:t>. au-delà de 1 M€ (par camion), prime d’assurance</a:t>
            </a:r>
            <a:endParaRPr lang="fr-FR" sz="1900" dirty="0">
              <a:sym typeface="Symbol" panose="05050102010706020507" pitchFamily="18" charset="2"/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E13550A8-707E-4CE5-AC45-EECA13A7D75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9940" y="2119312"/>
            <a:ext cx="2512060" cy="3615055"/>
          </a:xfrm>
          <a:prstGeom prst="rect">
            <a:avLst/>
          </a:prstGeom>
          <a:noFill/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D3B2623-48FA-4D3C-AE12-04AF225595D5}"/>
              </a:ext>
            </a:extLst>
          </p:cNvPr>
          <p:cNvSpPr txBox="1"/>
          <p:nvPr/>
        </p:nvSpPr>
        <p:spPr>
          <a:xfrm>
            <a:off x="9526270" y="5772450"/>
            <a:ext cx="28194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i="1" u="sng" dirty="0">
                <a:sym typeface="Symbol" panose="05050102010706020507" pitchFamily="18" charset="2"/>
              </a:rPr>
              <a:t>Coldbox – HZB – Août 2026</a:t>
            </a:r>
            <a:endParaRPr lang="fr-FR" i="1" u="sng" dirty="0"/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A0384F74-7F5A-4C49-A557-CDACFEB43023}"/>
              </a:ext>
            </a:extLst>
          </p:cNvPr>
          <p:cNvSpPr txBox="1"/>
          <p:nvPr/>
        </p:nvSpPr>
        <p:spPr>
          <a:xfrm>
            <a:off x="1372870" y="6193790"/>
            <a:ext cx="58854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800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Réunion avec la direction d’ULISSE cette après-midi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64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085E3E17-C1C3-450F-B771-53164F624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4283" y="836829"/>
            <a:ext cx="2919580" cy="249565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2121B3B-DA14-48A5-A403-A1DBE469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5C119A-4333-4CC2-865A-A64C6F14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836829"/>
            <a:ext cx="11155680" cy="5922237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3600" b="1" dirty="0"/>
              <a:t>WP7.3. – DISTRIBUTION CRYOGENIQUE</a:t>
            </a: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fr-FR" sz="3100" b="1" dirty="0">
                <a:solidFill>
                  <a:schemeClr val="tx1"/>
                </a:solidFill>
              </a:rPr>
              <a:t>Boite à vannes Booster (ICB) : 	</a:t>
            </a:r>
          </a:p>
          <a:p>
            <a:pPr marL="1260475" lvl="3" indent="-184150">
              <a:buFontTx/>
              <a:buChar char="-"/>
            </a:pPr>
            <a:r>
              <a:rPr lang="fr-FR" sz="2800" dirty="0"/>
              <a:t>Calculs </a:t>
            </a:r>
            <a:r>
              <a:rPr lang="fr-FR" sz="2800" dirty="0" err="1"/>
              <a:t>thermo-mécaniques</a:t>
            </a:r>
            <a:r>
              <a:rPr lang="fr-FR" sz="2800" dirty="0"/>
              <a:t> réalisés (quasi finalisés) </a:t>
            </a:r>
          </a:p>
          <a:p>
            <a:pPr marL="1260475" lvl="3" indent="-184150">
              <a:buFontTx/>
              <a:buChar char="-"/>
            </a:pPr>
            <a:r>
              <a:rPr lang="fr-FR" sz="2800" dirty="0"/>
              <a:t>Efforts de réaction des lignes cryogéniques intégrés dans le design de l’ICB</a:t>
            </a:r>
          </a:p>
          <a:p>
            <a:pPr marL="1079500" lvl="3" indent="0">
              <a:buNone/>
            </a:pPr>
            <a:r>
              <a:rPr lang="fr-FR" sz="2600" dirty="0">
                <a:sym typeface="Symbol" panose="05050102010706020507" pitchFamily="18" charset="2"/>
              </a:rPr>
              <a:t></a:t>
            </a:r>
            <a:r>
              <a:rPr lang="fr-FR" sz="2600" dirty="0"/>
              <a:t> étude de détail quasi terminée ; </a:t>
            </a:r>
          </a:p>
          <a:p>
            <a:pPr marL="1079500" lvl="3" indent="0">
              <a:buNone/>
            </a:pPr>
            <a:r>
              <a:rPr lang="fr-FR" sz="2600" dirty="0">
                <a:sym typeface="Symbol" panose="05050102010706020507" pitchFamily="18" charset="2"/>
              </a:rPr>
              <a:t></a:t>
            </a:r>
            <a:r>
              <a:rPr lang="fr-FR" sz="2600" dirty="0"/>
              <a:t> dossier de plans en cours</a:t>
            </a:r>
          </a:p>
          <a:p>
            <a:pPr marL="1260475" lvl="3" indent="-184150">
              <a:buFontTx/>
              <a:buChar char="-"/>
            </a:pPr>
            <a:r>
              <a:rPr lang="fr-FR" sz="2800" dirty="0"/>
              <a:t>Liste d’instrumentation établie</a:t>
            </a:r>
          </a:p>
          <a:p>
            <a:pPr marL="1260475" lvl="3" indent="-184150">
              <a:buFontTx/>
              <a:buChar char="-"/>
            </a:pPr>
            <a:r>
              <a:rPr lang="fr-FR" sz="2800" dirty="0"/>
              <a:t>Cahier des charges pour la fourniture de l’ICB presque finalisé </a:t>
            </a:r>
          </a:p>
          <a:p>
            <a:pPr marL="1260475" lvl="3" indent="-184150">
              <a:buFontTx/>
              <a:buChar char="-"/>
            </a:pPr>
            <a:r>
              <a:rPr lang="fr-FR" sz="2800" dirty="0"/>
              <a:t>Marché : difficulté pour passer en marché négocié </a:t>
            </a:r>
          </a:p>
          <a:p>
            <a:pPr marL="1260475" lvl="3" indent="-184150">
              <a:lnSpc>
                <a:spcPct val="120000"/>
              </a:lnSpc>
              <a:buNone/>
            </a:pPr>
            <a:r>
              <a:rPr lang="fr-FR" sz="2800" dirty="0"/>
              <a:t>       </a:t>
            </a:r>
            <a:r>
              <a:rPr lang="fr-FR" sz="2800" u="sng" dirty="0">
                <a:solidFill>
                  <a:schemeClr val="accent2">
                    <a:lumMod val="75000"/>
                  </a:schemeClr>
                </a:solidFill>
              </a:rPr>
              <a:t>/!\</a:t>
            </a:r>
            <a:r>
              <a:rPr lang="fr-FR" sz="2800" dirty="0">
                <a:solidFill>
                  <a:schemeClr val="accent2">
                    <a:lumMod val="75000"/>
                  </a:schemeClr>
                </a:solidFill>
              </a:rPr>
              <a:t> point de vigilance : implication efficace de la DR4 et sa relation avec "l’intermédiaire" Service des marchés d’IJCLab ; planning demandé au Service des marchés </a:t>
            </a:r>
            <a:r>
              <a:rPr lang="fr-FR" sz="2800" u="sng" dirty="0">
                <a:solidFill>
                  <a:schemeClr val="accent2">
                    <a:lumMod val="75000"/>
                  </a:schemeClr>
                </a:solidFill>
              </a:rPr>
              <a:t>/!\</a:t>
            </a:r>
            <a:r>
              <a:rPr lang="fr-FR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</a:p>
          <a:p>
            <a:pPr marL="1371600" lvl="3" indent="0">
              <a:buNone/>
            </a:pPr>
            <a:endParaRPr lang="fr-FR" sz="2800" dirty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fr-FR" sz="3100" b="1" dirty="0">
                <a:solidFill>
                  <a:schemeClr val="tx1"/>
                </a:solidFill>
              </a:rPr>
              <a:t>Lignes cryogéniques :</a:t>
            </a:r>
            <a:r>
              <a:rPr lang="fr-FR" sz="3300" dirty="0">
                <a:solidFill>
                  <a:schemeClr val="tx1"/>
                </a:solidFill>
              </a:rPr>
              <a:t> </a:t>
            </a:r>
            <a:r>
              <a:rPr lang="fr-FR" sz="2900" dirty="0">
                <a:sym typeface="Symbol" panose="05050102010706020507" pitchFamily="18" charset="2"/>
              </a:rPr>
              <a:t>Stage 5 mois 2</a:t>
            </a:r>
            <a:r>
              <a:rPr lang="fr-FR" sz="2900" baseline="30000" dirty="0">
                <a:sym typeface="Symbol" panose="05050102010706020507" pitchFamily="18" charset="2"/>
              </a:rPr>
              <a:t>ème</a:t>
            </a:r>
            <a:r>
              <a:rPr lang="fr-FR" sz="2900" dirty="0">
                <a:sym typeface="Symbol" panose="05050102010706020507" pitchFamily="18" charset="2"/>
              </a:rPr>
              <a:t> année Centrale Nantes (Pôle Ingé\BE) :</a:t>
            </a:r>
            <a:r>
              <a:rPr lang="fr-FR" sz="2900" dirty="0">
                <a:solidFill>
                  <a:srgbClr val="00B050"/>
                </a:solidFill>
                <a:sym typeface="Symbol" panose="05050102010706020507" pitchFamily="18" charset="2"/>
              </a:rPr>
              <a:t> </a:t>
            </a:r>
          </a:p>
          <a:p>
            <a:pPr marL="1260475" lvl="3" indent="-184150">
              <a:lnSpc>
                <a:spcPct val="110000"/>
              </a:lnSpc>
              <a:spcBef>
                <a:spcPts val="300"/>
              </a:spcBef>
              <a:buFontTx/>
              <a:buChar char="-"/>
            </a:pPr>
            <a:r>
              <a:rPr lang="fr-FR" sz="2900" dirty="0">
                <a:solidFill>
                  <a:srgbClr val="00B050"/>
                </a:solidFill>
                <a:sym typeface="Symbol" panose="05050102010706020507" pitchFamily="18" charset="2"/>
              </a:rPr>
              <a:t>Analyse du référentiel normatif (appareils sous pression, réservoirs cryogéniques, tuyauterie industrielle)</a:t>
            </a:r>
          </a:p>
          <a:p>
            <a:pPr marL="1260475" lvl="3" indent="-184150">
              <a:lnSpc>
                <a:spcPct val="110000"/>
              </a:lnSpc>
              <a:spcBef>
                <a:spcPts val="300"/>
              </a:spcBef>
              <a:buNone/>
            </a:pPr>
            <a:r>
              <a:rPr lang="fr-FR" sz="2900" dirty="0">
                <a:solidFill>
                  <a:srgbClr val="00B050"/>
                </a:solidFill>
                <a:sym typeface="Symbol" panose="05050102010706020507" pitchFamily="18" charset="2"/>
              </a:rPr>
              <a:t>	 Détermination des critères d’analyse et des critères d’admissibilité pour l’ICB et les lignes cryogéniques</a:t>
            </a:r>
          </a:p>
          <a:p>
            <a:pPr marL="1260475" lvl="3" indent="-184150">
              <a:lnSpc>
                <a:spcPct val="110000"/>
              </a:lnSpc>
              <a:spcBef>
                <a:spcPts val="300"/>
              </a:spcBef>
              <a:buFontTx/>
              <a:buChar char="-"/>
            </a:pPr>
            <a:r>
              <a:rPr lang="fr-FR" sz="2900" dirty="0">
                <a:solidFill>
                  <a:srgbClr val="00B050"/>
                </a:solidFill>
                <a:sym typeface="Symbol" panose="05050102010706020507" pitchFamily="18" charset="2"/>
              </a:rPr>
              <a:t>Modèle d’analyse </a:t>
            </a:r>
            <a:r>
              <a:rPr lang="fr-FR" sz="2900" dirty="0" err="1">
                <a:solidFill>
                  <a:srgbClr val="00B050"/>
                </a:solidFill>
                <a:sym typeface="Symbol" panose="05050102010706020507" pitchFamily="18" charset="2"/>
              </a:rPr>
              <a:t>thermo-mécanique</a:t>
            </a:r>
            <a:r>
              <a:rPr lang="fr-FR" sz="2900" dirty="0">
                <a:solidFill>
                  <a:srgbClr val="00B050"/>
                </a:solidFill>
                <a:sym typeface="Symbol" panose="05050102010706020507" pitchFamily="18" charset="2"/>
              </a:rPr>
              <a:t>  de la Very Low Pressure line réalisé</a:t>
            </a:r>
          </a:p>
          <a:p>
            <a:pPr marL="1260475" lvl="3" indent="-184150">
              <a:lnSpc>
                <a:spcPct val="110000"/>
              </a:lnSpc>
              <a:spcBef>
                <a:spcPts val="300"/>
              </a:spcBef>
              <a:buFontTx/>
              <a:buChar char="-"/>
            </a:pPr>
            <a:r>
              <a:rPr lang="fr-FR" sz="2900" dirty="0">
                <a:solidFill>
                  <a:srgbClr val="00B050"/>
                </a:solidFill>
              </a:rPr>
              <a:t>Traversées des murs du bunker définies/figées</a:t>
            </a:r>
          </a:p>
          <a:p>
            <a:pPr marL="914400" lvl="2" indent="0">
              <a:buNone/>
            </a:pPr>
            <a:endParaRPr lang="fr-FR" dirty="0">
              <a:solidFill>
                <a:srgbClr val="00B050"/>
              </a:solidFill>
            </a:endParaRPr>
          </a:p>
          <a:p>
            <a:pPr>
              <a:lnSpc>
                <a:spcPct val="110000"/>
              </a:lnSpc>
              <a:spcBef>
                <a:spcPts val="1200"/>
              </a:spcBef>
            </a:pPr>
            <a:endParaRPr lang="fr-FR" sz="290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944886-E37F-401A-AFE5-C264A663D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EB7D63-AD73-4DA3-8A32-328BC2309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 2026-5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994973-0B68-450C-AFF0-12210375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960299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2121B3B-DA14-48A5-A403-A1DBE469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Etat d’avancement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05C119A-4333-4CC2-865A-A64C6F1462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6029"/>
            <a:ext cx="11155680" cy="3349091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10000"/>
              </a:lnSpc>
              <a:spcBef>
                <a:spcPts val="1200"/>
              </a:spcBef>
              <a:buNone/>
            </a:pPr>
            <a:r>
              <a:rPr lang="fr-FR" sz="3000" b="1" dirty="0"/>
              <a:t>WP7.2. – INFRAS CRYOS </a:t>
            </a:r>
            <a:endParaRPr lang="fr-FR" sz="3000" b="1" dirty="0">
              <a:solidFill>
                <a:srgbClr val="00B050"/>
              </a:solidFill>
              <a:sym typeface="Symbol" panose="05050102010706020507" pitchFamily="18" charset="2"/>
            </a:endParaRPr>
          </a:p>
          <a:p>
            <a:pPr lvl="1">
              <a:lnSpc>
                <a:spcPct val="110000"/>
              </a:lnSpc>
              <a:spcBef>
                <a:spcPts val="300"/>
              </a:spcBef>
            </a:pPr>
            <a:r>
              <a:rPr lang="fr-FR" sz="2800" b="1" dirty="0"/>
              <a:t>Implantation :</a:t>
            </a:r>
            <a:r>
              <a:rPr lang="fr-FR" sz="2800" dirty="0"/>
              <a:t> </a:t>
            </a:r>
            <a:r>
              <a:rPr lang="fr-FR" sz="2800" dirty="0">
                <a:solidFill>
                  <a:schemeClr val="accent2">
                    <a:lumMod val="75000"/>
                  </a:schemeClr>
                </a:solidFill>
              </a:rPr>
              <a:t>positionnement rediscuté et </a:t>
            </a:r>
            <a:r>
              <a:rPr lang="fr-FR" sz="2800" dirty="0" err="1">
                <a:solidFill>
                  <a:schemeClr val="accent2">
                    <a:lumMod val="75000"/>
                  </a:schemeClr>
                </a:solidFill>
              </a:rPr>
              <a:t>re-étudié</a:t>
            </a:r>
            <a:r>
              <a:rPr lang="fr-FR" sz="2800" dirty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fr-FR" sz="2800" dirty="0"/>
              <a:t>de :</a:t>
            </a:r>
          </a:p>
          <a:p>
            <a:pPr lvl="2">
              <a:lnSpc>
                <a:spcPct val="110000"/>
              </a:lnSpc>
              <a:spcBef>
                <a:spcPts val="300"/>
              </a:spcBef>
              <a:buFontTx/>
              <a:buChar char="-"/>
            </a:pPr>
            <a:r>
              <a:rPr lang="fr-FR" sz="2600" dirty="0"/>
              <a:t>La coldbox, sa plateforme et son </a:t>
            </a:r>
            <a:r>
              <a:rPr lang="fr-FR" sz="2600" dirty="0" err="1"/>
              <a:t>dewar</a:t>
            </a:r>
            <a:r>
              <a:rPr lang="fr-FR" sz="2600" dirty="0"/>
              <a:t> (avec les modifications nécessaires de l’équipement et/ou du site)</a:t>
            </a:r>
          </a:p>
          <a:p>
            <a:pPr lvl="2">
              <a:lnSpc>
                <a:spcPct val="110000"/>
              </a:lnSpc>
              <a:spcBef>
                <a:spcPts val="300"/>
              </a:spcBef>
              <a:buFontTx/>
              <a:buChar char="-"/>
            </a:pPr>
            <a:r>
              <a:rPr lang="fr-FR" sz="2600" dirty="0"/>
              <a:t>Des lignes cryogéniques (en considérant les problématiques de rayonnement)</a:t>
            </a:r>
          </a:p>
          <a:p>
            <a:pPr lvl="2">
              <a:lnSpc>
                <a:spcPct val="110000"/>
              </a:lnSpc>
              <a:spcBef>
                <a:spcPts val="300"/>
              </a:spcBef>
              <a:buFontTx/>
              <a:buChar char="-"/>
            </a:pPr>
            <a:r>
              <a:rPr lang="fr-FR" sz="2600" dirty="0"/>
              <a:t>Des systèmes auxiliaires : compresseurs de cycle, ORS, station de pompage hélium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944886-E37F-401A-AFE5-C264A663D2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EB7D63-AD73-4DA3-8A32-328BC2309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 2026-5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1994973-0B68-450C-AFF0-122103751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0460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13B8A7C-4C2D-4860-95C5-EA8E07470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Planning et principaux jalons du WP7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B49E3E6-93B9-4942-93BF-8CCFDB0247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6096" y="874234"/>
            <a:ext cx="12192000" cy="57133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A venir (ce trimestre) :</a:t>
            </a:r>
          </a:p>
          <a:p>
            <a:pPr lvl="2"/>
            <a:r>
              <a:rPr lang="fr-FR" sz="2600" b="1" dirty="0"/>
              <a:t>Transport HZB : </a:t>
            </a:r>
          </a:p>
          <a:p>
            <a:pPr marL="1627188" lvl="2" indent="-285750">
              <a:buFontTx/>
              <a:buChar char="-"/>
            </a:pPr>
            <a:r>
              <a:rPr lang="fr-FR" dirty="0"/>
              <a:t>Marché du convoi exceptionnel établi + fournisseur choisi</a:t>
            </a:r>
          </a:p>
          <a:p>
            <a:pPr marL="1627188" lvl="2" indent="-285750">
              <a:buFontTx/>
              <a:buChar char="-"/>
            </a:pPr>
            <a:r>
              <a:rPr lang="fr-FR" dirty="0"/>
              <a:t>Convois conventionnels réalisés</a:t>
            </a:r>
          </a:p>
          <a:p>
            <a:pPr marL="1341438" lvl="2" indent="0">
              <a:buNone/>
            </a:pPr>
            <a:endParaRPr lang="fr-FR" dirty="0"/>
          </a:p>
          <a:p>
            <a:pPr lvl="2"/>
            <a:r>
              <a:rPr lang="fr-FR" sz="2600" b="1" dirty="0"/>
              <a:t>ICB : </a:t>
            </a:r>
            <a:r>
              <a:rPr lang="fr-FR" dirty="0"/>
              <a:t>Lancement du marché</a:t>
            </a:r>
          </a:p>
          <a:p>
            <a:pPr marL="1627188" lvl="2" indent="-285750">
              <a:buFontTx/>
              <a:buChar char="-"/>
            </a:pPr>
            <a:endParaRPr lang="fr-FR" dirty="0"/>
          </a:p>
          <a:p>
            <a:pPr lvl="2"/>
            <a:r>
              <a:rPr lang="fr-FR" sz="2600" b="1" dirty="0"/>
              <a:t>Lignes cryogéniques :</a:t>
            </a:r>
            <a:r>
              <a:rPr lang="fr-FR" dirty="0"/>
              <a:t> étude de détail</a:t>
            </a:r>
          </a:p>
          <a:p>
            <a:pPr lvl="2"/>
            <a:endParaRPr lang="fr-FR" dirty="0"/>
          </a:p>
          <a:p>
            <a:pPr lvl="2"/>
            <a:r>
              <a:rPr lang="fr-FR" sz="2600" b="1" dirty="0"/>
              <a:t>Modélisation :</a:t>
            </a:r>
            <a:r>
              <a:rPr lang="fr-FR" dirty="0"/>
              <a:t> couplage avec l’automate (hardware-in-the </a:t>
            </a:r>
            <a:r>
              <a:rPr lang="fr-FR" dirty="0" err="1"/>
              <a:t>loop</a:t>
            </a:r>
            <a:r>
              <a:rPr lang="fr-FR" dirty="0"/>
              <a:t>)</a:t>
            </a:r>
          </a:p>
          <a:p>
            <a:pPr marL="1371600" lvl="3" indent="0">
              <a:buNone/>
            </a:pPr>
            <a:endParaRPr lang="fr-FR" dirty="0"/>
          </a:p>
          <a:p>
            <a:pPr lvl="2"/>
            <a:r>
              <a:rPr lang="fr-FR" sz="2600" b="1" dirty="0"/>
              <a:t>Gestion WP :</a:t>
            </a:r>
            <a:r>
              <a:rPr lang="fr-FR" dirty="0"/>
              <a:t> Mise en place d’une revue technique cryogénique : architecture </a:t>
            </a:r>
            <a:r>
              <a:rPr lang="fr-FR" dirty="0" err="1"/>
              <a:t>cryo</a:t>
            </a:r>
            <a:r>
              <a:rPr lang="fr-FR" dirty="0"/>
              <a:t>, ICB…</a:t>
            </a:r>
          </a:p>
          <a:p>
            <a:pPr marL="914400" lvl="2" indent="0">
              <a:buNone/>
            </a:pPr>
            <a:endParaRPr lang="fr-FR" dirty="0"/>
          </a:p>
          <a:p>
            <a:pPr lvl="2"/>
            <a:r>
              <a:rPr lang="fr-FR" sz="2600" b="1" dirty="0"/>
              <a:t>Financement :</a:t>
            </a:r>
            <a:r>
              <a:rPr lang="fr-FR" dirty="0"/>
              <a:t> décision de l’attribution ou non du Sésame en Novembre 2026</a:t>
            </a:r>
          </a:p>
          <a:p>
            <a:pPr lvl="2"/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46AD8E-01A9-4B23-B1B4-ACE76B50E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55F4806-56FC-4229-8081-E7F2C971A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 2026-5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DF4DC7-A1FA-4D7D-ADD5-CE2EDEA7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09313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E0C5EA-1FC3-45C4-A477-A358574F1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Besoins manquants RH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AFBD1FA-AFCC-4D79-A46F-F00BB3EC4B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92402"/>
            <a:ext cx="12192000" cy="5021781"/>
          </a:xfrm>
        </p:spPr>
        <p:txBody>
          <a:bodyPr/>
          <a:lstStyle/>
          <a:p>
            <a:r>
              <a:rPr lang="fr-FR" dirty="0">
                <a:solidFill>
                  <a:schemeClr val="tx1"/>
                </a:solidFill>
              </a:rPr>
              <a:t>RAS</a:t>
            </a:r>
            <a:endParaRPr lang="fr-FR" dirty="0">
              <a:solidFill>
                <a:srgbClr val="00B050"/>
              </a:solidFill>
              <a:sym typeface="Symbol" panose="05050102010706020507" pitchFamily="18" charset="2"/>
            </a:endParaRPr>
          </a:p>
          <a:p>
            <a:endParaRPr lang="fr-FR" dirty="0"/>
          </a:p>
          <a:p>
            <a:endParaRPr lang="fr-FR" dirty="0"/>
          </a:p>
          <a:p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0CF315B-FD6B-4243-8E74-422BCAA9BB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1D4EC9A-D737-4B27-8C96-E20004201E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 2026-5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372F41-30C1-4F75-92E5-97286980C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491441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D07A03-A947-46F9-BBD8-5A4826CAD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Points de vigilance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0666B1-D1D6-446B-8001-039ADDDF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86910"/>
            <a:ext cx="12192000" cy="5021781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fr-FR" dirty="0"/>
              <a:t>Budget WP7 :</a:t>
            </a:r>
          </a:p>
          <a:p>
            <a:pPr lvl="1">
              <a:lnSpc>
                <a:spcPct val="120000"/>
              </a:lnSpc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Transports équipements HZB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 dépenses à engager à court terme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Financement SESAME pour ICB et cryostat booster : montant de l’aide régionale revue à la baisse : 600 k€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 500 k€ ;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on croise les doigts</a:t>
            </a:r>
          </a:p>
          <a:p>
            <a:pPr lvl="1">
              <a:lnSpc>
                <a:spcPct val="120000"/>
              </a:lnSpc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Financement pour installation équipements ? 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 chiffrage à réaliser ; prise de contact avec RAK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r>
              <a:rPr lang="fr-FR" dirty="0">
                <a:solidFill>
                  <a:schemeClr val="accent2">
                    <a:lumMod val="75000"/>
                  </a:schemeClr>
                </a:solidFill>
              </a:rPr>
              <a:t>Financement pour mise en service ?</a:t>
            </a:r>
            <a:r>
              <a:rPr lang="fr-FR" dirty="0">
                <a:solidFill>
                  <a:schemeClr val="accent2">
                    <a:lumMod val="75000"/>
                  </a:schemeClr>
                </a:solidFill>
                <a:sym typeface="Symbol" panose="05050102010706020507" pitchFamily="18" charset="2"/>
              </a:rPr>
              <a:t>  chiffrage à réaliser ; prise de contact avec RAK </a:t>
            </a:r>
            <a:endParaRPr lang="fr-FR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20000"/>
              </a:lnSpc>
            </a:pPr>
            <a:r>
              <a:rPr lang="fr-FR" dirty="0"/>
              <a:t>Fourniture HZB :</a:t>
            </a:r>
          </a:p>
          <a:p>
            <a:pPr lvl="1">
              <a:lnSpc>
                <a:spcPct val="120000"/>
              </a:lnSpc>
            </a:pPr>
            <a:r>
              <a:rPr lang="fr-FR" dirty="0">
                <a:solidFill>
                  <a:srgbClr val="FF0000"/>
                </a:solidFill>
                <a:sym typeface="Symbol" panose="05050102010706020507" pitchFamily="18" charset="2"/>
              </a:rPr>
              <a:t>Lieu de stockage à décider rapidement (pour tous les équipements) 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9ED57D-D1D9-4489-A811-06761B23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472DF8-1B3C-4B4D-95E0-55AF5C643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 2026-5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C92BF6-6D5C-4D58-ABD6-4F4773D3F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60253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FD07A03-A947-46F9-BBD8-5A4826CAD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Questions au management projet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0666B1-D1D6-446B-8001-039ADDDFC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990110"/>
            <a:ext cx="12192000" cy="5021781"/>
          </a:xfrm>
        </p:spPr>
        <p:txBody>
          <a:bodyPr>
            <a:normAutofit lnSpcReduction="10000"/>
          </a:bodyPr>
          <a:lstStyle/>
          <a:p>
            <a:r>
              <a:rPr lang="fr-FR" strike="sngStrik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1- Lancement études de détail boite à vannes Booster : 2025 </a:t>
            </a:r>
            <a:r>
              <a:rPr lang="fr-FR" strike="sngStrike" dirty="0">
                <a:solidFill>
                  <a:schemeClr val="tx1">
                    <a:lumMod val="50000"/>
                    <a:lumOff val="50000"/>
                  </a:schemeClr>
                </a:solidFill>
                <a:sym typeface="Symbol" panose="05050102010706020507" pitchFamily="18" charset="2"/>
              </a:rPr>
              <a:t></a:t>
            </a:r>
            <a:r>
              <a:rPr lang="fr-FR" strike="sngStrik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2026</a:t>
            </a:r>
          </a:p>
          <a:p>
            <a:r>
              <a:rPr lang="fr-FR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2- Quel outil pour un planning exploitable ? </a:t>
            </a:r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</a:rPr>
              <a:t>3- Injecteur : possibilité de fonctionner à 4 K / en mode pulsé ?</a:t>
            </a:r>
          </a:p>
          <a:p>
            <a:r>
              <a:rPr lang="fr-FR" strike="sngStrike" dirty="0">
                <a:solidFill>
                  <a:schemeClr val="bg1">
                    <a:lumMod val="50000"/>
                  </a:schemeClr>
                </a:solidFill>
              </a:rPr>
              <a:t>4- Ligne de transfert HZB (MTL) que l’on ne veut pas : informer HZB</a:t>
            </a:r>
          </a:p>
          <a:p>
            <a:r>
              <a:rPr lang="fr-FR" dirty="0">
                <a:solidFill>
                  <a:srgbClr val="FF0000"/>
                </a:solidFill>
              </a:rPr>
              <a:t>5- Place de parking pour la Cold Box</a:t>
            </a:r>
          </a:p>
          <a:p>
            <a:r>
              <a:rPr lang="fr-FR" strike="sngStrike" dirty="0">
                <a:solidFill>
                  <a:schemeClr val="tx1">
                    <a:lumMod val="50000"/>
                    <a:lumOff val="50000"/>
                  </a:schemeClr>
                </a:solidFill>
              </a:rPr>
              <a:t>6</a:t>
            </a:r>
            <a:r>
              <a:rPr lang="fr-FR" strike="sngStrike" dirty="0">
                <a:solidFill>
                  <a:schemeClr val="tx1">
                    <a:lumMod val="50000"/>
                    <a:lumOff val="50000"/>
                  </a:schemeClr>
                </a:solidFill>
                <a:latin typeface="monospace"/>
              </a:rPr>
              <a:t>- Qui gère, centralise et défini les paramètres machines et les docs machines (dont PID...) ?</a:t>
            </a:r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monospace"/>
              </a:rPr>
              <a:t>7- Qui gère les installations sur sites ?</a:t>
            </a:r>
          </a:p>
          <a:p>
            <a:r>
              <a:rPr lang="fr-FR" dirty="0">
                <a:solidFill>
                  <a:schemeClr val="bg1">
                    <a:lumMod val="50000"/>
                  </a:schemeClr>
                </a:solidFill>
                <a:latin typeface="monospace"/>
              </a:rPr>
              <a:t>8- Qui gère/défini les opérations futures de PERLE (comment opèrera-t-on PERLE) ?</a:t>
            </a:r>
            <a:br>
              <a:rPr lang="fr-FR" dirty="0">
                <a:solidFill>
                  <a:schemeClr val="bg1">
                    <a:lumMod val="50000"/>
                  </a:schemeClr>
                </a:solidFill>
                <a:latin typeface="monospace"/>
              </a:rPr>
            </a:br>
            <a:endParaRPr lang="fr-FR" dirty="0">
              <a:solidFill>
                <a:schemeClr val="bg1">
                  <a:lumMod val="50000"/>
                </a:schemeClr>
              </a:solidFill>
            </a:endParaRPr>
          </a:p>
          <a:p>
            <a:pPr lvl="1">
              <a:lnSpc>
                <a:spcPct val="120000"/>
              </a:lnSpc>
            </a:pPr>
            <a:endParaRPr lang="fr-FR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9ED57D-D1D9-4489-A811-06761B23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/>
              <a:t>05/10/26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472DF8-1B3C-4B4D-95E0-55AF5C643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/>
              <a:t>PERLE- Project Progress </a:t>
            </a:r>
            <a:r>
              <a:rPr lang="fr-FR" dirty="0" err="1"/>
              <a:t>Review</a:t>
            </a:r>
            <a:r>
              <a:rPr lang="fr-FR" dirty="0"/>
              <a:t> 2026-5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C92BF6-6D5C-4D58-ABD6-4F4773D3F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5C1CE2-6D07-417E-AC36-B374E24F93EB}" type="slidenum">
              <a:rPr lang="fr-FR" smtClean="0"/>
              <a:pPr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3853803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4587</TotalTime>
  <Words>1078</Words>
  <Application>Microsoft Office PowerPoint</Application>
  <PresentationFormat>Grand écran</PresentationFormat>
  <Paragraphs>151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19" baseType="lpstr">
      <vt:lpstr>Arial</vt:lpstr>
      <vt:lpstr>Calibri</vt:lpstr>
      <vt:lpstr>Calibri Light</vt:lpstr>
      <vt:lpstr>Courier New</vt:lpstr>
      <vt:lpstr>monospace</vt:lpstr>
      <vt:lpstr>Symbol</vt:lpstr>
      <vt:lpstr>Thème Office</vt:lpstr>
      <vt:lpstr>Conception personnalisée</vt:lpstr>
      <vt:lpstr>Présentation PowerPoint</vt:lpstr>
      <vt:lpstr>Etat d’avancement</vt:lpstr>
      <vt:lpstr>Etat d’avancement</vt:lpstr>
      <vt:lpstr>Etat d’avancement</vt:lpstr>
      <vt:lpstr>Etat d’avancement</vt:lpstr>
      <vt:lpstr>Etat d’avancement</vt:lpstr>
      <vt:lpstr>Etat d’avancement</vt:lpstr>
      <vt:lpstr>Planning et principaux jalons du WP7</vt:lpstr>
      <vt:lpstr>Besoins manquants RH</vt:lpstr>
      <vt:lpstr>Points de vigilance</vt:lpstr>
      <vt:lpstr>Questions au management projet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Sophie Cavalier</dc:creator>
  <cp:lastModifiedBy>Patxi Duthil</cp:lastModifiedBy>
  <cp:revision>111</cp:revision>
  <dcterms:created xsi:type="dcterms:W3CDTF">2025-10-02T12:37:31Z</dcterms:created>
  <dcterms:modified xsi:type="dcterms:W3CDTF">2026-10-05T08:11:56Z</dcterms:modified>
</cp:coreProperties>
</file>