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1" r:id="rId5"/>
    <p:sldId id="259" r:id="rId6"/>
    <p:sldId id="263" r:id="rId7"/>
    <p:sldId id="260" r:id="rId8"/>
    <p:sldId id="264" r:id="rId9"/>
    <p:sldId id="262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91E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2208" autoAdjust="0"/>
  </p:normalViewPr>
  <p:slideViewPr>
    <p:cSldViewPr snapToGrid="0">
      <p:cViewPr varScale="1">
        <p:scale>
          <a:sx n="119" d="100"/>
          <a:sy n="119" d="100"/>
        </p:scale>
        <p:origin x="1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F15FFF-2D7C-4E03-9BEA-5391BFD7B26F}" type="doc">
      <dgm:prSet loTypeId="urn:microsoft.com/office/officeart/2005/8/layout/vList2" loCatId="list" qsTypeId="urn:microsoft.com/office/officeart/2005/8/quickstyle/3d5" qsCatId="3D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9B184618-E609-4AF3-9FF6-1E062A5FDA41}">
      <dgm:prSet/>
      <dgm:spPr/>
      <dgm:t>
        <a:bodyPr/>
        <a:lstStyle/>
        <a:p>
          <a:r>
            <a:rPr lang="fr-FR" dirty="0"/>
            <a:t>Marché notifié !!!</a:t>
          </a:r>
        </a:p>
      </dgm:t>
    </dgm:pt>
    <dgm:pt modelId="{A39E2218-733D-4FC3-A244-BA0DC1164F37}" type="parTrans" cxnId="{FDEF41DE-F44B-4C99-A730-3079348FB84F}">
      <dgm:prSet/>
      <dgm:spPr/>
      <dgm:t>
        <a:bodyPr/>
        <a:lstStyle/>
        <a:p>
          <a:endParaRPr lang="fr-FR"/>
        </a:p>
      </dgm:t>
    </dgm:pt>
    <dgm:pt modelId="{4DB1B9D9-DF3E-4793-BB3D-9D49A0BC9797}" type="sibTrans" cxnId="{FDEF41DE-F44B-4C99-A730-3079348FB84F}">
      <dgm:prSet/>
      <dgm:spPr/>
      <dgm:t>
        <a:bodyPr/>
        <a:lstStyle/>
        <a:p>
          <a:endParaRPr lang="fr-FR"/>
        </a:p>
      </dgm:t>
    </dgm:pt>
    <dgm:pt modelId="{F0541FAA-AADC-4B37-8F38-F02AC0740C95}" type="pres">
      <dgm:prSet presAssocID="{85F15FFF-2D7C-4E03-9BEA-5391BFD7B26F}" presName="linear" presStyleCnt="0">
        <dgm:presLayoutVars>
          <dgm:animLvl val="lvl"/>
          <dgm:resizeHandles val="exact"/>
        </dgm:presLayoutVars>
      </dgm:prSet>
      <dgm:spPr/>
    </dgm:pt>
    <dgm:pt modelId="{C257FE2D-6B25-4104-833F-E93B9C010458}" type="pres">
      <dgm:prSet presAssocID="{9B184618-E609-4AF3-9FF6-1E062A5FDA4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B3E48A04-BEBA-4226-8CC1-05A7163C3B31}" type="presOf" srcId="{85F15FFF-2D7C-4E03-9BEA-5391BFD7B26F}" destId="{F0541FAA-AADC-4B37-8F38-F02AC0740C95}" srcOrd="0" destOrd="0" presId="urn:microsoft.com/office/officeart/2005/8/layout/vList2"/>
    <dgm:cxn modelId="{FDEF41DE-F44B-4C99-A730-3079348FB84F}" srcId="{85F15FFF-2D7C-4E03-9BEA-5391BFD7B26F}" destId="{9B184618-E609-4AF3-9FF6-1E062A5FDA41}" srcOrd="0" destOrd="0" parTransId="{A39E2218-733D-4FC3-A244-BA0DC1164F37}" sibTransId="{4DB1B9D9-DF3E-4793-BB3D-9D49A0BC9797}"/>
    <dgm:cxn modelId="{C2223ADF-7AAA-45A2-8D74-00A8E4C96581}" type="presOf" srcId="{9B184618-E609-4AF3-9FF6-1E062A5FDA41}" destId="{C257FE2D-6B25-4104-833F-E93B9C010458}" srcOrd="0" destOrd="0" presId="urn:microsoft.com/office/officeart/2005/8/layout/vList2"/>
    <dgm:cxn modelId="{115D3656-4691-44ED-A7ED-6604EBD9A55E}" type="presParOf" srcId="{F0541FAA-AADC-4B37-8F38-F02AC0740C95}" destId="{C257FE2D-6B25-4104-833F-E93B9C01045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7FE2D-6B25-4104-833F-E93B9C010458}">
      <dsp:nvSpPr>
        <dsp:cNvPr id="0" name=""/>
        <dsp:cNvSpPr/>
      </dsp:nvSpPr>
      <dsp:spPr>
        <a:xfrm>
          <a:off x="0" y="145563"/>
          <a:ext cx="2911641" cy="6715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dirty="0"/>
            <a:t>Marché notifié !!!</a:t>
          </a:r>
        </a:p>
      </dsp:txBody>
      <dsp:txXfrm>
        <a:off x="32784" y="178347"/>
        <a:ext cx="2846073" cy="606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FCD67-1EE2-46D2-AB82-601BA5FE82FB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3B56A-314A-4C48-980C-897E4A7582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5623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3B56A-314A-4C48-980C-897E4A75824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192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3E68-4ADD-4C00-BBC8-A27EBFB33B02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C5F50-6264-4631-A09D-212842917D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218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-slide-fili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" y="1"/>
            <a:ext cx="12191598" cy="6857999"/>
          </a:xfrm>
          <a:prstGeom prst="rect">
            <a:avLst/>
          </a:prstGeom>
        </p:spPr>
      </p:pic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591738" y="169116"/>
            <a:ext cx="6438063" cy="488983"/>
          </a:xfrm>
        </p:spPr>
        <p:txBody>
          <a:bodyPr>
            <a:normAutofit/>
          </a:bodyPr>
          <a:lstStyle>
            <a:lvl1pPr>
              <a:defRPr lang="fr-FR" sz="2716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C4462A-4DA5-4062-B546-4046D703B0F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187325" y="6503779"/>
            <a:ext cx="25250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/>
              <a:t>PERLE PPR6 WP13 + D-</a:t>
            </a:r>
            <a:r>
              <a:rPr lang="fr-FR" sz="1400" dirty="0" err="1"/>
              <a:t>Tox</a:t>
            </a: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560D4036-EE21-4843-97A7-4494D5FB6437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126466" y="6512645"/>
            <a:ext cx="8636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C5597758-789E-4ED3-92FB-9388A9AB3262}" type="slidenum">
              <a:rPr lang="fr-FR" sz="1100" smtClean="0">
                <a:solidFill>
                  <a:schemeClr val="bg1"/>
                </a:solidFill>
                <a:latin typeface="Calibri" panose="020F0502020204030204" pitchFamily="34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r>
              <a:rPr lang="fr-FR" sz="1100" dirty="0">
                <a:solidFill>
                  <a:schemeClr val="bg1"/>
                </a:solidFill>
                <a:latin typeface="Calibri" panose="020F0502020204030204" pitchFamily="34" charset="0"/>
              </a:rPr>
              <a:t>/10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8F583BF-B7C1-469A-AD94-1F2ABF0CAC1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01934" y="6527512"/>
            <a:ext cx="92845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>
                <a:solidFill>
                  <a:schemeClr val="bg1"/>
                </a:solidFill>
              </a:rPr>
              <a:t>05/10/2026 </a:t>
            </a:r>
          </a:p>
        </p:txBody>
      </p:sp>
    </p:spTree>
    <p:extLst>
      <p:ext uri="{BB962C8B-B14F-4D97-AF65-F5344CB8AC3E}">
        <p14:creationId xmlns:p14="http://schemas.microsoft.com/office/powerpoint/2010/main" val="307335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B3E68-4ADD-4C00-BBC8-A27EBFB33B02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C5F50-6264-4631-A09D-212842917D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48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7AEF79A-4450-4B31-A341-CBD0FD3F7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736" y="1125677"/>
            <a:ext cx="9841509" cy="474972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C118EFC-B0A7-4C84-99F7-19AF5152FE25}"/>
              </a:ext>
            </a:extLst>
          </p:cNvPr>
          <p:cNvSpPr txBox="1"/>
          <p:nvPr/>
        </p:nvSpPr>
        <p:spPr>
          <a:xfrm>
            <a:off x="2533293" y="144379"/>
            <a:ext cx="4779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WP 13 Point sur les travaux du CPER</a:t>
            </a:r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4480D1A8-EFCF-4E13-AF5E-D08B1913F8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9666393"/>
              </p:ext>
            </p:extLst>
          </p:nvPr>
        </p:nvGraphicFramePr>
        <p:xfrm>
          <a:off x="6858000" y="2301861"/>
          <a:ext cx="2911641" cy="962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30563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91C7E776-E6A8-4E0D-8956-77B41348AD1E}"/>
              </a:ext>
            </a:extLst>
          </p:cNvPr>
          <p:cNvSpPr txBox="1"/>
          <p:nvPr/>
        </p:nvSpPr>
        <p:spPr>
          <a:xfrm>
            <a:off x="5625763" y="3142908"/>
            <a:ext cx="2671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PPR5 (+ 4 mois)</a:t>
            </a:r>
          </a:p>
          <a:p>
            <a:endParaRPr lang="fr-FR" sz="2400" b="1" dirty="0">
              <a:solidFill>
                <a:srgbClr val="0070C0"/>
              </a:solidFill>
            </a:endParaRPr>
          </a:p>
          <a:p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18EFC-B0A7-4C84-99F7-19AF5152FE25}"/>
              </a:ext>
            </a:extLst>
          </p:cNvPr>
          <p:cNvSpPr txBox="1"/>
          <p:nvPr/>
        </p:nvSpPr>
        <p:spPr>
          <a:xfrm>
            <a:off x="2533293" y="144379"/>
            <a:ext cx="4779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WP 13 Point sur les travaux du CPER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72DD2C-A095-43E0-8E88-3EC93D23987C}"/>
              </a:ext>
            </a:extLst>
          </p:cNvPr>
          <p:cNvSpPr txBox="1"/>
          <p:nvPr/>
        </p:nvSpPr>
        <p:spPr>
          <a:xfrm>
            <a:off x="2902941" y="991776"/>
            <a:ext cx="69155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400" b="1">
                <a:solidFill>
                  <a:srgbClr val="0070C0"/>
                </a:solidFill>
              </a:defRPr>
            </a:lvl1pPr>
          </a:lstStyle>
          <a:p>
            <a:r>
              <a:rPr lang="fr-FR" dirty="0"/>
              <a:t>1ère Réunion le 6/10 avec le bureau d’études OTE</a:t>
            </a:r>
          </a:p>
          <a:p>
            <a:r>
              <a:rPr lang="fr-FR" dirty="0"/>
              <a:t> (Structure - CVC-Plomberie – Electricité)</a:t>
            </a:r>
          </a:p>
          <a:p>
            <a:r>
              <a:rPr lang="fr-FR" dirty="0"/>
              <a:t>  </a:t>
            </a:r>
          </a:p>
          <a:p>
            <a:r>
              <a:rPr lang="fr-FR" dirty="0"/>
              <a:t>+ visite technique Igloo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F2EFFEB-64AF-4B58-9FCB-3B06D99B1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52" y="3232703"/>
            <a:ext cx="4899705" cy="2244662"/>
          </a:xfrm>
          <a:prstGeom prst="rect">
            <a:avLst/>
          </a:prstGeom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7E16D25F-4C08-49DE-AF51-E7D032388F29}"/>
              </a:ext>
            </a:extLst>
          </p:cNvPr>
          <p:cNvSpPr/>
          <p:nvPr/>
        </p:nvSpPr>
        <p:spPr>
          <a:xfrm>
            <a:off x="5662864" y="3922294"/>
            <a:ext cx="497304" cy="2245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C759448-EE66-4C04-BCDD-63FEEA4E28CC}"/>
              </a:ext>
            </a:extLst>
          </p:cNvPr>
          <p:cNvSpPr txBox="1"/>
          <p:nvPr/>
        </p:nvSpPr>
        <p:spPr>
          <a:xfrm>
            <a:off x="6263934" y="3754869"/>
            <a:ext cx="1418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Juillet 26</a:t>
            </a:r>
          </a:p>
          <a:p>
            <a:endParaRPr lang="fr-FR" sz="2400" b="1" dirty="0"/>
          </a:p>
          <a:p>
            <a:endParaRPr lang="fr-FR" sz="2400" b="1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2609FEAE-9035-473C-A1A6-701AB0EFEE63}"/>
              </a:ext>
            </a:extLst>
          </p:cNvPr>
          <p:cNvSpPr/>
          <p:nvPr/>
        </p:nvSpPr>
        <p:spPr>
          <a:xfrm>
            <a:off x="5669454" y="5252775"/>
            <a:ext cx="497304" cy="2245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FAE4F5-DB79-47DA-8A2D-C60AE4C5BB6C}"/>
              </a:ext>
            </a:extLst>
          </p:cNvPr>
          <p:cNvSpPr txBox="1"/>
          <p:nvPr/>
        </p:nvSpPr>
        <p:spPr>
          <a:xfrm>
            <a:off x="6217474" y="5091090"/>
            <a:ext cx="1661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Janvier 28</a:t>
            </a:r>
          </a:p>
          <a:p>
            <a:endParaRPr lang="fr-FR" sz="2400" b="1" dirty="0"/>
          </a:p>
          <a:p>
            <a:endParaRPr lang="fr-FR" sz="2400" b="1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50FB77A3-B2D3-4B39-85FD-3EA139FD1D52}"/>
              </a:ext>
            </a:extLst>
          </p:cNvPr>
          <p:cNvSpPr/>
          <p:nvPr/>
        </p:nvSpPr>
        <p:spPr>
          <a:xfrm>
            <a:off x="8125852" y="3905392"/>
            <a:ext cx="497304" cy="2245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D7D734C6-855F-46CD-ACD1-E158F205DEE3}"/>
              </a:ext>
            </a:extLst>
          </p:cNvPr>
          <p:cNvSpPr/>
          <p:nvPr/>
        </p:nvSpPr>
        <p:spPr>
          <a:xfrm>
            <a:off x="8132442" y="5235873"/>
            <a:ext cx="497304" cy="2245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B5D2365-BC0D-4D9D-9FFD-36FC9E8CE9A9}"/>
              </a:ext>
            </a:extLst>
          </p:cNvPr>
          <p:cNvSpPr txBox="1"/>
          <p:nvPr/>
        </p:nvSpPr>
        <p:spPr>
          <a:xfrm>
            <a:off x="8002808" y="3142907"/>
            <a:ext cx="2885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PPR6 (+ 3 mois)</a:t>
            </a:r>
          </a:p>
          <a:p>
            <a:endParaRPr lang="fr-FR" sz="2400" b="1" dirty="0">
              <a:solidFill>
                <a:srgbClr val="0070C0"/>
              </a:solidFill>
            </a:endParaRPr>
          </a:p>
          <a:p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A7A9DF-0322-42FE-93EA-777C259F0479}"/>
              </a:ext>
            </a:extLst>
          </p:cNvPr>
          <p:cNvSpPr txBox="1"/>
          <p:nvPr/>
        </p:nvSpPr>
        <p:spPr>
          <a:xfrm>
            <a:off x="8661510" y="3760311"/>
            <a:ext cx="1614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Octobre 26</a:t>
            </a:r>
          </a:p>
          <a:p>
            <a:endParaRPr lang="fr-FR" sz="2400" b="1" dirty="0"/>
          </a:p>
          <a:p>
            <a:endParaRPr lang="fr-FR" sz="24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1DB9A3B-112A-4C23-865F-1682C81A1683}"/>
              </a:ext>
            </a:extLst>
          </p:cNvPr>
          <p:cNvSpPr txBox="1"/>
          <p:nvPr/>
        </p:nvSpPr>
        <p:spPr>
          <a:xfrm>
            <a:off x="8835483" y="5096532"/>
            <a:ext cx="1661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403560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9A8B2C6-E72B-49B6-A5BD-35A7A7C02DC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1027" y="1495426"/>
            <a:ext cx="8357507" cy="488088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C118EFC-B0A7-4C84-99F7-19AF5152FE25}"/>
              </a:ext>
            </a:extLst>
          </p:cNvPr>
          <p:cNvSpPr txBox="1"/>
          <p:nvPr/>
        </p:nvSpPr>
        <p:spPr>
          <a:xfrm>
            <a:off x="2533293" y="144379"/>
            <a:ext cx="3259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WP 13 en lien avec le 12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72DD2C-A095-43E0-8E88-3EC93D23987C}"/>
              </a:ext>
            </a:extLst>
          </p:cNvPr>
          <p:cNvSpPr txBox="1"/>
          <p:nvPr/>
        </p:nvSpPr>
        <p:spPr>
          <a:xfrm>
            <a:off x="250755" y="1627542"/>
            <a:ext cx="55146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Détail de l’implantation 3D pour définition du besoin (Béton, Cryo, RF…)</a:t>
            </a:r>
          </a:p>
          <a:p>
            <a:r>
              <a:rPr lang="fr-FR" sz="2400" b="1" dirty="0">
                <a:solidFill>
                  <a:srgbClr val="0070C0"/>
                </a:solidFill>
              </a:rPr>
              <a:t>Réflexion sur les accès installation et maintenance (Réunion le 16/10 </a:t>
            </a:r>
            <a:r>
              <a:rPr lang="fr-FR" sz="2400" b="1" dirty="0" err="1">
                <a:solidFill>
                  <a:srgbClr val="0070C0"/>
                </a:solidFill>
              </a:rPr>
              <a:t>IJCLab</a:t>
            </a:r>
            <a:r>
              <a:rPr lang="fr-FR" sz="2400" b="1" dirty="0">
                <a:solidFill>
                  <a:srgbClr val="0070C0"/>
                </a:solidFill>
              </a:rPr>
              <a:t>)</a:t>
            </a:r>
          </a:p>
          <a:p>
            <a:endParaRPr lang="fr-FR" sz="2400" b="1" dirty="0"/>
          </a:p>
          <a:p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326201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C118EFC-B0A7-4C84-99F7-19AF5152FE25}"/>
              </a:ext>
            </a:extLst>
          </p:cNvPr>
          <p:cNvSpPr txBox="1"/>
          <p:nvPr/>
        </p:nvSpPr>
        <p:spPr>
          <a:xfrm>
            <a:off x="2533293" y="144379"/>
            <a:ext cx="2754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D-</a:t>
            </a:r>
            <a:r>
              <a:rPr lang="fr-FR" sz="2400" b="1" dirty="0" err="1"/>
              <a:t>Tox</a:t>
            </a:r>
            <a:r>
              <a:rPr lang="fr-FR" sz="2400" b="1" dirty="0"/>
              <a:t> : Organisation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72DD2C-A095-43E0-8E88-3EC93D23987C}"/>
              </a:ext>
            </a:extLst>
          </p:cNvPr>
          <p:cNvSpPr txBox="1"/>
          <p:nvPr/>
        </p:nvSpPr>
        <p:spPr>
          <a:xfrm>
            <a:off x="2279137" y="886539"/>
            <a:ext cx="8113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Codec le 21/01/26 : équipe projet + planification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FE3A600-540D-49B0-9920-0DCB2E67F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16" y="1407395"/>
            <a:ext cx="3627337" cy="204061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0B68CBB-FA52-48AB-93AB-F87F9EB27418}"/>
              </a:ext>
            </a:extLst>
          </p:cNvPr>
          <p:cNvSpPr txBox="1"/>
          <p:nvPr/>
        </p:nvSpPr>
        <p:spPr>
          <a:xfrm>
            <a:off x="3910625" y="3639517"/>
            <a:ext cx="4630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Identification et aménagement zone de stockage à Super ACO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820A12-885E-4D6B-A6D9-46C0324CC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886" y="1324039"/>
            <a:ext cx="3219300" cy="227025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334E08D-EC93-4639-8D16-ECEB7712C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74" y="1553682"/>
            <a:ext cx="3658642" cy="2040614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91F5B9E-FDA6-4AEA-B613-11A3C545B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958138" y="4657969"/>
            <a:ext cx="5016853" cy="158527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8BD8D4B-08AD-4105-A980-721D2E189D4A}"/>
              </a:ext>
            </a:extLst>
          </p:cNvPr>
          <p:cNvSpPr txBox="1"/>
          <p:nvPr/>
        </p:nvSpPr>
        <p:spPr>
          <a:xfrm>
            <a:off x="218144" y="3616658"/>
            <a:ext cx="4630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Procédure de démontage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E0632C8-6633-4A7E-BAA1-680B6CA18F9B}"/>
              </a:ext>
            </a:extLst>
          </p:cNvPr>
          <p:cNvSpPr txBox="1"/>
          <p:nvPr/>
        </p:nvSpPr>
        <p:spPr>
          <a:xfrm>
            <a:off x="7802881" y="3639517"/>
            <a:ext cx="4630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Réunions régulières</a:t>
            </a:r>
          </a:p>
          <a:p>
            <a:pPr algn="ctr"/>
            <a:r>
              <a:rPr lang="fr-FR" sz="2400" b="1" dirty="0">
                <a:solidFill>
                  <a:srgbClr val="0070C0"/>
                </a:solidFill>
              </a:rPr>
              <a:t>(CR + Atrium)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E3694DE-3CAA-4A67-9781-BD8E2A3F96E6}"/>
              </a:ext>
            </a:extLst>
          </p:cNvPr>
          <p:cNvSpPr txBox="1"/>
          <p:nvPr/>
        </p:nvSpPr>
        <p:spPr>
          <a:xfrm>
            <a:off x="5487732" y="5140464"/>
            <a:ext cx="4630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Gros support « qualité »</a:t>
            </a:r>
          </a:p>
          <a:p>
            <a:pPr algn="ctr"/>
            <a:r>
              <a:rPr lang="fr-FR" sz="2400" b="1" dirty="0">
                <a:solidFill>
                  <a:srgbClr val="0070C0"/>
                </a:solidFill>
              </a:rPr>
              <a:t>Inventaire – Traçabilité</a:t>
            </a:r>
          </a:p>
          <a:p>
            <a:pPr algn="ctr"/>
            <a:r>
              <a:rPr lang="fr-FR" sz="2400" b="1" dirty="0">
                <a:solidFill>
                  <a:srgbClr val="0070C0"/>
                </a:solidFill>
              </a:rPr>
              <a:t>Archivage</a:t>
            </a:r>
          </a:p>
        </p:txBody>
      </p:sp>
    </p:spTree>
    <p:extLst>
      <p:ext uri="{BB962C8B-B14F-4D97-AF65-F5344CB8AC3E}">
        <p14:creationId xmlns:p14="http://schemas.microsoft.com/office/powerpoint/2010/main" val="947430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C118EFC-B0A7-4C84-99F7-19AF5152FE25}"/>
              </a:ext>
            </a:extLst>
          </p:cNvPr>
          <p:cNvSpPr txBox="1"/>
          <p:nvPr/>
        </p:nvSpPr>
        <p:spPr>
          <a:xfrm>
            <a:off x="2533293" y="144379"/>
            <a:ext cx="3334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D-</a:t>
            </a:r>
            <a:r>
              <a:rPr lang="fr-FR" sz="2400" b="1" dirty="0" err="1"/>
              <a:t>Tox</a:t>
            </a:r>
            <a:r>
              <a:rPr lang="fr-FR" sz="2400" b="1" dirty="0"/>
              <a:t> : Premières étapes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72DD2C-A095-43E0-8E88-3EC93D23987C}"/>
              </a:ext>
            </a:extLst>
          </p:cNvPr>
          <p:cNvSpPr txBox="1"/>
          <p:nvPr/>
        </p:nvSpPr>
        <p:spPr>
          <a:xfrm>
            <a:off x="167716" y="2312639"/>
            <a:ext cx="53364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Arrêt de la machine le 17/07</a:t>
            </a:r>
          </a:p>
          <a:p>
            <a:r>
              <a:rPr lang="fr-FR" sz="2400" b="1" dirty="0">
                <a:solidFill>
                  <a:srgbClr val="0070C0"/>
                </a:solidFill>
              </a:rPr>
              <a:t>Contrôle radiologique SPR fin Aout</a:t>
            </a:r>
          </a:p>
          <a:p>
            <a:r>
              <a:rPr lang="fr-FR" sz="2400" b="1" dirty="0">
                <a:solidFill>
                  <a:srgbClr val="0070C0"/>
                </a:solidFill>
              </a:rPr>
              <a:t>Remise à la PA (azote) machine 26/08</a:t>
            </a:r>
          </a:p>
          <a:p>
            <a:r>
              <a:rPr lang="fr-FR" sz="2400" b="1" dirty="0">
                <a:solidFill>
                  <a:srgbClr val="0070C0"/>
                </a:solidFill>
              </a:rPr>
              <a:t>Pompage SF6 du réseau HF 02/09</a:t>
            </a:r>
          </a:p>
          <a:p>
            <a:r>
              <a:rPr lang="fr-FR" sz="2400" b="1" dirty="0">
                <a:solidFill>
                  <a:srgbClr val="0070C0"/>
                </a:solidFill>
              </a:rPr>
              <a:t>Déconnexion électricité - eau (aimants)</a:t>
            </a:r>
          </a:p>
          <a:p>
            <a:r>
              <a:rPr lang="fr-FR" sz="2400" b="1" dirty="0">
                <a:solidFill>
                  <a:srgbClr val="0070C0"/>
                </a:solidFill>
              </a:rPr>
              <a:t> </a:t>
            </a:r>
          </a:p>
          <a:p>
            <a:r>
              <a:rPr lang="fr-FR" sz="2400" b="1" dirty="0">
                <a:solidFill>
                  <a:srgbClr val="0070C0"/>
                </a:solidFill>
              </a:rPr>
              <a:t>  </a:t>
            </a:r>
          </a:p>
          <a:p>
            <a:endParaRPr lang="fr-FR" sz="2400" b="1" dirty="0"/>
          </a:p>
          <a:p>
            <a:endParaRPr lang="fr-FR" sz="24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9004B8-87FD-4282-ADC4-EA02DE695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161" y="906381"/>
            <a:ext cx="3068032" cy="435313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15727E-6E46-4485-B4AE-E6EC424A3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193" y="906381"/>
            <a:ext cx="3068032" cy="438290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C86608A-DC36-4A7B-AF49-5F48C7479013}"/>
              </a:ext>
            </a:extLst>
          </p:cNvPr>
          <p:cNvSpPr txBox="1"/>
          <p:nvPr/>
        </p:nvSpPr>
        <p:spPr>
          <a:xfrm>
            <a:off x="5504161" y="5190852"/>
            <a:ext cx="6791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Plus de 50 points de mesure.</a:t>
            </a:r>
          </a:p>
          <a:p>
            <a:r>
              <a:rPr lang="fr-FR" sz="2400" b="1" dirty="0">
                <a:solidFill>
                  <a:srgbClr val="0070C0"/>
                </a:solidFill>
              </a:rPr>
              <a:t>Valeurs inférieures au seuils de contamination</a:t>
            </a:r>
          </a:p>
        </p:txBody>
      </p:sp>
    </p:spTree>
    <p:extLst>
      <p:ext uri="{BB962C8B-B14F-4D97-AF65-F5344CB8AC3E}">
        <p14:creationId xmlns:p14="http://schemas.microsoft.com/office/powerpoint/2010/main" val="2882424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C118EFC-B0A7-4C84-99F7-19AF5152FE25}"/>
              </a:ext>
            </a:extLst>
          </p:cNvPr>
          <p:cNvSpPr txBox="1"/>
          <p:nvPr/>
        </p:nvSpPr>
        <p:spPr>
          <a:xfrm>
            <a:off x="2533293" y="144379"/>
            <a:ext cx="3763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D-</a:t>
            </a:r>
            <a:r>
              <a:rPr lang="fr-FR" sz="2400" b="1" dirty="0" err="1"/>
              <a:t>Tox</a:t>
            </a:r>
            <a:r>
              <a:rPr lang="fr-FR" sz="2400" b="1" dirty="0"/>
              <a:t> : Démontage machine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B0CD99-BA48-4A98-84B7-1E87AA5212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7" y="1350571"/>
            <a:ext cx="4915511" cy="22107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F766BF-C248-4532-8A5F-DCFC50A269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385" y="1350572"/>
            <a:ext cx="4915510" cy="22107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336E05F-DF43-4C62-925D-583E11575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385" y="3651302"/>
            <a:ext cx="4915509" cy="221077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67469B-2512-41CF-99AB-B0684FB821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36" y="3651302"/>
            <a:ext cx="4915511" cy="22107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D5E0AA-3A52-494C-B5B4-A79CDC2833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3328" y="1350572"/>
            <a:ext cx="2029072" cy="451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992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C118EFC-B0A7-4C84-99F7-19AF5152FE25}"/>
              </a:ext>
            </a:extLst>
          </p:cNvPr>
          <p:cNvSpPr txBox="1"/>
          <p:nvPr/>
        </p:nvSpPr>
        <p:spPr>
          <a:xfrm>
            <a:off x="2533293" y="144379"/>
            <a:ext cx="3763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D-</a:t>
            </a:r>
            <a:r>
              <a:rPr lang="fr-FR" sz="2400" b="1" dirty="0" err="1"/>
              <a:t>Tox</a:t>
            </a:r>
            <a:r>
              <a:rPr lang="fr-FR" sz="2400" b="1" dirty="0"/>
              <a:t> : Démontage machine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85F0890-2481-4F12-ABD5-11688BC6C5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34" y="3730002"/>
            <a:ext cx="4431275" cy="199298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1D2C35A-82F1-40CF-AA8A-92C6CC4B04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34" y="1662941"/>
            <a:ext cx="4428862" cy="19929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8A0A34A-60E5-4471-8AF0-82FCF5A65D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0018" y="3730002"/>
            <a:ext cx="4428863" cy="199190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68C2FE5-8EAE-4352-B379-07BD66EFCE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0019" y="1662940"/>
            <a:ext cx="4431276" cy="199298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14DA223-F921-4DF8-BA24-8E18027FF6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090" y="1662939"/>
            <a:ext cx="1825540" cy="405896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C8ACA11-B900-4809-8CF3-603C549EFB82}"/>
              </a:ext>
            </a:extLst>
          </p:cNvPr>
          <p:cNvSpPr/>
          <p:nvPr/>
        </p:nvSpPr>
        <p:spPr>
          <a:xfrm>
            <a:off x="451832" y="6081339"/>
            <a:ext cx="92163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0070C0"/>
                </a:solidFill>
              </a:rPr>
              <a:t>https://atrium.in2p3.fr/nuxeo/ui/#!/browse/Atrium/Laboratoires/IJCLab/PROJETS/THOMX/D%C3%A9montage%20THOMX/Phototh%C3%A8que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5437A1-C9E2-4E54-BED6-CF8E4CE73E31}"/>
              </a:ext>
            </a:extLst>
          </p:cNvPr>
          <p:cNvSpPr/>
          <p:nvPr/>
        </p:nvSpPr>
        <p:spPr>
          <a:xfrm>
            <a:off x="3876482" y="5772212"/>
            <a:ext cx="2219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Toutes les photos ici :</a:t>
            </a:r>
          </a:p>
        </p:txBody>
      </p:sp>
    </p:spTree>
    <p:extLst>
      <p:ext uri="{BB962C8B-B14F-4D97-AF65-F5344CB8AC3E}">
        <p14:creationId xmlns:p14="http://schemas.microsoft.com/office/powerpoint/2010/main" val="1776370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C118EFC-B0A7-4C84-99F7-19AF5152FE25}"/>
              </a:ext>
            </a:extLst>
          </p:cNvPr>
          <p:cNvSpPr txBox="1"/>
          <p:nvPr/>
        </p:nvSpPr>
        <p:spPr>
          <a:xfrm>
            <a:off x="2533293" y="144379"/>
            <a:ext cx="3763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D-</a:t>
            </a:r>
            <a:r>
              <a:rPr lang="fr-FR" sz="2400" b="1" dirty="0" err="1"/>
              <a:t>Tox</a:t>
            </a:r>
            <a:r>
              <a:rPr lang="fr-FR" sz="2400" b="1" dirty="0"/>
              <a:t> : Démontage machine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FFBADE-9B38-4EE2-AA9A-5D5B622E7EFE}"/>
              </a:ext>
            </a:extLst>
          </p:cNvPr>
          <p:cNvSpPr/>
          <p:nvPr/>
        </p:nvSpPr>
        <p:spPr bwMode="auto">
          <a:xfrm>
            <a:off x="457200" y="5682650"/>
            <a:ext cx="11133221" cy="7341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>
                <a:solidFill>
                  <a:srgbClr val="0070C0"/>
                </a:solidFill>
              </a:rPr>
              <a:t>M. Baltazar, M. Benoit, E. Bourdelas, S. Brault, J-N. Cayla, J. Demailly, J-F Garault, C. Magueur, R. Marie, B. Mercier, E. Mistretta, S. Marchal, N. Pauwels, Y. Petrilli, S. Piau, L. Pinot, D. Reynet, O. Vitez, S. Wurtz, 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E6726B-918D-4C6C-838F-88530D475D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828"/>
          <a:stretch/>
        </p:blipFill>
        <p:spPr>
          <a:xfrm>
            <a:off x="67892" y="1764633"/>
            <a:ext cx="7937063" cy="382438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9AC3696-52F0-4327-9C9E-0997DB77F832}"/>
              </a:ext>
            </a:extLst>
          </p:cNvPr>
          <p:cNvSpPr/>
          <p:nvPr/>
        </p:nvSpPr>
        <p:spPr>
          <a:xfrm>
            <a:off x="2387911" y="1286690"/>
            <a:ext cx="2995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Mise sous bâche à Super ACO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8E2FE5-C08F-4250-81F8-B55B175A9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556" y="1085810"/>
            <a:ext cx="2420706" cy="38243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C6EDEF1-CF1C-472D-83E0-A39639B8230A}"/>
              </a:ext>
            </a:extLst>
          </p:cNvPr>
          <p:cNvSpPr/>
          <p:nvPr/>
        </p:nvSpPr>
        <p:spPr>
          <a:xfrm>
            <a:off x="9097413" y="4910190"/>
            <a:ext cx="1872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PV de démontage</a:t>
            </a:r>
          </a:p>
        </p:txBody>
      </p:sp>
    </p:spTree>
    <p:extLst>
      <p:ext uri="{BB962C8B-B14F-4D97-AF65-F5344CB8AC3E}">
        <p14:creationId xmlns:p14="http://schemas.microsoft.com/office/powerpoint/2010/main" val="3623784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C118EFC-B0A7-4C84-99F7-19AF5152FE25}"/>
              </a:ext>
            </a:extLst>
          </p:cNvPr>
          <p:cNvSpPr txBox="1"/>
          <p:nvPr/>
        </p:nvSpPr>
        <p:spPr>
          <a:xfrm>
            <a:off x="2533293" y="144379"/>
            <a:ext cx="3443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D-</a:t>
            </a:r>
            <a:r>
              <a:rPr lang="fr-FR" sz="2400" b="1" dirty="0" err="1"/>
              <a:t>Tox</a:t>
            </a:r>
            <a:r>
              <a:rPr lang="fr-FR" sz="2400" b="1" dirty="0"/>
              <a:t> : Prochaines étapes</a:t>
            </a:r>
          </a:p>
        </p:txBody>
      </p:sp>
      <p:pic>
        <p:nvPicPr>
          <p:cNvPr id="1026" name="Picture 2" descr="https://journals.aps.org/prab/article/10.1103/PhysRevAccelBeams.28.023401/deliverable/f8f5e6ae-cc79-44ae-9232-14780c0434a5">
            <a:extLst>
              <a:ext uri="{FF2B5EF4-FFF2-40B4-BE49-F238E27FC236}">
                <a16:creationId xmlns:a16="http://schemas.microsoft.com/office/drawing/2014/main" id="{3667917C-003F-4ACE-96E6-E8D80EC0E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43" y="2215153"/>
            <a:ext cx="4762500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F6857DF-A466-4D09-88CA-0AA689B9729C}"/>
              </a:ext>
            </a:extLst>
          </p:cNvPr>
          <p:cNvSpPr txBox="1"/>
          <p:nvPr/>
        </p:nvSpPr>
        <p:spPr>
          <a:xfrm>
            <a:off x="592293" y="1326050"/>
            <a:ext cx="53364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Evacuation de la Fabry </a:t>
            </a:r>
            <a:r>
              <a:rPr lang="fr-FR" sz="2400" b="1" dirty="0" err="1">
                <a:solidFill>
                  <a:srgbClr val="0070C0"/>
                </a:solidFill>
              </a:rPr>
              <a:t>Perot</a:t>
            </a:r>
            <a:endParaRPr lang="fr-FR" sz="2400" b="1" dirty="0">
              <a:solidFill>
                <a:srgbClr val="0070C0"/>
              </a:solidFill>
            </a:endParaRPr>
          </a:p>
          <a:p>
            <a:r>
              <a:rPr lang="fr-FR" sz="2400" b="1" dirty="0">
                <a:solidFill>
                  <a:srgbClr val="0070C0"/>
                </a:solidFill>
              </a:rPr>
              <a:t>(Devis en cours chez </a:t>
            </a:r>
            <a:r>
              <a:rPr lang="fr-FR" sz="2400" b="1" dirty="0" err="1">
                <a:solidFill>
                  <a:srgbClr val="0070C0"/>
                </a:solidFill>
              </a:rPr>
              <a:t>Bovis</a:t>
            </a:r>
            <a:r>
              <a:rPr lang="fr-FR" sz="2400" b="1" dirty="0">
                <a:solidFill>
                  <a:srgbClr val="0070C0"/>
                </a:solidFill>
              </a:rPr>
              <a:t>)</a:t>
            </a:r>
          </a:p>
          <a:p>
            <a:r>
              <a:rPr lang="fr-FR" sz="2400" b="1" dirty="0">
                <a:solidFill>
                  <a:srgbClr val="0070C0"/>
                </a:solidFill>
              </a:rPr>
              <a:t>  </a:t>
            </a:r>
          </a:p>
          <a:p>
            <a:endParaRPr lang="fr-FR" sz="2400" b="1" dirty="0"/>
          </a:p>
          <a:p>
            <a:endParaRPr lang="fr-FR" sz="24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DEBF271-E05F-4181-8BF9-5FB327A13A05}"/>
              </a:ext>
            </a:extLst>
          </p:cNvPr>
          <p:cNvSpPr txBox="1"/>
          <p:nvPr/>
        </p:nvSpPr>
        <p:spPr>
          <a:xfrm>
            <a:off x="6486772" y="863549"/>
            <a:ext cx="5336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Récupération des câbles « utiles »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A96915-6F40-4426-81EA-7A4735A84D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192" y="1430323"/>
            <a:ext cx="4521713" cy="20347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79AB861-B88A-4F66-8B6A-1DC5B825DA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0" t="25592"/>
          <a:stretch/>
        </p:blipFill>
        <p:spPr>
          <a:xfrm>
            <a:off x="6494794" y="3772824"/>
            <a:ext cx="4515852" cy="209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344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17658</TotalTime>
  <Words>351</Words>
  <Application>Microsoft Office PowerPoint</Application>
  <PresentationFormat>Grand écran</PresentationFormat>
  <Paragraphs>49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rosier</dc:creator>
  <cp:lastModifiedBy>Denis REYNET</cp:lastModifiedBy>
  <cp:revision>615</cp:revision>
  <dcterms:created xsi:type="dcterms:W3CDTF">2017-04-20T06:12:38Z</dcterms:created>
  <dcterms:modified xsi:type="dcterms:W3CDTF">2026-10-02T07:42:34Z</dcterms:modified>
</cp:coreProperties>
</file>