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</p:sldMasterIdLst>
  <p:notesMasterIdLst>
    <p:notesMasterId r:id="rId10"/>
  </p:notesMasterIdLst>
  <p:sldIdLst>
    <p:sldId id="307" r:id="rId2"/>
    <p:sldId id="358" r:id="rId3"/>
    <p:sldId id="356" r:id="rId4"/>
    <p:sldId id="359" r:id="rId5"/>
    <p:sldId id="360" r:id="rId6"/>
    <p:sldId id="350" r:id="rId7"/>
    <p:sldId id="353" r:id="rId8"/>
    <p:sldId id="361" r:id="rId9"/>
  </p:sldIdLst>
  <p:sldSz cx="10772775" cy="6059488"/>
  <p:notesSz cx="6858000" cy="9144000"/>
  <p:defaultTextStyle>
    <a:defPPr>
      <a:defRPr lang="fr-FR"/>
    </a:defPPr>
    <a:lvl1pPr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1650" indent="-44450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04888" indent="-90488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08125" indent="-13652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09775" indent="-18097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909">
          <p15:clr>
            <a:srgbClr val="A4A3A4"/>
          </p15:clr>
        </p15:guide>
        <p15:guide id="2" pos="33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ophe JOLY" initials="CJ" lastIdx="1" clrIdx="0">
    <p:extLst>
      <p:ext uri="{19B8F6BF-5375-455C-9EA6-DF929625EA0E}">
        <p15:presenceInfo xmlns:p15="http://schemas.microsoft.com/office/powerpoint/2012/main" userId="S-1-5-21-4087870506-3340583420-3770169302-314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200"/>
    <a:srgbClr val="CC0066"/>
    <a:srgbClr val="FF6700"/>
    <a:srgbClr val="6600CC"/>
    <a:srgbClr val="E05314"/>
    <a:srgbClr val="00294B"/>
    <a:srgbClr val="456487"/>
    <a:srgbClr val="511F74"/>
    <a:srgbClr val="7A286A"/>
    <a:srgbClr val="DF8A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641" autoAdjust="0"/>
    <p:restoredTop sz="96291" autoAdjust="0"/>
  </p:normalViewPr>
  <p:slideViewPr>
    <p:cSldViewPr>
      <p:cViewPr>
        <p:scale>
          <a:sx n="100" d="100"/>
          <a:sy n="100" d="100"/>
        </p:scale>
        <p:origin x="893" y="-19"/>
      </p:cViewPr>
      <p:guideLst>
        <p:guide orient="horz" pos="1909"/>
        <p:guide pos="33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96" d="100"/>
          <a:sy n="96" d="100"/>
        </p:scale>
        <p:origin x="3688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A0983F0-3B2B-4346-9D34-6FF74AEF7015}" type="datetimeFigureOut">
              <a:rPr lang="fr-FR"/>
              <a:pPr>
                <a:defRPr/>
              </a:pPr>
              <a:t>04/10/2026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BC699F-DBFB-4FA7-9A20-949047200E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952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-logo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918" y="149425"/>
            <a:ext cx="8424938" cy="432048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257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-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918" y="149425"/>
            <a:ext cx="8424938" cy="432048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562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ijcl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3" y="149425"/>
            <a:ext cx="8208911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3263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-slide-fili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7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0620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-slide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6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6800993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tutel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" y="0"/>
            <a:ext cx="10772420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5913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61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065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7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6109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" y="0"/>
            <a:ext cx="10772417" cy="60594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070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A8FD5F-E33E-40BC-9DD7-0723FC62E9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6597" y="991680"/>
            <a:ext cx="8079581" cy="2109600"/>
          </a:xfrm>
        </p:spPr>
        <p:txBody>
          <a:bodyPr anchor="b"/>
          <a:lstStyle>
            <a:lvl1pPr algn="ctr">
              <a:defRPr sz="5302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AD7478-505D-44CF-BCB9-0510EA3966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6597" y="3182634"/>
            <a:ext cx="8079581" cy="1462973"/>
          </a:xfrm>
        </p:spPr>
        <p:txBody>
          <a:bodyPr/>
          <a:lstStyle>
            <a:lvl1pPr marL="0" indent="0" algn="ctr">
              <a:buNone/>
              <a:defRPr sz="2121"/>
            </a:lvl1pPr>
            <a:lvl2pPr marL="403982" indent="0" algn="ctr">
              <a:buNone/>
              <a:defRPr sz="1767"/>
            </a:lvl2pPr>
            <a:lvl3pPr marL="807964" indent="0" algn="ctr">
              <a:buNone/>
              <a:defRPr sz="1590"/>
            </a:lvl3pPr>
            <a:lvl4pPr marL="1211946" indent="0" algn="ctr">
              <a:buNone/>
              <a:defRPr sz="1414"/>
            </a:lvl4pPr>
            <a:lvl5pPr marL="1615928" indent="0" algn="ctr">
              <a:buNone/>
              <a:defRPr sz="1414"/>
            </a:lvl5pPr>
            <a:lvl6pPr marL="2019910" indent="0" algn="ctr">
              <a:buNone/>
              <a:defRPr sz="1414"/>
            </a:lvl6pPr>
            <a:lvl7pPr marL="2423892" indent="0" algn="ctr">
              <a:buNone/>
              <a:defRPr sz="1414"/>
            </a:lvl7pPr>
            <a:lvl8pPr marL="2827873" indent="0" algn="ctr">
              <a:buNone/>
              <a:defRPr sz="1414"/>
            </a:lvl8pPr>
            <a:lvl9pPr marL="3231855" indent="0" algn="ctr">
              <a:buNone/>
              <a:defRPr sz="1414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59662-BAB8-40BE-8F94-2794A0187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E033093-330B-497C-8C4E-F72E81565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Review-6-2026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429CB5-682C-4F44-AF45-94E50533C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888C-2246-473E-A69D-9BC16C973E1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316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41363" y="322263"/>
            <a:ext cx="9290050" cy="11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612900"/>
            <a:ext cx="9290050" cy="3844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41363" y="5616575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5/10/2026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68700" y="5616575"/>
            <a:ext cx="363537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08888" y="5616575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1596-5F9D-49C5-9701-16B3CA5431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46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1" r:id="rId3"/>
    <p:sldLayoutId id="2147483708" r:id="rId4"/>
    <p:sldLayoutId id="2147483709" r:id="rId5"/>
    <p:sldLayoutId id="2147483702" r:id="rId6"/>
    <p:sldLayoutId id="2147483703" r:id="rId7"/>
    <p:sldLayoutId id="2147483704" r:id="rId8"/>
    <p:sldLayoutId id="2147483710" r:id="rId9"/>
    <p:sldLayoutId id="2147483711" r:id="rId10"/>
    <p:sldLayoutId id="2147483712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pied de page 10">
            <a:extLst>
              <a:ext uri="{FF2B5EF4-FFF2-40B4-BE49-F238E27FC236}">
                <a16:creationId xmlns:a16="http://schemas.microsoft.com/office/drawing/2014/main" id="{F989C989-18D5-49B8-83F0-25407A2D7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Review-6-2026</a:t>
            </a:r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7A81A-6C77-4A99-ABCE-88F6992AC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429DF77-A478-FFF4-2246-33D934A1F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CE213AC-7DC4-881A-BE68-5F6D90102A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6252" y="1712099"/>
            <a:ext cx="4426399" cy="347788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E7CFD6-0172-42A9-A91E-F497F6A95F1D}"/>
              </a:ext>
            </a:extLst>
          </p:cNvPr>
          <p:cNvSpPr txBox="1"/>
          <p:nvPr/>
        </p:nvSpPr>
        <p:spPr>
          <a:xfrm>
            <a:off x="993899" y="1733600"/>
            <a:ext cx="91450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Project Progress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Review</a:t>
            </a:r>
            <a:endParaRPr lang="fr-FR" sz="3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endParaRPr lang="fr-FR" sz="3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fr-FR" sz="2800" dirty="0">
                <a:latin typeface="+mn-lt"/>
              </a:rPr>
              <a:t>WP- 08: RF systems </a:t>
            </a:r>
          </a:p>
          <a:p>
            <a:pPr algn="ctr"/>
            <a:r>
              <a:rPr lang="fr-FR" sz="2800" dirty="0">
                <a:latin typeface="+mn-lt"/>
              </a:rPr>
              <a:t>Présenté par C. JOLY pour le compte de l’équipe</a:t>
            </a:r>
          </a:p>
          <a:p>
            <a:pPr algn="ctr"/>
            <a:endParaRPr lang="fr-FR" sz="2400" dirty="0">
              <a:latin typeface="+mn-lt"/>
            </a:endParaRPr>
          </a:p>
          <a:p>
            <a:pPr algn="ctr"/>
            <a:endParaRPr lang="fr-FR" sz="2400" dirty="0">
              <a:latin typeface="+mn-l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0537CC1-C2DF-C452-B89B-2387774B0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867" y="774789"/>
            <a:ext cx="1117600" cy="762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FC72497-69E5-4140-A91B-65E168BC0449}"/>
              </a:ext>
            </a:extLst>
          </p:cNvPr>
          <p:cNvSpPr txBox="1"/>
          <p:nvPr/>
        </p:nvSpPr>
        <p:spPr>
          <a:xfrm>
            <a:off x="223652" y="4823034"/>
            <a:ext cx="10385344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dirty="0">
                <a:latin typeface="+mn-lt"/>
              </a:rPr>
              <a:t>X. </a:t>
            </a:r>
            <a:r>
              <a:rPr lang="en-GB" sz="1000" dirty="0" err="1">
                <a:latin typeface="+mn-lt"/>
              </a:rPr>
              <a:t>Lafay</a:t>
            </a:r>
            <a:r>
              <a:rPr lang="en-GB" sz="1000" dirty="0">
                <a:latin typeface="+mn-lt"/>
              </a:rPr>
              <a:t>, S. Berthelot, J-F. </a:t>
            </a:r>
            <a:r>
              <a:rPr lang="en-GB" sz="1000" dirty="0" err="1">
                <a:latin typeface="+mn-lt"/>
              </a:rPr>
              <a:t>Yaniche</a:t>
            </a:r>
            <a:r>
              <a:rPr lang="en-GB" sz="1000" dirty="0">
                <a:latin typeface="+mn-lt"/>
              </a:rPr>
              <a:t>, O. </a:t>
            </a:r>
            <a:r>
              <a:rPr lang="en-GB" sz="1000" dirty="0" err="1">
                <a:latin typeface="+mn-lt"/>
              </a:rPr>
              <a:t>Frossard</a:t>
            </a:r>
            <a:r>
              <a:rPr lang="en-GB" sz="1000" dirty="0">
                <a:latin typeface="+mn-lt"/>
              </a:rPr>
              <a:t>,  A. Martens, P. </a:t>
            </a:r>
            <a:r>
              <a:rPr lang="en-GB" sz="1000" dirty="0" err="1">
                <a:latin typeface="+mn-lt"/>
              </a:rPr>
              <a:t>Gauron</a:t>
            </a:r>
            <a:r>
              <a:rPr lang="en-GB" sz="1000" dirty="0">
                <a:latin typeface="+mn-lt"/>
              </a:rPr>
              <a:t>, F. Bouly, A. </a:t>
            </a:r>
            <a:r>
              <a:rPr lang="en-GB" sz="1000" dirty="0" err="1">
                <a:latin typeface="+mn-lt"/>
              </a:rPr>
              <a:t>Buthod</a:t>
            </a:r>
            <a:r>
              <a:rPr lang="en-GB" sz="1000" dirty="0">
                <a:latin typeface="+mn-lt"/>
              </a:rPr>
              <a:t>, C. </a:t>
            </a:r>
            <a:r>
              <a:rPr lang="en-GB" sz="1000" dirty="0" err="1">
                <a:latin typeface="+mn-lt"/>
              </a:rPr>
              <a:t>Guérin</a:t>
            </a:r>
            <a:r>
              <a:rPr lang="en-GB" sz="1000" dirty="0">
                <a:latin typeface="+mn-lt"/>
              </a:rPr>
              <a:t>  with a strong interaction with the IDROGEN Team  : </a:t>
            </a:r>
          </a:p>
          <a:p>
            <a:pPr algn="ctr"/>
            <a:r>
              <a:rPr lang="en-GB" sz="1000" dirty="0">
                <a:latin typeface="+mn-lt"/>
              </a:rPr>
              <a:t>D. </a:t>
            </a:r>
            <a:r>
              <a:rPr lang="en-GB" sz="1000" dirty="0" err="1">
                <a:latin typeface="+mn-lt"/>
              </a:rPr>
              <a:t>Charlet</a:t>
            </a:r>
            <a:r>
              <a:rPr lang="en-GB" sz="1000" dirty="0">
                <a:latin typeface="+mn-lt"/>
              </a:rPr>
              <a:t>, A. Back, C. </a:t>
            </a:r>
            <a:r>
              <a:rPr lang="en-GB" sz="1000" dirty="0" err="1">
                <a:latin typeface="+mn-lt"/>
              </a:rPr>
              <a:t>Esnault</a:t>
            </a:r>
            <a:r>
              <a:rPr lang="en-GB" sz="1000" dirty="0">
                <a:latin typeface="+mn-lt"/>
              </a:rPr>
              <a:t>, C. </a:t>
            </a:r>
            <a:r>
              <a:rPr lang="en-GB" sz="1000" dirty="0" err="1">
                <a:latin typeface="+mn-lt"/>
              </a:rPr>
              <a:t>Cheik-ali</a:t>
            </a:r>
            <a:r>
              <a:rPr lang="en-GB" sz="1000" dirty="0">
                <a:latin typeface="+mn-lt"/>
              </a:rPr>
              <a:t> , C. </a:t>
            </a:r>
            <a:r>
              <a:rPr lang="en-GB" sz="1000" dirty="0" err="1">
                <a:latin typeface="+mn-lt"/>
              </a:rPr>
              <a:t>Soulet</a:t>
            </a:r>
            <a:r>
              <a:rPr lang="en-GB" sz="1000" dirty="0"/>
              <a:t>, </a:t>
            </a:r>
            <a:r>
              <a:rPr lang="en-GB" sz="1000" dirty="0">
                <a:latin typeface="+mn-lt"/>
              </a:rPr>
              <a:t>Gaetan </a:t>
            </a:r>
            <a:r>
              <a:rPr lang="en-GB" sz="1000" dirty="0" err="1">
                <a:latin typeface="+mn-lt"/>
              </a:rPr>
              <a:t>Seuillot</a:t>
            </a:r>
            <a:r>
              <a:rPr lang="en-GB" sz="1000" dirty="0">
                <a:latin typeface="+mn-lt"/>
              </a:rPr>
              <a:t>, Mathias Vecchio, Sid Ali </a:t>
            </a:r>
            <a:r>
              <a:rPr lang="en-GB" sz="1000" dirty="0" err="1">
                <a:latin typeface="+mn-lt"/>
              </a:rPr>
              <a:t>Cherrati</a:t>
            </a:r>
            <a:r>
              <a:rPr lang="en-GB" sz="1000" dirty="0">
                <a:latin typeface="+mn-lt"/>
              </a:rPr>
              <a:t> in collaboration with P-E. Potty , Michel Lours( LTE lab) , Cédric </a:t>
            </a:r>
            <a:r>
              <a:rPr lang="en-GB" sz="1000" dirty="0" err="1">
                <a:latin typeface="+mn-lt"/>
              </a:rPr>
              <a:t>Viou</a:t>
            </a:r>
            <a:r>
              <a:rPr lang="en-GB" sz="1000" dirty="0">
                <a:latin typeface="+mn-lt"/>
              </a:rPr>
              <a:t> (ORN lab).</a:t>
            </a:r>
          </a:p>
          <a:p>
            <a:pPr algn="ctr"/>
            <a:endParaRPr lang="en-GB" sz="1000" dirty="0">
              <a:latin typeface="+mn-lt"/>
            </a:endParaRPr>
          </a:p>
          <a:p>
            <a:endParaRPr lang="en-GB" sz="8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57B5A3A-BAEC-427C-B6AB-59DEF3335CF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24" b="4398"/>
          <a:stretch/>
        </p:blipFill>
        <p:spPr>
          <a:xfrm>
            <a:off x="8400396" y="3921066"/>
            <a:ext cx="2111844" cy="83099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F2480C-9405-4558-96A7-D49FD6F0B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1631" y="2475444"/>
            <a:ext cx="1012208" cy="15630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DB075A58-0E09-4A34-8C24-F7850B5729CD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725926" y="1583086"/>
            <a:ext cx="721718" cy="7366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693C19AD-B8F5-4747-A8FE-80EB038EB3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52" y="869504"/>
            <a:ext cx="1893397" cy="369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661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F7B93-E288-44C2-B53A-2029DA47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15" y="149425"/>
            <a:ext cx="6840760" cy="432048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Etat d’Avancement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96025E7-4870-4E02-BA73-927AADA7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latin typeface="+mn-lt"/>
              </a:rPr>
              <a:t>PERLE- Project Progress Review-6-2026</a:t>
            </a:r>
            <a:endParaRPr lang="fr-FR" dirty="0">
              <a:latin typeface="+mn-lt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618E59-5A4B-4C6D-BCAA-0C1A37FB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>
                <a:latin typeface="+mn-lt"/>
              </a:rPr>
              <a:pPr/>
              <a:t>2</a:t>
            </a:fld>
            <a:endParaRPr lang="fr-FR" dirty="0">
              <a:latin typeface="+mn-lt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326DF3-5E69-1231-5AA7-4B14BE8A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2930B60-9588-4266-AAA1-C61D64F516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971" y="2957736"/>
            <a:ext cx="5607884" cy="2861387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D5F88F1-C0C2-B8F5-D581-10623474AF23}"/>
              </a:ext>
            </a:extLst>
          </p:cNvPr>
          <p:cNvSpPr txBox="1"/>
          <p:nvPr/>
        </p:nvSpPr>
        <p:spPr>
          <a:xfrm>
            <a:off x="1" y="585528"/>
            <a:ext cx="107727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GB" sz="1800" b="1" dirty="0"/>
              <a:t>Cavity qualification facility upgrade </a:t>
            </a:r>
            <a:r>
              <a:rPr lang="en-GB" sz="1800" dirty="0">
                <a:sym typeface="Wingdings" panose="05000000000000000000" pitchFamily="2" charset="2"/>
              </a:rPr>
              <a:t></a:t>
            </a:r>
            <a:r>
              <a:rPr lang="en-GB" sz="1800" dirty="0"/>
              <a:t> 1 kW amplifier SAT : 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SSA delivery will be delivered soon, planned in September.</a:t>
            </a:r>
          </a:p>
          <a:p>
            <a:pPr marL="342900" indent="-342900">
              <a:buFont typeface="Wingdings" pitchFamily="2" charset="2"/>
              <a:buChar char="§"/>
            </a:pPr>
            <a:endParaRPr lang="en-GB" sz="18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n-GB" sz="1800" dirty="0"/>
              <a:t>MO </a:t>
            </a:r>
            <a:r>
              <a:rPr lang="en-GB" sz="1800" dirty="0">
                <a:sym typeface="Wingdings" panose="05000000000000000000" pitchFamily="2" charset="2"/>
              </a:rPr>
              <a:t>  Two developments in //,</a:t>
            </a:r>
          </a:p>
          <a:p>
            <a:pPr marL="1965325" lvl="3" indent="-457200">
              <a:buFont typeface="+mj-lt"/>
              <a:buAutoNum type="arabicPeriod"/>
            </a:pPr>
            <a:r>
              <a:rPr lang="en-GB" sz="1800" dirty="0">
                <a:sym typeface="Wingdings" panose="05000000000000000000" pitchFamily="2" charset="2"/>
              </a:rPr>
              <a:t>New version of REFGEN in µRTM version with help of D. </a:t>
            </a:r>
            <a:r>
              <a:rPr lang="en-GB" sz="1800" dirty="0" err="1">
                <a:sym typeface="Wingdings" panose="05000000000000000000" pitchFamily="2" charset="2"/>
              </a:rPr>
              <a:t>Charlet</a:t>
            </a:r>
            <a:r>
              <a:rPr lang="en-GB" sz="1800" dirty="0">
                <a:sym typeface="Wingdings" panose="05000000000000000000" pitchFamily="2" charset="2"/>
              </a:rPr>
              <a:t> // pursue to try to improve the IDROGEN + WR performances</a:t>
            </a:r>
          </a:p>
          <a:p>
            <a:pPr marL="1965325" lvl="3" indent="-457200">
              <a:buFont typeface="+mj-lt"/>
              <a:buAutoNum type="arabicPeriod"/>
            </a:pPr>
            <a:r>
              <a:rPr lang="en-GB" sz="1800" dirty="0">
                <a:sym typeface="Wingdings" panose="05000000000000000000" pitchFamily="2" charset="2"/>
              </a:rPr>
              <a:t>(OXCO + PLL) ultra low noise liked developed for MYRRHA</a:t>
            </a:r>
            <a:r>
              <a:rPr lang="en-GB" sz="1800" dirty="0"/>
              <a:t>	</a:t>
            </a:r>
          </a:p>
          <a:p>
            <a:pPr marL="1965325" lvl="3" indent="-457200">
              <a:buFont typeface="+mj-lt"/>
              <a:buAutoNum type="arabicPeriod"/>
            </a:pPr>
            <a:endParaRPr lang="en-GB" sz="1800" u="sng" dirty="0"/>
          </a:p>
          <a:p>
            <a:pPr marL="342900" indent="-342900">
              <a:buFont typeface="Wingdings" pitchFamily="2" charset="2"/>
              <a:buChar char="§"/>
            </a:pPr>
            <a:r>
              <a:rPr lang="en-GB" sz="1800" dirty="0"/>
              <a:t>Timing  </a:t>
            </a:r>
            <a:r>
              <a:rPr lang="en-GB" sz="1800" dirty="0">
                <a:sym typeface="Wingdings" panose="05000000000000000000" pitchFamily="2" charset="2"/>
              </a:rPr>
              <a:t> 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Good news : IP2I Lyon accepts to realize the layout.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96BC440-BD60-4A4A-9FF2-4BA506F52B30}"/>
              </a:ext>
            </a:extLst>
          </p:cNvPr>
          <p:cNvSpPr txBox="1"/>
          <p:nvPr/>
        </p:nvSpPr>
        <p:spPr>
          <a:xfrm>
            <a:off x="7642477" y="4231047"/>
            <a:ext cx="34563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GB" sz="2000" dirty="0">
                <a:sym typeface="Wingdings" panose="05000000000000000000" pitchFamily="2" charset="2"/>
              </a:rPr>
              <a:t>(X. </a:t>
            </a:r>
            <a:r>
              <a:rPr lang="en-GB" sz="2000" dirty="0" err="1">
                <a:sym typeface="Wingdings" panose="05000000000000000000" pitchFamily="2" charset="2"/>
              </a:rPr>
              <a:t>Lafay</a:t>
            </a:r>
            <a:r>
              <a:rPr lang="en-GB" sz="2000" dirty="0">
                <a:sym typeface="Wingdings" panose="05000000000000000000" pitchFamily="2" charset="2"/>
              </a:rPr>
              <a:t> &amp; C. Joly)</a:t>
            </a:r>
          </a:p>
        </p:txBody>
      </p:sp>
    </p:spTree>
    <p:extLst>
      <p:ext uri="{BB962C8B-B14F-4D97-AF65-F5344CB8AC3E}">
        <p14:creationId xmlns:p14="http://schemas.microsoft.com/office/powerpoint/2010/main" val="1555845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F7B93-E288-44C2-B53A-2029DA47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15" y="149425"/>
            <a:ext cx="6264696" cy="432048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Etat d’Avancement : Frequency Tuning System (FTS)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96025E7-4870-4E02-BA73-927AADA7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latin typeface="+mn-lt"/>
              </a:rPr>
              <a:t>PERLE- Project Progress Review-6-2026</a:t>
            </a:r>
            <a:endParaRPr lang="fr-FR" dirty="0">
              <a:latin typeface="+mn-lt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618E59-5A4B-4C6D-BCAA-0C1A37FB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>
                <a:latin typeface="+mn-lt"/>
              </a:rPr>
              <a:pPr/>
              <a:t>3</a:t>
            </a:fld>
            <a:endParaRPr lang="fr-FR" dirty="0">
              <a:latin typeface="+mn-lt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D5F88F1-C0C2-B8F5-D581-10623474AF23}"/>
              </a:ext>
            </a:extLst>
          </p:cNvPr>
          <p:cNvSpPr txBox="1"/>
          <p:nvPr/>
        </p:nvSpPr>
        <p:spPr>
          <a:xfrm>
            <a:off x="228536" y="592982"/>
            <a:ext cx="1035339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n-GB" sz="1800" dirty="0"/>
              <a:t>FTS C&amp;C board ( C. Joly &amp; A. </a:t>
            </a:r>
            <a:r>
              <a:rPr lang="en-GB" sz="1800" dirty="0" err="1"/>
              <a:t>Buthod</a:t>
            </a:r>
            <a:r>
              <a:rPr lang="en-GB" sz="1800" dirty="0"/>
              <a:t>)</a:t>
            </a:r>
            <a:r>
              <a:rPr lang="en-GB" sz="1800" dirty="0">
                <a:sym typeface="Wingdings" panose="05000000000000000000" pitchFamily="2" charset="2"/>
              </a:rPr>
              <a:t>  </a:t>
            </a:r>
            <a:r>
              <a:rPr lang="en-GB" sz="1800" dirty="0">
                <a:solidFill>
                  <a:srgbClr val="FFC000"/>
                </a:solidFill>
                <a:sym typeface="Wingdings" panose="05000000000000000000" pitchFamily="2" charset="2"/>
              </a:rPr>
              <a:t>All files finished et validated. Call for tender planned this month. In parallel</a:t>
            </a:r>
            <a:r>
              <a:rPr lang="en-GB" sz="1800" dirty="0">
                <a:sym typeface="Wingdings" panose="05000000000000000000" pitchFamily="2" charset="2"/>
              </a:rPr>
              <a:t>, I will launch the firmware development before the procurement of the first prototype to compensate a part of the delay.</a:t>
            </a:r>
          </a:p>
          <a:p>
            <a:pPr marL="342900" indent="-342900">
              <a:buFont typeface="Wingdings" pitchFamily="2" charset="2"/>
              <a:buChar char="§"/>
            </a:pPr>
            <a:endParaRPr lang="en-GB" sz="1800" dirty="0">
              <a:sym typeface="Wingdings" panose="05000000000000000000" pitchFamily="2" charset="2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en-GB" sz="1800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en-GB" sz="1800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en-GB" sz="1800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endParaRPr lang="en-GB" sz="18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endParaRPr lang="en-GB" sz="18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800" dirty="0"/>
              <a:t>FTS Power module prototype for Piezo actuators</a:t>
            </a:r>
            <a:r>
              <a:rPr lang="en-GB" sz="1800" dirty="0">
                <a:sym typeface="Wingdings" panose="05000000000000000000" pitchFamily="2" charset="2"/>
              </a:rPr>
              <a:t> </a:t>
            </a:r>
            <a:r>
              <a:rPr lang="en-GB" sz="1800" dirty="0">
                <a:solidFill>
                  <a:srgbClr val="FFC000"/>
                </a:solidFill>
                <a:sym typeface="Wingdings" panose="05000000000000000000" pitchFamily="2" charset="2"/>
              </a:rPr>
              <a:t>Power module PCB wiring of the two boards and water cooling exchanger in progress </a:t>
            </a:r>
            <a:r>
              <a:rPr lang="en-GB" sz="1800" dirty="0">
                <a:sym typeface="Wingdings" panose="05000000000000000000" pitchFamily="2" charset="2"/>
              </a:rPr>
              <a:t>(J-F. </a:t>
            </a:r>
            <a:r>
              <a:rPr lang="en-GB" sz="1800" dirty="0" err="1">
                <a:sym typeface="Wingdings" panose="05000000000000000000" pitchFamily="2" charset="2"/>
              </a:rPr>
              <a:t>Yaniche</a:t>
            </a:r>
            <a:r>
              <a:rPr lang="en-GB" sz="1800" dirty="0">
                <a:sym typeface="Wingdings" panose="05000000000000000000" pitchFamily="2" charset="2"/>
              </a:rPr>
              <a:t>, S. Berthelot, G. Olivier and IJCLab mechanics workshop). The delivery of some components have delayed. We hope to receive them before the end of October. No impact due to delay on the FTS C&amp;C board.</a:t>
            </a:r>
          </a:p>
          <a:p>
            <a:endParaRPr lang="en-GB" sz="18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endParaRPr lang="en-GB" sz="18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endParaRPr lang="en-GB" sz="18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r>
              <a:rPr lang="en-GB" sz="1800" dirty="0">
                <a:sym typeface="Wingdings" panose="05000000000000000000" pitchFamily="2" charset="2"/>
              </a:rPr>
              <a:t>    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326DF3-5E69-1231-5AA7-4B14BE8A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649BEA-56A0-4B5F-A642-04446999F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4499" y="1301552"/>
            <a:ext cx="3165804" cy="15841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FD47CB3-774F-4280-9BAD-8A0B3C06D14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610523" y="4181871"/>
            <a:ext cx="2808312" cy="148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09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F7B93-E288-44C2-B53A-2029DA47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15" y="149425"/>
            <a:ext cx="6264696" cy="43204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Etat d’Avancement : LLRF system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96025E7-4870-4E02-BA73-927AADA7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latin typeface="+mn-lt"/>
              </a:rPr>
              <a:t>PERLE- Project Progress Review-6-2026</a:t>
            </a:r>
            <a:endParaRPr lang="fr-FR" dirty="0">
              <a:latin typeface="+mn-lt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618E59-5A4B-4C6D-BCAA-0C1A37FB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>
                <a:latin typeface="+mn-lt"/>
              </a:rPr>
              <a:pPr/>
              <a:t>4</a:t>
            </a:fld>
            <a:endParaRPr lang="fr-FR" dirty="0">
              <a:latin typeface="+mn-lt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326DF3-5E69-1231-5AA7-4B14BE8A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CD2F7E-3A10-44AA-B942-A2060931C82B}"/>
              </a:ext>
            </a:extLst>
          </p:cNvPr>
          <p:cNvSpPr txBox="1"/>
          <p:nvPr/>
        </p:nvSpPr>
        <p:spPr>
          <a:xfrm>
            <a:off x="561851" y="812214"/>
            <a:ext cx="100200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800" dirty="0">
                <a:sym typeface="Wingdings" panose="05000000000000000000" pitchFamily="2" charset="2"/>
              </a:rPr>
              <a:t>LLRF  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RF front-end RDC1470 v2 validated and the production of all electronic boards has begun!</a:t>
            </a:r>
          </a:p>
          <a:p>
            <a:endParaRPr lang="en-GB" sz="1800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Many measurements have been realised and two improvements realised (THD and Crosstalk) in collaboration with IOXOS.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C14AF8-EFC9-46DD-9785-41F2DE0468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809" t="7103" r="35079"/>
          <a:stretch/>
        </p:blipFill>
        <p:spPr>
          <a:xfrm rot="10800000">
            <a:off x="6569125" y="2012543"/>
            <a:ext cx="4177314" cy="3374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B60CCD4-8EA0-4CE9-94DE-B36669FDF5BA}"/>
              </a:ext>
            </a:extLst>
          </p:cNvPr>
          <p:cNvSpPr txBox="1"/>
          <p:nvPr/>
        </p:nvSpPr>
        <p:spPr>
          <a:xfrm>
            <a:off x="561851" y="2381672"/>
            <a:ext cx="65527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2"/>
                </a:solidFill>
                <a:sym typeface="Wingdings" panose="05000000000000000000" pitchFamily="2" charset="2"/>
              </a:rPr>
              <a:t>In the Firmware side, the driver integration in EPICs stay a problem to resolve. Hopefully</a:t>
            </a:r>
            <a:r>
              <a:rPr lang="en-GB" dirty="0">
                <a:solidFill>
                  <a:schemeClr val="accent2"/>
                </a:solidFill>
                <a:sym typeface="Wingdings" panose="05000000000000000000" pitchFamily="2" charset="2"/>
              </a:rPr>
              <a:t>, the configuration is operational at 80% using the application of  the previous driver after a first configuration with the new driver…</a:t>
            </a:r>
          </a:p>
          <a:p>
            <a:endParaRPr lang="en-GB" sz="2000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endParaRPr lang="en-GB" sz="2000" dirty="0">
              <a:solidFill>
                <a:schemeClr val="accent2"/>
              </a:solidFill>
              <a:sym typeface="Wingdings" panose="05000000000000000000" pitchFamily="2" charset="2"/>
            </a:endParaRPr>
          </a:p>
          <a:p>
            <a:endParaRPr lang="en-GB" dirty="0"/>
          </a:p>
        </p:txBody>
      </p:sp>
      <p:pic>
        <p:nvPicPr>
          <p:cNvPr id="4098" name="Picture 2" descr="😅 Visage Souriant Avec Une Goutte De Sueur Emoji: Signification &amp; Utilisation">
            <a:extLst>
              <a:ext uri="{FF2B5EF4-FFF2-40B4-BE49-F238E27FC236}">
                <a16:creationId xmlns:a16="http://schemas.microsoft.com/office/drawing/2014/main" id="{4FE38CB3-E81E-4F63-8D68-87F82C7AC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163" y="3699595"/>
            <a:ext cx="1477328" cy="147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3C78F166-469E-4DFD-B930-E0922DA45255}"/>
              </a:ext>
            </a:extLst>
          </p:cNvPr>
          <p:cNvSpPr txBox="1"/>
          <p:nvPr/>
        </p:nvSpPr>
        <p:spPr>
          <a:xfrm>
            <a:off x="444351" y="5006934"/>
            <a:ext cx="71695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P. </a:t>
            </a:r>
            <a:r>
              <a:rPr lang="en-GB" dirty="0" err="1"/>
              <a:t>Gauron</a:t>
            </a:r>
            <a:r>
              <a:rPr lang="en-GB" dirty="0"/>
              <a:t> continues to find a solution to resolve the problem. </a:t>
            </a:r>
          </a:p>
          <a:p>
            <a:r>
              <a:rPr lang="en-GB" dirty="0"/>
              <a:t>We have a possible solution using EEE tools from ESS (TBC)</a:t>
            </a:r>
          </a:p>
        </p:txBody>
      </p:sp>
    </p:spTree>
    <p:extLst>
      <p:ext uri="{BB962C8B-B14F-4D97-AF65-F5344CB8AC3E}">
        <p14:creationId xmlns:p14="http://schemas.microsoft.com/office/powerpoint/2010/main" val="1499768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2F7B93-E288-44C2-B53A-2029DA47F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15" y="149425"/>
            <a:ext cx="6264696" cy="43204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Etat d’Avancement : RF Power </a:t>
            </a:r>
            <a:r>
              <a:rPr lang="fr-FR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systems</a:t>
            </a:r>
            <a:endParaRPr lang="fr-FR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96025E7-4870-4E02-BA73-927AADA77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latin typeface="+mn-lt"/>
              </a:rPr>
              <a:t>PERLE- Project Progress Review-6-2026</a:t>
            </a:r>
            <a:endParaRPr lang="fr-FR" dirty="0">
              <a:latin typeface="+mn-lt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5618E59-5A4B-4C6D-BCAA-0C1A37FB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>
                <a:latin typeface="+mn-lt"/>
              </a:rPr>
              <a:pPr/>
              <a:t>5</a:t>
            </a:fld>
            <a:endParaRPr lang="fr-FR" dirty="0">
              <a:latin typeface="+mn-lt"/>
            </a:endParaRP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1326DF3-5E69-1231-5AA7-4B14BE8A5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DCD2F7E-3A10-44AA-B942-A2060931C82B}"/>
              </a:ext>
            </a:extLst>
          </p:cNvPr>
          <p:cNvSpPr txBox="1"/>
          <p:nvPr/>
        </p:nvSpPr>
        <p:spPr>
          <a:xfrm>
            <a:off x="201812" y="1013520"/>
            <a:ext cx="1044115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800" dirty="0">
                <a:sym typeface="Wingdings" panose="05000000000000000000" pitchFamily="2" charset="2"/>
              </a:rPr>
              <a:t>RF powers Amplifiers  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RFPA 8.8kW  R.AS development in progress </a:t>
            </a:r>
          </a:p>
          <a:p>
            <a:r>
              <a:rPr lang="en-GB" sz="1800" dirty="0">
                <a:sym typeface="Wingdings" panose="05000000000000000000" pitchFamily="2" charset="2"/>
              </a:rPr>
              <a:t>     (M. Adnane, S. Berthelot &amp; C. Joly)</a:t>
            </a:r>
          </a:p>
          <a:p>
            <a:endParaRPr lang="en-GB" sz="18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800" dirty="0">
                <a:sym typeface="Wingdings" panose="05000000000000000000" pitchFamily="2" charset="2"/>
              </a:rPr>
              <a:t>RF power circulators and RF load  </a:t>
            </a: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New strategy validated </a:t>
            </a:r>
            <a:r>
              <a:rPr lang="en-GB" sz="1800" dirty="0">
                <a:sym typeface="Wingdings" panose="05000000000000000000" pitchFamily="2" charset="2"/>
              </a:rPr>
              <a:t>and call for tender writing in progress with two batches : One for the Booster at 60kW and one option for the LINAC at 40kW operating also with 140kW RF power transient.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sz="1800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sz="1800" dirty="0">
                <a:sym typeface="Wingdings" panose="05000000000000000000" pitchFamily="2" charset="2"/>
              </a:rPr>
              <a:t>RF powers Amplifiers implantation in the IGLOO</a:t>
            </a:r>
          </a:p>
          <a:p>
            <a:r>
              <a:rPr lang="en-GB" sz="1800" dirty="0">
                <a:sym typeface="Wingdings" panose="05000000000000000000" pitchFamily="2" charset="2"/>
              </a:rPr>
              <a:t>     Booster </a:t>
            </a:r>
          </a:p>
          <a:p>
            <a:pPr marL="787400" lvl="1" indent="-285750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FFC000"/>
                </a:solidFill>
                <a:sym typeface="Wingdings" panose="05000000000000000000" pitchFamily="2" charset="2"/>
              </a:rPr>
              <a:t>RF circuits and RFPAs implantation need to be upgraded due to the new strategy</a:t>
            </a:r>
          </a:p>
          <a:p>
            <a:pPr lvl="1" indent="0"/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GB" sz="1800" dirty="0">
                <a:sym typeface="Wingdings" panose="05000000000000000000" pitchFamily="2" charset="2"/>
              </a:rPr>
              <a:t>(E. </a:t>
            </a:r>
            <a:r>
              <a:rPr lang="en-GB" sz="1800" dirty="0" err="1">
                <a:sym typeface="Wingdings" panose="05000000000000000000" pitchFamily="2" charset="2"/>
              </a:rPr>
              <a:t>Bourdelas</a:t>
            </a:r>
            <a:r>
              <a:rPr lang="en-GB" sz="1800" dirty="0">
                <a:sym typeface="Wingdings" panose="05000000000000000000" pitchFamily="2" charset="2"/>
              </a:rPr>
              <a:t>, S. Brault, S. Berthelot, C. Joly)</a:t>
            </a:r>
          </a:p>
          <a:p>
            <a:pPr lvl="1" indent="0"/>
            <a:endParaRPr lang="en-GB" sz="1800" dirty="0">
              <a:sym typeface="Wingdings" panose="05000000000000000000" pitchFamily="2" charset="2"/>
            </a:endParaRPr>
          </a:p>
          <a:p>
            <a:r>
              <a:rPr lang="en-GB" sz="1800" dirty="0">
                <a:sym typeface="Wingdings" panose="05000000000000000000" pitchFamily="2" charset="2"/>
              </a:rPr>
              <a:t>      ERL </a:t>
            </a:r>
            <a:r>
              <a:rPr lang="en-GB" sz="1800" dirty="0" err="1">
                <a:sym typeface="Wingdings" panose="05000000000000000000" pitchFamily="2" charset="2"/>
              </a:rPr>
              <a:t>Linac</a:t>
            </a:r>
            <a:endParaRPr lang="en-GB" sz="1800" dirty="0">
              <a:sym typeface="Wingdings" panose="05000000000000000000" pitchFamily="2" charset="2"/>
            </a:endParaRPr>
          </a:p>
          <a:p>
            <a:pPr marL="787400" lvl="1" indent="-285750">
              <a:buFont typeface="Wingdings" panose="05000000000000000000" pitchFamily="2" charset="2"/>
              <a:buChar char="§"/>
            </a:pPr>
            <a:r>
              <a:rPr lang="en-GB" sz="1800" dirty="0">
                <a:solidFill>
                  <a:srgbClr val="00B050"/>
                </a:solidFill>
                <a:sym typeface="Wingdings" panose="05000000000000000000" pitchFamily="2" charset="2"/>
              </a:rPr>
              <a:t>RF circuits implantation verification in standby.</a:t>
            </a:r>
          </a:p>
          <a:p>
            <a:r>
              <a:rPr lang="en-GB" sz="1800" dirty="0">
                <a:sym typeface="Wingdings" panose="05000000000000000000" pitchFamily="2" charset="2"/>
              </a:rPr>
              <a:t>	</a:t>
            </a:r>
          </a:p>
          <a:p>
            <a:endParaRPr lang="en-GB" sz="1800" dirty="0">
              <a:sym typeface="Wingdings" panose="05000000000000000000" pitchFamily="2" charset="2"/>
            </a:endParaRPr>
          </a:p>
          <a:p>
            <a:endParaRPr lang="en-GB" sz="1800" dirty="0">
              <a:sym typeface="Wingdings" panose="05000000000000000000" pitchFamily="2" charset="2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FBC86E-E5AE-4BEF-91E2-2F8E147B1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739" y="3821832"/>
            <a:ext cx="2175048" cy="1795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114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6B44D6-5388-4F8B-BFDC-A68D448EF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latin typeface="+mn-lt"/>
              </a:rPr>
              <a:t>PERLE- Project Progress Review-6-2026</a:t>
            </a:r>
            <a:endParaRPr lang="fr-FR" dirty="0">
              <a:latin typeface="+mn-lt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B40CD8-111B-4CF9-A342-94A78F55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>
                <a:latin typeface="+mn-lt"/>
              </a:rPr>
              <a:pPr/>
              <a:t>6</a:t>
            </a:fld>
            <a:endParaRPr lang="fr-FR" dirty="0">
              <a:latin typeface="+mn-lt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2A87CC-646F-5C8B-5E73-F837BEDA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14" y="149425"/>
            <a:ext cx="6240937" cy="432048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Planning et Principaux Jalons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 du WP-8 : RF systems</a:t>
            </a:r>
            <a:endParaRPr lang="fr-FR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65D70CD-FF9B-F6F3-BA80-D5D474C1A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  <p:grpSp>
        <p:nvGrpSpPr>
          <p:cNvPr id="154" name="Groupe 153">
            <a:extLst>
              <a:ext uri="{FF2B5EF4-FFF2-40B4-BE49-F238E27FC236}">
                <a16:creationId xmlns:a16="http://schemas.microsoft.com/office/drawing/2014/main" id="{F2F63875-44C9-4334-9400-310C8EBA7A48}"/>
              </a:ext>
            </a:extLst>
          </p:cNvPr>
          <p:cNvGrpSpPr/>
          <p:nvPr/>
        </p:nvGrpSpPr>
        <p:grpSpPr>
          <a:xfrm>
            <a:off x="-5565" y="725488"/>
            <a:ext cx="10657244" cy="4845316"/>
            <a:chOff x="818101" y="775327"/>
            <a:chExt cx="11808734" cy="5066596"/>
          </a:xfrm>
        </p:grpSpPr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FA271C1E-6960-4947-9F6F-84FF10DCF57F}"/>
                </a:ext>
              </a:extLst>
            </p:cNvPr>
            <p:cNvSpPr/>
            <p:nvPr/>
          </p:nvSpPr>
          <p:spPr>
            <a:xfrm>
              <a:off x="6013167" y="2042161"/>
              <a:ext cx="1309028" cy="31417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58" name="Groupe 157">
              <a:extLst>
                <a:ext uri="{FF2B5EF4-FFF2-40B4-BE49-F238E27FC236}">
                  <a16:creationId xmlns:a16="http://schemas.microsoft.com/office/drawing/2014/main" id="{C1976C9F-8C02-485B-93CD-7F010D33C9AC}"/>
                </a:ext>
              </a:extLst>
            </p:cNvPr>
            <p:cNvGrpSpPr/>
            <p:nvPr/>
          </p:nvGrpSpPr>
          <p:grpSpPr>
            <a:xfrm>
              <a:off x="818101" y="775327"/>
              <a:ext cx="11808734" cy="5066596"/>
              <a:chOff x="-288786" y="783223"/>
              <a:chExt cx="11808734" cy="5066596"/>
            </a:xfrm>
          </p:grpSpPr>
          <p:sp>
            <p:nvSpPr>
              <p:cNvPr id="175" name="ZoneTexte 174">
                <a:extLst>
                  <a:ext uri="{FF2B5EF4-FFF2-40B4-BE49-F238E27FC236}">
                    <a16:creationId xmlns:a16="http://schemas.microsoft.com/office/drawing/2014/main" id="{8722437F-D83B-49C7-902B-B824C97A52FD}"/>
                  </a:ext>
                </a:extLst>
              </p:cNvPr>
              <p:cNvSpPr txBox="1"/>
              <p:nvPr/>
            </p:nvSpPr>
            <p:spPr>
              <a:xfrm>
                <a:off x="242466" y="1215408"/>
                <a:ext cx="2205073" cy="364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67" b="1" dirty="0">
                    <a:latin typeface="+mn-lt"/>
                  </a:rPr>
                  <a:t>DC Gun @350 keV</a:t>
                </a:r>
              </a:p>
            </p:txBody>
          </p:sp>
          <p:cxnSp>
            <p:nvCxnSpPr>
              <p:cNvPr id="177" name="Connecteur droit avec flèche 176">
                <a:extLst>
                  <a:ext uri="{FF2B5EF4-FFF2-40B4-BE49-F238E27FC236}">
                    <a16:creationId xmlns:a16="http://schemas.microsoft.com/office/drawing/2014/main" id="{F7BDBCDA-B531-43C8-9B9F-07103B263478}"/>
                  </a:ext>
                </a:extLst>
              </p:cNvPr>
              <p:cNvCxnSpPr/>
              <p:nvPr/>
            </p:nvCxnSpPr>
            <p:spPr>
              <a:xfrm>
                <a:off x="621955" y="5183180"/>
                <a:ext cx="9702454" cy="0"/>
              </a:xfrm>
              <a:prstGeom prst="straightConnector1">
                <a:avLst/>
              </a:prstGeom>
              <a:ln w="762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Connecteur droit 177">
                <a:extLst>
                  <a:ext uri="{FF2B5EF4-FFF2-40B4-BE49-F238E27FC236}">
                    <a16:creationId xmlns:a16="http://schemas.microsoft.com/office/drawing/2014/main" id="{FED9E516-106C-4E4A-8152-66AD7DB2C9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4929" y="4939779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Connecteur droit 181">
                <a:extLst>
                  <a:ext uri="{FF2B5EF4-FFF2-40B4-BE49-F238E27FC236}">
                    <a16:creationId xmlns:a16="http://schemas.microsoft.com/office/drawing/2014/main" id="{A461B6F5-324F-4E0F-8462-0EE37919D0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955" y="4934796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Connecteur droit 182">
                <a:extLst>
                  <a:ext uri="{FF2B5EF4-FFF2-40B4-BE49-F238E27FC236}">
                    <a16:creationId xmlns:a16="http://schemas.microsoft.com/office/drawing/2014/main" id="{A30453D5-3444-4378-9A0A-2CD049F03A1F}"/>
                  </a:ext>
                </a:extLst>
              </p:cNvPr>
              <p:cNvCxnSpPr/>
              <p:nvPr/>
            </p:nvCxnSpPr>
            <p:spPr>
              <a:xfrm>
                <a:off x="3203878" y="4910021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Connecteur droit 183">
                <a:extLst>
                  <a:ext uri="{FF2B5EF4-FFF2-40B4-BE49-F238E27FC236}">
                    <a16:creationId xmlns:a16="http://schemas.microsoft.com/office/drawing/2014/main" id="{BE96A153-23F8-4B9F-89B2-A89ECC5C5AB0}"/>
                  </a:ext>
                </a:extLst>
              </p:cNvPr>
              <p:cNvCxnSpPr/>
              <p:nvPr/>
            </p:nvCxnSpPr>
            <p:spPr>
              <a:xfrm>
                <a:off x="4502252" y="4921136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Connecteur droit 187">
                <a:extLst>
                  <a:ext uri="{FF2B5EF4-FFF2-40B4-BE49-F238E27FC236}">
                    <a16:creationId xmlns:a16="http://schemas.microsoft.com/office/drawing/2014/main" id="{9D9BA1A0-C370-4BCF-812A-C091D4F141FE}"/>
                  </a:ext>
                </a:extLst>
              </p:cNvPr>
              <p:cNvCxnSpPr/>
              <p:nvPr/>
            </p:nvCxnSpPr>
            <p:spPr>
              <a:xfrm>
                <a:off x="5800626" y="4932252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Connecteur droit 188">
                <a:extLst>
                  <a:ext uri="{FF2B5EF4-FFF2-40B4-BE49-F238E27FC236}">
                    <a16:creationId xmlns:a16="http://schemas.microsoft.com/office/drawing/2014/main" id="{676EFA68-BB5A-475C-8134-4D19D691F5E9}"/>
                  </a:ext>
                </a:extLst>
              </p:cNvPr>
              <p:cNvCxnSpPr/>
              <p:nvPr/>
            </p:nvCxnSpPr>
            <p:spPr>
              <a:xfrm>
                <a:off x="7099000" y="4913718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Connecteur droit 189">
                <a:extLst>
                  <a:ext uri="{FF2B5EF4-FFF2-40B4-BE49-F238E27FC236}">
                    <a16:creationId xmlns:a16="http://schemas.microsoft.com/office/drawing/2014/main" id="{53CCD401-4916-46EE-ABE5-96B173C1F2C0}"/>
                  </a:ext>
                </a:extLst>
              </p:cNvPr>
              <p:cNvCxnSpPr/>
              <p:nvPr/>
            </p:nvCxnSpPr>
            <p:spPr>
              <a:xfrm>
                <a:off x="8397373" y="4917421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Connecteur droit 190">
                <a:extLst>
                  <a:ext uri="{FF2B5EF4-FFF2-40B4-BE49-F238E27FC236}">
                    <a16:creationId xmlns:a16="http://schemas.microsoft.com/office/drawing/2014/main" id="{B6266321-DDD7-48A0-92EC-DD6F59BD74A7}"/>
                  </a:ext>
                </a:extLst>
              </p:cNvPr>
              <p:cNvCxnSpPr/>
              <p:nvPr/>
            </p:nvCxnSpPr>
            <p:spPr>
              <a:xfrm>
                <a:off x="9695747" y="4921124"/>
                <a:ext cx="0" cy="38670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ZoneTexte 191">
                <a:extLst>
                  <a:ext uri="{FF2B5EF4-FFF2-40B4-BE49-F238E27FC236}">
                    <a16:creationId xmlns:a16="http://schemas.microsoft.com/office/drawing/2014/main" id="{1A7D97D4-D00D-4B0E-8FB7-AB0548F6990B}"/>
                  </a:ext>
                </a:extLst>
              </p:cNvPr>
              <p:cNvSpPr txBox="1"/>
              <p:nvPr/>
            </p:nvSpPr>
            <p:spPr>
              <a:xfrm rot="16200000">
                <a:off x="322615" y="5379819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2024</a:t>
                </a:r>
              </a:p>
            </p:txBody>
          </p:sp>
          <p:sp>
            <p:nvSpPr>
              <p:cNvPr id="193" name="ZoneTexte 192">
                <a:extLst>
                  <a:ext uri="{FF2B5EF4-FFF2-40B4-BE49-F238E27FC236}">
                    <a16:creationId xmlns:a16="http://schemas.microsoft.com/office/drawing/2014/main" id="{09A82F85-5D82-4194-9FD9-2EE27E3ADD99}"/>
                  </a:ext>
                </a:extLst>
              </p:cNvPr>
              <p:cNvSpPr txBox="1"/>
              <p:nvPr/>
            </p:nvSpPr>
            <p:spPr>
              <a:xfrm rot="16200000">
                <a:off x="1606166" y="5373642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2025</a:t>
                </a:r>
              </a:p>
            </p:txBody>
          </p:sp>
          <p:sp>
            <p:nvSpPr>
              <p:cNvPr id="194" name="ZoneTexte 193">
                <a:extLst>
                  <a:ext uri="{FF2B5EF4-FFF2-40B4-BE49-F238E27FC236}">
                    <a16:creationId xmlns:a16="http://schemas.microsoft.com/office/drawing/2014/main" id="{95AB0899-762F-4161-8A2C-22889308EE24}"/>
                  </a:ext>
                </a:extLst>
              </p:cNvPr>
              <p:cNvSpPr txBox="1"/>
              <p:nvPr/>
            </p:nvSpPr>
            <p:spPr>
              <a:xfrm rot="16200000">
                <a:off x="2897128" y="5360053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2026</a:t>
                </a:r>
              </a:p>
            </p:txBody>
          </p:sp>
          <p:sp>
            <p:nvSpPr>
              <p:cNvPr id="195" name="ZoneTexte 194">
                <a:extLst>
                  <a:ext uri="{FF2B5EF4-FFF2-40B4-BE49-F238E27FC236}">
                    <a16:creationId xmlns:a16="http://schemas.microsoft.com/office/drawing/2014/main" id="{3765733C-6C53-4E9A-A02B-DBDE6B79F537}"/>
                  </a:ext>
                </a:extLst>
              </p:cNvPr>
              <p:cNvSpPr txBox="1"/>
              <p:nvPr/>
            </p:nvSpPr>
            <p:spPr>
              <a:xfrm rot="16200000">
                <a:off x="4217739" y="5339051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2027</a:t>
                </a:r>
              </a:p>
            </p:txBody>
          </p:sp>
          <p:sp>
            <p:nvSpPr>
              <p:cNvPr id="196" name="ZoneTexte 195">
                <a:extLst>
                  <a:ext uri="{FF2B5EF4-FFF2-40B4-BE49-F238E27FC236}">
                    <a16:creationId xmlns:a16="http://schemas.microsoft.com/office/drawing/2014/main" id="{7C47599B-BF94-4073-97A6-C18953F37341}"/>
                  </a:ext>
                </a:extLst>
              </p:cNvPr>
              <p:cNvSpPr txBox="1"/>
              <p:nvPr/>
            </p:nvSpPr>
            <p:spPr>
              <a:xfrm rot="16200000">
                <a:off x="5501290" y="5340287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2028</a:t>
                </a:r>
              </a:p>
            </p:txBody>
          </p:sp>
          <p:sp>
            <p:nvSpPr>
              <p:cNvPr id="202" name="ZoneTexte 201">
                <a:extLst>
                  <a:ext uri="{FF2B5EF4-FFF2-40B4-BE49-F238E27FC236}">
                    <a16:creationId xmlns:a16="http://schemas.microsoft.com/office/drawing/2014/main" id="{2866DFB8-303C-46E4-BDA8-CC4B3FFDAF4A}"/>
                  </a:ext>
                </a:extLst>
              </p:cNvPr>
              <p:cNvSpPr txBox="1"/>
              <p:nvPr/>
            </p:nvSpPr>
            <p:spPr>
              <a:xfrm rot="16200000">
                <a:off x="6821901" y="5341522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2029</a:t>
                </a:r>
              </a:p>
            </p:txBody>
          </p:sp>
          <p:sp>
            <p:nvSpPr>
              <p:cNvPr id="203" name="ZoneTexte 202">
                <a:extLst>
                  <a:ext uri="{FF2B5EF4-FFF2-40B4-BE49-F238E27FC236}">
                    <a16:creationId xmlns:a16="http://schemas.microsoft.com/office/drawing/2014/main" id="{B280CF17-BCA1-4073-8E85-CAB03C86D3AD}"/>
                  </a:ext>
                </a:extLst>
              </p:cNvPr>
              <p:cNvSpPr txBox="1"/>
              <p:nvPr/>
            </p:nvSpPr>
            <p:spPr>
              <a:xfrm rot="16200000">
                <a:off x="8098039" y="5350169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2030</a:t>
                </a:r>
              </a:p>
            </p:txBody>
          </p:sp>
          <p:sp>
            <p:nvSpPr>
              <p:cNvPr id="207" name="ZoneTexte 206">
                <a:extLst>
                  <a:ext uri="{FF2B5EF4-FFF2-40B4-BE49-F238E27FC236}">
                    <a16:creationId xmlns:a16="http://schemas.microsoft.com/office/drawing/2014/main" id="{249F0BC1-6E96-4821-B26D-E004893E5818}"/>
                  </a:ext>
                </a:extLst>
              </p:cNvPr>
              <p:cNvSpPr txBox="1"/>
              <p:nvPr/>
            </p:nvSpPr>
            <p:spPr>
              <a:xfrm rot="16200000">
                <a:off x="9418650" y="5366229"/>
                <a:ext cx="601447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+mn-lt"/>
                  </a:rPr>
                  <a:t>2031</a:t>
                </a:r>
              </a:p>
            </p:txBody>
          </p:sp>
          <p:cxnSp>
            <p:nvCxnSpPr>
              <p:cNvPr id="212" name="Connecteur droit 211">
                <a:extLst>
                  <a:ext uri="{FF2B5EF4-FFF2-40B4-BE49-F238E27FC236}">
                    <a16:creationId xmlns:a16="http://schemas.microsoft.com/office/drawing/2014/main" id="{43B3E917-8FF5-4BC6-A72C-FC4AC1E3CB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1893" y="1540363"/>
                <a:ext cx="2923220" cy="4370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Connecteur droit 212">
                <a:extLst>
                  <a:ext uri="{FF2B5EF4-FFF2-40B4-BE49-F238E27FC236}">
                    <a16:creationId xmlns:a16="http://schemas.microsoft.com/office/drawing/2014/main" id="{28EE70EC-F9A2-4746-ACDE-1DC40971584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1142" y="2394823"/>
                <a:ext cx="1827002" cy="2189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Connecteur droit 213">
                <a:extLst>
                  <a:ext uri="{FF2B5EF4-FFF2-40B4-BE49-F238E27FC236}">
                    <a16:creationId xmlns:a16="http://schemas.microsoft.com/office/drawing/2014/main" id="{5B1E0CDD-D39E-45F0-9D44-01A183F10C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56414" y="2394823"/>
                <a:ext cx="4488897" cy="0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" name="ZoneTexte 214">
                <a:extLst>
                  <a:ext uri="{FF2B5EF4-FFF2-40B4-BE49-F238E27FC236}">
                    <a16:creationId xmlns:a16="http://schemas.microsoft.com/office/drawing/2014/main" id="{F36A0022-FA3A-4F4B-83B6-659C8B1F940D}"/>
                  </a:ext>
                </a:extLst>
              </p:cNvPr>
              <p:cNvSpPr txBox="1"/>
              <p:nvPr/>
            </p:nvSpPr>
            <p:spPr>
              <a:xfrm>
                <a:off x="265590" y="2005047"/>
                <a:ext cx="2084488" cy="364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67" b="1">
                    <a:latin typeface="+mn-lt"/>
                  </a:rPr>
                  <a:t>Injector @ 7MeV</a:t>
                </a:r>
              </a:p>
            </p:txBody>
          </p:sp>
          <p:cxnSp>
            <p:nvCxnSpPr>
              <p:cNvPr id="216" name="Connecteur droit 215">
                <a:extLst>
                  <a:ext uri="{FF2B5EF4-FFF2-40B4-BE49-F238E27FC236}">
                    <a16:creationId xmlns:a16="http://schemas.microsoft.com/office/drawing/2014/main" id="{FAEA6095-F258-47D4-9212-7618B80E542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845311" y="2385624"/>
                <a:ext cx="2602285" cy="6627"/>
              </a:xfrm>
              <a:prstGeom prst="line">
                <a:avLst/>
              </a:prstGeom>
              <a:ln w="76200">
                <a:solidFill>
                  <a:srgbClr val="00B0F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Connecteur droit 216">
                <a:extLst>
                  <a:ext uri="{FF2B5EF4-FFF2-40B4-BE49-F238E27FC236}">
                    <a16:creationId xmlns:a16="http://schemas.microsoft.com/office/drawing/2014/main" id="{69350643-CCB7-4EAD-B481-7F4C8C8886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0135" y="1702899"/>
                <a:ext cx="0" cy="3515286"/>
              </a:xfrm>
              <a:prstGeom prst="line">
                <a:avLst/>
              </a:prstGeom>
              <a:ln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Connecteur droit 217">
                <a:extLst>
                  <a:ext uri="{FF2B5EF4-FFF2-40B4-BE49-F238E27FC236}">
                    <a16:creationId xmlns:a16="http://schemas.microsoft.com/office/drawing/2014/main" id="{0F60E45F-0C51-4AED-89AE-8E73AF628A2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52641" y="3881784"/>
                <a:ext cx="0" cy="1336401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Connecteur droit 218">
                <a:extLst>
                  <a:ext uri="{FF2B5EF4-FFF2-40B4-BE49-F238E27FC236}">
                    <a16:creationId xmlns:a16="http://schemas.microsoft.com/office/drawing/2014/main" id="{C7E75BE0-BA4B-4C07-B3FF-5B756C44F7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00626" y="2085360"/>
                <a:ext cx="0" cy="313877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Connecteur droit 219">
                <a:extLst>
                  <a:ext uri="{FF2B5EF4-FFF2-40B4-BE49-F238E27FC236}">
                    <a16:creationId xmlns:a16="http://schemas.microsoft.com/office/drawing/2014/main" id="{888D6534-977F-48B1-8FC6-3E45CB9C30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2213" y="4197196"/>
                <a:ext cx="2819862" cy="5305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Connecteur droit 220">
                <a:extLst>
                  <a:ext uri="{FF2B5EF4-FFF2-40B4-BE49-F238E27FC236}">
                    <a16:creationId xmlns:a16="http://schemas.microsoft.com/office/drawing/2014/main" id="{B2259258-96CD-4272-B0C9-25280F2B3AF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203878" y="4165973"/>
                <a:ext cx="4149997" cy="32371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2" name="ZoneTexte 221">
                <a:extLst>
                  <a:ext uri="{FF2B5EF4-FFF2-40B4-BE49-F238E27FC236}">
                    <a16:creationId xmlns:a16="http://schemas.microsoft.com/office/drawing/2014/main" id="{742E2F7A-9FB6-47EA-B478-B775F56DB4E1}"/>
                  </a:ext>
                </a:extLst>
              </p:cNvPr>
              <p:cNvSpPr txBox="1"/>
              <p:nvPr/>
            </p:nvSpPr>
            <p:spPr>
              <a:xfrm>
                <a:off x="202983" y="4226268"/>
                <a:ext cx="1881474" cy="3642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767" b="1">
                    <a:latin typeface="+mn-lt"/>
                  </a:rPr>
                  <a:t>ERL 1-LOOP</a:t>
                </a:r>
              </a:p>
            </p:txBody>
          </p:sp>
          <p:cxnSp>
            <p:nvCxnSpPr>
              <p:cNvPr id="223" name="Connecteur droit 222">
                <a:extLst>
                  <a:ext uri="{FF2B5EF4-FFF2-40B4-BE49-F238E27FC236}">
                    <a16:creationId xmlns:a16="http://schemas.microsoft.com/office/drawing/2014/main" id="{5A4F7A7C-9F27-4503-AA82-BC4DE1B9A2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55442" y="4151461"/>
                <a:ext cx="1963931" cy="0"/>
              </a:xfrm>
              <a:prstGeom prst="line">
                <a:avLst/>
              </a:prstGeom>
              <a:ln w="76200">
                <a:solidFill>
                  <a:srgbClr val="00B0F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Connecteur droit 223">
                <a:extLst>
                  <a:ext uri="{FF2B5EF4-FFF2-40B4-BE49-F238E27FC236}">
                    <a16:creationId xmlns:a16="http://schemas.microsoft.com/office/drawing/2014/main" id="{03D357AB-5ECB-42F5-9552-2731C84CC8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714091" y="3537703"/>
                <a:ext cx="0" cy="1665165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Connecteur droit 224">
                <a:extLst>
                  <a:ext uri="{FF2B5EF4-FFF2-40B4-BE49-F238E27FC236}">
                    <a16:creationId xmlns:a16="http://schemas.microsoft.com/office/drawing/2014/main" id="{7EFB1515-1F86-4918-B04C-7B30233AB71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236638" y="3645685"/>
                <a:ext cx="1" cy="1432117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ZoneTexte 225">
                <a:extLst>
                  <a:ext uri="{FF2B5EF4-FFF2-40B4-BE49-F238E27FC236}">
                    <a16:creationId xmlns:a16="http://schemas.microsoft.com/office/drawing/2014/main" id="{8E3C56C8-B971-405F-8AB4-34E2BDF90A3E}"/>
                  </a:ext>
                </a:extLst>
              </p:cNvPr>
              <p:cNvSpPr txBox="1"/>
              <p:nvPr/>
            </p:nvSpPr>
            <p:spPr>
              <a:xfrm>
                <a:off x="2819973" y="1780760"/>
                <a:ext cx="702436" cy="3915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972" i="1" dirty="0">
                    <a:latin typeface="+mn-lt"/>
                  </a:rPr>
                  <a:t>DC gun </a:t>
                </a:r>
              </a:p>
              <a:p>
                <a:r>
                  <a:rPr lang="en-GB" sz="972" i="1" dirty="0">
                    <a:latin typeface="+mn-lt"/>
                  </a:rPr>
                  <a:t>operation</a:t>
                </a:r>
              </a:p>
            </p:txBody>
          </p:sp>
          <p:sp>
            <p:nvSpPr>
              <p:cNvPr id="227" name="ZoneTexte 226">
                <a:extLst>
                  <a:ext uri="{FF2B5EF4-FFF2-40B4-BE49-F238E27FC236}">
                    <a16:creationId xmlns:a16="http://schemas.microsoft.com/office/drawing/2014/main" id="{257CD967-E890-427B-9969-1670B8434159}"/>
                  </a:ext>
                </a:extLst>
              </p:cNvPr>
              <p:cNvSpPr txBox="1"/>
              <p:nvPr/>
            </p:nvSpPr>
            <p:spPr>
              <a:xfrm>
                <a:off x="6281191" y="4264491"/>
                <a:ext cx="710451" cy="391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972" i="1" dirty="0">
                    <a:latin typeface="+mn-lt"/>
                  </a:rPr>
                  <a:t>Cryogenic </a:t>
                </a:r>
              </a:p>
              <a:p>
                <a:pPr algn="ctr"/>
                <a:r>
                  <a:rPr lang="en-GB" sz="972" i="1" dirty="0">
                    <a:latin typeface="+mn-lt"/>
                  </a:rPr>
                  <a:t>installed</a:t>
                </a:r>
              </a:p>
            </p:txBody>
          </p:sp>
          <p:sp>
            <p:nvSpPr>
              <p:cNvPr id="228" name="ZoneTexte 227">
                <a:extLst>
                  <a:ext uri="{FF2B5EF4-FFF2-40B4-BE49-F238E27FC236}">
                    <a16:creationId xmlns:a16="http://schemas.microsoft.com/office/drawing/2014/main" id="{AEAFED76-EBF8-464C-A914-79AE8486C3EC}"/>
                  </a:ext>
                </a:extLst>
              </p:cNvPr>
              <p:cNvSpPr txBox="1"/>
              <p:nvPr/>
            </p:nvSpPr>
            <p:spPr>
              <a:xfrm>
                <a:off x="7032509" y="3411046"/>
                <a:ext cx="793808" cy="3915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972" i="1" dirty="0">
                    <a:latin typeface="+mn-lt"/>
                  </a:rPr>
                  <a:t>Cryomodule</a:t>
                </a:r>
              </a:p>
              <a:p>
                <a:pPr algn="ctr"/>
                <a:r>
                  <a:rPr lang="en-GB" sz="972" i="1" dirty="0">
                    <a:latin typeface="+mn-lt"/>
                  </a:rPr>
                  <a:t> installation</a:t>
                </a:r>
              </a:p>
            </p:txBody>
          </p:sp>
          <p:sp>
            <p:nvSpPr>
              <p:cNvPr id="229" name="ZoneTexte 228">
                <a:extLst>
                  <a:ext uri="{FF2B5EF4-FFF2-40B4-BE49-F238E27FC236}">
                    <a16:creationId xmlns:a16="http://schemas.microsoft.com/office/drawing/2014/main" id="{B97C0862-9B5B-4414-AC40-5368C1B4BCE1}"/>
                  </a:ext>
                </a:extLst>
              </p:cNvPr>
              <p:cNvSpPr txBox="1"/>
              <p:nvPr/>
            </p:nvSpPr>
            <p:spPr>
              <a:xfrm>
                <a:off x="7886263" y="3184111"/>
                <a:ext cx="1035957" cy="72224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72" i="1" dirty="0">
                    <a:latin typeface="+mn-lt"/>
                  </a:rPr>
                  <a:t>First ERL</a:t>
                </a:r>
              </a:p>
              <a:p>
                <a:pPr algn="ctr"/>
                <a:r>
                  <a:rPr lang="en-GB" sz="972" i="1" dirty="0">
                    <a:latin typeface="+mn-lt"/>
                  </a:rPr>
                  <a:t> demonstration</a:t>
                </a:r>
              </a:p>
              <a:p>
                <a:pPr algn="ctr"/>
                <a:r>
                  <a:rPr lang="en-GB" sz="972" i="1" dirty="0"/>
                  <a:t>0.5MW</a:t>
                </a:r>
                <a:endParaRPr lang="en-GB" sz="972" i="1" dirty="0">
                  <a:latin typeface="+mn-lt"/>
                </a:endParaRPr>
              </a:p>
            </p:txBody>
          </p:sp>
          <p:cxnSp>
            <p:nvCxnSpPr>
              <p:cNvPr id="230" name="Connecteur droit 229">
                <a:extLst>
                  <a:ext uri="{FF2B5EF4-FFF2-40B4-BE49-F238E27FC236}">
                    <a16:creationId xmlns:a16="http://schemas.microsoft.com/office/drawing/2014/main" id="{E5259E14-0395-4F27-8EF7-CDAA4E67A2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9152" y="915146"/>
                <a:ext cx="701358" cy="1"/>
              </a:xfrm>
              <a:prstGeom prst="line">
                <a:avLst/>
              </a:prstGeom>
              <a:ln w="76200">
                <a:solidFill>
                  <a:srgbClr val="FFC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Connecteur droit 230">
                <a:extLst>
                  <a:ext uri="{FF2B5EF4-FFF2-40B4-BE49-F238E27FC236}">
                    <a16:creationId xmlns:a16="http://schemas.microsoft.com/office/drawing/2014/main" id="{69EE1526-353E-4187-BB22-7612CC2E4E3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485756" y="1400918"/>
                <a:ext cx="689226" cy="3"/>
              </a:xfrm>
              <a:prstGeom prst="line">
                <a:avLst/>
              </a:prstGeom>
              <a:ln w="76200">
                <a:solidFill>
                  <a:srgbClr val="00B0F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2" name="ZoneTexte 231">
                <a:extLst>
                  <a:ext uri="{FF2B5EF4-FFF2-40B4-BE49-F238E27FC236}">
                    <a16:creationId xmlns:a16="http://schemas.microsoft.com/office/drawing/2014/main" id="{64CDFECE-373B-45C1-B797-8B4466723A1D}"/>
                  </a:ext>
                </a:extLst>
              </p:cNvPr>
              <p:cNvSpPr txBox="1"/>
              <p:nvPr/>
            </p:nvSpPr>
            <p:spPr>
              <a:xfrm>
                <a:off x="7928482" y="783223"/>
                <a:ext cx="1148984" cy="282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37" b="1">
                    <a:latin typeface="+mn-lt"/>
                  </a:rPr>
                  <a:t>Design</a:t>
                </a:r>
              </a:p>
            </p:txBody>
          </p:sp>
          <p:sp>
            <p:nvSpPr>
              <p:cNvPr id="233" name="ZoneTexte 232">
                <a:extLst>
                  <a:ext uri="{FF2B5EF4-FFF2-40B4-BE49-F238E27FC236}">
                    <a16:creationId xmlns:a16="http://schemas.microsoft.com/office/drawing/2014/main" id="{2A7AD294-5254-4442-AF4A-D4E7E501AD80}"/>
                  </a:ext>
                </a:extLst>
              </p:cNvPr>
              <p:cNvSpPr txBox="1"/>
              <p:nvPr/>
            </p:nvSpPr>
            <p:spPr>
              <a:xfrm>
                <a:off x="8022380" y="1013384"/>
                <a:ext cx="3497568" cy="2956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37" b="1" dirty="0">
                    <a:latin typeface="+mn-lt"/>
                  </a:rPr>
                  <a:t>Procurement / Construction / Installation</a:t>
                </a:r>
              </a:p>
            </p:txBody>
          </p:sp>
          <p:sp>
            <p:nvSpPr>
              <p:cNvPr id="234" name="ZoneTexte 233">
                <a:extLst>
                  <a:ext uri="{FF2B5EF4-FFF2-40B4-BE49-F238E27FC236}">
                    <a16:creationId xmlns:a16="http://schemas.microsoft.com/office/drawing/2014/main" id="{5A844264-127F-43FA-A4F5-4CA19D6E0E9A}"/>
                  </a:ext>
                </a:extLst>
              </p:cNvPr>
              <p:cNvSpPr txBox="1"/>
              <p:nvPr/>
            </p:nvSpPr>
            <p:spPr>
              <a:xfrm>
                <a:off x="8229485" y="1275214"/>
                <a:ext cx="2165500" cy="2827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37" b="1" dirty="0">
                    <a:latin typeface="+mn-lt"/>
                  </a:rPr>
                  <a:t>Commissioning</a:t>
                </a:r>
              </a:p>
            </p:txBody>
          </p:sp>
          <p:sp>
            <p:nvSpPr>
              <p:cNvPr id="235" name="Explosion : 8 points 234">
                <a:extLst>
                  <a:ext uri="{FF2B5EF4-FFF2-40B4-BE49-F238E27FC236}">
                    <a16:creationId xmlns:a16="http://schemas.microsoft.com/office/drawing/2014/main" id="{2631B19E-D3A0-4BE7-A0A3-6F960FE41A78}"/>
                  </a:ext>
                </a:extLst>
              </p:cNvPr>
              <p:cNvSpPr/>
              <p:nvPr/>
            </p:nvSpPr>
            <p:spPr>
              <a:xfrm>
                <a:off x="7066517" y="2195774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36" name="ZoneTexte 235">
                <a:extLst>
                  <a:ext uri="{FF2B5EF4-FFF2-40B4-BE49-F238E27FC236}">
                    <a16:creationId xmlns:a16="http://schemas.microsoft.com/office/drawing/2014/main" id="{25B9233C-395E-4A9F-ACEF-06F17211EDB5}"/>
                  </a:ext>
                </a:extLst>
              </p:cNvPr>
              <p:cNvSpPr txBox="1"/>
              <p:nvPr/>
            </p:nvSpPr>
            <p:spPr>
              <a:xfrm>
                <a:off x="9402161" y="2554844"/>
                <a:ext cx="510076" cy="2419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972" i="1" dirty="0">
                    <a:latin typeface="+mn-lt"/>
                  </a:rPr>
                  <a:t>20 mA</a:t>
                </a:r>
              </a:p>
            </p:txBody>
          </p:sp>
          <p:cxnSp>
            <p:nvCxnSpPr>
              <p:cNvPr id="237" name="Connecteur droit 236">
                <a:extLst>
                  <a:ext uri="{FF2B5EF4-FFF2-40B4-BE49-F238E27FC236}">
                    <a16:creationId xmlns:a16="http://schemas.microsoft.com/office/drawing/2014/main" id="{F7AF62FB-EC68-419F-B753-9CA302ED653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266465" y="2533232"/>
                <a:ext cx="121" cy="2653184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8" name="ZoneTexte 237">
                <a:extLst>
                  <a:ext uri="{FF2B5EF4-FFF2-40B4-BE49-F238E27FC236}">
                    <a16:creationId xmlns:a16="http://schemas.microsoft.com/office/drawing/2014/main" id="{F7D8EF70-13C9-43A2-BA54-15477717B0AF}"/>
                  </a:ext>
                </a:extLst>
              </p:cNvPr>
              <p:cNvSpPr txBox="1"/>
              <p:nvPr/>
            </p:nvSpPr>
            <p:spPr>
              <a:xfrm>
                <a:off x="9442508" y="3582343"/>
                <a:ext cx="474810" cy="2419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972" i="1" dirty="0">
                    <a:latin typeface="+mn-lt"/>
                  </a:rPr>
                  <a:t>2MW</a:t>
                </a:r>
              </a:p>
            </p:txBody>
          </p:sp>
          <p:sp>
            <p:nvSpPr>
              <p:cNvPr id="242" name="Explosion : 8 points 241">
                <a:extLst>
                  <a:ext uri="{FF2B5EF4-FFF2-40B4-BE49-F238E27FC236}">
                    <a16:creationId xmlns:a16="http://schemas.microsoft.com/office/drawing/2014/main" id="{E8D67A78-B89B-4BB7-AFDB-56D235F5E676}"/>
                  </a:ext>
                </a:extLst>
              </p:cNvPr>
              <p:cNvSpPr/>
              <p:nvPr/>
            </p:nvSpPr>
            <p:spPr>
              <a:xfrm>
                <a:off x="7555426" y="3970725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43" name="Explosion : 8 points 242">
                <a:extLst>
                  <a:ext uri="{FF2B5EF4-FFF2-40B4-BE49-F238E27FC236}">
                    <a16:creationId xmlns:a16="http://schemas.microsoft.com/office/drawing/2014/main" id="{81924027-B7F8-4452-B4AB-B3F504AD9809}"/>
                  </a:ext>
                </a:extLst>
              </p:cNvPr>
              <p:cNvSpPr/>
              <p:nvPr/>
            </p:nvSpPr>
            <p:spPr>
              <a:xfrm>
                <a:off x="6355760" y="3962448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44" name="Rectangle : coins arrondis 243">
                <a:extLst>
                  <a:ext uri="{FF2B5EF4-FFF2-40B4-BE49-F238E27FC236}">
                    <a16:creationId xmlns:a16="http://schemas.microsoft.com/office/drawing/2014/main" id="{75756FF7-CA7D-4A96-9A10-141E5502158E}"/>
                  </a:ext>
                </a:extLst>
              </p:cNvPr>
              <p:cNvSpPr/>
              <p:nvPr/>
            </p:nvSpPr>
            <p:spPr>
              <a:xfrm>
                <a:off x="9876843" y="2894743"/>
                <a:ext cx="403502" cy="1859053"/>
              </a:xfrm>
              <a:prstGeom prst="roundRect">
                <a:avLst>
                  <a:gd name="adj" fmla="val 5241"/>
                </a:avLst>
              </a:prstGeom>
              <a:solidFill>
                <a:schemeClr val="accent4">
                  <a:lumMod val="60000"/>
                  <a:lumOff val="40000"/>
                  <a:alpha val="50000"/>
                </a:schemeClr>
              </a:solidFill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45" name="ZoneTexte 244">
                <a:extLst>
                  <a:ext uri="{FF2B5EF4-FFF2-40B4-BE49-F238E27FC236}">
                    <a16:creationId xmlns:a16="http://schemas.microsoft.com/office/drawing/2014/main" id="{061D2D19-A2D6-4B2C-8BF0-02AE484CB850}"/>
                  </a:ext>
                </a:extLst>
              </p:cNvPr>
              <p:cNvSpPr txBox="1"/>
              <p:nvPr/>
            </p:nvSpPr>
            <p:spPr>
              <a:xfrm rot="16200000">
                <a:off x="9142850" y="3567101"/>
                <a:ext cx="190688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b="1" dirty="0">
                    <a:latin typeface="+mn-lt"/>
                  </a:rPr>
                  <a:t>PERLE 1-LOOP  89MeV</a:t>
                </a:r>
              </a:p>
            </p:txBody>
          </p:sp>
          <p:sp>
            <p:nvSpPr>
              <p:cNvPr id="246" name="Explosion : 8 points 245">
                <a:extLst>
                  <a:ext uri="{FF2B5EF4-FFF2-40B4-BE49-F238E27FC236}">
                    <a16:creationId xmlns:a16="http://schemas.microsoft.com/office/drawing/2014/main" id="{3DC5DC03-ECA0-4963-B5DC-AAC215D9787A}"/>
                  </a:ext>
                </a:extLst>
              </p:cNvPr>
              <p:cNvSpPr/>
              <p:nvPr/>
            </p:nvSpPr>
            <p:spPr>
              <a:xfrm>
                <a:off x="6045328" y="4603686"/>
                <a:ext cx="367241" cy="407758"/>
              </a:xfrm>
              <a:prstGeom prst="irregularSeal1">
                <a:avLst/>
              </a:prstGeom>
              <a:solidFill>
                <a:srgbClr val="FF99FF"/>
              </a:solidFill>
              <a:ln>
                <a:solidFill>
                  <a:srgbClr val="FF99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47" name="ZoneTexte 246">
                <a:extLst>
                  <a:ext uri="{FF2B5EF4-FFF2-40B4-BE49-F238E27FC236}">
                    <a16:creationId xmlns:a16="http://schemas.microsoft.com/office/drawing/2014/main" id="{FF31310C-BC3B-4396-9377-59C1C9C663F5}"/>
                  </a:ext>
                </a:extLst>
              </p:cNvPr>
              <p:cNvSpPr txBox="1"/>
              <p:nvPr/>
            </p:nvSpPr>
            <p:spPr>
              <a:xfrm>
                <a:off x="5938936" y="4893909"/>
                <a:ext cx="1146408" cy="241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972" i="1" dirty="0">
                    <a:latin typeface="+mn-lt"/>
                  </a:rPr>
                  <a:t>IGLOO ready</a:t>
                </a:r>
              </a:p>
            </p:txBody>
          </p:sp>
          <p:sp>
            <p:nvSpPr>
              <p:cNvPr id="248" name="ZoneTexte 247">
                <a:extLst>
                  <a:ext uri="{FF2B5EF4-FFF2-40B4-BE49-F238E27FC236}">
                    <a16:creationId xmlns:a16="http://schemas.microsoft.com/office/drawing/2014/main" id="{B00C3FE2-0271-403A-8B11-75A1A7660114}"/>
                  </a:ext>
                </a:extLst>
              </p:cNvPr>
              <p:cNvSpPr txBox="1"/>
              <p:nvPr/>
            </p:nvSpPr>
            <p:spPr>
              <a:xfrm>
                <a:off x="5939065" y="1141595"/>
                <a:ext cx="510076" cy="241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72" b="1" i="1" dirty="0">
                    <a:latin typeface="+mn-lt"/>
                  </a:rPr>
                  <a:t>20 mA</a:t>
                </a:r>
              </a:p>
            </p:txBody>
          </p:sp>
          <p:cxnSp>
            <p:nvCxnSpPr>
              <p:cNvPr id="249" name="Connecteur droit 248">
                <a:extLst>
                  <a:ext uri="{FF2B5EF4-FFF2-40B4-BE49-F238E27FC236}">
                    <a16:creationId xmlns:a16="http://schemas.microsoft.com/office/drawing/2014/main" id="{EC2F6564-4C75-4A7B-98C9-B763496E545D}"/>
                  </a:ext>
                </a:extLst>
              </p:cNvPr>
              <p:cNvCxnSpPr>
                <a:cxnSpLocks/>
                <a:endCxn id="166" idx="1"/>
              </p:cNvCxnSpPr>
              <p:nvPr/>
            </p:nvCxnSpPr>
            <p:spPr>
              <a:xfrm flipV="1">
                <a:off x="3773280" y="1514549"/>
                <a:ext cx="405801" cy="4663"/>
              </a:xfrm>
              <a:prstGeom prst="line">
                <a:avLst/>
              </a:prstGeom>
              <a:ln w="76200">
                <a:solidFill>
                  <a:srgbClr val="00B0F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Connecteur droit 250">
                <a:extLst>
                  <a:ext uri="{FF2B5EF4-FFF2-40B4-BE49-F238E27FC236}">
                    <a16:creationId xmlns:a16="http://schemas.microsoft.com/office/drawing/2014/main" id="{1C85AD5D-D5CC-471B-8BC8-F20018E060F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72132" y="2684071"/>
                <a:ext cx="9262" cy="2534114"/>
              </a:xfrm>
              <a:prstGeom prst="line">
                <a:avLst/>
              </a:prstGeom>
              <a:ln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Connecteur droit 251">
                <a:extLst>
                  <a:ext uri="{FF2B5EF4-FFF2-40B4-BE49-F238E27FC236}">
                    <a16:creationId xmlns:a16="http://schemas.microsoft.com/office/drawing/2014/main" id="{B5872440-9C14-4605-BC21-C2A3C21259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901296" y="3110213"/>
                <a:ext cx="0" cy="2107972"/>
              </a:xfrm>
              <a:prstGeom prst="line">
                <a:avLst/>
              </a:prstGeom>
              <a:ln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Connecteur droit 252">
                <a:extLst>
                  <a:ext uri="{FF2B5EF4-FFF2-40B4-BE49-F238E27FC236}">
                    <a16:creationId xmlns:a16="http://schemas.microsoft.com/office/drawing/2014/main" id="{5F5052EE-FBC6-408B-9A82-FA7DD85BBAE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98705" y="2073013"/>
                <a:ext cx="0" cy="3145172"/>
              </a:xfrm>
              <a:prstGeom prst="line">
                <a:avLst/>
              </a:prstGeom>
              <a:ln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5" name="Groupe 254">
                <a:extLst>
                  <a:ext uri="{FF2B5EF4-FFF2-40B4-BE49-F238E27FC236}">
                    <a16:creationId xmlns:a16="http://schemas.microsoft.com/office/drawing/2014/main" id="{1964C8EA-CB69-43CB-A678-2357C8697087}"/>
                  </a:ext>
                </a:extLst>
              </p:cNvPr>
              <p:cNvGrpSpPr/>
              <p:nvPr/>
            </p:nvGrpSpPr>
            <p:grpSpPr>
              <a:xfrm>
                <a:off x="11881" y="2452061"/>
                <a:ext cx="6203677" cy="1652066"/>
                <a:chOff x="-14212" y="1830583"/>
                <a:chExt cx="6203677" cy="1652066"/>
              </a:xfrm>
            </p:grpSpPr>
            <p:cxnSp>
              <p:nvCxnSpPr>
                <p:cNvPr id="331" name="Connecteur droit 330">
                  <a:extLst>
                    <a:ext uri="{FF2B5EF4-FFF2-40B4-BE49-F238E27FC236}">
                      <a16:creationId xmlns:a16="http://schemas.microsoft.com/office/drawing/2014/main" id="{9CBD97F8-73EF-405D-A4AA-6F640C0095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56313" y="2019877"/>
                  <a:ext cx="744063" cy="0"/>
                </a:xfrm>
                <a:prstGeom prst="line">
                  <a:avLst/>
                </a:prstGeom>
                <a:ln w="762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32" name="Groupe 331">
                  <a:extLst>
                    <a:ext uri="{FF2B5EF4-FFF2-40B4-BE49-F238E27FC236}">
                      <a16:creationId xmlns:a16="http://schemas.microsoft.com/office/drawing/2014/main" id="{3DA564D7-CBAF-473D-AB31-7A3F09999E5D}"/>
                    </a:ext>
                  </a:extLst>
                </p:cNvPr>
                <p:cNvGrpSpPr/>
                <p:nvPr/>
              </p:nvGrpSpPr>
              <p:grpSpPr>
                <a:xfrm>
                  <a:off x="4295641" y="1830583"/>
                  <a:ext cx="985669" cy="1140032"/>
                  <a:chOff x="3245964" y="1524519"/>
                  <a:chExt cx="985669" cy="1140032"/>
                </a:xfrm>
                <a:solidFill>
                  <a:srgbClr val="00B050"/>
                </a:solidFill>
              </p:grpSpPr>
              <p:cxnSp>
                <p:nvCxnSpPr>
                  <p:cNvPr id="341" name="Connecteur droit 340">
                    <a:extLst>
                      <a:ext uri="{FF2B5EF4-FFF2-40B4-BE49-F238E27FC236}">
                        <a16:creationId xmlns:a16="http://schemas.microsoft.com/office/drawing/2014/main" id="{AFCFDC66-99D2-4F8F-827F-68ECFB5B4124}"/>
                      </a:ext>
                    </a:extLst>
                  </p:cNvPr>
                  <p:cNvCxnSpPr/>
                  <p:nvPr/>
                </p:nvCxnSpPr>
                <p:spPr>
                  <a:xfrm>
                    <a:off x="4145762" y="1583350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2" name="Triangle isocèle 341">
                    <a:extLst>
                      <a:ext uri="{FF2B5EF4-FFF2-40B4-BE49-F238E27FC236}">
                        <a16:creationId xmlns:a16="http://schemas.microsoft.com/office/drawing/2014/main" id="{3DBE0870-0972-429F-B416-546E31CA7BAB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135205" y="1525703"/>
                    <a:ext cx="97612" cy="95244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483" name="Connecteur droit 482">
                    <a:extLst>
                      <a:ext uri="{FF2B5EF4-FFF2-40B4-BE49-F238E27FC236}">
                        <a16:creationId xmlns:a16="http://schemas.microsoft.com/office/drawing/2014/main" id="{61089713-9059-4A6E-984A-3F630A30871C}"/>
                      </a:ext>
                    </a:extLst>
                  </p:cNvPr>
                  <p:cNvCxnSpPr/>
                  <p:nvPr/>
                </p:nvCxnSpPr>
                <p:spPr>
                  <a:xfrm>
                    <a:off x="3245964" y="2518992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chemeClr val="accent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33" name="Groupe 332">
                  <a:extLst>
                    <a:ext uri="{FF2B5EF4-FFF2-40B4-BE49-F238E27FC236}">
                      <a16:creationId xmlns:a16="http://schemas.microsoft.com/office/drawing/2014/main" id="{88AF07B0-4E5F-4C58-ADB6-3348A43258F2}"/>
                    </a:ext>
                  </a:extLst>
                </p:cNvPr>
                <p:cNvGrpSpPr/>
                <p:nvPr/>
              </p:nvGrpSpPr>
              <p:grpSpPr>
                <a:xfrm>
                  <a:off x="4462837" y="1850536"/>
                  <a:ext cx="105701" cy="171095"/>
                  <a:chOff x="4166335" y="1558906"/>
                  <a:chExt cx="105701" cy="171095"/>
                </a:xfrm>
                <a:solidFill>
                  <a:schemeClr val="accent4"/>
                </a:solidFill>
              </p:grpSpPr>
              <p:cxnSp>
                <p:nvCxnSpPr>
                  <p:cNvPr id="339" name="Connecteur droit 338">
                    <a:extLst>
                      <a:ext uri="{FF2B5EF4-FFF2-40B4-BE49-F238E27FC236}">
                        <a16:creationId xmlns:a16="http://schemas.microsoft.com/office/drawing/2014/main" id="{241565A9-ACB7-4CDB-AA0E-1F399C4CB8CE}"/>
                      </a:ext>
                    </a:extLst>
                  </p:cNvPr>
                  <p:cNvCxnSpPr/>
                  <p:nvPr/>
                </p:nvCxnSpPr>
                <p:spPr>
                  <a:xfrm>
                    <a:off x="4166335" y="1584442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40" name="Triangle isocèle 339">
                    <a:extLst>
                      <a:ext uri="{FF2B5EF4-FFF2-40B4-BE49-F238E27FC236}">
                        <a16:creationId xmlns:a16="http://schemas.microsoft.com/office/drawing/2014/main" id="{7911DB96-609F-46DB-B619-0F1A3DBF92B7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175608" y="1560089"/>
                    <a:ext cx="97612" cy="9524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334" name="ZoneTexte 333">
                  <a:extLst>
                    <a:ext uri="{FF2B5EF4-FFF2-40B4-BE49-F238E27FC236}">
                      <a16:creationId xmlns:a16="http://schemas.microsoft.com/office/drawing/2014/main" id="{89A3646E-50CC-480C-BE72-C8FA81FE2313}"/>
                    </a:ext>
                  </a:extLst>
                </p:cNvPr>
                <p:cNvSpPr txBox="1"/>
                <p:nvPr/>
              </p:nvSpPr>
              <p:spPr>
                <a:xfrm>
                  <a:off x="-14212" y="1880912"/>
                  <a:ext cx="1797452" cy="2419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b="1" i="1" dirty="0">
                      <a:latin typeface="+mn-lt"/>
                    </a:rPr>
                    <a:t>DMO &amp; Timing </a:t>
                  </a:r>
                </a:p>
              </p:txBody>
            </p:sp>
            <p:cxnSp>
              <p:nvCxnSpPr>
                <p:cNvPr id="335" name="Connecteur droit 334">
                  <a:extLst>
                    <a:ext uri="{FF2B5EF4-FFF2-40B4-BE49-F238E27FC236}">
                      <a16:creationId xmlns:a16="http://schemas.microsoft.com/office/drawing/2014/main" id="{4EC585D3-4B44-4E46-B734-16207050265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06051" y="2021634"/>
                  <a:ext cx="2549567" cy="0"/>
                </a:xfrm>
                <a:prstGeom prst="line">
                  <a:avLst/>
                </a:prstGeom>
                <a:ln w="762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7" name="ZoneTexte 336">
                  <a:extLst>
                    <a:ext uri="{FF2B5EF4-FFF2-40B4-BE49-F238E27FC236}">
                      <a16:creationId xmlns:a16="http://schemas.microsoft.com/office/drawing/2014/main" id="{FAF1B1CE-1B73-4CDE-87EC-5703079B2D04}"/>
                    </a:ext>
                  </a:extLst>
                </p:cNvPr>
                <p:cNvSpPr txBox="1"/>
                <p:nvPr/>
              </p:nvSpPr>
              <p:spPr>
                <a:xfrm>
                  <a:off x="2179197" y="1890448"/>
                  <a:ext cx="1032227" cy="252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solidFill>
                        <a:srgbClr val="FF0000"/>
                      </a:solidFill>
                      <a:latin typeface="+mn-lt"/>
                    </a:rPr>
                    <a:t>Boards Proto</a:t>
                  </a:r>
                </a:p>
              </p:txBody>
            </p:sp>
            <p:sp>
              <p:nvSpPr>
                <p:cNvPr id="338" name="ZoneTexte 337">
                  <a:extLst>
                    <a:ext uri="{FF2B5EF4-FFF2-40B4-BE49-F238E27FC236}">
                      <a16:creationId xmlns:a16="http://schemas.microsoft.com/office/drawing/2014/main" id="{AB1FA839-4C94-47A3-89FF-B16A534B2FCE}"/>
                    </a:ext>
                  </a:extLst>
                </p:cNvPr>
                <p:cNvSpPr txBox="1"/>
                <p:nvPr/>
              </p:nvSpPr>
              <p:spPr>
                <a:xfrm>
                  <a:off x="4679768" y="1892777"/>
                  <a:ext cx="640848" cy="24192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solidFill>
                        <a:srgbClr val="FF0000"/>
                      </a:solidFill>
                      <a:latin typeface="+mn-lt"/>
                    </a:rPr>
                    <a:t>series</a:t>
                  </a:r>
                </a:p>
              </p:txBody>
            </p:sp>
            <p:cxnSp>
              <p:nvCxnSpPr>
                <p:cNvPr id="488" name="Connecteur droit 487">
                  <a:extLst>
                    <a:ext uri="{FF2B5EF4-FFF2-40B4-BE49-F238E27FC236}">
                      <a16:creationId xmlns:a16="http://schemas.microsoft.com/office/drawing/2014/main" id="{1D336D27-0ED4-47E4-AEF3-A88AFF4BCD8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03260" y="2254124"/>
                  <a:ext cx="448287" cy="0"/>
                </a:xfrm>
                <a:prstGeom prst="line">
                  <a:avLst/>
                </a:prstGeom>
                <a:ln w="762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0" name="Connecteur droit 489">
                  <a:extLst>
                    <a:ext uri="{FF2B5EF4-FFF2-40B4-BE49-F238E27FC236}">
                      <a16:creationId xmlns:a16="http://schemas.microsoft.com/office/drawing/2014/main" id="{506E1CC9-5041-4160-B044-BAA4E4D7CE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06051" y="2253826"/>
                  <a:ext cx="2414415" cy="0"/>
                </a:xfrm>
                <a:prstGeom prst="line">
                  <a:avLst/>
                </a:prstGeom>
                <a:ln w="762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0" name="Connecteur droit 499">
                  <a:extLst>
                    <a:ext uri="{FF2B5EF4-FFF2-40B4-BE49-F238E27FC236}">
                      <a16:creationId xmlns:a16="http://schemas.microsoft.com/office/drawing/2014/main" id="{5983E3FD-F824-4AB1-8AAB-C70C960BE2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93059" y="2470344"/>
                  <a:ext cx="2549567" cy="0"/>
                </a:xfrm>
                <a:prstGeom prst="line">
                  <a:avLst/>
                </a:prstGeom>
                <a:ln w="762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1" name="ZoneTexte 500">
                  <a:extLst>
                    <a:ext uri="{FF2B5EF4-FFF2-40B4-BE49-F238E27FC236}">
                      <a16:creationId xmlns:a16="http://schemas.microsoft.com/office/drawing/2014/main" id="{4A42932F-1FD2-4670-BE3E-3597A74E6A11}"/>
                    </a:ext>
                  </a:extLst>
                </p:cNvPr>
                <p:cNvSpPr txBox="1"/>
                <p:nvPr/>
              </p:nvSpPr>
              <p:spPr>
                <a:xfrm>
                  <a:off x="2153756" y="2121489"/>
                  <a:ext cx="935348" cy="252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solidFill>
                        <a:srgbClr val="FF0000"/>
                      </a:solidFill>
                      <a:latin typeface="+mn-lt"/>
                    </a:rPr>
                    <a:t>Boards Proto</a:t>
                  </a:r>
                </a:p>
              </p:txBody>
            </p:sp>
            <p:sp>
              <p:nvSpPr>
                <p:cNvPr id="503" name="ZoneTexte 502">
                  <a:extLst>
                    <a:ext uri="{FF2B5EF4-FFF2-40B4-BE49-F238E27FC236}">
                      <a16:creationId xmlns:a16="http://schemas.microsoft.com/office/drawing/2014/main" id="{51D00493-6903-4AF0-A060-5A9E2D9DC1D1}"/>
                    </a:ext>
                  </a:extLst>
                </p:cNvPr>
                <p:cNvSpPr txBox="1"/>
                <p:nvPr/>
              </p:nvSpPr>
              <p:spPr>
                <a:xfrm>
                  <a:off x="2160030" y="2340580"/>
                  <a:ext cx="935348" cy="252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solidFill>
                        <a:srgbClr val="FF0000"/>
                      </a:solidFill>
                      <a:latin typeface="+mn-lt"/>
                    </a:rPr>
                    <a:t>Boards Proto</a:t>
                  </a:r>
                </a:p>
              </p:txBody>
            </p:sp>
            <p:cxnSp>
              <p:nvCxnSpPr>
                <p:cNvPr id="507" name="Connecteur droit 506">
                  <a:extLst>
                    <a:ext uri="{FF2B5EF4-FFF2-40B4-BE49-F238E27FC236}">
                      <a16:creationId xmlns:a16="http://schemas.microsoft.com/office/drawing/2014/main" id="{367F9A22-F4BF-41C4-A5C3-C845276B974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79662" y="3164800"/>
                  <a:ext cx="2079809" cy="0"/>
                </a:xfrm>
                <a:prstGeom prst="line">
                  <a:avLst/>
                </a:prstGeom>
                <a:ln w="762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8" name="Connecteur droit 507">
                  <a:extLst>
                    <a:ext uri="{FF2B5EF4-FFF2-40B4-BE49-F238E27FC236}">
                      <a16:creationId xmlns:a16="http://schemas.microsoft.com/office/drawing/2014/main" id="{3C2B4C45-075D-418C-97FD-E02BE0FA9A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61647" y="3164800"/>
                  <a:ext cx="1527818" cy="0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2" name="Connecteur droit 511">
                  <a:extLst>
                    <a:ext uri="{FF2B5EF4-FFF2-40B4-BE49-F238E27FC236}">
                      <a16:creationId xmlns:a16="http://schemas.microsoft.com/office/drawing/2014/main" id="{25AA5BEB-5253-4CE5-92FF-E4FEDC4C20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369356" y="3361223"/>
                  <a:ext cx="1349335" cy="0"/>
                </a:xfrm>
                <a:prstGeom prst="line">
                  <a:avLst/>
                </a:prstGeom>
                <a:ln w="762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3" name="ZoneTexte 512">
                  <a:extLst>
                    <a:ext uri="{FF2B5EF4-FFF2-40B4-BE49-F238E27FC236}">
                      <a16:creationId xmlns:a16="http://schemas.microsoft.com/office/drawing/2014/main" id="{22F5ABA3-A95A-45BC-A85B-C5117C0DCFE4}"/>
                    </a:ext>
                  </a:extLst>
                </p:cNvPr>
                <p:cNvSpPr txBox="1"/>
                <p:nvPr/>
              </p:nvSpPr>
              <p:spPr>
                <a:xfrm>
                  <a:off x="4560019" y="3229675"/>
                  <a:ext cx="1270840" cy="2529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solidFill>
                        <a:srgbClr val="FF0000"/>
                      </a:solidFill>
                      <a:latin typeface="+mn-lt"/>
                    </a:rPr>
                    <a:t>series</a:t>
                  </a:r>
                </a:p>
              </p:txBody>
            </p:sp>
          </p:grpSp>
          <p:cxnSp>
            <p:nvCxnSpPr>
              <p:cNvPr id="256" name="Connecteur droit 255">
                <a:extLst>
                  <a:ext uri="{FF2B5EF4-FFF2-40B4-BE49-F238E27FC236}">
                    <a16:creationId xmlns:a16="http://schemas.microsoft.com/office/drawing/2014/main" id="{9580B43F-24C3-4273-90C5-C4C43F50BF5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14042" y="2623353"/>
                <a:ext cx="0" cy="2594832"/>
              </a:xfrm>
              <a:prstGeom prst="line">
                <a:avLst/>
              </a:prstGeom>
              <a:ln>
                <a:solidFill>
                  <a:schemeClr val="tx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7" name="Groupe 256">
                <a:extLst>
                  <a:ext uri="{FF2B5EF4-FFF2-40B4-BE49-F238E27FC236}">
                    <a16:creationId xmlns:a16="http://schemas.microsoft.com/office/drawing/2014/main" id="{B23805BD-F32D-4BC0-87E3-FDCFB9E0E8C0}"/>
                  </a:ext>
                </a:extLst>
              </p:cNvPr>
              <p:cNvGrpSpPr/>
              <p:nvPr/>
            </p:nvGrpSpPr>
            <p:grpSpPr>
              <a:xfrm>
                <a:off x="11337" y="2730474"/>
                <a:ext cx="6072389" cy="1179630"/>
                <a:chOff x="-14756" y="2108996"/>
                <a:chExt cx="6072389" cy="1179630"/>
              </a:xfrm>
            </p:grpSpPr>
            <p:sp>
              <p:nvSpPr>
                <p:cNvPr id="318" name="ZoneTexte 317">
                  <a:extLst>
                    <a:ext uri="{FF2B5EF4-FFF2-40B4-BE49-F238E27FC236}">
                      <a16:creationId xmlns:a16="http://schemas.microsoft.com/office/drawing/2014/main" id="{8DB93F22-6308-43A2-B5D6-3017AB2F65B9}"/>
                    </a:ext>
                  </a:extLst>
                </p:cNvPr>
                <p:cNvSpPr txBox="1"/>
                <p:nvPr/>
              </p:nvSpPr>
              <p:spPr>
                <a:xfrm>
                  <a:off x="-14756" y="2355770"/>
                  <a:ext cx="1797452" cy="252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b="1" i="1" dirty="0">
                      <a:latin typeface="+mn-lt"/>
                    </a:rPr>
                    <a:t>Frequency Tuning System</a:t>
                  </a:r>
                </a:p>
              </p:txBody>
            </p:sp>
            <p:grpSp>
              <p:nvGrpSpPr>
                <p:cNvPr id="319" name="Groupe 318">
                  <a:extLst>
                    <a:ext uri="{FF2B5EF4-FFF2-40B4-BE49-F238E27FC236}">
                      <a16:creationId xmlns:a16="http://schemas.microsoft.com/office/drawing/2014/main" id="{FF78952E-38B7-40F2-8B8C-FC02ED81E3ED}"/>
                    </a:ext>
                  </a:extLst>
                </p:cNvPr>
                <p:cNvGrpSpPr/>
                <p:nvPr/>
              </p:nvGrpSpPr>
              <p:grpSpPr>
                <a:xfrm>
                  <a:off x="4472612" y="2305703"/>
                  <a:ext cx="95245" cy="188726"/>
                  <a:chOff x="3544204" y="1541275"/>
                  <a:chExt cx="95245" cy="188726"/>
                </a:xfrm>
                <a:solidFill>
                  <a:schemeClr val="accent4"/>
                </a:solidFill>
              </p:grpSpPr>
              <p:cxnSp>
                <p:nvCxnSpPr>
                  <p:cNvPr id="329" name="Connecteur droit 328">
                    <a:extLst>
                      <a:ext uri="{FF2B5EF4-FFF2-40B4-BE49-F238E27FC236}">
                        <a16:creationId xmlns:a16="http://schemas.microsoft.com/office/drawing/2014/main" id="{FE257CE7-8088-4E62-ACAA-C3514C287A64}"/>
                      </a:ext>
                    </a:extLst>
                  </p:cNvPr>
                  <p:cNvCxnSpPr/>
                  <p:nvPr/>
                </p:nvCxnSpPr>
                <p:spPr>
                  <a:xfrm>
                    <a:off x="3545559" y="1584442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30" name="Triangle isocèle 329">
                    <a:extLst>
                      <a:ext uri="{FF2B5EF4-FFF2-40B4-BE49-F238E27FC236}">
                        <a16:creationId xmlns:a16="http://schemas.microsoft.com/office/drawing/2014/main" id="{AB6C9E87-9EE6-48C0-B378-04B4B242FBB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543021" y="1542458"/>
                    <a:ext cx="97612" cy="9524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320" name="Groupe 319">
                  <a:extLst>
                    <a:ext uri="{FF2B5EF4-FFF2-40B4-BE49-F238E27FC236}">
                      <a16:creationId xmlns:a16="http://schemas.microsoft.com/office/drawing/2014/main" id="{F9E2D635-A178-400B-B932-36ED2F803714}"/>
                    </a:ext>
                  </a:extLst>
                </p:cNvPr>
                <p:cNvGrpSpPr/>
                <p:nvPr/>
              </p:nvGrpSpPr>
              <p:grpSpPr>
                <a:xfrm>
                  <a:off x="4880560" y="2322919"/>
                  <a:ext cx="95245" cy="188726"/>
                  <a:chOff x="3544204" y="1541275"/>
                  <a:chExt cx="95245" cy="188726"/>
                </a:xfrm>
                <a:solidFill>
                  <a:srgbClr val="00B050"/>
                </a:solidFill>
              </p:grpSpPr>
              <p:cxnSp>
                <p:nvCxnSpPr>
                  <p:cNvPr id="327" name="Connecteur droit 326">
                    <a:extLst>
                      <a:ext uri="{FF2B5EF4-FFF2-40B4-BE49-F238E27FC236}">
                        <a16:creationId xmlns:a16="http://schemas.microsoft.com/office/drawing/2014/main" id="{078C5D21-29DB-4BE1-A6BB-B5163803E2AA}"/>
                      </a:ext>
                    </a:extLst>
                  </p:cNvPr>
                  <p:cNvCxnSpPr/>
                  <p:nvPr/>
                </p:nvCxnSpPr>
                <p:spPr>
                  <a:xfrm>
                    <a:off x="3545559" y="1584442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28" name="Triangle isocèle 327">
                    <a:extLst>
                      <a:ext uri="{FF2B5EF4-FFF2-40B4-BE49-F238E27FC236}">
                        <a16:creationId xmlns:a16="http://schemas.microsoft.com/office/drawing/2014/main" id="{8877A008-B52A-4E10-BFE6-E1C59DC2554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543021" y="1542458"/>
                    <a:ext cx="97612" cy="9524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cxnSp>
              <p:nvCxnSpPr>
                <p:cNvPr id="323" name="Connecteur droit 322">
                  <a:extLst>
                    <a:ext uri="{FF2B5EF4-FFF2-40B4-BE49-F238E27FC236}">
                      <a16:creationId xmlns:a16="http://schemas.microsoft.com/office/drawing/2014/main" id="{FCAA62D3-C55C-446D-BC85-03EC809D75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489357" y="2470343"/>
                  <a:ext cx="389952" cy="0"/>
                </a:xfrm>
                <a:prstGeom prst="line">
                  <a:avLst/>
                </a:prstGeom>
                <a:ln w="762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4" name="ZoneTexte 323">
                  <a:extLst>
                    <a:ext uri="{FF2B5EF4-FFF2-40B4-BE49-F238E27FC236}">
                      <a16:creationId xmlns:a16="http://schemas.microsoft.com/office/drawing/2014/main" id="{519D3050-70E2-4F05-8995-9C34AC6D3A3C}"/>
                    </a:ext>
                  </a:extLst>
                </p:cNvPr>
                <p:cNvSpPr txBox="1"/>
                <p:nvPr/>
              </p:nvSpPr>
              <p:spPr>
                <a:xfrm>
                  <a:off x="4435102" y="2341324"/>
                  <a:ext cx="1146408" cy="2419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solidFill>
                        <a:srgbClr val="FF0000"/>
                      </a:solidFill>
                      <a:latin typeface="+mn-lt"/>
                    </a:rPr>
                    <a:t>series</a:t>
                  </a:r>
                </a:p>
              </p:txBody>
            </p:sp>
            <p:sp>
              <p:nvSpPr>
                <p:cNvPr id="486" name="ZoneTexte 485">
                  <a:extLst>
                    <a:ext uri="{FF2B5EF4-FFF2-40B4-BE49-F238E27FC236}">
                      <a16:creationId xmlns:a16="http://schemas.microsoft.com/office/drawing/2014/main" id="{3CAF3CC1-7E29-412A-A24C-F590709BC8E1}"/>
                    </a:ext>
                  </a:extLst>
                </p:cNvPr>
                <p:cNvSpPr txBox="1"/>
                <p:nvPr/>
              </p:nvSpPr>
              <p:spPr>
                <a:xfrm>
                  <a:off x="4270925" y="2108996"/>
                  <a:ext cx="1146408" cy="2419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solidFill>
                        <a:srgbClr val="FF0000"/>
                      </a:solidFill>
                      <a:latin typeface="+mn-lt"/>
                    </a:rPr>
                    <a:t>series</a:t>
                  </a:r>
                </a:p>
              </p:txBody>
            </p:sp>
            <p:sp>
              <p:nvSpPr>
                <p:cNvPr id="509" name="ZoneTexte 508">
                  <a:extLst>
                    <a:ext uri="{FF2B5EF4-FFF2-40B4-BE49-F238E27FC236}">
                      <a16:creationId xmlns:a16="http://schemas.microsoft.com/office/drawing/2014/main" id="{6941F9B7-CB58-4470-94D9-B23B4F1B455A}"/>
                    </a:ext>
                  </a:extLst>
                </p:cNvPr>
                <p:cNvSpPr txBox="1"/>
                <p:nvPr/>
              </p:nvSpPr>
              <p:spPr>
                <a:xfrm>
                  <a:off x="4911225" y="3035652"/>
                  <a:ext cx="1146408" cy="252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latin typeface="+mn-lt"/>
                    </a:rPr>
                    <a:t>series</a:t>
                  </a:r>
                </a:p>
              </p:txBody>
            </p:sp>
          </p:grpSp>
          <p:cxnSp>
            <p:nvCxnSpPr>
              <p:cNvPr id="258" name="Connecteur droit 257">
                <a:extLst>
                  <a:ext uri="{FF2B5EF4-FFF2-40B4-BE49-F238E27FC236}">
                    <a16:creationId xmlns:a16="http://schemas.microsoft.com/office/drawing/2014/main" id="{B9A3A7EF-B4EC-447D-A36A-BD050B4E2AE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489152" y="1183357"/>
                <a:ext cx="708965" cy="0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9" name="Groupe 258">
                <a:extLst>
                  <a:ext uri="{FF2B5EF4-FFF2-40B4-BE49-F238E27FC236}">
                    <a16:creationId xmlns:a16="http://schemas.microsoft.com/office/drawing/2014/main" id="{349408F2-AC17-4F08-B804-1488F8E35166}"/>
                  </a:ext>
                </a:extLst>
              </p:cNvPr>
              <p:cNvGrpSpPr/>
              <p:nvPr/>
            </p:nvGrpSpPr>
            <p:grpSpPr>
              <a:xfrm>
                <a:off x="-288786" y="3432635"/>
                <a:ext cx="4756732" cy="281428"/>
                <a:chOff x="-314879" y="2811157"/>
                <a:chExt cx="4756732" cy="281428"/>
              </a:xfrm>
            </p:grpSpPr>
            <p:sp>
              <p:nvSpPr>
                <p:cNvPr id="311" name="ZoneTexte 310">
                  <a:extLst>
                    <a:ext uri="{FF2B5EF4-FFF2-40B4-BE49-F238E27FC236}">
                      <a16:creationId xmlns:a16="http://schemas.microsoft.com/office/drawing/2014/main" id="{DF56BE79-0B58-4BF5-B32F-92D652C69429}"/>
                    </a:ext>
                  </a:extLst>
                </p:cNvPr>
                <p:cNvSpPr txBox="1"/>
                <p:nvPr/>
              </p:nvSpPr>
              <p:spPr>
                <a:xfrm>
                  <a:off x="-314879" y="2844889"/>
                  <a:ext cx="3006591" cy="2419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b="1" i="1" dirty="0">
                      <a:latin typeface="+mn-lt"/>
                    </a:rPr>
                    <a:t> Cavity Qualification facility upgrade</a:t>
                  </a:r>
                </a:p>
              </p:txBody>
            </p:sp>
            <p:cxnSp>
              <p:nvCxnSpPr>
                <p:cNvPr id="312" name="Connecteur droit 311">
                  <a:extLst>
                    <a:ext uri="{FF2B5EF4-FFF2-40B4-BE49-F238E27FC236}">
                      <a16:creationId xmlns:a16="http://schemas.microsoft.com/office/drawing/2014/main" id="{AE47935C-9371-427B-B0B5-C8CCE91234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07888" y="2970615"/>
                  <a:ext cx="162047" cy="1"/>
                </a:xfrm>
                <a:prstGeom prst="line">
                  <a:avLst/>
                </a:prstGeom>
                <a:ln w="762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Connecteur droit 312">
                  <a:extLst>
                    <a:ext uri="{FF2B5EF4-FFF2-40B4-BE49-F238E27FC236}">
                      <a16:creationId xmlns:a16="http://schemas.microsoft.com/office/drawing/2014/main" id="{56DC64AF-85A2-45F4-8E99-E012DE08CB1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070990" y="2971869"/>
                  <a:ext cx="1230522" cy="0"/>
                </a:xfrm>
                <a:prstGeom prst="line">
                  <a:avLst/>
                </a:prstGeom>
                <a:ln w="76200">
                  <a:solidFill>
                    <a:srgbClr val="00B05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14" name="Groupe 313">
                  <a:extLst>
                    <a:ext uri="{FF2B5EF4-FFF2-40B4-BE49-F238E27FC236}">
                      <a16:creationId xmlns:a16="http://schemas.microsoft.com/office/drawing/2014/main" id="{580CAC80-2B60-404C-9671-E902C715904B}"/>
                    </a:ext>
                  </a:extLst>
                </p:cNvPr>
                <p:cNvGrpSpPr/>
                <p:nvPr/>
              </p:nvGrpSpPr>
              <p:grpSpPr>
                <a:xfrm>
                  <a:off x="3263673" y="2811157"/>
                  <a:ext cx="95245" cy="188309"/>
                  <a:chOff x="3509805" y="1541692"/>
                  <a:chExt cx="95245" cy="188309"/>
                </a:xfrm>
                <a:solidFill>
                  <a:srgbClr val="00B050"/>
                </a:solidFill>
              </p:grpSpPr>
              <p:cxnSp>
                <p:nvCxnSpPr>
                  <p:cNvPr id="316" name="Connecteur droit 315">
                    <a:extLst>
                      <a:ext uri="{FF2B5EF4-FFF2-40B4-BE49-F238E27FC236}">
                        <a16:creationId xmlns:a16="http://schemas.microsoft.com/office/drawing/2014/main" id="{CFDCAD58-46A6-45CE-A0B6-A1366F42CD7D}"/>
                      </a:ext>
                    </a:extLst>
                  </p:cNvPr>
                  <p:cNvCxnSpPr/>
                  <p:nvPr/>
                </p:nvCxnSpPr>
                <p:spPr>
                  <a:xfrm>
                    <a:off x="3512144" y="1584442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7" name="Triangle isocèle 316">
                    <a:extLst>
                      <a:ext uri="{FF2B5EF4-FFF2-40B4-BE49-F238E27FC236}">
                        <a16:creationId xmlns:a16="http://schemas.microsoft.com/office/drawing/2014/main" id="{27A15438-CA18-4470-BE8E-417DA49A53A5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508622" y="1542875"/>
                    <a:ext cx="97612" cy="9524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cxnSp>
              <p:nvCxnSpPr>
                <p:cNvPr id="479" name="Connecteur droit 478">
                  <a:extLst>
                    <a:ext uri="{FF2B5EF4-FFF2-40B4-BE49-F238E27FC236}">
                      <a16:creationId xmlns:a16="http://schemas.microsoft.com/office/drawing/2014/main" id="{716177F4-65C8-4779-8DEC-791383FAA94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66012" y="2970615"/>
                  <a:ext cx="1032213" cy="0"/>
                </a:xfrm>
                <a:prstGeom prst="line">
                  <a:avLst/>
                </a:prstGeom>
                <a:ln w="762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5" name="ZoneTexte 314">
                  <a:extLst>
                    <a:ext uri="{FF2B5EF4-FFF2-40B4-BE49-F238E27FC236}">
                      <a16:creationId xmlns:a16="http://schemas.microsoft.com/office/drawing/2014/main" id="{F84150D1-42C0-486F-AFC7-E19455CD19C2}"/>
                    </a:ext>
                  </a:extLst>
                </p:cNvPr>
                <p:cNvSpPr txBox="1"/>
                <p:nvPr/>
              </p:nvSpPr>
              <p:spPr>
                <a:xfrm>
                  <a:off x="1862238" y="2839611"/>
                  <a:ext cx="1563351" cy="2419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latin typeface="+mn-lt"/>
                    </a:rPr>
                    <a:t>RF proc. &amp; modification</a:t>
                  </a:r>
                </a:p>
              </p:txBody>
            </p:sp>
            <p:sp>
              <p:nvSpPr>
                <p:cNvPr id="484" name="ZoneTexte 483">
                  <a:extLst>
                    <a:ext uri="{FF2B5EF4-FFF2-40B4-BE49-F238E27FC236}">
                      <a16:creationId xmlns:a16="http://schemas.microsoft.com/office/drawing/2014/main" id="{9D84C16C-53D7-42EC-BE01-226CAD2DD30D}"/>
                    </a:ext>
                  </a:extLst>
                </p:cNvPr>
                <p:cNvSpPr txBox="1"/>
                <p:nvPr/>
              </p:nvSpPr>
              <p:spPr>
                <a:xfrm>
                  <a:off x="3414856" y="2839611"/>
                  <a:ext cx="1026997" cy="252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i="1" dirty="0">
                      <a:latin typeface="+mn-lt"/>
                    </a:rPr>
                    <a:t>Reparation </a:t>
                  </a:r>
                </a:p>
              </p:txBody>
            </p:sp>
          </p:grpSp>
          <p:grpSp>
            <p:nvGrpSpPr>
              <p:cNvPr id="260" name="Groupe 259">
                <a:extLst>
                  <a:ext uri="{FF2B5EF4-FFF2-40B4-BE49-F238E27FC236}">
                    <a16:creationId xmlns:a16="http://schemas.microsoft.com/office/drawing/2014/main" id="{AB8DDE8D-24C8-4BE7-8D6B-17B21C1620C3}"/>
                  </a:ext>
                </a:extLst>
              </p:cNvPr>
              <p:cNvGrpSpPr/>
              <p:nvPr/>
            </p:nvGrpSpPr>
            <p:grpSpPr>
              <a:xfrm>
                <a:off x="48298" y="3611704"/>
                <a:ext cx="6252048" cy="493296"/>
                <a:chOff x="22205" y="2990226"/>
                <a:chExt cx="6252048" cy="493296"/>
              </a:xfrm>
            </p:grpSpPr>
            <p:sp>
              <p:nvSpPr>
                <p:cNvPr id="302" name="ZoneTexte 301">
                  <a:extLst>
                    <a:ext uri="{FF2B5EF4-FFF2-40B4-BE49-F238E27FC236}">
                      <a16:creationId xmlns:a16="http://schemas.microsoft.com/office/drawing/2014/main" id="{2FA4071C-A5CE-4A48-9467-CB365738F28B}"/>
                    </a:ext>
                  </a:extLst>
                </p:cNvPr>
                <p:cNvSpPr txBox="1"/>
                <p:nvPr/>
              </p:nvSpPr>
              <p:spPr>
                <a:xfrm>
                  <a:off x="22205" y="3060037"/>
                  <a:ext cx="3006591" cy="25297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b="1" i="1" dirty="0">
                      <a:latin typeface="+mn-lt"/>
                    </a:rPr>
                    <a:t> RF power Amplifiers </a:t>
                  </a:r>
                </a:p>
              </p:txBody>
            </p:sp>
            <p:grpSp>
              <p:nvGrpSpPr>
                <p:cNvPr id="306" name="Groupe 305">
                  <a:extLst>
                    <a:ext uri="{FF2B5EF4-FFF2-40B4-BE49-F238E27FC236}">
                      <a16:creationId xmlns:a16="http://schemas.microsoft.com/office/drawing/2014/main" id="{67A02DCA-67D5-4D63-BD5F-742F19EE01E5}"/>
                    </a:ext>
                  </a:extLst>
                </p:cNvPr>
                <p:cNvGrpSpPr/>
                <p:nvPr/>
              </p:nvGrpSpPr>
              <p:grpSpPr>
                <a:xfrm>
                  <a:off x="5718690" y="2990226"/>
                  <a:ext cx="555563" cy="405141"/>
                  <a:chOff x="4548946" y="1541694"/>
                  <a:chExt cx="555563" cy="405141"/>
                </a:xfrm>
                <a:solidFill>
                  <a:srgbClr val="00B050"/>
                </a:solidFill>
              </p:grpSpPr>
              <p:cxnSp>
                <p:nvCxnSpPr>
                  <p:cNvPr id="309" name="Connecteur droit 308">
                    <a:extLst>
                      <a:ext uri="{FF2B5EF4-FFF2-40B4-BE49-F238E27FC236}">
                        <a16:creationId xmlns:a16="http://schemas.microsoft.com/office/drawing/2014/main" id="{44C1E96A-04E3-465D-A541-EB312AE8F6C9}"/>
                      </a:ext>
                    </a:extLst>
                  </p:cNvPr>
                  <p:cNvCxnSpPr/>
                  <p:nvPr/>
                </p:nvCxnSpPr>
                <p:spPr>
                  <a:xfrm>
                    <a:off x="5009709" y="1584737"/>
                    <a:ext cx="0" cy="145559"/>
                  </a:xfrm>
                  <a:prstGeom prst="lin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0" name="Triangle isocèle 309">
                    <a:extLst>
                      <a:ext uri="{FF2B5EF4-FFF2-40B4-BE49-F238E27FC236}">
                        <a16:creationId xmlns:a16="http://schemas.microsoft.com/office/drawing/2014/main" id="{B444AE7D-F80D-4561-8CA8-B55BAB0CA8D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5008081" y="1542877"/>
                    <a:ext cx="97612" cy="95245"/>
                  </a:xfrm>
                  <a:prstGeom prst="triangl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cxnSp>
                <p:nvCxnSpPr>
                  <p:cNvPr id="515" name="Connecteur droit 514">
                    <a:extLst>
                      <a:ext uri="{FF2B5EF4-FFF2-40B4-BE49-F238E27FC236}">
                        <a16:creationId xmlns:a16="http://schemas.microsoft.com/office/drawing/2014/main" id="{4D3A0D26-02FC-41B2-8673-792CC6AAD405}"/>
                      </a:ext>
                    </a:extLst>
                  </p:cNvPr>
                  <p:cNvCxnSpPr/>
                  <p:nvPr/>
                </p:nvCxnSpPr>
                <p:spPr>
                  <a:xfrm>
                    <a:off x="4549389" y="1801276"/>
                    <a:ext cx="0" cy="145559"/>
                  </a:xfrm>
                  <a:prstGeom prst="line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16" name="Triangle isocèle 515">
                    <a:extLst>
                      <a:ext uri="{FF2B5EF4-FFF2-40B4-BE49-F238E27FC236}">
                        <a16:creationId xmlns:a16="http://schemas.microsoft.com/office/drawing/2014/main" id="{A0BB90C3-4280-412E-A40B-7C80420E4691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547763" y="1759416"/>
                    <a:ext cx="97612" cy="95245"/>
                  </a:xfrm>
                  <a:prstGeom prst="triangle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511" name="ZoneTexte 510">
                  <a:extLst>
                    <a:ext uri="{FF2B5EF4-FFF2-40B4-BE49-F238E27FC236}">
                      <a16:creationId xmlns:a16="http://schemas.microsoft.com/office/drawing/2014/main" id="{919556DB-80C2-4258-9A1B-DCC953EA79D1}"/>
                    </a:ext>
                  </a:extLst>
                </p:cNvPr>
                <p:cNvSpPr txBox="1"/>
                <p:nvPr/>
              </p:nvSpPr>
              <p:spPr>
                <a:xfrm>
                  <a:off x="22205" y="3230547"/>
                  <a:ext cx="3006591" cy="252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b="1" i="1" dirty="0">
                      <a:latin typeface="+mn-lt"/>
                    </a:rPr>
                    <a:t> RF power Circulators &amp; loads </a:t>
                  </a:r>
                </a:p>
              </p:txBody>
            </p:sp>
          </p:grpSp>
          <p:grpSp>
            <p:nvGrpSpPr>
              <p:cNvPr id="261" name="Groupe 260">
                <a:extLst>
                  <a:ext uri="{FF2B5EF4-FFF2-40B4-BE49-F238E27FC236}">
                    <a16:creationId xmlns:a16="http://schemas.microsoft.com/office/drawing/2014/main" id="{7676AA7D-43EF-42B8-99DD-E73CEC7D6FB3}"/>
                  </a:ext>
                </a:extLst>
              </p:cNvPr>
              <p:cNvGrpSpPr/>
              <p:nvPr/>
            </p:nvGrpSpPr>
            <p:grpSpPr>
              <a:xfrm>
                <a:off x="-116423" y="2701357"/>
                <a:ext cx="5187592" cy="429548"/>
                <a:chOff x="-142516" y="2079879"/>
                <a:chExt cx="5187592" cy="429548"/>
              </a:xfrm>
            </p:grpSpPr>
            <p:sp>
              <p:nvSpPr>
                <p:cNvPr id="289" name="ZoneTexte 288">
                  <a:extLst>
                    <a:ext uri="{FF2B5EF4-FFF2-40B4-BE49-F238E27FC236}">
                      <a16:creationId xmlns:a16="http://schemas.microsoft.com/office/drawing/2014/main" id="{B500A560-495C-4B84-B815-0E1BAB319962}"/>
                    </a:ext>
                  </a:extLst>
                </p:cNvPr>
                <p:cNvSpPr txBox="1"/>
                <p:nvPr/>
              </p:nvSpPr>
              <p:spPr>
                <a:xfrm>
                  <a:off x="-142516" y="2124151"/>
                  <a:ext cx="2019447" cy="2529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b="1" i="1" dirty="0">
                      <a:latin typeface="+mn-lt"/>
                    </a:rPr>
                    <a:t>Feedback systems +racks µTCA</a:t>
                  </a:r>
                </a:p>
              </p:txBody>
            </p:sp>
            <p:grpSp>
              <p:nvGrpSpPr>
                <p:cNvPr id="294" name="Groupe 293">
                  <a:extLst>
                    <a:ext uri="{FF2B5EF4-FFF2-40B4-BE49-F238E27FC236}">
                      <a16:creationId xmlns:a16="http://schemas.microsoft.com/office/drawing/2014/main" id="{D98D0FAE-3B85-4253-A5B4-5AACC0FEA7AF}"/>
                    </a:ext>
                  </a:extLst>
                </p:cNvPr>
                <p:cNvGrpSpPr/>
                <p:nvPr/>
              </p:nvGrpSpPr>
              <p:grpSpPr>
                <a:xfrm>
                  <a:off x="4742497" y="2100378"/>
                  <a:ext cx="95246" cy="188603"/>
                  <a:chOff x="3176047" y="1556532"/>
                  <a:chExt cx="95246" cy="188603"/>
                </a:xfrm>
                <a:solidFill>
                  <a:srgbClr val="00B050"/>
                </a:solidFill>
              </p:grpSpPr>
              <p:cxnSp>
                <p:nvCxnSpPr>
                  <p:cNvPr id="300" name="Connecteur droit 299">
                    <a:extLst>
                      <a:ext uri="{FF2B5EF4-FFF2-40B4-BE49-F238E27FC236}">
                        <a16:creationId xmlns:a16="http://schemas.microsoft.com/office/drawing/2014/main" id="{96B77AF5-82F7-45FA-8E16-59BB3D6A8CA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3176048" y="1599576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01" name="Triangle isocèle 300">
                    <a:extLst>
                      <a:ext uri="{FF2B5EF4-FFF2-40B4-BE49-F238E27FC236}">
                        <a16:creationId xmlns:a16="http://schemas.microsoft.com/office/drawing/2014/main" id="{BC3FC432-5D4A-41F9-B5BE-8057CC64A5DD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174864" y="1557715"/>
                    <a:ext cx="97612" cy="95246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grpSp>
              <p:nvGrpSpPr>
                <p:cNvPr id="295" name="Groupe 294">
                  <a:extLst>
                    <a:ext uri="{FF2B5EF4-FFF2-40B4-BE49-F238E27FC236}">
                      <a16:creationId xmlns:a16="http://schemas.microsoft.com/office/drawing/2014/main" id="{35E56C8A-CB38-46E7-85B3-7DDCBB8506B3}"/>
                    </a:ext>
                  </a:extLst>
                </p:cNvPr>
                <p:cNvGrpSpPr/>
                <p:nvPr/>
              </p:nvGrpSpPr>
              <p:grpSpPr>
                <a:xfrm>
                  <a:off x="4303260" y="2079879"/>
                  <a:ext cx="95245" cy="173946"/>
                  <a:chOff x="4005852" y="1528771"/>
                  <a:chExt cx="95245" cy="173946"/>
                </a:xfrm>
                <a:solidFill>
                  <a:schemeClr val="accent4"/>
                </a:solidFill>
              </p:grpSpPr>
              <p:cxnSp>
                <p:nvCxnSpPr>
                  <p:cNvPr id="298" name="Connecteur droit 297">
                    <a:extLst>
                      <a:ext uri="{FF2B5EF4-FFF2-40B4-BE49-F238E27FC236}">
                        <a16:creationId xmlns:a16="http://schemas.microsoft.com/office/drawing/2014/main" id="{021F3238-99F2-4C65-9414-9DCF532DC33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009622" y="1557158"/>
                    <a:ext cx="0" cy="145559"/>
                  </a:xfrm>
                  <a:prstGeom prst="line">
                    <a:avLst/>
                  </a:prstGeom>
                  <a:grpFill/>
                  <a:ln>
                    <a:solidFill>
                      <a:srgbClr val="FFC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99" name="Triangle isocèle 298">
                    <a:extLst>
                      <a:ext uri="{FF2B5EF4-FFF2-40B4-BE49-F238E27FC236}">
                        <a16:creationId xmlns:a16="http://schemas.microsoft.com/office/drawing/2014/main" id="{AFB58396-49A5-4B26-85B6-5BA1BFD30A3A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004669" y="1529954"/>
                    <a:ext cx="97612" cy="9524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p:sp>
              <p:nvSpPr>
                <p:cNvPr id="297" name="Arc 296">
                  <a:extLst>
                    <a:ext uri="{FF2B5EF4-FFF2-40B4-BE49-F238E27FC236}">
                      <a16:creationId xmlns:a16="http://schemas.microsoft.com/office/drawing/2014/main" id="{9B91CEC4-DFC1-4151-94D1-F30D9B9C20DA}"/>
                    </a:ext>
                  </a:extLst>
                </p:cNvPr>
                <p:cNvSpPr/>
                <p:nvPr/>
              </p:nvSpPr>
              <p:spPr>
                <a:xfrm rot="10242872" flipH="1">
                  <a:off x="4826150" y="2295478"/>
                  <a:ext cx="218926" cy="213949"/>
                </a:xfrm>
                <a:prstGeom prst="arc">
                  <a:avLst>
                    <a:gd name="adj1" fmla="val 15361887"/>
                    <a:gd name="adj2" fmla="val 958846"/>
                  </a:avLst>
                </a:prstGeom>
                <a:ln>
                  <a:headEnd type="none" w="med" len="med"/>
                  <a:tailEnd type="triangl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62" name="Groupe 261">
                <a:extLst>
                  <a:ext uri="{FF2B5EF4-FFF2-40B4-BE49-F238E27FC236}">
                    <a16:creationId xmlns:a16="http://schemas.microsoft.com/office/drawing/2014/main" id="{44547C90-36F5-4A43-9DB8-01043F68E7B0}"/>
                  </a:ext>
                </a:extLst>
              </p:cNvPr>
              <p:cNvGrpSpPr/>
              <p:nvPr/>
            </p:nvGrpSpPr>
            <p:grpSpPr>
              <a:xfrm>
                <a:off x="-16466" y="3219174"/>
                <a:ext cx="6014432" cy="257499"/>
                <a:chOff x="-42559" y="2597696"/>
                <a:chExt cx="6014432" cy="257499"/>
              </a:xfrm>
            </p:grpSpPr>
            <p:sp>
              <p:nvSpPr>
                <p:cNvPr id="283" name="ZoneTexte 282">
                  <a:extLst>
                    <a:ext uri="{FF2B5EF4-FFF2-40B4-BE49-F238E27FC236}">
                      <a16:creationId xmlns:a16="http://schemas.microsoft.com/office/drawing/2014/main" id="{3D26999E-AD04-4781-A534-C1A4F215154E}"/>
                    </a:ext>
                  </a:extLst>
                </p:cNvPr>
                <p:cNvSpPr txBox="1"/>
                <p:nvPr/>
              </p:nvSpPr>
              <p:spPr>
                <a:xfrm>
                  <a:off x="-42559" y="2613269"/>
                  <a:ext cx="3006591" cy="2419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972" b="1" i="1">
                      <a:latin typeface="+mn-lt"/>
                    </a:rPr>
                    <a:t>Cavity Sim. and  algorithms opt. </a:t>
                  </a:r>
                </a:p>
              </p:txBody>
            </p:sp>
            <p:cxnSp>
              <p:nvCxnSpPr>
                <p:cNvPr id="284" name="Connecteur droit 283">
                  <a:extLst>
                    <a:ext uri="{FF2B5EF4-FFF2-40B4-BE49-F238E27FC236}">
                      <a16:creationId xmlns:a16="http://schemas.microsoft.com/office/drawing/2014/main" id="{4C58FA3F-2ACE-4FBA-9893-D585E217C10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312129" y="2743355"/>
                  <a:ext cx="3569396" cy="0"/>
                </a:xfrm>
                <a:prstGeom prst="line">
                  <a:avLst/>
                </a:prstGeom>
                <a:ln w="762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85" name="Groupe 284">
                  <a:extLst>
                    <a:ext uri="{FF2B5EF4-FFF2-40B4-BE49-F238E27FC236}">
                      <a16:creationId xmlns:a16="http://schemas.microsoft.com/office/drawing/2014/main" id="{29515CEE-9A96-44F2-9FDA-6B20F9C935B7}"/>
                    </a:ext>
                  </a:extLst>
                </p:cNvPr>
                <p:cNvGrpSpPr/>
                <p:nvPr/>
              </p:nvGrpSpPr>
              <p:grpSpPr>
                <a:xfrm>
                  <a:off x="5876628" y="2597696"/>
                  <a:ext cx="95245" cy="188726"/>
                  <a:chOff x="3544204" y="1541275"/>
                  <a:chExt cx="95245" cy="188726"/>
                </a:xfrm>
                <a:solidFill>
                  <a:schemeClr val="accent4"/>
                </a:solidFill>
              </p:grpSpPr>
              <p:cxnSp>
                <p:nvCxnSpPr>
                  <p:cNvPr id="287" name="Connecteur droit 286">
                    <a:extLst>
                      <a:ext uri="{FF2B5EF4-FFF2-40B4-BE49-F238E27FC236}">
                        <a16:creationId xmlns:a16="http://schemas.microsoft.com/office/drawing/2014/main" id="{8DADD5D4-F088-4BF2-9487-FA21251A97B8}"/>
                      </a:ext>
                    </a:extLst>
                  </p:cNvPr>
                  <p:cNvCxnSpPr/>
                  <p:nvPr/>
                </p:nvCxnSpPr>
                <p:spPr>
                  <a:xfrm>
                    <a:off x="3545559" y="1584442"/>
                    <a:ext cx="0" cy="145559"/>
                  </a:xfrm>
                  <a:prstGeom prst="line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88" name="Triangle isocèle 287">
                    <a:extLst>
                      <a:ext uri="{FF2B5EF4-FFF2-40B4-BE49-F238E27FC236}">
                        <a16:creationId xmlns:a16="http://schemas.microsoft.com/office/drawing/2014/main" id="{493457F4-A7CE-4B86-A9D1-49CAA56EC1E9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3543021" y="1542458"/>
                    <a:ext cx="97612" cy="95245"/>
                  </a:xfrm>
                  <a:prstGeom prst="triangle">
                    <a:avLst/>
                  </a:prstGeom>
                  <a:solidFill>
                    <a:srgbClr val="00B050"/>
                  </a:solidFill>
                  <a:ln>
                    <a:solidFill>
                      <a:srgbClr val="00B05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</p:grpSp>
          <p:sp>
            <p:nvSpPr>
              <p:cNvPr id="282" name="ZoneTexte 281">
                <a:extLst>
                  <a:ext uri="{FF2B5EF4-FFF2-40B4-BE49-F238E27FC236}">
                    <a16:creationId xmlns:a16="http://schemas.microsoft.com/office/drawing/2014/main" id="{80BF8AE3-961C-45F0-B36A-552E318C2CEB}"/>
                  </a:ext>
                </a:extLst>
              </p:cNvPr>
              <p:cNvSpPr txBox="1"/>
              <p:nvPr/>
            </p:nvSpPr>
            <p:spPr>
              <a:xfrm>
                <a:off x="2641614" y="3784374"/>
                <a:ext cx="985917" cy="354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800" dirty="0"/>
                  <a:t>SSA prototype</a:t>
                </a:r>
              </a:p>
              <a:p>
                <a:r>
                  <a:rPr lang="en-GB" sz="800" dirty="0"/>
                  <a:t>8.8kW ordered</a:t>
                </a:r>
              </a:p>
            </p:txBody>
          </p:sp>
          <p:sp>
            <p:nvSpPr>
              <p:cNvPr id="264" name="ZoneTexte 263">
                <a:extLst>
                  <a:ext uri="{FF2B5EF4-FFF2-40B4-BE49-F238E27FC236}">
                    <a16:creationId xmlns:a16="http://schemas.microsoft.com/office/drawing/2014/main" id="{0D514964-5D2F-4F3E-ADA0-B74B682275DC}"/>
                  </a:ext>
                </a:extLst>
              </p:cNvPr>
              <p:cNvSpPr txBox="1"/>
              <p:nvPr/>
            </p:nvSpPr>
            <p:spPr>
              <a:xfrm>
                <a:off x="3056859" y="1115421"/>
                <a:ext cx="909223" cy="2419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972" b="1" i="1" dirty="0">
                    <a:latin typeface="+mn-lt"/>
                  </a:rPr>
                  <a:t>First electrons</a:t>
                </a:r>
              </a:p>
            </p:txBody>
          </p:sp>
          <p:sp>
            <p:nvSpPr>
              <p:cNvPr id="265" name="ZoneTexte 264">
                <a:extLst>
                  <a:ext uri="{FF2B5EF4-FFF2-40B4-BE49-F238E27FC236}">
                    <a16:creationId xmlns:a16="http://schemas.microsoft.com/office/drawing/2014/main" id="{7682C0C4-ED09-463C-8AAC-946B4F0671EE}"/>
                  </a:ext>
                </a:extLst>
              </p:cNvPr>
              <p:cNvSpPr txBox="1"/>
              <p:nvPr/>
            </p:nvSpPr>
            <p:spPr>
              <a:xfrm>
                <a:off x="4125775" y="1115421"/>
                <a:ext cx="447558" cy="2419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972" b="1" i="1" dirty="0">
                    <a:latin typeface="+mn-lt"/>
                  </a:rPr>
                  <a:t>5 mA</a:t>
                </a:r>
              </a:p>
            </p:txBody>
          </p:sp>
          <p:cxnSp>
            <p:nvCxnSpPr>
              <p:cNvPr id="266" name="Connecteur droit 265">
                <a:extLst>
                  <a:ext uri="{FF2B5EF4-FFF2-40B4-BE49-F238E27FC236}">
                    <a16:creationId xmlns:a16="http://schemas.microsoft.com/office/drawing/2014/main" id="{430EFE77-AABA-4DDB-9F1B-F2E42F50F72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755445" y="1514549"/>
                <a:ext cx="405801" cy="4663"/>
              </a:xfrm>
              <a:prstGeom prst="line">
                <a:avLst/>
              </a:prstGeom>
              <a:ln w="76200">
                <a:solidFill>
                  <a:srgbClr val="00B0F0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Connecteur droit 266">
                <a:extLst>
                  <a:ext uri="{FF2B5EF4-FFF2-40B4-BE49-F238E27FC236}">
                    <a16:creationId xmlns:a16="http://schemas.microsoft.com/office/drawing/2014/main" id="{6D5CDACE-89ED-4A69-86D8-58CAF47694B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1710" y="1495206"/>
                <a:ext cx="708965" cy="0"/>
              </a:xfrm>
              <a:prstGeom prst="line">
                <a:avLst/>
              </a:prstGeom>
              <a:ln w="76200">
                <a:solidFill>
                  <a:srgbClr val="00B05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8" name="ZoneTexte 267">
                <a:extLst>
                  <a:ext uri="{FF2B5EF4-FFF2-40B4-BE49-F238E27FC236}">
                    <a16:creationId xmlns:a16="http://schemas.microsoft.com/office/drawing/2014/main" id="{DB5B7DC4-D950-477E-9EF1-13BFE6F326A3}"/>
                  </a:ext>
                </a:extLst>
              </p:cNvPr>
              <p:cNvSpPr txBox="1"/>
              <p:nvPr/>
            </p:nvSpPr>
            <p:spPr>
              <a:xfrm>
                <a:off x="6275795" y="1853125"/>
                <a:ext cx="788069" cy="3915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972" i="1" dirty="0">
                    <a:latin typeface="+mn-lt"/>
                  </a:rPr>
                  <a:t>Buncher installation</a:t>
                </a:r>
              </a:p>
            </p:txBody>
          </p:sp>
          <p:cxnSp>
            <p:nvCxnSpPr>
              <p:cNvPr id="270" name="Connecteur droit 269">
                <a:extLst>
                  <a:ext uri="{FF2B5EF4-FFF2-40B4-BE49-F238E27FC236}">
                    <a16:creationId xmlns:a16="http://schemas.microsoft.com/office/drawing/2014/main" id="{5DD4F967-E98F-470F-816F-5673296815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71412" y="2431049"/>
                <a:ext cx="0" cy="2719766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1" name="Explosion : 8 points 270">
                <a:extLst>
                  <a:ext uri="{FF2B5EF4-FFF2-40B4-BE49-F238E27FC236}">
                    <a16:creationId xmlns:a16="http://schemas.microsoft.com/office/drawing/2014/main" id="{3723B841-9241-4420-843E-FE973085DE42}"/>
                  </a:ext>
                </a:extLst>
              </p:cNvPr>
              <p:cNvSpPr/>
              <p:nvPr/>
            </p:nvSpPr>
            <p:spPr>
              <a:xfrm>
                <a:off x="9344882" y="2185058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 dirty="0"/>
              </a:p>
            </p:txBody>
          </p:sp>
          <p:sp>
            <p:nvSpPr>
              <p:cNvPr id="272" name="Explosion : 8 points 271">
                <a:extLst>
                  <a:ext uri="{FF2B5EF4-FFF2-40B4-BE49-F238E27FC236}">
                    <a16:creationId xmlns:a16="http://schemas.microsoft.com/office/drawing/2014/main" id="{4DF90F4B-1DA8-4721-9D23-D24184D5B1AE}"/>
                  </a:ext>
                </a:extLst>
              </p:cNvPr>
              <p:cNvSpPr/>
              <p:nvPr/>
            </p:nvSpPr>
            <p:spPr>
              <a:xfrm>
                <a:off x="9550076" y="3932202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73" name="Explosion : 8 points 272">
                <a:extLst>
                  <a:ext uri="{FF2B5EF4-FFF2-40B4-BE49-F238E27FC236}">
                    <a16:creationId xmlns:a16="http://schemas.microsoft.com/office/drawing/2014/main" id="{3DF0F7E7-5B76-42BA-BF68-326AA949275A}"/>
                  </a:ext>
                </a:extLst>
              </p:cNvPr>
              <p:cNvSpPr/>
              <p:nvPr/>
            </p:nvSpPr>
            <p:spPr>
              <a:xfrm>
                <a:off x="8061899" y="3947582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74" name="Explosion : 8 points 273">
                <a:extLst>
                  <a:ext uri="{FF2B5EF4-FFF2-40B4-BE49-F238E27FC236}">
                    <a16:creationId xmlns:a16="http://schemas.microsoft.com/office/drawing/2014/main" id="{E4C4E5FF-D3A4-4BA3-B170-72A009E2B75C}"/>
                  </a:ext>
                </a:extLst>
              </p:cNvPr>
              <p:cNvSpPr/>
              <p:nvPr/>
            </p:nvSpPr>
            <p:spPr>
              <a:xfrm>
                <a:off x="6338208" y="2187159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/>
              </a:p>
            </p:txBody>
          </p:sp>
          <p:sp>
            <p:nvSpPr>
              <p:cNvPr id="275" name="ZoneTexte 274">
                <a:extLst>
                  <a:ext uri="{FF2B5EF4-FFF2-40B4-BE49-F238E27FC236}">
                    <a16:creationId xmlns:a16="http://schemas.microsoft.com/office/drawing/2014/main" id="{85310025-5DAC-4C13-B3BC-4C31420E6F38}"/>
                  </a:ext>
                </a:extLst>
              </p:cNvPr>
              <p:cNvSpPr txBox="1"/>
              <p:nvPr/>
            </p:nvSpPr>
            <p:spPr>
              <a:xfrm>
                <a:off x="6950905" y="1877254"/>
                <a:ext cx="1146408" cy="3915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972" i="1" dirty="0">
                    <a:latin typeface="+mn-lt"/>
                  </a:rPr>
                  <a:t>Booster installation</a:t>
                </a:r>
              </a:p>
            </p:txBody>
          </p:sp>
          <p:sp>
            <p:nvSpPr>
              <p:cNvPr id="276" name="ZoneTexte 275">
                <a:extLst>
                  <a:ext uri="{FF2B5EF4-FFF2-40B4-BE49-F238E27FC236}">
                    <a16:creationId xmlns:a16="http://schemas.microsoft.com/office/drawing/2014/main" id="{FB9C1168-2B90-4963-B6AD-547794EBBB52}"/>
                  </a:ext>
                </a:extLst>
              </p:cNvPr>
              <p:cNvSpPr txBox="1"/>
              <p:nvPr/>
            </p:nvSpPr>
            <p:spPr>
              <a:xfrm>
                <a:off x="7693416" y="2531528"/>
                <a:ext cx="447558" cy="24192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GB" sz="972" i="1" dirty="0">
                    <a:latin typeface="+mn-lt"/>
                  </a:rPr>
                  <a:t>5 mA</a:t>
                </a:r>
              </a:p>
            </p:txBody>
          </p:sp>
          <p:sp>
            <p:nvSpPr>
              <p:cNvPr id="517" name="Explosion : 8 points 516">
                <a:extLst>
                  <a:ext uri="{FF2B5EF4-FFF2-40B4-BE49-F238E27FC236}">
                    <a16:creationId xmlns:a16="http://schemas.microsoft.com/office/drawing/2014/main" id="{0731917B-0FF4-4AF5-AE52-9F9D755E4ED6}"/>
                  </a:ext>
                </a:extLst>
              </p:cNvPr>
              <p:cNvSpPr/>
              <p:nvPr/>
            </p:nvSpPr>
            <p:spPr>
              <a:xfrm>
                <a:off x="7600673" y="2185058"/>
                <a:ext cx="367241" cy="407758"/>
              </a:xfrm>
              <a:prstGeom prst="irregularSeal1">
                <a:avLst/>
              </a:prstGeom>
              <a:solidFill>
                <a:srgbClr val="FFFF00"/>
              </a:solidFill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767" dirty="0"/>
              </a:p>
            </p:txBody>
          </p:sp>
        </p:grpSp>
        <p:sp>
          <p:nvSpPr>
            <p:cNvPr id="165" name="Explosion : 8 points 164">
              <a:extLst>
                <a:ext uri="{FF2B5EF4-FFF2-40B4-BE49-F238E27FC236}">
                  <a16:creationId xmlns:a16="http://schemas.microsoft.com/office/drawing/2014/main" id="{4FE4E4CF-D3F6-45CB-9A5D-92F332A25F9E}"/>
                </a:ext>
              </a:extLst>
            </p:cNvPr>
            <p:cNvSpPr/>
            <p:nvPr/>
          </p:nvSpPr>
          <p:spPr>
            <a:xfrm>
              <a:off x="4395966" y="1318624"/>
              <a:ext cx="367241" cy="407758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7"/>
            </a:p>
          </p:txBody>
        </p:sp>
        <p:sp>
          <p:nvSpPr>
            <p:cNvPr id="166" name="Explosion : 8 points 165">
              <a:extLst>
                <a:ext uri="{FF2B5EF4-FFF2-40B4-BE49-F238E27FC236}">
                  <a16:creationId xmlns:a16="http://schemas.microsoft.com/office/drawing/2014/main" id="{1C2B6F5D-6939-4987-A147-A2F1BCD609A8}"/>
                </a:ext>
              </a:extLst>
            </p:cNvPr>
            <p:cNvSpPr/>
            <p:nvPr/>
          </p:nvSpPr>
          <p:spPr>
            <a:xfrm>
              <a:off x="5235168" y="1344022"/>
              <a:ext cx="367241" cy="407758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7"/>
            </a:p>
          </p:txBody>
        </p:sp>
        <p:sp>
          <p:nvSpPr>
            <p:cNvPr id="170" name="Explosion : 8 points 169">
              <a:extLst>
                <a:ext uri="{FF2B5EF4-FFF2-40B4-BE49-F238E27FC236}">
                  <a16:creationId xmlns:a16="http://schemas.microsoft.com/office/drawing/2014/main" id="{BB664331-4063-446C-8336-3D0EB0CF25CC}"/>
                </a:ext>
              </a:extLst>
            </p:cNvPr>
            <p:cNvSpPr/>
            <p:nvPr/>
          </p:nvSpPr>
          <p:spPr>
            <a:xfrm>
              <a:off x="7083268" y="1344022"/>
              <a:ext cx="367241" cy="407758"/>
            </a:xfrm>
            <a:prstGeom prst="irregularSeal1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7"/>
            </a:p>
          </p:txBody>
        </p:sp>
        <p:sp>
          <p:nvSpPr>
            <p:cNvPr id="171" name="ZoneTexte 170">
              <a:extLst>
                <a:ext uri="{FF2B5EF4-FFF2-40B4-BE49-F238E27FC236}">
                  <a16:creationId xmlns:a16="http://schemas.microsoft.com/office/drawing/2014/main" id="{D56C2A57-93EC-4647-8085-DEE3110C20A0}"/>
                </a:ext>
              </a:extLst>
            </p:cNvPr>
            <p:cNvSpPr txBox="1"/>
            <p:nvPr/>
          </p:nvSpPr>
          <p:spPr>
            <a:xfrm>
              <a:off x="9000386" y="1732241"/>
              <a:ext cx="13991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dirty="0">
                  <a:solidFill>
                    <a:srgbClr val="C00000"/>
                  </a:solidFill>
                </a:rPr>
                <a:t>Booster</a:t>
              </a:r>
            </a:p>
            <a:p>
              <a:pPr algn="ctr"/>
              <a:r>
                <a:rPr lang="en-GB" sz="1200" dirty="0">
                  <a:solidFill>
                    <a:srgbClr val="C00000"/>
                  </a:solidFill>
                </a:rPr>
                <a:t>RF sources upgrade</a:t>
              </a:r>
            </a:p>
          </p:txBody>
        </p:sp>
        <p:cxnSp>
          <p:nvCxnSpPr>
            <p:cNvPr id="172" name="Connecteur droit avec flèche 171">
              <a:extLst>
                <a:ext uri="{FF2B5EF4-FFF2-40B4-BE49-F238E27FC236}">
                  <a16:creationId xmlns:a16="http://schemas.microsoft.com/office/drawing/2014/main" id="{02ACBC80-9024-49A9-AD76-A4CA98DEB48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110026" y="2239556"/>
              <a:ext cx="1261964" cy="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" name="Explosion : 8 points 173">
              <a:extLst>
                <a:ext uri="{FF2B5EF4-FFF2-40B4-BE49-F238E27FC236}">
                  <a16:creationId xmlns:a16="http://schemas.microsoft.com/office/drawing/2014/main" id="{180940BE-B50A-4DC3-A10F-32C5E3971CBF}"/>
                </a:ext>
              </a:extLst>
            </p:cNvPr>
            <p:cNvSpPr/>
            <p:nvPr/>
          </p:nvSpPr>
          <p:spPr>
            <a:xfrm>
              <a:off x="4108977" y="3672144"/>
              <a:ext cx="191363" cy="212476"/>
            </a:xfrm>
            <a:prstGeom prst="irregularSeal1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767"/>
            </a:p>
          </p:txBody>
        </p:sp>
      </p:grpSp>
      <p:sp>
        <p:nvSpPr>
          <p:cNvPr id="478" name="Triangle isocèle 477">
            <a:extLst>
              <a:ext uri="{FF2B5EF4-FFF2-40B4-BE49-F238E27FC236}">
                <a16:creationId xmlns:a16="http://schemas.microsoft.com/office/drawing/2014/main" id="{8EF58653-3D8E-40C1-9B71-79463A3DB275}"/>
              </a:ext>
            </a:extLst>
          </p:cNvPr>
          <p:cNvSpPr/>
          <p:nvPr/>
        </p:nvSpPr>
        <p:spPr>
          <a:xfrm rot="5400000">
            <a:off x="4150177" y="3263841"/>
            <a:ext cx="93349" cy="85958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9531773F-25CA-4F16-BA7F-AEB7CC5141A0}"/>
              </a:ext>
            </a:extLst>
          </p:cNvPr>
          <p:cNvCxnSpPr/>
          <p:nvPr/>
        </p:nvCxnSpPr>
        <p:spPr>
          <a:xfrm flipH="1">
            <a:off x="5037770" y="2713351"/>
            <a:ext cx="190472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Connecteur droit avec flèche 495">
            <a:extLst>
              <a:ext uri="{FF2B5EF4-FFF2-40B4-BE49-F238E27FC236}">
                <a16:creationId xmlns:a16="http://schemas.microsoft.com/office/drawing/2014/main" id="{852D6906-022F-4099-B484-100E5C605F87}"/>
              </a:ext>
            </a:extLst>
          </p:cNvPr>
          <p:cNvCxnSpPr>
            <a:cxnSpLocks/>
          </p:cNvCxnSpPr>
          <p:nvPr/>
        </p:nvCxnSpPr>
        <p:spPr>
          <a:xfrm>
            <a:off x="5072453" y="2933260"/>
            <a:ext cx="1904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7" name="Connecteur droit avec flèche 496">
            <a:extLst>
              <a:ext uri="{FF2B5EF4-FFF2-40B4-BE49-F238E27FC236}">
                <a16:creationId xmlns:a16="http://schemas.microsoft.com/office/drawing/2014/main" id="{EDE10CCF-9601-4CAC-AE4D-C692CE3E8192}"/>
              </a:ext>
            </a:extLst>
          </p:cNvPr>
          <p:cNvCxnSpPr>
            <a:cxnSpLocks/>
          </p:cNvCxnSpPr>
          <p:nvPr/>
        </p:nvCxnSpPr>
        <p:spPr>
          <a:xfrm>
            <a:off x="5051899" y="2493861"/>
            <a:ext cx="1904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8" name="Connecteur droit avec flèche 497">
            <a:extLst>
              <a:ext uri="{FF2B5EF4-FFF2-40B4-BE49-F238E27FC236}">
                <a16:creationId xmlns:a16="http://schemas.microsoft.com/office/drawing/2014/main" id="{6DF100DC-1D5E-4065-A910-9B09CC4541AE}"/>
              </a:ext>
            </a:extLst>
          </p:cNvPr>
          <p:cNvCxnSpPr>
            <a:cxnSpLocks/>
          </p:cNvCxnSpPr>
          <p:nvPr/>
        </p:nvCxnSpPr>
        <p:spPr>
          <a:xfrm>
            <a:off x="4234879" y="3413092"/>
            <a:ext cx="1904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0" name="Connecteur droit avec flèche 509">
            <a:extLst>
              <a:ext uri="{FF2B5EF4-FFF2-40B4-BE49-F238E27FC236}">
                <a16:creationId xmlns:a16="http://schemas.microsoft.com/office/drawing/2014/main" id="{CCB0DC11-4AC4-46B2-B24F-FEE5764520B9}"/>
              </a:ext>
            </a:extLst>
          </p:cNvPr>
          <p:cNvCxnSpPr>
            <a:cxnSpLocks/>
          </p:cNvCxnSpPr>
          <p:nvPr/>
        </p:nvCxnSpPr>
        <p:spPr>
          <a:xfrm>
            <a:off x="5936968" y="3585101"/>
            <a:ext cx="1904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0A1A9C32-F99C-4168-B6EF-2968D506751F}"/>
              </a:ext>
            </a:extLst>
          </p:cNvPr>
          <p:cNvCxnSpPr/>
          <p:nvPr/>
        </p:nvCxnSpPr>
        <p:spPr>
          <a:xfrm flipV="1">
            <a:off x="4162251" y="1958947"/>
            <a:ext cx="0" cy="3375053"/>
          </a:xfrm>
          <a:prstGeom prst="line">
            <a:avLst/>
          </a:prstGeom>
          <a:ln w="19050"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039EEB8A-2837-4ED3-B925-DEE7B97AAE37}"/>
              </a:ext>
            </a:extLst>
          </p:cNvPr>
          <p:cNvSpPr txBox="1"/>
          <p:nvPr/>
        </p:nvSpPr>
        <p:spPr>
          <a:xfrm>
            <a:off x="3761050" y="5370114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today</a:t>
            </a:r>
          </a:p>
        </p:txBody>
      </p:sp>
      <p:cxnSp>
        <p:nvCxnSpPr>
          <p:cNvPr id="518" name="Connecteur droit avec flèche 517">
            <a:extLst>
              <a:ext uri="{FF2B5EF4-FFF2-40B4-BE49-F238E27FC236}">
                <a16:creationId xmlns:a16="http://schemas.microsoft.com/office/drawing/2014/main" id="{6B84C144-3B51-4D5A-8445-30BF275FC6BE}"/>
              </a:ext>
            </a:extLst>
          </p:cNvPr>
          <p:cNvCxnSpPr>
            <a:cxnSpLocks/>
          </p:cNvCxnSpPr>
          <p:nvPr/>
        </p:nvCxnSpPr>
        <p:spPr>
          <a:xfrm>
            <a:off x="5931219" y="3191991"/>
            <a:ext cx="19047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553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6B44D6-5388-4F8B-BFDC-A68D448EF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latin typeface="+mn-lt"/>
              </a:rPr>
              <a:t>PERLE- Project Progress Review-6-2026</a:t>
            </a:r>
            <a:endParaRPr lang="fr-FR" dirty="0">
              <a:latin typeface="+mn-lt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B40CD8-111B-4CF9-A342-94A78F55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>
                <a:latin typeface="+mn-lt"/>
              </a:rPr>
              <a:pPr/>
              <a:t>7</a:t>
            </a:fld>
            <a:endParaRPr lang="fr-FR" dirty="0">
              <a:latin typeface="+mn-lt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2A87CC-646F-5C8B-5E73-F837BEDA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15" y="149425"/>
            <a:ext cx="5688632" cy="43204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oints de vigilance</a:t>
            </a:r>
            <a:endParaRPr lang="fr-FR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1D0051A-BCD7-3F02-4FFD-45C678DAD796}"/>
              </a:ext>
            </a:extLst>
          </p:cNvPr>
          <p:cNvSpPr txBox="1"/>
          <p:nvPr/>
        </p:nvSpPr>
        <p:spPr>
          <a:xfrm>
            <a:off x="513305" y="653480"/>
            <a:ext cx="100811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fr-FR" sz="1600" dirty="0"/>
              <a:t>Disponibilité des ressources: </a:t>
            </a:r>
          </a:p>
          <a:p>
            <a:pPr marL="844550" lvl="1" indent="-342900">
              <a:buFont typeface="Wingdings" pitchFamily="2" charset="2"/>
              <a:buChar char="§"/>
            </a:pPr>
            <a:r>
              <a:rPr lang="fr-FR" sz="1400" dirty="0" err="1"/>
              <a:t>Ing</a:t>
            </a:r>
            <a:r>
              <a:rPr lang="fr-FR" sz="1400" dirty="0"/>
              <a:t> Conception </a:t>
            </a:r>
            <a:r>
              <a:rPr lang="fr-FR" sz="1400" dirty="0">
                <a:sym typeface="Wingdings" panose="05000000000000000000" pitchFamily="2" charset="2"/>
              </a:rPr>
              <a:t> C. Joly</a:t>
            </a:r>
            <a:r>
              <a:rPr lang="fr-FR" sz="1400" dirty="0"/>
              <a:t>, 1 T/AI CAO, routage </a:t>
            </a:r>
            <a:r>
              <a:rPr lang="fr-FR" sz="1400" dirty="0">
                <a:sym typeface="Wingdings" panose="05000000000000000000" pitchFamily="2" charset="2"/>
              </a:rPr>
              <a:t> IP2I Lyon</a:t>
            </a:r>
            <a:r>
              <a:rPr lang="fr-FR" sz="1400" dirty="0"/>
              <a:t> , suivi de prod – </a:t>
            </a:r>
            <a:r>
              <a:rPr lang="fr-FR" sz="1400" dirty="0">
                <a:solidFill>
                  <a:srgbClr val="00B050"/>
                </a:solidFill>
              </a:rPr>
              <a:t>discussion pour routage 2</a:t>
            </a:r>
            <a:r>
              <a:rPr lang="fr-FR" sz="1400" baseline="30000" dirty="0">
                <a:solidFill>
                  <a:srgbClr val="00B050"/>
                </a:solidFill>
              </a:rPr>
              <a:t>ème</a:t>
            </a:r>
            <a:r>
              <a:rPr lang="fr-FR" sz="1400" dirty="0">
                <a:solidFill>
                  <a:srgbClr val="00B050"/>
                </a:solidFill>
              </a:rPr>
              <a:t>  carte ok</a:t>
            </a:r>
          </a:p>
          <a:p>
            <a:pPr marL="844550" lvl="1" indent="-342900">
              <a:buFont typeface="Wingdings" pitchFamily="2" charset="2"/>
              <a:buChar char="§"/>
            </a:pPr>
            <a:r>
              <a:rPr lang="fr-FR" sz="1400" dirty="0">
                <a:solidFill>
                  <a:schemeClr val="accent2"/>
                </a:solidFill>
              </a:rPr>
              <a:t>D. Charlet (~ mi 2027)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fr-FR" sz="1600" dirty="0"/>
              <a:t>Dépenses à prévoir ( à consolider) : </a:t>
            </a:r>
          </a:p>
          <a:p>
            <a:pPr marL="342900" indent="-342900">
              <a:buFont typeface="Wingdings" pitchFamily="2" charset="2"/>
              <a:buChar char="§"/>
            </a:pPr>
            <a:endParaRPr lang="fr-FR" sz="1600" dirty="0"/>
          </a:p>
          <a:p>
            <a:r>
              <a:rPr lang="fr-FR" sz="1400" u="sng" dirty="0"/>
              <a:t>2026</a:t>
            </a:r>
            <a:endParaRPr lang="fr-FR" sz="1400" dirty="0"/>
          </a:p>
          <a:p>
            <a:pPr marL="844550" lvl="1" indent="-342900">
              <a:buFont typeface="Wingdings" pitchFamily="2" charset="2"/>
              <a:buChar char="§"/>
            </a:pPr>
            <a:r>
              <a:rPr lang="fr-FR" sz="1400" dirty="0">
                <a:solidFill>
                  <a:srgbClr val="00B050"/>
                </a:solidFill>
              </a:rPr>
              <a:t>116k€ approvisionnements cartes IOXOS (8 + 2 </a:t>
            </a:r>
            <a:r>
              <a:rPr lang="fr-FR" sz="1400" dirty="0" err="1">
                <a:solidFill>
                  <a:srgbClr val="00B050"/>
                </a:solidFill>
              </a:rPr>
              <a:t>spares</a:t>
            </a:r>
            <a:r>
              <a:rPr lang="fr-FR" sz="1400" dirty="0">
                <a:solidFill>
                  <a:srgbClr val="00B050"/>
                </a:solidFill>
              </a:rPr>
              <a:t>) </a:t>
            </a:r>
            <a:r>
              <a:rPr lang="fr-FR" sz="1400" dirty="0">
                <a:solidFill>
                  <a:srgbClr val="00B050"/>
                </a:solidFill>
                <a:sym typeface="Wingdings" panose="05000000000000000000" pitchFamily="2" charset="2"/>
              </a:rPr>
              <a:t> fait!</a:t>
            </a:r>
            <a:endParaRPr lang="fr-FR" sz="1400" dirty="0">
              <a:solidFill>
                <a:srgbClr val="00B050"/>
              </a:solidFill>
            </a:endParaRPr>
          </a:p>
          <a:p>
            <a:pPr marL="844550" lvl="1" indent="-342900">
              <a:buFont typeface="Wingdings" pitchFamily="2" charset="2"/>
              <a:buChar char="§"/>
            </a:pPr>
            <a:r>
              <a:rPr lang="fr-FR" sz="1400" dirty="0">
                <a:solidFill>
                  <a:srgbClr val="FF0000"/>
                </a:solidFill>
              </a:rPr>
              <a:t>120 k€</a:t>
            </a:r>
            <a:r>
              <a:rPr lang="fr-FR" sz="1400" dirty="0">
                <a:solidFill>
                  <a:srgbClr val="FFC000"/>
                </a:solidFill>
              </a:rPr>
              <a:t> Châssis MTCA 9 native-R2 </a:t>
            </a:r>
            <a:r>
              <a:rPr lang="fr-FR" sz="1400" dirty="0" err="1">
                <a:solidFill>
                  <a:srgbClr val="FFC000"/>
                </a:solidFill>
              </a:rPr>
              <a:t>allowing</a:t>
            </a:r>
            <a:r>
              <a:rPr lang="fr-FR" sz="1400" dirty="0">
                <a:solidFill>
                  <a:srgbClr val="FFC000"/>
                </a:solidFill>
              </a:rPr>
              <a:t> </a:t>
            </a:r>
            <a:r>
              <a:rPr lang="fr-FR" sz="1400" dirty="0" err="1">
                <a:solidFill>
                  <a:srgbClr val="FFC000"/>
                </a:solidFill>
              </a:rPr>
              <a:t>independent</a:t>
            </a:r>
            <a:r>
              <a:rPr lang="fr-FR" sz="1400" dirty="0">
                <a:solidFill>
                  <a:srgbClr val="FFC000"/>
                </a:solidFill>
              </a:rPr>
              <a:t> </a:t>
            </a:r>
            <a:r>
              <a:rPr lang="fr-FR" sz="1400" dirty="0" err="1">
                <a:solidFill>
                  <a:srgbClr val="FFC000"/>
                </a:solidFill>
              </a:rPr>
              <a:t>systems</a:t>
            </a:r>
            <a:r>
              <a:rPr lang="fr-FR" sz="1400" dirty="0">
                <a:solidFill>
                  <a:srgbClr val="FFC000"/>
                </a:solidFill>
              </a:rPr>
              <a:t> </a:t>
            </a:r>
            <a:r>
              <a:rPr lang="fr-FR" sz="1400" dirty="0">
                <a:solidFill>
                  <a:srgbClr val="FFC000"/>
                </a:solidFill>
                <a:sym typeface="Wingdings" panose="05000000000000000000" pitchFamily="2" charset="2"/>
              </a:rPr>
              <a:t> standby due to CPU </a:t>
            </a:r>
            <a:r>
              <a:rPr lang="fr-FR" sz="1400" dirty="0">
                <a:solidFill>
                  <a:srgbClr val="00B050"/>
                </a:solidFill>
                <a:sym typeface="Wingdings" panose="05000000000000000000" pitchFamily="2" charset="2"/>
              </a:rPr>
              <a:t>: </a:t>
            </a:r>
            <a:r>
              <a:rPr lang="fr-FR" sz="1400" dirty="0" err="1">
                <a:solidFill>
                  <a:srgbClr val="00B050"/>
                </a:solidFill>
                <a:sym typeface="Wingdings" panose="05000000000000000000" pitchFamily="2" charset="2"/>
              </a:rPr>
              <a:t>see</a:t>
            </a:r>
            <a:r>
              <a:rPr lang="fr-FR" sz="1400" dirty="0">
                <a:solidFill>
                  <a:srgbClr val="00B050"/>
                </a:solidFill>
                <a:sym typeface="Wingdings" panose="05000000000000000000" pitchFamily="2" charset="2"/>
              </a:rPr>
              <a:t> for </a:t>
            </a:r>
            <a:r>
              <a:rPr lang="fr-FR" sz="1400" dirty="0" err="1">
                <a:solidFill>
                  <a:srgbClr val="00B050"/>
                </a:solidFill>
                <a:sym typeface="Wingdings" panose="05000000000000000000" pitchFamily="2" charset="2"/>
              </a:rPr>
              <a:t>only</a:t>
            </a:r>
            <a:r>
              <a:rPr lang="fr-FR" sz="1400" dirty="0">
                <a:solidFill>
                  <a:srgbClr val="00B050"/>
                </a:solidFill>
                <a:sym typeface="Wingdings" panose="05000000000000000000" pitchFamily="2" charset="2"/>
              </a:rPr>
              <a:t> booster.</a:t>
            </a:r>
            <a:endParaRPr lang="fr-FR" sz="1400" dirty="0">
              <a:solidFill>
                <a:srgbClr val="00B050"/>
              </a:solidFill>
            </a:endParaRPr>
          </a:p>
          <a:p>
            <a:pPr marL="844550" lvl="1" indent="-342900">
              <a:buFont typeface="Wingdings" pitchFamily="2" charset="2"/>
              <a:buChar char="§"/>
            </a:pPr>
            <a:r>
              <a:rPr lang="fr-FR" sz="1400" dirty="0">
                <a:solidFill>
                  <a:srgbClr val="FFC000"/>
                </a:solidFill>
              </a:rPr>
              <a:t>500k€ </a:t>
            </a:r>
            <a:r>
              <a:rPr lang="fr-FR" sz="1400" dirty="0">
                <a:solidFill>
                  <a:srgbClr val="00B050"/>
                </a:solidFill>
              </a:rPr>
              <a:t>Circulateurs + charges : (nb: 4 for 60kW</a:t>
            </a:r>
            <a:r>
              <a:rPr lang="fr-FR" sz="1400" dirty="0">
                <a:solidFill>
                  <a:srgbClr val="00B050"/>
                </a:solidFill>
                <a:sym typeface="Wingdings" panose="05000000000000000000" pitchFamily="2" charset="2"/>
              </a:rPr>
              <a:t> call for tender </a:t>
            </a:r>
            <a:r>
              <a:rPr lang="fr-FR" sz="1400" dirty="0" err="1">
                <a:solidFill>
                  <a:srgbClr val="00B050"/>
                </a:solidFill>
                <a:sym typeface="Wingdings" panose="05000000000000000000" pitchFamily="2" charset="2"/>
              </a:rPr>
              <a:t>before</a:t>
            </a:r>
            <a:r>
              <a:rPr lang="fr-FR" sz="1400" dirty="0">
                <a:solidFill>
                  <a:srgbClr val="00B050"/>
                </a:solidFill>
                <a:sym typeface="Wingdings" panose="05000000000000000000" pitchFamily="2" charset="2"/>
              </a:rPr>
              <a:t> end of 2026 </a:t>
            </a:r>
            <a:r>
              <a:rPr lang="fr-FR" sz="1400" dirty="0" err="1">
                <a:solidFill>
                  <a:srgbClr val="FFC000"/>
                </a:solidFill>
                <a:sym typeface="Wingdings" panose="05000000000000000000" pitchFamily="2" charset="2"/>
              </a:rPr>
              <a:t>with</a:t>
            </a:r>
            <a:r>
              <a:rPr lang="fr-FR" sz="1400" dirty="0">
                <a:solidFill>
                  <a:srgbClr val="FFC000"/>
                </a:solidFill>
                <a:sym typeface="Wingdings" panose="05000000000000000000" pitchFamily="2" charset="2"/>
              </a:rPr>
              <a:t> an option for 4 at 40kW</a:t>
            </a:r>
            <a:endParaRPr lang="fr-FR" sz="1200" dirty="0">
              <a:solidFill>
                <a:srgbClr val="FFC000"/>
              </a:solidFill>
              <a:sym typeface="Wingdings" panose="05000000000000000000" pitchFamily="2" charset="2"/>
            </a:endParaRPr>
          </a:p>
          <a:p>
            <a:pPr marL="1176338" lvl="2" indent="-171450">
              <a:buFont typeface="Wingdings" panose="05000000000000000000" pitchFamily="2" charset="2"/>
              <a:buChar char="à"/>
            </a:pPr>
            <a:endParaRPr lang="fr-FR" sz="1200" dirty="0">
              <a:solidFill>
                <a:srgbClr val="00B050"/>
              </a:solidFill>
            </a:endParaRPr>
          </a:p>
          <a:p>
            <a:pPr marL="844550" lvl="1" indent="-342900">
              <a:buFont typeface="Wingdings" pitchFamily="2" charset="2"/>
              <a:buChar char="§"/>
            </a:pPr>
            <a:endParaRPr lang="fr-FR" sz="1400" dirty="0">
              <a:solidFill>
                <a:srgbClr val="F39200"/>
              </a:solidFill>
              <a:sym typeface="Wingdings" panose="05000000000000000000" pitchFamily="2" charset="2"/>
            </a:endParaRPr>
          </a:p>
          <a:p>
            <a:r>
              <a:rPr lang="fr-FR" sz="1400" u="sng" dirty="0"/>
              <a:t>2027</a:t>
            </a:r>
          </a:p>
          <a:p>
            <a:pPr marL="787400" lvl="1" indent="-285750">
              <a:buFont typeface="Wingdings" panose="05000000000000000000" pitchFamily="2" charset="2"/>
              <a:buChar char="§"/>
            </a:pPr>
            <a:r>
              <a:rPr lang="fr-FR" sz="1400" dirty="0" err="1"/>
              <a:t>Series</a:t>
            </a:r>
            <a:r>
              <a:rPr lang="fr-FR" sz="1400" dirty="0"/>
              <a:t> IDROGEN+ REFGEN+ TIMGEN </a:t>
            </a:r>
            <a:r>
              <a:rPr lang="fr-FR" sz="1400" dirty="0" err="1"/>
              <a:t>depending</a:t>
            </a:r>
            <a:r>
              <a:rPr lang="fr-FR" sz="1400" dirty="0"/>
              <a:t> of </a:t>
            </a:r>
            <a:r>
              <a:rPr lang="fr-FR" sz="1400" dirty="0" err="1"/>
              <a:t>needs</a:t>
            </a:r>
            <a:r>
              <a:rPr lang="fr-FR" sz="1400" dirty="0"/>
              <a:t> +C&amp;C FTS (8 + 2 </a:t>
            </a:r>
            <a:r>
              <a:rPr lang="fr-FR" sz="1400" dirty="0" err="1"/>
              <a:t>spares</a:t>
            </a:r>
            <a:r>
              <a:rPr lang="fr-FR" sz="1400" dirty="0"/>
              <a:t>)</a:t>
            </a:r>
          </a:p>
          <a:p>
            <a:pPr marL="787400" lvl="1" indent="-285750">
              <a:buFont typeface="Wingdings" panose="05000000000000000000" pitchFamily="2" charset="2"/>
              <a:buChar char="§"/>
            </a:pPr>
            <a:r>
              <a:rPr lang="fr-FR" sz="1400" dirty="0"/>
              <a:t>270k€ k€ Amplificateurs SSA (nb : 3 at  8.8 kW)</a:t>
            </a:r>
            <a:r>
              <a:rPr lang="fr-FR" sz="1400" dirty="0">
                <a:sym typeface="Wingdings" panose="05000000000000000000" pitchFamily="2" charset="2"/>
              </a:rPr>
              <a:t> Phase 1 (~5mA) for the </a:t>
            </a:r>
            <a:r>
              <a:rPr lang="fr-FR" sz="1400" dirty="0" err="1">
                <a:sym typeface="Wingdings" panose="05000000000000000000" pitchFamily="2" charset="2"/>
              </a:rPr>
              <a:t>injector</a:t>
            </a:r>
            <a:r>
              <a:rPr lang="fr-FR" sz="1400" dirty="0">
                <a:sym typeface="Wingdings" panose="05000000000000000000" pitchFamily="2" charset="2"/>
              </a:rPr>
              <a:t>  300k€ min</a:t>
            </a:r>
          </a:p>
          <a:p>
            <a:pPr marL="787400" lvl="1" indent="-285750">
              <a:buFont typeface="Wingdings" panose="05000000000000000000" pitchFamily="2" charset="2"/>
              <a:buChar char="§"/>
            </a:pPr>
            <a:r>
              <a:rPr lang="fr-FR" sz="1400" dirty="0"/>
              <a:t>~ 400k€ Lignes RF , RF </a:t>
            </a:r>
            <a:r>
              <a:rPr lang="fr-FR" sz="1400" dirty="0" err="1"/>
              <a:t>cables</a:t>
            </a:r>
            <a:endParaRPr lang="fr-FR" sz="1400" dirty="0"/>
          </a:p>
          <a:p>
            <a:pPr marL="844550" lvl="1" indent="-342900">
              <a:buFont typeface="Wingdings" pitchFamily="2" charset="2"/>
              <a:buChar char="§"/>
            </a:pPr>
            <a:r>
              <a:rPr lang="fr-FR" sz="1400" dirty="0"/>
              <a:t>1.4M€ ? Amplificateurs SSA (nb 4 at 40kW) </a:t>
            </a:r>
            <a:r>
              <a:rPr lang="fr-FR" sz="1400" dirty="0">
                <a:sym typeface="Wingdings" panose="05000000000000000000" pitchFamily="2" charset="2"/>
              </a:rPr>
              <a:t> </a:t>
            </a:r>
            <a:r>
              <a:rPr lang="fr-FR" sz="1400" dirty="0" err="1">
                <a:sym typeface="Wingdings" panose="05000000000000000000" pitchFamily="2" charset="2"/>
              </a:rPr>
              <a:t>Reflexion</a:t>
            </a:r>
            <a:r>
              <a:rPr lang="fr-FR" sz="1400" dirty="0">
                <a:sym typeface="Wingdings" panose="05000000000000000000" pitchFamily="2" charset="2"/>
              </a:rPr>
              <a:t> en cours avec G. </a:t>
            </a:r>
            <a:r>
              <a:rPr lang="fr-FR" sz="1400" dirty="0" err="1">
                <a:sym typeface="Wingdings" panose="05000000000000000000" pitchFamily="2" charset="2"/>
              </a:rPr>
              <a:t>Olry</a:t>
            </a:r>
            <a:r>
              <a:rPr lang="fr-FR" sz="1400" dirty="0">
                <a:sym typeface="Wingdings" panose="05000000000000000000" pitchFamily="2" charset="2"/>
              </a:rPr>
              <a:t>, R. Roux, …</a:t>
            </a:r>
            <a:r>
              <a:rPr lang="fr-FR" sz="1400" dirty="0"/>
              <a:t> </a:t>
            </a:r>
          </a:p>
          <a:p>
            <a:pPr marL="844550" lvl="1" indent="-342900">
              <a:buFont typeface="Wingdings" pitchFamily="2" charset="2"/>
              <a:buChar char="§"/>
            </a:pPr>
            <a:endParaRPr lang="fr-FR" sz="1400" dirty="0"/>
          </a:p>
          <a:p>
            <a:r>
              <a:rPr lang="fr-FR" sz="1400" u="sng" dirty="0"/>
              <a:t>2028</a:t>
            </a:r>
          </a:p>
          <a:p>
            <a:pPr marL="844550" lvl="1" indent="-342900">
              <a:buFont typeface="Wingdings" pitchFamily="2" charset="2"/>
              <a:buChar char="§"/>
            </a:pPr>
            <a:r>
              <a:rPr lang="fr-FR" sz="1400" dirty="0"/>
              <a:t>? Upgrade Amplificateurs SSA for the Booster ( power 8.8 kW to 50kW, </a:t>
            </a:r>
            <a:r>
              <a:rPr lang="fr-FR" sz="1400" dirty="0" err="1"/>
              <a:t>bandwidth-dependent</a:t>
            </a:r>
            <a:r>
              <a:rPr lang="fr-FR" sz="1400" dirty="0"/>
              <a:t>)</a:t>
            </a:r>
          </a:p>
          <a:p>
            <a:endParaRPr lang="fr-FR" sz="1400" strike="sngStrike" dirty="0"/>
          </a:p>
          <a:p>
            <a:pPr marL="787400" lvl="1" indent="-285750">
              <a:buFont typeface="Wingdings" panose="05000000000000000000" pitchFamily="2" charset="2"/>
              <a:buChar char="§"/>
            </a:pPr>
            <a:endParaRPr lang="fr-FR" sz="1400" dirty="0"/>
          </a:p>
          <a:p>
            <a:endParaRPr lang="fr-FR" sz="1400" dirty="0">
              <a:solidFill>
                <a:srgbClr val="F39200"/>
              </a:solidFill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7E966E-E4B6-CA8E-5633-BE774D3A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628803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26B44D6-5388-4F8B-BFDC-A68D448EF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latin typeface="+mn-lt"/>
              </a:rPr>
              <a:t>PERLE- Project Progress Review-6-2026</a:t>
            </a:r>
            <a:endParaRPr lang="fr-FR" dirty="0">
              <a:latin typeface="+mn-lt"/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7B40CD8-111B-4CF9-A342-94A78F550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>
                <a:latin typeface="+mn-lt"/>
              </a:rPr>
              <a:pPr/>
              <a:t>8</a:t>
            </a:fld>
            <a:endParaRPr lang="fr-FR" dirty="0">
              <a:latin typeface="+mn-lt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D2A87CC-646F-5C8B-5E73-F837BEDAC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15" y="149425"/>
            <a:ext cx="5688632" cy="432048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P</a:t>
            </a:r>
            <a:r>
              <a:rPr lang="fr-FR" b="1" dirty="0">
                <a:solidFill>
                  <a:schemeClr val="accent1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oints de vigilance suite</a:t>
            </a:r>
            <a:endParaRPr lang="fr-FR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7A7E966E-E4B6-CA8E-5633-BE774D3A9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5/10/2026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8510881"/>
      </p:ext>
    </p:extLst>
  </p:cSld>
  <p:clrMapOvr>
    <a:masterClrMapping/>
  </p:clrMapOvr>
</p:sld>
</file>

<file path=ppt/theme/theme1.xml><?xml version="1.0" encoding="utf-8"?>
<a:theme xmlns:a="http://schemas.openxmlformats.org/drawingml/2006/main" name="1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41453</TotalTime>
  <Words>957</Words>
  <Application>Microsoft Office PowerPoint</Application>
  <PresentationFormat>Personnalisé</PresentationFormat>
  <Paragraphs>152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1_modele-IJCLAb-powerpoint</vt:lpstr>
      <vt:lpstr>Présentation PowerPoint</vt:lpstr>
      <vt:lpstr>Etat d’Avancement</vt:lpstr>
      <vt:lpstr>Etat d’Avancement : Frequency Tuning System (FTS)</vt:lpstr>
      <vt:lpstr>Etat d’Avancement : LLRF system</vt:lpstr>
      <vt:lpstr>Etat d’Avancement : RF Power systems</vt:lpstr>
      <vt:lpstr>Planning et Principaux Jalons du WP-8 : RF systems</vt:lpstr>
      <vt:lpstr>Points de vigilance</vt:lpstr>
      <vt:lpstr>Points de vigilance suite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Luc Petizon</dc:creator>
  <cp:lastModifiedBy>Christophe JOLY</cp:lastModifiedBy>
  <cp:revision>2179</cp:revision>
  <dcterms:created xsi:type="dcterms:W3CDTF">2011-03-09T16:37:49Z</dcterms:created>
  <dcterms:modified xsi:type="dcterms:W3CDTF">2026-10-04T18:07:58Z</dcterms:modified>
</cp:coreProperties>
</file>