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7" r:id="rId1"/>
  </p:sldMasterIdLst>
  <p:notesMasterIdLst>
    <p:notesMasterId r:id="rId14"/>
  </p:notesMasterIdLst>
  <p:handoutMasterIdLst>
    <p:handoutMasterId r:id="rId15"/>
  </p:handoutMasterIdLst>
  <p:sldIdLst>
    <p:sldId id="307" r:id="rId2"/>
    <p:sldId id="356" r:id="rId3"/>
    <p:sldId id="360" r:id="rId4"/>
    <p:sldId id="357" r:id="rId5"/>
    <p:sldId id="361" r:id="rId6"/>
    <p:sldId id="362" r:id="rId7"/>
    <p:sldId id="363" r:id="rId8"/>
    <p:sldId id="364" r:id="rId9"/>
    <p:sldId id="365" r:id="rId10"/>
    <p:sldId id="366" r:id="rId11"/>
    <p:sldId id="367" r:id="rId12"/>
    <p:sldId id="359" r:id="rId13"/>
  </p:sldIdLst>
  <p:sldSz cx="10772775" cy="6059488"/>
  <p:notesSz cx="6858000" cy="9144000"/>
  <p:defaultTextStyle>
    <a:defPPr>
      <a:defRPr lang="fr-FR"/>
    </a:defPPr>
    <a:lvl1pPr algn="l" defTabSz="1004888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501650" indent="-44450" algn="l" defTabSz="1004888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1004888" indent="-90488" algn="l" defTabSz="1004888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508125" indent="-136525" algn="l" defTabSz="1004888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2009775" indent="-180975" algn="l" defTabSz="1004888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909">
          <p15:clr>
            <a:srgbClr val="A4A3A4"/>
          </p15:clr>
        </p15:guide>
        <p15:guide id="2" pos="33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FF6700"/>
    <a:srgbClr val="F39200"/>
    <a:srgbClr val="6600CC"/>
    <a:srgbClr val="E05314"/>
    <a:srgbClr val="00294B"/>
    <a:srgbClr val="456487"/>
    <a:srgbClr val="511F74"/>
    <a:srgbClr val="7A286A"/>
    <a:srgbClr val="DF8A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641" autoAdjust="0"/>
    <p:restoredTop sz="96291" autoAdjust="0"/>
  </p:normalViewPr>
  <p:slideViewPr>
    <p:cSldViewPr>
      <p:cViewPr varScale="1">
        <p:scale>
          <a:sx n="127" d="100"/>
          <a:sy n="127" d="100"/>
        </p:scale>
        <p:origin x="1092" y="126"/>
      </p:cViewPr>
      <p:guideLst>
        <p:guide orient="horz" pos="1909"/>
        <p:guide pos="33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120" d="100"/>
          <a:sy n="120" d="100"/>
        </p:scale>
        <p:origin x="496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4D8E4DC3-1435-4AD9-B779-B2F881F0EAF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054AA30-5AB1-4D30-AD4C-292891C1349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fr-FR" dirty="0"/>
              <a:t>05/10/2026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CC0ED91-0737-46AB-BCED-11D8AE4CB2E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7F884E9-3222-4470-B16E-71B96914E9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CFC218-9DB8-4FC5-A045-25D0AD22A5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1460651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005537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005537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r-FR" dirty="0"/>
              <a:t>05/10/2026</a:t>
            </a:r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005537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1005537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3BC699F-DBFB-4FA7-9A20-949047200ED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3952710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-logo-per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" y="0"/>
            <a:ext cx="10772418" cy="6059486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73918" y="149425"/>
            <a:ext cx="8424938" cy="432048"/>
          </a:xfrm>
        </p:spPr>
        <p:txBody>
          <a:bodyPr>
            <a:normAutofit/>
          </a:bodyPr>
          <a:lstStyle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01812" y="5714820"/>
            <a:ext cx="2411556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05/10/2026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2938116" y="5714820"/>
            <a:ext cx="4896544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PERLE- Project Progress Review- 5-2025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159407" y="5714820"/>
            <a:ext cx="2422525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71596-5F9D-49C5-9701-16B3CA54319D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90257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-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" y="0"/>
            <a:ext cx="10772418" cy="605948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73918" y="149425"/>
            <a:ext cx="8424938" cy="432048"/>
          </a:xfrm>
        </p:spPr>
        <p:txBody>
          <a:bodyPr>
            <a:normAutofit/>
          </a:bodyPr>
          <a:lstStyle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01812" y="5714820"/>
            <a:ext cx="2411556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05/10/2026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2938116" y="5714820"/>
            <a:ext cx="4896544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PERLE- Project Progress Review- 5-2025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159407" y="5714820"/>
            <a:ext cx="2422525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71596-5F9D-49C5-9701-16B3CA54319D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12562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-ijcl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" y="0"/>
            <a:ext cx="10772420" cy="6059487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90043" y="149425"/>
            <a:ext cx="8208911" cy="432048"/>
          </a:xfrm>
        </p:spPr>
        <p:txBody>
          <a:bodyPr>
            <a:normAutofit/>
          </a:bodyPr>
          <a:lstStyle>
            <a:lvl1pPr>
              <a:defRPr lang="fr-FR" sz="2400" b="1" kern="1200" dirty="0" smtClean="0">
                <a:solidFill>
                  <a:srgbClr val="00294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01812" y="5714820"/>
            <a:ext cx="2411556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05/10/2026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2938116" y="5714820"/>
            <a:ext cx="4896544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PERLE- Project Progress Review- 5-2025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159407" y="5714820"/>
            <a:ext cx="2422525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71596-5F9D-49C5-9701-16B3CA54319D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33263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-slide-fili-per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" y="0"/>
            <a:ext cx="10772420" cy="6059487"/>
          </a:xfrm>
          <a:prstGeom prst="rect">
            <a:avLst/>
          </a:prstGeom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41363" y="1485900"/>
            <a:ext cx="4557712" cy="72707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94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741363" y="2212975"/>
            <a:ext cx="4557712" cy="3255963"/>
          </a:xfrm>
        </p:spPr>
        <p:txBody>
          <a:bodyPr/>
          <a:lstStyle>
            <a:lvl1pPr>
              <a:defRPr>
                <a:solidFill>
                  <a:srgbClr val="FF6700"/>
                </a:solidFill>
              </a:defRPr>
            </a:lvl1pPr>
            <a:lvl2pPr>
              <a:defRPr>
                <a:solidFill>
                  <a:srgbClr val="00294B"/>
                </a:solidFill>
              </a:defRPr>
            </a:lvl2pPr>
            <a:lvl3pPr>
              <a:defRPr>
                <a:solidFill>
                  <a:srgbClr val="456487"/>
                </a:solidFill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453063" y="1485900"/>
            <a:ext cx="4579937" cy="72707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94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5453063" y="2212975"/>
            <a:ext cx="4579937" cy="3255963"/>
          </a:xfrm>
        </p:spPr>
        <p:txBody>
          <a:bodyPr/>
          <a:lstStyle>
            <a:lvl1pPr marL="228600" indent="-228600">
              <a:defRPr lang="fr-FR" sz="2800" kern="1200" dirty="0" smtClean="0">
                <a:solidFill>
                  <a:srgbClr val="FF6700"/>
                </a:solidFill>
                <a:latin typeface="+mn-lt"/>
                <a:ea typeface="+mn-ea"/>
                <a:cs typeface="+mn-cs"/>
              </a:defRPr>
            </a:lvl1pPr>
            <a:lvl2pPr marL="685800" indent="-228600">
              <a:defRPr lang="fr-FR" sz="2400" kern="1200" dirty="0" smtClean="0">
                <a:solidFill>
                  <a:srgbClr val="00294B"/>
                </a:solidFill>
                <a:latin typeface="+mn-lt"/>
                <a:ea typeface="+mn-ea"/>
                <a:cs typeface="+mn-cs"/>
              </a:defRPr>
            </a:lvl2pPr>
            <a:lvl3pPr marL="1143000" indent="-228600">
              <a:defRPr lang="fr-FR" sz="2000" kern="1200" dirty="0" smtClean="0">
                <a:solidFill>
                  <a:srgbClr val="456487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marL="2286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FR" dirty="0"/>
              <a:t>Modifier les styles du texte du masque</a:t>
            </a:r>
          </a:p>
          <a:p>
            <a:pPr marL="685800" lvl="1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dirty="0"/>
              <a:t>Deuxième niveau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01812" y="5714820"/>
            <a:ext cx="2411556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05/10/2026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2938116" y="5714820"/>
            <a:ext cx="4896544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PERLE- Project Progress Review- 5-2025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159407" y="5714820"/>
            <a:ext cx="2422525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71596-5F9D-49C5-9701-16B3CA54319D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2290044" y="149425"/>
            <a:ext cx="5688632" cy="432048"/>
          </a:xfrm>
        </p:spPr>
        <p:txBody>
          <a:bodyPr>
            <a:normAutofit/>
          </a:bodyPr>
          <a:lstStyle>
            <a:lvl1pPr>
              <a:defRPr lang="fr-FR" sz="2400" b="1" kern="1200" dirty="0" smtClean="0">
                <a:solidFill>
                  <a:srgbClr val="00294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0620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-slide-per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" y="0"/>
            <a:ext cx="10772420" cy="6059486"/>
          </a:xfrm>
          <a:prstGeom prst="rect">
            <a:avLst/>
          </a:prstGeom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41363" y="1485900"/>
            <a:ext cx="4557712" cy="72707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94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741363" y="2212975"/>
            <a:ext cx="4557712" cy="3255963"/>
          </a:xfrm>
        </p:spPr>
        <p:txBody>
          <a:bodyPr/>
          <a:lstStyle>
            <a:lvl1pPr>
              <a:defRPr>
                <a:solidFill>
                  <a:srgbClr val="FF6700"/>
                </a:solidFill>
              </a:defRPr>
            </a:lvl1pPr>
            <a:lvl2pPr>
              <a:defRPr>
                <a:solidFill>
                  <a:srgbClr val="00294B"/>
                </a:solidFill>
              </a:defRPr>
            </a:lvl2pPr>
            <a:lvl3pPr>
              <a:defRPr>
                <a:solidFill>
                  <a:srgbClr val="456487"/>
                </a:solidFill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453063" y="1485900"/>
            <a:ext cx="4579937" cy="72707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94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5453063" y="2212975"/>
            <a:ext cx="4579937" cy="3255963"/>
          </a:xfrm>
        </p:spPr>
        <p:txBody>
          <a:bodyPr/>
          <a:lstStyle>
            <a:lvl1pPr marL="228600" indent="-228600">
              <a:defRPr lang="fr-FR" sz="2800" kern="1200" dirty="0" smtClean="0">
                <a:solidFill>
                  <a:srgbClr val="FF6700"/>
                </a:solidFill>
                <a:latin typeface="+mn-lt"/>
                <a:ea typeface="+mn-ea"/>
                <a:cs typeface="+mn-cs"/>
              </a:defRPr>
            </a:lvl1pPr>
            <a:lvl2pPr marL="685800" indent="-228600">
              <a:defRPr lang="fr-FR" sz="2400" kern="1200" dirty="0" smtClean="0">
                <a:solidFill>
                  <a:srgbClr val="00294B"/>
                </a:solidFill>
                <a:latin typeface="+mn-lt"/>
                <a:ea typeface="+mn-ea"/>
                <a:cs typeface="+mn-cs"/>
              </a:defRPr>
            </a:lvl2pPr>
            <a:lvl3pPr marL="1143000" indent="-228600">
              <a:defRPr lang="fr-FR" sz="2000" kern="1200" dirty="0" smtClean="0">
                <a:solidFill>
                  <a:srgbClr val="456487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marL="2286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FR" dirty="0"/>
              <a:t>Modifier les styles du texte du masque</a:t>
            </a:r>
          </a:p>
          <a:p>
            <a:pPr marL="685800" lvl="1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dirty="0"/>
              <a:t>Deuxième niveau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01812" y="5714820"/>
            <a:ext cx="2411556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05/10/2026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2938116" y="5714820"/>
            <a:ext cx="4896544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PERLE- Project Progress Review- 5-2025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159407" y="5714820"/>
            <a:ext cx="2422525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71596-5F9D-49C5-9701-16B3CA54319D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2290044" y="149425"/>
            <a:ext cx="5688632" cy="432048"/>
          </a:xfrm>
        </p:spPr>
        <p:txBody>
          <a:bodyPr>
            <a:normAutofit/>
          </a:bodyPr>
          <a:lstStyle>
            <a:lvl1pPr>
              <a:defRPr lang="fr-FR" sz="2400" b="1" kern="1200" dirty="0" smtClean="0">
                <a:solidFill>
                  <a:srgbClr val="00294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680099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lide-2-fili-tutel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" y="0"/>
            <a:ext cx="10772420" cy="6059486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90044" y="149425"/>
            <a:ext cx="5688632" cy="432048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294B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41363" y="1485900"/>
            <a:ext cx="4557712" cy="72707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94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741363" y="2212975"/>
            <a:ext cx="4557712" cy="3255963"/>
          </a:xfrm>
        </p:spPr>
        <p:txBody>
          <a:bodyPr/>
          <a:lstStyle>
            <a:lvl1pPr>
              <a:defRPr>
                <a:solidFill>
                  <a:srgbClr val="FF6700"/>
                </a:solidFill>
              </a:defRPr>
            </a:lvl1pPr>
            <a:lvl2pPr>
              <a:defRPr>
                <a:solidFill>
                  <a:srgbClr val="00294B"/>
                </a:solidFill>
              </a:defRPr>
            </a:lvl2pPr>
            <a:lvl3pPr>
              <a:defRPr>
                <a:solidFill>
                  <a:srgbClr val="456487"/>
                </a:solidFill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453063" y="1485900"/>
            <a:ext cx="4579937" cy="72707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94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5453063" y="2212975"/>
            <a:ext cx="4579937" cy="3255963"/>
          </a:xfrm>
        </p:spPr>
        <p:txBody>
          <a:bodyPr/>
          <a:lstStyle>
            <a:lvl1pPr marL="228600" indent="-228600">
              <a:defRPr lang="fr-FR" sz="2800" kern="1200" dirty="0" smtClean="0">
                <a:solidFill>
                  <a:srgbClr val="FF6700"/>
                </a:solidFill>
                <a:latin typeface="+mn-lt"/>
                <a:ea typeface="+mn-ea"/>
                <a:cs typeface="+mn-cs"/>
              </a:defRPr>
            </a:lvl1pPr>
            <a:lvl2pPr marL="685800" indent="-228600">
              <a:defRPr lang="fr-FR" sz="2400" kern="1200" dirty="0" smtClean="0">
                <a:solidFill>
                  <a:srgbClr val="00294B"/>
                </a:solidFill>
                <a:latin typeface="+mn-lt"/>
                <a:ea typeface="+mn-ea"/>
                <a:cs typeface="+mn-cs"/>
              </a:defRPr>
            </a:lvl2pPr>
            <a:lvl3pPr marL="1143000" indent="-228600">
              <a:defRPr lang="fr-FR" sz="2000" kern="1200" dirty="0" smtClean="0">
                <a:solidFill>
                  <a:srgbClr val="456487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marL="2286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FR" dirty="0"/>
              <a:t>Modifier les styles du texte du masque</a:t>
            </a:r>
          </a:p>
          <a:p>
            <a:pPr marL="685800" lvl="1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dirty="0"/>
              <a:t>Deuxième niveau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01812" y="5714820"/>
            <a:ext cx="2411556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05/10/2026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2938116" y="5714820"/>
            <a:ext cx="4896544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PERLE- Project Progress Review- 5-2025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159407" y="5714820"/>
            <a:ext cx="2422525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71596-5F9D-49C5-9701-16B3CA54319D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25913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lide-2-fi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" y="0"/>
            <a:ext cx="10772418" cy="6059486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90044" y="149425"/>
            <a:ext cx="5688632" cy="432048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294B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41363" y="1485900"/>
            <a:ext cx="4557712" cy="72707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94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741363" y="2212975"/>
            <a:ext cx="4557712" cy="3255963"/>
          </a:xfrm>
        </p:spPr>
        <p:txBody>
          <a:bodyPr/>
          <a:lstStyle>
            <a:lvl1pPr>
              <a:defRPr>
                <a:solidFill>
                  <a:srgbClr val="FF6700"/>
                </a:solidFill>
              </a:defRPr>
            </a:lvl1pPr>
            <a:lvl2pPr>
              <a:defRPr>
                <a:solidFill>
                  <a:srgbClr val="00294B"/>
                </a:solidFill>
              </a:defRPr>
            </a:lvl2pPr>
            <a:lvl3pPr>
              <a:defRPr>
                <a:solidFill>
                  <a:srgbClr val="456487"/>
                </a:solidFill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453063" y="1485900"/>
            <a:ext cx="4579937" cy="72707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94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5453063" y="2212975"/>
            <a:ext cx="4579937" cy="3255963"/>
          </a:xfrm>
        </p:spPr>
        <p:txBody>
          <a:bodyPr/>
          <a:lstStyle>
            <a:lvl1pPr marL="228600" indent="-228600">
              <a:defRPr lang="fr-FR" sz="2800" kern="1200" dirty="0" smtClean="0">
                <a:solidFill>
                  <a:srgbClr val="FF6700"/>
                </a:solidFill>
                <a:latin typeface="+mn-lt"/>
                <a:ea typeface="+mn-ea"/>
                <a:cs typeface="+mn-cs"/>
              </a:defRPr>
            </a:lvl1pPr>
            <a:lvl2pPr marL="685800" indent="-228600">
              <a:defRPr lang="fr-FR" sz="2400" kern="1200" dirty="0" smtClean="0">
                <a:solidFill>
                  <a:srgbClr val="00294B"/>
                </a:solidFill>
                <a:latin typeface="+mn-lt"/>
                <a:ea typeface="+mn-ea"/>
                <a:cs typeface="+mn-cs"/>
              </a:defRPr>
            </a:lvl2pPr>
            <a:lvl3pPr marL="1143000" indent="-228600">
              <a:defRPr lang="fr-FR" sz="2000" kern="1200" dirty="0" smtClean="0">
                <a:solidFill>
                  <a:srgbClr val="456487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marL="2286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FR" dirty="0"/>
              <a:t>Modifier les styles du texte du masque</a:t>
            </a:r>
          </a:p>
          <a:p>
            <a:pPr marL="685800" lvl="1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dirty="0"/>
              <a:t>Deuxième niveau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01812" y="5714820"/>
            <a:ext cx="2411556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05/10/2026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2938116" y="5714820"/>
            <a:ext cx="4896544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PERLE- Project Progress Review- 5-2025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159407" y="5714820"/>
            <a:ext cx="2422525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71596-5F9D-49C5-9701-16B3CA54319D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614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lide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" y="0"/>
            <a:ext cx="10772418" cy="605948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90044" y="149425"/>
            <a:ext cx="5688632" cy="432048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294B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41363" y="1485900"/>
            <a:ext cx="4557712" cy="72707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94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741363" y="2212975"/>
            <a:ext cx="4557712" cy="3255963"/>
          </a:xfrm>
        </p:spPr>
        <p:txBody>
          <a:bodyPr/>
          <a:lstStyle>
            <a:lvl1pPr>
              <a:defRPr>
                <a:solidFill>
                  <a:srgbClr val="FF6700"/>
                </a:solidFill>
              </a:defRPr>
            </a:lvl1pPr>
            <a:lvl2pPr>
              <a:defRPr>
                <a:solidFill>
                  <a:srgbClr val="00294B"/>
                </a:solidFill>
              </a:defRPr>
            </a:lvl2pPr>
            <a:lvl3pPr>
              <a:defRPr>
                <a:solidFill>
                  <a:srgbClr val="456487"/>
                </a:solidFill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453063" y="1485900"/>
            <a:ext cx="4579937" cy="72707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94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5453063" y="2212975"/>
            <a:ext cx="4579937" cy="3255963"/>
          </a:xfrm>
        </p:spPr>
        <p:txBody>
          <a:bodyPr/>
          <a:lstStyle>
            <a:lvl1pPr marL="228600" indent="-228600">
              <a:defRPr lang="fr-FR" sz="2800" kern="1200" dirty="0" smtClean="0">
                <a:solidFill>
                  <a:srgbClr val="FF6700"/>
                </a:solidFill>
                <a:latin typeface="+mn-lt"/>
                <a:ea typeface="+mn-ea"/>
                <a:cs typeface="+mn-cs"/>
              </a:defRPr>
            </a:lvl1pPr>
            <a:lvl2pPr marL="685800" indent="-228600">
              <a:defRPr lang="fr-FR" sz="2400" kern="1200" dirty="0" smtClean="0">
                <a:solidFill>
                  <a:srgbClr val="00294B"/>
                </a:solidFill>
                <a:latin typeface="+mn-lt"/>
                <a:ea typeface="+mn-ea"/>
                <a:cs typeface="+mn-cs"/>
              </a:defRPr>
            </a:lvl2pPr>
            <a:lvl3pPr marL="1143000" indent="-228600">
              <a:defRPr lang="fr-FR" sz="2000" kern="1200" dirty="0" smtClean="0">
                <a:solidFill>
                  <a:srgbClr val="456487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marL="2286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FR" dirty="0"/>
              <a:t>Modifier les styles du texte du masque</a:t>
            </a:r>
          </a:p>
          <a:p>
            <a:pPr marL="685800" lvl="1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dirty="0"/>
              <a:t>Deuxième niveau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01812" y="5714820"/>
            <a:ext cx="2411556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05/10/2026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2938116" y="5714820"/>
            <a:ext cx="4896544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PERLE- Project Progress Review- 5-2025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159407" y="5714820"/>
            <a:ext cx="2422525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71596-5F9D-49C5-9701-16B3CA54319D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065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lide-2-fili-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" y="0"/>
            <a:ext cx="10772417" cy="605948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90044" y="149425"/>
            <a:ext cx="5688632" cy="432048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294B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41363" y="1485900"/>
            <a:ext cx="4557712" cy="72707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94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741363" y="2212975"/>
            <a:ext cx="4557712" cy="3255963"/>
          </a:xfrm>
        </p:spPr>
        <p:txBody>
          <a:bodyPr/>
          <a:lstStyle>
            <a:lvl1pPr>
              <a:defRPr>
                <a:solidFill>
                  <a:srgbClr val="FF6700"/>
                </a:solidFill>
              </a:defRPr>
            </a:lvl1pPr>
            <a:lvl2pPr>
              <a:defRPr>
                <a:solidFill>
                  <a:srgbClr val="00294B"/>
                </a:solidFill>
              </a:defRPr>
            </a:lvl2pPr>
            <a:lvl3pPr>
              <a:defRPr>
                <a:solidFill>
                  <a:srgbClr val="456487"/>
                </a:solidFill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453063" y="1485900"/>
            <a:ext cx="4579937" cy="72707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94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5453063" y="2212975"/>
            <a:ext cx="4579937" cy="3255963"/>
          </a:xfrm>
        </p:spPr>
        <p:txBody>
          <a:bodyPr/>
          <a:lstStyle>
            <a:lvl1pPr marL="228600" indent="-228600">
              <a:defRPr lang="fr-FR" sz="2800" kern="1200" dirty="0" smtClean="0">
                <a:solidFill>
                  <a:srgbClr val="FF6700"/>
                </a:solidFill>
                <a:latin typeface="+mn-lt"/>
                <a:ea typeface="+mn-ea"/>
                <a:cs typeface="+mn-cs"/>
              </a:defRPr>
            </a:lvl1pPr>
            <a:lvl2pPr marL="685800" indent="-228600">
              <a:defRPr lang="fr-FR" sz="2400" kern="1200" dirty="0" smtClean="0">
                <a:solidFill>
                  <a:srgbClr val="00294B"/>
                </a:solidFill>
                <a:latin typeface="+mn-lt"/>
                <a:ea typeface="+mn-ea"/>
                <a:cs typeface="+mn-cs"/>
              </a:defRPr>
            </a:lvl2pPr>
            <a:lvl3pPr marL="1143000" indent="-228600">
              <a:defRPr lang="fr-FR" sz="2000" kern="1200" dirty="0" smtClean="0">
                <a:solidFill>
                  <a:srgbClr val="456487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marL="2286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FR" dirty="0"/>
              <a:t>Modifier les styles du texte du masque</a:t>
            </a:r>
          </a:p>
          <a:p>
            <a:pPr marL="685800" lvl="1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dirty="0"/>
              <a:t>Deuxième niveau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01812" y="5714820"/>
            <a:ext cx="2411556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05/10/2026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2938116" y="5714820"/>
            <a:ext cx="4896544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PERLE- Project Progress Review- 5-2025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159407" y="5714820"/>
            <a:ext cx="2422525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71596-5F9D-49C5-9701-16B3CA54319D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56109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-2-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9883" y="56636"/>
            <a:ext cx="9577064" cy="596844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345827" y="941512"/>
            <a:ext cx="10081120" cy="4608512"/>
          </a:xfrm>
        </p:spPr>
        <p:txBody>
          <a:bodyPr/>
          <a:lstStyle>
            <a:lvl1pPr marL="228600" indent="-228600">
              <a:defRPr lang="fr-FR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>
              <a:defRPr lang="fr-FR" sz="2400" kern="1200" dirty="0" smtClean="0">
                <a:solidFill>
                  <a:srgbClr val="00294B"/>
                </a:solidFill>
                <a:latin typeface="+mn-lt"/>
                <a:ea typeface="+mn-ea"/>
                <a:cs typeface="+mn-cs"/>
              </a:defRPr>
            </a:lvl2pPr>
            <a:lvl3pPr marL="1143000" indent="-228600">
              <a:defRPr lang="fr-FR" sz="2000" kern="1200" dirty="0" smtClean="0">
                <a:solidFill>
                  <a:srgbClr val="456487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marL="2286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FR" dirty="0"/>
              <a:t>Modifier les styles du texte du masque</a:t>
            </a:r>
          </a:p>
          <a:p>
            <a:pPr marL="685800" lvl="1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dirty="0"/>
              <a:t>Deuxième niveau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01812" y="5714820"/>
            <a:ext cx="1224135" cy="3222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05/10/2026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2938116" y="5714820"/>
            <a:ext cx="4896544" cy="3222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PERLE- Project Progress </a:t>
            </a:r>
            <a:r>
              <a:rPr lang="fr-FR" dirty="0" err="1"/>
              <a:t>Review</a:t>
            </a:r>
            <a:r>
              <a:rPr lang="fr-FR" dirty="0"/>
              <a:t>- 5-2025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9850883" y="5714820"/>
            <a:ext cx="731049" cy="3222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7E71596-5F9D-49C5-9701-16B3CA54319D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7070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A8FD5F-E33E-40BC-9DD7-0723FC62E9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6597" y="991680"/>
            <a:ext cx="8079581" cy="2109600"/>
          </a:xfrm>
        </p:spPr>
        <p:txBody>
          <a:bodyPr anchor="b"/>
          <a:lstStyle>
            <a:lvl1pPr algn="ctr">
              <a:defRPr sz="5302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2AD7478-505D-44CF-BCB9-0510EA3966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6597" y="3182634"/>
            <a:ext cx="8079581" cy="1462973"/>
          </a:xfrm>
        </p:spPr>
        <p:txBody>
          <a:bodyPr/>
          <a:lstStyle>
            <a:lvl1pPr marL="0" indent="0" algn="ctr">
              <a:buNone/>
              <a:defRPr sz="2121"/>
            </a:lvl1pPr>
            <a:lvl2pPr marL="403982" indent="0" algn="ctr">
              <a:buNone/>
              <a:defRPr sz="1767"/>
            </a:lvl2pPr>
            <a:lvl3pPr marL="807964" indent="0" algn="ctr">
              <a:buNone/>
              <a:defRPr sz="1590"/>
            </a:lvl3pPr>
            <a:lvl4pPr marL="1211946" indent="0" algn="ctr">
              <a:buNone/>
              <a:defRPr sz="1414"/>
            </a:lvl4pPr>
            <a:lvl5pPr marL="1615928" indent="0" algn="ctr">
              <a:buNone/>
              <a:defRPr sz="1414"/>
            </a:lvl5pPr>
            <a:lvl6pPr marL="2019910" indent="0" algn="ctr">
              <a:buNone/>
              <a:defRPr sz="1414"/>
            </a:lvl6pPr>
            <a:lvl7pPr marL="2423892" indent="0" algn="ctr">
              <a:buNone/>
              <a:defRPr sz="1414"/>
            </a:lvl7pPr>
            <a:lvl8pPr marL="2827873" indent="0" algn="ctr">
              <a:buNone/>
              <a:defRPr sz="1414"/>
            </a:lvl8pPr>
            <a:lvl9pPr marL="3231855" indent="0" algn="ctr">
              <a:buNone/>
              <a:defRPr sz="1414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959662-BAB8-40BE-8F94-2794A0187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05/10/2026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E033093-330B-497C-8C4E-F72E81565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PERLE- Project Progress Review- 5-2025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4429CB5-682C-4F44-AF45-94E50533C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C888C-2246-473E-A69D-9BC16C973E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316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1DC8E9DE-AFD1-4783-B434-2F098487DB8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" y="0"/>
            <a:ext cx="10772417" cy="6059485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77875" y="120651"/>
            <a:ext cx="9721080" cy="4608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5827" y="941512"/>
            <a:ext cx="10153128" cy="4536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1534" y="5731817"/>
            <a:ext cx="2422525" cy="3222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05/10/2026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568700" y="5731817"/>
            <a:ext cx="3635375" cy="3222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PERLE- Project Progress </a:t>
            </a:r>
            <a:r>
              <a:rPr lang="fr-FR" dirty="0" err="1"/>
              <a:t>Review</a:t>
            </a:r>
            <a:r>
              <a:rPr lang="fr-FR" dirty="0"/>
              <a:t>- 5-2025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345256" y="5737225"/>
            <a:ext cx="2422525" cy="3222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7E71596-5F9D-49C5-9701-16B3CA54319D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16465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1" r:id="rId3"/>
    <p:sldLayoutId id="2147483708" r:id="rId4"/>
    <p:sldLayoutId id="2147483709" r:id="rId5"/>
    <p:sldLayoutId id="2147483702" r:id="rId6"/>
    <p:sldLayoutId id="2147483703" r:id="rId7"/>
    <p:sldLayoutId id="2147483704" r:id="rId8"/>
    <p:sldLayoutId id="2147483710" r:id="rId9"/>
    <p:sldLayoutId id="2147483711" r:id="rId10"/>
    <p:sldLayoutId id="2147483712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trium.in2p3.fr/nuxeo/ui/#!/browse/Atrium/Laboratoires/IJCLab/PROJETS/PERLE/WP03%20-%20Injector/WP3-2%20%3A%20DC%20GUN%20(RI)/compte-rendu%20et%20analyse" TargetMode="External"/><Relationship Id="rId2" Type="http://schemas.openxmlformats.org/officeDocument/2006/relationships/hyperlink" Target="https://atrium.in2p3.fr/nuxeo/ui/#!/browse/Atrium/Laboratoires/IJCLab/PROJETS/PERLE/WP03%20-%20Injector/WP3-2%20%3A%20DC%20GUN%20(RI)/cahier%20de%20%20manips" TargetMode="Externa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429DF77-A478-FFF4-2246-33D934A1F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05/10/2026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CE213AC-7DC4-881A-BE68-5F6D90102AD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5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36252" y="1712099"/>
            <a:ext cx="4426399" cy="347788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7E7CFD6-0172-42A9-A91E-F497F6A95F1D}"/>
              </a:ext>
            </a:extLst>
          </p:cNvPr>
          <p:cNvSpPr txBox="1"/>
          <p:nvPr/>
        </p:nvSpPr>
        <p:spPr>
          <a:xfrm>
            <a:off x="993899" y="1733600"/>
            <a:ext cx="914501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Project Progress </a:t>
            </a:r>
            <a:r>
              <a:rPr lang="fr-FR" sz="3600" dirty="0" err="1">
                <a:solidFill>
                  <a:schemeClr val="accent1">
                    <a:lumMod val="75000"/>
                  </a:schemeClr>
                </a:solidFill>
                <a:latin typeface="+mn-lt"/>
              </a:rPr>
              <a:t>Review</a:t>
            </a:r>
            <a:r>
              <a:rPr lang="fr-FR" sz="36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(PPR) 6-2026</a:t>
            </a:r>
          </a:p>
          <a:p>
            <a:pPr algn="ctr"/>
            <a:endParaRPr lang="fr-FR" sz="36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  <a:p>
            <a:pPr algn="ctr"/>
            <a:r>
              <a:rPr lang="fr-FR" sz="2800" dirty="0">
                <a:latin typeface="+mn-lt"/>
              </a:rPr>
              <a:t>WP- 3 commissioning du canon </a:t>
            </a:r>
          </a:p>
          <a:p>
            <a:pPr algn="ctr"/>
            <a:endParaRPr lang="fr-FR" sz="2800" dirty="0">
              <a:latin typeface="+mn-lt"/>
            </a:endParaRPr>
          </a:p>
          <a:p>
            <a:pPr algn="ctr"/>
            <a:endParaRPr lang="fr-FR" sz="2400" dirty="0">
              <a:latin typeface="+mn-lt"/>
            </a:endParaRPr>
          </a:p>
          <a:p>
            <a:pPr algn="ctr"/>
            <a:endParaRPr lang="fr-FR" sz="2400" dirty="0">
              <a:latin typeface="+mn-lt"/>
            </a:endParaRPr>
          </a:p>
          <a:p>
            <a:pPr algn="ctr"/>
            <a:r>
              <a:rPr lang="fr-FR" sz="2400" dirty="0">
                <a:latin typeface="+mn-lt"/>
              </a:rPr>
              <a:t>5 Octobre 2026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0537CC1-C2DF-C452-B89B-2387774B08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8867" y="774789"/>
            <a:ext cx="1117600" cy="762000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558073F5-65AE-433A-92CC-DF8F85E01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PERLE- Project Progress </a:t>
            </a:r>
            <a:r>
              <a:rPr lang="fr-FR" dirty="0" err="1"/>
              <a:t>Review</a:t>
            </a:r>
            <a:r>
              <a:rPr lang="fr-FR" dirty="0"/>
              <a:t>- 6-2026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C332A01-431A-48EB-AFE2-7D28EA117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5661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0B639E-528D-4BD5-8490-20E704B4C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Etat d’avancement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30A685-18E9-4670-9338-10FF77E60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05/10/2026</a:t>
            </a:r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B619C611-4816-418F-A658-8061FDD0F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PERLE- Project Progress </a:t>
            </a:r>
            <a:r>
              <a:rPr lang="fr-FR" dirty="0" err="1"/>
              <a:t>Review</a:t>
            </a:r>
            <a:r>
              <a:rPr lang="fr-FR" dirty="0"/>
              <a:t>- 6-2026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869966B6-6B18-451F-96CE-80CB4894D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B81FA29-685D-44D3-B81D-C1AD8465EAE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Beaucoup de manips depuis le 1</a:t>
            </a:r>
            <a:r>
              <a:rPr lang="fr-FR" baseline="30000" dirty="0"/>
              <a:t>er</a:t>
            </a:r>
            <a:r>
              <a:rPr lang="fr-FR" dirty="0"/>
              <a:t> faisceau du 11 Mai</a:t>
            </a:r>
          </a:p>
          <a:p>
            <a:pPr lvl="1"/>
            <a:r>
              <a:rPr lang="fr-FR" dirty="0">
                <a:solidFill>
                  <a:srgbClr val="FF0000"/>
                </a:solidFill>
              </a:rPr>
              <a:t>19 au total</a:t>
            </a:r>
          </a:p>
          <a:p>
            <a:pPr marL="457200" lvl="1" indent="0">
              <a:buNone/>
            </a:pPr>
            <a:r>
              <a:rPr lang="fr-FR" dirty="0"/>
              <a:t>Cahier de manips scanné: </a:t>
            </a:r>
            <a:r>
              <a:rPr lang="en-US" dirty="0">
                <a:hlinkClick r:id="rId2"/>
              </a:rPr>
              <a:t>cahier de </a:t>
            </a:r>
            <a:r>
              <a:rPr lang="en-US" dirty="0" err="1">
                <a:hlinkClick r:id="rId2"/>
              </a:rPr>
              <a:t>manips</a:t>
            </a:r>
            <a:r>
              <a:rPr lang="en-US" dirty="0">
                <a:hlinkClick r:id="rId2"/>
              </a:rPr>
              <a:t> – Atrium</a:t>
            </a:r>
            <a:endParaRPr lang="en-US" dirty="0"/>
          </a:p>
          <a:p>
            <a:pPr marL="457200" lvl="1" indent="0">
              <a:buNone/>
            </a:pPr>
            <a:r>
              <a:rPr lang="fr-FR" dirty="0" err="1"/>
              <a:t>Compte-rendus</a:t>
            </a:r>
            <a:r>
              <a:rPr lang="fr-FR" dirty="0"/>
              <a:t> : </a:t>
            </a:r>
            <a:r>
              <a:rPr lang="fr-FR" dirty="0">
                <a:hlinkClick r:id="rId3"/>
              </a:rPr>
              <a:t>compte-rendu et analyse de manips - Atrium</a:t>
            </a:r>
            <a:endParaRPr lang="fr-FR" dirty="0"/>
          </a:p>
          <a:p>
            <a:r>
              <a:rPr lang="fr-FR" dirty="0"/>
              <a:t>3 photocathodes utilisées</a:t>
            </a:r>
          </a:p>
          <a:p>
            <a:r>
              <a:rPr lang="fr-FR" dirty="0"/>
              <a:t>3 catégories de manips:</a:t>
            </a:r>
          </a:p>
          <a:p>
            <a:pPr lvl="1"/>
            <a:r>
              <a:rPr lang="fr-FR" dirty="0"/>
              <a:t>Mesures du courant de faisceau en fonction du temps: travail sur l’objectif</a:t>
            </a:r>
          </a:p>
          <a:p>
            <a:pPr marL="457200" lvl="1" indent="0">
              <a:buNone/>
            </a:pPr>
            <a:r>
              <a:rPr lang="fr-FR" dirty="0"/>
              <a:t>        du courant max, stabilité, comprendre la décroissance du QE</a:t>
            </a:r>
          </a:p>
          <a:p>
            <a:pPr lvl="1"/>
            <a:r>
              <a:rPr lang="fr-FR" dirty="0"/>
              <a:t>Mesures des dimensions du faisceau en fonction du courant dans le 1</a:t>
            </a:r>
            <a:r>
              <a:rPr lang="fr-FR" baseline="30000" dirty="0"/>
              <a:t>er</a:t>
            </a:r>
            <a:endParaRPr lang="fr-FR" dirty="0"/>
          </a:p>
          <a:p>
            <a:pPr marL="457200" lvl="1" indent="0">
              <a:buNone/>
            </a:pPr>
            <a:r>
              <a:rPr lang="fr-FR" dirty="0"/>
              <a:t>         solénoïde =&gt; investiguer la dynamique transverse, notamment </a:t>
            </a:r>
            <a:r>
              <a:rPr lang="fr-FR" dirty="0">
                <a:latin typeface="Symbol" panose="05050102010706020507" pitchFamily="18" charset="2"/>
              </a:rPr>
              <a:t>e</a:t>
            </a:r>
          </a:p>
          <a:p>
            <a:pPr lvl="1"/>
            <a:r>
              <a:rPr lang="fr-FR" dirty="0"/>
              <a:t>Déplacements du laser sur la photocathode</a:t>
            </a:r>
          </a:p>
          <a:p>
            <a:pPr marL="457200" lvl="1" indent="0">
              <a:buNone/>
            </a:pPr>
            <a:r>
              <a:rPr lang="fr-FR" dirty="0"/>
              <a:t>          =&gt;meilleur QE hors axe? Conséquences sur la dynamique faisceau?</a:t>
            </a:r>
          </a:p>
          <a:p>
            <a:pPr marL="457200" lvl="1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9883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0B639E-528D-4BD5-8490-20E704B4C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Etat d’avancement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30A685-18E9-4670-9338-10FF77E60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05/10/2026</a:t>
            </a:r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B619C611-4816-418F-A658-8061FDD0F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PERLE- Project Progress </a:t>
            </a:r>
            <a:r>
              <a:rPr lang="fr-FR" dirty="0" err="1"/>
              <a:t>Review</a:t>
            </a:r>
            <a:r>
              <a:rPr lang="fr-FR" dirty="0"/>
              <a:t>- 6-2026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869966B6-6B18-451F-96CE-80CB4894D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83B9F85-DA2F-4389-811E-CA64CF345CFA}"/>
              </a:ext>
            </a:extLst>
          </p:cNvPr>
          <p:cNvSpPr txBox="1"/>
          <p:nvPr/>
        </p:nvSpPr>
        <p:spPr>
          <a:xfrm>
            <a:off x="345827" y="684154"/>
            <a:ext cx="89321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600" dirty="0"/>
              <a:t>1</a:t>
            </a:r>
            <a:r>
              <a:rPr lang="fr-FR" sz="1600" baseline="30000" dirty="0"/>
              <a:t>ère</a:t>
            </a:r>
            <a:r>
              <a:rPr lang="fr-FR" sz="1600" dirty="0"/>
              <a:t> photocathode sur substrat inox (2</a:t>
            </a:r>
            <a:r>
              <a:rPr lang="fr-FR" sz="1600" baseline="30000" dirty="0"/>
              <a:t>ème</a:t>
            </a:r>
            <a:r>
              <a:rPr lang="fr-FR" sz="1600" dirty="0"/>
              <a:t> MBE), QE initial ≈ 6 %, 11 manips du 11/05 -&gt; 25/06</a:t>
            </a:r>
          </a:p>
          <a:p>
            <a:r>
              <a:rPr lang="fr-FR" sz="1600" dirty="0"/>
              <a:t>      problématique de dégazage de la Coupe de Faraday (CF) induit par faisceau</a:t>
            </a:r>
          </a:p>
          <a:p>
            <a:r>
              <a:rPr lang="fr-FR" sz="1600" dirty="0"/>
              <a:t>          =&gt; nécessité de monter le courant très progressivement</a:t>
            </a:r>
            <a:endParaRPr lang="en-US" sz="1600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24E53AF-DF71-486B-978A-60F17520F0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66" y="1469209"/>
            <a:ext cx="4731288" cy="2207137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F6C83BB0-6A0A-4E1B-9F7E-6C084E7F771E}"/>
              </a:ext>
            </a:extLst>
          </p:cNvPr>
          <p:cNvGrpSpPr/>
          <p:nvPr/>
        </p:nvGrpSpPr>
        <p:grpSpPr>
          <a:xfrm>
            <a:off x="5386387" y="1476494"/>
            <a:ext cx="4731288" cy="3366210"/>
            <a:chOff x="84667" y="2938769"/>
            <a:chExt cx="4731288" cy="3366210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F4E4C1C4-3C2A-470B-9930-C12286D313A5}"/>
                </a:ext>
              </a:extLst>
            </p:cNvPr>
            <p:cNvSpPr txBox="1"/>
            <p:nvPr/>
          </p:nvSpPr>
          <p:spPr>
            <a:xfrm>
              <a:off x="84667" y="5844802"/>
              <a:ext cx="9857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/>
                <a:t>AOM à 5 %</a:t>
              </a:r>
              <a:endParaRPr lang="en-US" sz="1400" dirty="0"/>
            </a:p>
          </p:txBody>
        </p:sp>
        <p:cxnSp>
          <p:nvCxnSpPr>
            <p:cNvPr id="13" name="Connecteur droit avec flèche 12">
              <a:extLst>
                <a:ext uri="{FF2B5EF4-FFF2-40B4-BE49-F238E27FC236}">
                  <a16:creationId xmlns:a16="http://schemas.microsoft.com/office/drawing/2014/main" id="{173FC482-56B4-4EA3-9978-7C704B0C8B9A}"/>
                </a:ext>
              </a:extLst>
            </p:cNvPr>
            <p:cNvCxnSpPr>
              <a:cxnSpLocks/>
              <a:stCxn id="12" idx="0"/>
            </p:cNvCxnSpPr>
            <p:nvPr/>
          </p:nvCxnSpPr>
          <p:spPr>
            <a:xfrm flipV="1">
              <a:off x="577559" y="4936068"/>
              <a:ext cx="582374" cy="90873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C9786D8C-9D7D-4438-94DC-5846DABD7B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4688" y="2938769"/>
              <a:ext cx="4631267" cy="2501075"/>
            </a:xfrm>
            <a:prstGeom prst="rect">
              <a:avLst/>
            </a:prstGeom>
          </p:spPr>
        </p:pic>
        <p:cxnSp>
          <p:nvCxnSpPr>
            <p:cNvPr id="16" name="Connecteur droit avec flèche 15">
              <a:extLst>
                <a:ext uri="{FF2B5EF4-FFF2-40B4-BE49-F238E27FC236}">
                  <a16:creationId xmlns:a16="http://schemas.microsoft.com/office/drawing/2014/main" id="{3455DF14-7AB4-408D-9C09-133B1F1D949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23509" y="4078410"/>
              <a:ext cx="262988" cy="191879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6C06EB2D-D84B-47E3-A13F-09650C2632D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315096" y="3719830"/>
              <a:ext cx="85204" cy="227737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8B5549BD-054F-44FB-84FE-D9D5BB6354F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850612" y="3429001"/>
              <a:ext cx="315921" cy="256820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5661864A-6CFC-4F6A-9347-80260C5A926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90086" y="4481701"/>
              <a:ext cx="451392" cy="151550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FD0082FF-E59F-47D7-A7EF-1E25C5E5F5B2}"/>
                </a:ext>
              </a:extLst>
            </p:cNvPr>
            <p:cNvSpPr txBox="1"/>
            <p:nvPr/>
          </p:nvSpPr>
          <p:spPr>
            <a:xfrm>
              <a:off x="1070450" y="5941983"/>
              <a:ext cx="5357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/>
                <a:t>10 %</a:t>
              </a:r>
              <a:endParaRPr lang="en-US" sz="1400" dirty="0"/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D5B8B2AE-C48D-43F9-9DF2-F2B3B2A88CA2}"/>
                </a:ext>
              </a:extLst>
            </p:cNvPr>
            <p:cNvSpPr txBox="1"/>
            <p:nvPr/>
          </p:nvSpPr>
          <p:spPr>
            <a:xfrm>
              <a:off x="1640124" y="5997202"/>
              <a:ext cx="5357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/>
                <a:t>15 %</a:t>
              </a:r>
              <a:endParaRPr lang="en-US" sz="1400" dirty="0"/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BDDE5467-690E-4BFD-9F7D-E777552630BD}"/>
                </a:ext>
              </a:extLst>
            </p:cNvPr>
            <p:cNvSpPr txBox="1"/>
            <p:nvPr/>
          </p:nvSpPr>
          <p:spPr>
            <a:xfrm>
              <a:off x="2163023" y="5931899"/>
              <a:ext cx="5357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/>
                <a:t>20 %</a:t>
              </a:r>
              <a:endParaRPr lang="en-US" sz="1400" dirty="0"/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B3E03DF1-0B3E-4BD8-BA88-EAA2EDDF7A61}"/>
                </a:ext>
              </a:extLst>
            </p:cNvPr>
            <p:cNvSpPr txBox="1"/>
            <p:nvPr/>
          </p:nvSpPr>
          <p:spPr>
            <a:xfrm>
              <a:off x="2925991" y="5931899"/>
              <a:ext cx="5357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/>
                <a:t>30 %</a:t>
              </a:r>
              <a:endParaRPr lang="en-US" sz="1400" dirty="0"/>
            </a:p>
          </p:txBody>
        </p:sp>
      </p:grpSp>
      <p:sp>
        <p:nvSpPr>
          <p:cNvPr id="26" name="ZoneTexte 25">
            <a:extLst>
              <a:ext uri="{FF2B5EF4-FFF2-40B4-BE49-F238E27FC236}">
                <a16:creationId xmlns:a16="http://schemas.microsoft.com/office/drawing/2014/main" id="{23084C62-318D-419C-A314-43CD19835D5F}"/>
              </a:ext>
            </a:extLst>
          </p:cNvPr>
          <p:cNvSpPr txBox="1"/>
          <p:nvPr/>
        </p:nvSpPr>
        <p:spPr>
          <a:xfrm>
            <a:off x="5537196" y="4818520"/>
            <a:ext cx="49391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Fit exponentiel avec offset =&gt; tau = 30 508 s ≈ 8h28</a:t>
            </a:r>
          </a:p>
          <a:p>
            <a:endParaRPr lang="fr-FR" sz="1200" dirty="0"/>
          </a:p>
          <a:p>
            <a:r>
              <a:rPr lang="fr-FR" sz="1200" dirty="0"/>
              <a:t>On peut dire aussi qu’on perd 13 % du courant en 1h12</a:t>
            </a:r>
          </a:p>
          <a:p>
            <a:r>
              <a:rPr lang="fr-FR" sz="1200" dirty="0"/>
              <a:t>Et donc que le QE chute de la même proportion dans le même temps </a:t>
            </a:r>
            <a:endParaRPr lang="en-US" sz="12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AC709DB9-639C-4BE9-BF87-1A309963A8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044" y="3580399"/>
            <a:ext cx="4032224" cy="2113641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661F1E99-500C-48C9-B877-60C07E8872DA}"/>
              </a:ext>
            </a:extLst>
          </p:cNvPr>
          <p:cNvSpPr txBox="1"/>
          <p:nvPr/>
        </p:nvSpPr>
        <p:spPr>
          <a:xfrm>
            <a:off x="2948944" y="4561937"/>
            <a:ext cx="1183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QE = 4.3 %</a:t>
            </a:r>
            <a:endParaRPr lang="en-US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F491232-BA61-47B5-83EB-363B99E1D188}"/>
              </a:ext>
            </a:extLst>
          </p:cNvPr>
          <p:cNvSpPr txBox="1"/>
          <p:nvPr/>
        </p:nvSpPr>
        <p:spPr>
          <a:xfrm>
            <a:off x="3813647" y="1746601"/>
            <a:ext cx="1723549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Run du 28/05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777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79F595-D879-41D2-8B50-EBEC61B50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05/10/2026</a:t>
            </a:r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3ABF6A04-6B09-4A0F-85C0-7AEC528F7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PERLE- Project Progress </a:t>
            </a:r>
            <a:r>
              <a:rPr lang="fr-FR" dirty="0" err="1"/>
              <a:t>Review</a:t>
            </a:r>
            <a:r>
              <a:rPr lang="fr-FR" dirty="0"/>
              <a:t>- 7-2026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DDF2093F-35B0-4067-BEC6-D953D2426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BC0BE823-A7F8-489B-9596-DA4827371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Etat d’avancement</a:t>
            </a:r>
            <a:endParaRPr lang="en-GB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BEC8E08-8C8A-407F-BFC8-5A7FF37F7D22}"/>
              </a:ext>
            </a:extLst>
          </p:cNvPr>
          <p:cNvSpPr txBox="1"/>
          <p:nvPr/>
        </p:nvSpPr>
        <p:spPr>
          <a:xfrm>
            <a:off x="4018235" y="653480"/>
            <a:ext cx="1880643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Run consécutif</a:t>
            </a:r>
          </a:p>
          <a:p>
            <a:r>
              <a:rPr lang="fr-FR" dirty="0">
                <a:solidFill>
                  <a:srgbClr val="FF0000"/>
                </a:solidFill>
              </a:rPr>
              <a:t> du 4/06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897A17E-4B21-4CCC-915B-10CA65A91A2A}"/>
              </a:ext>
            </a:extLst>
          </p:cNvPr>
          <p:cNvGrpSpPr/>
          <p:nvPr/>
        </p:nvGrpSpPr>
        <p:grpSpPr>
          <a:xfrm>
            <a:off x="172803" y="830521"/>
            <a:ext cx="5088466" cy="2969956"/>
            <a:chOff x="237069" y="2335506"/>
            <a:chExt cx="5088466" cy="2969956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93DB133-B652-4D57-BD32-FA26BBF7A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7590" y="2335506"/>
              <a:ext cx="4957945" cy="2410956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067E7516-B0C9-438A-9B30-31856629E404}"/>
                </a:ext>
              </a:extLst>
            </p:cNvPr>
            <p:cNvSpPr txBox="1"/>
            <p:nvPr/>
          </p:nvSpPr>
          <p:spPr>
            <a:xfrm>
              <a:off x="237069" y="4993215"/>
              <a:ext cx="107715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/>
                <a:t>AOM à 10 %</a:t>
              </a:r>
              <a:endParaRPr lang="en-US" sz="1400" dirty="0"/>
            </a:p>
          </p:txBody>
        </p:sp>
        <p:cxnSp>
          <p:nvCxnSpPr>
            <p:cNvPr id="12" name="Connecteur droit avec flèche 11">
              <a:extLst>
                <a:ext uri="{FF2B5EF4-FFF2-40B4-BE49-F238E27FC236}">
                  <a16:creationId xmlns:a16="http://schemas.microsoft.com/office/drawing/2014/main" id="{4F09434A-37EF-4168-ACDB-0E32AD19E48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53067" y="4209810"/>
              <a:ext cx="1357480" cy="78340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68991B2-6129-44E2-ADD5-94B9D5F26351}"/>
                </a:ext>
              </a:extLst>
            </p:cNvPr>
            <p:cNvSpPr txBox="1"/>
            <p:nvPr/>
          </p:nvSpPr>
          <p:spPr>
            <a:xfrm>
              <a:off x="1582085" y="4993214"/>
              <a:ext cx="5357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/>
                <a:t>20 %</a:t>
              </a:r>
              <a:endParaRPr lang="en-US" sz="1400" dirty="0"/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F462E81A-4499-4959-B324-FC8206CF2A95}"/>
                </a:ext>
              </a:extLst>
            </p:cNvPr>
            <p:cNvSpPr txBox="1"/>
            <p:nvPr/>
          </p:nvSpPr>
          <p:spPr>
            <a:xfrm>
              <a:off x="2199700" y="4997685"/>
              <a:ext cx="5357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/>
                <a:t>30 %</a:t>
              </a:r>
              <a:endParaRPr lang="en-US" sz="1400" dirty="0"/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F109CC2-8F16-495F-BF7C-8FAA3628635B}"/>
                </a:ext>
              </a:extLst>
            </p:cNvPr>
            <p:cNvSpPr txBox="1"/>
            <p:nvPr/>
          </p:nvSpPr>
          <p:spPr>
            <a:xfrm>
              <a:off x="2735424" y="4991345"/>
              <a:ext cx="5357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/>
                <a:t>60 %</a:t>
              </a:r>
              <a:endParaRPr lang="en-US" sz="1400" dirty="0"/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18763C75-D37D-4814-9367-035CC8ABCD1A}"/>
                </a:ext>
              </a:extLst>
            </p:cNvPr>
            <p:cNvSpPr txBox="1"/>
            <p:nvPr/>
          </p:nvSpPr>
          <p:spPr>
            <a:xfrm>
              <a:off x="3353039" y="4984532"/>
              <a:ext cx="5357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/>
                <a:t>90 %</a:t>
              </a:r>
              <a:endParaRPr lang="en-US" sz="1400" dirty="0"/>
            </a:p>
          </p:txBody>
        </p:sp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0C699390-F3BD-4286-A9E7-F846B9FC8CD2}"/>
                </a:ext>
              </a:extLst>
            </p:cNvPr>
            <p:cNvCxnSpPr/>
            <p:nvPr/>
          </p:nvCxnSpPr>
          <p:spPr>
            <a:xfrm flipV="1">
              <a:off x="3454400" y="2609610"/>
              <a:ext cx="0" cy="23817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avec flèche 17">
              <a:extLst>
                <a:ext uri="{FF2B5EF4-FFF2-40B4-BE49-F238E27FC236}">
                  <a16:creationId xmlns:a16="http://schemas.microsoft.com/office/drawing/2014/main" id="{47CD435D-A3A6-4891-BC4A-81E66DFD6DB1}"/>
                </a:ext>
              </a:extLst>
            </p:cNvPr>
            <p:cNvCxnSpPr>
              <a:stCxn id="15" idx="0"/>
            </p:cNvCxnSpPr>
            <p:nvPr/>
          </p:nvCxnSpPr>
          <p:spPr>
            <a:xfrm flipV="1">
              <a:off x="3003286" y="3266015"/>
              <a:ext cx="976047" cy="172533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136853A9-0CD1-4A6C-8860-5CB5278CD2A4}"/>
                </a:ext>
              </a:extLst>
            </p:cNvPr>
            <p:cNvCxnSpPr>
              <a:stCxn id="15" idx="0"/>
            </p:cNvCxnSpPr>
            <p:nvPr/>
          </p:nvCxnSpPr>
          <p:spPr>
            <a:xfrm flipV="1">
              <a:off x="3003286" y="3266015"/>
              <a:ext cx="349753" cy="172533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6E4FF581-8E0F-4B11-A6A7-D3FC7AD8509F}"/>
                </a:ext>
              </a:extLst>
            </p:cNvPr>
            <p:cNvCxnSpPr/>
            <p:nvPr/>
          </p:nvCxnSpPr>
          <p:spPr>
            <a:xfrm flipV="1">
              <a:off x="2538980" y="3800477"/>
              <a:ext cx="606613" cy="133794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0BDE8A6A-7E4D-42CB-B76E-2CA6228156E7}"/>
                </a:ext>
              </a:extLst>
            </p:cNvPr>
            <p:cNvCxnSpPr>
              <a:stCxn id="13" idx="0"/>
            </p:cNvCxnSpPr>
            <p:nvPr/>
          </p:nvCxnSpPr>
          <p:spPr>
            <a:xfrm flipV="1">
              <a:off x="1849947" y="4080661"/>
              <a:ext cx="967368" cy="91255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EE7E7440-7BDF-43D0-9FF7-8C844274C2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8321" y="734254"/>
            <a:ext cx="5140984" cy="2558075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7CDDC117-51DF-45B0-8158-43DC16F232BC}"/>
              </a:ext>
            </a:extLst>
          </p:cNvPr>
          <p:cNvSpPr txBox="1"/>
          <p:nvPr/>
        </p:nvSpPr>
        <p:spPr>
          <a:xfrm>
            <a:off x="2003485" y="3846536"/>
            <a:ext cx="68098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QE = 1.1 % au lieu de 3.7 %, à cause du pic de pression? </a:t>
            </a:r>
            <a:endParaRPr lang="en-US" dirty="0"/>
          </a:p>
        </p:txBody>
      </p:sp>
      <p:sp>
        <p:nvSpPr>
          <p:cNvPr id="25" name="Flèche : droite 24">
            <a:extLst>
              <a:ext uri="{FF2B5EF4-FFF2-40B4-BE49-F238E27FC236}">
                <a16:creationId xmlns:a16="http://schemas.microsoft.com/office/drawing/2014/main" id="{C4577EBB-1E35-4E33-A19B-6837EC6C5516}"/>
              </a:ext>
            </a:extLst>
          </p:cNvPr>
          <p:cNvSpPr/>
          <p:nvPr/>
        </p:nvSpPr>
        <p:spPr>
          <a:xfrm>
            <a:off x="1065907" y="3897882"/>
            <a:ext cx="648072" cy="3077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AF3B9CB5-1B8B-4C60-9E41-0DB720707D64}"/>
              </a:ext>
            </a:extLst>
          </p:cNvPr>
          <p:cNvCxnSpPr/>
          <p:nvPr/>
        </p:nvCxnSpPr>
        <p:spPr>
          <a:xfrm flipH="1" flipV="1">
            <a:off x="7258595" y="1361366"/>
            <a:ext cx="1152128" cy="25365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F63EF0BF-3C35-469E-BAB0-F6630797D9CB}"/>
              </a:ext>
            </a:extLst>
          </p:cNvPr>
          <p:cNvSpPr txBox="1"/>
          <p:nvPr/>
        </p:nvSpPr>
        <p:spPr>
          <a:xfrm>
            <a:off x="509685" y="4415256"/>
            <a:ext cx="95737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Bilan:	7h50 de temps de faisceau, 28.3 C produits, courant max atteint = 2,5 mA</a:t>
            </a:r>
          </a:p>
          <a:p>
            <a:r>
              <a:rPr lang="fr-FR" dirty="0"/>
              <a:t>	QE passe de 6 % à  0.08 %</a:t>
            </a:r>
            <a:endParaRPr lang="en-US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51E590D-C4BC-4A80-9B0C-A11E85FBE86C}"/>
              </a:ext>
            </a:extLst>
          </p:cNvPr>
          <p:cNvSpPr txBox="1"/>
          <p:nvPr/>
        </p:nvSpPr>
        <p:spPr>
          <a:xfrm>
            <a:off x="6656948" y="668764"/>
            <a:ext cx="18440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Faisceau sur écran YAG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19595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79F595-D879-41D2-8B50-EBEC61B50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05/10/2026</a:t>
            </a:r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3ABF6A04-6B09-4A0F-85C0-7AEC528F7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PERLE- Project Progress </a:t>
            </a:r>
            <a:r>
              <a:rPr lang="fr-FR" dirty="0" err="1"/>
              <a:t>Review</a:t>
            </a:r>
            <a:r>
              <a:rPr lang="fr-FR" dirty="0"/>
              <a:t>- 7-2026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DDF2093F-35B0-4067-BEC6-D953D2426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BC0BE823-A7F8-489B-9596-DA4827371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Etat d’avancement</a:t>
            </a:r>
            <a:endParaRPr lang="en-GB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3B16D8D-CFFE-4FC9-9B6C-DF75D00152FF}"/>
              </a:ext>
            </a:extLst>
          </p:cNvPr>
          <p:cNvSpPr txBox="1"/>
          <p:nvPr/>
        </p:nvSpPr>
        <p:spPr>
          <a:xfrm>
            <a:off x="813879" y="725488"/>
            <a:ext cx="87158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2</a:t>
            </a:r>
            <a:r>
              <a:rPr lang="fr-FR" baseline="30000" dirty="0"/>
              <a:t>ème</a:t>
            </a:r>
            <a:r>
              <a:rPr lang="fr-FR" dirty="0"/>
              <a:t> photocathode (n°3 faite dans la MBE) sur substrat Mo, QE initial ≈ 1 %</a:t>
            </a:r>
            <a:endParaRPr lang="en-US" dirty="0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9ABB973A-3183-4F91-B7F3-B0E62EBEEF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803" y="1241695"/>
            <a:ext cx="4392488" cy="2317961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6F5C844-4EF4-4B4E-B5F8-995E4BCE7D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0283" y="1322273"/>
            <a:ext cx="3852426" cy="215680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84F5C61-F94C-4E40-A5F5-1DFF345BF357}"/>
              </a:ext>
            </a:extLst>
          </p:cNvPr>
          <p:cNvSpPr txBox="1"/>
          <p:nvPr/>
        </p:nvSpPr>
        <p:spPr>
          <a:xfrm>
            <a:off x="8703398" y="1306953"/>
            <a:ext cx="1723549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Run du 15/07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CDD962C-1282-4CAC-BCEC-D608B8C2374D}"/>
              </a:ext>
            </a:extLst>
          </p:cNvPr>
          <p:cNvSpPr txBox="1"/>
          <p:nvPr/>
        </p:nvSpPr>
        <p:spPr>
          <a:xfrm>
            <a:off x="8439030" y="1815899"/>
            <a:ext cx="2252540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Production pdt 2h50</a:t>
            </a:r>
          </a:p>
          <a:p>
            <a:r>
              <a:rPr lang="fr-FR" sz="1400" dirty="0"/>
              <a:t>À pleine puissance</a:t>
            </a:r>
          </a:p>
          <a:p>
            <a:r>
              <a:rPr lang="fr-FR" sz="1400" dirty="0"/>
              <a:t>I CF chute de 12 %</a:t>
            </a:r>
          </a:p>
          <a:p>
            <a:r>
              <a:rPr lang="fr-FR" sz="1400" dirty="0"/>
              <a:t>QE = 0.6 % </a:t>
            </a:r>
          </a:p>
          <a:p>
            <a:r>
              <a:rPr lang="fr-FR" sz="1400" dirty="0"/>
              <a:t>pourtant vide &lt; 10</a:t>
            </a:r>
            <a:r>
              <a:rPr lang="fr-FR" sz="1400" baseline="30000" dirty="0"/>
              <a:t>-10</a:t>
            </a:r>
            <a:r>
              <a:rPr lang="fr-FR" sz="1400" dirty="0"/>
              <a:t> mbar</a:t>
            </a:r>
            <a:endParaRPr lang="en-US" sz="1400" dirty="0"/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1309D173-604C-4B21-B804-596582DE96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5883" y="3469268"/>
            <a:ext cx="4752528" cy="2286162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35EBEC6F-3694-46C6-9350-D341928FE840}"/>
              </a:ext>
            </a:extLst>
          </p:cNvPr>
          <p:cNvSpPr txBox="1"/>
          <p:nvPr/>
        </p:nvSpPr>
        <p:spPr>
          <a:xfrm>
            <a:off x="4508283" y="3562785"/>
            <a:ext cx="1723549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Run du 21/07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751566F-FF84-4004-AE06-3CEF230433B0}"/>
              </a:ext>
            </a:extLst>
          </p:cNvPr>
          <p:cNvSpPr txBox="1"/>
          <p:nvPr/>
        </p:nvSpPr>
        <p:spPr>
          <a:xfrm>
            <a:off x="8432525" y="3694418"/>
            <a:ext cx="2417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Courant ≈ stable pendant 3h30</a:t>
            </a:r>
          </a:p>
          <a:p>
            <a:r>
              <a:rPr lang="fr-FR" sz="1200" dirty="0"/>
              <a:t>Suit les variation du laser</a:t>
            </a:r>
          </a:p>
          <a:p>
            <a:r>
              <a:rPr lang="en-US" sz="1200" dirty="0"/>
              <a:t>1 % de </a:t>
            </a:r>
            <a:r>
              <a:rPr lang="en-US" sz="1200" dirty="0" err="1"/>
              <a:t>stabilité</a:t>
            </a:r>
            <a:r>
              <a:rPr lang="en-US" sz="1200" dirty="0"/>
              <a:t> hors </a:t>
            </a:r>
            <a:r>
              <a:rPr lang="en-US" sz="1200" dirty="0" err="1"/>
              <a:t>dégradation</a:t>
            </a:r>
            <a:endParaRPr lang="en-US" sz="1200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24BFB733-C146-4889-A417-15E3A011B899}"/>
              </a:ext>
            </a:extLst>
          </p:cNvPr>
          <p:cNvSpPr txBox="1"/>
          <p:nvPr/>
        </p:nvSpPr>
        <p:spPr>
          <a:xfrm>
            <a:off x="8538411" y="4564027"/>
            <a:ext cx="20050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Tentative à 10 MHz</a:t>
            </a:r>
          </a:p>
          <a:p>
            <a:r>
              <a:rPr lang="fr-FR" sz="1400" dirty="0"/>
              <a:t>      =&gt; pas concluant</a:t>
            </a:r>
            <a:endParaRPr lang="en-US" sz="1400" dirty="0"/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E4A7FBED-F54F-4D06-9DC4-E2CC182AD3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803" y="3492601"/>
            <a:ext cx="3600400" cy="2107474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3DD6047F-5502-401F-BECF-C6B4E498343C}"/>
              </a:ext>
            </a:extLst>
          </p:cNvPr>
          <p:cNvSpPr txBox="1"/>
          <p:nvPr/>
        </p:nvSpPr>
        <p:spPr>
          <a:xfrm>
            <a:off x="1701134" y="3617473"/>
            <a:ext cx="1723549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Run du 17/07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704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79F595-D879-41D2-8B50-EBEC61B50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05/10/2026</a:t>
            </a:r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3ABF6A04-6B09-4A0F-85C0-7AEC528F7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PERLE- Project Progress </a:t>
            </a:r>
            <a:r>
              <a:rPr lang="fr-FR" dirty="0" err="1"/>
              <a:t>Review</a:t>
            </a:r>
            <a:r>
              <a:rPr lang="fr-FR" dirty="0"/>
              <a:t>- 7-2026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DDF2093F-35B0-4067-BEC6-D953D2426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BC0BE823-A7F8-489B-9596-DA4827371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Etat d’avancement</a:t>
            </a:r>
            <a:endParaRPr lang="en-GB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39B2CA2-29FA-420E-9951-965CB841133E}"/>
              </a:ext>
            </a:extLst>
          </p:cNvPr>
          <p:cNvSpPr txBox="1"/>
          <p:nvPr/>
        </p:nvSpPr>
        <p:spPr>
          <a:xfrm>
            <a:off x="813879" y="725488"/>
            <a:ext cx="72811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3</a:t>
            </a:r>
            <a:r>
              <a:rPr lang="fr-FR" baseline="30000" dirty="0"/>
              <a:t>ème</a:t>
            </a:r>
            <a:r>
              <a:rPr lang="fr-FR" dirty="0"/>
              <a:t> photocathode (n°5 faite dans la MBE) = 1</a:t>
            </a:r>
            <a:r>
              <a:rPr lang="fr-FR" baseline="30000" dirty="0"/>
              <a:t>ère</a:t>
            </a:r>
            <a:r>
              <a:rPr lang="fr-FR" dirty="0"/>
              <a:t> </a:t>
            </a:r>
            <a:r>
              <a:rPr lang="fr-FR" dirty="0" err="1"/>
              <a:t>reconditionée</a:t>
            </a:r>
            <a:endParaRPr lang="en-US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68D8DBA-D8F8-41C0-97FB-7A09755E8F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833" y="1495751"/>
            <a:ext cx="6008960" cy="252028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CE47E59-E512-4DC8-8C21-A33B303716D1}"/>
              </a:ext>
            </a:extLst>
          </p:cNvPr>
          <p:cNvSpPr txBox="1"/>
          <p:nvPr/>
        </p:nvSpPr>
        <p:spPr>
          <a:xfrm>
            <a:off x="3615231" y="1125811"/>
            <a:ext cx="1723549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Run du 26/08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AF4E8EC-56FE-4E43-AC08-CC29D0D6A35A}"/>
              </a:ext>
            </a:extLst>
          </p:cNvPr>
          <p:cNvSpPr txBox="1"/>
          <p:nvPr/>
        </p:nvSpPr>
        <p:spPr>
          <a:xfrm>
            <a:off x="7042571" y="1685340"/>
            <a:ext cx="3724096" cy="728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B050"/>
                </a:solidFill>
              </a:rPr>
              <a:t>On a atteint 5.1 mA!</a:t>
            </a:r>
          </a:p>
          <a:p>
            <a:r>
              <a:rPr lang="fr-FR" dirty="0"/>
              <a:t>Mais claquages, vide </a:t>
            </a:r>
            <a:r>
              <a:rPr lang="fr-FR" sz="3200" baseline="20000" dirty="0"/>
              <a:t>↑</a:t>
            </a:r>
            <a:r>
              <a:rPr lang="fr-FR" dirty="0"/>
              <a:t>=&gt; QE ↓</a:t>
            </a:r>
            <a:endParaRPr lang="en-US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0B0FBF6-6944-435E-B90E-4F26E53445A0}"/>
              </a:ext>
            </a:extLst>
          </p:cNvPr>
          <p:cNvSpPr txBox="1"/>
          <p:nvPr/>
        </p:nvSpPr>
        <p:spPr>
          <a:xfrm>
            <a:off x="2691968" y="1466099"/>
            <a:ext cx="864096" cy="2462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000" dirty="0"/>
              <a:t>AOM 30%</a:t>
            </a:r>
            <a:endParaRPr lang="en-US" sz="1000" dirty="0"/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3D4B7DB8-EE6B-4277-B76A-0EDAE6712821}"/>
              </a:ext>
            </a:extLst>
          </p:cNvPr>
          <p:cNvCxnSpPr/>
          <p:nvPr/>
        </p:nvCxnSpPr>
        <p:spPr>
          <a:xfrm>
            <a:off x="3124016" y="1676043"/>
            <a:ext cx="288032" cy="7920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046214F5-4FEC-45EF-BBD7-6761C062A9EB}"/>
              </a:ext>
            </a:extLst>
          </p:cNvPr>
          <p:cNvSpPr txBox="1"/>
          <p:nvPr/>
        </p:nvSpPr>
        <p:spPr>
          <a:xfrm>
            <a:off x="6826547" y="1372641"/>
            <a:ext cx="864096" cy="2462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000" dirty="0"/>
              <a:t>AOM 85%</a:t>
            </a:r>
            <a:endParaRPr lang="en-US" sz="1000" dirty="0"/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59029F31-7CA9-4BE7-9E2F-680D53E0D0D7}"/>
              </a:ext>
            </a:extLst>
          </p:cNvPr>
          <p:cNvCxnSpPr>
            <a:cxnSpLocks/>
            <a:stCxn id="24" idx="1"/>
          </p:cNvCxnSpPr>
          <p:nvPr/>
        </p:nvCxnSpPr>
        <p:spPr>
          <a:xfrm flipH="1">
            <a:off x="6112247" y="1495752"/>
            <a:ext cx="714300" cy="7419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280EA8A3-1D1B-4971-9CC6-376AFA96B9DB}"/>
              </a:ext>
            </a:extLst>
          </p:cNvPr>
          <p:cNvSpPr txBox="1"/>
          <p:nvPr/>
        </p:nvSpPr>
        <p:spPr>
          <a:xfrm>
            <a:off x="3874219" y="3877932"/>
            <a:ext cx="2384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dirty="0"/>
              <a:t>A la fin , QE = 1.55 %</a:t>
            </a:r>
            <a:endParaRPr lang="en-US" sz="1800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C05FAA6-11C2-412D-90AE-E3431F31C437}"/>
              </a:ext>
            </a:extLst>
          </p:cNvPr>
          <p:cNvSpPr txBox="1"/>
          <p:nvPr/>
        </p:nvSpPr>
        <p:spPr>
          <a:xfrm>
            <a:off x="92931" y="3930589"/>
            <a:ext cx="1981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/>
              <a:t>QE initial 6.4 % </a:t>
            </a:r>
            <a:endParaRPr lang="en-US" sz="18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1B6E6D-4DF7-4843-83A9-7E31904F78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9101" y="2917800"/>
            <a:ext cx="4365571" cy="2303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980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79F595-D879-41D2-8B50-EBEC61B50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05/10/2026</a:t>
            </a:r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3ABF6A04-6B09-4A0F-85C0-7AEC528F7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PERLE- Project Progress </a:t>
            </a:r>
            <a:r>
              <a:rPr lang="fr-FR" dirty="0" err="1"/>
              <a:t>Review</a:t>
            </a:r>
            <a:r>
              <a:rPr lang="fr-FR" dirty="0"/>
              <a:t>- 7-2026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DDF2093F-35B0-4067-BEC6-D953D2426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BC0BE823-A7F8-489B-9596-DA4827371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Etat d’avancement</a:t>
            </a:r>
            <a:endParaRPr lang="en-GB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B6C1414-3ED5-4F8F-9F1F-F5FFDD9E0055}"/>
              </a:ext>
            </a:extLst>
          </p:cNvPr>
          <p:cNvSpPr txBox="1"/>
          <p:nvPr/>
        </p:nvSpPr>
        <p:spPr>
          <a:xfrm>
            <a:off x="993899" y="725488"/>
            <a:ext cx="78954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Mesures des dimensions transverses du faisceau avec l’écran YAG </a:t>
            </a:r>
            <a:endParaRPr lang="en-US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52E53E8-5F61-4D5E-9A6A-21313FA14033}"/>
              </a:ext>
            </a:extLst>
          </p:cNvPr>
          <p:cNvSpPr txBox="1"/>
          <p:nvPr/>
        </p:nvSpPr>
        <p:spPr>
          <a:xfrm>
            <a:off x="129803" y="1125598"/>
            <a:ext cx="2927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u="sng" dirty="0"/>
              <a:t>1</a:t>
            </a:r>
            <a:r>
              <a:rPr lang="fr-FR" sz="1800" u="sng" baseline="30000" dirty="0"/>
              <a:t>ère</a:t>
            </a:r>
            <a:r>
              <a:rPr lang="fr-FR" sz="1800" u="sng" dirty="0"/>
              <a:t> photocathode, le 11/06</a:t>
            </a:r>
            <a:endParaRPr lang="en-US" sz="1800" u="sng" dirty="0"/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71B0ABCD-2565-4049-A01F-6FE2CFCCEBE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891" y="1772408"/>
            <a:ext cx="2856865" cy="2286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4FD243B-3E66-4A3B-A93A-861210E3B44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6347" y="1705769"/>
            <a:ext cx="5010150" cy="264795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2FE9C8F-1658-44E3-B826-B2F84D15B833}"/>
              </a:ext>
            </a:extLst>
          </p:cNvPr>
          <p:cNvSpPr txBox="1"/>
          <p:nvPr/>
        </p:nvSpPr>
        <p:spPr>
          <a:xfrm>
            <a:off x="1137915" y="4253880"/>
            <a:ext cx="12864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 I = 46 A</a:t>
            </a:r>
            <a:endParaRPr lang="en-US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897F205-A9E2-4557-BE11-141A559849F4}"/>
              </a:ext>
            </a:extLst>
          </p:cNvPr>
          <p:cNvSpPr txBox="1"/>
          <p:nvPr/>
        </p:nvSpPr>
        <p:spPr>
          <a:xfrm>
            <a:off x="5242371" y="4453935"/>
            <a:ext cx="35157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Pas de mesure de la charge à 10 Hz</a:t>
            </a:r>
          </a:p>
          <a:p>
            <a:r>
              <a:rPr lang="fr-FR" sz="1600" dirty="0"/>
              <a:t>=&gt; Pas de comparaison avec simus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2545382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79F595-D879-41D2-8B50-EBEC61B50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05/10/2026</a:t>
            </a:r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3ABF6A04-6B09-4A0F-85C0-7AEC528F7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PERLE- Project Progress </a:t>
            </a:r>
            <a:r>
              <a:rPr lang="fr-FR" dirty="0" err="1"/>
              <a:t>Review</a:t>
            </a:r>
            <a:r>
              <a:rPr lang="fr-FR" dirty="0"/>
              <a:t>- 7-2026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DDF2093F-35B0-4067-BEC6-D953D2426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BC0BE823-A7F8-489B-9596-DA4827371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Etat d’avancement</a:t>
            </a:r>
            <a:endParaRPr lang="en-GB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B6C1414-3ED5-4F8F-9F1F-F5FFDD9E0055}"/>
              </a:ext>
            </a:extLst>
          </p:cNvPr>
          <p:cNvSpPr txBox="1"/>
          <p:nvPr/>
        </p:nvSpPr>
        <p:spPr>
          <a:xfrm>
            <a:off x="993899" y="725488"/>
            <a:ext cx="78954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Mesures des dimensions transverses du faisceau avec l’écran YAG </a:t>
            </a:r>
            <a:endParaRPr lang="en-US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52E53E8-5F61-4D5E-9A6A-21313FA14033}"/>
              </a:ext>
            </a:extLst>
          </p:cNvPr>
          <p:cNvSpPr txBox="1"/>
          <p:nvPr/>
        </p:nvSpPr>
        <p:spPr>
          <a:xfrm>
            <a:off x="129803" y="1125598"/>
            <a:ext cx="2927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u="sng" dirty="0"/>
              <a:t>1</a:t>
            </a:r>
            <a:r>
              <a:rPr lang="fr-FR" sz="1800" u="sng" baseline="30000" dirty="0"/>
              <a:t>ère</a:t>
            </a:r>
            <a:r>
              <a:rPr lang="fr-FR" sz="1800" u="sng" dirty="0"/>
              <a:t> photocathode, le 17/06</a:t>
            </a:r>
            <a:endParaRPr lang="en-US" sz="1800" u="sng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D92941E-C2C2-43B7-9E64-695D9B63BB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99" y="1947866"/>
            <a:ext cx="5256584" cy="279612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0FB3041-AB9C-4997-9798-438A1B238172}"/>
              </a:ext>
            </a:extLst>
          </p:cNvPr>
          <p:cNvSpPr txBox="1"/>
          <p:nvPr/>
        </p:nvSpPr>
        <p:spPr>
          <a:xfrm>
            <a:off x="561851" y="1525708"/>
            <a:ext cx="92015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Mesures avec la nouvelle électronique faite par Christophe et Fabrice pour I CF</a:t>
            </a:r>
            <a:endParaRPr lang="en-US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3C3A449-1561-4538-B0B9-29CAC7195C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7968" y="2023918"/>
            <a:ext cx="4448439" cy="268238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E1522422-E5F8-4AC6-81B5-33E0BC3E6863}"/>
              </a:ext>
            </a:extLst>
          </p:cNvPr>
          <p:cNvSpPr txBox="1"/>
          <p:nvPr/>
        </p:nvSpPr>
        <p:spPr>
          <a:xfrm>
            <a:off x="1070411" y="4933890"/>
            <a:ext cx="95873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600" dirty="0"/>
              <a:t>Un facteur 2 de différence  / simulations, on dirait que l’accord est meilleur avec un laser plus petit…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600" dirty="0"/>
              <a:t>Analyse des images correcte, confirmée par Julien</a:t>
            </a:r>
            <a:endParaRPr lang="en-US" sz="16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A8C6EED-4B7F-4221-A637-C7E3D4BC4411}"/>
              </a:ext>
            </a:extLst>
          </p:cNvPr>
          <p:cNvSpPr txBox="1"/>
          <p:nvPr/>
        </p:nvSpPr>
        <p:spPr>
          <a:xfrm>
            <a:off x="2938115" y="3040777"/>
            <a:ext cx="928459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</a:rPr>
              <a:t>AOM 65 %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6326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79F595-D879-41D2-8B50-EBEC61B50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05/10/2026</a:t>
            </a:r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3ABF6A04-6B09-4A0F-85C0-7AEC528F7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PERLE- Project Progress Review- 7-2026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DDF2093F-35B0-4067-BEC6-D953D2426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/>
              <a:pPr/>
              <a:t>9</a:t>
            </a:fld>
            <a:endParaRPr lang="fr-FR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BC0BE823-A7F8-489B-9596-DA4827371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Etat d’avancement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B6C1414-3ED5-4F8F-9F1F-F5FFDD9E0055}"/>
              </a:ext>
            </a:extLst>
          </p:cNvPr>
          <p:cNvSpPr txBox="1"/>
          <p:nvPr/>
        </p:nvSpPr>
        <p:spPr>
          <a:xfrm>
            <a:off x="993899" y="725488"/>
            <a:ext cx="78954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/>
              <a:t>Mesures des dimensions transverses du faisceau avec l’écran YAG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52E53E8-5F61-4D5E-9A6A-21313FA14033}"/>
              </a:ext>
            </a:extLst>
          </p:cNvPr>
          <p:cNvSpPr txBox="1"/>
          <p:nvPr/>
        </p:nvSpPr>
        <p:spPr>
          <a:xfrm>
            <a:off x="129803" y="1125598"/>
            <a:ext cx="3021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u="sng"/>
              <a:t>2</a:t>
            </a:r>
            <a:r>
              <a:rPr lang="fr-FR" sz="1800" u="sng" baseline="30000"/>
              <a:t>ème</a:t>
            </a:r>
            <a:r>
              <a:rPr lang="fr-FR" sz="1800" u="sng"/>
              <a:t> photocathode, le 27/07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5433F9D-9C0D-44B5-8C02-E9A338516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812" y="1557043"/>
            <a:ext cx="6116030" cy="402488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A2461F0-D11B-46F3-88F7-4A44FD1EF5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6507" y="1416511"/>
            <a:ext cx="3814407" cy="200369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6E2B60F-A02A-4A42-9180-FFD9EEF76B47}"/>
              </a:ext>
            </a:extLst>
          </p:cNvPr>
          <p:cNvSpPr txBox="1"/>
          <p:nvPr/>
        </p:nvSpPr>
        <p:spPr>
          <a:xfrm>
            <a:off x="6902570" y="3453990"/>
            <a:ext cx="18497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/>
              <a:t>1 nA =&gt; 100 pC / paquet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755DA7C-797B-4B22-84F1-5276EFA9518A}"/>
              </a:ext>
            </a:extLst>
          </p:cNvPr>
          <p:cNvSpPr txBox="1"/>
          <p:nvPr/>
        </p:nvSpPr>
        <p:spPr>
          <a:xfrm>
            <a:off x="6178475" y="3890852"/>
            <a:ext cx="3804247" cy="10218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400"/>
              <a:t>Encore un facteur 2,5 / simus</a:t>
            </a:r>
          </a:p>
          <a:p>
            <a:pPr>
              <a:lnSpc>
                <a:spcPct val="150000"/>
              </a:lnSpc>
            </a:pPr>
            <a:r>
              <a:rPr lang="fr-FR" sz="1400"/>
              <a:t>sauf si on utilise un laser de 0.8 mm </a:t>
            </a:r>
          </a:p>
          <a:p>
            <a:pPr>
              <a:lnSpc>
                <a:spcPct val="150000"/>
              </a:lnSpc>
            </a:pPr>
            <a:r>
              <a:rPr lang="fr-FR" sz="1400"/>
              <a:t>au lieu de 1.3 (mesuré avec cathode virtuelle)</a:t>
            </a:r>
          </a:p>
        </p:txBody>
      </p:sp>
    </p:spTree>
    <p:extLst>
      <p:ext uri="{BB962C8B-B14F-4D97-AF65-F5344CB8AC3E}">
        <p14:creationId xmlns:p14="http://schemas.microsoft.com/office/powerpoint/2010/main" val="14937326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79F595-D879-41D2-8B50-EBEC61B50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05/10/2026</a:t>
            </a:r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3ABF6A04-6B09-4A0F-85C0-7AEC528F7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PERLE- Project Progress Review- 7-2026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DDF2093F-35B0-4067-BEC6-D953D2426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/>
              <a:pPr/>
              <a:t>10</a:t>
            </a:fld>
            <a:endParaRPr lang="fr-FR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BC0BE823-A7F8-489B-9596-DA4827371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Etat d’avancement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DA837C7-68F4-45A4-8011-C9291C463707}"/>
              </a:ext>
            </a:extLst>
          </p:cNvPr>
          <p:cNvSpPr txBox="1"/>
          <p:nvPr/>
        </p:nvSpPr>
        <p:spPr>
          <a:xfrm>
            <a:off x="201812" y="725488"/>
            <a:ext cx="33473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Dimensions transverses ?!?</a:t>
            </a:r>
            <a:endParaRPr lang="en-US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DA1C816-B93E-4E03-9824-AF2F171F5A25}"/>
              </a:ext>
            </a:extLst>
          </p:cNvPr>
          <p:cNvSpPr txBox="1"/>
          <p:nvPr/>
        </p:nvSpPr>
        <p:spPr>
          <a:xfrm>
            <a:off x="1194240" y="1125598"/>
            <a:ext cx="89178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Forte suspicion sur la taille laser réelle sur la photocathode, on décide de contrôler les distances</a:t>
            </a:r>
            <a:endParaRPr lang="en-US" sz="1600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78DCA18-39BB-4CF6-8345-5294908F80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961928" y="779020"/>
            <a:ext cx="2562583" cy="505848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25E89004-A4FF-4B8E-8558-E3AEE67E7078}"/>
              </a:ext>
            </a:extLst>
          </p:cNvPr>
          <p:cNvSpPr txBox="1"/>
          <p:nvPr/>
        </p:nvSpPr>
        <p:spPr>
          <a:xfrm>
            <a:off x="890849" y="1544569"/>
            <a:ext cx="92608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400" dirty="0"/>
              <a:t>Le 28/08 Sylvain/Raphaël; le 7/09 Samuel/Anahi: le trajet vers la cathode virtuelle &gt; photocathode de 34 cm!!!  </a:t>
            </a:r>
            <a:endParaRPr lang="en-US" sz="1400" dirty="0"/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138488B4-6825-47AA-895C-8C016B6D36AA}"/>
              </a:ext>
            </a:extLst>
          </p:cNvPr>
          <p:cNvCxnSpPr/>
          <p:nvPr/>
        </p:nvCxnSpPr>
        <p:spPr>
          <a:xfrm>
            <a:off x="6538515" y="2885728"/>
            <a:ext cx="1008112" cy="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38E89F8C-E70D-4C7E-A338-7D6D691BEEA8}"/>
              </a:ext>
            </a:extLst>
          </p:cNvPr>
          <p:cNvCxnSpPr/>
          <p:nvPr/>
        </p:nvCxnSpPr>
        <p:spPr>
          <a:xfrm>
            <a:off x="7402611" y="2669704"/>
            <a:ext cx="288032" cy="36004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F81ECB9B-29EC-4394-9164-63088F22E254}"/>
              </a:ext>
            </a:extLst>
          </p:cNvPr>
          <p:cNvCxnSpPr/>
          <p:nvPr/>
        </p:nvCxnSpPr>
        <p:spPr>
          <a:xfrm>
            <a:off x="7546627" y="2885728"/>
            <a:ext cx="0" cy="2048162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6D43EC85-90D9-4228-851D-FFC127F1856B}"/>
              </a:ext>
            </a:extLst>
          </p:cNvPr>
          <p:cNvSpPr/>
          <p:nvPr/>
        </p:nvSpPr>
        <p:spPr>
          <a:xfrm>
            <a:off x="7186587" y="4973960"/>
            <a:ext cx="720080" cy="14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50A6BB6-4C6E-402F-83C0-60EA97248264}"/>
              </a:ext>
            </a:extLst>
          </p:cNvPr>
          <p:cNvSpPr txBox="1"/>
          <p:nvPr/>
        </p:nvSpPr>
        <p:spPr>
          <a:xfrm>
            <a:off x="7906667" y="4845905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photocathode</a:t>
            </a:r>
            <a:endParaRPr lang="en-US" sz="1400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46E40E2-4814-438C-88CC-6D63770F611F}"/>
              </a:ext>
            </a:extLst>
          </p:cNvPr>
          <p:cNvSpPr txBox="1"/>
          <p:nvPr/>
        </p:nvSpPr>
        <p:spPr>
          <a:xfrm>
            <a:off x="561851" y="4717850"/>
            <a:ext cx="33473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On l’a rectifié dans la foulée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A1AAFF3D-75F9-4736-ABB3-7184DD6A8C7F}"/>
              </a:ext>
            </a:extLst>
          </p:cNvPr>
          <p:cNvSpPr txBox="1"/>
          <p:nvPr/>
        </p:nvSpPr>
        <p:spPr>
          <a:xfrm>
            <a:off x="2506067" y="5186412"/>
            <a:ext cx="4628190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/>
              <a:t>Résultat à voir dans les futures manips</a:t>
            </a:r>
            <a:endParaRPr lang="en-US" dirty="0"/>
          </a:p>
        </p:txBody>
      </p: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204269FA-DCE6-4A7D-BA36-8EE617A98A27}"/>
              </a:ext>
            </a:extLst>
          </p:cNvPr>
          <p:cNvCxnSpPr/>
          <p:nvPr/>
        </p:nvCxnSpPr>
        <p:spPr>
          <a:xfrm flipV="1">
            <a:off x="1137915" y="3461792"/>
            <a:ext cx="1872208" cy="576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C37C0101-08F7-40AD-B53D-160000350BE1}"/>
              </a:ext>
            </a:extLst>
          </p:cNvPr>
          <p:cNvSpPr txBox="1"/>
          <p:nvPr/>
        </p:nvSpPr>
        <p:spPr>
          <a:xfrm>
            <a:off x="509173" y="3807023"/>
            <a:ext cx="7633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Cathode</a:t>
            </a:r>
          </a:p>
          <a:p>
            <a:r>
              <a:rPr lang="fr-FR" sz="1200" dirty="0"/>
              <a:t>virtuelle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5612423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79F595-D879-41D2-8B50-EBEC61B50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05/10/2026</a:t>
            </a:r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3ABF6A04-6B09-4A0F-85C0-7AEC528F7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PERLE- Project Progress Review- 7-2026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DDF2093F-35B0-4067-BEC6-D953D2426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/>
              <a:pPr/>
              <a:t>11</a:t>
            </a:fld>
            <a:endParaRPr lang="fr-FR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BC0BE823-A7F8-489B-9596-DA4827371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Etat d’avancement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48D25C8-6927-4736-8AF7-1831EC30F1D8}"/>
              </a:ext>
            </a:extLst>
          </p:cNvPr>
          <p:cNvSpPr txBox="1"/>
          <p:nvPr/>
        </p:nvSpPr>
        <p:spPr>
          <a:xfrm>
            <a:off x="417835" y="688149"/>
            <a:ext cx="92063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/>
              <a:t>Il est possible de déduire l’emittance des mesures de dimensions du faisceau en fonction du courant du solénoïde</a:t>
            </a:r>
          </a:p>
          <a:p>
            <a:pPr algn="ctr"/>
            <a:r>
              <a:rPr lang="fr-FR" sz="1400" dirty="0"/>
              <a:t>Avec la méthode dite « des 3 gradients » </a:t>
            </a:r>
            <a:endParaRPr lang="en-US" sz="1400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CA9B18B-64C3-415B-92E5-6811FA794DBF}"/>
              </a:ext>
            </a:extLst>
          </p:cNvPr>
          <p:cNvGrpSpPr/>
          <p:nvPr/>
        </p:nvGrpSpPr>
        <p:grpSpPr>
          <a:xfrm>
            <a:off x="2434059" y="1561998"/>
            <a:ext cx="2511958" cy="1225977"/>
            <a:chOff x="3514179" y="1274778"/>
            <a:chExt cx="2511958" cy="122597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AC08EAB1-BD83-4413-83C4-664805B8B9B9}"/>
                    </a:ext>
                  </a:extLst>
                </p:cNvPr>
                <p:cNvSpPr/>
                <p:nvPr/>
              </p:nvSpPr>
              <p:spPr>
                <a:xfrm>
                  <a:off x="3847079" y="1274778"/>
                  <a:ext cx="2179058" cy="12259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ctrlPr>
                              <a:rPr lang="fr-FR" sz="1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eqArr>
                              <m:eqArrPr>
                                <m:ctrlPr>
                                  <a:rPr lang="fr-FR" sz="1200" i="1"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sSup>
                                  <m:sSupPr>
                                    <m:ctrlPr>
                                      <a:rPr lang="fr-FR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sz="1200" i="1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p>
                                    <m:r>
                                      <a:rPr lang="fr-FR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fr-FR" sz="1200" i="1">
                                    <a:latin typeface="Cambria Math" panose="02040503050406030204" pitchFamily="18" charset="0"/>
                                  </a:rPr>
                                  <m:t>         </m:t>
                                </m:r>
                                <m:f>
                                  <m:fPr>
                                    <m:ctrlPr>
                                      <a:rPr lang="fr-FR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fr-FR" sz="1200" i="1">
                                        <a:latin typeface="Cambria Math" panose="02040503050406030204" pitchFamily="18" charset="0"/>
                                      </a:rPr>
                                      <m:t>𝑆𝐶</m:t>
                                    </m:r>
                                  </m:num>
                                  <m:den>
                                    <m:r>
                                      <a:rPr lang="fr-FR" sz="1200" i="1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den>
                                </m:f>
                                <m:r>
                                  <a:rPr lang="fr-FR" sz="1200" i="1">
                                    <a:latin typeface="Cambria Math" panose="02040503050406030204" pitchFamily="18" charset="0"/>
                                  </a:rPr>
                                  <m:t>     </m:t>
                                </m:r>
                                <m:r>
                                  <a:rPr lang="fr-FR" sz="1200" i="1">
                                    <a:latin typeface="Cambria Math" panose="02040503050406030204" pitchFamily="18" charset="0"/>
                                  </a:rPr>
                                  <m:t>𝑆𝐶</m:t>
                                </m:r>
                                <m:r>
                                  <a:rPr lang="fr-FR" sz="1200" i="1">
                                    <a:latin typeface="Cambria Math" panose="02040503050406030204" pitchFamily="18" charset="0"/>
                                  </a:rPr>
                                  <m:t>         </m:t>
                                </m:r>
                                <m:sSup>
                                  <m:sSupPr>
                                    <m:ctrlPr>
                                      <a:rPr lang="fr-FR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f>
                                      <m:fPr>
                                        <m:ctrlPr>
                                          <a:rPr lang="fr-FR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fr-FR" sz="1200" i="1">
                                            <a:latin typeface="Cambria Math" panose="02040503050406030204" pitchFamily="18" charset="0"/>
                                          </a:rPr>
                                          <m:t>𝑆</m:t>
                                        </m:r>
                                      </m:num>
                                      <m:den>
                                        <m:r>
                                          <a:rPr lang="fr-FR" sz="1200" i="1"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den>
                                    </m:f>
                                  </m:e>
                                  <m:sup>
                                    <m:r>
                                      <a:rPr lang="fr-FR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fr-FR" sz="12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fr-FR" sz="1200" i="1">
                                    <a:latin typeface="Cambria Math" panose="02040503050406030204" pitchFamily="18" charset="0"/>
                                  </a:rPr>
                                  <m:t>𝐾𝑆𝐶</m:t>
                                </m:r>
                                <m:r>
                                  <a:rPr lang="fr-FR" sz="1200" i="1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sSup>
                                  <m:sSupPr>
                                    <m:ctrlPr>
                                      <a:rPr lang="fr-FR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sz="1200" i="1">
                                        <a:latin typeface="Cambria Math" panose="02040503050406030204" pitchFamily="18" charset="0"/>
                                      </a:rPr>
                                      <m:t>   </m:t>
                                    </m:r>
                                    <m:r>
                                      <a:rPr lang="fr-FR" sz="1200" i="1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p>
                                    <m:r>
                                      <a:rPr lang="fr-FR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fr-FR" sz="1200" i="1">
                                    <a:latin typeface="Cambria Math" panose="02040503050406030204" pitchFamily="18" charset="0"/>
                                  </a:rPr>
                                  <m:t>  −</m:t>
                                </m:r>
                                <m:r>
                                  <a:rPr lang="fr-FR" sz="1200" i="1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  <m:sSup>
                                  <m:sSupPr>
                                    <m:ctrlPr>
                                      <a:rPr lang="fr-FR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sz="1200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p>
                                    <m:r>
                                      <a:rPr lang="fr-FR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fr-FR" sz="1200" i="1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fr-FR" sz="1200" i="1">
                                    <a:latin typeface="Cambria Math" panose="02040503050406030204" pitchFamily="18" charset="0"/>
                                  </a:rPr>
                                  <m:t>𝑆𝐶</m:t>
                                </m:r>
                              </m:e>
                              <m:e>
                                <m:r>
                                  <a:rPr lang="fr-FR" sz="12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fr-FR" sz="1200" i="1">
                                    <a:latin typeface="Cambria Math" panose="02040503050406030204" pitchFamily="18" charset="0"/>
                                  </a:rPr>
                                  <m:t>𝑆𝐶</m:t>
                                </m:r>
                                <m:r>
                                  <a:rPr lang="fr-FR" sz="1200" i="1">
                                    <a:latin typeface="Cambria Math" panose="02040503050406030204" pitchFamily="18" charset="0"/>
                                  </a:rPr>
                                  <m:t>        −</m:t>
                                </m:r>
                                <m:f>
                                  <m:fPr>
                                    <m:ctrlPr>
                                      <a:rPr lang="fr-FR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fr-FR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fr-FR" sz="1200" i="1">
                                            <a:latin typeface="Cambria Math" panose="02040503050406030204" pitchFamily="18" charset="0"/>
                                          </a:rPr>
                                          <m:t>𝑆</m:t>
                                        </m:r>
                                      </m:e>
                                      <m:sup>
                                        <m:r>
                                          <a:rPr lang="fr-FR" sz="12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fr-FR" sz="1200" i="1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den>
                                </m:f>
                                <m:r>
                                  <a:rPr lang="fr-FR" sz="1200" i="1">
                                    <a:latin typeface="Cambria Math" panose="02040503050406030204" pitchFamily="18" charset="0"/>
                                  </a:rPr>
                                  <m:t>      </m:t>
                                </m:r>
                                <m:sSup>
                                  <m:sSupPr>
                                    <m:ctrlPr>
                                      <a:rPr lang="fr-FR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sz="1200" i="1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p>
                                    <m:r>
                                      <a:rPr lang="fr-FR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fr-FR" sz="1200" i="1">
                                    <a:latin typeface="Cambria Math" panose="02040503050406030204" pitchFamily="18" charset="0"/>
                                  </a:rPr>
                                  <m:t>      </m:t>
                                </m:r>
                                <m:f>
                                  <m:fPr>
                                    <m:ctrlPr>
                                      <a:rPr lang="fr-FR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fr-FR" sz="1200" i="1">
                                        <a:latin typeface="Cambria Math" panose="02040503050406030204" pitchFamily="18" charset="0"/>
                                      </a:rPr>
                                      <m:t>𝑆𝐶</m:t>
                                    </m:r>
                                  </m:num>
                                  <m:den>
                                    <m:r>
                                      <a:rPr lang="fr-FR" sz="1200" i="1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den>
                                </m:f>
                              </m:e>
                              <m:e>
                                <m:sSup>
                                  <m:sSupPr>
                                    <m:ctrlPr>
                                      <a:rPr lang="fr-FR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sz="1200" i="1">
                                        <a:latin typeface="Cambria Math" panose="02040503050406030204" pitchFamily="18" charset="0"/>
                                      </a:rPr>
                                      <m:t>𝐾𝑆</m:t>
                                    </m:r>
                                  </m:e>
                                  <m:sup>
                                    <m:r>
                                      <a:rPr lang="fr-FR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fr-FR" sz="1200" i="1">
                                    <a:latin typeface="Cambria Math" panose="02040503050406030204" pitchFamily="18" charset="0"/>
                                  </a:rPr>
                                  <m:t>      −</m:t>
                                </m:r>
                                <m:r>
                                  <a:rPr lang="fr-FR" sz="1200" i="1">
                                    <a:latin typeface="Cambria Math" panose="02040503050406030204" pitchFamily="18" charset="0"/>
                                  </a:rPr>
                                  <m:t>𝑆𝐶</m:t>
                                </m:r>
                                <m:r>
                                  <a:rPr lang="fr-FR" sz="1200" i="1">
                                    <a:latin typeface="Cambria Math" panose="02040503050406030204" pitchFamily="18" charset="0"/>
                                  </a:rPr>
                                  <m:t>  −</m:t>
                                </m:r>
                                <m:r>
                                  <a:rPr lang="fr-FR" sz="1200" i="1">
                                    <a:latin typeface="Cambria Math" panose="02040503050406030204" pitchFamily="18" charset="0"/>
                                  </a:rPr>
                                  <m:t>𝐾𝑆𝐶</m:t>
                                </m:r>
                                <m:r>
                                  <a:rPr lang="fr-FR" sz="1200" i="1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sSup>
                                  <m:sSupPr>
                                    <m:ctrlPr>
                                      <a:rPr lang="fr-FR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sz="1200" i="1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fr-FR" sz="1200" i="1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p>
                                    <m:r>
                                      <a:rPr lang="fr-FR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eqArr>
                          </m:e>
                        </m:d>
                      </m:oMath>
                    </m:oMathPara>
                  </a14:m>
                  <a:endParaRPr lang="fr-FR" sz="1200" dirty="0"/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AC08EAB1-BD83-4413-83C4-664805B8B9B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47079" y="1274778"/>
                  <a:ext cx="2179058" cy="1225977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271037D1-8D50-4E95-9FA2-7D4961931173}"/>
                </a:ext>
              </a:extLst>
            </p:cNvPr>
            <p:cNvSpPr txBox="1"/>
            <p:nvPr/>
          </p:nvSpPr>
          <p:spPr>
            <a:xfrm>
              <a:off x="3514179" y="1727071"/>
              <a:ext cx="47218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 err="1"/>
                <a:t>Ts</a:t>
              </a:r>
              <a:r>
                <a:rPr lang="fr-FR" sz="1200" dirty="0"/>
                <a:t> =</a:t>
              </a:r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A47D51E5-81DF-4F46-889D-140CEB65CA79}"/>
              </a:ext>
            </a:extLst>
          </p:cNvPr>
          <p:cNvSpPr/>
          <p:nvPr/>
        </p:nvSpPr>
        <p:spPr>
          <a:xfrm>
            <a:off x="2370375" y="2824753"/>
            <a:ext cx="34563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/>
              <a:t>avec C = cos(</a:t>
            </a:r>
            <a:r>
              <a:rPr lang="fr-FR" sz="1200" dirty="0" err="1"/>
              <a:t>KL</a:t>
            </a:r>
            <a:r>
              <a:rPr lang="fr-FR" sz="1200" baseline="-25000" dirty="0" err="1"/>
              <a:t>magn</a:t>
            </a:r>
            <a:r>
              <a:rPr lang="fr-FR" sz="1200" dirty="0"/>
              <a:t>) et S = sin(</a:t>
            </a:r>
            <a:r>
              <a:rPr lang="fr-FR" sz="1200" dirty="0" err="1"/>
              <a:t>KL</a:t>
            </a:r>
            <a:r>
              <a:rPr lang="fr-FR" sz="1200" baseline="-25000" dirty="0" err="1"/>
              <a:t>magn</a:t>
            </a:r>
            <a:r>
              <a:rPr lang="fr-FR" sz="1200" dirty="0"/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7313C79-8B1B-4D90-8254-6EE10BBB9A87}"/>
                  </a:ext>
                </a:extLst>
              </p:cNvPr>
              <p:cNvSpPr/>
              <p:nvPr/>
            </p:nvSpPr>
            <p:spPr>
              <a:xfrm>
                <a:off x="273819" y="1744352"/>
                <a:ext cx="1958228" cy="80291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200" i="1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fr-FR" sz="12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fr-FR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fr-FR" sz="12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fr-FR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20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fr-FR" sz="1200" i="1"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</m:sSub>
                              <m:r>
                                <a:rPr lang="fr-FR" sz="1200" i="1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sSub>
                                <m:sSubPr>
                                  <m:ctrlPr>
                                    <a:rPr lang="fr-FR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20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fr-FR" sz="1200" i="1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  <m:r>
                                <a:rPr lang="fr-FR" sz="1200" i="1">
                                  <a:latin typeface="Cambria Math" panose="02040503050406030204" pitchFamily="18" charset="0"/>
                                </a:rPr>
                                <m:t>    0    0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fr-FR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20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fr-FR" sz="1200" i="1">
                                      <a:latin typeface="Cambria Math" panose="02040503050406030204" pitchFamily="18" charset="0"/>
                                    </a:rPr>
                                    <m:t>21</m:t>
                                  </m:r>
                                </m:sub>
                              </m:sSub>
                              <m:r>
                                <a:rPr lang="fr-FR" sz="1200" i="1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sSub>
                                <m:sSubPr>
                                  <m:ctrlPr>
                                    <a:rPr lang="fr-FR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20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fr-FR" sz="1200" i="1"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</m:sSub>
                              <m:r>
                                <a:rPr lang="fr-FR" sz="1200" i="1">
                                  <a:latin typeface="Cambria Math" panose="02040503050406030204" pitchFamily="18" charset="0"/>
                                </a:rPr>
                                <m:t>    0    0</m:t>
                              </m:r>
                            </m:e>
                            <m:e>
                              <m:r>
                                <a:rPr lang="fr-FR" sz="1200" i="1">
                                  <a:latin typeface="Cambria Math" panose="02040503050406030204" pitchFamily="18" charset="0"/>
                                </a:rPr>
                                <m:t>     0      0     </m:t>
                              </m:r>
                              <m:sSub>
                                <m:sSubPr>
                                  <m:ctrlPr>
                                    <a:rPr lang="fr-FR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20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fr-FR" sz="1200" i="1"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</m:sSub>
                              <m:r>
                                <a:rPr lang="fr-FR" sz="1200" i="1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sSub>
                                <m:sSubPr>
                                  <m:ctrlPr>
                                    <a:rPr lang="fr-FR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20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fr-FR" sz="1200" i="1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fr-FR" sz="1200" i="1">
                                  <a:latin typeface="Cambria Math" panose="02040503050406030204" pitchFamily="18" charset="0"/>
                                </a:rPr>
                                <m:t>     0      0     </m:t>
                              </m:r>
                              <m:sSub>
                                <m:sSubPr>
                                  <m:ctrlPr>
                                    <a:rPr lang="fr-FR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20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fr-FR" sz="1200" i="1">
                                      <a:latin typeface="Cambria Math" panose="02040503050406030204" pitchFamily="18" charset="0"/>
                                    </a:rPr>
                                    <m:t>21</m:t>
                                  </m:r>
                                </m:sub>
                              </m:sSub>
                              <m:r>
                                <a:rPr lang="fr-FR" sz="1200" i="1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sSub>
                                <m:sSubPr>
                                  <m:ctrlPr>
                                    <a:rPr lang="fr-FR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20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fr-FR" sz="1200" i="1"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</m:oMath>
                  </m:oMathPara>
                </a14:m>
                <a:endParaRPr lang="fr-FR" sz="1200" dirty="0"/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7313C79-8B1B-4D90-8254-6EE10BBB9A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819" y="1744352"/>
                <a:ext cx="1958228" cy="8029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 31">
            <a:extLst>
              <a:ext uri="{FF2B5EF4-FFF2-40B4-BE49-F238E27FC236}">
                <a16:creationId xmlns:a16="http://schemas.microsoft.com/office/drawing/2014/main" id="{0BF129DF-3C62-43D1-900A-8F4D9041B742}"/>
              </a:ext>
            </a:extLst>
          </p:cNvPr>
          <p:cNvSpPr/>
          <p:nvPr/>
        </p:nvSpPr>
        <p:spPr>
          <a:xfrm>
            <a:off x="98099" y="3253142"/>
            <a:ext cx="84249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/>
              <a:t>(</a:t>
            </a:r>
            <a:r>
              <a:rPr lang="fr-FR" sz="1200" dirty="0">
                <a:latin typeface="Symbol" pitchFamily="18" charset="2"/>
              </a:rPr>
              <a:t>s</a:t>
            </a:r>
            <a:r>
              <a:rPr lang="fr-FR" sz="1200" baseline="-25000" dirty="0"/>
              <a:t>11</a:t>
            </a:r>
            <a:r>
              <a:rPr lang="fr-FR" sz="1200" dirty="0"/>
              <a:t>)</a:t>
            </a:r>
            <a:r>
              <a:rPr lang="fr-FR" sz="1200" baseline="30000" dirty="0"/>
              <a:t>mes</a:t>
            </a:r>
            <a:r>
              <a:rPr lang="fr-FR" sz="1200" dirty="0"/>
              <a:t> = {(T</a:t>
            </a:r>
            <a:r>
              <a:rPr lang="fr-FR" sz="1200" baseline="-25000" dirty="0"/>
              <a:t>11</a:t>
            </a:r>
            <a:r>
              <a:rPr lang="fr-FR" sz="1200" dirty="0"/>
              <a:t>+LT</a:t>
            </a:r>
            <a:r>
              <a:rPr lang="fr-FR" sz="1200" baseline="-25000" dirty="0"/>
              <a:t>21</a:t>
            </a:r>
            <a:r>
              <a:rPr lang="fr-FR" sz="1200" dirty="0"/>
              <a:t>)</a:t>
            </a:r>
            <a:r>
              <a:rPr lang="fr-FR" sz="1200" baseline="30000" dirty="0"/>
              <a:t>2</a:t>
            </a:r>
            <a:r>
              <a:rPr lang="fr-FR" sz="1200" dirty="0"/>
              <a:t>+(T</a:t>
            </a:r>
            <a:r>
              <a:rPr lang="fr-FR" sz="1200" baseline="-25000" dirty="0"/>
              <a:t>13</a:t>
            </a:r>
            <a:r>
              <a:rPr lang="fr-FR" sz="1200" dirty="0"/>
              <a:t>+LT</a:t>
            </a:r>
            <a:r>
              <a:rPr lang="fr-FR" sz="1200" baseline="-25000" dirty="0"/>
              <a:t>23</a:t>
            </a:r>
            <a:r>
              <a:rPr lang="fr-FR" sz="1200" dirty="0"/>
              <a:t>)</a:t>
            </a:r>
            <a:r>
              <a:rPr lang="fr-FR" sz="1200" baseline="30000" dirty="0"/>
              <a:t>2</a:t>
            </a:r>
            <a:r>
              <a:rPr lang="fr-FR" sz="1200" dirty="0"/>
              <a:t>}</a:t>
            </a:r>
            <a:r>
              <a:rPr lang="fr-FR" sz="1200" dirty="0">
                <a:solidFill>
                  <a:srgbClr val="FF0000"/>
                </a:solidFill>
                <a:latin typeface="Symbol" pitchFamily="18" charset="2"/>
              </a:rPr>
              <a:t>s</a:t>
            </a:r>
            <a:r>
              <a:rPr lang="fr-FR" sz="1200" baseline="-25000" dirty="0">
                <a:solidFill>
                  <a:srgbClr val="FF0000"/>
                </a:solidFill>
              </a:rPr>
              <a:t>11</a:t>
            </a:r>
            <a:r>
              <a:rPr lang="fr-FR" sz="1200" dirty="0"/>
              <a:t> +2{(T</a:t>
            </a:r>
            <a:r>
              <a:rPr lang="fr-FR" sz="1200" baseline="-25000" dirty="0"/>
              <a:t>11</a:t>
            </a:r>
            <a:r>
              <a:rPr lang="fr-FR" sz="1200" dirty="0"/>
              <a:t>+LT</a:t>
            </a:r>
            <a:r>
              <a:rPr lang="fr-FR" sz="1200" baseline="-25000" dirty="0"/>
              <a:t>21</a:t>
            </a:r>
            <a:r>
              <a:rPr lang="fr-FR" sz="1200" dirty="0"/>
              <a:t>)(T</a:t>
            </a:r>
            <a:r>
              <a:rPr lang="fr-FR" sz="1200" baseline="-25000" dirty="0"/>
              <a:t>12</a:t>
            </a:r>
            <a:r>
              <a:rPr lang="fr-FR" sz="1200" dirty="0"/>
              <a:t>+LT</a:t>
            </a:r>
            <a:r>
              <a:rPr lang="fr-FR" sz="1200" baseline="-25000" dirty="0"/>
              <a:t>22</a:t>
            </a:r>
            <a:r>
              <a:rPr lang="fr-FR" sz="1200" dirty="0"/>
              <a:t>)+ (T</a:t>
            </a:r>
            <a:r>
              <a:rPr lang="fr-FR" sz="1200" baseline="-25000" dirty="0"/>
              <a:t>13</a:t>
            </a:r>
            <a:r>
              <a:rPr lang="fr-FR" sz="1200" dirty="0"/>
              <a:t>+LT</a:t>
            </a:r>
            <a:r>
              <a:rPr lang="fr-FR" sz="1200" baseline="-25000" dirty="0"/>
              <a:t>23</a:t>
            </a:r>
            <a:r>
              <a:rPr lang="fr-FR" sz="1200" dirty="0"/>
              <a:t>)(T</a:t>
            </a:r>
            <a:r>
              <a:rPr lang="fr-FR" sz="1200" baseline="-25000" dirty="0"/>
              <a:t>14</a:t>
            </a:r>
            <a:r>
              <a:rPr lang="fr-FR" sz="1200" dirty="0"/>
              <a:t>+LT</a:t>
            </a:r>
            <a:r>
              <a:rPr lang="fr-FR" sz="1200" baseline="-25000" dirty="0"/>
              <a:t>24</a:t>
            </a:r>
            <a:r>
              <a:rPr lang="fr-FR" sz="1200" dirty="0"/>
              <a:t>)}</a:t>
            </a:r>
            <a:r>
              <a:rPr lang="fr-FR" sz="1200" dirty="0">
                <a:solidFill>
                  <a:srgbClr val="FF0000"/>
                </a:solidFill>
                <a:latin typeface="Symbol" pitchFamily="18" charset="2"/>
              </a:rPr>
              <a:t>s</a:t>
            </a:r>
            <a:r>
              <a:rPr lang="fr-FR" sz="1200" baseline="-25000" dirty="0">
                <a:solidFill>
                  <a:srgbClr val="FF0000"/>
                </a:solidFill>
              </a:rPr>
              <a:t>12</a:t>
            </a:r>
            <a:r>
              <a:rPr lang="fr-FR" sz="1200" dirty="0"/>
              <a:t>+ {(T</a:t>
            </a:r>
            <a:r>
              <a:rPr lang="fr-FR" sz="1200" baseline="-25000" dirty="0"/>
              <a:t>12</a:t>
            </a:r>
            <a:r>
              <a:rPr lang="fr-FR" sz="1200" dirty="0"/>
              <a:t>+LT</a:t>
            </a:r>
            <a:r>
              <a:rPr lang="fr-FR" sz="1200" baseline="-25000" dirty="0"/>
              <a:t>22</a:t>
            </a:r>
            <a:r>
              <a:rPr lang="fr-FR" sz="1200" dirty="0"/>
              <a:t>)</a:t>
            </a:r>
            <a:r>
              <a:rPr lang="fr-FR" sz="1200" baseline="30000" dirty="0"/>
              <a:t>2</a:t>
            </a:r>
            <a:r>
              <a:rPr lang="fr-FR" sz="1200" dirty="0"/>
              <a:t>+(T</a:t>
            </a:r>
            <a:r>
              <a:rPr lang="fr-FR" sz="1200" baseline="-25000" dirty="0"/>
              <a:t>14</a:t>
            </a:r>
            <a:r>
              <a:rPr lang="fr-FR" sz="1200" dirty="0"/>
              <a:t>+LT</a:t>
            </a:r>
            <a:r>
              <a:rPr lang="fr-FR" sz="1200" baseline="-25000" dirty="0"/>
              <a:t>24</a:t>
            </a:r>
            <a:r>
              <a:rPr lang="fr-FR" sz="1200" dirty="0"/>
              <a:t>)</a:t>
            </a:r>
            <a:r>
              <a:rPr lang="fr-FR" sz="1200" baseline="30000" dirty="0"/>
              <a:t>2</a:t>
            </a:r>
            <a:r>
              <a:rPr lang="fr-FR" sz="1200" dirty="0"/>
              <a:t>}</a:t>
            </a:r>
            <a:r>
              <a:rPr lang="fr-FR" sz="1200" dirty="0">
                <a:solidFill>
                  <a:srgbClr val="FF0000"/>
                </a:solidFill>
                <a:latin typeface="Symbol" pitchFamily="18" charset="2"/>
              </a:rPr>
              <a:t>s</a:t>
            </a:r>
            <a:r>
              <a:rPr lang="fr-FR" sz="1200" baseline="-25000" dirty="0">
                <a:solidFill>
                  <a:srgbClr val="FF0000"/>
                </a:solidFill>
              </a:rPr>
              <a:t>22</a:t>
            </a:r>
            <a:endParaRPr lang="fr-FR" sz="12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F9910A72-CC08-46FE-BBCB-DD56D5FDA48E}"/>
                  </a:ext>
                </a:extLst>
              </p:cNvPr>
              <p:cNvSpPr/>
              <p:nvPr/>
            </p:nvSpPr>
            <p:spPr>
              <a:xfrm>
                <a:off x="5969316" y="1734314"/>
                <a:ext cx="1528880" cy="7821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2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fr-FR" sz="1200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fr-FR" sz="12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fr-FR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fr-FR" sz="12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fr-FR" sz="1200" i="1">
                                  <a:latin typeface="Cambria Math" panose="02040503050406030204" pitchFamily="18" charset="0"/>
                                </a:rPr>
                                <m:t>1   </m:t>
                              </m:r>
                              <m:r>
                                <a:rPr lang="fr-FR" sz="12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  <m:r>
                                <a:rPr lang="fr-FR" sz="1200" i="1">
                                  <a:latin typeface="Cambria Math" panose="02040503050406030204" pitchFamily="18" charset="0"/>
                                </a:rPr>
                                <m:t>    0   0</m:t>
                              </m:r>
                            </m:e>
                            <m:e>
                              <m:r>
                                <a:rPr lang="fr-FR" sz="1200" i="1">
                                  <a:latin typeface="Cambria Math" panose="02040503050406030204" pitchFamily="18" charset="0"/>
                                </a:rPr>
                                <m:t>0   1    0    0</m:t>
                              </m:r>
                            </m:e>
                            <m:e>
                              <m:r>
                                <a:rPr lang="fr-FR" sz="1200" i="1">
                                  <a:latin typeface="Cambria Math" panose="02040503050406030204" pitchFamily="18" charset="0"/>
                                </a:rPr>
                                <m:t>0   0    1    </m:t>
                              </m:r>
                              <m:r>
                                <a:rPr lang="fr-FR" sz="12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e>
                              <m:r>
                                <a:rPr lang="fr-FR" sz="1200" i="1">
                                  <a:latin typeface="Cambria Math" panose="02040503050406030204" pitchFamily="18" charset="0"/>
                                </a:rPr>
                                <m:t>0   0    0    1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fr-FR" sz="1200" dirty="0"/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F9910A72-CC08-46FE-BBCB-DD56D5FDA4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9316" y="1734314"/>
                <a:ext cx="1528880" cy="7821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ZoneTexte 11">
            <a:extLst>
              <a:ext uri="{FF2B5EF4-FFF2-40B4-BE49-F238E27FC236}">
                <a16:creationId xmlns:a16="http://schemas.microsoft.com/office/drawing/2014/main" id="{56479B94-C885-4783-BC2A-7BC770944792}"/>
              </a:ext>
            </a:extLst>
          </p:cNvPr>
          <p:cNvSpPr txBox="1"/>
          <p:nvPr/>
        </p:nvSpPr>
        <p:spPr>
          <a:xfrm>
            <a:off x="364756" y="1433989"/>
            <a:ext cx="13789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/>
              <a:t>Matrice faisceau</a:t>
            </a:r>
            <a:endParaRPr lang="en-US" sz="1200" b="1" dirty="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B5C51372-BB28-4525-81D8-08F9D2FCEE19}"/>
              </a:ext>
            </a:extLst>
          </p:cNvPr>
          <p:cNvSpPr txBox="1"/>
          <p:nvPr/>
        </p:nvSpPr>
        <p:spPr>
          <a:xfrm>
            <a:off x="3044111" y="1321672"/>
            <a:ext cx="17171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/>
              <a:t>Matrice du solénoïde</a:t>
            </a:r>
            <a:endParaRPr lang="en-US" sz="1200" b="1" dirty="0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219FDE57-800C-4D5E-9C6F-74A558707134}"/>
              </a:ext>
            </a:extLst>
          </p:cNvPr>
          <p:cNvSpPr txBox="1"/>
          <p:nvPr/>
        </p:nvSpPr>
        <p:spPr>
          <a:xfrm>
            <a:off x="5322076" y="1474330"/>
            <a:ext cx="36783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/>
              <a:t>Matrice espace de dérive entre sol et écran YAG</a:t>
            </a:r>
            <a:endParaRPr lang="en-US" sz="1200" b="1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A41088A-E5A6-486C-8244-50119ECBAED6}"/>
              </a:ext>
            </a:extLst>
          </p:cNvPr>
          <p:cNvSpPr txBox="1"/>
          <p:nvPr/>
        </p:nvSpPr>
        <p:spPr>
          <a:xfrm>
            <a:off x="183070" y="3533800"/>
            <a:ext cx="23920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rgbClr val="0066FF"/>
                </a:solidFill>
              </a:rPr>
              <a:t>Mesures du 27/07 à 100 </a:t>
            </a:r>
            <a:r>
              <a:rPr lang="fr-FR" sz="1400" dirty="0" err="1">
                <a:solidFill>
                  <a:srgbClr val="0066FF"/>
                </a:solidFill>
              </a:rPr>
              <a:t>pC</a:t>
            </a:r>
            <a:endParaRPr lang="en-US" sz="1400" dirty="0">
              <a:solidFill>
                <a:srgbClr val="0066FF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6076227-5869-4B3F-8B64-9BC5B2881950}"/>
              </a:ext>
            </a:extLst>
          </p:cNvPr>
          <p:cNvSpPr txBox="1"/>
          <p:nvPr/>
        </p:nvSpPr>
        <p:spPr>
          <a:xfrm>
            <a:off x="183070" y="3826469"/>
            <a:ext cx="3099631" cy="646331"/>
          </a:xfrm>
          <a:prstGeom prst="rect">
            <a:avLst/>
          </a:prstGeom>
          <a:noFill/>
          <a:ln>
            <a:solidFill>
              <a:srgbClr val="0066FF"/>
            </a:solidFill>
          </a:ln>
        </p:spPr>
        <p:txBody>
          <a:bodyPr wrap="none" rtlCol="0">
            <a:spAutoFit/>
          </a:bodyPr>
          <a:lstStyle/>
          <a:p>
            <a:r>
              <a:rPr lang="fr-FR" sz="1200" dirty="0" err="1"/>
              <a:t>Isol</a:t>
            </a:r>
            <a:r>
              <a:rPr lang="fr-FR" sz="1200" dirty="0"/>
              <a:t> = 44 A        B = 249 G    </a:t>
            </a:r>
            <a:r>
              <a:rPr lang="fr-FR" sz="1200" dirty="0" err="1">
                <a:latin typeface="Symbol" panose="05050102010706020507" pitchFamily="18" charset="2"/>
              </a:rPr>
              <a:t>s</a:t>
            </a:r>
            <a:r>
              <a:rPr lang="fr-FR" sz="1200" baseline="-25000" dirty="0" err="1"/>
              <a:t>x,y</a:t>
            </a:r>
            <a:r>
              <a:rPr lang="fr-FR" sz="1200" baseline="-25000" dirty="0"/>
              <a:t> </a:t>
            </a:r>
            <a:r>
              <a:rPr lang="fr-FR" sz="1200" dirty="0"/>
              <a:t>= 1,06 mm</a:t>
            </a:r>
          </a:p>
          <a:p>
            <a:r>
              <a:rPr lang="fr-FR" sz="1200" dirty="0"/>
              <a:t>         45,5               257,6              0,64</a:t>
            </a:r>
          </a:p>
          <a:p>
            <a:r>
              <a:rPr lang="fr-FR" sz="1200" dirty="0"/>
              <a:t>         47                  266                 0,38</a:t>
            </a:r>
            <a:endParaRPr lang="en-US" sz="1200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D8EA3BF-2966-4A38-94C3-96F4034AE393}"/>
              </a:ext>
            </a:extLst>
          </p:cNvPr>
          <p:cNvSpPr txBox="1"/>
          <p:nvPr/>
        </p:nvSpPr>
        <p:spPr>
          <a:xfrm>
            <a:off x="57795" y="4595211"/>
            <a:ext cx="37818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solidFill>
                  <a:srgbClr val="0066FF"/>
                </a:solidFill>
              </a:rPr>
              <a:t>Résolution du système de 3 équations à 3 inconnues</a:t>
            </a:r>
            <a:endParaRPr lang="en-US" sz="1200" dirty="0">
              <a:solidFill>
                <a:srgbClr val="0066FF"/>
              </a:solidFill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11BA33B5-4D7B-43ED-BEB9-17323C75BFC4}"/>
              </a:ext>
            </a:extLst>
          </p:cNvPr>
          <p:cNvSpPr txBox="1"/>
          <p:nvPr/>
        </p:nvSpPr>
        <p:spPr>
          <a:xfrm>
            <a:off x="57795" y="4890121"/>
            <a:ext cx="14042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>
                <a:latin typeface="Symbol" pitchFamily="18" charset="2"/>
              </a:rPr>
              <a:t>s</a:t>
            </a:r>
            <a:r>
              <a:rPr lang="fr-FR" sz="1200" baseline="-25000" dirty="0">
                <a:latin typeface="Symbol" pitchFamily="18" charset="2"/>
              </a:rPr>
              <a:t>22</a:t>
            </a:r>
            <a:r>
              <a:rPr lang="fr-FR" sz="1200" dirty="0"/>
              <a:t> = 127,7.10</a:t>
            </a:r>
            <a:r>
              <a:rPr lang="fr-FR" sz="1200" baseline="30000" dirty="0"/>
              <a:t>-6</a:t>
            </a:r>
            <a:endParaRPr lang="en-US" sz="1200" baseline="30000" dirty="0"/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7FDEC297-B68C-4B6D-BD49-8FA753A31DDA}"/>
              </a:ext>
            </a:extLst>
          </p:cNvPr>
          <p:cNvSpPr txBox="1"/>
          <p:nvPr/>
        </p:nvSpPr>
        <p:spPr>
          <a:xfrm>
            <a:off x="1425947" y="4867960"/>
            <a:ext cx="14042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>
                <a:latin typeface="Symbol" pitchFamily="18" charset="2"/>
              </a:rPr>
              <a:t>s</a:t>
            </a:r>
            <a:r>
              <a:rPr lang="fr-FR" sz="1200" baseline="-25000" dirty="0"/>
              <a:t>12</a:t>
            </a:r>
            <a:r>
              <a:rPr lang="fr-FR" sz="1200" dirty="0"/>
              <a:t> = 13,8.10</a:t>
            </a:r>
            <a:r>
              <a:rPr lang="fr-FR" sz="1200" baseline="30000" dirty="0"/>
              <a:t>-6</a:t>
            </a:r>
            <a:endParaRPr lang="en-US" sz="1200" baseline="30000" dirty="0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7F1BFF15-D323-4109-A80F-B99A9314F490}"/>
              </a:ext>
            </a:extLst>
          </p:cNvPr>
          <p:cNvSpPr txBox="1"/>
          <p:nvPr/>
        </p:nvSpPr>
        <p:spPr>
          <a:xfrm>
            <a:off x="2732364" y="4856121"/>
            <a:ext cx="14042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>
                <a:latin typeface="Symbol" pitchFamily="18" charset="2"/>
              </a:rPr>
              <a:t>s</a:t>
            </a:r>
            <a:r>
              <a:rPr lang="fr-FR" sz="1200" baseline="-25000" dirty="0"/>
              <a:t>11</a:t>
            </a:r>
            <a:r>
              <a:rPr lang="fr-FR" sz="1200" dirty="0"/>
              <a:t> = 1,5.10</a:t>
            </a:r>
            <a:r>
              <a:rPr lang="fr-FR" sz="1200" baseline="30000" dirty="0"/>
              <a:t>-6</a:t>
            </a:r>
            <a:endParaRPr lang="en-US" sz="1200" baseline="30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DCDE5999-6EC1-49AE-8673-A5EE41EC5F4F}"/>
                  </a:ext>
                </a:extLst>
              </p:cNvPr>
              <p:cNvSpPr txBox="1"/>
              <p:nvPr/>
            </p:nvSpPr>
            <p:spPr>
              <a:xfrm>
                <a:off x="182698" y="5190195"/>
                <a:ext cx="1438376" cy="4681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200" i="1" smtClean="0">
                          <a:latin typeface="Cambria Math" panose="02040503050406030204" pitchFamily="18" charset="0"/>
                        </a:rPr>
                        <m:t>𝜖</m:t>
                      </m:r>
                      <m:r>
                        <a:rPr lang="fr-FR" sz="120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fr-FR" sz="1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fr-FR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2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fr-FR" sz="1200" i="1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2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fr-FR" sz="1200" i="1">
                                  <a:latin typeface="Cambria Math" panose="02040503050406030204" pitchFamily="18" charset="0"/>
                                </a:rPr>
                                <m:t>22</m:t>
                              </m:r>
                            </m:sub>
                          </m:sSub>
                          <m:r>
                            <a:rPr lang="fr-FR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fr-FR" sz="12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fr-FR" sz="12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fr-FR" sz="1200" i="1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  <m:sup>
                              <m:r>
                                <a:rPr lang="fr-FR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rad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DCDE5999-6EC1-49AE-8673-A5EE41EC5F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698" y="5190195"/>
                <a:ext cx="1438376" cy="46814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Flèche : droite 44">
            <a:extLst>
              <a:ext uri="{FF2B5EF4-FFF2-40B4-BE49-F238E27FC236}">
                <a16:creationId xmlns:a16="http://schemas.microsoft.com/office/drawing/2014/main" id="{050411A8-AB07-4BFA-875B-1963B7FB8126}"/>
              </a:ext>
            </a:extLst>
          </p:cNvPr>
          <p:cNvSpPr/>
          <p:nvPr/>
        </p:nvSpPr>
        <p:spPr>
          <a:xfrm>
            <a:off x="1743660" y="5334000"/>
            <a:ext cx="330359" cy="2038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77379093-D728-492B-8DE0-EEA9960D7054}"/>
              </a:ext>
            </a:extLst>
          </p:cNvPr>
          <p:cNvSpPr txBox="1"/>
          <p:nvPr/>
        </p:nvSpPr>
        <p:spPr>
          <a:xfrm>
            <a:off x="2321859" y="5190195"/>
            <a:ext cx="21964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Symbol" panose="05050102010706020507" pitchFamily="18" charset="2"/>
              </a:rPr>
              <a:t>e</a:t>
            </a:r>
            <a:r>
              <a:rPr lang="fr-FR" baseline="-25000" dirty="0"/>
              <a:t>n</a:t>
            </a:r>
            <a:r>
              <a:rPr lang="fr-FR" dirty="0"/>
              <a:t> = 1,7 mmmrad</a:t>
            </a:r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B28CC06-4191-4213-900A-E571CB05A96E}"/>
              </a:ext>
            </a:extLst>
          </p:cNvPr>
          <p:cNvSpPr/>
          <p:nvPr/>
        </p:nvSpPr>
        <p:spPr>
          <a:xfrm>
            <a:off x="4882331" y="3605808"/>
            <a:ext cx="5832649" cy="205252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04C1F21C-1649-41B7-9CA1-935FC4F07D49}"/>
              </a:ext>
            </a:extLst>
          </p:cNvPr>
          <p:cNvSpPr txBox="1"/>
          <p:nvPr/>
        </p:nvSpPr>
        <p:spPr>
          <a:xfrm>
            <a:off x="5962451" y="3591856"/>
            <a:ext cx="33885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Simulations ASTRA avec </a:t>
            </a:r>
            <a:r>
              <a:rPr lang="fr-FR" sz="1400" dirty="0" err="1">
                <a:latin typeface="Symbol" panose="05050102010706020507" pitchFamily="18" charset="2"/>
              </a:rPr>
              <a:t>s</a:t>
            </a:r>
            <a:r>
              <a:rPr lang="fr-FR" sz="1400" baseline="-25000" dirty="0" err="1"/>
              <a:t>laser</a:t>
            </a:r>
            <a:r>
              <a:rPr lang="fr-FR" sz="1400" dirty="0"/>
              <a:t> = 0,5 mm</a:t>
            </a:r>
            <a:endParaRPr lang="en-US" sz="1400" dirty="0"/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6BB69C4C-42EC-483D-9EC5-88783F9D14D3}"/>
              </a:ext>
            </a:extLst>
          </p:cNvPr>
          <p:cNvSpPr txBox="1"/>
          <p:nvPr/>
        </p:nvSpPr>
        <p:spPr>
          <a:xfrm>
            <a:off x="5098355" y="4207318"/>
            <a:ext cx="54726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44 A                   </a:t>
            </a:r>
            <a:r>
              <a:rPr lang="fr-FR" sz="1200" dirty="0">
                <a:latin typeface="Symbol" panose="05050102010706020507" pitchFamily="18" charset="2"/>
              </a:rPr>
              <a:t>e</a:t>
            </a:r>
            <a:r>
              <a:rPr lang="fr-FR" sz="1200" dirty="0"/>
              <a:t> (avant sol) = 1,97 mmmrad               </a:t>
            </a:r>
            <a:r>
              <a:rPr lang="fr-FR" sz="1200" dirty="0" err="1">
                <a:latin typeface="Symbol" panose="05050102010706020507" pitchFamily="18" charset="2"/>
              </a:rPr>
              <a:t>s</a:t>
            </a:r>
            <a:r>
              <a:rPr lang="fr-FR" sz="1200" baseline="-25000" dirty="0" err="1"/>
              <a:t>x,y</a:t>
            </a:r>
            <a:r>
              <a:rPr lang="fr-FR" sz="1200" baseline="-25000" dirty="0"/>
              <a:t> </a:t>
            </a:r>
            <a:r>
              <a:rPr lang="fr-FR" sz="1200" dirty="0"/>
              <a:t> (écran)= 1,21 mm</a:t>
            </a:r>
          </a:p>
          <a:p>
            <a:endParaRPr lang="fr-FR" sz="1200" dirty="0"/>
          </a:p>
          <a:p>
            <a:r>
              <a:rPr lang="fr-FR" sz="1200" dirty="0"/>
              <a:t>45,5                   </a:t>
            </a:r>
            <a:r>
              <a:rPr lang="fr-FR" sz="1200" dirty="0">
                <a:latin typeface="Symbol" panose="05050102010706020507" pitchFamily="18" charset="2"/>
              </a:rPr>
              <a:t>e</a:t>
            </a:r>
            <a:r>
              <a:rPr lang="fr-FR" sz="1200" dirty="0"/>
              <a:t> (avant sol) = 1,97 mmmrad               </a:t>
            </a:r>
            <a:r>
              <a:rPr lang="fr-FR" sz="1200" dirty="0" err="1">
                <a:latin typeface="Symbol" panose="05050102010706020507" pitchFamily="18" charset="2"/>
              </a:rPr>
              <a:t>s</a:t>
            </a:r>
            <a:r>
              <a:rPr lang="fr-FR" sz="1200" baseline="-25000" dirty="0" err="1"/>
              <a:t>x,y</a:t>
            </a:r>
            <a:r>
              <a:rPr lang="fr-FR" sz="1200" baseline="-25000" dirty="0"/>
              <a:t>  </a:t>
            </a:r>
            <a:r>
              <a:rPr lang="fr-FR" sz="1200" dirty="0"/>
              <a:t>(écran)= 0,42 mm</a:t>
            </a:r>
          </a:p>
          <a:p>
            <a:endParaRPr lang="fr-FR" sz="1200" dirty="0"/>
          </a:p>
          <a:p>
            <a:r>
              <a:rPr lang="fr-FR" sz="1200" dirty="0"/>
              <a:t>47                      </a:t>
            </a:r>
            <a:r>
              <a:rPr lang="fr-FR" sz="1200" dirty="0">
                <a:latin typeface="Symbol" panose="05050102010706020507" pitchFamily="18" charset="2"/>
              </a:rPr>
              <a:t>e</a:t>
            </a:r>
            <a:r>
              <a:rPr lang="fr-FR" sz="1200" dirty="0"/>
              <a:t> (avant sol) = 1,97 mmmrad               </a:t>
            </a:r>
            <a:r>
              <a:rPr lang="fr-FR" sz="1200" dirty="0" err="1">
                <a:latin typeface="Symbol" panose="05050102010706020507" pitchFamily="18" charset="2"/>
              </a:rPr>
              <a:t>s</a:t>
            </a:r>
            <a:r>
              <a:rPr lang="fr-FR" sz="1200" baseline="-25000" dirty="0" err="1"/>
              <a:t>x,y</a:t>
            </a:r>
            <a:r>
              <a:rPr lang="fr-FR" sz="1200" baseline="-25000" dirty="0"/>
              <a:t> </a:t>
            </a:r>
            <a:r>
              <a:rPr lang="fr-FR" sz="1200" dirty="0"/>
              <a:t>(écran)= 0,51 mm</a:t>
            </a:r>
          </a:p>
        </p:txBody>
      </p:sp>
    </p:spTree>
    <p:extLst>
      <p:ext uri="{BB962C8B-B14F-4D97-AF65-F5344CB8AC3E}">
        <p14:creationId xmlns:p14="http://schemas.microsoft.com/office/powerpoint/2010/main" val="37106015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F0CEB6-B77D-4934-92A5-FE6CA8D1A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conclusion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EE533FA-BDD9-464F-962F-8524B07DF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05/10/2026</a:t>
            </a:r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5BAEB373-A9F2-4433-A756-4ACFD210D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PERLE- Project Progress </a:t>
            </a:r>
            <a:r>
              <a:rPr lang="fr-FR" dirty="0" err="1"/>
              <a:t>Review</a:t>
            </a:r>
            <a:r>
              <a:rPr lang="fr-FR" dirty="0"/>
              <a:t>- 7-2026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9D0734CD-31A3-40D8-BB89-F8AEB25E9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41B2E03-A557-4FA4-97EC-70A238DD3E4E}"/>
              </a:ext>
            </a:extLst>
          </p:cNvPr>
          <p:cNvSpPr txBox="1"/>
          <p:nvPr/>
        </p:nvSpPr>
        <p:spPr>
          <a:xfrm>
            <a:off x="777875" y="797496"/>
            <a:ext cx="9373079" cy="45767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On peut faire des photocathodes avec QE ≈ 6,5 %   =&gt; potentiel pour 15 mA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00B050"/>
                </a:solidFill>
              </a:rPr>
              <a:t>On a fait 5,1 mA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Le courant donc le QE chute assez systématiquement, impact claquage très fort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Pourquoi? </a:t>
            </a:r>
          </a:p>
          <a:p>
            <a:pPr lvl="1" indent="0">
              <a:lnSpc>
                <a:spcPct val="150000"/>
              </a:lnSpc>
            </a:pPr>
            <a:r>
              <a:rPr lang="fr-FR" sz="1400" dirty="0"/>
              <a:t>Qualité du vide, bombardement des ions, densité de puissance laser? =&gt; voir après passage à 1 mm du laser</a:t>
            </a:r>
          </a:p>
          <a:p>
            <a:pPr lvl="1" indent="0">
              <a:lnSpc>
                <a:spcPct val="150000"/>
              </a:lnSpc>
            </a:pPr>
            <a:r>
              <a:rPr lang="fr-FR" sz="1400" dirty="0"/>
              <a:t>Aller hors axe pour un meilleur QE mais impact sur la qualité de faisceau à investiguer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Dynamique transverse: maintenant que le laser fait 1 mm, meilleurs résultats à venir?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Monter la haute tension? Mais problème de radiations à cause de l’effet de champ. </a:t>
            </a:r>
          </a:p>
          <a:p>
            <a:pPr>
              <a:lnSpc>
                <a:spcPct val="150000"/>
              </a:lnSpc>
            </a:pPr>
            <a:r>
              <a:rPr lang="fr-FR" sz="1400" dirty="0"/>
              <a:t>                 solution 1: ouvrir et nettoyer; non, pas le temps</a:t>
            </a:r>
          </a:p>
          <a:p>
            <a:pPr>
              <a:lnSpc>
                <a:spcPct val="150000"/>
              </a:lnSpc>
            </a:pPr>
            <a:r>
              <a:rPr lang="fr-FR" sz="1400" dirty="0"/>
              <a:t>                 solution 2: conditionner avec du gaz neutre comme le krypton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Workshop photocathode du 21 au 23/09:</a:t>
            </a:r>
          </a:p>
          <a:p>
            <a:pPr marL="1290638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Collègues impressionnés par nos progrès en 2 ans</a:t>
            </a:r>
          </a:p>
          <a:p>
            <a:pPr marL="1290638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Intérêt pour notre machine</a:t>
            </a:r>
          </a:p>
          <a:p>
            <a:pPr marL="1290638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400" dirty="0"/>
              <a:t>Intérêt pour une collaboration exprimée par INFN-Milan, HZB, STFC, université de Salerno  </a:t>
            </a:r>
          </a:p>
        </p:txBody>
      </p:sp>
    </p:spTree>
    <p:extLst>
      <p:ext uri="{BB962C8B-B14F-4D97-AF65-F5344CB8AC3E}">
        <p14:creationId xmlns:p14="http://schemas.microsoft.com/office/powerpoint/2010/main" val="289991711"/>
      </p:ext>
    </p:extLst>
  </p:cSld>
  <p:clrMapOvr>
    <a:masterClrMapping/>
  </p:clrMapOvr>
</p:sld>
</file>

<file path=ppt/theme/theme1.xml><?xml version="1.0" encoding="utf-8"?>
<a:theme xmlns:a="http://schemas.openxmlformats.org/drawingml/2006/main" name="1_modele-IJCLAb-powerpoi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38440</TotalTime>
  <Words>1100</Words>
  <Application>Microsoft Office PowerPoint</Application>
  <PresentationFormat>Personnalisé</PresentationFormat>
  <Paragraphs>179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Symbol</vt:lpstr>
      <vt:lpstr>1_modele-IJCLAb-powerpoint</vt:lpstr>
      <vt:lpstr>Présentation PowerPoint</vt:lpstr>
      <vt:lpstr>Etat d’avancement</vt:lpstr>
      <vt:lpstr>Etat d’avancement</vt:lpstr>
      <vt:lpstr>Etat d’avancement</vt:lpstr>
      <vt:lpstr>Etat d’avancement</vt:lpstr>
      <vt:lpstr>Etat d’avancement</vt:lpstr>
      <vt:lpstr>Etat d’avancement</vt:lpstr>
      <vt:lpstr>Etat d’avancement</vt:lpstr>
      <vt:lpstr>Etat d’avancement</vt:lpstr>
      <vt:lpstr>Etat d’avancement</vt:lpstr>
      <vt:lpstr>Etat d’avancement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Luc Petizon</dc:creator>
  <cp:lastModifiedBy>raphael roux</cp:lastModifiedBy>
  <cp:revision>2074</cp:revision>
  <dcterms:created xsi:type="dcterms:W3CDTF">2011-03-09T16:37:49Z</dcterms:created>
  <dcterms:modified xsi:type="dcterms:W3CDTF">2026-10-02T08:43:52Z</dcterms:modified>
</cp:coreProperties>
</file>