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</p:sldMasterIdLst>
  <p:notesMasterIdLst>
    <p:notesMasterId r:id="rId19"/>
  </p:notesMasterIdLst>
  <p:sldIdLst>
    <p:sldId id="259" r:id="rId2"/>
    <p:sldId id="322" r:id="rId3"/>
    <p:sldId id="323" r:id="rId4"/>
    <p:sldId id="324" r:id="rId5"/>
    <p:sldId id="325" r:id="rId6"/>
    <p:sldId id="326" r:id="rId7"/>
    <p:sldId id="327" r:id="rId8"/>
    <p:sldId id="360" r:id="rId9"/>
    <p:sldId id="328" r:id="rId10"/>
    <p:sldId id="334" r:id="rId11"/>
    <p:sldId id="335" r:id="rId12"/>
    <p:sldId id="350" r:id="rId13"/>
    <p:sldId id="336" r:id="rId14"/>
    <p:sldId id="337" r:id="rId15"/>
    <p:sldId id="359" r:id="rId16"/>
    <p:sldId id="338" r:id="rId17"/>
    <p:sldId id="358" r:id="rId18"/>
  </p:sldIdLst>
  <p:sldSz cx="10772775" cy="6059488"/>
  <p:notesSz cx="6858000" cy="9144000"/>
  <p:defaultTextStyle>
    <a:defPPr>
      <a:defRPr lang="fr-FR"/>
    </a:defPPr>
    <a:lvl1pPr algn="l" defTabSz="1004744" rtl="0" fontAlgn="base">
      <a:spcBef>
        <a:spcPct val="0"/>
      </a:spcBef>
      <a:spcAft>
        <a:spcPct val="0"/>
      </a:spcAft>
      <a:defRPr sz="1999" kern="1200">
        <a:solidFill>
          <a:schemeClr val="tx1"/>
        </a:solidFill>
        <a:latin typeface="Arial" charset="0"/>
        <a:ea typeface="+mn-ea"/>
        <a:cs typeface="Arial" charset="0"/>
      </a:defRPr>
    </a:lvl1pPr>
    <a:lvl2pPr marL="501578" indent="-44444" algn="l" defTabSz="1004744" rtl="0" fontAlgn="base">
      <a:spcBef>
        <a:spcPct val="0"/>
      </a:spcBef>
      <a:spcAft>
        <a:spcPct val="0"/>
      </a:spcAft>
      <a:defRPr sz="1999" kern="1200">
        <a:solidFill>
          <a:schemeClr val="tx1"/>
        </a:solidFill>
        <a:latin typeface="Arial" charset="0"/>
        <a:ea typeface="+mn-ea"/>
        <a:cs typeface="Arial" charset="0"/>
      </a:defRPr>
    </a:lvl2pPr>
    <a:lvl3pPr marL="1004744" indent="-90475" algn="l" defTabSz="1004744" rtl="0" fontAlgn="base">
      <a:spcBef>
        <a:spcPct val="0"/>
      </a:spcBef>
      <a:spcAft>
        <a:spcPct val="0"/>
      </a:spcAft>
      <a:defRPr sz="1999" kern="1200">
        <a:solidFill>
          <a:schemeClr val="tx1"/>
        </a:solidFill>
        <a:latin typeface="Arial" charset="0"/>
        <a:ea typeface="+mn-ea"/>
        <a:cs typeface="Arial" charset="0"/>
      </a:defRPr>
    </a:lvl3pPr>
    <a:lvl4pPr marL="1507909" indent="-136505" algn="l" defTabSz="1004744" rtl="0" fontAlgn="base">
      <a:spcBef>
        <a:spcPct val="0"/>
      </a:spcBef>
      <a:spcAft>
        <a:spcPct val="0"/>
      </a:spcAft>
      <a:defRPr sz="1999" kern="1200">
        <a:solidFill>
          <a:schemeClr val="tx1"/>
        </a:solidFill>
        <a:latin typeface="Arial" charset="0"/>
        <a:ea typeface="+mn-ea"/>
        <a:cs typeface="Arial" charset="0"/>
      </a:defRPr>
    </a:lvl4pPr>
    <a:lvl5pPr marL="2009487" indent="-180949" algn="l" defTabSz="1004744" rtl="0" fontAlgn="base">
      <a:spcBef>
        <a:spcPct val="0"/>
      </a:spcBef>
      <a:spcAft>
        <a:spcPct val="0"/>
      </a:spcAft>
      <a:defRPr sz="1999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673" algn="l" defTabSz="914269" rtl="0" eaLnBrk="1" latinLnBrk="0" hangingPunct="1">
      <a:defRPr sz="1999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807" algn="l" defTabSz="914269" rtl="0" eaLnBrk="1" latinLnBrk="0" hangingPunct="1">
      <a:defRPr sz="1999"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9942" algn="l" defTabSz="914269" rtl="0" eaLnBrk="1" latinLnBrk="0" hangingPunct="1">
      <a:defRPr sz="1999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077" algn="l" defTabSz="914269" rtl="0" eaLnBrk="1" latinLnBrk="0" hangingPunct="1">
      <a:defRPr sz="1999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909" userDrawn="1">
          <p15:clr>
            <a:srgbClr val="A4A3A4"/>
          </p15:clr>
        </p15:guide>
        <p15:guide id="2" pos="339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94B"/>
    <a:srgbClr val="FF6700"/>
    <a:srgbClr val="456487"/>
    <a:srgbClr val="E05314"/>
    <a:srgbClr val="6600CC"/>
    <a:srgbClr val="511F74"/>
    <a:srgbClr val="7A286A"/>
    <a:srgbClr val="DF8A2D"/>
    <a:srgbClr val="F39200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12" autoAdjust="0"/>
    <p:restoredTop sz="96291" autoAdjust="0"/>
  </p:normalViewPr>
  <p:slideViewPr>
    <p:cSldViewPr>
      <p:cViewPr>
        <p:scale>
          <a:sx n="125" d="100"/>
          <a:sy n="125" d="100"/>
        </p:scale>
        <p:origin x="786" y="30"/>
      </p:cViewPr>
      <p:guideLst>
        <p:guide orient="horz" pos="1909"/>
        <p:guide pos="33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6" d="100"/>
          <a:sy n="96" d="100"/>
        </p:scale>
        <p:origin x="3688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0553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0553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A0983F0-3B2B-4346-9D34-6FF74AEF7015}" type="datetimeFigureOut">
              <a:rPr lang="fr-FR"/>
              <a:pPr>
                <a:defRPr/>
              </a:pPr>
              <a:t>01/10/2026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0553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0553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3BC699F-DBFB-4FA7-9A20-949047200ED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39527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0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3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73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07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42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77" algn="l" defTabSz="91426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" y="1"/>
            <a:ext cx="10772418" cy="605948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044" y="149426"/>
            <a:ext cx="5688632" cy="432048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94B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4" y="1485901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4" y="2212976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1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6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1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05/10/2026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1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 - Project Progress Review - 6 - 2026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8" y="5714821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llipse 10"/>
          <p:cNvSpPr/>
          <p:nvPr userDrawn="1"/>
        </p:nvSpPr>
        <p:spPr>
          <a:xfrm rot="20947518">
            <a:off x="109594" y="136346"/>
            <a:ext cx="1993692" cy="10586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263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FCDDD6A-6318-C941-9A67-09D5B75CB2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16288"/>
          <a:stretch/>
        </p:blipFill>
        <p:spPr>
          <a:xfrm>
            <a:off x="71903" y="718146"/>
            <a:ext cx="846279" cy="46607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EA73405-F1D4-E64B-9AD0-873C04D618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909" y="281852"/>
            <a:ext cx="1010145" cy="61019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E3602F-F131-0C4F-9881-9C6BA266FB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b="27800"/>
          <a:stretch/>
        </p:blipFill>
        <p:spPr>
          <a:xfrm>
            <a:off x="26364" y="25888"/>
            <a:ext cx="1030695" cy="56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5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-fili-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8D861AC4-9170-4F20-A2F1-79B19EA6A0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" y="1"/>
            <a:ext cx="10772418" cy="605948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044" y="149426"/>
            <a:ext cx="5688632" cy="432048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94B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4" y="1485901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4" y="2212976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1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6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1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05/10/2026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1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 - Project Progress Review - 6 - 2026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8" y="5714821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1" y="1"/>
            <a:ext cx="921891" cy="653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263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1454340B-8381-4544-B0A1-5ED0B3EEF73B}"/>
              </a:ext>
            </a:extLst>
          </p:cNvPr>
          <p:cNvSpPr/>
          <p:nvPr userDrawn="1"/>
        </p:nvSpPr>
        <p:spPr>
          <a:xfrm rot="20947518">
            <a:off x="109594" y="136346"/>
            <a:ext cx="1993692" cy="105865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263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9FCDDD6A-6318-C941-9A67-09D5B75CB2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16288"/>
          <a:stretch/>
        </p:blipFill>
        <p:spPr>
          <a:xfrm>
            <a:off x="71903" y="718146"/>
            <a:ext cx="846279" cy="46607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0B8294E-85F2-4768-AED7-34D1D8612E2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909" y="281852"/>
            <a:ext cx="1010145" cy="61019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CE3602F-F131-0C4F-9881-9C6BA266FB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b="27800"/>
          <a:stretch/>
        </p:blipFill>
        <p:spPr>
          <a:xfrm>
            <a:off x="26364" y="25888"/>
            <a:ext cx="1030695" cy="56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1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simple : titre+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" y="0"/>
            <a:ext cx="10772415" cy="6059484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290044" y="149426"/>
            <a:ext cx="5688632" cy="432048"/>
          </a:xfrm>
        </p:spPr>
        <p:txBody>
          <a:bodyPr>
            <a:normAutofit/>
          </a:bodyPr>
          <a:lstStyle>
            <a:lvl1pPr>
              <a:defRPr sz="2200" b="1">
                <a:solidFill>
                  <a:srgbClr val="00294B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1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05/10/2026</a:t>
            </a:r>
            <a:endParaRPr lang="fr-FR" dirty="0"/>
          </a:p>
        </p:txBody>
      </p:sp>
      <p:sp>
        <p:nvSpPr>
          <p:cNvPr id="10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1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 - Project Progress Review - 6 - 2026</a:t>
            </a:r>
            <a:endParaRPr lang="fr-FR" dirty="0"/>
          </a:p>
        </p:txBody>
      </p:sp>
      <p:sp>
        <p:nvSpPr>
          <p:cNvPr id="11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8" y="5714821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273821" y="797497"/>
            <a:ext cx="10308112" cy="467144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FF6700"/>
                </a:solidFill>
              </a:defRPr>
            </a:lvl1pPr>
            <a:lvl2pPr>
              <a:defRPr sz="1800">
                <a:solidFill>
                  <a:srgbClr val="00294B"/>
                </a:solidFill>
              </a:defRPr>
            </a:lvl2pPr>
            <a:lvl3pPr>
              <a:defRPr sz="1600">
                <a:solidFill>
                  <a:srgbClr val="456487"/>
                </a:solidFill>
              </a:defRPr>
            </a:lvl3pPr>
            <a:lvl4pPr>
              <a:defRPr sz="1400">
                <a:solidFill>
                  <a:srgbClr val="456487"/>
                </a:solidFill>
              </a:defRPr>
            </a:lvl4pPr>
            <a:lvl5pPr>
              <a:defRPr sz="1400"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93431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41363" y="322264"/>
            <a:ext cx="9290050" cy="1171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612901"/>
            <a:ext cx="9290050" cy="3844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741364" y="5616575"/>
            <a:ext cx="2422525" cy="322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05/10/2026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568701" y="5616575"/>
            <a:ext cx="3635375" cy="322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PERLE - Project Progress Review - 6 - 2026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608889" y="5616575"/>
            <a:ext cx="2422525" cy="322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71596-5F9D-49C5-9701-16B3CA5431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465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10" r:id="rId2"/>
    <p:sldLayoutId id="2147483711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60.png"/><Relationship Id="rId21" Type="http://schemas.openxmlformats.org/officeDocument/2006/relationships/image" Target="../media/image44.png"/><Relationship Id="rId7" Type="http://schemas.openxmlformats.org/officeDocument/2006/relationships/image" Target="../media/image300.png"/><Relationship Id="rId12" Type="http://schemas.openxmlformats.org/officeDocument/2006/relationships/image" Target="../media/image350.png"/><Relationship Id="rId17" Type="http://schemas.openxmlformats.org/officeDocument/2006/relationships/image" Target="../media/image40.png"/><Relationship Id="rId25" Type="http://schemas.openxmlformats.org/officeDocument/2006/relationships/image" Target="../media/image48.png"/><Relationship Id="rId2" Type="http://schemas.openxmlformats.org/officeDocument/2006/relationships/image" Target="../media/image250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0.png"/><Relationship Id="rId11" Type="http://schemas.openxmlformats.org/officeDocument/2006/relationships/image" Target="../media/image340.png"/><Relationship Id="rId24" Type="http://schemas.openxmlformats.org/officeDocument/2006/relationships/image" Target="../media/image25.jpeg"/><Relationship Id="rId5" Type="http://schemas.openxmlformats.org/officeDocument/2006/relationships/image" Target="../media/image280.png"/><Relationship Id="rId15" Type="http://schemas.openxmlformats.org/officeDocument/2006/relationships/image" Target="../media/image38.png"/><Relationship Id="rId23" Type="http://schemas.openxmlformats.org/officeDocument/2006/relationships/image" Target="../media/image24.png"/><Relationship Id="rId10" Type="http://schemas.openxmlformats.org/officeDocument/2006/relationships/image" Target="../media/image330.png"/><Relationship Id="rId19" Type="http://schemas.openxmlformats.org/officeDocument/2006/relationships/image" Target="../media/image42.png"/><Relationship Id="rId4" Type="http://schemas.openxmlformats.org/officeDocument/2006/relationships/image" Target="../media/image270.png"/><Relationship Id="rId9" Type="http://schemas.openxmlformats.org/officeDocument/2006/relationships/image" Target="../media/image320.png"/><Relationship Id="rId14" Type="http://schemas.openxmlformats.org/officeDocument/2006/relationships/image" Target="../media/image37.png"/><Relationship Id="rId22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13" Type="http://schemas.openxmlformats.org/officeDocument/2006/relationships/image" Target="../media/image40.png"/><Relationship Id="rId18" Type="http://schemas.openxmlformats.org/officeDocument/2006/relationships/image" Target="../media/image38.png"/><Relationship Id="rId3" Type="http://schemas.openxmlformats.org/officeDocument/2006/relationships/image" Target="../media/image260.png"/><Relationship Id="rId21" Type="http://schemas.openxmlformats.org/officeDocument/2006/relationships/image" Target="../media/image51.png"/><Relationship Id="rId7" Type="http://schemas.openxmlformats.org/officeDocument/2006/relationships/image" Target="../media/image300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image" Target="../media/image250.png"/><Relationship Id="rId16" Type="http://schemas.openxmlformats.org/officeDocument/2006/relationships/image" Target="../media/image41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11" Type="http://schemas.openxmlformats.org/officeDocument/2006/relationships/image" Target="../media/image36.png"/><Relationship Id="rId24" Type="http://schemas.openxmlformats.org/officeDocument/2006/relationships/image" Target="../media/image54.png"/><Relationship Id="rId5" Type="http://schemas.openxmlformats.org/officeDocument/2006/relationships/image" Target="../media/image280.png"/><Relationship Id="rId15" Type="http://schemas.openxmlformats.org/officeDocument/2006/relationships/image" Target="../media/image43.png"/><Relationship Id="rId23" Type="http://schemas.openxmlformats.org/officeDocument/2006/relationships/image" Target="../media/image53.png"/><Relationship Id="rId10" Type="http://schemas.openxmlformats.org/officeDocument/2006/relationships/image" Target="../media/image330.png"/><Relationship Id="rId19" Type="http://schemas.openxmlformats.org/officeDocument/2006/relationships/image" Target="../media/image44.png"/><Relationship Id="rId4" Type="http://schemas.openxmlformats.org/officeDocument/2006/relationships/image" Target="../media/image270.png"/><Relationship Id="rId9" Type="http://schemas.openxmlformats.org/officeDocument/2006/relationships/image" Target="../media/image320.png"/><Relationship Id="rId14" Type="http://schemas.openxmlformats.org/officeDocument/2006/relationships/image" Target="../media/image39.png"/><Relationship Id="rId22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image" Target="../media/image27.png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330.png"/><Relationship Id="rId18" Type="http://schemas.openxmlformats.org/officeDocument/2006/relationships/image" Target="../media/image41.png"/><Relationship Id="rId3" Type="http://schemas.openxmlformats.org/officeDocument/2006/relationships/image" Target="../media/image260.png"/><Relationship Id="rId21" Type="http://schemas.openxmlformats.org/officeDocument/2006/relationships/image" Target="../media/image600.png"/><Relationship Id="rId7" Type="http://schemas.openxmlformats.org/officeDocument/2006/relationships/image" Target="../media/image43.png"/><Relationship Id="rId12" Type="http://schemas.openxmlformats.org/officeDocument/2006/relationships/image" Target="../media/image320.png"/><Relationship Id="rId17" Type="http://schemas.openxmlformats.org/officeDocument/2006/relationships/image" Target="../media/image570.png"/><Relationship Id="rId2" Type="http://schemas.openxmlformats.org/officeDocument/2006/relationships/image" Target="../media/image250.png"/><Relationship Id="rId16" Type="http://schemas.openxmlformats.org/officeDocument/2006/relationships/image" Target="../media/image560.png"/><Relationship Id="rId20" Type="http://schemas.openxmlformats.org/officeDocument/2006/relationships/image" Target="../media/image59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11" Type="http://schemas.openxmlformats.org/officeDocument/2006/relationships/image" Target="../media/image310.png"/><Relationship Id="rId5" Type="http://schemas.openxmlformats.org/officeDocument/2006/relationships/image" Target="../media/image280.png"/><Relationship Id="rId15" Type="http://schemas.openxmlformats.org/officeDocument/2006/relationships/image" Target="../media/image37.png"/><Relationship Id="rId23" Type="http://schemas.openxmlformats.org/officeDocument/2006/relationships/image" Target="../media/image51.png"/><Relationship Id="rId10" Type="http://schemas.openxmlformats.org/officeDocument/2006/relationships/image" Target="../media/image300.png"/><Relationship Id="rId19" Type="http://schemas.openxmlformats.org/officeDocument/2006/relationships/image" Target="../media/image580.png"/><Relationship Id="rId4" Type="http://schemas.openxmlformats.org/officeDocument/2006/relationships/image" Target="../media/image270.png"/><Relationship Id="rId9" Type="http://schemas.openxmlformats.org/officeDocument/2006/relationships/image" Target="../media/image550.png"/><Relationship Id="rId14" Type="http://schemas.openxmlformats.org/officeDocument/2006/relationships/image" Target="../media/image36.png"/><Relationship Id="rId22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620.png"/><Relationship Id="rId18" Type="http://schemas.openxmlformats.org/officeDocument/2006/relationships/image" Target="../media/image630.png"/><Relationship Id="rId3" Type="http://schemas.openxmlformats.org/officeDocument/2006/relationships/image" Target="../media/image260.png"/><Relationship Id="rId21" Type="http://schemas.openxmlformats.org/officeDocument/2006/relationships/image" Target="../media/image44.png"/><Relationship Id="rId7" Type="http://schemas.openxmlformats.org/officeDocument/2006/relationships/image" Target="../media/image43.png"/><Relationship Id="rId12" Type="http://schemas.openxmlformats.org/officeDocument/2006/relationships/image" Target="../media/image320.png"/><Relationship Id="rId17" Type="http://schemas.openxmlformats.org/officeDocument/2006/relationships/image" Target="../media/image41.png"/><Relationship Id="rId2" Type="http://schemas.openxmlformats.org/officeDocument/2006/relationships/image" Target="../media/image250.png"/><Relationship Id="rId16" Type="http://schemas.openxmlformats.org/officeDocument/2006/relationships/image" Target="../media/image570.png"/><Relationship Id="rId20" Type="http://schemas.openxmlformats.org/officeDocument/2006/relationships/image" Target="../media/image65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11" Type="http://schemas.openxmlformats.org/officeDocument/2006/relationships/image" Target="../media/image310.png"/><Relationship Id="rId24" Type="http://schemas.openxmlformats.org/officeDocument/2006/relationships/image" Target="../media/image30.png"/><Relationship Id="rId5" Type="http://schemas.openxmlformats.org/officeDocument/2006/relationships/image" Target="../media/image280.png"/><Relationship Id="rId15" Type="http://schemas.openxmlformats.org/officeDocument/2006/relationships/image" Target="../media/image37.png"/><Relationship Id="rId23" Type="http://schemas.openxmlformats.org/officeDocument/2006/relationships/image" Target="../media/image71.png"/><Relationship Id="rId10" Type="http://schemas.openxmlformats.org/officeDocument/2006/relationships/image" Target="../media/image300.png"/><Relationship Id="rId19" Type="http://schemas.openxmlformats.org/officeDocument/2006/relationships/image" Target="../media/image640.png"/><Relationship Id="rId4" Type="http://schemas.openxmlformats.org/officeDocument/2006/relationships/image" Target="../media/image270.png"/><Relationship Id="rId9" Type="http://schemas.openxmlformats.org/officeDocument/2006/relationships/image" Target="../media/image550.png"/><Relationship Id="rId14" Type="http://schemas.openxmlformats.org/officeDocument/2006/relationships/image" Target="../media/image36.png"/><Relationship Id="rId22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4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66C0526D-17A4-42D0-BCCD-0C23E8C8C6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6252" y="1712099"/>
            <a:ext cx="4426399" cy="347788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+mn-lt"/>
              </a:rPr>
              <a:t>PERLE PPR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05/10/2026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11" name="Espace réservé du pied de page 7">
            <a:extLst>
              <a:ext uri="{FF2B5EF4-FFF2-40B4-BE49-F238E27FC236}">
                <a16:creationId xmlns:a16="http://schemas.microsoft.com/office/drawing/2014/main" id="{6CCBA6E2-8E71-3848-AF27-2014123C6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 - Project Progress Review - 6 - 2026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>
          <a:xfrm>
            <a:off x="1713979" y="1996591"/>
            <a:ext cx="7577833" cy="674624"/>
          </a:xfrm>
        </p:spPr>
        <p:txBody>
          <a:bodyPr>
            <a:normAutofit fontScale="92500"/>
          </a:bodyPr>
          <a:lstStyle/>
          <a:p>
            <a:r>
              <a:rPr lang="fr-FR" sz="4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Project Progress </a:t>
            </a:r>
            <a:r>
              <a:rPr lang="fr-FR" sz="4000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Review</a:t>
            </a:r>
            <a:r>
              <a:rPr lang="fr-FR" sz="4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(PPR) 6-2026</a:t>
            </a:r>
          </a:p>
          <a:p>
            <a:endParaRPr lang="fr-FR" sz="40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D0CB390-A0DD-413A-A4C3-64683BBD8C54}"/>
              </a:ext>
            </a:extLst>
          </p:cNvPr>
          <p:cNvSpPr txBox="1"/>
          <p:nvPr/>
        </p:nvSpPr>
        <p:spPr>
          <a:xfrm>
            <a:off x="2692831" y="2260477"/>
            <a:ext cx="538566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latin typeface="+mn-lt"/>
              </a:rPr>
              <a:t>WP- 02 </a:t>
            </a:r>
            <a:endParaRPr lang="fr-FR" sz="2400" b="1" dirty="0">
              <a:latin typeface="+mn-lt"/>
            </a:endParaRPr>
          </a:p>
          <a:p>
            <a:pPr algn="ctr"/>
            <a:endParaRPr lang="fr-FR" sz="2400" b="1" dirty="0">
              <a:latin typeface="+mn-lt"/>
            </a:endParaRPr>
          </a:p>
          <a:p>
            <a:pPr algn="ctr"/>
            <a:r>
              <a:rPr lang="fr-FR" sz="2400" b="1" dirty="0">
                <a:latin typeface="+mn-lt"/>
              </a:rPr>
              <a:t>5 Octobre 2026</a:t>
            </a:r>
          </a:p>
        </p:txBody>
      </p:sp>
      <p:sp>
        <p:nvSpPr>
          <p:cNvPr id="15" name="ZoneTexte 1">
            <a:extLst>
              <a:ext uri="{FF2B5EF4-FFF2-40B4-BE49-F238E27FC236}">
                <a16:creationId xmlns:a16="http://schemas.microsoft.com/office/drawing/2014/main" id="{C6888389-1F0D-44C1-878A-8921488F6205}"/>
              </a:ext>
            </a:extLst>
          </p:cNvPr>
          <p:cNvSpPr txBox="1"/>
          <p:nvPr/>
        </p:nvSpPr>
        <p:spPr>
          <a:xfrm>
            <a:off x="1281931" y="4732870"/>
            <a:ext cx="7917917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algn="l" defTabSz="10048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501650" indent="-44450" algn="l" defTabSz="10048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1004888" indent="-90488" algn="l" defTabSz="10048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508125" indent="-136525" algn="l" defTabSz="10048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09775" indent="-180975" algn="l" defTabSz="10048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fr-FR" sz="1100" i="1" dirty="0"/>
              <a:t>R. </a:t>
            </a:r>
            <a:r>
              <a:rPr lang="fr-FR" sz="1100" i="1" dirty="0" err="1"/>
              <a:t>Abukeshek</a:t>
            </a:r>
            <a:r>
              <a:rPr lang="fr-FR" sz="1100" i="1" dirty="0"/>
              <a:t>, F. </a:t>
            </a:r>
            <a:r>
              <a:rPr lang="fr-FR" sz="1100" i="1" dirty="0" err="1"/>
              <a:t>Bouly</a:t>
            </a:r>
            <a:r>
              <a:rPr lang="fr-FR" sz="1100" i="1" dirty="0"/>
              <a:t>, A. </a:t>
            </a:r>
            <a:r>
              <a:rPr lang="fr-FR" sz="1100" i="1" dirty="0" err="1"/>
              <a:t>Cieplak</a:t>
            </a:r>
            <a:r>
              <a:rPr lang="fr-FR" sz="1100" i="1" dirty="0"/>
              <a:t>,  A. </a:t>
            </a:r>
            <a:r>
              <a:rPr lang="fr-FR" sz="1100" i="1" dirty="0" err="1"/>
              <a:t>Fomin</a:t>
            </a:r>
            <a:r>
              <a:rPr lang="fr-FR" sz="1100" i="1" dirty="0"/>
              <a:t>, J. Issa,  J. Michaud, L. Perrot, S. Wallon</a:t>
            </a:r>
          </a:p>
        </p:txBody>
      </p:sp>
    </p:spTree>
    <p:extLst>
      <p:ext uri="{BB962C8B-B14F-4D97-AF65-F5344CB8AC3E}">
        <p14:creationId xmlns:p14="http://schemas.microsoft.com/office/powerpoint/2010/main" val="1762675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15D8B4-4047-41AB-B160-434F9E23F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9963" y="149424"/>
            <a:ext cx="5688632" cy="432048"/>
          </a:xfrm>
        </p:spPr>
        <p:txBody>
          <a:bodyPr/>
          <a:lstStyle/>
          <a:p>
            <a:r>
              <a:rPr lang="fr-FR" dirty="0"/>
              <a:t>Avancement du TDR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63AC3E2-B7AE-44BF-AB6C-6B6F182BE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ADD2355-056F-437B-A83F-758559934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 - Project Progress Review - 6 - 2026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EBFBBA1-0A77-4355-B11E-C392A7955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2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E30FC40-D13E-4456-A959-4B26C09EC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74" y="1013520"/>
            <a:ext cx="4938754" cy="331683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54640E-B4AE-4A2A-914F-504E2037A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6778" y="1013520"/>
            <a:ext cx="5509647" cy="358408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C2D7F07-2AF6-4490-B3E4-98F43BD34419}"/>
              </a:ext>
            </a:extLst>
          </p:cNvPr>
          <p:cNvSpPr txBox="1"/>
          <p:nvPr/>
        </p:nvSpPr>
        <p:spPr>
          <a:xfrm>
            <a:off x="489843" y="4704294"/>
            <a:ext cx="5070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i="1" dirty="0"/>
              <a:t>Le TDR est rédigé dans (presque) son entièreté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34C38C3-5877-4B47-AA49-7B8F1988E883}"/>
              </a:ext>
            </a:extLst>
          </p:cNvPr>
          <p:cNvSpPr txBox="1"/>
          <p:nvPr/>
        </p:nvSpPr>
        <p:spPr>
          <a:xfrm>
            <a:off x="396736" y="5109015"/>
            <a:ext cx="21595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/>
              <a:t>(Injecteur on the </a:t>
            </a:r>
            <a:r>
              <a:rPr lang="fr-FR" sz="1600" i="1" dirty="0" err="1"/>
              <a:t>way</a:t>
            </a:r>
            <a:r>
              <a:rPr lang="fr-FR" sz="1600" i="1" dirty="0"/>
              <a:t>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07FE05-7D60-4B58-9B4B-46C0D528B053}"/>
              </a:ext>
            </a:extLst>
          </p:cNvPr>
          <p:cNvSpPr/>
          <p:nvPr/>
        </p:nvSpPr>
        <p:spPr>
          <a:xfrm>
            <a:off x="777874" y="1823624"/>
            <a:ext cx="2160241" cy="142318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62CE60-10EB-4DEB-BD88-B74B99E2D843}"/>
              </a:ext>
            </a:extLst>
          </p:cNvPr>
          <p:cNvSpPr/>
          <p:nvPr/>
        </p:nvSpPr>
        <p:spPr>
          <a:xfrm>
            <a:off x="453127" y="5119133"/>
            <a:ext cx="2160241" cy="322263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30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32E9E-82DD-4B53-A618-AC9E41348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Revue dynamique faisceau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BD8D89D-FF90-4D6E-8C50-0067183B4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CE98713-F60A-4FA9-9221-9FA5976F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 - Project Progress Review - 6 - 2026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65D615D-4B60-4545-A365-A656FC436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FDEA3B7-2E0C-43BA-A806-D603D0EFD1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/>
              <a:t>Une revue dynamique faisceau est prévue</a:t>
            </a:r>
          </a:p>
          <a:p>
            <a:pPr lvl="1"/>
            <a:r>
              <a:rPr lang="fr-FR" dirty="0"/>
              <a:t>Validation du design</a:t>
            </a:r>
          </a:p>
          <a:p>
            <a:pPr lvl="1"/>
            <a:r>
              <a:rPr lang="fr-FR" dirty="0"/>
              <a:t>Robustesse des études de dynamique faisceau</a:t>
            </a:r>
          </a:p>
          <a:p>
            <a:pPr lvl="1"/>
            <a:endParaRPr lang="fr-FR" dirty="0"/>
          </a:p>
          <a:p>
            <a:r>
              <a:rPr lang="fr-FR" dirty="0"/>
              <a:t>4 &amp; 5 Novembre 2026, salle DA</a:t>
            </a:r>
          </a:p>
          <a:p>
            <a:pPr lvl="1"/>
            <a:r>
              <a:rPr lang="fr-FR" dirty="0"/>
              <a:t>Design (Alex), dynamique faisceau (Julien) + </a:t>
            </a:r>
            <a:r>
              <a:rPr lang="fr-FR" dirty="0" err="1"/>
              <a:t>talks</a:t>
            </a:r>
            <a:r>
              <a:rPr lang="fr-FR" dirty="0"/>
              <a:t> Janine, </a:t>
            </a:r>
            <a:r>
              <a:rPr lang="fr-FR" dirty="0" err="1"/>
              <a:t>Rasha</a:t>
            </a:r>
            <a:r>
              <a:rPr lang="fr-FR" dirty="0"/>
              <a:t>, Arnaud, Raphael, Fred</a:t>
            </a:r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22D78872-2C4C-4434-AE7A-E64D74B32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867" y="2741712"/>
            <a:ext cx="328153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lvl="0" indent="-285750" defTabSz="914400" eaLnBrk="0" hangingPunct="0">
              <a:buFont typeface="Arial" panose="020B0604020202020204" pitchFamily="34" charset="0"/>
              <a:buChar char="•"/>
            </a:pPr>
            <a:r>
              <a:rPr lang="fr-FR" alt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David Douglas (</a:t>
            </a:r>
            <a:r>
              <a:rPr lang="fr-FR" altLang="fr-F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JLab</a:t>
            </a:r>
            <a:r>
              <a:rPr lang="fr-FR" alt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altLang="fr-F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ret</a:t>
            </a:r>
            <a:r>
              <a:rPr lang="fr-FR" alt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  <a:r>
              <a:rPr lang="fr-FR" altLang="fr-FR" sz="800" dirty="0"/>
              <a:t> </a:t>
            </a:r>
            <a:endParaRPr lang="fr-FR" altLang="fr-FR" sz="4000" dirty="0">
              <a:latin typeface="Arial" panose="020B0604020202020204" pitchFamily="34" charset="0"/>
            </a:endParaRPr>
          </a:p>
          <a:p>
            <a:pPr marL="285750" lvl="0" indent="-285750" defTabSz="914400" eaLnBrk="0" hangingPunct="0">
              <a:buFont typeface="Arial" panose="020B0604020202020204" pitchFamily="34" charset="0"/>
              <a:buChar char="•"/>
            </a:pPr>
            <a:r>
              <a:rPr lang="fr-FR" alt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Georg </a:t>
            </a:r>
            <a:r>
              <a:rPr lang="fr-FR" altLang="fr-F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Hoffstaetter</a:t>
            </a:r>
            <a:r>
              <a:rPr lang="fr-FR" alt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 (Cornell)</a:t>
            </a:r>
            <a:r>
              <a:rPr lang="fr-FR" altLang="fr-FR" sz="800" dirty="0"/>
              <a:t> </a:t>
            </a:r>
            <a:endParaRPr lang="fr-FR" altLang="fr-FR" sz="4000" dirty="0">
              <a:latin typeface="Arial" panose="020B0604020202020204" pitchFamily="34" charset="0"/>
            </a:endParaRPr>
          </a:p>
          <a:p>
            <a:pPr marL="285750" lvl="0" indent="-285750" defTabSz="914400" eaLnBrk="0" hangingPunct="0">
              <a:buFont typeface="Arial" panose="020B0604020202020204" pitchFamily="34" charset="0"/>
              <a:buChar char="•"/>
            </a:pPr>
            <a:r>
              <a:rPr lang="fr-FR" alt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Ioannis </a:t>
            </a:r>
            <a:r>
              <a:rPr lang="fr-FR" altLang="fr-F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Papaphilippou</a:t>
            </a:r>
            <a:r>
              <a:rPr lang="fr-FR" alt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 (CERN)</a:t>
            </a:r>
            <a:r>
              <a:rPr lang="fr-FR" altLang="fr-FR" sz="800" dirty="0"/>
              <a:t> </a:t>
            </a:r>
            <a:endParaRPr lang="fr-FR" altLang="fr-FR" sz="4000" dirty="0">
              <a:latin typeface="Arial" panose="020B0604020202020204" pitchFamily="34" charset="0"/>
            </a:endParaRPr>
          </a:p>
          <a:p>
            <a:pPr marL="285750" lvl="0" indent="-285750" defTabSz="914400" eaLnBrk="0" hangingPunct="0">
              <a:buFont typeface="Arial" panose="020B0604020202020204" pitchFamily="34" charset="0"/>
              <a:buChar char="•"/>
            </a:pPr>
            <a:r>
              <a:rPr lang="fr-FR" alt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Nicolas </a:t>
            </a:r>
            <a:r>
              <a:rPr lang="fr-FR" altLang="fr-F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Pichoff</a:t>
            </a:r>
            <a:r>
              <a:rPr lang="fr-FR" alt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 (CEA)</a:t>
            </a:r>
          </a:p>
          <a:p>
            <a:pPr marL="285750" lvl="0" indent="-285750" defTabSz="914400" eaLnBrk="0" hangingPunct="0">
              <a:buFont typeface="Arial" panose="020B0604020202020204" pitchFamily="34" charset="0"/>
              <a:buChar char="•"/>
            </a:pPr>
            <a:r>
              <a:rPr lang="fr-FR" alt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Peter Williams (STFC-UKRI)</a:t>
            </a:r>
            <a:r>
              <a:rPr lang="fr-FR" altLang="fr-FR" sz="800" dirty="0"/>
              <a:t> </a:t>
            </a:r>
            <a:endParaRPr lang="fr-FR" altLang="fr-FR" sz="4000" dirty="0">
              <a:latin typeface="Arial" panose="020B0604020202020204" pitchFamily="34" charset="0"/>
            </a:endParaRPr>
          </a:p>
          <a:p>
            <a:pPr marL="285750" lvl="0" indent="-285750" defTabSz="914400" eaLnBrk="0" hangingPunct="0">
              <a:buFont typeface="Arial" panose="020B0604020202020204" pitchFamily="34" charset="0"/>
              <a:buChar char="•"/>
            </a:pPr>
            <a:r>
              <a:rPr lang="fr-FR" alt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Alex Bogacz (</a:t>
            </a:r>
            <a:r>
              <a:rPr lang="fr-FR" altLang="fr-F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JLab</a:t>
            </a:r>
            <a:r>
              <a:rPr lang="fr-FR" alt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fr-FR" altLang="fr-FR" sz="800" dirty="0"/>
              <a:t> </a:t>
            </a:r>
            <a:endParaRPr lang="fr-FR" altLang="fr-FR" sz="4000" dirty="0">
              <a:latin typeface="Arial" panose="020B0604020202020204" pitchFamily="34" charset="0"/>
            </a:endParaRPr>
          </a:p>
        </p:txBody>
      </p:sp>
      <p:sp>
        <p:nvSpPr>
          <p:cNvPr id="9" name="Accolade fermante 8">
            <a:extLst>
              <a:ext uri="{FF2B5EF4-FFF2-40B4-BE49-F238E27FC236}">
                <a16:creationId xmlns:a16="http://schemas.microsoft.com/office/drawing/2014/main" id="{D1854646-7FE9-46F7-9743-9D948615DC29}"/>
              </a:ext>
            </a:extLst>
          </p:cNvPr>
          <p:cNvSpPr/>
          <p:nvPr/>
        </p:nvSpPr>
        <p:spPr>
          <a:xfrm>
            <a:off x="3987406" y="2885728"/>
            <a:ext cx="1110949" cy="151216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13D887E-AFD4-476C-A9AB-9583BB775858}"/>
              </a:ext>
            </a:extLst>
          </p:cNvPr>
          <p:cNvSpPr txBox="1"/>
          <p:nvPr/>
        </p:nvSpPr>
        <p:spPr>
          <a:xfrm>
            <a:off x="5242371" y="3441821"/>
            <a:ext cx="3246402" cy="399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Comité de revue de qualité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ABDD0BD-9716-4B77-8435-54720C2B1458}"/>
              </a:ext>
            </a:extLst>
          </p:cNvPr>
          <p:cNvSpPr txBox="1"/>
          <p:nvPr/>
        </p:nvSpPr>
        <p:spPr>
          <a:xfrm>
            <a:off x="905540" y="4853651"/>
            <a:ext cx="8385629" cy="399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Le chapitre du TDR servira de document de référence pour la revue</a:t>
            </a:r>
          </a:p>
        </p:txBody>
      </p:sp>
    </p:spTree>
    <p:extLst>
      <p:ext uri="{BB962C8B-B14F-4D97-AF65-F5344CB8AC3E}">
        <p14:creationId xmlns:p14="http://schemas.microsoft.com/office/powerpoint/2010/main" val="3531077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94522D-474F-45A6-B52A-6D6398FF2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Conférence ERL 2026 - Mainz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BCD89D0-704E-44A9-9C0C-E46CF320E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4A5115-1092-4195-B58E-9DA4BBDA2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 - Project Progress Review - 6 - 2026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E4B7FAD-C944-48CA-A61C-51900C27C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4B4D566-F9D2-4D6A-9F02-ED5C1946851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/>
              <a:t>3 </a:t>
            </a:r>
            <a:r>
              <a:rPr lang="fr-FR" dirty="0" err="1"/>
              <a:t>talks</a:t>
            </a:r>
            <a:r>
              <a:rPr lang="fr-FR" dirty="0"/>
              <a:t> (BD) présentés, dans une session dédiée à PERLE : 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dirty="0"/>
              <a:t>Alex : Design of PERLE</a:t>
            </a:r>
          </a:p>
          <a:p>
            <a:pPr lvl="1"/>
            <a:r>
              <a:rPr lang="fr-FR" dirty="0"/>
              <a:t>Julien : Beam </a:t>
            </a:r>
            <a:r>
              <a:rPr lang="fr-FR" dirty="0" err="1"/>
              <a:t>dynamics</a:t>
            </a:r>
            <a:endParaRPr lang="fr-FR" dirty="0"/>
          </a:p>
          <a:p>
            <a:pPr lvl="1"/>
            <a:r>
              <a:rPr lang="fr-FR" dirty="0"/>
              <a:t>Janine : Longitudinal </a:t>
            </a:r>
            <a:r>
              <a:rPr lang="fr-FR" dirty="0" err="1"/>
              <a:t>matching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6BD9A61-CC39-4AF8-89E8-D7EE0624E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299" y="1229544"/>
            <a:ext cx="5688632" cy="2024802"/>
          </a:xfrm>
          <a:prstGeom prst="rect">
            <a:avLst/>
          </a:prstGeom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1351DAFD-1350-4CDF-8617-D1A3353391C5}"/>
              </a:ext>
            </a:extLst>
          </p:cNvPr>
          <p:cNvSpPr/>
          <p:nvPr/>
        </p:nvSpPr>
        <p:spPr>
          <a:xfrm>
            <a:off x="3658195" y="1877616"/>
            <a:ext cx="936104" cy="72008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F274B8EA-7517-4178-B463-248A964D4F03}"/>
              </a:ext>
            </a:extLst>
          </p:cNvPr>
          <p:cNvSpPr/>
          <p:nvPr/>
        </p:nvSpPr>
        <p:spPr>
          <a:xfrm>
            <a:off x="3667546" y="2182416"/>
            <a:ext cx="936104" cy="72008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D909E621-B9F6-44B5-B2A3-CA772CCBFBB3}"/>
              </a:ext>
            </a:extLst>
          </p:cNvPr>
          <p:cNvSpPr/>
          <p:nvPr/>
        </p:nvSpPr>
        <p:spPr>
          <a:xfrm>
            <a:off x="4162251" y="2500305"/>
            <a:ext cx="659042" cy="72008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1AC49E9-50CC-4A64-921B-EE4E9767DD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928" b="20363"/>
          <a:stretch/>
        </p:blipFill>
        <p:spPr>
          <a:xfrm>
            <a:off x="1059273" y="3502634"/>
            <a:ext cx="3060341" cy="194307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472CED7-B70A-4F06-893E-26C6A32BB1A7}"/>
              </a:ext>
            </a:extLst>
          </p:cNvPr>
          <p:cNvSpPr txBox="1"/>
          <p:nvPr/>
        </p:nvSpPr>
        <p:spPr>
          <a:xfrm>
            <a:off x="4738315" y="3673797"/>
            <a:ext cx="5544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u="sng" dirty="0"/>
              <a:t>Nous hébergerons la prochaine conférence ERL à </a:t>
            </a:r>
            <a:r>
              <a:rPr lang="fr-FR" sz="1600" u="sng" dirty="0" err="1"/>
              <a:t>IJCLab</a:t>
            </a:r>
            <a:r>
              <a:rPr lang="fr-FR" sz="1600" u="sng" dirty="0"/>
              <a:t> !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0239403-7EBB-4C8A-AE9F-48A12BD2FE88}"/>
              </a:ext>
            </a:extLst>
          </p:cNvPr>
          <p:cNvSpPr txBox="1"/>
          <p:nvPr/>
        </p:nvSpPr>
        <p:spPr>
          <a:xfrm>
            <a:off x="7075247" y="4130810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u="sng" dirty="0"/>
              <a:t>2028</a:t>
            </a:r>
            <a:endParaRPr lang="fr-FR" b="1" u="sng" dirty="0"/>
          </a:p>
        </p:txBody>
      </p:sp>
    </p:spTree>
    <p:extLst>
      <p:ext uri="{BB962C8B-B14F-4D97-AF65-F5344CB8AC3E}">
        <p14:creationId xmlns:p14="http://schemas.microsoft.com/office/powerpoint/2010/main" val="239970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DFC7D-5B2F-4E03-B7A1-B9632A1BA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Retour des visites des ERL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6759F76-FC7F-4258-8020-E9A58F91E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22CC90A-824A-4D57-A93C-E08784D32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 - Project Progress Review - 6 - 2026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854FA6D-68EE-46EA-97F0-1060952DA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F59F50E9-598D-4518-8E8D-4ABCB337952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628048" y="2666461"/>
            <a:ext cx="2925420" cy="2925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3FF7F8B-9CF9-40EE-AF9D-E352283EA234}"/>
              </a:ext>
            </a:extLst>
          </p:cNvPr>
          <p:cNvSpPr txBox="1"/>
          <p:nvPr/>
        </p:nvSpPr>
        <p:spPr>
          <a:xfrm>
            <a:off x="633859" y="963255"/>
            <a:ext cx="3889847" cy="399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MESA – Mainz : ERL 1mA 3-tour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5C718D0-BB70-4067-BE9F-88B243A59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483" y="1541603"/>
            <a:ext cx="3835266" cy="215733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504F368-B56A-4ACD-B5B6-41320037CFEB}"/>
                  </a:ext>
                </a:extLst>
              </p:cNvPr>
              <p:cNvSpPr txBox="1"/>
              <p:nvPr/>
            </p:nvSpPr>
            <p:spPr>
              <a:xfrm>
                <a:off x="5170381" y="2014466"/>
                <a:ext cx="3168352" cy="10152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dirty="0"/>
                  <a:t>Expérience MAGIX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fr-FR" dirty="0"/>
                  <a:t> </a:t>
                </a:r>
                <a:r>
                  <a:rPr lang="fr-FR" dirty="0" err="1"/>
                  <a:t>scattering</a:t>
                </a:r>
                <a:r>
                  <a:rPr lang="fr-FR" dirty="0"/>
                  <a:t> (~DESTIN)</a:t>
                </a:r>
              </a:p>
              <a:p>
                <a:r>
                  <a:rPr lang="fr-FR" dirty="0"/>
                  <a:t>Clé en main (</a:t>
                </a:r>
                <a:r>
                  <a:rPr lang="fr-FR" dirty="0" err="1"/>
                  <a:t>Danfysik</a:t>
                </a:r>
                <a:r>
                  <a:rPr lang="fr-FR" dirty="0"/>
                  <a:t>)</a:t>
                </a:r>
              </a:p>
            </p:txBody>
          </p:sp>
        </mc:Choice>
        <mc:Fallback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C504F368-B56A-4ACD-B5B6-41320037CF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0381" y="2014466"/>
                <a:ext cx="3168352" cy="1015278"/>
              </a:xfrm>
              <a:prstGeom prst="rect">
                <a:avLst/>
              </a:prstGeom>
              <a:blipFill>
                <a:blip r:embed="rId3"/>
                <a:stretch>
                  <a:fillRect l="-1923" t="-2395" b="-958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age 11">
            <a:extLst>
              <a:ext uri="{FF2B5EF4-FFF2-40B4-BE49-F238E27FC236}">
                <a16:creationId xmlns:a16="http://schemas.microsoft.com/office/drawing/2014/main" id="{0F521748-C4D2-4EAF-89A6-1E8EEDD9D3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1091" y="1916406"/>
            <a:ext cx="1646977" cy="2925421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245BF7B-8AE5-4E1B-AD3D-ADEE7A16894A}"/>
              </a:ext>
            </a:extLst>
          </p:cNvPr>
          <p:cNvSpPr txBox="1"/>
          <p:nvPr/>
        </p:nvSpPr>
        <p:spPr>
          <a:xfrm>
            <a:off x="5170381" y="3775356"/>
            <a:ext cx="3168352" cy="707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Local d’assemblage d’aimants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A0BDB2F-168F-4812-8587-F51B82357012}"/>
              </a:ext>
            </a:extLst>
          </p:cNvPr>
          <p:cNvSpPr txBox="1"/>
          <p:nvPr/>
        </p:nvSpPr>
        <p:spPr>
          <a:xfrm>
            <a:off x="561851" y="4973960"/>
            <a:ext cx="72250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/>
              <a:t>La machine est en cours de construction, on attend les 1ers résultats</a:t>
            </a:r>
          </a:p>
          <a:p>
            <a:r>
              <a:rPr lang="fr-FR" sz="1800" dirty="0"/>
              <a:t>Possibilité de collaboration future (similaire à </a:t>
            </a:r>
            <a:r>
              <a:rPr lang="fr-FR" sz="1800" dirty="0" err="1"/>
              <a:t>cERL</a:t>
            </a:r>
            <a:r>
              <a:rPr lang="fr-FR" sz="1800" dirty="0"/>
              <a:t>) ?</a:t>
            </a:r>
          </a:p>
        </p:txBody>
      </p:sp>
    </p:spTree>
    <p:extLst>
      <p:ext uri="{BB962C8B-B14F-4D97-AF65-F5344CB8AC3E}">
        <p14:creationId xmlns:p14="http://schemas.microsoft.com/office/powerpoint/2010/main" val="3959016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DFC7D-5B2F-4E03-B7A1-B9632A1BA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Retour des visites des ERL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6759F76-FC7F-4258-8020-E9A58F91E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22CC90A-824A-4D57-A93C-E08784D32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 - Project Progress Review - 6 - 2026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854FA6D-68EE-46EA-97F0-1060952DA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C2FCF0A-B753-441A-AE0B-D555B81446C5}"/>
              </a:ext>
            </a:extLst>
          </p:cNvPr>
          <p:cNvSpPr txBox="1"/>
          <p:nvPr/>
        </p:nvSpPr>
        <p:spPr>
          <a:xfrm>
            <a:off x="417835" y="915333"/>
            <a:ext cx="3310650" cy="399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S-</a:t>
            </a:r>
            <a:r>
              <a:rPr lang="fr-FR" dirty="0" err="1"/>
              <a:t>Dalinac</a:t>
            </a:r>
            <a:r>
              <a:rPr lang="fr-FR" dirty="0"/>
              <a:t> : ERL 3 tours, µA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55E9A1D-96DB-48ED-9EA7-E346B3DB3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010" y="1551420"/>
            <a:ext cx="2197689" cy="390361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B7B46BC-3990-427A-AC1C-CFB9985F7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843" y="1551419"/>
            <a:ext cx="2192186" cy="389384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F923BEF-DD54-49E9-809F-43CA6CADD13B}"/>
              </a:ext>
            </a:extLst>
          </p:cNvPr>
          <p:cNvSpPr txBox="1"/>
          <p:nvPr/>
        </p:nvSpPr>
        <p:spPr>
          <a:xfrm>
            <a:off x="5687292" y="1747764"/>
            <a:ext cx="368337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Machine très compacte, avec une forte priorité sur la physique</a:t>
            </a:r>
          </a:p>
          <a:p>
            <a:endParaRPr lang="fr-FR" sz="1600" dirty="0"/>
          </a:p>
          <a:p>
            <a:r>
              <a:rPr lang="fr-FR" sz="1600" dirty="0"/>
              <a:t>Temps de réglage de ma machine : </a:t>
            </a:r>
          </a:p>
          <a:p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1 tour (pas ERL) : 1 semaine !!!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3 tours (pas ERL) : </a:t>
            </a:r>
            <a:r>
              <a:rPr lang="fr-FR" sz="1600" b="1" dirty="0"/>
              <a:t>1 mois !!!!!!!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15 « opérateurs 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Pas de shift de nuit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PhD </a:t>
            </a:r>
            <a:r>
              <a:rPr lang="fr-FR" sz="1600" dirty="0" err="1"/>
              <a:t>students</a:t>
            </a:r>
            <a:r>
              <a:rPr lang="fr-FR" sz="1600" dirty="0"/>
              <a:t> restent la nuit pour surveiller</a:t>
            </a:r>
          </a:p>
        </p:txBody>
      </p:sp>
    </p:spTree>
    <p:extLst>
      <p:ext uri="{BB962C8B-B14F-4D97-AF65-F5344CB8AC3E}">
        <p14:creationId xmlns:p14="http://schemas.microsoft.com/office/powerpoint/2010/main" val="413632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D4911E-E5FD-4C48-A267-41AC72B29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923" y="143778"/>
            <a:ext cx="7344815" cy="432048"/>
          </a:xfrm>
        </p:spPr>
        <p:txBody>
          <a:bodyPr>
            <a:normAutofit/>
          </a:bodyPr>
          <a:lstStyle/>
          <a:p>
            <a:r>
              <a:rPr lang="fr-FR" dirty="0"/>
              <a:t>Quelques derniers résultats – </a:t>
            </a:r>
            <a:r>
              <a:rPr lang="fr-FR" sz="2000" b="0" i="1" dirty="0"/>
              <a:t>mesure longueur de paquet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86940A4-EEDB-43C5-AE80-AD33370A1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AD14513-C65C-4901-9A68-F8FE8FB1E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 - Project Progress Review - 6 - 2026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46BC093-B952-4111-B2C1-604338676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7" name="Espace réservé du contenu 7">
            <a:extLst>
              <a:ext uri="{FF2B5EF4-FFF2-40B4-BE49-F238E27FC236}">
                <a16:creationId xmlns:a16="http://schemas.microsoft.com/office/drawing/2014/main" id="{AC37F800-D93D-48AF-B6D4-DF209E0DBA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26006" y="2604410"/>
            <a:ext cx="8120762" cy="2719757"/>
          </a:xfr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322681C-9139-4125-B21C-701C324B8407}"/>
              </a:ext>
            </a:extLst>
          </p:cNvPr>
          <p:cNvSpPr txBox="1"/>
          <p:nvPr/>
        </p:nvSpPr>
        <p:spPr>
          <a:xfrm>
            <a:off x="1038453" y="869504"/>
            <a:ext cx="5378395" cy="399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Design of an RF transverse </a:t>
            </a:r>
            <a:r>
              <a:rPr lang="fr-FR" b="1" dirty="0" err="1"/>
              <a:t>deflecting</a:t>
            </a:r>
            <a:r>
              <a:rPr lang="fr-FR" b="1" dirty="0"/>
              <a:t> </a:t>
            </a:r>
            <a:r>
              <a:rPr lang="fr-FR" b="1" dirty="0" err="1"/>
              <a:t>cavity</a:t>
            </a:r>
            <a:endParaRPr lang="fr-FR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CC3C965-06FC-47C4-9A45-AB36E5812C9F}"/>
              </a:ext>
            </a:extLst>
          </p:cNvPr>
          <p:cNvSpPr txBox="1"/>
          <p:nvPr/>
        </p:nvSpPr>
        <p:spPr>
          <a:xfrm>
            <a:off x="482248" y="1450168"/>
            <a:ext cx="57214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600" dirty="0" err="1"/>
              <a:t>Located</a:t>
            </a:r>
            <a:r>
              <a:rPr lang="fr-FR" sz="1600" dirty="0"/>
              <a:t> at the end of diagnostic </a:t>
            </a:r>
            <a:r>
              <a:rPr lang="fr-FR" sz="1600" dirty="0" err="1"/>
              <a:t>beam</a:t>
            </a:r>
            <a:r>
              <a:rPr lang="fr-FR" sz="1600" dirty="0"/>
              <a:t> line, </a:t>
            </a:r>
            <a:r>
              <a:rPr lang="fr-FR" sz="1600" dirty="0" err="1"/>
              <a:t>after</a:t>
            </a:r>
            <a:r>
              <a:rPr lang="fr-FR" sz="1600" dirty="0"/>
              <a:t> injection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600" dirty="0"/>
              <a:t>RF </a:t>
            </a:r>
            <a:r>
              <a:rPr lang="fr-FR" sz="1600" dirty="0" err="1"/>
              <a:t>cavity</a:t>
            </a:r>
            <a:r>
              <a:rPr lang="fr-FR" sz="1600" dirty="0"/>
              <a:t> : conversion </a:t>
            </a:r>
            <a:r>
              <a:rPr lang="fr-FR" sz="1600" b="1" dirty="0"/>
              <a:t>z</a:t>
            </a:r>
            <a:r>
              <a:rPr lang="fr-FR" sz="1600" dirty="0"/>
              <a:t> </a:t>
            </a:r>
            <a:r>
              <a:rPr lang="fr-FR" sz="1600" dirty="0">
                <a:sym typeface="Wingdings" panose="05000000000000000000" pitchFamily="2" charset="2"/>
              </a:rPr>
              <a:t></a:t>
            </a:r>
            <a:r>
              <a:rPr lang="fr-FR" sz="1600" dirty="0"/>
              <a:t> </a:t>
            </a:r>
            <a:r>
              <a:rPr lang="fr-FR" sz="1600" b="1" dirty="0"/>
              <a:t>y</a:t>
            </a:r>
            <a:r>
              <a:rPr lang="fr-FR" sz="16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1600" dirty="0" err="1"/>
              <a:t>Spectrometer</a:t>
            </a:r>
            <a:r>
              <a:rPr lang="fr-FR" sz="1600" dirty="0"/>
              <a:t> </a:t>
            </a:r>
            <a:r>
              <a:rPr lang="fr-FR" sz="1600" dirty="0" err="1"/>
              <a:t>dipole</a:t>
            </a:r>
            <a:r>
              <a:rPr lang="fr-FR" sz="1600" dirty="0"/>
              <a:t> : conversion </a:t>
            </a:r>
            <a:r>
              <a:rPr lang="fr-FR" sz="1600" b="1" dirty="0"/>
              <a:t>pz</a:t>
            </a:r>
            <a:r>
              <a:rPr lang="fr-FR" sz="1600" dirty="0"/>
              <a:t> </a:t>
            </a:r>
            <a:r>
              <a:rPr lang="fr-FR" sz="1600" dirty="0">
                <a:sym typeface="Wingdings" panose="05000000000000000000" pitchFamily="2" charset="2"/>
              </a:rPr>
              <a:t></a:t>
            </a:r>
            <a:r>
              <a:rPr lang="fr-FR" sz="1600" dirty="0"/>
              <a:t> </a:t>
            </a:r>
            <a:r>
              <a:rPr lang="fr-FR" sz="1600" b="1" dirty="0"/>
              <a:t>x</a:t>
            </a:r>
          </a:p>
        </p:txBody>
      </p:sp>
      <p:sp>
        <p:nvSpPr>
          <p:cNvPr id="10" name="Accolade fermante 9">
            <a:extLst>
              <a:ext uri="{FF2B5EF4-FFF2-40B4-BE49-F238E27FC236}">
                <a16:creationId xmlns:a16="http://schemas.microsoft.com/office/drawing/2014/main" id="{92F88156-6AB9-4DB3-A802-BD7F03B01848}"/>
              </a:ext>
            </a:extLst>
          </p:cNvPr>
          <p:cNvSpPr/>
          <p:nvPr/>
        </p:nvSpPr>
        <p:spPr>
          <a:xfrm>
            <a:off x="6242888" y="1517576"/>
            <a:ext cx="432048" cy="696180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6BDFD14-770D-4506-BC09-A6106CEDB9CF}"/>
              </a:ext>
            </a:extLst>
          </p:cNvPr>
          <p:cNvSpPr txBox="1"/>
          <p:nvPr/>
        </p:nvSpPr>
        <p:spPr>
          <a:xfrm>
            <a:off x="6962968" y="1711777"/>
            <a:ext cx="2526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/>
              <a:t>Measurement</a:t>
            </a:r>
            <a:r>
              <a:rPr lang="fr-FR" sz="1400" dirty="0"/>
              <a:t> on YAG screen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F7BD29-BBB7-466F-B678-9AA6F97FCBE9}"/>
              </a:ext>
            </a:extLst>
          </p:cNvPr>
          <p:cNvSpPr/>
          <p:nvPr/>
        </p:nvSpPr>
        <p:spPr>
          <a:xfrm>
            <a:off x="1353939" y="2529256"/>
            <a:ext cx="8280920" cy="28767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8191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AF5E2-AE80-461D-A209-AE595B1AF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Transport dans la machine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136FC85-5F16-463E-876F-D05133EC1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776653D-59DF-4BFB-89D4-3A2EDF942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 - Project Progress Review - 6 - 2026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48E53A-AE78-4CFB-9695-B672B275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7" name="Espace réservé du contenu 8">
            <a:extLst>
              <a:ext uri="{FF2B5EF4-FFF2-40B4-BE49-F238E27FC236}">
                <a16:creationId xmlns:a16="http://schemas.microsoft.com/office/drawing/2014/main" id="{2317C24E-3855-4D23-9DAE-0596641A4A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73819" y="941512"/>
            <a:ext cx="7199803" cy="2879921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736C3F-BAD4-4F90-A3CF-ED277E4A0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19" y="3749824"/>
            <a:ext cx="6781283" cy="135625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70AA966-B594-4199-AAE0-4C36BD18B7CF}"/>
                  </a:ext>
                </a:extLst>
              </p:cNvPr>
              <p:cNvSpPr txBox="1"/>
              <p:nvPr/>
            </p:nvSpPr>
            <p:spPr>
              <a:xfrm>
                <a:off x="1160765" y="5250933"/>
                <a:ext cx="5425909" cy="3101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i="1" dirty="0"/>
                  <a:t>PERLE </a:t>
                </a:r>
                <a:r>
                  <a:rPr lang="fr-FR" sz="1400" i="1" dirty="0" err="1"/>
                  <a:t>lattice</a:t>
                </a:r>
                <a:r>
                  <a:rPr lang="fr-FR" sz="1400" i="1" dirty="0"/>
                  <a:t> </a:t>
                </a:r>
                <a:r>
                  <a:rPr lang="fr-FR" sz="1400" i="1" dirty="0" err="1"/>
                  <a:t>simulated</a:t>
                </a:r>
                <a:r>
                  <a:rPr lang="fr-FR" sz="1400" i="1" dirty="0"/>
                  <a:t> </a:t>
                </a:r>
                <a:r>
                  <a:rPr lang="fr-FR" sz="1400" i="1" dirty="0" err="1"/>
                  <a:t>with</a:t>
                </a:r>
                <a:r>
                  <a:rPr lang="fr-FR" sz="1400" i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fr-FR" sz="1400" i="1" dirty="0"/>
                  <a:t> </a:t>
                </a:r>
                <a:r>
                  <a:rPr lang="fr-FR" sz="1400" i="1" dirty="0" err="1"/>
                  <a:t>particles</a:t>
                </a:r>
                <a:r>
                  <a:rPr lang="fr-FR" sz="1400" i="1" dirty="0"/>
                  <a:t> and </a:t>
                </a:r>
                <a:r>
                  <a:rPr lang="fr-FR" sz="1400" i="1" dirty="0" err="1"/>
                  <a:t>space</a:t>
                </a:r>
                <a:r>
                  <a:rPr lang="fr-FR" sz="1400" i="1" dirty="0"/>
                  <a:t> charge/CSR</a:t>
                </a:r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70AA966-B594-4199-AAE0-4C36BD18B7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0765" y="5250933"/>
                <a:ext cx="5425909" cy="310150"/>
              </a:xfrm>
              <a:prstGeom prst="rect">
                <a:avLst/>
              </a:prstGeom>
              <a:blipFill>
                <a:blip r:embed="rId4"/>
                <a:stretch>
                  <a:fillRect l="-337" b="-2156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F26EC6A-873A-4F8E-A6C0-320539E370C9}"/>
                  </a:ext>
                </a:extLst>
              </p:cNvPr>
              <p:cNvSpPr txBox="1"/>
              <p:nvPr/>
            </p:nvSpPr>
            <p:spPr>
              <a:xfrm>
                <a:off x="7762651" y="1157536"/>
                <a:ext cx="2592288" cy="3231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/>
                  <a:t>Beam sizes</a:t>
                </a:r>
                <a:r>
                  <a:rPr lang="fr-FR" sz="1200" dirty="0"/>
                  <a:t> </a:t>
                </a:r>
                <a:r>
                  <a:rPr lang="fr-FR" sz="1200" dirty="0" err="1"/>
                  <a:t>contained</a:t>
                </a:r>
                <a:r>
                  <a:rPr lang="fr-FR" sz="1200" dirty="0"/>
                  <a:t> in </a:t>
                </a:r>
                <a:r>
                  <a:rPr lang="fr-FR" sz="1200" dirty="0" err="1"/>
                  <a:t>beam</a:t>
                </a:r>
                <a:r>
                  <a:rPr lang="fr-FR" sz="1200" dirty="0"/>
                  <a:t> pipe (</a:t>
                </a:r>
                <a14:m>
                  <m:oMath xmlns:m="http://schemas.openxmlformats.org/officeDocument/2006/math">
                    <m:r>
                      <a:rPr lang="fr-FR" sz="12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fr-FR" sz="1200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fr-FR" sz="1200" dirty="0"/>
                  <a:t>)</a:t>
                </a:r>
              </a:p>
              <a:p>
                <a:r>
                  <a:rPr lang="fr-FR" sz="1200" dirty="0">
                    <a:sym typeface="Wingdings" panose="05000000000000000000" pitchFamily="2" charset="2"/>
                  </a:rPr>
                  <a:t> No </a:t>
                </a:r>
                <a:r>
                  <a:rPr lang="fr-FR" sz="1200" dirty="0" err="1">
                    <a:sym typeface="Wingdings" panose="05000000000000000000" pitchFamily="2" charset="2"/>
                  </a:rPr>
                  <a:t>losses</a:t>
                </a:r>
                <a:r>
                  <a:rPr lang="fr-FR" sz="1200" dirty="0">
                    <a:sym typeface="Wingdings" panose="05000000000000000000" pitchFamily="2" charset="2"/>
                  </a:rPr>
                  <a:t> </a:t>
                </a:r>
                <a:r>
                  <a:rPr lang="fr-FR" sz="1200" dirty="0" err="1">
                    <a:sym typeface="Wingdings" panose="05000000000000000000" pitchFamily="2" charset="2"/>
                  </a:rPr>
                  <a:t>from</a:t>
                </a:r>
                <a:r>
                  <a:rPr lang="fr-FR" sz="1200" dirty="0">
                    <a:sym typeface="Wingdings" panose="05000000000000000000" pitchFamily="2" charset="2"/>
                  </a:rPr>
                  <a:t> </a:t>
                </a:r>
                <a:r>
                  <a:rPr lang="fr-FR" sz="1200" dirty="0" err="1">
                    <a:sym typeface="Wingdings" panose="05000000000000000000" pitchFamily="2" charset="2"/>
                  </a:rPr>
                  <a:t>beam</a:t>
                </a:r>
                <a:r>
                  <a:rPr lang="fr-FR" sz="1200" dirty="0">
                    <a:sym typeface="Wingdings" panose="05000000000000000000" pitchFamily="2" charset="2"/>
                  </a:rPr>
                  <a:t> </a:t>
                </a:r>
                <a:r>
                  <a:rPr lang="fr-FR" sz="1200" dirty="0" err="1">
                    <a:sym typeface="Wingdings" panose="05000000000000000000" pitchFamily="2" charset="2"/>
                  </a:rPr>
                  <a:t>core</a:t>
                </a:r>
                <a:endParaRPr lang="fr-FR" sz="12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fr-FR" sz="12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fr-FR" sz="12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fr-FR" sz="1200" dirty="0"/>
              </a:p>
              <a:p>
                <a:r>
                  <a:rPr lang="fr-FR" sz="1200" b="1" dirty="0"/>
                  <a:t>Apertures</a:t>
                </a:r>
                <a:r>
                  <a:rPr lang="fr-FR" sz="1200" dirty="0"/>
                  <a:t> : </a:t>
                </a:r>
              </a:p>
              <a:p>
                <a:pPr marL="844478" lvl="1" indent="-3429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2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fr-FR" sz="12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b>
                    </m:sSub>
                  </m:oMath>
                </a14:m>
                <a:r>
                  <a:rPr lang="fr-FR" sz="1200" dirty="0"/>
                  <a:t> for the arcs</a:t>
                </a:r>
              </a:p>
              <a:p>
                <a:pPr marL="844478" lvl="1" indent="-3429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2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fr-FR" sz="1200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sub>
                    </m:sSub>
                  </m:oMath>
                </a14:m>
                <a:r>
                  <a:rPr lang="fr-FR" sz="1200" dirty="0"/>
                  <a:t> for merger/com (7MeV)</a:t>
                </a:r>
              </a:p>
              <a:p>
                <a:pPr marL="844478" lvl="1" indent="-3429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2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fr-FR" sz="1200" b="0" i="1" smtClean="0">
                            <a:latin typeface="Cambria Math" panose="02040503050406030204" pitchFamily="18" charset="0"/>
                          </a:rPr>
                          <m:t>110</m:t>
                        </m:r>
                      </m:sub>
                    </m:sSub>
                  </m:oMath>
                </a14:m>
                <a:r>
                  <a:rPr lang="fr-FR" sz="1200" dirty="0"/>
                  <a:t> for </a:t>
                </a:r>
                <a:r>
                  <a:rPr lang="fr-FR" sz="1200" dirty="0" err="1"/>
                  <a:t>linacs</a:t>
                </a:r>
                <a:endParaRPr lang="fr-FR" sz="1200" dirty="0"/>
              </a:p>
              <a:p>
                <a:pPr marL="171450" indent="-171450">
                  <a:buFont typeface="Wingdings" panose="05000000000000000000" pitchFamily="2" charset="2"/>
                  <a:buChar char="è"/>
                </a:pPr>
                <a:r>
                  <a:rPr lang="fr-FR" sz="1200" dirty="0" err="1"/>
                  <a:t>Impedance</a:t>
                </a:r>
                <a:r>
                  <a:rPr lang="fr-FR" sz="1200" dirty="0"/>
                  <a:t> </a:t>
                </a:r>
                <a:r>
                  <a:rPr lang="fr-FR" sz="1200" dirty="0" err="1"/>
                  <a:t>studies</a:t>
                </a:r>
                <a:r>
                  <a:rPr lang="fr-FR" sz="1200" dirty="0"/>
                  <a:t> </a:t>
                </a:r>
                <a:r>
                  <a:rPr lang="fr-FR" sz="1200" dirty="0" err="1"/>
                  <a:t>necessary</a:t>
                </a:r>
                <a:r>
                  <a:rPr lang="fr-FR" sz="1200" dirty="0"/>
                  <a:t> !</a:t>
                </a:r>
              </a:p>
              <a:p>
                <a:pPr marL="171450" indent="-171450">
                  <a:buFont typeface="Wingdings" panose="05000000000000000000" pitchFamily="2" charset="2"/>
                  <a:buChar char="è"/>
                </a:pPr>
                <a:endParaRPr lang="fr-FR" sz="1200" dirty="0"/>
              </a:p>
              <a:p>
                <a:pPr marL="171450" indent="-171450">
                  <a:buFont typeface="Wingdings" panose="05000000000000000000" pitchFamily="2" charset="2"/>
                  <a:buChar char="è"/>
                </a:pPr>
                <a:endParaRPr lang="fr-FR" sz="1200" dirty="0"/>
              </a:p>
              <a:p>
                <a:pPr marL="171450" indent="-171450">
                  <a:buFont typeface="Wingdings" panose="05000000000000000000" pitchFamily="2" charset="2"/>
                  <a:buChar char="è"/>
                </a:pPr>
                <a:endParaRPr lang="fr-FR" sz="1200" dirty="0"/>
              </a:p>
              <a:p>
                <a:r>
                  <a:rPr lang="fr-FR" sz="1200" b="1" dirty="0"/>
                  <a:t>Beam halo </a:t>
                </a:r>
                <a:r>
                  <a:rPr lang="fr-FR" sz="1200" dirty="0"/>
                  <a:t>excursions in arcs</a:t>
                </a:r>
              </a:p>
              <a:p>
                <a:r>
                  <a:rPr lang="fr-FR" sz="1200" b="1" dirty="0">
                    <a:sym typeface="Wingdings" panose="05000000000000000000" pitchFamily="2" charset="2"/>
                  </a:rPr>
                  <a:t> </a:t>
                </a:r>
                <a:r>
                  <a:rPr lang="fr-FR" sz="1200" b="1" dirty="0" err="1"/>
                  <a:t>Early</a:t>
                </a:r>
                <a:r>
                  <a:rPr lang="fr-FR" sz="1200" b="1" dirty="0"/>
                  <a:t> </a:t>
                </a:r>
                <a:r>
                  <a:rPr lang="fr-FR" sz="1200" b="1" dirty="0" err="1"/>
                  <a:t>losses</a:t>
                </a:r>
                <a:r>
                  <a:rPr lang="fr-FR" sz="1200" dirty="0"/>
                  <a:t> in the machine</a:t>
                </a:r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FF26EC6A-873A-4F8E-A6C0-320539E370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2651" y="1157536"/>
                <a:ext cx="2592288" cy="3231654"/>
              </a:xfrm>
              <a:prstGeom prst="rect">
                <a:avLst/>
              </a:prstGeom>
              <a:blipFill>
                <a:blip r:embed="rId5"/>
                <a:stretch>
                  <a:fillRect t="-377" b="-56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750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D4911E-E5FD-4C48-A267-41AC72B29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993" y="147299"/>
            <a:ext cx="7622753" cy="432048"/>
          </a:xfrm>
        </p:spPr>
        <p:txBody>
          <a:bodyPr>
            <a:normAutofit/>
          </a:bodyPr>
          <a:lstStyle/>
          <a:p>
            <a:r>
              <a:rPr lang="fr-FR" dirty="0"/>
              <a:t>Quelques derniers résultats – </a:t>
            </a:r>
            <a:r>
              <a:rPr lang="fr-FR" sz="2000" b="0" i="1" dirty="0"/>
              <a:t>le problème de tous les </a:t>
            </a:r>
            <a:r>
              <a:rPr lang="fr-FR" sz="2000" b="0" i="1" dirty="0" err="1"/>
              <a:t>ERLs</a:t>
            </a:r>
            <a:endParaRPr lang="fr-FR" b="0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86940A4-EEDB-43C5-AE80-AD33370A1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AD14513-C65C-4901-9A68-F8FE8FB1E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 - Project Progress Review - 6 - 2026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46BC093-B952-4111-B2C1-604338676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7AE3152-8F9A-4CB5-B701-44DDF9654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65" y="3132310"/>
            <a:ext cx="6049566" cy="2419826"/>
          </a:xfrm>
          <a:prstGeom prst="rect">
            <a:avLst/>
          </a:prstGeom>
        </p:spPr>
      </p:pic>
      <p:pic>
        <p:nvPicPr>
          <p:cNvPr id="15" name="Espace réservé du contenu 12">
            <a:extLst>
              <a:ext uri="{FF2B5EF4-FFF2-40B4-BE49-F238E27FC236}">
                <a16:creationId xmlns:a16="http://schemas.microsoft.com/office/drawing/2014/main" id="{0F97748C-884D-47F5-A7A1-BBE3036AC7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01812" y="746058"/>
            <a:ext cx="6044819" cy="2417927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677E23F-16CF-4065-8DB5-F155FE305FB9}"/>
              </a:ext>
            </a:extLst>
          </p:cNvPr>
          <p:cNvSpPr txBox="1"/>
          <p:nvPr/>
        </p:nvSpPr>
        <p:spPr>
          <a:xfrm>
            <a:off x="6682531" y="1013520"/>
            <a:ext cx="32403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/>
              <a:t>Same</a:t>
            </a:r>
            <a:r>
              <a:rPr lang="fr-FR" sz="1400" dirty="0"/>
              <a:t> explosion on </a:t>
            </a:r>
            <a:r>
              <a:rPr lang="fr-FR" sz="1400" dirty="0" err="1"/>
              <a:t>energy</a:t>
            </a:r>
            <a:r>
              <a:rPr lang="fr-FR" sz="1400" dirty="0"/>
              <a:t> spread (</a:t>
            </a:r>
            <a:r>
              <a:rPr lang="fr-FR" sz="1400" dirty="0" err="1"/>
              <a:t>with</a:t>
            </a:r>
            <a:r>
              <a:rPr lang="fr-FR" sz="1400" dirty="0"/>
              <a:t> collective </a:t>
            </a:r>
            <a:r>
              <a:rPr lang="fr-FR" sz="1400" dirty="0" err="1"/>
              <a:t>effects</a:t>
            </a:r>
            <a:r>
              <a:rPr lang="fr-FR" sz="1400" dirty="0"/>
              <a:t>)</a:t>
            </a:r>
          </a:p>
          <a:p>
            <a:pPr algn="ctr"/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In the </a:t>
            </a:r>
            <a:r>
              <a:rPr lang="fr-FR" sz="1400" dirty="0" err="1"/>
              <a:t>very</a:t>
            </a:r>
            <a:r>
              <a:rPr lang="fr-FR" sz="1400" dirty="0"/>
              <a:t> last </a:t>
            </a:r>
            <a:r>
              <a:rPr lang="fr-FR" sz="1400" dirty="0" err="1"/>
              <a:t>decelerating</a:t>
            </a:r>
            <a:r>
              <a:rPr lang="fr-FR" sz="1400" dirty="0"/>
              <a:t> </a:t>
            </a:r>
            <a:r>
              <a:rPr lang="fr-FR" sz="1400" dirty="0" err="1"/>
              <a:t>cavity</a:t>
            </a:r>
            <a:endParaRPr lang="fr-F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Energy </a:t>
            </a:r>
            <a:r>
              <a:rPr lang="fr-FR" sz="1400" dirty="0" err="1"/>
              <a:t>from</a:t>
            </a:r>
            <a:r>
              <a:rPr lang="fr-FR" sz="1400" dirty="0"/>
              <a:t> 27 </a:t>
            </a:r>
            <a:r>
              <a:rPr lang="fr-FR" sz="1400" dirty="0">
                <a:sym typeface="Wingdings" panose="05000000000000000000" pitchFamily="2" charset="2"/>
              </a:rPr>
              <a:t> 7 MeV</a:t>
            </a:r>
          </a:p>
          <a:p>
            <a:r>
              <a:rPr lang="fr-FR" sz="1400" dirty="0">
                <a:sym typeface="Wingdings" panose="05000000000000000000" pitchFamily="2" charset="2"/>
              </a:rPr>
              <a:t>	 factor 3,9 !!</a:t>
            </a:r>
            <a:endParaRPr lang="fr-FR" sz="1400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298648E-AF4E-4BCF-8326-06BF422CD2EB}"/>
              </a:ext>
            </a:extLst>
          </p:cNvPr>
          <p:cNvSpPr txBox="1"/>
          <p:nvPr/>
        </p:nvSpPr>
        <p:spPr>
          <a:xfrm>
            <a:off x="6682531" y="3163985"/>
            <a:ext cx="36724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/>
              <a:t>Absolute</a:t>
            </a:r>
            <a:r>
              <a:rPr lang="fr-FR" sz="1400" dirty="0"/>
              <a:t> </a:t>
            </a:r>
            <a:r>
              <a:rPr lang="fr-FR" sz="1400" dirty="0" err="1"/>
              <a:t>energy</a:t>
            </a:r>
            <a:r>
              <a:rPr lang="fr-FR" sz="1400" dirty="0"/>
              <a:t> spread (</a:t>
            </a:r>
            <a:r>
              <a:rPr lang="fr-FR" sz="1400" dirty="0" err="1"/>
              <a:t>almost</a:t>
            </a:r>
            <a:r>
              <a:rPr lang="fr-FR" sz="1400" dirty="0"/>
              <a:t>) cancels out </a:t>
            </a:r>
            <a:r>
              <a:rPr lang="fr-FR" sz="1400" dirty="0" err="1"/>
              <a:t>with</a:t>
            </a:r>
            <a:r>
              <a:rPr lang="fr-FR" sz="1400" dirty="0"/>
              <a:t> </a:t>
            </a:r>
            <a:r>
              <a:rPr lang="fr-FR" sz="1400" dirty="0" err="1"/>
              <a:t>decelerations</a:t>
            </a:r>
            <a:endParaRPr lang="fr-FR" sz="1400" dirty="0"/>
          </a:p>
          <a:p>
            <a:pPr algn="ctr"/>
            <a:endParaRPr lang="fr-FR" sz="1400" dirty="0"/>
          </a:p>
          <a:p>
            <a:r>
              <a:rPr lang="fr-FR" sz="1400" b="1" dirty="0"/>
              <a:t>Not the case </a:t>
            </a:r>
            <a:r>
              <a:rPr lang="fr-FR" sz="1400" dirty="0" err="1"/>
              <a:t>with</a:t>
            </a:r>
            <a:r>
              <a:rPr lang="fr-FR" sz="1400" dirty="0"/>
              <a:t> </a:t>
            </a:r>
            <a:r>
              <a:rPr lang="fr-FR" sz="1400" dirty="0" err="1"/>
              <a:t>space</a:t>
            </a:r>
            <a:r>
              <a:rPr lang="fr-FR" sz="1400" dirty="0"/>
              <a:t> charge</a:t>
            </a:r>
          </a:p>
          <a:p>
            <a:endParaRPr lang="fr-FR" sz="1400" dirty="0"/>
          </a:p>
          <a:p>
            <a:r>
              <a:rPr lang="fr-FR" sz="1400" dirty="0" err="1"/>
              <a:t>Accumulated</a:t>
            </a:r>
            <a:r>
              <a:rPr lang="fr-FR" sz="1400" dirty="0"/>
              <a:t> </a:t>
            </a:r>
            <a:r>
              <a:rPr lang="fr-FR" sz="1400" dirty="0" err="1"/>
              <a:t>space</a:t>
            </a:r>
            <a:r>
              <a:rPr lang="fr-FR" sz="1400" dirty="0"/>
              <a:t> charge </a:t>
            </a:r>
            <a:r>
              <a:rPr lang="fr-FR" sz="1400" dirty="0" err="1"/>
              <a:t>prevents</a:t>
            </a:r>
            <a:r>
              <a:rPr lang="fr-FR" sz="1400" dirty="0"/>
              <a:t> </a:t>
            </a:r>
            <a:r>
              <a:rPr lang="fr-FR" sz="1400" dirty="0" err="1"/>
              <a:t>absolute</a:t>
            </a:r>
            <a:r>
              <a:rPr lang="fr-FR" sz="1400" dirty="0"/>
              <a:t> e-spread to </a:t>
            </a:r>
            <a:r>
              <a:rPr lang="fr-FR" sz="1400" dirty="0" err="1"/>
              <a:t>decrease</a:t>
            </a:r>
            <a:r>
              <a:rPr lang="fr-FR" sz="1400" dirty="0"/>
              <a:t> !</a:t>
            </a:r>
          </a:p>
          <a:p>
            <a:endParaRPr lang="fr-FR" sz="1400" dirty="0"/>
          </a:p>
          <a:p>
            <a:r>
              <a:rPr lang="fr-FR" sz="1400" dirty="0"/>
              <a:t>It </a:t>
            </a:r>
            <a:r>
              <a:rPr lang="fr-FR" sz="1400" dirty="0" err="1"/>
              <a:t>results</a:t>
            </a:r>
            <a:r>
              <a:rPr lang="fr-FR" sz="1400" dirty="0"/>
              <a:t> a </a:t>
            </a:r>
            <a:r>
              <a:rPr lang="fr-FR" sz="1400" b="1" dirty="0" err="1"/>
              <a:t>growth</a:t>
            </a:r>
            <a:r>
              <a:rPr lang="fr-FR" sz="1400" b="1" dirty="0"/>
              <a:t> in relative </a:t>
            </a:r>
            <a:r>
              <a:rPr lang="fr-FR" sz="1400" b="1" dirty="0" err="1"/>
              <a:t>energy</a:t>
            </a:r>
            <a:r>
              <a:rPr lang="fr-FR" sz="1400" b="1" dirty="0"/>
              <a:t> spread </a:t>
            </a:r>
            <a:r>
              <a:rPr lang="fr-FR" sz="1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24405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B07E62-54EA-4623-BEF0-7BC6896E5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1st </a:t>
            </a:r>
            <a:r>
              <a:rPr lang="fr-FR" dirty="0" err="1"/>
              <a:t>method</a:t>
            </a:r>
            <a:r>
              <a:rPr lang="fr-FR" dirty="0"/>
              <a:t> : set return </a:t>
            </a:r>
            <a:r>
              <a:rPr lang="fr-FR" dirty="0" err="1"/>
              <a:t>loop</a:t>
            </a:r>
            <a:r>
              <a:rPr lang="fr-FR" dirty="0"/>
              <a:t> to go on-</a:t>
            </a:r>
            <a:r>
              <a:rPr lang="fr-FR" dirty="0" err="1"/>
              <a:t>crest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8567004-D898-4942-BE21-F5F404B71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06846D-1A57-4BF8-8D64-342AFB710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ERL 2026 - Beam dynamics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7FB2DE7-E166-406C-911E-D6A7479F5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10</a:t>
            </a:fld>
            <a:endParaRPr lang="fr-FR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A88EC60-5929-4D49-B91C-2DDEA4CA0F84}"/>
              </a:ext>
            </a:extLst>
          </p:cNvPr>
          <p:cNvCxnSpPr>
            <a:cxnSpLocks/>
          </p:cNvCxnSpPr>
          <p:nvPr/>
        </p:nvCxnSpPr>
        <p:spPr>
          <a:xfrm>
            <a:off x="777875" y="5622032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9AF6BB6-5D1D-4F31-943C-342FB1E4F113}"/>
              </a:ext>
            </a:extLst>
          </p:cNvPr>
          <p:cNvCxnSpPr>
            <a:cxnSpLocks/>
          </p:cNvCxnSpPr>
          <p:nvPr/>
        </p:nvCxnSpPr>
        <p:spPr>
          <a:xfrm>
            <a:off x="777875" y="5334000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B0E8D41-7C75-4C63-899F-BF7182020702}"/>
              </a:ext>
            </a:extLst>
          </p:cNvPr>
          <p:cNvCxnSpPr>
            <a:cxnSpLocks/>
          </p:cNvCxnSpPr>
          <p:nvPr/>
        </p:nvCxnSpPr>
        <p:spPr>
          <a:xfrm>
            <a:off x="777875" y="5045968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8A50103-5C94-4C0C-A80B-287C3E45C533}"/>
              </a:ext>
            </a:extLst>
          </p:cNvPr>
          <p:cNvCxnSpPr>
            <a:cxnSpLocks/>
          </p:cNvCxnSpPr>
          <p:nvPr/>
        </p:nvCxnSpPr>
        <p:spPr>
          <a:xfrm>
            <a:off x="777875" y="4757936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E191A06-70F5-4997-B5C0-33176E31E542}"/>
                  </a:ext>
                </a:extLst>
              </p:cNvPr>
              <p:cNvSpPr txBox="1"/>
              <p:nvPr/>
            </p:nvSpPr>
            <p:spPr>
              <a:xfrm>
                <a:off x="48578" y="5437822"/>
                <a:ext cx="62292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5E191A06-70F5-4997-B5C0-33176E31E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78" y="5437822"/>
                <a:ext cx="622923" cy="2769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0854A58-12E2-4247-9544-99A295BE41A5}"/>
                  </a:ext>
                </a:extLst>
              </p:cNvPr>
              <p:cNvSpPr txBox="1"/>
              <p:nvPr/>
            </p:nvSpPr>
            <p:spPr>
              <a:xfrm>
                <a:off x="0" y="5195501"/>
                <a:ext cx="720080" cy="276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0854A58-12E2-4247-9544-99A295BE4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95501"/>
                <a:ext cx="720080" cy="276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459BDA4-482A-4EFB-A0AD-F663EFB01475}"/>
                  </a:ext>
                </a:extLst>
              </p:cNvPr>
              <p:cNvSpPr txBox="1"/>
              <p:nvPr/>
            </p:nvSpPr>
            <p:spPr>
              <a:xfrm>
                <a:off x="0" y="4901164"/>
                <a:ext cx="720080" cy="276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0459BDA4-482A-4EFB-A0AD-F663EFB01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01164"/>
                <a:ext cx="720080" cy="276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F47EDE3-5C28-4280-8D93-F701B5F2ACAA}"/>
                  </a:ext>
                </a:extLst>
              </p:cNvPr>
              <p:cNvSpPr txBox="1"/>
              <p:nvPr/>
            </p:nvSpPr>
            <p:spPr>
              <a:xfrm>
                <a:off x="0" y="4606827"/>
                <a:ext cx="720080" cy="276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F47EDE3-5C28-4280-8D93-F701B5F2A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06827"/>
                <a:ext cx="720080" cy="276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6FA89B1-5B7F-463C-92E1-D769106FCBCB}"/>
              </a:ext>
            </a:extLst>
          </p:cNvPr>
          <p:cNvCxnSpPr/>
          <p:nvPr/>
        </p:nvCxnSpPr>
        <p:spPr>
          <a:xfrm>
            <a:off x="777875" y="5622032"/>
            <a:ext cx="7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3366618-B9BC-46F1-A7B1-951272A033C2}"/>
              </a:ext>
            </a:extLst>
          </p:cNvPr>
          <p:cNvCxnSpPr/>
          <p:nvPr/>
        </p:nvCxnSpPr>
        <p:spPr>
          <a:xfrm>
            <a:off x="2355750" y="5334000"/>
            <a:ext cx="7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FB9B2708-519F-4FE1-9C9A-51A9CCD9FEE6}"/>
              </a:ext>
            </a:extLst>
          </p:cNvPr>
          <p:cNvCxnSpPr>
            <a:cxnSpLocks/>
          </p:cNvCxnSpPr>
          <p:nvPr/>
        </p:nvCxnSpPr>
        <p:spPr>
          <a:xfrm flipV="1">
            <a:off x="1570051" y="5336282"/>
            <a:ext cx="792000" cy="288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212A7E4-25C2-4265-BCA7-76F534FAA5BD}"/>
              </a:ext>
            </a:extLst>
          </p:cNvPr>
          <p:cNvCxnSpPr>
            <a:cxnSpLocks/>
          </p:cNvCxnSpPr>
          <p:nvPr/>
        </p:nvCxnSpPr>
        <p:spPr>
          <a:xfrm flipV="1">
            <a:off x="3131870" y="5123291"/>
            <a:ext cx="792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704CDF9E-0EA9-41BB-BE9D-089DECA064C0}"/>
              </a:ext>
            </a:extLst>
          </p:cNvPr>
          <p:cNvCxnSpPr/>
          <p:nvPr/>
        </p:nvCxnSpPr>
        <p:spPr>
          <a:xfrm>
            <a:off x="3914929" y="5123291"/>
            <a:ext cx="7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78A2A21A-9586-4913-9C1D-2C310CB9DA50}"/>
              </a:ext>
            </a:extLst>
          </p:cNvPr>
          <p:cNvCxnSpPr>
            <a:cxnSpLocks/>
          </p:cNvCxnSpPr>
          <p:nvPr/>
        </p:nvCxnSpPr>
        <p:spPr>
          <a:xfrm flipV="1">
            <a:off x="4693689" y="4908433"/>
            <a:ext cx="792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7077B122-E489-483C-866D-58E4FD12CC46}"/>
              </a:ext>
            </a:extLst>
          </p:cNvPr>
          <p:cNvCxnSpPr/>
          <p:nvPr/>
        </p:nvCxnSpPr>
        <p:spPr>
          <a:xfrm>
            <a:off x="5485689" y="4908433"/>
            <a:ext cx="7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233A53A-15DC-4C09-8672-7C986B252382}"/>
              </a:ext>
            </a:extLst>
          </p:cNvPr>
          <p:cNvCxnSpPr>
            <a:cxnSpLocks/>
          </p:cNvCxnSpPr>
          <p:nvPr/>
        </p:nvCxnSpPr>
        <p:spPr>
          <a:xfrm>
            <a:off x="6270881" y="4908432"/>
            <a:ext cx="792000" cy="288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A90B9CA5-857A-4725-8E57-159B3F3318F7}"/>
              </a:ext>
            </a:extLst>
          </p:cNvPr>
          <p:cNvCxnSpPr/>
          <p:nvPr/>
        </p:nvCxnSpPr>
        <p:spPr>
          <a:xfrm>
            <a:off x="7052001" y="5195501"/>
            <a:ext cx="7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15A68C7E-F4DA-4CE4-A243-7E94FBABD169}"/>
              </a:ext>
            </a:extLst>
          </p:cNvPr>
          <p:cNvCxnSpPr>
            <a:cxnSpLocks/>
          </p:cNvCxnSpPr>
          <p:nvPr/>
        </p:nvCxnSpPr>
        <p:spPr>
          <a:xfrm>
            <a:off x="7844001" y="5193220"/>
            <a:ext cx="792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68066450-5821-494E-85F2-5D0B1FC1BE1E}"/>
              </a:ext>
            </a:extLst>
          </p:cNvPr>
          <p:cNvCxnSpPr/>
          <p:nvPr/>
        </p:nvCxnSpPr>
        <p:spPr>
          <a:xfrm>
            <a:off x="8636001" y="5409220"/>
            <a:ext cx="7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01A48F5F-4F8F-4964-A867-F84E82CF1361}"/>
              </a:ext>
            </a:extLst>
          </p:cNvPr>
          <p:cNvCxnSpPr>
            <a:cxnSpLocks/>
          </p:cNvCxnSpPr>
          <p:nvPr/>
        </p:nvCxnSpPr>
        <p:spPr>
          <a:xfrm>
            <a:off x="9417121" y="5408314"/>
            <a:ext cx="792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B8ECCD6B-A255-493C-A0F2-22335485C6E6}"/>
              </a:ext>
            </a:extLst>
          </p:cNvPr>
          <p:cNvCxnSpPr>
            <a:cxnSpLocks/>
          </p:cNvCxnSpPr>
          <p:nvPr/>
        </p:nvCxnSpPr>
        <p:spPr>
          <a:xfrm>
            <a:off x="10209121" y="5622032"/>
            <a:ext cx="243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B64F0E3A-A68E-4C73-972F-6CFB1082FD61}"/>
              </a:ext>
            </a:extLst>
          </p:cNvPr>
          <p:cNvCxnSpPr>
            <a:cxnSpLocks/>
          </p:cNvCxnSpPr>
          <p:nvPr/>
        </p:nvCxnSpPr>
        <p:spPr>
          <a:xfrm>
            <a:off x="4663220" y="5125077"/>
            <a:ext cx="3099431" cy="0"/>
          </a:xfrm>
          <a:prstGeom prst="line">
            <a:avLst/>
          </a:prstGeom>
          <a:ln>
            <a:solidFill>
              <a:srgbClr val="FF67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EDA9BB70-85F6-4753-A8E5-2122255DB04B}"/>
              </a:ext>
            </a:extLst>
          </p:cNvPr>
          <p:cNvCxnSpPr>
            <a:cxnSpLocks/>
          </p:cNvCxnSpPr>
          <p:nvPr/>
        </p:nvCxnSpPr>
        <p:spPr>
          <a:xfrm>
            <a:off x="4663220" y="5193847"/>
            <a:ext cx="3190069" cy="0"/>
          </a:xfrm>
          <a:prstGeom prst="line">
            <a:avLst/>
          </a:prstGeom>
          <a:ln>
            <a:solidFill>
              <a:srgbClr val="FF67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CE22F38A-B5F7-409E-8375-3F92F731171C}"/>
              </a:ext>
            </a:extLst>
          </p:cNvPr>
          <p:cNvCxnSpPr>
            <a:cxnSpLocks/>
          </p:cNvCxnSpPr>
          <p:nvPr/>
        </p:nvCxnSpPr>
        <p:spPr>
          <a:xfrm>
            <a:off x="2218035" y="5408314"/>
            <a:ext cx="6532200" cy="0"/>
          </a:xfrm>
          <a:prstGeom prst="line">
            <a:avLst/>
          </a:prstGeom>
          <a:ln>
            <a:solidFill>
              <a:srgbClr val="FF67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93A2D56A-FDE0-483F-8F2A-82F9FC20AA42}"/>
              </a:ext>
            </a:extLst>
          </p:cNvPr>
          <p:cNvSpPr/>
          <p:nvPr/>
        </p:nvSpPr>
        <p:spPr>
          <a:xfrm>
            <a:off x="740574" y="1068821"/>
            <a:ext cx="4896544" cy="3168352"/>
          </a:xfrm>
          <a:custGeom>
            <a:avLst/>
            <a:gdLst>
              <a:gd name="connsiteX0" fmla="*/ 0 w 5046785"/>
              <a:gd name="connsiteY0" fmla="*/ 1783646 h 3422640"/>
              <a:gd name="connsiteX1" fmla="*/ 1477108 w 5046785"/>
              <a:gd name="connsiteY1" fmla="*/ 42769 h 3422640"/>
              <a:gd name="connsiteX2" fmla="*/ 3631223 w 5046785"/>
              <a:gd name="connsiteY2" fmla="*/ 3366261 h 3422640"/>
              <a:gd name="connsiteX3" fmla="*/ 5046785 w 5046785"/>
              <a:gd name="connsiteY3" fmla="*/ 1818815 h 342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46785" h="3422640">
                <a:moveTo>
                  <a:pt x="0" y="1783646"/>
                </a:moveTo>
                <a:cubicBezTo>
                  <a:pt x="435952" y="781323"/>
                  <a:pt x="871904" y="-221000"/>
                  <a:pt x="1477108" y="42769"/>
                </a:cubicBezTo>
                <a:cubicBezTo>
                  <a:pt x="2082312" y="306538"/>
                  <a:pt x="3036277" y="3070253"/>
                  <a:pt x="3631223" y="3366261"/>
                </a:cubicBezTo>
                <a:cubicBezTo>
                  <a:pt x="4226169" y="3662269"/>
                  <a:pt x="4636477" y="2740542"/>
                  <a:pt x="5046785" y="1818815"/>
                </a:cubicBezTo>
              </a:path>
            </a:pathLst>
          </a:cu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023B9EBE-0D2B-4A57-B67D-9A23A3C06A27}"/>
              </a:ext>
            </a:extLst>
          </p:cNvPr>
          <p:cNvCxnSpPr>
            <a:cxnSpLocks/>
          </p:cNvCxnSpPr>
          <p:nvPr/>
        </p:nvCxnSpPr>
        <p:spPr>
          <a:xfrm>
            <a:off x="740574" y="2725005"/>
            <a:ext cx="52212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B0B022AE-35EE-47FF-BDCF-EAEAE6C17D3B}"/>
                  </a:ext>
                </a:extLst>
              </p:cNvPr>
              <p:cNvSpPr txBox="1"/>
              <p:nvPr/>
            </p:nvSpPr>
            <p:spPr>
              <a:xfrm>
                <a:off x="5980495" y="2499173"/>
                <a:ext cx="250773" cy="3076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B0B022AE-35EE-47FF-BDCF-EAEAE6C17D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0495" y="2499173"/>
                <a:ext cx="250773" cy="307648"/>
              </a:xfrm>
              <a:prstGeom prst="rect">
                <a:avLst/>
              </a:prstGeom>
              <a:blipFill>
                <a:blip r:embed="rId6"/>
                <a:stretch>
                  <a:fillRect l="-31707" r="-31707" b="-38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Ellipse 33">
            <a:extLst>
              <a:ext uri="{FF2B5EF4-FFF2-40B4-BE49-F238E27FC236}">
                <a16:creationId xmlns:a16="http://schemas.microsoft.com/office/drawing/2014/main" id="{911573A5-5F1D-4097-8E06-B2D790D657EE}"/>
              </a:ext>
            </a:extLst>
          </p:cNvPr>
          <p:cNvSpPr/>
          <p:nvPr/>
        </p:nvSpPr>
        <p:spPr>
          <a:xfrm>
            <a:off x="1929417" y="976502"/>
            <a:ext cx="184638" cy="1846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FEFCD5F6-6F75-4585-B13A-38A23E7EE4B0}"/>
              </a:ext>
            </a:extLst>
          </p:cNvPr>
          <p:cNvSpPr/>
          <p:nvPr/>
        </p:nvSpPr>
        <p:spPr>
          <a:xfrm>
            <a:off x="2361465" y="1262934"/>
            <a:ext cx="184638" cy="1846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73D739C0-A62D-4DD6-93DC-111A34DF1B4D}"/>
              </a:ext>
            </a:extLst>
          </p:cNvPr>
          <p:cNvSpPr/>
          <p:nvPr/>
        </p:nvSpPr>
        <p:spPr>
          <a:xfrm>
            <a:off x="2649497" y="1666116"/>
            <a:ext cx="184638" cy="1846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CDB7A660-3CD1-40F9-8CB1-4C9131854C11}"/>
              </a:ext>
            </a:extLst>
          </p:cNvPr>
          <p:cNvSpPr/>
          <p:nvPr/>
        </p:nvSpPr>
        <p:spPr>
          <a:xfrm>
            <a:off x="4377689" y="4155245"/>
            <a:ext cx="184638" cy="1846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573175BC-ECB7-4E92-B759-333859727C86}"/>
              </a:ext>
            </a:extLst>
          </p:cNvPr>
          <p:cNvSpPr/>
          <p:nvPr/>
        </p:nvSpPr>
        <p:spPr>
          <a:xfrm>
            <a:off x="4822765" y="3969250"/>
            <a:ext cx="184638" cy="1846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8E074004-D479-418E-9329-6985B7CECA99}"/>
              </a:ext>
            </a:extLst>
          </p:cNvPr>
          <p:cNvSpPr/>
          <p:nvPr/>
        </p:nvSpPr>
        <p:spPr>
          <a:xfrm>
            <a:off x="5097769" y="3589572"/>
            <a:ext cx="184638" cy="1846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3A982285-46BB-4C4D-B20B-472571073BE2}"/>
                  </a:ext>
                </a:extLst>
              </p:cNvPr>
              <p:cNvSpPr txBox="1"/>
              <p:nvPr/>
            </p:nvSpPr>
            <p:spPr>
              <a:xfrm>
                <a:off x="616635" y="989713"/>
                <a:ext cx="62292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𝐼𝑛𝑗</m:t>
                          </m:r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: </m:t>
                          </m:r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3A982285-46BB-4C4D-B20B-472571073B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635" y="989713"/>
                <a:ext cx="622923" cy="307777"/>
              </a:xfrm>
              <a:prstGeom prst="rect">
                <a:avLst/>
              </a:prstGeom>
              <a:blipFill>
                <a:blip r:embed="rId7"/>
                <a:stretch>
                  <a:fillRect r="-17647" b="-78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8198FE03-F942-4833-8A86-786B5A10FDD3}"/>
                  </a:ext>
                </a:extLst>
              </p:cNvPr>
              <p:cNvSpPr txBox="1"/>
              <p:nvPr/>
            </p:nvSpPr>
            <p:spPr>
              <a:xfrm>
                <a:off x="2343115" y="925128"/>
                <a:ext cx="5686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8198FE03-F942-4833-8A86-786B5A10FD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3115" y="925128"/>
                <a:ext cx="568682" cy="215444"/>
              </a:xfrm>
              <a:prstGeom prst="rect">
                <a:avLst/>
              </a:prstGeom>
              <a:blipFill>
                <a:blip r:embed="rId8"/>
                <a:stretch>
                  <a:fillRect l="-6383" r="-3191" b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5835E58E-946A-4F87-8E6C-9760F1251F71}"/>
                  </a:ext>
                </a:extLst>
              </p:cNvPr>
              <p:cNvSpPr txBox="1"/>
              <p:nvPr/>
            </p:nvSpPr>
            <p:spPr>
              <a:xfrm>
                <a:off x="2741816" y="1339850"/>
                <a:ext cx="10892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5835E58E-946A-4F87-8E6C-9760F1251F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1816" y="1339850"/>
                <a:ext cx="1089273" cy="215444"/>
              </a:xfrm>
              <a:prstGeom prst="rect">
                <a:avLst/>
              </a:prstGeom>
              <a:blipFill>
                <a:blip r:embed="rId9"/>
                <a:stretch>
                  <a:fillRect l="-2809" r="-2809" b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232EDFE-5902-4319-B2F7-6ED292A280F3}"/>
                  </a:ext>
                </a:extLst>
              </p:cNvPr>
              <p:cNvSpPr txBox="1"/>
              <p:nvPr/>
            </p:nvSpPr>
            <p:spPr>
              <a:xfrm>
                <a:off x="3312287" y="2283973"/>
                <a:ext cx="151047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1−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4232EDFE-5902-4319-B2F7-6ED292A280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287" y="2283973"/>
                <a:ext cx="1510478" cy="215444"/>
              </a:xfrm>
              <a:prstGeom prst="rect">
                <a:avLst/>
              </a:prstGeom>
              <a:blipFill>
                <a:blip r:embed="rId10"/>
                <a:stretch>
                  <a:fillRect l="-2016" r="-1613" b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88E8EF71-9A1B-489A-AC3C-025326449E36}"/>
                  </a:ext>
                </a:extLst>
              </p:cNvPr>
              <p:cNvSpPr txBox="1"/>
              <p:nvPr/>
            </p:nvSpPr>
            <p:spPr>
              <a:xfrm>
                <a:off x="4720790" y="4270222"/>
                <a:ext cx="151047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1−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88E8EF71-9A1B-489A-AC3C-025326449E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0790" y="4270222"/>
                <a:ext cx="1510478" cy="215444"/>
              </a:xfrm>
              <a:prstGeom prst="rect">
                <a:avLst/>
              </a:prstGeom>
              <a:blipFill>
                <a:blip r:embed="rId11"/>
                <a:stretch>
                  <a:fillRect l="-2016" r="-1613" b="-138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2D76829-326C-4CCB-BD95-DDF9E38F3BE1}"/>
                  </a:ext>
                </a:extLst>
              </p:cNvPr>
              <p:cNvSpPr txBox="1"/>
              <p:nvPr/>
            </p:nvSpPr>
            <p:spPr>
              <a:xfrm>
                <a:off x="5190087" y="3853442"/>
                <a:ext cx="98988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2D76829-326C-4CCB-BD95-DDF9E38F3B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0087" y="3853442"/>
                <a:ext cx="989886" cy="215444"/>
              </a:xfrm>
              <a:prstGeom prst="rect">
                <a:avLst/>
              </a:prstGeom>
              <a:blipFill>
                <a:blip r:embed="rId12"/>
                <a:stretch>
                  <a:fillRect l="-3067" r="-2454" b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3F36F8DA-9E7C-4411-BC50-A05A29E9B782}"/>
                  </a:ext>
                </a:extLst>
              </p:cNvPr>
              <p:cNvSpPr txBox="1"/>
              <p:nvPr/>
            </p:nvSpPr>
            <p:spPr>
              <a:xfrm>
                <a:off x="5457675" y="3365896"/>
                <a:ext cx="23506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3F36F8DA-9E7C-4411-BC50-A05A29E9B7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7675" y="3365896"/>
                <a:ext cx="235064" cy="215444"/>
              </a:xfrm>
              <a:prstGeom prst="rect">
                <a:avLst/>
              </a:prstGeom>
              <a:blipFill>
                <a:blip r:embed="rId13"/>
                <a:stretch>
                  <a:fillRect l="-15385" b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D88B738F-73C6-4D49-85D0-0811C3FC7938}"/>
              </a:ext>
            </a:extLst>
          </p:cNvPr>
          <p:cNvCxnSpPr>
            <a:cxnSpLocks/>
          </p:cNvCxnSpPr>
          <p:nvPr/>
        </p:nvCxnSpPr>
        <p:spPr>
          <a:xfrm>
            <a:off x="2018088" y="1209595"/>
            <a:ext cx="332354" cy="26928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5BB06628-EF81-467D-9A4E-7D4B3C6F35DE}"/>
              </a:ext>
            </a:extLst>
          </p:cNvPr>
          <p:cNvCxnSpPr>
            <a:cxnSpLocks/>
          </p:cNvCxnSpPr>
          <p:nvPr/>
        </p:nvCxnSpPr>
        <p:spPr>
          <a:xfrm>
            <a:off x="2343115" y="1476065"/>
            <a:ext cx="280754" cy="3932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85B7AE71-A9F7-4FB0-A818-00D484B66855}"/>
              </a:ext>
            </a:extLst>
          </p:cNvPr>
          <p:cNvCxnSpPr>
            <a:cxnSpLocks/>
          </p:cNvCxnSpPr>
          <p:nvPr/>
        </p:nvCxnSpPr>
        <p:spPr>
          <a:xfrm>
            <a:off x="2623869" y="1896212"/>
            <a:ext cx="1385026" cy="235033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4FFE0000-7591-4B1C-86B0-CACB406369DB}"/>
              </a:ext>
            </a:extLst>
          </p:cNvPr>
          <p:cNvCxnSpPr>
            <a:cxnSpLocks/>
          </p:cNvCxnSpPr>
          <p:nvPr/>
        </p:nvCxnSpPr>
        <p:spPr>
          <a:xfrm flipH="1">
            <a:off x="4435510" y="3948759"/>
            <a:ext cx="331634" cy="12740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D1CFBF19-AB39-42CB-B856-17BA6463E850}"/>
              </a:ext>
            </a:extLst>
          </p:cNvPr>
          <p:cNvCxnSpPr>
            <a:cxnSpLocks/>
          </p:cNvCxnSpPr>
          <p:nvPr/>
        </p:nvCxnSpPr>
        <p:spPr>
          <a:xfrm flipH="1">
            <a:off x="4818068" y="3589572"/>
            <a:ext cx="224080" cy="33554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E327B853-FDAE-49B1-AA8D-CFFF7ED46963}"/>
                  </a:ext>
                </a:extLst>
              </p:cNvPr>
              <p:cNvSpPr txBox="1"/>
              <p:nvPr/>
            </p:nvSpPr>
            <p:spPr>
              <a:xfrm>
                <a:off x="1898114" y="1370062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E327B853-FDAE-49B1-AA8D-CFFF7ED469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8114" y="1370062"/>
                <a:ext cx="272510" cy="215444"/>
              </a:xfrm>
              <a:prstGeom prst="rect">
                <a:avLst/>
              </a:prstGeom>
              <a:blipFill>
                <a:blip r:embed="rId14"/>
                <a:stretch>
                  <a:fillRect l="-20000" r="-20000" b="-3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EE9045A6-D0A6-464F-9ECE-9707A4EDCF5E}"/>
                  </a:ext>
                </a:extLst>
              </p:cNvPr>
              <p:cNvSpPr txBox="1"/>
              <p:nvPr/>
            </p:nvSpPr>
            <p:spPr>
              <a:xfrm>
                <a:off x="2188494" y="1632088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EE9045A6-D0A6-464F-9ECE-9707A4EDCF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494" y="1632088"/>
                <a:ext cx="272510" cy="215444"/>
              </a:xfrm>
              <a:prstGeom prst="rect">
                <a:avLst/>
              </a:prstGeom>
              <a:blipFill>
                <a:blip r:embed="rId15"/>
                <a:stretch>
                  <a:fillRect l="-20000" r="-20000" b="-3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2C46D77E-90E5-4EF1-8D3D-30DDEC577CB3}"/>
                  </a:ext>
                </a:extLst>
              </p:cNvPr>
              <p:cNvSpPr txBox="1"/>
              <p:nvPr/>
            </p:nvSpPr>
            <p:spPr>
              <a:xfrm>
                <a:off x="2786116" y="2804939"/>
                <a:ext cx="40330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2C46D77E-90E5-4EF1-8D3D-30DDEC577C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6116" y="2804939"/>
                <a:ext cx="403305" cy="307777"/>
              </a:xfrm>
              <a:prstGeom prst="rect">
                <a:avLst/>
              </a:prstGeom>
              <a:blipFill>
                <a:blip r:embed="rId16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3DB7F441-A285-45EB-8C07-096E2FE2D065}"/>
                  </a:ext>
                </a:extLst>
              </p:cNvPr>
              <p:cNvSpPr txBox="1"/>
              <p:nvPr/>
            </p:nvSpPr>
            <p:spPr>
              <a:xfrm>
                <a:off x="4374722" y="3711947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3DB7F441-A285-45EB-8C07-096E2FE2D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4722" y="3711947"/>
                <a:ext cx="272510" cy="215444"/>
              </a:xfrm>
              <a:prstGeom prst="rect">
                <a:avLst/>
              </a:prstGeom>
              <a:blipFill>
                <a:blip r:embed="rId17"/>
                <a:stretch>
                  <a:fillRect l="-22727" r="-20455" b="-3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9217E3CD-800C-4E5B-986C-1A0812F6F5D5}"/>
                  </a:ext>
                </a:extLst>
              </p:cNvPr>
              <p:cNvSpPr txBox="1"/>
              <p:nvPr/>
            </p:nvSpPr>
            <p:spPr>
              <a:xfrm>
                <a:off x="4618137" y="3496784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9217E3CD-800C-4E5B-986C-1A0812F6F5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8137" y="3496784"/>
                <a:ext cx="272510" cy="215444"/>
              </a:xfrm>
              <a:prstGeom prst="rect">
                <a:avLst/>
              </a:prstGeom>
              <a:blipFill>
                <a:blip r:embed="rId18"/>
                <a:stretch>
                  <a:fillRect l="-22727" r="-20455" b="-3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D2963F80-48D6-449B-AC36-4041833F67CA}"/>
                  </a:ext>
                </a:extLst>
              </p:cNvPr>
              <p:cNvSpPr txBox="1"/>
              <p:nvPr/>
            </p:nvSpPr>
            <p:spPr>
              <a:xfrm>
                <a:off x="2664635" y="5078399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D2963F80-48D6-449B-AC36-4041833F67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4635" y="5078399"/>
                <a:ext cx="272510" cy="215444"/>
              </a:xfrm>
              <a:prstGeom prst="rect">
                <a:avLst/>
              </a:prstGeom>
              <a:blipFill>
                <a:blip r:embed="rId19"/>
                <a:stretch>
                  <a:fillRect l="-20000" r="-20000" b="-3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ED2D11F8-CBFB-4E6E-B376-B93EEB1917D1}"/>
                  </a:ext>
                </a:extLst>
              </p:cNvPr>
              <p:cNvSpPr txBox="1"/>
              <p:nvPr/>
            </p:nvSpPr>
            <p:spPr>
              <a:xfrm>
                <a:off x="4197862" y="4822165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ED2D11F8-CBFB-4E6E-B376-B93EEB1917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7862" y="4822165"/>
                <a:ext cx="272510" cy="215444"/>
              </a:xfrm>
              <a:prstGeom prst="rect">
                <a:avLst/>
              </a:prstGeom>
              <a:blipFill>
                <a:blip r:embed="rId20"/>
                <a:stretch>
                  <a:fillRect l="-22727" r="-20455" b="-3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3C826F16-460D-4D18-B864-95B28E863292}"/>
                  </a:ext>
                </a:extLst>
              </p:cNvPr>
              <p:cNvSpPr txBox="1"/>
              <p:nvPr/>
            </p:nvSpPr>
            <p:spPr>
              <a:xfrm>
                <a:off x="7212568" y="4820318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3C826F16-460D-4D18-B864-95B28E863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2568" y="4820318"/>
                <a:ext cx="272510" cy="215444"/>
              </a:xfrm>
              <a:prstGeom prst="rect">
                <a:avLst/>
              </a:prstGeom>
              <a:blipFill>
                <a:blip r:embed="rId15"/>
                <a:stretch>
                  <a:fillRect l="-20000" r="-20000" b="-3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7995BDA0-107A-46D1-A5CA-B593286F52D3}"/>
                  </a:ext>
                </a:extLst>
              </p:cNvPr>
              <p:cNvSpPr txBox="1"/>
              <p:nvPr/>
            </p:nvSpPr>
            <p:spPr>
              <a:xfrm>
                <a:off x="8858438" y="5098478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7995BDA0-107A-46D1-A5CA-B593286F52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8438" y="5098478"/>
                <a:ext cx="272510" cy="215444"/>
              </a:xfrm>
              <a:prstGeom prst="rect">
                <a:avLst/>
              </a:prstGeom>
              <a:blipFill>
                <a:blip r:embed="rId19"/>
                <a:stretch>
                  <a:fillRect l="-20000" r="-20000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B6F80016-6096-4805-B8C4-7BC367BF23D8}"/>
                  </a:ext>
                </a:extLst>
              </p:cNvPr>
              <p:cNvSpPr txBox="1"/>
              <p:nvPr/>
            </p:nvSpPr>
            <p:spPr>
              <a:xfrm>
                <a:off x="5741345" y="4684105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B6F80016-6096-4805-B8C4-7BC367BF23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1345" y="4684105"/>
                <a:ext cx="272510" cy="215444"/>
              </a:xfrm>
              <a:prstGeom prst="rect">
                <a:avLst/>
              </a:prstGeom>
              <a:blipFill>
                <a:blip r:embed="rId21"/>
                <a:stretch>
                  <a:fillRect l="-22222" r="-17778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2" name="Image 61">
            <a:extLst>
              <a:ext uri="{FF2B5EF4-FFF2-40B4-BE49-F238E27FC236}">
                <a16:creationId xmlns:a16="http://schemas.microsoft.com/office/drawing/2014/main" id="{6F96E7D8-E748-4E9C-BC68-54C8D1B617C3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r="47727"/>
          <a:stretch/>
        </p:blipFill>
        <p:spPr>
          <a:xfrm>
            <a:off x="7348823" y="2680922"/>
            <a:ext cx="2599454" cy="2055210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BADF025F-A8C0-4B94-8680-C7ED65B3BD86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58992" b="9744"/>
          <a:stretch/>
        </p:blipFill>
        <p:spPr>
          <a:xfrm>
            <a:off x="7737656" y="770049"/>
            <a:ext cx="2025158" cy="1842104"/>
          </a:xfrm>
          <a:prstGeom prst="rect">
            <a:avLst/>
          </a:prstGeom>
        </p:spPr>
      </p:pic>
      <p:pic>
        <p:nvPicPr>
          <p:cNvPr id="64" name="Picture 2" descr="Dented road sign in France. Text: obstacle, chicane Stock Photo - Alamy">
            <a:extLst>
              <a:ext uri="{FF2B5EF4-FFF2-40B4-BE49-F238E27FC236}">
                <a16:creationId xmlns:a16="http://schemas.microsoft.com/office/drawing/2014/main" id="{46F82668-F818-4CA5-8267-C1D2FEB474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26" b="11973"/>
          <a:stretch/>
        </p:blipFill>
        <p:spPr bwMode="auto">
          <a:xfrm>
            <a:off x="5215157" y="931526"/>
            <a:ext cx="1168670" cy="1279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D98FDE39-4777-44E6-963C-67D9838D29C0}"/>
                  </a:ext>
                </a:extLst>
              </p:cNvPr>
              <p:cNvSpPr txBox="1"/>
              <p:nvPr/>
            </p:nvSpPr>
            <p:spPr>
              <a:xfrm>
                <a:off x="686709" y="3296942"/>
                <a:ext cx="220874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3=180°− (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2+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1)</m:t>
                      </m:r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D98FDE39-4777-44E6-963C-67D9838D2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709" y="3296942"/>
                <a:ext cx="2208746" cy="246221"/>
              </a:xfrm>
              <a:prstGeom prst="rect">
                <a:avLst/>
              </a:prstGeom>
              <a:blipFill>
                <a:blip r:embed="rId25"/>
                <a:stretch>
                  <a:fillRect l="-2762" r="-2486" b="-3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ZoneTexte 65">
            <a:extLst>
              <a:ext uri="{FF2B5EF4-FFF2-40B4-BE49-F238E27FC236}">
                <a16:creationId xmlns:a16="http://schemas.microsoft.com/office/drawing/2014/main" id="{F0B7D437-9C30-44D2-B9DF-0DEF477F2434}"/>
              </a:ext>
            </a:extLst>
          </p:cNvPr>
          <p:cNvSpPr txBox="1"/>
          <p:nvPr/>
        </p:nvSpPr>
        <p:spPr>
          <a:xfrm>
            <a:off x="329653" y="3649880"/>
            <a:ext cx="32238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u="sng" dirty="0"/>
              <a:t>Beam </a:t>
            </a:r>
            <a:r>
              <a:rPr lang="fr-FR" sz="1400" u="sng" dirty="0" err="1"/>
              <a:t>energy</a:t>
            </a:r>
            <a:r>
              <a:rPr lang="fr-FR" sz="1400" u="sng" dirty="0"/>
              <a:t> </a:t>
            </a:r>
            <a:r>
              <a:rPr lang="fr-FR" sz="1400" u="sng" dirty="0" err="1"/>
              <a:t>different</a:t>
            </a:r>
            <a:r>
              <a:rPr lang="fr-FR" sz="1400" u="sng" dirty="0"/>
              <a:t> in return </a:t>
            </a:r>
            <a:r>
              <a:rPr lang="fr-FR" sz="1400" u="sng" dirty="0" err="1"/>
              <a:t>loops</a:t>
            </a:r>
            <a:r>
              <a:rPr lang="fr-FR" sz="1400" u="sng" dirty="0"/>
              <a:t> !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F7C7075A-1DDC-4708-879E-40D04D2FBE0E}"/>
              </a:ext>
            </a:extLst>
          </p:cNvPr>
          <p:cNvSpPr txBox="1"/>
          <p:nvPr/>
        </p:nvSpPr>
        <p:spPr>
          <a:xfrm>
            <a:off x="363393" y="4016517"/>
            <a:ext cx="2682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u="sng" dirty="0"/>
              <a:t>Risk of </a:t>
            </a:r>
            <a:r>
              <a:rPr lang="fr-FR" sz="1400" u="sng" dirty="0" err="1"/>
              <a:t>hitting</a:t>
            </a:r>
            <a:r>
              <a:rPr lang="fr-FR" sz="1400" u="sng" dirty="0"/>
              <a:t> </a:t>
            </a:r>
            <a:r>
              <a:rPr lang="fr-FR" sz="1400" u="sng" dirty="0" err="1"/>
              <a:t>spreader</a:t>
            </a:r>
            <a:r>
              <a:rPr lang="fr-FR" sz="1400" u="sng" dirty="0"/>
              <a:t> chicane</a:t>
            </a:r>
          </a:p>
        </p:txBody>
      </p:sp>
    </p:spTree>
    <p:extLst>
      <p:ext uri="{BB962C8B-B14F-4D97-AF65-F5344CB8AC3E}">
        <p14:creationId xmlns:p14="http://schemas.microsoft.com/office/powerpoint/2010/main" val="182006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2" grpId="0"/>
      <p:bldP spid="43" grpId="0"/>
      <p:bldP spid="44" grpId="0"/>
      <p:bldP spid="45" grpId="0"/>
      <p:bldP spid="46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5" grpId="0"/>
      <p:bldP spid="66" grpId="0"/>
      <p:bldP spid="6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043DF-C6C0-472E-A52A-AFD50E0E4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2nd </a:t>
            </a:r>
            <a:r>
              <a:rPr lang="fr-FR" dirty="0" err="1"/>
              <a:t>method</a:t>
            </a:r>
            <a:r>
              <a:rPr lang="fr-FR" dirty="0"/>
              <a:t> : set return </a:t>
            </a:r>
            <a:r>
              <a:rPr lang="fr-FR" dirty="0" err="1"/>
              <a:t>loop</a:t>
            </a:r>
            <a:r>
              <a:rPr lang="fr-FR" dirty="0"/>
              <a:t> to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symetric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CC30137-50A2-4F52-9DA5-AA5912666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937FCF6-1C89-46E5-B371-50CD53E1C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ERL 2026 - Beam dynamics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A7D41F1-E08D-4E17-85C2-E13F4A85B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11</a:t>
            </a:fld>
            <a:endParaRPr lang="fr-FR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196CD6E-515F-41E5-A715-7D9EF5EE3FAD}"/>
              </a:ext>
            </a:extLst>
          </p:cNvPr>
          <p:cNvCxnSpPr>
            <a:cxnSpLocks/>
          </p:cNvCxnSpPr>
          <p:nvPr/>
        </p:nvCxnSpPr>
        <p:spPr>
          <a:xfrm>
            <a:off x="777875" y="5622032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A0EF205-3295-4B3C-9558-FDB29B044506}"/>
              </a:ext>
            </a:extLst>
          </p:cNvPr>
          <p:cNvCxnSpPr>
            <a:cxnSpLocks/>
          </p:cNvCxnSpPr>
          <p:nvPr/>
        </p:nvCxnSpPr>
        <p:spPr>
          <a:xfrm>
            <a:off x="777875" y="5334000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0339EDD-6A7F-4727-895F-EF22464A0A50}"/>
              </a:ext>
            </a:extLst>
          </p:cNvPr>
          <p:cNvCxnSpPr>
            <a:cxnSpLocks/>
          </p:cNvCxnSpPr>
          <p:nvPr/>
        </p:nvCxnSpPr>
        <p:spPr>
          <a:xfrm>
            <a:off x="777875" y="5045968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FE60F6A-FE5D-4078-BAD1-DBE53FAE0F43}"/>
              </a:ext>
            </a:extLst>
          </p:cNvPr>
          <p:cNvCxnSpPr>
            <a:cxnSpLocks/>
          </p:cNvCxnSpPr>
          <p:nvPr/>
        </p:nvCxnSpPr>
        <p:spPr>
          <a:xfrm>
            <a:off x="777875" y="4757936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51F8C4B-8F7D-4317-833B-9CEB405E632D}"/>
                  </a:ext>
                </a:extLst>
              </p:cNvPr>
              <p:cNvSpPr txBox="1"/>
              <p:nvPr/>
            </p:nvSpPr>
            <p:spPr>
              <a:xfrm>
                <a:off x="48578" y="5437822"/>
                <a:ext cx="62292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51F8C4B-8F7D-4317-833B-9CEB405E63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78" y="5437822"/>
                <a:ext cx="622923" cy="2769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70DB8D0-7E11-4A6A-8CF3-BDE353B7C091}"/>
                  </a:ext>
                </a:extLst>
              </p:cNvPr>
              <p:cNvSpPr txBox="1"/>
              <p:nvPr/>
            </p:nvSpPr>
            <p:spPr>
              <a:xfrm>
                <a:off x="0" y="5195501"/>
                <a:ext cx="720080" cy="276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70DB8D0-7E11-4A6A-8CF3-BDE353B7C0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95501"/>
                <a:ext cx="720080" cy="276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FD6DB51-5F1E-43B7-94CB-CAD0F149C280}"/>
                  </a:ext>
                </a:extLst>
              </p:cNvPr>
              <p:cNvSpPr txBox="1"/>
              <p:nvPr/>
            </p:nvSpPr>
            <p:spPr>
              <a:xfrm>
                <a:off x="0" y="4901164"/>
                <a:ext cx="720080" cy="276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FD6DB51-5F1E-43B7-94CB-CAD0F149C2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01164"/>
                <a:ext cx="720080" cy="276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2728E80-7E7D-4811-8FD7-6A50A5108AD0}"/>
                  </a:ext>
                </a:extLst>
              </p:cNvPr>
              <p:cNvSpPr txBox="1"/>
              <p:nvPr/>
            </p:nvSpPr>
            <p:spPr>
              <a:xfrm>
                <a:off x="0" y="4606827"/>
                <a:ext cx="720080" cy="276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2728E80-7E7D-4811-8FD7-6A50A5108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06827"/>
                <a:ext cx="720080" cy="276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A7514CE-3833-4B81-9BEA-41D680E17B14}"/>
              </a:ext>
            </a:extLst>
          </p:cNvPr>
          <p:cNvCxnSpPr/>
          <p:nvPr/>
        </p:nvCxnSpPr>
        <p:spPr>
          <a:xfrm>
            <a:off x="777875" y="5622032"/>
            <a:ext cx="7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1A74650-2931-4AB0-90B6-701E783500C2}"/>
              </a:ext>
            </a:extLst>
          </p:cNvPr>
          <p:cNvCxnSpPr/>
          <p:nvPr/>
        </p:nvCxnSpPr>
        <p:spPr>
          <a:xfrm>
            <a:off x="2355750" y="5334000"/>
            <a:ext cx="7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98CC891-69CD-4853-80E0-8C06E8339F80}"/>
              </a:ext>
            </a:extLst>
          </p:cNvPr>
          <p:cNvCxnSpPr>
            <a:cxnSpLocks/>
          </p:cNvCxnSpPr>
          <p:nvPr/>
        </p:nvCxnSpPr>
        <p:spPr>
          <a:xfrm flipV="1">
            <a:off x="1570051" y="5336282"/>
            <a:ext cx="792000" cy="288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B03EC8B-C327-4951-8436-F4804DD316ED}"/>
              </a:ext>
            </a:extLst>
          </p:cNvPr>
          <p:cNvCxnSpPr>
            <a:cxnSpLocks/>
          </p:cNvCxnSpPr>
          <p:nvPr/>
        </p:nvCxnSpPr>
        <p:spPr>
          <a:xfrm flipV="1">
            <a:off x="3131870" y="5123291"/>
            <a:ext cx="792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F0E146DA-B7F8-48B6-9582-2B2370D6FF6F}"/>
              </a:ext>
            </a:extLst>
          </p:cNvPr>
          <p:cNvCxnSpPr/>
          <p:nvPr/>
        </p:nvCxnSpPr>
        <p:spPr>
          <a:xfrm>
            <a:off x="3914929" y="5123291"/>
            <a:ext cx="7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E2D1987F-4E0E-439D-8FA5-151608A0E384}"/>
              </a:ext>
            </a:extLst>
          </p:cNvPr>
          <p:cNvCxnSpPr>
            <a:cxnSpLocks/>
          </p:cNvCxnSpPr>
          <p:nvPr/>
        </p:nvCxnSpPr>
        <p:spPr>
          <a:xfrm flipV="1">
            <a:off x="4693689" y="4908433"/>
            <a:ext cx="792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3CF8389-B97F-409F-BB33-83E1E126DA86}"/>
              </a:ext>
            </a:extLst>
          </p:cNvPr>
          <p:cNvCxnSpPr/>
          <p:nvPr/>
        </p:nvCxnSpPr>
        <p:spPr>
          <a:xfrm>
            <a:off x="5485689" y="4908433"/>
            <a:ext cx="7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FA89159-2E6E-4556-BEBB-CFE435B18CF6}"/>
              </a:ext>
            </a:extLst>
          </p:cNvPr>
          <p:cNvCxnSpPr/>
          <p:nvPr/>
        </p:nvCxnSpPr>
        <p:spPr>
          <a:xfrm>
            <a:off x="7061289" y="5123291"/>
            <a:ext cx="7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D42B6AE-4875-4121-949A-7DC0AC560EEC}"/>
              </a:ext>
            </a:extLst>
          </p:cNvPr>
          <p:cNvCxnSpPr>
            <a:cxnSpLocks/>
          </p:cNvCxnSpPr>
          <p:nvPr/>
        </p:nvCxnSpPr>
        <p:spPr>
          <a:xfrm>
            <a:off x="7853289" y="5123291"/>
            <a:ext cx="792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14BEEAD9-F400-400A-BFCD-0096777C7022}"/>
              </a:ext>
            </a:extLst>
          </p:cNvPr>
          <p:cNvCxnSpPr/>
          <p:nvPr/>
        </p:nvCxnSpPr>
        <p:spPr>
          <a:xfrm>
            <a:off x="8625121" y="5334000"/>
            <a:ext cx="7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55818F69-5C26-4AED-A010-375485BF86A2}"/>
              </a:ext>
            </a:extLst>
          </p:cNvPr>
          <p:cNvCxnSpPr>
            <a:cxnSpLocks/>
          </p:cNvCxnSpPr>
          <p:nvPr/>
        </p:nvCxnSpPr>
        <p:spPr>
          <a:xfrm>
            <a:off x="9417121" y="5330458"/>
            <a:ext cx="792000" cy="28929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13072EB8-D679-4F45-9A4D-B6DE73422861}"/>
              </a:ext>
            </a:extLst>
          </p:cNvPr>
          <p:cNvCxnSpPr>
            <a:cxnSpLocks/>
          </p:cNvCxnSpPr>
          <p:nvPr/>
        </p:nvCxnSpPr>
        <p:spPr>
          <a:xfrm>
            <a:off x="10209121" y="5622032"/>
            <a:ext cx="243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E72CF5B5-085D-44E7-8E2B-61E288258033}"/>
              </a:ext>
            </a:extLst>
          </p:cNvPr>
          <p:cNvSpPr/>
          <p:nvPr/>
        </p:nvSpPr>
        <p:spPr>
          <a:xfrm>
            <a:off x="770969" y="1068821"/>
            <a:ext cx="4896544" cy="3168352"/>
          </a:xfrm>
          <a:custGeom>
            <a:avLst/>
            <a:gdLst>
              <a:gd name="connsiteX0" fmla="*/ 0 w 5046785"/>
              <a:gd name="connsiteY0" fmla="*/ 1783646 h 3422640"/>
              <a:gd name="connsiteX1" fmla="*/ 1477108 w 5046785"/>
              <a:gd name="connsiteY1" fmla="*/ 42769 h 3422640"/>
              <a:gd name="connsiteX2" fmla="*/ 3631223 w 5046785"/>
              <a:gd name="connsiteY2" fmla="*/ 3366261 h 3422640"/>
              <a:gd name="connsiteX3" fmla="*/ 5046785 w 5046785"/>
              <a:gd name="connsiteY3" fmla="*/ 1818815 h 342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46785" h="3422640">
                <a:moveTo>
                  <a:pt x="0" y="1783646"/>
                </a:moveTo>
                <a:cubicBezTo>
                  <a:pt x="435952" y="781323"/>
                  <a:pt x="871904" y="-221000"/>
                  <a:pt x="1477108" y="42769"/>
                </a:cubicBezTo>
                <a:cubicBezTo>
                  <a:pt x="2082312" y="306538"/>
                  <a:pt x="3036277" y="3070253"/>
                  <a:pt x="3631223" y="3366261"/>
                </a:cubicBezTo>
                <a:cubicBezTo>
                  <a:pt x="4226169" y="3662269"/>
                  <a:pt x="4636477" y="2740542"/>
                  <a:pt x="5046785" y="1818815"/>
                </a:cubicBezTo>
              </a:path>
            </a:pathLst>
          </a:cu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B8C0E80A-2B34-428F-9A31-E6D8C2E9191A}"/>
              </a:ext>
            </a:extLst>
          </p:cNvPr>
          <p:cNvCxnSpPr>
            <a:cxnSpLocks/>
          </p:cNvCxnSpPr>
          <p:nvPr/>
        </p:nvCxnSpPr>
        <p:spPr>
          <a:xfrm>
            <a:off x="770969" y="2725005"/>
            <a:ext cx="52212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15F2103-0166-4561-896D-7C18109F9D93}"/>
                  </a:ext>
                </a:extLst>
              </p:cNvPr>
              <p:cNvSpPr txBox="1"/>
              <p:nvPr/>
            </p:nvSpPr>
            <p:spPr>
              <a:xfrm>
                <a:off x="6010890" y="2499173"/>
                <a:ext cx="250773" cy="3076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15F2103-0166-4561-896D-7C18109F9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0890" y="2499173"/>
                <a:ext cx="250773" cy="307648"/>
              </a:xfrm>
              <a:prstGeom prst="rect">
                <a:avLst/>
              </a:prstGeom>
              <a:blipFill>
                <a:blip r:embed="rId6"/>
                <a:stretch>
                  <a:fillRect l="-31707" r="-31707" b="-38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Ellipse 29">
            <a:extLst>
              <a:ext uri="{FF2B5EF4-FFF2-40B4-BE49-F238E27FC236}">
                <a16:creationId xmlns:a16="http://schemas.microsoft.com/office/drawing/2014/main" id="{5B26320C-3B80-4FEB-8C2E-3FBB355F9C96}"/>
              </a:ext>
            </a:extLst>
          </p:cNvPr>
          <p:cNvSpPr/>
          <p:nvPr/>
        </p:nvSpPr>
        <p:spPr>
          <a:xfrm>
            <a:off x="1959812" y="976502"/>
            <a:ext cx="184638" cy="1846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D36A2B92-AA6E-4AC3-89FD-7A1D46604378}"/>
              </a:ext>
            </a:extLst>
          </p:cNvPr>
          <p:cNvSpPr/>
          <p:nvPr/>
        </p:nvSpPr>
        <p:spPr>
          <a:xfrm>
            <a:off x="2391860" y="1262934"/>
            <a:ext cx="184638" cy="1846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6EE490EA-C5DA-4A3A-B146-007A3C338447}"/>
              </a:ext>
            </a:extLst>
          </p:cNvPr>
          <p:cNvSpPr/>
          <p:nvPr/>
        </p:nvSpPr>
        <p:spPr>
          <a:xfrm>
            <a:off x="2679892" y="1666116"/>
            <a:ext cx="184638" cy="1846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5D40BE64-CEB7-44E8-9571-BD16E98D915C}"/>
              </a:ext>
            </a:extLst>
          </p:cNvPr>
          <p:cNvSpPr/>
          <p:nvPr/>
        </p:nvSpPr>
        <p:spPr>
          <a:xfrm>
            <a:off x="4408084" y="4155245"/>
            <a:ext cx="184638" cy="1846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5C19B3DF-1A74-43C9-8C27-55C277536C88}"/>
              </a:ext>
            </a:extLst>
          </p:cNvPr>
          <p:cNvSpPr/>
          <p:nvPr/>
        </p:nvSpPr>
        <p:spPr>
          <a:xfrm>
            <a:off x="3989048" y="3929471"/>
            <a:ext cx="184638" cy="1846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5D2847CD-5353-40A0-8E80-E9DD38D4BD51}"/>
              </a:ext>
            </a:extLst>
          </p:cNvPr>
          <p:cNvSpPr/>
          <p:nvPr/>
        </p:nvSpPr>
        <p:spPr>
          <a:xfrm>
            <a:off x="3732493" y="3567252"/>
            <a:ext cx="184638" cy="1846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A5F91F67-03BD-444C-B857-886A5220AAEE}"/>
                  </a:ext>
                </a:extLst>
              </p:cNvPr>
              <p:cNvSpPr txBox="1"/>
              <p:nvPr/>
            </p:nvSpPr>
            <p:spPr>
              <a:xfrm>
                <a:off x="647030" y="989713"/>
                <a:ext cx="62292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𝐼𝑛𝑗</m:t>
                          </m:r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: </m:t>
                          </m:r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A5F91F67-03BD-444C-B857-886A5220AA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030" y="989713"/>
                <a:ext cx="622923" cy="307777"/>
              </a:xfrm>
              <a:prstGeom prst="rect">
                <a:avLst/>
              </a:prstGeom>
              <a:blipFill>
                <a:blip r:embed="rId7"/>
                <a:stretch>
                  <a:fillRect r="-17647" b="-78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A6B23ADA-B6A5-4393-9F6D-492B81321C5A}"/>
                  </a:ext>
                </a:extLst>
              </p:cNvPr>
              <p:cNvSpPr txBox="1"/>
              <p:nvPr/>
            </p:nvSpPr>
            <p:spPr>
              <a:xfrm>
                <a:off x="2373510" y="925128"/>
                <a:ext cx="5686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7" name="ZoneTexte 36">
                <a:extLst>
                  <a:ext uri="{FF2B5EF4-FFF2-40B4-BE49-F238E27FC236}">
                    <a16:creationId xmlns:a16="http://schemas.microsoft.com/office/drawing/2014/main" id="{A6B23ADA-B6A5-4393-9F6D-492B81321C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3510" y="925128"/>
                <a:ext cx="568682" cy="215444"/>
              </a:xfrm>
              <a:prstGeom prst="rect">
                <a:avLst/>
              </a:prstGeom>
              <a:blipFill>
                <a:blip r:embed="rId8"/>
                <a:stretch>
                  <a:fillRect l="-6383" r="-3191" b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332659B5-4A03-4C0C-B5E5-245304112E24}"/>
                  </a:ext>
                </a:extLst>
              </p:cNvPr>
              <p:cNvSpPr txBox="1"/>
              <p:nvPr/>
            </p:nvSpPr>
            <p:spPr>
              <a:xfrm>
                <a:off x="2772211" y="1339850"/>
                <a:ext cx="10892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332659B5-4A03-4C0C-B5E5-245304112E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2211" y="1339850"/>
                <a:ext cx="1089273" cy="215444"/>
              </a:xfrm>
              <a:prstGeom prst="rect">
                <a:avLst/>
              </a:prstGeom>
              <a:blipFill>
                <a:blip r:embed="rId9"/>
                <a:stretch>
                  <a:fillRect l="-2809" r="-2809" b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FA43CAD1-054E-483B-BBAC-A0E53ECF3C71}"/>
                  </a:ext>
                </a:extLst>
              </p:cNvPr>
              <p:cNvSpPr txBox="1"/>
              <p:nvPr/>
            </p:nvSpPr>
            <p:spPr>
              <a:xfrm>
                <a:off x="3342682" y="2283973"/>
                <a:ext cx="151047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1−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FA43CAD1-054E-483B-BBAC-A0E53ECF3C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2682" y="2283973"/>
                <a:ext cx="1510478" cy="215444"/>
              </a:xfrm>
              <a:prstGeom prst="rect">
                <a:avLst/>
              </a:prstGeom>
              <a:blipFill>
                <a:blip r:embed="rId10"/>
                <a:stretch>
                  <a:fillRect l="-2016" r="-1613" b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8BCB7245-A8CD-40BD-8248-F5BC50BDC2DA}"/>
                  </a:ext>
                </a:extLst>
              </p:cNvPr>
              <p:cNvSpPr txBox="1"/>
              <p:nvPr/>
            </p:nvSpPr>
            <p:spPr>
              <a:xfrm>
                <a:off x="2852192" y="3843318"/>
                <a:ext cx="10892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8BCB7245-A8CD-40BD-8248-F5BC50BDC2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2192" y="3843318"/>
                <a:ext cx="1089273" cy="215444"/>
              </a:xfrm>
              <a:prstGeom prst="rect">
                <a:avLst/>
              </a:prstGeom>
              <a:blipFill>
                <a:blip r:embed="rId9"/>
                <a:stretch>
                  <a:fillRect l="-2793" r="-2235" b="-138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B672CAAC-807D-4D6E-A8D3-3CA59E3E0004}"/>
                  </a:ext>
                </a:extLst>
              </p:cNvPr>
              <p:cNvSpPr txBox="1"/>
              <p:nvPr/>
            </p:nvSpPr>
            <p:spPr>
              <a:xfrm>
                <a:off x="3660381" y="4245532"/>
                <a:ext cx="5686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B672CAAC-807D-4D6E-A8D3-3CA59E3E00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0381" y="4245532"/>
                <a:ext cx="568682" cy="215444"/>
              </a:xfrm>
              <a:prstGeom prst="rect">
                <a:avLst/>
              </a:prstGeom>
              <a:blipFill>
                <a:blip r:embed="rId8"/>
                <a:stretch>
                  <a:fillRect l="-6383" r="-3191" b="-138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C61DCE70-3B05-43A2-9E0C-275A56EDC041}"/>
                  </a:ext>
                </a:extLst>
              </p:cNvPr>
              <p:cNvSpPr txBox="1"/>
              <p:nvPr/>
            </p:nvSpPr>
            <p:spPr>
              <a:xfrm>
                <a:off x="4771743" y="4221770"/>
                <a:ext cx="23506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C61DCE70-3B05-43A2-9E0C-275A56EDC0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1743" y="4221770"/>
                <a:ext cx="235064" cy="215444"/>
              </a:xfrm>
              <a:prstGeom prst="rect">
                <a:avLst/>
              </a:prstGeom>
              <a:blipFill>
                <a:blip r:embed="rId11"/>
                <a:stretch>
                  <a:fillRect l="-15789" r="-2632" b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CAC13EDB-E237-4319-A050-32094FD9BB58}"/>
              </a:ext>
            </a:extLst>
          </p:cNvPr>
          <p:cNvCxnSpPr>
            <a:cxnSpLocks/>
          </p:cNvCxnSpPr>
          <p:nvPr/>
        </p:nvCxnSpPr>
        <p:spPr>
          <a:xfrm>
            <a:off x="2048483" y="1209595"/>
            <a:ext cx="332354" cy="26928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B51BF1EF-2771-4D6D-8869-F13347BEF735}"/>
              </a:ext>
            </a:extLst>
          </p:cNvPr>
          <p:cNvCxnSpPr>
            <a:cxnSpLocks/>
          </p:cNvCxnSpPr>
          <p:nvPr/>
        </p:nvCxnSpPr>
        <p:spPr>
          <a:xfrm>
            <a:off x="2373510" y="1476065"/>
            <a:ext cx="280754" cy="3932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7E439E4A-8F6C-43D4-85CF-C6A81710F159}"/>
              </a:ext>
            </a:extLst>
          </p:cNvPr>
          <p:cNvCxnSpPr>
            <a:cxnSpLocks/>
          </p:cNvCxnSpPr>
          <p:nvPr/>
        </p:nvCxnSpPr>
        <p:spPr>
          <a:xfrm>
            <a:off x="2654264" y="1896212"/>
            <a:ext cx="989026" cy="177446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2CB578A0-F707-4FCD-946C-3388E311422A}"/>
              </a:ext>
            </a:extLst>
          </p:cNvPr>
          <p:cNvCxnSpPr>
            <a:cxnSpLocks/>
          </p:cNvCxnSpPr>
          <p:nvPr/>
        </p:nvCxnSpPr>
        <p:spPr>
          <a:xfrm>
            <a:off x="4224144" y="3844731"/>
            <a:ext cx="248325" cy="2177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F5562A02-F908-4582-8503-31AA27E77615}"/>
              </a:ext>
            </a:extLst>
          </p:cNvPr>
          <p:cNvCxnSpPr>
            <a:cxnSpLocks/>
          </p:cNvCxnSpPr>
          <p:nvPr/>
        </p:nvCxnSpPr>
        <p:spPr>
          <a:xfrm>
            <a:off x="3989048" y="3509725"/>
            <a:ext cx="221168" cy="33854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DB14A49D-8C7E-4DA2-9F92-8D9632144CE5}"/>
                  </a:ext>
                </a:extLst>
              </p:cNvPr>
              <p:cNvSpPr txBox="1"/>
              <p:nvPr/>
            </p:nvSpPr>
            <p:spPr>
              <a:xfrm>
                <a:off x="1928509" y="1370062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DB14A49D-8C7E-4DA2-9F92-8D9632144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8509" y="1370062"/>
                <a:ext cx="272510" cy="215444"/>
              </a:xfrm>
              <a:prstGeom prst="rect">
                <a:avLst/>
              </a:prstGeom>
              <a:blipFill>
                <a:blip r:embed="rId12"/>
                <a:stretch>
                  <a:fillRect l="-20000" r="-20000" b="-3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A8E66460-7DB9-4BDF-906A-6D7CE6621997}"/>
                  </a:ext>
                </a:extLst>
              </p:cNvPr>
              <p:cNvSpPr txBox="1"/>
              <p:nvPr/>
            </p:nvSpPr>
            <p:spPr>
              <a:xfrm>
                <a:off x="2218889" y="1632088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A8E66460-7DB9-4BDF-906A-6D7CE66219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8889" y="1632088"/>
                <a:ext cx="272510" cy="215444"/>
              </a:xfrm>
              <a:prstGeom prst="rect">
                <a:avLst/>
              </a:prstGeom>
              <a:blipFill>
                <a:blip r:embed="rId13"/>
                <a:stretch>
                  <a:fillRect l="-22222" r="-17778" b="-3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D26C2981-2227-4F57-9085-91726716E968}"/>
                  </a:ext>
                </a:extLst>
              </p:cNvPr>
              <p:cNvSpPr txBox="1"/>
              <p:nvPr/>
            </p:nvSpPr>
            <p:spPr>
              <a:xfrm>
                <a:off x="2816511" y="2804939"/>
                <a:ext cx="40330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D26C2981-2227-4F57-9085-91726716E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6511" y="2804939"/>
                <a:ext cx="403305" cy="307777"/>
              </a:xfrm>
              <a:prstGeom prst="rect">
                <a:avLst/>
              </a:prstGeom>
              <a:blipFill>
                <a:blip r:embed="rId14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A2A932E2-BCD7-4D63-A27D-78BBDB41670E}"/>
                  </a:ext>
                </a:extLst>
              </p:cNvPr>
              <p:cNvSpPr txBox="1"/>
              <p:nvPr/>
            </p:nvSpPr>
            <p:spPr>
              <a:xfrm>
                <a:off x="4100581" y="3422682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A2A932E2-BCD7-4D63-A27D-78BBDB4167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0581" y="3422682"/>
                <a:ext cx="272510" cy="215444"/>
              </a:xfrm>
              <a:prstGeom prst="rect">
                <a:avLst/>
              </a:prstGeom>
              <a:blipFill>
                <a:blip r:embed="rId15"/>
                <a:stretch>
                  <a:fillRect l="-22727" r="-20455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C605CEB5-A525-4B4B-BF5B-CB7DC60DC706}"/>
                  </a:ext>
                </a:extLst>
              </p:cNvPr>
              <p:cNvSpPr txBox="1"/>
              <p:nvPr/>
            </p:nvSpPr>
            <p:spPr>
              <a:xfrm>
                <a:off x="4362206" y="3657378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C605CEB5-A525-4B4B-BF5B-CB7DC60DC7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2206" y="3657378"/>
                <a:ext cx="272510" cy="215444"/>
              </a:xfrm>
              <a:prstGeom prst="rect">
                <a:avLst/>
              </a:prstGeom>
              <a:blipFill>
                <a:blip r:embed="rId16"/>
                <a:stretch>
                  <a:fillRect l="-22727" r="-20455" b="-3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89B52954-6438-46A0-836A-5F70CD334255}"/>
              </a:ext>
            </a:extLst>
          </p:cNvPr>
          <p:cNvCxnSpPr>
            <a:cxnSpLocks/>
          </p:cNvCxnSpPr>
          <p:nvPr/>
        </p:nvCxnSpPr>
        <p:spPr>
          <a:xfrm>
            <a:off x="6277689" y="4907524"/>
            <a:ext cx="792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782B63EE-F784-47FF-A8FD-A2C9D87EEE01}"/>
              </a:ext>
            </a:extLst>
          </p:cNvPr>
          <p:cNvCxnSpPr>
            <a:cxnSpLocks/>
          </p:cNvCxnSpPr>
          <p:nvPr/>
        </p:nvCxnSpPr>
        <p:spPr>
          <a:xfrm>
            <a:off x="4522291" y="5123291"/>
            <a:ext cx="3190069" cy="0"/>
          </a:xfrm>
          <a:prstGeom prst="line">
            <a:avLst/>
          </a:prstGeom>
          <a:ln>
            <a:solidFill>
              <a:srgbClr val="FF67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52E0DCF3-DB86-4E45-A970-2ACF802ABAEC}"/>
                  </a:ext>
                </a:extLst>
              </p:cNvPr>
              <p:cNvSpPr txBox="1"/>
              <p:nvPr/>
            </p:nvSpPr>
            <p:spPr>
              <a:xfrm>
                <a:off x="2664635" y="5078399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52E0DCF3-DB86-4E45-A970-2ACF802AB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4635" y="5078399"/>
                <a:ext cx="272510" cy="215444"/>
              </a:xfrm>
              <a:prstGeom prst="rect">
                <a:avLst/>
              </a:prstGeom>
              <a:blipFill>
                <a:blip r:embed="rId17"/>
                <a:stretch>
                  <a:fillRect l="-20000" r="-20000" b="-3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E047DA1E-8356-4094-BC81-DF686547EA3E}"/>
                  </a:ext>
                </a:extLst>
              </p:cNvPr>
              <p:cNvSpPr txBox="1"/>
              <p:nvPr/>
            </p:nvSpPr>
            <p:spPr>
              <a:xfrm>
                <a:off x="4197862" y="4822165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E047DA1E-8356-4094-BC81-DF686547EA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7862" y="4822165"/>
                <a:ext cx="272510" cy="215444"/>
              </a:xfrm>
              <a:prstGeom prst="rect">
                <a:avLst/>
              </a:prstGeom>
              <a:blipFill>
                <a:blip r:embed="rId15"/>
                <a:stretch>
                  <a:fillRect l="-22727" r="-20455" b="-3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A42F9C9F-BE10-4F58-B7EA-663B50579BF5}"/>
                  </a:ext>
                </a:extLst>
              </p:cNvPr>
              <p:cNvSpPr txBox="1"/>
              <p:nvPr/>
            </p:nvSpPr>
            <p:spPr>
              <a:xfrm>
                <a:off x="7212568" y="4820318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A42F9C9F-BE10-4F58-B7EA-663B50579B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2568" y="4820318"/>
                <a:ext cx="272510" cy="215444"/>
              </a:xfrm>
              <a:prstGeom prst="rect">
                <a:avLst/>
              </a:prstGeom>
              <a:blipFill>
                <a:blip r:embed="rId18"/>
                <a:stretch>
                  <a:fillRect l="-20000" r="-20000" b="-3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D4814FDC-4274-430E-AD06-CB22581ADD1C}"/>
                  </a:ext>
                </a:extLst>
              </p:cNvPr>
              <p:cNvSpPr txBox="1"/>
              <p:nvPr/>
            </p:nvSpPr>
            <p:spPr>
              <a:xfrm>
                <a:off x="8858438" y="5098478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D4814FDC-4274-430E-AD06-CB22581ADD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8438" y="5098478"/>
                <a:ext cx="272510" cy="215444"/>
              </a:xfrm>
              <a:prstGeom prst="rect">
                <a:avLst/>
              </a:prstGeom>
              <a:blipFill>
                <a:blip r:embed="rId17"/>
                <a:stretch>
                  <a:fillRect l="-20000" r="-20000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87ABFF2F-9C82-41D4-A97E-A722CB247554}"/>
                  </a:ext>
                </a:extLst>
              </p:cNvPr>
              <p:cNvSpPr txBox="1"/>
              <p:nvPr/>
            </p:nvSpPr>
            <p:spPr>
              <a:xfrm>
                <a:off x="5741363" y="4635218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87ABFF2F-9C82-41D4-A97E-A722CB2475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1363" y="4635218"/>
                <a:ext cx="272510" cy="215444"/>
              </a:xfrm>
              <a:prstGeom prst="rect">
                <a:avLst/>
              </a:prstGeom>
              <a:blipFill>
                <a:blip r:embed="rId19"/>
                <a:stretch>
                  <a:fillRect l="-22222" r="-17778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0" name="Image 59">
            <a:extLst>
              <a:ext uri="{FF2B5EF4-FFF2-40B4-BE49-F238E27FC236}">
                <a16:creationId xmlns:a16="http://schemas.microsoft.com/office/drawing/2014/main" id="{8C6761BC-744B-4433-AEE1-DA26F8829236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58992" b="9700"/>
          <a:stretch/>
        </p:blipFill>
        <p:spPr>
          <a:xfrm>
            <a:off x="7916496" y="716527"/>
            <a:ext cx="2209249" cy="2010526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FEF8B605-B5CC-4A1E-96B2-09F45EDA6BA0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r="49365"/>
          <a:stretch/>
        </p:blipFill>
        <p:spPr>
          <a:xfrm>
            <a:off x="7626799" y="2713680"/>
            <a:ext cx="2463277" cy="20105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D4D13C41-9EF1-437F-A64E-82C23F8D1E30}"/>
                  </a:ext>
                </a:extLst>
              </p:cNvPr>
              <p:cNvSpPr txBox="1"/>
              <p:nvPr/>
            </p:nvSpPr>
            <p:spPr>
              <a:xfrm>
                <a:off x="305993" y="3534764"/>
                <a:ext cx="188878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3=180°−2×(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2+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1)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D4D13C41-9EF1-437F-A64E-82C23F8D1E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93" y="3534764"/>
                <a:ext cx="1888787" cy="184666"/>
              </a:xfrm>
              <a:prstGeom prst="rect">
                <a:avLst/>
              </a:prstGeom>
              <a:blipFill>
                <a:blip r:embed="rId21"/>
                <a:stretch>
                  <a:fillRect l="-1935" t="-3333" r="-2258" b="-40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EBE696A2-4E25-4A0F-966F-67CDFE16EFC5}"/>
                  </a:ext>
                </a:extLst>
              </p:cNvPr>
              <p:cNvSpPr txBox="1"/>
              <p:nvPr/>
            </p:nvSpPr>
            <p:spPr>
              <a:xfrm>
                <a:off x="311620" y="3739508"/>
                <a:ext cx="82311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=20°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EBE696A2-4E25-4A0F-966F-67CDFE16E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20" y="3739508"/>
                <a:ext cx="823110" cy="184666"/>
              </a:xfrm>
              <a:prstGeom prst="rect">
                <a:avLst/>
              </a:prstGeom>
              <a:blipFill>
                <a:blip r:embed="rId22"/>
                <a:stretch>
                  <a:fillRect l="-5185" r="-3704" b="-322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FCF5F4FD-B97A-4791-B6E1-EB2349CE5D48}"/>
                  </a:ext>
                </a:extLst>
              </p:cNvPr>
              <p:cNvSpPr txBox="1"/>
              <p:nvPr/>
            </p:nvSpPr>
            <p:spPr>
              <a:xfrm>
                <a:off x="305993" y="3949873"/>
                <a:ext cx="134068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d>
                        <m:dPr>
                          <m:ctrlPr>
                            <a:rPr lang="fr-FR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&lt;10°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FCF5F4FD-B97A-4791-B6E1-EB2349CE5D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93" y="3949873"/>
                <a:ext cx="1340687" cy="184666"/>
              </a:xfrm>
              <a:prstGeom prst="rect">
                <a:avLst/>
              </a:prstGeom>
              <a:blipFill>
                <a:blip r:embed="rId23"/>
                <a:stretch>
                  <a:fillRect l="-909" r="-1818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ZoneTexte 64">
            <a:extLst>
              <a:ext uri="{FF2B5EF4-FFF2-40B4-BE49-F238E27FC236}">
                <a16:creationId xmlns:a16="http://schemas.microsoft.com/office/drawing/2014/main" id="{13F566CF-DEF5-4C8A-8E4F-FC293168E929}"/>
              </a:ext>
            </a:extLst>
          </p:cNvPr>
          <p:cNvSpPr txBox="1"/>
          <p:nvPr/>
        </p:nvSpPr>
        <p:spPr>
          <a:xfrm>
            <a:off x="5485689" y="1190988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u="sng" dirty="0" err="1"/>
              <a:t>Spreaders</a:t>
            </a:r>
            <a:r>
              <a:rPr lang="fr-FR" sz="1400" dirty="0"/>
              <a:t> : OK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17108C2-2F0B-4CFE-B750-CE71B902F7C4}"/>
                  </a:ext>
                </a:extLst>
              </p:cNvPr>
              <p:cNvSpPr txBox="1"/>
              <p:nvPr/>
            </p:nvSpPr>
            <p:spPr>
              <a:xfrm>
                <a:off x="5485689" y="1497086"/>
                <a:ext cx="176576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1400" u="sng" dirty="0"/>
                  <a:t>Beam </a:t>
                </a:r>
                <a:r>
                  <a:rPr lang="fr-FR" sz="1400" u="sng" dirty="0" err="1"/>
                  <a:t>load</a:t>
                </a:r>
                <a:r>
                  <a:rPr lang="fr-FR" sz="1400" dirty="0"/>
                  <a:t> :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𝐼𝑚</m:t>
                    </m:r>
                    <m:r>
                      <a:rPr lang="fr-F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endParaRPr lang="fr-FR" sz="1400" dirty="0"/>
              </a:p>
            </p:txBody>
          </p:sp>
        </mc:Choice>
        <mc:Fallback xmlns="">
          <p:sp>
            <p:nvSpPr>
              <p:cNvPr id="66" name="ZoneTexte 65">
                <a:extLst>
                  <a:ext uri="{FF2B5EF4-FFF2-40B4-BE49-F238E27FC236}">
                    <a16:creationId xmlns:a16="http://schemas.microsoft.com/office/drawing/2014/main" id="{217108C2-2F0B-4CFE-B750-CE71B902F7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5689" y="1497086"/>
                <a:ext cx="1765768" cy="307777"/>
              </a:xfrm>
              <a:prstGeom prst="rect">
                <a:avLst/>
              </a:prstGeom>
              <a:blipFill>
                <a:blip r:embed="rId24"/>
                <a:stretch>
                  <a:fillRect l="-1034" t="-4000" b="-20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ZoneTexte 66">
            <a:extLst>
              <a:ext uri="{FF2B5EF4-FFF2-40B4-BE49-F238E27FC236}">
                <a16:creationId xmlns:a16="http://schemas.microsoft.com/office/drawing/2014/main" id="{5AE73B29-FD8B-48BA-AE5A-0C7A2DD5DF78}"/>
              </a:ext>
            </a:extLst>
          </p:cNvPr>
          <p:cNvSpPr txBox="1"/>
          <p:nvPr/>
        </p:nvSpPr>
        <p:spPr>
          <a:xfrm>
            <a:off x="5485689" y="912588"/>
            <a:ext cx="19255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u="sng" dirty="0"/>
              <a:t>Phases</a:t>
            </a:r>
            <a:r>
              <a:rPr lang="fr-FR" sz="1400" dirty="0"/>
              <a:t> : </a:t>
            </a:r>
            <a:r>
              <a:rPr lang="fr-FR" sz="1400" dirty="0" err="1"/>
              <a:t>constrained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79490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8" grpId="0"/>
      <p:bldP spid="39" grpId="0"/>
      <p:bldP spid="40" grpId="0"/>
      <p:bldP spid="41" grpId="0"/>
      <p:bldP spid="42" grpId="0"/>
      <p:bldP spid="48" grpId="0"/>
      <p:bldP spid="49" grpId="0"/>
      <p:bldP spid="50" grpId="0"/>
      <p:bldP spid="51" grpId="0"/>
      <p:bldP spid="52" grpId="0"/>
      <p:bldP spid="55" grpId="0"/>
      <p:bldP spid="56" grpId="0"/>
      <p:bldP spid="57" grpId="0"/>
      <p:bldP spid="58" grpId="0"/>
      <p:bldP spid="59" grpId="0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age 72">
            <a:extLst>
              <a:ext uri="{FF2B5EF4-FFF2-40B4-BE49-F238E27FC236}">
                <a16:creationId xmlns:a16="http://schemas.microsoft.com/office/drawing/2014/main" id="{9A7ED713-2A31-4D95-9709-6537780D24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2233" r="49512" b="1128"/>
          <a:stretch/>
        </p:blipFill>
        <p:spPr>
          <a:xfrm>
            <a:off x="7626799" y="2640669"/>
            <a:ext cx="2487969" cy="205909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19043DF-C6C0-472E-A52A-AFD50E0E4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Some</a:t>
            </a:r>
            <a:r>
              <a:rPr lang="fr-FR" dirty="0"/>
              <a:t> </a:t>
            </a:r>
            <a:r>
              <a:rPr lang="fr-FR" dirty="0" err="1"/>
              <a:t>working</a:t>
            </a:r>
            <a:r>
              <a:rPr lang="fr-FR" dirty="0"/>
              <a:t> solutions </a:t>
            </a:r>
            <a:r>
              <a:rPr lang="fr-FR" dirty="0" err="1"/>
              <a:t>exist</a:t>
            </a:r>
            <a:r>
              <a:rPr lang="fr-FR" dirty="0"/>
              <a:t> : an </a:t>
            </a:r>
            <a:r>
              <a:rPr lang="fr-FR" dirty="0" err="1"/>
              <a:t>example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CC30137-50A2-4F52-9DA5-AA5912666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937FCF6-1C89-46E5-B371-50CD53E1C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ERL 2026 - Beam dynamics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A7D41F1-E08D-4E17-85C2-E13F4A85B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12</a:t>
            </a:fld>
            <a:endParaRPr lang="fr-FR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C196CD6E-515F-41E5-A715-7D9EF5EE3FAD}"/>
              </a:ext>
            </a:extLst>
          </p:cNvPr>
          <p:cNvCxnSpPr>
            <a:cxnSpLocks/>
          </p:cNvCxnSpPr>
          <p:nvPr/>
        </p:nvCxnSpPr>
        <p:spPr>
          <a:xfrm>
            <a:off x="777875" y="5622032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A0EF205-3295-4B3C-9558-FDB29B044506}"/>
              </a:ext>
            </a:extLst>
          </p:cNvPr>
          <p:cNvCxnSpPr>
            <a:cxnSpLocks/>
          </p:cNvCxnSpPr>
          <p:nvPr/>
        </p:nvCxnSpPr>
        <p:spPr>
          <a:xfrm>
            <a:off x="777875" y="5334000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0339EDD-6A7F-4727-895F-EF22464A0A50}"/>
              </a:ext>
            </a:extLst>
          </p:cNvPr>
          <p:cNvCxnSpPr>
            <a:cxnSpLocks/>
          </p:cNvCxnSpPr>
          <p:nvPr/>
        </p:nvCxnSpPr>
        <p:spPr>
          <a:xfrm>
            <a:off x="777875" y="5045968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9FE60F6A-FE5D-4078-BAD1-DBE53FAE0F43}"/>
              </a:ext>
            </a:extLst>
          </p:cNvPr>
          <p:cNvCxnSpPr>
            <a:cxnSpLocks/>
          </p:cNvCxnSpPr>
          <p:nvPr/>
        </p:nvCxnSpPr>
        <p:spPr>
          <a:xfrm>
            <a:off x="777875" y="4757936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51F8C4B-8F7D-4317-833B-9CEB405E632D}"/>
                  </a:ext>
                </a:extLst>
              </p:cNvPr>
              <p:cNvSpPr txBox="1"/>
              <p:nvPr/>
            </p:nvSpPr>
            <p:spPr>
              <a:xfrm>
                <a:off x="48578" y="5437822"/>
                <a:ext cx="62292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51F8C4B-8F7D-4317-833B-9CEB405E63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78" y="5437822"/>
                <a:ext cx="622923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70DB8D0-7E11-4A6A-8CF3-BDE353B7C091}"/>
                  </a:ext>
                </a:extLst>
              </p:cNvPr>
              <p:cNvSpPr txBox="1"/>
              <p:nvPr/>
            </p:nvSpPr>
            <p:spPr>
              <a:xfrm>
                <a:off x="0" y="5195501"/>
                <a:ext cx="720080" cy="276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F70DB8D0-7E11-4A6A-8CF3-BDE353B7C0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95501"/>
                <a:ext cx="720080" cy="276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FD6DB51-5F1E-43B7-94CB-CAD0F149C280}"/>
                  </a:ext>
                </a:extLst>
              </p:cNvPr>
              <p:cNvSpPr txBox="1"/>
              <p:nvPr/>
            </p:nvSpPr>
            <p:spPr>
              <a:xfrm>
                <a:off x="0" y="4901164"/>
                <a:ext cx="720080" cy="276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FD6DB51-5F1E-43B7-94CB-CAD0F149C2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01164"/>
                <a:ext cx="720080" cy="276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2728E80-7E7D-4811-8FD7-6A50A5108AD0}"/>
                  </a:ext>
                </a:extLst>
              </p:cNvPr>
              <p:cNvSpPr txBox="1"/>
              <p:nvPr/>
            </p:nvSpPr>
            <p:spPr>
              <a:xfrm>
                <a:off x="0" y="4606827"/>
                <a:ext cx="720080" cy="276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32728E80-7E7D-4811-8FD7-6A50A5108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06827"/>
                <a:ext cx="720080" cy="276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A7514CE-3833-4B81-9BEA-41D680E17B14}"/>
              </a:ext>
            </a:extLst>
          </p:cNvPr>
          <p:cNvCxnSpPr/>
          <p:nvPr/>
        </p:nvCxnSpPr>
        <p:spPr>
          <a:xfrm>
            <a:off x="777875" y="5622032"/>
            <a:ext cx="7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21A74650-2931-4AB0-90B6-701E783500C2}"/>
              </a:ext>
            </a:extLst>
          </p:cNvPr>
          <p:cNvCxnSpPr/>
          <p:nvPr/>
        </p:nvCxnSpPr>
        <p:spPr>
          <a:xfrm>
            <a:off x="2355750" y="5334000"/>
            <a:ext cx="7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98CC891-69CD-4853-80E0-8C06E8339F80}"/>
              </a:ext>
            </a:extLst>
          </p:cNvPr>
          <p:cNvCxnSpPr>
            <a:cxnSpLocks/>
          </p:cNvCxnSpPr>
          <p:nvPr/>
        </p:nvCxnSpPr>
        <p:spPr>
          <a:xfrm flipV="1">
            <a:off x="1570051" y="5336282"/>
            <a:ext cx="792000" cy="288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B03EC8B-C327-4951-8436-F4804DD316ED}"/>
              </a:ext>
            </a:extLst>
          </p:cNvPr>
          <p:cNvCxnSpPr>
            <a:cxnSpLocks/>
          </p:cNvCxnSpPr>
          <p:nvPr/>
        </p:nvCxnSpPr>
        <p:spPr>
          <a:xfrm flipV="1">
            <a:off x="3131870" y="5123291"/>
            <a:ext cx="792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F0E146DA-B7F8-48B6-9582-2B2370D6FF6F}"/>
              </a:ext>
            </a:extLst>
          </p:cNvPr>
          <p:cNvCxnSpPr/>
          <p:nvPr/>
        </p:nvCxnSpPr>
        <p:spPr>
          <a:xfrm>
            <a:off x="3914929" y="5123291"/>
            <a:ext cx="7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E2D1987F-4E0E-439D-8FA5-151608A0E384}"/>
              </a:ext>
            </a:extLst>
          </p:cNvPr>
          <p:cNvCxnSpPr>
            <a:cxnSpLocks/>
          </p:cNvCxnSpPr>
          <p:nvPr/>
        </p:nvCxnSpPr>
        <p:spPr>
          <a:xfrm flipV="1">
            <a:off x="4693689" y="4908433"/>
            <a:ext cx="792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3CF8389-B97F-409F-BB33-83E1E126DA86}"/>
              </a:ext>
            </a:extLst>
          </p:cNvPr>
          <p:cNvCxnSpPr/>
          <p:nvPr/>
        </p:nvCxnSpPr>
        <p:spPr>
          <a:xfrm>
            <a:off x="5485689" y="4908433"/>
            <a:ext cx="7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FA89159-2E6E-4556-BEBB-CFE435B18CF6}"/>
              </a:ext>
            </a:extLst>
          </p:cNvPr>
          <p:cNvCxnSpPr/>
          <p:nvPr/>
        </p:nvCxnSpPr>
        <p:spPr>
          <a:xfrm>
            <a:off x="7061289" y="5123291"/>
            <a:ext cx="7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D42B6AE-4875-4121-949A-7DC0AC560EEC}"/>
              </a:ext>
            </a:extLst>
          </p:cNvPr>
          <p:cNvCxnSpPr>
            <a:cxnSpLocks/>
          </p:cNvCxnSpPr>
          <p:nvPr/>
        </p:nvCxnSpPr>
        <p:spPr>
          <a:xfrm>
            <a:off x="7853289" y="5123291"/>
            <a:ext cx="792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14BEEAD9-F400-400A-BFCD-0096777C7022}"/>
              </a:ext>
            </a:extLst>
          </p:cNvPr>
          <p:cNvCxnSpPr/>
          <p:nvPr/>
        </p:nvCxnSpPr>
        <p:spPr>
          <a:xfrm>
            <a:off x="8625121" y="5334000"/>
            <a:ext cx="792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55818F69-5C26-4AED-A010-375485BF86A2}"/>
              </a:ext>
            </a:extLst>
          </p:cNvPr>
          <p:cNvCxnSpPr>
            <a:cxnSpLocks/>
          </p:cNvCxnSpPr>
          <p:nvPr/>
        </p:nvCxnSpPr>
        <p:spPr>
          <a:xfrm>
            <a:off x="9417121" y="5330458"/>
            <a:ext cx="792000" cy="28929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13072EB8-D679-4F45-9A4D-B6DE73422861}"/>
              </a:ext>
            </a:extLst>
          </p:cNvPr>
          <p:cNvCxnSpPr>
            <a:cxnSpLocks/>
          </p:cNvCxnSpPr>
          <p:nvPr/>
        </p:nvCxnSpPr>
        <p:spPr>
          <a:xfrm>
            <a:off x="10209121" y="5622032"/>
            <a:ext cx="243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E72CF5B5-085D-44E7-8E2B-61E288258033}"/>
              </a:ext>
            </a:extLst>
          </p:cNvPr>
          <p:cNvSpPr/>
          <p:nvPr/>
        </p:nvSpPr>
        <p:spPr>
          <a:xfrm>
            <a:off x="770969" y="1068821"/>
            <a:ext cx="4896544" cy="3168352"/>
          </a:xfrm>
          <a:custGeom>
            <a:avLst/>
            <a:gdLst>
              <a:gd name="connsiteX0" fmla="*/ 0 w 5046785"/>
              <a:gd name="connsiteY0" fmla="*/ 1783646 h 3422640"/>
              <a:gd name="connsiteX1" fmla="*/ 1477108 w 5046785"/>
              <a:gd name="connsiteY1" fmla="*/ 42769 h 3422640"/>
              <a:gd name="connsiteX2" fmla="*/ 3631223 w 5046785"/>
              <a:gd name="connsiteY2" fmla="*/ 3366261 h 3422640"/>
              <a:gd name="connsiteX3" fmla="*/ 5046785 w 5046785"/>
              <a:gd name="connsiteY3" fmla="*/ 1818815 h 342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46785" h="3422640">
                <a:moveTo>
                  <a:pt x="0" y="1783646"/>
                </a:moveTo>
                <a:cubicBezTo>
                  <a:pt x="435952" y="781323"/>
                  <a:pt x="871904" y="-221000"/>
                  <a:pt x="1477108" y="42769"/>
                </a:cubicBezTo>
                <a:cubicBezTo>
                  <a:pt x="2082312" y="306538"/>
                  <a:pt x="3036277" y="3070253"/>
                  <a:pt x="3631223" y="3366261"/>
                </a:cubicBezTo>
                <a:cubicBezTo>
                  <a:pt x="4226169" y="3662269"/>
                  <a:pt x="4636477" y="2740542"/>
                  <a:pt x="5046785" y="1818815"/>
                </a:cubicBezTo>
              </a:path>
            </a:pathLst>
          </a:cu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B8C0E80A-2B34-428F-9A31-E6D8C2E9191A}"/>
              </a:ext>
            </a:extLst>
          </p:cNvPr>
          <p:cNvCxnSpPr>
            <a:cxnSpLocks/>
          </p:cNvCxnSpPr>
          <p:nvPr/>
        </p:nvCxnSpPr>
        <p:spPr>
          <a:xfrm>
            <a:off x="770969" y="2725005"/>
            <a:ext cx="52212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15F2103-0166-4561-896D-7C18109F9D93}"/>
                  </a:ext>
                </a:extLst>
              </p:cNvPr>
              <p:cNvSpPr txBox="1"/>
              <p:nvPr/>
            </p:nvSpPr>
            <p:spPr>
              <a:xfrm>
                <a:off x="6010890" y="2499173"/>
                <a:ext cx="250773" cy="3076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215F2103-0166-4561-896D-7C18109F9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0890" y="2499173"/>
                <a:ext cx="250773" cy="307648"/>
              </a:xfrm>
              <a:prstGeom prst="rect">
                <a:avLst/>
              </a:prstGeom>
              <a:blipFill>
                <a:blip r:embed="rId7"/>
                <a:stretch>
                  <a:fillRect l="-31707" r="-31707" b="-38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Ellipse 29">
            <a:extLst>
              <a:ext uri="{FF2B5EF4-FFF2-40B4-BE49-F238E27FC236}">
                <a16:creationId xmlns:a16="http://schemas.microsoft.com/office/drawing/2014/main" id="{5B26320C-3B80-4FEB-8C2E-3FBB355F9C96}"/>
              </a:ext>
            </a:extLst>
          </p:cNvPr>
          <p:cNvSpPr/>
          <p:nvPr/>
        </p:nvSpPr>
        <p:spPr>
          <a:xfrm>
            <a:off x="1959812" y="976502"/>
            <a:ext cx="184638" cy="1846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D36A2B92-AA6E-4AC3-89FD-7A1D46604378}"/>
              </a:ext>
            </a:extLst>
          </p:cNvPr>
          <p:cNvSpPr/>
          <p:nvPr/>
        </p:nvSpPr>
        <p:spPr>
          <a:xfrm>
            <a:off x="2391860" y="1262934"/>
            <a:ext cx="184638" cy="1846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6EE490EA-C5DA-4A3A-B146-007A3C338447}"/>
              </a:ext>
            </a:extLst>
          </p:cNvPr>
          <p:cNvSpPr/>
          <p:nvPr/>
        </p:nvSpPr>
        <p:spPr>
          <a:xfrm>
            <a:off x="1473417" y="1228241"/>
            <a:ext cx="184638" cy="1846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5D40BE64-CEB7-44E8-9571-BD16E98D915C}"/>
              </a:ext>
            </a:extLst>
          </p:cNvPr>
          <p:cNvSpPr/>
          <p:nvPr/>
        </p:nvSpPr>
        <p:spPr>
          <a:xfrm>
            <a:off x="4408084" y="4155245"/>
            <a:ext cx="184638" cy="1846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5C19B3DF-1A74-43C9-8C27-55C277536C88}"/>
              </a:ext>
            </a:extLst>
          </p:cNvPr>
          <p:cNvSpPr/>
          <p:nvPr/>
        </p:nvSpPr>
        <p:spPr>
          <a:xfrm>
            <a:off x="3989048" y="3929471"/>
            <a:ext cx="184638" cy="1846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5D2847CD-5353-40A0-8E80-E9DD38D4BD51}"/>
              </a:ext>
            </a:extLst>
          </p:cNvPr>
          <p:cNvSpPr/>
          <p:nvPr/>
        </p:nvSpPr>
        <p:spPr>
          <a:xfrm>
            <a:off x="4839499" y="3945337"/>
            <a:ext cx="184638" cy="1846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D26C2981-2227-4F57-9085-91726716E968}"/>
                  </a:ext>
                </a:extLst>
              </p:cNvPr>
              <p:cNvSpPr txBox="1"/>
              <p:nvPr/>
            </p:nvSpPr>
            <p:spPr>
              <a:xfrm>
                <a:off x="2816511" y="2804939"/>
                <a:ext cx="40330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50" name="ZoneTexte 49">
                <a:extLst>
                  <a:ext uri="{FF2B5EF4-FFF2-40B4-BE49-F238E27FC236}">
                    <a16:creationId xmlns:a16="http://schemas.microsoft.com/office/drawing/2014/main" id="{D26C2981-2227-4F57-9085-91726716E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6511" y="2804939"/>
                <a:ext cx="403305" cy="307777"/>
              </a:xfrm>
              <a:prstGeom prst="rect">
                <a:avLst/>
              </a:prstGeom>
              <a:blipFill>
                <a:blip r:embed="rId9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89B52954-6438-46A0-836A-5F70CD334255}"/>
              </a:ext>
            </a:extLst>
          </p:cNvPr>
          <p:cNvCxnSpPr>
            <a:cxnSpLocks/>
          </p:cNvCxnSpPr>
          <p:nvPr/>
        </p:nvCxnSpPr>
        <p:spPr>
          <a:xfrm>
            <a:off x="6277689" y="4907524"/>
            <a:ext cx="792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782B63EE-F784-47FF-A8FD-A2C9D87EEE01}"/>
              </a:ext>
            </a:extLst>
          </p:cNvPr>
          <p:cNvCxnSpPr>
            <a:cxnSpLocks/>
          </p:cNvCxnSpPr>
          <p:nvPr/>
        </p:nvCxnSpPr>
        <p:spPr>
          <a:xfrm>
            <a:off x="4522291" y="5123291"/>
            <a:ext cx="3190069" cy="0"/>
          </a:xfrm>
          <a:prstGeom prst="line">
            <a:avLst/>
          </a:prstGeom>
          <a:ln>
            <a:solidFill>
              <a:srgbClr val="FF67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52E0DCF3-DB86-4E45-A970-2ACF802ABAEC}"/>
                  </a:ext>
                </a:extLst>
              </p:cNvPr>
              <p:cNvSpPr txBox="1"/>
              <p:nvPr/>
            </p:nvSpPr>
            <p:spPr>
              <a:xfrm>
                <a:off x="2664635" y="5078399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52E0DCF3-DB86-4E45-A970-2ACF802AB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4635" y="5078399"/>
                <a:ext cx="272510" cy="215444"/>
              </a:xfrm>
              <a:prstGeom prst="rect">
                <a:avLst/>
              </a:prstGeom>
              <a:blipFill>
                <a:blip r:embed="rId10"/>
                <a:stretch>
                  <a:fillRect l="-20000" r="-20000" b="-3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E047DA1E-8356-4094-BC81-DF686547EA3E}"/>
                  </a:ext>
                </a:extLst>
              </p:cNvPr>
              <p:cNvSpPr txBox="1"/>
              <p:nvPr/>
            </p:nvSpPr>
            <p:spPr>
              <a:xfrm>
                <a:off x="4197862" y="4822165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E047DA1E-8356-4094-BC81-DF686547EA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7862" y="4822165"/>
                <a:ext cx="272510" cy="215444"/>
              </a:xfrm>
              <a:prstGeom prst="rect">
                <a:avLst/>
              </a:prstGeom>
              <a:blipFill>
                <a:blip r:embed="rId11"/>
                <a:stretch>
                  <a:fillRect l="-22727" r="-20455" b="-3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A42F9C9F-BE10-4F58-B7EA-663B50579BF5}"/>
                  </a:ext>
                </a:extLst>
              </p:cNvPr>
              <p:cNvSpPr txBox="1"/>
              <p:nvPr/>
            </p:nvSpPr>
            <p:spPr>
              <a:xfrm>
                <a:off x="7212568" y="4820318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A42F9C9F-BE10-4F58-B7EA-663B50579B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2568" y="4820318"/>
                <a:ext cx="272510" cy="215444"/>
              </a:xfrm>
              <a:prstGeom prst="rect">
                <a:avLst/>
              </a:prstGeom>
              <a:blipFill>
                <a:blip r:embed="rId12"/>
                <a:stretch>
                  <a:fillRect l="-20000" r="-20000" b="-3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D4814FDC-4274-430E-AD06-CB22581ADD1C}"/>
                  </a:ext>
                </a:extLst>
              </p:cNvPr>
              <p:cNvSpPr txBox="1"/>
              <p:nvPr/>
            </p:nvSpPr>
            <p:spPr>
              <a:xfrm>
                <a:off x="8858438" y="5098478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D4814FDC-4274-430E-AD06-CB22581ADD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8438" y="5098478"/>
                <a:ext cx="272510" cy="215444"/>
              </a:xfrm>
              <a:prstGeom prst="rect">
                <a:avLst/>
              </a:prstGeom>
              <a:blipFill>
                <a:blip r:embed="rId10"/>
                <a:stretch>
                  <a:fillRect l="-20000" r="-20000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87ABFF2F-9C82-41D4-A97E-A722CB247554}"/>
                  </a:ext>
                </a:extLst>
              </p:cNvPr>
              <p:cNvSpPr txBox="1"/>
              <p:nvPr/>
            </p:nvSpPr>
            <p:spPr>
              <a:xfrm>
                <a:off x="5741363" y="4635218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59" name="ZoneTexte 58">
                <a:extLst>
                  <a:ext uri="{FF2B5EF4-FFF2-40B4-BE49-F238E27FC236}">
                    <a16:creationId xmlns:a16="http://schemas.microsoft.com/office/drawing/2014/main" id="{87ABFF2F-9C82-41D4-A97E-A722CB2475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1363" y="4635218"/>
                <a:ext cx="272510" cy="215444"/>
              </a:xfrm>
              <a:prstGeom prst="rect">
                <a:avLst/>
              </a:prstGeom>
              <a:blipFill>
                <a:blip r:embed="rId13"/>
                <a:stretch>
                  <a:fillRect l="-22222" r="-17778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D4D13C41-9EF1-437F-A64E-82C23F8D1E30}"/>
                  </a:ext>
                </a:extLst>
              </p:cNvPr>
              <p:cNvSpPr txBox="1"/>
              <p:nvPr/>
            </p:nvSpPr>
            <p:spPr>
              <a:xfrm>
                <a:off x="305993" y="3534764"/>
                <a:ext cx="188878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3=180°−2×(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2+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1)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D4D13C41-9EF1-437F-A64E-82C23F8D1E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93" y="3534764"/>
                <a:ext cx="1888787" cy="184666"/>
              </a:xfrm>
              <a:prstGeom prst="rect">
                <a:avLst/>
              </a:prstGeom>
              <a:blipFill>
                <a:blip r:embed="rId14"/>
                <a:stretch>
                  <a:fillRect l="-1935" t="-3333" r="-2258" b="-40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EBE696A2-4E25-4A0F-966F-67CDFE16EFC5}"/>
                  </a:ext>
                </a:extLst>
              </p:cNvPr>
              <p:cNvSpPr txBox="1"/>
              <p:nvPr/>
            </p:nvSpPr>
            <p:spPr>
              <a:xfrm>
                <a:off x="311620" y="3739508"/>
                <a:ext cx="82311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=20°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EBE696A2-4E25-4A0F-966F-67CDFE16E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20" y="3739508"/>
                <a:ext cx="823110" cy="184666"/>
              </a:xfrm>
              <a:prstGeom prst="rect">
                <a:avLst/>
              </a:prstGeom>
              <a:blipFill>
                <a:blip r:embed="rId15"/>
                <a:stretch>
                  <a:fillRect l="-5185" r="-3704" b="-3225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FCF5F4FD-B97A-4791-B6E1-EB2349CE5D48}"/>
                  </a:ext>
                </a:extLst>
              </p:cNvPr>
              <p:cNvSpPr txBox="1"/>
              <p:nvPr/>
            </p:nvSpPr>
            <p:spPr>
              <a:xfrm>
                <a:off x="305993" y="3949873"/>
                <a:ext cx="134068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d>
                        <m:dPr>
                          <m:ctrlPr>
                            <a:rPr lang="fr-FR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&lt;10°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FCF5F4FD-B97A-4791-B6E1-EB2349CE5D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93" y="3949873"/>
                <a:ext cx="1340687" cy="184666"/>
              </a:xfrm>
              <a:prstGeom prst="rect">
                <a:avLst/>
              </a:prstGeom>
              <a:blipFill>
                <a:blip r:embed="rId16"/>
                <a:stretch>
                  <a:fillRect l="-909" r="-1818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ZoneTexte 64">
            <a:extLst>
              <a:ext uri="{FF2B5EF4-FFF2-40B4-BE49-F238E27FC236}">
                <a16:creationId xmlns:a16="http://schemas.microsoft.com/office/drawing/2014/main" id="{13F566CF-DEF5-4C8A-8E4F-FC293168E929}"/>
              </a:ext>
            </a:extLst>
          </p:cNvPr>
          <p:cNvSpPr txBox="1"/>
          <p:nvPr/>
        </p:nvSpPr>
        <p:spPr>
          <a:xfrm>
            <a:off x="5485689" y="1190988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u="sng" dirty="0" err="1"/>
              <a:t>Spreaders</a:t>
            </a:r>
            <a:r>
              <a:rPr lang="fr-FR" sz="1400" dirty="0"/>
              <a:t> : OK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217108C2-2F0B-4CFE-B750-CE71B902F7C4}"/>
              </a:ext>
            </a:extLst>
          </p:cNvPr>
          <p:cNvSpPr txBox="1"/>
          <p:nvPr/>
        </p:nvSpPr>
        <p:spPr>
          <a:xfrm>
            <a:off x="5485689" y="1497086"/>
            <a:ext cx="17657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u="sng" dirty="0"/>
              <a:t>Beam </a:t>
            </a:r>
            <a:r>
              <a:rPr lang="fr-FR" sz="1400" u="sng" dirty="0" err="1"/>
              <a:t>load</a:t>
            </a:r>
            <a:r>
              <a:rPr lang="fr-FR" sz="1400" dirty="0"/>
              <a:t> : OK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5AE73B29-FD8B-48BA-AE5A-0C7A2DD5DF78}"/>
              </a:ext>
            </a:extLst>
          </p:cNvPr>
          <p:cNvSpPr txBox="1"/>
          <p:nvPr/>
        </p:nvSpPr>
        <p:spPr>
          <a:xfrm>
            <a:off x="5485689" y="912588"/>
            <a:ext cx="19255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u="sng" dirty="0"/>
              <a:t>Phases</a:t>
            </a:r>
            <a:r>
              <a:rPr lang="fr-FR" sz="1400" dirty="0"/>
              <a:t> : </a:t>
            </a:r>
            <a:r>
              <a:rPr lang="fr-FR" sz="1400" dirty="0" err="1"/>
              <a:t>constrained</a:t>
            </a:r>
            <a:endParaRPr lang="fr-FR" sz="1400" dirty="0"/>
          </a:p>
        </p:txBody>
      </p:sp>
      <p:pic>
        <p:nvPicPr>
          <p:cNvPr id="75" name="Image 74">
            <a:extLst>
              <a:ext uri="{FF2B5EF4-FFF2-40B4-BE49-F238E27FC236}">
                <a16:creationId xmlns:a16="http://schemas.microsoft.com/office/drawing/2014/main" id="{A41A70C7-B762-488A-9559-C746B30CDA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129" b="10078"/>
          <a:stretch/>
        </p:blipFill>
        <p:spPr>
          <a:xfrm>
            <a:off x="7955012" y="745566"/>
            <a:ext cx="2132218" cy="1938772"/>
          </a:xfrm>
          <a:prstGeom prst="rect">
            <a:avLst/>
          </a:prstGeom>
        </p:spPr>
      </p:pic>
      <p:sp>
        <p:nvSpPr>
          <p:cNvPr id="76" name="ZoneTexte 75">
            <a:extLst>
              <a:ext uri="{FF2B5EF4-FFF2-40B4-BE49-F238E27FC236}">
                <a16:creationId xmlns:a16="http://schemas.microsoft.com/office/drawing/2014/main" id="{21D55937-7EAB-42B8-865B-BBF0148EE88C}"/>
              </a:ext>
            </a:extLst>
          </p:cNvPr>
          <p:cNvSpPr txBox="1"/>
          <p:nvPr/>
        </p:nvSpPr>
        <p:spPr>
          <a:xfrm>
            <a:off x="1917318" y="69722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1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AFCC6304-8419-4C02-9670-66368D86BD01}"/>
              </a:ext>
            </a:extLst>
          </p:cNvPr>
          <p:cNvSpPr txBox="1"/>
          <p:nvPr/>
        </p:nvSpPr>
        <p:spPr>
          <a:xfrm>
            <a:off x="2526825" y="99510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2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6F99868A-6337-4596-931A-8CAACB1B91B8}"/>
              </a:ext>
            </a:extLst>
          </p:cNvPr>
          <p:cNvSpPr txBox="1"/>
          <p:nvPr/>
        </p:nvSpPr>
        <p:spPr>
          <a:xfrm>
            <a:off x="1294457" y="95124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3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DCEA7978-4023-43CF-8A7D-3D7E60A6EC63}"/>
              </a:ext>
            </a:extLst>
          </p:cNvPr>
          <p:cNvSpPr txBox="1"/>
          <p:nvPr/>
        </p:nvSpPr>
        <p:spPr>
          <a:xfrm>
            <a:off x="5006807" y="407127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4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51A83EF4-E73F-48F6-9E40-271CF33C77DF}"/>
              </a:ext>
            </a:extLst>
          </p:cNvPr>
          <p:cNvSpPr txBox="1"/>
          <p:nvPr/>
        </p:nvSpPr>
        <p:spPr>
          <a:xfrm>
            <a:off x="3757538" y="4114109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5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DE683495-067F-44A9-80DF-7B90FC11A477}"/>
              </a:ext>
            </a:extLst>
          </p:cNvPr>
          <p:cNvSpPr txBox="1"/>
          <p:nvPr/>
        </p:nvSpPr>
        <p:spPr>
          <a:xfrm>
            <a:off x="4354863" y="4371642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89879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50" grpId="0"/>
      <p:bldP spid="55" grpId="0"/>
      <p:bldP spid="56" grpId="0"/>
      <p:bldP spid="57" grpId="0"/>
      <p:bldP spid="58" grpId="0"/>
      <p:bldP spid="59" grpId="0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8C8309-6D73-4DAA-BC77-D3F6E76D9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Quarter-</a:t>
            </a:r>
            <a:r>
              <a:rPr lang="fr-FR" dirty="0" err="1"/>
              <a:t>wave</a:t>
            </a:r>
            <a:r>
              <a:rPr lang="fr-FR" dirty="0"/>
              <a:t> shift for an extra </a:t>
            </a:r>
            <a:r>
              <a:rPr lang="fr-FR" dirty="0" err="1"/>
              <a:t>pass</a:t>
            </a:r>
            <a:r>
              <a:rPr lang="fr-FR" dirty="0"/>
              <a:t> ?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F0855AA-2DA6-4C12-8B59-923125DD7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E2C41DC-29C9-43FB-9FE5-82E2C147F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ERL 2026 - Beam dynamics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3D3F3E6-8557-448C-9430-84B8F563C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13</a:t>
            </a:fld>
            <a:endParaRPr lang="fr-FR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1E87430-A161-446A-AB8E-A1F567AF7ADD}"/>
              </a:ext>
            </a:extLst>
          </p:cNvPr>
          <p:cNvCxnSpPr>
            <a:cxnSpLocks/>
          </p:cNvCxnSpPr>
          <p:nvPr/>
        </p:nvCxnSpPr>
        <p:spPr>
          <a:xfrm>
            <a:off x="777875" y="5622032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3FAD33A-9875-471A-8B7B-1A93C44E729B}"/>
              </a:ext>
            </a:extLst>
          </p:cNvPr>
          <p:cNvCxnSpPr>
            <a:cxnSpLocks/>
          </p:cNvCxnSpPr>
          <p:nvPr/>
        </p:nvCxnSpPr>
        <p:spPr>
          <a:xfrm>
            <a:off x="777875" y="5334000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E824FD1-F305-4A5B-B5A3-57D73A87F5EC}"/>
              </a:ext>
            </a:extLst>
          </p:cNvPr>
          <p:cNvCxnSpPr>
            <a:cxnSpLocks/>
          </p:cNvCxnSpPr>
          <p:nvPr/>
        </p:nvCxnSpPr>
        <p:spPr>
          <a:xfrm>
            <a:off x="777875" y="5045968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4CAB8FF8-FA6D-4B24-A3EF-C5C393D6CAD7}"/>
              </a:ext>
            </a:extLst>
          </p:cNvPr>
          <p:cNvCxnSpPr>
            <a:cxnSpLocks/>
          </p:cNvCxnSpPr>
          <p:nvPr/>
        </p:nvCxnSpPr>
        <p:spPr>
          <a:xfrm>
            <a:off x="777875" y="4757936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5B6930F-7FA4-4637-99B1-E71C4C9C29EE}"/>
                  </a:ext>
                </a:extLst>
              </p:cNvPr>
              <p:cNvSpPr txBox="1"/>
              <p:nvPr/>
            </p:nvSpPr>
            <p:spPr>
              <a:xfrm>
                <a:off x="48578" y="5437822"/>
                <a:ext cx="62292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65B6930F-7FA4-4637-99B1-E71C4C9C29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78" y="5437822"/>
                <a:ext cx="622923" cy="2769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2B8358F-AAF4-4E82-B88F-E84011CAE47B}"/>
                  </a:ext>
                </a:extLst>
              </p:cNvPr>
              <p:cNvSpPr txBox="1"/>
              <p:nvPr/>
            </p:nvSpPr>
            <p:spPr>
              <a:xfrm>
                <a:off x="0" y="5195501"/>
                <a:ext cx="720080" cy="276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02B8358F-AAF4-4E82-B88F-E84011CAE4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95501"/>
                <a:ext cx="720080" cy="276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24F8558-B4EF-4EBE-B893-8DF3544CE07B}"/>
                  </a:ext>
                </a:extLst>
              </p:cNvPr>
              <p:cNvSpPr txBox="1"/>
              <p:nvPr/>
            </p:nvSpPr>
            <p:spPr>
              <a:xfrm>
                <a:off x="0" y="4901164"/>
                <a:ext cx="720080" cy="276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C24F8558-B4EF-4EBE-B893-8DF3544CE0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01164"/>
                <a:ext cx="720080" cy="276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6435081-D958-433E-B48E-5ABF792068DA}"/>
                  </a:ext>
                </a:extLst>
              </p:cNvPr>
              <p:cNvSpPr txBox="1"/>
              <p:nvPr/>
            </p:nvSpPr>
            <p:spPr>
              <a:xfrm>
                <a:off x="0" y="4606827"/>
                <a:ext cx="720080" cy="276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76435081-D958-433E-B48E-5ABF792068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06827"/>
                <a:ext cx="720080" cy="276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3BD1FBAD-977F-4BB7-92D2-438BDCF72D3D}"/>
              </a:ext>
            </a:extLst>
          </p:cNvPr>
          <p:cNvCxnSpPr/>
          <p:nvPr/>
        </p:nvCxnSpPr>
        <p:spPr>
          <a:xfrm>
            <a:off x="777875" y="5622032"/>
            <a:ext cx="72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635D57A-E620-431F-88E8-99A65B788CD2}"/>
              </a:ext>
            </a:extLst>
          </p:cNvPr>
          <p:cNvCxnSpPr/>
          <p:nvPr/>
        </p:nvCxnSpPr>
        <p:spPr>
          <a:xfrm>
            <a:off x="2177220" y="5339291"/>
            <a:ext cx="72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A027DC2-6B63-4706-B230-EE1C95C82820}"/>
              </a:ext>
            </a:extLst>
          </p:cNvPr>
          <p:cNvCxnSpPr>
            <a:cxnSpLocks/>
          </p:cNvCxnSpPr>
          <p:nvPr/>
        </p:nvCxnSpPr>
        <p:spPr>
          <a:xfrm flipV="1">
            <a:off x="1486356" y="5341349"/>
            <a:ext cx="720000" cy="288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68813C26-E9E5-418A-AA42-F252E17E1BA3}"/>
              </a:ext>
            </a:extLst>
          </p:cNvPr>
          <p:cNvCxnSpPr>
            <a:cxnSpLocks/>
          </p:cNvCxnSpPr>
          <p:nvPr/>
        </p:nvCxnSpPr>
        <p:spPr>
          <a:xfrm flipV="1">
            <a:off x="2871496" y="5133794"/>
            <a:ext cx="792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8773D67-3386-4C43-81E7-29B2E651DCAE}"/>
              </a:ext>
            </a:extLst>
          </p:cNvPr>
          <p:cNvCxnSpPr/>
          <p:nvPr/>
        </p:nvCxnSpPr>
        <p:spPr>
          <a:xfrm>
            <a:off x="3661059" y="5133794"/>
            <a:ext cx="72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C8A27B6-37FE-418A-90D4-E0FC98CBE608}"/>
              </a:ext>
            </a:extLst>
          </p:cNvPr>
          <p:cNvCxnSpPr>
            <a:cxnSpLocks/>
          </p:cNvCxnSpPr>
          <p:nvPr/>
        </p:nvCxnSpPr>
        <p:spPr>
          <a:xfrm flipV="1">
            <a:off x="4381059" y="4917794"/>
            <a:ext cx="720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BB57EE3-4F81-46C2-AFEA-BAB5C07BDD16}"/>
              </a:ext>
            </a:extLst>
          </p:cNvPr>
          <p:cNvCxnSpPr/>
          <p:nvPr/>
        </p:nvCxnSpPr>
        <p:spPr>
          <a:xfrm>
            <a:off x="5086214" y="4917794"/>
            <a:ext cx="72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19E4999D-34C0-4E01-B68C-85DBEA736200}"/>
              </a:ext>
            </a:extLst>
          </p:cNvPr>
          <p:cNvCxnSpPr/>
          <p:nvPr/>
        </p:nvCxnSpPr>
        <p:spPr>
          <a:xfrm>
            <a:off x="7228906" y="5126894"/>
            <a:ext cx="72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6796B56-C0F9-4F4E-BBC3-F2A9061D2025}"/>
              </a:ext>
            </a:extLst>
          </p:cNvPr>
          <p:cNvCxnSpPr>
            <a:cxnSpLocks/>
          </p:cNvCxnSpPr>
          <p:nvPr/>
        </p:nvCxnSpPr>
        <p:spPr>
          <a:xfrm>
            <a:off x="7943043" y="5125349"/>
            <a:ext cx="720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F0E43BBB-82FD-4FE0-952A-F3E0B06621E8}"/>
              </a:ext>
            </a:extLst>
          </p:cNvPr>
          <p:cNvCxnSpPr/>
          <p:nvPr/>
        </p:nvCxnSpPr>
        <p:spPr>
          <a:xfrm>
            <a:off x="8663043" y="5339291"/>
            <a:ext cx="72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48857496-8B56-4681-A84F-86CD0851A042}"/>
              </a:ext>
            </a:extLst>
          </p:cNvPr>
          <p:cNvCxnSpPr>
            <a:cxnSpLocks/>
          </p:cNvCxnSpPr>
          <p:nvPr/>
        </p:nvCxnSpPr>
        <p:spPr>
          <a:xfrm>
            <a:off x="9383405" y="5334000"/>
            <a:ext cx="720000" cy="28929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B444DF43-8D11-4A4F-8B14-1450E7FDF856}"/>
              </a:ext>
            </a:extLst>
          </p:cNvPr>
          <p:cNvCxnSpPr>
            <a:cxnSpLocks/>
          </p:cNvCxnSpPr>
          <p:nvPr/>
        </p:nvCxnSpPr>
        <p:spPr>
          <a:xfrm>
            <a:off x="10103405" y="5622032"/>
            <a:ext cx="243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738A9B9E-7236-4AFD-AB2C-18466B5EFC78}"/>
              </a:ext>
            </a:extLst>
          </p:cNvPr>
          <p:cNvCxnSpPr>
            <a:cxnSpLocks/>
          </p:cNvCxnSpPr>
          <p:nvPr/>
        </p:nvCxnSpPr>
        <p:spPr>
          <a:xfrm>
            <a:off x="6508906" y="4917323"/>
            <a:ext cx="720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360DDB77-D4DD-47B6-8757-4976F8A6212B}"/>
              </a:ext>
            </a:extLst>
          </p:cNvPr>
          <p:cNvCxnSpPr>
            <a:cxnSpLocks/>
          </p:cNvCxnSpPr>
          <p:nvPr/>
        </p:nvCxnSpPr>
        <p:spPr>
          <a:xfrm>
            <a:off x="4522291" y="5123291"/>
            <a:ext cx="3190069" cy="0"/>
          </a:xfrm>
          <a:prstGeom prst="line">
            <a:avLst/>
          </a:prstGeom>
          <a:ln>
            <a:solidFill>
              <a:srgbClr val="FF67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DFD2ABAA-3BF6-4413-86C2-4FC8F590F98D}"/>
                  </a:ext>
                </a:extLst>
              </p:cNvPr>
              <p:cNvSpPr txBox="1"/>
              <p:nvPr/>
            </p:nvSpPr>
            <p:spPr>
              <a:xfrm>
                <a:off x="2664635" y="5078399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DFD2ABAA-3BF6-4413-86C2-4FC8F590F9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4635" y="5078399"/>
                <a:ext cx="272510" cy="215444"/>
              </a:xfrm>
              <a:prstGeom prst="rect">
                <a:avLst/>
              </a:prstGeom>
              <a:blipFill>
                <a:blip r:embed="rId6"/>
                <a:stretch>
                  <a:fillRect l="-20000" r="-20000" b="-3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63951BA-E91F-4D2D-8660-1C2AE16CAA3E}"/>
                  </a:ext>
                </a:extLst>
              </p:cNvPr>
              <p:cNvSpPr txBox="1"/>
              <p:nvPr/>
            </p:nvSpPr>
            <p:spPr>
              <a:xfrm>
                <a:off x="4197862" y="4822165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A63951BA-E91F-4D2D-8660-1C2AE16CAA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7862" y="4822165"/>
                <a:ext cx="272510" cy="215444"/>
              </a:xfrm>
              <a:prstGeom prst="rect">
                <a:avLst/>
              </a:prstGeom>
              <a:blipFill>
                <a:blip r:embed="rId7"/>
                <a:stretch>
                  <a:fillRect l="-22727" r="-20455" b="-3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1ECDD568-1E8E-47F0-B639-265853772549}"/>
                  </a:ext>
                </a:extLst>
              </p:cNvPr>
              <p:cNvSpPr txBox="1"/>
              <p:nvPr/>
            </p:nvSpPr>
            <p:spPr>
              <a:xfrm>
                <a:off x="7212568" y="4820318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1ECDD568-1E8E-47F0-B639-2658537725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2568" y="4820318"/>
                <a:ext cx="272510" cy="215444"/>
              </a:xfrm>
              <a:prstGeom prst="rect">
                <a:avLst/>
              </a:prstGeom>
              <a:blipFill>
                <a:blip r:embed="rId8"/>
                <a:stretch>
                  <a:fillRect l="-20000" r="-20000" b="-3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FE8CF49-9508-4349-AD67-9FF97B487C9D}"/>
                  </a:ext>
                </a:extLst>
              </p:cNvPr>
              <p:cNvSpPr txBox="1"/>
              <p:nvPr/>
            </p:nvSpPr>
            <p:spPr>
              <a:xfrm>
                <a:off x="8858438" y="5098478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4FE8CF49-9508-4349-AD67-9FF97B487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8438" y="5098478"/>
                <a:ext cx="272510" cy="215444"/>
              </a:xfrm>
              <a:prstGeom prst="rect">
                <a:avLst/>
              </a:prstGeom>
              <a:blipFill>
                <a:blip r:embed="rId6"/>
                <a:stretch>
                  <a:fillRect l="-20000" r="-20000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5D6122E4-F4D9-4D00-A5C6-6A8759FAF370}"/>
              </a:ext>
            </a:extLst>
          </p:cNvPr>
          <p:cNvSpPr/>
          <p:nvPr/>
        </p:nvSpPr>
        <p:spPr>
          <a:xfrm>
            <a:off x="1045830" y="983681"/>
            <a:ext cx="4896544" cy="3168352"/>
          </a:xfrm>
          <a:custGeom>
            <a:avLst/>
            <a:gdLst>
              <a:gd name="connsiteX0" fmla="*/ 0 w 5046785"/>
              <a:gd name="connsiteY0" fmla="*/ 1783646 h 3422640"/>
              <a:gd name="connsiteX1" fmla="*/ 1477108 w 5046785"/>
              <a:gd name="connsiteY1" fmla="*/ 42769 h 3422640"/>
              <a:gd name="connsiteX2" fmla="*/ 3631223 w 5046785"/>
              <a:gd name="connsiteY2" fmla="*/ 3366261 h 3422640"/>
              <a:gd name="connsiteX3" fmla="*/ 5046785 w 5046785"/>
              <a:gd name="connsiteY3" fmla="*/ 1818815 h 342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46785" h="3422640">
                <a:moveTo>
                  <a:pt x="0" y="1783646"/>
                </a:moveTo>
                <a:cubicBezTo>
                  <a:pt x="435952" y="781323"/>
                  <a:pt x="871904" y="-221000"/>
                  <a:pt x="1477108" y="42769"/>
                </a:cubicBezTo>
                <a:cubicBezTo>
                  <a:pt x="2082312" y="306538"/>
                  <a:pt x="3036277" y="3070253"/>
                  <a:pt x="3631223" y="3366261"/>
                </a:cubicBezTo>
                <a:cubicBezTo>
                  <a:pt x="4226169" y="3662269"/>
                  <a:pt x="4636477" y="2740542"/>
                  <a:pt x="5046785" y="1818815"/>
                </a:cubicBezTo>
              </a:path>
            </a:pathLst>
          </a:cu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72B87399-5DDA-4199-9354-30EE9851CDBF}"/>
              </a:ext>
            </a:extLst>
          </p:cNvPr>
          <p:cNvCxnSpPr>
            <a:cxnSpLocks/>
          </p:cNvCxnSpPr>
          <p:nvPr/>
        </p:nvCxnSpPr>
        <p:spPr>
          <a:xfrm>
            <a:off x="1045830" y="2639865"/>
            <a:ext cx="52212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F87F6039-569C-4A4C-A961-22629EA65CE0}"/>
                  </a:ext>
                </a:extLst>
              </p:cNvPr>
              <p:cNvSpPr txBox="1"/>
              <p:nvPr/>
            </p:nvSpPr>
            <p:spPr>
              <a:xfrm>
                <a:off x="6285751" y="2414033"/>
                <a:ext cx="250773" cy="3076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F87F6039-569C-4A4C-A961-22629EA65C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5751" y="2414033"/>
                <a:ext cx="250773" cy="307648"/>
              </a:xfrm>
              <a:prstGeom prst="rect">
                <a:avLst/>
              </a:prstGeom>
              <a:blipFill>
                <a:blip r:embed="rId9"/>
                <a:stretch>
                  <a:fillRect l="-31707" r="-31707" b="-38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Ellipse 35">
            <a:extLst>
              <a:ext uri="{FF2B5EF4-FFF2-40B4-BE49-F238E27FC236}">
                <a16:creationId xmlns:a16="http://schemas.microsoft.com/office/drawing/2014/main" id="{4C8DE155-269F-418E-BA65-F5EE09BD60D5}"/>
              </a:ext>
            </a:extLst>
          </p:cNvPr>
          <p:cNvSpPr/>
          <p:nvPr/>
        </p:nvSpPr>
        <p:spPr>
          <a:xfrm>
            <a:off x="2234673" y="891362"/>
            <a:ext cx="184638" cy="1846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F6E55839-C91A-4761-AC0D-E5DA2DE20AB7}"/>
              </a:ext>
            </a:extLst>
          </p:cNvPr>
          <p:cNvSpPr/>
          <p:nvPr/>
        </p:nvSpPr>
        <p:spPr>
          <a:xfrm>
            <a:off x="2666721" y="1177794"/>
            <a:ext cx="184638" cy="1846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426F4E8F-8019-457E-BAE5-767D3405039E}"/>
              </a:ext>
            </a:extLst>
          </p:cNvPr>
          <p:cNvSpPr/>
          <p:nvPr/>
        </p:nvSpPr>
        <p:spPr>
          <a:xfrm>
            <a:off x="2954753" y="1580976"/>
            <a:ext cx="184638" cy="1846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3A16A21D-5462-42E9-ABD7-C311B072A4E1}"/>
              </a:ext>
            </a:extLst>
          </p:cNvPr>
          <p:cNvSpPr/>
          <p:nvPr/>
        </p:nvSpPr>
        <p:spPr>
          <a:xfrm>
            <a:off x="4682945" y="4070105"/>
            <a:ext cx="184638" cy="1846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183757DD-4CEC-4028-BE5B-733197095BBB}"/>
              </a:ext>
            </a:extLst>
          </p:cNvPr>
          <p:cNvSpPr/>
          <p:nvPr/>
        </p:nvSpPr>
        <p:spPr>
          <a:xfrm>
            <a:off x="4263909" y="3844331"/>
            <a:ext cx="184638" cy="1846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CD725F42-DE7D-44F6-B4EA-3ED54C56F885}"/>
              </a:ext>
            </a:extLst>
          </p:cNvPr>
          <p:cNvSpPr/>
          <p:nvPr/>
        </p:nvSpPr>
        <p:spPr>
          <a:xfrm>
            <a:off x="4007354" y="3482112"/>
            <a:ext cx="184638" cy="1846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EFF7112E-A353-43CE-B848-952AEB0E3A28}"/>
                  </a:ext>
                </a:extLst>
              </p:cNvPr>
              <p:cNvSpPr txBox="1"/>
              <p:nvPr/>
            </p:nvSpPr>
            <p:spPr>
              <a:xfrm>
                <a:off x="921891" y="904573"/>
                <a:ext cx="62292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𝐼𝑛𝑗</m:t>
                          </m:r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: </m:t>
                          </m:r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EFF7112E-A353-43CE-B848-952AEB0E3A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891" y="904573"/>
                <a:ext cx="622923" cy="307777"/>
              </a:xfrm>
              <a:prstGeom prst="rect">
                <a:avLst/>
              </a:prstGeom>
              <a:blipFill>
                <a:blip r:embed="rId10"/>
                <a:stretch>
                  <a:fillRect r="-17647" b="-78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756D8267-36DE-42AB-A08C-99BE065B23F8}"/>
                  </a:ext>
                </a:extLst>
              </p:cNvPr>
              <p:cNvSpPr txBox="1"/>
              <p:nvPr/>
            </p:nvSpPr>
            <p:spPr>
              <a:xfrm>
                <a:off x="2648371" y="839988"/>
                <a:ext cx="5686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756D8267-36DE-42AB-A08C-99BE065B23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8371" y="839988"/>
                <a:ext cx="568682" cy="215444"/>
              </a:xfrm>
              <a:prstGeom prst="rect">
                <a:avLst/>
              </a:prstGeom>
              <a:blipFill>
                <a:blip r:embed="rId11"/>
                <a:stretch>
                  <a:fillRect l="-6383" r="-3191" b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4F0207A7-9677-498C-A23C-A2FE86E2D7AA}"/>
                  </a:ext>
                </a:extLst>
              </p:cNvPr>
              <p:cNvSpPr txBox="1"/>
              <p:nvPr/>
            </p:nvSpPr>
            <p:spPr>
              <a:xfrm>
                <a:off x="3047072" y="1254710"/>
                <a:ext cx="10892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4F0207A7-9677-498C-A23C-A2FE86E2D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7072" y="1254710"/>
                <a:ext cx="1089273" cy="215444"/>
              </a:xfrm>
              <a:prstGeom prst="rect">
                <a:avLst/>
              </a:prstGeom>
              <a:blipFill>
                <a:blip r:embed="rId12"/>
                <a:stretch>
                  <a:fillRect l="-2793" r="-2235" b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408C272C-018A-4F13-AB8E-82CEE6BBE483}"/>
                  </a:ext>
                </a:extLst>
              </p:cNvPr>
              <p:cNvSpPr txBox="1"/>
              <p:nvPr/>
            </p:nvSpPr>
            <p:spPr>
              <a:xfrm>
                <a:off x="3436753" y="2075893"/>
                <a:ext cx="151047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1−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408C272C-018A-4F13-AB8E-82CEE6BBE4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6753" y="2075893"/>
                <a:ext cx="1510478" cy="215444"/>
              </a:xfrm>
              <a:prstGeom prst="rect">
                <a:avLst/>
              </a:prstGeom>
              <a:blipFill>
                <a:blip r:embed="rId13"/>
                <a:stretch>
                  <a:fillRect l="-2016" r="-1613" b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BE0CC89F-2B7C-435F-94A9-602B0AC763F8}"/>
                  </a:ext>
                </a:extLst>
              </p:cNvPr>
              <p:cNvSpPr txBox="1"/>
              <p:nvPr/>
            </p:nvSpPr>
            <p:spPr>
              <a:xfrm>
                <a:off x="3073615" y="3770732"/>
                <a:ext cx="10892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BE0CC89F-2B7C-435F-94A9-602B0AC763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3615" y="3770732"/>
                <a:ext cx="1089273" cy="215444"/>
              </a:xfrm>
              <a:prstGeom prst="rect">
                <a:avLst/>
              </a:prstGeom>
              <a:blipFill>
                <a:blip r:embed="rId12"/>
                <a:stretch>
                  <a:fillRect l="-2793" r="-2235" b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8D8B704E-F1B5-459E-8871-2212F2FA4C93}"/>
                  </a:ext>
                </a:extLst>
              </p:cNvPr>
              <p:cNvSpPr txBox="1"/>
              <p:nvPr/>
            </p:nvSpPr>
            <p:spPr>
              <a:xfrm>
                <a:off x="3940210" y="4110636"/>
                <a:ext cx="5686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8D8B704E-F1B5-459E-8871-2212F2FA4C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210" y="4110636"/>
                <a:ext cx="568682" cy="215444"/>
              </a:xfrm>
              <a:prstGeom prst="rect">
                <a:avLst/>
              </a:prstGeom>
              <a:blipFill>
                <a:blip r:embed="rId11"/>
                <a:stretch>
                  <a:fillRect l="-6383" r="-3191" b="-138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7230DFC9-5AA7-4001-BB92-B98EB22E8B72}"/>
                  </a:ext>
                </a:extLst>
              </p:cNvPr>
              <p:cNvSpPr txBox="1"/>
              <p:nvPr/>
            </p:nvSpPr>
            <p:spPr>
              <a:xfrm>
                <a:off x="4991522" y="4082972"/>
                <a:ext cx="23506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7230DFC9-5AA7-4001-BB92-B98EB22E8B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522" y="4082972"/>
                <a:ext cx="235064" cy="215444"/>
              </a:xfrm>
              <a:prstGeom prst="rect">
                <a:avLst/>
              </a:prstGeom>
              <a:blipFill>
                <a:blip r:embed="rId14"/>
                <a:stretch>
                  <a:fillRect l="-15789" r="-2632" b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22774CC7-FCD6-4265-A8AF-F953EA9134EE}"/>
              </a:ext>
            </a:extLst>
          </p:cNvPr>
          <p:cNvCxnSpPr>
            <a:cxnSpLocks/>
          </p:cNvCxnSpPr>
          <p:nvPr/>
        </p:nvCxnSpPr>
        <p:spPr>
          <a:xfrm>
            <a:off x="2323344" y="1124455"/>
            <a:ext cx="332354" cy="26928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8134F8E9-E819-4928-B041-C840C5EC9DD8}"/>
              </a:ext>
            </a:extLst>
          </p:cNvPr>
          <p:cNvCxnSpPr>
            <a:cxnSpLocks/>
          </p:cNvCxnSpPr>
          <p:nvPr/>
        </p:nvCxnSpPr>
        <p:spPr>
          <a:xfrm>
            <a:off x="2648371" y="1390925"/>
            <a:ext cx="280754" cy="3932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4CA93097-E253-4F6F-9E5F-8CF435F950C3}"/>
              </a:ext>
            </a:extLst>
          </p:cNvPr>
          <p:cNvCxnSpPr>
            <a:cxnSpLocks/>
          </p:cNvCxnSpPr>
          <p:nvPr/>
        </p:nvCxnSpPr>
        <p:spPr>
          <a:xfrm>
            <a:off x="2929125" y="1811072"/>
            <a:ext cx="444665" cy="7567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28ECC0DA-38C7-4E90-8F5D-ADB7E49437BE}"/>
              </a:ext>
            </a:extLst>
          </p:cNvPr>
          <p:cNvCxnSpPr>
            <a:cxnSpLocks/>
          </p:cNvCxnSpPr>
          <p:nvPr/>
        </p:nvCxnSpPr>
        <p:spPr>
          <a:xfrm>
            <a:off x="4499005" y="3759591"/>
            <a:ext cx="248325" cy="2177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C3A72FEC-8754-4C69-8B7E-11723B028E01}"/>
              </a:ext>
            </a:extLst>
          </p:cNvPr>
          <p:cNvCxnSpPr>
            <a:cxnSpLocks/>
          </p:cNvCxnSpPr>
          <p:nvPr/>
        </p:nvCxnSpPr>
        <p:spPr>
          <a:xfrm>
            <a:off x="4263909" y="3424585"/>
            <a:ext cx="221168" cy="33854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D35D90EE-2F58-4B51-8382-153200095245}"/>
                  </a:ext>
                </a:extLst>
              </p:cNvPr>
              <p:cNvSpPr txBox="1"/>
              <p:nvPr/>
            </p:nvSpPr>
            <p:spPr>
              <a:xfrm>
                <a:off x="2203370" y="1284922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D35D90EE-2F58-4B51-8382-1532000952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3370" y="1284922"/>
                <a:ext cx="272510" cy="215444"/>
              </a:xfrm>
              <a:prstGeom prst="rect">
                <a:avLst/>
              </a:prstGeom>
              <a:blipFill>
                <a:blip r:embed="rId15"/>
                <a:stretch>
                  <a:fillRect l="-20000" r="-20000" b="-3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80CF2834-58C2-4BCF-9E91-C141FAC21431}"/>
                  </a:ext>
                </a:extLst>
              </p:cNvPr>
              <p:cNvSpPr txBox="1"/>
              <p:nvPr/>
            </p:nvSpPr>
            <p:spPr>
              <a:xfrm>
                <a:off x="2493750" y="1546948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80CF2834-58C2-4BCF-9E91-C141FAC21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3750" y="1546948"/>
                <a:ext cx="272510" cy="215444"/>
              </a:xfrm>
              <a:prstGeom prst="rect">
                <a:avLst/>
              </a:prstGeom>
              <a:blipFill>
                <a:blip r:embed="rId8"/>
                <a:stretch>
                  <a:fillRect l="-20000" r="-20000" b="-3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40E43AFE-ECCD-4090-9A67-0B8BA6520929}"/>
                  </a:ext>
                </a:extLst>
              </p:cNvPr>
              <p:cNvSpPr txBox="1"/>
              <p:nvPr/>
            </p:nvSpPr>
            <p:spPr>
              <a:xfrm>
                <a:off x="2762608" y="2125046"/>
                <a:ext cx="403305" cy="4975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56" name="ZoneTexte 55">
                <a:extLst>
                  <a:ext uri="{FF2B5EF4-FFF2-40B4-BE49-F238E27FC236}">
                    <a16:creationId xmlns:a16="http://schemas.microsoft.com/office/drawing/2014/main" id="{40E43AFE-ECCD-4090-9A67-0B8BA6520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2608" y="2125046"/>
                <a:ext cx="403305" cy="497508"/>
              </a:xfrm>
              <a:prstGeom prst="rect">
                <a:avLst/>
              </a:prstGeom>
              <a:blipFill>
                <a:blip r:embed="rId1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5A2E18DA-0F3C-4410-9537-9D6515C414D4}"/>
                  </a:ext>
                </a:extLst>
              </p:cNvPr>
              <p:cNvSpPr txBox="1"/>
              <p:nvPr/>
            </p:nvSpPr>
            <p:spPr>
              <a:xfrm>
                <a:off x="4375442" y="3337542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5A2E18DA-0F3C-4410-9537-9D6515C414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5442" y="3337542"/>
                <a:ext cx="272510" cy="215444"/>
              </a:xfrm>
              <a:prstGeom prst="rect">
                <a:avLst/>
              </a:prstGeom>
              <a:blipFill>
                <a:blip r:embed="rId17"/>
                <a:stretch>
                  <a:fillRect l="-22727" r="-20455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4B44743C-61AB-444B-9843-A087A9B815A1}"/>
                  </a:ext>
                </a:extLst>
              </p:cNvPr>
              <p:cNvSpPr txBox="1"/>
              <p:nvPr/>
            </p:nvSpPr>
            <p:spPr>
              <a:xfrm>
                <a:off x="4637067" y="3572238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8" name="ZoneTexte 57">
                <a:extLst>
                  <a:ext uri="{FF2B5EF4-FFF2-40B4-BE49-F238E27FC236}">
                    <a16:creationId xmlns:a16="http://schemas.microsoft.com/office/drawing/2014/main" id="{4B44743C-61AB-444B-9843-A087A9B81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067" y="3572238"/>
                <a:ext cx="272510" cy="215444"/>
              </a:xfrm>
              <a:prstGeom prst="rect">
                <a:avLst/>
              </a:prstGeom>
              <a:blipFill>
                <a:blip r:embed="rId18"/>
                <a:stretch>
                  <a:fillRect l="-22727" r="-20455" b="-3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Connecteur droit avec flèche 58">
            <a:extLst>
              <a:ext uri="{FF2B5EF4-FFF2-40B4-BE49-F238E27FC236}">
                <a16:creationId xmlns:a16="http://schemas.microsoft.com/office/drawing/2014/main" id="{28A4F12B-7C7B-43ED-8C40-F6DAE13479A4}"/>
              </a:ext>
            </a:extLst>
          </p:cNvPr>
          <p:cNvCxnSpPr>
            <a:cxnSpLocks/>
          </p:cNvCxnSpPr>
          <p:nvPr/>
        </p:nvCxnSpPr>
        <p:spPr>
          <a:xfrm>
            <a:off x="3399579" y="2655688"/>
            <a:ext cx="438475" cy="89729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50CB0262-DB92-46FE-8995-A3032F78761F}"/>
                  </a:ext>
                </a:extLst>
              </p:cNvPr>
              <p:cNvSpPr txBox="1"/>
              <p:nvPr/>
            </p:nvSpPr>
            <p:spPr>
              <a:xfrm>
                <a:off x="3142305" y="2918290"/>
                <a:ext cx="403305" cy="4975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50CB0262-DB92-46FE-8995-A3032F7876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2305" y="2918290"/>
                <a:ext cx="403305" cy="497508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4CA94577-C5E4-4DA0-BC56-ACF55DB49B72}"/>
                  </a:ext>
                </a:extLst>
              </p:cNvPr>
              <p:cNvSpPr txBox="1"/>
              <p:nvPr/>
            </p:nvSpPr>
            <p:spPr>
              <a:xfrm>
                <a:off x="3848346" y="2808104"/>
                <a:ext cx="151047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1−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4CA94577-C5E4-4DA0-BC56-ACF55DB49B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8346" y="2808104"/>
                <a:ext cx="1510478" cy="215444"/>
              </a:xfrm>
              <a:prstGeom prst="rect">
                <a:avLst/>
              </a:prstGeom>
              <a:blipFill>
                <a:blip r:embed="rId13"/>
                <a:stretch>
                  <a:fillRect l="-2016" r="-1613" b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Ellipse 61">
            <a:extLst>
              <a:ext uri="{FF2B5EF4-FFF2-40B4-BE49-F238E27FC236}">
                <a16:creationId xmlns:a16="http://schemas.microsoft.com/office/drawing/2014/main" id="{2680D560-522F-4A8B-B06A-E03765C3EAAD}"/>
              </a:ext>
            </a:extLst>
          </p:cNvPr>
          <p:cNvSpPr/>
          <p:nvPr/>
        </p:nvSpPr>
        <p:spPr>
          <a:xfrm>
            <a:off x="3493942" y="2533672"/>
            <a:ext cx="184638" cy="18463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73527BDE-AECF-4BCA-89F5-72A41931E50A}"/>
              </a:ext>
            </a:extLst>
          </p:cNvPr>
          <p:cNvCxnSpPr/>
          <p:nvPr/>
        </p:nvCxnSpPr>
        <p:spPr>
          <a:xfrm>
            <a:off x="5794769" y="4917794"/>
            <a:ext cx="72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1251E924-D416-4E23-9370-B6D147430E5B}"/>
                  </a:ext>
                </a:extLst>
              </p:cNvPr>
              <p:cNvSpPr txBox="1"/>
              <p:nvPr/>
            </p:nvSpPr>
            <p:spPr>
              <a:xfrm>
                <a:off x="5284256" y="4499422"/>
                <a:ext cx="272510" cy="4051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1251E924-D416-4E23-9370-B6D147430E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4256" y="4499422"/>
                <a:ext cx="272510" cy="405176"/>
              </a:xfrm>
              <a:prstGeom prst="rect">
                <a:avLst/>
              </a:prstGeom>
              <a:blipFill>
                <a:blip r:embed="rId20"/>
                <a:stretch>
                  <a:fillRect l="-22222" t="-4478" r="-17778" b="-1194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6F55133C-5C15-442F-B893-0A8BFF499C4A}"/>
                  </a:ext>
                </a:extLst>
              </p:cNvPr>
              <p:cNvSpPr txBox="1"/>
              <p:nvPr/>
            </p:nvSpPr>
            <p:spPr>
              <a:xfrm>
                <a:off x="6054450" y="4491687"/>
                <a:ext cx="272510" cy="4051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6F55133C-5C15-442F-B893-0A8BFF499C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4450" y="4491687"/>
                <a:ext cx="272510" cy="405176"/>
              </a:xfrm>
              <a:prstGeom prst="rect">
                <a:avLst/>
              </a:prstGeom>
              <a:blipFill>
                <a:blip r:embed="rId21"/>
                <a:stretch>
                  <a:fillRect l="-20000" t="-4545" r="-20000" b="-136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" name="Image 65">
            <a:extLst>
              <a:ext uri="{FF2B5EF4-FFF2-40B4-BE49-F238E27FC236}">
                <a16:creationId xmlns:a16="http://schemas.microsoft.com/office/drawing/2014/main" id="{9A05B16D-D4C0-432B-AD36-F78006A5C957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58726" b="10774"/>
          <a:stretch/>
        </p:blipFill>
        <p:spPr>
          <a:xfrm>
            <a:off x="7291229" y="1370266"/>
            <a:ext cx="2972385" cy="26778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699F58D5-A496-4927-A88C-5ACD49FC11F8}"/>
                  </a:ext>
                </a:extLst>
              </p:cNvPr>
              <p:cNvSpPr txBox="1"/>
              <p:nvPr/>
            </p:nvSpPr>
            <p:spPr>
              <a:xfrm>
                <a:off x="305993" y="3534764"/>
                <a:ext cx="188878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3=180°−2×(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2+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1)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699F58D5-A496-4927-A88C-5ACD49FC11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93" y="3534764"/>
                <a:ext cx="1888787" cy="184666"/>
              </a:xfrm>
              <a:prstGeom prst="rect">
                <a:avLst/>
              </a:prstGeom>
              <a:blipFill>
                <a:blip r:embed="rId23"/>
                <a:stretch>
                  <a:fillRect l="-1935" t="-3333" r="-2258" b="-40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Ellipse 67">
            <a:extLst>
              <a:ext uri="{FF2B5EF4-FFF2-40B4-BE49-F238E27FC236}">
                <a16:creationId xmlns:a16="http://schemas.microsoft.com/office/drawing/2014/main" id="{167274E7-310A-45F7-B383-F4AE73D1EDD4}"/>
              </a:ext>
            </a:extLst>
          </p:cNvPr>
          <p:cNvSpPr/>
          <p:nvPr/>
        </p:nvSpPr>
        <p:spPr>
          <a:xfrm>
            <a:off x="8741416" y="1187605"/>
            <a:ext cx="72009" cy="72000"/>
          </a:xfrm>
          <a:prstGeom prst="ellipse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422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7" grpId="0" animBg="1"/>
      <p:bldP spid="38" grpId="0" animBg="1"/>
      <p:bldP spid="39" grpId="0" animBg="1"/>
      <p:bldP spid="40" grpId="0" animBg="1"/>
      <p:bldP spid="41" grpId="0" animBg="1"/>
      <p:bldP spid="44" grpId="0"/>
      <p:bldP spid="45" grpId="0"/>
      <p:bldP spid="46" grpId="0"/>
      <p:bldP spid="47" grpId="0"/>
      <p:bldP spid="48" grpId="0"/>
      <p:bldP spid="54" grpId="0"/>
      <p:bldP spid="55" grpId="0"/>
      <p:bldP spid="56" grpId="0"/>
      <p:bldP spid="57" grpId="0"/>
      <p:bldP spid="58" grpId="0"/>
      <p:bldP spid="60" grpId="0"/>
      <p:bldP spid="61" grpId="0"/>
      <p:bldP spid="62" grpId="0" animBg="1"/>
      <p:bldP spid="64" grpId="0"/>
      <p:bldP spid="65" grpId="0"/>
      <p:bldP spid="6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E83647-C50F-4705-8C06-2C5C03C51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(triple) Quarter-</a:t>
            </a:r>
            <a:r>
              <a:rPr lang="fr-FR" dirty="0" err="1"/>
              <a:t>wave</a:t>
            </a:r>
            <a:r>
              <a:rPr lang="fr-FR" dirty="0"/>
              <a:t> shift for an extra </a:t>
            </a:r>
            <a:r>
              <a:rPr lang="fr-FR" dirty="0" err="1"/>
              <a:t>pass</a:t>
            </a:r>
            <a:r>
              <a:rPr lang="fr-FR" dirty="0"/>
              <a:t> 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63A0799-9DFB-495F-BE9E-D67912BB4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AFC32F6-1E2E-4168-9221-EC813A285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ERL 2026 - Beam dynamics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633B6A-94F5-4840-87ED-F9DE4E2A4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14</a:t>
            </a:fld>
            <a:endParaRPr lang="fr-FR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DD2ADFA-904B-4D28-8B31-28DCAFDC3466}"/>
              </a:ext>
            </a:extLst>
          </p:cNvPr>
          <p:cNvCxnSpPr>
            <a:cxnSpLocks/>
          </p:cNvCxnSpPr>
          <p:nvPr/>
        </p:nvCxnSpPr>
        <p:spPr>
          <a:xfrm>
            <a:off x="777875" y="5622032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C8BFF9A-7D0D-4531-96DB-97BFF2A75B27}"/>
              </a:ext>
            </a:extLst>
          </p:cNvPr>
          <p:cNvCxnSpPr>
            <a:cxnSpLocks/>
          </p:cNvCxnSpPr>
          <p:nvPr/>
        </p:nvCxnSpPr>
        <p:spPr>
          <a:xfrm>
            <a:off x="777875" y="5334000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2D13FF5-F62E-4474-A028-2E3B6D11A247}"/>
              </a:ext>
            </a:extLst>
          </p:cNvPr>
          <p:cNvCxnSpPr>
            <a:cxnSpLocks/>
          </p:cNvCxnSpPr>
          <p:nvPr/>
        </p:nvCxnSpPr>
        <p:spPr>
          <a:xfrm>
            <a:off x="777875" y="5045968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BB4D730-921C-48FC-8D53-B4BA0B487D92}"/>
              </a:ext>
            </a:extLst>
          </p:cNvPr>
          <p:cNvCxnSpPr>
            <a:cxnSpLocks/>
          </p:cNvCxnSpPr>
          <p:nvPr/>
        </p:nvCxnSpPr>
        <p:spPr>
          <a:xfrm>
            <a:off x="777875" y="4757936"/>
            <a:ext cx="9505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A85AE47-7290-4FA5-8019-C43F217ABB21}"/>
                  </a:ext>
                </a:extLst>
              </p:cNvPr>
              <p:cNvSpPr txBox="1"/>
              <p:nvPr/>
            </p:nvSpPr>
            <p:spPr>
              <a:xfrm>
                <a:off x="48578" y="5437822"/>
                <a:ext cx="62292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0A85AE47-7290-4FA5-8019-C43F217ABB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78" y="5437822"/>
                <a:ext cx="622923" cy="2769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AEF73D1-DD6F-4AE8-9B8E-E080D75B1098}"/>
                  </a:ext>
                </a:extLst>
              </p:cNvPr>
              <p:cNvSpPr txBox="1"/>
              <p:nvPr/>
            </p:nvSpPr>
            <p:spPr>
              <a:xfrm>
                <a:off x="0" y="5195501"/>
                <a:ext cx="720080" cy="276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AEF73D1-DD6F-4AE8-9B8E-E080D75B10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95501"/>
                <a:ext cx="720080" cy="276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2F43F8E-9825-44DF-AEFA-9B6232840AFD}"/>
                  </a:ext>
                </a:extLst>
              </p:cNvPr>
              <p:cNvSpPr txBox="1"/>
              <p:nvPr/>
            </p:nvSpPr>
            <p:spPr>
              <a:xfrm>
                <a:off x="0" y="4901164"/>
                <a:ext cx="720080" cy="276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2F43F8E-9825-44DF-AEFA-9B6232840A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01164"/>
                <a:ext cx="720080" cy="276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E1D302E-541B-48A0-8401-727DFEEBDF5E}"/>
                  </a:ext>
                </a:extLst>
              </p:cNvPr>
              <p:cNvSpPr txBox="1"/>
              <p:nvPr/>
            </p:nvSpPr>
            <p:spPr>
              <a:xfrm>
                <a:off x="0" y="4606827"/>
                <a:ext cx="720080" cy="276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2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fr-FR" sz="12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FE1D302E-541B-48A0-8401-727DFEEBDF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06827"/>
                <a:ext cx="720080" cy="276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F4FF243-090B-439A-9FD6-70FD4050A6E7}"/>
              </a:ext>
            </a:extLst>
          </p:cNvPr>
          <p:cNvCxnSpPr/>
          <p:nvPr/>
        </p:nvCxnSpPr>
        <p:spPr>
          <a:xfrm>
            <a:off x="777875" y="5622032"/>
            <a:ext cx="72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99D2A05-26D8-42E7-B672-D14A595C4027}"/>
              </a:ext>
            </a:extLst>
          </p:cNvPr>
          <p:cNvCxnSpPr/>
          <p:nvPr/>
        </p:nvCxnSpPr>
        <p:spPr>
          <a:xfrm>
            <a:off x="2177220" y="5339291"/>
            <a:ext cx="72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594BEF66-5AE4-41D0-8BC1-BB2664DFF71C}"/>
              </a:ext>
            </a:extLst>
          </p:cNvPr>
          <p:cNvCxnSpPr>
            <a:cxnSpLocks/>
          </p:cNvCxnSpPr>
          <p:nvPr/>
        </p:nvCxnSpPr>
        <p:spPr>
          <a:xfrm flipV="1">
            <a:off x="1486356" y="5341349"/>
            <a:ext cx="720000" cy="288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42950A79-99BA-4F1A-B5A1-A6683246E0B8}"/>
              </a:ext>
            </a:extLst>
          </p:cNvPr>
          <p:cNvCxnSpPr>
            <a:cxnSpLocks/>
          </p:cNvCxnSpPr>
          <p:nvPr/>
        </p:nvCxnSpPr>
        <p:spPr>
          <a:xfrm flipV="1">
            <a:off x="2871496" y="5133794"/>
            <a:ext cx="792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BF591146-8995-4D9F-BEC4-4C23B050E8F7}"/>
              </a:ext>
            </a:extLst>
          </p:cNvPr>
          <p:cNvCxnSpPr/>
          <p:nvPr/>
        </p:nvCxnSpPr>
        <p:spPr>
          <a:xfrm>
            <a:off x="3661059" y="5133794"/>
            <a:ext cx="72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66256751-B016-453D-BCFD-EDB2AF47FCDF}"/>
              </a:ext>
            </a:extLst>
          </p:cNvPr>
          <p:cNvCxnSpPr>
            <a:cxnSpLocks/>
          </p:cNvCxnSpPr>
          <p:nvPr/>
        </p:nvCxnSpPr>
        <p:spPr>
          <a:xfrm flipV="1">
            <a:off x="4381059" y="4917794"/>
            <a:ext cx="720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BC61AD5-5752-44C2-B072-2415F729ED05}"/>
              </a:ext>
            </a:extLst>
          </p:cNvPr>
          <p:cNvCxnSpPr/>
          <p:nvPr/>
        </p:nvCxnSpPr>
        <p:spPr>
          <a:xfrm>
            <a:off x="5086214" y="4917794"/>
            <a:ext cx="72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DABC9A0-A623-47EA-AD07-4B470C54DD91}"/>
              </a:ext>
            </a:extLst>
          </p:cNvPr>
          <p:cNvCxnSpPr/>
          <p:nvPr/>
        </p:nvCxnSpPr>
        <p:spPr>
          <a:xfrm>
            <a:off x="7228906" y="5126894"/>
            <a:ext cx="72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DE5172B1-74B0-4D28-952E-BD8CBA73E249}"/>
              </a:ext>
            </a:extLst>
          </p:cNvPr>
          <p:cNvCxnSpPr>
            <a:cxnSpLocks/>
          </p:cNvCxnSpPr>
          <p:nvPr/>
        </p:nvCxnSpPr>
        <p:spPr>
          <a:xfrm>
            <a:off x="7943043" y="5125349"/>
            <a:ext cx="720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1EA7B760-DD4F-4BA2-96A5-08BFFA655025}"/>
              </a:ext>
            </a:extLst>
          </p:cNvPr>
          <p:cNvCxnSpPr/>
          <p:nvPr/>
        </p:nvCxnSpPr>
        <p:spPr>
          <a:xfrm>
            <a:off x="8663043" y="5339291"/>
            <a:ext cx="72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B6F83C0D-29F0-4BF0-B452-D2AEF37066C9}"/>
              </a:ext>
            </a:extLst>
          </p:cNvPr>
          <p:cNvCxnSpPr>
            <a:cxnSpLocks/>
          </p:cNvCxnSpPr>
          <p:nvPr/>
        </p:nvCxnSpPr>
        <p:spPr>
          <a:xfrm>
            <a:off x="9383405" y="5334000"/>
            <a:ext cx="720000" cy="28929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51DE98F2-5E83-450C-BDD7-E09F86970F69}"/>
              </a:ext>
            </a:extLst>
          </p:cNvPr>
          <p:cNvCxnSpPr>
            <a:cxnSpLocks/>
          </p:cNvCxnSpPr>
          <p:nvPr/>
        </p:nvCxnSpPr>
        <p:spPr>
          <a:xfrm>
            <a:off x="10103405" y="5622032"/>
            <a:ext cx="243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7B1DE144-AD5F-4F5B-AAA5-97A2E4AB25AF}"/>
              </a:ext>
            </a:extLst>
          </p:cNvPr>
          <p:cNvCxnSpPr>
            <a:cxnSpLocks/>
          </p:cNvCxnSpPr>
          <p:nvPr/>
        </p:nvCxnSpPr>
        <p:spPr>
          <a:xfrm>
            <a:off x="6508906" y="4917323"/>
            <a:ext cx="720000" cy="21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D193F5AD-D575-4E94-A1DD-50559831FF72}"/>
              </a:ext>
            </a:extLst>
          </p:cNvPr>
          <p:cNvCxnSpPr>
            <a:cxnSpLocks/>
          </p:cNvCxnSpPr>
          <p:nvPr/>
        </p:nvCxnSpPr>
        <p:spPr>
          <a:xfrm>
            <a:off x="4522291" y="5123291"/>
            <a:ext cx="3190069" cy="0"/>
          </a:xfrm>
          <a:prstGeom prst="line">
            <a:avLst/>
          </a:prstGeom>
          <a:ln>
            <a:solidFill>
              <a:srgbClr val="FF67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88E2A433-559E-4EC0-8BC9-58748D2E5B11}"/>
                  </a:ext>
                </a:extLst>
              </p:cNvPr>
              <p:cNvSpPr txBox="1"/>
              <p:nvPr/>
            </p:nvSpPr>
            <p:spPr>
              <a:xfrm>
                <a:off x="2664635" y="5078399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88E2A433-559E-4EC0-8BC9-58748D2E5B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4635" y="5078399"/>
                <a:ext cx="272510" cy="215444"/>
              </a:xfrm>
              <a:prstGeom prst="rect">
                <a:avLst/>
              </a:prstGeom>
              <a:blipFill>
                <a:blip r:embed="rId6"/>
                <a:stretch>
                  <a:fillRect l="-20000" r="-20000" b="-3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242D924-0A69-4EA0-A152-CC3F72B64AA9}"/>
                  </a:ext>
                </a:extLst>
              </p:cNvPr>
              <p:cNvSpPr txBox="1"/>
              <p:nvPr/>
            </p:nvSpPr>
            <p:spPr>
              <a:xfrm>
                <a:off x="4197862" y="4822165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C242D924-0A69-4EA0-A152-CC3F72B64A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7862" y="4822165"/>
                <a:ext cx="272510" cy="215444"/>
              </a:xfrm>
              <a:prstGeom prst="rect">
                <a:avLst/>
              </a:prstGeom>
              <a:blipFill>
                <a:blip r:embed="rId7"/>
                <a:stretch>
                  <a:fillRect l="-22727" r="-20455" b="-3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F956B24A-EFB0-4C63-8C0D-D8899054BEE6}"/>
                  </a:ext>
                </a:extLst>
              </p:cNvPr>
              <p:cNvSpPr txBox="1"/>
              <p:nvPr/>
            </p:nvSpPr>
            <p:spPr>
              <a:xfrm>
                <a:off x="7212568" y="4820318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F956B24A-EFB0-4C63-8C0D-D8899054BE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2568" y="4820318"/>
                <a:ext cx="272510" cy="215444"/>
              </a:xfrm>
              <a:prstGeom prst="rect">
                <a:avLst/>
              </a:prstGeom>
              <a:blipFill>
                <a:blip r:embed="rId8"/>
                <a:stretch>
                  <a:fillRect l="-20000" r="-20000" b="-3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DC4E83E-D469-42C1-A7F0-F32E7CB13813}"/>
                  </a:ext>
                </a:extLst>
              </p:cNvPr>
              <p:cNvSpPr txBox="1"/>
              <p:nvPr/>
            </p:nvSpPr>
            <p:spPr>
              <a:xfrm>
                <a:off x="8858438" y="5098478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5DC4E83E-D469-42C1-A7F0-F32E7CB138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8438" y="5098478"/>
                <a:ext cx="272510" cy="215444"/>
              </a:xfrm>
              <a:prstGeom prst="rect">
                <a:avLst/>
              </a:prstGeom>
              <a:blipFill>
                <a:blip r:embed="rId6"/>
                <a:stretch>
                  <a:fillRect l="-20000" r="-20000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49EB3700-D1AB-414E-B3A0-68C54E692D4E}"/>
              </a:ext>
            </a:extLst>
          </p:cNvPr>
          <p:cNvSpPr/>
          <p:nvPr/>
        </p:nvSpPr>
        <p:spPr>
          <a:xfrm>
            <a:off x="1045830" y="983681"/>
            <a:ext cx="4896544" cy="3168352"/>
          </a:xfrm>
          <a:custGeom>
            <a:avLst/>
            <a:gdLst>
              <a:gd name="connsiteX0" fmla="*/ 0 w 5046785"/>
              <a:gd name="connsiteY0" fmla="*/ 1783646 h 3422640"/>
              <a:gd name="connsiteX1" fmla="*/ 1477108 w 5046785"/>
              <a:gd name="connsiteY1" fmla="*/ 42769 h 3422640"/>
              <a:gd name="connsiteX2" fmla="*/ 3631223 w 5046785"/>
              <a:gd name="connsiteY2" fmla="*/ 3366261 h 3422640"/>
              <a:gd name="connsiteX3" fmla="*/ 5046785 w 5046785"/>
              <a:gd name="connsiteY3" fmla="*/ 1818815 h 342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46785" h="3422640">
                <a:moveTo>
                  <a:pt x="0" y="1783646"/>
                </a:moveTo>
                <a:cubicBezTo>
                  <a:pt x="435952" y="781323"/>
                  <a:pt x="871904" y="-221000"/>
                  <a:pt x="1477108" y="42769"/>
                </a:cubicBezTo>
                <a:cubicBezTo>
                  <a:pt x="2082312" y="306538"/>
                  <a:pt x="3036277" y="3070253"/>
                  <a:pt x="3631223" y="3366261"/>
                </a:cubicBezTo>
                <a:cubicBezTo>
                  <a:pt x="4226169" y="3662269"/>
                  <a:pt x="4636477" y="2740542"/>
                  <a:pt x="5046785" y="1818815"/>
                </a:cubicBezTo>
              </a:path>
            </a:pathLst>
          </a:cu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DE0B2825-40E5-4A16-8798-FC7229C4AC2D}"/>
              </a:ext>
            </a:extLst>
          </p:cNvPr>
          <p:cNvCxnSpPr>
            <a:cxnSpLocks/>
          </p:cNvCxnSpPr>
          <p:nvPr/>
        </p:nvCxnSpPr>
        <p:spPr>
          <a:xfrm>
            <a:off x="1045830" y="2639865"/>
            <a:ext cx="522129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6134AA48-CBB9-4375-8FC3-87E1E50475CA}"/>
                  </a:ext>
                </a:extLst>
              </p:cNvPr>
              <p:cNvSpPr txBox="1"/>
              <p:nvPr/>
            </p:nvSpPr>
            <p:spPr>
              <a:xfrm>
                <a:off x="6285751" y="2414033"/>
                <a:ext cx="250773" cy="3076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6134AA48-CBB9-4375-8FC3-87E1E50475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5751" y="2414033"/>
                <a:ext cx="250773" cy="307648"/>
              </a:xfrm>
              <a:prstGeom prst="rect">
                <a:avLst/>
              </a:prstGeom>
              <a:blipFill>
                <a:blip r:embed="rId9"/>
                <a:stretch>
                  <a:fillRect l="-31707" r="-31707" b="-38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Ellipse 35">
            <a:extLst>
              <a:ext uri="{FF2B5EF4-FFF2-40B4-BE49-F238E27FC236}">
                <a16:creationId xmlns:a16="http://schemas.microsoft.com/office/drawing/2014/main" id="{4D821B14-7301-4DFE-B34F-7B2E489C1B4A}"/>
              </a:ext>
            </a:extLst>
          </p:cNvPr>
          <p:cNvSpPr/>
          <p:nvPr/>
        </p:nvSpPr>
        <p:spPr>
          <a:xfrm>
            <a:off x="2234673" y="891362"/>
            <a:ext cx="184638" cy="1846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1FAAE472-EF84-4A97-9D84-8F4EB78BF32F}"/>
              </a:ext>
            </a:extLst>
          </p:cNvPr>
          <p:cNvSpPr/>
          <p:nvPr/>
        </p:nvSpPr>
        <p:spPr>
          <a:xfrm>
            <a:off x="2666721" y="1177794"/>
            <a:ext cx="184638" cy="1846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015C9CDC-9A42-453D-8397-8E95E5A62F74}"/>
              </a:ext>
            </a:extLst>
          </p:cNvPr>
          <p:cNvSpPr/>
          <p:nvPr/>
        </p:nvSpPr>
        <p:spPr>
          <a:xfrm>
            <a:off x="2954753" y="1580976"/>
            <a:ext cx="184638" cy="184638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9798FBDE-56AB-4690-BD9A-63481E6CA217}"/>
              </a:ext>
            </a:extLst>
          </p:cNvPr>
          <p:cNvSpPr/>
          <p:nvPr/>
        </p:nvSpPr>
        <p:spPr>
          <a:xfrm>
            <a:off x="4682945" y="4070105"/>
            <a:ext cx="184638" cy="1846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EC5BF617-F433-4D32-8794-2CCC285FABD8}"/>
              </a:ext>
            </a:extLst>
          </p:cNvPr>
          <p:cNvSpPr/>
          <p:nvPr/>
        </p:nvSpPr>
        <p:spPr>
          <a:xfrm>
            <a:off x="4263909" y="3844331"/>
            <a:ext cx="184638" cy="1846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28C7BF3C-1FF3-4EA5-A71A-6B69FD0A5D9F}"/>
              </a:ext>
            </a:extLst>
          </p:cNvPr>
          <p:cNvSpPr/>
          <p:nvPr/>
        </p:nvSpPr>
        <p:spPr>
          <a:xfrm>
            <a:off x="4007354" y="3482112"/>
            <a:ext cx="184638" cy="1846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B7862381-9A11-4AD2-A100-E3BFFE34BA64}"/>
                  </a:ext>
                </a:extLst>
              </p:cNvPr>
              <p:cNvSpPr txBox="1"/>
              <p:nvPr/>
            </p:nvSpPr>
            <p:spPr>
              <a:xfrm>
                <a:off x="921891" y="904573"/>
                <a:ext cx="622923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𝐼𝑛𝑗</m:t>
                          </m:r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: </m:t>
                          </m:r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B7862381-9A11-4AD2-A100-E3BFFE34BA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891" y="904573"/>
                <a:ext cx="622923" cy="307777"/>
              </a:xfrm>
              <a:prstGeom prst="rect">
                <a:avLst/>
              </a:prstGeom>
              <a:blipFill>
                <a:blip r:embed="rId10"/>
                <a:stretch>
                  <a:fillRect r="-17647" b="-78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D4261D7A-2B7B-481E-B7CE-0D57481B2CBD}"/>
                  </a:ext>
                </a:extLst>
              </p:cNvPr>
              <p:cNvSpPr txBox="1"/>
              <p:nvPr/>
            </p:nvSpPr>
            <p:spPr>
              <a:xfrm>
                <a:off x="2648371" y="839988"/>
                <a:ext cx="5686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D4261D7A-2B7B-481E-B7CE-0D57481B2C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8371" y="839988"/>
                <a:ext cx="568682" cy="215444"/>
              </a:xfrm>
              <a:prstGeom prst="rect">
                <a:avLst/>
              </a:prstGeom>
              <a:blipFill>
                <a:blip r:embed="rId11"/>
                <a:stretch>
                  <a:fillRect l="-6383" r="-3191" b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9095BB42-1B36-41D0-AF1F-F07329CA59B1}"/>
                  </a:ext>
                </a:extLst>
              </p:cNvPr>
              <p:cNvSpPr txBox="1"/>
              <p:nvPr/>
            </p:nvSpPr>
            <p:spPr>
              <a:xfrm>
                <a:off x="3047072" y="1254710"/>
                <a:ext cx="10892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4" name="ZoneTexte 43">
                <a:extLst>
                  <a:ext uri="{FF2B5EF4-FFF2-40B4-BE49-F238E27FC236}">
                    <a16:creationId xmlns:a16="http://schemas.microsoft.com/office/drawing/2014/main" id="{9095BB42-1B36-41D0-AF1F-F07329CA59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7072" y="1254710"/>
                <a:ext cx="1089273" cy="215444"/>
              </a:xfrm>
              <a:prstGeom prst="rect">
                <a:avLst/>
              </a:prstGeom>
              <a:blipFill>
                <a:blip r:embed="rId12"/>
                <a:stretch>
                  <a:fillRect l="-2793" r="-2235" b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6AA3925-F716-48EE-9F33-1DF37EF1A7B1}"/>
                  </a:ext>
                </a:extLst>
              </p:cNvPr>
              <p:cNvSpPr txBox="1"/>
              <p:nvPr/>
            </p:nvSpPr>
            <p:spPr>
              <a:xfrm>
                <a:off x="5026046" y="4185082"/>
                <a:ext cx="108927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5" name="ZoneTexte 44">
                <a:extLst>
                  <a:ext uri="{FF2B5EF4-FFF2-40B4-BE49-F238E27FC236}">
                    <a16:creationId xmlns:a16="http://schemas.microsoft.com/office/drawing/2014/main" id="{26AA3925-F716-48EE-9F33-1DF37EF1A7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6046" y="4185082"/>
                <a:ext cx="1089273" cy="215444"/>
              </a:xfrm>
              <a:prstGeom prst="rect">
                <a:avLst/>
              </a:prstGeom>
              <a:blipFill>
                <a:blip r:embed="rId13"/>
                <a:stretch>
                  <a:fillRect l="-2793" r="-2235" b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E6BAF500-A930-4F2B-980B-B86CCD4E89F1}"/>
                  </a:ext>
                </a:extLst>
              </p:cNvPr>
              <p:cNvSpPr txBox="1"/>
              <p:nvPr/>
            </p:nvSpPr>
            <p:spPr>
              <a:xfrm>
                <a:off x="5495343" y="3768302"/>
                <a:ext cx="56868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fr-FR" sz="1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id="{E6BAF500-A930-4F2B-980B-B86CCD4E89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5343" y="3768302"/>
                <a:ext cx="568682" cy="215444"/>
              </a:xfrm>
              <a:prstGeom prst="rect">
                <a:avLst/>
              </a:prstGeom>
              <a:blipFill>
                <a:blip r:embed="rId11"/>
                <a:stretch>
                  <a:fillRect l="-6383" r="-3191" b="-138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78300663-3968-4FE2-A8B2-490B2C0BF9EE}"/>
                  </a:ext>
                </a:extLst>
              </p:cNvPr>
              <p:cNvSpPr txBox="1"/>
              <p:nvPr/>
            </p:nvSpPr>
            <p:spPr>
              <a:xfrm>
                <a:off x="5762931" y="3280756"/>
                <a:ext cx="23506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fr-FR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78300663-3968-4FE2-A8B2-490B2C0BF9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2931" y="3280756"/>
                <a:ext cx="235064" cy="215444"/>
              </a:xfrm>
              <a:prstGeom prst="rect">
                <a:avLst/>
              </a:prstGeom>
              <a:blipFill>
                <a:blip r:embed="rId14"/>
                <a:stretch>
                  <a:fillRect l="-15385" b="-1388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BCCD30B2-A36D-415F-BC10-B82B37344318}"/>
              </a:ext>
            </a:extLst>
          </p:cNvPr>
          <p:cNvCxnSpPr>
            <a:cxnSpLocks/>
          </p:cNvCxnSpPr>
          <p:nvPr/>
        </p:nvCxnSpPr>
        <p:spPr>
          <a:xfrm>
            <a:off x="2323344" y="1124455"/>
            <a:ext cx="332354" cy="26928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DE4BEAFE-02B0-4E2F-840C-C90F8CAD23EE}"/>
              </a:ext>
            </a:extLst>
          </p:cNvPr>
          <p:cNvCxnSpPr>
            <a:cxnSpLocks/>
          </p:cNvCxnSpPr>
          <p:nvPr/>
        </p:nvCxnSpPr>
        <p:spPr>
          <a:xfrm>
            <a:off x="2648371" y="1390925"/>
            <a:ext cx="280754" cy="3932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E19AC81A-8377-49C0-B8A4-C4218A93B013}"/>
              </a:ext>
            </a:extLst>
          </p:cNvPr>
          <p:cNvCxnSpPr>
            <a:cxnSpLocks/>
          </p:cNvCxnSpPr>
          <p:nvPr/>
        </p:nvCxnSpPr>
        <p:spPr>
          <a:xfrm>
            <a:off x="4499005" y="3759591"/>
            <a:ext cx="248325" cy="2177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B25BF9AC-2BB7-4020-B730-6A31B4A5C7EC}"/>
              </a:ext>
            </a:extLst>
          </p:cNvPr>
          <p:cNvCxnSpPr>
            <a:cxnSpLocks/>
          </p:cNvCxnSpPr>
          <p:nvPr/>
        </p:nvCxnSpPr>
        <p:spPr>
          <a:xfrm>
            <a:off x="4263909" y="3424585"/>
            <a:ext cx="221168" cy="33854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E9C11D12-FBC0-40CF-B14C-084A40C68BD6}"/>
                  </a:ext>
                </a:extLst>
              </p:cNvPr>
              <p:cNvSpPr txBox="1"/>
              <p:nvPr/>
            </p:nvSpPr>
            <p:spPr>
              <a:xfrm>
                <a:off x="2203370" y="1284922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E9C11D12-FBC0-40CF-B14C-084A40C68B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3370" y="1284922"/>
                <a:ext cx="272510" cy="215444"/>
              </a:xfrm>
              <a:prstGeom prst="rect">
                <a:avLst/>
              </a:prstGeom>
              <a:blipFill>
                <a:blip r:embed="rId15"/>
                <a:stretch>
                  <a:fillRect l="-20000" r="-20000" b="-3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076EA419-51BA-410F-9697-D15D1FD4EC67}"/>
                  </a:ext>
                </a:extLst>
              </p:cNvPr>
              <p:cNvSpPr txBox="1"/>
              <p:nvPr/>
            </p:nvSpPr>
            <p:spPr>
              <a:xfrm>
                <a:off x="2493750" y="1546948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53" name="ZoneTexte 52">
                <a:extLst>
                  <a:ext uri="{FF2B5EF4-FFF2-40B4-BE49-F238E27FC236}">
                    <a16:creationId xmlns:a16="http://schemas.microsoft.com/office/drawing/2014/main" id="{076EA419-51BA-410F-9697-D15D1FD4EC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3750" y="1546948"/>
                <a:ext cx="272510" cy="215444"/>
              </a:xfrm>
              <a:prstGeom prst="rect">
                <a:avLst/>
              </a:prstGeom>
              <a:blipFill>
                <a:blip r:embed="rId8"/>
                <a:stretch>
                  <a:fillRect l="-20000" r="-20000" b="-3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8DA0EA69-386F-4BE0-8294-E77A3BEF5181}"/>
                  </a:ext>
                </a:extLst>
              </p:cNvPr>
              <p:cNvSpPr txBox="1"/>
              <p:nvPr/>
            </p:nvSpPr>
            <p:spPr>
              <a:xfrm>
                <a:off x="4375442" y="3337542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8DA0EA69-386F-4BE0-8294-E77A3BEF51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5442" y="3337542"/>
                <a:ext cx="272510" cy="215444"/>
              </a:xfrm>
              <a:prstGeom prst="rect">
                <a:avLst/>
              </a:prstGeom>
              <a:blipFill>
                <a:blip r:embed="rId16"/>
                <a:stretch>
                  <a:fillRect l="-22727" r="-20455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CD8FA6CB-FB7F-4903-9936-A74AFBA88861}"/>
                  </a:ext>
                </a:extLst>
              </p:cNvPr>
              <p:cNvSpPr txBox="1"/>
              <p:nvPr/>
            </p:nvSpPr>
            <p:spPr>
              <a:xfrm>
                <a:off x="4637067" y="3572238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5" name="ZoneTexte 54">
                <a:extLst>
                  <a:ext uri="{FF2B5EF4-FFF2-40B4-BE49-F238E27FC236}">
                    <a16:creationId xmlns:a16="http://schemas.microsoft.com/office/drawing/2014/main" id="{CD8FA6CB-FB7F-4903-9936-A74AFBA88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067" y="3572238"/>
                <a:ext cx="272510" cy="215444"/>
              </a:xfrm>
              <a:prstGeom prst="rect">
                <a:avLst/>
              </a:prstGeom>
              <a:blipFill>
                <a:blip r:embed="rId17"/>
                <a:stretch>
                  <a:fillRect l="-22727" r="-20455" b="-3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Ellipse 55">
            <a:extLst>
              <a:ext uri="{FF2B5EF4-FFF2-40B4-BE49-F238E27FC236}">
                <a16:creationId xmlns:a16="http://schemas.microsoft.com/office/drawing/2014/main" id="{F9C13D8F-B202-4D6F-BF06-4A4CBBFCD70A}"/>
              </a:ext>
            </a:extLst>
          </p:cNvPr>
          <p:cNvSpPr/>
          <p:nvPr/>
        </p:nvSpPr>
        <p:spPr>
          <a:xfrm>
            <a:off x="5865382" y="2547546"/>
            <a:ext cx="184638" cy="18463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A38F7B9A-3667-443C-A7AE-AF9DED7DA22B}"/>
              </a:ext>
            </a:extLst>
          </p:cNvPr>
          <p:cNvCxnSpPr/>
          <p:nvPr/>
        </p:nvCxnSpPr>
        <p:spPr>
          <a:xfrm>
            <a:off x="5794769" y="4917794"/>
            <a:ext cx="720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11CE566-5922-4D92-9B41-AC0ADF8FEC39}"/>
                  </a:ext>
                </a:extLst>
              </p:cNvPr>
              <p:cNvSpPr txBox="1"/>
              <p:nvPr/>
            </p:nvSpPr>
            <p:spPr>
              <a:xfrm>
                <a:off x="4099673" y="2150106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60" name="ZoneTexte 59">
                <a:extLst>
                  <a:ext uri="{FF2B5EF4-FFF2-40B4-BE49-F238E27FC236}">
                    <a16:creationId xmlns:a16="http://schemas.microsoft.com/office/drawing/2014/main" id="{211CE566-5922-4D92-9B41-AC0ADF8FE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9673" y="2150106"/>
                <a:ext cx="272510" cy="215444"/>
              </a:xfrm>
              <a:prstGeom prst="rect">
                <a:avLst/>
              </a:prstGeom>
              <a:blipFill>
                <a:blip r:embed="rId18"/>
                <a:stretch>
                  <a:fillRect l="-22727" r="-20455" b="-3428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725A57B2-3B51-4BC8-A526-8355096A1222}"/>
                  </a:ext>
                </a:extLst>
              </p:cNvPr>
              <p:cNvSpPr txBox="1"/>
              <p:nvPr/>
            </p:nvSpPr>
            <p:spPr>
              <a:xfrm>
                <a:off x="4731328" y="2782242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725A57B2-3B51-4BC8-A526-8355096A1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328" y="2782242"/>
                <a:ext cx="272510" cy="215444"/>
              </a:xfrm>
              <a:prstGeom prst="rect">
                <a:avLst/>
              </a:prstGeom>
              <a:blipFill>
                <a:blip r:embed="rId19"/>
                <a:stretch>
                  <a:fillRect l="-20000" r="-20000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37B3A969-A6D0-49D3-8AC5-D69CB8D462FB}"/>
                  </a:ext>
                </a:extLst>
              </p:cNvPr>
              <p:cNvSpPr txBox="1"/>
              <p:nvPr/>
            </p:nvSpPr>
            <p:spPr>
              <a:xfrm>
                <a:off x="702453" y="3480978"/>
                <a:ext cx="189436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3=270°−(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2)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37B3A969-A6D0-49D3-8AC5-D69CB8D462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453" y="3480978"/>
                <a:ext cx="1894365" cy="215444"/>
              </a:xfrm>
              <a:prstGeom prst="rect">
                <a:avLst/>
              </a:prstGeom>
              <a:blipFill>
                <a:blip r:embed="rId20"/>
                <a:stretch>
                  <a:fillRect l="-2251" r="-2572" b="-3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C2247D57-8FB7-4C15-815C-D9C1F3413F85}"/>
                  </a:ext>
                </a:extLst>
              </p:cNvPr>
              <p:cNvSpPr txBox="1"/>
              <p:nvPr/>
            </p:nvSpPr>
            <p:spPr>
              <a:xfrm>
                <a:off x="5257893" y="4542492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C2247D57-8FB7-4C15-815C-D9C1F3413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93" y="4542492"/>
                <a:ext cx="272510" cy="215444"/>
              </a:xfrm>
              <a:prstGeom prst="rect">
                <a:avLst/>
              </a:prstGeom>
              <a:blipFill>
                <a:blip r:embed="rId21"/>
                <a:stretch>
                  <a:fillRect l="-22727" r="-20455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BFAD3510-9607-4B2D-90FB-395E14414FF1}"/>
                  </a:ext>
                </a:extLst>
              </p:cNvPr>
              <p:cNvSpPr txBox="1"/>
              <p:nvPr/>
            </p:nvSpPr>
            <p:spPr>
              <a:xfrm>
                <a:off x="5893130" y="4530227"/>
                <a:ext cx="27251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BFAD3510-9607-4B2D-90FB-395E14414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3130" y="4530227"/>
                <a:ext cx="272510" cy="215444"/>
              </a:xfrm>
              <a:prstGeom prst="rect">
                <a:avLst/>
              </a:prstGeom>
              <a:blipFill>
                <a:blip r:embed="rId21"/>
                <a:stretch>
                  <a:fillRect l="-22727" r="-20455" b="-3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5" name="Image 64">
            <a:extLst>
              <a:ext uri="{FF2B5EF4-FFF2-40B4-BE49-F238E27FC236}">
                <a16:creationId xmlns:a16="http://schemas.microsoft.com/office/drawing/2014/main" id="{D91F0785-29D9-4460-A756-E966F853987E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59006" b="10078"/>
          <a:stretch/>
        </p:blipFill>
        <p:spPr>
          <a:xfrm>
            <a:off x="7250750" y="1437989"/>
            <a:ext cx="2974455" cy="2696487"/>
          </a:xfrm>
          <a:prstGeom prst="rect">
            <a:avLst/>
          </a:prstGeom>
        </p:spPr>
      </p:pic>
      <p:sp>
        <p:nvSpPr>
          <p:cNvPr id="66" name="Ellipse 65">
            <a:extLst>
              <a:ext uri="{FF2B5EF4-FFF2-40B4-BE49-F238E27FC236}">
                <a16:creationId xmlns:a16="http://schemas.microsoft.com/office/drawing/2014/main" id="{392A61FB-D999-4D44-9F1C-31378B581860}"/>
              </a:ext>
            </a:extLst>
          </p:cNvPr>
          <p:cNvSpPr/>
          <p:nvPr/>
        </p:nvSpPr>
        <p:spPr>
          <a:xfrm>
            <a:off x="955756" y="2538915"/>
            <a:ext cx="184638" cy="18463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8" name="Connecteur droit avec flèche 67">
            <a:extLst>
              <a:ext uri="{FF2B5EF4-FFF2-40B4-BE49-F238E27FC236}">
                <a16:creationId xmlns:a16="http://schemas.microsoft.com/office/drawing/2014/main" id="{A54BCC84-BD3F-4B68-90C1-E19210EB37C9}"/>
              </a:ext>
            </a:extLst>
          </p:cNvPr>
          <p:cNvCxnSpPr>
            <a:cxnSpLocks/>
          </p:cNvCxnSpPr>
          <p:nvPr/>
        </p:nvCxnSpPr>
        <p:spPr>
          <a:xfrm>
            <a:off x="3252411" y="1718045"/>
            <a:ext cx="2491320" cy="8168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avec flèche 69">
            <a:extLst>
              <a:ext uri="{FF2B5EF4-FFF2-40B4-BE49-F238E27FC236}">
                <a16:creationId xmlns:a16="http://schemas.microsoft.com/office/drawing/2014/main" id="{6666DCDB-EEA7-4203-A54B-BD2DF94A4242}"/>
              </a:ext>
            </a:extLst>
          </p:cNvPr>
          <p:cNvCxnSpPr>
            <a:cxnSpLocks/>
          </p:cNvCxnSpPr>
          <p:nvPr/>
        </p:nvCxnSpPr>
        <p:spPr>
          <a:xfrm>
            <a:off x="1215100" y="2719820"/>
            <a:ext cx="2624682" cy="768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18F8226-9FA2-4BCB-849D-276BB3F1C0E9}"/>
                  </a:ext>
                </a:extLst>
              </p:cNvPr>
              <p:cNvSpPr txBox="1"/>
              <p:nvPr/>
            </p:nvSpPr>
            <p:spPr>
              <a:xfrm>
                <a:off x="410798" y="3796847"/>
                <a:ext cx="2968440" cy="3456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𝐼𝑚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=0 </m:t>
                      </m:r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↔</m:t>
                      </m:r>
                      <m:func>
                        <m:funcPr>
                          <m:ctrlPr>
                            <a:rPr lang="fr-FR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12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fr-FR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200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fr-FR" sz="1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fr-FR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12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fr-FR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200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fr-FR" sz="1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fr-FR" sz="1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12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fr-FR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200" b="0" i="1" smtClean="0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fr-FR" sz="12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fr-FR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fr-FR" sz="1200" dirty="0"/>
              </a:p>
            </p:txBody>
          </p:sp>
        </mc:Choice>
        <mc:Fallback xmlns="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E18F8226-9FA2-4BCB-849D-276BB3F1C0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98" y="3796847"/>
                <a:ext cx="2968440" cy="345672"/>
              </a:xfrm>
              <a:prstGeom prst="rect">
                <a:avLst/>
              </a:prstGeom>
              <a:blipFill>
                <a:blip r:embed="rId23"/>
                <a:stretch>
                  <a:fillRect t="-3509" b="-1403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Rectangle 66">
            <a:extLst>
              <a:ext uri="{FF2B5EF4-FFF2-40B4-BE49-F238E27FC236}">
                <a16:creationId xmlns:a16="http://schemas.microsoft.com/office/drawing/2014/main" id="{0ACE5F39-01BA-4C34-B246-17D2EBCF3E57}"/>
              </a:ext>
            </a:extLst>
          </p:cNvPr>
          <p:cNvSpPr/>
          <p:nvPr/>
        </p:nvSpPr>
        <p:spPr>
          <a:xfrm>
            <a:off x="777875" y="1055432"/>
            <a:ext cx="9217024" cy="23912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9246476-31E9-465E-B980-C8AD4DB5D5B1}"/>
              </a:ext>
            </a:extLst>
          </p:cNvPr>
          <p:cNvSpPr txBox="1"/>
          <p:nvPr/>
        </p:nvSpPr>
        <p:spPr>
          <a:xfrm>
            <a:off x="892056" y="1169599"/>
            <a:ext cx="8857129" cy="1322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Potentiels impacts</a:t>
            </a:r>
            <a:r>
              <a:rPr lang="fr-FR" dirty="0"/>
              <a:t>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Intensité faisceau doublée au 3</a:t>
            </a:r>
            <a:r>
              <a:rPr lang="fr-FR" baseline="30000" dirty="0"/>
              <a:t>ème</a:t>
            </a:r>
            <a:r>
              <a:rPr lang="fr-FR" dirty="0"/>
              <a:t> tour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OU deux fois moins de charge par paquet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F703EDB8-4DFA-4F4B-8855-278FAEA57952}"/>
              </a:ext>
            </a:extLst>
          </p:cNvPr>
          <p:cNvSpPr txBox="1"/>
          <p:nvPr/>
        </p:nvSpPr>
        <p:spPr>
          <a:xfrm>
            <a:off x="921891" y="2344416"/>
            <a:ext cx="5387340" cy="399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u="sng" dirty="0"/>
              <a:t>Applications</a:t>
            </a:r>
            <a:r>
              <a:rPr lang="fr-FR" dirty="0"/>
              <a:t> :  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FC5B0993-678D-4881-A37E-CEBBF788B6A1}"/>
              </a:ext>
            </a:extLst>
          </p:cNvPr>
          <p:cNvSpPr txBox="1"/>
          <p:nvPr/>
        </p:nvSpPr>
        <p:spPr>
          <a:xfrm>
            <a:off x="921891" y="2718013"/>
            <a:ext cx="5387340" cy="399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Aucune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0044CD9-904E-4AF5-86D0-427CAC2EEA53}"/>
              </a:ext>
            </a:extLst>
          </p:cNvPr>
          <p:cNvSpPr/>
          <p:nvPr/>
        </p:nvSpPr>
        <p:spPr>
          <a:xfrm>
            <a:off x="892056" y="2763649"/>
            <a:ext cx="4815254" cy="517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92842825-B10E-4908-886F-6F20CB6683B2}"/>
              </a:ext>
            </a:extLst>
          </p:cNvPr>
          <p:cNvSpPr txBox="1"/>
          <p:nvPr/>
        </p:nvSpPr>
        <p:spPr>
          <a:xfrm>
            <a:off x="1077698" y="2803453"/>
            <a:ext cx="6232925" cy="399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Electron </a:t>
            </a:r>
            <a:r>
              <a:rPr lang="fr-FR" dirty="0" err="1"/>
              <a:t>cooling</a:t>
            </a:r>
            <a:r>
              <a:rPr lang="fr-FR" dirty="0"/>
              <a:t> ? FEL ? (impact </a:t>
            </a:r>
            <a:r>
              <a:rPr lang="fr-FR" dirty="0" err="1"/>
              <a:t>energy</a:t>
            </a:r>
            <a:r>
              <a:rPr lang="fr-FR" dirty="0"/>
              <a:t> spread ?)</a:t>
            </a:r>
          </a:p>
        </p:txBody>
      </p:sp>
      <p:pic>
        <p:nvPicPr>
          <p:cNvPr id="78" name="Image 77">
            <a:extLst>
              <a:ext uri="{FF2B5EF4-FFF2-40B4-BE49-F238E27FC236}">
                <a16:creationId xmlns:a16="http://schemas.microsoft.com/office/drawing/2014/main" id="{D53D2CBC-142F-4885-87FE-268C4DCE05BF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715218" y="3585318"/>
            <a:ext cx="7249537" cy="135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041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9" grpId="0"/>
      <p:bldP spid="72" grpId="0"/>
      <p:bldP spid="74" grpId="0"/>
      <p:bldP spid="75" grpId="0" animBg="1"/>
      <p:bldP spid="7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983D1CC-B4BD-4EA0-AF76-8BB1756E6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05/10/2026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BC1BED9-2C1C-4866-91AB-CF2630097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 - Project Progress Review - 6 - 2026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92D2071-F008-46E5-B6B6-C0B6ADD35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6A8112-C42D-4338-ACCB-4C41DFE540F5}"/>
              </a:ext>
            </a:extLst>
          </p:cNvPr>
          <p:cNvSpPr/>
          <p:nvPr/>
        </p:nvSpPr>
        <p:spPr>
          <a:xfrm>
            <a:off x="1930003" y="1229544"/>
            <a:ext cx="6808813" cy="367240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6EE16D1-ACCE-4E81-96A0-5BE050A3AD92}"/>
              </a:ext>
            </a:extLst>
          </p:cNvPr>
          <p:cNvSpPr txBox="1"/>
          <p:nvPr/>
        </p:nvSpPr>
        <p:spPr>
          <a:xfrm>
            <a:off x="3749553" y="1514588"/>
            <a:ext cx="3305599" cy="399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Thank</a:t>
            </a:r>
            <a:r>
              <a:rPr lang="fr-FR" b="1" dirty="0"/>
              <a:t> </a:t>
            </a:r>
            <a:r>
              <a:rPr lang="fr-FR" b="1" dirty="0" err="1"/>
              <a:t>you</a:t>
            </a:r>
            <a:r>
              <a:rPr lang="fr-FR" b="1" dirty="0"/>
              <a:t> for </a:t>
            </a:r>
            <a:r>
              <a:rPr lang="fr-FR" b="1" dirty="0" err="1"/>
              <a:t>listening</a:t>
            </a:r>
            <a:r>
              <a:rPr lang="fr-FR" b="1" dirty="0"/>
              <a:t> !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E160636-64AF-459D-915D-E6E1E98DC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331" y="1977905"/>
            <a:ext cx="3388872" cy="239178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80E574A-7AD9-40B5-BCD6-5A95DFD7D33D}"/>
              </a:ext>
            </a:extLst>
          </p:cNvPr>
          <p:cNvSpPr txBox="1"/>
          <p:nvPr/>
        </p:nvSpPr>
        <p:spPr>
          <a:xfrm>
            <a:off x="3598651" y="4425774"/>
            <a:ext cx="3587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/>
              <a:t>PERLE z/pz </a:t>
            </a:r>
            <a:r>
              <a:rPr lang="fr-FR" sz="1400" i="1" dirty="0" err="1"/>
              <a:t>beam</a:t>
            </a:r>
            <a:r>
              <a:rPr lang="fr-FR" sz="1400" i="1" dirty="0"/>
              <a:t> at the exit of the merger</a:t>
            </a:r>
          </a:p>
        </p:txBody>
      </p:sp>
    </p:spTree>
    <p:extLst>
      <p:ext uri="{BB962C8B-B14F-4D97-AF65-F5344CB8AC3E}">
        <p14:creationId xmlns:p14="http://schemas.microsoft.com/office/powerpoint/2010/main" val="109756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D592BF-EBC1-4712-BAA8-73B9E1A8E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Direct impact on </a:t>
            </a:r>
            <a:r>
              <a:rPr lang="fr-FR" dirty="0" err="1"/>
              <a:t>beam</a:t>
            </a:r>
            <a:r>
              <a:rPr lang="fr-FR" dirty="0"/>
              <a:t> transportation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3FBC234-5D27-4F6D-B3AB-64BFBD8DF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0B518DE-62A2-4267-BAFD-9D359E773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ERL 2026 - Beam dynamics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13BF22-93B7-4DAE-B170-DE9962617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16</a:t>
            </a:fld>
            <a:endParaRPr lang="fr-FR" dirty="0"/>
          </a:p>
        </p:txBody>
      </p:sp>
      <p:pic>
        <p:nvPicPr>
          <p:cNvPr id="7" name="Espace réservé du contenu 7">
            <a:extLst>
              <a:ext uri="{FF2B5EF4-FFF2-40B4-BE49-F238E27FC236}">
                <a16:creationId xmlns:a16="http://schemas.microsoft.com/office/drawing/2014/main" id="{13B20B08-8F71-4CDC-B3CB-8ECB7CB063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97955" y="3208285"/>
            <a:ext cx="5737880" cy="2262662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23D6FB3-FF10-43A4-B780-3EBD083FD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955" y="881231"/>
            <a:ext cx="5737880" cy="22626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F462883-C7BC-442B-A70F-F5873298D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4926" y="1013520"/>
            <a:ext cx="1588963" cy="15922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474BD88-BFCD-4065-8ABD-44772824DC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0469" y="1013521"/>
            <a:ext cx="1588963" cy="15922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A9178B8-E431-4CBD-9BAF-7434C31F3C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9937" y="2669704"/>
            <a:ext cx="1592212" cy="159221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D550E7E-FF8D-43BB-847F-FDBFC463B7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50468" y="2669704"/>
            <a:ext cx="1588963" cy="159221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F23BE37-F505-4E03-B18F-7C3A27DBDD58}"/>
              </a:ext>
            </a:extLst>
          </p:cNvPr>
          <p:cNvSpPr txBox="1"/>
          <p:nvPr/>
        </p:nvSpPr>
        <p:spPr>
          <a:xfrm>
            <a:off x="8634815" y="1013520"/>
            <a:ext cx="327334" cy="399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23BAF86-21EB-4A11-B790-EE9B01AAD121}"/>
              </a:ext>
            </a:extLst>
          </p:cNvPr>
          <p:cNvSpPr txBox="1"/>
          <p:nvPr/>
        </p:nvSpPr>
        <p:spPr>
          <a:xfrm>
            <a:off x="1962710" y="1409645"/>
            <a:ext cx="327334" cy="399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EE0349D-2D59-41DE-89FE-9493D0ABB13F}"/>
              </a:ext>
            </a:extLst>
          </p:cNvPr>
          <p:cNvSpPr txBox="1"/>
          <p:nvPr/>
        </p:nvSpPr>
        <p:spPr>
          <a:xfrm>
            <a:off x="10312097" y="1009664"/>
            <a:ext cx="327334" cy="399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B45C578-AE78-4B2D-AF06-5838DF8DE58F}"/>
              </a:ext>
            </a:extLst>
          </p:cNvPr>
          <p:cNvSpPr txBox="1"/>
          <p:nvPr/>
        </p:nvSpPr>
        <p:spPr>
          <a:xfrm>
            <a:off x="3218565" y="1425598"/>
            <a:ext cx="327334" cy="399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B2D1983-BD1B-43E5-B7D1-3D56C8F311C3}"/>
              </a:ext>
            </a:extLst>
          </p:cNvPr>
          <p:cNvSpPr txBox="1"/>
          <p:nvPr/>
        </p:nvSpPr>
        <p:spPr>
          <a:xfrm>
            <a:off x="8636599" y="2666415"/>
            <a:ext cx="327334" cy="399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078FFAC-3EED-4F21-838B-EFEB400E5286}"/>
              </a:ext>
            </a:extLst>
          </p:cNvPr>
          <p:cNvSpPr txBox="1"/>
          <p:nvPr/>
        </p:nvSpPr>
        <p:spPr>
          <a:xfrm>
            <a:off x="4335986" y="1085528"/>
            <a:ext cx="327334" cy="399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AC31FC5-8474-4F89-B486-5D12AE89FF79}"/>
              </a:ext>
            </a:extLst>
          </p:cNvPr>
          <p:cNvSpPr txBox="1"/>
          <p:nvPr/>
        </p:nvSpPr>
        <p:spPr>
          <a:xfrm>
            <a:off x="6538515" y="1677676"/>
            <a:ext cx="327334" cy="399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8C206C8-4403-4366-8CDA-3BFB9FE7BBB4}"/>
              </a:ext>
            </a:extLst>
          </p:cNvPr>
          <p:cNvSpPr txBox="1"/>
          <p:nvPr/>
        </p:nvSpPr>
        <p:spPr>
          <a:xfrm>
            <a:off x="10312097" y="2666415"/>
            <a:ext cx="327334" cy="399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D7EAA95-0D4A-4F31-BD72-9EF6F71D0C63}"/>
              </a:ext>
            </a:extLst>
          </p:cNvPr>
          <p:cNvSpPr txBox="1"/>
          <p:nvPr/>
        </p:nvSpPr>
        <p:spPr>
          <a:xfrm>
            <a:off x="97191" y="1616056"/>
            <a:ext cx="1306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Longitudinal </a:t>
            </a:r>
            <a:r>
              <a:rPr lang="fr-FR" sz="1400" b="1" dirty="0" err="1"/>
              <a:t>effect</a:t>
            </a:r>
            <a:endParaRPr lang="fr-FR" sz="14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F5BA003-0196-4696-B903-5BA19D5274B5}"/>
              </a:ext>
            </a:extLst>
          </p:cNvPr>
          <p:cNvSpPr txBox="1"/>
          <p:nvPr/>
        </p:nvSpPr>
        <p:spPr>
          <a:xfrm>
            <a:off x="97191" y="3920213"/>
            <a:ext cx="1306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Transverse </a:t>
            </a:r>
            <a:r>
              <a:rPr lang="fr-FR" sz="1400" b="1" dirty="0" err="1"/>
              <a:t>effect</a:t>
            </a:r>
            <a:endParaRPr lang="fr-FR" sz="1400" b="1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10EA6C5-65C2-4BA0-B641-635AC08023E4}"/>
              </a:ext>
            </a:extLst>
          </p:cNvPr>
          <p:cNvSpPr txBox="1"/>
          <p:nvPr/>
        </p:nvSpPr>
        <p:spPr>
          <a:xfrm>
            <a:off x="7474619" y="4397896"/>
            <a:ext cx="3200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1400" i="1" dirty="0"/>
              <a:t>Explosion of </a:t>
            </a:r>
            <a:r>
              <a:rPr lang="fr-FR" sz="1400" i="1" dirty="0" err="1"/>
              <a:t>energy</a:t>
            </a:r>
            <a:r>
              <a:rPr lang="fr-FR" sz="1400" i="1" dirty="0"/>
              <a:t> spread </a:t>
            </a:r>
            <a:r>
              <a:rPr lang="fr-FR" sz="1400" i="1" dirty="0" err="1"/>
              <a:t>with</a:t>
            </a:r>
            <a:r>
              <a:rPr lang="fr-FR" sz="1400" i="1" dirty="0"/>
              <a:t> </a:t>
            </a:r>
            <a:r>
              <a:rPr lang="fr-FR" sz="1400" i="1" dirty="0" err="1"/>
              <a:t>bunching</a:t>
            </a:r>
            <a:r>
              <a:rPr lang="fr-FR" sz="1400" i="1" dirty="0"/>
              <a:t> mode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30CB362-3A91-4D93-8422-7A90648F46BC}"/>
              </a:ext>
            </a:extLst>
          </p:cNvPr>
          <p:cNvSpPr txBox="1"/>
          <p:nvPr/>
        </p:nvSpPr>
        <p:spPr>
          <a:xfrm>
            <a:off x="7474619" y="4942518"/>
            <a:ext cx="32009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1400" i="1" dirty="0"/>
              <a:t>Lot of </a:t>
            </a:r>
            <a:r>
              <a:rPr lang="fr-FR" sz="1400" i="1" dirty="0" err="1"/>
              <a:t>losses</a:t>
            </a:r>
            <a:r>
              <a:rPr lang="fr-FR" sz="1400" i="1" dirty="0"/>
              <a:t> in dispersive areas</a:t>
            </a:r>
          </a:p>
        </p:txBody>
      </p:sp>
    </p:spTree>
    <p:extLst>
      <p:ext uri="{BB962C8B-B14F-4D97-AF65-F5344CB8AC3E}">
        <p14:creationId xmlns:p14="http://schemas.microsoft.com/office/powerpoint/2010/main" val="2591587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2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D592BF-EBC1-4712-BAA8-73B9E1A8E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Mitigation of </a:t>
            </a:r>
            <a:r>
              <a:rPr lang="fr-FR"/>
              <a:t>principal issues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3FBC234-5D27-4F6D-B3AB-64BFBD8DF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15/09/2026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0B518DE-62A2-4267-BAFD-9D359E773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ERL 2026 - Beam dynamics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613BF22-93B7-4DAE-B170-DE9962617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17</a:t>
            </a:fld>
            <a:endParaRPr lang="fr-FR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91C792B-3AAC-46B7-AB63-D49AEE088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851" y="725488"/>
            <a:ext cx="6372210" cy="2548884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85EE4DD-6955-4475-8ABC-FDDB411EC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835" y="3021923"/>
            <a:ext cx="6588234" cy="2635294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72F1D152-A39A-4773-B882-07E19B738A43}"/>
              </a:ext>
            </a:extLst>
          </p:cNvPr>
          <p:cNvSpPr txBox="1"/>
          <p:nvPr/>
        </p:nvSpPr>
        <p:spPr>
          <a:xfrm>
            <a:off x="7690643" y="3826904"/>
            <a:ext cx="23342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/>
              <a:t>Losses</a:t>
            </a:r>
            <a:r>
              <a:rPr lang="fr-FR" sz="1400" dirty="0"/>
              <a:t> </a:t>
            </a:r>
            <a:r>
              <a:rPr lang="fr-FR" sz="1400" dirty="0" err="1"/>
              <a:t>contained</a:t>
            </a:r>
            <a:r>
              <a:rPr lang="fr-FR" sz="1400" dirty="0"/>
              <a:t> to 0,97%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AAB0769-A071-49CC-A30B-D8166540A387}"/>
              </a:ext>
            </a:extLst>
          </p:cNvPr>
          <p:cNvSpPr txBox="1"/>
          <p:nvPr/>
        </p:nvSpPr>
        <p:spPr>
          <a:xfrm>
            <a:off x="7186587" y="1063034"/>
            <a:ext cx="3635932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Energy spread </a:t>
            </a:r>
            <a:r>
              <a:rPr lang="fr-FR" sz="1400" dirty="0" err="1"/>
              <a:t>growth</a:t>
            </a:r>
            <a:r>
              <a:rPr lang="fr-FR" sz="1400" dirty="0"/>
              <a:t> can </a:t>
            </a:r>
            <a:r>
              <a:rPr lang="fr-FR" sz="1400" dirty="0" err="1"/>
              <a:t>be</a:t>
            </a:r>
            <a:r>
              <a:rPr lang="fr-FR" sz="1400" dirty="0"/>
              <a:t> </a:t>
            </a:r>
            <a:r>
              <a:rPr lang="fr-FR" sz="1400" dirty="0" err="1"/>
              <a:t>mitigated</a:t>
            </a:r>
            <a:r>
              <a:rPr lang="fr-FR" sz="1400" dirty="0"/>
              <a:t> by :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400" dirty="0" err="1"/>
              <a:t>Cancelling</a:t>
            </a:r>
            <a:r>
              <a:rPr lang="fr-FR" sz="1400" dirty="0"/>
              <a:t> e-spread </a:t>
            </a:r>
            <a:r>
              <a:rPr lang="fr-FR" sz="1400" dirty="0" err="1"/>
              <a:t>with</a:t>
            </a:r>
            <a:r>
              <a:rPr lang="fr-FR" sz="1400" dirty="0"/>
              <a:t> opposite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400" dirty="0" err="1"/>
              <a:t>Reducing</a:t>
            </a:r>
            <a:r>
              <a:rPr lang="fr-FR" sz="1400" dirty="0"/>
              <a:t> </a:t>
            </a:r>
            <a:r>
              <a:rPr lang="fr-FR" sz="1400" dirty="0" err="1"/>
              <a:t>bunch</a:t>
            </a:r>
            <a:r>
              <a:rPr lang="fr-FR" sz="1400" dirty="0"/>
              <a:t> </a:t>
            </a:r>
            <a:r>
              <a:rPr lang="fr-FR" sz="1400" dirty="0" err="1"/>
              <a:t>length</a:t>
            </a:r>
            <a:r>
              <a:rPr lang="fr-FR" sz="1400" dirty="0"/>
              <a:t> </a:t>
            </a:r>
          </a:p>
          <a:p>
            <a:pPr marL="342900" indent="-342900">
              <a:buFont typeface="+mj-lt"/>
              <a:buAutoNum type="arabicPeriod"/>
            </a:pPr>
            <a:endParaRPr lang="fr-FR" sz="1400" dirty="0"/>
          </a:p>
          <a:p>
            <a:r>
              <a:rPr lang="fr-FR" sz="1400" dirty="0">
                <a:sym typeface="Wingdings" panose="05000000000000000000" pitchFamily="2" charset="2"/>
              </a:rPr>
              <a:t> </a:t>
            </a:r>
            <a:r>
              <a:rPr lang="fr-FR" sz="1400" dirty="0" err="1">
                <a:sym typeface="Wingdings" panose="05000000000000000000" pitchFamily="2" charset="2"/>
              </a:rPr>
              <a:t>Both</a:t>
            </a:r>
            <a:r>
              <a:rPr lang="fr-FR" sz="1400" dirty="0">
                <a:sym typeface="Wingdings" panose="05000000000000000000" pitchFamily="2" charset="2"/>
              </a:rPr>
              <a:t> can </a:t>
            </a:r>
            <a:r>
              <a:rPr lang="fr-FR" sz="1400" dirty="0" err="1">
                <a:sym typeface="Wingdings" panose="05000000000000000000" pitchFamily="2" charset="2"/>
              </a:rPr>
              <a:t>be</a:t>
            </a:r>
            <a:r>
              <a:rPr lang="fr-FR" sz="1400" dirty="0">
                <a:sym typeface="Wingdings" panose="05000000000000000000" pitchFamily="2" charset="2"/>
              </a:rPr>
              <a:t> </a:t>
            </a:r>
            <a:r>
              <a:rPr lang="fr-FR" sz="1400" dirty="0" err="1">
                <a:sym typeface="Wingdings" panose="05000000000000000000" pitchFamily="2" charset="2"/>
              </a:rPr>
              <a:t>done</a:t>
            </a:r>
            <a:r>
              <a:rPr lang="fr-FR" sz="1400" dirty="0">
                <a:sym typeface="Wingdings" panose="05000000000000000000" pitchFamily="2" charset="2"/>
              </a:rPr>
              <a:t> </a:t>
            </a:r>
            <a:r>
              <a:rPr lang="fr-FR" sz="1400" dirty="0" err="1">
                <a:sym typeface="Wingdings" panose="05000000000000000000" pitchFamily="2" charset="2"/>
              </a:rPr>
              <a:t>with</a:t>
            </a:r>
            <a:r>
              <a:rPr lang="fr-FR" sz="1400" dirty="0">
                <a:sym typeface="Wingdings" panose="05000000000000000000" pitchFamily="2" charset="2"/>
              </a:rPr>
              <a:t> z-compression !</a:t>
            </a:r>
            <a:endParaRPr lang="fr-FR" sz="1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3A22E25-E276-45E4-8F76-56F0F762B290}"/>
              </a:ext>
            </a:extLst>
          </p:cNvPr>
          <p:cNvSpPr txBox="1"/>
          <p:nvPr/>
        </p:nvSpPr>
        <p:spPr>
          <a:xfrm>
            <a:off x="8159408" y="2313306"/>
            <a:ext cx="152798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/>
              <a:t>Preliminary </a:t>
            </a:r>
            <a:r>
              <a:rPr lang="fr-FR" sz="1050" dirty="0" err="1"/>
              <a:t>study</a:t>
            </a:r>
            <a:r>
              <a:rPr lang="fr-FR" sz="1050" dirty="0"/>
              <a:t> : </a:t>
            </a:r>
          </a:p>
          <a:p>
            <a:r>
              <a:rPr lang="fr-FR" sz="1050" dirty="0"/>
              <a:t>No </a:t>
            </a:r>
            <a:r>
              <a:rPr lang="fr-FR" sz="1050" dirty="0" err="1"/>
              <a:t>Filling</a:t>
            </a:r>
            <a:r>
              <a:rPr lang="fr-FR" sz="1050" dirty="0"/>
              <a:t> patterns</a:t>
            </a:r>
          </a:p>
          <a:p>
            <a:r>
              <a:rPr lang="fr-FR" sz="1050" dirty="0"/>
              <a:t>No Collective </a:t>
            </a:r>
            <a:r>
              <a:rPr lang="fr-FR" sz="1050" dirty="0" err="1"/>
              <a:t>effects</a:t>
            </a:r>
            <a:endParaRPr lang="fr-FR" sz="1050" dirty="0"/>
          </a:p>
          <a:p>
            <a:r>
              <a:rPr lang="fr-FR" sz="1050" dirty="0"/>
              <a:t>Taylor </a:t>
            </a:r>
            <a:r>
              <a:rPr lang="fr-FR" sz="1050" dirty="0" err="1"/>
              <a:t>maps</a:t>
            </a:r>
            <a:r>
              <a:rPr lang="fr-FR" sz="1050" dirty="0"/>
              <a:t> </a:t>
            </a:r>
            <a:r>
              <a:rPr lang="fr-FR" sz="1050" dirty="0" err="1"/>
              <a:t>approach</a:t>
            </a:r>
            <a:endParaRPr lang="fr-FR" sz="1050" dirty="0"/>
          </a:p>
        </p:txBody>
      </p:sp>
    </p:spTree>
    <p:extLst>
      <p:ext uri="{BB962C8B-B14F-4D97-AF65-F5344CB8AC3E}">
        <p14:creationId xmlns:p14="http://schemas.microsoft.com/office/powerpoint/2010/main" val="126214012"/>
      </p:ext>
    </p:extLst>
  </p:cSld>
  <p:clrMapOvr>
    <a:masterClrMapping/>
  </p:clrMapOvr>
</p:sld>
</file>

<file path=ppt/theme/theme1.xml><?xml version="1.0" encoding="utf-8"?>
<a:theme xmlns:a="http://schemas.openxmlformats.org/drawingml/2006/main" name="1_modele-IJCLAb-powerpoi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17663</TotalTime>
  <Words>1220</Words>
  <Application>Microsoft Office PowerPoint</Application>
  <PresentationFormat>Personnalisé</PresentationFormat>
  <Paragraphs>303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Wingdings</vt:lpstr>
      <vt:lpstr>1_modele-IJCLAb-powerpoint</vt:lpstr>
      <vt:lpstr>PERLE PPR</vt:lpstr>
      <vt:lpstr>Avancement du TDR</vt:lpstr>
      <vt:lpstr>Revue dynamique faisceau</vt:lpstr>
      <vt:lpstr>Conférence ERL 2026 - Mainz</vt:lpstr>
      <vt:lpstr>Retour des visites des ERL</vt:lpstr>
      <vt:lpstr>Retour des visites des ERL</vt:lpstr>
      <vt:lpstr>Quelques derniers résultats – mesure longueur de paquet</vt:lpstr>
      <vt:lpstr>Transport dans la machine</vt:lpstr>
      <vt:lpstr>Quelques derniers résultats – le problème de tous les ERLs</vt:lpstr>
      <vt:lpstr>1st method : set return loop to go on-crest</vt:lpstr>
      <vt:lpstr>2nd method : set return loop to be symetric</vt:lpstr>
      <vt:lpstr>Some working solutions exist : an example</vt:lpstr>
      <vt:lpstr>Quarter-wave shift for an extra pass ?</vt:lpstr>
      <vt:lpstr>(triple) Quarter-wave shift for an extra pass </vt:lpstr>
      <vt:lpstr>Présentation PowerPoint</vt:lpstr>
      <vt:lpstr>Direct impact on beam transportation</vt:lpstr>
      <vt:lpstr>Mitigation of principal issues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Luc Petizon</dc:creator>
  <cp:lastModifiedBy>julien michaud</cp:lastModifiedBy>
  <cp:revision>1705</cp:revision>
  <dcterms:created xsi:type="dcterms:W3CDTF">2011-03-09T16:37:49Z</dcterms:created>
  <dcterms:modified xsi:type="dcterms:W3CDTF">2026-10-01T14:12:12Z</dcterms:modified>
</cp:coreProperties>
</file>