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28" r:id="rId1"/>
  </p:sldMasterIdLst>
  <p:notesMasterIdLst>
    <p:notesMasterId r:id="rId37"/>
  </p:notesMasterIdLst>
  <p:sldIdLst>
    <p:sldId id="256" r:id="rId2"/>
    <p:sldId id="257" r:id="rId3"/>
    <p:sldId id="258" r:id="rId4"/>
    <p:sldId id="512" r:id="rId5"/>
    <p:sldId id="260" r:id="rId6"/>
    <p:sldId id="264" r:id="rId7"/>
    <p:sldId id="265" r:id="rId8"/>
    <p:sldId id="537" r:id="rId9"/>
    <p:sldId id="337" r:id="rId10"/>
    <p:sldId id="261" r:id="rId11"/>
    <p:sldId id="263" r:id="rId12"/>
    <p:sldId id="266" r:id="rId13"/>
    <p:sldId id="267" r:id="rId14"/>
    <p:sldId id="268" r:id="rId15"/>
    <p:sldId id="269" r:id="rId16"/>
    <p:sldId id="532" r:id="rId17"/>
    <p:sldId id="431" r:id="rId18"/>
    <p:sldId id="432" r:id="rId19"/>
    <p:sldId id="270" r:id="rId20"/>
    <p:sldId id="533" r:id="rId21"/>
    <p:sldId id="272" r:id="rId22"/>
    <p:sldId id="519" r:id="rId23"/>
    <p:sldId id="538" r:id="rId24"/>
    <p:sldId id="284" r:id="rId25"/>
    <p:sldId id="534" r:id="rId26"/>
    <p:sldId id="366" r:id="rId27"/>
    <p:sldId id="473" r:id="rId28"/>
    <p:sldId id="278" r:id="rId29"/>
    <p:sldId id="481" r:id="rId30"/>
    <p:sldId id="525" r:id="rId31"/>
    <p:sldId id="523" r:id="rId32"/>
    <p:sldId id="524" r:id="rId33"/>
    <p:sldId id="535" r:id="rId34"/>
    <p:sldId id="536" r:id="rId35"/>
    <p:sldId id="539" r:id="rId36"/>
  </p:sldIdLst>
  <p:sldSz cx="9144000" cy="6858000" type="screen4x3"/>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7A25"/>
    <a:srgbClr val="0020B8"/>
    <a:srgbClr val="E3F1FB"/>
    <a:srgbClr val="C6E3F9"/>
    <a:srgbClr val="9EC0CB"/>
    <a:srgbClr val="ADD2DF"/>
    <a:srgbClr val="AFD3E1"/>
    <a:srgbClr val="BAE1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12"/>
    <p:restoredTop sz="94694"/>
  </p:normalViewPr>
  <p:slideViewPr>
    <p:cSldViewPr snapToGrid="0">
      <p:cViewPr varScale="1">
        <p:scale>
          <a:sx n="117" d="100"/>
          <a:sy n="117" d="100"/>
        </p:scale>
        <p:origin x="115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 name="Shape 60"/>
          <p:cNvSpPr>
            <a:spLocks noGrp="1" noRot="1" noChangeAspect="1"/>
          </p:cNvSpPr>
          <p:nvPr>
            <p:ph type="sldImg"/>
          </p:nvPr>
        </p:nvSpPr>
        <p:spPr>
          <a:xfrm>
            <a:off x="1143000" y="685800"/>
            <a:ext cx="4572000" cy="3429000"/>
          </a:xfrm>
          <a:prstGeom prst="rect">
            <a:avLst/>
          </a:prstGeom>
        </p:spPr>
        <p:txBody>
          <a:bodyPr/>
          <a:lstStyle/>
          <a:p>
            <a:endParaRPr/>
          </a:p>
        </p:txBody>
      </p:sp>
      <p:sp>
        <p:nvSpPr>
          <p:cNvPr id="61" name="Shape 6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43A79FBB-296B-9D04-65C3-4A5369F1A715}"/>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871BCDBF-7C5D-E059-3F83-1FA2F3D564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4" rIns="91427" bIns="45714"/>
          <a:lstStyle/>
          <a:p>
            <a:endParaRPr lang="uk-UA" altLang="en-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7544C-D5E1-7265-DD9E-BA54799B3FAF}"/>
            </a:ext>
          </a:extLst>
        </p:cNvPr>
        <p:cNvGrpSpPr/>
        <p:nvPr/>
      </p:nvGrpSpPr>
      <p:grpSpPr>
        <a:xfrm>
          <a:off x="0" y="0"/>
          <a:ext cx="0" cy="0"/>
          <a:chOff x="0" y="0"/>
          <a:chExt cx="0" cy="0"/>
        </a:xfrm>
      </p:grpSpPr>
      <p:sp>
        <p:nvSpPr>
          <p:cNvPr id="170" name="Shape 170">
            <a:extLst>
              <a:ext uri="{FF2B5EF4-FFF2-40B4-BE49-F238E27FC236}">
                <a16:creationId xmlns:a16="http://schemas.microsoft.com/office/drawing/2014/main" id="{22C81EB5-D39B-3B41-2AF5-1C0F02AFC46C}"/>
              </a:ext>
            </a:extLst>
          </p:cNvPr>
          <p:cNvSpPr>
            <a:spLocks noGrp="1" noRot="1" noChangeAspect="1"/>
          </p:cNvSpPr>
          <p:nvPr>
            <p:ph type="sldImg"/>
          </p:nvPr>
        </p:nvSpPr>
        <p:spPr>
          <a:prstGeom prst="rect">
            <a:avLst/>
          </a:prstGeom>
        </p:spPr>
        <p:txBody>
          <a:bodyPr/>
          <a:lstStyle/>
          <a:p>
            <a:endParaRPr/>
          </a:p>
        </p:txBody>
      </p:sp>
      <p:sp>
        <p:nvSpPr>
          <p:cNvPr id="171" name="Shape 171">
            <a:extLst>
              <a:ext uri="{FF2B5EF4-FFF2-40B4-BE49-F238E27FC236}">
                <a16:creationId xmlns:a16="http://schemas.microsoft.com/office/drawing/2014/main" id="{57A33B3B-8EC8-6C98-8109-D9A147642242}"/>
              </a:ext>
            </a:extLst>
          </p:cNvPr>
          <p:cNvSpPr>
            <a:spLocks noGrp="1"/>
          </p:cNvSpPr>
          <p:nvPr>
            <p:ph type="body" sz="quarter" idx="1"/>
          </p:nvPr>
        </p:nvSpPr>
        <p:spPr>
          <a:prstGeom prst="rect">
            <a:avLst/>
          </a:prstGeom>
        </p:spPr>
        <p:txBody>
          <a:bodyPr/>
          <a:lstStyle>
            <a:lvl1pPr>
              <a:defRPr sz="2100">
                <a:latin typeface="Calibri"/>
                <a:ea typeface="Calibri"/>
                <a:cs typeface="Calibri"/>
                <a:sym typeface="Calibri"/>
              </a:defRPr>
            </a:lvl1pPr>
          </a:lstStyle>
          <a:p>
            <a:r>
              <a:t>The discrepancies observed in the mentioned cases could not be eliminated either by adding the dielectric suppression or by adding transition radiation. All these discrepancies related to cases of relatively thin targets compared to the coherent length for a given part of the emission spectrum, while Migdal’s theory considered an infinite medium. The only article devoted to the LPM effect in a target of finite thickness that specialists from SLAC were able to find at that time was Ternovsky’s article in 1961. But when they substituted the parameters of the E-146 experiment into the Ternovsky formula, instead of suppressing the radiation, they obtained an excess over the result of the Bethe-Heitler theory and called this an unphysical result in their publication.</a:t>
            </a:r>
          </a:p>
        </p:txBody>
      </p:sp>
    </p:spTree>
    <p:extLst>
      <p:ext uri="{BB962C8B-B14F-4D97-AF65-F5344CB8AC3E}">
        <p14:creationId xmlns:p14="http://schemas.microsoft.com/office/powerpoint/2010/main" val="1845090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pPr>
              <a:defRPr sz="1900">
                <a:latin typeface="Calibri"/>
                <a:ea typeface="Calibri"/>
                <a:cs typeface="Calibri"/>
                <a:sym typeface="Calibri"/>
              </a:defRPr>
            </a:pPr>
            <a:r>
              <a:t>In fact, the problem of radiation in a thin layer of matter was specifically considered in our article in 1978. In this work, it was shown that in the case of a thin target compared to the coherence length, a special case is realized, which is not described by either the Bethe-Heitler theory or the Migldal theory. </a:t>
            </a:r>
          </a:p>
          <a:p>
            <a:pPr>
              <a:defRPr sz="1900">
                <a:latin typeface="Calibri"/>
                <a:ea typeface="Calibri"/>
                <a:cs typeface="Calibri"/>
                <a:sym typeface="Calibri"/>
              </a:defRPr>
            </a:pPr>
            <a:r>
              <a:t>The fundamental difference in this case was a very strange dependence of the radiation intensity on the thickness of the target, namely “logarithmic”, instead of the usual “linear” for both the Bethe-Heitler theory and the Migldal theory. </a:t>
            </a:r>
          </a:p>
          <a:p>
            <a:pPr>
              <a:defRPr sz="1900">
                <a:latin typeface="Calibri"/>
                <a:ea typeface="Calibri"/>
                <a:cs typeface="Calibri"/>
                <a:sym typeface="Calibri"/>
              </a:defRPr>
            </a:pPr>
            <a:r>
              <a:t>This seems paradoxical. As the thickness of the target increases, the number of collisions between the electron and target atoms increases. The electron is scattered on these atoms, but practically does not emit!</a:t>
            </a:r>
          </a:p>
          <a:p>
            <a:pPr>
              <a:defRPr sz="1900">
                <a:latin typeface="Calibri"/>
                <a:ea typeface="Calibri"/>
                <a:cs typeface="Calibri"/>
                <a:sym typeface="Calibri"/>
              </a:defRPr>
            </a:pPr>
            <a:r>
              <a:t>A detailed physical explanation of this strange behavior was given a little later in the work of Phys. Let. A 1986. This strange suppression of radiation was explained in this work by a relativistic delay in the restoration of the own Coulomb field of an ultra relativistic electron after scattering through a large angle (more than 1/gamma - the characteristic angle of radiation of a relativistic particle). That is, when the radiation non-dipole parameter Xi becomes greater than unity. In other words, we are talking about the bremsstrahlung of an electron with a non-equilibrium intrinsic Coulomb field, or, as the radiation of a “half-bare” electron.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9858F04C-760D-728A-74FB-45B4044B2643}"/>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411E7DF5-F895-0EC0-8075-BE42A16C43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lstStyle/>
          <a:p>
            <a:endParaRPr lang="uk-UA" altLang="en-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0375-18EB-4308-96B4-8C7FA989161C}"/>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DE"/>
          </a:p>
        </p:txBody>
      </p:sp>
      <p:sp>
        <p:nvSpPr>
          <p:cNvPr id="3" name="Subtitle 2">
            <a:extLst>
              <a:ext uri="{FF2B5EF4-FFF2-40B4-BE49-F238E27FC236}">
                <a16:creationId xmlns:a16="http://schemas.microsoft.com/office/drawing/2014/main" id="{555123F7-1D2A-961C-5DE2-2F1F37C25B0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DE"/>
          </a:p>
        </p:txBody>
      </p:sp>
      <p:sp>
        <p:nvSpPr>
          <p:cNvPr id="4" name="Date Placeholder 3">
            <a:extLst>
              <a:ext uri="{FF2B5EF4-FFF2-40B4-BE49-F238E27FC236}">
                <a16:creationId xmlns:a16="http://schemas.microsoft.com/office/drawing/2014/main" id="{B909017B-7903-EA3D-3255-0E835ACFA332}"/>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5" name="Footer Placeholder 4">
            <a:extLst>
              <a:ext uri="{FF2B5EF4-FFF2-40B4-BE49-F238E27FC236}">
                <a16:creationId xmlns:a16="http://schemas.microsoft.com/office/drawing/2014/main" id="{F5AA4E0C-E659-00F9-5889-1D5C3A1414FD}"/>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607B56AE-C4EA-AF2F-607C-0E9E9B573332}"/>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391257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98321-3D10-626A-0AC3-FA3772906FF2}"/>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9F47B1EC-CA8D-5950-5C90-0D4608B82E3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009327EC-B4CD-C888-0AF8-09F044F5BF29}"/>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5" name="Footer Placeholder 4">
            <a:extLst>
              <a:ext uri="{FF2B5EF4-FFF2-40B4-BE49-F238E27FC236}">
                <a16:creationId xmlns:a16="http://schemas.microsoft.com/office/drawing/2014/main" id="{1A03D1A5-82B0-8F43-AA27-0AD8A3F062DC}"/>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4C400829-1525-4E7D-A3AA-644528E13975}"/>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72011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1CD3-AD6D-2C9B-4F82-A0D95C18F437}"/>
              </a:ext>
            </a:extLst>
          </p:cNvPr>
          <p:cNvSpPr>
            <a:spLocks noGrp="1"/>
          </p:cNvSpPr>
          <p:nvPr>
            <p:ph type="title"/>
          </p:nvPr>
        </p:nvSpPr>
        <p:spPr>
          <a:xfrm>
            <a:off x="623887" y="1709738"/>
            <a:ext cx="7886700" cy="2852737"/>
          </a:xfrm>
        </p:spPr>
        <p:txBody>
          <a:bodyPr anchor="b"/>
          <a:lstStyle>
            <a:lvl1pPr>
              <a:defRPr sz="4500"/>
            </a:lvl1pPr>
          </a:lstStyle>
          <a:p>
            <a:r>
              <a:rPr lang="en-GB"/>
              <a:t>Click to edit Master title style</a:t>
            </a:r>
            <a:endParaRPr lang="en-DE"/>
          </a:p>
        </p:txBody>
      </p:sp>
      <p:sp>
        <p:nvSpPr>
          <p:cNvPr id="3" name="Text Placeholder 2">
            <a:extLst>
              <a:ext uri="{FF2B5EF4-FFF2-40B4-BE49-F238E27FC236}">
                <a16:creationId xmlns:a16="http://schemas.microsoft.com/office/drawing/2014/main" id="{F3A5AF02-99DE-5B5D-7C5C-BC2E95FB1728}"/>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3B920FB-B5D7-9F9F-27A9-2548853FA34C}"/>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5" name="Footer Placeholder 4">
            <a:extLst>
              <a:ext uri="{FF2B5EF4-FFF2-40B4-BE49-F238E27FC236}">
                <a16:creationId xmlns:a16="http://schemas.microsoft.com/office/drawing/2014/main" id="{29CB9583-BF03-717E-9459-0CD5AA84CF5B}"/>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4043A6D1-A7E4-F045-A9D6-B2FB96CA7840}"/>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1683639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76D9-A0A1-E861-0B47-EF5EAB7A54B6}"/>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97B7A524-4821-9A9B-1CA2-A3B67C7EF586}"/>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381380E9-174B-9BD6-49AA-0648670FD5B2}"/>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Date Placeholder 4">
            <a:extLst>
              <a:ext uri="{FF2B5EF4-FFF2-40B4-BE49-F238E27FC236}">
                <a16:creationId xmlns:a16="http://schemas.microsoft.com/office/drawing/2014/main" id="{6DCABF16-E788-B071-F29D-188F8404C56F}"/>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6" name="Footer Placeholder 5">
            <a:extLst>
              <a:ext uri="{FF2B5EF4-FFF2-40B4-BE49-F238E27FC236}">
                <a16:creationId xmlns:a16="http://schemas.microsoft.com/office/drawing/2014/main" id="{512F457F-3749-23F8-ED7B-31964503141E}"/>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B0436C04-32F6-671A-8A91-5C1E7AB30E0D}"/>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2983599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C37F-6DE6-37A9-4672-CBB413E1403A}"/>
              </a:ext>
            </a:extLst>
          </p:cNvPr>
          <p:cNvSpPr>
            <a:spLocks noGrp="1"/>
          </p:cNvSpPr>
          <p:nvPr>
            <p:ph type="title"/>
          </p:nvPr>
        </p:nvSpPr>
        <p:spPr>
          <a:xfrm>
            <a:off x="629841" y="365126"/>
            <a:ext cx="7886700" cy="1325563"/>
          </a:xfrm>
        </p:spPr>
        <p:txBody>
          <a:bodyPr/>
          <a:lstStyle/>
          <a:p>
            <a:r>
              <a:rPr lang="en-GB"/>
              <a:t>Click to edit Master title style</a:t>
            </a:r>
            <a:endParaRPr lang="en-DE"/>
          </a:p>
        </p:txBody>
      </p:sp>
      <p:sp>
        <p:nvSpPr>
          <p:cNvPr id="3" name="Text Placeholder 2">
            <a:extLst>
              <a:ext uri="{FF2B5EF4-FFF2-40B4-BE49-F238E27FC236}">
                <a16:creationId xmlns:a16="http://schemas.microsoft.com/office/drawing/2014/main" id="{556A9D44-0DC3-2A21-2F8C-7315D06CC41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6A6FAAE1-BA2C-18A8-382D-ADDBA8E09F3B}"/>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Text Placeholder 4">
            <a:extLst>
              <a:ext uri="{FF2B5EF4-FFF2-40B4-BE49-F238E27FC236}">
                <a16:creationId xmlns:a16="http://schemas.microsoft.com/office/drawing/2014/main" id="{C2BE03E1-6F60-5CFF-697D-2BC3AFE0BE1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BD613EAF-E474-E513-000A-2863688AA04D}"/>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Date Placeholder 6">
            <a:extLst>
              <a:ext uri="{FF2B5EF4-FFF2-40B4-BE49-F238E27FC236}">
                <a16:creationId xmlns:a16="http://schemas.microsoft.com/office/drawing/2014/main" id="{2432082A-A4E8-1759-96E3-96EBD226F9B1}"/>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8" name="Footer Placeholder 7">
            <a:extLst>
              <a:ext uri="{FF2B5EF4-FFF2-40B4-BE49-F238E27FC236}">
                <a16:creationId xmlns:a16="http://schemas.microsoft.com/office/drawing/2014/main" id="{64DFF3B6-26BD-872E-010A-6981B7D216C3}"/>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F660ED9F-D3EE-8FE5-44CE-B435AA93D800}"/>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3453846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9D3A-4715-0F7F-093A-6F2DA611C075}"/>
              </a:ext>
            </a:extLst>
          </p:cNvPr>
          <p:cNvSpPr>
            <a:spLocks noGrp="1"/>
          </p:cNvSpPr>
          <p:nvPr>
            <p:ph type="title"/>
          </p:nvPr>
        </p:nvSpPr>
        <p:spPr/>
        <p:txBody>
          <a:bodyPr/>
          <a:lstStyle/>
          <a:p>
            <a:r>
              <a:rPr lang="en-GB"/>
              <a:t>Click to edit Master title style</a:t>
            </a:r>
            <a:endParaRPr lang="en-DE"/>
          </a:p>
        </p:txBody>
      </p:sp>
      <p:sp>
        <p:nvSpPr>
          <p:cNvPr id="3" name="Date Placeholder 2">
            <a:extLst>
              <a:ext uri="{FF2B5EF4-FFF2-40B4-BE49-F238E27FC236}">
                <a16:creationId xmlns:a16="http://schemas.microsoft.com/office/drawing/2014/main" id="{AB1D0549-3DDC-608C-F5E9-B0027603B58E}"/>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4" name="Footer Placeholder 3">
            <a:extLst>
              <a:ext uri="{FF2B5EF4-FFF2-40B4-BE49-F238E27FC236}">
                <a16:creationId xmlns:a16="http://schemas.microsoft.com/office/drawing/2014/main" id="{5D6BD878-F762-ED14-84E3-019BAA5CAF08}"/>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A9B41AC9-2324-9E2A-BFD7-57E42C0E9085}"/>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199092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BD293D-D45B-7F1B-1C17-B096E02F3635}"/>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3" name="Footer Placeholder 2">
            <a:extLst>
              <a:ext uri="{FF2B5EF4-FFF2-40B4-BE49-F238E27FC236}">
                <a16:creationId xmlns:a16="http://schemas.microsoft.com/office/drawing/2014/main" id="{2F5499B8-1FC0-7CD4-2B96-50B7C963CA84}"/>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54D15995-12F9-1493-FCF4-BD10C3E5B71E}"/>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180802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08DE-6F4F-17B9-823F-B5641510116C}"/>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1BE89AE0-75B7-D91F-1098-430D98AF0B4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Text Placeholder 3">
            <a:extLst>
              <a:ext uri="{FF2B5EF4-FFF2-40B4-BE49-F238E27FC236}">
                <a16:creationId xmlns:a16="http://schemas.microsoft.com/office/drawing/2014/main" id="{D19C7470-4100-FB84-AA3F-CC9F78D39A3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41416649-621E-F5D1-4A6A-62628D044F2B}"/>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6" name="Footer Placeholder 5">
            <a:extLst>
              <a:ext uri="{FF2B5EF4-FFF2-40B4-BE49-F238E27FC236}">
                <a16:creationId xmlns:a16="http://schemas.microsoft.com/office/drawing/2014/main" id="{57DEE0A4-D43F-1288-88B2-4B7486484C11}"/>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ACEA960F-71BA-8182-C6E3-D9B7F9F0513E}"/>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2753082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51F7-645F-F508-04EB-D99738FCD870}"/>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DE"/>
          </a:p>
        </p:txBody>
      </p:sp>
      <p:sp>
        <p:nvSpPr>
          <p:cNvPr id="3" name="Picture Placeholder 2">
            <a:extLst>
              <a:ext uri="{FF2B5EF4-FFF2-40B4-BE49-F238E27FC236}">
                <a16:creationId xmlns:a16="http://schemas.microsoft.com/office/drawing/2014/main" id="{743BFAAE-A50D-DFB6-0194-59EB7DC43F3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DE"/>
          </a:p>
        </p:txBody>
      </p:sp>
      <p:sp>
        <p:nvSpPr>
          <p:cNvPr id="4" name="Text Placeholder 3">
            <a:extLst>
              <a:ext uri="{FF2B5EF4-FFF2-40B4-BE49-F238E27FC236}">
                <a16:creationId xmlns:a16="http://schemas.microsoft.com/office/drawing/2014/main" id="{7818AA00-69F6-AEB6-81D8-C5BC05A214A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7FA7157C-6735-9739-18A0-5A07EFBABE27}"/>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6" name="Footer Placeholder 5">
            <a:extLst>
              <a:ext uri="{FF2B5EF4-FFF2-40B4-BE49-F238E27FC236}">
                <a16:creationId xmlns:a16="http://schemas.microsoft.com/office/drawing/2014/main" id="{F64BF011-538B-71CC-5FB4-A94CF23614EB}"/>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6491BC7B-B900-4148-83D2-0D7363277E64}"/>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1429895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49C17-5055-5FC5-7D08-FFF5D2E5533E}"/>
              </a:ext>
            </a:extLst>
          </p:cNvPr>
          <p:cNvSpPr>
            <a:spLocks noGrp="1"/>
          </p:cNvSpPr>
          <p:nvPr>
            <p:ph type="title"/>
          </p:nvPr>
        </p:nvSpPr>
        <p:spPr/>
        <p:txBody>
          <a:bodyPr/>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D0C47B20-5F80-5DFB-A8F1-82FCEF57205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B89619F2-132C-B3BE-CA37-472F8A0759FD}"/>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5" name="Footer Placeholder 4">
            <a:extLst>
              <a:ext uri="{FF2B5EF4-FFF2-40B4-BE49-F238E27FC236}">
                <a16:creationId xmlns:a16="http://schemas.microsoft.com/office/drawing/2014/main" id="{D623FCF0-EE6A-6CA6-9EF8-4203DAEA32C4}"/>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C7E10475-41B6-EB67-201A-A9238D0BB5BD}"/>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4157841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50F453-5084-CAB7-E660-D6EB1691DEC3}"/>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DE"/>
          </a:p>
        </p:txBody>
      </p:sp>
      <p:sp>
        <p:nvSpPr>
          <p:cNvPr id="3" name="Vertical Text Placeholder 2">
            <a:extLst>
              <a:ext uri="{FF2B5EF4-FFF2-40B4-BE49-F238E27FC236}">
                <a16:creationId xmlns:a16="http://schemas.microsoft.com/office/drawing/2014/main" id="{31303C4E-8E9B-8774-EFEE-AAF90A0B364E}"/>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69C0CE1E-3FBD-5CC3-5CF4-683A78DDF5FF}"/>
              </a:ext>
            </a:extLst>
          </p:cNvPr>
          <p:cNvSpPr>
            <a:spLocks noGrp="1"/>
          </p:cNvSpPr>
          <p:nvPr>
            <p:ph type="dt" sz="half" idx="10"/>
          </p:nvPr>
        </p:nvSpPr>
        <p:spPr/>
        <p:txBody>
          <a:bodyPr/>
          <a:lstStyle/>
          <a:p>
            <a:fld id="{49D873E9-DB52-0744-8D39-0EB768B9E1BA}" type="datetimeFigureOut">
              <a:rPr lang="en-DE" smtClean="0"/>
              <a:t>11.10.26</a:t>
            </a:fld>
            <a:endParaRPr lang="en-DE"/>
          </a:p>
        </p:txBody>
      </p:sp>
      <p:sp>
        <p:nvSpPr>
          <p:cNvPr id="5" name="Footer Placeholder 4">
            <a:extLst>
              <a:ext uri="{FF2B5EF4-FFF2-40B4-BE49-F238E27FC236}">
                <a16:creationId xmlns:a16="http://schemas.microsoft.com/office/drawing/2014/main" id="{CFF2188D-DA7C-EF93-3B6D-9595FB1826F5}"/>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650CB55C-7FEF-74DC-63A2-06DEC7ADAD18}"/>
              </a:ext>
            </a:extLst>
          </p:cNvPr>
          <p:cNvSpPr>
            <a:spLocks noGrp="1"/>
          </p:cNvSpPr>
          <p:nvPr>
            <p:ph type="sldNum" sz="quarter" idx="12"/>
          </p:nvPr>
        </p:nvSpPr>
        <p:spPr/>
        <p:txBody>
          <a:bodyPr/>
          <a:lstStyle/>
          <a:p>
            <a:fld id="{86CB4B4D-7CA3-9044-876B-883B54F8677D}" type="slidenum">
              <a:rPr lang="en-DE" smtClean="0"/>
              <a:t>‹#›</a:t>
            </a:fld>
            <a:endParaRPr lang="en-DE"/>
          </a:p>
        </p:txBody>
      </p:sp>
    </p:spTree>
    <p:extLst>
      <p:ext uri="{BB962C8B-B14F-4D97-AF65-F5344CB8AC3E}">
        <p14:creationId xmlns:p14="http://schemas.microsoft.com/office/powerpoint/2010/main" val="149776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129136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18" name="Title Text"/>
          <p:cNvSpPr txBox="1">
            <a:spLocks noGrp="1"/>
          </p:cNvSpPr>
          <p:nvPr>
            <p:ph type="title"/>
          </p:nvPr>
        </p:nvSpPr>
        <p:spPr>
          <a:xfrm>
            <a:off x="457200" y="274637"/>
            <a:ext cx="8229600" cy="1143001"/>
          </a:xfrm>
          <a:prstGeom prst="rect">
            <a:avLst/>
          </a:prstGeom>
        </p:spPr>
        <p:txBody>
          <a:bodyPr>
            <a:normAutofit/>
          </a:bodyPr>
          <a:lstStyle/>
          <a:p>
            <a:r>
              <a:t>Title Text</a:t>
            </a:r>
          </a:p>
        </p:txBody>
      </p:sp>
      <p:sp>
        <p:nvSpPr>
          <p:cNvPr id="19" name="Body Level One…"/>
          <p:cNvSpPr txBox="1">
            <a:spLocks noGrp="1"/>
          </p:cNvSpPr>
          <p:nvPr>
            <p:ph type="body" idx="1"/>
          </p:nvPr>
        </p:nvSpPr>
        <p:spPr>
          <a:xfrm>
            <a:off x="457200" y="1600200"/>
            <a:ext cx="8229600" cy="4525963"/>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8072700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5855CB-86BA-7E2D-5F74-B32D1927C01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88A96514-F8F7-104D-900F-6081D6404D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DEFC70E6-15C8-2C72-8048-61073A8B902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9D873E9-DB52-0744-8D39-0EB768B9E1BA}" type="datetimeFigureOut">
              <a:rPr lang="en-DE" smtClean="0"/>
              <a:t>11.10.26</a:t>
            </a:fld>
            <a:endParaRPr lang="en-DE"/>
          </a:p>
        </p:txBody>
      </p:sp>
      <p:sp>
        <p:nvSpPr>
          <p:cNvPr id="5" name="Footer Placeholder 4">
            <a:extLst>
              <a:ext uri="{FF2B5EF4-FFF2-40B4-BE49-F238E27FC236}">
                <a16:creationId xmlns:a16="http://schemas.microsoft.com/office/drawing/2014/main" id="{7A92CA42-80D9-DE27-A80D-C52BCBE29E7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DE"/>
          </a:p>
        </p:txBody>
      </p:sp>
      <p:sp>
        <p:nvSpPr>
          <p:cNvPr id="6" name="Slide Number Placeholder 5">
            <a:extLst>
              <a:ext uri="{FF2B5EF4-FFF2-40B4-BE49-F238E27FC236}">
                <a16:creationId xmlns:a16="http://schemas.microsoft.com/office/drawing/2014/main" id="{3B1FB3A5-563C-965A-CD39-67C45DCF3AF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86CB4B4D-7CA3-9044-876B-883B54F8677D}" type="slidenum">
              <a:rPr lang="en-DE" smtClean="0"/>
              <a:t>‹#›</a:t>
            </a:fld>
            <a:endParaRPr lang="en-DE"/>
          </a:p>
        </p:txBody>
      </p:sp>
    </p:spTree>
    <p:extLst>
      <p:ext uri="{BB962C8B-B14F-4D97-AF65-F5344CB8AC3E}">
        <p14:creationId xmlns:p14="http://schemas.microsoft.com/office/powerpoint/2010/main" val="101981817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oleObject" Target="../embeddings/oleObject2.bin"/><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 Id="rId9"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3" Type="http://schemas.openxmlformats.org/officeDocument/2006/relationships/image" Target="../media/image49.emf"/><Relationship Id="rId18" Type="http://schemas.openxmlformats.org/officeDocument/2006/relationships/oleObject" Target="../embeddings/oleObject11.bin"/><Relationship Id="rId26" Type="http://schemas.openxmlformats.org/officeDocument/2006/relationships/oleObject" Target="../embeddings/oleObject14.bin"/><Relationship Id="rId39" Type="http://schemas.openxmlformats.org/officeDocument/2006/relationships/image" Target="../media/image64.png"/><Relationship Id="rId21" Type="http://schemas.openxmlformats.org/officeDocument/2006/relationships/image" Target="../media/image53.emf"/><Relationship Id="rId34" Type="http://schemas.openxmlformats.org/officeDocument/2006/relationships/image" Target="../media/image61.emf"/><Relationship Id="rId42" Type="http://schemas.openxmlformats.org/officeDocument/2006/relationships/image" Target="../media/image67.png"/><Relationship Id="rId7" Type="http://schemas.openxmlformats.org/officeDocument/2006/relationships/image" Target="../media/image46.emf"/><Relationship Id="rId2" Type="http://schemas.openxmlformats.org/officeDocument/2006/relationships/oleObject" Target="../embeddings/oleObject3.bin"/><Relationship Id="rId16" Type="http://schemas.openxmlformats.org/officeDocument/2006/relationships/oleObject" Target="../embeddings/oleObject10.bin"/><Relationship Id="rId20" Type="http://schemas.openxmlformats.org/officeDocument/2006/relationships/oleObject" Target="../embeddings/oleObject12.bin"/><Relationship Id="rId29" Type="http://schemas.openxmlformats.org/officeDocument/2006/relationships/oleObject" Target="../embeddings/oleObject15.bin"/><Relationship Id="rId41" Type="http://schemas.openxmlformats.org/officeDocument/2006/relationships/image" Target="../media/image66.png"/><Relationship Id="rId1" Type="http://schemas.openxmlformats.org/officeDocument/2006/relationships/slideLayout" Target="../slideLayouts/slideLayout12.xml"/><Relationship Id="rId6" Type="http://schemas.openxmlformats.org/officeDocument/2006/relationships/oleObject" Target="../embeddings/oleObject5.bin"/><Relationship Id="rId11" Type="http://schemas.openxmlformats.org/officeDocument/2006/relationships/image" Target="../media/image48.emf"/><Relationship Id="rId24" Type="http://schemas.openxmlformats.org/officeDocument/2006/relationships/image" Target="../media/image55.emf"/><Relationship Id="rId32" Type="http://schemas.openxmlformats.org/officeDocument/2006/relationships/image" Target="../media/image60.emf"/><Relationship Id="rId37" Type="http://schemas.openxmlformats.org/officeDocument/2006/relationships/oleObject" Target="../embeddings/oleObject19.bin"/><Relationship Id="rId40" Type="http://schemas.openxmlformats.org/officeDocument/2006/relationships/image" Target="../media/image65.png"/><Relationship Id="rId5" Type="http://schemas.openxmlformats.org/officeDocument/2006/relationships/image" Target="../media/image45.emf"/><Relationship Id="rId15" Type="http://schemas.openxmlformats.org/officeDocument/2006/relationships/image" Target="../media/image50.emf"/><Relationship Id="rId23" Type="http://schemas.openxmlformats.org/officeDocument/2006/relationships/image" Target="../media/image54.emf"/><Relationship Id="rId28" Type="http://schemas.openxmlformats.org/officeDocument/2006/relationships/image" Target="../media/image58.emf"/><Relationship Id="rId36" Type="http://schemas.openxmlformats.org/officeDocument/2006/relationships/image" Target="../media/image62.emf"/><Relationship Id="rId10" Type="http://schemas.openxmlformats.org/officeDocument/2006/relationships/oleObject" Target="../embeddings/oleObject7.bin"/><Relationship Id="rId19" Type="http://schemas.openxmlformats.org/officeDocument/2006/relationships/image" Target="../media/image52.emf"/><Relationship Id="rId31" Type="http://schemas.openxmlformats.org/officeDocument/2006/relationships/oleObject" Target="../embeddings/oleObject16.bin"/><Relationship Id="rId4" Type="http://schemas.openxmlformats.org/officeDocument/2006/relationships/oleObject" Target="../embeddings/oleObject4.bin"/><Relationship Id="rId9" Type="http://schemas.openxmlformats.org/officeDocument/2006/relationships/image" Target="../media/image47.emf"/><Relationship Id="rId14" Type="http://schemas.openxmlformats.org/officeDocument/2006/relationships/oleObject" Target="../embeddings/oleObject9.bin"/><Relationship Id="rId22" Type="http://schemas.openxmlformats.org/officeDocument/2006/relationships/oleObject" Target="../embeddings/oleObject13.bin"/><Relationship Id="rId27" Type="http://schemas.openxmlformats.org/officeDocument/2006/relationships/image" Target="../media/image57.emf"/><Relationship Id="rId30" Type="http://schemas.openxmlformats.org/officeDocument/2006/relationships/image" Target="../media/image59.emf"/><Relationship Id="rId35" Type="http://schemas.openxmlformats.org/officeDocument/2006/relationships/oleObject" Target="../embeddings/oleObject18.bin"/><Relationship Id="rId43" Type="http://schemas.openxmlformats.org/officeDocument/2006/relationships/image" Target="../media/image68.png"/><Relationship Id="rId8" Type="http://schemas.openxmlformats.org/officeDocument/2006/relationships/oleObject" Target="../embeddings/oleObject6.bin"/><Relationship Id="rId3" Type="http://schemas.openxmlformats.org/officeDocument/2006/relationships/image" Target="../media/image44.emf"/><Relationship Id="rId12" Type="http://schemas.openxmlformats.org/officeDocument/2006/relationships/oleObject" Target="../embeddings/oleObject8.bin"/><Relationship Id="rId17" Type="http://schemas.openxmlformats.org/officeDocument/2006/relationships/image" Target="../media/image51.emf"/><Relationship Id="rId25" Type="http://schemas.openxmlformats.org/officeDocument/2006/relationships/image" Target="../media/image56.emf"/><Relationship Id="rId33" Type="http://schemas.openxmlformats.org/officeDocument/2006/relationships/oleObject" Target="../embeddings/oleObject17.bin"/><Relationship Id="rId38" Type="http://schemas.openxmlformats.org/officeDocument/2006/relationships/image" Target="../media/image63.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image" Target="../media/image69.png"/><Relationship Id="rId1" Type="http://schemas.openxmlformats.org/officeDocument/2006/relationships/slideLayout" Target="../slideLayouts/slideLayout1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oleObject" Target="../embeddings/oleObject26.bin"/><Relationship Id="rId3" Type="http://schemas.openxmlformats.org/officeDocument/2006/relationships/image" Target="../media/image73.png"/><Relationship Id="rId7" Type="http://schemas.openxmlformats.org/officeDocument/2006/relationships/image" Target="../media/image75.emf"/><Relationship Id="rId12" Type="http://schemas.openxmlformats.org/officeDocument/2006/relationships/image" Target="../media/image77.emf"/><Relationship Id="rId2" Type="http://schemas.openxmlformats.org/officeDocument/2006/relationships/notesSlide" Target="../notesSlides/notesSlide1.xml"/><Relationship Id="rId16" Type="http://schemas.openxmlformats.org/officeDocument/2006/relationships/image" Target="../media/image63.emf"/><Relationship Id="rId1" Type="http://schemas.openxmlformats.org/officeDocument/2006/relationships/slideLayout" Target="../slideLayouts/slideLayout2.xml"/><Relationship Id="rId6" Type="http://schemas.openxmlformats.org/officeDocument/2006/relationships/oleObject" Target="../embeddings/oleObject22.bin"/><Relationship Id="rId11" Type="http://schemas.openxmlformats.org/officeDocument/2006/relationships/oleObject" Target="../embeddings/oleObject25.bin"/><Relationship Id="rId5" Type="http://schemas.openxmlformats.org/officeDocument/2006/relationships/image" Target="../media/image74.emf"/><Relationship Id="rId15" Type="http://schemas.openxmlformats.org/officeDocument/2006/relationships/oleObject" Target="../embeddings/oleObject19.bin"/><Relationship Id="rId10" Type="http://schemas.openxmlformats.org/officeDocument/2006/relationships/image" Target="../media/image76.emf"/><Relationship Id="rId4" Type="http://schemas.openxmlformats.org/officeDocument/2006/relationships/oleObject" Target="../embeddings/oleObject21.bin"/><Relationship Id="rId9" Type="http://schemas.openxmlformats.org/officeDocument/2006/relationships/oleObject" Target="../embeddings/oleObject24.bin"/><Relationship Id="rId14" Type="http://schemas.openxmlformats.org/officeDocument/2006/relationships/image" Target="../media/image78.emf"/></Relationships>
</file>

<file path=ppt/slides/_rels/slide17.xml.rels><?xml version="1.0" encoding="UTF-8" standalone="yes"?>
<Relationships xmlns="http://schemas.openxmlformats.org/package/2006/relationships"><Relationship Id="rId8" Type="http://schemas.openxmlformats.org/officeDocument/2006/relationships/image" Target="../media/image82.emf"/><Relationship Id="rId13" Type="http://schemas.openxmlformats.org/officeDocument/2006/relationships/oleObject" Target="../embeddings/oleObject32.bin"/><Relationship Id="rId3" Type="http://schemas.openxmlformats.org/officeDocument/2006/relationships/image" Target="../media/image79.emf"/><Relationship Id="rId7" Type="http://schemas.openxmlformats.org/officeDocument/2006/relationships/oleObject" Target="../embeddings/oleObject29.bin"/><Relationship Id="rId12" Type="http://schemas.openxmlformats.org/officeDocument/2006/relationships/image" Target="../media/image84.emf"/><Relationship Id="rId17" Type="http://schemas.openxmlformats.org/officeDocument/2006/relationships/image" Target="../media/image87.png"/><Relationship Id="rId2" Type="http://schemas.openxmlformats.org/officeDocument/2006/relationships/oleObject" Target="../embeddings/oleObject27.bin"/><Relationship Id="rId16" Type="http://schemas.openxmlformats.org/officeDocument/2006/relationships/image" Target="../media/image86.emf"/><Relationship Id="rId1" Type="http://schemas.openxmlformats.org/officeDocument/2006/relationships/slideLayout" Target="../slideLayouts/slideLayout7.xml"/><Relationship Id="rId6" Type="http://schemas.openxmlformats.org/officeDocument/2006/relationships/image" Target="../media/image81.png"/><Relationship Id="rId11" Type="http://schemas.openxmlformats.org/officeDocument/2006/relationships/oleObject" Target="../embeddings/oleObject31.bin"/><Relationship Id="rId5" Type="http://schemas.openxmlformats.org/officeDocument/2006/relationships/image" Target="../media/image80.emf"/><Relationship Id="rId15" Type="http://schemas.openxmlformats.org/officeDocument/2006/relationships/oleObject" Target="../embeddings/oleObject33.bin"/><Relationship Id="rId10" Type="http://schemas.openxmlformats.org/officeDocument/2006/relationships/image" Target="../media/image83.emf"/><Relationship Id="rId4" Type="http://schemas.openxmlformats.org/officeDocument/2006/relationships/oleObject" Target="../embeddings/oleObject28.bin"/><Relationship Id="rId9" Type="http://schemas.openxmlformats.org/officeDocument/2006/relationships/oleObject" Target="../embeddings/oleObject30.bin"/><Relationship Id="rId14" Type="http://schemas.openxmlformats.org/officeDocument/2006/relationships/image" Target="../media/image85.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89.emf"/></Relationships>
</file>

<file path=ppt/slides/_rels/slide1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1.png"/><Relationship Id="rId7" Type="http://schemas.openxmlformats.org/officeDocument/2006/relationships/image" Target="../media/image8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2.emf"/><Relationship Id="rId18" Type="http://schemas.openxmlformats.org/officeDocument/2006/relationships/oleObject" Target="../embeddings/oleObject38.bin"/><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oleObject" Target="../embeddings/oleObject35.bin"/><Relationship Id="rId17" Type="http://schemas.openxmlformats.org/officeDocument/2006/relationships/image" Target="../media/image104.emf"/><Relationship Id="rId2" Type="http://schemas.openxmlformats.org/officeDocument/2006/relationships/notesSlide" Target="../notesSlides/notesSlide3.xml"/><Relationship Id="rId16" Type="http://schemas.openxmlformats.org/officeDocument/2006/relationships/oleObject" Target="../embeddings/oleObject37.bin"/><Relationship Id="rId1" Type="http://schemas.openxmlformats.org/officeDocument/2006/relationships/slideLayout" Target="../slideLayouts/slideLayout12.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3.emf"/><Relationship Id="rId10" Type="http://schemas.openxmlformats.org/officeDocument/2006/relationships/image" Target="../media/image103.png"/><Relationship Id="rId19" Type="http://schemas.openxmlformats.org/officeDocument/2006/relationships/image" Target="../media/image105.emf"/><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oleObject" Target="../embeddings/oleObject36.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111.emf"/><Relationship Id="rId18" Type="http://schemas.openxmlformats.org/officeDocument/2006/relationships/oleObject" Target="../embeddings/oleObject47.bin"/><Relationship Id="rId3" Type="http://schemas.openxmlformats.org/officeDocument/2006/relationships/image" Target="../media/image106.png"/><Relationship Id="rId21" Type="http://schemas.openxmlformats.org/officeDocument/2006/relationships/image" Target="../media/image115.emf"/><Relationship Id="rId7" Type="http://schemas.openxmlformats.org/officeDocument/2006/relationships/image" Target="../media/image108.emf"/><Relationship Id="rId12" Type="http://schemas.openxmlformats.org/officeDocument/2006/relationships/oleObject" Target="../embeddings/oleObject44.bin"/><Relationship Id="rId17" Type="http://schemas.openxmlformats.org/officeDocument/2006/relationships/image" Target="../media/image113.emf"/><Relationship Id="rId2" Type="http://schemas.openxmlformats.org/officeDocument/2006/relationships/oleObject" Target="../embeddings/oleObject39.bin"/><Relationship Id="rId16" Type="http://schemas.openxmlformats.org/officeDocument/2006/relationships/oleObject" Target="../embeddings/oleObject46.bin"/><Relationship Id="rId20" Type="http://schemas.openxmlformats.org/officeDocument/2006/relationships/oleObject" Target="../embeddings/oleObject48.bin"/><Relationship Id="rId1" Type="http://schemas.openxmlformats.org/officeDocument/2006/relationships/slideLayout" Target="../slideLayouts/slideLayout7.xml"/><Relationship Id="rId6" Type="http://schemas.openxmlformats.org/officeDocument/2006/relationships/oleObject" Target="../embeddings/oleObject41.bin"/><Relationship Id="rId11" Type="http://schemas.openxmlformats.org/officeDocument/2006/relationships/image" Target="../media/image110.emf"/><Relationship Id="rId5" Type="http://schemas.openxmlformats.org/officeDocument/2006/relationships/image" Target="../media/image107.emf"/><Relationship Id="rId15" Type="http://schemas.openxmlformats.org/officeDocument/2006/relationships/image" Target="../media/image112.emf"/><Relationship Id="rId10" Type="http://schemas.openxmlformats.org/officeDocument/2006/relationships/oleObject" Target="../embeddings/oleObject43.bin"/><Relationship Id="rId19" Type="http://schemas.openxmlformats.org/officeDocument/2006/relationships/image" Target="../media/image114.emf"/><Relationship Id="rId4" Type="http://schemas.openxmlformats.org/officeDocument/2006/relationships/oleObject" Target="../embeddings/oleObject40.bin"/><Relationship Id="rId9" Type="http://schemas.openxmlformats.org/officeDocument/2006/relationships/image" Target="../media/image109.emf"/><Relationship Id="rId14" Type="http://schemas.openxmlformats.org/officeDocument/2006/relationships/oleObject" Target="../embeddings/oleObject45.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121.emf"/><Relationship Id="rId3" Type="http://schemas.openxmlformats.org/officeDocument/2006/relationships/image" Target="../media/image116.emf"/><Relationship Id="rId7" Type="http://schemas.openxmlformats.org/officeDocument/2006/relationships/image" Target="../media/image118.png"/><Relationship Id="rId12" Type="http://schemas.openxmlformats.org/officeDocument/2006/relationships/oleObject" Target="../embeddings/oleObject54.bin"/><Relationship Id="rId2" Type="http://schemas.openxmlformats.org/officeDocument/2006/relationships/oleObject" Target="../embeddings/oleObject49.bin"/><Relationship Id="rId1" Type="http://schemas.openxmlformats.org/officeDocument/2006/relationships/slideLayout" Target="../slideLayouts/slideLayout7.xml"/><Relationship Id="rId6" Type="http://schemas.openxmlformats.org/officeDocument/2006/relationships/oleObject" Target="../embeddings/oleObject51.bin"/><Relationship Id="rId11" Type="http://schemas.openxmlformats.org/officeDocument/2006/relationships/image" Target="../media/image120.emf"/><Relationship Id="rId5" Type="http://schemas.openxmlformats.org/officeDocument/2006/relationships/image" Target="../media/image117.e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119.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emf"/><Relationship Id="rId1" Type="http://schemas.openxmlformats.org/officeDocument/2006/relationships/slideLayout" Target="../slideLayouts/slideLayout2.xml"/><Relationship Id="rId4" Type="http://schemas.openxmlformats.org/officeDocument/2006/relationships/image" Target="../media/image125.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image" Target="../media/image126.png"/><Relationship Id="rId1" Type="http://schemas.openxmlformats.org/officeDocument/2006/relationships/slideLayout" Target="../slideLayouts/slideLayout7.xml"/><Relationship Id="rId4" Type="http://schemas.openxmlformats.org/officeDocument/2006/relationships/image" Target="../media/image127.emf"/></Relationships>
</file>

<file path=ppt/slides/_rels/slide2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oleObject" Target="../embeddings/oleObject61.bin"/><Relationship Id="rId18" Type="http://schemas.openxmlformats.org/officeDocument/2006/relationships/image" Target="../media/image137.emf"/><Relationship Id="rId3" Type="http://schemas.openxmlformats.org/officeDocument/2006/relationships/image" Target="../media/image130.emf"/><Relationship Id="rId21" Type="http://schemas.openxmlformats.org/officeDocument/2006/relationships/oleObject" Target="../embeddings/oleObject65.bin"/><Relationship Id="rId7" Type="http://schemas.openxmlformats.org/officeDocument/2006/relationships/image" Target="../media/image132.emf"/><Relationship Id="rId12" Type="http://schemas.openxmlformats.org/officeDocument/2006/relationships/image" Target="../media/image138.png"/><Relationship Id="rId17" Type="http://schemas.openxmlformats.org/officeDocument/2006/relationships/oleObject" Target="../embeddings/oleObject63.bin"/><Relationship Id="rId25" Type="http://schemas.openxmlformats.org/officeDocument/2006/relationships/image" Target="../media/image141.emf"/><Relationship Id="rId2" Type="http://schemas.openxmlformats.org/officeDocument/2006/relationships/oleObject" Target="../embeddings/oleObject56.bin"/><Relationship Id="rId16" Type="http://schemas.openxmlformats.org/officeDocument/2006/relationships/image" Target="../media/image136.emf"/><Relationship Id="rId20" Type="http://schemas.openxmlformats.org/officeDocument/2006/relationships/image" Target="../media/image138.emf"/><Relationship Id="rId1" Type="http://schemas.openxmlformats.org/officeDocument/2006/relationships/slideLayout" Target="../slideLayouts/slideLayout2.xml"/><Relationship Id="rId6" Type="http://schemas.openxmlformats.org/officeDocument/2006/relationships/oleObject" Target="../embeddings/oleObject58.bin"/><Relationship Id="rId11" Type="http://schemas.openxmlformats.org/officeDocument/2006/relationships/image" Target="../media/image134.emf"/><Relationship Id="rId24" Type="http://schemas.openxmlformats.org/officeDocument/2006/relationships/oleObject" Target="../embeddings/oleObject66.bin"/><Relationship Id="rId5" Type="http://schemas.openxmlformats.org/officeDocument/2006/relationships/image" Target="../media/image131.emf"/><Relationship Id="rId15" Type="http://schemas.openxmlformats.org/officeDocument/2006/relationships/oleObject" Target="../embeddings/oleObject62.bin"/><Relationship Id="rId23" Type="http://schemas.openxmlformats.org/officeDocument/2006/relationships/image" Target="../media/image140.png"/><Relationship Id="rId10" Type="http://schemas.openxmlformats.org/officeDocument/2006/relationships/oleObject" Target="../embeddings/oleObject60.bin"/><Relationship Id="rId19" Type="http://schemas.openxmlformats.org/officeDocument/2006/relationships/oleObject" Target="../embeddings/oleObject64.bin"/><Relationship Id="rId4" Type="http://schemas.openxmlformats.org/officeDocument/2006/relationships/oleObject" Target="../embeddings/oleObject57.bin"/><Relationship Id="rId9" Type="http://schemas.openxmlformats.org/officeDocument/2006/relationships/image" Target="../media/image133.emf"/><Relationship Id="rId14" Type="http://schemas.openxmlformats.org/officeDocument/2006/relationships/image" Target="../media/image135.emf"/><Relationship Id="rId22" Type="http://schemas.openxmlformats.org/officeDocument/2006/relationships/image" Target="../media/image139.e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oleObject" Target="../embeddings/oleObject67.bin"/><Relationship Id="rId7" Type="http://schemas.openxmlformats.org/officeDocument/2006/relationships/image" Target="../media/image144.gi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3.emf"/><Relationship Id="rId5" Type="http://schemas.openxmlformats.org/officeDocument/2006/relationships/oleObject" Target="../embeddings/oleObject68.bin"/><Relationship Id="rId4" Type="http://schemas.openxmlformats.org/officeDocument/2006/relationships/image" Target="../media/image142.emf"/><Relationship Id="rId9" Type="http://schemas.openxmlformats.org/officeDocument/2006/relationships/image" Target="../media/image145.emf"/></Relationships>
</file>

<file path=ppt/slides/_rels/slide31.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oleObject" Target="../embeddings/oleObject70.bin"/><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52.png"/><Relationship Id="rId4" Type="http://schemas.openxmlformats.org/officeDocument/2006/relationships/image" Target="../media/image147.jpeg"/></Relationships>
</file>

<file path=ppt/slides/_rels/slide3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 Id="rId5" Type="http://schemas.openxmlformats.org/officeDocument/2006/relationships/image" Target="../media/image153.png"/><Relationship Id="rId4" Type="http://schemas.openxmlformats.org/officeDocument/2006/relationships/image" Target="../media/image151.png"/></Relationships>
</file>

<file path=ppt/slides/_rels/slide33.xml.rels><?xml version="1.0" encoding="UTF-8" standalone="yes"?>
<Relationships xmlns="http://schemas.openxmlformats.org/package/2006/relationships"><Relationship Id="rId8" Type="http://schemas.openxmlformats.org/officeDocument/2006/relationships/image" Target="../media/image160.jpg"/><Relationship Id="rId3" Type="http://schemas.openxmlformats.org/officeDocument/2006/relationships/image" Target="../media/image155.emf"/><Relationship Id="rId7" Type="http://schemas.openxmlformats.org/officeDocument/2006/relationships/image" Target="../media/image159.emf"/><Relationship Id="rId2" Type="http://schemas.openxmlformats.org/officeDocument/2006/relationships/image" Target="../media/image154.emf"/><Relationship Id="rId1" Type="http://schemas.openxmlformats.org/officeDocument/2006/relationships/slideLayout" Target="../slideLayouts/slideLayout7.xml"/><Relationship Id="rId6" Type="http://schemas.openxmlformats.org/officeDocument/2006/relationships/image" Target="../media/image158.emf"/><Relationship Id="rId5" Type="http://schemas.openxmlformats.org/officeDocument/2006/relationships/image" Target="../media/image157.emf"/><Relationship Id="rId4" Type="http://schemas.openxmlformats.org/officeDocument/2006/relationships/image" Target="../media/image156.emf"/><Relationship Id="rId9" Type="http://schemas.openxmlformats.org/officeDocument/2006/relationships/image" Target="../media/image165.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1.bin"/><Relationship Id="rId7" Type="http://schemas.openxmlformats.org/officeDocument/2006/relationships/image" Target="../media/image3.png"/><Relationship Id="rId2" Type="http://schemas.openxmlformats.org/officeDocument/2006/relationships/image" Target="../media/image161.png"/><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8.png"/><Relationship Id="rId4" Type="http://schemas.openxmlformats.org/officeDocument/2006/relationships/image" Target="../media/image162.emf"/></Relationships>
</file>

<file path=ppt/slides/_rels/slide3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66.png"/><Relationship Id="rId7" Type="http://schemas.openxmlformats.org/officeDocument/2006/relationships/image" Target="../media/image82.png"/><Relationship Id="rId2" Type="http://schemas.openxmlformats.org/officeDocument/2006/relationships/image" Target="../media/image164.png"/><Relationship Id="rId1" Type="http://schemas.openxmlformats.org/officeDocument/2006/relationships/slideLayout" Target="../slideLayouts/slideLayout12.xml"/><Relationship Id="rId6" Type="http://schemas.openxmlformats.org/officeDocument/2006/relationships/image" Target="../media/image810.png"/><Relationship Id="rId5" Type="http://schemas.openxmlformats.org/officeDocument/2006/relationships/image" Target="../media/image80.png"/><Relationship Id="rId4" Type="http://schemas.openxmlformats.org/officeDocument/2006/relationships/image" Target="../media/image167.png"/><Relationship Id="rId9" Type="http://schemas.openxmlformats.org/officeDocument/2006/relationships/image" Target="../media/image1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lide Number"/>
          <p:cNvSpPr txBox="1">
            <a:spLocks noGrp="1"/>
          </p:cNvSpPr>
          <p:nvPr>
            <p:ph type="sldNum" sz="quarter" idx="2"/>
          </p:nvPr>
        </p:nvSpPr>
        <p:spPr>
          <a:xfrm>
            <a:off x="8876433" y="6640512"/>
            <a:ext cx="174772"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1</a:t>
            </a:fld>
            <a:endParaRPr/>
          </a:p>
        </p:txBody>
      </p:sp>
      <p:sp>
        <p:nvSpPr>
          <p:cNvPr id="64" name="Multiple scattering effect on radiation of ultra relativistic electrons in matter:…"/>
          <p:cNvSpPr txBox="1"/>
          <p:nvPr/>
        </p:nvSpPr>
        <p:spPr>
          <a:xfrm>
            <a:off x="3617721" y="2164558"/>
            <a:ext cx="5053545" cy="1818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defTabSz="457200">
              <a:defRPr sz="2800" b="1">
                <a:solidFill>
                  <a:srgbClr val="CC7A25"/>
                </a:solidFill>
                <a:latin typeface="+mn-lt"/>
                <a:ea typeface="+mn-ea"/>
                <a:cs typeface="+mn-cs"/>
                <a:sym typeface="Helvetica"/>
              </a:defRPr>
            </a:pPr>
            <a:r>
              <a:rPr dirty="0"/>
              <a:t>Multiple scattering effect on radiation of ultra relativistic electrons in matter: </a:t>
            </a:r>
          </a:p>
          <a:p>
            <a:pPr algn="ctr" defTabSz="457200">
              <a:defRPr sz="2800" b="1">
                <a:solidFill>
                  <a:srgbClr val="CC7A25"/>
                </a:solidFill>
                <a:latin typeface="+mn-lt"/>
                <a:ea typeface="+mn-ea"/>
                <a:cs typeface="+mn-cs"/>
                <a:sym typeface="Helvetica"/>
              </a:defRPr>
            </a:pPr>
            <a:r>
              <a:rPr dirty="0"/>
              <a:t>LPM &amp; TSF effects </a:t>
            </a:r>
          </a:p>
        </p:txBody>
      </p:sp>
      <p:sp>
        <p:nvSpPr>
          <p:cNvPr id="65" name="French-Ukrainian Workshop 2026…"/>
          <p:cNvSpPr txBox="1"/>
          <p:nvPr/>
        </p:nvSpPr>
        <p:spPr>
          <a:xfrm>
            <a:off x="3418398" y="773086"/>
            <a:ext cx="5258810" cy="1169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defTabSz="457200">
              <a:defRPr sz="1833">
                <a:solidFill>
                  <a:srgbClr val="0021B8"/>
                </a:solidFill>
                <a:latin typeface="+mn-lt"/>
                <a:ea typeface="+mn-ea"/>
                <a:cs typeface="+mn-cs"/>
                <a:sym typeface="Helvetica"/>
              </a:defRPr>
            </a:pPr>
            <a:r>
              <a:rPr sz="1600" dirty="0"/>
              <a:t>French-Ukrainian Workshop 2026</a:t>
            </a:r>
          </a:p>
          <a:p>
            <a:pPr algn="ctr" defTabSz="457200">
              <a:defRPr sz="1833">
                <a:solidFill>
                  <a:srgbClr val="0021B8"/>
                </a:solidFill>
                <a:latin typeface="+mn-lt"/>
                <a:ea typeface="+mn-ea"/>
                <a:cs typeface="+mn-cs"/>
                <a:sym typeface="Helvetica"/>
              </a:defRPr>
            </a:pPr>
            <a:r>
              <a:rPr sz="1600" dirty="0"/>
              <a:t>“Instrumentation Developments for High Energy Physics”</a:t>
            </a:r>
          </a:p>
          <a:p>
            <a:pPr algn="ctr" defTabSz="457200">
              <a:defRPr sz="1833">
                <a:solidFill>
                  <a:srgbClr val="0021B8"/>
                </a:solidFill>
                <a:latin typeface="+mn-lt"/>
                <a:ea typeface="+mn-ea"/>
                <a:cs typeface="+mn-cs"/>
                <a:sym typeface="Helvetica"/>
              </a:defRPr>
            </a:pPr>
            <a:r>
              <a:rPr sz="1600" dirty="0"/>
              <a:t>dedicated to the blessed memory of Nikolai F. Shul’ga</a:t>
            </a:r>
          </a:p>
          <a:p>
            <a:pPr algn="ctr" defTabSz="457200">
              <a:defRPr sz="800" b="1">
                <a:solidFill>
                  <a:srgbClr val="0021B8"/>
                </a:solidFill>
                <a:latin typeface="+mn-lt"/>
                <a:ea typeface="+mn-ea"/>
                <a:cs typeface="+mn-cs"/>
                <a:sym typeface="Helvetica"/>
              </a:defRPr>
            </a:pPr>
            <a:endParaRPr b="0" dirty="0"/>
          </a:p>
          <a:p>
            <a:pPr algn="ctr" defTabSz="457200">
              <a:defRPr sz="1400" b="1">
                <a:solidFill>
                  <a:srgbClr val="0021B8"/>
                </a:solidFill>
                <a:latin typeface="+mn-lt"/>
                <a:ea typeface="+mn-ea"/>
                <a:cs typeface="+mn-cs"/>
                <a:sym typeface="Helvetica"/>
              </a:defRPr>
            </a:pPr>
            <a:r>
              <a:rPr sz="1200" b="0" dirty="0"/>
              <a:t>October 12-14, 2026, </a:t>
            </a:r>
            <a:r>
              <a:rPr sz="1200" b="0" dirty="0" err="1"/>
              <a:t>IJCLab</a:t>
            </a:r>
            <a:r>
              <a:rPr sz="1200" b="0" dirty="0"/>
              <a:t>, University Paris-Saclay, Orsay</a:t>
            </a:r>
          </a:p>
        </p:txBody>
      </p:sp>
      <p:pic>
        <p:nvPicPr>
          <p:cNvPr id="66" name="pasted-movie.png" descr="pasted-movie.png"/>
          <p:cNvPicPr>
            <a:picLocks noChangeAspect="1"/>
          </p:cNvPicPr>
          <p:nvPr/>
        </p:nvPicPr>
        <p:blipFill>
          <a:blip r:embed="rId2"/>
          <a:stretch>
            <a:fillRect/>
          </a:stretch>
        </p:blipFill>
        <p:spPr>
          <a:xfrm>
            <a:off x="3849144" y="5424178"/>
            <a:ext cx="689849" cy="854161"/>
          </a:xfrm>
          <a:prstGeom prst="rect">
            <a:avLst/>
          </a:prstGeom>
          <a:ln w="12700">
            <a:miter lim="400000"/>
          </a:ln>
        </p:spPr>
      </p:pic>
      <p:pic>
        <p:nvPicPr>
          <p:cNvPr id="67" name="DFG Logo.png" descr="DFG Logo.png"/>
          <p:cNvPicPr>
            <a:picLocks noChangeAspect="1"/>
          </p:cNvPicPr>
          <p:nvPr/>
        </p:nvPicPr>
        <p:blipFill>
          <a:blip r:embed="rId3"/>
          <a:stretch>
            <a:fillRect/>
          </a:stretch>
        </p:blipFill>
        <p:spPr>
          <a:xfrm>
            <a:off x="9017000" y="6731000"/>
            <a:ext cx="3251661" cy="2151746"/>
          </a:xfrm>
          <a:prstGeom prst="rect">
            <a:avLst/>
          </a:prstGeom>
          <a:ln w="12700">
            <a:miter lim="400000"/>
          </a:ln>
        </p:spPr>
      </p:pic>
      <p:pic>
        <p:nvPicPr>
          <p:cNvPr id="68" name="DFG Logo.png" descr="DFG Logo.png"/>
          <p:cNvPicPr>
            <a:picLocks noChangeAspect="1"/>
          </p:cNvPicPr>
          <p:nvPr/>
        </p:nvPicPr>
        <p:blipFill>
          <a:blip r:embed="rId3"/>
          <a:stretch>
            <a:fillRect/>
          </a:stretch>
        </p:blipFill>
        <p:spPr>
          <a:xfrm>
            <a:off x="9017000" y="6604000"/>
            <a:ext cx="3251661" cy="2151746"/>
          </a:xfrm>
          <a:prstGeom prst="rect">
            <a:avLst/>
          </a:prstGeom>
          <a:ln w="12700">
            <a:miter lim="400000"/>
          </a:ln>
        </p:spPr>
      </p:pic>
      <p:pic>
        <p:nvPicPr>
          <p:cNvPr id="69" name="DFG Logo.png" descr="DFG Logo.png"/>
          <p:cNvPicPr>
            <a:picLocks noChangeAspect="1"/>
          </p:cNvPicPr>
          <p:nvPr/>
        </p:nvPicPr>
        <p:blipFill>
          <a:blip r:embed="rId3"/>
          <a:stretch>
            <a:fillRect/>
          </a:stretch>
        </p:blipFill>
        <p:spPr>
          <a:xfrm>
            <a:off x="9017000" y="6731000"/>
            <a:ext cx="3251661" cy="2151746"/>
          </a:xfrm>
          <a:prstGeom prst="rect">
            <a:avLst/>
          </a:prstGeom>
          <a:ln w="12700">
            <a:miter lim="400000"/>
          </a:ln>
        </p:spPr>
      </p:pic>
      <p:pic>
        <p:nvPicPr>
          <p:cNvPr id="70" name="DFG Logo.png" descr="DFG Logo.png"/>
          <p:cNvPicPr>
            <a:picLocks noChangeAspect="1"/>
          </p:cNvPicPr>
          <p:nvPr/>
        </p:nvPicPr>
        <p:blipFill>
          <a:blip r:embed="rId3"/>
          <a:stretch>
            <a:fillRect/>
          </a:stretch>
        </p:blipFill>
        <p:spPr>
          <a:xfrm>
            <a:off x="9017000" y="6731000"/>
            <a:ext cx="3251661" cy="2151746"/>
          </a:xfrm>
          <a:prstGeom prst="rect">
            <a:avLst/>
          </a:prstGeom>
          <a:ln w="12700">
            <a:miter lim="400000"/>
          </a:ln>
        </p:spPr>
      </p:pic>
      <p:pic>
        <p:nvPicPr>
          <p:cNvPr id="71" name="KIPT_logo_w.jpg" descr="KIPT_logo_w.jpg"/>
          <p:cNvPicPr>
            <a:picLocks noChangeAspect="1"/>
          </p:cNvPicPr>
          <p:nvPr/>
        </p:nvPicPr>
        <p:blipFill>
          <a:blip r:embed="rId4"/>
          <a:stretch>
            <a:fillRect/>
          </a:stretch>
        </p:blipFill>
        <p:spPr>
          <a:xfrm>
            <a:off x="97536" y="96912"/>
            <a:ext cx="1248153" cy="1105354"/>
          </a:xfrm>
          <a:prstGeom prst="rect">
            <a:avLst/>
          </a:prstGeom>
          <a:ln w="12700">
            <a:miter lim="400000"/>
          </a:ln>
        </p:spPr>
      </p:pic>
      <p:pic>
        <p:nvPicPr>
          <p:cNvPr id="72" name="IJCLab_logo.png" descr="IJCLab_logo.png"/>
          <p:cNvPicPr>
            <a:picLocks noChangeAspect="1"/>
          </p:cNvPicPr>
          <p:nvPr/>
        </p:nvPicPr>
        <p:blipFill>
          <a:blip r:embed="rId5"/>
          <a:stretch>
            <a:fillRect/>
          </a:stretch>
        </p:blipFill>
        <p:spPr>
          <a:xfrm>
            <a:off x="6318802" y="5434806"/>
            <a:ext cx="1199382" cy="832905"/>
          </a:xfrm>
          <a:prstGeom prst="rect">
            <a:avLst/>
          </a:prstGeom>
          <a:ln w="12700">
            <a:miter lim="400000"/>
          </a:ln>
        </p:spPr>
      </p:pic>
      <p:pic>
        <p:nvPicPr>
          <p:cNvPr id="73" name="LIA logo.jpg" descr="LIA logo.jpg"/>
          <p:cNvPicPr>
            <a:picLocks noChangeAspect="1"/>
          </p:cNvPicPr>
          <p:nvPr/>
        </p:nvPicPr>
        <p:blipFill>
          <a:blip r:embed="rId6"/>
          <a:stretch>
            <a:fillRect/>
          </a:stretch>
        </p:blipFill>
        <p:spPr>
          <a:xfrm>
            <a:off x="1655857" y="730191"/>
            <a:ext cx="1080184" cy="884401"/>
          </a:xfrm>
          <a:prstGeom prst="rect">
            <a:avLst/>
          </a:prstGeom>
          <a:ln w="12700">
            <a:miter lim="400000"/>
          </a:ln>
        </p:spPr>
      </p:pic>
      <p:pic>
        <p:nvPicPr>
          <p:cNvPr id="74" name="Karazin KNU logo.jpg" descr="Karazin KNU logo.jpg"/>
          <p:cNvPicPr>
            <a:picLocks noChangeAspect="1"/>
          </p:cNvPicPr>
          <p:nvPr/>
        </p:nvPicPr>
        <p:blipFill>
          <a:blip r:embed="rId7"/>
          <a:stretch>
            <a:fillRect/>
          </a:stretch>
        </p:blipFill>
        <p:spPr>
          <a:xfrm>
            <a:off x="5039314" y="5424178"/>
            <a:ext cx="832904" cy="832904"/>
          </a:xfrm>
          <a:prstGeom prst="rect">
            <a:avLst/>
          </a:prstGeom>
          <a:ln w="12700">
            <a:miter lim="400000"/>
          </a:ln>
        </p:spPr>
      </p:pic>
      <p:pic>
        <p:nvPicPr>
          <p:cNvPr id="75" name="University Paris-Saclay logo.jpg" descr="University Paris-Saclay logo.jpg"/>
          <p:cNvPicPr>
            <a:picLocks noChangeAspect="1"/>
          </p:cNvPicPr>
          <p:nvPr/>
        </p:nvPicPr>
        <p:blipFill>
          <a:blip r:embed="rId8"/>
          <a:stretch>
            <a:fillRect/>
          </a:stretch>
        </p:blipFill>
        <p:spPr>
          <a:xfrm>
            <a:off x="1655857" y="1614592"/>
            <a:ext cx="1080184" cy="354866"/>
          </a:xfrm>
          <a:prstGeom prst="rect">
            <a:avLst/>
          </a:prstGeom>
          <a:ln w="12700">
            <a:miter lim="400000"/>
          </a:ln>
        </p:spPr>
      </p:pic>
      <p:pic>
        <p:nvPicPr>
          <p:cNvPr id="76" name="Erasmus+ logo!.jpg" descr="Erasmus+ logo!.jpg"/>
          <p:cNvPicPr>
            <a:picLocks noChangeAspect="1"/>
          </p:cNvPicPr>
          <p:nvPr/>
        </p:nvPicPr>
        <p:blipFill>
          <a:blip r:embed="rId9"/>
          <a:stretch>
            <a:fillRect/>
          </a:stretch>
        </p:blipFill>
        <p:spPr>
          <a:xfrm>
            <a:off x="7964768" y="5434807"/>
            <a:ext cx="832903" cy="832903"/>
          </a:xfrm>
          <a:prstGeom prst="rect">
            <a:avLst/>
          </a:prstGeom>
          <a:ln w="12700">
            <a:miter lim="400000"/>
          </a:ln>
        </p:spPr>
      </p:pic>
      <p:sp>
        <p:nvSpPr>
          <p:cNvPr id="77" name="Sergii FOMIN…"/>
          <p:cNvSpPr txBox="1"/>
          <p:nvPr/>
        </p:nvSpPr>
        <p:spPr>
          <a:xfrm>
            <a:off x="3328523" y="4123967"/>
            <a:ext cx="5815477" cy="10618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defTabSz="457200">
              <a:spcBef>
                <a:spcPts val="600"/>
              </a:spcBef>
              <a:spcAft>
                <a:spcPts val="600"/>
              </a:spcAft>
              <a:defRPr sz="1200">
                <a:solidFill>
                  <a:schemeClr val="accent2"/>
                </a:solidFill>
              </a:defRPr>
            </a:pPr>
            <a:r>
              <a:rPr b="1" dirty="0">
                <a:solidFill>
                  <a:srgbClr val="0020B8"/>
                </a:solidFill>
              </a:rPr>
              <a:t>Sergii FOMIN</a:t>
            </a:r>
            <a:r>
              <a:rPr dirty="0">
                <a:solidFill>
                  <a:srgbClr val="0020B8"/>
                </a:solidFill>
              </a:rPr>
              <a:t>  </a:t>
            </a:r>
          </a:p>
          <a:p>
            <a:pPr algn="ctr" defTabSz="457200">
              <a:defRPr sz="1200">
                <a:solidFill>
                  <a:schemeClr val="accent2"/>
                </a:solidFill>
              </a:defRPr>
            </a:pPr>
            <a:r>
              <a:rPr i="1" dirty="0">
                <a:solidFill>
                  <a:srgbClr val="0020B8"/>
                </a:solidFill>
              </a:rPr>
              <a:t>Leading researcher at the </a:t>
            </a:r>
            <a:r>
              <a:rPr i="1" dirty="0" err="1">
                <a:solidFill>
                  <a:srgbClr val="0020B8"/>
                </a:solidFill>
              </a:rPr>
              <a:t>Akhiezer</a:t>
            </a:r>
            <a:r>
              <a:rPr i="1" dirty="0">
                <a:solidFill>
                  <a:srgbClr val="0020B8"/>
                </a:solidFill>
              </a:rPr>
              <a:t> Institute for Theoretical Physics </a:t>
            </a:r>
          </a:p>
          <a:p>
            <a:pPr algn="ctr" defTabSz="457200">
              <a:defRPr sz="1200" i="1">
                <a:solidFill>
                  <a:schemeClr val="accent2"/>
                </a:solidFill>
              </a:defRPr>
            </a:pPr>
            <a:r>
              <a:rPr dirty="0">
                <a:solidFill>
                  <a:srgbClr val="0020B8"/>
                </a:solidFill>
              </a:rPr>
              <a:t>National Science Center "Kharkiv Institute of Physics and Technology"</a:t>
            </a:r>
          </a:p>
          <a:p>
            <a:pPr algn="ctr" defTabSz="457200">
              <a:defRPr sz="1100">
                <a:solidFill>
                  <a:srgbClr val="000099"/>
                </a:solidFill>
              </a:defRPr>
            </a:pPr>
            <a:endParaRPr lang="en-US" dirty="0"/>
          </a:p>
          <a:p>
            <a:pPr algn="ctr" defTabSz="457200">
              <a:defRPr sz="1100">
                <a:solidFill>
                  <a:srgbClr val="000099"/>
                </a:solidFill>
              </a:defRPr>
            </a:pPr>
            <a:r>
              <a:rPr dirty="0"/>
              <a:t>e-mail: </a:t>
            </a:r>
            <a:r>
              <a:rPr dirty="0" err="1"/>
              <a:t>spfomin@gmail.com</a:t>
            </a:r>
            <a:endParaRPr dirty="0"/>
          </a:p>
        </p:txBody>
      </p:sp>
      <p:pic>
        <p:nvPicPr>
          <p:cNvPr id="78" name="image.png" descr="image.png"/>
          <p:cNvPicPr>
            <a:picLocks noChangeAspect="1"/>
          </p:cNvPicPr>
          <p:nvPr/>
        </p:nvPicPr>
        <p:blipFill>
          <a:blip r:embed="rId10"/>
          <a:srcRect t="8728"/>
          <a:stretch>
            <a:fillRect/>
          </a:stretch>
        </p:blipFill>
        <p:spPr>
          <a:xfrm>
            <a:off x="311558" y="2222585"/>
            <a:ext cx="3001264" cy="3639959"/>
          </a:xfrm>
          <a:prstGeom prst="rect">
            <a:avLst/>
          </a:prstGeom>
          <a:ln w="12700">
            <a:miter lim="400000"/>
          </a:ln>
        </p:spPr>
      </p:pic>
      <p:sp>
        <p:nvSpPr>
          <p:cNvPr id="79" name="15.09.1947 - 23.01.2024"/>
          <p:cNvSpPr txBox="1"/>
          <p:nvPr/>
        </p:nvSpPr>
        <p:spPr>
          <a:xfrm>
            <a:off x="628061" y="6019866"/>
            <a:ext cx="2318704"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600"/>
            </a:lvl1pPr>
          </a:lstStyle>
          <a:p>
            <a:r>
              <a:t>15.09.1947 - 23.01.2024</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LUE-2000" descr="LUE-2000"/>
          <p:cNvPicPr>
            <a:picLocks noChangeAspect="1"/>
          </p:cNvPicPr>
          <p:nvPr/>
        </p:nvPicPr>
        <p:blipFill>
          <a:blip r:embed="rId2"/>
          <a:stretch>
            <a:fillRect/>
          </a:stretch>
        </p:blipFill>
        <p:spPr>
          <a:xfrm>
            <a:off x="1258744" y="1865081"/>
            <a:ext cx="7000876" cy="4532313"/>
          </a:xfrm>
          <a:prstGeom prst="rect">
            <a:avLst/>
          </a:prstGeom>
          <a:ln w="12700">
            <a:miter lim="400000"/>
          </a:ln>
        </p:spPr>
      </p:pic>
      <p:sp>
        <p:nvSpPr>
          <p:cNvPr id="82" name="Experimental discovery of relativistic positrons and electrons channeling phenomenon on the accelerator…"/>
          <p:cNvSpPr txBox="1">
            <a:spLocks noGrp="1"/>
          </p:cNvSpPr>
          <p:nvPr>
            <p:ph type="title" idx="4294967295"/>
          </p:nvPr>
        </p:nvSpPr>
        <p:spPr>
          <a:xfrm>
            <a:off x="1258744" y="779106"/>
            <a:ext cx="7000876" cy="931863"/>
          </a:xfrm>
          <a:prstGeom prst="rect">
            <a:avLst/>
          </a:prstGeom>
        </p:spPr>
        <p:txBody>
          <a:bodyPr>
            <a:normAutofit fontScale="90000"/>
          </a:bodyPr>
          <a:lstStyle/>
          <a:p>
            <a:pPr algn="ctr">
              <a:defRPr sz="2200" b="1">
                <a:solidFill>
                  <a:schemeClr val="accent6">
                    <a:satOff val="-35873"/>
                    <a:lumOff val="-12431"/>
                  </a:schemeClr>
                </a:solidFill>
              </a:defRPr>
            </a:pPr>
            <a:r>
              <a:rPr dirty="0">
                <a:solidFill>
                  <a:srgbClr val="CC7A25"/>
                </a:solidFill>
              </a:rPr>
              <a:t>Experimental discovery of relativistic positrons and electrons </a:t>
            </a:r>
            <a:br>
              <a:rPr lang="en-US" dirty="0">
                <a:solidFill>
                  <a:srgbClr val="CC7A25"/>
                </a:solidFill>
              </a:rPr>
            </a:br>
            <a:r>
              <a:rPr dirty="0">
                <a:solidFill>
                  <a:srgbClr val="CC7A25"/>
                </a:solidFill>
              </a:rPr>
              <a:t>channeling phenomenon on the Electron </a:t>
            </a:r>
            <a:r>
              <a:rPr dirty="0" err="1">
                <a:solidFill>
                  <a:srgbClr val="CC7A25"/>
                </a:solidFill>
              </a:rPr>
              <a:t>Linac</a:t>
            </a:r>
            <a:r>
              <a:rPr dirty="0">
                <a:solidFill>
                  <a:srgbClr val="CC7A25"/>
                </a:solidFill>
              </a:rPr>
              <a:t> 2 GeV </a:t>
            </a:r>
            <a:br>
              <a:rPr lang="en-US" dirty="0">
                <a:solidFill>
                  <a:srgbClr val="CC7A25"/>
                </a:solidFill>
              </a:rPr>
            </a:br>
            <a:r>
              <a:rPr dirty="0">
                <a:solidFill>
                  <a:srgbClr val="CC7A25"/>
                </a:solidFill>
              </a:rPr>
              <a:t>(KIPT, 1968-1971)</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1971 Chanelling discovery_" descr="1971 Chanelling discovery_"/>
          <p:cNvPicPr>
            <a:picLocks noChangeAspect="1"/>
          </p:cNvPicPr>
          <p:nvPr/>
        </p:nvPicPr>
        <p:blipFill>
          <a:blip r:embed="rId2"/>
          <a:stretch>
            <a:fillRect/>
          </a:stretch>
        </p:blipFill>
        <p:spPr>
          <a:xfrm>
            <a:off x="669032" y="1988936"/>
            <a:ext cx="7595909" cy="3129504"/>
          </a:xfrm>
          <a:prstGeom prst="rect">
            <a:avLst/>
          </a:prstGeom>
          <a:ln w="12700">
            <a:miter lim="400000"/>
          </a:ln>
        </p:spPr>
      </p:pic>
      <p:sp>
        <p:nvSpPr>
          <p:cNvPr id="89" name="Slide Number"/>
          <p:cNvSpPr txBox="1">
            <a:spLocks noGrp="1"/>
          </p:cNvSpPr>
          <p:nvPr>
            <p:ph type="sldNum" sz="quarter" idx="2"/>
          </p:nvPr>
        </p:nvSpPr>
        <p:spPr>
          <a:xfrm>
            <a:off x="8876433" y="6640512"/>
            <a:ext cx="174772"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3</a:t>
            </a:fld>
            <a:endParaRPr/>
          </a:p>
        </p:txBody>
      </p:sp>
      <p:sp>
        <p:nvSpPr>
          <p:cNvPr id="85" name="Experimental discovery of the phenomenon of channeling of relativistic electrons and positrons in a crystal at LUE-2 GeV (KIPT, 1968 -1971)"/>
          <p:cNvSpPr txBox="1">
            <a:spLocks noGrp="1"/>
          </p:cNvSpPr>
          <p:nvPr>
            <p:ph type="title" idx="4294967295"/>
          </p:nvPr>
        </p:nvSpPr>
        <p:spPr>
          <a:xfrm>
            <a:off x="1273175" y="714759"/>
            <a:ext cx="7203005" cy="617538"/>
          </a:xfrm>
          <a:prstGeom prst="rect">
            <a:avLst/>
          </a:prstGeom>
        </p:spPr>
        <p:txBody>
          <a:bodyPr>
            <a:noAutofit/>
          </a:bodyPr>
          <a:lstStyle>
            <a:lvl1pPr defTabSz="685800">
              <a:defRPr sz="1800" b="1">
                <a:solidFill>
                  <a:schemeClr val="accent6">
                    <a:satOff val="-35873"/>
                    <a:lumOff val="-12431"/>
                  </a:schemeClr>
                </a:solidFill>
              </a:defRPr>
            </a:lvl1pPr>
          </a:lstStyle>
          <a:p>
            <a:pPr algn="ctr"/>
            <a:r>
              <a:rPr dirty="0">
                <a:solidFill>
                  <a:srgbClr val="CC7A25"/>
                </a:solidFill>
              </a:rPr>
              <a:t>Experimental discovery of the phenomenon of channeling of relativistic electrons and positrons in a crystal at LUE-2 GeV (KIPT, 1968 -1971)</a:t>
            </a:r>
          </a:p>
        </p:txBody>
      </p:sp>
      <p:sp>
        <p:nvSpPr>
          <p:cNvPr id="86" name="Shul’ga’s Master thesis &quot;Coherent bremsstrahlung of electrons and positrons of ultra relativistic energy in crystals&quot; (1971)"/>
          <p:cNvSpPr txBox="1"/>
          <p:nvPr/>
        </p:nvSpPr>
        <p:spPr>
          <a:xfrm>
            <a:off x="-118653" y="5185149"/>
            <a:ext cx="8203513" cy="541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lvl="2" algn="ctr">
              <a:defRPr sz="1600">
                <a:solidFill>
                  <a:srgbClr val="000099"/>
                </a:solidFill>
              </a:defRPr>
            </a:pPr>
            <a:r>
              <a:rPr dirty="0" err="1">
                <a:solidFill>
                  <a:schemeClr val="accent6">
                    <a:satOff val="-35873"/>
                    <a:lumOff val="-12431"/>
                  </a:schemeClr>
                </a:solidFill>
              </a:rPr>
              <a:t>Shul’ga’s</a:t>
            </a:r>
            <a:r>
              <a:rPr dirty="0">
                <a:solidFill>
                  <a:schemeClr val="accent6">
                    <a:satOff val="-35873"/>
                    <a:lumOff val="-12431"/>
                  </a:schemeClr>
                </a:solidFill>
              </a:rPr>
              <a:t> Master thesis "Coherent bremsstrahlung of electrons and positrons of ultra relativistic energy in crystals" (1971)  </a:t>
            </a:r>
            <a:r>
              <a:rPr dirty="0"/>
              <a:t>  </a:t>
            </a:r>
          </a:p>
        </p:txBody>
      </p:sp>
      <p:pic>
        <p:nvPicPr>
          <p:cNvPr id="87" name="image.png" descr="image.png"/>
          <p:cNvPicPr>
            <a:picLocks noChangeAspect="1"/>
          </p:cNvPicPr>
          <p:nvPr/>
        </p:nvPicPr>
        <p:blipFill>
          <a:blip r:embed="rId3"/>
          <a:stretch>
            <a:fillRect/>
          </a:stretch>
        </p:blipFill>
        <p:spPr>
          <a:xfrm>
            <a:off x="3091656" y="3514156"/>
            <a:ext cx="2960688" cy="1035051"/>
          </a:xfrm>
          <a:prstGeom prst="rect">
            <a:avLst/>
          </a:prstGeom>
          <a:ln w="12700">
            <a:miter lim="400000"/>
          </a:ln>
        </p:spPr>
      </p:pic>
      <p:sp>
        <p:nvSpPr>
          <p:cNvPr id="88" name="I.A.Grishaev, V.L.Morokhovsky, V.I.Kasilov, G.D.Kovalenko, B.I.Shramenko et al.…"/>
          <p:cNvSpPr txBox="1"/>
          <p:nvPr/>
        </p:nvSpPr>
        <p:spPr>
          <a:xfrm>
            <a:off x="1129947" y="1332297"/>
            <a:ext cx="6525182"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1600">
                <a:solidFill>
                  <a:srgbClr val="0021B8"/>
                </a:solidFill>
              </a:defRPr>
            </a:pPr>
            <a:r>
              <a:rPr sz="1400" dirty="0" err="1"/>
              <a:t>I.A.Grishaev</a:t>
            </a:r>
            <a:r>
              <a:rPr sz="1400" dirty="0"/>
              <a:t>, </a:t>
            </a:r>
            <a:r>
              <a:rPr sz="1400" dirty="0" err="1"/>
              <a:t>V.L.Morokhovsky</a:t>
            </a:r>
            <a:r>
              <a:rPr sz="1400" dirty="0"/>
              <a:t>, </a:t>
            </a:r>
            <a:r>
              <a:rPr sz="1400" dirty="0" err="1"/>
              <a:t>V.I.Kasilov</a:t>
            </a:r>
            <a:r>
              <a:rPr sz="1400" dirty="0"/>
              <a:t>, </a:t>
            </a:r>
            <a:r>
              <a:rPr sz="1400" dirty="0" err="1"/>
              <a:t>G.D.Kovalenko</a:t>
            </a:r>
            <a:r>
              <a:rPr sz="1400" dirty="0"/>
              <a:t>, </a:t>
            </a:r>
            <a:r>
              <a:rPr sz="1400" dirty="0" err="1"/>
              <a:t>B.I.Shramenko</a:t>
            </a:r>
            <a:r>
              <a:rPr sz="1400" dirty="0"/>
              <a:t> et al.</a:t>
            </a:r>
          </a:p>
          <a:p>
            <a:pPr algn="ctr">
              <a:defRPr sz="1600">
                <a:solidFill>
                  <a:srgbClr val="CC0000"/>
                </a:solidFill>
              </a:defRPr>
            </a:pPr>
            <a:r>
              <a:rPr sz="1400" dirty="0">
                <a:solidFill>
                  <a:srgbClr val="0021B8"/>
                </a:solidFill>
              </a:rPr>
              <a:t>Ukrainian Physical Journal, 15 (</a:t>
            </a:r>
            <a:r>
              <a:rPr sz="1400" dirty="0">
                <a:solidFill>
                  <a:srgbClr val="C00000"/>
                </a:solidFill>
              </a:rPr>
              <a:t>1971</a:t>
            </a:r>
            <a:r>
              <a:rPr sz="1400" dirty="0">
                <a:solidFill>
                  <a:srgbClr val="0021B8"/>
                </a:solidFill>
              </a:rPr>
              <a:t>) 1548;   JETP Letters, 16 (1972) 162.</a:t>
            </a:r>
          </a:p>
        </p:txBody>
      </p:sp>
      <p:sp>
        <p:nvSpPr>
          <p:cNvPr id="90" name="A.I. Akhiezer, P.I. Fomin, N.F. Shul’ga, JETP Letters, 1971, v.13, p.713."/>
          <p:cNvSpPr txBox="1"/>
          <p:nvPr/>
        </p:nvSpPr>
        <p:spPr>
          <a:xfrm>
            <a:off x="130110" y="5860561"/>
            <a:ext cx="7705988"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lvl="2" algn="ctr">
              <a:defRPr>
                <a:solidFill>
                  <a:srgbClr val="000099"/>
                </a:solidFill>
              </a:defRPr>
            </a:pPr>
            <a:r>
              <a:rPr sz="1600" dirty="0"/>
              <a:t>A.I. </a:t>
            </a:r>
            <a:r>
              <a:rPr sz="1600" dirty="0" err="1"/>
              <a:t>Akhiezer</a:t>
            </a:r>
            <a:r>
              <a:rPr sz="1600" dirty="0"/>
              <a:t>, P.I. Fomin, N.F. Shul’ga, JETP Letters,</a:t>
            </a:r>
            <a:r>
              <a:rPr sz="1600" dirty="0">
                <a:solidFill>
                  <a:srgbClr val="CC0000"/>
                </a:solidFill>
              </a:rPr>
              <a:t> 1971</a:t>
            </a:r>
            <a:r>
              <a:rPr sz="1600" dirty="0"/>
              <a:t>, v.13, p.713.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2FEAC10C-B91D-6ACA-9E15-677374613E00}"/>
              </a:ext>
            </a:extLst>
          </p:cNvPr>
          <p:cNvSpPr>
            <a:spLocks noGrp="1" noChangeArrowheads="1"/>
          </p:cNvSpPr>
          <p:nvPr>
            <p:ph type="title"/>
          </p:nvPr>
        </p:nvSpPr>
        <p:spPr>
          <a:xfrm>
            <a:off x="1413266" y="630840"/>
            <a:ext cx="7389422" cy="858837"/>
          </a:xfrm>
        </p:spPr>
        <p:txBody>
          <a:bodyPr>
            <a:normAutofit fontScale="90000"/>
          </a:bodyPr>
          <a:lstStyle/>
          <a:p>
            <a:pPr algn="ctr">
              <a:lnSpc>
                <a:spcPct val="150000"/>
              </a:lnSpc>
            </a:pPr>
            <a:r>
              <a:rPr lang="en-US" altLang="en-DE" sz="2200" b="1" dirty="0">
                <a:solidFill>
                  <a:srgbClr val="CC7A25"/>
                </a:solidFill>
              </a:rPr>
              <a:t>Higher Born Approximation in the Coherent Bremsstrahlung Theory</a:t>
            </a:r>
            <a:br>
              <a:rPr lang="en-US" altLang="en-DE" sz="2000" b="1" dirty="0">
                <a:solidFill>
                  <a:srgbClr val="CC7A25"/>
                </a:solidFill>
              </a:rPr>
            </a:br>
            <a:r>
              <a:rPr lang="en-US" altLang="en-DE" sz="1800" dirty="0">
                <a:solidFill>
                  <a:srgbClr val="0020B8"/>
                </a:solidFill>
              </a:rPr>
              <a:t> A.I. </a:t>
            </a:r>
            <a:r>
              <a:rPr lang="en-US" altLang="en-DE" sz="1800" dirty="0" err="1">
                <a:solidFill>
                  <a:srgbClr val="0020B8"/>
                </a:solidFill>
              </a:rPr>
              <a:t>Akhiezer</a:t>
            </a:r>
            <a:r>
              <a:rPr lang="en-US" altLang="en-DE" sz="1800" dirty="0">
                <a:solidFill>
                  <a:srgbClr val="0020B8"/>
                </a:solidFill>
              </a:rPr>
              <a:t> and  N.F. Shul’ga (1975)</a:t>
            </a:r>
            <a:endParaRPr lang="ru-RU" altLang="en-DE" sz="1800" dirty="0">
              <a:solidFill>
                <a:srgbClr val="0020B8"/>
              </a:solidFill>
            </a:endParaRPr>
          </a:p>
        </p:txBody>
      </p:sp>
      <p:sp>
        <p:nvSpPr>
          <p:cNvPr id="2" name="Slide Number Placeholder 5">
            <a:extLst>
              <a:ext uri="{FF2B5EF4-FFF2-40B4-BE49-F238E27FC236}">
                <a16:creationId xmlns:a16="http://schemas.microsoft.com/office/drawing/2014/main" id="{11B1C784-6943-3DC9-AA2A-BB7CFD4954D3}"/>
              </a:ext>
            </a:extLst>
          </p:cNvPr>
          <p:cNvSpPr>
            <a:spLocks noGrp="1"/>
          </p:cNvSpPr>
          <p:nvPr>
            <p:ph type="sldNum" sz="quarter" idx="12"/>
          </p:nvPr>
        </p:nvSpPr>
        <p:spPr/>
        <p:txBody>
          <a:bodyPr/>
          <a:lstStyle/>
          <a:p>
            <a:fld id="{9DB1A8B6-2470-B247-A95C-E068F576463C}" type="slidenum">
              <a:rPr lang="ru-RU" altLang="en-DE"/>
              <a:pPr/>
              <a:t>4</a:t>
            </a:fld>
            <a:endParaRPr lang="ru-RU" altLang="en-DE"/>
          </a:p>
        </p:txBody>
      </p:sp>
      <p:graphicFrame>
        <p:nvGraphicFramePr>
          <p:cNvPr id="483332" name="Object 4">
            <a:extLst>
              <a:ext uri="{FF2B5EF4-FFF2-40B4-BE49-F238E27FC236}">
                <a16:creationId xmlns:a16="http://schemas.microsoft.com/office/drawing/2014/main" id="{A7D34DF4-2343-31F9-0089-59CEC339178D}"/>
              </a:ext>
            </a:extLst>
          </p:cNvPr>
          <p:cNvGraphicFramePr>
            <a:graphicFrameLocks noChangeAspect="1"/>
          </p:cNvGraphicFramePr>
          <p:nvPr>
            <p:extLst>
              <p:ext uri="{D42A27DB-BD31-4B8C-83A1-F6EECF244321}">
                <p14:modId xmlns:p14="http://schemas.microsoft.com/office/powerpoint/2010/main" val="1612148560"/>
              </p:ext>
            </p:extLst>
          </p:nvPr>
        </p:nvGraphicFramePr>
        <p:xfrm>
          <a:off x="1130156" y="2762788"/>
          <a:ext cx="4189557" cy="836563"/>
        </p:xfrm>
        <a:graphic>
          <a:graphicData uri="http://schemas.openxmlformats.org/presentationml/2006/ole">
            <mc:AlternateContent xmlns:mc="http://schemas.openxmlformats.org/markup-compatibility/2006">
              <mc:Choice xmlns:v="urn:schemas-microsoft-com:vml" Requires="v">
                <p:oleObj name="Equation" r:id="rId2" imgW="59397900" imgH="10528300" progId="Equation.DSMT4">
                  <p:embed/>
                </p:oleObj>
              </mc:Choice>
              <mc:Fallback>
                <p:oleObj name="Equation" r:id="rId2" imgW="59397900" imgH="10528300" progId="Equation.DSMT4">
                  <p:embed/>
                  <p:pic>
                    <p:nvPicPr>
                      <p:cNvPr id="483332" name="Object 4">
                        <a:extLst>
                          <a:ext uri="{FF2B5EF4-FFF2-40B4-BE49-F238E27FC236}">
                            <a16:creationId xmlns:a16="http://schemas.microsoft.com/office/drawing/2014/main" id="{A7D34DF4-2343-31F9-0089-59CEC3391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156" y="2762788"/>
                        <a:ext cx="4189557" cy="836563"/>
                      </a:xfrm>
                      <a:prstGeom prst="rect">
                        <a:avLst/>
                      </a:prstGeom>
                      <a:noFill/>
                      <a:ln>
                        <a:noFill/>
                      </a:ln>
                      <a:effectLst/>
                    </p:spPr>
                  </p:pic>
                </p:oleObj>
              </mc:Fallback>
            </mc:AlternateContent>
          </a:graphicData>
        </a:graphic>
      </p:graphicFrame>
      <p:sp>
        <p:nvSpPr>
          <p:cNvPr id="483333" name="Text Box 5">
            <a:extLst>
              <a:ext uri="{FF2B5EF4-FFF2-40B4-BE49-F238E27FC236}">
                <a16:creationId xmlns:a16="http://schemas.microsoft.com/office/drawing/2014/main" id="{52E101AC-5796-394E-B045-E114E1BEA938}"/>
              </a:ext>
            </a:extLst>
          </p:cNvPr>
          <p:cNvSpPr txBox="1">
            <a:spLocks noChangeArrowheads="1"/>
          </p:cNvSpPr>
          <p:nvPr/>
        </p:nvSpPr>
        <p:spPr bwMode="auto">
          <a:xfrm>
            <a:off x="2116138" y="41703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DE" altLang="en-DE"/>
          </a:p>
        </p:txBody>
      </p:sp>
      <p:sp>
        <p:nvSpPr>
          <p:cNvPr id="483334" name="Text Box 6">
            <a:extLst>
              <a:ext uri="{FF2B5EF4-FFF2-40B4-BE49-F238E27FC236}">
                <a16:creationId xmlns:a16="http://schemas.microsoft.com/office/drawing/2014/main" id="{16B79BC6-A6FF-9BD4-3558-DFC0F8DB3796}"/>
              </a:ext>
            </a:extLst>
          </p:cNvPr>
          <p:cNvSpPr txBox="1">
            <a:spLocks noChangeArrowheads="1"/>
          </p:cNvSpPr>
          <p:nvPr/>
        </p:nvSpPr>
        <p:spPr bwMode="auto">
          <a:xfrm>
            <a:off x="746125" y="42846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DE" altLang="en-DE"/>
          </a:p>
        </p:txBody>
      </p:sp>
      <p:sp>
        <p:nvSpPr>
          <p:cNvPr id="483335" name="Text Box 7">
            <a:extLst>
              <a:ext uri="{FF2B5EF4-FFF2-40B4-BE49-F238E27FC236}">
                <a16:creationId xmlns:a16="http://schemas.microsoft.com/office/drawing/2014/main" id="{75534A2F-A05D-3A59-C42B-037C6BA80261}"/>
              </a:ext>
            </a:extLst>
          </p:cNvPr>
          <p:cNvSpPr txBox="1">
            <a:spLocks noChangeArrowheads="1"/>
          </p:cNvSpPr>
          <p:nvPr/>
        </p:nvSpPr>
        <p:spPr bwMode="auto">
          <a:xfrm>
            <a:off x="611188" y="3812060"/>
            <a:ext cx="8191500" cy="212987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50000"/>
              </a:lnSpc>
            </a:pPr>
            <a:r>
              <a:rPr lang="en-US" altLang="en-DE" dirty="0">
                <a:solidFill>
                  <a:srgbClr val="000099"/>
                </a:solidFill>
              </a:rPr>
              <a:t>PARADOX</a:t>
            </a:r>
          </a:p>
          <a:p>
            <a:pPr algn="ctr">
              <a:lnSpc>
                <a:spcPct val="150000"/>
              </a:lnSpc>
            </a:pPr>
            <a:r>
              <a:rPr lang="en-US" altLang="en-DE" dirty="0">
                <a:solidFill>
                  <a:srgbClr val="000099"/>
                </a:solidFill>
              </a:rPr>
              <a:t>This condition did not fulfill practically for experiments</a:t>
            </a:r>
          </a:p>
          <a:p>
            <a:pPr algn="ctr">
              <a:lnSpc>
                <a:spcPct val="150000"/>
              </a:lnSpc>
            </a:pPr>
            <a:r>
              <a:rPr lang="en-US" altLang="en-DE" dirty="0">
                <a:solidFill>
                  <a:srgbClr val="000099"/>
                </a:solidFill>
              </a:rPr>
              <a:t> (1960-1970) on verification of  F–T–</a:t>
            </a:r>
            <a:r>
              <a:rPr lang="en-US" altLang="en-DE" dirty="0" err="1">
                <a:solidFill>
                  <a:srgbClr val="000099"/>
                </a:solidFill>
                <a:cs typeface="Times New Roman" panose="02020603050405020304" pitchFamily="18" charset="0"/>
              </a:rPr>
              <a:t>Ü</a:t>
            </a:r>
            <a:r>
              <a:rPr lang="en-US" altLang="en-DE" dirty="0">
                <a:solidFill>
                  <a:srgbClr val="000099"/>
                </a:solidFill>
              </a:rPr>
              <a:t>  theoretical results. </a:t>
            </a:r>
          </a:p>
          <a:p>
            <a:pPr algn="ctr">
              <a:lnSpc>
                <a:spcPct val="150000"/>
              </a:lnSpc>
            </a:pPr>
            <a:r>
              <a:rPr lang="en-US" altLang="en-DE" dirty="0">
                <a:solidFill>
                  <a:srgbClr val="000099"/>
                </a:solidFill>
              </a:rPr>
              <a:t>But the experiments were in good agreement with this theory !!!</a:t>
            </a:r>
          </a:p>
          <a:p>
            <a:pPr algn="ctr">
              <a:lnSpc>
                <a:spcPct val="150000"/>
              </a:lnSpc>
            </a:pPr>
            <a:r>
              <a:rPr lang="en-US" altLang="en-DE" dirty="0">
                <a:solidFill>
                  <a:srgbClr val="000099"/>
                </a:solidFill>
              </a:rPr>
              <a:t>Why ???</a:t>
            </a:r>
          </a:p>
        </p:txBody>
      </p:sp>
      <p:pic>
        <p:nvPicPr>
          <p:cNvPr id="483336" name="Picture 8">
            <a:extLst>
              <a:ext uri="{FF2B5EF4-FFF2-40B4-BE49-F238E27FC236}">
                <a16:creationId xmlns:a16="http://schemas.microsoft.com/office/drawing/2014/main" id="{888BC469-DC08-4597-C5F2-0D69DF93A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0288" y="1596031"/>
            <a:ext cx="4321175" cy="8604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83337" name="Object 9">
            <a:extLst>
              <a:ext uri="{FF2B5EF4-FFF2-40B4-BE49-F238E27FC236}">
                <a16:creationId xmlns:a16="http://schemas.microsoft.com/office/drawing/2014/main" id="{5423045D-292B-9CDC-C83E-FA14AD495318}"/>
              </a:ext>
            </a:extLst>
          </p:cNvPr>
          <p:cNvGraphicFramePr>
            <a:graphicFrameLocks noChangeAspect="1"/>
          </p:cNvGraphicFramePr>
          <p:nvPr>
            <p:extLst>
              <p:ext uri="{D42A27DB-BD31-4B8C-83A1-F6EECF244321}">
                <p14:modId xmlns:p14="http://schemas.microsoft.com/office/powerpoint/2010/main" val="3805772353"/>
              </p:ext>
            </p:extLst>
          </p:nvPr>
        </p:nvGraphicFramePr>
        <p:xfrm>
          <a:off x="5897366" y="2986009"/>
          <a:ext cx="2702104" cy="336004"/>
        </p:xfrm>
        <a:graphic>
          <a:graphicData uri="http://schemas.openxmlformats.org/presentationml/2006/ole">
            <mc:AlternateContent xmlns:mc="http://schemas.openxmlformats.org/markup-compatibility/2006">
              <mc:Choice xmlns:v="urn:schemas-microsoft-com:vml" Requires="v">
                <p:oleObj name="Equation" r:id="rId5" imgW="38620700" imgH="4686300" progId="Equation.DSMT4">
                  <p:embed/>
                </p:oleObj>
              </mc:Choice>
              <mc:Fallback>
                <p:oleObj name="Equation" r:id="rId5" imgW="38620700" imgH="4686300" progId="Equation.DSMT4">
                  <p:embed/>
                  <p:pic>
                    <p:nvPicPr>
                      <p:cNvPr id="483337" name="Object 9">
                        <a:extLst>
                          <a:ext uri="{FF2B5EF4-FFF2-40B4-BE49-F238E27FC236}">
                            <a16:creationId xmlns:a16="http://schemas.microsoft.com/office/drawing/2014/main" id="{5423045D-292B-9CDC-C83E-FA14AD4953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66" y="2986009"/>
                        <a:ext cx="2702104" cy="336004"/>
                      </a:xfrm>
                      <a:prstGeom prst="rect">
                        <a:avLst/>
                      </a:prstGeom>
                      <a:noFill/>
                      <a:ln>
                        <a:noFill/>
                      </a:ln>
                      <a:effec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png" descr="image.png"/>
          <p:cNvPicPr>
            <a:picLocks noChangeAspect="1"/>
          </p:cNvPicPr>
          <p:nvPr/>
        </p:nvPicPr>
        <p:blipFill>
          <a:blip r:embed="rId2"/>
          <a:stretch>
            <a:fillRect/>
          </a:stretch>
        </p:blipFill>
        <p:spPr>
          <a:xfrm>
            <a:off x="1941816" y="1417870"/>
            <a:ext cx="5635801" cy="4316989"/>
          </a:xfrm>
          <a:prstGeom prst="rect">
            <a:avLst/>
          </a:prstGeom>
          <a:ln w="12700">
            <a:miter lim="400000"/>
          </a:ln>
        </p:spPr>
      </p:pic>
      <p:sp>
        <p:nvSpPr>
          <p:cNvPr id="3" name="TextBox 2">
            <a:extLst>
              <a:ext uri="{FF2B5EF4-FFF2-40B4-BE49-F238E27FC236}">
                <a16:creationId xmlns:a16="http://schemas.microsoft.com/office/drawing/2014/main" id="{5D09EDD1-30CB-AAF3-7AFF-EC38F94BBED3}"/>
              </a:ext>
            </a:extLst>
          </p:cNvPr>
          <p:cNvSpPr txBox="1"/>
          <p:nvPr/>
        </p:nvSpPr>
        <p:spPr>
          <a:xfrm>
            <a:off x="1537813" y="723031"/>
            <a:ext cx="7380156"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DE" sz="2000" b="1" dirty="0">
                <a:solidFill>
                  <a:srgbClr val="CC7A25"/>
                </a:solidFill>
                <a:latin typeface="Calibri" panose="020F0502020204030204" pitchFamily="34" charset="0"/>
                <a:cs typeface="Calibri" panose="020F0502020204030204" pitchFamily="34" charset="0"/>
              </a:rPr>
              <a:t>New Research Directions in High-Energy Electrodynamics in </a:t>
            </a:r>
            <a:r>
              <a:rPr lang="en-US" sz="2000" b="1" dirty="0">
                <a:solidFill>
                  <a:srgbClr val="CC7A25"/>
                </a:solidFill>
                <a:latin typeface="Calibri" panose="020F0502020204030204" pitchFamily="34" charset="0"/>
                <a:cs typeface="Calibri" panose="020F0502020204030204" pitchFamily="34" charset="0"/>
              </a:rPr>
              <a:t>Crystals</a:t>
            </a:r>
            <a:endParaRPr lang="en-DE" sz="2000" b="1" dirty="0">
              <a:solidFill>
                <a:srgbClr val="CC7A25"/>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BE1AAB1-C33C-590D-F22A-34D8C2DB9468}"/>
              </a:ext>
            </a:extLst>
          </p:cNvPr>
          <p:cNvSpPr txBox="1"/>
          <p:nvPr/>
        </p:nvSpPr>
        <p:spPr>
          <a:xfrm>
            <a:off x="3490281" y="5994452"/>
            <a:ext cx="273408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1800" b="0" i="0" u="none" strike="noStrike" cap="none" spc="0" normalizeH="0" baseline="0" dirty="0">
                <a:ln>
                  <a:noFill/>
                </a:ln>
                <a:solidFill>
                  <a:srgbClr val="0020B8"/>
                </a:solidFill>
                <a:effectLst/>
                <a:uFillTx/>
                <a:latin typeface="+mj-lt"/>
                <a:ea typeface="+mj-ea"/>
                <a:cs typeface="+mj-cs"/>
                <a:sym typeface="Arial"/>
              </a:rPr>
              <a:t>Illustrated by N.F. Shul’ga</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image.png" descr="image.png"/>
          <p:cNvPicPr>
            <a:picLocks noChangeAspect="1"/>
          </p:cNvPicPr>
          <p:nvPr/>
        </p:nvPicPr>
        <p:blipFill>
          <a:blip r:embed="rId2"/>
          <a:stretch>
            <a:fillRect/>
          </a:stretch>
        </p:blipFill>
        <p:spPr>
          <a:xfrm rot="21304200">
            <a:off x="940570" y="1320887"/>
            <a:ext cx="1729886" cy="2694937"/>
          </a:xfrm>
          <a:prstGeom prst="rect">
            <a:avLst/>
          </a:prstGeom>
          <a:ln w="12700">
            <a:miter lim="400000"/>
          </a:ln>
        </p:spPr>
      </p:pic>
      <p:pic>
        <p:nvPicPr>
          <p:cNvPr id="123" name="image.png" descr="image.png"/>
          <p:cNvPicPr>
            <a:picLocks noChangeAspect="1"/>
          </p:cNvPicPr>
          <p:nvPr/>
        </p:nvPicPr>
        <p:blipFill>
          <a:blip r:embed="rId3"/>
          <a:stretch>
            <a:fillRect/>
          </a:stretch>
        </p:blipFill>
        <p:spPr>
          <a:xfrm rot="20723752">
            <a:off x="1025281" y="3765153"/>
            <a:ext cx="1699099" cy="2590834"/>
          </a:xfrm>
          <a:prstGeom prst="rect">
            <a:avLst/>
          </a:prstGeom>
          <a:ln w="12700">
            <a:miter lim="400000"/>
          </a:ln>
        </p:spPr>
      </p:pic>
      <p:pic>
        <p:nvPicPr>
          <p:cNvPr id="124" name="image.png" descr="image.png"/>
          <p:cNvPicPr>
            <a:picLocks noChangeAspect="1"/>
          </p:cNvPicPr>
          <p:nvPr/>
        </p:nvPicPr>
        <p:blipFill>
          <a:blip r:embed="rId4"/>
          <a:stretch>
            <a:fillRect/>
          </a:stretch>
        </p:blipFill>
        <p:spPr>
          <a:xfrm rot="462458">
            <a:off x="6504308" y="1382850"/>
            <a:ext cx="2066540" cy="2823813"/>
          </a:xfrm>
          <a:prstGeom prst="rect">
            <a:avLst/>
          </a:prstGeom>
          <a:ln w="12700">
            <a:miter lim="400000"/>
          </a:ln>
        </p:spPr>
      </p:pic>
      <p:pic>
        <p:nvPicPr>
          <p:cNvPr id="125" name="Shulga_Nekotorye002" descr="Shulga_Nekotorye002"/>
          <p:cNvPicPr>
            <a:picLocks noChangeAspect="1"/>
          </p:cNvPicPr>
          <p:nvPr/>
        </p:nvPicPr>
        <p:blipFill>
          <a:blip r:embed="rId5"/>
          <a:stretch>
            <a:fillRect/>
          </a:stretch>
        </p:blipFill>
        <p:spPr>
          <a:xfrm rot="186832">
            <a:off x="4778296" y="1287301"/>
            <a:ext cx="1762085" cy="2506858"/>
          </a:xfrm>
          <a:prstGeom prst="rect">
            <a:avLst/>
          </a:prstGeom>
          <a:ln w="12700">
            <a:miter lim="400000"/>
          </a:ln>
        </p:spPr>
      </p:pic>
      <p:pic>
        <p:nvPicPr>
          <p:cNvPr id="126" name="image.png" descr="image.png"/>
          <p:cNvPicPr>
            <a:picLocks noChangeAspect="1"/>
          </p:cNvPicPr>
          <p:nvPr/>
        </p:nvPicPr>
        <p:blipFill>
          <a:blip r:embed="rId6"/>
          <a:stretch>
            <a:fillRect/>
          </a:stretch>
        </p:blipFill>
        <p:spPr>
          <a:xfrm>
            <a:off x="2668237" y="1200872"/>
            <a:ext cx="2092145" cy="3208239"/>
          </a:xfrm>
          <a:prstGeom prst="rect">
            <a:avLst/>
          </a:prstGeom>
          <a:ln w="12700">
            <a:miter lim="400000"/>
          </a:ln>
        </p:spPr>
      </p:pic>
      <p:pic>
        <p:nvPicPr>
          <p:cNvPr id="127" name="image.png" descr="image.png"/>
          <p:cNvPicPr>
            <a:picLocks noChangeAspect="1"/>
          </p:cNvPicPr>
          <p:nvPr/>
        </p:nvPicPr>
        <p:blipFill>
          <a:blip r:embed="rId7"/>
          <a:stretch>
            <a:fillRect/>
          </a:stretch>
        </p:blipFill>
        <p:spPr>
          <a:xfrm rot="21307478">
            <a:off x="2517561" y="3587490"/>
            <a:ext cx="2157603" cy="2966703"/>
          </a:xfrm>
          <a:prstGeom prst="rect">
            <a:avLst/>
          </a:prstGeom>
          <a:ln w="12700">
            <a:miter lim="400000"/>
          </a:ln>
        </p:spPr>
      </p:pic>
      <p:pic>
        <p:nvPicPr>
          <p:cNvPr id="128" name="image.png" descr="image.png"/>
          <p:cNvPicPr>
            <a:picLocks noChangeAspect="1"/>
          </p:cNvPicPr>
          <p:nvPr/>
        </p:nvPicPr>
        <p:blipFill>
          <a:blip r:embed="rId8"/>
          <a:stretch>
            <a:fillRect/>
          </a:stretch>
        </p:blipFill>
        <p:spPr>
          <a:xfrm>
            <a:off x="4533489" y="3592801"/>
            <a:ext cx="2092145" cy="2901039"/>
          </a:xfrm>
          <a:prstGeom prst="rect">
            <a:avLst/>
          </a:prstGeom>
          <a:ln w="12700">
            <a:miter lim="400000"/>
          </a:ln>
        </p:spPr>
      </p:pic>
      <p:pic>
        <p:nvPicPr>
          <p:cNvPr id="129" name="2005 LPM" descr="2005 LPM"/>
          <p:cNvPicPr>
            <a:picLocks noChangeAspect="1"/>
          </p:cNvPicPr>
          <p:nvPr/>
        </p:nvPicPr>
        <p:blipFill>
          <a:blip r:embed="rId9"/>
          <a:stretch>
            <a:fillRect/>
          </a:stretch>
        </p:blipFill>
        <p:spPr>
          <a:xfrm rot="509154">
            <a:off x="6457151" y="3693016"/>
            <a:ext cx="1763517" cy="2712703"/>
          </a:xfrm>
          <a:prstGeom prst="rect">
            <a:avLst/>
          </a:prstGeom>
          <a:ln w="12700">
            <a:miter lim="400000"/>
          </a:ln>
        </p:spPr>
      </p:pic>
      <p:sp>
        <p:nvSpPr>
          <p:cNvPr id="131" name="Slide Number"/>
          <p:cNvSpPr txBox="1">
            <a:spLocks noGrp="1"/>
          </p:cNvSpPr>
          <p:nvPr>
            <p:ph type="sldNum" sz="quarter" idx="2"/>
          </p:nvPr>
        </p:nvSpPr>
        <p:spPr>
          <a:xfrm>
            <a:off x="8876433" y="6640512"/>
            <a:ext cx="174772"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6</a:t>
            </a:fld>
            <a:endParaRPr/>
          </a:p>
        </p:txBody>
      </p:sp>
      <p:sp>
        <p:nvSpPr>
          <p:cNvPr id="130" name="Scientific results: more than 300 articles + 12 monographs and reviews"/>
          <p:cNvSpPr txBox="1">
            <a:spLocks noGrp="1"/>
          </p:cNvSpPr>
          <p:nvPr>
            <p:ph type="title" idx="4294967295"/>
          </p:nvPr>
        </p:nvSpPr>
        <p:spPr>
          <a:xfrm>
            <a:off x="1479480" y="587308"/>
            <a:ext cx="7664520" cy="630238"/>
          </a:xfrm>
          <a:prstGeom prst="rect">
            <a:avLst/>
          </a:prstGeom>
        </p:spPr>
        <p:txBody>
          <a:bodyPr>
            <a:noAutofit/>
          </a:bodyPr>
          <a:lstStyle>
            <a:lvl1pPr>
              <a:defRPr sz="2200">
                <a:solidFill>
                  <a:schemeClr val="accent2">
                    <a:lumOff val="-8000"/>
                  </a:schemeClr>
                </a:solidFill>
              </a:defRPr>
            </a:lvl1pPr>
          </a:lstStyle>
          <a:p>
            <a:r>
              <a:rPr sz="2000" b="1" dirty="0">
                <a:solidFill>
                  <a:srgbClr val="CC7A25"/>
                </a:solidFill>
                <a:latin typeface="Calibri" panose="020F0502020204030204" pitchFamily="34" charset="0"/>
                <a:cs typeface="Calibri" panose="020F0502020204030204" pitchFamily="34" charset="0"/>
              </a:rPr>
              <a:t>Scientific results: more than 300 articles + 12 monographs and reviews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pasted-movie.png" descr="pasted-movie.png"/>
          <p:cNvPicPr>
            <a:picLocks noChangeAspect="1"/>
          </p:cNvPicPr>
          <p:nvPr/>
        </p:nvPicPr>
        <p:blipFill>
          <a:blip r:embed="rId2"/>
          <a:stretch>
            <a:fillRect/>
          </a:stretch>
        </p:blipFill>
        <p:spPr>
          <a:xfrm>
            <a:off x="-1" y="1307717"/>
            <a:ext cx="9144001" cy="5204733"/>
          </a:xfrm>
          <a:prstGeom prst="rect">
            <a:avLst/>
          </a:prstGeom>
          <a:ln w="12700">
            <a:miter lim="400000"/>
          </a:ln>
        </p:spPr>
      </p:pic>
      <p:sp>
        <p:nvSpPr>
          <p:cNvPr id="134" name="2002 State Prize of Ukraine in the Field of Science and Technology"/>
          <p:cNvSpPr txBox="1"/>
          <p:nvPr/>
        </p:nvSpPr>
        <p:spPr>
          <a:xfrm>
            <a:off x="1666687" y="712289"/>
            <a:ext cx="7047248"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100" b="1">
                <a:solidFill>
                  <a:schemeClr val="accent6">
                    <a:satOff val="-35873"/>
                    <a:lumOff val="-12431"/>
                  </a:schemeClr>
                </a:solidFill>
              </a:defRPr>
            </a:lvl1pPr>
          </a:lstStyle>
          <a:p>
            <a:r>
              <a:rPr sz="2000" dirty="0">
                <a:solidFill>
                  <a:srgbClr val="CC7A25"/>
                </a:solidFill>
                <a:latin typeface="Calibri" panose="020F0502020204030204" pitchFamily="34" charset="0"/>
                <a:cs typeface="Calibri" panose="020F0502020204030204" pitchFamily="34" charset="0"/>
              </a:rPr>
              <a:t>2002 State Prize of Ukraine in the Field of Science and Technology</a:t>
            </a:r>
          </a:p>
        </p:txBody>
      </p:sp>
      <p:pic>
        <p:nvPicPr>
          <p:cNvPr id="135" name="pasted-movie.png" descr="pasted-movie.png"/>
          <p:cNvPicPr>
            <a:picLocks noChangeAspect="1"/>
          </p:cNvPicPr>
          <p:nvPr/>
        </p:nvPicPr>
        <p:blipFill>
          <a:blip r:embed="rId3"/>
          <a:stretch>
            <a:fillRect/>
          </a:stretch>
        </p:blipFill>
        <p:spPr>
          <a:xfrm>
            <a:off x="7886741" y="1307717"/>
            <a:ext cx="827194" cy="1418047"/>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heoretical and experimental studies of the basic mechanisms…">
            <a:extLst>
              <a:ext uri="{FF2B5EF4-FFF2-40B4-BE49-F238E27FC236}">
                <a16:creationId xmlns:a16="http://schemas.microsoft.com/office/drawing/2014/main" id="{00AA7B7B-AB37-AFEB-4783-B65EF9903022}"/>
              </a:ext>
            </a:extLst>
          </p:cNvPr>
          <p:cNvSpPr txBox="1">
            <a:spLocks/>
          </p:cNvSpPr>
          <p:nvPr/>
        </p:nvSpPr>
        <p:spPr>
          <a:xfrm>
            <a:off x="497925" y="606175"/>
            <a:ext cx="8949605" cy="7057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9pPr>
          </a:lstStyle>
          <a:p>
            <a:pPr hangingPunct="1">
              <a:defRPr sz="2000" b="1">
                <a:solidFill>
                  <a:srgbClr val="CC7A25"/>
                </a:solidFill>
              </a:defRPr>
            </a:pPr>
            <a:r>
              <a:rPr lang="en-US" sz="2000" b="1" dirty="0">
                <a:solidFill>
                  <a:srgbClr val="CC7A25"/>
                </a:solidFill>
                <a:latin typeface="Calibri" panose="020F0502020204030204" pitchFamily="34" charset="0"/>
                <a:cs typeface="Calibri" panose="020F0502020204030204" pitchFamily="34" charset="0"/>
              </a:rPr>
              <a:t>Comprehensive t</a:t>
            </a:r>
            <a:r>
              <a:rPr lang="en-GB" sz="2000" b="1" dirty="0" err="1">
                <a:solidFill>
                  <a:srgbClr val="CC7A25"/>
                </a:solidFill>
                <a:latin typeface="Calibri" panose="020F0502020204030204" pitchFamily="34" charset="0"/>
                <a:cs typeface="Calibri" panose="020F0502020204030204" pitchFamily="34" charset="0"/>
              </a:rPr>
              <a:t>heoretical</a:t>
            </a:r>
            <a:r>
              <a:rPr lang="en-GB" sz="2000" b="1" dirty="0">
                <a:solidFill>
                  <a:srgbClr val="CC7A25"/>
                </a:solidFill>
                <a:latin typeface="Calibri" panose="020F0502020204030204" pitchFamily="34" charset="0"/>
                <a:cs typeface="Calibri" panose="020F0502020204030204" pitchFamily="34" charset="0"/>
              </a:rPr>
              <a:t> and experimental studies of </a:t>
            </a:r>
            <a:br>
              <a:rPr lang="en-GB" sz="2000" b="1" dirty="0">
                <a:solidFill>
                  <a:srgbClr val="CC7A25"/>
                </a:solidFill>
                <a:latin typeface="Calibri" panose="020F0502020204030204" pitchFamily="34" charset="0"/>
                <a:cs typeface="Calibri" panose="020F0502020204030204" pitchFamily="34" charset="0"/>
              </a:rPr>
            </a:br>
            <a:r>
              <a:rPr lang="en-GB" sz="2000" b="1" dirty="0">
                <a:solidFill>
                  <a:srgbClr val="CC7A25"/>
                </a:solidFill>
                <a:latin typeface="Calibri" panose="020F0502020204030204" pitchFamily="34" charset="0"/>
                <a:cs typeface="Calibri" panose="020F0502020204030204" pitchFamily="34" charset="0"/>
              </a:rPr>
              <a:t>the basic mechanisms of radiation of relativistic electrons in crystals</a:t>
            </a:r>
          </a:p>
        </p:txBody>
      </p:sp>
      <p:sp>
        <p:nvSpPr>
          <p:cNvPr id="11" name="TextBox 10">
            <a:extLst>
              <a:ext uri="{FF2B5EF4-FFF2-40B4-BE49-F238E27FC236}">
                <a16:creationId xmlns:a16="http://schemas.microsoft.com/office/drawing/2014/main" id="{5223D297-C423-5D9B-519E-99895C7CE751}"/>
              </a:ext>
            </a:extLst>
          </p:cNvPr>
          <p:cNvSpPr txBox="1"/>
          <p:nvPr/>
        </p:nvSpPr>
        <p:spPr>
          <a:xfrm>
            <a:off x="913807" y="1311949"/>
            <a:ext cx="8117840"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GB" sz="1400" dirty="0">
                <a:solidFill>
                  <a:srgbClr val="0020B8"/>
                </a:solidFill>
                <a:latin typeface="Calibri" panose="020F0502020204030204" pitchFamily="34" charset="0"/>
                <a:cs typeface="Calibri" panose="020F0502020204030204" pitchFamily="34" charset="0"/>
              </a:rPr>
              <a:t>S.P. Fomin et al., Features of Angular Distributions of 1 GeV Electrons Scattered by Thin Silicon Monocrystals” Problems of Atomic Science and Technology. #6, 2001, pp. 138-143.        ( </a:t>
            </a:r>
            <a:r>
              <a:rPr lang="en-GB" sz="1400" dirty="0" err="1">
                <a:solidFill>
                  <a:srgbClr val="0020B8"/>
                </a:solidFill>
                <a:latin typeface="Calibri" panose="020F0502020204030204" pitchFamily="34" charset="0"/>
                <a:cs typeface="Calibri" panose="020F0502020204030204" pitchFamily="34" charset="0"/>
              </a:rPr>
              <a:t>T</a:t>
            </a:r>
            <a:r>
              <a:rPr lang="en-GB" sz="1400" baseline="-25000" dirty="0" err="1">
                <a:solidFill>
                  <a:srgbClr val="0020B8"/>
                </a:solidFill>
                <a:latin typeface="Calibri" panose="020F0502020204030204" pitchFamily="34" charset="0"/>
                <a:cs typeface="Calibri" panose="020F0502020204030204" pitchFamily="34" charset="0"/>
              </a:rPr>
              <a:t>crys</a:t>
            </a:r>
            <a:r>
              <a:rPr lang="en-GB" sz="1400" baseline="-25000" dirty="0">
                <a:solidFill>
                  <a:srgbClr val="0020B8"/>
                </a:solidFill>
                <a:latin typeface="Calibri" panose="020F0502020204030204" pitchFamily="34" charset="0"/>
                <a:cs typeface="Calibri" panose="020F0502020204030204" pitchFamily="34" charset="0"/>
              </a:rPr>
              <a:t> </a:t>
            </a:r>
            <a:r>
              <a:rPr lang="en-GB" sz="1400" dirty="0">
                <a:solidFill>
                  <a:srgbClr val="0020B8"/>
                </a:solidFill>
                <a:latin typeface="Calibri" panose="020F0502020204030204" pitchFamily="34" charset="0"/>
                <a:cs typeface="Calibri" panose="020F0502020204030204" pitchFamily="34" charset="0"/>
              </a:rPr>
              <a:t>= 10 </a:t>
            </a:r>
            <a:r>
              <a:rPr lang="en-GB" sz="1600" dirty="0">
                <a:solidFill>
                  <a:srgbClr val="0020B8"/>
                </a:solidFill>
                <a:latin typeface="Symbol" pitchFamily="2" charset="2"/>
                <a:cs typeface="Calibri" panose="020F0502020204030204" pitchFamily="34" charset="0"/>
              </a:rPr>
              <a:t>m</a:t>
            </a:r>
            <a:r>
              <a:rPr lang="en-GB" sz="1400" dirty="0">
                <a:solidFill>
                  <a:srgbClr val="0020B8"/>
                </a:solidFill>
                <a:latin typeface="Calibri" panose="020F0502020204030204" pitchFamily="34" charset="0"/>
                <a:cs typeface="Calibri" panose="020F0502020204030204" pitchFamily="34" charset="0"/>
              </a:rPr>
              <a:t>m )</a:t>
            </a:r>
          </a:p>
        </p:txBody>
      </p:sp>
      <p:pic>
        <p:nvPicPr>
          <p:cNvPr id="13" name="Picture 12" descr="A graph of a diagram&#10;&#10;Description automatically generated with medium confidence">
            <a:extLst>
              <a:ext uri="{FF2B5EF4-FFF2-40B4-BE49-F238E27FC236}">
                <a16:creationId xmlns:a16="http://schemas.microsoft.com/office/drawing/2014/main" id="{51184BD0-5E5B-0131-6252-33A4ED562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062" y="1967478"/>
            <a:ext cx="3148650" cy="2402917"/>
          </a:xfrm>
          <a:prstGeom prst="rect">
            <a:avLst/>
          </a:prstGeom>
        </p:spPr>
      </p:pic>
      <p:pic>
        <p:nvPicPr>
          <p:cNvPr id="17" name="Picture 16" descr="A graph of a graph&#10;&#10;Description automatically generated with medium confidence">
            <a:extLst>
              <a:ext uri="{FF2B5EF4-FFF2-40B4-BE49-F238E27FC236}">
                <a16:creationId xmlns:a16="http://schemas.microsoft.com/office/drawing/2014/main" id="{5348EA82-4720-0148-3733-C17D5366E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504" y="4276985"/>
            <a:ext cx="3152208" cy="2405633"/>
          </a:xfrm>
          <a:prstGeom prst="rect">
            <a:avLst/>
          </a:prstGeom>
        </p:spPr>
      </p:pic>
      <p:pic>
        <p:nvPicPr>
          <p:cNvPr id="19" name="Picture 18" descr="A graph of a function&#10;&#10;Description automatically generated with medium confidence">
            <a:extLst>
              <a:ext uri="{FF2B5EF4-FFF2-40B4-BE49-F238E27FC236}">
                <a16:creationId xmlns:a16="http://schemas.microsoft.com/office/drawing/2014/main" id="{B9F259B6-9482-0EAB-F9E6-C448C01B2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29" y="1944728"/>
            <a:ext cx="3148650" cy="2402918"/>
          </a:xfrm>
          <a:prstGeom prst="rect">
            <a:avLst/>
          </a:prstGeom>
        </p:spPr>
      </p:pic>
      <p:pic>
        <p:nvPicPr>
          <p:cNvPr id="21" name="Picture 20" descr="A graph of a function&#10;&#10;Description automatically generated with medium confidence">
            <a:extLst>
              <a:ext uri="{FF2B5EF4-FFF2-40B4-BE49-F238E27FC236}">
                <a16:creationId xmlns:a16="http://schemas.microsoft.com/office/drawing/2014/main" id="{E82AAFEA-A431-A703-8965-79053BB92B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2728" y="4276985"/>
            <a:ext cx="3148651" cy="2402918"/>
          </a:xfrm>
          <a:prstGeom prst="rect">
            <a:avLst/>
          </a:prstGeom>
        </p:spPr>
      </p:pic>
    </p:spTree>
    <p:extLst>
      <p:ext uri="{BB962C8B-B14F-4D97-AF65-F5344CB8AC3E}">
        <p14:creationId xmlns:p14="http://schemas.microsoft.com/office/powerpoint/2010/main" val="99715375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53BF05BB-D15F-5F09-3BAD-D3DF53282B63}"/>
              </a:ext>
            </a:extLst>
          </p:cNvPr>
          <p:cNvSpPr>
            <a:spLocks noGrp="1" noChangeArrowheads="1"/>
          </p:cNvSpPr>
          <p:nvPr>
            <p:ph type="title"/>
          </p:nvPr>
        </p:nvSpPr>
        <p:spPr>
          <a:xfrm>
            <a:off x="1448655" y="715037"/>
            <a:ext cx="7520683" cy="598681"/>
          </a:xfrm>
        </p:spPr>
        <p:txBody>
          <a:bodyPr>
            <a:noAutofit/>
          </a:bodyPr>
          <a:lstStyle/>
          <a:p>
            <a:pPr algn="ctr">
              <a:lnSpc>
                <a:spcPct val="100000"/>
              </a:lnSpc>
              <a:spcBef>
                <a:spcPts val="600"/>
              </a:spcBef>
              <a:spcAft>
                <a:spcPts val="600"/>
              </a:spcAft>
            </a:pPr>
            <a:r>
              <a:rPr lang="en-GB" altLang="en-DE" sz="2000" b="1" dirty="0">
                <a:solidFill>
                  <a:srgbClr val="CC7A25"/>
                </a:solidFill>
                <a:latin typeface="Calibri" panose="020F0502020204030204" pitchFamily="34" charset="0"/>
                <a:cs typeface="Calibri" panose="020F0502020204030204" pitchFamily="34" charset="0"/>
              </a:rPr>
              <a:t>Study of the dynamics of beams of relativistic positrons and electrons </a:t>
            </a:r>
            <a:br>
              <a:rPr lang="en-GB" altLang="en-DE" sz="2000" b="1" dirty="0">
                <a:solidFill>
                  <a:srgbClr val="CC7A25"/>
                </a:solidFill>
                <a:latin typeface="Calibri" panose="020F0502020204030204" pitchFamily="34" charset="0"/>
                <a:cs typeface="Calibri" panose="020F0502020204030204" pitchFamily="34" charset="0"/>
              </a:rPr>
            </a:br>
            <a:r>
              <a:rPr lang="en-GB" altLang="en-DE" sz="2000" b="1" dirty="0">
                <a:solidFill>
                  <a:srgbClr val="CC7A25"/>
                </a:solidFill>
                <a:latin typeface="Calibri" panose="020F0502020204030204" pitchFamily="34" charset="0"/>
                <a:cs typeface="Calibri" panose="020F0502020204030204" pitchFamily="34" charset="0"/>
              </a:rPr>
              <a:t>in a crystal under </a:t>
            </a:r>
            <a:r>
              <a:rPr lang="en-GB" altLang="en-DE" sz="2000" b="1" dirty="0" err="1">
                <a:solidFill>
                  <a:srgbClr val="CC7A25"/>
                </a:solidFill>
                <a:latin typeface="Calibri" panose="020F0502020204030204" pitchFamily="34" charset="0"/>
                <a:cs typeface="Calibri" panose="020F0502020204030204" pitchFamily="34" charset="0"/>
              </a:rPr>
              <a:t>channeling</a:t>
            </a:r>
            <a:r>
              <a:rPr lang="en-GB" altLang="en-DE" sz="2000" b="1" dirty="0">
                <a:solidFill>
                  <a:srgbClr val="CC7A25"/>
                </a:solidFill>
                <a:latin typeface="Calibri" panose="020F0502020204030204" pitchFamily="34" charset="0"/>
                <a:cs typeface="Calibri" panose="020F0502020204030204" pitchFamily="34" charset="0"/>
              </a:rPr>
              <a:t> conditions</a:t>
            </a:r>
            <a:endParaRPr lang="ru-RU" altLang="en-DE" sz="2000" dirty="0">
              <a:solidFill>
                <a:srgbClr val="0020B8"/>
              </a:solidFill>
            </a:endParaRPr>
          </a:p>
        </p:txBody>
      </p:sp>
      <p:pic>
        <p:nvPicPr>
          <p:cNvPr id="55301" name="Picture 5">
            <a:extLst>
              <a:ext uri="{FF2B5EF4-FFF2-40B4-BE49-F238E27FC236}">
                <a16:creationId xmlns:a16="http://schemas.microsoft.com/office/drawing/2014/main" id="{44F139AA-D8AB-393B-F1BE-4ADB540D57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760" y="1962532"/>
            <a:ext cx="3266440" cy="2383950"/>
          </a:xfrm>
          <a:prstGeom prst="rect">
            <a:avLst/>
          </a:prstGeom>
          <a:noFill/>
          <a:extLst>
            <a:ext uri="{909E8E84-426E-40DD-AFC4-6F175D3DCCD1}">
              <a14:hiddenFill xmlns:a14="http://schemas.microsoft.com/office/drawing/2010/main">
                <a:solidFill>
                  <a:srgbClr val="FFFFFF"/>
                </a:solidFill>
              </a14:hiddenFill>
            </a:ext>
          </a:extLst>
        </p:spPr>
      </p:pic>
      <p:pic>
        <p:nvPicPr>
          <p:cNvPr id="55302" name="Picture 6">
            <a:extLst>
              <a:ext uri="{FF2B5EF4-FFF2-40B4-BE49-F238E27FC236}">
                <a16:creationId xmlns:a16="http://schemas.microsoft.com/office/drawing/2014/main" id="{D2D62186-36F1-16F1-E32C-2E9907EC20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240" y="1921996"/>
            <a:ext cx="3441723" cy="2402225"/>
          </a:xfrm>
          <a:prstGeom prst="rect">
            <a:avLst/>
          </a:prstGeom>
          <a:noFill/>
          <a:extLst>
            <a:ext uri="{909E8E84-426E-40DD-AFC4-6F175D3DCCD1}">
              <a14:hiddenFill xmlns:a14="http://schemas.microsoft.com/office/drawing/2010/main">
                <a:solidFill>
                  <a:srgbClr val="FFFFFF"/>
                </a:solidFill>
              </a14:hiddenFill>
            </a:ext>
          </a:extLst>
        </p:spPr>
      </p:pic>
      <p:pic>
        <p:nvPicPr>
          <p:cNvPr id="55303" name="Picture 7">
            <a:extLst>
              <a:ext uri="{FF2B5EF4-FFF2-40B4-BE49-F238E27FC236}">
                <a16:creationId xmlns:a16="http://schemas.microsoft.com/office/drawing/2014/main" id="{71A7D9E5-8509-5DD6-8F8A-BFFA36A06B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850" y="4346482"/>
            <a:ext cx="3361350" cy="2300286"/>
          </a:xfrm>
          <a:prstGeom prst="rect">
            <a:avLst/>
          </a:prstGeom>
          <a:noFill/>
          <a:extLst>
            <a:ext uri="{909E8E84-426E-40DD-AFC4-6F175D3DCCD1}">
              <a14:hiddenFill xmlns:a14="http://schemas.microsoft.com/office/drawing/2010/main">
                <a:solidFill>
                  <a:srgbClr val="FFFFFF"/>
                </a:solidFill>
              </a14:hiddenFill>
            </a:ext>
          </a:extLst>
        </p:spPr>
      </p:pic>
      <p:pic>
        <p:nvPicPr>
          <p:cNvPr id="55304" name="Picture 8">
            <a:extLst>
              <a:ext uri="{FF2B5EF4-FFF2-40B4-BE49-F238E27FC236}">
                <a16:creationId xmlns:a16="http://schemas.microsoft.com/office/drawing/2014/main" id="{93376E07-517B-1366-2297-C7D435D7F0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0240" y="4346482"/>
            <a:ext cx="3451206" cy="23002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6424283-9D5D-C6F0-E5F5-94F5E19EB92D}"/>
              </a:ext>
            </a:extLst>
          </p:cNvPr>
          <p:cNvSpPr txBox="1"/>
          <p:nvPr/>
        </p:nvSpPr>
        <p:spPr>
          <a:xfrm>
            <a:off x="375920" y="1376515"/>
            <a:ext cx="8442960"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ru-RU" altLang="en-DE" sz="1400" dirty="0">
                <a:solidFill>
                  <a:srgbClr val="0020B8"/>
                </a:solidFill>
              </a:rPr>
              <a:t>S.P. Fomin, </a:t>
            </a:r>
            <a:r>
              <a:rPr lang="ru-RU" altLang="en-DE" sz="1400" dirty="0" err="1">
                <a:solidFill>
                  <a:srgbClr val="0020B8"/>
                </a:solidFill>
              </a:rPr>
              <a:t>A</a:t>
            </a:r>
            <a:r>
              <a:rPr lang="ru-RU" altLang="en-DE" sz="1400" dirty="0">
                <a:solidFill>
                  <a:srgbClr val="0020B8"/>
                </a:solidFill>
              </a:rPr>
              <a:t>. </a:t>
            </a:r>
            <a:r>
              <a:rPr lang="ru-RU" altLang="en-DE" sz="1400" dirty="0" err="1">
                <a:solidFill>
                  <a:srgbClr val="0020B8"/>
                </a:solidFill>
              </a:rPr>
              <a:t>Jejcic</a:t>
            </a:r>
            <a:r>
              <a:rPr lang="ru-RU" altLang="en-DE" sz="1400" dirty="0">
                <a:solidFill>
                  <a:srgbClr val="0020B8"/>
                </a:solidFill>
              </a:rPr>
              <a:t>, V.I. </a:t>
            </a:r>
            <a:r>
              <a:rPr lang="ru-RU" altLang="en-DE" sz="1400" dirty="0" err="1">
                <a:solidFill>
                  <a:srgbClr val="0020B8"/>
                </a:solidFill>
              </a:rPr>
              <a:t>Kasilov</a:t>
            </a:r>
            <a:r>
              <a:rPr lang="ru-RU" altLang="en-DE" sz="1400" dirty="0">
                <a:solidFill>
                  <a:srgbClr val="0020B8"/>
                </a:solidFill>
              </a:rPr>
              <a:t> </a:t>
            </a:r>
            <a:r>
              <a:rPr lang="ru-RU" altLang="en-DE" sz="1400" dirty="0" err="1">
                <a:solidFill>
                  <a:srgbClr val="0020B8"/>
                </a:solidFill>
              </a:rPr>
              <a:t>et</a:t>
            </a:r>
            <a:r>
              <a:rPr lang="ru-RU" altLang="en-DE" sz="1400" dirty="0">
                <a:solidFill>
                  <a:srgbClr val="0020B8"/>
                </a:solidFill>
              </a:rPr>
              <a:t> </a:t>
            </a:r>
            <a:r>
              <a:rPr lang="ru-RU" altLang="en-DE" sz="1400" dirty="0" err="1">
                <a:solidFill>
                  <a:srgbClr val="0020B8"/>
                </a:solidFill>
              </a:rPr>
              <a:t>al</a:t>
            </a:r>
            <a:r>
              <a:rPr lang="ru-RU" altLang="en-DE" sz="1400" dirty="0">
                <a:solidFill>
                  <a:srgbClr val="0020B8"/>
                </a:solidFill>
              </a:rPr>
              <a:t>., </a:t>
            </a:r>
            <a:r>
              <a:rPr lang="en-GB" altLang="en-DE" sz="1400" dirty="0">
                <a:solidFill>
                  <a:srgbClr val="0020B8"/>
                </a:solidFill>
              </a:rPr>
              <a:t>Investigation of the electron </a:t>
            </a:r>
            <a:r>
              <a:rPr lang="en-GB" altLang="en-DE" sz="1400" dirty="0" err="1">
                <a:solidFill>
                  <a:srgbClr val="0020B8"/>
                </a:solidFill>
              </a:rPr>
              <a:t>channeling</a:t>
            </a:r>
            <a:r>
              <a:rPr lang="en-GB" altLang="en-DE" sz="1400" dirty="0">
                <a:solidFill>
                  <a:srgbClr val="0020B8"/>
                </a:solidFill>
              </a:rPr>
              <a:t> by means of induced</a:t>
            </a:r>
          </a:p>
          <a:p>
            <a:pPr algn="ctr"/>
            <a:r>
              <a:rPr lang="en-GB" altLang="en-DE" sz="1400" dirty="0">
                <a:solidFill>
                  <a:srgbClr val="0020B8"/>
                </a:solidFill>
              </a:rPr>
              <a:t>electronuclear reactions. </a:t>
            </a:r>
            <a:r>
              <a:rPr lang="ru-RU" altLang="en-DE" sz="1400" dirty="0" err="1">
                <a:solidFill>
                  <a:srgbClr val="0020B8"/>
                </a:solidFill>
              </a:rPr>
              <a:t>N</a:t>
            </a:r>
            <a:r>
              <a:rPr lang="en-US" altLang="en-DE" sz="1400" dirty="0" err="1">
                <a:solidFill>
                  <a:srgbClr val="0020B8"/>
                </a:solidFill>
              </a:rPr>
              <a:t>uclear</a:t>
            </a:r>
            <a:r>
              <a:rPr lang="en-US" altLang="en-DE" sz="1400" dirty="0">
                <a:solidFill>
                  <a:srgbClr val="0020B8"/>
                </a:solidFill>
              </a:rPr>
              <a:t> </a:t>
            </a:r>
            <a:r>
              <a:rPr lang="ru-RU" altLang="en-DE" sz="1400" dirty="0">
                <a:solidFill>
                  <a:srgbClr val="0020B8"/>
                </a:solidFill>
              </a:rPr>
              <a:t>I</a:t>
            </a:r>
            <a:r>
              <a:rPr lang="en-US" altLang="en-DE" sz="1400" dirty="0" err="1">
                <a:solidFill>
                  <a:srgbClr val="0020B8"/>
                </a:solidFill>
              </a:rPr>
              <a:t>nstrument</a:t>
            </a:r>
            <a:r>
              <a:rPr lang="en-US" altLang="en-DE" sz="1400" dirty="0">
                <a:solidFill>
                  <a:srgbClr val="0020B8"/>
                </a:solidFill>
              </a:rPr>
              <a:t> and </a:t>
            </a:r>
            <a:r>
              <a:rPr lang="ru-RU" altLang="en-DE" sz="1400" dirty="0" err="1">
                <a:solidFill>
                  <a:srgbClr val="0020B8"/>
                </a:solidFill>
              </a:rPr>
              <a:t>M</a:t>
            </a:r>
            <a:r>
              <a:rPr lang="en-US" altLang="en-DE" sz="1400" dirty="0" err="1">
                <a:solidFill>
                  <a:srgbClr val="0020B8"/>
                </a:solidFill>
              </a:rPr>
              <a:t>ethods</a:t>
            </a:r>
            <a:r>
              <a:rPr lang="ru-RU" altLang="en-DE" sz="1400" dirty="0">
                <a:solidFill>
                  <a:srgbClr val="0020B8"/>
                </a:solidFill>
              </a:rPr>
              <a:t> </a:t>
            </a:r>
            <a:r>
              <a:rPr lang="ru-RU" altLang="en-DE" sz="1400" dirty="0" err="1">
                <a:solidFill>
                  <a:srgbClr val="0020B8"/>
                </a:solidFill>
              </a:rPr>
              <a:t>B</a:t>
            </a:r>
            <a:r>
              <a:rPr lang="en-US" altLang="en-DE" sz="1400" dirty="0">
                <a:solidFill>
                  <a:srgbClr val="0020B8"/>
                </a:solidFill>
              </a:rPr>
              <a:t> </a:t>
            </a:r>
            <a:r>
              <a:rPr lang="ru-RU" altLang="en-DE" sz="1400" dirty="0">
                <a:solidFill>
                  <a:srgbClr val="0020B8"/>
                </a:solidFill>
              </a:rPr>
              <a:t>129 (1997) 29.</a:t>
            </a:r>
            <a:endParaRPr lang="en-DE"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lide Number"/>
          <p:cNvSpPr txBox="1">
            <a:spLocks noGrp="1"/>
          </p:cNvSpPr>
          <p:nvPr>
            <p:ph type="sldNum" sz="quarter" idx="2"/>
          </p:nvPr>
        </p:nvSpPr>
        <p:spPr>
          <a:xfrm>
            <a:off x="8876433" y="6640512"/>
            <a:ext cx="174772"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10</a:t>
            </a:fld>
            <a:endParaRPr/>
          </a:p>
        </p:txBody>
      </p:sp>
      <p:sp>
        <p:nvSpPr>
          <p:cNvPr id="96" name="Theoretical and experimental studies of the basic mechanisms…"/>
          <p:cNvSpPr txBox="1">
            <a:spLocks noGrp="1"/>
          </p:cNvSpPr>
          <p:nvPr>
            <p:ph type="title" idx="4294967295"/>
          </p:nvPr>
        </p:nvSpPr>
        <p:spPr>
          <a:xfrm>
            <a:off x="1007113" y="687320"/>
            <a:ext cx="7306460" cy="777875"/>
          </a:xfrm>
          <a:prstGeom prst="rect">
            <a:avLst/>
          </a:prstGeom>
        </p:spPr>
        <p:txBody>
          <a:bodyPr>
            <a:noAutofit/>
          </a:bodyPr>
          <a:lstStyle/>
          <a:p>
            <a:pPr algn="ctr">
              <a:defRPr sz="2000" b="1">
                <a:solidFill>
                  <a:srgbClr val="CC7A25"/>
                </a:solidFill>
              </a:defRPr>
            </a:pPr>
            <a:r>
              <a:rPr sz="2000" dirty="0">
                <a:latin typeface="Calibri" panose="020F0502020204030204" pitchFamily="34" charset="0"/>
                <a:cs typeface="Calibri" panose="020F0502020204030204" pitchFamily="34" charset="0"/>
              </a:rPr>
              <a:t>Theoretical and experimental studies of </a:t>
            </a:r>
            <a:r>
              <a:rPr lang="en-GB" sz="2000" dirty="0">
                <a:latin typeface="Calibri" panose="020F0502020204030204" pitchFamily="34" charset="0"/>
                <a:cs typeface="Calibri" panose="020F0502020204030204" pitchFamily="34" charset="0"/>
              </a:rPr>
              <a:t>spectral and spectral-angular characteristics of gamma radiation in crystals</a:t>
            </a:r>
            <a:endParaRPr sz="2000" dirty="0">
              <a:latin typeface="Calibri" panose="020F0502020204030204" pitchFamily="34" charset="0"/>
              <a:cs typeface="Calibri" panose="020F0502020204030204" pitchFamily="34" charset="0"/>
            </a:endParaRPr>
          </a:p>
        </p:txBody>
      </p:sp>
      <p:pic>
        <p:nvPicPr>
          <p:cNvPr id="97" name="image.png" descr="image.png"/>
          <p:cNvPicPr>
            <a:picLocks noChangeAspect="1"/>
          </p:cNvPicPr>
          <p:nvPr/>
        </p:nvPicPr>
        <p:blipFill>
          <a:blip r:embed="rId2"/>
          <a:stretch>
            <a:fillRect/>
          </a:stretch>
        </p:blipFill>
        <p:spPr>
          <a:xfrm>
            <a:off x="4879313" y="2239766"/>
            <a:ext cx="3541817" cy="4262440"/>
          </a:xfrm>
          <a:prstGeom prst="rect">
            <a:avLst/>
          </a:prstGeom>
          <a:ln w="12700">
            <a:miter lim="400000"/>
          </a:ln>
        </p:spPr>
      </p:pic>
      <p:pic>
        <p:nvPicPr>
          <p:cNvPr id="98" name="image.png" descr="image.png"/>
          <p:cNvPicPr>
            <a:picLocks noChangeAspect="1"/>
          </p:cNvPicPr>
          <p:nvPr/>
        </p:nvPicPr>
        <p:blipFill>
          <a:blip r:embed="rId3"/>
          <a:stretch>
            <a:fillRect/>
          </a:stretch>
        </p:blipFill>
        <p:spPr>
          <a:xfrm>
            <a:off x="826112" y="2239765"/>
            <a:ext cx="3075356" cy="4262440"/>
          </a:xfrm>
          <a:prstGeom prst="rect">
            <a:avLst/>
          </a:prstGeom>
          <a:ln w="12700">
            <a:miter lim="400000"/>
          </a:ln>
        </p:spPr>
      </p:pic>
      <p:sp>
        <p:nvSpPr>
          <p:cNvPr id="99" name="Spectral and spectral-angular characteristics of gamma radiation in crystals"/>
          <p:cNvSpPr txBox="1"/>
          <p:nvPr/>
        </p:nvSpPr>
        <p:spPr>
          <a:xfrm>
            <a:off x="615431" y="1548979"/>
            <a:ext cx="7805699"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b="1">
                <a:solidFill>
                  <a:schemeClr val="accent2"/>
                </a:solidFill>
                <a:latin typeface="Arial Narrow"/>
                <a:ea typeface="Arial Narrow"/>
                <a:cs typeface="Arial Narrow"/>
                <a:sym typeface="Arial Narrow"/>
              </a:defRPr>
            </a:lvl1pPr>
          </a:lstStyle>
          <a:p>
            <a:r>
              <a:rPr lang="en-US" sz="1400" b="0" dirty="0" err="1">
                <a:latin typeface="Calibri" panose="020F0502020204030204" pitchFamily="34" charset="0"/>
                <a:cs typeface="Calibri" panose="020F0502020204030204" pitchFamily="34" charset="0"/>
              </a:rPr>
              <a:t>Antipenko</a:t>
            </a:r>
            <a:r>
              <a:rPr lang="en-US" sz="1400" b="0" dirty="0">
                <a:latin typeface="Calibri" panose="020F0502020204030204" pitchFamily="34" charset="0"/>
                <a:cs typeface="Calibri" panose="020F0502020204030204" pitchFamily="34" charset="0"/>
              </a:rPr>
              <a:t> et al. </a:t>
            </a:r>
            <a:r>
              <a:rPr lang="en-GB" sz="1400" b="0" dirty="0">
                <a:solidFill>
                  <a:srgbClr val="0020B8"/>
                </a:solidFill>
                <a:effectLst/>
                <a:latin typeface="Calibri" panose="020F0502020204030204" pitchFamily="34" charset="0"/>
                <a:cs typeface="Calibri" panose="020F0502020204030204" pitchFamily="34" charset="0"/>
              </a:rPr>
              <a:t>Features of the spectral-angular distribution of gamma-quanta emitted by GeV electrons in a thick crystal. Physics Letters A, 158 (1991) 176—180.</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age.png" descr="image.png"/>
          <p:cNvPicPr>
            <a:picLocks noChangeAspect="1"/>
          </p:cNvPicPr>
          <p:nvPr/>
        </p:nvPicPr>
        <p:blipFill>
          <a:blip r:embed="rId2"/>
          <a:stretch>
            <a:fillRect/>
          </a:stretch>
        </p:blipFill>
        <p:spPr>
          <a:xfrm>
            <a:off x="4498976" y="1679666"/>
            <a:ext cx="3807142" cy="1786839"/>
          </a:xfrm>
          <a:prstGeom prst="rect">
            <a:avLst/>
          </a:prstGeom>
          <a:ln w="12700">
            <a:miter lim="400000"/>
          </a:ln>
        </p:spPr>
      </p:pic>
      <p:pic>
        <p:nvPicPr>
          <p:cNvPr id="111" name="P3_Shulga_05_" descr="P3_Shulga_05_"/>
          <p:cNvPicPr>
            <a:picLocks noChangeAspect="1"/>
          </p:cNvPicPr>
          <p:nvPr/>
        </p:nvPicPr>
        <p:blipFill>
          <a:blip r:embed="rId3"/>
          <a:stretch>
            <a:fillRect/>
          </a:stretch>
        </p:blipFill>
        <p:spPr>
          <a:xfrm>
            <a:off x="837882" y="1744645"/>
            <a:ext cx="3084831" cy="1746559"/>
          </a:xfrm>
          <a:prstGeom prst="rect">
            <a:avLst/>
          </a:prstGeom>
          <a:ln w="12700">
            <a:miter lim="400000"/>
          </a:ln>
        </p:spPr>
      </p:pic>
      <p:pic>
        <p:nvPicPr>
          <p:cNvPr id="112" name="image.pdf" descr="image.pdf"/>
          <p:cNvPicPr>
            <a:picLocks noChangeAspect="1"/>
          </p:cNvPicPr>
          <p:nvPr/>
        </p:nvPicPr>
        <p:blipFill>
          <a:blip r:embed="rId4"/>
          <a:stretch>
            <a:fillRect/>
          </a:stretch>
        </p:blipFill>
        <p:spPr>
          <a:xfrm>
            <a:off x="4940781" y="2709041"/>
            <a:ext cx="1501116" cy="608834"/>
          </a:xfrm>
          <a:prstGeom prst="rect">
            <a:avLst/>
          </a:prstGeom>
          <a:ln w="12700">
            <a:miter lim="400000"/>
          </a:ln>
        </p:spPr>
      </p:pic>
      <p:sp>
        <p:nvSpPr>
          <p:cNvPr id="113" name="p - protons with energy 400 Gev,           π - mesons with energy 150 GeV"/>
          <p:cNvSpPr txBox="1"/>
          <p:nvPr/>
        </p:nvSpPr>
        <p:spPr>
          <a:xfrm>
            <a:off x="1037689" y="6331264"/>
            <a:ext cx="6770671"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sz="1600">
                <a:solidFill>
                  <a:srgbClr val="000099"/>
                </a:solidFill>
              </a:defRPr>
            </a:pPr>
            <a:r>
              <a:rPr sz="1400" dirty="0">
                <a:latin typeface="Calibri" panose="020F0502020204030204" pitchFamily="34" charset="0"/>
                <a:cs typeface="Calibri" panose="020F0502020204030204" pitchFamily="34" charset="0"/>
              </a:rPr>
              <a:t>p - protons with energy 400 </a:t>
            </a:r>
            <a:r>
              <a:rPr sz="1400" dirty="0" err="1">
                <a:latin typeface="Calibri" panose="020F0502020204030204" pitchFamily="34" charset="0"/>
                <a:cs typeface="Calibri" panose="020F0502020204030204" pitchFamily="34" charset="0"/>
              </a:rPr>
              <a:t>Gev</a:t>
            </a:r>
            <a:r>
              <a:rPr sz="1400"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                  </a:t>
            </a:r>
            <a:r>
              <a:rPr sz="1400" dirty="0">
                <a:latin typeface="Calibri" panose="020F0502020204030204" pitchFamily="34" charset="0"/>
                <a:cs typeface="Calibri" panose="020F0502020204030204" pitchFamily="34" charset="0"/>
              </a:rPr>
              <a:t>    </a:t>
            </a:r>
            <a:r>
              <a:rPr sz="1400" dirty="0">
                <a:latin typeface="Calibri" panose="020F0502020204030204" pitchFamily="34" charset="0"/>
                <a:ea typeface="Symbol"/>
                <a:cs typeface="Calibri" panose="020F0502020204030204" pitchFamily="34" charset="0"/>
                <a:sym typeface="Symbol"/>
              </a:rPr>
              <a:t>p</a:t>
            </a:r>
            <a:r>
              <a:rPr sz="1400" dirty="0">
                <a:latin typeface="Calibri" panose="020F0502020204030204" pitchFamily="34" charset="0"/>
                <a:cs typeface="Calibri" panose="020F0502020204030204" pitchFamily="34" charset="0"/>
              </a:rPr>
              <a:t> - mesons with energy</a:t>
            </a:r>
            <a:r>
              <a:rPr sz="1400" dirty="0">
                <a:solidFill>
                  <a:srgbClr val="000000"/>
                </a:solidFill>
                <a:latin typeface="Calibri" panose="020F0502020204030204" pitchFamily="34" charset="0"/>
                <a:cs typeface="Calibri" panose="020F0502020204030204" pitchFamily="34" charset="0"/>
              </a:rPr>
              <a:t> </a:t>
            </a:r>
            <a:r>
              <a:rPr sz="1400" dirty="0">
                <a:latin typeface="Calibri" panose="020F0502020204030204" pitchFamily="34" charset="0"/>
                <a:cs typeface="Calibri" panose="020F0502020204030204" pitchFamily="34" charset="0"/>
              </a:rPr>
              <a:t>150 GeV</a:t>
            </a:r>
            <a:r>
              <a:rPr lang="en-US" sz="1400" dirty="0">
                <a:latin typeface="Calibri" panose="020F0502020204030204" pitchFamily="34" charset="0"/>
                <a:cs typeface="Calibri" panose="020F0502020204030204" pitchFamily="34" charset="0"/>
              </a:rPr>
              <a:t> </a:t>
            </a:r>
            <a:endParaRPr sz="1400" dirty="0">
              <a:latin typeface="Calibri" panose="020F0502020204030204" pitchFamily="34" charset="0"/>
              <a:cs typeface="Calibri" panose="020F0502020204030204" pitchFamily="34" charset="0"/>
            </a:endParaRPr>
          </a:p>
        </p:txBody>
      </p:sp>
      <p:sp>
        <p:nvSpPr>
          <p:cNvPr id="114" name="Grinenko-Shul’ga condition"/>
          <p:cNvSpPr txBox="1"/>
          <p:nvPr/>
        </p:nvSpPr>
        <p:spPr>
          <a:xfrm>
            <a:off x="4940781" y="1669932"/>
            <a:ext cx="2544029"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600">
                <a:solidFill>
                  <a:srgbClr val="FF3300"/>
                </a:solidFill>
              </a:defRPr>
            </a:lvl1pPr>
          </a:lstStyle>
          <a:p>
            <a:r>
              <a:rPr dirty="0"/>
              <a:t>Grinenko-Shul’ga condition</a:t>
            </a:r>
          </a:p>
        </p:txBody>
      </p:sp>
      <p:pic>
        <p:nvPicPr>
          <p:cNvPr id="115" name="image.jpeg" descr="image.jpeg"/>
          <p:cNvPicPr>
            <a:picLocks noChangeAspect="1"/>
          </p:cNvPicPr>
          <p:nvPr/>
        </p:nvPicPr>
        <p:blipFill>
          <a:blip r:embed="rId5"/>
          <a:stretch>
            <a:fillRect/>
          </a:stretch>
        </p:blipFill>
        <p:spPr>
          <a:xfrm>
            <a:off x="1116537" y="3952288"/>
            <a:ext cx="2736850" cy="2432051"/>
          </a:xfrm>
          <a:prstGeom prst="rect">
            <a:avLst/>
          </a:prstGeom>
          <a:ln w="12700">
            <a:miter lim="400000"/>
          </a:ln>
        </p:spPr>
      </p:pic>
      <p:sp>
        <p:nvSpPr>
          <p:cNvPr id="116" name="CERN experiment UA9: W. Scandale et al. Phys. Rev. Lett. 101 (2008) 164801; Phys. Lett. B 680 (2009) 301"/>
          <p:cNvSpPr txBox="1"/>
          <p:nvPr/>
        </p:nvSpPr>
        <p:spPr>
          <a:xfrm>
            <a:off x="225105" y="3552469"/>
            <a:ext cx="8693786"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1600" b="1">
                <a:solidFill>
                  <a:srgbClr val="FF3300"/>
                </a:solidFill>
              </a:defRPr>
            </a:pPr>
            <a:r>
              <a:rPr dirty="0">
                <a:solidFill>
                  <a:srgbClr val="C00000"/>
                </a:solidFill>
              </a:rPr>
              <a:t>CERN experiment UA9:</a:t>
            </a:r>
            <a:r>
              <a:rPr b="0" dirty="0">
                <a:solidFill>
                  <a:srgbClr val="C00000"/>
                </a:solidFill>
              </a:rPr>
              <a:t> </a:t>
            </a:r>
            <a:r>
              <a:rPr b="0" dirty="0">
                <a:solidFill>
                  <a:srgbClr val="C00000"/>
                </a:solidFill>
                <a:latin typeface="Arial Narrow"/>
                <a:ea typeface="Arial Narrow"/>
                <a:cs typeface="Arial Narrow"/>
                <a:sym typeface="Arial Narrow"/>
              </a:rPr>
              <a:t>W. </a:t>
            </a:r>
            <a:r>
              <a:rPr b="0" dirty="0" err="1">
                <a:solidFill>
                  <a:srgbClr val="C00000"/>
                </a:solidFill>
                <a:latin typeface="Arial Narrow"/>
                <a:ea typeface="Arial Narrow"/>
                <a:cs typeface="Arial Narrow"/>
                <a:sym typeface="Arial Narrow"/>
              </a:rPr>
              <a:t>Scandale</a:t>
            </a:r>
            <a:r>
              <a:rPr b="0" dirty="0">
                <a:solidFill>
                  <a:srgbClr val="C00000"/>
                </a:solidFill>
                <a:latin typeface="Arial Narrow"/>
                <a:ea typeface="Arial Narrow"/>
                <a:cs typeface="Arial Narrow"/>
                <a:sym typeface="Arial Narrow"/>
              </a:rPr>
              <a:t> et al. </a:t>
            </a:r>
            <a:r>
              <a:rPr b="0" dirty="0">
                <a:solidFill>
                  <a:srgbClr val="000099"/>
                </a:solidFill>
                <a:latin typeface="Arial Narrow"/>
                <a:ea typeface="Arial Narrow"/>
                <a:cs typeface="Arial Narrow"/>
                <a:sym typeface="Arial Narrow"/>
              </a:rPr>
              <a:t>Phys. Rev. Lett. 101 (</a:t>
            </a:r>
            <a:r>
              <a:rPr b="0" dirty="0">
                <a:latin typeface="Arial Narrow"/>
                <a:ea typeface="Arial Narrow"/>
                <a:cs typeface="Arial Narrow"/>
                <a:sym typeface="Arial Narrow"/>
              </a:rPr>
              <a:t>2008</a:t>
            </a:r>
            <a:r>
              <a:rPr b="0" dirty="0">
                <a:solidFill>
                  <a:srgbClr val="000099"/>
                </a:solidFill>
                <a:latin typeface="Arial Narrow"/>
                <a:ea typeface="Arial Narrow"/>
                <a:cs typeface="Arial Narrow"/>
                <a:sym typeface="Arial Narrow"/>
              </a:rPr>
              <a:t>) 164801; Phys. Lett. B 680 (</a:t>
            </a:r>
            <a:r>
              <a:rPr b="0" dirty="0">
                <a:latin typeface="Arial Narrow"/>
                <a:ea typeface="Arial Narrow"/>
                <a:cs typeface="Arial Narrow"/>
                <a:sym typeface="Arial Narrow"/>
              </a:rPr>
              <a:t>2009</a:t>
            </a:r>
            <a:r>
              <a:rPr b="0" dirty="0">
                <a:solidFill>
                  <a:srgbClr val="000099"/>
                </a:solidFill>
                <a:latin typeface="Arial Narrow"/>
                <a:ea typeface="Arial Narrow"/>
                <a:cs typeface="Arial Narrow"/>
                <a:sym typeface="Arial Narrow"/>
              </a:rPr>
              <a:t>) 301</a:t>
            </a:r>
            <a:r>
              <a:rPr b="0" dirty="0">
                <a:solidFill>
                  <a:srgbClr val="000099"/>
                </a:solidFill>
              </a:rPr>
              <a:t> </a:t>
            </a:r>
          </a:p>
        </p:txBody>
      </p:sp>
      <p:pic>
        <p:nvPicPr>
          <p:cNvPr id="117" name="Guidi-2009" descr="Guidi-2009"/>
          <p:cNvPicPr>
            <a:picLocks noChangeAspect="1"/>
          </p:cNvPicPr>
          <p:nvPr/>
        </p:nvPicPr>
        <p:blipFill>
          <a:blip r:embed="rId6"/>
          <a:stretch>
            <a:fillRect/>
          </a:stretch>
        </p:blipFill>
        <p:spPr>
          <a:xfrm>
            <a:off x="4868862" y="3991976"/>
            <a:ext cx="2808288" cy="2392363"/>
          </a:xfrm>
          <a:prstGeom prst="rect">
            <a:avLst/>
          </a:prstGeom>
          <a:ln w="12700">
            <a:miter lim="400000"/>
          </a:ln>
        </p:spPr>
      </p:pic>
      <p:sp>
        <p:nvSpPr>
          <p:cNvPr id="120" name="Slide Number"/>
          <p:cNvSpPr txBox="1">
            <a:spLocks noGrp="1"/>
          </p:cNvSpPr>
          <p:nvPr>
            <p:ph type="sldNum" sz="quarter" idx="2"/>
          </p:nvPr>
        </p:nvSpPr>
        <p:spPr>
          <a:xfrm>
            <a:off x="8876433" y="6640512"/>
            <a:ext cx="174772"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11</a:t>
            </a:fld>
            <a:endParaRPr/>
          </a:p>
        </p:txBody>
      </p:sp>
      <p:sp>
        <p:nvSpPr>
          <p:cNvPr id="7" name="TextBox 6">
            <a:extLst>
              <a:ext uri="{FF2B5EF4-FFF2-40B4-BE49-F238E27FC236}">
                <a16:creationId xmlns:a16="http://schemas.microsoft.com/office/drawing/2014/main" id="{2AB2383C-B4FC-707D-3FB6-FAEB58E2761B}"/>
              </a:ext>
            </a:extLst>
          </p:cNvPr>
          <p:cNvSpPr txBox="1"/>
          <p:nvPr/>
        </p:nvSpPr>
        <p:spPr>
          <a:xfrm>
            <a:off x="1260999" y="611201"/>
            <a:ext cx="6621999"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DE" sz="2000" b="1" dirty="0">
                <a:solidFill>
                  <a:srgbClr val="CC7A25"/>
                </a:solidFill>
              </a:rPr>
              <a:t>Stochastic mechanism of deflection of high-energy </a:t>
            </a:r>
          </a:p>
          <a:p>
            <a:pPr algn="ctr"/>
            <a:r>
              <a:rPr lang="en-DE" sz="2000" b="1" dirty="0">
                <a:solidFill>
                  <a:srgbClr val="CC7A25"/>
                </a:solidFill>
              </a:rPr>
              <a:t>charged particle beam in a bent crystal</a:t>
            </a:r>
            <a:endParaRPr lang="en-DE" sz="1400" dirty="0">
              <a:solidFill>
                <a:srgbClr val="0020B8"/>
              </a:solidFill>
            </a:endParaRPr>
          </a:p>
        </p:txBody>
      </p:sp>
      <p:sp>
        <p:nvSpPr>
          <p:cNvPr id="9" name="TextBox 8">
            <a:extLst>
              <a:ext uri="{FF2B5EF4-FFF2-40B4-BE49-F238E27FC236}">
                <a16:creationId xmlns:a16="http://schemas.microsoft.com/office/drawing/2014/main" id="{2678883B-5ED4-FA5C-54BE-5B9AC6986855}"/>
              </a:ext>
            </a:extLst>
          </p:cNvPr>
          <p:cNvSpPr txBox="1"/>
          <p:nvPr/>
        </p:nvSpPr>
        <p:spPr>
          <a:xfrm>
            <a:off x="906510" y="1332474"/>
            <a:ext cx="769296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400" b="1" dirty="0">
                <a:solidFill>
                  <a:srgbClr val="CC3300"/>
                </a:solidFill>
              </a:rPr>
              <a:t>Predicted in KIPT: </a:t>
            </a:r>
            <a:r>
              <a:rPr lang="en-DE" sz="1400" dirty="0">
                <a:solidFill>
                  <a:srgbClr val="C00000"/>
                </a:solidFill>
              </a:rPr>
              <a:t>A.A. Greenenko, N.F. Shul'ga, </a:t>
            </a:r>
            <a:r>
              <a:rPr lang="en-DE" sz="1400" dirty="0">
                <a:solidFill>
                  <a:srgbClr val="0020B8"/>
                </a:solidFill>
              </a:rPr>
              <a:t>JETP Lett., 54 (</a:t>
            </a:r>
            <a:r>
              <a:rPr lang="en-DE" sz="1400" dirty="0">
                <a:solidFill>
                  <a:srgbClr val="FF0000"/>
                </a:solidFill>
              </a:rPr>
              <a:t>1991</a:t>
            </a:r>
            <a:r>
              <a:rPr lang="en-DE" sz="1400" dirty="0">
                <a:solidFill>
                  <a:srgbClr val="0020B8"/>
                </a:solidFill>
              </a:rPr>
              <a:t>) 520;  NIM B 173 (2001) 178.</a:t>
            </a:r>
            <a:endParaRPr lang="en-DE" sz="1400"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2012 State Prize of Ukraine in the Field of Science and Technology"/>
          <p:cNvSpPr txBox="1"/>
          <p:nvPr/>
        </p:nvSpPr>
        <p:spPr>
          <a:xfrm>
            <a:off x="1475415" y="702019"/>
            <a:ext cx="7033334" cy="12464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100" b="1">
                <a:solidFill>
                  <a:schemeClr val="accent6">
                    <a:satOff val="-35873"/>
                    <a:lumOff val="-12431"/>
                  </a:schemeClr>
                </a:solidFill>
              </a:defRPr>
            </a:lvl1pPr>
          </a:lstStyle>
          <a:p>
            <a:pPr algn="ctr"/>
            <a:r>
              <a:rPr lang="en-GB" sz="1800" dirty="0">
                <a:solidFill>
                  <a:srgbClr val="CC7A25"/>
                </a:solidFill>
                <a:latin typeface="Calibri" panose="020F0502020204030204" pitchFamily="34" charset="0"/>
                <a:cs typeface="Calibri" panose="020F0502020204030204" pitchFamily="34" charset="0"/>
              </a:rPr>
              <a:t>For a series of studies on the dynamics of relativistic particle beams </a:t>
            </a:r>
            <a:endParaRPr lang="ru-RU" sz="1800" dirty="0">
              <a:solidFill>
                <a:srgbClr val="CC7A25"/>
              </a:solidFill>
              <a:latin typeface="Calibri" panose="020F0502020204030204" pitchFamily="34" charset="0"/>
              <a:cs typeface="Calibri" panose="020F0502020204030204" pitchFamily="34" charset="0"/>
            </a:endParaRPr>
          </a:p>
          <a:p>
            <a:pPr algn="ctr"/>
            <a:r>
              <a:rPr lang="en-GB" sz="1800" dirty="0">
                <a:solidFill>
                  <a:srgbClr val="CC7A25"/>
                </a:solidFill>
                <a:latin typeface="Calibri" panose="020F0502020204030204" pitchFamily="34" charset="0"/>
                <a:cs typeface="Calibri" panose="020F0502020204030204" pitchFamily="34" charset="0"/>
              </a:rPr>
              <a:t>and its radiation in crystals, a group of researchers from the department</a:t>
            </a:r>
            <a:r>
              <a:rPr lang="en-US" sz="1800" dirty="0">
                <a:solidFill>
                  <a:srgbClr val="CC7A25"/>
                </a:solidFill>
                <a:latin typeface="Calibri" panose="020F0502020204030204" pitchFamily="34" charset="0"/>
                <a:cs typeface="Calibri" panose="020F0502020204030204" pitchFamily="34" charset="0"/>
              </a:rPr>
              <a:t>,</a:t>
            </a:r>
            <a:endParaRPr lang="ru-RU" sz="1800" dirty="0">
              <a:solidFill>
                <a:srgbClr val="CC7A25"/>
              </a:solidFill>
              <a:latin typeface="Calibri" panose="020F0502020204030204" pitchFamily="34" charset="0"/>
              <a:cs typeface="Calibri" panose="020F0502020204030204" pitchFamily="34" charset="0"/>
            </a:endParaRPr>
          </a:p>
          <a:p>
            <a:pPr algn="ctr"/>
            <a:r>
              <a:rPr lang="en-GB" sz="1800" dirty="0">
                <a:solidFill>
                  <a:srgbClr val="CC7A25"/>
                </a:solidFill>
                <a:latin typeface="Calibri" panose="020F0502020204030204" pitchFamily="34" charset="0"/>
                <a:cs typeface="Calibri" panose="020F0502020204030204" pitchFamily="34" charset="0"/>
              </a:rPr>
              <a:t>which had been led for many years by Nikolai Shul’ga,</a:t>
            </a:r>
            <a:r>
              <a:rPr lang="ru-RU" sz="1800" dirty="0">
                <a:solidFill>
                  <a:srgbClr val="CC7A25"/>
                </a:solidFill>
                <a:latin typeface="Calibri" panose="020F0502020204030204" pitchFamily="34" charset="0"/>
                <a:cs typeface="Calibri" panose="020F0502020204030204" pitchFamily="34" charset="0"/>
              </a:rPr>
              <a:t> </a:t>
            </a:r>
            <a:r>
              <a:rPr lang="en-GB" sz="1800" dirty="0">
                <a:solidFill>
                  <a:srgbClr val="CC7A25"/>
                </a:solidFill>
                <a:latin typeface="Calibri" panose="020F0502020204030204" pitchFamily="34" charset="0"/>
                <a:cs typeface="Calibri" panose="020F0502020204030204" pitchFamily="34" charset="0"/>
              </a:rPr>
              <a:t>was awarded </a:t>
            </a:r>
          </a:p>
          <a:p>
            <a:pPr algn="ctr"/>
            <a:r>
              <a:rPr lang="en-GB" sz="1800" dirty="0">
                <a:solidFill>
                  <a:srgbClr val="CC7A25"/>
                </a:solidFill>
                <a:latin typeface="Calibri" panose="020F0502020204030204" pitchFamily="34" charset="0"/>
                <a:cs typeface="Calibri" panose="020F0502020204030204" pitchFamily="34" charset="0"/>
              </a:rPr>
              <a:t>the 2012 Ukrainian State Prize in Science and Technology</a:t>
            </a:r>
            <a:r>
              <a:rPr lang="en-GB" dirty="0">
                <a:solidFill>
                  <a:srgbClr val="CC7A25"/>
                </a:solidFill>
                <a:latin typeface="Calibri" panose="020F0502020204030204" pitchFamily="34" charset="0"/>
                <a:cs typeface="Calibri" panose="020F0502020204030204" pitchFamily="34" charset="0"/>
              </a:rPr>
              <a:t>.</a:t>
            </a:r>
          </a:p>
        </p:txBody>
      </p:sp>
      <p:pic>
        <p:nvPicPr>
          <p:cNvPr id="138" name="pasted-movie.png" descr="pasted-movie.png"/>
          <p:cNvPicPr>
            <a:picLocks noChangeAspect="1"/>
          </p:cNvPicPr>
          <p:nvPr/>
        </p:nvPicPr>
        <p:blipFill>
          <a:blip r:embed="rId2"/>
          <a:stretch>
            <a:fillRect/>
          </a:stretch>
        </p:blipFill>
        <p:spPr>
          <a:xfrm>
            <a:off x="7919453" y="2061530"/>
            <a:ext cx="827195" cy="1418046"/>
          </a:xfrm>
          <a:prstGeom prst="rect">
            <a:avLst/>
          </a:prstGeom>
          <a:ln w="12700">
            <a:miter lim="400000"/>
          </a:ln>
        </p:spPr>
      </p:pic>
      <p:pic>
        <p:nvPicPr>
          <p:cNvPr id="139" name="pasted-movie.png" descr="pasted-movie.png"/>
          <p:cNvPicPr>
            <a:picLocks noChangeAspect="1"/>
          </p:cNvPicPr>
          <p:nvPr/>
        </p:nvPicPr>
        <p:blipFill>
          <a:blip r:embed="rId3"/>
          <a:stretch>
            <a:fillRect/>
          </a:stretch>
        </p:blipFill>
        <p:spPr>
          <a:xfrm>
            <a:off x="1402245" y="2061530"/>
            <a:ext cx="6079135" cy="4559352"/>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Multiple scattering effect on radiation…"/>
          <p:cNvSpPr txBox="1"/>
          <p:nvPr/>
        </p:nvSpPr>
        <p:spPr>
          <a:xfrm>
            <a:off x="280683" y="1716725"/>
            <a:ext cx="8582634" cy="2134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defTabSz="457200">
              <a:lnSpc>
                <a:spcPct val="130000"/>
              </a:lnSpc>
              <a:defRPr sz="2600" b="1">
                <a:solidFill>
                  <a:srgbClr val="CC7A25"/>
                </a:solidFill>
                <a:latin typeface="+mn-lt"/>
                <a:ea typeface="+mn-ea"/>
                <a:cs typeface="+mn-cs"/>
                <a:sym typeface="Helvetica"/>
              </a:defRPr>
            </a:pPr>
            <a:r>
              <a:rPr dirty="0"/>
              <a:t>Multiple scattering effect on radiation </a:t>
            </a:r>
          </a:p>
          <a:p>
            <a:pPr algn="ctr" defTabSz="457200">
              <a:lnSpc>
                <a:spcPct val="130000"/>
              </a:lnSpc>
              <a:defRPr sz="2600" b="1">
                <a:solidFill>
                  <a:srgbClr val="CC7A25"/>
                </a:solidFill>
                <a:latin typeface="+mn-lt"/>
                <a:ea typeface="+mn-ea"/>
                <a:cs typeface="+mn-cs"/>
                <a:sym typeface="Helvetica"/>
              </a:defRPr>
            </a:pPr>
            <a:r>
              <a:rPr dirty="0"/>
              <a:t>of ultra relativistic electrons in matter: </a:t>
            </a:r>
            <a:endParaRPr sz="800" dirty="0"/>
          </a:p>
          <a:p>
            <a:pPr algn="ctr" defTabSz="457200">
              <a:lnSpc>
                <a:spcPct val="130000"/>
              </a:lnSpc>
              <a:defRPr sz="2600" b="1">
                <a:solidFill>
                  <a:srgbClr val="CC7A25"/>
                </a:solidFill>
                <a:latin typeface="+mn-lt"/>
                <a:ea typeface="+mn-ea"/>
                <a:cs typeface="+mn-cs"/>
                <a:sym typeface="Helvetica"/>
              </a:defRPr>
            </a:pPr>
            <a:r>
              <a:rPr dirty="0"/>
              <a:t>Landau-Pomeranchuk-Migdal (LPM) &amp; </a:t>
            </a:r>
          </a:p>
          <a:p>
            <a:pPr algn="ctr" defTabSz="457200">
              <a:lnSpc>
                <a:spcPct val="130000"/>
              </a:lnSpc>
              <a:defRPr sz="2600" b="1">
                <a:solidFill>
                  <a:srgbClr val="CC7A25"/>
                </a:solidFill>
                <a:latin typeface="+mn-lt"/>
                <a:ea typeface="+mn-ea"/>
                <a:cs typeface="+mn-cs"/>
                <a:sym typeface="Helvetica"/>
              </a:defRPr>
            </a:pPr>
            <a:r>
              <a:rPr dirty="0"/>
              <a:t>Ternovsky-Shul’ga-Fomin (TSF) effects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lide Number"/>
          <p:cNvSpPr txBox="1">
            <a:spLocks noGrp="1"/>
          </p:cNvSpPr>
          <p:nvPr>
            <p:ph type="sldNum" sz="quarter" idx="2"/>
          </p:nvPr>
        </p:nvSpPr>
        <p:spPr>
          <a:xfrm>
            <a:off x="8841117" y="6640512"/>
            <a:ext cx="245404"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14</a:t>
            </a:fld>
            <a:endParaRPr/>
          </a:p>
        </p:txBody>
      </p:sp>
      <p:sp>
        <p:nvSpPr>
          <p:cNvPr id="145" name="Classical Electrodynamics:"/>
          <p:cNvSpPr txBox="1"/>
          <p:nvPr/>
        </p:nvSpPr>
        <p:spPr>
          <a:xfrm>
            <a:off x="167285" y="1271493"/>
            <a:ext cx="3080328"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0000F5"/>
                </a:solidFill>
                <a:latin typeface="Arial Narrow"/>
                <a:ea typeface="Arial Narrow"/>
                <a:cs typeface="Arial Narrow"/>
                <a:sym typeface="Arial Narrow"/>
              </a:defRPr>
            </a:lvl1pPr>
          </a:lstStyle>
          <a:p>
            <a:r>
              <a:rPr sz="1800" b="1" dirty="0">
                <a:solidFill>
                  <a:schemeClr val="accent2"/>
                </a:solidFill>
                <a:latin typeface="+mj-lt"/>
              </a:rPr>
              <a:t>Classical Electrodynamics:</a:t>
            </a:r>
          </a:p>
        </p:txBody>
      </p:sp>
      <p:sp>
        <p:nvSpPr>
          <p:cNvPr id="146" name="Quantum Electrodynamics :"/>
          <p:cNvSpPr txBox="1"/>
          <p:nvPr/>
        </p:nvSpPr>
        <p:spPr>
          <a:xfrm>
            <a:off x="167285" y="2690011"/>
            <a:ext cx="3093152"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solidFill>
                  <a:srgbClr val="0000F5"/>
                </a:solidFill>
                <a:latin typeface="Arial Narrow"/>
                <a:ea typeface="Arial Narrow"/>
                <a:cs typeface="Arial Narrow"/>
                <a:sym typeface="Arial Narrow"/>
              </a:defRPr>
            </a:lvl1pPr>
          </a:lstStyle>
          <a:p>
            <a:r>
              <a:rPr sz="1800" b="1" dirty="0">
                <a:solidFill>
                  <a:schemeClr val="accent2"/>
                </a:solidFill>
                <a:latin typeface="+mj-lt"/>
              </a:rPr>
              <a:t>Quantum Electrodynamics:</a:t>
            </a:r>
          </a:p>
        </p:txBody>
      </p:sp>
      <p:sp>
        <p:nvSpPr>
          <p:cNvPr id="148" name="Text"/>
          <p:cNvSpPr txBox="1"/>
          <p:nvPr/>
        </p:nvSpPr>
        <p:spPr>
          <a:xfrm>
            <a:off x="4500880" y="3294379"/>
            <a:ext cx="1100781" cy="269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defTabSz="457200">
              <a:defRPr sz="1200">
                <a:latin typeface="Times Roman"/>
                <a:ea typeface="Times Roman"/>
                <a:cs typeface="Times Roman"/>
                <a:sym typeface="Times Roman"/>
              </a:defRPr>
            </a:lvl1pPr>
          </a:lstStyle>
          <a:p>
            <a:pPr>
              <a:defRPr sz="2666" b="1">
                <a:latin typeface="Times New Roman"/>
                <a:ea typeface="Times New Roman"/>
                <a:cs typeface="Times New Roman"/>
                <a:sym typeface="Times New Roman"/>
              </a:defRPr>
            </a:pPr>
            <a:r>
              <a:rPr sz="1200" b="0">
                <a:latin typeface="Times Roman"/>
                <a:ea typeface="Times Roman"/>
                <a:cs typeface="Times Roman"/>
                <a:sym typeface="Times Roman"/>
              </a:rPr>
              <a:t> </a:t>
            </a:r>
          </a:p>
        </p:txBody>
      </p:sp>
      <p:graphicFrame>
        <p:nvGraphicFramePr>
          <p:cNvPr id="2" name="Object 1">
            <a:extLst>
              <a:ext uri="{FF2B5EF4-FFF2-40B4-BE49-F238E27FC236}">
                <a16:creationId xmlns:a16="http://schemas.microsoft.com/office/drawing/2014/main" id="{1BC01E5A-8202-AB9B-A440-382701F4FEA0}"/>
              </a:ext>
            </a:extLst>
          </p:cNvPr>
          <p:cNvGraphicFramePr>
            <a:graphicFrameLocks noChangeAspect="1"/>
          </p:cNvGraphicFramePr>
          <p:nvPr>
            <p:extLst>
              <p:ext uri="{D42A27DB-BD31-4B8C-83A1-F6EECF244321}">
                <p14:modId xmlns:p14="http://schemas.microsoft.com/office/powerpoint/2010/main" val="634343455"/>
              </p:ext>
            </p:extLst>
          </p:nvPr>
        </p:nvGraphicFramePr>
        <p:xfrm>
          <a:off x="320487" y="2772613"/>
          <a:ext cx="2376686" cy="1582013"/>
        </p:xfrm>
        <a:graphic>
          <a:graphicData uri="http://schemas.openxmlformats.org/presentationml/2006/ole">
            <mc:AlternateContent xmlns:mc="http://schemas.openxmlformats.org/markup-compatibility/2006">
              <mc:Choice xmlns:v="urn:schemas-microsoft-com:vml" Requires="v">
                <p:oleObj name="Picture" r:id="rId2" imgW="16459200" imgH="10985500" progId="Word.Picture.8">
                  <p:embed/>
                </p:oleObj>
              </mc:Choice>
              <mc:Fallback>
                <p:oleObj name="Picture" r:id="rId2" imgW="16459200" imgH="10985500" progId="Word.Picture.8">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87" y="2772613"/>
                        <a:ext cx="2376686" cy="1582013"/>
                      </a:xfrm>
                      <a:prstGeom prst="rect">
                        <a:avLst/>
                      </a:prstGeom>
                      <a:noFill/>
                    </p:spPr>
                  </p:pic>
                </p:oleObj>
              </mc:Fallback>
            </mc:AlternateContent>
          </a:graphicData>
        </a:graphic>
      </p:graphicFrame>
      <p:graphicFrame>
        <p:nvGraphicFramePr>
          <p:cNvPr id="3" name="Object 2">
            <a:extLst>
              <a:ext uri="{FF2B5EF4-FFF2-40B4-BE49-F238E27FC236}">
                <a16:creationId xmlns:a16="http://schemas.microsoft.com/office/drawing/2014/main" id="{2C555472-F766-BD52-E18C-A2D5D8E3553D}"/>
              </a:ext>
            </a:extLst>
          </p:cNvPr>
          <p:cNvGraphicFramePr>
            <a:graphicFrameLocks noChangeAspect="1"/>
          </p:cNvGraphicFramePr>
          <p:nvPr>
            <p:extLst>
              <p:ext uri="{D42A27DB-BD31-4B8C-83A1-F6EECF244321}">
                <p14:modId xmlns:p14="http://schemas.microsoft.com/office/powerpoint/2010/main" val="719916591"/>
              </p:ext>
            </p:extLst>
          </p:nvPr>
        </p:nvGraphicFramePr>
        <p:xfrm>
          <a:off x="3688422" y="2468571"/>
          <a:ext cx="2928075" cy="827320"/>
        </p:xfrm>
        <a:graphic>
          <a:graphicData uri="http://schemas.openxmlformats.org/presentationml/2006/ole">
            <mc:AlternateContent xmlns:mc="http://schemas.openxmlformats.org/markup-compatibility/2006">
              <mc:Choice xmlns:v="urn:schemas-microsoft-com:vml" Requires="v">
                <p:oleObj r:id="rId4" imgW="40373300" imgH="11404600" progId="Equation.DSMT4">
                  <p:embed/>
                </p:oleObj>
              </mc:Choice>
              <mc:Fallback>
                <p:oleObj r:id="rId4" imgW="40373300" imgH="11404600" progId="Equation.DSMT4">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8422" y="2468571"/>
                        <a:ext cx="2928075" cy="827320"/>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79AC1ACF-A659-B6DF-C16B-7391EE6A6CE4}"/>
              </a:ext>
            </a:extLst>
          </p:cNvPr>
          <p:cNvGraphicFramePr>
            <a:graphicFrameLocks noChangeAspect="1"/>
          </p:cNvGraphicFramePr>
          <p:nvPr>
            <p:extLst>
              <p:ext uri="{D42A27DB-BD31-4B8C-83A1-F6EECF244321}">
                <p14:modId xmlns:p14="http://schemas.microsoft.com/office/powerpoint/2010/main" val="978796423"/>
              </p:ext>
            </p:extLst>
          </p:nvPr>
        </p:nvGraphicFramePr>
        <p:xfrm>
          <a:off x="3824478" y="1085917"/>
          <a:ext cx="3825289" cy="695507"/>
        </p:xfrm>
        <a:graphic>
          <a:graphicData uri="http://schemas.openxmlformats.org/presentationml/2006/ole">
            <mc:AlternateContent xmlns:mc="http://schemas.openxmlformats.org/markup-compatibility/2006">
              <mc:Choice xmlns:v="urn:schemas-microsoft-com:vml" Requires="v">
                <p:oleObj r:id="rId6" imgW="55880000" imgH="10236200" progId="Equation.DSMT4">
                  <p:embed/>
                </p:oleObj>
              </mc:Choice>
              <mc:Fallback>
                <p:oleObj r:id="rId6" imgW="55880000" imgH="102362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4478" y="1085917"/>
                        <a:ext cx="3825289" cy="695507"/>
                      </a:xfrm>
                      <a:prstGeom prst="rect">
                        <a:avLst/>
                      </a:prstGeom>
                      <a:noFill/>
                    </p:spPr>
                  </p:pic>
                </p:oleObj>
              </mc:Fallback>
            </mc:AlternateContent>
          </a:graphicData>
        </a:graphic>
      </p:graphicFrame>
      <p:sp>
        <p:nvSpPr>
          <p:cNvPr id="6" name="Rectangle 6">
            <a:extLst>
              <a:ext uri="{FF2B5EF4-FFF2-40B4-BE49-F238E27FC236}">
                <a16:creationId xmlns:a16="http://schemas.microsoft.com/office/drawing/2014/main" id="{CC93A9D1-145A-9BC4-AD39-106D8A8ACD47}"/>
              </a:ext>
            </a:extLst>
          </p:cNvPr>
          <p:cNvSpPr>
            <a:spLocks noChangeArrowheads="1"/>
          </p:cNvSpPr>
          <p:nvPr/>
        </p:nvSpPr>
        <p:spPr bwMode="auto">
          <a:xfrm>
            <a:off x="3211286" y="2012837"/>
            <a:ext cx="83589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DE"/>
          </a:p>
        </p:txBody>
      </p:sp>
      <p:graphicFrame>
        <p:nvGraphicFramePr>
          <p:cNvPr id="7" name="Object 6">
            <a:extLst>
              <a:ext uri="{FF2B5EF4-FFF2-40B4-BE49-F238E27FC236}">
                <a16:creationId xmlns:a16="http://schemas.microsoft.com/office/drawing/2014/main" id="{61DB4DE7-1266-A4FD-9FF4-C921D3B5ACBD}"/>
              </a:ext>
            </a:extLst>
          </p:cNvPr>
          <p:cNvGraphicFramePr>
            <a:graphicFrameLocks noChangeAspect="1"/>
          </p:cNvGraphicFramePr>
          <p:nvPr>
            <p:extLst>
              <p:ext uri="{D42A27DB-BD31-4B8C-83A1-F6EECF244321}">
                <p14:modId xmlns:p14="http://schemas.microsoft.com/office/powerpoint/2010/main" val="3825947212"/>
              </p:ext>
            </p:extLst>
          </p:nvPr>
        </p:nvGraphicFramePr>
        <p:xfrm>
          <a:off x="3824478" y="1917745"/>
          <a:ext cx="4442590" cy="361097"/>
        </p:xfrm>
        <a:graphic>
          <a:graphicData uri="http://schemas.openxmlformats.org/presentationml/2006/ole">
            <mc:AlternateContent xmlns:mc="http://schemas.openxmlformats.org/markup-compatibility/2006">
              <mc:Choice xmlns:v="urn:schemas-microsoft-com:vml" Requires="v">
                <p:oleObj r:id="rId8" imgW="65532000" imgH="5270500" progId="Equation.DSMT4">
                  <p:embed/>
                </p:oleObj>
              </mc:Choice>
              <mc:Fallback>
                <p:oleObj r:id="rId8" imgW="65532000" imgH="52705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4478" y="1917745"/>
                        <a:ext cx="4442590" cy="361097"/>
                      </a:xfrm>
                      <a:prstGeom prst="rect">
                        <a:avLst/>
                      </a:prstGeom>
                      <a:noFill/>
                    </p:spPr>
                  </p:pic>
                </p:oleObj>
              </mc:Fallback>
            </mc:AlternateContent>
          </a:graphicData>
        </a:graphic>
      </p:graphicFrame>
      <p:sp>
        <p:nvSpPr>
          <p:cNvPr id="8" name="2012 State Prize of Ukraine in the Field of Science and Technology">
            <a:extLst>
              <a:ext uri="{FF2B5EF4-FFF2-40B4-BE49-F238E27FC236}">
                <a16:creationId xmlns:a16="http://schemas.microsoft.com/office/drawing/2014/main" id="{3DF21479-9A72-A440-9DBE-3DF8FAF537A6}"/>
              </a:ext>
            </a:extLst>
          </p:cNvPr>
          <p:cNvSpPr txBox="1"/>
          <p:nvPr/>
        </p:nvSpPr>
        <p:spPr>
          <a:xfrm>
            <a:off x="1818897" y="672494"/>
            <a:ext cx="6582441"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100" b="1">
                <a:solidFill>
                  <a:schemeClr val="accent6">
                    <a:satOff val="-35873"/>
                    <a:lumOff val="-12431"/>
                  </a:schemeClr>
                </a:solidFill>
              </a:defRPr>
            </a:lvl1pPr>
          </a:lstStyle>
          <a:p>
            <a:r>
              <a:rPr lang="en-US" sz="2000" dirty="0">
                <a:solidFill>
                  <a:srgbClr val="CC7A25"/>
                </a:solidFill>
                <a:latin typeface="Calibri" panose="020F0502020204030204" pitchFamily="34" charset="0"/>
                <a:cs typeface="Calibri" panose="020F0502020204030204" pitchFamily="34" charset="0"/>
              </a:rPr>
              <a:t>Radiation of charged particle at scattering in an external</a:t>
            </a:r>
            <a:r>
              <a:rPr sz="2000" dirty="0">
                <a:solidFill>
                  <a:srgbClr val="CC7A25"/>
                </a:solidFill>
                <a:latin typeface="Calibri" panose="020F0502020204030204" pitchFamily="34" charset="0"/>
                <a:cs typeface="Calibri" panose="020F0502020204030204" pitchFamily="34" charset="0"/>
              </a:rPr>
              <a:t> </a:t>
            </a:r>
            <a:r>
              <a:rPr lang="en-US" sz="2000" dirty="0">
                <a:solidFill>
                  <a:srgbClr val="CC7A25"/>
                </a:solidFill>
                <a:latin typeface="Calibri" panose="020F0502020204030204" pitchFamily="34" charset="0"/>
                <a:cs typeface="Calibri" panose="020F0502020204030204" pitchFamily="34" charset="0"/>
              </a:rPr>
              <a:t>f</a:t>
            </a:r>
            <a:r>
              <a:rPr sz="2000" dirty="0">
                <a:solidFill>
                  <a:srgbClr val="CC7A25"/>
                </a:solidFill>
                <a:latin typeface="Calibri" panose="020F0502020204030204" pitchFamily="34" charset="0"/>
                <a:cs typeface="Calibri" panose="020F0502020204030204" pitchFamily="34" charset="0"/>
              </a:rPr>
              <a:t>ield</a:t>
            </a:r>
          </a:p>
        </p:txBody>
      </p:sp>
      <p:sp>
        <p:nvSpPr>
          <p:cNvPr id="10" name="Oval 9">
            <a:extLst>
              <a:ext uri="{FF2B5EF4-FFF2-40B4-BE49-F238E27FC236}">
                <a16:creationId xmlns:a16="http://schemas.microsoft.com/office/drawing/2014/main" id="{36CAC4EE-F3C1-8C72-82A0-965A44B6A96E}"/>
              </a:ext>
            </a:extLst>
          </p:cNvPr>
          <p:cNvSpPr/>
          <p:nvPr/>
        </p:nvSpPr>
        <p:spPr>
          <a:xfrm>
            <a:off x="1089853" y="1807785"/>
            <a:ext cx="742450" cy="730022"/>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j-lt"/>
              <a:ea typeface="+mj-ea"/>
              <a:cs typeface="+mj-cs"/>
              <a:sym typeface="Arial"/>
            </a:endParaRPr>
          </a:p>
        </p:txBody>
      </p:sp>
      <p:cxnSp>
        <p:nvCxnSpPr>
          <p:cNvPr id="13" name="Curved Connector 12">
            <a:extLst>
              <a:ext uri="{FF2B5EF4-FFF2-40B4-BE49-F238E27FC236}">
                <a16:creationId xmlns:a16="http://schemas.microsoft.com/office/drawing/2014/main" id="{1AF83DC1-2D5D-0257-F062-6297FDE7ED31}"/>
              </a:ext>
            </a:extLst>
          </p:cNvPr>
          <p:cNvCxnSpPr>
            <a:cxnSpLocks/>
          </p:cNvCxnSpPr>
          <p:nvPr/>
        </p:nvCxnSpPr>
        <p:spPr>
          <a:xfrm flipV="1">
            <a:off x="207568" y="1851990"/>
            <a:ext cx="2116568" cy="485898"/>
          </a:xfrm>
          <a:prstGeom prst="curvedConnector3">
            <a:avLst>
              <a:gd name="adj1" fmla="val 58640"/>
            </a:avLst>
          </a:prstGeom>
          <a:ln w="12700" cap="rnd">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FAC57C5A-0256-38EA-EAC4-5BADF8CC00B0}"/>
              </a:ext>
            </a:extLst>
          </p:cNvPr>
          <p:cNvSpPr txBox="1"/>
          <p:nvPr/>
        </p:nvSpPr>
        <p:spPr>
          <a:xfrm>
            <a:off x="320487" y="2015280"/>
            <a:ext cx="219694"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1600" b="0" i="1"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Arial"/>
              </a:rPr>
              <a:t>e</a:t>
            </a:r>
          </a:p>
        </p:txBody>
      </p:sp>
      <p:sp>
        <p:nvSpPr>
          <p:cNvPr id="27" name="TextBox 26">
            <a:extLst>
              <a:ext uri="{FF2B5EF4-FFF2-40B4-BE49-F238E27FC236}">
                <a16:creationId xmlns:a16="http://schemas.microsoft.com/office/drawing/2014/main" id="{9B5752EE-85BC-52FB-C8B0-EB5BCE6A00ED}"/>
              </a:ext>
            </a:extLst>
          </p:cNvPr>
          <p:cNvSpPr txBox="1"/>
          <p:nvPr/>
        </p:nvSpPr>
        <p:spPr>
          <a:xfrm>
            <a:off x="1993227" y="1583829"/>
            <a:ext cx="169985"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1600" b="1" i="0" u="none" strike="noStrike" cap="none" spc="0" normalizeH="0" baseline="0" dirty="0">
                <a:ln>
                  <a:noFill/>
                </a:ln>
                <a:solidFill>
                  <a:srgbClr val="000000"/>
                </a:solidFill>
                <a:effectLst/>
                <a:uFillTx/>
                <a:latin typeface="+mj-lt"/>
                <a:ea typeface="+mj-ea"/>
                <a:cs typeface="+mj-cs"/>
                <a:sym typeface="Arial"/>
              </a:rPr>
              <a:t>v</a:t>
            </a:r>
          </a:p>
        </p:txBody>
      </p:sp>
      <p:sp>
        <p:nvSpPr>
          <p:cNvPr id="34" name="TextBox 33">
            <a:extLst>
              <a:ext uri="{FF2B5EF4-FFF2-40B4-BE49-F238E27FC236}">
                <a16:creationId xmlns:a16="http://schemas.microsoft.com/office/drawing/2014/main" id="{760EEF3F-2F8B-BFA2-2185-B21F36968AD1}"/>
              </a:ext>
            </a:extLst>
          </p:cNvPr>
          <p:cNvSpPr txBox="1"/>
          <p:nvPr/>
        </p:nvSpPr>
        <p:spPr>
          <a:xfrm>
            <a:off x="991575" y="1665843"/>
            <a:ext cx="37026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1400" b="0" i="0" u="none" strike="noStrike" cap="none" spc="0" normalizeH="0" baseline="0" dirty="0">
                <a:ln>
                  <a:noFill/>
                </a:ln>
                <a:solidFill>
                  <a:srgbClr val="000000"/>
                </a:solidFill>
                <a:effectLst/>
                <a:uFillTx/>
                <a:latin typeface="+mj-lt"/>
                <a:ea typeface="+mj-ea"/>
                <a:cs typeface="+mj-cs"/>
                <a:sym typeface="Arial"/>
              </a:rPr>
              <a:t>R</a:t>
            </a:r>
          </a:p>
        </p:txBody>
      </p:sp>
      <p:graphicFrame>
        <p:nvGraphicFramePr>
          <p:cNvPr id="36" name="Object 35">
            <a:extLst>
              <a:ext uri="{FF2B5EF4-FFF2-40B4-BE49-F238E27FC236}">
                <a16:creationId xmlns:a16="http://schemas.microsoft.com/office/drawing/2014/main" id="{AB6AF42C-A92F-45C8-0B79-250F0AEC1849}"/>
              </a:ext>
            </a:extLst>
          </p:cNvPr>
          <p:cNvGraphicFramePr>
            <a:graphicFrameLocks noChangeAspect="1"/>
          </p:cNvGraphicFramePr>
          <p:nvPr>
            <p:extLst>
              <p:ext uri="{D42A27DB-BD31-4B8C-83A1-F6EECF244321}">
                <p14:modId xmlns:p14="http://schemas.microsoft.com/office/powerpoint/2010/main" val="3384430811"/>
              </p:ext>
            </p:extLst>
          </p:nvPr>
        </p:nvGraphicFramePr>
        <p:xfrm>
          <a:off x="3534359" y="3526905"/>
          <a:ext cx="2535703" cy="294994"/>
        </p:xfrm>
        <a:graphic>
          <a:graphicData uri="http://schemas.openxmlformats.org/presentationml/2006/ole">
            <mc:AlternateContent xmlns:mc="http://schemas.openxmlformats.org/markup-compatibility/2006">
              <mc:Choice xmlns:v="urn:schemas-microsoft-com:vml" Requires="v">
                <p:oleObj r:id="rId10" imgW="55295800" imgH="6438900" progId="Equation.DSMT4">
                  <p:embed/>
                </p:oleObj>
              </mc:Choice>
              <mc:Fallback>
                <p:oleObj r:id="rId10" imgW="55295800" imgH="6438900" progId="Equation.DSMT4">
                  <p:embed/>
                  <p:pic>
                    <p:nvPicPr>
                      <p:cNvPr id="0"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359" y="3526905"/>
                        <a:ext cx="2535703" cy="294994"/>
                      </a:xfrm>
                      <a:prstGeom prst="rect">
                        <a:avLst/>
                      </a:prstGeom>
                      <a:noFill/>
                    </p:spPr>
                  </p:pic>
                </p:oleObj>
              </mc:Fallback>
            </mc:AlternateContent>
          </a:graphicData>
        </a:graphic>
      </p:graphicFrame>
      <p:graphicFrame>
        <p:nvGraphicFramePr>
          <p:cNvPr id="37" name="Object 36">
            <a:extLst>
              <a:ext uri="{FF2B5EF4-FFF2-40B4-BE49-F238E27FC236}">
                <a16:creationId xmlns:a16="http://schemas.microsoft.com/office/drawing/2014/main" id="{B4BFBF69-5A05-7524-E8A2-0A9E21C6200B}"/>
              </a:ext>
            </a:extLst>
          </p:cNvPr>
          <p:cNvGraphicFramePr>
            <a:graphicFrameLocks noChangeAspect="1"/>
          </p:cNvGraphicFramePr>
          <p:nvPr>
            <p:extLst>
              <p:ext uri="{D42A27DB-BD31-4B8C-83A1-F6EECF244321}">
                <p14:modId xmlns:p14="http://schemas.microsoft.com/office/powerpoint/2010/main" val="1111117547"/>
              </p:ext>
            </p:extLst>
          </p:nvPr>
        </p:nvGraphicFramePr>
        <p:xfrm>
          <a:off x="7021895" y="3288597"/>
          <a:ext cx="1692222" cy="707306"/>
        </p:xfrm>
        <a:graphic>
          <a:graphicData uri="http://schemas.openxmlformats.org/presentationml/2006/ole">
            <mc:AlternateContent xmlns:mc="http://schemas.openxmlformats.org/markup-compatibility/2006">
              <mc:Choice xmlns:v="urn:schemas-microsoft-com:vml" Requires="v">
                <p:oleObj r:id="rId12" imgW="23114000" imgH="9652000" progId="Equation.DSMT4">
                  <p:embed/>
                </p:oleObj>
              </mc:Choice>
              <mc:Fallback>
                <p:oleObj r:id="rId12" imgW="23114000" imgH="9652000" progId="Equation.DSMT4">
                  <p:embed/>
                  <p:pic>
                    <p:nvPicPr>
                      <p:cNvPr id="0" name="Object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21895" y="3288597"/>
                        <a:ext cx="1692222" cy="707306"/>
                      </a:xfrm>
                      <a:prstGeom prst="rect">
                        <a:avLst/>
                      </a:prstGeom>
                      <a:noFill/>
                    </p:spPr>
                  </p:pic>
                </p:oleObj>
              </mc:Fallback>
            </mc:AlternateContent>
          </a:graphicData>
        </a:graphic>
      </p:graphicFrame>
      <p:sp>
        <p:nvSpPr>
          <p:cNvPr id="39" name="TextBox 38">
            <a:extLst>
              <a:ext uri="{FF2B5EF4-FFF2-40B4-BE49-F238E27FC236}">
                <a16:creationId xmlns:a16="http://schemas.microsoft.com/office/drawing/2014/main" id="{6A2A2B74-63CD-48CF-8DF7-150400CCC488}"/>
              </a:ext>
            </a:extLst>
          </p:cNvPr>
          <p:cNvSpPr txBox="1"/>
          <p:nvPr/>
        </p:nvSpPr>
        <p:spPr>
          <a:xfrm>
            <a:off x="6224122" y="3431313"/>
            <a:ext cx="595074"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400" b="1" dirty="0">
                <a:solidFill>
                  <a:schemeClr val="tx1"/>
                </a:solidFill>
                <a:effectLst/>
                <a:latin typeface="Times New Roman" panose="02020603050405020304" pitchFamily="18" charset="0"/>
                <a:ea typeface="Times New Roman" panose="02020603050405020304" pitchFamily="18" charset="0"/>
              </a:rPr>
              <a:t>=&gt;</a:t>
            </a:r>
            <a:r>
              <a:rPr lang="en-DE" dirty="0">
                <a:effectLst/>
              </a:rPr>
              <a:t> </a:t>
            </a:r>
            <a:endParaRPr lang="en-DE" dirty="0"/>
          </a:p>
        </p:txBody>
      </p:sp>
      <p:sp>
        <p:nvSpPr>
          <p:cNvPr id="40" name="Rectangle 11">
            <a:extLst>
              <a:ext uri="{FF2B5EF4-FFF2-40B4-BE49-F238E27FC236}">
                <a16:creationId xmlns:a16="http://schemas.microsoft.com/office/drawing/2014/main" id="{A68726AF-C4EA-09D9-B2B6-4D963F642080}"/>
              </a:ext>
            </a:extLst>
          </p:cNvPr>
          <p:cNvSpPr>
            <a:spLocks noChangeArrowheads="1"/>
          </p:cNvSpPr>
          <p:nvPr/>
        </p:nvSpPr>
        <p:spPr bwMode="auto">
          <a:xfrm>
            <a:off x="3824479" y="3671064"/>
            <a:ext cx="5950053" cy="328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DE"/>
          </a:p>
        </p:txBody>
      </p:sp>
      <p:graphicFrame>
        <p:nvGraphicFramePr>
          <p:cNvPr id="41" name="Object 40">
            <a:extLst>
              <a:ext uri="{FF2B5EF4-FFF2-40B4-BE49-F238E27FC236}">
                <a16:creationId xmlns:a16="http://schemas.microsoft.com/office/drawing/2014/main" id="{F7E03DFE-E866-31A7-8986-F1D4EE04F06E}"/>
              </a:ext>
            </a:extLst>
          </p:cNvPr>
          <p:cNvGraphicFramePr>
            <a:graphicFrameLocks noChangeAspect="1"/>
          </p:cNvGraphicFramePr>
          <p:nvPr>
            <p:extLst>
              <p:ext uri="{D42A27DB-BD31-4B8C-83A1-F6EECF244321}">
                <p14:modId xmlns:p14="http://schemas.microsoft.com/office/powerpoint/2010/main" val="2164386059"/>
              </p:ext>
            </p:extLst>
          </p:nvPr>
        </p:nvGraphicFramePr>
        <p:xfrm>
          <a:off x="4845289" y="4227707"/>
          <a:ext cx="1236973" cy="351484"/>
        </p:xfrm>
        <a:graphic>
          <a:graphicData uri="http://schemas.openxmlformats.org/presentationml/2006/ole">
            <mc:AlternateContent xmlns:mc="http://schemas.openxmlformats.org/markup-compatibility/2006">
              <mc:Choice xmlns:v="urn:schemas-microsoft-com:vml" Requires="v">
                <p:oleObj r:id="rId14" imgW="16090900" imgH="4686300" progId="Equation.DSMT4">
                  <p:embed/>
                </p:oleObj>
              </mc:Choice>
              <mc:Fallback>
                <p:oleObj r:id="rId14" imgW="16090900" imgH="4686300" progId="Equation.DSMT4">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45289" y="4227707"/>
                        <a:ext cx="1236973" cy="351484"/>
                      </a:xfrm>
                      <a:prstGeom prst="rect">
                        <a:avLst/>
                      </a:prstGeom>
                      <a:noFill/>
                    </p:spPr>
                  </p:pic>
                </p:oleObj>
              </mc:Fallback>
            </mc:AlternateContent>
          </a:graphicData>
        </a:graphic>
      </p:graphicFrame>
      <p:graphicFrame>
        <p:nvGraphicFramePr>
          <p:cNvPr id="43" name="Object 42">
            <a:extLst>
              <a:ext uri="{FF2B5EF4-FFF2-40B4-BE49-F238E27FC236}">
                <a16:creationId xmlns:a16="http://schemas.microsoft.com/office/drawing/2014/main" id="{E1E56D3C-B719-0934-5448-FD683D019AEA}"/>
              </a:ext>
            </a:extLst>
          </p:cNvPr>
          <p:cNvGraphicFramePr>
            <a:graphicFrameLocks noChangeAspect="1"/>
          </p:cNvGraphicFramePr>
          <p:nvPr>
            <p:extLst>
              <p:ext uri="{D42A27DB-BD31-4B8C-83A1-F6EECF244321}">
                <p14:modId xmlns:p14="http://schemas.microsoft.com/office/powerpoint/2010/main" val="350346779"/>
              </p:ext>
            </p:extLst>
          </p:nvPr>
        </p:nvGraphicFramePr>
        <p:xfrm>
          <a:off x="7057073" y="4166295"/>
          <a:ext cx="1712304" cy="606040"/>
        </p:xfrm>
        <a:graphic>
          <a:graphicData uri="http://schemas.openxmlformats.org/presentationml/2006/ole">
            <mc:AlternateContent xmlns:mc="http://schemas.openxmlformats.org/markup-compatibility/2006">
              <mc:Choice xmlns:v="urn:schemas-microsoft-com:vml" Requires="v">
                <p:oleObj r:id="rId16" imgW="24574500" imgH="9067800" progId="Equation.DSMT4">
                  <p:embed/>
                </p:oleObj>
              </mc:Choice>
              <mc:Fallback>
                <p:oleObj r:id="rId16" imgW="24574500" imgH="9067800" progId="Equation.DSMT4">
                  <p:embed/>
                  <p:pic>
                    <p:nvPicPr>
                      <p:cNvPr id="0"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57073" y="4166295"/>
                        <a:ext cx="1712304" cy="606040"/>
                      </a:xfrm>
                      <a:prstGeom prst="rect">
                        <a:avLst/>
                      </a:prstGeom>
                      <a:solidFill>
                        <a:srgbClr val="FFFF00"/>
                      </a:solidFill>
                    </p:spPr>
                  </p:pic>
                </p:oleObj>
              </mc:Fallback>
            </mc:AlternateContent>
          </a:graphicData>
        </a:graphic>
      </p:graphicFrame>
      <p:sp>
        <p:nvSpPr>
          <p:cNvPr id="44" name="TextBox 43">
            <a:extLst>
              <a:ext uri="{FF2B5EF4-FFF2-40B4-BE49-F238E27FC236}">
                <a16:creationId xmlns:a16="http://schemas.microsoft.com/office/drawing/2014/main" id="{685E0005-223A-B12C-8A7F-2FA95C70FC47}"/>
              </a:ext>
            </a:extLst>
          </p:cNvPr>
          <p:cNvSpPr txBox="1"/>
          <p:nvPr/>
        </p:nvSpPr>
        <p:spPr>
          <a:xfrm>
            <a:off x="6281282" y="4179505"/>
            <a:ext cx="595074"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400" b="1" dirty="0">
                <a:solidFill>
                  <a:schemeClr val="tx1"/>
                </a:solidFill>
                <a:effectLst/>
                <a:latin typeface="Times New Roman" panose="02020603050405020304" pitchFamily="18" charset="0"/>
                <a:ea typeface="Times New Roman" panose="02020603050405020304" pitchFamily="18" charset="0"/>
              </a:rPr>
              <a:t>=&gt;</a:t>
            </a:r>
            <a:r>
              <a:rPr lang="en-DE" dirty="0">
                <a:effectLst/>
              </a:rPr>
              <a:t> </a:t>
            </a:r>
            <a:endParaRPr lang="en-DE" dirty="0"/>
          </a:p>
        </p:txBody>
      </p:sp>
      <p:graphicFrame>
        <p:nvGraphicFramePr>
          <p:cNvPr id="136" name="Object 135">
            <a:extLst>
              <a:ext uri="{FF2B5EF4-FFF2-40B4-BE49-F238E27FC236}">
                <a16:creationId xmlns:a16="http://schemas.microsoft.com/office/drawing/2014/main" id="{C6BF0F79-79A1-8192-4633-EFE40355609C}"/>
              </a:ext>
            </a:extLst>
          </p:cNvPr>
          <p:cNvGraphicFramePr>
            <a:graphicFrameLocks noChangeAspect="1"/>
          </p:cNvGraphicFramePr>
          <p:nvPr>
            <p:extLst>
              <p:ext uri="{D42A27DB-BD31-4B8C-83A1-F6EECF244321}">
                <p14:modId xmlns:p14="http://schemas.microsoft.com/office/powerpoint/2010/main" val="3936364793"/>
              </p:ext>
            </p:extLst>
          </p:nvPr>
        </p:nvGraphicFramePr>
        <p:xfrm>
          <a:off x="1757256" y="5193004"/>
          <a:ext cx="731228" cy="303887"/>
        </p:xfrm>
        <a:graphic>
          <a:graphicData uri="http://schemas.openxmlformats.org/presentationml/2006/ole">
            <mc:AlternateContent xmlns:mc="http://schemas.openxmlformats.org/markup-compatibility/2006">
              <mc:Choice xmlns:v="urn:schemas-microsoft-com:vml" Requires="v">
                <p:oleObj r:id="rId18" imgW="12877800" imgH="5270500" progId="Equation.DSMT4">
                  <p:embed/>
                </p:oleObj>
              </mc:Choice>
              <mc:Fallback>
                <p:oleObj r:id="rId18" imgW="12877800" imgH="5270500" progId="Equation.DSMT4">
                  <p:embed/>
                  <p:pic>
                    <p:nvPicPr>
                      <p:cNvPr id="0" name="Object 4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57256" y="5193004"/>
                        <a:ext cx="731228" cy="303887"/>
                      </a:xfrm>
                      <a:prstGeom prst="rect">
                        <a:avLst/>
                      </a:prstGeom>
                      <a:noFill/>
                    </p:spPr>
                  </p:pic>
                </p:oleObj>
              </mc:Fallback>
            </mc:AlternateContent>
          </a:graphicData>
        </a:graphic>
      </p:graphicFrame>
      <p:graphicFrame>
        <p:nvGraphicFramePr>
          <p:cNvPr id="137" name="Object 136">
            <a:extLst>
              <a:ext uri="{FF2B5EF4-FFF2-40B4-BE49-F238E27FC236}">
                <a16:creationId xmlns:a16="http://schemas.microsoft.com/office/drawing/2014/main" id="{621D24F5-08C9-D91F-099A-4EBA3D3690BF}"/>
              </a:ext>
            </a:extLst>
          </p:cNvPr>
          <p:cNvGraphicFramePr>
            <a:graphicFrameLocks noChangeAspect="1"/>
          </p:cNvGraphicFramePr>
          <p:nvPr>
            <p:extLst>
              <p:ext uri="{D42A27DB-BD31-4B8C-83A1-F6EECF244321}">
                <p14:modId xmlns:p14="http://schemas.microsoft.com/office/powerpoint/2010/main" val="858324332"/>
              </p:ext>
            </p:extLst>
          </p:nvPr>
        </p:nvGraphicFramePr>
        <p:xfrm>
          <a:off x="1111618" y="5787360"/>
          <a:ext cx="1252196" cy="604874"/>
        </p:xfrm>
        <a:graphic>
          <a:graphicData uri="http://schemas.openxmlformats.org/presentationml/2006/ole">
            <mc:AlternateContent xmlns:mc="http://schemas.openxmlformats.org/markup-compatibility/2006">
              <mc:Choice xmlns:v="urn:schemas-microsoft-com:vml" Requires="v">
                <p:oleObj r:id="rId20" imgW="19900900" imgH="9652000" progId="Equation.DSMT4">
                  <p:embed/>
                </p:oleObj>
              </mc:Choice>
              <mc:Fallback>
                <p:oleObj r:id="rId20" imgW="19900900" imgH="9652000" progId="Equation.DSMT4">
                  <p:embed/>
                  <p:pic>
                    <p:nvPicPr>
                      <p:cNvPr id="0" name="Object 4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11618" y="5787360"/>
                        <a:ext cx="1252196" cy="604874"/>
                      </a:xfrm>
                      <a:prstGeom prst="rect">
                        <a:avLst/>
                      </a:prstGeom>
                      <a:noFill/>
                    </p:spPr>
                  </p:pic>
                </p:oleObj>
              </mc:Fallback>
            </mc:AlternateContent>
          </a:graphicData>
        </a:graphic>
      </p:graphicFrame>
      <p:graphicFrame>
        <p:nvGraphicFramePr>
          <p:cNvPr id="138" name="Object 137">
            <a:extLst>
              <a:ext uri="{FF2B5EF4-FFF2-40B4-BE49-F238E27FC236}">
                <a16:creationId xmlns:a16="http://schemas.microsoft.com/office/drawing/2014/main" id="{86F99C15-A8E4-1D7D-16F3-60284CDA43CC}"/>
              </a:ext>
            </a:extLst>
          </p:cNvPr>
          <p:cNvGraphicFramePr>
            <a:graphicFrameLocks noChangeAspect="1"/>
          </p:cNvGraphicFramePr>
          <p:nvPr>
            <p:extLst>
              <p:ext uri="{D42A27DB-BD31-4B8C-83A1-F6EECF244321}">
                <p14:modId xmlns:p14="http://schemas.microsoft.com/office/powerpoint/2010/main" val="2800033958"/>
              </p:ext>
            </p:extLst>
          </p:nvPr>
        </p:nvGraphicFramePr>
        <p:xfrm>
          <a:off x="2724307" y="5731786"/>
          <a:ext cx="1280446" cy="645695"/>
        </p:xfrm>
        <a:graphic>
          <a:graphicData uri="http://schemas.openxmlformats.org/presentationml/2006/ole">
            <mc:AlternateContent xmlns:mc="http://schemas.openxmlformats.org/markup-compatibility/2006">
              <mc:Choice xmlns:v="urn:schemas-microsoft-com:vml" Requires="v">
                <p:oleObj r:id="rId22" imgW="20485100" imgH="10236200" progId="Equation.DSMT4">
                  <p:embed/>
                </p:oleObj>
              </mc:Choice>
              <mc:Fallback>
                <p:oleObj r:id="rId22" imgW="20485100" imgH="10236200" progId="Equation.DSMT4">
                  <p:embed/>
                  <p:pic>
                    <p:nvPicPr>
                      <p:cNvPr id="0" name="Object 4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724307" y="5731786"/>
                        <a:ext cx="1280446" cy="645695"/>
                      </a:xfrm>
                      <a:prstGeom prst="rect">
                        <a:avLst/>
                      </a:prstGeom>
                      <a:noFill/>
                    </p:spPr>
                  </p:pic>
                </p:oleObj>
              </mc:Fallback>
            </mc:AlternateContent>
          </a:graphicData>
        </a:graphic>
      </p:graphicFrame>
      <p:sp>
        <p:nvSpPr>
          <p:cNvPr id="139" name="Rectangle 44">
            <a:extLst>
              <a:ext uri="{FF2B5EF4-FFF2-40B4-BE49-F238E27FC236}">
                <a16:creationId xmlns:a16="http://schemas.microsoft.com/office/drawing/2014/main" id="{66EF9FAE-58FB-863B-2A2E-6F97AF368B0F}"/>
              </a:ext>
            </a:extLst>
          </p:cNvPr>
          <p:cNvSpPr>
            <a:spLocks noChangeArrowheads="1"/>
          </p:cNvSpPr>
          <p:nvPr/>
        </p:nvSpPr>
        <p:spPr bwMode="auto">
          <a:xfrm>
            <a:off x="1453441" y="5090935"/>
            <a:ext cx="43633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DE"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If </a:t>
            </a:r>
            <a:r>
              <a:rPr kumimoji="0" lang="en-US" altLang="en-DE" sz="2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DE" sz="1800" b="0" i="0" u="none" strike="noStrike" cap="none" normalizeH="0" baseline="0" dirty="0">
              <a:ln>
                <a:noFill/>
              </a:ln>
              <a:solidFill>
                <a:schemeClr val="tx1"/>
              </a:solidFill>
              <a:effectLst/>
              <a:latin typeface="Arial" panose="020B0604020202020204" pitchFamily="34" charset="0"/>
            </a:endParaRPr>
          </a:p>
        </p:txBody>
      </p:sp>
      <p:sp>
        <p:nvSpPr>
          <p:cNvPr id="141" name="Rectangle 46">
            <a:extLst>
              <a:ext uri="{FF2B5EF4-FFF2-40B4-BE49-F238E27FC236}">
                <a16:creationId xmlns:a16="http://schemas.microsoft.com/office/drawing/2014/main" id="{DED998A4-3307-2080-CAB2-08FEF93BF326}"/>
              </a:ext>
            </a:extLst>
          </p:cNvPr>
          <p:cNvSpPr>
            <a:spLocks noChangeArrowheads="1"/>
          </p:cNvSpPr>
          <p:nvPr/>
        </p:nvSpPr>
        <p:spPr bwMode="auto">
          <a:xfrm>
            <a:off x="320487" y="568102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DE"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DE" sz="1800" b="0" i="0" u="none" strike="noStrike" cap="none" normalizeH="0" baseline="0" dirty="0">
              <a:ln>
                <a:noFill/>
              </a:ln>
              <a:solidFill>
                <a:schemeClr val="tx1"/>
              </a:solidFill>
              <a:effectLst/>
              <a:latin typeface="Arial" panose="020B0604020202020204" pitchFamily="34" charset="0"/>
            </a:endParaRPr>
          </a:p>
        </p:txBody>
      </p:sp>
      <p:grpSp>
        <p:nvGrpSpPr>
          <p:cNvPr id="150" name="Group 149">
            <a:extLst>
              <a:ext uri="{FF2B5EF4-FFF2-40B4-BE49-F238E27FC236}">
                <a16:creationId xmlns:a16="http://schemas.microsoft.com/office/drawing/2014/main" id="{814547C2-2265-9F5E-64C1-1436D053073D}"/>
              </a:ext>
            </a:extLst>
          </p:cNvPr>
          <p:cNvGrpSpPr>
            <a:grpSpLocks noChangeAspect="1"/>
          </p:cNvGrpSpPr>
          <p:nvPr/>
        </p:nvGrpSpPr>
        <p:grpSpPr bwMode="auto">
          <a:xfrm>
            <a:off x="159952" y="5271789"/>
            <a:ext cx="993704" cy="956508"/>
            <a:chOff x="2653" y="2160"/>
            <a:chExt cx="1030" cy="998"/>
          </a:xfrm>
        </p:grpSpPr>
        <p:pic>
          <p:nvPicPr>
            <p:cNvPr id="151" name="Object 71">
              <a:extLst>
                <a:ext uri="{FF2B5EF4-FFF2-40B4-BE49-F238E27FC236}">
                  <a16:creationId xmlns:a16="http://schemas.microsoft.com/office/drawing/2014/main" id="{DA546659-C176-2722-3D0D-BC79E4E95686}"/>
                </a:ext>
              </a:extLst>
            </p:cNvPr>
            <p:cNvPicPr>
              <a:picLocks noChangeAspect="1" noEditPoints="1" noChangeArrowheads="1" noChangeShapeType="1" noCrop="1"/>
            </p:cNvPicPr>
            <p:nvPr/>
          </p:nvPicPr>
          <p:blipFill>
            <a:blip r:embed="rId24">
              <a:extLst>
                <a:ext uri="{28A0092B-C50C-407E-A947-70E740481C1C}">
                  <a14:useLocalDpi xmlns:a14="http://schemas.microsoft.com/office/drawing/2010/main" val="0"/>
                </a:ext>
              </a:extLst>
            </a:blip>
            <a:srcRect/>
            <a:stretch>
              <a:fillRect/>
            </a:stretch>
          </p:blipFill>
          <p:spPr bwMode="auto">
            <a:xfrm>
              <a:off x="3515" y="2160"/>
              <a:ext cx="168" cy="1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52" name="Group 151">
              <a:extLst>
                <a:ext uri="{FF2B5EF4-FFF2-40B4-BE49-F238E27FC236}">
                  <a16:creationId xmlns:a16="http://schemas.microsoft.com/office/drawing/2014/main" id="{5BB24C54-ADE2-EDD1-2036-A26BEF0FF4C1}"/>
                </a:ext>
              </a:extLst>
            </p:cNvPr>
            <p:cNvGrpSpPr>
              <a:grpSpLocks noChangeAspect="1"/>
            </p:cNvGrpSpPr>
            <p:nvPr/>
          </p:nvGrpSpPr>
          <p:grpSpPr bwMode="auto">
            <a:xfrm>
              <a:off x="2653" y="2205"/>
              <a:ext cx="998" cy="953"/>
              <a:chOff x="2653" y="2205"/>
              <a:chExt cx="998" cy="953"/>
            </a:xfrm>
          </p:grpSpPr>
          <p:grpSp>
            <p:nvGrpSpPr>
              <p:cNvPr id="153" name="Group 152">
                <a:extLst>
                  <a:ext uri="{FF2B5EF4-FFF2-40B4-BE49-F238E27FC236}">
                    <a16:creationId xmlns:a16="http://schemas.microsoft.com/office/drawing/2014/main" id="{79C641E2-85B7-F7E0-7368-DC472FA1B731}"/>
                  </a:ext>
                </a:extLst>
              </p:cNvPr>
              <p:cNvGrpSpPr>
                <a:grpSpLocks noChangeAspect="1"/>
              </p:cNvGrpSpPr>
              <p:nvPr/>
            </p:nvGrpSpPr>
            <p:grpSpPr bwMode="auto">
              <a:xfrm>
                <a:off x="2653" y="2205"/>
                <a:ext cx="998" cy="953"/>
                <a:chOff x="4255" y="3331"/>
                <a:chExt cx="3106" cy="3066"/>
              </a:xfrm>
            </p:grpSpPr>
            <p:sp>
              <p:nvSpPr>
                <p:cNvPr id="155" name="Oval 154">
                  <a:extLst>
                    <a:ext uri="{FF2B5EF4-FFF2-40B4-BE49-F238E27FC236}">
                      <a16:creationId xmlns:a16="http://schemas.microsoft.com/office/drawing/2014/main" id="{5C033B53-9844-CC78-4BB4-24BC6500F6D2}"/>
                    </a:ext>
                  </a:extLst>
                </p:cNvPr>
                <p:cNvSpPr>
                  <a:spLocks noChangeAspect="1" noEditPoints="1" noChangeArrowheads="1" noChangeShapeType="1" noTextEdit="1"/>
                </p:cNvSpPr>
                <p:nvPr/>
              </p:nvSpPr>
              <p:spPr bwMode="auto">
                <a:xfrm>
                  <a:off x="4255" y="3331"/>
                  <a:ext cx="3106" cy="3066"/>
                </a:xfrm>
                <a:prstGeom prst="ellipse">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endParaRPr lang="en-GB"/>
                </a:p>
              </p:txBody>
            </p:sp>
            <p:sp>
              <p:nvSpPr>
                <p:cNvPr id="156" name="Oval 155">
                  <a:extLst>
                    <a:ext uri="{FF2B5EF4-FFF2-40B4-BE49-F238E27FC236}">
                      <a16:creationId xmlns:a16="http://schemas.microsoft.com/office/drawing/2014/main" id="{B9C04E9E-5618-42AF-CE2A-D6838667C3E2}"/>
                    </a:ext>
                  </a:extLst>
                </p:cNvPr>
                <p:cNvSpPr>
                  <a:spLocks noChangeAspect="1" noEditPoints="1" noChangeArrowheads="1" noChangeShapeType="1" noTextEdit="1"/>
                </p:cNvSpPr>
                <p:nvPr/>
              </p:nvSpPr>
              <p:spPr bwMode="auto">
                <a:xfrm>
                  <a:off x="4961" y="4028"/>
                  <a:ext cx="1694" cy="1672"/>
                </a:xfrm>
                <a:prstGeom prst="ellipse">
                  <a:avLst/>
                </a:prstGeom>
                <a:solidFill>
                  <a:srgbClr val="FFFF00"/>
                </a:solidFill>
                <a:ln w="9525">
                  <a:solidFill>
                    <a:srgbClr val="000000"/>
                  </a:solidFill>
                  <a:round/>
                  <a:headEnd/>
                  <a:tailEnd/>
                </a:ln>
              </p:spPr>
              <p:txBody>
                <a:bodyPr rot="0" vert="horz" wrap="square" lIns="91440" tIns="45720" rIns="91440" bIns="45720" anchor="t" anchorCtr="0" upright="1">
                  <a:noAutofit/>
                </a:bodyPr>
                <a:lstStyle/>
                <a:p>
                  <a:endParaRPr lang="en-GB"/>
                </a:p>
              </p:txBody>
            </p:sp>
            <p:cxnSp>
              <p:nvCxnSpPr>
                <p:cNvPr id="157" name="Line 76">
                  <a:extLst>
                    <a:ext uri="{FF2B5EF4-FFF2-40B4-BE49-F238E27FC236}">
                      <a16:creationId xmlns:a16="http://schemas.microsoft.com/office/drawing/2014/main" id="{B7C4AD8B-ADD6-6D45-7F6A-300086C140F7}"/>
                    </a:ext>
                  </a:extLst>
                </p:cNvPr>
                <p:cNvCxnSpPr>
                  <a:cxnSpLocks noChangeAspect="1" noEditPoints="1" noChangeArrowheads="1" noChangeShapeType="1"/>
                </p:cNvCxnSpPr>
                <p:nvPr/>
              </p:nvCxnSpPr>
              <p:spPr bwMode="auto">
                <a:xfrm>
                  <a:off x="5808" y="4864"/>
                  <a:ext cx="565" cy="55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58" name="Line 77">
                  <a:extLst>
                    <a:ext uri="{FF2B5EF4-FFF2-40B4-BE49-F238E27FC236}">
                      <a16:creationId xmlns:a16="http://schemas.microsoft.com/office/drawing/2014/main" id="{24449396-AF6C-3915-EF4A-081FD5A96919}"/>
                    </a:ext>
                  </a:extLst>
                </p:cNvPr>
                <p:cNvCxnSpPr>
                  <a:cxnSpLocks noChangeAspect="1" noEditPoints="1" noChangeArrowheads="1" noChangeShapeType="1"/>
                </p:cNvCxnSpPr>
                <p:nvPr/>
              </p:nvCxnSpPr>
              <p:spPr bwMode="auto">
                <a:xfrm flipV="1">
                  <a:off x="5808" y="3750"/>
                  <a:ext cx="1130" cy="111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pic>
            <p:nvPicPr>
              <p:cNvPr id="154" name="Object 78">
                <a:extLst>
                  <a:ext uri="{FF2B5EF4-FFF2-40B4-BE49-F238E27FC236}">
                    <a16:creationId xmlns:a16="http://schemas.microsoft.com/office/drawing/2014/main" id="{F071FFED-576F-63A7-8B70-D2DC0A35367E}"/>
                  </a:ext>
                </a:extLst>
              </p:cNvPr>
              <p:cNvPicPr>
                <a:picLocks noChangeAspect="1" noEditPoints="1" noChangeArrowheads="1" noChangeShapeType="1" noCrop="1"/>
              </p:cNvPicPr>
              <p:nvPr/>
            </p:nvPicPr>
            <p:blipFill>
              <a:blip r:embed="rId25">
                <a:extLst>
                  <a:ext uri="{28A0092B-C50C-407E-A947-70E740481C1C}">
                    <a14:useLocalDpi xmlns:a14="http://schemas.microsoft.com/office/drawing/2010/main" val="0"/>
                  </a:ext>
                </a:extLst>
              </a:blip>
              <a:srcRect/>
              <a:stretch>
                <a:fillRect/>
              </a:stretch>
            </p:blipFill>
            <p:spPr bwMode="auto">
              <a:xfrm>
                <a:off x="3287" y="2817"/>
                <a:ext cx="274" cy="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graphicFrame>
        <p:nvGraphicFramePr>
          <p:cNvPr id="160" name="Object 159">
            <a:extLst>
              <a:ext uri="{FF2B5EF4-FFF2-40B4-BE49-F238E27FC236}">
                <a16:creationId xmlns:a16="http://schemas.microsoft.com/office/drawing/2014/main" id="{9B63D8DE-67B2-E227-2341-71EB4CF4D3D9}"/>
              </a:ext>
            </a:extLst>
          </p:cNvPr>
          <p:cNvGraphicFramePr>
            <a:graphicFrameLocks noChangeAspect="1"/>
          </p:cNvGraphicFramePr>
          <p:nvPr>
            <p:extLst>
              <p:ext uri="{D42A27DB-BD31-4B8C-83A1-F6EECF244321}">
                <p14:modId xmlns:p14="http://schemas.microsoft.com/office/powerpoint/2010/main" val="3871437162"/>
              </p:ext>
            </p:extLst>
          </p:nvPr>
        </p:nvGraphicFramePr>
        <p:xfrm>
          <a:off x="7544017" y="5702032"/>
          <a:ext cx="1202148" cy="606041"/>
        </p:xfrm>
        <a:graphic>
          <a:graphicData uri="http://schemas.openxmlformats.org/presentationml/2006/ole">
            <mc:AlternateContent xmlns:mc="http://schemas.openxmlformats.org/markup-compatibility/2006">
              <mc:Choice xmlns:v="urn:schemas-microsoft-com:vml" Requires="v">
                <p:oleObj r:id="rId26" imgW="20485100" imgH="10236200" progId="Equation.DSMT4">
                  <p:embed/>
                </p:oleObj>
              </mc:Choice>
              <mc:Fallback>
                <p:oleObj r:id="rId26" imgW="20485100" imgH="10236200" progId="Equation.DSMT4">
                  <p:embed/>
                  <p:pic>
                    <p:nvPicPr>
                      <p:cNvPr id="0" name="Object 4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544017" y="5702032"/>
                        <a:ext cx="1202148" cy="606041"/>
                      </a:xfrm>
                      <a:prstGeom prst="rect">
                        <a:avLst/>
                      </a:prstGeom>
                      <a:noFill/>
                    </p:spPr>
                  </p:pic>
                </p:oleObj>
              </mc:Fallback>
            </mc:AlternateContent>
          </a:graphicData>
        </a:graphic>
      </p:graphicFrame>
      <p:grpSp>
        <p:nvGrpSpPr>
          <p:cNvPr id="161" name="Group 160">
            <a:extLst>
              <a:ext uri="{FF2B5EF4-FFF2-40B4-BE49-F238E27FC236}">
                <a16:creationId xmlns:a16="http://schemas.microsoft.com/office/drawing/2014/main" id="{01F5509A-5DF2-3916-76D3-4CD22E2142E7}"/>
              </a:ext>
            </a:extLst>
          </p:cNvPr>
          <p:cNvGrpSpPr>
            <a:grpSpLocks noChangeAspect="1"/>
          </p:cNvGrpSpPr>
          <p:nvPr/>
        </p:nvGrpSpPr>
        <p:grpSpPr bwMode="auto">
          <a:xfrm>
            <a:off x="4147308" y="5148293"/>
            <a:ext cx="1318885" cy="1308306"/>
            <a:chOff x="4195" y="2160"/>
            <a:chExt cx="998" cy="998"/>
          </a:xfrm>
        </p:grpSpPr>
        <p:grpSp>
          <p:nvGrpSpPr>
            <p:cNvPr id="162" name="Group 161">
              <a:extLst>
                <a:ext uri="{FF2B5EF4-FFF2-40B4-BE49-F238E27FC236}">
                  <a16:creationId xmlns:a16="http://schemas.microsoft.com/office/drawing/2014/main" id="{643CB187-13BE-491B-0360-D8E3C2497FAD}"/>
                </a:ext>
              </a:extLst>
            </p:cNvPr>
            <p:cNvGrpSpPr>
              <a:grpSpLocks noChangeAspect="1"/>
            </p:cNvGrpSpPr>
            <p:nvPr/>
          </p:nvGrpSpPr>
          <p:grpSpPr bwMode="auto">
            <a:xfrm>
              <a:off x="4195" y="2160"/>
              <a:ext cx="998" cy="998"/>
              <a:chOff x="4255" y="3331"/>
              <a:chExt cx="3106" cy="3066"/>
            </a:xfrm>
          </p:grpSpPr>
          <p:sp>
            <p:nvSpPr>
              <p:cNvPr id="164" name="Oval 163">
                <a:extLst>
                  <a:ext uri="{FF2B5EF4-FFF2-40B4-BE49-F238E27FC236}">
                    <a16:creationId xmlns:a16="http://schemas.microsoft.com/office/drawing/2014/main" id="{693BD5C3-824B-1FA4-E6CB-5CF9CEDB105C}"/>
                  </a:ext>
                </a:extLst>
              </p:cNvPr>
              <p:cNvSpPr>
                <a:spLocks noChangeAspect="1" noEditPoints="1" noChangeArrowheads="1" noChangeShapeType="1" noTextEdit="1"/>
              </p:cNvSpPr>
              <p:nvPr/>
            </p:nvSpPr>
            <p:spPr bwMode="auto">
              <a:xfrm>
                <a:off x="4255" y="3331"/>
                <a:ext cx="3106" cy="3066"/>
              </a:xfrm>
              <a:prstGeom prst="ellipse">
                <a:avLst/>
              </a:prstGeom>
              <a:solidFill>
                <a:srgbClr val="FFFF00"/>
              </a:solidFill>
              <a:ln w="9525">
                <a:solidFill>
                  <a:srgbClr val="000000"/>
                </a:solidFill>
                <a:round/>
                <a:headEnd/>
                <a:tailEnd/>
              </a:ln>
            </p:spPr>
            <p:txBody>
              <a:bodyPr rot="0" vert="horz" wrap="square" lIns="91440" tIns="45720" rIns="91440" bIns="45720" anchor="t" anchorCtr="0" upright="1">
                <a:noAutofit/>
              </a:bodyPr>
              <a:lstStyle/>
              <a:p>
                <a:endParaRPr lang="en-GB"/>
              </a:p>
            </p:txBody>
          </p:sp>
          <p:sp>
            <p:nvSpPr>
              <p:cNvPr id="165" name="Oval 164">
                <a:extLst>
                  <a:ext uri="{FF2B5EF4-FFF2-40B4-BE49-F238E27FC236}">
                    <a16:creationId xmlns:a16="http://schemas.microsoft.com/office/drawing/2014/main" id="{E1A1C42B-2612-431D-03F0-980AFBD7D084}"/>
                  </a:ext>
                </a:extLst>
              </p:cNvPr>
              <p:cNvSpPr>
                <a:spLocks noChangeAspect="1" noEditPoints="1" noChangeArrowheads="1" noChangeShapeType="1" noTextEdit="1"/>
              </p:cNvSpPr>
              <p:nvPr/>
            </p:nvSpPr>
            <p:spPr bwMode="auto">
              <a:xfrm>
                <a:off x="4961" y="4028"/>
                <a:ext cx="1694" cy="1672"/>
              </a:xfrm>
              <a:prstGeom prst="ellipse">
                <a:avLst/>
              </a:prstGeom>
              <a:solidFill>
                <a:srgbClr val="FFFF00"/>
              </a:solidFill>
              <a:ln w="9525">
                <a:solidFill>
                  <a:srgbClr val="000000"/>
                </a:solidFill>
                <a:round/>
                <a:headEnd/>
                <a:tailEnd/>
              </a:ln>
            </p:spPr>
            <p:txBody>
              <a:bodyPr rot="0" vert="horz" wrap="square" lIns="91440" tIns="45720" rIns="91440" bIns="45720" anchor="t" anchorCtr="0" upright="1">
                <a:noAutofit/>
              </a:bodyPr>
              <a:lstStyle/>
              <a:p>
                <a:endParaRPr lang="en-GB"/>
              </a:p>
            </p:txBody>
          </p:sp>
          <p:cxnSp>
            <p:nvCxnSpPr>
              <p:cNvPr id="166" name="Line 83">
                <a:extLst>
                  <a:ext uri="{FF2B5EF4-FFF2-40B4-BE49-F238E27FC236}">
                    <a16:creationId xmlns:a16="http://schemas.microsoft.com/office/drawing/2014/main" id="{A7549907-BABA-5912-74C0-F7EFA4AC0EB4}"/>
                  </a:ext>
                </a:extLst>
              </p:cNvPr>
              <p:cNvCxnSpPr>
                <a:cxnSpLocks noChangeAspect="1" noEditPoints="1" noChangeArrowheads="1" noChangeShapeType="1"/>
                <a:endCxn id="165" idx="3"/>
              </p:cNvCxnSpPr>
              <p:nvPr/>
            </p:nvCxnSpPr>
            <p:spPr bwMode="auto">
              <a:xfrm flipH="1">
                <a:off x="5209" y="4864"/>
                <a:ext cx="599" cy="59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pSp>
        <p:pic>
          <p:nvPicPr>
            <p:cNvPr id="163" name="Object 84">
              <a:extLst>
                <a:ext uri="{FF2B5EF4-FFF2-40B4-BE49-F238E27FC236}">
                  <a16:creationId xmlns:a16="http://schemas.microsoft.com/office/drawing/2014/main" id="{9CDEAEEC-5247-EC18-936A-6FEF4B1F7DFF}"/>
                </a:ext>
              </a:extLst>
            </p:cNvPr>
            <p:cNvPicPr>
              <a:picLocks noChangeAspect="1" noEditPoints="1" noChangeArrowheads="1" noChangeShapeType="1" noCrop="1"/>
            </p:cNvPicPr>
            <p:nvPr/>
          </p:nvPicPr>
          <p:blipFill>
            <a:blip r:embed="rId28">
              <a:extLst>
                <a:ext uri="{28A0092B-C50C-407E-A947-70E740481C1C}">
                  <a14:useLocalDpi xmlns:a14="http://schemas.microsoft.com/office/drawing/2010/main" val="0"/>
                </a:ext>
              </a:extLst>
            </a:blip>
            <a:srcRect/>
            <a:stretch>
              <a:fillRect/>
            </a:stretch>
          </p:blipFill>
          <p:spPr bwMode="auto">
            <a:xfrm>
              <a:off x="4392" y="2861"/>
              <a:ext cx="124" cy="1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aphicFrame>
        <p:nvGraphicFramePr>
          <p:cNvPr id="168" name="Object 167">
            <a:extLst>
              <a:ext uri="{FF2B5EF4-FFF2-40B4-BE49-F238E27FC236}">
                <a16:creationId xmlns:a16="http://schemas.microsoft.com/office/drawing/2014/main" id="{872A3BCB-8EFB-09BB-E413-0205935F503F}"/>
              </a:ext>
            </a:extLst>
          </p:cNvPr>
          <p:cNvGraphicFramePr>
            <a:graphicFrameLocks noChangeAspect="1"/>
          </p:cNvGraphicFramePr>
          <p:nvPr>
            <p:extLst>
              <p:ext uri="{D42A27DB-BD31-4B8C-83A1-F6EECF244321}">
                <p14:modId xmlns:p14="http://schemas.microsoft.com/office/powerpoint/2010/main" val="664848030"/>
              </p:ext>
            </p:extLst>
          </p:nvPr>
        </p:nvGraphicFramePr>
        <p:xfrm>
          <a:off x="5569535" y="5719864"/>
          <a:ext cx="1612667" cy="599302"/>
        </p:xfrm>
        <a:graphic>
          <a:graphicData uri="http://schemas.openxmlformats.org/presentationml/2006/ole">
            <mc:AlternateContent xmlns:mc="http://schemas.openxmlformats.org/markup-compatibility/2006">
              <mc:Choice xmlns:v="urn:schemas-microsoft-com:vml" Requires="v">
                <p:oleObj r:id="rId29" imgW="26035000" imgH="9652000" progId="Equation.DSMT4">
                  <p:embed/>
                </p:oleObj>
              </mc:Choice>
              <mc:Fallback>
                <p:oleObj r:id="rId29" imgW="26035000" imgH="9652000" progId="Equation.DSMT4">
                  <p:embed/>
                  <p:pic>
                    <p:nvPicPr>
                      <p:cNvPr id="0" name="Object 50"/>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569535" y="5719864"/>
                        <a:ext cx="1612667" cy="599302"/>
                      </a:xfrm>
                      <a:prstGeom prst="rect">
                        <a:avLst/>
                      </a:prstGeom>
                      <a:noFill/>
                    </p:spPr>
                  </p:pic>
                </p:oleObj>
              </mc:Fallback>
            </mc:AlternateContent>
          </a:graphicData>
        </a:graphic>
      </p:graphicFrame>
      <p:graphicFrame>
        <p:nvGraphicFramePr>
          <p:cNvPr id="170" name="Object 169">
            <a:extLst>
              <a:ext uri="{FF2B5EF4-FFF2-40B4-BE49-F238E27FC236}">
                <a16:creationId xmlns:a16="http://schemas.microsoft.com/office/drawing/2014/main" id="{1F3AAB59-FC76-9E2B-C19A-5D67A8AD7CF3}"/>
              </a:ext>
            </a:extLst>
          </p:cNvPr>
          <p:cNvGraphicFramePr>
            <a:graphicFrameLocks noChangeAspect="1"/>
          </p:cNvGraphicFramePr>
          <p:nvPr>
            <p:extLst>
              <p:ext uri="{D42A27DB-BD31-4B8C-83A1-F6EECF244321}">
                <p14:modId xmlns:p14="http://schemas.microsoft.com/office/powerpoint/2010/main" val="3299409651"/>
              </p:ext>
            </p:extLst>
          </p:nvPr>
        </p:nvGraphicFramePr>
        <p:xfrm>
          <a:off x="5922143" y="5193004"/>
          <a:ext cx="735155" cy="305519"/>
        </p:xfrm>
        <a:graphic>
          <a:graphicData uri="http://schemas.openxmlformats.org/presentationml/2006/ole">
            <mc:AlternateContent xmlns:mc="http://schemas.openxmlformats.org/markup-compatibility/2006">
              <mc:Choice xmlns:v="urn:schemas-microsoft-com:vml" Requires="v">
                <p:oleObj r:id="rId31" imgW="12877800" imgH="5270500" progId="Equation.DSMT4">
                  <p:embed/>
                </p:oleObj>
              </mc:Choice>
              <mc:Fallback>
                <p:oleObj r:id="rId31" imgW="12877800" imgH="5270500" progId="Equation.DSMT4">
                  <p:embed/>
                  <p:pic>
                    <p:nvPicPr>
                      <p:cNvPr id="0" name="Object 6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922143" y="5193004"/>
                        <a:ext cx="735155" cy="305519"/>
                      </a:xfrm>
                      <a:prstGeom prst="rect">
                        <a:avLst/>
                      </a:prstGeom>
                      <a:noFill/>
                    </p:spPr>
                  </p:pic>
                </p:oleObj>
              </mc:Fallback>
            </mc:AlternateContent>
          </a:graphicData>
        </a:graphic>
      </p:graphicFrame>
      <p:sp>
        <p:nvSpPr>
          <p:cNvPr id="173" name="Rectangle 44">
            <a:extLst>
              <a:ext uri="{FF2B5EF4-FFF2-40B4-BE49-F238E27FC236}">
                <a16:creationId xmlns:a16="http://schemas.microsoft.com/office/drawing/2014/main" id="{B4BF5D08-7440-1FE9-7A5C-2CB7BD36974A}"/>
              </a:ext>
            </a:extLst>
          </p:cNvPr>
          <p:cNvSpPr>
            <a:spLocks noChangeArrowheads="1"/>
          </p:cNvSpPr>
          <p:nvPr/>
        </p:nvSpPr>
        <p:spPr bwMode="auto">
          <a:xfrm>
            <a:off x="5606292" y="5108887"/>
            <a:ext cx="43633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DE"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If </a:t>
            </a:r>
            <a:r>
              <a:rPr kumimoji="0" lang="en-US" altLang="en-DE" sz="2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DE" sz="1800" b="0" i="0" u="none" strike="noStrike" cap="none" normalizeH="0" baseline="0" dirty="0">
              <a:ln>
                <a:noFill/>
              </a:ln>
              <a:solidFill>
                <a:schemeClr val="tx1"/>
              </a:solidFill>
              <a:effectLst/>
              <a:latin typeface="Arial" panose="020B0604020202020204" pitchFamily="34" charset="0"/>
            </a:endParaRPr>
          </a:p>
        </p:txBody>
      </p:sp>
      <p:sp>
        <p:nvSpPr>
          <p:cNvPr id="174" name="TextBox 173">
            <a:extLst>
              <a:ext uri="{FF2B5EF4-FFF2-40B4-BE49-F238E27FC236}">
                <a16:creationId xmlns:a16="http://schemas.microsoft.com/office/drawing/2014/main" id="{2EEFBD26-2F2B-3590-8583-40E16500ED03}"/>
              </a:ext>
            </a:extLst>
          </p:cNvPr>
          <p:cNvSpPr txBox="1"/>
          <p:nvPr/>
        </p:nvSpPr>
        <p:spPr>
          <a:xfrm>
            <a:off x="3965573" y="5066348"/>
            <a:ext cx="41564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1400" b="0" i="1" u="none" strike="noStrike" cap="none" spc="0" normalizeH="0" baseline="0" dirty="0">
                <a:ln>
                  <a:noFill/>
                </a:ln>
                <a:solidFill>
                  <a:srgbClr val="000000"/>
                </a:solidFill>
                <a:effectLst/>
                <a:uFillTx/>
                <a:latin typeface="+mj-lt"/>
                <a:ea typeface="+mj-ea"/>
                <a:cs typeface="+mj-cs"/>
                <a:sym typeface="Arial"/>
              </a:rPr>
              <a:t>r</a:t>
            </a:r>
            <a:r>
              <a:rPr kumimoji="0" lang="en-DE" sz="1400" b="0" i="0" u="none" strike="noStrike" cap="none" spc="0" normalizeH="0" baseline="-25000" dirty="0">
                <a:ln>
                  <a:noFill/>
                </a:ln>
                <a:solidFill>
                  <a:srgbClr val="000000"/>
                </a:solidFill>
                <a:effectLst/>
                <a:uFillTx/>
                <a:latin typeface="+mj-lt"/>
                <a:ea typeface="+mj-ea"/>
                <a:cs typeface="+mj-cs"/>
                <a:sym typeface="Arial"/>
              </a:rPr>
              <a:t>max</a:t>
            </a:r>
            <a:endParaRPr kumimoji="0" lang="en-DE" sz="1400" b="0" i="0" u="none" strike="noStrike" cap="none" spc="0" normalizeH="0" baseline="0" dirty="0">
              <a:ln>
                <a:noFill/>
              </a:ln>
              <a:solidFill>
                <a:srgbClr val="000000"/>
              </a:solidFill>
              <a:effectLst/>
              <a:uFillTx/>
              <a:latin typeface="+mj-lt"/>
              <a:ea typeface="+mj-ea"/>
              <a:cs typeface="+mj-cs"/>
              <a:sym typeface="Arial"/>
            </a:endParaRPr>
          </a:p>
        </p:txBody>
      </p:sp>
      <p:cxnSp>
        <p:nvCxnSpPr>
          <p:cNvPr id="176" name="Line 83">
            <a:extLst>
              <a:ext uri="{FF2B5EF4-FFF2-40B4-BE49-F238E27FC236}">
                <a16:creationId xmlns:a16="http://schemas.microsoft.com/office/drawing/2014/main" id="{A9451246-A389-59C6-618A-E754F549D0BE}"/>
              </a:ext>
            </a:extLst>
          </p:cNvPr>
          <p:cNvCxnSpPr>
            <a:cxnSpLocks noChangeAspect="1" noEditPoints="1" noChangeArrowheads="1" noChangeShapeType="1"/>
            <a:endCxn id="164" idx="1"/>
          </p:cNvCxnSpPr>
          <p:nvPr/>
        </p:nvCxnSpPr>
        <p:spPr bwMode="auto">
          <a:xfrm flipH="1" flipV="1">
            <a:off x="4340454" y="5339890"/>
            <a:ext cx="461599" cy="49225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graphicFrame>
        <p:nvGraphicFramePr>
          <p:cNvPr id="186" name="Object 185">
            <a:extLst>
              <a:ext uri="{FF2B5EF4-FFF2-40B4-BE49-F238E27FC236}">
                <a16:creationId xmlns:a16="http://schemas.microsoft.com/office/drawing/2014/main" id="{8BB5FAF1-F576-B5C3-4F6E-C706308D1BE2}"/>
              </a:ext>
            </a:extLst>
          </p:cNvPr>
          <p:cNvGraphicFramePr>
            <a:graphicFrameLocks noChangeAspect="1"/>
          </p:cNvGraphicFramePr>
          <p:nvPr>
            <p:extLst>
              <p:ext uri="{D42A27DB-BD31-4B8C-83A1-F6EECF244321}">
                <p14:modId xmlns:p14="http://schemas.microsoft.com/office/powerpoint/2010/main" val="927658230"/>
              </p:ext>
            </p:extLst>
          </p:nvPr>
        </p:nvGraphicFramePr>
        <p:xfrm>
          <a:off x="167284" y="4639664"/>
          <a:ext cx="2321199" cy="357108"/>
        </p:xfrm>
        <a:graphic>
          <a:graphicData uri="http://schemas.openxmlformats.org/presentationml/2006/ole">
            <mc:AlternateContent xmlns:mc="http://schemas.openxmlformats.org/markup-compatibility/2006">
              <mc:Choice xmlns:v="urn:schemas-microsoft-com:vml" Requires="v">
                <p:oleObj r:id="rId33" imgW="39789100" imgH="6146800" progId="Equation.DSMT4">
                  <p:embed/>
                </p:oleObj>
              </mc:Choice>
              <mc:Fallback>
                <p:oleObj r:id="rId33" imgW="39789100" imgH="6146800" progId="Equation.DSMT4">
                  <p:embed/>
                  <p:pic>
                    <p:nvPicPr>
                      <p:cNvPr id="0" name="Object 85"/>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67284" y="4639664"/>
                        <a:ext cx="2321199" cy="357108"/>
                      </a:xfrm>
                      <a:prstGeom prst="rect">
                        <a:avLst/>
                      </a:prstGeom>
                      <a:noFill/>
                    </p:spPr>
                  </p:pic>
                </p:oleObj>
              </mc:Fallback>
            </mc:AlternateContent>
          </a:graphicData>
        </a:graphic>
      </p:graphicFrame>
      <p:graphicFrame>
        <p:nvGraphicFramePr>
          <p:cNvPr id="188" name="Object 187">
            <a:extLst>
              <a:ext uri="{FF2B5EF4-FFF2-40B4-BE49-F238E27FC236}">
                <a16:creationId xmlns:a16="http://schemas.microsoft.com/office/drawing/2014/main" id="{FB1BD570-6CD1-6B9D-95B3-89C81D573381}"/>
              </a:ext>
            </a:extLst>
          </p:cNvPr>
          <p:cNvGraphicFramePr>
            <a:graphicFrameLocks noChangeAspect="1"/>
          </p:cNvGraphicFramePr>
          <p:nvPr>
            <p:extLst>
              <p:ext uri="{D42A27DB-BD31-4B8C-83A1-F6EECF244321}">
                <p14:modId xmlns:p14="http://schemas.microsoft.com/office/powerpoint/2010/main" val="3480422953"/>
              </p:ext>
            </p:extLst>
          </p:nvPr>
        </p:nvGraphicFramePr>
        <p:xfrm>
          <a:off x="2620706" y="4616403"/>
          <a:ext cx="1407610" cy="373447"/>
        </p:xfrm>
        <a:graphic>
          <a:graphicData uri="http://schemas.openxmlformats.org/presentationml/2006/ole">
            <mc:AlternateContent xmlns:mc="http://schemas.openxmlformats.org/markup-compatibility/2006">
              <mc:Choice xmlns:v="urn:schemas-microsoft-com:vml" Requires="v">
                <p:oleObj r:id="rId35" imgW="22821900" imgH="6146800" progId="Equation.DSMT4">
                  <p:embed/>
                </p:oleObj>
              </mc:Choice>
              <mc:Fallback>
                <p:oleObj r:id="rId35" imgW="22821900" imgH="6146800" progId="Equation.DSMT4">
                  <p:embed/>
                  <p:pic>
                    <p:nvPicPr>
                      <p:cNvPr id="0" name="Object 8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620706" y="4616403"/>
                        <a:ext cx="1407610" cy="373447"/>
                      </a:xfrm>
                      <a:prstGeom prst="rect">
                        <a:avLst/>
                      </a:prstGeom>
                      <a:noFill/>
                    </p:spPr>
                  </p:pic>
                </p:oleObj>
              </mc:Fallback>
            </mc:AlternateContent>
          </a:graphicData>
        </a:graphic>
      </p:graphicFrame>
      <p:sp>
        <p:nvSpPr>
          <p:cNvPr id="190" name="TextBox 189">
            <a:extLst>
              <a:ext uri="{FF2B5EF4-FFF2-40B4-BE49-F238E27FC236}">
                <a16:creationId xmlns:a16="http://schemas.microsoft.com/office/drawing/2014/main" id="{6DEC141A-6244-4E62-4876-B7F3F3A67682}"/>
              </a:ext>
            </a:extLst>
          </p:cNvPr>
          <p:cNvSpPr txBox="1"/>
          <p:nvPr/>
        </p:nvSpPr>
        <p:spPr>
          <a:xfrm>
            <a:off x="163023" y="4311861"/>
            <a:ext cx="2042796"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Thomas-Fermi model:</a:t>
            </a:r>
            <a:r>
              <a:rPr lang="en-DE" sz="1600" dirty="0">
                <a:solidFill>
                  <a:schemeClr val="tx1"/>
                </a:solidFill>
                <a:effectLst/>
                <a:latin typeface="Times New Roman" panose="02020603050405020304" pitchFamily="18" charset="0"/>
                <a:cs typeface="Times New Roman" panose="02020603050405020304" pitchFamily="18" charset="0"/>
              </a:rPr>
              <a:t> </a:t>
            </a:r>
            <a:endParaRPr lang="en-DE" sz="1600" dirty="0">
              <a:solidFill>
                <a:schemeClr val="tx1"/>
              </a:solidFill>
              <a:latin typeface="Times New Roman" panose="02020603050405020304" pitchFamily="18" charset="0"/>
              <a:cs typeface="Times New Roman" panose="02020603050405020304" pitchFamily="18" charset="0"/>
            </a:endParaRPr>
          </a:p>
        </p:txBody>
      </p:sp>
      <p:graphicFrame>
        <p:nvGraphicFramePr>
          <p:cNvPr id="191" name="Object 46">
            <a:extLst>
              <a:ext uri="{FF2B5EF4-FFF2-40B4-BE49-F238E27FC236}">
                <a16:creationId xmlns:a16="http://schemas.microsoft.com/office/drawing/2014/main" id="{A69C7139-69F1-F22A-4CD0-2EE0A294FBF5}"/>
              </a:ext>
            </a:extLst>
          </p:cNvPr>
          <p:cNvGraphicFramePr>
            <a:graphicFrameLocks noChangeAspect="1"/>
          </p:cNvGraphicFramePr>
          <p:nvPr>
            <p:extLst>
              <p:ext uri="{D42A27DB-BD31-4B8C-83A1-F6EECF244321}">
                <p14:modId xmlns:p14="http://schemas.microsoft.com/office/powerpoint/2010/main" val="1055765767"/>
              </p:ext>
            </p:extLst>
          </p:nvPr>
        </p:nvGraphicFramePr>
        <p:xfrm>
          <a:off x="7770267" y="4945891"/>
          <a:ext cx="955392" cy="514854"/>
        </p:xfrm>
        <a:graphic>
          <a:graphicData uri="http://schemas.openxmlformats.org/presentationml/2006/ole">
            <mc:AlternateContent xmlns:mc="http://schemas.openxmlformats.org/markup-compatibility/2006">
              <mc:Choice xmlns:v="urn:schemas-microsoft-com:vml" Requires="v">
                <p:oleObj name="Equation" r:id="rId37" imgW="15506700" imgH="8191500" progId="Equation.DSMT4">
                  <p:embed/>
                </p:oleObj>
              </mc:Choice>
              <mc:Fallback>
                <p:oleObj name="Equation" r:id="rId37" imgW="15506700" imgH="8191500" progId="Equation.DSMT4">
                  <p:embed/>
                  <p:pic>
                    <p:nvPicPr>
                      <p:cNvPr id="188462" name="Object 46">
                        <a:extLst>
                          <a:ext uri="{FF2B5EF4-FFF2-40B4-BE49-F238E27FC236}">
                            <a16:creationId xmlns:a16="http://schemas.microsoft.com/office/drawing/2014/main" id="{877FFBB0-094D-58EE-0780-B7593F5A6944}"/>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7770267" y="4945891"/>
                        <a:ext cx="955392" cy="514854"/>
                      </a:xfrm>
                      <a:prstGeom prst="rect">
                        <a:avLst/>
                      </a:prstGeom>
                      <a:solidFill>
                        <a:srgbClr val="FFFF00"/>
                      </a:solid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4DB620B-9100-BC35-C67B-A6432103A50F}"/>
                  </a:ext>
                </a:extLst>
              </p:cNvPr>
              <p:cNvSpPr txBox="1"/>
              <p:nvPr/>
            </p:nvSpPr>
            <p:spPr>
              <a:xfrm>
                <a:off x="3412389" y="3902498"/>
                <a:ext cx="1200006"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20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Arial"/>
                  </a:rPr>
                  <a:t>(</a:t>
                </a:r>
                <a14:m>
                  <m:oMath xmlns:m="http://schemas.openxmlformats.org/officeDocument/2006/math">
                    <m:r>
                      <a:rPr kumimoji="0" lang="en-DE" sz="2000" b="0" i="1" u="none" strike="noStrike" cap="none" spc="0" normalizeH="0" baseline="0" dirty="0" smtClean="0">
                        <a:ln>
                          <a:noFill/>
                        </a:ln>
                        <a:solidFill>
                          <a:srgbClr val="000000"/>
                        </a:solidFill>
                        <a:effectLst/>
                        <a:uFillTx/>
                        <a:latin typeface="Cambria Math" panose="02040503050406030204" pitchFamily="18" charset="0"/>
                        <a:ea typeface="Cambria Math" panose="02040503050406030204" pitchFamily="18" charset="0"/>
                        <a:cs typeface="Times New Roman" panose="02020603050405020304" pitchFamily="18" charset="0"/>
                        <a:sym typeface="Arial"/>
                      </a:rPr>
                      <m:t>ℏ</m:t>
                    </m:r>
                  </m:oMath>
                </a14:m>
                <a:r>
                  <a:rPr kumimoji="0" lang="en-DE" sz="20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Arial"/>
                  </a:rPr>
                  <a:t> = c = 1)</a:t>
                </a:r>
              </a:p>
            </p:txBody>
          </p:sp>
        </mc:Choice>
        <mc:Fallback xmlns="">
          <p:sp>
            <p:nvSpPr>
              <p:cNvPr id="9" name="TextBox 8">
                <a:extLst>
                  <a:ext uri="{FF2B5EF4-FFF2-40B4-BE49-F238E27FC236}">
                    <a16:creationId xmlns:a16="http://schemas.microsoft.com/office/drawing/2014/main" id="{34DB620B-9100-BC35-C67B-A6432103A50F}"/>
                  </a:ext>
                </a:extLst>
              </p:cNvPr>
              <p:cNvSpPr txBox="1">
                <a:spLocks noRot="1" noChangeAspect="1" noMove="1" noResize="1" noEditPoints="1" noAdjustHandles="1" noChangeArrowheads="1" noChangeShapeType="1" noTextEdit="1"/>
              </p:cNvSpPr>
              <p:nvPr/>
            </p:nvSpPr>
            <p:spPr>
              <a:xfrm>
                <a:off x="3412389" y="3902498"/>
                <a:ext cx="1200006" cy="400108"/>
              </a:xfrm>
              <a:prstGeom prst="rect">
                <a:avLst/>
              </a:prstGeom>
              <a:blipFill>
                <a:blip r:embed="rId39"/>
                <a:stretch>
                  <a:fillRect l="-8333" t="-9375" r="-8333" b="-28125"/>
                </a:stretch>
              </a:blipFill>
              <a:ln w="12700" cap="flat">
                <a:noFill/>
                <a:miter lim="400000"/>
              </a:ln>
              <a:effectLst/>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0A11FDA-236D-72CB-50F6-B3FB27BBF5B0}"/>
                  </a:ext>
                </a:extLst>
              </p:cNvPr>
              <p:cNvSpPr txBox="1"/>
              <p:nvPr/>
            </p:nvSpPr>
            <p:spPr>
              <a:xfrm flipH="1">
                <a:off x="7260594" y="2676621"/>
                <a:ext cx="1465064"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 xmlns:m="http://schemas.openxmlformats.org/officeDocument/2006/math">
                    <m:r>
                      <a:rPr kumimoji="0" lang="en-DE" sz="20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𝜗</m:t>
                    </m:r>
                    <m:r>
                      <a:rPr kumimoji="0" lang="en-US" sz="2000" b="0" i="1" u="none" strike="noStrike" cap="none" spc="0" normalizeH="0" baseline="-25000" smtClean="0">
                        <a:ln>
                          <a:noFill/>
                        </a:ln>
                        <a:solidFill>
                          <a:srgbClr val="000000"/>
                        </a:solidFill>
                        <a:effectLst/>
                        <a:uFillTx/>
                        <a:latin typeface="Cambria Math" panose="02040503050406030204" pitchFamily="18" charset="0"/>
                        <a:ea typeface="Cambria Math" panose="02040503050406030204" pitchFamily="18" charset="0"/>
                        <a:sym typeface="Arial"/>
                      </a:rPr>
                      <m:t>𝑠</m:t>
                    </m:r>
                    <m:r>
                      <a:rPr kumimoji="0" lang="en-US" sz="20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m:t>
                    </m:r>
                    <m:r>
                      <a:rPr kumimoji="0" lang="en-US" sz="20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𝑞</m:t>
                    </m:r>
                    <m:r>
                      <a:rPr kumimoji="0" lang="en-US" sz="2000" b="0" i="1" u="none" strike="noStrike" cap="none" spc="0" normalizeH="0" baseline="-25000" smtClean="0">
                        <a:ln>
                          <a:noFill/>
                        </a:ln>
                        <a:solidFill>
                          <a:srgbClr val="000000"/>
                        </a:solidFill>
                        <a:effectLst/>
                        <a:uFillTx/>
                        <a:latin typeface="Cambria Math" panose="02040503050406030204" pitchFamily="18" charset="0"/>
                        <a:ea typeface="Cambria Math" panose="02040503050406030204" pitchFamily="18" charset="0"/>
                        <a:sym typeface="Arial"/>
                      </a:rPr>
                      <m:t>⊥</m:t>
                    </m:r>
                  </m:oMath>
                </a14:m>
                <a:r>
                  <a:rPr kumimoji="0" lang="en-DE" sz="2000" b="0" i="1" u="none" strike="noStrike" cap="none" spc="0" normalizeH="0" baseline="-25000" dirty="0">
                    <a:ln>
                      <a:noFill/>
                    </a:ln>
                    <a:solidFill>
                      <a:srgbClr val="000000"/>
                    </a:solidFill>
                    <a:effectLst/>
                    <a:uFillTx/>
                    <a:latin typeface="Symbol" pitchFamily="2" charset="2"/>
                    <a:sym typeface="Arial"/>
                  </a:rPr>
                  <a:t> </a:t>
                </a:r>
                <a:r>
                  <a:rPr kumimoji="0" lang="en-DE" sz="2000" b="0" u="none" strike="noStrike" cap="none" spc="0" normalizeH="0" dirty="0">
                    <a:ln>
                      <a:noFill/>
                    </a:ln>
                    <a:solidFill>
                      <a:srgbClr val="000000"/>
                    </a:solidFill>
                    <a:effectLst/>
                    <a:uFillTx/>
                    <a:latin typeface="Symbol" pitchFamily="2" charset="2"/>
                    <a:sym typeface="Arial"/>
                  </a:rPr>
                  <a:t>/ </a:t>
                </a:r>
                <a:r>
                  <a:rPr kumimoji="0" lang="en-DE" sz="2000" b="0" i="1" u="none" strike="noStrike" cap="none" spc="0" normalizeH="0" dirty="0">
                    <a:ln>
                      <a:noFill/>
                    </a:ln>
                    <a:solidFill>
                      <a:srgbClr val="000000"/>
                    </a:solidFill>
                    <a:effectLst/>
                    <a:uFillTx/>
                    <a:sym typeface="Arial"/>
                  </a:rPr>
                  <a:t>p</a:t>
                </a:r>
                <a:endParaRPr kumimoji="0" lang="en-DE" sz="2000" b="0" i="1" u="none" strike="noStrike" cap="none" spc="0" normalizeH="0" baseline="-25000" dirty="0">
                  <a:ln>
                    <a:noFill/>
                  </a:ln>
                  <a:solidFill>
                    <a:srgbClr val="000000"/>
                  </a:solidFill>
                  <a:effectLst/>
                  <a:uFillTx/>
                  <a:latin typeface="Symbol" pitchFamily="2" charset="2"/>
                  <a:sym typeface="Arial"/>
                </a:endParaRPr>
              </a:p>
            </p:txBody>
          </p:sp>
        </mc:Choice>
        <mc:Fallback xmlns="">
          <p:sp>
            <p:nvSpPr>
              <p:cNvPr id="11" name="TextBox 10">
                <a:extLst>
                  <a:ext uri="{FF2B5EF4-FFF2-40B4-BE49-F238E27FC236}">
                    <a16:creationId xmlns:a16="http://schemas.microsoft.com/office/drawing/2014/main" id="{E0A11FDA-236D-72CB-50F6-B3FB27BBF5B0}"/>
                  </a:ext>
                </a:extLst>
              </p:cNvPr>
              <p:cNvSpPr txBox="1">
                <a:spLocks noRot="1" noChangeAspect="1" noMove="1" noResize="1" noEditPoints="1" noAdjustHandles="1" noChangeArrowheads="1" noChangeShapeType="1" noTextEdit="1"/>
              </p:cNvSpPr>
              <p:nvPr/>
            </p:nvSpPr>
            <p:spPr>
              <a:xfrm flipH="1">
                <a:off x="7260594" y="2676621"/>
                <a:ext cx="1465064" cy="400108"/>
              </a:xfrm>
              <a:prstGeom prst="rect">
                <a:avLst/>
              </a:prstGeom>
              <a:blipFill>
                <a:blip r:embed="rId40"/>
                <a:stretch>
                  <a:fillRect l="-3448" t="-12121" b="-27273"/>
                </a:stretch>
              </a:blipFill>
              <a:ln w="12700" cap="flat">
                <a:noFill/>
                <a:miter lim="400000"/>
              </a:ln>
              <a:effectLst/>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B0F22EF-4572-F126-D5C5-AF5352237871}"/>
                  </a:ext>
                </a:extLst>
              </p:cNvPr>
              <p:cNvSpPr txBox="1"/>
              <p:nvPr/>
            </p:nvSpPr>
            <p:spPr>
              <a:xfrm>
                <a:off x="5393929" y="4692179"/>
                <a:ext cx="101072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DE"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𝛾</m:t>
                      </m:r>
                      <m:r>
                        <a:rPr kumimoji="0" lang="en-US"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m:t>
                      </m:r>
                      <m:r>
                        <a:rPr kumimoji="0" lang="en-US"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𝜀</m:t>
                      </m:r>
                      <m:r>
                        <a:rPr kumimoji="0" lang="en-US"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m:t>
                      </m:r>
                      <m:r>
                        <a:rPr kumimoji="0" lang="en-US"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𝑚</m:t>
                      </m:r>
                    </m:oMath>
                  </m:oMathPara>
                </a14:m>
                <a:endParaRPr kumimoji="0" lang="en-DE" sz="1800" b="0" i="0" u="none" strike="noStrike" cap="none" spc="0" normalizeH="0" baseline="0" dirty="0">
                  <a:ln>
                    <a:noFill/>
                  </a:ln>
                  <a:solidFill>
                    <a:srgbClr val="000000"/>
                  </a:solidFill>
                  <a:effectLst/>
                  <a:uFillTx/>
                  <a:latin typeface="+mj-lt"/>
                  <a:ea typeface="+mj-ea"/>
                  <a:cs typeface="+mj-cs"/>
                  <a:sym typeface="Arial"/>
                </a:endParaRPr>
              </a:p>
            </p:txBody>
          </p:sp>
        </mc:Choice>
        <mc:Fallback xmlns="">
          <p:sp>
            <p:nvSpPr>
              <p:cNvPr id="12" name="TextBox 11">
                <a:extLst>
                  <a:ext uri="{FF2B5EF4-FFF2-40B4-BE49-F238E27FC236}">
                    <a16:creationId xmlns:a16="http://schemas.microsoft.com/office/drawing/2014/main" id="{7B0F22EF-4572-F126-D5C5-AF5352237871}"/>
                  </a:ext>
                </a:extLst>
              </p:cNvPr>
              <p:cNvSpPr txBox="1">
                <a:spLocks noRot="1" noChangeAspect="1" noMove="1" noResize="1" noEditPoints="1" noAdjustHandles="1" noChangeArrowheads="1" noChangeShapeType="1" noTextEdit="1"/>
              </p:cNvSpPr>
              <p:nvPr/>
            </p:nvSpPr>
            <p:spPr>
              <a:xfrm>
                <a:off x="5393929" y="4692179"/>
                <a:ext cx="1010724" cy="369330"/>
              </a:xfrm>
              <a:prstGeom prst="rect">
                <a:avLst/>
              </a:prstGeom>
              <a:blipFill>
                <a:blip r:embed="rId41"/>
                <a:stretch>
                  <a:fillRect b="-13333"/>
                </a:stretch>
              </a:blipFill>
              <a:ln w="12700" cap="flat">
                <a:noFill/>
                <a:miter lim="400000"/>
              </a:ln>
              <a:effectLst/>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7288FD1-2976-9A1F-3C6A-CAAEA710DC59}"/>
                  </a:ext>
                </a:extLst>
              </p:cNvPr>
              <p:cNvSpPr txBox="1"/>
              <p:nvPr/>
            </p:nvSpPr>
            <p:spPr>
              <a:xfrm>
                <a:off x="2367383" y="5884148"/>
                <a:ext cx="39074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DE" i="1" smtClean="0">
                          <a:latin typeface="Cambria Math" panose="02040503050406030204" pitchFamily="18" charset="0"/>
                          <a:ea typeface="Cambria Math" panose="02040503050406030204" pitchFamily="18" charset="0"/>
                        </a:rPr>
                        <m:t>⇒</m:t>
                      </m:r>
                    </m:oMath>
                  </m:oMathPara>
                </a14:m>
                <a:endParaRPr lang="en-DE" dirty="0"/>
              </a:p>
            </p:txBody>
          </p:sp>
        </mc:Choice>
        <mc:Fallback xmlns="">
          <p:sp>
            <p:nvSpPr>
              <p:cNvPr id="14" name="TextBox 13">
                <a:extLst>
                  <a:ext uri="{FF2B5EF4-FFF2-40B4-BE49-F238E27FC236}">
                    <a16:creationId xmlns:a16="http://schemas.microsoft.com/office/drawing/2014/main" id="{67288FD1-2976-9A1F-3C6A-CAAEA710DC59}"/>
                  </a:ext>
                </a:extLst>
              </p:cNvPr>
              <p:cNvSpPr txBox="1">
                <a:spLocks noRot="1" noChangeAspect="1" noMove="1" noResize="1" noEditPoints="1" noAdjustHandles="1" noChangeArrowheads="1" noChangeShapeType="1" noTextEdit="1"/>
              </p:cNvSpPr>
              <p:nvPr/>
            </p:nvSpPr>
            <p:spPr>
              <a:xfrm>
                <a:off x="2367383" y="5884148"/>
                <a:ext cx="390744" cy="369332"/>
              </a:xfrm>
              <a:prstGeom prst="rect">
                <a:avLst/>
              </a:prstGeom>
              <a:blipFill>
                <a:blip r:embed="rId42"/>
                <a:stretch>
                  <a:fillRect/>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F265E43-D229-C38D-DAA1-F08B8FB9C616}"/>
                  </a:ext>
                </a:extLst>
              </p:cNvPr>
              <p:cNvSpPr txBox="1"/>
              <p:nvPr/>
            </p:nvSpPr>
            <p:spPr>
              <a:xfrm>
                <a:off x="7153064" y="5842653"/>
                <a:ext cx="39074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DE" i="1" smtClean="0">
                          <a:latin typeface="Cambria Math" panose="02040503050406030204" pitchFamily="18" charset="0"/>
                          <a:ea typeface="Cambria Math" panose="02040503050406030204" pitchFamily="18" charset="0"/>
                        </a:rPr>
                        <m:t>⇒</m:t>
                      </m:r>
                    </m:oMath>
                  </m:oMathPara>
                </a14:m>
                <a:endParaRPr lang="en-DE" dirty="0"/>
              </a:p>
            </p:txBody>
          </p:sp>
        </mc:Choice>
        <mc:Fallback xmlns="">
          <p:sp>
            <p:nvSpPr>
              <p:cNvPr id="15" name="TextBox 14">
                <a:extLst>
                  <a:ext uri="{FF2B5EF4-FFF2-40B4-BE49-F238E27FC236}">
                    <a16:creationId xmlns:a16="http://schemas.microsoft.com/office/drawing/2014/main" id="{DF265E43-D229-C38D-DAA1-F08B8FB9C616}"/>
                  </a:ext>
                </a:extLst>
              </p:cNvPr>
              <p:cNvSpPr txBox="1">
                <a:spLocks noRot="1" noChangeAspect="1" noMove="1" noResize="1" noEditPoints="1" noAdjustHandles="1" noChangeArrowheads="1" noChangeShapeType="1" noTextEdit="1"/>
              </p:cNvSpPr>
              <p:nvPr/>
            </p:nvSpPr>
            <p:spPr>
              <a:xfrm>
                <a:off x="7153064" y="5842653"/>
                <a:ext cx="390744" cy="369332"/>
              </a:xfrm>
              <a:prstGeom prst="rect">
                <a:avLst/>
              </a:prstGeom>
              <a:blipFill>
                <a:blip r:embed="rId43"/>
                <a:stretch>
                  <a:fillRect/>
                </a:stretch>
              </a:blipFill>
            </p:spPr>
            <p:txBody>
              <a:bodyPr/>
              <a:lstStyle/>
              <a:p>
                <a:r>
                  <a:rPr lang="en-DE">
                    <a:noFill/>
                  </a:rPr>
                  <a:t> </a:t>
                </a:r>
              </a:p>
            </p:txBody>
          </p:sp>
        </mc:Fallback>
      </mc:AlternateContent>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asted-movie.png" descr="pasted-movie.png"/>
          <p:cNvPicPr>
            <a:picLocks noChangeAspect="1"/>
          </p:cNvPicPr>
          <p:nvPr/>
        </p:nvPicPr>
        <p:blipFill>
          <a:blip r:embed="rId2"/>
          <a:stretch>
            <a:fillRect/>
          </a:stretch>
        </p:blipFill>
        <p:spPr>
          <a:xfrm>
            <a:off x="605789" y="1122390"/>
            <a:ext cx="8001333" cy="5289771"/>
          </a:xfrm>
          <a:prstGeom prst="rect">
            <a:avLst/>
          </a:prstGeom>
          <a:ln w="12700">
            <a:miter lim="400000"/>
          </a:ln>
        </p:spPr>
      </p:pic>
      <p:sp>
        <p:nvSpPr>
          <p:cNvPr id="152" name="1934:    Bethe-Heitler theory of Bremsstrahlung…"/>
          <p:cNvSpPr txBox="1"/>
          <p:nvPr/>
        </p:nvSpPr>
        <p:spPr>
          <a:xfrm>
            <a:off x="1234772" y="770426"/>
            <a:ext cx="7760638" cy="811312"/>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lnSpc>
                <a:spcPct val="120000"/>
              </a:lnSpc>
              <a:defRPr sz="2400" b="1">
                <a:solidFill>
                  <a:schemeClr val="accent6">
                    <a:satOff val="-35873"/>
                    <a:lumOff val="-12431"/>
                  </a:schemeClr>
                </a:solidFill>
              </a:defRPr>
            </a:pPr>
            <a:r>
              <a:rPr sz="2400" dirty="0">
                <a:solidFill>
                  <a:srgbClr val="CC7A25"/>
                </a:solidFill>
                <a:latin typeface="Calibri" panose="020F0502020204030204" pitchFamily="34" charset="0"/>
                <a:cs typeface="Calibri" panose="020F0502020204030204" pitchFamily="34" charset="0"/>
              </a:rPr>
              <a:t>1934:    Bethe-Heitler theory of Bremsstrahlung</a:t>
            </a:r>
          </a:p>
          <a:p>
            <a:pPr algn="ctr">
              <a:lnSpc>
                <a:spcPct val="120000"/>
              </a:lnSpc>
              <a:defRPr sz="1400">
                <a:solidFill>
                  <a:schemeClr val="accent2"/>
                </a:solidFill>
              </a:defRPr>
            </a:pPr>
            <a:r>
              <a:rPr sz="1600" dirty="0">
                <a:solidFill>
                  <a:srgbClr val="0020B8"/>
                </a:solidFill>
                <a:latin typeface="Calibri" panose="020F0502020204030204" pitchFamily="34" charset="0"/>
                <a:cs typeface="Calibri" panose="020F0502020204030204" pitchFamily="34" charset="0"/>
              </a:rPr>
              <a:t>H. Bethe </a:t>
            </a:r>
            <a:r>
              <a:rPr lang="en-US" sz="1600" dirty="0">
                <a:solidFill>
                  <a:srgbClr val="0020B8"/>
                </a:solidFill>
                <a:latin typeface="Calibri" panose="020F0502020204030204" pitchFamily="34" charset="0"/>
                <a:cs typeface="Calibri" panose="020F0502020204030204" pitchFamily="34" charset="0"/>
              </a:rPr>
              <a:t>&amp;</a:t>
            </a:r>
            <a:r>
              <a:rPr sz="1600" dirty="0">
                <a:solidFill>
                  <a:srgbClr val="0020B8"/>
                </a:solidFill>
                <a:latin typeface="Calibri" panose="020F0502020204030204" pitchFamily="34" charset="0"/>
                <a:cs typeface="Calibri" panose="020F0502020204030204" pitchFamily="34" charset="0"/>
              </a:rPr>
              <a:t> W. Heitler, </a:t>
            </a:r>
            <a:r>
              <a:rPr sz="1600" i="1" dirty="0">
                <a:solidFill>
                  <a:srgbClr val="0020B8"/>
                </a:solidFill>
                <a:latin typeface="Calibri" panose="020F0502020204030204" pitchFamily="34" charset="0"/>
                <a:cs typeface="Calibri" panose="020F0502020204030204" pitchFamily="34" charset="0"/>
              </a:rPr>
              <a:t>Proc. Roy. Soc.</a:t>
            </a:r>
            <a:r>
              <a:rPr sz="1600" dirty="0">
                <a:solidFill>
                  <a:srgbClr val="0020B8"/>
                </a:solidFill>
                <a:latin typeface="Calibri" panose="020F0502020204030204" pitchFamily="34" charset="0"/>
                <a:cs typeface="Calibri" panose="020F0502020204030204" pitchFamily="34" charset="0"/>
              </a:rPr>
              <a:t> A 146 (1934) 83.</a:t>
            </a:r>
            <a:r>
              <a:rPr lang="en-US" sz="1600" dirty="0">
                <a:solidFill>
                  <a:srgbClr val="0020B8"/>
                </a:solidFill>
                <a:latin typeface="Calibri" panose="020F0502020204030204" pitchFamily="34" charset="0"/>
                <a:ea typeface="Times Roman"/>
                <a:cs typeface="Calibri" panose="020F0502020204030204" pitchFamily="34" charset="0"/>
                <a:sym typeface="Times Roman"/>
              </a:rPr>
              <a:t> (Born approximation:                        )</a:t>
            </a:r>
            <a:endParaRPr sz="1600" dirty="0">
              <a:solidFill>
                <a:srgbClr val="0020B8"/>
              </a:solidFill>
              <a:latin typeface="Calibri" panose="020F0502020204030204" pitchFamily="34" charset="0"/>
              <a:ea typeface="Times Roman"/>
              <a:cs typeface="Calibri" panose="020F0502020204030204" pitchFamily="34" charset="0"/>
              <a:sym typeface="Times Roman"/>
            </a:endParaRPr>
          </a:p>
        </p:txBody>
      </p:sp>
      <p:sp>
        <p:nvSpPr>
          <p:cNvPr id="2" name="Rectangle 2">
            <a:extLst>
              <a:ext uri="{FF2B5EF4-FFF2-40B4-BE49-F238E27FC236}">
                <a16:creationId xmlns:a16="http://schemas.microsoft.com/office/drawing/2014/main" id="{9376FAE9-13CD-8646-44AC-C8191572A93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DE"/>
          </a:p>
        </p:txBody>
      </p:sp>
      <p:graphicFrame>
        <p:nvGraphicFramePr>
          <p:cNvPr id="3" name="Object 2">
            <a:extLst>
              <a:ext uri="{FF2B5EF4-FFF2-40B4-BE49-F238E27FC236}">
                <a16:creationId xmlns:a16="http://schemas.microsoft.com/office/drawing/2014/main" id="{247FD2B8-252B-85A4-C097-135FB75B74F5}"/>
              </a:ext>
            </a:extLst>
          </p:cNvPr>
          <p:cNvGraphicFramePr>
            <a:graphicFrameLocks noChangeAspect="1"/>
          </p:cNvGraphicFramePr>
          <p:nvPr>
            <p:extLst>
              <p:ext uri="{D42A27DB-BD31-4B8C-83A1-F6EECF244321}">
                <p14:modId xmlns:p14="http://schemas.microsoft.com/office/powerpoint/2010/main" val="2454304913"/>
              </p:ext>
            </p:extLst>
          </p:nvPr>
        </p:nvGraphicFramePr>
        <p:xfrm>
          <a:off x="7623478" y="1233993"/>
          <a:ext cx="1077364" cy="306406"/>
        </p:xfrm>
        <a:graphic>
          <a:graphicData uri="http://schemas.openxmlformats.org/presentationml/2006/ole">
            <mc:AlternateContent xmlns:mc="http://schemas.openxmlformats.org/markup-compatibility/2006">
              <mc:Choice xmlns:v="urn:schemas-microsoft-com:vml" Requires="v">
                <p:oleObj r:id="rId3" imgW="26619200" imgH="7607300" progId="Equation.3">
                  <p:embed/>
                </p:oleObj>
              </mc:Choice>
              <mc:Fallback>
                <p:oleObj r:id="rId3" imgW="26619200" imgH="76073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3478" y="1233993"/>
                        <a:ext cx="1077364" cy="306406"/>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28746D5-42F4-0121-EDB6-D3083532DB1F}"/>
                  </a:ext>
                </a:extLst>
              </p:cNvPr>
              <p:cNvSpPr txBox="1"/>
              <p:nvPr/>
            </p:nvSpPr>
            <p:spPr>
              <a:xfrm>
                <a:off x="1795415" y="5074014"/>
                <a:ext cx="190123" cy="276999"/>
              </a:xfrm>
              <a:prstGeom prst="rect">
                <a:avLst/>
              </a:prstGeom>
              <a:solidFill>
                <a:srgbClr val="ADD2DF">
                  <a:alpha val="96863"/>
                </a:srgbClr>
              </a:solid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GB"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m:t>
                      </m:r>
                    </m:oMath>
                  </m:oMathPara>
                </a14:m>
                <a:endParaRPr kumimoji="0" lang="en-DE" sz="1800" b="0" i="0" u="none" strike="noStrike" cap="none" spc="0" normalizeH="0" baseline="0" dirty="0">
                  <a:ln>
                    <a:noFill/>
                  </a:ln>
                  <a:solidFill>
                    <a:srgbClr val="000000"/>
                  </a:solidFill>
                  <a:effectLst/>
                  <a:uFillTx/>
                  <a:latin typeface="+mj-lt"/>
                  <a:ea typeface="+mj-ea"/>
                  <a:cs typeface="+mj-cs"/>
                  <a:sym typeface="Arial"/>
                </a:endParaRPr>
              </a:p>
            </p:txBody>
          </p:sp>
        </mc:Choice>
        <mc:Fallback xmlns="">
          <p:sp>
            <p:nvSpPr>
              <p:cNvPr id="4" name="TextBox 3">
                <a:extLst>
                  <a:ext uri="{FF2B5EF4-FFF2-40B4-BE49-F238E27FC236}">
                    <a16:creationId xmlns:a16="http://schemas.microsoft.com/office/drawing/2014/main" id="{628746D5-42F4-0121-EDB6-D3083532DB1F}"/>
                  </a:ext>
                </a:extLst>
              </p:cNvPr>
              <p:cNvSpPr txBox="1">
                <a:spLocks noRot="1" noChangeAspect="1" noMove="1" noResize="1" noEditPoints="1" noAdjustHandles="1" noChangeArrowheads="1" noChangeShapeType="1" noTextEdit="1"/>
              </p:cNvSpPr>
              <p:nvPr/>
            </p:nvSpPr>
            <p:spPr>
              <a:xfrm>
                <a:off x="1795415" y="5074014"/>
                <a:ext cx="190123" cy="276999"/>
              </a:xfrm>
              <a:prstGeom prst="rect">
                <a:avLst/>
              </a:prstGeom>
              <a:blipFill>
                <a:blip r:embed="rId5"/>
                <a:stretch>
                  <a:fillRect l="-18750" r="-12500"/>
                </a:stretch>
              </a:blipFill>
              <a:ln w="12700" cap="flat">
                <a:solidFill>
                  <a:schemeClr val="accent1"/>
                </a:solidFill>
                <a:miter lim="400000"/>
              </a:ln>
              <a:effectLst/>
            </p:spPr>
            <p:txBody>
              <a:bodyPr/>
              <a:lstStyle/>
              <a:p>
                <a:r>
                  <a:rPr lang="en-DE">
                    <a:noFill/>
                  </a:rPr>
                  <a:t> </a:t>
                </a:r>
              </a:p>
            </p:txBody>
          </p:sp>
        </mc:Fallback>
      </mc:AlternateContent>
      <p:sp>
        <p:nvSpPr>
          <p:cNvPr id="5" name="Rectangle 4">
            <a:extLst>
              <a:ext uri="{FF2B5EF4-FFF2-40B4-BE49-F238E27FC236}">
                <a16:creationId xmlns:a16="http://schemas.microsoft.com/office/drawing/2014/main" id="{72E1FF3F-F688-8DB9-2D4A-BF88B7C9EC09}"/>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DE"/>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7DD75CF-07FF-EF46-D08F-79C089551545}"/>
                  </a:ext>
                </a:extLst>
              </p:cNvPr>
              <p:cNvSpPr txBox="1"/>
              <p:nvPr/>
            </p:nvSpPr>
            <p:spPr>
              <a:xfrm>
                <a:off x="2514939" y="5074015"/>
                <a:ext cx="197668" cy="276999"/>
              </a:xfrm>
              <a:prstGeom prst="rect">
                <a:avLst/>
              </a:prstGeom>
              <a:solidFill>
                <a:srgbClr val="ADD2DF">
                  <a:alpha val="96863"/>
                </a:srgbClr>
              </a:solid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GB" sz="18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Arial"/>
                        </a:rPr>
                        <m:t>~</m:t>
                      </m:r>
                    </m:oMath>
                  </m:oMathPara>
                </a14:m>
                <a:endParaRPr kumimoji="0" lang="en-DE" sz="1800" b="0" i="0" u="none" strike="noStrike" cap="none" spc="0" normalizeH="0" baseline="0" dirty="0">
                  <a:ln>
                    <a:noFill/>
                  </a:ln>
                  <a:solidFill>
                    <a:srgbClr val="000000"/>
                  </a:solidFill>
                  <a:effectLst/>
                  <a:uFillTx/>
                  <a:latin typeface="+mj-lt"/>
                  <a:ea typeface="+mj-ea"/>
                  <a:cs typeface="+mj-cs"/>
                  <a:sym typeface="Arial"/>
                </a:endParaRPr>
              </a:p>
            </p:txBody>
          </p:sp>
        </mc:Choice>
        <mc:Fallback xmlns="">
          <p:sp>
            <p:nvSpPr>
              <p:cNvPr id="11" name="TextBox 10">
                <a:extLst>
                  <a:ext uri="{FF2B5EF4-FFF2-40B4-BE49-F238E27FC236}">
                    <a16:creationId xmlns:a16="http://schemas.microsoft.com/office/drawing/2014/main" id="{07DD75CF-07FF-EF46-D08F-79C089551545}"/>
                  </a:ext>
                </a:extLst>
              </p:cNvPr>
              <p:cNvSpPr txBox="1">
                <a:spLocks noRot="1" noChangeAspect="1" noMove="1" noResize="1" noEditPoints="1" noAdjustHandles="1" noChangeArrowheads="1" noChangeShapeType="1" noTextEdit="1"/>
              </p:cNvSpPr>
              <p:nvPr/>
            </p:nvSpPr>
            <p:spPr>
              <a:xfrm>
                <a:off x="2514939" y="5074015"/>
                <a:ext cx="197668" cy="276999"/>
              </a:xfrm>
              <a:prstGeom prst="rect">
                <a:avLst/>
              </a:prstGeom>
              <a:blipFill>
                <a:blip r:embed="rId6"/>
                <a:stretch>
                  <a:fillRect l="-11111" r="-11111"/>
                </a:stretch>
              </a:blipFill>
              <a:ln w="12700" cap="flat">
                <a:solidFill>
                  <a:schemeClr val="accent1"/>
                </a:solidFill>
                <a:miter lim="400000"/>
              </a:ln>
              <a:effectLst/>
            </p:spPr>
            <p:txBody>
              <a:bodyPr/>
              <a:lstStyle/>
              <a:p>
                <a:r>
                  <a:rPr lang="en-DE">
                    <a:noFill/>
                  </a:rPr>
                  <a:t> </a:t>
                </a:r>
              </a:p>
            </p:txBody>
          </p:sp>
        </mc:Fallback>
      </mc:AlternateContent>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72374580-7B12-8FCE-4EA1-6EDD3C20ABFD}"/>
              </a:ext>
            </a:extLst>
          </p:cNvPr>
          <p:cNvSpPr>
            <a:spLocks noGrp="1" noChangeArrowheads="1"/>
          </p:cNvSpPr>
          <p:nvPr>
            <p:ph type="title"/>
          </p:nvPr>
        </p:nvSpPr>
        <p:spPr>
          <a:xfrm>
            <a:off x="1978698" y="662465"/>
            <a:ext cx="5698284" cy="510543"/>
          </a:xfrm>
        </p:spPr>
        <p:txBody>
          <a:bodyPr>
            <a:normAutofit/>
          </a:bodyPr>
          <a:lstStyle/>
          <a:p>
            <a:r>
              <a:rPr lang="en-US" altLang="en-DE" sz="2400" b="1" dirty="0">
                <a:solidFill>
                  <a:srgbClr val="CC7A25"/>
                </a:solidFill>
                <a:latin typeface="Calibri" panose="020F0502020204030204" pitchFamily="34" charset="0"/>
                <a:cs typeface="Calibri" panose="020F0502020204030204" pitchFamily="34" charset="0"/>
              </a:rPr>
              <a:t>Coherence  Length (Ter-Mikaelian, 1953)</a:t>
            </a:r>
            <a:endParaRPr lang="ru-RU" altLang="en-DE" sz="2400" b="1" dirty="0">
              <a:solidFill>
                <a:srgbClr val="CC7A25"/>
              </a:solidFill>
              <a:latin typeface="Calibri" panose="020F0502020204030204" pitchFamily="34" charset="0"/>
              <a:cs typeface="Calibri" panose="020F0502020204030204" pitchFamily="34" charset="0"/>
            </a:endParaRPr>
          </a:p>
        </p:txBody>
      </p:sp>
      <p:sp>
        <p:nvSpPr>
          <p:cNvPr id="188419" name="Text Box 3">
            <a:extLst>
              <a:ext uri="{FF2B5EF4-FFF2-40B4-BE49-F238E27FC236}">
                <a16:creationId xmlns:a16="http://schemas.microsoft.com/office/drawing/2014/main" id="{F3FABE61-C934-C310-F40C-EE36175B3FEB}"/>
              </a:ext>
            </a:extLst>
          </p:cNvPr>
          <p:cNvSpPr txBox="1">
            <a:spLocks noChangeArrowheads="1"/>
          </p:cNvSpPr>
          <p:nvPr/>
        </p:nvSpPr>
        <p:spPr bwMode="auto">
          <a:xfrm>
            <a:off x="5878316" y="2265871"/>
            <a:ext cx="18097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DE" sz="1600" dirty="0"/>
              <a:t>amorphous media</a:t>
            </a:r>
            <a:endParaRPr lang="ru-RU" altLang="en-DE" sz="1600" dirty="0"/>
          </a:p>
        </p:txBody>
      </p:sp>
      <p:grpSp>
        <p:nvGrpSpPr>
          <p:cNvPr id="188420" name="Group 4">
            <a:extLst>
              <a:ext uri="{FF2B5EF4-FFF2-40B4-BE49-F238E27FC236}">
                <a16:creationId xmlns:a16="http://schemas.microsoft.com/office/drawing/2014/main" id="{D2E240CF-EFEC-1FFF-957B-D4B5FB507BFC}"/>
              </a:ext>
            </a:extLst>
          </p:cNvPr>
          <p:cNvGrpSpPr>
            <a:grpSpLocks/>
          </p:cNvGrpSpPr>
          <p:nvPr/>
        </p:nvGrpSpPr>
        <p:grpSpPr bwMode="auto">
          <a:xfrm>
            <a:off x="4931026" y="2552840"/>
            <a:ext cx="3546475" cy="1754188"/>
            <a:chOff x="3758" y="2019"/>
            <a:chExt cx="5365" cy="2369"/>
          </a:xfrm>
        </p:grpSpPr>
        <p:pic>
          <p:nvPicPr>
            <p:cNvPr id="188421" name="Picture 5">
              <a:extLst>
                <a:ext uri="{FF2B5EF4-FFF2-40B4-BE49-F238E27FC236}">
                  <a16:creationId xmlns:a16="http://schemas.microsoft.com/office/drawing/2014/main" id="{28B291DA-A779-A2F4-9171-DC134A20E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 y="3134"/>
              <a:ext cx="1129"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2" name="Picture 6">
              <a:extLst>
                <a:ext uri="{FF2B5EF4-FFF2-40B4-BE49-F238E27FC236}">
                  <a16:creationId xmlns:a16="http://schemas.microsoft.com/office/drawing/2014/main" id="{FFCB2190-177D-C4BC-2582-0FEB47164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42436">
              <a:off x="6167" y="2993"/>
              <a:ext cx="1128"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3" name="Picture 7">
              <a:extLst>
                <a:ext uri="{FF2B5EF4-FFF2-40B4-BE49-F238E27FC236}">
                  <a16:creationId xmlns:a16="http://schemas.microsoft.com/office/drawing/2014/main" id="{729C58C4-EB45-343B-2B3F-44AD34FF38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19873">
              <a:off x="7298" y="2712"/>
              <a:ext cx="1130"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24" name="Line 8">
              <a:extLst>
                <a:ext uri="{FF2B5EF4-FFF2-40B4-BE49-F238E27FC236}">
                  <a16:creationId xmlns:a16="http://schemas.microsoft.com/office/drawing/2014/main" id="{B6327DF5-CC08-A8D8-F28D-31A0770F3E3C}"/>
                </a:ext>
              </a:extLst>
            </p:cNvPr>
            <p:cNvSpPr>
              <a:spLocks noChangeShapeType="1"/>
            </p:cNvSpPr>
            <p:nvPr/>
          </p:nvSpPr>
          <p:spPr bwMode="auto">
            <a:xfrm>
              <a:off x="5029" y="2019"/>
              <a:ext cx="0" cy="236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25" name="Line 9">
              <a:extLst>
                <a:ext uri="{FF2B5EF4-FFF2-40B4-BE49-F238E27FC236}">
                  <a16:creationId xmlns:a16="http://schemas.microsoft.com/office/drawing/2014/main" id="{A89CBA49-64A8-542C-7FC9-1BDA04A37C4A}"/>
                </a:ext>
              </a:extLst>
            </p:cNvPr>
            <p:cNvSpPr>
              <a:spLocks noChangeShapeType="1"/>
            </p:cNvSpPr>
            <p:nvPr/>
          </p:nvSpPr>
          <p:spPr bwMode="auto">
            <a:xfrm>
              <a:off x="8135" y="2019"/>
              <a:ext cx="0" cy="236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26" name="Line 10">
              <a:extLst>
                <a:ext uri="{FF2B5EF4-FFF2-40B4-BE49-F238E27FC236}">
                  <a16:creationId xmlns:a16="http://schemas.microsoft.com/office/drawing/2014/main" id="{0842D80A-7023-3E56-ED41-723699D62CCF}"/>
                </a:ext>
              </a:extLst>
            </p:cNvPr>
            <p:cNvSpPr>
              <a:spLocks noChangeShapeType="1"/>
            </p:cNvSpPr>
            <p:nvPr/>
          </p:nvSpPr>
          <p:spPr bwMode="auto">
            <a:xfrm>
              <a:off x="3758" y="3273"/>
              <a:ext cx="1271"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27" name="Freeform 11">
              <a:extLst>
                <a:ext uri="{FF2B5EF4-FFF2-40B4-BE49-F238E27FC236}">
                  <a16:creationId xmlns:a16="http://schemas.microsoft.com/office/drawing/2014/main" id="{E8571223-96FE-14A0-6E35-5D0CAF68D718}"/>
                </a:ext>
              </a:extLst>
            </p:cNvPr>
            <p:cNvSpPr>
              <a:spLocks/>
            </p:cNvSpPr>
            <p:nvPr/>
          </p:nvSpPr>
          <p:spPr bwMode="auto">
            <a:xfrm>
              <a:off x="5029" y="2577"/>
              <a:ext cx="4094" cy="696"/>
            </a:xfrm>
            <a:custGeom>
              <a:avLst/>
              <a:gdLst>
                <a:gd name="T0" fmla="*/ 0 w 5220"/>
                <a:gd name="T1" fmla="*/ 1080 h 1080"/>
                <a:gd name="T2" fmla="*/ 2700 w 5220"/>
                <a:gd name="T3" fmla="*/ 720 h 1080"/>
                <a:gd name="T4" fmla="*/ 5220 w 5220"/>
                <a:gd name="T5" fmla="*/ 0 h 1080"/>
              </a:gdLst>
              <a:ahLst/>
              <a:cxnLst>
                <a:cxn ang="0">
                  <a:pos x="T0" y="T1"/>
                </a:cxn>
                <a:cxn ang="0">
                  <a:pos x="T2" y="T3"/>
                </a:cxn>
                <a:cxn ang="0">
                  <a:pos x="T4" y="T5"/>
                </a:cxn>
              </a:cxnLst>
              <a:rect l="0" t="0" r="r" b="b"/>
              <a:pathLst>
                <a:path w="5220" h="1080">
                  <a:moveTo>
                    <a:pt x="0" y="1080"/>
                  </a:moveTo>
                  <a:cubicBezTo>
                    <a:pt x="915" y="990"/>
                    <a:pt x="1830" y="900"/>
                    <a:pt x="2700" y="720"/>
                  </a:cubicBezTo>
                  <a:cubicBezTo>
                    <a:pt x="3570" y="540"/>
                    <a:pt x="4800" y="120"/>
                    <a:pt x="52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DE"/>
            </a:p>
          </p:txBody>
        </p:sp>
      </p:grpSp>
      <p:grpSp>
        <p:nvGrpSpPr>
          <p:cNvPr id="188428" name="Group 12">
            <a:extLst>
              <a:ext uri="{FF2B5EF4-FFF2-40B4-BE49-F238E27FC236}">
                <a16:creationId xmlns:a16="http://schemas.microsoft.com/office/drawing/2014/main" id="{17482E11-A621-D163-6AE5-66D07C4C9CEB}"/>
              </a:ext>
            </a:extLst>
          </p:cNvPr>
          <p:cNvGrpSpPr>
            <a:grpSpLocks/>
          </p:cNvGrpSpPr>
          <p:nvPr/>
        </p:nvGrpSpPr>
        <p:grpSpPr bwMode="auto">
          <a:xfrm>
            <a:off x="642693" y="4227114"/>
            <a:ext cx="4032250" cy="2603411"/>
            <a:chOff x="385" y="2659"/>
            <a:chExt cx="2268" cy="1379"/>
          </a:xfrm>
        </p:grpSpPr>
        <p:grpSp>
          <p:nvGrpSpPr>
            <p:cNvPr id="188429" name="Group 13">
              <a:extLst>
                <a:ext uri="{FF2B5EF4-FFF2-40B4-BE49-F238E27FC236}">
                  <a16:creationId xmlns:a16="http://schemas.microsoft.com/office/drawing/2014/main" id="{73F5401A-B8ED-23E9-1686-9E0ED4AE38B0}"/>
                </a:ext>
              </a:extLst>
            </p:cNvPr>
            <p:cNvGrpSpPr>
              <a:grpSpLocks noChangeAspect="1"/>
            </p:cNvGrpSpPr>
            <p:nvPr/>
          </p:nvGrpSpPr>
          <p:grpSpPr bwMode="auto">
            <a:xfrm>
              <a:off x="385" y="2659"/>
              <a:ext cx="2268" cy="1379"/>
              <a:chOff x="2911" y="1183"/>
              <a:chExt cx="7200" cy="4320"/>
            </a:xfrm>
          </p:grpSpPr>
          <p:sp>
            <p:nvSpPr>
              <p:cNvPr id="188430" name="AutoShape 14">
                <a:extLst>
                  <a:ext uri="{FF2B5EF4-FFF2-40B4-BE49-F238E27FC236}">
                    <a16:creationId xmlns:a16="http://schemas.microsoft.com/office/drawing/2014/main" id="{C8369797-2419-6C35-FBAC-A725334C8395}"/>
                  </a:ext>
                </a:extLst>
              </p:cNvPr>
              <p:cNvSpPr>
                <a:spLocks noChangeAspect="1" noChangeArrowheads="1"/>
              </p:cNvSpPr>
              <p:nvPr/>
            </p:nvSpPr>
            <p:spPr bwMode="auto">
              <a:xfrm>
                <a:off x="2911" y="1183"/>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DE"/>
              </a:p>
            </p:txBody>
          </p:sp>
          <p:grpSp>
            <p:nvGrpSpPr>
              <p:cNvPr id="188431" name="Group 15">
                <a:extLst>
                  <a:ext uri="{FF2B5EF4-FFF2-40B4-BE49-F238E27FC236}">
                    <a16:creationId xmlns:a16="http://schemas.microsoft.com/office/drawing/2014/main" id="{10D68077-4E9E-52A4-5612-3E1E34E7A4D8}"/>
                  </a:ext>
                </a:extLst>
              </p:cNvPr>
              <p:cNvGrpSpPr>
                <a:grpSpLocks/>
              </p:cNvGrpSpPr>
              <p:nvPr/>
            </p:nvGrpSpPr>
            <p:grpSpPr bwMode="auto">
              <a:xfrm>
                <a:off x="3617" y="1740"/>
                <a:ext cx="5082" cy="3066"/>
                <a:chOff x="3617" y="1740"/>
                <a:chExt cx="5082" cy="3066"/>
              </a:xfrm>
            </p:grpSpPr>
            <p:sp>
              <p:nvSpPr>
                <p:cNvPr id="188432" name="Line 16">
                  <a:extLst>
                    <a:ext uri="{FF2B5EF4-FFF2-40B4-BE49-F238E27FC236}">
                      <a16:creationId xmlns:a16="http://schemas.microsoft.com/office/drawing/2014/main" id="{E319E81A-DB13-84CC-E566-6661A552D29F}"/>
                    </a:ext>
                  </a:extLst>
                </p:cNvPr>
                <p:cNvSpPr>
                  <a:spLocks noChangeShapeType="1"/>
                </p:cNvSpPr>
                <p:nvPr/>
              </p:nvSpPr>
              <p:spPr bwMode="auto">
                <a:xfrm>
                  <a:off x="3899" y="1740"/>
                  <a:ext cx="0" cy="306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33" name="Line 17">
                  <a:extLst>
                    <a:ext uri="{FF2B5EF4-FFF2-40B4-BE49-F238E27FC236}">
                      <a16:creationId xmlns:a16="http://schemas.microsoft.com/office/drawing/2014/main" id="{52FE584B-C30C-E4B3-FA75-3C7050DA8A83}"/>
                    </a:ext>
                  </a:extLst>
                </p:cNvPr>
                <p:cNvSpPr>
                  <a:spLocks noChangeShapeType="1"/>
                </p:cNvSpPr>
                <p:nvPr/>
              </p:nvSpPr>
              <p:spPr bwMode="auto">
                <a:xfrm>
                  <a:off x="3617" y="4528"/>
                  <a:ext cx="508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34" name="Line 18">
                  <a:extLst>
                    <a:ext uri="{FF2B5EF4-FFF2-40B4-BE49-F238E27FC236}">
                      <a16:creationId xmlns:a16="http://schemas.microsoft.com/office/drawing/2014/main" id="{B723F50D-633D-F982-F44D-44B7B5A38619}"/>
                    </a:ext>
                  </a:extLst>
                </p:cNvPr>
                <p:cNvSpPr>
                  <a:spLocks noChangeShapeType="1"/>
                </p:cNvSpPr>
                <p:nvPr/>
              </p:nvSpPr>
              <p:spPr bwMode="auto">
                <a:xfrm>
                  <a:off x="3899" y="4109"/>
                  <a:ext cx="4659" cy="0"/>
                </a:xfrm>
                <a:prstGeom prst="line">
                  <a:avLst/>
                </a:prstGeom>
                <a:noFill/>
                <a:ln w="9525">
                  <a:solidFill>
                    <a:srgbClr val="000000"/>
                  </a:solidFill>
                  <a:prstDash val="lgDash"/>
                  <a:round/>
                  <a:headEnd/>
                  <a:tailEnd/>
                </a:ln>
                <a:extLst>
                  <a:ext uri="{909E8E84-426E-40DD-AFC4-6F175D3DCCD1}">
                    <a14:hiddenFill xmlns:a14="http://schemas.microsoft.com/office/drawing/2010/main">
                      <a:noFill/>
                    </a14:hiddenFill>
                  </a:ext>
                </a:extLst>
              </p:spPr>
              <p:txBody>
                <a:bodyPr/>
                <a:lstStyle/>
                <a:p>
                  <a:endParaRPr lang="en-DE"/>
                </a:p>
              </p:txBody>
            </p:sp>
            <p:sp>
              <p:nvSpPr>
                <p:cNvPr id="188435" name="Freeform 19">
                  <a:extLst>
                    <a:ext uri="{FF2B5EF4-FFF2-40B4-BE49-F238E27FC236}">
                      <a16:creationId xmlns:a16="http://schemas.microsoft.com/office/drawing/2014/main" id="{A608EB37-0E3F-3132-5B76-CE4BC8D03478}"/>
                    </a:ext>
                  </a:extLst>
                </p:cNvPr>
                <p:cNvSpPr>
                  <a:spLocks/>
                </p:cNvSpPr>
                <p:nvPr/>
              </p:nvSpPr>
              <p:spPr bwMode="auto">
                <a:xfrm>
                  <a:off x="3899" y="1880"/>
                  <a:ext cx="1271" cy="2229"/>
                </a:xfrm>
                <a:custGeom>
                  <a:avLst/>
                  <a:gdLst>
                    <a:gd name="T0" fmla="*/ 0 w 1620"/>
                    <a:gd name="T1" fmla="*/ 2880 h 2880"/>
                    <a:gd name="T2" fmla="*/ 1260 w 1620"/>
                    <a:gd name="T3" fmla="*/ 1440 h 2880"/>
                    <a:gd name="T4" fmla="*/ 1620 w 1620"/>
                    <a:gd name="T5" fmla="*/ 0 h 2880"/>
                  </a:gdLst>
                  <a:ahLst/>
                  <a:cxnLst>
                    <a:cxn ang="0">
                      <a:pos x="T0" y="T1"/>
                    </a:cxn>
                    <a:cxn ang="0">
                      <a:pos x="T2" y="T3"/>
                    </a:cxn>
                    <a:cxn ang="0">
                      <a:pos x="T4" y="T5"/>
                    </a:cxn>
                  </a:cxnLst>
                  <a:rect l="0" t="0" r="r" b="b"/>
                  <a:pathLst>
                    <a:path w="1620" h="2880">
                      <a:moveTo>
                        <a:pt x="0" y="2880"/>
                      </a:moveTo>
                      <a:cubicBezTo>
                        <a:pt x="495" y="2400"/>
                        <a:pt x="990" y="1920"/>
                        <a:pt x="1260" y="1440"/>
                      </a:cubicBezTo>
                      <a:cubicBezTo>
                        <a:pt x="1530" y="960"/>
                        <a:pt x="1575" y="480"/>
                        <a:pt x="16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DE"/>
                </a:p>
              </p:txBody>
            </p:sp>
            <p:sp>
              <p:nvSpPr>
                <p:cNvPr id="188436" name="Line 20">
                  <a:extLst>
                    <a:ext uri="{FF2B5EF4-FFF2-40B4-BE49-F238E27FC236}">
                      <a16:creationId xmlns:a16="http://schemas.microsoft.com/office/drawing/2014/main" id="{35C86293-FB9D-CE9A-1013-1DF3E8570DEE}"/>
                    </a:ext>
                  </a:extLst>
                </p:cNvPr>
                <p:cNvSpPr>
                  <a:spLocks noChangeShapeType="1"/>
                </p:cNvSpPr>
                <p:nvPr/>
              </p:nvSpPr>
              <p:spPr bwMode="auto">
                <a:xfrm>
                  <a:off x="5170" y="1880"/>
                  <a:ext cx="1" cy="153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37" name="Freeform 21">
                  <a:extLst>
                    <a:ext uri="{FF2B5EF4-FFF2-40B4-BE49-F238E27FC236}">
                      <a16:creationId xmlns:a16="http://schemas.microsoft.com/office/drawing/2014/main" id="{7B532561-ABC0-334B-7037-00BBF0013A67}"/>
                    </a:ext>
                  </a:extLst>
                </p:cNvPr>
                <p:cNvSpPr>
                  <a:spLocks/>
                </p:cNvSpPr>
                <p:nvPr/>
              </p:nvSpPr>
              <p:spPr bwMode="auto">
                <a:xfrm>
                  <a:off x="5170" y="2716"/>
                  <a:ext cx="565" cy="697"/>
                </a:xfrm>
                <a:custGeom>
                  <a:avLst/>
                  <a:gdLst>
                    <a:gd name="T0" fmla="*/ 0 w 720"/>
                    <a:gd name="T1" fmla="*/ 900 h 900"/>
                    <a:gd name="T2" fmla="*/ 540 w 720"/>
                    <a:gd name="T3" fmla="*/ 540 h 900"/>
                    <a:gd name="T4" fmla="*/ 720 w 720"/>
                    <a:gd name="T5" fmla="*/ 0 h 900"/>
                  </a:gdLst>
                  <a:ahLst/>
                  <a:cxnLst>
                    <a:cxn ang="0">
                      <a:pos x="T0" y="T1"/>
                    </a:cxn>
                    <a:cxn ang="0">
                      <a:pos x="T2" y="T3"/>
                    </a:cxn>
                    <a:cxn ang="0">
                      <a:pos x="T4" y="T5"/>
                    </a:cxn>
                  </a:cxnLst>
                  <a:rect l="0" t="0" r="r" b="b"/>
                  <a:pathLst>
                    <a:path w="720" h="900">
                      <a:moveTo>
                        <a:pt x="0" y="900"/>
                      </a:moveTo>
                      <a:cubicBezTo>
                        <a:pt x="210" y="795"/>
                        <a:pt x="420" y="690"/>
                        <a:pt x="540" y="540"/>
                      </a:cubicBezTo>
                      <a:cubicBezTo>
                        <a:pt x="660" y="390"/>
                        <a:pt x="690" y="195"/>
                        <a:pt x="7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DE"/>
                </a:p>
              </p:txBody>
            </p:sp>
            <p:sp>
              <p:nvSpPr>
                <p:cNvPr id="188438" name="Line 22">
                  <a:extLst>
                    <a:ext uri="{FF2B5EF4-FFF2-40B4-BE49-F238E27FC236}">
                      <a16:creationId xmlns:a16="http://schemas.microsoft.com/office/drawing/2014/main" id="{BAD4536F-EBA0-148E-1F50-3D2BD272C3DD}"/>
                    </a:ext>
                  </a:extLst>
                </p:cNvPr>
                <p:cNvSpPr>
                  <a:spLocks noChangeShapeType="1"/>
                </p:cNvSpPr>
                <p:nvPr/>
              </p:nvSpPr>
              <p:spPr bwMode="auto">
                <a:xfrm>
                  <a:off x="5735" y="2716"/>
                  <a:ext cx="0" cy="83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39" name="Freeform 23">
                  <a:extLst>
                    <a:ext uri="{FF2B5EF4-FFF2-40B4-BE49-F238E27FC236}">
                      <a16:creationId xmlns:a16="http://schemas.microsoft.com/office/drawing/2014/main" id="{ED4C4466-EE5B-C4ED-3414-B9C2962CA875}"/>
                    </a:ext>
                  </a:extLst>
                </p:cNvPr>
                <p:cNvSpPr>
                  <a:spLocks/>
                </p:cNvSpPr>
                <p:nvPr/>
              </p:nvSpPr>
              <p:spPr bwMode="auto">
                <a:xfrm>
                  <a:off x="5735" y="3134"/>
                  <a:ext cx="423" cy="418"/>
                </a:xfrm>
                <a:custGeom>
                  <a:avLst/>
                  <a:gdLst>
                    <a:gd name="T0" fmla="*/ 0 w 540"/>
                    <a:gd name="T1" fmla="*/ 540 h 540"/>
                    <a:gd name="T2" fmla="*/ 360 w 540"/>
                    <a:gd name="T3" fmla="*/ 360 h 540"/>
                    <a:gd name="T4" fmla="*/ 540 w 540"/>
                    <a:gd name="T5" fmla="*/ 0 h 540"/>
                  </a:gdLst>
                  <a:ahLst/>
                  <a:cxnLst>
                    <a:cxn ang="0">
                      <a:pos x="T0" y="T1"/>
                    </a:cxn>
                    <a:cxn ang="0">
                      <a:pos x="T2" y="T3"/>
                    </a:cxn>
                    <a:cxn ang="0">
                      <a:pos x="T4" y="T5"/>
                    </a:cxn>
                  </a:cxnLst>
                  <a:rect l="0" t="0" r="r" b="b"/>
                  <a:pathLst>
                    <a:path w="540" h="540">
                      <a:moveTo>
                        <a:pt x="0" y="540"/>
                      </a:moveTo>
                      <a:cubicBezTo>
                        <a:pt x="135" y="495"/>
                        <a:pt x="270" y="450"/>
                        <a:pt x="360" y="360"/>
                      </a:cubicBezTo>
                      <a:cubicBezTo>
                        <a:pt x="450" y="270"/>
                        <a:pt x="495" y="135"/>
                        <a:pt x="54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DE"/>
                </a:p>
              </p:txBody>
            </p:sp>
            <p:sp>
              <p:nvSpPr>
                <p:cNvPr id="188440" name="Line 24">
                  <a:extLst>
                    <a:ext uri="{FF2B5EF4-FFF2-40B4-BE49-F238E27FC236}">
                      <a16:creationId xmlns:a16="http://schemas.microsoft.com/office/drawing/2014/main" id="{ECC6F48E-B96A-AB27-8A13-19F6B3331530}"/>
                    </a:ext>
                  </a:extLst>
                </p:cNvPr>
                <p:cNvSpPr>
                  <a:spLocks noChangeShapeType="1"/>
                </p:cNvSpPr>
                <p:nvPr/>
              </p:nvSpPr>
              <p:spPr bwMode="auto">
                <a:xfrm>
                  <a:off x="6158" y="3134"/>
                  <a:ext cx="0" cy="55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41" name="Freeform 25">
                  <a:extLst>
                    <a:ext uri="{FF2B5EF4-FFF2-40B4-BE49-F238E27FC236}">
                      <a16:creationId xmlns:a16="http://schemas.microsoft.com/office/drawing/2014/main" id="{A5A15377-A6BC-EB2D-402E-C8641C85C7F7}"/>
                    </a:ext>
                  </a:extLst>
                </p:cNvPr>
                <p:cNvSpPr>
                  <a:spLocks/>
                </p:cNvSpPr>
                <p:nvPr/>
              </p:nvSpPr>
              <p:spPr bwMode="auto">
                <a:xfrm>
                  <a:off x="6158" y="3413"/>
                  <a:ext cx="282" cy="278"/>
                </a:xfrm>
                <a:custGeom>
                  <a:avLst/>
                  <a:gdLst>
                    <a:gd name="T0" fmla="*/ 0 w 360"/>
                    <a:gd name="T1" fmla="*/ 720 h 720"/>
                    <a:gd name="T2" fmla="*/ 180 w 360"/>
                    <a:gd name="T3" fmla="*/ 540 h 720"/>
                    <a:gd name="T4" fmla="*/ 360 w 360"/>
                    <a:gd name="T5" fmla="*/ 0 h 720"/>
                  </a:gdLst>
                  <a:ahLst/>
                  <a:cxnLst>
                    <a:cxn ang="0">
                      <a:pos x="T0" y="T1"/>
                    </a:cxn>
                    <a:cxn ang="0">
                      <a:pos x="T2" y="T3"/>
                    </a:cxn>
                    <a:cxn ang="0">
                      <a:pos x="T4" y="T5"/>
                    </a:cxn>
                  </a:cxnLst>
                  <a:rect l="0" t="0" r="r" b="b"/>
                  <a:pathLst>
                    <a:path w="360" h="720">
                      <a:moveTo>
                        <a:pt x="0" y="720"/>
                      </a:moveTo>
                      <a:cubicBezTo>
                        <a:pt x="60" y="690"/>
                        <a:pt x="120" y="660"/>
                        <a:pt x="180" y="540"/>
                      </a:cubicBezTo>
                      <a:cubicBezTo>
                        <a:pt x="240" y="420"/>
                        <a:pt x="300" y="210"/>
                        <a:pt x="36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DE"/>
                </a:p>
              </p:txBody>
            </p:sp>
            <p:sp>
              <p:nvSpPr>
                <p:cNvPr id="188442" name="Line 26">
                  <a:extLst>
                    <a:ext uri="{FF2B5EF4-FFF2-40B4-BE49-F238E27FC236}">
                      <a16:creationId xmlns:a16="http://schemas.microsoft.com/office/drawing/2014/main" id="{6BDFD055-41FB-4BA7-31A6-0912D48EC7B1}"/>
                    </a:ext>
                  </a:extLst>
                </p:cNvPr>
                <p:cNvSpPr>
                  <a:spLocks noChangeShapeType="1"/>
                </p:cNvSpPr>
                <p:nvPr/>
              </p:nvSpPr>
              <p:spPr bwMode="auto">
                <a:xfrm>
                  <a:off x="6440" y="3413"/>
                  <a:ext cx="0" cy="41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grpSp>
        </p:grpSp>
        <p:grpSp>
          <p:nvGrpSpPr>
            <p:cNvPr id="188443" name="Group 27">
              <a:extLst>
                <a:ext uri="{FF2B5EF4-FFF2-40B4-BE49-F238E27FC236}">
                  <a16:creationId xmlns:a16="http://schemas.microsoft.com/office/drawing/2014/main" id="{185E2071-7B3E-36BB-A272-02B428CC9B23}"/>
                </a:ext>
              </a:extLst>
            </p:cNvPr>
            <p:cNvGrpSpPr>
              <a:grpSpLocks/>
            </p:cNvGrpSpPr>
            <p:nvPr/>
          </p:nvGrpSpPr>
          <p:grpSpPr bwMode="auto">
            <a:xfrm>
              <a:off x="385" y="2750"/>
              <a:ext cx="1995" cy="1270"/>
              <a:chOff x="385" y="2750"/>
              <a:chExt cx="1995" cy="1270"/>
            </a:xfrm>
          </p:grpSpPr>
          <p:graphicFrame>
            <p:nvGraphicFramePr>
              <p:cNvPr id="188444" name="Object 28">
                <a:extLst>
                  <a:ext uri="{FF2B5EF4-FFF2-40B4-BE49-F238E27FC236}">
                    <a16:creationId xmlns:a16="http://schemas.microsoft.com/office/drawing/2014/main" id="{FF4DEB8F-381B-0335-44B4-69D87F0E8770}"/>
                  </a:ext>
                </a:extLst>
              </p:cNvPr>
              <p:cNvGraphicFramePr>
                <a:graphicFrameLocks noChangeAspect="1"/>
              </p:cNvGraphicFramePr>
              <p:nvPr/>
            </p:nvGraphicFramePr>
            <p:xfrm>
              <a:off x="385" y="2750"/>
              <a:ext cx="184" cy="272"/>
            </p:xfrm>
            <a:graphic>
              <a:graphicData uri="http://schemas.openxmlformats.org/presentationml/2006/ole">
                <mc:AlternateContent xmlns:mc="http://schemas.openxmlformats.org/markup-compatibility/2006">
                  <mc:Choice xmlns:v="urn:schemas-microsoft-com:vml" Requires="v">
                    <p:oleObj name="Equation" r:id="rId4" imgW="6146800" imgH="9067800" progId="Equation.DSMT4">
                      <p:embed/>
                    </p:oleObj>
                  </mc:Choice>
                  <mc:Fallback>
                    <p:oleObj name="Equation" r:id="rId4" imgW="6146800" imgH="9067800" progId="Equation.DSMT4">
                      <p:embed/>
                      <p:pic>
                        <p:nvPicPr>
                          <p:cNvPr id="188444" name="Object 28">
                            <a:extLst>
                              <a:ext uri="{FF2B5EF4-FFF2-40B4-BE49-F238E27FC236}">
                                <a16:creationId xmlns:a16="http://schemas.microsoft.com/office/drawing/2014/main" id="{FF4DEB8F-381B-0335-44B4-69D87F0E87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 y="2750"/>
                            <a:ext cx="184"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8445" name="Object 29">
                <a:extLst>
                  <a:ext uri="{FF2B5EF4-FFF2-40B4-BE49-F238E27FC236}">
                    <a16:creationId xmlns:a16="http://schemas.microsoft.com/office/drawing/2014/main" id="{4971EB59-15F0-0178-4192-37683DAF2BF4}"/>
                  </a:ext>
                </a:extLst>
              </p:cNvPr>
              <p:cNvGraphicFramePr>
                <a:graphicFrameLocks noChangeAspect="1"/>
              </p:cNvGraphicFramePr>
              <p:nvPr/>
            </p:nvGraphicFramePr>
            <p:xfrm>
              <a:off x="2154" y="3748"/>
              <a:ext cx="226" cy="272"/>
            </p:xfrm>
            <a:graphic>
              <a:graphicData uri="http://schemas.openxmlformats.org/presentationml/2006/ole">
                <mc:AlternateContent xmlns:mc="http://schemas.openxmlformats.org/markup-compatibility/2006">
                  <mc:Choice xmlns:v="urn:schemas-microsoft-com:vml" Requires="v">
                    <p:oleObj name="Equation" r:id="rId6" imgW="5854700" imgH="7023100" progId="Equation.DSMT4">
                      <p:embed/>
                    </p:oleObj>
                  </mc:Choice>
                  <mc:Fallback>
                    <p:oleObj name="Equation" r:id="rId6" imgW="5854700" imgH="7023100" progId="Equation.DSMT4">
                      <p:embed/>
                      <p:pic>
                        <p:nvPicPr>
                          <p:cNvPr id="188445" name="Object 29">
                            <a:extLst>
                              <a:ext uri="{FF2B5EF4-FFF2-40B4-BE49-F238E27FC236}">
                                <a16:creationId xmlns:a16="http://schemas.microsoft.com/office/drawing/2014/main" id="{4971EB59-15F0-0178-4192-37683DAF2B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4" y="3748"/>
                            <a:ext cx="226"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188446" name="Group 30">
            <a:extLst>
              <a:ext uri="{FF2B5EF4-FFF2-40B4-BE49-F238E27FC236}">
                <a16:creationId xmlns:a16="http://schemas.microsoft.com/office/drawing/2014/main" id="{CAF722CB-31F2-98CC-1EBE-D5DB2FC79C9A}"/>
              </a:ext>
            </a:extLst>
          </p:cNvPr>
          <p:cNvGrpSpPr>
            <a:grpSpLocks/>
          </p:cNvGrpSpPr>
          <p:nvPr/>
        </p:nvGrpSpPr>
        <p:grpSpPr bwMode="auto">
          <a:xfrm>
            <a:off x="4826637" y="4295514"/>
            <a:ext cx="4392612" cy="2474913"/>
            <a:chOff x="3651" y="2659"/>
            <a:chExt cx="2268" cy="1379"/>
          </a:xfrm>
        </p:grpSpPr>
        <p:grpSp>
          <p:nvGrpSpPr>
            <p:cNvPr id="188447" name="Group 31">
              <a:extLst>
                <a:ext uri="{FF2B5EF4-FFF2-40B4-BE49-F238E27FC236}">
                  <a16:creationId xmlns:a16="http://schemas.microsoft.com/office/drawing/2014/main" id="{C6567556-71C0-75AE-0935-5BA0BF8562EF}"/>
                </a:ext>
              </a:extLst>
            </p:cNvPr>
            <p:cNvGrpSpPr>
              <a:grpSpLocks noChangeAspect="1"/>
            </p:cNvGrpSpPr>
            <p:nvPr/>
          </p:nvGrpSpPr>
          <p:grpSpPr bwMode="auto">
            <a:xfrm>
              <a:off x="3651" y="2659"/>
              <a:ext cx="2268" cy="1379"/>
              <a:chOff x="2911" y="1183"/>
              <a:chExt cx="7200" cy="4320"/>
            </a:xfrm>
          </p:grpSpPr>
          <p:sp>
            <p:nvSpPr>
              <p:cNvPr id="188448" name="AutoShape 32">
                <a:extLst>
                  <a:ext uri="{FF2B5EF4-FFF2-40B4-BE49-F238E27FC236}">
                    <a16:creationId xmlns:a16="http://schemas.microsoft.com/office/drawing/2014/main" id="{521C9DEA-D49C-056C-7039-7E116726CE4A}"/>
                  </a:ext>
                </a:extLst>
              </p:cNvPr>
              <p:cNvSpPr>
                <a:spLocks noChangeAspect="1" noChangeArrowheads="1"/>
              </p:cNvSpPr>
              <p:nvPr/>
            </p:nvSpPr>
            <p:spPr bwMode="auto">
              <a:xfrm>
                <a:off x="2911" y="1183"/>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DE"/>
              </a:p>
            </p:txBody>
          </p:sp>
          <p:grpSp>
            <p:nvGrpSpPr>
              <p:cNvPr id="188449" name="Group 33">
                <a:extLst>
                  <a:ext uri="{FF2B5EF4-FFF2-40B4-BE49-F238E27FC236}">
                    <a16:creationId xmlns:a16="http://schemas.microsoft.com/office/drawing/2014/main" id="{EB25E09E-7FD2-137C-2230-8D3C55BB1108}"/>
                  </a:ext>
                </a:extLst>
              </p:cNvPr>
              <p:cNvGrpSpPr>
                <a:grpSpLocks/>
              </p:cNvGrpSpPr>
              <p:nvPr/>
            </p:nvGrpSpPr>
            <p:grpSpPr bwMode="auto">
              <a:xfrm>
                <a:off x="3617" y="1740"/>
                <a:ext cx="5082" cy="3066"/>
                <a:chOff x="3617" y="1740"/>
                <a:chExt cx="5082" cy="3066"/>
              </a:xfrm>
            </p:grpSpPr>
            <p:sp>
              <p:nvSpPr>
                <p:cNvPr id="188450" name="Line 34">
                  <a:extLst>
                    <a:ext uri="{FF2B5EF4-FFF2-40B4-BE49-F238E27FC236}">
                      <a16:creationId xmlns:a16="http://schemas.microsoft.com/office/drawing/2014/main" id="{F3C49456-082E-62F4-F925-51FCA24A9842}"/>
                    </a:ext>
                  </a:extLst>
                </p:cNvPr>
                <p:cNvSpPr>
                  <a:spLocks noChangeShapeType="1"/>
                </p:cNvSpPr>
                <p:nvPr/>
              </p:nvSpPr>
              <p:spPr bwMode="auto">
                <a:xfrm>
                  <a:off x="3899" y="1740"/>
                  <a:ext cx="0" cy="306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51" name="Line 35">
                  <a:extLst>
                    <a:ext uri="{FF2B5EF4-FFF2-40B4-BE49-F238E27FC236}">
                      <a16:creationId xmlns:a16="http://schemas.microsoft.com/office/drawing/2014/main" id="{DC7FB5A8-8CB0-0AC1-2948-49683010FAC9}"/>
                    </a:ext>
                  </a:extLst>
                </p:cNvPr>
                <p:cNvSpPr>
                  <a:spLocks noChangeShapeType="1"/>
                </p:cNvSpPr>
                <p:nvPr/>
              </p:nvSpPr>
              <p:spPr bwMode="auto">
                <a:xfrm>
                  <a:off x="3617" y="4528"/>
                  <a:ext cx="508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52" name="Line 36">
                  <a:extLst>
                    <a:ext uri="{FF2B5EF4-FFF2-40B4-BE49-F238E27FC236}">
                      <a16:creationId xmlns:a16="http://schemas.microsoft.com/office/drawing/2014/main" id="{80130D78-388D-3780-B91F-B960FB8F4216}"/>
                    </a:ext>
                  </a:extLst>
                </p:cNvPr>
                <p:cNvSpPr>
                  <a:spLocks noChangeShapeType="1"/>
                </p:cNvSpPr>
                <p:nvPr/>
              </p:nvSpPr>
              <p:spPr bwMode="auto">
                <a:xfrm>
                  <a:off x="3899" y="2855"/>
                  <a:ext cx="45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53" name="Freeform 37">
                  <a:extLst>
                    <a:ext uri="{FF2B5EF4-FFF2-40B4-BE49-F238E27FC236}">
                      <a16:creationId xmlns:a16="http://schemas.microsoft.com/office/drawing/2014/main" id="{6CCAC4E1-8483-A23F-B8AF-E7F8268CBA15}"/>
                    </a:ext>
                  </a:extLst>
                </p:cNvPr>
                <p:cNvSpPr>
                  <a:spLocks/>
                </p:cNvSpPr>
                <p:nvPr/>
              </p:nvSpPr>
              <p:spPr bwMode="auto">
                <a:xfrm>
                  <a:off x="3899" y="2995"/>
                  <a:ext cx="4377" cy="1533"/>
                </a:xfrm>
                <a:custGeom>
                  <a:avLst/>
                  <a:gdLst>
                    <a:gd name="T0" fmla="*/ 0 w 5580"/>
                    <a:gd name="T1" fmla="*/ 1980 h 1980"/>
                    <a:gd name="T2" fmla="*/ 1980 w 5580"/>
                    <a:gd name="T3" fmla="*/ 540 h 1980"/>
                    <a:gd name="T4" fmla="*/ 5580 w 5580"/>
                    <a:gd name="T5" fmla="*/ 0 h 1980"/>
                  </a:gdLst>
                  <a:ahLst/>
                  <a:cxnLst>
                    <a:cxn ang="0">
                      <a:pos x="T0" y="T1"/>
                    </a:cxn>
                    <a:cxn ang="0">
                      <a:pos x="T2" y="T3"/>
                    </a:cxn>
                    <a:cxn ang="0">
                      <a:pos x="T4" y="T5"/>
                    </a:cxn>
                  </a:cxnLst>
                  <a:rect l="0" t="0" r="r" b="b"/>
                  <a:pathLst>
                    <a:path w="5580" h="1980">
                      <a:moveTo>
                        <a:pt x="0" y="1980"/>
                      </a:moveTo>
                      <a:cubicBezTo>
                        <a:pt x="525" y="1425"/>
                        <a:pt x="1050" y="870"/>
                        <a:pt x="1980" y="540"/>
                      </a:cubicBezTo>
                      <a:cubicBezTo>
                        <a:pt x="2910" y="210"/>
                        <a:pt x="4245" y="105"/>
                        <a:pt x="558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DE"/>
                </a:p>
              </p:txBody>
            </p:sp>
          </p:grpSp>
        </p:grpSp>
        <p:graphicFrame>
          <p:nvGraphicFramePr>
            <p:cNvPr id="188454" name="Object 38">
              <a:extLst>
                <a:ext uri="{FF2B5EF4-FFF2-40B4-BE49-F238E27FC236}">
                  <a16:creationId xmlns:a16="http://schemas.microsoft.com/office/drawing/2014/main" id="{3349ADA8-0132-32E4-5A53-11A0CC42F597}"/>
                </a:ext>
              </a:extLst>
            </p:cNvPr>
            <p:cNvGraphicFramePr>
              <a:graphicFrameLocks noChangeAspect="1"/>
            </p:cNvGraphicFramePr>
            <p:nvPr/>
          </p:nvGraphicFramePr>
          <p:xfrm>
            <a:off x="3651" y="2704"/>
            <a:ext cx="184" cy="272"/>
          </p:xfrm>
          <a:graphic>
            <a:graphicData uri="http://schemas.openxmlformats.org/presentationml/2006/ole">
              <mc:AlternateContent xmlns:mc="http://schemas.openxmlformats.org/markup-compatibility/2006">
                <mc:Choice xmlns:v="urn:schemas-microsoft-com:vml" Requires="v">
                  <p:oleObj name="Equation" r:id="rId8" imgW="6146800" imgH="9067800" progId="Equation.DSMT4">
                    <p:embed/>
                  </p:oleObj>
                </mc:Choice>
                <mc:Fallback>
                  <p:oleObj name="Equation" r:id="rId8" imgW="6146800" imgH="9067800" progId="Equation.DSMT4">
                    <p:embed/>
                    <p:pic>
                      <p:nvPicPr>
                        <p:cNvPr id="188454" name="Object 38">
                          <a:extLst>
                            <a:ext uri="{FF2B5EF4-FFF2-40B4-BE49-F238E27FC236}">
                              <a16:creationId xmlns:a16="http://schemas.microsoft.com/office/drawing/2014/main" id="{3349ADA8-0132-32E4-5A53-11A0CC42F5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 y="2704"/>
                          <a:ext cx="184"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8455" name="Object 39">
              <a:extLst>
                <a:ext uri="{FF2B5EF4-FFF2-40B4-BE49-F238E27FC236}">
                  <a16:creationId xmlns:a16="http://schemas.microsoft.com/office/drawing/2014/main" id="{4BC81AFB-6005-E6E7-46B6-CC835A02F0EB}"/>
                </a:ext>
              </a:extLst>
            </p:cNvPr>
            <p:cNvGraphicFramePr>
              <a:graphicFrameLocks noChangeAspect="1"/>
            </p:cNvGraphicFramePr>
            <p:nvPr/>
          </p:nvGraphicFramePr>
          <p:xfrm>
            <a:off x="5420" y="3793"/>
            <a:ext cx="136" cy="125"/>
          </p:xfrm>
          <a:graphic>
            <a:graphicData uri="http://schemas.openxmlformats.org/presentationml/2006/ole">
              <mc:AlternateContent xmlns:mc="http://schemas.openxmlformats.org/markup-compatibility/2006">
                <mc:Choice xmlns:v="urn:schemas-microsoft-com:vml" Requires="v">
                  <p:oleObj name="Equation" r:id="rId9" imgW="3505200" imgH="3213100" progId="Equation.DSMT4">
                    <p:embed/>
                  </p:oleObj>
                </mc:Choice>
                <mc:Fallback>
                  <p:oleObj name="Equation" r:id="rId9" imgW="3505200" imgH="3213100" progId="Equation.DSMT4">
                    <p:embed/>
                    <p:pic>
                      <p:nvPicPr>
                        <p:cNvPr id="188455" name="Object 39">
                          <a:extLst>
                            <a:ext uri="{FF2B5EF4-FFF2-40B4-BE49-F238E27FC236}">
                              <a16:creationId xmlns:a16="http://schemas.microsoft.com/office/drawing/2014/main" id="{4BC81AFB-6005-E6E7-46B6-CC835A02F0E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20" y="3793"/>
                          <a:ext cx="136" cy="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8456" name="Object 40">
              <a:extLst>
                <a:ext uri="{FF2B5EF4-FFF2-40B4-BE49-F238E27FC236}">
                  <a16:creationId xmlns:a16="http://schemas.microsoft.com/office/drawing/2014/main" id="{BD04AE56-97DF-7122-AC1E-9205F5F3B88A}"/>
                </a:ext>
              </a:extLst>
            </p:cNvPr>
            <p:cNvGraphicFramePr>
              <a:graphicFrameLocks noChangeAspect="1"/>
            </p:cNvGraphicFramePr>
            <p:nvPr/>
          </p:nvGraphicFramePr>
          <p:xfrm>
            <a:off x="4014" y="2976"/>
            <a:ext cx="408" cy="156"/>
          </p:xfrm>
          <a:graphic>
            <a:graphicData uri="http://schemas.openxmlformats.org/presentationml/2006/ole">
              <mc:AlternateContent xmlns:mc="http://schemas.openxmlformats.org/markup-compatibility/2006">
                <mc:Choice xmlns:v="urn:schemas-microsoft-com:vml" Requires="v">
                  <p:oleObj name="Equation" r:id="rId11" imgW="9944100" imgH="3797300" progId="Equation.DSMT4">
                    <p:embed/>
                  </p:oleObj>
                </mc:Choice>
                <mc:Fallback>
                  <p:oleObj name="Equation" r:id="rId11" imgW="9944100" imgH="3797300" progId="Equation.DSMT4">
                    <p:embed/>
                    <p:pic>
                      <p:nvPicPr>
                        <p:cNvPr id="188456" name="Object 40">
                          <a:extLst>
                            <a:ext uri="{FF2B5EF4-FFF2-40B4-BE49-F238E27FC236}">
                              <a16:creationId xmlns:a16="http://schemas.microsoft.com/office/drawing/2014/main" id="{BD04AE56-97DF-7122-AC1E-9205F5F3B88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14" y="2976"/>
                          <a:ext cx="408" cy="1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8457" name="Object 41">
              <a:extLst>
                <a:ext uri="{FF2B5EF4-FFF2-40B4-BE49-F238E27FC236}">
                  <a16:creationId xmlns:a16="http://schemas.microsoft.com/office/drawing/2014/main" id="{B3E036AF-B6FE-07E0-F6FD-73BFCA606E6B}"/>
                </a:ext>
              </a:extLst>
            </p:cNvPr>
            <p:cNvGraphicFramePr>
              <a:graphicFrameLocks noChangeAspect="1"/>
            </p:cNvGraphicFramePr>
            <p:nvPr/>
          </p:nvGraphicFramePr>
          <p:xfrm>
            <a:off x="4332" y="3430"/>
            <a:ext cx="318" cy="138"/>
          </p:xfrm>
          <a:graphic>
            <a:graphicData uri="http://schemas.openxmlformats.org/presentationml/2006/ole">
              <mc:AlternateContent xmlns:mc="http://schemas.openxmlformats.org/markup-compatibility/2006">
                <mc:Choice xmlns:v="urn:schemas-microsoft-com:vml" Requires="v">
                  <p:oleObj name="Equation" r:id="rId13" imgW="8775700" imgH="3797300" progId="Equation.DSMT4">
                    <p:embed/>
                  </p:oleObj>
                </mc:Choice>
                <mc:Fallback>
                  <p:oleObj name="Equation" r:id="rId13" imgW="8775700" imgH="3797300" progId="Equation.DSMT4">
                    <p:embed/>
                    <p:pic>
                      <p:nvPicPr>
                        <p:cNvPr id="188457" name="Object 41">
                          <a:extLst>
                            <a:ext uri="{FF2B5EF4-FFF2-40B4-BE49-F238E27FC236}">
                              <a16:creationId xmlns:a16="http://schemas.microsoft.com/office/drawing/2014/main" id="{B3E036AF-B6FE-07E0-F6FD-73BFCA606E6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32" y="3430"/>
                          <a:ext cx="318" cy="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88458" name="Group 42">
            <a:extLst>
              <a:ext uri="{FF2B5EF4-FFF2-40B4-BE49-F238E27FC236}">
                <a16:creationId xmlns:a16="http://schemas.microsoft.com/office/drawing/2014/main" id="{4704C37F-4876-A6CA-C46D-E1BE414B5CA4}"/>
              </a:ext>
            </a:extLst>
          </p:cNvPr>
          <p:cNvGrpSpPr>
            <a:grpSpLocks/>
          </p:cNvGrpSpPr>
          <p:nvPr/>
        </p:nvGrpSpPr>
        <p:grpSpPr bwMode="auto">
          <a:xfrm>
            <a:off x="2082354" y="1337254"/>
            <a:ext cx="4979292" cy="1220623"/>
            <a:chOff x="1429" y="709"/>
            <a:chExt cx="2948" cy="496"/>
          </a:xfrm>
        </p:grpSpPr>
        <p:sp>
          <p:nvSpPr>
            <p:cNvPr id="188459" name="Line 43">
              <a:extLst>
                <a:ext uri="{FF2B5EF4-FFF2-40B4-BE49-F238E27FC236}">
                  <a16:creationId xmlns:a16="http://schemas.microsoft.com/office/drawing/2014/main" id="{C62E7B7A-8198-F225-FFCA-07B9982F716A}"/>
                </a:ext>
              </a:extLst>
            </p:cNvPr>
            <p:cNvSpPr>
              <a:spLocks noChangeShapeType="1"/>
            </p:cNvSpPr>
            <p:nvPr/>
          </p:nvSpPr>
          <p:spPr bwMode="auto">
            <a:xfrm>
              <a:off x="1429" y="800"/>
              <a:ext cx="3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DE"/>
            </a:p>
          </p:txBody>
        </p:sp>
        <p:sp>
          <p:nvSpPr>
            <p:cNvPr id="188460" name="Line 44">
              <a:extLst>
                <a:ext uri="{FF2B5EF4-FFF2-40B4-BE49-F238E27FC236}">
                  <a16:creationId xmlns:a16="http://schemas.microsoft.com/office/drawing/2014/main" id="{CFE0B6E1-B4DA-1E92-AEAC-42BE41582C47}"/>
                </a:ext>
              </a:extLst>
            </p:cNvPr>
            <p:cNvSpPr>
              <a:spLocks noChangeShapeType="1"/>
            </p:cNvSpPr>
            <p:nvPr/>
          </p:nvSpPr>
          <p:spPr bwMode="auto">
            <a:xfrm>
              <a:off x="1749" y="800"/>
              <a:ext cx="262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DE"/>
            </a:p>
          </p:txBody>
        </p:sp>
        <p:pic>
          <p:nvPicPr>
            <p:cNvPr id="188461" name="Picture 45">
              <a:extLst>
                <a:ext uri="{FF2B5EF4-FFF2-40B4-BE49-F238E27FC236}">
                  <a16:creationId xmlns:a16="http://schemas.microsoft.com/office/drawing/2014/main" id="{2A410202-44EE-D3A9-DB5B-C8E5220572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 y="709"/>
              <a:ext cx="179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8462" name="Object 46">
              <a:extLst>
                <a:ext uri="{FF2B5EF4-FFF2-40B4-BE49-F238E27FC236}">
                  <a16:creationId xmlns:a16="http://schemas.microsoft.com/office/drawing/2014/main" id="{877FFBB0-094D-58EE-0780-B7593F5A6944}"/>
                </a:ext>
              </a:extLst>
            </p:cNvPr>
            <p:cNvGraphicFramePr>
              <a:graphicFrameLocks noChangeAspect="1"/>
            </p:cNvGraphicFramePr>
            <p:nvPr>
              <p:extLst>
                <p:ext uri="{D42A27DB-BD31-4B8C-83A1-F6EECF244321}">
                  <p14:modId xmlns:p14="http://schemas.microsoft.com/office/powerpoint/2010/main" val="2520615964"/>
                </p:ext>
              </p:extLst>
            </p:nvPr>
          </p:nvGraphicFramePr>
          <p:xfrm>
            <a:off x="2522" y="936"/>
            <a:ext cx="743" cy="269"/>
          </p:xfrm>
          <a:graphic>
            <a:graphicData uri="http://schemas.openxmlformats.org/presentationml/2006/ole">
              <mc:AlternateContent xmlns:mc="http://schemas.openxmlformats.org/markup-compatibility/2006">
                <mc:Choice xmlns:v="urn:schemas-microsoft-com:vml" Requires="v">
                  <p:oleObj name="Equation" r:id="rId15" imgW="15506700" imgH="8191500" progId="Equation.DSMT4">
                    <p:embed/>
                  </p:oleObj>
                </mc:Choice>
                <mc:Fallback>
                  <p:oleObj name="Equation" r:id="rId15" imgW="15506700" imgH="8191500" progId="Equation.DSMT4">
                    <p:embed/>
                    <p:pic>
                      <p:nvPicPr>
                        <p:cNvPr id="188462" name="Object 46">
                          <a:extLst>
                            <a:ext uri="{FF2B5EF4-FFF2-40B4-BE49-F238E27FC236}">
                              <a16:creationId xmlns:a16="http://schemas.microsoft.com/office/drawing/2014/main" id="{877FFBB0-094D-58EE-0780-B7593F5A694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22" y="936"/>
                          <a:ext cx="743" cy="269"/>
                        </a:xfrm>
                        <a:prstGeom prst="rect">
                          <a:avLst/>
                        </a:prstGeom>
                        <a:solidFill>
                          <a:srgbClr val="FFFF00"/>
                        </a:solidFill>
                        <a:ln>
                          <a:noFill/>
                        </a:ln>
                        <a:effectLst/>
                      </p:spPr>
                    </p:pic>
                  </p:oleObj>
                </mc:Fallback>
              </mc:AlternateContent>
            </a:graphicData>
          </a:graphic>
        </p:graphicFrame>
        <p:sp>
          <p:nvSpPr>
            <p:cNvPr id="188463" name="Oval 47">
              <a:extLst>
                <a:ext uri="{FF2B5EF4-FFF2-40B4-BE49-F238E27FC236}">
                  <a16:creationId xmlns:a16="http://schemas.microsoft.com/office/drawing/2014/main" id="{473EB156-C39B-0CD3-B612-D317A9EF33E4}"/>
                </a:ext>
              </a:extLst>
            </p:cNvPr>
            <p:cNvSpPr>
              <a:spLocks noChangeArrowheads="1"/>
            </p:cNvSpPr>
            <p:nvPr/>
          </p:nvSpPr>
          <p:spPr bwMode="auto">
            <a:xfrm>
              <a:off x="1882" y="754"/>
              <a:ext cx="91" cy="9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grpSp>
      <p:grpSp>
        <p:nvGrpSpPr>
          <p:cNvPr id="188464" name="Group 48">
            <a:extLst>
              <a:ext uri="{FF2B5EF4-FFF2-40B4-BE49-F238E27FC236}">
                <a16:creationId xmlns:a16="http://schemas.microsoft.com/office/drawing/2014/main" id="{D5859713-01C9-9F77-5B4E-4773B13DAD10}"/>
              </a:ext>
            </a:extLst>
          </p:cNvPr>
          <p:cNvGrpSpPr>
            <a:grpSpLocks/>
          </p:cNvGrpSpPr>
          <p:nvPr/>
        </p:nvGrpSpPr>
        <p:grpSpPr bwMode="auto">
          <a:xfrm>
            <a:off x="1137485" y="2263464"/>
            <a:ext cx="2746689" cy="2131186"/>
            <a:chOff x="584" y="1220"/>
            <a:chExt cx="1534" cy="1195"/>
          </a:xfrm>
        </p:grpSpPr>
        <p:sp>
          <p:nvSpPr>
            <p:cNvPr id="188465" name="Text Box 49">
              <a:extLst>
                <a:ext uri="{FF2B5EF4-FFF2-40B4-BE49-F238E27FC236}">
                  <a16:creationId xmlns:a16="http://schemas.microsoft.com/office/drawing/2014/main" id="{60401F90-4674-A016-5EB4-CCBBCD0AFFB9}"/>
                </a:ext>
              </a:extLst>
            </p:cNvPr>
            <p:cNvSpPr txBox="1">
              <a:spLocks noChangeArrowheads="1"/>
            </p:cNvSpPr>
            <p:nvPr/>
          </p:nvSpPr>
          <p:spPr bwMode="auto">
            <a:xfrm>
              <a:off x="1060" y="1220"/>
              <a:ext cx="404"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DE" sz="1600" dirty="0"/>
                <a:t>crystal</a:t>
              </a:r>
              <a:endParaRPr lang="ru-RU" altLang="en-DE" sz="1600" dirty="0"/>
            </a:p>
          </p:txBody>
        </p:sp>
        <p:grpSp>
          <p:nvGrpSpPr>
            <p:cNvPr id="188466" name="Group 50">
              <a:extLst>
                <a:ext uri="{FF2B5EF4-FFF2-40B4-BE49-F238E27FC236}">
                  <a16:creationId xmlns:a16="http://schemas.microsoft.com/office/drawing/2014/main" id="{89E848F1-1C5A-9D18-DC5E-379C291F17DD}"/>
                </a:ext>
              </a:extLst>
            </p:cNvPr>
            <p:cNvGrpSpPr>
              <a:grpSpLocks/>
            </p:cNvGrpSpPr>
            <p:nvPr/>
          </p:nvGrpSpPr>
          <p:grpSpPr bwMode="auto">
            <a:xfrm>
              <a:off x="612" y="1480"/>
              <a:ext cx="1451" cy="907"/>
              <a:chOff x="3758" y="1322"/>
              <a:chExt cx="5365" cy="3484"/>
            </a:xfrm>
          </p:grpSpPr>
          <p:pic>
            <p:nvPicPr>
              <p:cNvPr id="188467" name="Picture 51">
                <a:extLst>
                  <a:ext uri="{FF2B5EF4-FFF2-40B4-BE49-F238E27FC236}">
                    <a16:creationId xmlns:a16="http://schemas.microsoft.com/office/drawing/2014/main" id="{72AE4705-AAA5-56EF-7A26-3C48EE007F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6896">
                <a:off x="4746" y="3552"/>
                <a:ext cx="141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68" name="Picture 52">
                <a:extLst>
                  <a:ext uri="{FF2B5EF4-FFF2-40B4-BE49-F238E27FC236}">
                    <a16:creationId xmlns:a16="http://schemas.microsoft.com/office/drawing/2014/main" id="{46AEB676-7F54-C282-098F-D1EC10828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6896">
                <a:off x="6017" y="2716"/>
                <a:ext cx="141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69" name="Picture 53">
                <a:extLst>
                  <a:ext uri="{FF2B5EF4-FFF2-40B4-BE49-F238E27FC236}">
                    <a16:creationId xmlns:a16="http://schemas.microsoft.com/office/drawing/2014/main" id="{EF77E96C-EBCA-BDB9-EC27-D8F1B65B6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6896">
                <a:off x="7287" y="1880"/>
                <a:ext cx="141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8470" name="Group 54">
                <a:extLst>
                  <a:ext uri="{FF2B5EF4-FFF2-40B4-BE49-F238E27FC236}">
                    <a16:creationId xmlns:a16="http://schemas.microsoft.com/office/drawing/2014/main" id="{CA0F45DD-4E10-BD90-D075-087CB36E9952}"/>
                  </a:ext>
                </a:extLst>
              </p:cNvPr>
              <p:cNvGrpSpPr>
                <a:grpSpLocks/>
              </p:cNvGrpSpPr>
              <p:nvPr/>
            </p:nvGrpSpPr>
            <p:grpSpPr bwMode="auto">
              <a:xfrm>
                <a:off x="3758" y="1740"/>
                <a:ext cx="5365" cy="141"/>
                <a:chOff x="3758" y="1740"/>
                <a:chExt cx="5365" cy="141"/>
              </a:xfrm>
            </p:grpSpPr>
            <p:sp>
              <p:nvSpPr>
                <p:cNvPr id="188471" name="Line 55">
                  <a:extLst>
                    <a:ext uri="{FF2B5EF4-FFF2-40B4-BE49-F238E27FC236}">
                      <a16:creationId xmlns:a16="http://schemas.microsoft.com/office/drawing/2014/main" id="{A810022B-E61A-EE8C-6515-4395A4B57959}"/>
                    </a:ext>
                  </a:extLst>
                </p:cNvPr>
                <p:cNvSpPr>
                  <a:spLocks noChangeShapeType="1"/>
                </p:cNvSpPr>
                <p:nvPr/>
              </p:nvSpPr>
              <p:spPr bwMode="auto">
                <a:xfrm>
                  <a:off x="3758" y="1880"/>
                  <a:ext cx="53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72" name="Oval 56">
                  <a:extLst>
                    <a:ext uri="{FF2B5EF4-FFF2-40B4-BE49-F238E27FC236}">
                      <a16:creationId xmlns:a16="http://schemas.microsoft.com/office/drawing/2014/main" id="{CB5D8C2E-20D7-7630-7898-937C03A7BAA0}"/>
                    </a:ext>
                  </a:extLst>
                </p:cNvPr>
                <p:cNvSpPr>
                  <a:spLocks noChangeArrowheads="1"/>
                </p:cNvSpPr>
                <p:nvPr/>
              </p:nvSpPr>
              <p:spPr bwMode="auto">
                <a:xfrm>
                  <a:off x="4182"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3" name="Oval 57">
                  <a:extLst>
                    <a:ext uri="{FF2B5EF4-FFF2-40B4-BE49-F238E27FC236}">
                      <a16:creationId xmlns:a16="http://schemas.microsoft.com/office/drawing/2014/main" id="{7AA3986E-0464-A013-C86A-DC4102192F9A}"/>
                    </a:ext>
                  </a:extLst>
                </p:cNvPr>
                <p:cNvSpPr>
                  <a:spLocks noChangeArrowheads="1"/>
                </p:cNvSpPr>
                <p:nvPr/>
              </p:nvSpPr>
              <p:spPr bwMode="auto">
                <a:xfrm>
                  <a:off x="460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4" name="Oval 58">
                  <a:extLst>
                    <a:ext uri="{FF2B5EF4-FFF2-40B4-BE49-F238E27FC236}">
                      <a16:creationId xmlns:a16="http://schemas.microsoft.com/office/drawing/2014/main" id="{BCC78C5D-5807-22FE-0E5A-C45A96DB25FE}"/>
                    </a:ext>
                  </a:extLst>
                </p:cNvPr>
                <p:cNvSpPr>
                  <a:spLocks noChangeArrowheads="1"/>
                </p:cNvSpPr>
                <p:nvPr/>
              </p:nvSpPr>
              <p:spPr bwMode="auto">
                <a:xfrm>
                  <a:off x="5029"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5" name="Oval 59">
                  <a:extLst>
                    <a:ext uri="{FF2B5EF4-FFF2-40B4-BE49-F238E27FC236}">
                      <a16:creationId xmlns:a16="http://schemas.microsoft.com/office/drawing/2014/main" id="{D762B592-1FE7-A0B7-469D-5A6A987DAC94}"/>
                    </a:ext>
                  </a:extLst>
                </p:cNvPr>
                <p:cNvSpPr>
                  <a:spLocks noChangeArrowheads="1"/>
                </p:cNvSpPr>
                <p:nvPr/>
              </p:nvSpPr>
              <p:spPr bwMode="auto">
                <a:xfrm>
                  <a:off x="5311"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6" name="Oval 60">
                  <a:extLst>
                    <a:ext uri="{FF2B5EF4-FFF2-40B4-BE49-F238E27FC236}">
                      <a16:creationId xmlns:a16="http://schemas.microsoft.com/office/drawing/2014/main" id="{2415B9E6-07CD-12C5-B68D-AB0D8F3C06E0}"/>
                    </a:ext>
                  </a:extLst>
                </p:cNvPr>
                <p:cNvSpPr>
                  <a:spLocks noChangeArrowheads="1"/>
                </p:cNvSpPr>
                <p:nvPr/>
              </p:nvSpPr>
              <p:spPr bwMode="auto">
                <a:xfrm>
                  <a:off x="573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7" name="Oval 61">
                  <a:extLst>
                    <a:ext uri="{FF2B5EF4-FFF2-40B4-BE49-F238E27FC236}">
                      <a16:creationId xmlns:a16="http://schemas.microsoft.com/office/drawing/2014/main" id="{A21CD75E-2125-21AA-CAE7-0E2754D89F38}"/>
                    </a:ext>
                  </a:extLst>
                </p:cNvPr>
                <p:cNvSpPr>
                  <a:spLocks noChangeArrowheads="1"/>
                </p:cNvSpPr>
                <p:nvPr/>
              </p:nvSpPr>
              <p:spPr bwMode="auto">
                <a:xfrm>
                  <a:off x="6158"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8" name="Oval 62">
                  <a:extLst>
                    <a:ext uri="{FF2B5EF4-FFF2-40B4-BE49-F238E27FC236}">
                      <a16:creationId xmlns:a16="http://schemas.microsoft.com/office/drawing/2014/main" id="{28F1FBAE-9010-0618-0E67-ED06DC72B5E7}"/>
                    </a:ext>
                  </a:extLst>
                </p:cNvPr>
                <p:cNvSpPr>
                  <a:spLocks noChangeArrowheads="1"/>
                </p:cNvSpPr>
                <p:nvPr/>
              </p:nvSpPr>
              <p:spPr bwMode="auto">
                <a:xfrm>
                  <a:off x="6723"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79" name="Oval 63">
                  <a:extLst>
                    <a:ext uri="{FF2B5EF4-FFF2-40B4-BE49-F238E27FC236}">
                      <a16:creationId xmlns:a16="http://schemas.microsoft.com/office/drawing/2014/main" id="{B4BF67F2-F817-ADF9-BD69-C5B8253D9D6A}"/>
                    </a:ext>
                  </a:extLst>
                </p:cNvPr>
                <p:cNvSpPr>
                  <a:spLocks noChangeArrowheads="1"/>
                </p:cNvSpPr>
                <p:nvPr/>
              </p:nvSpPr>
              <p:spPr bwMode="auto">
                <a:xfrm>
                  <a:off x="7146"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80" name="Oval 64">
                  <a:extLst>
                    <a:ext uri="{FF2B5EF4-FFF2-40B4-BE49-F238E27FC236}">
                      <a16:creationId xmlns:a16="http://schemas.microsoft.com/office/drawing/2014/main" id="{99CAA466-1947-A283-6DD6-B85F337D32A9}"/>
                    </a:ext>
                  </a:extLst>
                </p:cNvPr>
                <p:cNvSpPr>
                  <a:spLocks noChangeArrowheads="1"/>
                </p:cNvSpPr>
                <p:nvPr/>
              </p:nvSpPr>
              <p:spPr bwMode="auto">
                <a:xfrm>
                  <a:off x="7570"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81" name="Oval 65">
                  <a:extLst>
                    <a:ext uri="{FF2B5EF4-FFF2-40B4-BE49-F238E27FC236}">
                      <a16:creationId xmlns:a16="http://schemas.microsoft.com/office/drawing/2014/main" id="{1DE28C23-2574-F00A-15D3-74AEF3C06B38}"/>
                    </a:ext>
                  </a:extLst>
                </p:cNvPr>
                <p:cNvSpPr>
                  <a:spLocks noChangeArrowheads="1"/>
                </p:cNvSpPr>
                <p:nvPr/>
              </p:nvSpPr>
              <p:spPr bwMode="auto">
                <a:xfrm>
                  <a:off x="7993" y="1740"/>
                  <a:ext cx="142" cy="140"/>
                </a:xfrm>
                <a:prstGeom prst="ellipse">
                  <a:avLst/>
                </a:prstGeom>
                <a:solidFill>
                  <a:srgbClr val="000000"/>
                </a:solidFill>
                <a:ln w="9525">
                  <a:solidFill>
                    <a:srgbClr val="000000"/>
                  </a:solidFill>
                  <a:round/>
                  <a:headEnd/>
                  <a:tailEnd/>
                </a:ln>
              </p:spPr>
              <p:txBody>
                <a:bodyPr/>
                <a:lstStyle/>
                <a:p>
                  <a:endParaRPr lang="en-DE"/>
                </a:p>
              </p:txBody>
            </p:sp>
            <p:sp>
              <p:nvSpPr>
                <p:cNvPr id="188482" name="Oval 66">
                  <a:extLst>
                    <a:ext uri="{FF2B5EF4-FFF2-40B4-BE49-F238E27FC236}">
                      <a16:creationId xmlns:a16="http://schemas.microsoft.com/office/drawing/2014/main" id="{32C63679-8049-7211-B543-1FA04EAAB40B}"/>
                    </a:ext>
                  </a:extLst>
                </p:cNvPr>
                <p:cNvSpPr>
                  <a:spLocks noChangeArrowheads="1"/>
                </p:cNvSpPr>
                <p:nvPr/>
              </p:nvSpPr>
              <p:spPr bwMode="auto">
                <a:xfrm>
                  <a:off x="8417"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83" name="Oval 67">
                  <a:extLst>
                    <a:ext uri="{FF2B5EF4-FFF2-40B4-BE49-F238E27FC236}">
                      <a16:creationId xmlns:a16="http://schemas.microsoft.com/office/drawing/2014/main" id="{1227E3B6-004F-1980-90ED-D2A175AB5540}"/>
                    </a:ext>
                  </a:extLst>
                </p:cNvPr>
                <p:cNvSpPr>
                  <a:spLocks noChangeArrowheads="1"/>
                </p:cNvSpPr>
                <p:nvPr/>
              </p:nvSpPr>
              <p:spPr bwMode="auto">
                <a:xfrm>
                  <a:off x="8840" y="1740"/>
                  <a:ext cx="142" cy="140"/>
                </a:xfrm>
                <a:prstGeom prst="ellipse">
                  <a:avLst/>
                </a:prstGeom>
                <a:solidFill>
                  <a:srgbClr val="000000"/>
                </a:solidFill>
                <a:ln w="9525">
                  <a:solidFill>
                    <a:srgbClr val="000000"/>
                  </a:solidFill>
                  <a:round/>
                  <a:headEnd/>
                  <a:tailEnd/>
                </a:ln>
              </p:spPr>
              <p:txBody>
                <a:bodyPr/>
                <a:lstStyle/>
                <a:p>
                  <a:endParaRPr lang="en-DE"/>
                </a:p>
              </p:txBody>
            </p:sp>
          </p:grpSp>
          <p:grpSp>
            <p:nvGrpSpPr>
              <p:cNvPr id="188484" name="Group 68">
                <a:extLst>
                  <a:ext uri="{FF2B5EF4-FFF2-40B4-BE49-F238E27FC236}">
                    <a16:creationId xmlns:a16="http://schemas.microsoft.com/office/drawing/2014/main" id="{C11FF13F-51B0-14F6-22DB-2D1D7819EE20}"/>
                  </a:ext>
                </a:extLst>
              </p:cNvPr>
              <p:cNvGrpSpPr>
                <a:grpSpLocks/>
              </p:cNvGrpSpPr>
              <p:nvPr/>
            </p:nvGrpSpPr>
            <p:grpSpPr bwMode="auto">
              <a:xfrm>
                <a:off x="3758" y="2855"/>
                <a:ext cx="5365" cy="143"/>
                <a:chOff x="3758" y="1740"/>
                <a:chExt cx="5365" cy="141"/>
              </a:xfrm>
            </p:grpSpPr>
            <p:sp>
              <p:nvSpPr>
                <p:cNvPr id="188485" name="Line 69">
                  <a:extLst>
                    <a:ext uri="{FF2B5EF4-FFF2-40B4-BE49-F238E27FC236}">
                      <a16:creationId xmlns:a16="http://schemas.microsoft.com/office/drawing/2014/main" id="{6A22F90B-1DC1-01CC-97BD-2D39A0E2CD9B}"/>
                    </a:ext>
                  </a:extLst>
                </p:cNvPr>
                <p:cNvSpPr>
                  <a:spLocks noChangeShapeType="1"/>
                </p:cNvSpPr>
                <p:nvPr/>
              </p:nvSpPr>
              <p:spPr bwMode="auto">
                <a:xfrm>
                  <a:off x="3758" y="1880"/>
                  <a:ext cx="53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486" name="Oval 70">
                  <a:extLst>
                    <a:ext uri="{FF2B5EF4-FFF2-40B4-BE49-F238E27FC236}">
                      <a16:creationId xmlns:a16="http://schemas.microsoft.com/office/drawing/2014/main" id="{91ED94F7-1FBC-4AD4-091A-4F2EFE96DC4C}"/>
                    </a:ext>
                  </a:extLst>
                </p:cNvPr>
                <p:cNvSpPr>
                  <a:spLocks noChangeArrowheads="1"/>
                </p:cNvSpPr>
                <p:nvPr/>
              </p:nvSpPr>
              <p:spPr bwMode="auto">
                <a:xfrm>
                  <a:off x="4182"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87" name="Oval 71">
                  <a:extLst>
                    <a:ext uri="{FF2B5EF4-FFF2-40B4-BE49-F238E27FC236}">
                      <a16:creationId xmlns:a16="http://schemas.microsoft.com/office/drawing/2014/main" id="{88725BA1-3E71-186B-FC63-5E65A7F8A14D}"/>
                    </a:ext>
                  </a:extLst>
                </p:cNvPr>
                <p:cNvSpPr>
                  <a:spLocks noChangeArrowheads="1"/>
                </p:cNvSpPr>
                <p:nvPr/>
              </p:nvSpPr>
              <p:spPr bwMode="auto">
                <a:xfrm>
                  <a:off x="460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88" name="Oval 72">
                  <a:extLst>
                    <a:ext uri="{FF2B5EF4-FFF2-40B4-BE49-F238E27FC236}">
                      <a16:creationId xmlns:a16="http://schemas.microsoft.com/office/drawing/2014/main" id="{5F01E198-5BFF-5AE4-1CDA-BC7CA0F7A24D}"/>
                    </a:ext>
                  </a:extLst>
                </p:cNvPr>
                <p:cNvSpPr>
                  <a:spLocks noChangeArrowheads="1"/>
                </p:cNvSpPr>
                <p:nvPr/>
              </p:nvSpPr>
              <p:spPr bwMode="auto">
                <a:xfrm>
                  <a:off x="5029"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89" name="Oval 73">
                  <a:extLst>
                    <a:ext uri="{FF2B5EF4-FFF2-40B4-BE49-F238E27FC236}">
                      <a16:creationId xmlns:a16="http://schemas.microsoft.com/office/drawing/2014/main" id="{E3B3BFE0-511E-8E65-D324-7678F94DA9C3}"/>
                    </a:ext>
                  </a:extLst>
                </p:cNvPr>
                <p:cNvSpPr>
                  <a:spLocks noChangeArrowheads="1"/>
                </p:cNvSpPr>
                <p:nvPr/>
              </p:nvSpPr>
              <p:spPr bwMode="auto">
                <a:xfrm>
                  <a:off x="5311"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0" name="Oval 74">
                  <a:extLst>
                    <a:ext uri="{FF2B5EF4-FFF2-40B4-BE49-F238E27FC236}">
                      <a16:creationId xmlns:a16="http://schemas.microsoft.com/office/drawing/2014/main" id="{79356655-E232-BBEA-A973-EC40B69DA9CA}"/>
                    </a:ext>
                  </a:extLst>
                </p:cNvPr>
                <p:cNvSpPr>
                  <a:spLocks noChangeArrowheads="1"/>
                </p:cNvSpPr>
                <p:nvPr/>
              </p:nvSpPr>
              <p:spPr bwMode="auto">
                <a:xfrm>
                  <a:off x="573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1" name="Oval 75">
                  <a:extLst>
                    <a:ext uri="{FF2B5EF4-FFF2-40B4-BE49-F238E27FC236}">
                      <a16:creationId xmlns:a16="http://schemas.microsoft.com/office/drawing/2014/main" id="{663835FB-510B-B49A-54DC-AF676536B249}"/>
                    </a:ext>
                  </a:extLst>
                </p:cNvPr>
                <p:cNvSpPr>
                  <a:spLocks noChangeArrowheads="1"/>
                </p:cNvSpPr>
                <p:nvPr/>
              </p:nvSpPr>
              <p:spPr bwMode="auto">
                <a:xfrm>
                  <a:off x="6158"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2" name="Oval 76">
                  <a:extLst>
                    <a:ext uri="{FF2B5EF4-FFF2-40B4-BE49-F238E27FC236}">
                      <a16:creationId xmlns:a16="http://schemas.microsoft.com/office/drawing/2014/main" id="{36F9F669-7AF1-5A4E-027E-C47EF9046A30}"/>
                    </a:ext>
                  </a:extLst>
                </p:cNvPr>
                <p:cNvSpPr>
                  <a:spLocks noChangeArrowheads="1"/>
                </p:cNvSpPr>
                <p:nvPr/>
              </p:nvSpPr>
              <p:spPr bwMode="auto">
                <a:xfrm>
                  <a:off x="6723"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3" name="Oval 77">
                  <a:extLst>
                    <a:ext uri="{FF2B5EF4-FFF2-40B4-BE49-F238E27FC236}">
                      <a16:creationId xmlns:a16="http://schemas.microsoft.com/office/drawing/2014/main" id="{B5F8B674-6DA0-8EC0-3954-399968C27C2E}"/>
                    </a:ext>
                  </a:extLst>
                </p:cNvPr>
                <p:cNvSpPr>
                  <a:spLocks noChangeArrowheads="1"/>
                </p:cNvSpPr>
                <p:nvPr/>
              </p:nvSpPr>
              <p:spPr bwMode="auto">
                <a:xfrm>
                  <a:off x="7146"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4" name="Oval 78">
                  <a:extLst>
                    <a:ext uri="{FF2B5EF4-FFF2-40B4-BE49-F238E27FC236}">
                      <a16:creationId xmlns:a16="http://schemas.microsoft.com/office/drawing/2014/main" id="{9D31CC75-419C-9539-B2B2-F8E44DEF5347}"/>
                    </a:ext>
                  </a:extLst>
                </p:cNvPr>
                <p:cNvSpPr>
                  <a:spLocks noChangeArrowheads="1"/>
                </p:cNvSpPr>
                <p:nvPr/>
              </p:nvSpPr>
              <p:spPr bwMode="auto">
                <a:xfrm>
                  <a:off x="7570"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5" name="Oval 79">
                  <a:extLst>
                    <a:ext uri="{FF2B5EF4-FFF2-40B4-BE49-F238E27FC236}">
                      <a16:creationId xmlns:a16="http://schemas.microsoft.com/office/drawing/2014/main" id="{6A442316-3737-6FC2-2A47-56D0C5EDB799}"/>
                    </a:ext>
                  </a:extLst>
                </p:cNvPr>
                <p:cNvSpPr>
                  <a:spLocks noChangeArrowheads="1"/>
                </p:cNvSpPr>
                <p:nvPr/>
              </p:nvSpPr>
              <p:spPr bwMode="auto">
                <a:xfrm>
                  <a:off x="7993" y="1740"/>
                  <a:ext cx="142" cy="140"/>
                </a:xfrm>
                <a:prstGeom prst="ellipse">
                  <a:avLst/>
                </a:prstGeom>
                <a:solidFill>
                  <a:srgbClr val="000000"/>
                </a:solidFill>
                <a:ln w="9525">
                  <a:solidFill>
                    <a:srgbClr val="000000"/>
                  </a:solidFill>
                  <a:round/>
                  <a:headEnd/>
                  <a:tailEnd/>
                </a:ln>
              </p:spPr>
              <p:txBody>
                <a:bodyPr/>
                <a:lstStyle/>
                <a:p>
                  <a:endParaRPr lang="en-DE"/>
                </a:p>
              </p:txBody>
            </p:sp>
            <p:sp>
              <p:nvSpPr>
                <p:cNvPr id="188496" name="Oval 80">
                  <a:extLst>
                    <a:ext uri="{FF2B5EF4-FFF2-40B4-BE49-F238E27FC236}">
                      <a16:creationId xmlns:a16="http://schemas.microsoft.com/office/drawing/2014/main" id="{130532D6-CA28-2F26-09CC-8226F7A5158B}"/>
                    </a:ext>
                  </a:extLst>
                </p:cNvPr>
                <p:cNvSpPr>
                  <a:spLocks noChangeArrowheads="1"/>
                </p:cNvSpPr>
                <p:nvPr/>
              </p:nvSpPr>
              <p:spPr bwMode="auto">
                <a:xfrm>
                  <a:off x="8417"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497" name="Oval 81">
                  <a:extLst>
                    <a:ext uri="{FF2B5EF4-FFF2-40B4-BE49-F238E27FC236}">
                      <a16:creationId xmlns:a16="http://schemas.microsoft.com/office/drawing/2014/main" id="{16F3E529-1418-B2DB-341C-186B847B588B}"/>
                    </a:ext>
                  </a:extLst>
                </p:cNvPr>
                <p:cNvSpPr>
                  <a:spLocks noChangeArrowheads="1"/>
                </p:cNvSpPr>
                <p:nvPr/>
              </p:nvSpPr>
              <p:spPr bwMode="auto">
                <a:xfrm>
                  <a:off x="8840" y="1740"/>
                  <a:ext cx="142" cy="140"/>
                </a:xfrm>
                <a:prstGeom prst="ellipse">
                  <a:avLst/>
                </a:prstGeom>
                <a:solidFill>
                  <a:srgbClr val="000000"/>
                </a:solidFill>
                <a:ln w="9525">
                  <a:solidFill>
                    <a:srgbClr val="000000"/>
                  </a:solidFill>
                  <a:round/>
                  <a:headEnd/>
                  <a:tailEnd/>
                </a:ln>
              </p:spPr>
              <p:txBody>
                <a:bodyPr/>
                <a:lstStyle/>
                <a:p>
                  <a:endParaRPr lang="en-DE"/>
                </a:p>
              </p:txBody>
            </p:sp>
          </p:grpSp>
          <p:grpSp>
            <p:nvGrpSpPr>
              <p:cNvPr id="188498" name="Group 82">
                <a:extLst>
                  <a:ext uri="{FF2B5EF4-FFF2-40B4-BE49-F238E27FC236}">
                    <a16:creationId xmlns:a16="http://schemas.microsoft.com/office/drawing/2014/main" id="{71741A7D-4ED0-6C88-22B5-C786D7354550}"/>
                  </a:ext>
                </a:extLst>
              </p:cNvPr>
              <p:cNvGrpSpPr>
                <a:grpSpLocks/>
              </p:cNvGrpSpPr>
              <p:nvPr/>
            </p:nvGrpSpPr>
            <p:grpSpPr bwMode="auto">
              <a:xfrm>
                <a:off x="3758" y="3413"/>
                <a:ext cx="5365" cy="142"/>
                <a:chOff x="3758" y="1740"/>
                <a:chExt cx="5365" cy="141"/>
              </a:xfrm>
            </p:grpSpPr>
            <p:sp>
              <p:nvSpPr>
                <p:cNvPr id="188499" name="Line 83">
                  <a:extLst>
                    <a:ext uri="{FF2B5EF4-FFF2-40B4-BE49-F238E27FC236}">
                      <a16:creationId xmlns:a16="http://schemas.microsoft.com/office/drawing/2014/main" id="{7C29CBB6-9C91-56F5-F330-C427313B5889}"/>
                    </a:ext>
                  </a:extLst>
                </p:cNvPr>
                <p:cNvSpPr>
                  <a:spLocks noChangeShapeType="1"/>
                </p:cNvSpPr>
                <p:nvPr/>
              </p:nvSpPr>
              <p:spPr bwMode="auto">
                <a:xfrm>
                  <a:off x="3758" y="1880"/>
                  <a:ext cx="53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500" name="Oval 84">
                  <a:extLst>
                    <a:ext uri="{FF2B5EF4-FFF2-40B4-BE49-F238E27FC236}">
                      <a16:creationId xmlns:a16="http://schemas.microsoft.com/office/drawing/2014/main" id="{830EC04B-4525-201A-478E-FE3477FF62FA}"/>
                    </a:ext>
                  </a:extLst>
                </p:cNvPr>
                <p:cNvSpPr>
                  <a:spLocks noChangeArrowheads="1"/>
                </p:cNvSpPr>
                <p:nvPr/>
              </p:nvSpPr>
              <p:spPr bwMode="auto">
                <a:xfrm>
                  <a:off x="4182"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1" name="Oval 85">
                  <a:extLst>
                    <a:ext uri="{FF2B5EF4-FFF2-40B4-BE49-F238E27FC236}">
                      <a16:creationId xmlns:a16="http://schemas.microsoft.com/office/drawing/2014/main" id="{5EB6A1E6-9674-92E4-FDEF-D27F1D499AF6}"/>
                    </a:ext>
                  </a:extLst>
                </p:cNvPr>
                <p:cNvSpPr>
                  <a:spLocks noChangeArrowheads="1"/>
                </p:cNvSpPr>
                <p:nvPr/>
              </p:nvSpPr>
              <p:spPr bwMode="auto">
                <a:xfrm>
                  <a:off x="460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2" name="Oval 86">
                  <a:extLst>
                    <a:ext uri="{FF2B5EF4-FFF2-40B4-BE49-F238E27FC236}">
                      <a16:creationId xmlns:a16="http://schemas.microsoft.com/office/drawing/2014/main" id="{B827FAF2-2246-E152-FDB7-05A1F8B4E6C1}"/>
                    </a:ext>
                  </a:extLst>
                </p:cNvPr>
                <p:cNvSpPr>
                  <a:spLocks noChangeArrowheads="1"/>
                </p:cNvSpPr>
                <p:nvPr/>
              </p:nvSpPr>
              <p:spPr bwMode="auto">
                <a:xfrm>
                  <a:off x="5029"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3" name="Oval 87">
                  <a:extLst>
                    <a:ext uri="{FF2B5EF4-FFF2-40B4-BE49-F238E27FC236}">
                      <a16:creationId xmlns:a16="http://schemas.microsoft.com/office/drawing/2014/main" id="{1EA135D4-9912-6293-BA6F-DE95C8A8B641}"/>
                    </a:ext>
                  </a:extLst>
                </p:cNvPr>
                <p:cNvSpPr>
                  <a:spLocks noChangeArrowheads="1"/>
                </p:cNvSpPr>
                <p:nvPr/>
              </p:nvSpPr>
              <p:spPr bwMode="auto">
                <a:xfrm>
                  <a:off x="5311"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4" name="Oval 88">
                  <a:extLst>
                    <a:ext uri="{FF2B5EF4-FFF2-40B4-BE49-F238E27FC236}">
                      <a16:creationId xmlns:a16="http://schemas.microsoft.com/office/drawing/2014/main" id="{0CDCC194-F43F-069D-D48B-B28D818D871C}"/>
                    </a:ext>
                  </a:extLst>
                </p:cNvPr>
                <p:cNvSpPr>
                  <a:spLocks noChangeArrowheads="1"/>
                </p:cNvSpPr>
                <p:nvPr/>
              </p:nvSpPr>
              <p:spPr bwMode="auto">
                <a:xfrm>
                  <a:off x="573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5" name="Oval 89">
                  <a:extLst>
                    <a:ext uri="{FF2B5EF4-FFF2-40B4-BE49-F238E27FC236}">
                      <a16:creationId xmlns:a16="http://schemas.microsoft.com/office/drawing/2014/main" id="{CEF7B1FB-2D59-45ED-C3D0-62482D4D7C84}"/>
                    </a:ext>
                  </a:extLst>
                </p:cNvPr>
                <p:cNvSpPr>
                  <a:spLocks noChangeArrowheads="1"/>
                </p:cNvSpPr>
                <p:nvPr/>
              </p:nvSpPr>
              <p:spPr bwMode="auto">
                <a:xfrm>
                  <a:off x="6158"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6" name="Oval 90">
                  <a:extLst>
                    <a:ext uri="{FF2B5EF4-FFF2-40B4-BE49-F238E27FC236}">
                      <a16:creationId xmlns:a16="http://schemas.microsoft.com/office/drawing/2014/main" id="{B0206109-B7F7-6EA2-C62F-21C9B3B90D4F}"/>
                    </a:ext>
                  </a:extLst>
                </p:cNvPr>
                <p:cNvSpPr>
                  <a:spLocks noChangeArrowheads="1"/>
                </p:cNvSpPr>
                <p:nvPr/>
              </p:nvSpPr>
              <p:spPr bwMode="auto">
                <a:xfrm>
                  <a:off x="6723"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7" name="Oval 91">
                  <a:extLst>
                    <a:ext uri="{FF2B5EF4-FFF2-40B4-BE49-F238E27FC236}">
                      <a16:creationId xmlns:a16="http://schemas.microsoft.com/office/drawing/2014/main" id="{B8989BCC-2528-0EDA-2389-0F6D94C9E4A1}"/>
                    </a:ext>
                  </a:extLst>
                </p:cNvPr>
                <p:cNvSpPr>
                  <a:spLocks noChangeArrowheads="1"/>
                </p:cNvSpPr>
                <p:nvPr/>
              </p:nvSpPr>
              <p:spPr bwMode="auto">
                <a:xfrm>
                  <a:off x="7146"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8" name="Oval 92">
                  <a:extLst>
                    <a:ext uri="{FF2B5EF4-FFF2-40B4-BE49-F238E27FC236}">
                      <a16:creationId xmlns:a16="http://schemas.microsoft.com/office/drawing/2014/main" id="{A77D55FD-C0D7-149C-28B7-8C7D5BD2A0B4}"/>
                    </a:ext>
                  </a:extLst>
                </p:cNvPr>
                <p:cNvSpPr>
                  <a:spLocks noChangeArrowheads="1"/>
                </p:cNvSpPr>
                <p:nvPr/>
              </p:nvSpPr>
              <p:spPr bwMode="auto">
                <a:xfrm>
                  <a:off x="7570"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09" name="Oval 93">
                  <a:extLst>
                    <a:ext uri="{FF2B5EF4-FFF2-40B4-BE49-F238E27FC236}">
                      <a16:creationId xmlns:a16="http://schemas.microsoft.com/office/drawing/2014/main" id="{FAE53CEF-6C3C-66B0-FC05-943583A18B40}"/>
                    </a:ext>
                  </a:extLst>
                </p:cNvPr>
                <p:cNvSpPr>
                  <a:spLocks noChangeArrowheads="1"/>
                </p:cNvSpPr>
                <p:nvPr/>
              </p:nvSpPr>
              <p:spPr bwMode="auto">
                <a:xfrm>
                  <a:off x="7993" y="1740"/>
                  <a:ext cx="142" cy="140"/>
                </a:xfrm>
                <a:prstGeom prst="ellipse">
                  <a:avLst/>
                </a:prstGeom>
                <a:solidFill>
                  <a:srgbClr val="000000"/>
                </a:solidFill>
                <a:ln w="9525">
                  <a:solidFill>
                    <a:srgbClr val="000000"/>
                  </a:solidFill>
                  <a:round/>
                  <a:headEnd/>
                  <a:tailEnd/>
                </a:ln>
              </p:spPr>
              <p:txBody>
                <a:bodyPr/>
                <a:lstStyle/>
                <a:p>
                  <a:endParaRPr lang="en-DE"/>
                </a:p>
              </p:txBody>
            </p:sp>
            <p:sp>
              <p:nvSpPr>
                <p:cNvPr id="188510" name="Oval 94">
                  <a:extLst>
                    <a:ext uri="{FF2B5EF4-FFF2-40B4-BE49-F238E27FC236}">
                      <a16:creationId xmlns:a16="http://schemas.microsoft.com/office/drawing/2014/main" id="{28DD8492-FB80-C104-82FD-835E0015EE4E}"/>
                    </a:ext>
                  </a:extLst>
                </p:cNvPr>
                <p:cNvSpPr>
                  <a:spLocks noChangeArrowheads="1"/>
                </p:cNvSpPr>
                <p:nvPr/>
              </p:nvSpPr>
              <p:spPr bwMode="auto">
                <a:xfrm>
                  <a:off x="8417"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11" name="Oval 95">
                  <a:extLst>
                    <a:ext uri="{FF2B5EF4-FFF2-40B4-BE49-F238E27FC236}">
                      <a16:creationId xmlns:a16="http://schemas.microsoft.com/office/drawing/2014/main" id="{B13B3E25-079A-E857-637E-519BCA6EE792}"/>
                    </a:ext>
                  </a:extLst>
                </p:cNvPr>
                <p:cNvSpPr>
                  <a:spLocks noChangeArrowheads="1"/>
                </p:cNvSpPr>
                <p:nvPr/>
              </p:nvSpPr>
              <p:spPr bwMode="auto">
                <a:xfrm>
                  <a:off x="8840" y="1740"/>
                  <a:ext cx="142" cy="140"/>
                </a:xfrm>
                <a:prstGeom prst="ellipse">
                  <a:avLst/>
                </a:prstGeom>
                <a:solidFill>
                  <a:srgbClr val="000000"/>
                </a:solidFill>
                <a:ln w="9525">
                  <a:solidFill>
                    <a:srgbClr val="000000"/>
                  </a:solidFill>
                  <a:round/>
                  <a:headEnd/>
                  <a:tailEnd/>
                </a:ln>
              </p:spPr>
              <p:txBody>
                <a:bodyPr/>
                <a:lstStyle/>
                <a:p>
                  <a:endParaRPr lang="en-DE"/>
                </a:p>
              </p:txBody>
            </p:sp>
          </p:grpSp>
          <p:grpSp>
            <p:nvGrpSpPr>
              <p:cNvPr id="188512" name="Group 96">
                <a:extLst>
                  <a:ext uri="{FF2B5EF4-FFF2-40B4-BE49-F238E27FC236}">
                    <a16:creationId xmlns:a16="http://schemas.microsoft.com/office/drawing/2014/main" id="{46AFA4E6-9C98-AA0C-9BED-3319BB02839A}"/>
                  </a:ext>
                </a:extLst>
              </p:cNvPr>
              <p:cNvGrpSpPr>
                <a:grpSpLocks/>
              </p:cNvGrpSpPr>
              <p:nvPr/>
            </p:nvGrpSpPr>
            <p:grpSpPr bwMode="auto">
              <a:xfrm>
                <a:off x="3758" y="2298"/>
                <a:ext cx="5364" cy="142"/>
                <a:chOff x="3758" y="1740"/>
                <a:chExt cx="5365" cy="141"/>
              </a:xfrm>
            </p:grpSpPr>
            <p:sp>
              <p:nvSpPr>
                <p:cNvPr id="188513" name="Line 97">
                  <a:extLst>
                    <a:ext uri="{FF2B5EF4-FFF2-40B4-BE49-F238E27FC236}">
                      <a16:creationId xmlns:a16="http://schemas.microsoft.com/office/drawing/2014/main" id="{03E207A7-EABE-3D1E-377B-E6A195E57B56}"/>
                    </a:ext>
                  </a:extLst>
                </p:cNvPr>
                <p:cNvSpPr>
                  <a:spLocks noChangeShapeType="1"/>
                </p:cNvSpPr>
                <p:nvPr/>
              </p:nvSpPr>
              <p:spPr bwMode="auto">
                <a:xfrm>
                  <a:off x="3758" y="1880"/>
                  <a:ext cx="53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514" name="Oval 98">
                  <a:extLst>
                    <a:ext uri="{FF2B5EF4-FFF2-40B4-BE49-F238E27FC236}">
                      <a16:creationId xmlns:a16="http://schemas.microsoft.com/office/drawing/2014/main" id="{1072C2EE-C736-D57F-74EA-3DD992C21FEF}"/>
                    </a:ext>
                  </a:extLst>
                </p:cNvPr>
                <p:cNvSpPr>
                  <a:spLocks noChangeArrowheads="1"/>
                </p:cNvSpPr>
                <p:nvPr/>
              </p:nvSpPr>
              <p:spPr bwMode="auto">
                <a:xfrm>
                  <a:off x="4182"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15" name="Oval 99">
                  <a:extLst>
                    <a:ext uri="{FF2B5EF4-FFF2-40B4-BE49-F238E27FC236}">
                      <a16:creationId xmlns:a16="http://schemas.microsoft.com/office/drawing/2014/main" id="{3662A8F1-4085-D6E6-7882-E57A7835263C}"/>
                    </a:ext>
                  </a:extLst>
                </p:cNvPr>
                <p:cNvSpPr>
                  <a:spLocks noChangeArrowheads="1"/>
                </p:cNvSpPr>
                <p:nvPr/>
              </p:nvSpPr>
              <p:spPr bwMode="auto">
                <a:xfrm>
                  <a:off x="460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16" name="Oval 100">
                  <a:extLst>
                    <a:ext uri="{FF2B5EF4-FFF2-40B4-BE49-F238E27FC236}">
                      <a16:creationId xmlns:a16="http://schemas.microsoft.com/office/drawing/2014/main" id="{8EE49F4D-68ED-7CF6-1C96-BB4D02AEDADF}"/>
                    </a:ext>
                  </a:extLst>
                </p:cNvPr>
                <p:cNvSpPr>
                  <a:spLocks noChangeArrowheads="1"/>
                </p:cNvSpPr>
                <p:nvPr/>
              </p:nvSpPr>
              <p:spPr bwMode="auto">
                <a:xfrm>
                  <a:off x="5029"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17" name="Oval 101">
                  <a:extLst>
                    <a:ext uri="{FF2B5EF4-FFF2-40B4-BE49-F238E27FC236}">
                      <a16:creationId xmlns:a16="http://schemas.microsoft.com/office/drawing/2014/main" id="{BE80AF84-02AF-B42B-E7EA-A5B2083F8104}"/>
                    </a:ext>
                  </a:extLst>
                </p:cNvPr>
                <p:cNvSpPr>
                  <a:spLocks noChangeArrowheads="1"/>
                </p:cNvSpPr>
                <p:nvPr/>
              </p:nvSpPr>
              <p:spPr bwMode="auto">
                <a:xfrm>
                  <a:off x="5311"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18" name="Oval 102">
                  <a:extLst>
                    <a:ext uri="{FF2B5EF4-FFF2-40B4-BE49-F238E27FC236}">
                      <a16:creationId xmlns:a16="http://schemas.microsoft.com/office/drawing/2014/main" id="{489B51B1-9C3A-FC4D-CA9C-8976362662B4}"/>
                    </a:ext>
                  </a:extLst>
                </p:cNvPr>
                <p:cNvSpPr>
                  <a:spLocks noChangeArrowheads="1"/>
                </p:cNvSpPr>
                <p:nvPr/>
              </p:nvSpPr>
              <p:spPr bwMode="auto">
                <a:xfrm>
                  <a:off x="573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19" name="Oval 103">
                  <a:extLst>
                    <a:ext uri="{FF2B5EF4-FFF2-40B4-BE49-F238E27FC236}">
                      <a16:creationId xmlns:a16="http://schemas.microsoft.com/office/drawing/2014/main" id="{5786E564-AEAC-72F8-A0FD-8BE54B634382}"/>
                    </a:ext>
                  </a:extLst>
                </p:cNvPr>
                <p:cNvSpPr>
                  <a:spLocks noChangeArrowheads="1"/>
                </p:cNvSpPr>
                <p:nvPr/>
              </p:nvSpPr>
              <p:spPr bwMode="auto">
                <a:xfrm>
                  <a:off x="6158"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20" name="Oval 104">
                  <a:extLst>
                    <a:ext uri="{FF2B5EF4-FFF2-40B4-BE49-F238E27FC236}">
                      <a16:creationId xmlns:a16="http://schemas.microsoft.com/office/drawing/2014/main" id="{20D59C64-9A7A-5DE6-17DE-8B9914CD4AC7}"/>
                    </a:ext>
                  </a:extLst>
                </p:cNvPr>
                <p:cNvSpPr>
                  <a:spLocks noChangeArrowheads="1"/>
                </p:cNvSpPr>
                <p:nvPr/>
              </p:nvSpPr>
              <p:spPr bwMode="auto">
                <a:xfrm>
                  <a:off x="6723"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21" name="Oval 105">
                  <a:extLst>
                    <a:ext uri="{FF2B5EF4-FFF2-40B4-BE49-F238E27FC236}">
                      <a16:creationId xmlns:a16="http://schemas.microsoft.com/office/drawing/2014/main" id="{06D78674-D9DF-1FE6-3ADF-5E53E3C7EE8E}"/>
                    </a:ext>
                  </a:extLst>
                </p:cNvPr>
                <p:cNvSpPr>
                  <a:spLocks noChangeArrowheads="1"/>
                </p:cNvSpPr>
                <p:nvPr/>
              </p:nvSpPr>
              <p:spPr bwMode="auto">
                <a:xfrm>
                  <a:off x="7146"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22" name="Oval 106">
                  <a:extLst>
                    <a:ext uri="{FF2B5EF4-FFF2-40B4-BE49-F238E27FC236}">
                      <a16:creationId xmlns:a16="http://schemas.microsoft.com/office/drawing/2014/main" id="{F7CC8208-50F3-B6C9-937E-15091528E67E}"/>
                    </a:ext>
                  </a:extLst>
                </p:cNvPr>
                <p:cNvSpPr>
                  <a:spLocks noChangeArrowheads="1"/>
                </p:cNvSpPr>
                <p:nvPr/>
              </p:nvSpPr>
              <p:spPr bwMode="auto">
                <a:xfrm>
                  <a:off x="7570"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23" name="Oval 107">
                  <a:extLst>
                    <a:ext uri="{FF2B5EF4-FFF2-40B4-BE49-F238E27FC236}">
                      <a16:creationId xmlns:a16="http://schemas.microsoft.com/office/drawing/2014/main" id="{49F3C072-FCB5-7BC5-255C-303F3CB7A571}"/>
                    </a:ext>
                  </a:extLst>
                </p:cNvPr>
                <p:cNvSpPr>
                  <a:spLocks noChangeArrowheads="1"/>
                </p:cNvSpPr>
                <p:nvPr/>
              </p:nvSpPr>
              <p:spPr bwMode="auto">
                <a:xfrm>
                  <a:off x="7993" y="1740"/>
                  <a:ext cx="142" cy="140"/>
                </a:xfrm>
                <a:prstGeom prst="ellipse">
                  <a:avLst/>
                </a:prstGeom>
                <a:solidFill>
                  <a:srgbClr val="000000"/>
                </a:solidFill>
                <a:ln w="9525">
                  <a:solidFill>
                    <a:srgbClr val="000000"/>
                  </a:solidFill>
                  <a:round/>
                  <a:headEnd/>
                  <a:tailEnd/>
                </a:ln>
              </p:spPr>
              <p:txBody>
                <a:bodyPr/>
                <a:lstStyle/>
                <a:p>
                  <a:endParaRPr lang="en-DE"/>
                </a:p>
              </p:txBody>
            </p:sp>
            <p:sp>
              <p:nvSpPr>
                <p:cNvPr id="188524" name="Oval 108">
                  <a:extLst>
                    <a:ext uri="{FF2B5EF4-FFF2-40B4-BE49-F238E27FC236}">
                      <a16:creationId xmlns:a16="http://schemas.microsoft.com/office/drawing/2014/main" id="{0EC913CE-B1D1-6E92-3C51-B0594652212D}"/>
                    </a:ext>
                  </a:extLst>
                </p:cNvPr>
                <p:cNvSpPr>
                  <a:spLocks noChangeArrowheads="1"/>
                </p:cNvSpPr>
                <p:nvPr/>
              </p:nvSpPr>
              <p:spPr bwMode="auto">
                <a:xfrm>
                  <a:off x="8417"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25" name="Oval 109">
                  <a:extLst>
                    <a:ext uri="{FF2B5EF4-FFF2-40B4-BE49-F238E27FC236}">
                      <a16:creationId xmlns:a16="http://schemas.microsoft.com/office/drawing/2014/main" id="{EC8704BC-9EAF-06C4-F75D-A8B903DCAAF6}"/>
                    </a:ext>
                  </a:extLst>
                </p:cNvPr>
                <p:cNvSpPr>
                  <a:spLocks noChangeArrowheads="1"/>
                </p:cNvSpPr>
                <p:nvPr/>
              </p:nvSpPr>
              <p:spPr bwMode="auto">
                <a:xfrm>
                  <a:off x="8840" y="1740"/>
                  <a:ext cx="142" cy="140"/>
                </a:xfrm>
                <a:prstGeom prst="ellipse">
                  <a:avLst/>
                </a:prstGeom>
                <a:solidFill>
                  <a:srgbClr val="000000"/>
                </a:solidFill>
                <a:ln w="9525">
                  <a:solidFill>
                    <a:srgbClr val="000000"/>
                  </a:solidFill>
                  <a:round/>
                  <a:headEnd/>
                  <a:tailEnd/>
                </a:ln>
              </p:spPr>
              <p:txBody>
                <a:bodyPr/>
                <a:lstStyle/>
                <a:p>
                  <a:endParaRPr lang="en-DE"/>
                </a:p>
              </p:txBody>
            </p:sp>
          </p:grpSp>
          <p:grpSp>
            <p:nvGrpSpPr>
              <p:cNvPr id="188526" name="Group 110">
                <a:extLst>
                  <a:ext uri="{FF2B5EF4-FFF2-40B4-BE49-F238E27FC236}">
                    <a16:creationId xmlns:a16="http://schemas.microsoft.com/office/drawing/2014/main" id="{A6D87BC2-1559-58CC-0052-E400A6F76CE0}"/>
                  </a:ext>
                </a:extLst>
              </p:cNvPr>
              <p:cNvGrpSpPr>
                <a:grpSpLocks/>
              </p:cNvGrpSpPr>
              <p:nvPr/>
            </p:nvGrpSpPr>
            <p:grpSpPr bwMode="auto">
              <a:xfrm>
                <a:off x="3758" y="3970"/>
                <a:ext cx="5365" cy="143"/>
                <a:chOff x="3758" y="1740"/>
                <a:chExt cx="5365" cy="141"/>
              </a:xfrm>
            </p:grpSpPr>
            <p:sp>
              <p:nvSpPr>
                <p:cNvPr id="188527" name="Line 111">
                  <a:extLst>
                    <a:ext uri="{FF2B5EF4-FFF2-40B4-BE49-F238E27FC236}">
                      <a16:creationId xmlns:a16="http://schemas.microsoft.com/office/drawing/2014/main" id="{2AFB4EE3-7100-08FC-3834-E54CF9B2EF76}"/>
                    </a:ext>
                  </a:extLst>
                </p:cNvPr>
                <p:cNvSpPr>
                  <a:spLocks noChangeShapeType="1"/>
                </p:cNvSpPr>
                <p:nvPr/>
              </p:nvSpPr>
              <p:spPr bwMode="auto">
                <a:xfrm>
                  <a:off x="3758" y="1880"/>
                  <a:ext cx="53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DE"/>
                </a:p>
              </p:txBody>
            </p:sp>
            <p:sp>
              <p:nvSpPr>
                <p:cNvPr id="188528" name="Oval 112">
                  <a:extLst>
                    <a:ext uri="{FF2B5EF4-FFF2-40B4-BE49-F238E27FC236}">
                      <a16:creationId xmlns:a16="http://schemas.microsoft.com/office/drawing/2014/main" id="{EE6960A8-FBEA-EF47-6294-D44A8CDA3BB3}"/>
                    </a:ext>
                  </a:extLst>
                </p:cNvPr>
                <p:cNvSpPr>
                  <a:spLocks noChangeArrowheads="1"/>
                </p:cNvSpPr>
                <p:nvPr/>
              </p:nvSpPr>
              <p:spPr bwMode="auto">
                <a:xfrm>
                  <a:off x="4182"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29" name="Oval 113">
                  <a:extLst>
                    <a:ext uri="{FF2B5EF4-FFF2-40B4-BE49-F238E27FC236}">
                      <a16:creationId xmlns:a16="http://schemas.microsoft.com/office/drawing/2014/main" id="{B9AA203E-AE26-97F4-1C4E-106123B76EC9}"/>
                    </a:ext>
                  </a:extLst>
                </p:cNvPr>
                <p:cNvSpPr>
                  <a:spLocks noChangeArrowheads="1"/>
                </p:cNvSpPr>
                <p:nvPr/>
              </p:nvSpPr>
              <p:spPr bwMode="auto">
                <a:xfrm>
                  <a:off x="460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0" name="Oval 114">
                  <a:extLst>
                    <a:ext uri="{FF2B5EF4-FFF2-40B4-BE49-F238E27FC236}">
                      <a16:creationId xmlns:a16="http://schemas.microsoft.com/office/drawing/2014/main" id="{37937854-E159-3E77-F1A6-AA1F55520D70}"/>
                    </a:ext>
                  </a:extLst>
                </p:cNvPr>
                <p:cNvSpPr>
                  <a:spLocks noChangeArrowheads="1"/>
                </p:cNvSpPr>
                <p:nvPr/>
              </p:nvSpPr>
              <p:spPr bwMode="auto">
                <a:xfrm>
                  <a:off x="5029"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1" name="Oval 115">
                  <a:extLst>
                    <a:ext uri="{FF2B5EF4-FFF2-40B4-BE49-F238E27FC236}">
                      <a16:creationId xmlns:a16="http://schemas.microsoft.com/office/drawing/2014/main" id="{551E9B31-8BB5-2DEB-41C0-EDBF9D4D074F}"/>
                    </a:ext>
                  </a:extLst>
                </p:cNvPr>
                <p:cNvSpPr>
                  <a:spLocks noChangeArrowheads="1"/>
                </p:cNvSpPr>
                <p:nvPr/>
              </p:nvSpPr>
              <p:spPr bwMode="auto">
                <a:xfrm>
                  <a:off x="5311"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2" name="Oval 116">
                  <a:extLst>
                    <a:ext uri="{FF2B5EF4-FFF2-40B4-BE49-F238E27FC236}">
                      <a16:creationId xmlns:a16="http://schemas.microsoft.com/office/drawing/2014/main" id="{AA340110-7D1F-CA1C-BD91-9BBD33B0F918}"/>
                    </a:ext>
                  </a:extLst>
                </p:cNvPr>
                <p:cNvSpPr>
                  <a:spLocks noChangeArrowheads="1"/>
                </p:cNvSpPr>
                <p:nvPr/>
              </p:nvSpPr>
              <p:spPr bwMode="auto">
                <a:xfrm>
                  <a:off x="5735"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3" name="Oval 117">
                  <a:extLst>
                    <a:ext uri="{FF2B5EF4-FFF2-40B4-BE49-F238E27FC236}">
                      <a16:creationId xmlns:a16="http://schemas.microsoft.com/office/drawing/2014/main" id="{B6D73F42-53EE-7A91-9C55-BB8F0C737806}"/>
                    </a:ext>
                  </a:extLst>
                </p:cNvPr>
                <p:cNvSpPr>
                  <a:spLocks noChangeArrowheads="1"/>
                </p:cNvSpPr>
                <p:nvPr/>
              </p:nvSpPr>
              <p:spPr bwMode="auto">
                <a:xfrm>
                  <a:off x="6158"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4" name="Oval 118">
                  <a:extLst>
                    <a:ext uri="{FF2B5EF4-FFF2-40B4-BE49-F238E27FC236}">
                      <a16:creationId xmlns:a16="http://schemas.microsoft.com/office/drawing/2014/main" id="{A6029B54-6CEC-F716-E372-E10404371AC9}"/>
                    </a:ext>
                  </a:extLst>
                </p:cNvPr>
                <p:cNvSpPr>
                  <a:spLocks noChangeArrowheads="1"/>
                </p:cNvSpPr>
                <p:nvPr/>
              </p:nvSpPr>
              <p:spPr bwMode="auto">
                <a:xfrm>
                  <a:off x="6723"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5" name="Oval 119">
                  <a:extLst>
                    <a:ext uri="{FF2B5EF4-FFF2-40B4-BE49-F238E27FC236}">
                      <a16:creationId xmlns:a16="http://schemas.microsoft.com/office/drawing/2014/main" id="{D9ED7E7A-A5E5-BF04-EC13-B5E3D842F0D9}"/>
                    </a:ext>
                  </a:extLst>
                </p:cNvPr>
                <p:cNvSpPr>
                  <a:spLocks noChangeArrowheads="1"/>
                </p:cNvSpPr>
                <p:nvPr/>
              </p:nvSpPr>
              <p:spPr bwMode="auto">
                <a:xfrm>
                  <a:off x="7146"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6" name="Oval 120">
                  <a:extLst>
                    <a:ext uri="{FF2B5EF4-FFF2-40B4-BE49-F238E27FC236}">
                      <a16:creationId xmlns:a16="http://schemas.microsoft.com/office/drawing/2014/main" id="{7FDC644A-2BB4-2DAD-F851-60F6F1EC5B89}"/>
                    </a:ext>
                  </a:extLst>
                </p:cNvPr>
                <p:cNvSpPr>
                  <a:spLocks noChangeArrowheads="1"/>
                </p:cNvSpPr>
                <p:nvPr/>
              </p:nvSpPr>
              <p:spPr bwMode="auto">
                <a:xfrm>
                  <a:off x="7570"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7" name="Oval 121">
                  <a:extLst>
                    <a:ext uri="{FF2B5EF4-FFF2-40B4-BE49-F238E27FC236}">
                      <a16:creationId xmlns:a16="http://schemas.microsoft.com/office/drawing/2014/main" id="{1D4F8760-6B6E-ED07-8C33-0FFE8B0657ED}"/>
                    </a:ext>
                  </a:extLst>
                </p:cNvPr>
                <p:cNvSpPr>
                  <a:spLocks noChangeArrowheads="1"/>
                </p:cNvSpPr>
                <p:nvPr/>
              </p:nvSpPr>
              <p:spPr bwMode="auto">
                <a:xfrm>
                  <a:off x="7993" y="1740"/>
                  <a:ext cx="142" cy="140"/>
                </a:xfrm>
                <a:prstGeom prst="ellipse">
                  <a:avLst/>
                </a:prstGeom>
                <a:solidFill>
                  <a:srgbClr val="000000"/>
                </a:solidFill>
                <a:ln w="9525">
                  <a:solidFill>
                    <a:srgbClr val="000000"/>
                  </a:solidFill>
                  <a:round/>
                  <a:headEnd/>
                  <a:tailEnd/>
                </a:ln>
              </p:spPr>
              <p:txBody>
                <a:bodyPr/>
                <a:lstStyle/>
                <a:p>
                  <a:endParaRPr lang="en-DE"/>
                </a:p>
              </p:txBody>
            </p:sp>
            <p:sp>
              <p:nvSpPr>
                <p:cNvPr id="188538" name="Oval 122">
                  <a:extLst>
                    <a:ext uri="{FF2B5EF4-FFF2-40B4-BE49-F238E27FC236}">
                      <a16:creationId xmlns:a16="http://schemas.microsoft.com/office/drawing/2014/main" id="{B1E3947F-82DB-9247-2C81-61D62307EE2A}"/>
                    </a:ext>
                  </a:extLst>
                </p:cNvPr>
                <p:cNvSpPr>
                  <a:spLocks noChangeArrowheads="1"/>
                </p:cNvSpPr>
                <p:nvPr/>
              </p:nvSpPr>
              <p:spPr bwMode="auto">
                <a:xfrm>
                  <a:off x="8417" y="1740"/>
                  <a:ext cx="141" cy="140"/>
                </a:xfrm>
                <a:prstGeom prst="ellipse">
                  <a:avLst/>
                </a:prstGeom>
                <a:solidFill>
                  <a:srgbClr val="000000"/>
                </a:solidFill>
                <a:ln w="9525">
                  <a:solidFill>
                    <a:srgbClr val="000000"/>
                  </a:solidFill>
                  <a:round/>
                  <a:headEnd/>
                  <a:tailEnd/>
                </a:ln>
              </p:spPr>
              <p:txBody>
                <a:bodyPr/>
                <a:lstStyle/>
                <a:p>
                  <a:endParaRPr lang="en-DE"/>
                </a:p>
              </p:txBody>
            </p:sp>
            <p:sp>
              <p:nvSpPr>
                <p:cNvPr id="188539" name="Oval 123">
                  <a:extLst>
                    <a:ext uri="{FF2B5EF4-FFF2-40B4-BE49-F238E27FC236}">
                      <a16:creationId xmlns:a16="http://schemas.microsoft.com/office/drawing/2014/main" id="{8B3E516B-3BF4-4677-2B2E-C564B9F97698}"/>
                    </a:ext>
                  </a:extLst>
                </p:cNvPr>
                <p:cNvSpPr>
                  <a:spLocks noChangeArrowheads="1"/>
                </p:cNvSpPr>
                <p:nvPr/>
              </p:nvSpPr>
              <p:spPr bwMode="auto">
                <a:xfrm>
                  <a:off x="8840" y="1740"/>
                  <a:ext cx="142" cy="140"/>
                </a:xfrm>
                <a:prstGeom prst="ellipse">
                  <a:avLst/>
                </a:prstGeom>
                <a:solidFill>
                  <a:srgbClr val="000000"/>
                </a:solidFill>
                <a:ln w="9525">
                  <a:solidFill>
                    <a:srgbClr val="000000"/>
                  </a:solidFill>
                  <a:round/>
                  <a:headEnd/>
                  <a:tailEnd/>
                </a:ln>
              </p:spPr>
              <p:txBody>
                <a:bodyPr/>
                <a:lstStyle/>
                <a:p>
                  <a:endParaRPr lang="en-DE"/>
                </a:p>
              </p:txBody>
            </p:sp>
          </p:grpSp>
          <p:sp>
            <p:nvSpPr>
              <p:cNvPr id="188540" name="Line 124">
                <a:extLst>
                  <a:ext uri="{FF2B5EF4-FFF2-40B4-BE49-F238E27FC236}">
                    <a16:creationId xmlns:a16="http://schemas.microsoft.com/office/drawing/2014/main" id="{B29D2B8F-E374-0E90-E8A6-93D34CE23292}"/>
                  </a:ext>
                </a:extLst>
              </p:cNvPr>
              <p:cNvSpPr>
                <a:spLocks noChangeShapeType="1"/>
              </p:cNvSpPr>
              <p:nvPr/>
            </p:nvSpPr>
            <p:spPr bwMode="auto">
              <a:xfrm flipV="1">
                <a:off x="3758" y="1322"/>
                <a:ext cx="5365" cy="348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DE"/>
              </a:p>
            </p:txBody>
          </p:sp>
        </p:grpSp>
        <p:sp>
          <p:nvSpPr>
            <p:cNvPr id="188541" name="Arc 125">
              <a:extLst>
                <a:ext uri="{FF2B5EF4-FFF2-40B4-BE49-F238E27FC236}">
                  <a16:creationId xmlns:a16="http://schemas.microsoft.com/office/drawing/2014/main" id="{2CC208DC-B087-435A-8C27-C9794A4974B2}"/>
                </a:ext>
              </a:extLst>
            </p:cNvPr>
            <p:cNvSpPr>
              <a:spLocks/>
            </p:cNvSpPr>
            <p:nvPr/>
          </p:nvSpPr>
          <p:spPr bwMode="auto">
            <a:xfrm rot="2640168">
              <a:off x="896" y="1933"/>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2" name="Arc 126">
              <a:extLst>
                <a:ext uri="{FF2B5EF4-FFF2-40B4-BE49-F238E27FC236}">
                  <a16:creationId xmlns:a16="http://schemas.microsoft.com/office/drawing/2014/main" id="{7C5CAEC4-5880-23B7-229C-3B5833ED1312}"/>
                </a:ext>
              </a:extLst>
            </p:cNvPr>
            <p:cNvSpPr>
              <a:spLocks/>
            </p:cNvSpPr>
            <p:nvPr/>
          </p:nvSpPr>
          <p:spPr bwMode="auto">
            <a:xfrm rot="2640168">
              <a:off x="1236" y="1706"/>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3" name="Arc 127">
              <a:extLst>
                <a:ext uri="{FF2B5EF4-FFF2-40B4-BE49-F238E27FC236}">
                  <a16:creationId xmlns:a16="http://schemas.microsoft.com/office/drawing/2014/main" id="{91F5586D-C64E-7BD6-CB95-09122D2E9B5C}"/>
                </a:ext>
              </a:extLst>
            </p:cNvPr>
            <p:cNvSpPr>
              <a:spLocks/>
            </p:cNvSpPr>
            <p:nvPr/>
          </p:nvSpPr>
          <p:spPr bwMode="auto">
            <a:xfrm rot="2640168">
              <a:off x="1264" y="1678"/>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4" name="Arc 128">
              <a:extLst>
                <a:ext uri="{FF2B5EF4-FFF2-40B4-BE49-F238E27FC236}">
                  <a16:creationId xmlns:a16="http://schemas.microsoft.com/office/drawing/2014/main" id="{23B1CFC2-240C-8E1A-7294-B57C0BEDA995}"/>
                </a:ext>
              </a:extLst>
            </p:cNvPr>
            <p:cNvSpPr>
              <a:spLocks/>
            </p:cNvSpPr>
            <p:nvPr/>
          </p:nvSpPr>
          <p:spPr bwMode="auto">
            <a:xfrm rot="2640168">
              <a:off x="1576" y="1508"/>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5" name="Arc 129">
              <a:extLst>
                <a:ext uri="{FF2B5EF4-FFF2-40B4-BE49-F238E27FC236}">
                  <a16:creationId xmlns:a16="http://schemas.microsoft.com/office/drawing/2014/main" id="{4619D33F-41EF-50FA-861B-06E04C55F939}"/>
                </a:ext>
              </a:extLst>
            </p:cNvPr>
            <p:cNvSpPr>
              <a:spLocks/>
            </p:cNvSpPr>
            <p:nvPr/>
          </p:nvSpPr>
          <p:spPr bwMode="auto">
            <a:xfrm rot="2640168">
              <a:off x="1604" y="1480"/>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6" name="Arc 130">
              <a:extLst>
                <a:ext uri="{FF2B5EF4-FFF2-40B4-BE49-F238E27FC236}">
                  <a16:creationId xmlns:a16="http://schemas.microsoft.com/office/drawing/2014/main" id="{28174270-33D1-9A5E-37AB-2682834D103A}"/>
                </a:ext>
              </a:extLst>
            </p:cNvPr>
            <p:cNvSpPr>
              <a:spLocks/>
            </p:cNvSpPr>
            <p:nvPr/>
          </p:nvSpPr>
          <p:spPr bwMode="auto">
            <a:xfrm rot="2640168">
              <a:off x="1633" y="1451"/>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7" name="Arc 131">
              <a:extLst>
                <a:ext uri="{FF2B5EF4-FFF2-40B4-BE49-F238E27FC236}">
                  <a16:creationId xmlns:a16="http://schemas.microsoft.com/office/drawing/2014/main" id="{0A9355E8-6B61-365E-5244-14DBD0E65B6F}"/>
                </a:ext>
              </a:extLst>
            </p:cNvPr>
            <p:cNvSpPr>
              <a:spLocks/>
            </p:cNvSpPr>
            <p:nvPr/>
          </p:nvSpPr>
          <p:spPr bwMode="auto">
            <a:xfrm rot="2640168">
              <a:off x="584" y="2113"/>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8" name="Arc 132">
              <a:extLst>
                <a:ext uri="{FF2B5EF4-FFF2-40B4-BE49-F238E27FC236}">
                  <a16:creationId xmlns:a16="http://schemas.microsoft.com/office/drawing/2014/main" id="{E82A6FF8-CE5B-6029-F8C5-B0DDFA6AF004}"/>
                </a:ext>
              </a:extLst>
            </p:cNvPr>
            <p:cNvSpPr>
              <a:spLocks/>
            </p:cNvSpPr>
            <p:nvPr/>
          </p:nvSpPr>
          <p:spPr bwMode="auto">
            <a:xfrm rot="2640168">
              <a:off x="924" y="1915"/>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49" name="Arc 133">
              <a:extLst>
                <a:ext uri="{FF2B5EF4-FFF2-40B4-BE49-F238E27FC236}">
                  <a16:creationId xmlns:a16="http://schemas.microsoft.com/office/drawing/2014/main" id="{C2A0A97A-21C5-9F04-EC38-E43154BB2550}"/>
                </a:ext>
              </a:extLst>
            </p:cNvPr>
            <p:cNvSpPr>
              <a:spLocks/>
            </p:cNvSpPr>
            <p:nvPr/>
          </p:nvSpPr>
          <p:spPr bwMode="auto">
            <a:xfrm rot="2640168">
              <a:off x="1292" y="1660"/>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sp>
          <p:nvSpPr>
            <p:cNvPr id="188550" name="Arc 134">
              <a:extLst>
                <a:ext uri="{FF2B5EF4-FFF2-40B4-BE49-F238E27FC236}">
                  <a16:creationId xmlns:a16="http://schemas.microsoft.com/office/drawing/2014/main" id="{06A93F51-FD7D-2677-0A66-F1F40D843D26}"/>
                </a:ext>
              </a:extLst>
            </p:cNvPr>
            <p:cNvSpPr>
              <a:spLocks/>
            </p:cNvSpPr>
            <p:nvPr/>
          </p:nvSpPr>
          <p:spPr bwMode="auto">
            <a:xfrm rot="2640168">
              <a:off x="1661" y="1423"/>
              <a:ext cx="457" cy="302"/>
            </a:xfrm>
            <a:custGeom>
              <a:avLst/>
              <a:gdLst>
                <a:gd name="G0" fmla="+- 10343 0 0"/>
                <a:gd name="G1" fmla="+- 21600 0 0"/>
                <a:gd name="G2" fmla="+- 21600 0 0"/>
                <a:gd name="T0" fmla="*/ 0 w 27547"/>
                <a:gd name="T1" fmla="*/ 2637 h 21600"/>
                <a:gd name="T2" fmla="*/ 27547 w 27547"/>
                <a:gd name="T3" fmla="*/ 8540 h 21600"/>
                <a:gd name="T4" fmla="*/ 10343 w 27547"/>
                <a:gd name="T5" fmla="*/ 21600 h 21600"/>
              </a:gdLst>
              <a:ahLst/>
              <a:cxnLst>
                <a:cxn ang="0">
                  <a:pos x="T0" y="T1"/>
                </a:cxn>
                <a:cxn ang="0">
                  <a:pos x="T2" y="T3"/>
                </a:cxn>
                <a:cxn ang="0">
                  <a:pos x="T4" y="T5"/>
                </a:cxn>
              </a:cxnLst>
              <a:rect l="0" t="0" r="r" b="b"/>
              <a:pathLst>
                <a:path w="27547" h="21600" fill="none" extrusionOk="0">
                  <a:moveTo>
                    <a:pt x="0" y="2637"/>
                  </a:moveTo>
                  <a:cubicBezTo>
                    <a:pt x="3172" y="906"/>
                    <a:pt x="6729" y="0"/>
                    <a:pt x="10343" y="0"/>
                  </a:cubicBezTo>
                  <a:cubicBezTo>
                    <a:pt x="17097" y="0"/>
                    <a:pt x="23463" y="3159"/>
                    <a:pt x="27547" y="8539"/>
                  </a:cubicBezTo>
                </a:path>
                <a:path w="27547" h="21600" stroke="0" extrusionOk="0">
                  <a:moveTo>
                    <a:pt x="0" y="2637"/>
                  </a:moveTo>
                  <a:cubicBezTo>
                    <a:pt x="3172" y="906"/>
                    <a:pt x="6729" y="0"/>
                    <a:pt x="10343" y="0"/>
                  </a:cubicBezTo>
                  <a:cubicBezTo>
                    <a:pt x="17097" y="0"/>
                    <a:pt x="23463" y="3159"/>
                    <a:pt x="27547" y="8539"/>
                  </a:cubicBezTo>
                  <a:lnTo>
                    <a:pt x="10343" y="21600"/>
                  </a:ln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DE"/>
            </a:p>
          </p:txBody>
        </p:sp>
      </p:grpSp>
      <p:sp>
        <p:nvSpPr>
          <p:cNvPr id="3" name="TextBox 2">
            <a:extLst>
              <a:ext uri="{FF2B5EF4-FFF2-40B4-BE49-F238E27FC236}">
                <a16:creationId xmlns:a16="http://schemas.microsoft.com/office/drawing/2014/main" id="{5A576989-79B0-88DF-6359-AA05AF7BC7E1}"/>
              </a:ext>
            </a:extLst>
          </p:cNvPr>
          <p:cNvSpPr txBox="1"/>
          <p:nvPr/>
        </p:nvSpPr>
        <p:spPr>
          <a:xfrm>
            <a:off x="5326554" y="1899202"/>
            <a:ext cx="3392777"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Aft>
                <a:spcPct val="10000"/>
              </a:spcAft>
            </a:pPr>
            <a:r>
              <a:rPr lang="en-US" altLang="en-DE" sz="1600" b="1" dirty="0">
                <a:solidFill>
                  <a:srgbClr val="0000A0"/>
                </a:solidFill>
                <a:effectLst/>
                <a:latin typeface="Calibri" panose="020F0502020204030204" pitchFamily="34" charset="0"/>
                <a:cs typeface="Calibri" panose="020F0502020204030204" pitchFamily="34" charset="0"/>
              </a:rPr>
              <a:t>L. Landau &amp; Ya. Pomeranchuk</a:t>
            </a:r>
            <a:r>
              <a:rPr lang="ru-RU" altLang="en-DE" sz="1600" b="1" dirty="0">
                <a:solidFill>
                  <a:srgbClr val="0000F4"/>
                </a:solidFill>
                <a:effectLst/>
                <a:latin typeface="Calibri" panose="020F0502020204030204" pitchFamily="34" charset="0"/>
                <a:cs typeface="Calibri" panose="020F0502020204030204" pitchFamily="34" charset="0"/>
              </a:rPr>
              <a:t> (</a:t>
            </a:r>
            <a:r>
              <a:rPr lang="ru-RU" altLang="en-DE" sz="1600" b="1" dirty="0">
                <a:solidFill>
                  <a:srgbClr val="0000A0"/>
                </a:solidFill>
                <a:effectLst/>
                <a:latin typeface="Calibri" panose="020F0502020204030204" pitchFamily="34" charset="0"/>
                <a:cs typeface="Calibri" panose="020F0502020204030204" pitchFamily="34" charset="0"/>
              </a:rPr>
              <a:t>1953)</a:t>
            </a:r>
          </a:p>
        </p:txBody>
      </p:sp>
      <p:sp>
        <p:nvSpPr>
          <p:cNvPr id="4" name="TextBox 3">
            <a:extLst>
              <a:ext uri="{FF2B5EF4-FFF2-40B4-BE49-F238E27FC236}">
                <a16:creationId xmlns:a16="http://schemas.microsoft.com/office/drawing/2014/main" id="{C1063C98-96EA-7BD3-9A7C-24690C4080B8}"/>
              </a:ext>
            </a:extLst>
          </p:cNvPr>
          <p:cNvSpPr txBox="1"/>
          <p:nvPr/>
        </p:nvSpPr>
        <p:spPr>
          <a:xfrm>
            <a:off x="1247298" y="1894273"/>
            <a:ext cx="2406756"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Aft>
                <a:spcPct val="10000"/>
              </a:spcAft>
            </a:pPr>
            <a:r>
              <a:rPr lang="en-US" altLang="en-DE" sz="1600" b="1" dirty="0">
                <a:solidFill>
                  <a:srgbClr val="0000A0"/>
                </a:solidFill>
                <a:effectLst/>
                <a:latin typeface="Calibri" panose="020F0502020204030204" pitchFamily="34" charset="0"/>
                <a:cs typeface="Calibri" panose="020F0502020204030204" pitchFamily="34" charset="0"/>
              </a:rPr>
              <a:t>M. Ter-Mikaelian  </a:t>
            </a:r>
            <a:r>
              <a:rPr lang="ru-RU" altLang="en-DE" sz="1600" b="1" dirty="0">
                <a:solidFill>
                  <a:srgbClr val="0000F4"/>
                </a:solidFill>
                <a:effectLst/>
                <a:latin typeface="Calibri" panose="020F0502020204030204" pitchFamily="34" charset="0"/>
                <a:cs typeface="Calibri" panose="020F0502020204030204" pitchFamily="34" charset="0"/>
              </a:rPr>
              <a:t>(</a:t>
            </a:r>
            <a:r>
              <a:rPr lang="ru-RU" altLang="en-DE" sz="1600" b="1" dirty="0">
                <a:solidFill>
                  <a:srgbClr val="0000A0"/>
                </a:solidFill>
                <a:effectLst/>
                <a:latin typeface="Calibri" panose="020F0502020204030204" pitchFamily="34" charset="0"/>
                <a:cs typeface="Calibri" panose="020F0502020204030204" pitchFamily="34" charset="0"/>
              </a:rPr>
              <a:t>1953)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Номер слайда 7">
            <a:extLst>
              <a:ext uri="{FF2B5EF4-FFF2-40B4-BE49-F238E27FC236}">
                <a16:creationId xmlns:a16="http://schemas.microsoft.com/office/drawing/2014/main" id="{A09422DD-C026-B512-60B0-2ED5D9A431B1}"/>
              </a:ext>
            </a:extLst>
          </p:cNvPr>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5712F0F5-411A-384C-9001-6556AF709BE0}" type="slidenum">
              <a:rPr lang="ru-RU" altLang="en-DE" sz="1400">
                <a:effectLst/>
              </a:rPr>
              <a:pPr algn="r" eaLnBrk="1" hangingPunct="1"/>
              <a:t>17</a:t>
            </a:fld>
            <a:endParaRPr lang="ru-RU" altLang="en-DE" sz="1400">
              <a:effectLst/>
            </a:endParaRPr>
          </a:p>
        </p:txBody>
      </p:sp>
      <p:sp>
        <p:nvSpPr>
          <p:cNvPr id="75779" name="Text Box 18">
            <a:extLst>
              <a:ext uri="{FF2B5EF4-FFF2-40B4-BE49-F238E27FC236}">
                <a16:creationId xmlns:a16="http://schemas.microsoft.com/office/drawing/2014/main" id="{ABB6DD96-599F-FE7A-9317-0D24E4D4B7FE}"/>
              </a:ext>
            </a:extLst>
          </p:cNvPr>
          <p:cNvSpPr txBox="1">
            <a:spLocks noChangeArrowheads="1"/>
          </p:cNvSpPr>
          <p:nvPr/>
        </p:nvSpPr>
        <p:spPr bwMode="auto">
          <a:xfrm>
            <a:off x="1348740" y="646901"/>
            <a:ext cx="7160289" cy="830997"/>
          </a:xfrm>
          <a:prstGeom prst="rect">
            <a:avLst/>
          </a:prstGeom>
          <a:noFill/>
          <a:ln w="9525">
            <a:noFill/>
            <a:miter lim="800000"/>
            <a:headEnd/>
            <a:tailEnd/>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DE" sz="2400" b="1" dirty="0">
                <a:solidFill>
                  <a:srgbClr val="CC7A25"/>
                </a:solidFill>
                <a:latin typeface="Calibri" panose="020F0502020204030204" pitchFamily="34" charset="0"/>
                <a:cs typeface="Calibri" panose="020F0502020204030204" pitchFamily="34" charset="0"/>
              </a:rPr>
              <a:t>Quantitative theory of the Landau-Pomeranchuk effect </a:t>
            </a:r>
          </a:p>
          <a:p>
            <a:pPr algn="ctr" eaLnBrk="1" hangingPunct="1"/>
            <a:r>
              <a:rPr lang="en-US" altLang="en-DE" sz="2400" b="1" dirty="0">
                <a:solidFill>
                  <a:srgbClr val="CC7A25"/>
                </a:solidFill>
                <a:latin typeface="Calibri" panose="020F0502020204030204" pitchFamily="34" charset="0"/>
                <a:cs typeface="Calibri" panose="020F0502020204030204" pitchFamily="34" charset="0"/>
              </a:rPr>
              <a:t>in a boundless amorphous medium</a:t>
            </a:r>
            <a:r>
              <a:rPr lang="en-US" altLang="en-DE" dirty="0">
                <a:effectLst/>
              </a:rPr>
              <a:t>	</a:t>
            </a:r>
            <a:endParaRPr lang="ru-RU" altLang="en-DE" dirty="0">
              <a:effectLst/>
            </a:endParaRPr>
          </a:p>
        </p:txBody>
      </p:sp>
      <p:sp>
        <p:nvSpPr>
          <p:cNvPr id="224276" name="Rectangle 20">
            <a:extLst>
              <a:ext uri="{FF2B5EF4-FFF2-40B4-BE49-F238E27FC236}">
                <a16:creationId xmlns:a16="http://schemas.microsoft.com/office/drawing/2014/main" id="{D25E2E86-CEDF-45EF-04BF-695E594CA583}"/>
              </a:ext>
            </a:extLst>
          </p:cNvPr>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defRPr/>
            </a:pPr>
            <a:endParaRPr lang="ru-RU"/>
          </a:p>
        </p:txBody>
      </p:sp>
      <p:graphicFrame>
        <p:nvGraphicFramePr>
          <p:cNvPr id="6146" name="Object 19">
            <a:extLst>
              <a:ext uri="{FF2B5EF4-FFF2-40B4-BE49-F238E27FC236}">
                <a16:creationId xmlns:a16="http://schemas.microsoft.com/office/drawing/2014/main" id="{1D9BAF7C-241F-C786-7F5C-C24E1887CCE8}"/>
              </a:ext>
            </a:extLst>
          </p:cNvPr>
          <p:cNvGraphicFramePr>
            <a:graphicFrameLocks noChangeAspect="1"/>
          </p:cNvGraphicFramePr>
          <p:nvPr>
            <p:extLst>
              <p:ext uri="{D42A27DB-BD31-4B8C-83A1-F6EECF244321}">
                <p14:modId xmlns:p14="http://schemas.microsoft.com/office/powerpoint/2010/main" val="3750461141"/>
              </p:ext>
            </p:extLst>
          </p:nvPr>
        </p:nvGraphicFramePr>
        <p:xfrm>
          <a:off x="1478853" y="2024701"/>
          <a:ext cx="2256813" cy="598159"/>
        </p:xfrm>
        <a:graphic>
          <a:graphicData uri="http://schemas.openxmlformats.org/presentationml/2006/ole">
            <mc:AlternateContent xmlns:mc="http://schemas.openxmlformats.org/markup-compatibility/2006">
              <mc:Choice xmlns:v="urn:schemas-microsoft-com:vml" Requires="v">
                <p:oleObj name="Equation" r:id="rId2" imgW="33934400" imgH="9067800" progId="Equation.DSMT4">
                  <p:embed/>
                </p:oleObj>
              </mc:Choice>
              <mc:Fallback>
                <p:oleObj name="Equation" r:id="rId2" imgW="33934400" imgH="9067800" progId="Equation.DSMT4">
                  <p:embed/>
                  <p:pic>
                    <p:nvPicPr>
                      <p:cNvPr id="6146" name="Object 19">
                        <a:extLst>
                          <a:ext uri="{FF2B5EF4-FFF2-40B4-BE49-F238E27FC236}">
                            <a16:creationId xmlns:a16="http://schemas.microsoft.com/office/drawing/2014/main" id="{1D9BAF7C-241F-C786-7F5C-C24E1887CC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853" y="2024701"/>
                        <a:ext cx="2256813" cy="598159"/>
                      </a:xfrm>
                      <a:prstGeom prst="rect">
                        <a:avLst/>
                      </a:prstGeom>
                      <a:noFill/>
                    </p:spPr>
                  </p:pic>
                </p:oleObj>
              </mc:Fallback>
            </mc:AlternateContent>
          </a:graphicData>
        </a:graphic>
      </p:graphicFrame>
      <p:sp>
        <p:nvSpPr>
          <p:cNvPr id="224278" name="Rectangle 22">
            <a:extLst>
              <a:ext uri="{FF2B5EF4-FFF2-40B4-BE49-F238E27FC236}">
                <a16:creationId xmlns:a16="http://schemas.microsoft.com/office/drawing/2014/main" id="{4A516EE0-B8F4-79B9-C6E1-DE69C1DAB14C}"/>
              </a:ext>
            </a:extLst>
          </p:cNvPr>
          <p:cNvSpPr>
            <a:spLocks noChangeArrowheads="1"/>
          </p:cNvSpPr>
          <p:nvPr/>
        </p:nvSpPr>
        <p:spPr bwMode="auto">
          <a:xfrm>
            <a:off x="0" y="3063875"/>
            <a:ext cx="9144000" cy="0"/>
          </a:xfrm>
          <a:prstGeom prst="rect">
            <a:avLst/>
          </a:prstGeom>
          <a:noFill/>
          <a:ln w="9525">
            <a:noFill/>
            <a:miter lim="800000"/>
            <a:headEnd/>
            <a:tailEnd/>
          </a:ln>
          <a:effectLst/>
        </p:spPr>
        <p:txBody>
          <a:bodyPr wrap="none" anchor="ctr">
            <a:spAutoFit/>
          </a:bodyPr>
          <a:lstStyle/>
          <a:p>
            <a:pPr>
              <a:defRPr/>
            </a:pPr>
            <a:endParaRPr lang="ru-RU"/>
          </a:p>
        </p:txBody>
      </p:sp>
      <p:graphicFrame>
        <p:nvGraphicFramePr>
          <p:cNvPr id="6147" name="Object 21">
            <a:extLst>
              <a:ext uri="{FF2B5EF4-FFF2-40B4-BE49-F238E27FC236}">
                <a16:creationId xmlns:a16="http://schemas.microsoft.com/office/drawing/2014/main" id="{CB0FCC7C-CE78-8973-1E19-A4C3F07E6A50}"/>
              </a:ext>
            </a:extLst>
          </p:cNvPr>
          <p:cNvGraphicFramePr>
            <a:graphicFrameLocks noChangeAspect="1"/>
          </p:cNvGraphicFramePr>
          <p:nvPr>
            <p:extLst>
              <p:ext uri="{D42A27DB-BD31-4B8C-83A1-F6EECF244321}">
                <p14:modId xmlns:p14="http://schemas.microsoft.com/office/powerpoint/2010/main" val="3858246201"/>
              </p:ext>
            </p:extLst>
          </p:nvPr>
        </p:nvGraphicFramePr>
        <p:xfrm>
          <a:off x="4107102" y="1890426"/>
          <a:ext cx="3881176" cy="855174"/>
        </p:xfrm>
        <a:graphic>
          <a:graphicData uri="http://schemas.openxmlformats.org/presentationml/2006/ole">
            <mc:AlternateContent xmlns:mc="http://schemas.openxmlformats.org/markup-compatibility/2006">
              <mc:Choice xmlns:v="urn:schemas-microsoft-com:vml" Requires="v">
                <p:oleObj name="Equation" r:id="rId4" imgW="66700400" imgH="14630400" progId="Equation.DSMT4">
                  <p:embed/>
                </p:oleObj>
              </mc:Choice>
              <mc:Fallback>
                <p:oleObj name="Equation" r:id="rId4" imgW="66700400" imgH="14630400" progId="Equation.DSMT4">
                  <p:embed/>
                  <p:pic>
                    <p:nvPicPr>
                      <p:cNvPr id="6147" name="Object 21">
                        <a:extLst>
                          <a:ext uri="{FF2B5EF4-FFF2-40B4-BE49-F238E27FC236}">
                            <a16:creationId xmlns:a16="http://schemas.microsoft.com/office/drawing/2014/main" id="{CB0FCC7C-CE78-8973-1E19-A4C3F07E6A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7102" y="1890426"/>
                        <a:ext cx="3881176" cy="855174"/>
                      </a:xfrm>
                      <a:prstGeom prst="rect">
                        <a:avLst/>
                      </a:prstGeom>
                      <a:noFill/>
                    </p:spPr>
                  </p:pic>
                </p:oleObj>
              </mc:Fallback>
            </mc:AlternateContent>
          </a:graphicData>
        </a:graphic>
      </p:graphicFrame>
      <p:pic>
        <p:nvPicPr>
          <p:cNvPr id="6157" name="Picture 23" descr="Fig 3_3">
            <a:extLst>
              <a:ext uri="{FF2B5EF4-FFF2-40B4-BE49-F238E27FC236}">
                <a16:creationId xmlns:a16="http://schemas.microsoft.com/office/drawing/2014/main" id="{7A892C65-5754-1846-386D-FBA8CF3476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477" y="2698422"/>
            <a:ext cx="4692892" cy="339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148" name="Object 28">
            <a:extLst>
              <a:ext uri="{FF2B5EF4-FFF2-40B4-BE49-F238E27FC236}">
                <a16:creationId xmlns:a16="http://schemas.microsoft.com/office/drawing/2014/main" id="{E810D9D1-8588-F38D-AB10-B41FBA7D25BA}"/>
              </a:ext>
            </a:extLst>
          </p:cNvPr>
          <p:cNvGraphicFramePr>
            <a:graphicFrameLocks noChangeAspect="1"/>
          </p:cNvGraphicFramePr>
          <p:nvPr>
            <p:extLst>
              <p:ext uri="{D42A27DB-BD31-4B8C-83A1-F6EECF244321}">
                <p14:modId xmlns:p14="http://schemas.microsoft.com/office/powerpoint/2010/main" val="3658388102"/>
              </p:ext>
            </p:extLst>
          </p:nvPr>
        </p:nvGraphicFramePr>
        <p:xfrm>
          <a:off x="1974818" y="2893819"/>
          <a:ext cx="1297867" cy="648218"/>
        </p:xfrm>
        <a:graphic>
          <a:graphicData uri="http://schemas.openxmlformats.org/presentationml/2006/ole">
            <mc:AlternateContent xmlns:mc="http://schemas.openxmlformats.org/markup-compatibility/2006">
              <mc:Choice xmlns:v="urn:schemas-microsoft-com:vml" Requires="v">
                <p:oleObj name="Equation" r:id="rId7" imgW="19900900" imgH="9944100" progId="Equation.DSMT4">
                  <p:embed/>
                </p:oleObj>
              </mc:Choice>
              <mc:Fallback>
                <p:oleObj name="Equation" r:id="rId7" imgW="19900900" imgH="9944100" progId="Equation.DSMT4">
                  <p:embed/>
                  <p:pic>
                    <p:nvPicPr>
                      <p:cNvPr id="6148" name="Object 28">
                        <a:extLst>
                          <a:ext uri="{FF2B5EF4-FFF2-40B4-BE49-F238E27FC236}">
                            <a16:creationId xmlns:a16="http://schemas.microsoft.com/office/drawing/2014/main" id="{E810D9D1-8588-F38D-AB10-B41FBA7D25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4818" y="2893819"/>
                        <a:ext cx="1297867" cy="648218"/>
                      </a:xfrm>
                      <a:prstGeom prst="rect">
                        <a:avLst/>
                      </a:prstGeom>
                      <a:noFill/>
                    </p:spPr>
                  </p:pic>
                </p:oleObj>
              </mc:Fallback>
            </mc:AlternateContent>
          </a:graphicData>
        </a:graphic>
      </p:graphicFrame>
      <p:graphicFrame>
        <p:nvGraphicFramePr>
          <p:cNvPr id="6149" name="Object 27">
            <a:extLst>
              <a:ext uri="{FF2B5EF4-FFF2-40B4-BE49-F238E27FC236}">
                <a16:creationId xmlns:a16="http://schemas.microsoft.com/office/drawing/2014/main" id="{2A61109B-4DEB-D116-AA77-EA71F77CA817}"/>
              </a:ext>
            </a:extLst>
          </p:cNvPr>
          <p:cNvGraphicFramePr>
            <a:graphicFrameLocks noChangeAspect="1"/>
          </p:cNvGraphicFramePr>
          <p:nvPr>
            <p:extLst>
              <p:ext uri="{D42A27DB-BD31-4B8C-83A1-F6EECF244321}">
                <p14:modId xmlns:p14="http://schemas.microsoft.com/office/powerpoint/2010/main" val="3538249569"/>
              </p:ext>
            </p:extLst>
          </p:nvPr>
        </p:nvGraphicFramePr>
        <p:xfrm>
          <a:off x="6103426" y="2866327"/>
          <a:ext cx="1634779" cy="701994"/>
        </p:xfrm>
        <a:graphic>
          <a:graphicData uri="http://schemas.openxmlformats.org/presentationml/2006/ole">
            <mc:AlternateContent xmlns:mc="http://schemas.openxmlformats.org/markup-compatibility/2006">
              <mc:Choice xmlns:v="urn:schemas-microsoft-com:vml" Requires="v">
                <p:oleObj name="Equation" r:id="rId9" imgW="31013400" imgH="13169900" progId="Equation.DSMT4">
                  <p:embed/>
                </p:oleObj>
              </mc:Choice>
              <mc:Fallback>
                <p:oleObj name="Equation" r:id="rId9" imgW="31013400" imgH="13169900" progId="Equation.DSMT4">
                  <p:embed/>
                  <p:pic>
                    <p:nvPicPr>
                      <p:cNvPr id="6149" name="Object 27">
                        <a:extLst>
                          <a:ext uri="{FF2B5EF4-FFF2-40B4-BE49-F238E27FC236}">
                            <a16:creationId xmlns:a16="http://schemas.microsoft.com/office/drawing/2014/main" id="{2A61109B-4DEB-D116-AA77-EA71F77CA8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3426" y="2866327"/>
                        <a:ext cx="1634779" cy="701994"/>
                      </a:xfrm>
                      <a:prstGeom prst="rect">
                        <a:avLst/>
                      </a:prstGeom>
                      <a:noFill/>
                    </p:spPr>
                  </p:pic>
                </p:oleObj>
              </mc:Fallback>
            </mc:AlternateContent>
          </a:graphicData>
        </a:graphic>
      </p:graphicFrame>
      <p:graphicFrame>
        <p:nvGraphicFramePr>
          <p:cNvPr id="6150" name="Object 26">
            <a:extLst>
              <a:ext uri="{FF2B5EF4-FFF2-40B4-BE49-F238E27FC236}">
                <a16:creationId xmlns:a16="http://schemas.microsoft.com/office/drawing/2014/main" id="{E8976F2F-7587-EBF5-7985-C0502F825FFF}"/>
              </a:ext>
            </a:extLst>
          </p:cNvPr>
          <p:cNvGraphicFramePr>
            <a:graphicFrameLocks noChangeAspect="1"/>
          </p:cNvGraphicFramePr>
          <p:nvPr>
            <p:extLst>
              <p:ext uri="{D42A27DB-BD31-4B8C-83A1-F6EECF244321}">
                <p14:modId xmlns:p14="http://schemas.microsoft.com/office/powerpoint/2010/main" val="1077713794"/>
              </p:ext>
            </p:extLst>
          </p:nvPr>
        </p:nvGraphicFramePr>
        <p:xfrm>
          <a:off x="6320399" y="3857639"/>
          <a:ext cx="1800341" cy="387157"/>
        </p:xfrm>
        <a:graphic>
          <a:graphicData uri="http://schemas.openxmlformats.org/presentationml/2006/ole">
            <mc:AlternateContent xmlns:mc="http://schemas.openxmlformats.org/markup-compatibility/2006">
              <mc:Choice xmlns:v="urn:schemas-microsoft-com:vml" Requires="v">
                <p:oleObj name="Equation" r:id="rId11" imgW="21653500" imgH="4686300" progId="Equation.DSMT4">
                  <p:embed/>
                </p:oleObj>
              </mc:Choice>
              <mc:Fallback>
                <p:oleObj name="Equation" r:id="rId11" imgW="21653500" imgH="4686300" progId="Equation.DSMT4">
                  <p:embed/>
                  <p:pic>
                    <p:nvPicPr>
                      <p:cNvPr id="6150" name="Object 26">
                        <a:extLst>
                          <a:ext uri="{FF2B5EF4-FFF2-40B4-BE49-F238E27FC236}">
                            <a16:creationId xmlns:a16="http://schemas.microsoft.com/office/drawing/2014/main" id="{E8976F2F-7587-EBF5-7985-C0502F825FF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20399" y="3857639"/>
                        <a:ext cx="1800341" cy="387157"/>
                      </a:xfrm>
                      <a:prstGeom prst="rect">
                        <a:avLst/>
                      </a:prstGeom>
                      <a:solidFill>
                        <a:srgbClr val="FFFF00"/>
                      </a:solidFill>
                    </p:spPr>
                  </p:pic>
                </p:oleObj>
              </mc:Fallback>
            </mc:AlternateContent>
          </a:graphicData>
        </a:graphic>
      </p:graphicFrame>
      <p:graphicFrame>
        <p:nvGraphicFramePr>
          <p:cNvPr id="6151" name="Object 25">
            <a:extLst>
              <a:ext uri="{FF2B5EF4-FFF2-40B4-BE49-F238E27FC236}">
                <a16:creationId xmlns:a16="http://schemas.microsoft.com/office/drawing/2014/main" id="{37A9F282-63D7-9AA6-367C-8F465A5C650C}"/>
              </a:ext>
            </a:extLst>
          </p:cNvPr>
          <p:cNvGraphicFramePr>
            <a:graphicFrameLocks noChangeAspect="1"/>
          </p:cNvGraphicFramePr>
          <p:nvPr>
            <p:extLst>
              <p:ext uri="{D42A27DB-BD31-4B8C-83A1-F6EECF244321}">
                <p14:modId xmlns:p14="http://schemas.microsoft.com/office/powerpoint/2010/main" val="2620176305"/>
              </p:ext>
            </p:extLst>
          </p:nvPr>
        </p:nvGraphicFramePr>
        <p:xfrm>
          <a:off x="7024089" y="4468524"/>
          <a:ext cx="964188" cy="678289"/>
        </p:xfrm>
        <a:graphic>
          <a:graphicData uri="http://schemas.openxmlformats.org/presentationml/2006/ole">
            <mc:AlternateContent xmlns:mc="http://schemas.openxmlformats.org/markup-compatibility/2006">
              <mc:Choice xmlns:v="urn:schemas-microsoft-com:vml" Requires="v">
                <p:oleObj name="Equation" r:id="rId13" imgW="15214600" imgH="10528300" progId="Equation.DSMT4">
                  <p:embed/>
                </p:oleObj>
              </mc:Choice>
              <mc:Fallback>
                <p:oleObj name="Equation" r:id="rId13" imgW="15214600" imgH="10528300" progId="Equation.DSMT4">
                  <p:embed/>
                  <p:pic>
                    <p:nvPicPr>
                      <p:cNvPr id="6151" name="Object 25">
                        <a:extLst>
                          <a:ext uri="{FF2B5EF4-FFF2-40B4-BE49-F238E27FC236}">
                            <a16:creationId xmlns:a16="http://schemas.microsoft.com/office/drawing/2014/main" id="{37A9F282-63D7-9AA6-367C-8F465A5C650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24089" y="4468524"/>
                        <a:ext cx="964188" cy="678289"/>
                      </a:xfrm>
                      <a:prstGeom prst="rect">
                        <a:avLst/>
                      </a:prstGeom>
                      <a:noFill/>
                    </p:spPr>
                  </p:pic>
                </p:oleObj>
              </mc:Fallback>
            </mc:AlternateContent>
          </a:graphicData>
        </a:graphic>
      </p:graphicFrame>
      <p:graphicFrame>
        <p:nvGraphicFramePr>
          <p:cNvPr id="6152" name="Object 24">
            <a:extLst>
              <a:ext uri="{FF2B5EF4-FFF2-40B4-BE49-F238E27FC236}">
                <a16:creationId xmlns:a16="http://schemas.microsoft.com/office/drawing/2014/main" id="{CD48C7CA-5F36-C2B7-973F-40F600B59EEE}"/>
              </a:ext>
            </a:extLst>
          </p:cNvPr>
          <p:cNvGraphicFramePr>
            <a:graphicFrameLocks noChangeAspect="1"/>
          </p:cNvGraphicFramePr>
          <p:nvPr>
            <p:extLst>
              <p:ext uri="{D42A27DB-BD31-4B8C-83A1-F6EECF244321}">
                <p14:modId xmlns:p14="http://schemas.microsoft.com/office/powerpoint/2010/main" val="337000856"/>
              </p:ext>
            </p:extLst>
          </p:nvPr>
        </p:nvGraphicFramePr>
        <p:xfrm>
          <a:off x="2306288" y="4325870"/>
          <a:ext cx="1297867" cy="597880"/>
        </p:xfrm>
        <a:graphic>
          <a:graphicData uri="http://schemas.openxmlformats.org/presentationml/2006/ole">
            <mc:AlternateContent xmlns:mc="http://schemas.openxmlformats.org/markup-compatibility/2006">
              <mc:Choice xmlns:v="urn:schemas-microsoft-com:vml" Requires="v">
                <p:oleObj name="Equation" r:id="rId15" imgW="20193000" imgH="9359900" progId="Equation.DSMT4">
                  <p:embed/>
                </p:oleObj>
              </mc:Choice>
              <mc:Fallback>
                <p:oleObj name="Equation" r:id="rId15" imgW="20193000" imgH="9359900" progId="Equation.DSMT4">
                  <p:embed/>
                  <p:pic>
                    <p:nvPicPr>
                      <p:cNvPr id="6152" name="Object 24">
                        <a:extLst>
                          <a:ext uri="{FF2B5EF4-FFF2-40B4-BE49-F238E27FC236}">
                            <a16:creationId xmlns:a16="http://schemas.microsoft.com/office/drawing/2014/main" id="{CD48C7CA-5F36-C2B7-973F-40F600B59EE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06288" y="4325870"/>
                        <a:ext cx="1297867" cy="597880"/>
                      </a:xfrm>
                      <a:prstGeom prst="rect">
                        <a:avLst/>
                      </a:prstGeom>
                      <a:solidFill>
                        <a:srgbClr val="FFFF00"/>
                      </a:solidFill>
                    </p:spPr>
                  </p:pic>
                </p:oleObj>
              </mc:Fallback>
            </mc:AlternateContent>
          </a:graphicData>
        </a:graphic>
      </p:graphicFrame>
      <p:sp>
        <p:nvSpPr>
          <p:cNvPr id="224286" name="Rectangle 30">
            <a:extLst>
              <a:ext uri="{FF2B5EF4-FFF2-40B4-BE49-F238E27FC236}">
                <a16:creationId xmlns:a16="http://schemas.microsoft.com/office/drawing/2014/main" id="{9B98A93C-0B16-CC7B-948F-F3011AA1F275}"/>
              </a:ext>
            </a:extLst>
          </p:cNvPr>
          <p:cNvSpPr>
            <a:spLocks noChangeArrowheads="1"/>
          </p:cNvSpPr>
          <p:nvPr/>
        </p:nvSpPr>
        <p:spPr bwMode="auto">
          <a:xfrm>
            <a:off x="-449263" y="2100263"/>
            <a:ext cx="9144001" cy="0"/>
          </a:xfrm>
          <a:prstGeom prst="rect">
            <a:avLst/>
          </a:prstGeom>
          <a:noFill/>
          <a:ln w="9525">
            <a:noFill/>
            <a:miter lim="800000"/>
            <a:headEnd/>
            <a:tailEnd/>
          </a:ln>
          <a:effectLst/>
        </p:spPr>
        <p:txBody>
          <a:bodyPr wrap="none" anchor="ctr">
            <a:spAutoFit/>
          </a:bodyPr>
          <a:lstStyle/>
          <a:p>
            <a:pPr>
              <a:defRPr/>
            </a:pPr>
            <a:endParaRPr lang="ru-RU"/>
          </a:p>
        </p:txBody>
      </p:sp>
      <p:sp>
        <p:nvSpPr>
          <p:cNvPr id="224287" name="Rectangle 31">
            <a:extLst>
              <a:ext uri="{FF2B5EF4-FFF2-40B4-BE49-F238E27FC236}">
                <a16:creationId xmlns:a16="http://schemas.microsoft.com/office/drawing/2014/main" id="{CA800C10-FBA1-A7BD-A803-A028A26ED5EF}"/>
              </a:ext>
            </a:extLst>
          </p:cNvPr>
          <p:cNvSpPr>
            <a:spLocks noChangeArrowheads="1"/>
          </p:cNvSpPr>
          <p:nvPr/>
        </p:nvSpPr>
        <p:spPr bwMode="auto">
          <a:xfrm>
            <a:off x="450850" y="2100263"/>
            <a:ext cx="9144000" cy="0"/>
          </a:xfrm>
          <a:prstGeom prst="rect">
            <a:avLst/>
          </a:prstGeom>
          <a:noFill/>
          <a:ln w="9525">
            <a:noFill/>
            <a:miter lim="800000"/>
            <a:headEnd/>
            <a:tailEnd/>
          </a:ln>
          <a:effectLst/>
        </p:spPr>
        <p:txBody>
          <a:bodyPr wrap="none" anchor="ctr">
            <a:spAutoFit/>
          </a:bodyPr>
          <a:lstStyle/>
          <a:p>
            <a:pPr>
              <a:defRPr/>
            </a:pPr>
            <a:endParaRPr lang="ru-RU"/>
          </a:p>
        </p:txBody>
      </p:sp>
      <p:sp>
        <p:nvSpPr>
          <p:cNvPr id="224289" name="Rectangle 33">
            <a:extLst>
              <a:ext uri="{FF2B5EF4-FFF2-40B4-BE49-F238E27FC236}">
                <a16:creationId xmlns:a16="http://schemas.microsoft.com/office/drawing/2014/main" id="{EE485B2C-AD89-0980-5E43-55C3F4DBB1AD}"/>
              </a:ext>
            </a:extLst>
          </p:cNvPr>
          <p:cNvSpPr>
            <a:spLocks noChangeArrowheads="1"/>
          </p:cNvSpPr>
          <p:nvPr/>
        </p:nvSpPr>
        <p:spPr bwMode="auto">
          <a:xfrm>
            <a:off x="-468313" y="3429000"/>
            <a:ext cx="9144001" cy="0"/>
          </a:xfrm>
          <a:prstGeom prst="rect">
            <a:avLst/>
          </a:prstGeom>
          <a:noFill/>
          <a:ln w="9525">
            <a:noFill/>
            <a:miter lim="800000"/>
            <a:headEnd/>
            <a:tailEnd/>
          </a:ln>
          <a:effectLst/>
        </p:spPr>
        <p:txBody>
          <a:bodyPr wrap="none" anchor="ctr">
            <a:spAutoFit/>
          </a:bodyPr>
          <a:lstStyle/>
          <a:p>
            <a:pPr>
              <a:defRPr/>
            </a:pPr>
            <a:endParaRPr lang="ru-RU"/>
          </a:p>
        </p:txBody>
      </p:sp>
      <p:sp>
        <p:nvSpPr>
          <p:cNvPr id="6163" name="Rectangle 19">
            <a:extLst>
              <a:ext uri="{FF2B5EF4-FFF2-40B4-BE49-F238E27FC236}">
                <a16:creationId xmlns:a16="http://schemas.microsoft.com/office/drawing/2014/main" id="{3F0FD785-F29A-0995-59CA-AF5E217BA2AC}"/>
              </a:ext>
            </a:extLst>
          </p:cNvPr>
          <p:cNvSpPr>
            <a:spLocks noChangeArrowheads="1"/>
          </p:cNvSpPr>
          <p:nvPr/>
        </p:nvSpPr>
        <p:spPr bwMode="auto">
          <a:xfrm>
            <a:off x="450850" y="5964474"/>
            <a:ext cx="63728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altLang="en-DE" sz="1400" b="1" dirty="0">
                <a:solidFill>
                  <a:srgbClr val="0020B8"/>
                </a:solidFill>
                <a:effectLst/>
              </a:rPr>
              <a:t>Cosmic ray         </a:t>
            </a:r>
            <a:r>
              <a:rPr lang="en-US" altLang="en-DE" sz="1400" dirty="0">
                <a:solidFill>
                  <a:srgbClr val="0020B8"/>
                </a:solidFill>
                <a:effectLst/>
              </a:rPr>
              <a:t>M</a:t>
            </a:r>
            <a:r>
              <a:rPr lang="ru-RU" altLang="en-DE" sz="1400" dirty="0">
                <a:solidFill>
                  <a:srgbClr val="0020B8"/>
                </a:solidFill>
                <a:effectLst/>
              </a:rPr>
              <a:t>.</a:t>
            </a:r>
            <a:r>
              <a:rPr lang="en-US" altLang="en-DE" sz="1400" dirty="0" err="1">
                <a:solidFill>
                  <a:srgbClr val="0020B8"/>
                </a:solidFill>
                <a:effectLst/>
              </a:rPr>
              <a:t>Miesowicz</a:t>
            </a:r>
            <a:r>
              <a:rPr lang="ru-RU" altLang="en-DE" sz="1400" dirty="0">
                <a:solidFill>
                  <a:srgbClr val="0020B8"/>
                </a:solidFill>
                <a:effectLst/>
              </a:rPr>
              <a:t>, </a:t>
            </a:r>
            <a:r>
              <a:rPr lang="en-US" altLang="en-DE" sz="1400" dirty="0">
                <a:solidFill>
                  <a:srgbClr val="0020B8"/>
                </a:solidFill>
                <a:effectLst/>
              </a:rPr>
              <a:t>O</a:t>
            </a:r>
            <a:r>
              <a:rPr lang="ru-RU" altLang="en-DE" sz="1400" dirty="0">
                <a:solidFill>
                  <a:srgbClr val="0020B8"/>
                </a:solidFill>
                <a:effectLst/>
              </a:rPr>
              <a:t>.</a:t>
            </a:r>
            <a:r>
              <a:rPr lang="en-US" altLang="en-DE" sz="1400" dirty="0" err="1">
                <a:solidFill>
                  <a:srgbClr val="0020B8"/>
                </a:solidFill>
                <a:effectLst/>
              </a:rPr>
              <a:t>Stanisz</a:t>
            </a:r>
            <a:r>
              <a:rPr lang="ru-RU" altLang="en-DE" sz="1400" dirty="0">
                <a:solidFill>
                  <a:srgbClr val="0020B8"/>
                </a:solidFill>
                <a:effectLst/>
              </a:rPr>
              <a:t>, </a:t>
            </a:r>
            <a:r>
              <a:rPr lang="en-US" altLang="en-DE" sz="1400" dirty="0">
                <a:solidFill>
                  <a:srgbClr val="0020B8"/>
                </a:solidFill>
                <a:effectLst/>
              </a:rPr>
              <a:t>W</a:t>
            </a:r>
            <a:r>
              <a:rPr lang="ru-RU" altLang="en-DE" sz="1400" dirty="0">
                <a:solidFill>
                  <a:srgbClr val="0020B8"/>
                </a:solidFill>
                <a:effectLst/>
              </a:rPr>
              <a:t>.</a:t>
            </a:r>
            <a:r>
              <a:rPr lang="en-US" altLang="en-DE" sz="1400" dirty="0" err="1">
                <a:solidFill>
                  <a:srgbClr val="0020B8"/>
                </a:solidFill>
                <a:effectLst/>
              </a:rPr>
              <a:t>Wolther</a:t>
            </a:r>
            <a:r>
              <a:rPr lang="ru-RU" altLang="en-DE" sz="1400" dirty="0">
                <a:solidFill>
                  <a:srgbClr val="0020B8"/>
                </a:solidFill>
                <a:effectLst/>
              </a:rPr>
              <a:t>. </a:t>
            </a:r>
            <a:r>
              <a:rPr lang="en-US" altLang="en-DE" sz="1400" i="1" dirty="0">
                <a:solidFill>
                  <a:srgbClr val="0020B8"/>
                </a:solidFill>
                <a:effectLst/>
              </a:rPr>
              <a:t>Novo </a:t>
            </a:r>
            <a:r>
              <a:rPr lang="en-US" altLang="en-DE" sz="1400" i="1" dirty="0" err="1">
                <a:solidFill>
                  <a:srgbClr val="0020B8"/>
                </a:solidFill>
                <a:effectLst/>
              </a:rPr>
              <a:t>Cimento</a:t>
            </a:r>
            <a:r>
              <a:rPr lang="ru-RU" altLang="en-DE" sz="1400" dirty="0">
                <a:solidFill>
                  <a:srgbClr val="0020B8"/>
                </a:solidFill>
                <a:effectLst/>
              </a:rPr>
              <a:t>  5 (1957) 513.</a:t>
            </a:r>
            <a:endParaRPr lang="fr-FR" altLang="en-DE" sz="1400" dirty="0">
              <a:solidFill>
                <a:srgbClr val="0020B8"/>
              </a:solidFill>
              <a:effectLst/>
            </a:endParaRPr>
          </a:p>
          <a:p>
            <a:pPr algn="l"/>
            <a:r>
              <a:rPr lang="en-US" altLang="en-DE" sz="1400" b="1" dirty="0">
                <a:solidFill>
                  <a:srgbClr val="0020B8"/>
                </a:solidFill>
                <a:effectLst/>
              </a:rPr>
              <a:t>experiments:     </a:t>
            </a:r>
            <a:r>
              <a:rPr lang="fr-FR" altLang="en-DE" sz="1400" dirty="0" err="1">
                <a:solidFill>
                  <a:srgbClr val="0020B8"/>
                </a:solidFill>
                <a:effectLst/>
              </a:rPr>
              <a:t>A.Varfolomeev</a:t>
            </a:r>
            <a:r>
              <a:rPr lang="fr-FR" altLang="en-DE" sz="1400" dirty="0">
                <a:solidFill>
                  <a:srgbClr val="0020B8"/>
                </a:solidFill>
                <a:effectLst/>
              </a:rPr>
              <a:t> et al. </a:t>
            </a:r>
            <a:r>
              <a:rPr lang="fr-FR" altLang="en-DE" sz="1400" i="1" dirty="0" err="1">
                <a:solidFill>
                  <a:srgbClr val="0020B8"/>
                </a:solidFill>
                <a:effectLst/>
              </a:rPr>
              <a:t>Sov</a:t>
            </a:r>
            <a:r>
              <a:rPr lang="fr-FR" altLang="en-DE" sz="1400" i="1" dirty="0">
                <a:solidFill>
                  <a:srgbClr val="0020B8"/>
                </a:solidFill>
                <a:effectLst/>
              </a:rPr>
              <a:t>. Phys. </a:t>
            </a:r>
            <a:r>
              <a:rPr lang="en-US" altLang="en-DE" sz="1400" i="1" dirty="0">
                <a:solidFill>
                  <a:srgbClr val="0020B8"/>
                </a:solidFill>
                <a:effectLst/>
              </a:rPr>
              <a:t>JETP</a:t>
            </a:r>
            <a:r>
              <a:rPr lang="en-US" altLang="en-DE" sz="1400" dirty="0">
                <a:solidFill>
                  <a:srgbClr val="0020B8"/>
                </a:solidFill>
                <a:effectLst/>
              </a:rPr>
              <a:t> 11 </a:t>
            </a:r>
            <a:r>
              <a:rPr lang="ru-RU" altLang="en-DE" sz="1400" dirty="0">
                <a:solidFill>
                  <a:srgbClr val="0020B8"/>
                </a:solidFill>
                <a:effectLst/>
              </a:rPr>
              <a:t>(</a:t>
            </a:r>
            <a:r>
              <a:rPr lang="en-US" altLang="en-DE" sz="1400" dirty="0">
                <a:solidFill>
                  <a:srgbClr val="0020B8"/>
                </a:solidFill>
                <a:effectLst/>
              </a:rPr>
              <a:t>1960</a:t>
            </a:r>
            <a:r>
              <a:rPr lang="ru-RU" altLang="en-DE" sz="1400" dirty="0">
                <a:solidFill>
                  <a:srgbClr val="0020B8"/>
                </a:solidFill>
                <a:effectLst/>
              </a:rPr>
              <a:t>)</a:t>
            </a:r>
            <a:r>
              <a:rPr lang="en-US" altLang="en-DE" sz="1400" dirty="0">
                <a:solidFill>
                  <a:srgbClr val="0020B8"/>
                </a:solidFill>
                <a:effectLst/>
              </a:rPr>
              <a:t> 23</a:t>
            </a:r>
            <a:r>
              <a:rPr lang="ru-RU" altLang="en-DE" sz="1400" dirty="0">
                <a:solidFill>
                  <a:srgbClr val="0020B8"/>
                </a:solidFill>
                <a:effectLst/>
              </a:rPr>
              <a:t>.</a:t>
            </a:r>
          </a:p>
        </p:txBody>
      </p:sp>
      <p:pic>
        <p:nvPicPr>
          <p:cNvPr id="2" name="image.pdf" descr="image.pdf">
            <a:extLst>
              <a:ext uri="{FF2B5EF4-FFF2-40B4-BE49-F238E27FC236}">
                <a16:creationId xmlns:a16="http://schemas.microsoft.com/office/drawing/2014/main" id="{3DEDEA04-AA40-7F2C-2401-5F1239204F3A}"/>
              </a:ext>
            </a:extLst>
          </p:cNvPr>
          <p:cNvPicPr>
            <a:picLocks noChangeAspect="1"/>
          </p:cNvPicPr>
          <p:nvPr/>
        </p:nvPicPr>
        <p:blipFill>
          <a:blip r:embed="rId17"/>
          <a:stretch>
            <a:fillRect/>
          </a:stretch>
        </p:blipFill>
        <p:spPr>
          <a:xfrm>
            <a:off x="7024089" y="5343208"/>
            <a:ext cx="964189" cy="444574"/>
          </a:xfrm>
          <a:prstGeom prst="rect">
            <a:avLst/>
          </a:prstGeom>
          <a:solidFill>
            <a:srgbClr val="FFFF00"/>
          </a:solidFill>
          <a:ln w="12700">
            <a:miter lim="400000"/>
          </a:ln>
        </p:spPr>
      </p:pic>
      <p:sp>
        <p:nvSpPr>
          <p:cNvPr id="4" name="TextBox 3">
            <a:extLst>
              <a:ext uri="{FF2B5EF4-FFF2-40B4-BE49-F238E27FC236}">
                <a16:creationId xmlns:a16="http://schemas.microsoft.com/office/drawing/2014/main" id="{CF2CAC05-A621-9A06-3823-5A3F58D6D55F}"/>
              </a:ext>
            </a:extLst>
          </p:cNvPr>
          <p:cNvSpPr txBox="1"/>
          <p:nvPr/>
        </p:nvSpPr>
        <p:spPr>
          <a:xfrm>
            <a:off x="1920398" y="1485602"/>
            <a:ext cx="6016971" cy="338554"/>
          </a:xfrm>
          <a:prstGeom prst="rect">
            <a:avLst/>
          </a:prstGeom>
          <a:noFill/>
        </p:spPr>
        <p:txBody>
          <a:bodyPr wrap="square">
            <a:spAutoFit/>
          </a:bodyPr>
          <a:lstStyle/>
          <a:p>
            <a:r>
              <a:rPr lang="en-US" altLang="en-DE" sz="1600" dirty="0">
                <a:solidFill>
                  <a:srgbClr val="0020B8"/>
                </a:solidFill>
                <a:latin typeface="Calibri" panose="020F0502020204030204" pitchFamily="34" charset="0"/>
                <a:cs typeface="Calibri" panose="020F0502020204030204" pitchFamily="34" charset="0"/>
              </a:rPr>
              <a:t>A.B. Migdal, </a:t>
            </a:r>
            <a:r>
              <a:rPr lang="en-US" altLang="en-DE" sz="1600" i="1" dirty="0" err="1">
                <a:solidFill>
                  <a:srgbClr val="0020B8"/>
                </a:solidFill>
                <a:latin typeface="Calibri" panose="020F0502020204030204" pitchFamily="34" charset="0"/>
                <a:cs typeface="Calibri" panose="020F0502020204030204" pitchFamily="34" charset="0"/>
              </a:rPr>
              <a:t>Dokl</a:t>
            </a:r>
            <a:r>
              <a:rPr lang="en-US" altLang="en-DE" sz="1600" i="1" dirty="0">
                <a:solidFill>
                  <a:srgbClr val="0020B8"/>
                </a:solidFill>
                <a:latin typeface="Calibri" panose="020F0502020204030204" pitchFamily="34" charset="0"/>
                <a:cs typeface="Calibri" panose="020F0502020204030204" pitchFamily="34" charset="0"/>
              </a:rPr>
              <a:t>. </a:t>
            </a:r>
            <a:r>
              <a:rPr lang="en-US" altLang="en-DE" sz="1600" i="1" dirty="0" err="1">
                <a:solidFill>
                  <a:srgbClr val="0020B8"/>
                </a:solidFill>
                <a:latin typeface="Calibri" panose="020F0502020204030204" pitchFamily="34" charset="0"/>
                <a:cs typeface="Calibri" panose="020F0502020204030204" pitchFamily="34" charset="0"/>
              </a:rPr>
              <a:t>Akad</a:t>
            </a:r>
            <a:r>
              <a:rPr lang="en-US" altLang="en-DE" sz="1600" i="1" dirty="0">
                <a:solidFill>
                  <a:srgbClr val="0020B8"/>
                </a:solidFill>
                <a:latin typeface="Calibri" panose="020F0502020204030204" pitchFamily="34" charset="0"/>
                <a:cs typeface="Calibri" panose="020F0502020204030204" pitchFamily="34" charset="0"/>
              </a:rPr>
              <a:t>. </a:t>
            </a:r>
            <a:r>
              <a:rPr lang="en-US" altLang="en-DE" sz="1600" i="1" dirty="0" err="1">
                <a:solidFill>
                  <a:srgbClr val="0020B8"/>
                </a:solidFill>
                <a:latin typeface="Calibri" panose="020F0502020204030204" pitchFamily="34" charset="0"/>
                <a:cs typeface="Calibri" panose="020F0502020204030204" pitchFamily="34" charset="0"/>
              </a:rPr>
              <a:t>Nauk</a:t>
            </a:r>
            <a:r>
              <a:rPr lang="en-US" altLang="en-DE" sz="1600" i="1" dirty="0">
                <a:solidFill>
                  <a:srgbClr val="0020B8"/>
                </a:solidFill>
                <a:latin typeface="Calibri" panose="020F0502020204030204" pitchFamily="34" charset="0"/>
                <a:cs typeface="Calibri" panose="020F0502020204030204" pitchFamily="34" charset="0"/>
              </a:rPr>
              <a:t> SSSR </a:t>
            </a:r>
            <a:r>
              <a:rPr lang="en-US" altLang="en-DE" sz="1600" dirty="0">
                <a:solidFill>
                  <a:srgbClr val="0020B8"/>
                </a:solidFill>
                <a:latin typeface="Calibri" panose="020F0502020204030204" pitchFamily="34" charset="0"/>
                <a:cs typeface="Calibri" panose="020F0502020204030204" pitchFamily="34" charset="0"/>
              </a:rPr>
              <a:t>96 (1954) 49;  </a:t>
            </a:r>
            <a:r>
              <a:rPr lang="en-US" altLang="en-DE" sz="1600" i="1" dirty="0">
                <a:solidFill>
                  <a:srgbClr val="0020B8"/>
                </a:solidFill>
                <a:latin typeface="Calibri" panose="020F0502020204030204" pitchFamily="34" charset="0"/>
                <a:cs typeface="Calibri" panose="020F0502020204030204" pitchFamily="34" charset="0"/>
              </a:rPr>
              <a:t>JETP</a:t>
            </a:r>
            <a:r>
              <a:rPr lang="en-US" altLang="en-DE" sz="1600" dirty="0">
                <a:solidFill>
                  <a:srgbClr val="0020B8"/>
                </a:solidFill>
                <a:latin typeface="Calibri" panose="020F0502020204030204" pitchFamily="34" charset="0"/>
                <a:cs typeface="Calibri" panose="020F0502020204030204" pitchFamily="34" charset="0"/>
              </a:rPr>
              <a:t> 32 (1957) 633.</a:t>
            </a:r>
            <a:endParaRPr lang="en-DE" sz="1600" dirty="0">
              <a:solidFill>
                <a:srgbClr val="0020B8"/>
              </a:solidFill>
              <a:latin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Номер слайда 5">
            <a:extLst>
              <a:ext uri="{FF2B5EF4-FFF2-40B4-BE49-F238E27FC236}">
                <a16:creationId xmlns:a16="http://schemas.microsoft.com/office/drawing/2014/main" id="{D4C2756C-DECF-BB77-B7C2-BD9B9EA63AFD}"/>
              </a:ext>
            </a:extLst>
          </p:cNvPr>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EDC6B0F-DC7F-984F-82B2-49D5D8669BBC}" type="slidenum">
              <a:rPr lang="ru-RU" altLang="en-DE" sz="1400">
                <a:effectLst/>
              </a:rPr>
              <a:pPr algn="r" eaLnBrk="1" hangingPunct="1"/>
              <a:t>18</a:t>
            </a:fld>
            <a:endParaRPr lang="ru-RU" altLang="en-DE" sz="1400">
              <a:effectLst/>
            </a:endParaRPr>
          </a:p>
        </p:txBody>
      </p:sp>
      <p:sp>
        <p:nvSpPr>
          <p:cNvPr id="76803" name="Rectangle 2">
            <a:extLst>
              <a:ext uri="{FF2B5EF4-FFF2-40B4-BE49-F238E27FC236}">
                <a16:creationId xmlns:a16="http://schemas.microsoft.com/office/drawing/2014/main" id="{FB7F05EF-ADD5-3410-044B-234ACC4686F2}"/>
              </a:ext>
            </a:extLst>
          </p:cNvPr>
          <p:cNvSpPr>
            <a:spLocks noGrp="1" noChangeArrowheads="1"/>
          </p:cNvSpPr>
          <p:nvPr>
            <p:ph type="title" idx="4294967295"/>
          </p:nvPr>
        </p:nvSpPr>
        <p:spPr>
          <a:xfrm>
            <a:off x="2546350" y="707870"/>
            <a:ext cx="5568950" cy="479425"/>
          </a:xfrm>
        </p:spPr>
        <p:txBody>
          <a:bodyPr>
            <a:normAutofit fontScale="90000"/>
          </a:bodyPr>
          <a:lstStyle/>
          <a:p>
            <a:pPr algn="l"/>
            <a:r>
              <a:rPr lang="en-US" altLang="en-DE" sz="2800" b="1" dirty="0">
                <a:solidFill>
                  <a:srgbClr val="CC7A25"/>
                </a:solidFill>
              </a:rPr>
              <a:t>LPM effect for very high energy</a:t>
            </a:r>
            <a:r>
              <a:rPr lang="en-US" altLang="en-DE" sz="2000" baseline="-25000" dirty="0">
                <a:solidFill>
                  <a:schemeClr val="tx1"/>
                </a:solidFill>
              </a:rPr>
              <a:t>		</a:t>
            </a:r>
            <a:endParaRPr lang="ru-RU" altLang="en-DE" sz="2000" baseline="-25000" dirty="0">
              <a:solidFill>
                <a:schemeClr val="tx1"/>
              </a:solidFill>
            </a:endParaRPr>
          </a:p>
        </p:txBody>
      </p:sp>
      <p:sp>
        <p:nvSpPr>
          <p:cNvPr id="7173" name="Rectangle 3">
            <a:extLst>
              <a:ext uri="{FF2B5EF4-FFF2-40B4-BE49-F238E27FC236}">
                <a16:creationId xmlns:a16="http://schemas.microsoft.com/office/drawing/2014/main" id="{42A89C87-54B1-A469-E7D7-D03851AE3E50}"/>
              </a:ext>
            </a:extLst>
          </p:cNvPr>
          <p:cNvSpPr>
            <a:spLocks noGrp="1" noChangeArrowheads="1"/>
          </p:cNvSpPr>
          <p:nvPr>
            <p:ph type="body" idx="4294967295"/>
          </p:nvPr>
        </p:nvSpPr>
        <p:spPr>
          <a:xfrm>
            <a:off x="2073274" y="5664698"/>
            <a:ext cx="5699125" cy="731838"/>
          </a:xfrm>
          <a:solidFill>
            <a:srgbClr val="FFFF00"/>
          </a:solidFill>
        </p:spPr>
        <p:txBody>
          <a:bodyPr>
            <a:normAutofit fontScale="92500"/>
          </a:bodyPr>
          <a:lstStyle/>
          <a:p>
            <a:pPr algn="ctr">
              <a:lnSpc>
                <a:spcPct val="80000"/>
              </a:lnSpc>
              <a:buFontTx/>
              <a:buNone/>
            </a:pPr>
            <a:r>
              <a:rPr lang="en-US" altLang="en-DE" sz="2000" dirty="0">
                <a:solidFill>
                  <a:srgbClr val="CC0000"/>
                </a:solidFill>
                <a:latin typeface="Times New Roman" panose="02020603050405020304" pitchFamily="18" charset="0"/>
              </a:rPr>
              <a:t>Increasing of Radiation length !!!</a:t>
            </a:r>
            <a:r>
              <a:rPr lang="uk-UA" altLang="en-DE" sz="2000" dirty="0">
                <a:solidFill>
                  <a:srgbClr val="CC0000"/>
                </a:solidFill>
                <a:latin typeface="Times New Roman" panose="02020603050405020304" pitchFamily="18" charset="0"/>
              </a:rPr>
              <a:t>    </a:t>
            </a:r>
            <a:r>
              <a:rPr lang="en-US" altLang="en-DE" sz="2000" dirty="0">
                <a:solidFill>
                  <a:srgbClr val="CC0000"/>
                </a:solidFill>
                <a:latin typeface="Times New Roman" panose="02020603050405020304" pitchFamily="18" charset="0"/>
              </a:rPr>
              <a:t>GEANT, …</a:t>
            </a:r>
          </a:p>
          <a:p>
            <a:pPr algn="ctr">
              <a:lnSpc>
                <a:spcPct val="80000"/>
              </a:lnSpc>
              <a:buFontTx/>
              <a:buNone/>
            </a:pPr>
            <a:r>
              <a:rPr lang="en-US" altLang="en-DE" sz="2000" dirty="0">
                <a:solidFill>
                  <a:srgbClr val="CC0000"/>
                </a:solidFill>
                <a:latin typeface="Times New Roman" panose="02020603050405020304" pitchFamily="18" charset="0"/>
              </a:rPr>
              <a:t>Detector design and Radiation shielding calculation …</a:t>
            </a:r>
            <a:endParaRPr lang="ru-RU" altLang="en-DE" sz="2000" dirty="0">
              <a:solidFill>
                <a:srgbClr val="CC0000"/>
              </a:solidFill>
              <a:latin typeface="Times New Roman" panose="02020603050405020304" pitchFamily="18" charset="0"/>
            </a:endParaRPr>
          </a:p>
        </p:txBody>
      </p:sp>
      <p:pic>
        <p:nvPicPr>
          <p:cNvPr id="7174" name="Picture 4" descr="Fig 3">
            <a:extLst>
              <a:ext uri="{FF2B5EF4-FFF2-40B4-BE49-F238E27FC236}">
                <a16:creationId xmlns:a16="http://schemas.microsoft.com/office/drawing/2014/main" id="{92E48471-F242-42C8-512A-2AB39663C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3074" y="1304171"/>
            <a:ext cx="5697852" cy="42556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76806" name="Rectangle 6">
            <a:extLst>
              <a:ext uri="{FF2B5EF4-FFF2-40B4-BE49-F238E27FC236}">
                <a16:creationId xmlns:a16="http://schemas.microsoft.com/office/drawing/2014/main" id="{CA5A98D8-8DF2-0FC1-D95D-A1088498C30C}"/>
              </a:ext>
            </a:extLst>
          </p:cNvPr>
          <p:cNvSpPr>
            <a:spLocks noChangeArrowheads="1"/>
          </p:cNvSpPr>
          <p:nvPr/>
        </p:nvSpPr>
        <p:spPr bwMode="auto">
          <a:xfrm>
            <a:off x="0" y="3235325"/>
            <a:ext cx="9144000" cy="0"/>
          </a:xfrm>
          <a:prstGeom prst="rect">
            <a:avLst/>
          </a:prstGeom>
          <a:noFill/>
          <a:ln w="9525">
            <a:noFill/>
            <a:miter lim="800000"/>
            <a:headEnd/>
            <a:tailEnd/>
          </a:ln>
          <a:effectLst/>
        </p:spPr>
        <p:txBody>
          <a:bodyPr wrap="none" anchor="ctr">
            <a:spAutoFit/>
          </a:bodyPr>
          <a:lstStyle/>
          <a:p>
            <a:pPr>
              <a:defRPr/>
            </a:pPr>
            <a:endParaRPr lang="ru-RU"/>
          </a:p>
        </p:txBody>
      </p:sp>
      <p:sp>
        <p:nvSpPr>
          <p:cNvPr id="76807" name="Rectangle 7">
            <a:extLst>
              <a:ext uri="{FF2B5EF4-FFF2-40B4-BE49-F238E27FC236}">
                <a16:creationId xmlns:a16="http://schemas.microsoft.com/office/drawing/2014/main" id="{187CB912-03F7-71BD-D19B-8912D155B19E}"/>
              </a:ext>
            </a:extLst>
          </p:cNvPr>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pPr>
              <a:defRPr/>
            </a:pPr>
            <a:endParaRPr lang="ru-RU"/>
          </a:p>
        </p:txBody>
      </p:sp>
      <p:graphicFrame>
        <p:nvGraphicFramePr>
          <p:cNvPr id="7170" name="Object 8">
            <a:extLst>
              <a:ext uri="{FF2B5EF4-FFF2-40B4-BE49-F238E27FC236}">
                <a16:creationId xmlns:a16="http://schemas.microsoft.com/office/drawing/2014/main" id="{45B85921-014A-1D9E-6F77-5899D8D75F7C}"/>
              </a:ext>
            </a:extLst>
          </p:cNvPr>
          <p:cNvGraphicFramePr>
            <a:graphicFrameLocks noChangeAspect="1"/>
          </p:cNvGraphicFramePr>
          <p:nvPr>
            <p:extLst>
              <p:ext uri="{D42A27DB-BD31-4B8C-83A1-F6EECF244321}">
                <p14:modId xmlns:p14="http://schemas.microsoft.com/office/powerpoint/2010/main" val="3588806290"/>
              </p:ext>
            </p:extLst>
          </p:nvPr>
        </p:nvGraphicFramePr>
        <p:xfrm>
          <a:off x="5477347" y="1525952"/>
          <a:ext cx="1075853" cy="413972"/>
        </p:xfrm>
        <a:graphic>
          <a:graphicData uri="http://schemas.openxmlformats.org/presentationml/2006/ole">
            <mc:AlternateContent xmlns:mc="http://schemas.openxmlformats.org/markup-compatibility/2006">
              <mc:Choice xmlns:v="urn:schemas-microsoft-com:vml" Requires="v">
                <p:oleObj name="Equation" r:id="rId3" imgW="15214600" imgH="5854700" progId="Equation.DSMT4">
                  <p:embed/>
                </p:oleObj>
              </mc:Choice>
              <mc:Fallback>
                <p:oleObj name="Equation" r:id="rId3" imgW="15214600" imgH="5854700" progId="Equation.DSMT4">
                  <p:embed/>
                  <p:pic>
                    <p:nvPicPr>
                      <p:cNvPr id="7170" name="Object 8">
                        <a:extLst>
                          <a:ext uri="{FF2B5EF4-FFF2-40B4-BE49-F238E27FC236}">
                            <a16:creationId xmlns:a16="http://schemas.microsoft.com/office/drawing/2014/main" id="{45B85921-014A-1D9E-6F77-5899D8D75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7347" y="1525952"/>
                        <a:ext cx="1075853" cy="413972"/>
                      </a:xfrm>
                      <a:prstGeom prst="rect">
                        <a:avLst/>
                      </a:prstGeom>
                      <a:solidFill>
                        <a:srgbClr val="FFFF00"/>
                      </a:solidFill>
                    </p:spPr>
                  </p:pic>
                </p:oleObj>
              </mc:Fallback>
            </mc:AlternateContent>
          </a:graphicData>
        </a:graphic>
      </p:graphicFrame>
      <p:sp>
        <p:nvSpPr>
          <p:cNvPr id="3" name="TextBox 2">
            <a:extLst>
              <a:ext uri="{FF2B5EF4-FFF2-40B4-BE49-F238E27FC236}">
                <a16:creationId xmlns:a16="http://schemas.microsoft.com/office/drawing/2014/main" id="{D2456368-D78A-3A81-5167-77CEECFA376C}"/>
              </a:ext>
            </a:extLst>
          </p:cNvPr>
          <p:cNvSpPr txBox="1"/>
          <p:nvPr/>
        </p:nvSpPr>
        <p:spPr>
          <a:xfrm>
            <a:off x="6818172" y="5058954"/>
            <a:ext cx="795793" cy="264688"/>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lnSpc>
                <a:spcPct val="80000"/>
              </a:lnSpc>
              <a:buFontTx/>
              <a:buNone/>
            </a:pPr>
            <a:r>
              <a:rPr lang="en-US" altLang="en-DE" sz="1400" dirty="0"/>
              <a:t>x</a:t>
            </a:r>
            <a:r>
              <a:rPr lang="ru-RU" altLang="en-DE" sz="1400" dirty="0"/>
              <a:t> = </a:t>
            </a:r>
            <a:r>
              <a:rPr lang="en-US" altLang="en-DE" sz="1400" dirty="0" err="1"/>
              <a:t>ω</a:t>
            </a:r>
            <a:r>
              <a:rPr lang="ru-RU" altLang="en-DE" sz="1400" dirty="0"/>
              <a:t>/ </a:t>
            </a:r>
            <a:r>
              <a:rPr lang="en-US" altLang="en-DE" sz="1400" dirty="0" err="1"/>
              <a:t>ε</a:t>
            </a:r>
            <a:endParaRPr lang="uk-UA" altLang="en-DE" sz="1400" dirty="0"/>
          </a:p>
        </p:txBody>
      </p:sp>
      <p:sp>
        <p:nvSpPr>
          <p:cNvPr id="5" name="TextBox 4">
            <a:extLst>
              <a:ext uri="{FF2B5EF4-FFF2-40B4-BE49-F238E27FC236}">
                <a16:creationId xmlns:a16="http://schemas.microsoft.com/office/drawing/2014/main" id="{F390BE85-E9B7-ED96-A154-B1C40450D3E2}"/>
              </a:ext>
            </a:extLst>
          </p:cNvPr>
          <p:cNvSpPr txBox="1"/>
          <p:nvPr/>
        </p:nvSpPr>
        <p:spPr>
          <a:xfrm>
            <a:off x="1959271" y="1298186"/>
            <a:ext cx="1651260" cy="30777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en-DE" sz="1400" dirty="0">
                <a:solidFill>
                  <a:schemeClr val="tx1"/>
                </a:solidFill>
              </a:rPr>
              <a:t>F(x) = E</a:t>
            </a:r>
            <a:r>
              <a:rPr lang="en-US" altLang="en-DE" sz="1400" i="1" dirty="0">
                <a:solidFill>
                  <a:schemeClr val="tx1"/>
                </a:solidFill>
              </a:rPr>
              <a:t>’</a:t>
            </a:r>
            <a:r>
              <a:rPr lang="en-US" altLang="en-DE" sz="1400" baseline="-25000" dirty="0">
                <a:solidFill>
                  <a:schemeClr val="tx1"/>
                </a:solidFill>
              </a:rPr>
              <a:t>LPM </a:t>
            </a:r>
            <a:r>
              <a:rPr lang="en-US" altLang="en-DE" sz="1400" dirty="0">
                <a:solidFill>
                  <a:schemeClr val="tx1"/>
                </a:solidFill>
              </a:rPr>
              <a:t>/ E</a:t>
            </a:r>
            <a:r>
              <a:rPr lang="en-US" altLang="en-DE" sz="1400" i="1" dirty="0">
                <a:solidFill>
                  <a:schemeClr val="tx1"/>
                </a:solidFill>
              </a:rPr>
              <a:t>’</a:t>
            </a:r>
            <a:r>
              <a:rPr lang="en-US" altLang="en-DE" sz="1400" baseline="-25000" dirty="0">
                <a:solidFill>
                  <a:schemeClr val="tx1"/>
                </a:solidFill>
              </a:rPr>
              <a:t>BH</a:t>
            </a:r>
            <a:endParaRPr lang="en-DE" sz="1400" dirty="0"/>
          </a:p>
        </p:txBody>
      </p:sp>
      <p:sp>
        <p:nvSpPr>
          <p:cNvPr id="6" name="Rectangle 5">
            <a:extLst>
              <a:ext uri="{FF2B5EF4-FFF2-40B4-BE49-F238E27FC236}">
                <a16:creationId xmlns:a16="http://schemas.microsoft.com/office/drawing/2014/main" id="{39BC4760-D893-0C97-9408-AFE122184610}"/>
              </a:ext>
            </a:extLst>
          </p:cNvPr>
          <p:cNvSpPr/>
          <p:nvPr/>
        </p:nvSpPr>
        <p:spPr>
          <a:xfrm>
            <a:off x="1959271" y="1577682"/>
            <a:ext cx="356000" cy="216423"/>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j-lt"/>
              <a:ea typeface="+mj-ea"/>
              <a:cs typeface="+mj-cs"/>
              <a:sym typeface="Arial"/>
            </a:endParaRPr>
          </a:p>
        </p:txBody>
      </p:sp>
      <p:sp>
        <p:nvSpPr>
          <p:cNvPr id="7" name="Rectangle 6">
            <a:extLst>
              <a:ext uri="{FF2B5EF4-FFF2-40B4-BE49-F238E27FC236}">
                <a16:creationId xmlns:a16="http://schemas.microsoft.com/office/drawing/2014/main" id="{18B78603-EF2A-07FD-2FD2-9195CE5B9DFA}"/>
              </a:ext>
            </a:extLst>
          </p:cNvPr>
          <p:cNvSpPr/>
          <p:nvPr/>
        </p:nvSpPr>
        <p:spPr>
          <a:xfrm>
            <a:off x="4799490" y="5166480"/>
            <a:ext cx="246692" cy="233455"/>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DE" sz="1800" b="0" i="0" u="none" strike="noStrike" cap="none" spc="0" normalizeH="0" baseline="0">
              <a:ln>
                <a:noFill/>
              </a:ln>
              <a:solidFill>
                <a:srgbClr val="000000"/>
              </a:solidFill>
              <a:effectLst/>
              <a:uFillTx/>
              <a:latin typeface="+mj-lt"/>
              <a:ea typeface="+mj-ea"/>
              <a:cs typeface="+mj-cs"/>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LAC experiment E-146   (1994-1999)"/>
          <p:cNvSpPr txBox="1"/>
          <p:nvPr/>
        </p:nvSpPr>
        <p:spPr>
          <a:xfrm>
            <a:off x="1525587" y="689927"/>
            <a:ext cx="6344286"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spcBef>
                <a:spcPts val="1400"/>
              </a:spcBef>
              <a:defRPr sz="2400" b="1">
                <a:solidFill>
                  <a:srgbClr val="FF3300"/>
                </a:solidFill>
              </a:defRPr>
            </a:pPr>
            <a:r>
              <a:rPr dirty="0">
                <a:solidFill>
                  <a:srgbClr val="CC7A25"/>
                </a:solidFill>
              </a:rPr>
              <a:t>SLAC experiment</a:t>
            </a:r>
            <a:r>
              <a:rPr lang="en-US" dirty="0">
                <a:solidFill>
                  <a:srgbClr val="CC7A25"/>
                </a:solidFill>
              </a:rPr>
              <a:t> </a:t>
            </a:r>
            <a:r>
              <a:rPr dirty="0">
                <a:solidFill>
                  <a:srgbClr val="CC7A25"/>
                </a:solidFill>
              </a:rPr>
              <a:t> E-146</a:t>
            </a:r>
            <a:r>
              <a:rPr b="0" dirty="0">
                <a:solidFill>
                  <a:srgbClr val="CC7A25"/>
                </a:solidFill>
              </a:rPr>
              <a:t>   </a:t>
            </a:r>
            <a:r>
              <a:rPr b="1" dirty="0">
                <a:solidFill>
                  <a:srgbClr val="CC7A25"/>
                </a:solidFill>
              </a:rPr>
              <a:t>(1994-1999)</a:t>
            </a:r>
          </a:p>
        </p:txBody>
      </p:sp>
      <p:pic>
        <p:nvPicPr>
          <p:cNvPr id="155" name="CERN_curier_1994-pre" descr="CERN_curier_1994-pre"/>
          <p:cNvPicPr>
            <a:picLocks noChangeAspect="1"/>
          </p:cNvPicPr>
          <p:nvPr/>
        </p:nvPicPr>
        <p:blipFill>
          <a:blip r:embed="rId2"/>
          <a:stretch>
            <a:fillRect/>
          </a:stretch>
        </p:blipFill>
        <p:spPr>
          <a:xfrm>
            <a:off x="1051560" y="1327345"/>
            <a:ext cx="7211378" cy="5046468"/>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1B593-954A-DF92-3C3F-DEACF5E76026}"/>
            </a:ext>
          </a:extLst>
        </p:cNvPr>
        <p:cNvGrpSpPr/>
        <p:nvPr/>
      </p:nvGrpSpPr>
      <p:grpSpPr>
        <a:xfrm>
          <a:off x="0" y="0"/>
          <a:ext cx="0" cy="0"/>
          <a:chOff x="0" y="0"/>
          <a:chExt cx="0" cy="0"/>
        </a:xfrm>
      </p:grpSpPr>
      <p:pic>
        <p:nvPicPr>
          <p:cNvPr id="157" name="image.pdf" descr="image.pdf">
            <a:extLst>
              <a:ext uri="{FF2B5EF4-FFF2-40B4-BE49-F238E27FC236}">
                <a16:creationId xmlns:a16="http://schemas.microsoft.com/office/drawing/2014/main" id="{D4A9E6A8-5E60-5B15-9DCD-98A249646352}"/>
              </a:ext>
            </a:extLst>
          </p:cNvPr>
          <p:cNvPicPr>
            <a:picLocks noChangeAspect="1"/>
          </p:cNvPicPr>
          <p:nvPr/>
        </p:nvPicPr>
        <p:blipFill>
          <a:blip r:embed="rId3"/>
          <a:stretch>
            <a:fillRect/>
          </a:stretch>
        </p:blipFill>
        <p:spPr>
          <a:xfrm>
            <a:off x="467995" y="2267374"/>
            <a:ext cx="2625725" cy="2925763"/>
          </a:xfrm>
          <a:prstGeom prst="rect">
            <a:avLst/>
          </a:prstGeom>
          <a:ln w="12700">
            <a:miter lim="400000"/>
          </a:ln>
        </p:spPr>
      </p:pic>
      <p:pic>
        <p:nvPicPr>
          <p:cNvPr id="158" name="image.pdf" descr="image.pdf">
            <a:extLst>
              <a:ext uri="{FF2B5EF4-FFF2-40B4-BE49-F238E27FC236}">
                <a16:creationId xmlns:a16="http://schemas.microsoft.com/office/drawing/2014/main" id="{5B6251F3-1AF6-CD86-9631-5C85686A8B02}"/>
              </a:ext>
            </a:extLst>
          </p:cNvPr>
          <p:cNvPicPr>
            <a:picLocks noChangeAspect="1"/>
          </p:cNvPicPr>
          <p:nvPr/>
        </p:nvPicPr>
        <p:blipFill>
          <a:blip r:embed="rId4"/>
          <a:stretch>
            <a:fillRect/>
          </a:stretch>
        </p:blipFill>
        <p:spPr>
          <a:xfrm>
            <a:off x="3303270" y="2222924"/>
            <a:ext cx="2559050" cy="2925763"/>
          </a:xfrm>
          <a:prstGeom prst="rect">
            <a:avLst/>
          </a:prstGeom>
          <a:ln w="12700">
            <a:miter lim="400000"/>
          </a:ln>
        </p:spPr>
      </p:pic>
      <p:pic>
        <p:nvPicPr>
          <p:cNvPr id="159" name="image.pdf" descr="image.pdf">
            <a:extLst>
              <a:ext uri="{FF2B5EF4-FFF2-40B4-BE49-F238E27FC236}">
                <a16:creationId xmlns:a16="http://schemas.microsoft.com/office/drawing/2014/main" id="{3DFE4364-AD63-003E-9427-F6614DF3D0E0}"/>
              </a:ext>
            </a:extLst>
          </p:cNvPr>
          <p:cNvPicPr>
            <a:picLocks noChangeAspect="1"/>
          </p:cNvPicPr>
          <p:nvPr/>
        </p:nvPicPr>
        <p:blipFill>
          <a:blip r:embed="rId5"/>
          <a:stretch>
            <a:fillRect/>
          </a:stretch>
        </p:blipFill>
        <p:spPr>
          <a:xfrm>
            <a:off x="6184582" y="2267374"/>
            <a:ext cx="2420938" cy="2925763"/>
          </a:xfrm>
          <a:prstGeom prst="rect">
            <a:avLst/>
          </a:prstGeom>
          <a:ln w="12700">
            <a:miter lim="400000"/>
          </a:ln>
        </p:spPr>
      </p:pic>
      <p:pic>
        <p:nvPicPr>
          <p:cNvPr id="160" name="image.pdf" descr="image.pdf">
            <a:extLst>
              <a:ext uri="{FF2B5EF4-FFF2-40B4-BE49-F238E27FC236}">
                <a16:creationId xmlns:a16="http://schemas.microsoft.com/office/drawing/2014/main" id="{2FA1ECE0-DBAB-C4EA-B0D8-DDB75536E591}"/>
              </a:ext>
            </a:extLst>
          </p:cNvPr>
          <p:cNvPicPr>
            <a:picLocks noChangeAspect="1"/>
          </p:cNvPicPr>
          <p:nvPr/>
        </p:nvPicPr>
        <p:blipFill>
          <a:blip r:embed="rId6"/>
          <a:stretch>
            <a:fillRect/>
          </a:stretch>
        </p:blipFill>
        <p:spPr>
          <a:xfrm>
            <a:off x="1475602" y="5315955"/>
            <a:ext cx="1014210" cy="464906"/>
          </a:xfrm>
          <a:prstGeom prst="rect">
            <a:avLst/>
          </a:prstGeom>
          <a:ln w="12700">
            <a:miter lim="400000"/>
          </a:ln>
        </p:spPr>
      </p:pic>
      <p:pic>
        <p:nvPicPr>
          <p:cNvPr id="161" name="image.pdf" descr="image.pdf">
            <a:extLst>
              <a:ext uri="{FF2B5EF4-FFF2-40B4-BE49-F238E27FC236}">
                <a16:creationId xmlns:a16="http://schemas.microsoft.com/office/drawing/2014/main" id="{622EFA1C-3E68-E34D-BE82-8FDCC444DACC}"/>
              </a:ext>
            </a:extLst>
          </p:cNvPr>
          <p:cNvPicPr>
            <a:picLocks noChangeAspect="1"/>
          </p:cNvPicPr>
          <p:nvPr/>
        </p:nvPicPr>
        <p:blipFill>
          <a:blip r:embed="rId7"/>
          <a:stretch>
            <a:fillRect/>
          </a:stretch>
        </p:blipFill>
        <p:spPr>
          <a:xfrm>
            <a:off x="3568586" y="5254306"/>
            <a:ext cx="1014209" cy="466336"/>
          </a:xfrm>
          <a:prstGeom prst="rect">
            <a:avLst/>
          </a:prstGeom>
          <a:solidFill>
            <a:srgbClr val="FFFF00"/>
          </a:solidFill>
          <a:ln w="12700">
            <a:miter lim="400000"/>
          </a:ln>
        </p:spPr>
      </p:pic>
      <p:pic>
        <p:nvPicPr>
          <p:cNvPr id="162" name="image.pdf" descr="image.pdf">
            <a:extLst>
              <a:ext uri="{FF2B5EF4-FFF2-40B4-BE49-F238E27FC236}">
                <a16:creationId xmlns:a16="http://schemas.microsoft.com/office/drawing/2014/main" id="{999739FB-60F9-1C7E-3F32-CFB10DB6650C}"/>
              </a:ext>
            </a:extLst>
          </p:cNvPr>
          <p:cNvPicPr>
            <a:picLocks noChangeAspect="1"/>
          </p:cNvPicPr>
          <p:nvPr/>
        </p:nvPicPr>
        <p:blipFill>
          <a:blip r:embed="rId7"/>
          <a:stretch>
            <a:fillRect/>
          </a:stretch>
        </p:blipFill>
        <p:spPr>
          <a:xfrm>
            <a:off x="6294811" y="5190571"/>
            <a:ext cx="1014210" cy="467638"/>
          </a:xfrm>
          <a:prstGeom prst="rect">
            <a:avLst/>
          </a:prstGeom>
          <a:ln w="12700">
            <a:miter lim="400000"/>
          </a:ln>
        </p:spPr>
      </p:pic>
      <p:sp>
        <p:nvSpPr>
          <p:cNvPr id="163" name="Anthony P.L. et al., Phys. Rev. Lett. 75 (1995) 1949.…">
            <a:extLst>
              <a:ext uri="{FF2B5EF4-FFF2-40B4-BE49-F238E27FC236}">
                <a16:creationId xmlns:a16="http://schemas.microsoft.com/office/drawing/2014/main" id="{ADAD1164-DE28-668A-A781-185898BBEC68}"/>
              </a:ext>
            </a:extLst>
          </p:cNvPr>
          <p:cNvSpPr txBox="1"/>
          <p:nvPr/>
        </p:nvSpPr>
        <p:spPr>
          <a:xfrm>
            <a:off x="840422" y="1892381"/>
            <a:ext cx="7874636" cy="3385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tabLst>
                <a:tab pos="457200" algn="l"/>
                <a:tab pos="3086100" algn="l"/>
              </a:tabLst>
              <a:defRPr sz="1200">
                <a:solidFill>
                  <a:srgbClr val="0000FF"/>
                </a:solidFill>
                <a:latin typeface="Calibri"/>
                <a:ea typeface="Calibri"/>
                <a:cs typeface="Calibri"/>
                <a:sym typeface="Calibri"/>
              </a:defRPr>
            </a:pPr>
            <a:r>
              <a:rPr dirty="0"/>
              <a:t>	</a:t>
            </a:r>
            <a:r>
              <a:rPr sz="1600" b="1" dirty="0"/>
              <a:t>Bethe-Heitler</a:t>
            </a:r>
            <a:r>
              <a:rPr sz="1600" b="1" dirty="0">
                <a:solidFill>
                  <a:srgbClr val="0000FF"/>
                </a:solidFill>
              </a:rPr>
              <a:t> </a:t>
            </a:r>
            <a:r>
              <a:rPr dirty="0">
                <a:solidFill>
                  <a:srgbClr val="0000FF"/>
                </a:solidFill>
              </a:rPr>
              <a:t>		</a:t>
            </a:r>
            <a:r>
              <a:rPr sz="1600" b="1" dirty="0">
                <a:solidFill>
                  <a:srgbClr val="FF0000"/>
                </a:solidFill>
                <a:highlight>
                  <a:srgbClr val="FFFF00"/>
                </a:highlight>
              </a:rPr>
              <a:t>? ? ?</a:t>
            </a:r>
            <a:r>
              <a:rPr dirty="0">
                <a:solidFill>
                  <a:srgbClr val="FF0000"/>
                </a:solidFill>
              </a:rPr>
              <a:t>		            </a:t>
            </a:r>
            <a:r>
              <a:rPr sz="1600" b="1" dirty="0"/>
              <a:t>LPM effect</a:t>
            </a:r>
          </a:p>
        </p:txBody>
      </p:sp>
      <p:sp>
        <p:nvSpPr>
          <p:cNvPr id="164" name="Text">
            <a:extLst>
              <a:ext uri="{FF2B5EF4-FFF2-40B4-BE49-F238E27FC236}">
                <a16:creationId xmlns:a16="http://schemas.microsoft.com/office/drawing/2014/main" id="{6593DAA0-6407-6E53-018D-D66648AB4871}"/>
              </a:ext>
            </a:extLst>
          </p:cNvPr>
          <p:cNvSpPr txBox="1"/>
          <p:nvPr/>
        </p:nvSpPr>
        <p:spPr>
          <a:xfrm>
            <a:off x="6914514" y="3917253"/>
            <a:ext cx="138595" cy="2483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lvl1pPr>
              <a:defRPr sz="1200">
                <a:latin typeface="Calibri"/>
                <a:ea typeface="Calibri"/>
                <a:cs typeface="Calibri"/>
                <a:sym typeface="Calibri"/>
              </a:defRPr>
            </a:lvl1pPr>
          </a:lstStyle>
          <a:p>
            <a:r>
              <a:t> </a:t>
            </a:r>
          </a:p>
        </p:txBody>
      </p:sp>
      <p:sp>
        <p:nvSpPr>
          <p:cNvPr id="165" name="Text">
            <a:extLst>
              <a:ext uri="{FF2B5EF4-FFF2-40B4-BE49-F238E27FC236}">
                <a16:creationId xmlns:a16="http://schemas.microsoft.com/office/drawing/2014/main" id="{2A15D585-9447-8190-58B3-442C8BD2A128}"/>
              </a:ext>
            </a:extLst>
          </p:cNvPr>
          <p:cNvSpPr txBox="1"/>
          <p:nvPr/>
        </p:nvSpPr>
        <p:spPr>
          <a:xfrm>
            <a:off x="2239645" y="6757288"/>
            <a:ext cx="1932941" cy="2807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lvl1pPr algn="just">
              <a:defRPr sz="1400">
                <a:solidFill>
                  <a:srgbClr val="0000FF"/>
                </a:solidFill>
                <a:latin typeface="Calibri"/>
                <a:ea typeface="Calibri"/>
                <a:cs typeface="Calibri"/>
                <a:sym typeface="Calibri"/>
              </a:defRPr>
            </a:lvl1pPr>
          </a:lstStyle>
          <a:p>
            <a:r>
              <a:t>		</a:t>
            </a:r>
          </a:p>
        </p:txBody>
      </p:sp>
      <p:sp>
        <p:nvSpPr>
          <p:cNvPr id="166" name=", but T &lt; lc">
            <a:extLst>
              <a:ext uri="{FF2B5EF4-FFF2-40B4-BE49-F238E27FC236}">
                <a16:creationId xmlns:a16="http://schemas.microsoft.com/office/drawing/2014/main" id="{0450A61C-1604-C3EB-C68E-2BFB56C6AB93}"/>
              </a:ext>
            </a:extLst>
          </p:cNvPr>
          <p:cNvSpPr txBox="1"/>
          <p:nvPr/>
        </p:nvSpPr>
        <p:spPr>
          <a:xfrm>
            <a:off x="4572000" y="5288935"/>
            <a:ext cx="1190142" cy="400110"/>
          </a:xfrm>
          <a:prstGeom prst="rect">
            <a:avLst/>
          </a:prstGeom>
          <a:solidFill>
            <a:srgbClr val="FFFF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spAutoFit/>
          </a:bodyPr>
          <a:lstStyle/>
          <a:p>
            <a:pPr algn="just">
              <a:defRPr>
                <a:latin typeface="Calibri"/>
                <a:ea typeface="Calibri"/>
                <a:cs typeface="Calibri"/>
                <a:sym typeface="Calibri"/>
              </a:defRPr>
            </a:pPr>
            <a:r>
              <a:rPr sz="2000" dirty="0"/>
              <a:t>, </a:t>
            </a:r>
            <a:r>
              <a:rPr sz="2000" dirty="0">
                <a:solidFill>
                  <a:srgbClr val="FF0000"/>
                </a:solidFill>
                <a:latin typeface="Times New Roman" panose="02020603050405020304" pitchFamily="18" charset="0"/>
                <a:cs typeface="Times New Roman" panose="02020603050405020304" pitchFamily="18" charset="0"/>
              </a:rPr>
              <a:t>but</a:t>
            </a:r>
            <a:r>
              <a:rPr sz="2000" dirty="0">
                <a:latin typeface="Times New Roman" panose="02020603050405020304" pitchFamily="18" charset="0"/>
                <a:cs typeface="Times New Roman" panose="02020603050405020304" pitchFamily="18" charset="0"/>
              </a:rPr>
              <a:t> </a:t>
            </a:r>
            <a:r>
              <a:rPr sz="2000" dirty="0">
                <a:solidFill>
                  <a:srgbClr val="FF0000"/>
                </a:solidFill>
                <a:latin typeface="Times New Roman" panose="02020603050405020304" pitchFamily="18" charset="0"/>
                <a:cs typeface="Times New Roman" panose="02020603050405020304" pitchFamily="18" charset="0"/>
              </a:rPr>
              <a:t>T &lt; </a:t>
            </a:r>
            <a:r>
              <a:rPr sz="2000" i="1" dirty="0">
                <a:solidFill>
                  <a:srgbClr val="FF0000"/>
                </a:solidFill>
                <a:latin typeface="Times New Roman" panose="02020603050405020304" pitchFamily="18" charset="0"/>
                <a:cs typeface="Times New Roman" panose="02020603050405020304" pitchFamily="18" charset="0"/>
              </a:rPr>
              <a:t>l</a:t>
            </a:r>
            <a:r>
              <a:rPr sz="2000" baseline="-30000" dirty="0">
                <a:solidFill>
                  <a:srgbClr val="FF0000"/>
                </a:solidFill>
                <a:latin typeface="Times New Roman" panose="02020603050405020304" pitchFamily="18" charset="0"/>
                <a:cs typeface="Times New Roman" panose="02020603050405020304" pitchFamily="18" charset="0"/>
              </a:rPr>
              <a:t>c</a:t>
            </a:r>
          </a:p>
        </p:txBody>
      </p:sp>
      <p:sp>
        <p:nvSpPr>
          <p:cNvPr id="167" name="and  T &gt; lc">
            <a:extLst>
              <a:ext uri="{FF2B5EF4-FFF2-40B4-BE49-F238E27FC236}">
                <a16:creationId xmlns:a16="http://schemas.microsoft.com/office/drawing/2014/main" id="{AE47D5EC-F789-E049-189F-BAAB455CB893}"/>
              </a:ext>
            </a:extLst>
          </p:cNvPr>
          <p:cNvSpPr txBox="1"/>
          <p:nvPr/>
        </p:nvSpPr>
        <p:spPr>
          <a:xfrm>
            <a:off x="7395052" y="5255141"/>
            <a:ext cx="1081088"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spAutoFit/>
          </a:bodyPr>
          <a:lstStyle/>
          <a:p>
            <a:pPr algn="just">
              <a:defRPr sz="1200">
                <a:solidFill>
                  <a:srgbClr val="FF0000"/>
                </a:solidFill>
                <a:latin typeface="Calibri"/>
                <a:ea typeface="Calibri"/>
                <a:cs typeface="Calibri"/>
                <a:sym typeface="Calibri"/>
              </a:defRPr>
            </a:pPr>
            <a:r>
              <a:rPr dirty="0"/>
              <a:t> </a:t>
            </a:r>
            <a:r>
              <a:rPr lang="en-US" sz="1800" dirty="0">
                <a:solidFill>
                  <a:srgbClr val="000000"/>
                </a:solidFill>
                <a:latin typeface="Times New Roman" panose="02020603050405020304" pitchFamily="18" charset="0"/>
                <a:cs typeface="Times New Roman" panose="02020603050405020304" pitchFamily="18" charset="0"/>
              </a:rPr>
              <a:t>&amp;</a:t>
            </a:r>
            <a:r>
              <a:rPr sz="1800" dirty="0">
                <a:solidFill>
                  <a:srgbClr val="000000"/>
                </a:solidFill>
                <a:latin typeface="Times New Roman" panose="02020603050405020304" pitchFamily="18" charset="0"/>
                <a:cs typeface="Times New Roman" panose="02020603050405020304" pitchFamily="18" charset="0"/>
              </a:rPr>
              <a:t>  T &gt; </a:t>
            </a:r>
            <a:r>
              <a:rPr sz="1800" i="1" dirty="0">
                <a:solidFill>
                  <a:srgbClr val="000000"/>
                </a:solidFill>
                <a:latin typeface="Times New Roman" panose="02020603050405020304" pitchFamily="18" charset="0"/>
                <a:cs typeface="Times New Roman" panose="02020603050405020304" pitchFamily="18" charset="0"/>
              </a:rPr>
              <a:t>l</a:t>
            </a:r>
            <a:r>
              <a:rPr sz="1800" baseline="-30000" dirty="0">
                <a:solidFill>
                  <a:srgbClr val="000000"/>
                </a:solidFill>
                <a:latin typeface="Times New Roman" panose="02020603050405020304" pitchFamily="18" charset="0"/>
                <a:cs typeface="Times New Roman" panose="02020603050405020304" pitchFamily="18" charset="0"/>
              </a:rPr>
              <a:t>c</a:t>
            </a:r>
          </a:p>
        </p:txBody>
      </p:sp>
      <p:sp>
        <p:nvSpPr>
          <p:cNvPr id="168" name="F.F. Ternovskii. JETP 12 (1961) 123.">
            <a:extLst>
              <a:ext uri="{FF2B5EF4-FFF2-40B4-BE49-F238E27FC236}">
                <a16:creationId xmlns:a16="http://schemas.microsoft.com/office/drawing/2014/main" id="{526668B3-A4C7-12E5-87E4-21DBDDDCA5ED}"/>
              </a:ext>
            </a:extLst>
          </p:cNvPr>
          <p:cNvSpPr txBox="1"/>
          <p:nvPr/>
        </p:nvSpPr>
        <p:spPr>
          <a:xfrm>
            <a:off x="298576" y="6083546"/>
            <a:ext cx="2937533"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p>
            <a:pPr>
              <a:defRPr sz="1600">
                <a:latin typeface="Calibri"/>
                <a:ea typeface="Calibri"/>
                <a:cs typeface="Calibri"/>
                <a:sym typeface="Calibri"/>
              </a:defRPr>
            </a:pPr>
            <a:r>
              <a:rPr dirty="0"/>
              <a:t>F.F. Ternovsk</a:t>
            </a:r>
            <a:r>
              <a:rPr lang="en-US" dirty="0"/>
              <a:t>y</a:t>
            </a:r>
            <a:r>
              <a:rPr dirty="0"/>
              <a:t>. </a:t>
            </a:r>
            <a:r>
              <a:rPr i="1" dirty="0"/>
              <a:t>JETP</a:t>
            </a:r>
            <a:r>
              <a:rPr dirty="0"/>
              <a:t> 12 (1961) 123</a:t>
            </a:r>
            <a:r>
              <a:rPr sz="1800" dirty="0"/>
              <a:t>.</a:t>
            </a:r>
          </a:p>
        </p:txBody>
      </p:sp>
      <p:pic>
        <p:nvPicPr>
          <p:cNvPr id="169" name="image.pdf" descr="image.pdf">
            <a:extLst>
              <a:ext uri="{FF2B5EF4-FFF2-40B4-BE49-F238E27FC236}">
                <a16:creationId xmlns:a16="http://schemas.microsoft.com/office/drawing/2014/main" id="{9E457CE0-27E0-2F8A-6376-9842502BCE5C}"/>
              </a:ext>
            </a:extLst>
          </p:cNvPr>
          <p:cNvPicPr>
            <a:picLocks noChangeAspect="1"/>
          </p:cNvPicPr>
          <p:nvPr/>
        </p:nvPicPr>
        <p:blipFill>
          <a:blip r:embed="rId8"/>
          <a:stretch>
            <a:fillRect/>
          </a:stretch>
        </p:blipFill>
        <p:spPr>
          <a:xfrm>
            <a:off x="3480517" y="5939296"/>
            <a:ext cx="2909845" cy="629445"/>
          </a:xfrm>
          <a:prstGeom prst="rect">
            <a:avLst/>
          </a:prstGeom>
          <a:ln w="12700">
            <a:miter lim="400000"/>
          </a:ln>
        </p:spPr>
      </p:pic>
      <p:sp>
        <p:nvSpPr>
          <p:cNvPr id="2" name="SLAC experiment E-146   (1994-1999)">
            <a:extLst>
              <a:ext uri="{FF2B5EF4-FFF2-40B4-BE49-F238E27FC236}">
                <a16:creationId xmlns:a16="http://schemas.microsoft.com/office/drawing/2014/main" id="{2E4D5369-D7D9-0A71-B6B6-B0F26656E6BE}"/>
              </a:ext>
            </a:extLst>
          </p:cNvPr>
          <p:cNvSpPr txBox="1"/>
          <p:nvPr/>
        </p:nvSpPr>
        <p:spPr>
          <a:xfrm>
            <a:off x="1399857" y="702640"/>
            <a:ext cx="6344286"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spcBef>
                <a:spcPts val="1400"/>
              </a:spcBef>
              <a:defRPr sz="2400" b="1">
                <a:solidFill>
                  <a:srgbClr val="FF3300"/>
                </a:solidFill>
              </a:defRPr>
            </a:pPr>
            <a:r>
              <a:rPr dirty="0">
                <a:solidFill>
                  <a:srgbClr val="CC7A25"/>
                </a:solidFill>
              </a:rPr>
              <a:t>SLAC experiment</a:t>
            </a:r>
            <a:r>
              <a:rPr lang="en-US" dirty="0">
                <a:solidFill>
                  <a:srgbClr val="CC7A25"/>
                </a:solidFill>
              </a:rPr>
              <a:t> </a:t>
            </a:r>
            <a:r>
              <a:rPr dirty="0">
                <a:solidFill>
                  <a:srgbClr val="CC7A25"/>
                </a:solidFill>
              </a:rPr>
              <a:t> E-146</a:t>
            </a:r>
            <a:r>
              <a:rPr b="0" dirty="0">
                <a:solidFill>
                  <a:srgbClr val="CC7A25"/>
                </a:solidFill>
              </a:rPr>
              <a:t>   </a:t>
            </a:r>
            <a:r>
              <a:rPr b="1" dirty="0">
                <a:solidFill>
                  <a:srgbClr val="CC7A25"/>
                </a:solidFill>
              </a:rPr>
              <a:t>(1994-1999)</a:t>
            </a:r>
          </a:p>
        </p:txBody>
      </p:sp>
      <p:sp>
        <p:nvSpPr>
          <p:cNvPr id="4" name="TextBox 3">
            <a:extLst>
              <a:ext uri="{FF2B5EF4-FFF2-40B4-BE49-F238E27FC236}">
                <a16:creationId xmlns:a16="http://schemas.microsoft.com/office/drawing/2014/main" id="{66694FB8-07CA-F164-FEC2-19980C178B74}"/>
              </a:ext>
            </a:extLst>
          </p:cNvPr>
          <p:cNvSpPr txBox="1"/>
          <p:nvPr/>
        </p:nvSpPr>
        <p:spPr>
          <a:xfrm>
            <a:off x="2411811" y="1240647"/>
            <a:ext cx="4572000" cy="584775"/>
          </a:xfrm>
          <a:prstGeom prst="rect">
            <a:avLst/>
          </a:prstGeom>
          <a:noFill/>
        </p:spPr>
        <p:txBody>
          <a:bodyPr wrap="square">
            <a:spAutoFit/>
          </a:bodyPr>
          <a:lstStyle/>
          <a:p>
            <a:pPr>
              <a:tabLst>
                <a:tab pos="457200" algn="l"/>
                <a:tab pos="3086100" algn="l"/>
              </a:tabLst>
              <a:defRPr sz="1600">
                <a:latin typeface="Calibri"/>
                <a:ea typeface="Calibri"/>
                <a:cs typeface="Calibri"/>
                <a:sym typeface="Calibri"/>
              </a:defRPr>
            </a:pPr>
            <a:r>
              <a:rPr lang="en-GB" dirty="0">
                <a:solidFill>
                  <a:srgbClr val="0020B8"/>
                </a:solidFill>
              </a:rPr>
              <a:t>Anthony P.L.</a:t>
            </a:r>
            <a:r>
              <a:rPr lang="en-GB" b="1" dirty="0">
                <a:solidFill>
                  <a:srgbClr val="0020B8"/>
                </a:solidFill>
              </a:rPr>
              <a:t> </a:t>
            </a:r>
            <a:r>
              <a:rPr lang="en-GB" dirty="0">
                <a:solidFill>
                  <a:srgbClr val="0020B8"/>
                </a:solidFill>
              </a:rPr>
              <a:t>et al.,</a:t>
            </a:r>
            <a:r>
              <a:rPr lang="en-GB" b="1" dirty="0">
                <a:solidFill>
                  <a:srgbClr val="0020B8"/>
                </a:solidFill>
              </a:rPr>
              <a:t> </a:t>
            </a:r>
            <a:r>
              <a:rPr lang="en-GB" dirty="0">
                <a:solidFill>
                  <a:srgbClr val="0020B8"/>
                </a:solidFill>
              </a:rPr>
              <a:t>Phys. Rev. Lett.</a:t>
            </a:r>
            <a:r>
              <a:rPr lang="en-GB" b="1" dirty="0">
                <a:solidFill>
                  <a:srgbClr val="0020B8"/>
                </a:solidFill>
              </a:rPr>
              <a:t> 75 </a:t>
            </a:r>
            <a:r>
              <a:rPr lang="en-GB" dirty="0">
                <a:solidFill>
                  <a:srgbClr val="0020B8"/>
                </a:solidFill>
              </a:rPr>
              <a:t>(1995) 1949.</a:t>
            </a:r>
          </a:p>
          <a:p>
            <a:pPr>
              <a:tabLst>
                <a:tab pos="457200" algn="l"/>
                <a:tab pos="3086100" algn="l"/>
              </a:tabLst>
              <a:defRPr sz="1600">
                <a:latin typeface="Calibri"/>
                <a:ea typeface="Calibri"/>
                <a:cs typeface="Calibri"/>
                <a:sym typeface="Calibri"/>
              </a:defRPr>
            </a:pPr>
            <a:r>
              <a:rPr lang="en-GB" dirty="0">
                <a:solidFill>
                  <a:srgbClr val="0020B8"/>
                </a:solidFill>
              </a:rPr>
              <a:t>Klein S., Rev. Mod. Phys. </a:t>
            </a:r>
            <a:r>
              <a:rPr lang="en-GB" b="1" dirty="0">
                <a:solidFill>
                  <a:srgbClr val="0020B8"/>
                </a:solidFill>
              </a:rPr>
              <a:t>71</a:t>
            </a:r>
            <a:r>
              <a:rPr lang="en-GB" dirty="0">
                <a:solidFill>
                  <a:srgbClr val="0020B8"/>
                </a:solidFill>
              </a:rPr>
              <a:t> (1999) 1501.</a:t>
            </a:r>
          </a:p>
        </p:txBody>
      </p:sp>
    </p:spTree>
    <p:extLst>
      <p:ext uri="{BB962C8B-B14F-4D97-AF65-F5344CB8AC3E}">
        <p14:creationId xmlns:p14="http://schemas.microsoft.com/office/powerpoint/2010/main" val="4061656661"/>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69"/>
                                        </p:tgtEl>
                                        <p:attrNameLst>
                                          <p:attrName>style.visibility</p:attrName>
                                        </p:attrNameLst>
                                      </p:cBhvr>
                                      <p:to>
                                        <p:strVal val="visible"/>
                                      </p:to>
                                    </p:set>
                                    <p:animEffect transition="in" filter="fade">
                                      <p:cBhvr>
                                        <p:cTn id="7"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image.pdf" descr="image.pdf"/>
          <p:cNvPicPr>
            <a:picLocks noChangeAspect="1"/>
          </p:cNvPicPr>
          <p:nvPr/>
        </p:nvPicPr>
        <p:blipFill>
          <a:blip r:embed="rId3"/>
          <a:stretch>
            <a:fillRect/>
          </a:stretch>
        </p:blipFill>
        <p:spPr>
          <a:xfrm>
            <a:off x="6764496" y="784442"/>
            <a:ext cx="880791" cy="392470"/>
          </a:xfrm>
          <a:prstGeom prst="rect">
            <a:avLst/>
          </a:prstGeom>
          <a:solidFill>
            <a:srgbClr val="FFFF00"/>
          </a:solidFill>
          <a:ln w="12700">
            <a:miter lim="400000"/>
          </a:ln>
        </p:spPr>
      </p:pic>
      <p:pic>
        <p:nvPicPr>
          <p:cNvPr id="174" name="image.pdf" descr="image.pdf"/>
          <p:cNvPicPr>
            <a:picLocks noChangeAspect="1"/>
          </p:cNvPicPr>
          <p:nvPr/>
        </p:nvPicPr>
        <p:blipFill>
          <a:blip r:embed="rId4"/>
          <a:stretch>
            <a:fillRect/>
          </a:stretch>
        </p:blipFill>
        <p:spPr>
          <a:xfrm>
            <a:off x="240332" y="3859401"/>
            <a:ext cx="3506788" cy="831630"/>
          </a:xfrm>
          <a:prstGeom prst="rect">
            <a:avLst/>
          </a:prstGeom>
          <a:ln w="12700">
            <a:miter lim="400000"/>
          </a:ln>
        </p:spPr>
      </p:pic>
      <p:pic>
        <p:nvPicPr>
          <p:cNvPr id="175" name="image.pdf" descr="image.pdf"/>
          <p:cNvPicPr>
            <a:picLocks noChangeAspect="1"/>
          </p:cNvPicPr>
          <p:nvPr/>
        </p:nvPicPr>
        <p:blipFill>
          <a:blip r:embed="rId5"/>
          <a:stretch>
            <a:fillRect/>
          </a:stretch>
        </p:blipFill>
        <p:spPr>
          <a:xfrm>
            <a:off x="4002063" y="4086494"/>
            <a:ext cx="861280" cy="377444"/>
          </a:xfrm>
          <a:prstGeom prst="rect">
            <a:avLst/>
          </a:prstGeom>
          <a:solidFill>
            <a:srgbClr val="FFFF00"/>
          </a:solidFill>
          <a:ln w="12700">
            <a:miter lim="400000"/>
          </a:ln>
        </p:spPr>
      </p:pic>
      <p:pic>
        <p:nvPicPr>
          <p:cNvPr id="176" name="image.pdf" descr="image.pdf"/>
          <p:cNvPicPr>
            <a:picLocks noChangeAspect="1"/>
          </p:cNvPicPr>
          <p:nvPr/>
        </p:nvPicPr>
        <p:blipFill>
          <a:blip r:embed="rId6"/>
          <a:stretch>
            <a:fillRect/>
          </a:stretch>
        </p:blipFill>
        <p:spPr>
          <a:xfrm>
            <a:off x="249219" y="4986347"/>
            <a:ext cx="2543861" cy="1433868"/>
          </a:xfrm>
          <a:prstGeom prst="rect">
            <a:avLst/>
          </a:prstGeom>
          <a:ln w="12700">
            <a:miter lim="400000"/>
          </a:ln>
        </p:spPr>
      </p:pic>
      <p:pic>
        <p:nvPicPr>
          <p:cNvPr id="177" name="image.pdf" descr="image.pdf"/>
          <p:cNvPicPr>
            <a:picLocks noChangeAspect="1"/>
          </p:cNvPicPr>
          <p:nvPr/>
        </p:nvPicPr>
        <p:blipFill>
          <a:blip r:embed="rId7"/>
          <a:stretch>
            <a:fillRect/>
          </a:stretch>
        </p:blipFill>
        <p:spPr>
          <a:xfrm>
            <a:off x="2983865" y="5198890"/>
            <a:ext cx="2099310" cy="913452"/>
          </a:xfrm>
          <a:prstGeom prst="rect">
            <a:avLst/>
          </a:prstGeom>
          <a:solidFill>
            <a:srgbClr val="FFFF00"/>
          </a:solidFill>
          <a:ln w="12700">
            <a:miter lim="400000"/>
          </a:ln>
        </p:spPr>
      </p:pic>
      <p:pic>
        <p:nvPicPr>
          <p:cNvPr id="178" name="image.pdf" descr="image.pdf"/>
          <p:cNvPicPr>
            <a:picLocks noChangeAspect="1"/>
          </p:cNvPicPr>
          <p:nvPr/>
        </p:nvPicPr>
        <p:blipFill>
          <a:blip r:embed="rId8"/>
          <a:stretch>
            <a:fillRect/>
          </a:stretch>
        </p:blipFill>
        <p:spPr>
          <a:xfrm>
            <a:off x="141020" y="1866631"/>
            <a:ext cx="4976813" cy="1809750"/>
          </a:xfrm>
          <a:prstGeom prst="rect">
            <a:avLst/>
          </a:prstGeom>
          <a:ln w="12700">
            <a:miter lim="400000"/>
          </a:ln>
        </p:spPr>
      </p:pic>
      <p:sp>
        <p:nvSpPr>
          <p:cNvPr id="179" name="Radiation in a thin layer of matter :"/>
          <p:cNvSpPr txBox="1"/>
          <p:nvPr/>
        </p:nvSpPr>
        <p:spPr>
          <a:xfrm>
            <a:off x="1812019" y="715247"/>
            <a:ext cx="5131605"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r>
              <a:rPr sz="2400" b="1" dirty="0">
                <a:solidFill>
                  <a:srgbClr val="CC7A25"/>
                </a:solidFill>
              </a:rPr>
              <a:t>Radiation in a thin layer of matter </a:t>
            </a:r>
            <a:r>
              <a:rPr dirty="0">
                <a:solidFill>
                  <a:srgbClr val="CC7A25"/>
                </a:solidFill>
              </a:rPr>
              <a:t>:</a:t>
            </a:r>
          </a:p>
        </p:txBody>
      </p:sp>
      <p:sp>
        <p:nvSpPr>
          <p:cNvPr id="180" name="Shul’ga N.F. and Fomin S.P., JETP Lett. 27 (1978)126;…"/>
          <p:cNvSpPr txBox="1"/>
          <p:nvPr/>
        </p:nvSpPr>
        <p:spPr>
          <a:xfrm>
            <a:off x="1015958" y="1236609"/>
            <a:ext cx="4809694"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a:latin typeface="Calibri"/>
                <a:ea typeface="Calibri"/>
                <a:cs typeface="Calibri"/>
                <a:sym typeface="Calibri"/>
              </a:defRPr>
            </a:pPr>
            <a:r>
              <a:rPr sz="1600" dirty="0">
                <a:solidFill>
                  <a:srgbClr val="0020B8"/>
                </a:solidFill>
              </a:rPr>
              <a:t>Shul’ga N.F. and Fomin S.P., JETP Lett. 27 (1978)126; </a:t>
            </a:r>
          </a:p>
          <a:p>
            <a:pPr>
              <a:defRPr>
                <a:latin typeface="Calibri"/>
                <a:ea typeface="Calibri"/>
                <a:cs typeface="Calibri"/>
                <a:sym typeface="Calibri"/>
              </a:defRPr>
            </a:pPr>
            <a:r>
              <a:rPr sz="1600" dirty="0">
                <a:solidFill>
                  <a:srgbClr val="0020B8"/>
                </a:solidFill>
              </a:rPr>
              <a:t>Fomin S.P. and Shul’ga N.F., Phys. Lett. A114 (1986)148.</a:t>
            </a:r>
          </a:p>
        </p:txBody>
      </p:sp>
      <p:sp>
        <p:nvSpPr>
          <p:cNvPr id="181" name="Text"/>
          <p:cNvSpPr txBox="1"/>
          <p:nvPr/>
        </p:nvSpPr>
        <p:spPr>
          <a:xfrm>
            <a:off x="-403543" y="2439193"/>
            <a:ext cx="231166" cy="617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  </a:t>
            </a:r>
          </a:p>
        </p:txBody>
      </p:sp>
      <p:sp>
        <p:nvSpPr>
          <p:cNvPr id="183" name="Text"/>
          <p:cNvSpPr txBox="1"/>
          <p:nvPr/>
        </p:nvSpPr>
        <p:spPr>
          <a:xfrm>
            <a:off x="4033520" y="4802981"/>
            <a:ext cx="231165"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  </a:t>
            </a:r>
          </a:p>
        </p:txBody>
      </p:sp>
      <p:sp>
        <p:nvSpPr>
          <p:cNvPr id="184" name="Text"/>
          <p:cNvSpPr txBox="1"/>
          <p:nvPr/>
        </p:nvSpPr>
        <p:spPr>
          <a:xfrm>
            <a:off x="-403543" y="6305550"/>
            <a:ext cx="1932941"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		</a:t>
            </a:r>
          </a:p>
        </p:txBody>
      </p:sp>
      <p:sp>
        <p:nvSpPr>
          <p:cNvPr id="185" name="Text"/>
          <p:cNvSpPr txBox="1"/>
          <p:nvPr/>
        </p:nvSpPr>
        <p:spPr>
          <a:xfrm>
            <a:off x="-403543" y="7131050"/>
            <a:ext cx="167653"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 </a:t>
            </a:r>
          </a:p>
        </p:txBody>
      </p:sp>
      <mc:AlternateContent xmlns:mc="http://schemas.openxmlformats.org/markup-compatibility/2006" xmlns:a14="http://schemas.microsoft.com/office/drawing/2010/main">
        <mc:Choice Requires="a14">
          <p:sp>
            <p:nvSpPr>
              <p:cNvPr id="200" name="Equation"/>
              <p:cNvSpPr txBox="1"/>
              <p:nvPr/>
            </p:nvSpPr>
            <p:spPr>
              <a:xfrm>
                <a:off x="5876600" y="3052746"/>
                <a:ext cx="3005182" cy="792718"/>
              </a:xfrm>
              <a:prstGeom prst="rect">
                <a:avLst/>
              </a:prstGeom>
              <a:ln w="12700">
                <a:miter lim="400000"/>
              </a:ln>
            </p:spPr>
            <p:txBody>
              <a:bodyPr wrap="square" lIns="0" tIns="0" rIns="0" bIns="0">
                <a:spAutoFit/>
              </a:bodyPr>
              <a:lstStyle/>
              <a:p>
                <a:pPr latinLnBrk="1"/>
                <a14:m>
                  <m:oMathPara xmlns:m="http://schemas.openxmlformats.org/officeDocument/2006/math">
                    <m:oMathParaPr>
                      <m:jc m:val="centerGroup"/>
                    </m:oMathParaPr>
                    <m:oMath xmlns:m="http://schemas.openxmlformats.org/officeDocument/2006/math">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𝐼</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r>
                        <a:rPr sz="1600" i="1">
                          <a:solidFill>
                            <a:srgbClr val="000000"/>
                          </a:solidFill>
                          <a:latin typeface="Cambria Math" panose="02040503050406030204" pitchFamily="18" charset="0"/>
                        </a:rPr>
                        <m:t>𝑖</m:t>
                      </m:r>
                      <m:d>
                        <m:dPr>
                          <m:ctrlPr>
                            <a:rPr sz="1600" i="1">
                              <a:solidFill>
                                <a:srgbClr val="000000"/>
                              </a:solidFill>
                              <a:latin typeface="Cambria Math" panose="02040503050406030204" pitchFamily="18" charset="0"/>
                            </a:rPr>
                          </m:ctrlPr>
                        </m:dPr>
                        <m:e>
                          <m:f>
                            <m:fPr>
                              <m:ctrlPr>
                                <a:rPr sz="1600" i="1">
                                  <a:solidFill>
                                    <a:srgbClr val="000000"/>
                                  </a:solidFill>
                                  <a:latin typeface="Cambria Math" panose="02040503050406030204" pitchFamily="18" charset="0"/>
                                </a:rPr>
                              </m:ctrlPr>
                            </m:fPr>
                            <m:num>
                              <m:sSup>
                                <m:sSupPr>
                                  <m:ctrlPr>
                                    <a:rPr sz="1600" i="1">
                                      <a:solidFill>
                                        <a:srgbClr val="000000"/>
                                      </a:solidFill>
                                      <a:latin typeface="Cambria Math" panose="02040503050406030204" pitchFamily="18" charset="0"/>
                                    </a:rPr>
                                  </m:ctrlPr>
                                </m:sSupPr>
                                <m:e>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𝑣</m:t>
                                      </m:r>
                                    </m:e>
                                    <m:lim>
                                      <m:r>
                                        <a:rPr sz="1600" i="1">
                                          <a:solidFill>
                                            <a:srgbClr val="000000"/>
                                          </a:solidFill>
                                          <a:latin typeface="Cambria Math" panose="02040503050406030204" pitchFamily="18" charset="0"/>
                                        </a:rPr>
                                        <m:t>⃗</m:t>
                                      </m:r>
                                    </m:lim>
                                  </m:limUpp>
                                </m:e>
                                <m:sup>
                                  <m:r>
                                    <a:rPr sz="1600" i="1">
                                      <a:solidFill>
                                        <a:srgbClr val="000000"/>
                                      </a:solidFill>
                                      <a:latin typeface="Cambria Math" panose="02040503050406030204" pitchFamily="18" charset="0"/>
                                    </a:rPr>
                                    <m:t>′</m:t>
                                  </m:r>
                                </m:sup>
                              </m:sSup>
                            </m:num>
                            <m:den>
                              <m:r>
                                <a:rPr sz="1600" i="1">
                                  <a:solidFill>
                                    <a:srgbClr val="000000"/>
                                  </a:solidFill>
                                  <a:latin typeface="Cambria Math" panose="02040503050406030204" pitchFamily="18" charset="0"/>
                                </a:rPr>
                                <m:t>𝜔</m:t>
                              </m:r>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𝑘</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sSup>
                                <m:sSupPr>
                                  <m:ctrlPr>
                                    <a:rPr sz="1600" i="1">
                                      <a:solidFill>
                                        <a:srgbClr val="000000"/>
                                      </a:solidFill>
                                      <a:latin typeface="Cambria Math" panose="02040503050406030204" pitchFamily="18" charset="0"/>
                                    </a:rPr>
                                  </m:ctrlPr>
                                </m:sSupPr>
                                <m:e>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𝑣</m:t>
                                      </m:r>
                                    </m:e>
                                    <m:lim>
                                      <m:r>
                                        <a:rPr sz="1600" i="1">
                                          <a:solidFill>
                                            <a:srgbClr val="000000"/>
                                          </a:solidFill>
                                          <a:latin typeface="Cambria Math" panose="02040503050406030204" pitchFamily="18" charset="0"/>
                                        </a:rPr>
                                        <m:t>⃗</m:t>
                                      </m:r>
                                    </m:lim>
                                  </m:limUpp>
                                </m:e>
                                <m:sup>
                                  <m:r>
                                    <a:rPr sz="1600" i="1">
                                      <a:solidFill>
                                        <a:srgbClr val="000000"/>
                                      </a:solidFill>
                                      <a:latin typeface="Cambria Math" panose="02040503050406030204" pitchFamily="18" charset="0"/>
                                    </a:rPr>
                                    <m:t>′</m:t>
                                  </m:r>
                                </m:sup>
                              </m:sSup>
                            </m:den>
                          </m:f>
                          <m:r>
                            <a:rPr sz="1600" i="1">
                              <a:solidFill>
                                <a:srgbClr val="000000"/>
                              </a:solidFill>
                              <a:latin typeface="Cambria Math" panose="02040503050406030204" pitchFamily="18" charset="0"/>
                            </a:rPr>
                            <m:t>−</m:t>
                          </m:r>
                          <m:f>
                            <m:fPr>
                              <m:ctrlPr>
                                <a:rPr sz="1600" i="1">
                                  <a:solidFill>
                                    <a:srgbClr val="000000"/>
                                  </a:solidFill>
                                  <a:latin typeface="Cambria Math" panose="02040503050406030204" pitchFamily="18" charset="0"/>
                                </a:rPr>
                              </m:ctrlPr>
                            </m:fPr>
                            <m:num>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𝑣</m:t>
                                  </m:r>
                                </m:e>
                                <m:lim>
                                  <m:r>
                                    <a:rPr sz="1600" i="1">
                                      <a:solidFill>
                                        <a:srgbClr val="000000"/>
                                      </a:solidFill>
                                      <a:latin typeface="Cambria Math" panose="02040503050406030204" pitchFamily="18" charset="0"/>
                                    </a:rPr>
                                    <m:t>⃗</m:t>
                                  </m:r>
                                </m:lim>
                              </m:limUpp>
                            </m:num>
                            <m:den>
                              <m:r>
                                <a:rPr sz="1600" i="1">
                                  <a:solidFill>
                                    <a:srgbClr val="000000"/>
                                  </a:solidFill>
                                  <a:latin typeface="Cambria Math" panose="02040503050406030204" pitchFamily="18" charset="0"/>
                                </a:rPr>
                                <m:t>𝜔</m:t>
                              </m:r>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𝑘</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𝑣</m:t>
                                  </m:r>
                                </m:e>
                                <m:lim>
                                  <m:r>
                                    <a:rPr sz="1600" i="1">
                                      <a:solidFill>
                                        <a:srgbClr val="000000"/>
                                      </a:solidFill>
                                      <a:latin typeface="Cambria Math" panose="02040503050406030204" pitchFamily="18" charset="0"/>
                                    </a:rPr>
                                    <m:t>⃗</m:t>
                                  </m:r>
                                </m:lim>
                              </m:limUpp>
                            </m:den>
                          </m:f>
                        </m:e>
                      </m:d>
                    </m:oMath>
                  </m:oMathPara>
                </a14:m>
                <a:endParaRPr sz="1600" dirty="0"/>
              </a:p>
            </p:txBody>
          </p:sp>
        </mc:Choice>
        <mc:Fallback xmlns="">
          <p:sp>
            <p:nvSpPr>
              <p:cNvPr id="200" name="Equation"/>
              <p:cNvSpPr txBox="1">
                <a:spLocks noRot="1" noChangeAspect="1" noMove="1" noResize="1" noEditPoints="1" noAdjustHandles="1" noChangeArrowheads="1" noChangeShapeType="1" noTextEdit="1"/>
              </p:cNvSpPr>
              <p:nvPr/>
            </p:nvSpPr>
            <p:spPr>
              <a:xfrm>
                <a:off x="5876600" y="3052746"/>
                <a:ext cx="3005182" cy="792718"/>
              </a:xfrm>
              <a:prstGeom prst="rect">
                <a:avLst/>
              </a:prstGeom>
              <a:blipFill>
                <a:blip r:embed="rId9"/>
                <a:stretch>
                  <a:fillRect b="-4762"/>
                </a:stretch>
              </a:blipFill>
              <a:ln w="12700">
                <a:miter lim="400000"/>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01" name="Equation"/>
              <p:cNvSpPr txBox="1"/>
              <p:nvPr/>
            </p:nvSpPr>
            <p:spPr>
              <a:xfrm>
                <a:off x="5367334" y="2091249"/>
                <a:ext cx="3613104" cy="782009"/>
              </a:xfrm>
              <a:prstGeom prst="rect">
                <a:avLst/>
              </a:prstGeom>
              <a:ln w="12700">
                <a:miter lim="400000"/>
              </a:ln>
            </p:spPr>
            <p:txBody>
              <a:bodyPr wrap="square" lIns="0" tIns="0" rIns="0" bIns="0">
                <a:spAutoFit/>
              </a:bodyPr>
              <a:lstStyle/>
              <a:p>
                <a:pPr latinLnBrk="1"/>
                <a14:m>
                  <m:oMathPara xmlns:m="http://schemas.openxmlformats.org/officeDocument/2006/math">
                    <m:oMathParaPr>
                      <m:jc m:val="centerGroup"/>
                    </m:oMathParaPr>
                    <m:oMath xmlns:m="http://schemas.openxmlformats.org/officeDocument/2006/math">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𝐼</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r>
                        <a:rPr sz="1600" i="1">
                          <a:solidFill>
                            <a:srgbClr val="000000"/>
                          </a:solidFill>
                          <a:latin typeface="Cambria Math" panose="02040503050406030204" pitchFamily="18" charset="0"/>
                        </a:rPr>
                        <m:t>𝑖</m:t>
                      </m:r>
                      <m:limUpp>
                        <m:limUppPr>
                          <m:ctrlPr>
                            <a:rPr sz="1600" i="1">
                              <a:solidFill>
                                <a:srgbClr val="000000"/>
                              </a:solidFill>
                              <a:latin typeface="Cambria Math" panose="02040503050406030204" pitchFamily="18" charset="0"/>
                            </a:rPr>
                          </m:ctrlPr>
                        </m:limUppPr>
                        <m:e>
                          <m:limLow>
                            <m:limLowPr>
                              <m:ctrlPr>
                                <a:rPr sz="1600" i="1">
                                  <a:solidFill>
                                    <a:srgbClr val="000000"/>
                                  </a:solidFill>
                                  <a:latin typeface="Cambria Math" panose="02040503050406030204" pitchFamily="18" charset="0"/>
                                </a:rPr>
                              </m:ctrlPr>
                            </m:limLowPr>
                            <m:e>
                              <m:r>
                                <a:rPr sz="1600" i="1">
                                  <a:solidFill>
                                    <a:srgbClr val="000000"/>
                                  </a:solidFill>
                                  <a:latin typeface="Cambria Math" panose="02040503050406030204" pitchFamily="18" charset="0"/>
                                </a:rPr>
                                <m:t>∫</m:t>
                              </m:r>
                            </m:e>
                            <m:lim>
                              <m:r>
                                <a:rPr sz="1600" i="1">
                                  <a:solidFill>
                                    <a:srgbClr val="000000"/>
                                  </a:solidFill>
                                  <a:latin typeface="Cambria Math" panose="02040503050406030204" pitchFamily="18" charset="0"/>
                                </a:rPr>
                                <m:t>−∞</m:t>
                              </m:r>
                            </m:lim>
                          </m:limLow>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𝑑𝑡</m:t>
                      </m:r>
                      <m:sSup>
                        <m:sSupPr>
                          <m:ctrlPr>
                            <a:rPr sz="1600" i="1">
                              <a:solidFill>
                                <a:srgbClr val="000000"/>
                              </a:solidFill>
                              <a:latin typeface="Cambria Math" panose="02040503050406030204" pitchFamily="18" charset="0"/>
                            </a:rPr>
                          </m:ctrlPr>
                        </m:sSupPr>
                        <m:e>
                          <m:r>
                            <a:rPr sz="1600" i="1">
                              <a:solidFill>
                                <a:srgbClr val="000000"/>
                              </a:solidFill>
                              <a:latin typeface="Cambria Math" panose="02040503050406030204" pitchFamily="18" charset="0"/>
                            </a:rPr>
                            <m:t>𝑒</m:t>
                          </m:r>
                        </m:e>
                        <m:sup>
                          <m:r>
                            <a:rPr sz="1600" i="1">
                              <a:solidFill>
                                <a:srgbClr val="000000"/>
                              </a:solidFill>
                              <a:latin typeface="Cambria Math" panose="02040503050406030204" pitchFamily="18" charset="0"/>
                            </a:rPr>
                            <m:t>𝑖</m:t>
                          </m:r>
                          <m:r>
                            <a:rPr sz="1600" i="1">
                              <a:solidFill>
                                <a:srgbClr val="000000"/>
                              </a:solidFill>
                              <a:latin typeface="Cambria Math" panose="02040503050406030204" pitchFamily="18" charset="0"/>
                            </a:rPr>
                            <m:t>(</m:t>
                          </m:r>
                          <m:r>
                            <a:rPr sz="1600" i="1">
                              <a:solidFill>
                                <a:srgbClr val="000000"/>
                              </a:solidFill>
                              <a:latin typeface="Cambria Math" panose="02040503050406030204" pitchFamily="18" charset="0"/>
                            </a:rPr>
                            <m:t>𝜔</m:t>
                          </m:r>
                          <m:r>
                            <a:rPr sz="1600" i="1">
                              <a:solidFill>
                                <a:srgbClr val="000000"/>
                              </a:solidFill>
                              <a:latin typeface="Cambria Math" panose="02040503050406030204" pitchFamily="18" charset="0"/>
                            </a:rPr>
                            <m:t>𝑡</m:t>
                          </m:r>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𝑘</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𝑟</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r>
                            <a:rPr sz="1600" i="1">
                              <a:solidFill>
                                <a:srgbClr val="000000"/>
                              </a:solidFill>
                              <a:latin typeface="Cambria Math" panose="02040503050406030204" pitchFamily="18" charset="0"/>
                            </a:rPr>
                            <m:t>𝑡</m:t>
                          </m:r>
                          <m:r>
                            <a:rPr sz="1600" i="1">
                              <a:solidFill>
                                <a:srgbClr val="000000"/>
                              </a:solidFill>
                              <a:latin typeface="Cambria Math" panose="02040503050406030204" pitchFamily="18" charset="0"/>
                            </a:rPr>
                            <m:t>))</m:t>
                          </m:r>
                        </m:sup>
                      </m:sSup>
                      <m:f>
                        <m:fPr>
                          <m:ctrlPr>
                            <a:rPr sz="1600" i="1">
                              <a:solidFill>
                                <a:srgbClr val="000000"/>
                              </a:solidFill>
                              <a:latin typeface="Cambria Math" panose="02040503050406030204" pitchFamily="18" charset="0"/>
                            </a:rPr>
                          </m:ctrlPr>
                        </m:fPr>
                        <m:num>
                          <m:r>
                            <a:rPr sz="1600" i="1">
                              <a:solidFill>
                                <a:srgbClr val="000000"/>
                              </a:solidFill>
                              <a:latin typeface="Cambria Math" panose="02040503050406030204" pitchFamily="18" charset="0"/>
                            </a:rPr>
                            <m:t>𝑑</m:t>
                          </m:r>
                        </m:num>
                        <m:den>
                          <m:r>
                            <a:rPr sz="1600" i="1">
                              <a:solidFill>
                                <a:srgbClr val="000000"/>
                              </a:solidFill>
                              <a:latin typeface="Cambria Math" panose="02040503050406030204" pitchFamily="18" charset="0"/>
                            </a:rPr>
                            <m:t>𝑑𝑡</m:t>
                          </m:r>
                        </m:den>
                      </m:f>
                      <m:f>
                        <m:fPr>
                          <m:ctrlPr>
                            <a:rPr sz="1600" i="1">
                              <a:solidFill>
                                <a:srgbClr val="000000"/>
                              </a:solidFill>
                              <a:latin typeface="Cambria Math" panose="02040503050406030204" pitchFamily="18" charset="0"/>
                            </a:rPr>
                          </m:ctrlPr>
                        </m:fPr>
                        <m:num>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𝑣</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r>
                            <a:rPr sz="1600" i="1">
                              <a:solidFill>
                                <a:srgbClr val="000000"/>
                              </a:solidFill>
                              <a:latin typeface="Cambria Math" panose="02040503050406030204" pitchFamily="18" charset="0"/>
                            </a:rPr>
                            <m:t>𝑡</m:t>
                          </m:r>
                          <m:r>
                            <a:rPr sz="1600" i="1">
                              <a:solidFill>
                                <a:srgbClr val="000000"/>
                              </a:solidFill>
                              <a:latin typeface="Cambria Math" panose="02040503050406030204" pitchFamily="18" charset="0"/>
                            </a:rPr>
                            <m:t>)</m:t>
                          </m:r>
                        </m:num>
                        <m:den>
                          <m:r>
                            <a:rPr sz="1600" i="1">
                              <a:solidFill>
                                <a:srgbClr val="000000"/>
                              </a:solidFill>
                              <a:latin typeface="Cambria Math" panose="02040503050406030204" pitchFamily="18" charset="0"/>
                            </a:rPr>
                            <m:t>𝜔</m:t>
                          </m:r>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𝑘</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𝑣</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r>
                            <a:rPr sz="1600" i="1">
                              <a:solidFill>
                                <a:srgbClr val="000000"/>
                              </a:solidFill>
                              <a:latin typeface="Cambria Math" panose="02040503050406030204" pitchFamily="18" charset="0"/>
                            </a:rPr>
                            <m:t>𝑡</m:t>
                          </m:r>
                          <m:r>
                            <a:rPr sz="1600" i="1">
                              <a:solidFill>
                                <a:srgbClr val="000000"/>
                              </a:solidFill>
                              <a:latin typeface="Cambria Math" panose="02040503050406030204" pitchFamily="18" charset="0"/>
                            </a:rPr>
                            <m:t>)</m:t>
                          </m:r>
                        </m:den>
                      </m:f>
                    </m:oMath>
                  </m:oMathPara>
                </a14:m>
                <a:endParaRPr sz="1600" dirty="0"/>
              </a:p>
            </p:txBody>
          </p:sp>
        </mc:Choice>
        <mc:Fallback xmlns="">
          <p:sp>
            <p:nvSpPr>
              <p:cNvPr id="201" name="Equation"/>
              <p:cNvSpPr txBox="1">
                <a:spLocks noRot="1" noChangeAspect="1" noMove="1" noResize="1" noEditPoints="1" noAdjustHandles="1" noChangeArrowheads="1" noChangeShapeType="1" noTextEdit="1"/>
              </p:cNvSpPr>
              <p:nvPr/>
            </p:nvSpPr>
            <p:spPr>
              <a:xfrm>
                <a:off x="5367334" y="2091249"/>
                <a:ext cx="3613104" cy="782009"/>
              </a:xfrm>
              <a:prstGeom prst="rect">
                <a:avLst/>
              </a:prstGeom>
              <a:blipFill>
                <a:blip r:embed="rId10"/>
                <a:stretch>
                  <a:fillRect t="-1587" b="-9524"/>
                </a:stretch>
              </a:blipFill>
              <a:ln w="12700">
                <a:miter lim="400000"/>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02" name="Equation"/>
              <p:cNvSpPr txBox="1"/>
              <p:nvPr/>
            </p:nvSpPr>
            <p:spPr>
              <a:xfrm>
                <a:off x="6459788" y="1398784"/>
                <a:ext cx="2608910" cy="548099"/>
              </a:xfrm>
              <a:prstGeom prst="rect">
                <a:avLst/>
              </a:prstGeom>
              <a:ln w="12700">
                <a:miter lim="400000"/>
              </a:ln>
            </p:spPr>
            <p:txBody>
              <a:bodyPr wrap="square" lIns="0" tIns="0" rIns="0" bIns="0">
                <a:spAutoFit/>
              </a:bodyPr>
              <a:lstStyle/>
              <a:p>
                <a:pPr latinLnBrk="1"/>
                <a14:m>
                  <m:oMathPara xmlns:m="http://schemas.openxmlformats.org/officeDocument/2006/math">
                    <m:oMathParaPr>
                      <m:jc m:val="centerGroup"/>
                    </m:oMathParaPr>
                    <m:oMath xmlns:m="http://schemas.openxmlformats.org/officeDocument/2006/math">
                      <m:f>
                        <m:fPr>
                          <m:ctrlPr>
                            <a:rPr sz="1600" i="1">
                              <a:solidFill>
                                <a:srgbClr val="000000"/>
                              </a:solidFill>
                              <a:latin typeface="Cambria Math" panose="02040503050406030204" pitchFamily="18" charset="0"/>
                            </a:rPr>
                          </m:ctrlPr>
                        </m:fPr>
                        <m:num>
                          <m:sSup>
                            <m:sSupPr>
                              <m:ctrlPr>
                                <a:rPr sz="1600" i="1">
                                  <a:solidFill>
                                    <a:srgbClr val="000000"/>
                                  </a:solidFill>
                                  <a:latin typeface="Cambria Math" panose="02040503050406030204" pitchFamily="18" charset="0"/>
                                </a:rPr>
                              </m:ctrlPr>
                            </m:sSupPr>
                            <m:e>
                              <m:r>
                                <a:rPr sz="1600" i="1">
                                  <a:solidFill>
                                    <a:srgbClr val="000000"/>
                                  </a:solidFill>
                                  <a:latin typeface="Cambria Math" panose="02040503050406030204" pitchFamily="18" charset="0"/>
                                </a:rPr>
                                <m:t>𝑑</m:t>
                              </m:r>
                            </m:e>
                            <m:sup>
                              <m:r>
                                <a:rPr sz="1600" i="1">
                                  <a:solidFill>
                                    <a:srgbClr val="000000"/>
                                  </a:solidFill>
                                  <a:latin typeface="Cambria Math" panose="02040503050406030204" pitchFamily="18" charset="0"/>
                                </a:rPr>
                                <m:t>2</m:t>
                              </m:r>
                            </m:sup>
                          </m:sSup>
                          <m:r>
                            <a:rPr sz="1600" i="1">
                              <a:solidFill>
                                <a:srgbClr val="000000"/>
                              </a:solidFill>
                              <a:latin typeface="Cambria Math" panose="02040503050406030204" pitchFamily="18" charset="0"/>
                            </a:rPr>
                            <m:t>𝐸</m:t>
                          </m:r>
                        </m:num>
                        <m:den>
                          <m:r>
                            <a:rPr sz="1600" i="1">
                              <a:solidFill>
                                <a:srgbClr val="000000"/>
                              </a:solidFill>
                              <a:latin typeface="Cambria Math" panose="02040503050406030204" pitchFamily="18" charset="0"/>
                            </a:rPr>
                            <m:t>𝑑</m:t>
                          </m:r>
                          <m:r>
                            <a:rPr sz="1600" i="1">
                              <a:solidFill>
                                <a:srgbClr val="000000"/>
                              </a:solidFill>
                              <a:latin typeface="Cambria Math" panose="02040503050406030204" pitchFamily="18" charset="0"/>
                            </a:rPr>
                            <m:t>𝜔</m:t>
                          </m:r>
                          <m:r>
                            <a:rPr sz="1600" i="1">
                              <a:solidFill>
                                <a:srgbClr val="000000"/>
                              </a:solidFill>
                              <a:latin typeface="Cambria Math" panose="02040503050406030204" pitchFamily="18" charset="0"/>
                            </a:rPr>
                            <m:t>𝑑𝑜</m:t>
                          </m:r>
                        </m:den>
                      </m:f>
                      <m:r>
                        <a:rPr sz="1600" i="1">
                          <a:solidFill>
                            <a:srgbClr val="000000"/>
                          </a:solidFill>
                          <a:latin typeface="Cambria Math" panose="02040503050406030204" pitchFamily="18" charset="0"/>
                        </a:rPr>
                        <m:t>=</m:t>
                      </m:r>
                      <m:f>
                        <m:fPr>
                          <m:ctrlPr>
                            <a:rPr sz="1600" i="1">
                              <a:solidFill>
                                <a:srgbClr val="000000"/>
                              </a:solidFill>
                              <a:latin typeface="Cambria Math" panose="02040503050406030204" pitchFamily="18" charset="0"/>
                            </a:rPr>
                          </m:ctrlPr>
                        </m:fPr>
                        <m:num>
                          <m:sSup>
                            <m:sSupPr>
                              <m:ctrlPr>
                                <a:rPr sz="1600" i="1">
                                  <a:solidFill>
                                    <a:srgbClr val="000000"/>
                                  </a:solidFill>
                                  <a:latin typeface="Cambria Math" panose="02040503050406030204" pitchFamily="18" charset="0"/>
                                </a:rPr>
                              </m:ctrlPr>
                            </m:sSupPr>
                            <m:e>
                              <m:r>
                                <a:rPr sz="1600" i="1">
                                  <a:solidFill>
                                    <a:srgbClr val="000000"/>
                                  </a:solidFill>
                                  <a:latin typeface="Cambria Math" panose="02040503050406030204" pitchFamily="18" charset="0"/>
                                </a:rPr>
                                <m:t>𝑒</m:t>
                              </m:r>
                            </m:e>
                            <m:sup>
                              <m:r>
                                <a:rPr sz="1600" i="1">
                                  <a:solidFill>
                                    <a:srgbClr val="000000"/>
                                  </a:solidFill>
                                  <a:latin typeface="Cambria Math" panose="02040503050406030204" pitchFamily="18" charset="0"/>
                                </a:rPr>
                                <m:t>2</m:t>
                              </m:r>
                            </m:sup>
                          </m:sSup>
                        </m:num>
                        <m:den>
                          <m:r>
                            <a:rPr sz="1600" i="1">
                              <a:solidFill>
                                <a:srgbClr val="000000"/>
                              </a:solidFill>
                              <a:latin typeface="Cambria Math" panose="02040503050406030204" pitchFamily="18" charset="0"/>
                            </a:rPr>
                            <m:t>4</m:t>
                          </m:r>
                          <m:sSup>
                            <m:sSupPr>
                              <m:ctrlPr>
                                <a:rPr sz="1600" i="1">
                                  <a:solidFill>
                                    <a:srgbClr val="000000"/>
                                  </a:solidFill>
                                  <a:latin typeface="Cambria Math" panose="02040503050406030204" pitchFamily="18" charset="0"/>
                                </a:rPr>
                              </m:ctrlPr>
                            </m:sSupPr>
                            <m:e>
                              <m:r>
                                <a:rPr sz="1600" i="1">
                                  <a:solidFill>
                                    <a:srgbClr val="000000"/>
                                  </a:solidFill>
                                  <a:latin typeface="Cambria Math" panose="02040503050406030204" pitchFamily="18" charset="0"/>
                                </a:rPr>
                                <m:t>𝜋</m:t>
                              </m:r>
                            </m:e>
                            <m:sup>
                              <m:r>
                                <a:rPr sz="1600" i="1">
                                  <a:solidFill>
                                    <a:srgbClr val="000000"/>
                                  </a:solidFill>
                                  <a:latin typeface="Cambria Math" panose="02040503050406030204" pitchFamily="18" charset="0"/>
                                </a:rPr>
                                <m:t>2</m:t>
                              </m:r>
                            </m:sup>
                          </m:sSup>
                        </m:den>
                      </m:f>
                      <m:sSup>
                        <m:sSupPr>
                          <m:ctrlPr>
                            <a:rPr sz="1600" i="1">
                              <a:solidFill>
                                <a:srgbClr val="000000"/>
                              </a:solidFill>
                              <a:latin typeface="Cambria Math" panose="02040503050406030204" pitchFamily="18" charset="0"/>
                            </a:rPr>
                          </m:ctrlPr>
                        </m:sSupPr>
                        <m:e>
                          <m:d>
                            <m:dPr>
                              <m:begChr m:val="|"/>
                              <m:endChr m:val="|"/>
                              <m:ctrlPr>
                                <a:rPr sz="1600" i="1">
                                  <a:solidFill>
                                    <a:srgbClr val="000000"/>
                                  </a:solidFill>
                                  <a:latin typeface="Cambria Math" panose="02040503050406030204" pitchFamily="18" charset="0"/>
                                </a:rPr>
                              </m:ctrlPr>
                            </m:dPr>
                            <m:e>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𝑘</m:t>
                                  </m:r>
                                </m:e>
                                <m:lim>
                                  <m:r>
                                    <a:rPr sz="1600" i="1">
                                      <a:solidFill>
                                        <a:srgbClr val="000000"/>
                                      </a:solidFill>
                                      <a:latin typeface="Cambria Math" panose="02040503050406030204" pitchFamily="18" charset="0"/>
                                    </a:rPr>
                                    <m:t>⃗</m:t>
                                  </m:r>
                                </m:lim>
                              </m:limUpp>
                              <m:r>
                                <a:rPr sz="1600" i="1">
                                  <a:solidFill>
                                    <a:srgbClr val="000000"/>
                                  </a:solidFill>
                                  <a:latin typeface="Cambria Math" panose="02040503050406030204" pitchFamily="18" charset="0"/>
                                </a:rPr>
                                <m:t>×</m:t>
                              </m:r>
                              <m:limUpp>
                                <m:limUppPr>
                                  <m:ctrlPr>
                                    <a:rPr sz="1600" i="1">
                                      <a:solidFill>
                                        <a:srgbClr val="000000"/>
                                      </a:solidFill>
                                      <a:latin typeface="Cambria Math" panose="02040503050406030204" pitchFamily="18" charset="0"/>
                                    </a:rPr>
                                  </m:ctrlPr>
                                </m:limUppPr>
                                <m:e>
                                  <m:r>
                                    <a:rPr sz="1600" i="1">
                                      <a:solidFill>
                                        <a:srgbClr val="000000"/>
                                      </a:solidFill>
                                      <a:latin typeface="Cambria Math" panose="02040503050406030204" pitchFamily="18" charset="0"/>
                                    </a:rPr>
                                    <m:t>𝐼</m:t>
                                  </m:r>
                                </m:e>
                                <m:lim>
                                  <m:r>
                                    <a:rPr sz="1600" i="1">
                                      <a:solidFill>
                                        <a:srgbClr val="000000"/>
                                      </a:solidFill>
                                      <a:latin typeface="Cambria Math" panose="02040503050406030204" pitchFamily="18" charset="0"/>
                                    </a:rPr>
                                    <m:t>⃗</m:t>
                                  </m:r>
                                </m:lim>
                              </m:limUpp>
                            </m:e>
                          </m:d>
                        </m:e>
                        <m:sup>
                          <m:r>
                            <a:rPr sz="1600" i="1">
                              <a:solidFill>
                                <a:srgbClr val="000000"/>
                              </a:solidFill>
                              <a:latin typeface="Cambria Math" panose="02040503050406030204" pitchFamily="18" charset="0"/>
                            </a:rPr>
                            <m:t>2</m:t>
                          </m:r>
                        </m:sup>
                      </m:sSup>
                    </m:oMath>
                  </m:oMathPara>
                </a14:m>
                <a:endParaRPr sz="1600" dirty="0"/>
              </a:p>
            </p:txBody>
          </p:sp>
        </mc:Choice>
        <mc:Fallback xmlns="">
          <p:sp>
            <p:nvSpPr>
              <p:cNvPr id="202" name="Equation"/>
              <p:cNvSpPr txBox="1">
                <a:spLocks noRot="1" noChangeAspect="1" noMove="1" noResize="1" noEditPoints="1" noAdjustHandles="1" noChangeArrowheads="1" noChangeShapeType="1" noTextEdit="1"/>
              </p:cNvSpPr>
              <p:nvPr/>
            </p:nvSpPr>
            <p:spPr>
              <a:xfrm>
                <a:off x="6459788" y="1398784"/>
                <a:ext cx="2608910" cy="548099"/>
              </a:xfrm>
              <a:prstGeom prst="rect">
                <a:avLst/>
              </a:prstGeom>
              <a:blipFill>
                <a:blip r:embed="rId11"/>
                <a:stretch>
                  <a:fillRect b="-11111"/>
                </a:stretch>
              </a:blipFill>
              <a:ln w="12700">
                <a:miter lim="400000"/>
              </a:ln>
            </p:spPr>
            <p:txBody>
              <a:bodyPr/>
              <a:lstStyle/>
              <a:p>
                <a:r>
                  <a:rPr lang="en-DE">
                    <a:noFill/>
                  </a:rPr>
                  <a:t> </a:t>
                </a:r>
              </a:p>
            </p:txBody>
          </p:sp>
        </mc:Fallback>
      </mc:AlternateContent>
      <p:grpSp>
        <p:nvGrpSpPr>
          <p:cNvPr id="2" name="Group 24">
            <a:extLst>
              <a:ext uri="{FF2B5EF4-FFF2-40B4-BE49-F238E27FC236}">
                <a16:creationId xmlns:a16="http://schemas.microsoft.com/office/drawing/2014/main" id="{C17C079B-AEB1-00F5-B3B3-65AAAF2C937F}"/>
              </a:ext>
            </a:extLst>
          </p:cNvPr>
          <p:cNvGrpSpPr>
            <a:grpSpLocks/>
          </p:cNvGrpSpPr>
          <p:nvPr/>
        </p:nvGrpSpPr>
        <p:grpSpPr bwMode="auto">
          <a:xfrm>
            <a:off x="5367333" y="4256793"/>
            <a:ext cx="3514449" cy="2224088"/>
            <a:chOff x="340" y="2568"/>
            <a:chExt cx="2428" cy="1565"/>
          </a:xfrm>
        </p:grpSpPr>
        <p:grpSp>
          <p:nvGrpSpPr>
            <p:cNvPr id="3" name="Group 25">
              <a:extLst>
                <a:ext uri="{FF2B5EF4-FFF2-40B4-BE49-F238E27FC236}">
                  <a16:creationId xmlns:a16="http://schemas.microsoft.com/office/drawing/2014/main" id="{96629DBC-E3CA-4B3D-C5C1-7ED323338A2A}"/>
                </a:ext>
              </a:extLst>
            </p:cNvPr>
            <p:cNvGrpSpPr>
              <a:grpSpLocks/>
            </p:cNvGrpSpPr>
            <p:nvPr/>
          </p:nvGrpSpPr>
          <p:grpSpPr bwMode="auto">
            <a:xfrm>
              <a:off x="657" y="2568"/>
              <a:ext cx="1905" cy="1451"/>
              <a:chOff x="2703" y="2635"/>
              <a:chExt cx="5223" cy="3623"/>
            </a:xfrm>
          </p:grpSpPr>
          <p:sp>
            <p:nvSpPr>
              <p:cNvPr id="10" name="Line 26">
                <a:extLst>
                  <a:ext uri="{FF2B5EF4-FFF2-40B4-BE49-F238E27FC236}">
                    <a16:creationId xmlns:a16="http://schemas.microsoft.com/office/drawing/2014/main" id="{CE45A259-5DD5-43C0-4F7E-D27CD8CE7A19}"/>
                  </a:ext>
                </a:extLst>
              </p:cNvPr>
              <p:cNvSpPr>
                <a:spLocks noChangeShapeType="1"/>
              </p:cNvSpPr>
              <p:nvPr/>
            </p:nvSpPr>
            <p:spPr bwMode="auto">
              <a:xfrm>
                <a:off x="3122" y="2635"/>
                <a:ext cx="0" cy="3623"/>
              </a:xfrm>
              <a:prstGeom prst="line">
                <a:avLst/>
              </a:prstGeom>
              <a:noFill/>
              <a:ln w="9525">
                <a:solidFill>
                  <a:srgbClr val="000000"/>
                </a:solidFill>
                <a:round/>
                <a:headEnd/>
                <a:tailEnd/>
              </a:ln>
            </p:spPr>
            <p:txBody>
              <a:bodyPr/>
              <a:lstStyle/>
              <a:p>
                <a:pPr>
                  <a:defRPr/>
                </a:pPr>
                <a:endParaRPr lang="ru-RU"/>
              </a:p>
            </p:txBody>
          </p:sp>
          <p:sp>
            <p:nvSpPr>
              <p:cNvPr id="11" name="Line 27">
                <a:extLst>
                  <a:ext uri="{FF2B5EF4-FFF2-40B4-BE49-F238E27FC236}">
                    <a16:creationId xmlns:a16="http://schemas.microsoft.com/office/drawing/2014/main" id="{9FCAF0CE-6F8D-C57D-63D6-883AF876E0DF}"/>
                  </a:ext>
                </a:extLst>
              </p:cNvPr>
              <p:cNvSpPr>
                <a:spLocks noChangeShapeType="1"/>
              </p:cNvSpPr>
              <p:nvPr/>
            </p:nvSpPr>
            <p:spPr bwMode="auto">
              <a:xfrm>
                <a:off x="2702" y="5840"/>
                <a:ext cx="5225" cy="0"/>
              </a:xfrm>
              <a:prstGeom prst="line">
                <a:avLst/>
              </a:prstGeom>
              <a:noFill/>
              <a:ln w="9525">
                <a:solidFill>
                  <a:srgbClr val="000000"/>
                </a:solidFill>
                <a:round/>
                <a:headEnd/>
                <a:tailEnd/>
              </a:ln>
            </p:spPr>
            <p:txBody>
              <a:bodyPr/>
              <a:lstStyle/>
              <a:p>
                <a:pPr>
                  <a:defRPr/>
                </a:pPr>
                <a:endParaRPr lang="ru-RU"/>
              </a:p>
            </p:txBody>
          </p:sp>
          <p:sp>
            <p:nvSpPr>
              <p:cNvPr id="12" name="Line 28">
                <a:extLst>
                  <a:ext uri="{FF2B5EF4-FFF2-40B4-BE49-F238E27FC236}">
                    <a16:creationId xmlns:a16="http://schemas.microsoft.com/office/drawing/2014/main" id="{3EB64CB5-5C45-1D18-996F-DA60F5AEE4F4}"/>
                  </a:ext>
                </a:extLst>
              </p:cNvPr>
              <p:cNvSpPr>
                <a:spLocks noChangeShapeType="1"/>
              </p:cNvSpPr>
              <p:nvPr/>
            </p:nvSpPr>
            <p:spPr bwMode="auto">
              <a:xfrm flipV="1">
                <a:off x="3122" y="3053"/>
                <a:ext cx="3252" cy="2786"/>
              </a:xfrm>
              <a:prstGeom prst="line">
                <a:avLst/>
              </a:prstGeom>
              <a:noFill/>
              <a:ln w="9525">
                <a:solidFill>
                  <a:srgbClr val="000000"/>
                </a:solidFill>
                <a:round/>
                <a:headEnd/>
                <a:tailEnd/>
              </a:ln>
            </p:spPr>
            <p:txBody>
              <a:bodyPr/>
              <a:lstStyle/>
              <a:p>
                <a:pPr>
                  <a:defRPr/>
                </a:pPr>
                <a:endParaRPr lang="ru-RU"/>
              </a:p>
            </p:txBody>
          </p:sp>
          <p:sp>
            <p:nvSpPr>
              <p:cNvPr id="13" name="Freeform 29">
                <a:extLst>
                  <a:ext uri="{FF2B5EF4-FFF2-40B4-BE49-F238E27FC236}">
                    <a16:creationId xmlns:a16="http://schemas.microsoft.com/office/drawing/2014/main" id="{DB3B277F-8742-1E80-5DAB-B92E4B701587}"/>
                  </a:ext>
                </a:extLst>
              </p:cNvPr>
              <p:cNvSpPr>
                <a:spLocks/>
              </p:cNvSpPr>
              <p:nvPr/>
            </p:nvSpPr>
            <p:spPr bwMode="auto">
              <a:xfrm>
                <a:off x="3122" y="3887"/>
                <a:ext cx="4520" cy="1952"/>
              </a:xfrm>
              <a:custGeom>
                <a:avLst/>
                <a:gdLst/>
                <a:ahLst/>
                <a:cxnLst>
                  <a:cxn ang="0">
                    <a:pos x="0" y="2520"/>
                  </a:cxn>
                  <a:cxn ang="0">
                    <a:pos x="2880" y="540"/>
                  </a:cxn>
                  <a:cxn ang="0">
                    <a:pos x="5760" y="0"/>
                  </a:cxn>
                </a:cxnLst>
                <a:rect l="0" t="0" r="r" b="b"/>
                <a:pathLst>
                  <a:path w="5760" h="2520">
                    <a:moveTo>
                      <a:pt x="0" y="2520"/>
                    </a:moveTo>
                    <a:cubicBezTo>
                      <a:pt x="960" y="1740"/>
                      <a:pt x="1920" y="960"/>
                      <a:pt x="2880" y="540"/>
                    </a:cubicBezTo>
                    <a:cubicBezTo>
                      <a:pt x="3840" y="120"/>
                      <a:pt x="4800" y="60"/>
                      <a:pt x="5760" y="0"/>
                    </a:cubicBezTo>
                  </a:path>
                </a:pathLst>
              </a:custGeom>
              <a:noFill/>
              <a:ln w="9525">
                <a:solidFill>
                  <a:srgbClr val="000000"/>
                </a:solidFill>
                <a:round/>
                <a:headEnd/>
                <a:tailEnd/>
              </a:ln>
            </p:spPr>
            <p:txBody>
              <a:bodyPr/>
              <a:lstStyle/>
              <a:p>
                <a:pPr>
                  <a:defRPr/>
                </a:pPr>
                <a:endParaRPr lang="ru-RU"/>
              </a:p>
            </p:txBody>
          </p:sp>
          <p:sp>
            <p:nvSpPr>
              <p:cNvPr id="14" name="Line 30">
                <a:extLst>
                  <a:ext uri="{FF2B5EF4-FFF2-40B4-BE49-F238E27FC236}">
                    <a16:creationId xmlns:a16="http://schemas.microsoft.com/office/drawing/2014/main" id="{6BB87911-C84B-FA91-921C-F69C49542216}"/>
                  </a:ext>
                </a:extLst>
              </p:cNvPr>
              <p:cNvSpPr>
                <a:spLocks noChangeShapeType="1"/>
              </p:cNvSpPr>
              <p:nvPr/>
            </p:nvSpPr>
            <p:spPr bwMode="auto">
              <a:xfrm flipV="1">
                <a:off x="6090" y="4166"/>
                <a:ext cx="0" cy="421"/>
              </a:xfrm>
              <a:prstGeom prst="line">
                <a:avLst/>
              </a:prstGeom>
              <a:noFill/>
              <a:ln w="9525">
                <a:solidFill>
                  <a:srgbClr val="000000"/>
                </a:solidFill>
                <a:round/>
                <a:headEnd/>
                <a:tailEnd type="triangle" w="med" len="med"/>
              </a:ln>
            </p:spPr>
            <p:txBody>
              <a:bodyPr/>
              <a:lstStyle/>
              <a:p>
                <a:pPr>
                  <a:defRPr/>
                </a:pPr>
                <a:endParaRPr lang="ru-RU"/>
              </a:p>
            </p:txBody>
          </p:sp>
          <p:sp>
            <p:nvSpPr>
              <p:cNvPr id="15" name="Line 31">
                <a:extLst>
                  <a:ext uri="{FF2B5EF4-FFF2-40B4-BE49-F238E27FC236}">
                    <a16:creationId xmlns:a16="http://schemas.microsoft.com/office/drawing/2014/main" id="{94431B1C-0208-3659-44C3-38A25E4C00C2}"/>
                  </a:ext>
                </a:extLst>
              </p:cNvPr>
              <p:cNvSpPr>
                <a:spLocks noChangeShapeType="1"/>
              </p:cNvSpPr>
              <p:nvPr/>
            </p:nvSpPr>
            <p:spPr bwMode="auto">
              <a:xfrm>
                <a:off x="6090" y="2635"/>
                <a:ext cx="0" cy="558"/>
              </a:xfrm>
              <a:prstGeom prst="line">
                <a:avLst/>
              </a:prstGeom>
              <a:noFill/>
              <a:ln w="9525">
                <a:solidFill>
                  <a:srgbClr val="000000"/>
                </a:solidFill>
                <a:round/>
                <a:headEnd/>
                <a:tailEnd type="triangle" w="med" len="med"/>
              </a:ln>
            </p:spPr>
            <p:txBody>
              <a:bodyPr/>
              <a:lstStyle/>
              <a:p>
                <a:pPr>
                  <a:defRPr/>
                </a:pPr>
                <a:endParaRPr lang="ru-RU"/>
              </a:p>
            </p:txBody>
          </p:sp>
        </p:grpSp>
        <p:sp>
          <p:nvSpPr>
            <p:cNvPr id="4" name="Line 32">
              <a:extLst>
                <a:ext uri="{FF2B5EF4-FFF2-40B4-BE49-F238E27FC236}">
                  <a16:creationId xmlns:a16="http://schemas.microsoft.com/office/drawing/2014/main" id="{8AC1592A-17EC-6B7F-90FA-8F2D56BACF81}"/>
                </a:ext>
              </a:extLst>
            </p:cNvPr>
            <p:cNvSpPr>
              <a:spLocks noChangeShapeType="1"/>
            </p:cNvSpPr>
            <p:nvPr/>
          </p:nvSpPr>
          <p:spPr bwMode="auto">
            <a:xfrm>
              <a:off x="1066" y="3793"/>
              <a:ext cx="0" cy="90"/>
            </a:xfrm>
            <a:prstGeom prst="line">
              <a:avLst/>
            </a:prstGeom>
            <a:noFill/>
            <a:ln w="9525">
              <a:solidFill>
                <a:schemeClr val="tx1"/>
              </a:solidFill>
              <a:round/>
              <a:headEnd/>
              <a:tailEnd/>
            </a:ln>
            <a:effectLst/>
          </p:spPr>
          <p:txBody>
            <a:bodyPr/>
            <a:lstStyle/>
            <a:p>
              <a:pPr>
                <a:defRPr/>
              </a:pPr>
              <a:endParaRPr lang="ru-RU"/>
            </a:p>
          </p:txBody>
        </p:sp>
        <p:graphicFrame>
          <p:nvGraphicFramePr>
            <p:cNvPr id="5" name="Object 33">
              <a:extLst>
                <a:ext uri="{FF2B5EF4-FFF2-40B4-BE49-F238E27FC236}">
                  <a16:creationId xmlns:a16="http://schemas.microsoft.com/office/drawing/2014/main" id="{4D7DE652-A203-B97A-3AD2-944D8893635B}"/>
                </a:ext>
              </a:extLst>
            </p:cNvPr>
            <p:cNvGraphicFramePr>
              <a:graphicFrameLocks noChangeAspect="1"/>
            </p:cNvGraphicFramePr>
            <p:nvPr/>
          </p:nvGraphicFramePr>
          <p:xfrm>
            <a:off x="340" y="2568"/>
            <a:ext cx="308" cy="317"/>
          </p:xfrm>
          <a:graphic>
            <a:graphicData uri="http://schemas.openxmlformats.org/presentationml/2006/ole">
              <mc:AlternateContent xmlns:mc="http://schemas.openxmlformats.org/markup-compatibility/2006">
                <mc:Choice xmlns:v="urn:schemas-microsoft-com:vml" Requires="v">
                  <p:oleObj name="Equation" r:id="rId12" imgW="9652000" imgH="9944100" progId="Equation.DSMT4">
                    <p:embed/>
                  </p:oleObj>
                </mc:Choice>
                <mc:Fallback>
                  <p:oleObj name="Equation" r:id="rId12" imgW="9652000" imgH="9944100" progId="Equation.DSMT4">
                    <p:embed/>
                    <p:pic>
                      <p:nvPicPr>
                        <p:cNvPr id="78877" name="Object 33">
                          <a:extLst>
                            <a:ext uri="{FF2B5EF4-FFF2-40B4-BE49-F238E27FC236}">
                              <a16:creationId xmlns:a16="http://schemas.microsoft.com/office/drawing/2014/main" id="{0CE1152C-5A3F-A6A2-FB0A-D5542F80BF9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0" y="2568"/>
                          <a:ext cx="308"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34">
              <a:extLst>
                <a:ext uri="{FF2B5EF4-FFF2-40B4-BE49-F238E27FC236}">
                  <a16:creationId xmlns:a16="http://schemas.microsoft.com/office/drawing/2014/main" id="{DBA7CD59-4A00-F73F-1B49-028795C14B96}"/>
                </a:ext>
              </a:extLst>
            </p:cNvPr>
            <p:cNvGraphicFramePr>
              <a:graphicFrameLocks noChangeAspect="1"/>
            </p:cNvGraphicFramePr>
            <p:nvPr/>
          </p:nvGraphicFramePr>
          <p:xfrm>
            <a:off x="930" y="3929"/>
            <a:ext cx="499" cy="204"/>
          </p:xfrm>
          <a:graphic>
            <a:graphicData uri="http://schemas.openxmlformats.org/presentationml/2006/ole">
              <mc:AlternateContent xmlns:mc="http://schemas.openxmlformats.org/markup-compatibility/2006">
                <mc:Choice xmlns:v="urn:schemas-microsoft-com:vml" Requires="v">
                  <p:oleObj name="Equation" r:id="rId14" imgW="12877800" imgH="5270500" progId="Equation.DSMT4">
                    <p:embed/>
                  </p:oleObj>
                </mc:Choice>
                <mc:Fallback>
                  <p:oleObj name="Equation" r:id="rId14" imgW="12877800" imgH="5270500" progId="Equation.DSMT4">
                    <p:embed/>
                    <p:pic>
                      <p:nvPicPr>
                        <p:cNvPr id="78878" name="Object 34">
                          <a:extLst>
                            <a:ext uri="{FF2B5EF4-FFF2-40B4-BE49-F238E27FC236}">
                              <a16:creationId xmlns:a16="http://schemas.microsoft.com/office/drawing/2014/main" id="{92754E07-BEA0-FA94-BBB2-8D682984A0C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30" y="3929"/>
                          <a:ext cx="499"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35">
              <a:extLst>
                <a:ext uri="{FF2B5EF4-FFF2-40B4-BE49-F238E27FC236}">
                  <a16:creationId xmlns:a16="http://schemas.microsoft.com/office/drawing/2014/main" id="{9BE9A6E2-B7AA-CDCE-7A6A-8E5C6A3D7785}"/>
                </a:ext>
              </a:extLst>
            </p:cNvPr>
            <p:cNvGraphicFramePr>
              <a:graphicFrameLocks noChangeAspect="1"/>
            </p:cNvGraphicFramePr>
            <p:nvPr/>
          </p:nvGraphicFramePr>
          <p:xfrm>
            <a:off x="1519" y="2614"/>
            <a:ext cx="272" cy="161"/>
          </p:xfrm>
          <a:graphic>
            <a:graphicData uri="http://schemas.openxmlformats.org/presentationml/2006/ole">
              <mc:AlternateContent xmlns:mc="http://schemas.openxmlformats.org/markup-compatibility/2006">
                <mc:Choice xmlns:v="urn:schemas-microsoft-com:vml" Requires="v">
                  <p:oleObj name="Equation" r:id="rId16" imgW="6438900" imgH="3797300" progId="Equation.DSMT4">
                    <p:embed/>
                  </p:oleObj>
                </mc:Choice>
                <mc:Fallback>
                  <p:oleObj name="Equation" r:id="rId16" imgW="6438900" imgH="3797300" progId="Equation.DSMT4">
                    <p:embed/>
                    <p:pic>
                      <p:nvPicPr>
                        <p:cNvPr id="78879" name="Object 35">
                          <a:extLst>
                            <a:ext uri="{FF2B5EF4-FFF2-40B4-BE49-F238E27FC236}">
                              <a16:creationId xmlns:a16="http://schemas.microsoft.com/office/drawing/2014/main" id="{E9F31ED0-2D8E-C179-2442-BE857FF71F1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19" y="2614"/>
                          <a:ext cx="272"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 Box 36">
              <a:extLst>
                <a:ext uri="{FF2B5EF4-FFF2-40B4-BE49-F238E27FC236}">
                  <a16:creationId xmlns:a16="http://schemas.microsoft.com/office/drawing/2014/main" id="{A2A71CCD-EE8C-E5DA-2968-3B2A114876B8}"/>
                </a:ext>
              </a:extLst>
            </p:cNvPr>
            <p:cNvSpPr txBox="1">
              <a:spLocks noChangeArrowheads="1"/>
            </p:cNvSpPr>
            <p:nvPr/>
          </p:nvSpPr>
          <p:spPr bwMode="auto">
            <a:xfrm>
              <a:off x="1927" y="3202"/>
              <a:ext cx="841" cy="36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DE" sz="1400" dirty="0">
                  <a:effectLst/>
                </a:rPr>
                <a:t>suppression </a:t>
              </a:r>
            </a:p>
            <a:p>
              <a:pPr eaLnBrk="1" hangingPunct="1"/>
              <a:r>
                <a:rPr lang="en-US" altLang="en-DE" sz="1400" dirty="0">
                  <a:effectLst/>
                </a:rPr>
                <a:t>of radiation</a:t>
              </a:r>
              <a:endParaRPr lang="ru-RU" altLang="en-DE" sz="1400" dirty="0">
                <a:effectLst/>
              </a:endParaRPr>
            </a:p>
          </p:txBody>
        </p:sp>
        <p:graphicFrame>
          <p:nvGraphicFramePr>
            <p:cNvPr id="9" name="Object 37">
              <a:extLst>
                <a:ext uri="{FF2B5EF4-FFF2-40B4-BE49-F238E27FC236}">
                  <a16:creationId xmlns:a16="http://schemas.microsoft.com/office/drawing/2014/main" id="{6CD0A207-0266-E9F7-A222-B8EBC8A1B983}"/>
                </a:ext>
              </a:extLst>
            </p:cNvPr>
            <p:cNvGraphicFramePr>
              <a:graphicFrameLocks noChangeAspect="1"/>
            </p:cNvGraphicFramePr>
            <p:nvPr/>
          </p:nvGraphicFramePr>
          <p:xfrm>
            <a:off x="2426" y="3929"/>
            <a:ext cx="115" cy="136"/>
          </p:xfrm>
          <a:graphic>
            <a:graphicData uri="http://schemas.openxmlformats.org/presentationml/2006/ole">
              <mc:AlternateContent xmlns:mc="http://schemas.openxmlformats.org/markup-compatibility/2006">
                <mc:Choice xmlns:v="urn:schemas-microsoft-com:vml" Requires="v">
                  <p:oleObj name="Equation" r:id="rId18" imgW="3213100" imgH="3797300" progId="Equation.DSMT4">
                    <p:embed/>
                  </p:oleObj>
                </mc:Choice>
                <mc:Fallback>
                  <p:oleObj name="Equation" r:id="rId18" imgW="3213100" imgH="3797300" progId="Equation.DSMT4">
                    <p:embed/>
                    <p:pic>
                      <p:nvPicPr>
                        <p:cNvPr id="78881" name="Object 37">
                          <a:extLst>
                            <a:ext uri="{FF2B5EF4-FFF2-40B4-BE49-F238E27FC236}">
                              <a16:creationId xmlns:a16="http://schemas.microsoft.com/office/drawing/2014/main" id="{BE574C76-1226-1370-9B7C-CDD6DDE8F77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26" y="3929"/>
                          <a:ext cx="115" cy="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 name="TextBox 15">
            <a:extLst>
              <a:ext uri="{FF2B5EF4-FFF2-40B4-BE49-F238E27FC236}">
                <a16:creationId xmlns:a16="http://schemas.microsoft.com/office/drawing/2014/main" id="{5CA486EA-EAAE-170A-9E6B-38AF095F0D84}"/>
              </a:ext>
            </a:extLst>
          </p:cNvPr>
          <p:cNvSpPr txBox="1"/>
          <p:nvPr/>
        </p:nvSpPr>
        <p:spPr>
          <a:xfrm>
            <a:off x="8356932" y="6149594"/>
            <a:ext cx="309700" cy="338554"/>
          </a:xfrm>
          <a:prstGeom prst="rect">
            <a:avLst/>
          </a:prstGeom>
          <a:solidFill>
            <a:schemeClr val="bg1"/>
          </a:solidFill>
        </p:spPr>
        <p:txBody>
          <a:bodyPr wrap="none" rtlCol="0">
            <a:spAutoFit/>
          </a:bodyPr>
          <a:lstStyle/>
          <a:p>
            <a:r>
              <a:rPr lang="en-DE" sz="1600" dirty="0">
                <a:latin typeface="Times New Roman" panose="02020603050405020304" pitchFamily="18" charset="0"/>
                <a:cs typeface="Times New Roman" panose="02020603050405020304" pitchFamily="18" charset="0"/>
              </a:rPr>
              <a:t>T</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Номер слайда 7">
            <a:extLst>
              <a:ext uri="{FF2B5EF4-FFF2-40B4-BE49-F238E27FC236}">
                <a16:creationId xmlns:a16="http://schemas.microsoft.com/office/drawing/2014/main" id="{BE23A8D8-2837-4D26-2F84-FD1F6CC25690}"/>
              </a:ext>
            </a:extLst>
          </p:cNvPr>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922A0A7-6927-3F40-9EDC-2EDBFC6FEE3B}" type="slidenum">
              <a:rPr lang="ru-RU" altLang="en-DE" sz="1400"/>
              <a:pPr algn="r" eaLnBrk="1" hangingPunct="1"/>
              <a:t>22</a:t>
            </a:fld>
            <a:endParaRPr lang="ru-RU" altLang="en-DE" sz="1400"/>
          </a:p>
        </p:txBody>
      </p:sp>
      <p:sp>
        <p:nvSpPr>
          <p:cNvPr id="172035" name="Text Box 2">
            <a:extLst>
              <a:ext uri="{FF2B5EF4-FFF2-40B4-BE49-F238E27FC236}">
                <a16:creationId xmlns:a16="http://schemas.microsoft.com/office/drawing/2014/main" id="{6AA7E8E4-2A4B-DCBC-F20B-744FA29D86F7}"/>
              </a:ext>
            </a:extLst>
          </p:cNvPr>
          <p:cNvSpPr txBox="1">
            <a:spLocks noChangeArrowheads="1"/>
          </p:cNvSpPr>
          <p:nvPr/>
        </p:nvSpPr>
        <p:spPr bwMode="auto">
          <a:xfrm>
            <a:off x="1378509" y="591849"/>
            <a:ext cx="7519253" cy="56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40000"/>
              </a:lnSpc>
              <a:spcBef>
                <a:spcPct val="20000"/>
              </a:spcBef>
            </a:pPr>
            <a:r>
              <a:rPr lang="en-US" altLang="en-DE" sz="2400" b="1" dirty="0">
                <a:solidFill>
                  <a:srgbClr val="CC7A25"/>
                </a:solidFill>
                <a:latin typeface="Calibri" panose="020F0502020204030204" pitchFamily="34" charset="0"/>
                <a:cs typeface="Calibri" panose="020F0502020204030204" pitchFamily="34" charset="0"/>
              </a:rPr>
              <a:t>Quantitative theory of radiation in a thin layer of matter</a:t>
            </a:r>
          </a:p>
        </p:txBody>
      </p:sp>
      <p:sp>
        <p:nvSpPr>
          <p:cNvPr id="234500" name="Rectangle 4">
            <a:extLst>
              <a:ext uri="{FF2B5EF4-FFF2-40B4-BE49-F238E27FC236}">
                <a16:creationId xmlns:a16="http://schemas.microsoft.com/office/drawing/2014/main" id="{C3274022-F701-B2F3-43EF-79A380C617AF}"/>
              </a:ext>
            </a:extLst>
          </p:cNvPr>
          <p:cNvSpPr>
            <a:spLocks noChangeArrowheads="1"/>
          </p:cNvSpPr>
          <p:nvPr/>
        </p:nvSpPr>
        <p:spPr bwMode="auto">
          <a:xfrm>
            <a:off x="0" y="2390775"/>
            <a:ext cx="9144000" cy="0"/>
          </a:xfrm>
          <a:prstGeom prst="rect">
            <a:avLst/>
          </a:prstGeom>
          <a:noFill/>
          <a:ln w="9525">
            <a:noFill/>
            <a:miter lim="800000"/>
            <a:headEnd/>
            <a:tailEnd/>
          </a:ln>
          <a:effectLst/>
        </p:spPr>
        <p:txBody>
          <a:bodyPr wrap="none" anchor="ctr">
            <a:spAutoFit/>
          </a:bodyPr>
          <a:lstStyle/>
          <a:p>
            <a:pPr>
              <a:defRPr/>
            </a:pPr>
            <a:endParaRPr lang="ru-RU">
              <a:effectLst>
                <a:outerShdw blurRad="38100" dist="38100" dir="2700000" algn="tl">
                  <a:srgbClr val="000000">
                    <a:alpha val="43137"/>
                  </a:srgbClr>
                </a:outerShdw>
              </a:effectLst>
            </a:endParaRPr>
          </a:p>
        </p:txBody>
      </p:sp>
      <p:graphicFrame>
        <p:nvGraphicFramePr>
          <p:cNvPr id="172037" name="Object 3">
            <a:extLst>
              <a:ext uri="{FF2B5EF4-FFF2-40B4-BE49-F238E27FC236}">
                <a16:creationId xmlns:a16="http://schemas.microsoft.com/office/drawing/2014/main" id="{CC760E0F-7D9E-DC92-60F3-AA596A2CC9DF}"/>
              </a:ext>
            </a:extLst>
          </p:cNvPr>
          <p:cNvGraphicFramePr>
            <a:graphicFrameLocks noChangeAspect="1"/>
          </p:cNvGraphicFramePr>
          <p:nvPr>
            <p:extLst>
              <p:ext uri="{D42A27DB-BD31-4B8C-83A1-F6EECF244321}">
                <p14:modId xmlns:p14="http://schemas.microsoft.com/office/powerpoint/2010/main" val="3999039186"/>
              </p:ext>
            </p:extLst>
          </p:nvPr>
        </p:nvGraphicFramePr>
        <p:xfrm>
          <a:off x="472759" y="3429000"/>
          <a:ext cx="4956014" cy="3139273"/>
        </p:xfrm>
        <a:graphic>
          <a:graphicData uri="http://schemas.openxmlformats.org/presentationml/2006/ole">
            <mc:AlternateContent xmlns:mc="http://schemas.openxmlformats.org/markup-compatibility/2006">
              <mc:Choice xmlns:v="urn:schemas-microsoft-com:vml" Requires="v">
                <p:oleObj name="Точечный рисунок" r:id="rId2" imgW="2914650" imgH="1854200" progId="Paint.Picture">
                  <p:embed/>
                </p:oleObj>
              </mc:Choice>
              <mc:Fallback>
                <p:oleObj name="Точечный рисунок" r:id="rId2" imgW="2914650" imgH="1854200" progId="Paint.Picture">
                  <p:embed/>
                  <p:pic>
                    <p:nvPicPr>
                      <p:cNvPr id="172037" name="Object 3">
                        <a:extLst>
                          <a:ext uri="{FF2B5EF4-FFF2-40B4-BE49-F238E27FC236}">
                            <a16:creationId xmlns:a16="http://schemas.microsoft.com/office/drawing/2014/main" id="{CC760E0F-7D9E-DC92-60F3-AA596A2CC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59" y="3429000"/>
                        <a:ext cx="4956014" cy="3139273"/>
                      </a:xfrm>
                      <a:prstGeom prst="rect">
                        <a:avLst/>
                      </a:prstGeom>
                      <a:noFill/>
                    </p:spPr>
                  </p:pic>
                </p:oleObj>
              </mc:Fallback>
            </mc:AlternateContent>
          </a:graphicData>
        </a:graphic>
      </p:graphicFrame>
      <p:graphicFrame>
        <p:nvGraphicFramePr>
          <p:cNvPr id="172038" name="Object 6">
            <a:extLst>
              <a:ext uri="{FF2B5EF4-FFF2-40B4-BE49-F238E27FC236}">
                <a16:creationId xmlns:a16="http://schemas.microsoft.com/office/drawing/2014/main" id="{14632369-79F3-AD78-9D5B-5B4EC111D238}"/>
              </a:ext>
            </a:extLst>
          </p:cNvPr>
          <p:cNvGraphicFramePr>
            <a:graphicFrameLocks noChangeAspect="1"/>
          </p:cNvGraphicFramePr>
          <p:nvPr>
            <p:extLst>
              <p:ext uri="{D42A27DB-BD31-4B8C-83A1-F6EECF244321}">
                <p14:modId xmlns:p14="http://schemas.microsoft.com/office/powerpoint/2010/main" val="3170692714"/>
              </p:ext>
            </p:extLst>
          </p:nvPr>
        </p:nvGraphicFramePr>
        <p:xfrm>
          <a:off x="267260" y="1790488"/>
          <a:ext cx="2222499" cy="699482"/>
        </p:xfrm>
        <a:graphic>
          <a:graphicData uri="http://schemas.openxmlformats.org/presentationml/2006/ole">
            <mc:AlternateContent xmlns:mc="http://schemas.openxmlformats.org/markup-compatibility/2006">
              <mc:Choice xmlns:v="urn:schemas-microsoft-com:vml" Requires="v">
                <p:oleObj name="Equation" r:id="rId4" imgW="30137100" imgH="9067800" progId="Equation.DSMT4">
                  <p:embed/>
                </p:oleObj>
              </mc:Choice>
              <mc:Fallback>
                <p:oleObj name="Equation" r:id="rId4" imgW="30137100" imgH="9067800" progId="Equation.DSMT4">
                  <p:embed/>
                  <p:pic>
                    <p:nvPicPr>
                      <p:cNvPr id="172038" name="Object 6">
                        <a:extLst>
                          <a:ext uri="{FF2B5EF4-FFF2-40B4-BE49-F238E27FC236}">
                            <a16:creationId xmlns:a16="http://schemas.microsoft.com/office/drawing/2014/main" id="{14632369-79F3-AD78-9D5B-5B4EC111D2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260" y="1790488"/>
                        <a:ext cx="2222499" cy="699482"/>
                      </a:xfrm>
                      <a:prstGeom prst="rect">
                        <a:avLst/>
                      </a:prstGeom>
                      <a:noFill/>
                    </p:spPr>
                  </p:pic>
                </p:oleObj>
              </mc:Fallback>
            </mc:AlternateContent>
          </a:graphicData>
        </a:graphic>
      </p:graphicFrame>
      <p:graphicFrame>
        <p:nvGraphicFramePr>
          <p:cNvPr id="172039" name="Object 5">
            <a:extLst>
              <a:ext uri="{FF2B5EF4-FFF2-40B4-BE49-F238E27FC236}">
                <a16:creationId xmlns:a16="http://schemas.microsoft.com/office/drawing/2014/main" id="{6D786363-A51A-E665-CB05-AB9FC05EE19B}"/>
              </a:ext>
            </a:extLst>
          </p:cNvPr>
          <p:cNvGraphicFramePr>
            <a:graphicFrameLocks noChangeAspect="1"/>
          </p:cNvGraphicFramePr>
          <p:nvPr>
            <p:extLst>
              <p:ext uri="{D42A27DB-BD31-4B8C-83A1-F6EECF244321}">
                <p14:modId xmlns:p14="http://schemas.microsoft.com/office/powerpoint/2010/main" val="3620985352"/>
              </p:ext>
            </p:extLst>
          </p:nvPr>
        </p:nvGraphicFramePr>
        <p:xfrm>
          <a:off x="2757018" y="1764708"/>
          <a:ext cx="5929782" cy="720722"/>
        </p:xfrm>
        <a:graphic>
          <a:graphicData uri="http://schemas.openxmlformats.org/presentationml/2006/ole">
            <mc:AlternateContent xmlns:mc="http://schemas.openxmlformats.org/markup-compatibility/2006">
              <mc:Choice xmlns:v="urn:schemas-microsoft-com:vml" Requires="v">
                <p:oleObj name="Equation" r:id="rId6" imgW="97129600" imgH="11696700" progId="Equation.DSMT4">
                  <p:embed/>
                </p:oleObj>
              </mc:Choice>
              <mc:Fallback>
                <p:oleObj name="Equation" r:id="rId6" imgW="97129600" imgH="11696700" progId="Equation.DSMT4">
                  <p:embed/>
                  <p:pic>
                    <p:nvPicPr>
                      <p:cNvPr id="172039" name="Object 5">
                        <a:extLst>
                          <a:ext uri="{FF2B5EF4-FFF2-40B4-BE49-F238E27FC236}">
                            <a16:creationId xmlns:a16="http://schemas.microsoft.com/office/drawing/2014/main" id="{6D786363-A51A-E665-CB05-AB9FC05EE1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7018" y="1764708"/>
                        <a:ext cx="5929782" cy="720722"/>
                      </a:xfrm>
                      <a:prstGeom prst="rect">
                        <a:avLst/>
                      </a:prstGeom>
                      <a:noFill/>
                    </p:spPr>
                  </p:pic>
                </p:oleObj>
              </mc:Fallback>
            </mc:AlternateContent>
          </a:graphicData>
        </a:graphic>
      </p:graphicFrame>
      <p:graphicFrame>
        <p:nvGraphicFramePr>
          <p:cNvPr id="172040" name="Object 16">
            <a:extLst>
              <a:ext uri="{FF2B5EF4-FFF2-40B4-BE49-F238E27FC236}">
                <a16:creationId xmlns:a16="http://schemas.microsoft.com/office/drawing/2014/main" id="{EF57095D-10AC-E73C-B93A-20024C1A103A}"/>
              </a:ext>
            </a:extLst>
          </p:cNvPr>
          <p:cNvGraphicFramePr>
            <a:graphicFrameLocks noChangeAspect="1"/>
          </p:cNvGraphicFramePr>
          <p:nvPr>
            <p:extLst>
              <p:ext uri="{D42A27DB-BD31-4B8C-83A1-F6EECF244321}">
                <p14:modId xmlns:p14="http://schemas.microsoft.com/office/powerpoint/2010/main" val="1757961234"/>
              </p:ext>
            </p:extLst>
          </p:nvPr>
        </p:nvGraphicFramePr>
        <p:xfrm>
          <a:off x="392646" y="2700478"/>
          <a:ext cx="942343" cy="418819"/>
        </p:xfrm>
        <a:graphic>
          <a:graphicData uri="http://schemas.openxmlformats.org/presentationml/2006/ole">
            <mc:AlternateContent xmlns:mc="http://schemas.openxmlformats.org/markup-compatibility/2006">
              <mc:Choice xmlns:v="urn:schemas-microsoft-com:vml" Requires="v">
                <p:oleObj name="Equation" r:id="rId8" imgW="10820400" imgH="5270500" progId="Equation.DSMT4">
                  <p:embed/>
                </p:oleObj>
              </mc:Choice>
              <mc:Fallback>
                <p:oleObj name="Equation" r:id="rId8" imgW="10820400" imgH="5270500" progId="Equation.DSMT4">
                  <p:embed/>
                  <p:pic>
                    <p:nvPicPr>
                      <p:cNvPr id="172040" name="Object 16">
                        <a:extLst>
                          <a:ext uri="{FF2B5EF4-FFF2-40B4-BE49-F238E27FC236}">
                            <a16:creationId xmlns:a16="http://schemas.microsoft.com/office/drawing/2014/main" id="{EF57095D-10AC-E73C-B93A-20024C1A103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646" y="2700478"/>
                        <a:ext cx="942343" cy="418819"/>
                      </a:xfrm>
                      <a:prstGeom prst="rect">
                        <a:avLst/>
                      </a:prstGeom>
                      <a:solidFill>
                        <a:srgbClr val="FFFF00"/>
                      </a:solidFill>
                    </p:spPr>
                  </p:pic>
                </p:oleObj>
              </mc:Fallback>
            </mc:AlternateContent>
          </a:graphicData>
        </a:graphic>
      </p:graphicFrame>
      <p:graphicFrame>
        <p:nvGraphicFramePr>
          <p:cNvPr id="172041" name="Object 15">
            <a:extLst>
              <a:ext uri="{FF2B5EF4-FFF2-40B4-BE49-F238E27FC236}">
                <a16:creationId xmlns:a16="http://schemas.microsoft.com/office/drawing/2014/main" id="{F9480550-D2FE-B6E2-941B-82CC4291B984}"/>
              </a:ext>
            </a:extLst>
          </p:cNvPr>
          <p:cNvGraphicFramePr>
            <a:graphicFrameLocks noChangeAspect="1"/>
          </p:cNvGraphicFramePr>
          <p:nvPr>
            <p:extLst>
              <p:ext uri="{D42A27DB-BD31-4B8C-83A1-F6EECF244321}">
                <p14:modId xmlns:p14="http://schemas.microsoft.com/office/powerpoint/2010/main" val="1094530116"/>
              </p:ext>
            </p:extLst>
          </p:nvPr>
        </p:nvGraphicFramePr>
        <p:xfrm>
          <a:off x="1894843" y="2631929"/>
          <a:ext cx="4298108" cy="730788"/>
        </p:xfrm>
        <a:graphic>
          <a:graphicData uri="http://schemas.openxmlformats.org/presentationml/2006/ole">
            <mc:AlternateContent xmlns:mc="http://schemas.openxmlformats.org/markup-compatibility/2006">
              <mc:Choice xmlns:v="urn:schemas-microsoft-com:vml" Requires="v">
                <p:oleObj name="Equation" r:id="rId10" imgW="53835300" imgH="9067800" progId="Equation.DSMT4">
                  <p:embed/>
                </p:oleObj>
              </mc:Choice>
              <mc:Fallback>
                <p:oleObj name="Equation" r:id="rId10" imgW="53835300" imgH="9067800" progId="Equation.DSMT4">
                  <p:embed/>
                  <p:pic>
                    <p:nvPicPr>
                      <p:cNvPr id="172041" name="Object 15">
                        <a:extLst>
                          <a:ext uri="{FF2B5EF4-FFF2-40B4-BE49-F238E27FC236}">
                            <a16:creationId xmlns:a16="http://schemas.microsoft.com/office/drawing/2014/main" id="{F9480550-D2FE-B6E2-941B-82CC4291B98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94843" y="2631929"/>
                        <a:ext cx="4298108" cy="730788"/>
                      </a:xfrm>
                      <a:prstGeom prst="rect">
                        <a:avLst/>
                      </a:prstGeom>
                      <a:noFill/>
                    </p:spPr>
                  </p:pic>
                </p:oleObj>
              </mc:Fallback>
            </mc:AlternateContent>
          </a:graphicData>
        </a:graphic>
      </p:graphicFrame>
      <p:graphicFrame>
        <p:nvGraphicFramePr>
          <p:cNvPr id="172042" name="Object 14">
            <a:extLst>
              <a:ext uri="{FF2B5EF4-FFF2-40B4-BE49-F238E27FC236}">
                <a16:creationId xmlns:a16="http://schemas.microsoft.com/office/drawing/2014/main" id="{FBF127A4-F6B9-62F6-7D48-BD1D8E858BCF}"/>
              </a:ext>
            </a:extLst>
          </p:cNvPr>
          <p:cNvGraphicFramePr>
            <a:graphicFrameLocks noChangeAspect="1"/>
          </p:cNvGraphicFramePr>
          <p:nvPr>
            <p:extLst>
              <p:ext uri="{D42A27DB-BD31-4B8C-83A1-F6EECF244321}">
                <p14:modId xmlns:p14="http://schemas.microsoft.com/office/powerpoint/2010/main" val="2663597103"/>
              </p:ext>
            </p:extLst>
          </p:nvPr>
        </p:nvGraphicFramePr>
        <p:xfrm>
          <a:off x="6752805" y="2700478"/>
          <a:ext cx="1125537" cy="484074"/>
        </p:xfrm>
        <a:graphic>
          <a:graphicData uri="http://schemas.openxmlformats.org/presentationml/2006/ole">
            <mc:AlternateContent xmlns:mc="http://schemas.openxmlformats.org/markup-compatibility/2006">
              <mc:Choice xmlns:v="urn:schemas-microsoft-com:vml" Requires="v">
                <p:oleObj name="Equation" r:id="rId12" imgW="12293600" imgH="5270500" progId="Equation.DSMT4">
                  <p:embed/>
                </p:oleObj>
              </mc:Choice>
              <mc:Fallback>
                <p:oleObj name="Equation" r:id="rId12" imgW="12293600" imgH="5270500" progId="Equation.DSMT4">
                  <p:embed/>
                  <p:pic>
                    <p:nvPicPr>
                      <p:cNvPr id="172042" name="Object 14">
                        <a:extLst>
                          <a:ext uri="{FF2B5EF4-FFF2-40B4-BE49-F238E27FC236}">
                            <a16:creationId xmlns:a16="http://schemas.microsoft.com/office/drawing/2014/main" id="{FBF127A4-F6B9-62F6-7D48-BD1D8E858BC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52805" y="2700478"/>
                        <a:ext cx="1125537" cy="484074"/>
                      </a:xfrm>
                      <a:prstGeom prst="rect">
                        <a:avLst/>
                      </a:prstGeom>
                      <a:solidFill>
                        <a:srgbClr val="FFFF00"/>
                      </a:solidFill>
                    </p:spPr>
                  </p:pic>
                </p:oleObj>
              </mc:Fallback>
            </mc:AlternateContent>
          </a:graphicData>
        </a:graphic>
      </p:graphicFrame>
      <p:graphicFrame>
        <p:nvGraphicFramePr>
          <p:cNvPr id="172043" name="Object 13">
            <a:extLst>
              <a:ext uri="{FF2B5EF4-FFF2-40B4-BE49-F238E27FC236}">
                <a16:creationId xmlns:a16="http://schemas.microsoft.com/office/drawing/2014/main" id="{9D15A51F-F2AA-FDC4-D877-9E7127BD7CDB}"/>
              </a:ext>
            </a:extLst>
          </p:cNvPr>
          <p:cNvGraphicFramePr>
            <a:graphicFrameLocks noChangeAspect="1"/>
          </p:cNvGraphicFramePr>
          <p:nvPr>
            <p:extLst>
              <p:ext uri="{D42A27DB-BD31-4B8C-83A1-F6EECF244321}">
                <p14:modId xmlns:p14="http://schemas.microsoft.com/office/powerpoint/2010/main" val="1283948405"/>
              </p:ext>
            </p:extLst>
          </p:nvPr>
        </p:nvGraphicFramePr>
        <p:xfrm>
          <a:off x="6480809" y="3646658"/>
          <a:ext cx="1018421" cy="484074"/>
        </p:xfrm>
        <a:graphic>
          <a:graphicData uri="http://schemas.openxmlformats.org/presentationml/2006/ole">
            <mc:AlternateContent xmlns:mc="http://schemas.openxmlformats.org/markup-compatibility/2006">
              <mc:Choice xmlns:v="urn:schemas-microsoft-com:vml" Requires="v">
                <p:oleObj name="Equation" r:id="rId14" imgW="11696700" imgH="5270500" progId="Equation.DSMT4">
                  <p:embed/>
                </p:oleObj>
              </mc:Choice>
              <mc:Fallback>
                <p:oleObj name="Equation" r:id="rId14" imgW="11696700" imgH="5270500" progId="Equation.DSMT4">
                  <p:embed/>
                  <p:pic>
                    <p:nvPicPr>
                      <p:cNvPr id="172043" name="Object 13">
                        <a:extLst>
                          <a:ext uri="{FF2B5EF4-FFF2-40B4-BE49-F238E27FC236}">
                            <a16:creationId xmlns:a16="http://schemas.microsoft.com/office/drawing/2014/main" id="{9D15A51F-F2AA-FDC4-D877-9E7127BD7CD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80809" y="3646658"/>
                        <a:ext cx="1018421" cy="484074"/>
                      </a:xfrm>
                      <a:prstGeom prst="rect">
                        <a:avLst/>
                      </a:prstGeom>
                      <a:noFill/>
                    </p:spPr>
                  </p:pic>
                </p:oleObj>
              </mc:Fallback>
            </mc:AlternateContent>
          </a:graphicData>
        </a:graphic>
      </p:graphicFrame>
      <p:graphicFrame>
        <p:nvGraphicFramePr>
          <p:cNvPr id="172044" name="Object 12">
            <a:extLst>
              <a:ext uri="{FF2B5EF4-FFF2-40B4-BE49-F238E27FC236}">
                <a16:creationId xmlns:a16="http://schemas.microsoft.com/office/drawing/2014/main" id="{92669823-6270-CE26-EAFD-2F06C1E8CA9A}"/>
              </a:ext>
            </a:extLst>
          </p:cNvPr>
          <p:cNvGraphicFramePr>
            <a:graphicFrameLocks noChangeAspect="1"/>
          </p:cNvGraphicFramePr>
          <p:nvPr>
            <p:extLst>
              <p:ext uri="{D42A27DB-BD31-4B8C-83A1-F6EECF244321}">
                <p14:modId xmlns:p14="http://schemas.microsoft.com/office/powerpoint/2010/main" val="949469703"/>
              </p:ext>
            </p:extLst>
          </p:nvPr>
        </p:nvGraphicFramePr>
        <p:xfrm>
          <a:off x="5644196" y="4561356"/>
          <a:ext cx="3027045" cy="390353"/>
        </p:xfrm>
        <a:graphic>
          <a:graphicData uri="http://schemas.openxmlformats.org/presentationml/2006/ole">
            <mc:AlternateContent xmlns:mc="http://schemas.openxmlformats.org/markup-compatibility/2006">
              <mc:Choice xmlns:v="urn:schemas-microsoft-com:vml" Requires="v">
                <p:oleObj name="Equation" r:id="rId16" imgW="35699700" imgH="4686300" progId="Equation.DSMT4">
                  <p:embed/>
                </p:oleObj>
              </mc:Choice>
              <mc:Fallback>
                <p:oleObj name="Equation" r:id="rId16" imgW="35699700" imgH="4686300" progId="Equation.DSMT4">
                  <p:embed/>
                  <p:pic>
                    <p:nvPicPr>
                      <p:cNvPr id="172044" name="Object 12">
                        <a:extLst>
                          <a:ext uri="{FF2B5EF4-FFF2-40B4-BE49-F238E27FC236}">
                            <a16:creationId xmlns:a16="http://schemas.microsoft.com/office/drawing/2014/main" id="{92669823-6270-CE26-EAFD-2F06C1E8CA9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44196" y="4561356"/>
                        <a:ext cx="3027045" cy="390353"/>
                      </a:xfrm>
                      <a:prstGeom prst="rect">
                        <a:avLst/>
                      </a:prstGeom>
                      <a:noFill/>
                    </p:spPr>
                  </p:pic>
                </p:oleObj>
              </mc:Fallback>
            </mc:AlternateContent>
          </a:graphicData>
        </a:graphic>
      </p:graphicFrame>
      <p:graphicFrame>
        <p:nvGraphicFramePr>
          <p:cNvPr id="172045" name="Object 11">
            <a:extLst>
              <a:ext uri="{FF2B5EF4-FFF2-40B4-BE49-F238E27FC236}">
                <a16:creationId xmlns:a16="http://schemas.microsoft.com/office/drawing/2014/main" id="{8B2C4B23-4F5F-522C-AA59-6FDED06D6840}"/>
              </a:ext>
            </a:extLst>
          </p:cNvPr>
          <p:cNvGraphicFramePr>
            <a:graphicFrameLocks noChangeAspect="1"/>
          </p:cNvGraphicFramePr>
          <p:nvPr>
            <p:extLst>
              <p:ext uri="{D42A27DB-BD31-4B8C-83A1-F6EECF244321}">
                <p14:modId xmlns:p14="http://schemas.microsoft.com/office/powerpoint/2010/main" val="1205930714"/>
              </p:ext>
            </p:extLst>
          </p:nvPr>
        </p:nvGraphicFramePr>
        <p:xfrm>
          <a:off x="5923220" y="5274505"/>
          <a:ext cx="2133600" cy="411087"/>
        </p:xfrm>
        <a:graphic>
          <a:graphicData uri="http://schemas.openxmlformats.org/presentationml/2006/ole">
            <mc:AlternateContent xmlns:mc="http://schemas.openxmlformats.org/markup-compatibility/2006">
              <mc:Choice xmlns:v="urn:schemas-microsoft-com:vml" Requires="v">
                <p:oleObj name="Equation" r:id="rId18" imgW="23406100" imgH="4686300" progId="Equation.DSMT4">
                  <p:embed/>
                </p:oleObj>
              </mc:Choice>
              <mc:Fallback>
                <p:oleObj name="Equation" r:id="rId18" imgW="23406100" imgH="4686300" progId="Equation.DSMT4">
                  <p:embed/>
                  <p:pic>
                    <p:nvPicPr>
                      <p:cNvPr id="172045" name="Object 11">
                        <a:extLst>
                          <a:ext uri="{FF2B5EF4-FFF2-40B4-BE49-F238E27FC236}">
                            <a16:creationId xmlns:a16="http://schemas.microsoft.com/office/drawing/2014/main" id="{8B2C4B23-4F5F-522C-AA59-6FDED06D684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923220" y="5274505"/>
                        <a:ext cx="2133600" cy="411087"/>
                      </a:xfrm>
                      <a:prstGeom prst="rect">
                        <a:avLst/>
                      </a:prstGeom>
                      <a:noFill/>
                    </p:spPr>
                  </p:pic>
                </p:oleObj>
              </mc:Fallback>
            </mc:AlternateContent>
          </a:graphicData>
        </a:graphic>
      </p:graphicFrame>
      <p:graphicFrame>
        <p:nvGraphicFramePr>
          <p:cNvPr id="172046" name="Object 10">
            <a:extLst>
              <a:ext uri="{FF2B5EF4-FFF2-40B4-BE49-F238E27FC236}">
                <a16:creationId xmlns:a16="http://schemas.microsoft.com/office/drawing/2014/main" id="{0B452DC2-0D21-D76B-AD95-536CF1E68BC8}"/>
              </a:ext>
            </a:extLst>
          </p:cNvPr>
          <p:cNvGraphicFramePr>
            <a:graphicFrameLocks noChangeAspect="1"/>
          </p:cNvGraphicFramePr>
          <p:nvPr>
            <p:extLst>
              <p:ext uri="{D42A27DB-BD31-4B8C-83A1-F6EECF244321}">
                <p14:modId xmlns:p14="http://schemas.microsoft.com/office/powerpoint/2010/main" val="3672103424"/>
              </p:ext>
            </p:extLst>
          </p:nvPr>
        </p:nvGraphicFramePr>
        <p:xfrm>
          <a:off x="6553200" y="5877998"/>
          <a:ext cx="1062237" cy="306174"/>
        </p:xfrm>
        <a:graphic>
          <a:graphicData uri="http://schemas.openxmlformats.org/presentationml/2006/ole">
            <mc:AlternateContent xmlns:mc="http://schemas.openxmlformats.org/markup-compatibility/2006">
              <mc:Choice xmlns:v="urn:schemas-microsoft-com:vml" Requires="v">
                <p:oleObj name="Equation" r:id="rId20" imgW="15798800" imgH="4686300" progId="Equation.DSMT4">
                  <p:embed/>
                </p:oleObj>
              </mc:Choice>
              <mc:Fallback>
                <p:oleObj name="Equation" r:id="rId20" imgW="15798800" imgH="4686300" progId="Equation.DSMT4">
                  <p:embed/>
                  <p:pic>
                    <p:nvPicPr>
                      <p:cNvPr id="172046" name="Object 10">
                        <a:extLst>
                          <a:ext uri="{FF2B5EF4-FFF2-40B4-BE49-F238E27FC236}">
                            <a16:creationId xmlns:a16="http://schemas.microsoft.com/office/drawing/2014/main" id="{0B452DC2-0D21-D76B-AD95-536CF1E68BC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553200" y="5877998"/>
                        <a:ext cx="1062237" cy="306174"/>
                      </a:xfrm>
                      <a:prstGeom prst="rect">
                        <a:avLst/>
                      </a:prstGeom>
                      <a:noFill/>
                    </p:spPr>
                  </p:pic>
                </p:oleObj>
              </mc:Fallback>
            </mc:AlternateContent>
          </a:graphicData>
        </a:graphic>
      </p:graphicFrame>
      <p:sp>
        <p:nvSpPr>
          <p:cNvPr id="172047" name="Rectangle 18">
            <a:extLst>
              <a:ext uri="{FF2B5EF4-FFF2-40B4-BE49-F238E27FC236}">
                <a16:creationId xmlns:a16="http://schemas.microsoft.com/office/drawing/2014/main" id="{7CA3FFAB-8AC6-7649-F202-AB378CDC679B}"/>
              </a:ext>
            </a:extLst>
          </p:cNvPr>
          <p:cNvSpPr>
            <a:spLocks noChangeArrowheads="1"/>
          </p:cNvSpPr>
          <p:nvPr/>
        </p:nvSpPr>
        <p:spPr bwMode="auto">
          <a:xfrm>
            <a:off x="4329113" y="1843088"/>
            <a:ext cx="4841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DE" sz="1200">
                <a:latin typeface="Times New Roman CYR" charset="-52"/>
                <a:cs typeface="Times New Roman" panose="02020603050405020304" pitchFamily="18" charset="0"/>
              </a:rPr>
              <a:t>:      </a:t>
            </a:r>
            <a:endParaRPr lang="en-US" altLang="en-DE"/>
          </a:p>
        </p:txBody>
      </p:sp>
      <p:sp>
        <p:nvSpPr>
          <p:cNvPr id="172048" name="Rectangle 21">
            <a:extLst>
              <a:ext uri="{FF2B5EF4-FFF2-40B4-BE49-F238E27FC236}">
                <a16:creationId xmlns:a16="http://schemas.microsoft.com/office/drawing/2014/main" id="{5B050C8F-8171-DC7D-9B2B-A0F777F58B36}"/>
              </a:ext>
            </a:extLst>
          </p:cNvPr>
          <p:cNvSpPr>
            <a:spLocks noChangeArrowheads="1"/>
          </p:cNvSpPr>
          <p:nvPr/>
        </p:nvSpPr>
        <p:spPr bwMode="auto">
          <a:xfrm>
            <a:off x="4414838" y="3803650"/>
            <a:ext cx="3127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DE" sz="1200">
                <a:latin typeface="Times New Roman CYR" charset="-52"/>
                <a:cs typeface="Times New Roman" panose="02020603050405020304" pitchFamily="18" charset="0"/>
              </a:rPr>
              <a:t>,  </a:t>
            </a:r>
            <a:endParaRPr lang="en-US" altLang="en-DE"/>
          </a:p>
        </p:txBody>
      </p:sp>
      <p:sp>
        <p:nvSpPr>
          <p:cNvPr id="3" name="TextBox 2">
            <a:extLst>
              <a:ext uri="{FF2B5EF4-FFF2-40B4-BE49-F238E27FC236}">
                <a16:creationId xmlns:a16="http://schemas.microsoft.com/office/drawing/2014/main" id="{F0A661CD-29E0-322B-7910-A5BE7B9CF5E3}"/>
              </a:ext>
            </a:extLst>
          </p:cNvPr>
          <p:cNvSpPr txBox="1"/>
          <p:nvPr/>
        </p:nvSpPr>
        <p:spPr>
          <a:xfrm>
            <a:off x="1523081" y="1199981"/>
            <a:ext cx="7060850" cy="3682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eaLnBrk="1" hangingPunct="1">
              <a:lnSpc>
                <a:spcPct val="140000"/>
              </a:lnSpc>
            </a:pPr>
            <a:r>
              <a:rPr lang="en-US" altLang="en-DE" sz="1400" dirty="0">
                <a:solidFill>
                  <a:srgbClr val="0020B8"/>
                </a:solidFill>
                <a:cs typeface="Arial" panose="020B0604020202020204" pitchFamily="34" charset="0"/>
              </a:rPr>
              <a:t>Shul'ga N.F., Fomin S.P.,  JETP Lett. 63 (1996) 873;  JETP 86 (1998) 32;  NIM B145 (1998) 73.</a:t>
            </a:r>
            <a:endParaRPr lang="ru-RU" altLang="en-DE" sz="1400" dirty="0">
              <a:solidFill>
                <a:srgbClr val="0020B8"/>
              </a:solidFill>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a:extLst>
              <a:ext uri="{FF2B5EF4-FFF2-40B4-BE49-F238E27FC236}">
                <a16:creationId xmlns:a16="http://schemas.microsoft.com/office/drawing/2014/main" id="{4EFC4FB2-6190-8182-A6F9-CFE89AD347FF}"/>
              </a:ext>
            </a:extLst>
          </p:cNvPr>
          <p:cNvGraphicFramePr>
            <a:graphicFrameLocks noChangeAspect="1"/>
          </p:cNvGraphicFramePr>
          <p:nvPr>
            <p:extLst>
              <p:ext uri="{D42A27DB-BD31-4B8C-83A1-F6EECF244321}">
                <p14:modId xmlns:p14="http://schemas.microsoft.com/office/powerpoint/2010/main" val="2989862164"/>
              </p:ext>
            </p:extLst>
          </p:nvPr>
        </p:nvGraphicFramePr>
        <p:xfrm>
          <a:off x="850899" y="1692946"/>
          <a:ext cx="2520950" cy="717550"/>
        </p:xfrm>
        <a:graphic>
          <a:graphicData uri="http://schemas.openxmlformats.org/presentationml/2006/ole">
            <mc:AlternateContent xmlns:mc="http://schemas.openxmlformats.org/markup-compatibility/2006">
              <mc:Choice xmlns:v="urn:schemas-microsoft-com:vml" Requires="v">
                <p:oleObj name="Equation" r:id="rId2" imgW="35991800" imgH="10236200" progId="Equation.DSMT4">
                  <p:embed/>
                </p:oleObj>
              </mc:Choice>
              <mc:Fallback>
                <p:oleObj name="Equation" r:id="rId2" imgW="35991800" imgH="10236200" progId="Equation.DSMT4">
                  <p:embed/>
                  <p:pic>
                    <p:nvPicPr>
                      <p:cNvPr id="22530" name="Object 2">
                        <a:extLst>
                          <a:ext uri="{FF2B5EF4-FFF2-40B4-BE49-F238E27FC236}">
                            <a16:creationId xmlns:a16="http://schemas.microsoft.com/office/drawing/2014/main" id="{4EFC4FB2-6190-8182-A6F9-CFE89AD34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899" y="1692946"/>
                        <a:ext cx="252095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1" name="Object 3">
            <a:extLst>
              <a:ext uri="{FF2B5EF4-FFF2-40B4-BE49-F238E27FC236}">
                <a16:creationId xmlns:a16="http://schemas.microsoft.com/office/drawing/2014/main" id="{82AD5AFC-D26F-DB75-45DC-16FA0AB00A14}"/>
              </a:ext>
            </a:extLst>
          </p:cNvPr>
          <p:cNvGraphicFramePr>
            <a:graphicFrameLocks noChangeAspect="1"/>
          </p:cNvGraphicFramePr>
          <p:nvPr>
            <p:extLst>
              <p:ext uri="{D42A27DB-BD31-4B8C-83A1-F6EECF244321}">
                <p14:modId xmlns:p14="http://schemas.microsoft.com/office/powerpoint/2010/main" val="3012410364"/>
              </p:ext>
            </p:extLst>
          </p:nvPr>
        </p:nvGraphicFramePr>
        <p:xfrm>
          <a:off x="782083" y="2686062"/>
          <a:ext cx="3297792" cy="760903"/>
        </p:xfrm>
        <a:graphic>
          <a:graphicData uri="http://schemas.openxmlformats.org/presentationml/2006/ole">
            <mc:AlternateContent xmlns:mc="http://schemas.openxmlformats.org/markup-compatibility/2006">
              <mc:Choice xmlns:v="urn:schemas-microsoft-com:vml" Requires="v">
                <p:oleObj name="Equation" r:id="rId4" imgW="45643800" imgH="10528300" progId="Equation.DSMT4">
                  <p:embed/>
                </p:oleObj>
              </mc:Choice>
              <mc:Fallback>
                <p:oleObj name="Equation" r:id="rId4" imgW="45643800" imgH="10528300" progId="Equation.DSMT4">
                  <p:embed/>
                  <p:pic>
                    <p:nvPicPr>
                      <p:cNvPr id="22531" name="Object 3">
                        <a:extLst>
                          <a:ext uri="{FF2B5EF4-FFF2-40B4-BE49-F238E27FC236}">
                            <a16:creationId xmlns:a16="http://schemas.microsoft.com/office/drawing/2014/main" id="{82AD5AFC-D26F-DB75-45DC-16FA0AB00A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083" y="2686062"/>
                        <a:ext cx="3297792" cy="760903"/>
                      </a:xfrm>
                      <a:prstGeom prst="rect">
                        <a:avLst/>
                      </a:prstGeom>
                      <a:noFill/>
                      <a:ln>
                        <a:noFill/>
                      </a:ln>
                      <a:effectLst/>
                    </p:spPr>
                  </p:pic>
                </p:oleObj>
              </mc:Fallback>
            </mc:AlternateContent>
          </a:graphicData>
        </a:graphic>
      </p:graphicFrame>
      <p:graphicFrame>
        <p:nvGraphicFramePr>
          <p:cNvPr id="22532" name="Object 4">
            <a:extLst>
              <a:ext uri="{FF2B5EF4-FFF2-40B4-BE49-F238E27FC236}">
                <a16:creationId xmlns:a16="http://schemas.microsoft.com/office/drawing/2014/main" id="{CABEC92C-E535-DE34-741E-3E9D1A81751E}"/>
              </a:ext>
            </a:extLst>
          </p:cNvPr>
          <p:cNvGraphicFramePr>
            <a:graphicFrameLocks noChangeAspect="1"/>
          </p:cNvGraphicFramePr>
          <p:nvPr>
            <p:extLst>
              <p:ext uri="{D42A27DB-BD31-4B8C-83A1-F6EECF244321}">
                <p14:modId xmlns:p14="http://schemas.microsoft.com/office/powerpoint/2010/main" val="818743033"/>
              </p:ext>
            </p:extLst>
          </p:nvPr>
        </p:nvGraphicFramePr>
        <p:xfrm>
          <a:off x="4787900" y="1278083"/>
          <a:ext cx="3766821" cy="2905825"/>
        </p:xfrm>
        <a:graphic>
          <a:graphicData uri="http://schemas.openxmlformats.org/presentationml/2006/ole">
            <mc:AlternateContent xmlns:mc="http://schemas.openxmlformats.org/markup-compatibility/2006">
              <mc:Choice xmlns:v="urn:schemas-microsoft-com:vml" Requires="v">
                <p:oleObj name="Image" r:id="rId6" imgW="4832350" imgH="3683000" progId="Photoshop.Image.8">
                  <p:embed/>
                </p:oleObj>
              </mc:Choice>
              <mc:Fallback>
                <p:oleObj name="Image" r:id="rId6" imgW="4832350" imgH="3683000" progId="Photoshop.Image.8">
                  <p:embed/>
                  <p:pic>
                    <p:nvPicPr>
                      <p:cNvPr id="22532" name="Object 4">
                        <a:extLst>
                          <a:ext uri="{FF2B5EF4-FFF2-40B4-BE49-F238E27FC236}">
                            <a16:creationId xmlns:a16="http://schemas.microsoft.com/office/drawing/2014/main" id="{CABEC92C-E535-DE34-741E-3E9D1A8175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7900" y="1278083"/>
                        <a:ext cx="3766821" cy="2905825"/>
                      </a:xfrm>
                      <a:prstGeom prst="rect">
                        <a:avLst/>
                      </a:prstGeom>
                      <a:noFill/>
                      <a:ln>
                        <a:noFill/>
                      </a:ln>
                      <a:effectLst/>
                    </p:spPr>
                  </p:pic>
                </p:oleObj>
              </mc:Fallback>
            </mc:AlternateContent>
          </a:graphicData>
        </a:graphic>
      </p:graphicFrame>
      <p:graphicFrame>
        <p:nvGraphicFramePr>
          <p:cNvPr id="22533" name="Object 5">
            <a:extLst>
              <a:ext uri="{FF2B5EF4-FFF2-40B4-BE49-F238E27FC236}">
                <a16:creationId xmlns:a16="http://schemas.microsoft.com/office/drawing/2014/main" id="{722F5DF1-D207-B2B6-7747-238242689AE2}"/>
              </a:ext>
            </a:extLst>
          </p:cNvPr>
          <p:cNvGraphicFramePr>
            <a:graphicFrameLocks noChangeAspect="1"/>
          </p:cNvGraphicFramePr>
          <p:nvPr>
            <p:extLst>
              <p:ext uri="{D42A27DB-BD31-4B8C-83A1-F6EECF244321}">
                <p14:modId xmlns:p14="http://schemas.microsoft.com/office/powerpoint/2010/main" val="2579985037"/>
              </p:ext>
            </p:extLst>
          </p:nvPr>
        </p:nvGraphicFramePr>
        <p:xfrm>
          <a:off x="452504" y="3823087"/>
          <a:ext cx="7254741" cy="1293902"/>
        </p:xfrm>
        <a:graphic>
          <a:graphicData uri="http://schemas.openxmlformats.org/presentationml/2006/ole">
            <mc:AlternateContent xmlns:mc="http://schemas.openxmlformats.org/markup-compatibility/2006">
              <mc:Choice xmlns:v="urn:schemas-microsoft-com:vml" Requires="v">
                <p:oleObj name="Equation" r:id="rId8" imgW="100063300" imgH="17843500" progId="Equation.DSMT4">
                  <p:embed/>
                </p:oleObj>
              </mc:Choice>
              <mc:Fallback>
                <p:oleObj name="Equation" r:id="rId8" imgW="100063300" imgH="17843500" progId="Equation.DSMT4">
                  <p:embed/>
                  <p:pic>
                    <p:nvPicPr>
                      <p:cNvPr id="22533" name="Object 5">
                        <a:extLst>
                          <a:ext uri="{FF2B5EF4-FFF2-40B4-BE49-F238E27FC236}">
                            <a16:creationId xmlns:a16="http://schemas.microsoft.com/office/drawing/2014/main" id="{722F5DF1-D207-B2B6-7747-238242689AE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504" y="3823087"/>
                        <a:ext cx="7254741" cy="1293902"/>
                      </a:xfrm>
                      <a:prstGeom prst="rect">
                        <a:avLst/>
                      </a:prstGeom>
                      <a:noFill/>
                      <a:ln>
                        <a:noFill/>
                      </a:ln>
                      <a:effectLst/>
                    </p:spPr>
                  </p:pic>
                </p:oleObj>
              </mc:Fallback>
            </mc:AlternateContent>
          </a:graphicData>
        </a:graphic>
      </p:graphicFrame>
      <p:graphicFrame>
        <p:nvGraphicFramePr>
          <p:cNvPr id="22534" name="Object 6">
            <a:extLst>
              <a:ext uri="{FF2B5EF4-FFF2-40B4-BE49-F238E27FC236}">
                <a16:creationId xmlns:a16="http://schemas.microsoft.com/office/drawing/2014/main" id="{B5145561-AC71-B54B-C33F-E7B5582CBD28}"/>
              </a:ext>
            </a:extLst>
          </p:cNvPr>
          <p:cNvGraphicFramePr>
            <a:graphicFrameLocks noChangeAspect="1"/>
          </p:cNvGraphicFramePr>
          <p:nvPr>
            <p:extLst>
              <p:ext uri="{D42A27DB-BD31-4B8C-83A1-F6EECF244321}">
                <p14:modId xmlns:p14="http://schemas.microsoft.com/office/powerpoint/2010/main" val="3396187283"/>
              </p:ext>
            </p:extLst>
          </p:nvPr>
        </p:nvGraphicFramePr>
        <p:xfrm>
          <a:off x="737708" y="5070705"/>
          <a:ext cx="2634141" cy="433957"/>
        </p:xfrm>
        <a:graphic>
          <a:graphicData uri="http://schemas.openxmlformats.org/presentationml/2006/ole">
            <mc:AlternateContent xmlns:mc="http://schemas.openxmlformats.org/markup-compatibility/2006">
              <mc:Choice xmlns:v="urn:schemas-microsoft-com:vml" Requires="v">
                <p:oleObj name="Equation" r:id="rId10" imgW="35394900" imgH="5854700" progId="Equation.DSMT4">
                  <p:embed/>
                </p:oleObj>
              </mc:Choice>
              <mc:Fallback>
                <p:oleObj name="Equation" r:id="rId10" imgW="35394900" imgH="5854700" progId="Equation.DSMT4">
                  <p:embed/>
                  <p:pic>
                    <p:nvPicPr>
                      <p:cNvPr id="22534" name="Object 6">
                        <a:extLst>
                          <a:ext uri="{FF2B5EF4-FFF2-40B4-BE49-F238E27FC236}">
                            <a16:creationId xmlns:a16="http://schemas.microsoft.com/office/drawing/2014/main" id="{B5145561-AC71-B54B-C33F-E7B5582CBD2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7708" y="5070705"/>
                        <a:ext cx="2634141" cy="433957"/>
                      </a:xfrm>
                      <a:prstGeom prst="rect">
                        <a:avLst/>
                      </a:prstGeom>
                      <a:noFill/>
                      <a:ln>
                        <a:noFill/>
                      </a:ln>
                      <a:effectLst/>
                    </p:spPr>
                  </p:pic>
                </p:oleObj>
              </mc:Fallback>
            </mc:AlternateContent>
          </a:graphicData>
        </a:graphic>
      </p:graphicFrame>
      <p:sp>
        <p:nvSpPr>
          <p:cNvPr id="22536" name="Text Box 8">
            <a:extLst>
              <a:ext uri="{FF2B5EF4-FFF2-40B4-BE49-F238E27FC236}">
                <a16:creationId xmlns:a16="http://schemas.microsoft.com/office/drawing/2014/main" id="{10D14BC8-7DA5-FD1C-1101-111A5BEBD2BC}"/>
              </a:ext>
            </a:extLst>
          </p:cNvPr>
          <p:cNvSpPr txBox="1">
            <a:spLocks noChangeArrowheads="1"/>
          </p:cNvSpPr>
          <p:nvPr/>
        </p:nvSpPr>
        <p:spPr bwMode="auto">
          <a:xfrm>
            <a:off x="398462" y="5814786"/>
            <a:ext cx="83470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DE" sz="1600" dirty="0">
                <a:solidFill>
                  <a:srgbClr val="0020B8"/>
                </a:solidFill>
                <a:latin typeface="Calibri" panose="020F0502020204030204" pitchFamily="34" charset="0"/>
                <a:cs typeface="Calibri" panose="020F0502020204030204" pitchFamily="34" charset="0"/>
              </a:rPr>
              <a:t>E.L. Feinberg. </a:t>
            </a:r>
            <a:r>
              <a:rPr lang="en-US" altLang="en-DE" sz="1600" i="1" dirty="0">
                <a:solidFill>
                  <a:srgbClr val="0020B8"/>
                </a:solidFill>
                <a:latin typeface="Calibri" panose="020F0502020204030204" pitchFamily="34" charset="0"/>
                <a:cs typeface="Calibri" panose="020F0502020204030204" pitchFamily="34" charset="0"/>
              </a:rPr>
              <a:t>JETP </a:t>
            </a:r>
            <a:r>
              <a:rPr lang="en-US" altLang="en-DE" sz="1600" dirty="0">
                <a:solidFill>
                  <a:srgbClr val="0020B8"/>
                </a:solidFill>
                <a:latin typeface="Calibri" panose="020F0502020204030204" pitchFamily="34" charset="0"/>
                <a:cs typeface="Calibri" panose="020F0502020204030204" pitchFamily="34" charset="0"/>
              </a:rPr>
              <a:t>50 (1966) 202</a:t>
            </a:r>
            <a:r>
              <a:rPr lang="en-US" altLang="en-DE" sz="1600" i="1" dirty="0">
                <a:solidFill>
                  <a:srgbClr val="0020B8"/>
                </a:solidFill>
                <a:latin typeface="Calibri" panose="020F0502020204030204" pitchFamily="34" charset="0"/>
                <a:cs typeface="Calibri" panose="020F0502020204030204" pitchFamily="34" charset="0"/>
              </a:rPr>
              <a:t>. 	</a:t>
            </a:r>
            <a:r>
              <a:rPr lang="en-US" altLang="en-DE" sz="1600" dirty="0">
                <a:solidFill>
                  <a:srgbClr val="0020B8"/>
                </a:solidFill>
                <a:latin typeface="Calibri" panose="020F0502020204030204" pitchFamily="34" charset="0"/>
                <a:cs typeface="Calibri" panose="020F0502020204030204" pitchFamily="34" charset="0"/>
              </a:rPr>
              <a:t>S.P. Fomin, N.F. Shul’ga. </a:t>
            </a:r>
            <a:r>
              <a:rPr lang="en-US" altLang="en-DE" sz="1600" i="1" dirty="0">
                <a:solidFill>
                  <a:srgbClr val="0020B8"/>
                </a:solidFill>
                <a:latin typeface="Calibri" panose="020F0502020204030204" pitchFamily="34" charset="0"/>
                <a:cs typeface="Calibri" panose="020F0502020204030204" pitchFamily="34" charset="0"/>
              </a:rPr>
              <a:t>Phys. Lett. A </a:t>
            </a:r>
            <a:r>
              <a:rPr lang="en-US" altLang="en-DE" sz="1600" dirty="0">
                <a:solidFill>
                  <a:srgbClr val="0020B8"/>
                </a:solidFill>
                <a:latin typeface="Calibri" panose="020F0502020204030204" pitchFamily="34" charset="0"/>
                <a:cs typeface="Calibri" panose="020F0502020204030204" pitchFamily="34" charset="0"/>
              </a:rPr>
              <a:t>114 (1986) 148.</a:t>
            </a:r>
            <a:endParaRPr lang="ru-RU" altLang="en-DE" sz="1600" dirty="0">
              <a:solidFill>
                <a:srgbClr val="0020B8"/>
              </a:solidFill>
              <a:latin typeface="Calibri" panose="020F0502020204030204" pitchFamily="34" charset="0"/>
              <a:cs typeface="Calibri" panose="020F0502020204030204" pitchFamily="34" charset="0"/>
            </a:endParaRPr>
          </a:p>
          <a:p>
            <a:pPr algn="r"/>
            <a:r>
              <a:rPr lang="en-US" altLang="en-DE" sz="1600" i="1" dirty="0">
                <a:solidFill>
                  <a:srgbClr val="0020B8"/>
                </a:solidFill>
                <a:latin typeface="Calibri" panose="020F0502020204030204" pitchFamily="34" charset="0"/>
                <a:cs typeface="Calibri" panose="020F0502020204030204" pitchFamily="34" charset="0"/>
              </a:rPr>
              <a:t>  </a:t>
            </a:r>
            <a:r>
              <a:rPr lang="en-US" altLang="en-DE" sz="1600" dirty="0">
                <a:solidFill>
                  <a:srgbClr val="0020B8"/>
                </a:solidFill>
                <a:latin typeface="Calibri" panose="020F0502020204030204" pitchFamily="34" charset="0"/>
                <a:cs typeface="Calibri" panose="020F0502020204030204" pitchFamily="34" charset="0"/>
              </a:rPr>
              <a:t>A.I. </a:t>
            </a:r>
            <a:r>
              <a:rPr lang="en-US" altLang="en-DE" sz="1600" dirty="0" err="1">
                <a:solidFill>
                  <a:srgbClr val="0020B8"/>
                </a:solidFill>
                <a:latin typeface="Calibri" panose="020F0502020204030204" pitchFamily="34" charset="0"/>
                <a:cs typeface="Calibri" panose="020F0502020204030204" pitchFamily="34" charset="0"/>
              </a:rPr>
              <a:t>Akhiezer</a:t>
            </a:r>
            <a:r>
              <a:rPr lang="en-US" altLang="en-DE" sz="1600" dirty="0">
                <a:solidFill>
                  <a:srgbClr val="0020B8"/>
                </a:solidFill>
                <a:latin typeface="Calibri" panose="020F0502020204030204" pitchFamily="34" charset="0"/>
                <a:cs typeface="Calibri" panose="020F0502020204030204" pitchFamily="34" charset="0"/>
              </a:rPr>
              <a:t>, N.F. Shul’ga. </a:t>
            </a:r>
            <a:r>
              <a:rPr lang="en-US" altLang="en-DE" sz="1600" i="1" dirty="0" err="1">
                <a:solidFill>
                  <a:srgbClr val="0020B8"/>
                </a:solidFill>
                <a:latin typeface="Calibri" panose="020F0502020204030204" pitchFamily="34" charset="0"/>
                <a:cs typeface="Calibri" panose="020F0502020204030204" pitchFamily="34" charset="0"/>
              </a:rPr>
              <a:t>Sov</a:t>
            </a:r>
            <a:r>
              <a:rPr lang="en-US" altLang="en-DE" sz="1600" i="1" dirty="0">
                <a:solidFill>
                  <a:srgbClr val="0020B8"/>
                </a:solidFill>
                <a:latin typeface="Calibri" panose="020F0502020204030204" pitchFamily="34" charset="0"/>
                <a:cs typeface="Calibri" panose="020F0502020204030204" pitchFamily="34" charset="0"/>
              </a:rPr>
              <a:t>. Phys. </a:t>
            </a:r>
            <a:r>
              <a:rPr lang="en-US" altLang="en-DE" sz="1600" i="1" dirty="0" err="1">
                <a:solidFill>
                  <a:srgbClr val="0020B8"/>
                </a:solidFill>
                <a:latin typeface="Calibri" panose="020F0502020204030204" pitchFamily="34" charset="0"/>
                <a:cs typeface="Calibri" panose="020F0502020204030204" pitchFamily="34" charset="0"/>
              </a:rPr>
              <a:t>Uspekhi</a:t>
            </a:r>
            <a:r>
              <a:rPr lang="en-US" altLang="en-DE" sz="1600" i="1" dirty="0">
                <a:solidFill>
                  <a:srgbClr val="0020B8"/>
                </a:solidFill>
                <a:latin typeface="Calibri" panose="020F0502020204030204" pitchFamily="34" charset="0"/>
                <a:cs typeface="Calibri" panose="020F0502020204030204" pitchFamily="34" charset="0"/>
              </a:rPr>
              <a:t>, </a:t>
            </a:r>
            <a:r>
              <a:rPr lang="en-US" altLang="en-DE" sz="1600" dirty="0">
                <a:solidFill>
                  <a:srgbClr val="0020B8"/>
                </a:solidFill>
                <a:latin typeface="Calibri" panose="020F0502020204030204" pitchFamily="34" charset="0"/>
                <a:cs typeface="Calibri" panose="020F0502020204030204" pitchFamily="34" charset="0"/>
              </a:rPr>
              <a:t>30 (1987) 197.</a:t>
            </a:r>
          </a:p>
        </p:txBody>
      </p:sp>
      <p:sp>
        <p:nvSpPr>
          <p:cNvPr id="22537" name="Text Box 9">
            <a:extLst>
              <a:ext uri="{FF2B5EF4-FFF2-40B4-BE49-F238E27FC236}">
                <a16:creationId xmlns:a16="http://schemas.microsoft.com/office/drawing/2014/main" id="{D28CC2D9-B07A-5F2E-7DE5-97835490D48C}"/>
              </a:ext>
            </a:extLst>
          </p:cNvPr>
          <p:cNvSpPr txBox="1">
            <a:spLocks noChangeArrowheads="1"/>
          </p:cNvSpPr>
          <p:nvPr/>
        </p:nvSpPr>
        <p:spPr bwMode="auto">
          <a:xfrm>
            <a:off x="594360" y="701213"/>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DE" sz="2400" b="1" dirty="0">
                <a:solidFill>
                  <a:srgbClr val="CC7A25"/>
                </a:solidFill>
                <a:latin typeface="Calibri" panose="020F0502020204030204" pitchFamily="34" charset="0"/>
                <a:cs typeface="Calibri" panose="020F0502020204030204" pitchFamily="34" charset="0"/>
              </a:rPr>
              <a:t>Evolution of electromagnetic field at electron’s scattering</a:t>
            </a:r>
            <a:endParaRPr lang="ru-RU" altLang="en-DE" sz="2400" b="1" dirty="0">
              <a:solidFill>
                <a:srgbClr val="CC7A25"/>
              </a:solidFill>
              <a:latin typeface="Calibri" panose="020F0502020204030204" pitchFamily="34" charset="0"/>
              <a:cs typeface="Calibri" panose="020F0502020204030204" pitchFamily="34" charset="0"/>
            </a:endParaRPr>
          </a:p>
        </p:txBody>
      </p:sp>
      <p:graphicFrame>
        <p:nvGraphicFramePr>
          <p:cNvPr id="2" name="Object 19">
            <a:extLst>
              <a:ext uri="{FF2B5EF4-FFF2-40B4-BE49-F238E27FC236}">
                <a16:creationId xmlns:a16="http://schemas.microsoft.com/office/drawing/2014/main" id="{40E63C0B-4DA7-EF85-70C4-2A41DC8C815B}"/>
              </a:ext>
            </a:extLst>
          </p:cNvPr>
          <p:cNvGraphicFramePr>
            <a:graphicFrameLocks noChangeAspect="1"/>
          </p:cNvGraphicFramePr>
          <p:nvPr>
            <p:extLst>
              <p:ext uri="{D42A27DB-BD31-4B8C-83A1-F6EECF244321}">
                <p14:modId xmlns:p14="http://schemas.microsoft.com/office/powerpoint/2010/main" val="2845922991"/>
              </p:ext>
            </p:extLst>
          </p:nvPr>
        </p:nvGraphicFramePr>
        <p:xfrm>
          <a:off x="4516132" y="5383648"/>
          <a:ext cx="3191113" cy="291595"/>
        </p:xfrm>
        <a:graphic>
          <a:graphicData uri="http://schemas.openxmlformats.org/presentationml/2006/ole">
            <mc:AlternateContent xmlns:mc="http://schemas.openxmlformats.org/markup-compatibility/2006">
              <mc:Choice xmlns:v="urn:schemas-microsoft-com:vml" Requires="v">
                <p:oleObj name="Equation" r:id="rId12" imgW="57048400" imgH="5270500" progId="Equation.DSMT4">
                  <p:embed/>
                </p:oleObj>
              </mc:Choice>
              <mc:Fallback>
                <p:oleObj name="Equation" r:id="rId12" imgW="57048400" imgH="5270500" progId="Equation.DSMT4">
                  <p:embed/>
                  <p:pic>
                    <p:nvPicPr>
                      <p:cNvPr id="91167" name="Object 19">
                        <a:extLst>
                          <a:ext uri="{FF2B5EF4-FFF2-40B4-BE49-F238E27FC236}">
                            <a16:creationId xmlns:a16="http://schemas.microsoft.com/office/drawing/2014/main" id="{5CE2903A-2B84-0097-D99A-F7E17AA04AF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16132" y="5383648"/>
                        <a:ext cx="3191113" cy="291595"/>
                      </a:xfrm>
                      <a:prstGeom prst="rect">
                        <a:avLst/>
                      </a:prstGeom>
                      <a:noFill/>
                      <a:ln>
                        <a:noFill/>
                      </a:ln>
                      <a:effec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CB425856-8C00-5C0F-7FE6-B235A5A92300}"/>
              </a:ext>
            </a:extLst>
          </p:cNvPr>
          <p:cNvSpPr txBox="1">
            <a:spLocks noChangeArrowheads="1"/>
          </p:cNvSpPr>
          <p:nvPr/>
        </p:nvSpPr>
        <p:spPr bwMode="auto">
          <a:xfrm>
            <a:off x="101600" y="862806"/>
            <a:ext cx="8940800"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DE" sz="2400" b="1" dirty="0">
                <a:solidFill>
                  <a:srgbClr val="CC7A25"/>
                </a:solidFill>
              </a:rPr>
              <a:t>Other</a:t>
            </a:r>
            <a:r>
              <a:rPr lang="fr-FR" altLang="en-DE" sz="2400" b="1" dirty="0">
                <a:solidFill>
                  <a:srgbClr val="CC7A25"/>
                </a:solidFill>
              </a:rPr>
              <a:t> publications on </a:t>
            </a:r>
            <a:r>
              <a:rPr lang="fr-FR" altLang="en-DE" sz="2400" b="1" dirty="0" err="1">
                <a:solidFill>
                  <a:srgbClr val="CC7A25"/>
                </a:solidFill>
              </a:rPr>
              <a:t>this</a:t>
            </a:r>
            <a:r>
              <a:rPr lang="fr-FR" altLang="en-DE" sz="2400" b="1" dirty="0">
                <a:solidFill>
                  <a:srgbClr val="CC7A25"/>
                </a:solidFill>
              </a:rPr>
              <a:t> </a:t>
            </a:r>
            <a:r>
              <a:rPr lang="fr-FR" altLang="en-DE" sz="2400" b="1" dirty="0" err="1">
                <a:solidFill>
                  <a:srgbClr val="CC7A25"/>
                </a:solidFill>
              </a:rPr>
              <a:t>subject</a:t>
            </a:r>
            <a:endParaRPr lang="en-US" altLang="en-DE" b="1" dirty="0">
              <a:solidFill>
                <a:srgbClr val="CC7A25"/>
              </a:solidFill>
            </a:endParaRPr>
          </a:p>
          <a:p>
            <a:pPr algn="l" eaLnBrk="1" hangingPunct="1"/>
            <a:endParaRPr lang="en-US" altLang="en-DE" sz="1600" b="1" dirty="0">
              <a:latin typeface="Calibri" panose="020F0502020204030204" pitchFamily="34" charset="0"/>
              <a:cs typeface="Calibri" panose="020F0502020204030204" pitchFamily="34" charset="0"/>
            </a:endParaRPr>
          </a:p>
          <a:p>
            <a:pPr algn="l" eaLnBrk="1" hangingPunct="1"/>
            <a:r>
              <a:rPr lang="en-US" altLang="en-DE" sz="1600" b="1" dirty="0">
                <a:latin typeface="Calibri" panose="020F0502020204030204" pitchFamily="34" charset="0"/>
                <a:cs typeface="Calibri" panose="020F0502020204030204" pitchFamily="34" charset="0"/>
              </a:rPr>
              <a:t>R. </a:t>
            </a:r>
            <a:r>
              <a:rPr lang="en-US" altLang="en-DE" sz="1600" b="1" dirty="0" err="1">
                <a:latin typeface="Calibri" panose="020F0502020204030204" pitchFamily="34" charset="0"/>
                <a:cs typeface="Calibri" panose="020F0502020204030204" pitchFamily="34" charset="0"/>
              </a:rPr>
              <a:t>Blankenbacler</a:t>
            </a:r>
            <a:r>
              <a:rPr lang="en-US" altLang="en-DE" sz="1600" b="1" dirty="0">
                <a:latin typeface="Calibri" panose="020F0502020204030204" pitchFamily="34" charset="0"/>
                <a:cs typeface="Calibri" panose="020F0502020204030204" pitchFamily="34" charset="0"/>
              </a:rPr>
              <a:t>, S.D. Drell</a:t>
            </a:r>
            <a:r>
              <a:rPr lang="en-US" altLang="en-DE" sz="1600" dirty="0">
                <a:latin typeface="Calibri" panose="020F0502020204030204" pitchFamily="34" charset="0"/>
                <a:cs typeface="Calibri" panose="020F0502020204030204" pitchFamily="34" charset="0"/>
              </a:rPr>
              <a:t>. The Landau-Pomeranchuk-Migdal effect for finite targets.</a:t>
            </a:r>
            <a:endParaRPr lang="en-US" altLang="en-DE" sz="1600" i="1" dirty="0">
              <a:latin typeface="Calibri" panose="020F0502020204030204" pitchFamily="34" charset="0"/>
              <a:cs typeface="Calibri" panose="020F0502020204030204" pitchFamily="34" charset="0"/>
            </a:endParaRPr>
          </a:p>
          <a:p>
            <a:pPr algn="l" eaLnBrk="1" hangingPunct="1"/>
            <a:r>
              <a:rPr lang="en-US" altLang="en-DE" sz="1600" i="1" dirty="0">
                <a:latin typeface="Calibri" panose="020F0502020204030204" pitchFamily="34" charset="0"/>
                <a:cs typeface="Calibri" panose="020F0502020204030204" pitchFamily="34" charset="0"/>
              </a:rPr>
              <a:t>			</a:t>
            </a:r>
            <a:r>
              <a:rPr lang="en-US" altLang="en-DE" sz="1600" i="1" dirty="0" err="1">
                <a:latin typeface="Calibri" panose="020F0502020204030204" pitchFamily="34" charset="0"/>
                <a:cs typeface="Calibri" panose="020F0502020204030204" pitchFamily="34" charset="0"/>
              </a:rPr>
              <a:t>Phys.Rev</a:t>
            </a:r>
            <a:r>
              <a:rPr lang="en-US" altLang="en-DE" sz="1600" i="1" dirty="0">
                <a:latin typeface="Calibri" panose="020F0502020204030204" pitchFamily="34" charset="0"/>
                <a:cs typeface="Calibri" panose="020F0502020204030204" pitchFamily="34" charset="0"/>
              </a:rPr>
              <a:t>.</a:t>
            </a:r>
            <a:r>
              <a:rPr lang="en-US" altLang="en-DE" sz="1600" dirty="0">
                <a:latin typeface="Calibri" panose="020F0502020204030204" pitchFamily="34" charset="0"/>
                <a:cs typeface="Calibri" panose="020F0502020204030204" pitchFamily="34" charset="0"/>
              </a:rPr>
              <a:t> 1996, v. D53, p. 6265-6281.</a:t>
            </a:r>
            <a:endParaRPr lang="en-US" altLang="en-DE" sz="1600" b="1" dirty="0">
              <a:latin typeface="Calibri" panose="020F0502020204030204" pitchFamily="34" charset="0"/>
              <a:cs typeface="Calibri" panose="020F0502020204030204" pitchFamily="34" charset="0"/>
            </a:endParaRPr>
          </a:p>
          <a:p>
            <a:pPr algn="l" eaLnBrk="1" hangingPunct="1"/>
            <a:endParaRPr lang="en-US" altLang="en-DE" sz="1600" b="1" dirty="0">
              <a:latin typeface="Calibri" panose="020F0502020204030204" pitchFamily="34" charset="0"/>
              <a:cs typeface="Calibri" panose="020F0502020204030204" pitchFamily="34" charset="0"/>
            </a:endParaRPr>
          </a:p>
          <a:p>
            <a:pPr algn="l" eaLnBrk="1" hangingPunct="1"/>
            <a:r>
              <a:rPr lang="en-US" altLang="en-DE" sz="1600" b="1" dirty="0">
                <a:latin typeface="Calibri" panose="020F0502020204030204" pitchFamily="34" charset="0"/>
                <a:cs typeface="Calibri" panose="020F0502020204030204" pitchFamily="34" charset="0"/>
              </a:rPr>
              <a:t>R. </a:t>
            </a:r>
            <a:r>
              <a:rPr lang="en-US" altLang="en-DE" sz="1600" b="1" dirty="0" err="1">
                <a:latin typeface="Calibri" panose="020F0502020204030204" pitchFamily="34" charset="0"/>
                <a:cs typeface="Calibri" panose="020F0502020204030204" pitchFamily="34" charset="0"/>
              </a:rPr>
              <a:t>Blankenbacler</a:t>
            </a:r>
            <a:r>
              <a:rPr lang="en-US" altLang="en-DE" sz="1600" dirty="0">
                <a:latin typeface="Calibri" panose="020F0502020204030204" pitchFamily="34" charset="0"/>
                <a:cs typeface="Calibri" panose="020F0502020204030204" pitchFamily="34" charset="0"/>
              </a:rPr>
              <a:t>. Structured targets and Landau-Pomeranchuk-Migdal Effect.</a:t>
            </a:r>
            <a:endParaRPr lang="en-US" altLang="en-DE" sz="1600" i="1" dirty="0">
              <a:latin typeface="Calibri" panose="020F0502020204030204" pitchFamily="34" charset="0"/>
              <a:cs typeface="Calibri" panose="020F0502020204030204" pitchFamily="34" charset="0"/>
            </a:endParaRPr>
          </a:p>
          <a:p>
            <a:pPr algn="l" eaLnBrk="1" hangingPunct="1"/>
            <a:r>
              <a:rPr lang="en-US" altLang="en-DE" sz="1600" i="1" dirty="0">
                <a:latin typeface="Calibri" panose="020F0502020204030204" pitchFamily="34" charset="0"/>
                <a:cs typeface="Calibri" panose="020F0502020204030204" pitchFamily="34" charset="0"/>
              </a:rPr>
              <a:t>			Phys. Rev. </a:t>
            </a:r>
            <a:r>
              <a:rPr lang="en-US" altLang="en-DE" sz="1600" dirty="0">
                <a:latin typeface="Calibri" panose="020F0502020204030204" pitchFamily="34" charset="0"/>
                <a:cs typeface="Calibri" panose="020F0502020204030204" pitchFamily="34" charset="0"/>
              </a:rPr>
              <a:t>1997, v. D55, p. 190-195.</a:t>
            </a:r>
            <a:endParaRPr lang="en-US" altLang="en-DE" sz="1600" b="1" dirty="0">
              <a:latin typeface="Calibri" panose="020F0502020204030204" pitchFamily="34" charset="0"/>
              <a:cs typeface="Calibri" panose="020F0502020204030204" pitchFamily="34" charset="0"/>
            </a:endParaRPr>
          </a:p>
          <a:p>
            <a:pPr algn="l" eaLnBrk="1" hangingPunct="1"/>
            <a:endParaRPr lang="en-US" altLang="en-DE" sz="1600" b="1" dirty="0">
              <a:latin typeface="Calibri" panose="020F0502020204030204" pitchFamily="34" charset="0"/>
              <a:cs typeface="Calibri" panose="020F0502020204030204" pitchFamily="34" charset="0"/>
            </a:endParaRPr>
          </a:p>
          <a:p>
            <a:pPr algn="l" eaLnBrk="1" hangingPunct="1"/>
            <a:r>
              <a:rPr lang="en-US" altLang="en-DE" sz="1600" b="1" dirty="0">
                <a:latin typeface="Calibri" panose="020F0502020204030204" pitchFamily="34" charset="0"/>
                <a:cs typeface="Calibri" panose="020F0502020204030204" pitchFamily="34" charset="0"/>
              </a:rPr>
              <a:t>B.G. </a:t>
            </a:r>
            <a:r>
              <a:rPr lang="en-US" altLang="en-DE" sz="1600" b="1" dirty="0" err="1">
                <a:latin typeface="Calibri" panose="020F0502020204030204" pitchFamily="34" charset="0"/>
                <a:cs typeface="Calibri" panose="020F0502020204030204" pitchFamily="34" charset="0"/>
              </a:rPr>
              <a:t>Zhakharov</a:t>
            </a:r>
            <a:r>
              <a:rPr lang="en-US" altLang="en-DE" sz="1600" dirty="0">
                <a:latin typeface="Calibri" panose="020F0502020204030204" pitchFamily="34" charset="0"/>
                <a:cs typeface="Calibri" panose="020F0502020204030204" pitchFamily="34" charset="0"/>
              </a:rPr>
              <a:t>. Structured targets and Landau-Pomeranchuk-Migdal effect for finite-size targets.				</a:t>
            </a:r>
            <a:r>
              <a:rPr lang="en-US" altLang="en-DE" sz="1600" i="1" dirty="0">
                <a:latin typeface="Calibri" panose="020F0502020204030204" pitchFamily="34" charset="0"/>
                <a:cs typeface="Calibri" panose="020F0502020204030204" pitchFamily="34" charset="0"/>
              </a:rPr>
              <a:t>JETP Lett.</a:t>
            </a:r>
            <a:r>
              <a:rPr lang="en-US" altLang="en-DE" sz="1600" dirty="0">
                <a:latin typeface="Calibri" panose="020F0502020204030204" pitchFamily="34" charset="0"/>
                <a:cs typeface="Calibri" panose="020F0502020204030204" pitchFamily="34" charset="0"/>
              </a:rPr>
              <a:t> 1996, v. 64, p. 781-787.</a:t>
            </a:r>
            <a:endParaRPr lang="en-US" altLang="en-DE" sz="1600" b="1" dirty="0">
              <a:latin typeface="Calibri" panose="020F0502020204030204" pitchFamily="34" charset="0"/>
              <a:cs typeface="Calibri" panose="020F0502020204030204" pitchFamily="34" charset="0"/>
            </a:endParaRPr>
          </a:p>
          <a:p>
            <a:pPr algn="l" eaLnBrk="1" hangingPunct="1"/>
            <a:endParaRPr lang="en-US" altLang="en-DE" sz="1600" b="1" dirty="0">
              <a:latin typeface="Calibri" panose="020F0502020204030204" pitchFamily="34" charset="0"/>
              <a:cs typeface="Calibri" panose="020F0502020204030204" pitchFamily="34" charset="0"/>
            </a:endParaRPr>
          </a:p>
          <a:p>
            <a:pPr algn="l" eaLnBrk="1" hangingPunct="1"/>
            <a:r>
              <a:rPr lang="en-US" altLang="en-DE" sz="1600" b="1" dirty="0">
                <a:latin typeface="Calibri" panose="020F0502020204030204" pitchFamily="34" charset="0"/>
                <a:cs typeface="Calibri" panose="020F0502020204030204" pitchFamily="34" charset="0"/>
              </a:rPr>
              <a:t>B.G. </a:t>
            </a:r>
            <a:r>
              <a:rPr lang="en-US" altLang="en-DE" sz="1600" b="1" dirty="0" err="1">
                <a:latin typeface="Calibri" panose="020F0502020204030204" pitchFamily="34" charset="0"/>
                <a:cs typeface="Calibri" panose="020F0502020204030204" pitchFamily="34" charset="0"/>
              </a:rPr>
              <a:t>Zhakharov</a:t>
            </a:r>
            <a:r>
              <a:rPr lang="en-US" altLang="en-DE" sz="1600" dirty="0">
                <a:latin typeface="Calibri" panose="020F0502020204030204" pitchFamily="34" charset="0"/>
                <a:cs typeface="Calibri" panose="020F0502020204030204" pitchFamily="34" charset="0"/>
              </a:rPr>
              <a:t>. Light-cone path integral approach to the Landau-Pomeranchuk-Migdal effect.				</a:t>
            </a:r>
            <a:r>
              <a:rPr lang="en-US" altLang="en-DE" sz="1600" i="1" dirty="0" err="1">
                <a:latin typeface="Calibri" panose="020F0502020204030204" pitchFamily="34" charset="0"/>
                <a:cs typeface="Calibri" panose="020F0502020204030204" pitchFamily="34" charset="0"/>
              </a:rPr>
              <a:t>Yadernaya</a:t>
            </a:r>
            <a:r>
              <a:rPr lang="en-US" altLang="en-DE" sz="1600" i="1" dirty="0">
                <a:latin typeface="Calibri" panose="020F0502020204030204" pitchFamily="34" charset="0"/>
                <a:cs typeface="Calibri" panose="020F0502020204030204" pitchFamily="34" charset="0"/>
              </a:rPr>
              <a:t> </a:t>
            </a:r>
            <a:r>
              <a:rPr lang="en-US" altLang="en-DE" sz="1600" i="1" dirty="0" err="1">
                <a:latin typeface="Calibri" panose="020F0502020204030204" pitchFamily="34" charset="0"/>
                <a:cs typeface="Calibri" panose="020F0502020204030204" pitchFamily="34" charset="0"/>
              </a:rPr>
              <a:t>Fiz</a:t>
            </a:r>
            <a:r>
              <a:rPr lang="en-US" altLang="en-DE" sz="1600" i="1" dirty="0">
                <a:latin typeface="Calibri" panose="020F0502020204030204" pitchFamily="34" charset="0"/>
                <a:cs typeface="Calibri" panose="020F0502020204030204" pitchFamily="34" charset="0"/>
              </a:rPr>
              <a:t>.</a:t>
            </a:r>
            <a:r>
              <a:rPr lang="en-US" altLang="en-DE" sz="1600" dirty="0">
                <a:latin typeface="Calibri" panose="020F0502020204030204" pitchFamily="34" charset="0"/>
                <a:cs typeface="Calibri" panose="020F0502020204030204" pitchFamily="34" charset="0"/>
              </a:rPr>
              <a:t> 1998, v. 61, p. 924-940.</a:t>
            </a:r>
            <a:endParaRPr lang="en-US" altLang="en-DE" sz="1600" b="1" dirty="0">
              <a:latin typeface="Calibri" panose="020F0502020204030204" pitchFamily="34" charset="0"/>
              <a:cs typeface="Calibri" panose="020F0502020204030204" pitchFamily="34" charset="0"/>
            </a:endParaRPr>
          </a:p>
          <a:p>
            <a:pPr algn="l" eaLnBrk="1" hangingPunct="1"/>
            <a:endParaRPr lang="en-US" altLang="en-DE" sz="1600" b="1" dirty="0">
              <a:latin typeface="Calibri" panose="020F0502020204030204" pitchFamily="34" charset="0"/>
              <a:cs typeface="Calibri" panose="020F0502020204030204" pitchFamily="34" charset="0"/>
            </a:endParaRPr>
          </a:p>
          <a:p>
            <a:pPr algn="l" eaLnBrk="1" hangingPunct="1"/>
            <a:r>
              <a:rPr lang="en-US" altLang="en-DE" sz="1600" b="1" dirty="0" err="1">
                <a:latin typeface="Calibri" panose="020F0502020204030204" pitchFamily="34" charset="0"/>
                <a:cs typeface="Calibri" panose="020F0502020204030204" pitchFamily="34" charset="0"/>
              </a:rPr>
              <a:t>R.Baier</a:t>
            </a:r>
            <a:r>
              <a:rPr lang="en-US" altLang="en-DE" sz="1600" b="1" dirty="0">
                <a:latin typeface="Calibri" panose="020F0502020204030204" pitchFamily="34" charset="0"/>
                <a:cs typeface="Calibri" panose="020F0502020204030204" pitchFamily="34" charset="0"/>
              </a:rPr>
              <a:t>, </a:t>
            </a:r>
            <a:r>
              <a:rPr lang="en-US" altLang="en-DE" sz="1600" b="1" dirty="0" err="1">
                <a:latin typeface="Calibri" panose="020F0502020204030204" pitchFamily="34" charset="0"/>
                <a:cs typeface="Calibri" panose="020F0502020204030204" pitchFamily="34" charset="0"/>
              </a:rPr>
              <a:t>Yu.L.Dokshitser</a:t>
            </a:r>
            <a:r>
              <a:rPr lang="en-US" altLang="en-DE" sz="1600" b="1" dirty="0">
                <a:latin typeface="Calibri" panose="020F0502020204030204" pitchFamily="34" charset="0"/>
                <a:cs typeface="Calibri" panose="020F0502020204030204" pitchFamily="34" charset="0"/>
              </a:rPr>
              <a:t>, </a:t>
            </a:r>
            <a:r>
              <a:rPr lang="en-US" altLang="en-DE" sz="1600" b="1" dirty="0" err="1">
                <a:latin typeface="Calibri" panose="020F0502020204030204" pitchFamily="34" charset="0"/>
                <a:cs typeface="Calibri" panose="020F0502020204030204" pitchFamily="34" charset="0"/>
              </a:rPr>
              <a:t>A.H.Mueller</a:t>
            </a:r>
            <a:r>
              <a:rPr lang="en-US" altLang="en-DE" sz="1600" b="1" dirty="0">
                <a:latin typeface="Calibri" panose="020F0502020204030204" pitchFamily="34" charset="0"/>
                <a:cs typeface="Calibri" panose="020F0502020204030204" pitchFamily="34" charset="0"/>
              </a:rPr>
              <a:t>, </a:t>
            </a:r>
            <a:r>
              <a:rPr lang="en-US" altLang="en-DE" sz="1600" b="1" dirty="0" err="1">
                <a:latin typeface="Calibri" panose="020F0502020204030204" pitchFamily="34" charset="0"/>
                <a:cs typeface="Calibri" panose="020F0502020204030204" pitchFamily="34" charset="0"/>
              </a:rPr>
              <a:t>S.Peigne</a:t>
            </a:r>
            <a:r>
              <a:rPr lang="en-US" altLang="en-DE" sz="1600" b="1" dirty="0">
                <a:latin typeface="Calibri" panose="020F0502020204030204" pitchFamily="34" charset="0"/>
                <a:cs typeface="Calibri" panose="020F0502020204030204" pitchFamily="34" charset="0"/>
              </a:rPr>
              <a:t>, </a:t>
            </a:r>
            <a:r>
              <a:rPr lang="en-US" altLang="en-DE" sz="1600" b="1" dirty="0" err="1">
                <a:latin typeface="Calibri" panose="020F0502020204030204" pitchFamily="34" charset="0"/>
                <a:cs typeface="Calibri" panose="020F0502020204030204" pitchFamily="34" charset="0"/>
              </a:rPr>
              <a:t>D.Schiff</a:t>
            </a:r>
            <a:r>
              <a:rPr lang="en-US" altLang="en-DE" sz="1600" dirty="0">
                <a:latin typeface="Calibri" panose="020F0502020204030204" pitchFamily="34" charset="0"/>
                <a:cs typeface="Calibri" panose="020F0502020204030204" pitchFamily="34" charset="0"/>
              </a:rPr>
              <a:t>. </a:t>
            </a:r>
            <a:r>
              <a:rPr lang="en-US" altLang="en-DE" sz="1600" dirty="0">
                <a:latin typeface="Aptos Narrow" panose="020B0004020202020204" pitchFamily="34" charset="0"/>
                <a:cs typeface="Arial Hebrew" pitchFamily="2" charset="-79"/>
              </a:rPr>
              <a:t>The Landau-Pomeranchuk-Migdal effect in QED.</a:t>
            </a:r>
            <a:r>
              <a:rPr lang="en-US" altLang="en-DE" sz="1600" dirty="0">
                <a:latin typeface="Calibri" panose="020F0502020204030204" pitchFamily="34" charset="0"/>
                <a:cs typeface="Calibri" panose="020F0502020204030204" pitchFamily="34" charset="0"/>
              </a:rPr>
              <a:t>			Nucl. Phys. 1996, v. B478, p. 577-597.</a:t>
            </a:r>
            <a:endParaRPr lang="en-US" altLang="en-DE" sz="1600" b="1" dirty="0">
              <a:latin typeface="Calibri" panose="020F0502020204030204" pitchFamily="34" charset="0"/>
              <a:cs typeface="Calibri" panose="020F0502020204030204" pitchFamily="34" charset="0"/>
            </a:endParaRPr>
          </a:p>
          <a:p>
            <a:pPr algn="l" eaLnBrk="1" hangingPunct="1"/>
            <a:endParaRPr lang="en-US" altLang="en-DE" sz="1600" b="1" dirty="0">
              <a:latin typeface="Calibri" panose="020F0502020204030204" pitchFamily="34" charset="0"/>
              <a:cs typeface="Calibri" panose="020F0502020204030204" pitchFamily="34" charset="0"/>
            </a:endParaRPr>
          </a:p>
          <a:p>
            <a:pPr algn="l" eaLnBrk="1" hangingPunct="1"/>
            <a:r>
              <a:rPr lang="en-US" altLang="en-DE" sz="1600" b="1" dirty="0">
                <a:latin typeface="Calibri" panose="020F0502020204030204" pitchFamily="34" charset="0"/>
                <a:cs typeface="Calibri" panose="020F0502020204030204" pitchFamily="34" charset="0"/>
              </a:rPr>
              <a:t>V.N. Baier, V.M. </a:t>
            </a:r>
            <a:r>
              <a:rPr lang="en-US" altLang="en-DE" sz="1600" b="1" dirty="0" err="1">
                <a:latin typeface="Calibri" panose="020F0502020204030204" pitchFamily="34" charset="0"/>
                <a:cs typeface="Calibri" panose="020F0502020204030204" pitchFamily="34" charset="0"/>
              </a:rPr>
              <a:t>Katkov</a:t>
            </a:r>
            <a:r>
              <a:rPr lang="en-US" altLang="en-DE" sz="1600" b="1" dirty="0">
                <a:latin typeface="Calibri" panose="020F0502020204030204" pitchFamily="34" charset="0"/>
                <a:cs typeface="Calibri" panose="020F0502020204030204" pitchFamily="34" charset="0"/>
              </a:rPr>
              <a:t>.</a:t>
            </a:r>
            <a:r>
              <a:rPr lang="en-US" altLang="en-DE" sz="1600" dirty="0">
                <a:latin typeface="Calibri" panose="020F0502020204030204" pitchFamily="34" charset="0"/>
                <a:cs typeface="Calibri" panose="020F0502020204030204" pitchFamily="34" charset="0"/>
              </a:rPr>
              <a:t> Landau-Pomeranchuk-Migdal effect and transition radiation in structured targets.			</a:t>
            </a:r>
            <a:r>
              <a:rPr lang="en-US" altLang="en-DE" sz="1600" i="1" dirty="0">
                <a:latin typeface="Calibri" panose="020F0502020204030204" pitchFamily="34" charset="0"/>
                <a:cs typeface="Calibri" panose="020F0502020204030204" pitchFamily="34" charset="0"/>
              </a:rPr>
              <a:t>Phys. Rev.</a:t>
            </a:r>
            <a:r>
              <a:rPr lang="en-US" altLang="en-DE" sz="1600" dirty="0">
                <a:latin typeface="Calibri" panose="020F0502020204030204" pitchFamily="34" charset="0"/>
                <a:cs typeface="Calibri" panose="020F0502020204030204" pitchFamily="34" charset="0"/>
              </a:rPr>
              <a:t> 1999, v. D60, 076001, 12 p.</a:t>
            </a:r>
          </a:p>
          <a:p>
            <a:pPr algn="l" eaLnBrk="1" hangingPunct="1"/>
            <a:r>
              <a:rPr lang="en-US" altLang="en-DE" sz="1600" b="1" dirty="0">
                <a:latin typeface="Calibri" panose="020F0502020204030204" pitchFamily="34" charset="0"/>
                <a:cs typeface="Calibri" panose="020F0502020204030204" pitchFamily="34" charset="0"/>
              </a:rPr>
              <a:t>. . . . . . . .</a:t>
            </a:r>
            <a:r>
              <a:rPr lang="en-US" altLang="en-DE" sz="1600" dirty="0">
                <a:latin typeface="Calibri" panose="020F0502020204030204" pitchFamily="34" charset="0"/>
                <a:cs typeface="Calibri" panose="020F0502020204030204" pitchFamily="34" charset="0"/>
              </a:rPr>
              <a:t> </a:t>
            </a:r>
            <a:endParaRPr lang="ru-RU" altLang="en-DE"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065863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over1">
            <a:extLst>
              <a:ext uri="{FF2B5EF4-FFF2-40B4-BE49-F238E27FC236}">
                <a16:creationId xmlns:a16="http://schemas.microsoft.com/office/drawing/2014/main" id="{46EC2F82-2475-87CD-BE4A-0C0DC45056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10" t="2560" r="4503" b="4406"/>
          <a:stretch/>
        </p:blipFill>
        <p:spPr bwMode="auto">
          <a:xfrm>
            <a:off x="640079" y="1383031"/>
            <a:ext cx="3394711" cy="5286048"/>
          </a:xfrm>
          <a:prstGeom prst="rect">
            <a:avLst/>
          </a:prstGeom>
          <a:noFill/>
          <a:ln>
            <a:noFill/>
          </a:ln>
          <a:effectLst>
            <a:outerShdw dist="50800" dir="5400000" sx="1000" sy="1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5A4E0794-B42C-095F-B89C-3B56DE739F85}"/>
              </a:ext>
            </a:extLst>
          </p:cNvPr>
          <p:cNvSpPr>
            <a:spLocks noChangeArrowheads="1"/>
          </p:cNvSpPr>
          <p:nvPr/>
        </p:nvSpPr>
        <p:spPr bwMode="auto">
          <a:xfrm>
            <a:off x="4325620" y="901395"/>
            <a:ext cx="4635500" cy="279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DE" sz="2800" b="1" dirty="0">
                <a:solidFill>
                  <a:srgbClr val="CC7A25"/>
                </a:solidFill>
              </a:rPr>
              <a:t>2005</a:t>
            </a:r>
          </a:p>
          <a:p>
            <a:pPr algn="l" eaLnBrk="1" hangingPunct="1"/>
            <a:endParaRPr lang="en-US" altLang="en-DE" b="1" dirty="0">
              <a:solidFill>
                <a:srgbClr val="CC3300"/>
              </a:solidFill>
              <a:effectLst>
                <a:outerShdw blurRad="38100" dist="38100" dir="2700000" algn="tl">
                  <a:srgbClr val="000000"/>
                </a:outerShdw>
              </a:effectLst>
            </a:endParaRPr>
          </a:p>
          <a:p>
            <a:pPr algn="l" eaLnBrk="1" hangingPunct="1"/>
            <a:endParaRPr lang="en-US" altLang="en-DE" b="1" dirty="0"/>
          </a:p>
          <a:p>
            <a:pPr algn="l" eaLnBrk="1" hangingPunct="1">
              <a:lnSpc>
                <a:spcPct val="130000"/>
              </a:lnSpc>
            </a:pPr>
            <a:r>
              <a:rPr lang="en-US" altLang="en-DE" b="1" dirty="0"/>
              <a:t>A</a:t>
            </a:r>
            <a:r>
              <a:rPr lang="uk-UA" altLang="en-DE" b="1" dirty="0"/>
              <a:t>.</a:t>
            </a:r>
            <a:r>
              <a:rPr lang="en-US" altLang="en-DE" b="1" dirty="0"/>
              <a:t>I</a:t>
            </a:r>
            <a:r>
              <a:rPr lang="uk-UA" altLang="en-DE" b="1" dirty="0"/>
              <a:t>. </a:t>
            </a:r>
            <a:r>
              <a:rPr lang="en-US" altLang="en-DE" b="1" dirty="0" err="1"/>
              <a:t>Akhiezer</a:t>
            </a:r>
            <a:r>
              <a:rPr lang="uk-UA" altLang="en-DE" b="1" dirty="0"/>
              <a:t>, </a:t>
            </a:r>
            <a:r>
              <a:rPr lang="en-US" altLang="en-DE" b="1" dirty="0"/>
              <a:t>N</a:t>
            </a:r>
            <a:r>
              <a:rPr lang="uk-UA" altLang="en-DE" b="1" dirty="0"/>
              <a:t>.</a:t>
            </a:r>
            <a:r>
              <a:rPr lang="en-US" altLang="en-DE" b="1" dirty="0"/>
              <a:t>F</a:t>
            </a:r>
            <a:r>
              <a:rPr lang="uk-UA" altLang="en-DE" b="1" dirty="0"/>
              <a:t>. </a:t>
            </a:r>
            <a:r>
              <a:rPr lang="en-US" altLang="en-DE" b="1" dirty="0"/>
              <a:t>Shul</a:t>
            </a:r>
            <a:r>
              <a:rPr lang="uk-UA" altLang="en-DE" b="1" dirty="0"/>
              <a:t>'</a:t>
            </a:r>
            <a:r>
              <a:rPr lang="en-US" altLang="en-DE" b="1" dirty="0"/>
              <a:t>ga</a:t>
            </a:r>
            <a:r>
              <a:rPr lang="uk-UA" altLang="en-DE" b="1" dirty="0"/>
              <a:t>, </a:t>
            </a:r>
            <a:r>
              <a:rPr lang="en-US" altLang="en-DE" b="1" dirty="0"/>
              <a:t>S</a:t>
            </a:r>
            <a:r>
              <a:rPr lang="uk-UA" altLang="en-DE" b="1" dirty="0"/>
              <a:t>.</a:t>
            </a:r>
            <a:r>
              <a:rPr lang="en-US" altLang="en-DE" b="1" dirty="0"/>
              <a:t>P</a:t>
            </a:r>
            <a:r>
              <a:rPr lang="uk-UA" altLang="en-DE" b="1" dirty="0"/>
              <a:t>. </a:t>
            </a:r>
            <a:r>
              <a:rPr lang="en-US" altLang="en-DE" b="1" dirty="0"/>
              <a:t>Fomin</a:t>
            </a:r>
            <a:r>
              <a:rPr lang="uk-UA" altLang="en-DE" b="1" dirty="0"/>
              <a:t>.</a:t>
            </a:r>
            <a:endParaRPr lang="en-US" altLang="en-DE" b="1" i="1" dirty="0"/>
          </a:p>
          <a:p>
            <a:pPr algn="l" eaLnBrk="1" hangingPunct="1">
              <a:lnSpc>
                <a:spcPct val="130000"/>
              </a:lnSpc>
            </a:pPr>
            <a:r>
              <a:rPr lang="en-US" altLang="en-DE" b="1" i="1" dirty="0">
                <a:solidFill>
                  <a:srgbClr val="CC7A25"/>
                </a:solidFill>
              </a:rPr>
              <a:t>The Landau-Pomeranchuk-Migdal Effect</a:t>
            </a:r>
            <a:r>
              <a:rPr lang="en-US" altLang="en-DE" b="1" dirty="0">
                <a:solidFill>
                  <a:srgbClr val="CC7A25"/>
                </a:solidFill>
              </a:rPr>
              <a:t>.</a:t>
            </a:r>
          </a:p>
          <a:p>
            <a:pPr algn="l" eaLnBrk="1" hangingPunct="1">
              <a:lnSpc>
                <a:spcPct val="130000"/>
              </a:lnSpc>
            </a:pPr>
            <a:r>
              <a:rPr lang="en-US" altLang="en-DE" b="1" dirty="0"/>
              <a:t>Cambridge Scientific</a:t>
            </a:r>
            <a:r>
              <a:rPr lang="uk-UA" altLang="en-DE" b="1" dirty="0"/>
              <a:t> </a:t>
            </a:r>
            <a:r>
              <a:rPr lang="uk-UA" altLang="en-DE" b="1" dirty="0" err="1"/>
              <a:t>Publish</a:t>
            </a:r>
            <a:r>
              <a:rPr lang="en-US" altLang="en-DE" b="1" dirty="0" err="1"/>
              <a:t>ers</a:t>
            </a:r>
            <a:r>
              <a:rPr lang="uk-UA" altLang="en-DE" b="1" dirty="0"/>
              <a:t>, </a:t>
            </a:r>
            <a:r>
              <a:rPr lang="en-US" altLang="en-DE" b="1" dirty="0"/>
              <a:t>Cambridge, </a:t>
            </a:r>
            <a:r>
              <a:rPr lang="uk-UA" altLang="en-DE" b="1" dirty="0"/>
              <a:t>UK, 200</a:t>
            </a:r>
            <a:r>
              <a:rPr lang="en-US" altLang="en-DE" b="1" dirty="0"/>
              <a:t>5, 215 p.</a:t>
            </a:r>
            <a:r>
              <a:rPr lang="ru-RU" altLang="en-DE" dirty="0">
                <a:effectLst>
                  <a:outerShdw blurRad="38100" dist="38100" dir="2700000" algn="tl">
                    <a:srgbClr val="FFFFFF"/>
                  </a:outerShdw>
                </a:effectLst>
              </a:rPr>
              <a:t> </a:t>
            </a:r>
            <a:endParaRPr lang="en-US" altLang="en-DE" b="1" dirty="0"/>
          </a:p>
          <a:p>
            <a:pPr algn="l" eaLnBrk="1" hangingPunct="1"/>
            <a:r>
              <a:rPr lang="uk-UA" altLang="en-DE" b="1" dirty="0"/>
              <a:t> </a:t>
            </a:r>
            <a:endParaRPr lang="ru-RU" altLang="en-DE" b="1" dirty="0"/>
          </a:p>
        </p:txBody>
      </p:sp>
    </p:spTree>
    <p:extLst>
      <p:ext uri="{BB962C8B-B14F-4D97-AF65-F5344CB8AC3E}">
        <p14:creationId xmlns:p14="http://schemas.microsoft.com/office/powerpoint/2010/main" val="36392899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Номер слайда 5">
            <a:extLst>
              <a:ext uri="{FF2B5EF4-FFF2-40B4-BE49-F238E27FC236}">
                <a16:creationId xmlns:a16="http://schemas.microsoft.com/office/drawing/2014/main" id="{76542DC6-479B-D0D1-14CF-88575BB6B43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754DE3-0110-5F42-BF81-A7ADD90A57C3}" type="slidenum">
              <a:rPr lang="ru-RU" altLang="en-DE"/>
              <a:pPr eaLnBrk="1" hangingPunct="1"/>
              <a:t>26</a:t>
            </a:fld>
            <a:endParaRPr lang="ru-RU" altLang="en-DE"/>
          </a:p>
        </p:txBody>
      </p:sp>
      <p:sp>
        <p:nvSpPr>
          <p:cNvPr id="240643" name="Text Box 3">
            <a:extLst>
              <a:ext uri="{FF2B5EF4-FFF2-40B4-BE49-F238E27FC236}">
                <a16:creationId xmlns:a16="http://schemas.microsoft.com/office/drawing/2014/main" id="{6953DE3A-95A4-E16D-70A8-148EF6BDB12F}"/>
              </a:ext>
            </a:extLst>
          </p:cNvPr>
          <p:cNvSpPr txBox="1">
            <a:spLocks noChangeArrowheads="1"/>
          </p:cNvSpPr>
          <p:nvPr/>
        </p:nvSpPr>
        <p:spPr bwMode="auto">
          <a:xfrm>
            <a:off x="252412" y="547912"/>
            <a:ext cx="8729663" cy="895053"/>
          </a:xfrm>
          <a:prstGeom prst="rect">
            <a:avLst/>
          </a:prstGeom>
          <a:noFill/>
          <a:ln w="9525">
            <a:noFill/>
            <a:miter lim="800000"/>
            <a:headEnd/>
            <a:tailEnd/>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en-GB" altLang="en-DE" sz="2400" b="1" dirty="0">
                <a:solidFill>
                  <a:srgbClr val="CC7A25"/>
                </a:solidFill>
                <a:latin typeface="Calibri" panose="020F0502020204030204" pitchFamily="34" charset="0"/>
                <a:cs typeface="Calibri" panose="020F0502020204030204" pitchFamily="34" charset="0"/>
              </a:rPr>
              <a:t>CERN  NA63  experiment  2005</a:t>
            </a:r>
          </a:p>
          <a:p>
            <a:pPr algn="r" eaLnBrk="1" hangingPunct="1">
              <a:lnSpc>
                <a:spcPct val="130000"/>
              </a:lnSpc>
            </a:pPr>
            <a:r>
              <a:rPr lang="en-US" altLang="en-DE" b="1" dirty="0">
                <a:solidFill>
                  <a:srgbClr val="0020B8"/>
                </a:solidFill>
                <a:latin typeface="Calibri" panose="020F0502020204030204" pitchFamily="34" charset="0"/>
                <a:cs typeface="Calibri" panose="020F0502020204030204" pitchFamily="34" charset="0"/>
              </a:rPr>
              <a:t>SPS secondary</a:t>
            </a:r>
            <a:r>
              <a:rPr lang="ru-RU" altLang="en-DE" b="1" dirty="0">
                <a:solidFill>
                  <a:srgbClr val="0020B8"/>
                </a:solidFill>
                <a:latin typeface="Calibri" panose="020F0502020204030204" pitchFamily="34" charset="0"/>
                <a:cs typeface="Calibri" panose="020F0502020204030204" pitchFamily="34" charset="0"/>
              </a:rPr>
              <a:t> </a:t>
            </a:r>
            <a:r>
              <a:rPr lang="en-US" altLang="en-DE" b="1" dirty="0">
                <a:solidFill>
                  <a:srgbClr val="0020B8"/>
                </a:solidFill>
                <a:latin typeface="Calibri" panose="020F0502020204030204" pitchFamily="34" charset="0"/>
                <a:cs typeface="Calibri" panose="020F0502020204030204" pitchFamily="34" charset="0"/>
              </a:rPr>
              <a:t>positron beam E = 178 GeV,  target thickness: 2, 10, 20 </a:t>
            </a:r>
            <a:r>
              <a:rPr lang="el-GR" altLang="en-DE" b="1" dirty="0">
                <a:solidFill>
                  <a:srgbClr val="0020B8"/>
                </a:solidFill>
                <a:latin typeface="Calibri" panose="020F0502020204030204" pitchFamily="34" charset="0"/>
                <a:cs typeface="Calibri" panose="020F0502020204030204" pitchFamily="34" charset="0"/>
              </a:rPr>
              <a:t>μ</a:t>
            </a:r>
            <a:r>
              <a:rPr lang="en-US" altLang="en-DE" b="1" dirty="0">
                <a:solidFill>
                  <a:srgbClr val="0020B8"/>
                </a:solidFill>
                <a:latin typeface="Calibri" panose="020F0502020204030204" pitchFamily="34" charset="0"/>
                <a:cs typeface="Calibri" panose="020F0502020204030204" pitchFamily="34" charset="0"/>
              </a:rPr>
              <a:t>m</a:t>
            </a:r>
            <a:endParaRPr lang="el-GR" altLang="en-DE" b="1" dirty="0">
              <a:solidFill>
                <a:srgbClr val="0020B8"/>
              </a:solidFill>
              <a:latin typeface="Calibri" panose="020F0502020204030204" pitchFamily="34" charset="0"/>
              <a:cs typeface="Calibri" panose="020F0502020204030204" pitchFamily="34" charset="0"/>
            </a:endParaRPr>
          </a:p>
        </p:txBody>
      </p:sp>
      <p:pic>
        <p:nvPicPr>
          <p:cNvPr id="24580" name="Picture 6">
            <a:extLst>
              <a:ext uri="{FF2B5EF4-FFF2-40B4-BE49-F238E27FC236}">
                <a16:creationId xmlns:a16="http://schemas.microsoft.com/office/drawing/2014/main" id="{F8D0E27A-691A-17B9-ACAC-D81FF28CE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 y="1371033"/>
            <a:ext cx="8639176" cy="155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7">
            <a:extLst>
              <a:ext uri="{FF2B5EF4-FFF2-40B4-BE49-F238E27FC236}">
                <a16:creationId xmlns:a16="http://schemas.microsoft.com/office/drawing/2014/main" id="{C26EE29C-85A4-745E-2C2A-9D02844D9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2" y="3083638"/>
            <a:ext cx="4408842" cy="360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8">
            <a:extLst>
              <a:ext uri="{FF2B5EF4-FFF2-40B4-BE49-F238E27FC236}">
                <a16:creationId xmlns:a16="http://schemas.microsoft.com/office/drawing/2014/main" id="{D303E11F-BA67-DBFA-1643-C5A5280EC6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7647" y="3075006"/>
            <a:ext cx="4317548" cy="36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Номер слайда 7">
            <a:extLst>
              <a:ext uri="{FF2B5EF4-FFF2-40B4-BE49-F238E27FC236}">
                <a16:creationId xmlns:a16="http://schemas.microsoft.com/office/drawing/2014/main" id="{E65B3EF4-88A3-21D5-C067-1278B749BE6C}"/>
              </a:ext>
            </a:extLst>
          </p:cNvPr>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9D106444-282E-EA41-B628-C4539554F5FC}" type="slidenum">
              <a:rPr lang="ru-RU" altLang="en-DE" sz="1400"/>
              <a:pPr algn="r" eaLnBrk="1" hangingPunct="1"/>
              <a:t>27</a:t>
            </a:fld>
            <a:endParaRPr lang="ru-RU" altLang="en-DE" sz="1400"/>
          </a:p>
        </p:txBody>
      </p:sp>
      <p:sp>
        <p:nvSpPr>
          <p:cNvPr id="97283" name="Text Box 2">
            <a:extLst>
              <a:ext uri="{FF2B5EF4-FFF2-40B4-BE49-F238E27FC236}">
                <a16:creationId xmlns:a16="http://schemas.microsoft.com/office/drawing/2014/main" id="{D192BA9F-337E-30AC-926C-898CC5117F36}"/>
              </a:ext>
            </a:extLst>
          </p:cNvPr>
          <p:cNvSpPr txBox="1">
            <a:spLocks noChangeArrowheads="1"/>
          </p:cNvSpPr>
          <p:nvPr/>
        </p:nvSpPr>
        <p:spPr bwMode="auto">
          <a:xfrm>
            <a:off x="287337" y="733483"/>
            <a:ext cx="8856663"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DE" sz="2800" b="1" dirty="0">
                <a:solidFill>
                  <a:srgbClr val="CC7A25"/>
                </a:solidFill>
                <a:latin typeface="Calibri" panose="020F0502020204030204" pitchFamily="34" charset="0"/>
                <a:cs typeface="Calibri" panose="020F0502020204030204" pitchFamily="34" charset="0"/>
              </a:rPr>
              <a:t>Thickness dependence !!!</a:t>
            </a:r>
          </a:p>
          <a:p>
            <a:pPr algn="ctr" eaLnBrk="1" hangingPunct="1">
              <a:spcBef>
                <a:spcPct val="50000"/>
              </a:spcBef>
            </a:pPr>
            <a:r>
              <a:rPr lang="en-US" altLang="en-DE" sz="1600" dirty="0">
                <a:solidFill>
                  <a:srgbClr val="0020B8"/>
                </a:solidFill>
                <a:latin typeface="Calibri" panose="020F0502020204030204" pitchFamily="34" charset="0"/>
                <a:cs typeface="Calibri" panose="020F0502020204030204" pitchFamily="34" charset="0"/>
              </a:rPr>
              <a:t>N. Shul'ga, S. Fomin: JETP Lett. 27(1978)126</a:t>
            </a:r>
            <a:r>
              <a:rPr lang="ru-RU" altLang="en-DE" sz="1600" dirty="0">
                <a:solidFill>
                  <a:srgbClr val="0020B8"/>
                </a:solidFill>
                <a:latin typeface="Calibri" panose="020F0502020204030204" pitchFamily="34" charset="0"/>
                <a:cs typeface="Calibri" panose="020F0502020204030204" pitchFamily="34" charset="0"/>
              </a:rPr>
              <a:t>.</a:t>
            </a:r>
            <a:r>
              <a:rPr lang="en-US" altLang="en-DE" sz="1600" dirty="0">
                <a:solidFill>
                  <a:srgbClr val="0020B8"/>
                </a:solidFill>
                <a:latin typeface="Calibri" panose="020F0502020204030204" pitchFamily="34" charset="0"/>
                <a:cs typeface="Calibri" panose="020F0502020204030204" pitchFamily="34" charset="0"/>
              </a:rPr>
              <a:t> </a:t>
            </a:r>
            <a:r>
              <a:rPr lang="en-US" altLang="en-DE" sz="1600" dirty="0" err="1">
                <a:solidFill>
                  <a:srgbClr val="0020B8"/>
                </a:solidFill>
                <a:latin typeface="Calibri" panose="020F0502020204030204" pitchFamily="34" charset="0"/>
                <a:cs typeface="Calibri" panose="020F0502020204030204" pitchFamily="34" charset="0"/>
              </a:rPr>
              <a:t>Phys.Let.A</a:t>
            </a:r>
            <a:r>
              <a:rPr lang="en-US" altLang="en-DE" sz="1600" dirty="0">
                <a:solidFill>
                  <a:srgbClr val="0020B8"/>
                </a:solidFill>
                <a:latin typeface="Calibri" panose="020F0502020204030204" pitchFamily="34" charset="0"/>
                <a:cs typeface="Calibri" panose="020F0502020204030204" pitchFamily="34" charset="0"/>
              </a:rPr>
              <a:t> 114(1986)148;</a:t>
            </a:r>
            <a:r>
              <a:rPr lang="en-US" altLang="en-DE" dirty="0">
                <a:solidFill>
                  <a:srgbClr val="0020B8"/>
                </a:solidFill>
                <a:latin typeface="Calibri" panose="020F0502020204030204" pitchFamily="34" charset="0"/>
                <a:cs typeface="Calibri" panose="020F0502020204030204" pitchFamily="34" charset="0"/>
              </a:rPr>
              <a:t> </a:t>
            </a:r>
            <a:r>
              <a:rPr lang="en-US" altLang="en-DE" sz="1600" dirty="0">
                <a:solidFill>
                  <a:srgbClr val="0020B8"/>
                </a:solidFill>
                <a:latin typeface="Calibri" panose="020F0502020204030204" pitchFamily="34" charset="0"/>
                <a:cs typeface="Calibri" panose="020F0502020204030204" pitchFamily="34" charset="0"/>
              </a:rPr>
              <a:t>JETP 86(1998)32</a:t>
            </a:r>
            <a:r>
              <a:rPr lang="en-US" altLang="en-DE" dirty="0">
                <a:solidFill>
                  <a:srgbClr val="0020B8"/>
                </a:solidFill>
                <a:latin typeface="Calibri" panose="020F0502020204030204" pitchFamily="34" charset="0"/>
                <a:cs typeface="Calibri" panose="020F0502020204030204" pitchFamily="34" charset="0"/>
              </a:rPr>
              <a:t> </a:t>
            </a:r>
            <a:endParaRPr lang="ru-RU" altLang="en-DE" dirty="0">
              <a:solidFill>
                <a:srgbClr val="0020B8"/>
              </a:solidFill>
              <a:latin typeface="Calibri" panose="020F0502020204030204" pitchFamily="34" charset="0"/>
              <a:cs typeface="Calibri" panose="020F0502020204030204" pitchFamily="34" charset="0"/>
            </a:endParaRPr>
          </a:p>
        </p:txBody>
      </p:sp>
      <p:pic>
        <p:nvPicPr>
          <p:cNvPr id="97285" name="Picture 5">
            <a:extLst>
              <a:ext uri="{FF2B5EF4-FFF2-40B4-BE49-F238E27FC236}">
                <a16:creationId xmlns:a16="http://schemas.microsoft.com/office/drawing/2014/main" id="{AD5804C1-2855-2BCB-5789-AD59A172A5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683" y="2587026"/>
            <a:ext cx="5204618" cy="38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6" name="Rectangle 6">
            <a:extLst>
              <a:ext uri="{FF2B5EF4-FFF2-40B4-BE49-F238E27FC236}">
                <a16:creationId xmlns:a16="http://schemas.microsoft.com/office/drawing/2014/main" id="{78575E9F-61BF-A6BB-AFE8-F5A9A04FE353}"/>
              </a:ext>
            </a:extLst>
          </p:cNvPr>
          <p:cNvSpPr>
            <a:spLocks noChangeArrowheads="1"/>
          </p:cNvSpPr>
          <p:nvPr/>
        </p:nvSpPr>
        <p:spPr bwMode="auto">
          <a:xfrm>
            <a:off x="6553200" y="4848302"/>
            <a:ext cx="1728787"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5000"/>
              </a:lnSpc>
            </a:pPr>
            <a:r>
              <a:rPr lang="en-US" altLang="en-DE" dirty="0">
                <a:latin typeface="Symbol" pitchFamily="2" charset="2"/>
              </a:rPr>
              <a:t>w</a:t>
            </a:r>
            <a:r>
              <a:rPr lang="en-US" altLang="en-DE" baseline="-25000" dirty="0"/>
              <a:t>1</a:t>
            </a:r>
            <a:r>
              <a:rPr lang="en-US" altLang="en-DE" i="1" dirty="0"/>
              <a:t> =</a:t>
            </a:r>
            <a:r>
              <a:rPr lang="en-US" altLang="en-DE" dirty="0"/>
              <a:t> 800</a:t>
            </a:r>
            <a:r>
              <a:rPr lang="ru-RU" altLang="en-DE" dirty="0"/>
              <a:t> </a:t>
            </a:r>
            <a:r>
              <a:rPr lang="en-US" altLang="en-DE" dirty="0"/>
              <a:t>MeV</a:t>
            </a:r>
            <a:r>
              <a:rPr lang="ru-RU" altLang="en-DE" dirty="0"/>
              <a:t> </a:t>
            </a:r>
            <a:r>
              <a:rPr lang="en-US" altLang="en-DE" dirty="0">
                <a:latin typeface="Symbol" pitchFamily="2" charset="2"/>
              </a:rPr>
              <a:t>w</a:t>
            </a:r>
            <a:r>
              <a:rPr lang="en-US" altLang="en-DE" baseline="-25000" dirty="0"/>
              <a:t>2</a:t>
            </a:r>
            <a:r>
              <a:rPr lang="en-US" altLang="en-DE" i="1" dirty="0"/>
              <a:t> =</a:t>
            </a:r>
            <a:r>
              <a:rPr lang="en-US" altLang="en-DE" dirty="0"/>
              <a:t> 350 MeV</a:t>
            </a:r>
            <a:r>
              <a:rPr lang="ru-RU" altLang="en-DE" dirty="0"/>
              <a:t> </a:t>
            </a:r>
            <a:r>
              <a:rPr lang="en-US" altLang="en-DE" dirty="0">
                <a:latin typeface="Symbol" pitchFamily="2" charset="2"/>
              </a:rPr>
              <a:t>w</a:t>
            </a:r>
            <a:r>
              <a:rPr lang="en-US" altLang="en-DE" baseline="-25000" dirty="0"/>
              <a:t>3</a:t>
            </a:r>
            <a:r>
              <a:rPr lang="en-US" altLang="en-DE" i="1" dirty="0"/>
              <a:t> =</a:t>
            </a:r>
            <a:r>
              <a:rPr lang="en-US" altLang="en-DE" dirty="0"/>
              <a:t> 150 MeV</a:t>
            </a:r>
            <a:r>
              <a:rPr lang="ru-RU" altLang="en-DE" dirty="0"/>
              <a:t> </a:t>
            </a:r>
          </a:p>
        </p:txBody>
      </p:sp>
      <p:sp>
        <p:nvSpPr>
          <p:cNvPr id="97287" name="Rectangle 7">
            <a:extLst>
              <a:ext uri="{FF2B5EF4-FFF2-40B4-BE49-F238E27FC236}">
                <a16:creationId xmlns:a16="http://schemas.microsoft.com/office/drawing/2014/main" id="{A945575C-2AE9-66C0-0A74-572422C2BE3E}"/>
              </a:ext>
            </a:extLst>
          </p:cNvPr>
          <p:cNvSpPr>
            <a:spLocks noChangeArrowheads="1"/>
          </p:cNvSpPr>
          <p:nvPr/>
        </p:nvSpPr>
        <p:spPr bwMode="auto">
          <a:xfrm>
            <a:off x="0" y="3114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DE"/>
          </a:p>
        </p:txBody>
      </p:sp>
      <p:graphicFrame>
        <p:nvGraphicFramePr>
          <p:cNvPr id="97288" name="Object 8">
            <a:extLst>
              <a:ext uri="{FF2B5EF4-FFF2-40B4-BE49-F238E27FC236}">
                <a16:creationId xmlns:a16="http://schemas.microsoft.com/office/drawing/2014/main" id="{2E8D3244-032B-8B26-C8B9-21F19129F1F6}"/>
              </a:ext>
            </a:extLst>
          </p:cNvPr>
          <p:cNvGraphicFramePr>
            <a:graphicFrameLocks noChangeAspect="1"/>
          </p:cNvGraphicFramePr>
          <p:nvPr>
            <p:extLst>
              <p:ext uri="{D42A27DB-BD31-4B8C-83A1-F6EECF244321}">
                <p14:modId xmlns:p14="http://schemas.microsoft.com/office/powerpoint/2010/main" val="3092700648"/>
              </p:ext>
            </p:extLst>
          </p:nvPr>
        </p:nvGraphicFramePr>
        <p:xfrm>
          <a:off x="1577340" y="1614593"/>
          <a:ext cx="2114686" cy="867957"/>
        </p:xfrm>
        <a:graphic>
          <a:graphicData uri="http://schemas.openxmlformats.org/presentationml/2006/ole">
            <mc:AlternateContent xmlns:mc="http://schemas.openxmlformats.org/markup-compatibility/2006">
              <mc:Choice xmlns:v="urn:schemas-microsoft-com:vml" Requires="v">
                <p:oleObj name="Equation" r:id="rId3" imgW="21361400" imgH="8775700" progId="Equation.DSMT4">
                  <p:embed/>
                </p:oleObj>
              </mc:Choice>
              <mc:Fallback>
                <p:oleObj name="Equation" r:id="rId3" imgW="21361400" imgH="8775700" progId="Equation.DSMT4">
                  <p:embed/>
                  <p:pic>
                    <p:nvPicPr>
                      <p:cNvPr id="97288" name="Object 8">
                        <a:extLst>
                          <a:ext uri="{FF2B5EF4-FFF2-40B4-BE49-F238E27FC236}">
                            <a16:creationId xmlns:a16="http://schemas.microsoft.com/office/drawing/2014/main" id="{2E8D3244-032B-8B26-C8B9-21F19129F1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7340" y="1614593"/>
                        <a:ext cx="2114686" cy="867957"/>
                      </a:xfrm>
                      <a:prstGeom prst="rect">
                        <a:avLst/>
                      </a:prstGeom>
                      <a:noFill/>
                    </p:spPr>
                  </p:pic>
                </p:oleObj>
              </mc:Fallback>
            </mc:AlternateContent>
          </a:graphicData>
        </a:graphic>
      </p:graphicFrame>
      <p:sp>
        <p:nvSpPr>
          <p:cNvPr id="97289" name="Rectangle 9">
            <a:extLst>
              <a:ext uri="{FF2B5EF4-FFF2-40B4-BE49-F238E27FC236}">
                <a16:creationId xmlns:a16="http://schemas.microsoft.com/office/drawing/2014/main" id="{5C7B32A1-CD9F-BCE1-C1BA-B65698B4B906}"/>
              </a:ext>
            </a:extLst>
          </p:cNvPr>
          <p:cNvSpPr>
            <a:spLocks noChangeArrowheads="1"/>
          </p:cNvSpPr>
          <p:nvPr/>
        </p:nvSpPr>
        <p:spPr bwMode="auto">
          <a:xfrm>
            <a:off x="4456112" y="1778336"/>
            <a:ext cx="38258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tabLst>
                <a:tab pos="2400300" algn="ctr"/>
              </a:tabLst>
              <a:defRPr>
                <a:solidFill>
                  <a:schemeClr val="tx1"/>
                </a:solidFill>
                <a:latin typeface="Arial" panose="020B0604020202020204" pitchFamily="34" charset="0"/>
              </a:defRPr>
            </a:lvl1pPr>
            <a:lvl2pPr eaLnBrk="0" hangingPunct="0">
              <a:tabLst>
                <a:tab pos="2400300" algn="ctr"/>
              </a:tabLst>
              <a:defRPr>
                <a:solidFill>
                  <a:schemeClr val="tx1"/>
                </a:solidFill>
                <a:latin typeface="Arial" panose="020B0604020202020204" pitchFamily="34" charset="0"/>
              </a:defRPr>
            </a:lvl2pPr>
            <a:lvl3pPr eaLnBrk="0" hangingPunct="0">
              <a:tabLst>
                <a:tab pos="2400300" algn="ctr"/>
              </a:tabLst>
              <a:defRPr>
                <a:solidFill>
                  <a:schemeClr val="tx1"/>
                </a:solidFill>
                <a:latin typeface="Arial" panose="020B0604020202020204" pitchFamily="34" charset="0"/>
              </a:defRPr>
            </a:lvl3pPr>
            <a:lvl4pPr eaLnBrk="0" hangingPunct="0">
              <a:tabLst>
                <a:tab pos="2400300" algn="ctr"/>
              </a:tabLst>
              <a:defRPr>
                <a:solidFill>
                  <a:schemeClr val="tx1"/>
                </a:solidFill>
                <a:latin typeface="Arial" panose="020B0604020202020204" pitchFamily="34" charset="0"/>
              </a:defRPr>
            </a:lvl4pPr>
            <a:lvl5pPr eaLnBrk="0" hangingPunct="0">
              <a:tabLst>
                <a:tab pos="2400300" algn="ctr"/>
              </a:tabLst>
              <a:defRPr>
                <a:solidFill>
                  <a:schemeClr val="tx1"/>
                </a:solidFill>
                <a:latin typeface="Arial" panose="020B0604020202020204" pitchFamily="34" charset="0"/>
              </a:defRPr>
            </a:lvl5pPr>
            <a:lvl6pPr algn="ctr" eaLnBrk="0" fontAlgn="base" hangingPunct="0">
              <a:spcBef>
                <a:spcPct val="0"/>
              </a:spcBef>
              <a:spcAft>
                <a:spcPct val="0"/>
              </a:spcAft>
              <a:tabLst>
                <a:tab pos="2400300" algn="ctr"/>
              </a:tabLst>
              <a:defRPr>
                <a:solidFill>
                  <a:schemeClr val="tx1"/>
                </a:solidFill>
                <a:latin typeface="Arial" panose="020B0604020202020204" pitchFamily="34" charset="0"/>
              </a:defRPr>
            </a:lvl6pPr>
            <a:lvl7pPr algn="ctr" eaLnBrk="0" fontAlgn="base" hangingPunct="0">
              <a:spcBef>
                <a:spcPct val="0"/>
              </a:spcBef>
              <a:spcAft>
                <a:spcPct val="0"/>
              </a:spcAft>
              <a:tabLst>
                <a:tab pos="2400300" algn="ctr"/>
              </a:tabLst>
              <a:defRPr>
                <a:solidFill>
                  <a:schemeClr val="tx1"/>
                </a:solidFill>
                <a:latin typeface="Arial" panose="020B0604020202020204" pitchFamily="34" charset="0"/>
              </a:defRPr>
            </a:lvl7pPr>
            <a:lvl8pPr algn="ctr" eaLnBrk="0" fontAlgn="base" hangingPunct="0">
              <a:spcBef>
                <a:spcPct val="0"/>
              </a:spcBef>
              <a:spcAft>
                <a:spcPct val="0"/>
              </a:spcAft>
              <a:tabLst>
                <a:tab pos="2400300" algn="ctr"/>
              </a:tabLst>
              <a:defRPr>
                <a:solidFill>
                  <a:schemeClr val="tx1"/>
                </a:solidFill>
                <a:latin typeface="Arial" panose="020B0604020202020204" pitchFamily="34" charset="0"/>
              </a:defRPr>
            </a:lvl8pPr>
            <a:lvl9pPr algn="ctr" eaLnBrk="0" fontAlgn="base" hangingPunct="0">
              <a:spcBef>
                <a:spcPct val="0"/>
              </a:spcBef>
              <a:spcAft>
                <a:spcPct val="0"/>
              </a:spcAft>
              <a:tabLst>
                <a:tab pos="2400300" algn="ctr"/>
              </a:tabLst>
              <a:defRPr>
                <a:solidFill>
                  <a:schemeClr val="tx1"/>
                </a:solidFill>
                <a:latin typeface="Arial" panose="020B0604020202020204" pitchFamily="34" charset="0"/>
              </a:defRPr>
            </a:lvl9pPr>
          </a:lstStyle>
          <a:p>
            <a:pPr algn="l" eaLnBrk="1" hangingPunct="1"/>
            <a:r>
              <a:rPr lang="en-US" altLang="en-DE" sz="2400" i="1" dirty="0">
                <a:solidFill>
                  <a:srgbClr val="FF0000"/>
                </a:solidFill>
                <a:latin typeface="Symbol" pitchFamily="2" charset="2"/>
                <a:cs typeface="Times New Roman" panose="02020603050405020304" pitchFamily="18" charset="0"/>
              </a:rPr>
              <a:t>e</a:t>
            </a:r>
            <a:r>
              <a:rPr lang="en-US" altLang="en-DE" baseline="-30000" dirty="0">
                <a:solidFill>
                  <a:srgbClr val="FF0000"/>
                </a:solidFill>
                <a:cs typeface="Times New Roman" panose="02020603050405020304" pitchFamily="18" charset="0"/>
              </a:rPr>
              <a:t> </a:t>
            </a:r>
            <a:r>
              <a:rPr lang="en-US" altLang="en-DE" i="1" baseline="-30000" dirty="0">
                <a:solidFill>
                  <a:srgbClr val="FF0000"/>
                </a:solidFill>
                <a:latin typeface="Times New Roman" panose="02020603050405020304" pitchFamily="18" charset="0"/>
                <a:cs typeface="Times New Roman" panose="02020603050405020304" pitchFamily="18" charset="0"/>
              </a:rPr>
              <a:t>TSF</a:t>
            </a:r>
            <a:r>
              <a:rPr lang="en-US" altLang="en-DE" dirty="0">
                <a:solidFill>
                  <a:srgbClr val="FF0000"/>
                </a:solidFill>
                <a:cs typeface="Times New Roman" panose="02020603050405020304" pitchFamily="18" charset="0"/>
              </a:rPr>
              <a:t> = </a:t>
            </a:r>
            <a:r>
              <a:rPr lang="en-US" altLang="en-DE" i="1" dirty="0">
                <a:solidFill>
                  <a:srgbClr val="FF0000"/>
                </a:solidFill>
                <a:cs typeface="Times New Roman" panose="02020603050405020304" pitchFamily="18" charset="0"/>
              </a:rPr>
              <a:t>m</a:t>
            </a:r>
            <a:r>
              <a:rPr lang="en-US" altLang="en-DE" i="1" baseline="30000" dirty="0">
                <a:solidFill>
                  <a:srgbClr val="FF0000"/>
                </a:solidFill>
                <a:cs typeface="Times New Roman" panose="02020603050405020304" pitchFamily="18" charset="0"/>
              </a:rPr>
              <a:t>2</a:t>
            </a:r>
            <a:r>
              <a:rPr lang="en-US" altLang="en-DE" i="1" dirty="0">
                <a:solidFill>
                  <a:srgbClr val="FF0000"/>
                </a:solidFill>
                <a:cs typeface="Times New Roman" panose="02020603050405020304" pitchFamily="18" charset="0"/>
              </a:rPr>
              <a:t>t </a:t>
            </a:r>
            <a:r>
              <a:rPr lang="en-US" altLang="en-DE" dirty="0">
                <a:solidFill>
                  <a:srgbClr val="FF0000"/>
                </a:solidFill>
                <a:cs typeface="Times New Roman" panose="02020603050405020304" pitchFamily="18" charset="0"/>
              </a:rPr>
              <a:t>/ 2 ≈ 660 GeV </a:t>
            </a:r>
            <a:r>
              <a:rPr lang="en-US" altLang="en-DE" i="1" dirty="0">
                <a:solidFill>
                  <a:srgbClr val="FF0000"/>
                </a:solidFill>
                <a:cs typeface="Times New Roman" panose="02020603050405020304" pitchFamily="18" charset="0"/>
              </a:rPr>
              <a:t>∙ t </a:t>
            </a:r>
            <a:r>
              <a:rPr lang="en-GB" altLang="en-DE" dirty="0">
                <a:solidFill>
                  <a:srgbClr val="FF0000"/>
                </a:solidFill>
                <a:cs typeface="Times New Roman" panose="02020603050405020304" pitchFamily="18" charset="0"/>
              </a:rPr>
              <a:t>(</a:t>
            </a:r>
            <a:r>
              <a:rPr lang="en-US" altLang="en-DE" sz="2000" dirty="0">
                <a:solidFill>
                  <a:srgbClr val="FF0000"/>
                </a:solidFill>
                <a:latin typeface="Symbol" pitchFamily="2" charset="2"/>
                <a:ea typeface="Cambria Math" panose="02040503050406030204" pitchFamily="18" charset="0"/>
                <a:cs typeface="Arial" panose="020B0604020202020204" pitchFamily="34" charset="0"/>
              </a:rPr>
              <a:t>m</a:t>
            </a:r>
            <a:r>
              <a:rPr lang="en-US" altLang="en-DE" dirty="0">
                <a:solidFill>
                  <a:srgbClr val="FF0000"/>
                </a:solidFill>
                <a:cs typeface="Arial" panose="020B0604020202020204" pitchFamily="34" charset="0"/>
              </a:rPr>
              <a:t>m</a:t>
            </a:r>
            <a:r>
              <a:rPr lang="en-GB" altLang="en-DE" dirty="0">
                <a:solidFill>
                  <a:srgbClr val="FF0000"/>
                </a:solidFill>
                <a:cs typeface="Times New Roman" panose="02020603050405020304" pitchFamily="18" charset="0"/>
              </a:rPr>
              <a:t>)</a:t>
            </a:r>
            <a:endParaRPr lang="en-GB" altLang="en-DE" dirty="0">
              <a:solidFill>
                <a:srgbClr val="FF0000"/>
              </a:solidFill>
            </a:endParaRPr>
          </a:p>
        </p:txBody>
      </p:sp>
      <p:sp>
        <p:nvSpPr>
          <p:cNvPr id="97290" name="Rectangle 10">
            <a:extLst>
              <a:ext uri="{FF2B5EF4-FFF2-40B4-BE49-F238E27FC236}">
                <a16:creationId xmlns:a16="http://schemas.microsoft.com/office/drawing/2014/main" id="{FCF4164B-8788-8265-567C-27816B083470}"/>
              </a:ext>
            </a:extLst>
          </p:cNvPr>
          <p:cNvSpPr>
            <a:spLocks noChangeArrowheads="1"/>
          </p:cNvSpPr>
          <p:nvPr/>
        </p:nvSpPr>
        <p:spPr bwMode="auto">
          <a:xfrm>
            <a:off x="6697662" y="3294005"/>
            <a:ext cx="18446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en-DE" sz="2400" i="1" dirty="0" err="1">
                <a:solidFill>
                  <a:srgbClr val="FF0000"/>
                </a:solidFill>
                <a:latin typeface="Symbol" pitchFamily="2" charset="2"/>
              </a:rPr>
              <a:t>w</a:t>
            </a:r>
            <a:r>
              <a:rPr lang="en-US" altLang="en-DE" sz="2400" i="1" baseline="-25000" dirty="0" err="1">
                <a:solidFill>
                  <a:srgbClr val="FF0000"/>
                </a:solidFill>
                <a:latin typeface="Times New Roman" panose="02020603050405020304" pitchFamily="18" charset="0"/>
                <a:cs typeface="Times New Roman" panose="02020603050405020304" pitchFamily="18" charset="0"/>
              </a:rPr>
              <a:t>TSF</a:t>
            </a:r>
            <a:r>
              <a:rPr lang="en-US" altLang="en-DE" sz="2400" i="1" dirty="0">
                <a:solidFill>
                  <a:srgbClr val="FF0000"/>
                </a:solidFill>
              </a:rPr>
              <a:t> </a:t>
            </a:r>
            <a:r>
              <a:rPr lang="en-US" altLang="en-DE" sz="2400" dirty="0">
                <a:solidFill>
                  <a:srgbClr val="FF0000"/>
                </a:solidFill>
              </a:rPr>
              <a:t>≈</a:t>
            </a:r>
            <a:r>
              <a:rPr lang="en-US" altLang="en-DE" sz="2400" i="1" dirty="0">
                <a:solidFill>
                  <a:srgbClr val="FF0000"/>
                </a:solidFill>
              </a:rPr>
              <a:t> </a:t>
            </a:r>
            <a:r>
              <a:rPr lang="en-US" altLang="en-DE" sz="2400" dirty="0">
                <a:solidFill>
                  <a:srgbClr val="FF0000"/>
                </a:solidFill>
              </a:rPr>
              <a:t>2</a:t>
            </a:r>
            <a:r>
              <a:rPr lang="en-US" altLang="en-DE" sz="2400" dirty="0">
                <a:solidFill>
                  <a:srgbClr val="FF0000"/>
                </a:solidFill>
                <a:latin typeface="Symbol" pitchFamily="2" charset="2"/>
              </a:rPr>
              <a:t>g</a:t>
            </a:r>
            <a:r>
              <a:rPr lang="en-US" altLang="en-DE" sz="2400" baseline="30000" dirty="0">
                <a:solidFill>
                  <a:srgbClr val="FF0000"/>
                </a:solidFill>
              </a:rPr>
              <a:t>2</a:t>
            </a:r>
            <a:r>
              <a:rPr lang="en-US" altLang="en-DE" sz="2400" dirty="0">
                <a:solidFill>
                  <a:srgbClr val="FF0000"/>
                </a:solidFill>
              </a:rPr>
              <a:t>/</a:t>
            </a:r>
            <a:r>
              <a:rPr lang="en-US" altLang="en-DE" sz="2400" i="1" dirty="0">
                <a:solidFill>
                  <a:srgbClr val="FF0000"/>
                </a:solidFill>
              </a:rPr>
              <a:t>t</a:t>
            </a:r>
            <a:r>
              <a:rPr lang="ru-RU" altLang="en-DE" sz="2400" i="1" dirty="0"/>
              <a:t> </a:t>
            </a:r>
          </a:p>
        </p:txBody>
      </p:sp>
      <p:sp>
        <p:nvSpPr>
          <p:cNvPr id="97291" name="Rectangle 11">
            <a:extLst>
              <a:ext uri="{FF2B5EF4-FFF2-40B4-BE49-F238E27FC236}">
                <a16:creationId xmlns:a16="http://schemas.microsoft.com/office/drawing/2014/main" id="{357791BA-7410-A1E2-6C2C-EDB798F206DC}"/>
              </a:ext>
            </a:extLst>
          </p:cNvPr>
          <p:cNvSpPr>
            <a:spLocks noChangeArrowheads="1"/>
          </p:cNvSpPr>
          <p:nvPr/>
        </p:nvSpPr>
        <p:spPr bwMode="auto">
          <a:xfrm>
            <a:off x="6661626" y="2632698"/>
            <a:ext cx="19351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en-DE" dirty="0"/>
              <a:t>If </a:t>
            </a:r>
            <a:r>
              <a:rPr lang="en-US" altLang="en-DE" sz="2400" i="1" dirty="0">
                <a:latin typeface="Symbol" pitchFamily="2" charset="2"/>
              </a:rPr>
              <a:t>e</a:t>
            </a:r>
            <a:r>
              <a:rPr lang="en-US" altLang="en-DE" sz="2400" dirty="0"/>
              <a:t> </a:t>
            </a:r>
            <a:r>
              <a:rPr lang="en-US" altLang="en-DE" dirty="0"/>
              <a:t>&lt;&lt; </a:t>
            </a:r>
            <a:r>
              <a:rPr lang="en-US" altLang="en-DE" sz="2400" i="1" dirty="0">
                <a:latin typeface="Symbol" pitchFamily="2" charset="2"/>
              </a:rPr>
              <a:t>e</a:t>
            </a:r>
            <a:r>
              <a:rPr lang="en-US" altLang="en-DE" sz="2400" dirty="0"/>
              <a:t> </a:t>
            </a:r>
            <a:r>
              <a:rPr lang="en-US" altLang="en-DE" sz="2000" i="1" baseline="-25000" dirty="0">
                <a:latin typeface="Times New Roman" panose="02020603050405020304" pitchFamily="18" charset="0"/>
                <a:cs typeface="Times New Roman" panose="02020603050405020304" pitchFamily="18" charset="0"/>
              </a:rPr>
              <a:t>TSF</a:t>
            </a:r>
            <a:r>
              <a:rPr lang="en-US" altLang="en-DE" baseline="-25000" dirty="0"/>
              <a:t> </a:t>
            </a:r>
            <a:r>
              <a:rPr lang="en-US" altLang="en-DE" b="1" dirty="0"/>
              <a:t>:</a:t>
            </a:r>
            <a:r>
              <a:rPr lang="en-US" altLang="en-DE" dirty="0"/>
              <a:t> </a:t>
            </a:r>
          </a:p>
        </p:txBody>
      </p:sp>
      <p:sp>
        <p:nvSpPr>
          <p:cNvPr id="97292" name="Rectangle 12">
            <a:extLst>
              <a:ext uri="{FF2B5EF4-FFF2-40B4-BE49-F238E27FC236}">
                <a16:creationId xmlns:a16="http://schemas.microsoft.com/office/drawing/2014/main" id="{C41EAD8B-81DB-9EE1-9BAF-271BC6CBA7F4}"/>
              </a:ext>
            </a:extLst>
          </p:cNvPr>
          <p:cNvSpPr>
            <a:spLocks noChangeArrowheads="1"/>
          </p:cNvSpPr>
          <p:nvPr/>
        </p:nvSpPr>
        <p:spPr bwMode="auto">
          <a:xfrm>
            <a:off x="6751638" y="4009238"/>
            <a:ext cx="1304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en-DE" sz="2400" i="1" dirty="0">
                <a:solidFill>
                  <a:srgbClr val="FF0000"/>
                </a:solidFill>
                <a:cs typeface="Arial" panose="020B0604020202020204" pitchFamily="34" charset="0"/>
              </a:rPr>
              <a:t>t</a:t>
            </a:r>
            <a:r>
              <a:rPr lang="en-US" altLang="en-DE" sz="2400" i="1" dirty="0">
                <a:solidFill>
                  <a:srgbClr val="FF0000"/>
                </a:solidFill>
              </a:rPr>
              <a:t> ≈ l</a:t>
            </a:r>
            <a:r>
              <a:rPr lang="en-US" altLang="en-DE" sz="2400" i="1" baseline="-25000" dirty="0">
                <a:solidFill>
                  <a:srgbClr val="FF0000"/>
                </a:solidFill>
              </a:rPr>
              <a:t>c</a:t>
            </a:r>
            <a:r>
              <a:rPr lang="en-US" altLang="en-DE" sz="2400" dirty="0">
                <a:solidFill>
                  <a:srgbClr val="FF0000"/>
                </a:solidFill>
              </a:rPr>
              <a:t>(</a:t>
            </a:r>
            <a:r>
              <a:rPr lang="en-US" altLang="en-DE" sz="2400" dirty="0">
                <a:solidFill>
                  <a:srgbClr val="FF0000"/>
                </a:solidFill>
                <a:latin typeface="Symbol" pitchFamily="2" charset="2"/>
              </a:rPr>
              <a:t>w</a:t>
            </a:r>
            <a:r>
              <a:rPr lang="en-US" altLang="en-DE" sz="2400" dirty="0">
                <a:solidFill>
                  <a:srgbClr val="FF0000"/>
                </a:solidFill>
              </a:rPr>
              <a:t>)</a:t>
            </a:r>
            <a:r>
              <a:rPr lang="ru-RU" altLang="en-DE" sz="2400" dirty="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Ternovsky-Shul’ga-Fomin effect of suppressing the radiation of relativistic electrons in a thin layer of matter (TSF effect)"/>
          <p:cNvSpPr txBox="1"/>
          <p:nvPr/>
        </p:nvSpPr>
        <p:spPr>
          <a:xfrm>
            <a:off x="341471" y="684624"/>
            <a:ext cx="8622348"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lgn="ctr">
              <a:defRPr sz="2000" b="1">
                <a:solidFill>
                  <a:srgbClr val="CC3300"/>
                </a:solidFill>
              </a:defRPr>
            </a:pPr>
            <a:r>
              <a:rPr dirty="0">
                <a:solidFill>
                  <a:srgbClr val="CC7A25"/>
                </a:solidFill>
                <a:latin typeface="Calibri" panose="020F0502020204030204" pitchFamily="34" charset="0"/>
                <a:cs typeface="Calibri" panose="020F0502020204030204" pitchFamily="34" charset="0"/>
              </a:rPr>
              <a:t>Ternovsky-Shul’ga-Fomin effect of suppressing the radiation </a:t>
            </a:r>
            <a:endParaRPr lang="en-US" dirty="0">
              <a:solidFill>
                <a:srgbClr val="CC7A25"/>
              </a:solidFill>
              <a:latin typeface="Calibri" panose="020F0502020204030204" pitchFamily="34" charset="0"/>
              <a:cs typeface="Calibri" panose="020F0502020204030204" pitchFamily="34" charset="0"/>
            </a:endParaRPr>
          </a:p>
          <a:p>
            <a:pPr algn="ctr">
              <a:defRPr sz="2000" b="1">
                <a:solidFill>
                  <a:srgbClr val="CC3300"/>
                </a:solidFill>
              </a:defRPr>
            </a:pPr>
            <a:r>
              <a:rPr dirty="0">
                <a:solidFill>
                  <a:srgbClr val="CC7A25"/>
                </a:solidFill>
                <a:latin typeface="Calibri" panose="020F0502020204030204" pitchFamily="34" charset="0"/>
                <a:cs typeface="Calibri" panose="020F0502020204030204" pitchFamily="34" charset="0"/>
              </a:rPr>
              <a:t>of relativistic electrons in a thin layer of matter (TSF effect)</a:t>
            </a:r>
          </a:p>
        </p:txBody>
      </p:sp>
      <p:sp>
        <p:nvSpPr>
          <p:cNvPr id="219" name="Predicted in KIPT: Letters to ZhETF, 27 (1978) 126.…"/>
          <p:cNvSpPr txBox="1"/>
          <p:nvPr/>
        </p:nvSpPr>
        <p:spPr>
          <a:xfrm>
            <a:off x="1440436" y="1432453"/>
            <a:ext cx="7039216" cy="7914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10000"/>
              </a:lnSpc>
              <a:defRPr>
                <a:solidFill>
                  <a:srgbClr val="FF3300"/>
                </a:solidFill>
              </a:defRPr>
            </a:pPr>
            <a:r>
              <a:rPr sz="1400" b="1" dirty="0">
                <a:solidFill>
                  <a:srgbClr val="CC7A25"/>
                </a:solidFill>
                <a:latin typeface="Calibri" panose="020F0502020204030204" pitchFamily="34" charset="0"/>
                <a:cs typeface="Calibri" panose="020F0502020204030204" pitchFamily="34" charset="0"/>
              </a:rPr>
              <a:t>Predicted </a:t>
            </a:r>
            <a:r>
              <a:rPr lang="en-US" sz="1400" b="1" dirty="0">
                <a:solidFill>
                  <a:srgbClr val="CC7A25"/>
                </a:solidFill>
                <a:latin typeface="Calibri" panose="020F0502020204030204" pitchFamily="34" charset="0"/>
                <a:cs typeface="Calibri" panose="020F0502020204030204" pitchFamily="34" charset="0"/>
              </a:rPr>
              <a:t>in</a:t>
            </a:r>
            <a:r>
              <a:rPr sz="1400" b="1" dirty="0">
                <a:solidFill>
                  <a:srgbClr val="CC7A25"/>
                </a:solidFill>
                <a:latin typeface="Calibri" panose="020F0502020204030204" pitchFamily="34" charset="0"/>
                <a:cs typeface="Calibri" panose="020F0502020204030204" pitchFamily="34" charset="0"/>
              </a:rPr>
              <a:t> KIPT: </a:t>
            </a:r>
            <a:r>
              <a:rPr lang="en-US" sz="1400" b="1" dirty="0">
                <a:solidFill>
                  <a:srgbClr val="CC7A25"/>
                </a:solidFill>
                <a:latin typeface="Calibri" panose="020F0502020204030204" pitchFamily="34" charset="0"/>
                <a:cs typeface="Calibri" panose="020F0502020204030204" pitchFamily="34" charset="0"/>
              </a:rPr>
              <a:t>    </a:t>
            </a:r>
            <a:r>
              <a:rPr lang="en-US" sz="1400" dirty="0">
                <a:solidFill>
                  <a:srgbClr val="0020B8"/>
                </a:solidFill>
                <a:latin typeface="Calibri" panose="020F0502020204030204" pitchFamily="34" charset="0"/>
                <a:cs typeface="Calibri" panose="020F0502020204030204" pitchFamily="34" charset="0"/>
              </a:rPr>
              <a:t>N.F. Shul’ga, S.P. Fomin, JETP </a:t>
            </a:r>
            <a:r>
              <a:rPr sz="1400" dirty="0">
                <a:solidFill>
                  <a:srgbClr val="0021B8"/>
                </a:solidFill>
                <a:latin typeface="Calibri" panose="020F0502020204030204" pitchFamily="34" charset="0"/>
                <a:cs typeface="Calibri" panose="020F0502020204030204" pitchFamily="34" charset="0"/>
              </a:rPr>
              <a:t>Letters,</a:t>
            </a:r>
            <a:r>
              <a:rPr sz="1400" dirty="0">
                <a:solidFill>
                  <a:schemeClr val="accent2"/>
                </a:solidFill>
                <a:latin typeface="Calibri" panose="020F0502020204030204" pitchFamily="34" charset="0"/>
                <a:cs typeface="Calibri" panose="020F0502020204030204" pitchFamily="34" charset="0"/>
              </a:rPr>
              <a:t> 27 (</a:t>
            </a:r>
            <a:r>
              <a:rPr sz="1400" dirty="0">
                <a:latin typeface="Calibri" panose="020F0502020204030204" pitchFamily="34" charset="0"/>
                <a:cs typeface="Calibri" panose="020F0502020204030204" pitchFamily="34" charset="0"/>
              </a:rPr>
              <a:t>1978</a:t>
            </a:r>
            <a:r>
              <a:rPr sz="1400" dirty="0">
                <a:solidFill>
                  <a:schemeClr val="accent2"/>
                </a:solidFill>
                <a:latin typeface="Calibri" panose="020F0502020204030204" pitchFamily="34" charset="0"/>
                <a:cs typeface="Calibri" panose="020F0502020204030204" pitchFamily="34" charset="0"/>
              </a:rPr>
              <a:t>) 126.</a:t>
            </a:r>
            <a:endParaRPr lang="en-US" sz="1400" dirty="0">
              <a:solidFill>
                <a:schemeClr val="accent2"/>
              </a:solidFill>
              <a:latin typeface="Calibri" panose="020F0502020204030204" pitchFamily="34" charset="0"/>
              <a:cs typeface="Calibri" panose="020F0502020204030204" pitchFamily="34" charset="0"/>
            </a:endParaRPr>
          </a:p>
          <a:p>
            <a:pPr>
              <a:lnSpc>
                <a:spcPct val="110000"/>
              </a:lnSpc>
              <a:defRPr>
                <a:solidFill>
                  <a:srgbClr val="FF3300"/>
                </a:solidFill>
              </a:defRPr>
            </a:pPr>
            <a:r>
              <a:rPr lang="en-DE" sz="1400" b="1" dirty="0">
                <a:solidFill>
                  <a:srgbClr val="CC7A25"/>
                </a:solidFill>
                <a:latin typeface="Calibri" panose="020F0502020204030204" pitchFamily="34" charset="0"/>
                <a:cs typeface="Calibri" panose="020F0502020204030204" pitchFamily="34" charset="0"/>
              </a:rPr>
              <a:t>Confirmed at CERN: </a:t>
            </a:r>
            <a:r>
              <a:rPr lang="en-GB" sz="1400" dirty="0">
                <a:solidFill>
                  <a:srgbClr val="0020B8"/>
                </a:solidFill>
                <a:latin typeface="Calibri" panose="020F0502020204030204" pitchFamily="34" charset="0"/>
                <a:cs typeface="Calibri" panose="020F0502020204030204" pitchFamily="34" charset="0"/>
              </a:rPr>
              <a:t>H.D. Thomsen </a:t>
            </a:r>
            <a:r>
              <a:rPr lang="en-DE" sz="1400" dirty="0">
                <a:solidFill>
                  <a:srgbClr val="0020B8"/>
                </a:solidFill>
                <a:latin typeface="Calibri" panose="020F0502020204030204" pitchFamily="34" charset="0"/>
                <a:cs typeface="Calibri" panose="020F0502020204030204" pitchFamily="34" charset="0"/>
              </a:rPr>
              <a:t>et al. Phys</a:t>
            </a:r>
            <a:r>
              <a:rPr lang="en-US" sz="1400" dirty="0" err="1">
                <a:solidFill>
                  <a:srgbClr val="0020B8"/>
                </a:solidFill>
                <a:latin typeface="Calibri" panose="020F0502020204030204" pitchFamily="34" charset="0"/>
                <a:cs typeface="Calibri" panose="020F0502020204030204" pitchFamily="34" charset="0"/>
              </a:rPr>
              <a:t>ical</a:t>
            </a:r>
            <a:r>
              <a:rPr lang="en-DE" sz="1400" dirty="0">
                <a:solidFill>
                  <a:srgbClr val="0020B8"/>
                </a:solidFill>
                <a:latin typeface="Calibri" panose="020F0502020204030204" pitchFamily="34" charset="0"/>
                <a:cs typeface="Calibri" panose="020F0502020204030204" pitchFamily="34" charset="0"/>
              </a:rPr>
              <a:t> Review D 81 (</a:t>
            </a:r>
            <a:r>
              <a:rPr lang="en-DE" sz="1400" dirty="0">
                <a:solidFill>
                  <a:srgbClr val="FF0000"/>
                </a:solidFill>
                <a:latin typeface="Calibri" panose="020F0502020204030204" pitchFamily="34" charset="0"/>
                <a:cs typeface="Calibri" panose="020F0502020204030204" pitchFamily="34" charset="0"/>
              </a:rPr>
              <a:t>2010</a:t>
            </a:r>
            <a:r>
              <a:rPr lang="en-DE" sz="1400" dirty="0">
                <a:solidFill>
                  <a:srgbClr val="0020B8"/>
                </a:solidFill>
                <a:latin typeface="Calibri" panose="020F0502020204030204" pitchFamily="34" charset="0"/>
                <a:cs typeface="Calibri" panose="020F0502020204030204" pitchFamily="34" charset="0"/>
              </a:rPr>
              <a:t>) 052003.</a:t>
            </a:r>
          </a:p>
          <a:p>
            <a:pPr>
              <a:lnSpc>
                <a:spcPct val="110000"/>
              </a:lnSpc>
              <a:defRPr>
                <a:solidFill>
                  <a:srgbClr val="FF3300"/>
                </a:solidFill>
              </a:defRPr>
            </a:pPr>
            <a:r>
              <a:rPr lang="en-DE" sz="1400" b="1" dirty="0">
                <a:solidFill>
                  <a:srgbClr val="CC7A25"/>
                </a:solidFill>
                <a:latin typeface="Calibri" panose="020F0502020204030204" pitchFamily="34" charset="0"/>
                <a:cs typeface="Calibri" panose="020F0502020204030204" pitchFamily="34" charset="0"/>
              </a:rPr>
              <a:t>Theoratical interpretation: </a:t>
            </a:r>
            <a:r>
              <a:rPr lang="ru-RU" sz="1400" b="1" dirty="0">
                <a:solidFill>
                  <a:srgbClr val="CC7A25"/>
                </a:solidFill>
                <a:latin typeface="Calibri" panose="020F0502020204030204" pitchFamily="34" charset="0"/>
                <a:cs typeface="Calibri" panose="020F0502020204030204" pitchFamily="34" charset="0"/>
              </a:rPr>
              <a:t> </a:t>
            </a:r>
            <a:r>
              <a:rPr lang="en-DE" sz="1400" b="1" dirty="0">
                <a:solidFill>
                  <a:srgbClr val="CC7A25"/>
                </a:solidFill>
                <a:latin typeface="Calibri" panose="020F0502020204030204" pitchFamily="34" charset="0"/>
                <a:cs typeface="Calibri" panose="020F0502020204030204" pitchFamily="34" charset="0"/>
              </a:rPr>
              <a:t> </a:t>
            </a:r>
            <a:r>
              <a:rPr lang="en-US" altLang="en-DE" sz="1400" dirty="0">
                <a:solidFill>
                  <a:srgbClr val="0020B8"/>
                </a:solidFill>
                <a:latin typeface="Calibri" panose="020F0502020204030204" pitchFamily="34" charset="0"/>
                <a:cs typeface="Calibri" panose="020F0502020204030204" pitchFamily="34" charset="0"/>
              </a:rPr>
              <a:t>A.S. Fomin, S.P. Fomin, N.F. </a:t>
            </a:r>
            <a:r>
              <a:rPr lang="en-US" altLang="en-DE" sz="1400" dirty="0" err="1">
                <a:solidFill>
                  <a:srgbClr val="0020B8"/>
                </a:solidFill>
                <a:latin typeface="Calibri" panose="020F0502020204030204" pitchFamily="34" charset="0"/>
                <a:cs typeface="Calibri" panose="020F0502020204030204" pitchFamily="34" charset="0"/>
              </a:rPr>
              <a:t>Sul’ga</a:t>
            </a:r>
            <a:r>
              <a:rPr lang="en-US" altLang="en-DE" sz="1400" dirty="0">
                <a:solidFill>
                  <a:srgbClr val="0020B8"/>
                </a:solidFill>
                <a:latin typeface="Calibri" panose="020F0502020204030204" pitchFamily="34" charset="0"/>
                <a:cs typeface="Calibri" panose="020F0502020204030204" pitchFamily="34" charset="0"/>
              </a:rPr>
              <a:t>, </a:t>
            </a:r>
            <a:r>
              <a:rPr lang="en-US" altLang="en-DE" sz="1400" i="1" dirty="0">
                <a:solidFill>
                  <a:srgbClr val="0020B8"/>
                </a:solidFill>
                <a:latin typeface="Calibri" panose="020F0502020204030204" pitchFamily="34" charset="0"/>
                <a:cs typeface="Calibri" panose="020F0502020204030204" pitchFamily="34" charset="0"/>
              </a:rPr>
              <a:t>Nuovo </a:t>
            </a:r>
            <a:r>
              <a:rPr lang="en-US" altLang="en-DE" sz="1400" i="1" dirty="0" err="1">
                <a:solidFill>
                  <a:srgbClr val="0020B8"/>
                </a:solidFill>
                <a:latin typeface="Calibri" panose="020F0502020204030204" pitchFamily="34" charset="0"/>
                <a:cs typeface="Calibri" panose="020F0502020204030204" pitchFamily="34" charset="0"/>
              </a:rPr>
              <a:t>Cimento</a:t>
            </a:r>
            <a:r>
              <a:rPr lang="en-US" altLang="en-DE" sz="1400" i="1" dirty="0">
                <a:solidFill>
                  <a:srgbClr val="0020B8"/>
                </a:solidFill>
                <a:latin typeface="Calibri" panose="020F0502020204030204" pitchFamily="34" charset="0"/>
                <a:cs typeface="Calibri" panose="020F0502020204030204" pitchFamily="34" charset="0"/>
              </a:rPr>
              <a:t> </a:t>
            </a:r>
            <a:r>
              <a:rPr lang="en-US" altLang="en-DE" sz="1400" dirty="0">
                <a:solidFill>
                  <a:srgbClr val="0020B8"/>
                </a:solidFill>
                <a:latin typeface="Calibri" panose="020F0502020204030204" pitchFamily="34" charset="0"/>
                <a:cs typeface="Calibri" panose="020F0502020204030204" pitchFamily="34" charset="0"/>
              </a:rPr>
              <a:t>34C </a:t>
            </a:r>
            <a:r>
              <a:rPr lang="en-US" altLang="en-DE" sz="1400" dirty="0">
                <a:solidFill>
                  <a:schemeClr val="accent2"/>
                </a:solidFill>
                <a:latin typeface="Calibri" panose="020F0502020204030204" pitchFamily="34" charset="0"/>
                <a:cs typeface="Calibri" panose="020F0502020204030204" pitchFamily="34" charset="0"/>
              </a:rPr>
              <a:t>(</a:t>
            </a:r>
            <a:r>
              <a:rPr lang="en-US" altLang="en-DE" sz="1400" dirty="0">
                <a:solidFill>
                  <a:srgbClr val="FF0000"/>
                </a:solidFill>
                <a:latin typeface="Calibri" panose="020F0502020204030204" pitchFamily="34" charset="0"/>
                <a:cs typeface="Calibri" panose="020F0502020204030204" pitchFamily="34" charset="0"/>
              </a:rPr>
              <a:t>2011</a:t>
            </a:r>
            <a:r>
              <a:rPr lang="en-US" altLang="en-DE" sz="1400" dirty="0">
                <a:solidFill>
                  <a:schemeClr val="accent2"/>
                </a:solidFill>
                <a:latin typeface="Calibri" panose="020F0502020204030204" pitchFamily="34" charset="0"/>
                <a:cs typeface="Calibri" panose="020F0502020204030204" pitchFamily="34" charset="0"/>
              </a:rPr>
              <a:t>) 45.</a:t>
            </a:r>
            <a:r>
              <a:rPr lang="en-US" altLang="en-DE" sz="1400" dirty="0">
                <a:solidFill>
                  <a:srgbClr val="0000FF"/>
                </a:solidFill>
                <a:latin typeface="Calibri" panose="020F0502020204030204" pitchFamily="34" charset="0"/>
                <a:cs typeface="Calibri" panose="020F0502020204030204" pitchFamily="34" charset="0"/>
              </a:rPr>
              <a:t> </a:t>
            </a:r>
            <a:endParaRPr lang="ru-RU" altLang="en-DE" sz="1400" dirty="0">
              <a:solidFill>
                <a:srgbClr val="0000FF"/>
              </a:solidFill>
              <a:latin typeface="Calibri" panose="020F0502020204030204" pitchFamily="34" charset="0"/>
              <a:cs typeface="Calibri" panose="020F0502020204030204" pitchFamily="34" charset="0"/>
            </a:endParaRPr>
          </a:p>
        </p:txBody>
      </p:sp>
      <p:pic>
        <p:nvPicPr>
          <p:cNvPr id="221" name="Ta347-te" descr="Ta347-te"/>
          <p:cNvPicPr>
            <a:picLocks noChangeAspect="1"/>
          </p:cNvPicPr>
          <p:nvPr/>
        </p:nvPicPr>
        <p:blipFill>
          <a:blip r:embed="rId2"/>
          <a:stretch>
            <a:fillRect/>
          </a:stretch>
        </p:blipFill>
        <p:spPr>
          <a:xfrm>
            <a:off x="755649" y="3058491"/>
            <a:ext cx="3816351" cy="2805113"/>
          </a:xfrm>
          <a:prstGeom prst="rect">
            <a:avLst/>
          </a:prstGeom>
          <a:ln w="12700">
            <a:miter lim="400000"/>
          </a:ln>
        </p:spPr>
      </p:pic>
      <p:pic>
        <p:nvPicPr>
          <p:cNvPr id="222" name="BH-TSF-LPM" descr="BH-TSF-LPM"/>
          <p:cNvPicPr>
            <a:picLocks noChangeAspect="1"/>
          </p:cNvPicPr>
          <p:nvPr/>
        </p:nvPicPr>
        <p:blipFill>
          <a:blip r:embed="rId3"/>
          <a:stretch>
            <a:fillRect/>
          </a:stretch>
        </p:blipFill>
        <p:spPr>
          <a:xfrm>
            <a:off x="4960044" y="3061715"/>
            <a:ext cx="3724910" cy="2890450"/>
          </a:xfrm>
          <a:prstGeom prst="rect">
            <a:avLst/>
          </a:prstGeom>
          <a:ln w="12700">
            <a:miter lim="400000"/>
          </a:ln>
        </p:spPr>
      </p:pic>
      <p:sp>
        <p:nvSpPr>
          <p:cNvPr id="223" name="BH - Bethe-Hietler Theory of Bremsstrahlung…"/>
          <p:cNvSpPr txBox="1"/>
          <p:nvPr/>
        </p:nvSpPr>
        <p:spPr>
          <a:xfrm>
            <a:off x="1082991" y="5863604"/>
            <a:ext cx="3569654" cy="753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70000"/>
              </a:lnSpc>
              <a:spcBef>
                <a:spcPts val="800"/>
              </a:spcBef>
              <a:defRPr sz="1400">
                <a:solidFill>
                  <a:srgbClr val="000099"/>
                </a:solidFill>
              </a:defRPr>
            </a:pPr>
            <a:r>
              <a:rPr dirty="0">
                <a:solidFill>
                  <a:schemeClr val="tx1"/>
                </a:solidFill>
                <a:latin typeface="Calibri" panose="020F0502020204030204" pitchFamily="34" charset="0"/>
                <a:cs typeface="Calibri" panose="020F0502020204030204" pitchFamily="34" charset="0"/>
              </a:rPr>
              <a:t>BH - Bethe-</a:t>
            </a:r>
            <a:r>
              <a:rPr dirty="0" err="1">
                <a:solidFill>
                  <a:schemeClr val="tx1"/>
                </a:solidFill>
                <a:latin typeface="Calibri" panose="020F0502020204030204" pitchFamily="34" charset="0"/>
                <a:cs typeface="Calibri" panose="020F0502020204030204" pitchFamily="34" charset="0"/>
              </a:rPr>
              <a:t>Hietler</a:t>
            </a:r>
            <a:r>
              <a:rPr dirty="0">
                <a:solidFill>
                  <a:schemeClr val="tx1"/>
                </a:solidFill>
                <a:latin typeface="Calibri" panose="020F0502020204030204" pitchFamily="34" charset="0"/>
                <a:cs typeface="Calibri" panose="020F0502020204030204" pitchFamily="34" charset="0"/>
              </a:rPr>
              <a:t> Theory of Bremsstrahlung </a:t>
            </a:r>
          </a:p>
          <a:p>
            <a:pPr>
              <a:lnSpc>
                <a:spcPct val="70000"/>
              </a:lnSpc>
              <a:spcBef>
                <a:spcPts val="800"/>
              </a:spcBef>
              <a:defRPr sz="1400">
                <a:solidFill>
                  <a:srgbClr val="CC3300"/>
                </a:solidFill>
              </a:defRPr>
            </a:pPr>
            <a:r>
              <a:rPr dirty="0">
                <a:latin typeface="Calibri" panose="020F0502020204030204" pitchFamily="34" charset="0"/>
                <a:cs typeface="Calibri" panose="020F0502020204030204" pitchFamily="34" charset="0"/>
              </a:rPr>
              <a:t>TSF - Ternovsk</a:t>
            </a:r>
            <a:r>
              <a:rPr lang="en-US" dirty="0">
                <a:latin typeface="Calibri" panose="020F0502020204030204" pitchFamily="34" charset="0"/>
                <a:cs typeface="Calibri" panose="020F0502020204030204" pitchFamily="34" charset="0"/>
              </a:rPr>
              <a:t>y</a:t>
            </a:r>
            <a:r>
              <a:rPr dirty="0">
                <a:latin typeface="Calibri" panose="020F0502020204030204" pitchFamily="34" charset="0"/>
                <a:cs typeface="Calibri" panose="020F0502020204030204" pitchFamily="34" charset="0"/>
              </a:rPr>
              <a:t>-Shul’ga-Fomin effect </a:t>
            </a:r>
          </a:p>
          <a:p>
            <a:pPr>
              <a:lnSpc>
                <a:spcPct val="70000"/>
              </a:lnSpc>
              <a:spcBef>
                <a:spcPts val="800"/>
              </a:spcBef>
              <a:defRPr sz="1400">
                <a:solidFill>
                  <a:srgbClr val="000099"/>
                </a:solidFill>
              </a:defRPr>
            </a:pPr>
            <a:r>
              <a:rPr dirty="0">
                <a:latin typeface="Calibri" panose="020F0502020204030204" pitchFamily="34" charset="0"/>
                <a:cs typeface="Calibri" panose="020F0502020204030204" pitchFamily="34" charset="0"/>
              </a:rPr>
              <a:t>LPM - Landau-Pomeranchuk-Migdal effect</a:t>
            </a:r>
          </a:p>
        </p:txBody>
      </p:sp>
      <p:sp>
        <p:nvSpPr>
          <p:cNvPr id="224" name="Scope of applicability of theories…"/>
          <p:cNvSpPr txBox="1"/>
          <p:nvPr/>
        </p:nvSpPr>
        <p:spPr>
          <a:xfrm>
            <a:off x="4960044" y="5863604"/>
            <a:ext cx="3724911" cy="769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spcBef>
                <a:spcPts val="900"/>
              </a:spcBef>
              <a:defRPr sz="1600" b="1">
                <a:solidFill>
                  <a:srgbClr val="CC3300"/>
                </a:solidFill>
              </a:defRPr>
            </a:pPr>
            <a:r>
              <a:rPr dirty="0">
                <a:latin typeface="Calibri" panose="020F0502020204030204" pitchFamily="34" charset="0"/>
                <a:cs typeface="Calibri" panose="020F0502020204030204" pitchFamily="34" charset="0"/>
              </a:rPr>
              <a:t>Scope of applicability of theories</a:t>
            </a:r>
            <a:endParaRPr dirty="0">
              <a:solidFill>
                <a:srgbClr val="FF3300"/>
              </a:solidFill>
              <a:latin typeface="Calibri" panose="020F0502020204030204" pitchFamily="34" charset="0"/>
              <a:cs typeface="Calibri" panose="020F0502020204030204" pitchFamily="34" charset="0"/>
            </a:endParaRPr>
          </a:p>
          <a:p>
            <a:pPr algn="ctr">
              <a:defRPr sz="1400">
                <a:solidFill>
                  <a:srgbClr val="000099"/>
                </a:solidFill>
              </a:defRPr>
            </a:pPr>
            <a:r>
              <a:rPr dirty="0">
                <a:latin typeface="Calibri" panose="020F0502020204030204" pitchFamily="34" charset="0"/>
                <a:cs typeface="Calibri" panose="020F0502020204030204" pitchFamily="34" charset="0"/>
              </a:rPr>
              <a:t>Diagram from PhD thesis of Heine Thomsen, CERN - Aarhus University, 2010</a:t>
            </a:r>
          </a:p>
        </p:txBody>
      </p:sp>
      <p:sp>
        <p:nvSpPr>
          <p:cNvPr id="225" name="Slide Number"/>
          <p:cNvSpPr txBox="1">
            <a:spLocks noGrp="1"/>
          </p:cNvSpPr>
          <p:nvPr>
            <p:ph type="sldNum" sz="quarter" idx="2"/>
          </p:nvPr>
        </p:nvSpPr>
        <p:spPr>
          <a:xfrm>
            <a:off x="8684955" y="6549522"/>
            <a:ext cx="401566" cy="317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lgn="ctr">
              <a:spcBef>
                <a:spcPts val="200"/>
              </a:spcBef>
              <a:defRPr sz="1000">
                <a:solidFill>
                  <a:schemeClr val="accent1"/>
                </a:solidFill>
              </a:defRPr>
            </a:lvl1pPr>
          </a:lstStyle>
          <a:p>
            <a:fld id="{86CB4B4D-7CA3-9044-876B-883B54F8677D}" type="slidenum">
              <a:rPr/>
              <a:t>28</a:t>
            </a:fld>
            <a:endParaRPr/>
          </a:p>
        </p:txBody>
      </p:sp>
      <p:sp>
        <p:nvSpPr>
          <p:cNvPr id="3" name="TextBox 2">
            <a:extLst>
              <a:ext uri="{FF2B5EF4-FFF2-40B4-BE49-F238E27FC236}">
                <a16:creationId xmlns:a16="http://schemas.microsoft.com/office/drawing/2014/main" id="{4A9219DF-D63A-25DB-317F-50037EED3983}"/>
              </a:ext>
            </a:extLst>
          </p:cNvPr>
          <p:cNvSpPr txBox="1"/>
          <p:nvPr/>
        </p:nvSpPr>
        <p:spPr>
          <a:xfrm>
            <a:off x="1724028" y="2263075"/>
            <a:ext cx="6065521" cy="684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spcBef>
                <a:spcPts val="300"/>
              </a:spcBef>
            </a:pPr>
            <a:r>
              <a:rPr lang="en-GB" dirty="0">
                <a:solidFill>
                  <a:srgbClr val="0020B8"/>
                </a:solidFill>
                <a:latin typeface="Times New Roman" panose="02020603050405020304" pitchFamily="18" charset="0"/>
                <a:cs typeface="Times New Roman" panose="02020603050405020304" pitchFamily="18" charset="0"/>
              </a:rPr>
              <a:t>Ulrik </a:t>
            </a:r>
            <a:r>
              <a:rPr lang="en-GB" dirty="0" err="1">
                <a:solidFill>
                  <a:srgbClr val="0020B8"/>
                </a:solidFill>
                <a:latin typeface="Times New Roman" panose="02020603050405020304" pitchFamily="18" charset="0"/>
                <a:cs typeface="Times New Roman" panose="02020603050405020304" pitchFamily="18" charset="0"/>
              </a:rPr>
              <a:t>Uggerhøj</a:t>
            </a:r>
            <a:r>
              <a:rPr lang="en-GB" dirty="0">
                <a:solidFill>
                  <a:srgbClr val="0020B8"/>
                </a:solidFill>
                <a:latin typeface="Times New Roman" panose="02020603050405020304" pitchFamily="18" charset="0"/>
                <a:cs typeface="Times New Roman" panose="02020603050405020304" pitchFamily="18" charset="0"/>
              </a:rPr>
              <a:t> (spokesman of the CERN collaboration NA63):</a:t>
            </a:r>
          </a:p>
          <a:p>
            <a:pPr algn="ctr">
              <a:spcBef>
                <a:spcPts val="300"/>
              </a:spcBef>
            </a:pPr>
            <a:r>
              <a:rPr lang="en-GB" dirty="0">
                <a:solidFill>
                  <a:srgbClr val="FF0000"/>
                </a:solidFill>
                <a:highlight>
                  <a:srgbClr val="FFFF00"/>
                </a:highlight>
                <a:latin typeface="Times New Roman" panose="02020603050405020304" pitchFamily="18" charset="0"/>
                <a:cs typeface="Times New Roman" panose="02020603050405020304" pitchFamily="18" charset="0"/>
              </a:rPr>
              <a:t>“… we have 'seen' the 'half-bare' electron “   </a:t>
            </a:r>
            <a:r>
              <a:rPr lang="en-GB" b="1" dirty="0">
                <a:solidFill>
                  <a:srgbClr val="FF0000"/>
                </a:solidFill>
                <a:highlight>
                  <a:srgbClr val="FFFF00"/>
                </a:highlight>
                <a:latin typeface="Times New Roman" panose="02020603050405020304" pitchFamily="18" charset="0"/>
                <a:cs typeface="Times New Roman" panose="02020603050405020304" pitchFamily="18" charset="0"/>
              </a:rPr>
              <a:t>!!!</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92661139-891E-1D73-CD85-E3A1BCFA0FDD}"/>
              </a:ext>
            </a:extLst>
          </p:cNvPr>
          <p:cNvSpPr>
            <a:spLocks noGrp="1" noChangeArrowheads="1"/>
          </p:cNvSpPr>
          <p:nvPr>
            <p:ph type="title"/>
          </p:nvPr>
        </p:nvSpPr>
        <p:spPr>
          <a:xfrm>
            <a:off x="1416963" y="706295"/>
            <a:ext cx="7526576" cy="614153"/>
          </a:xfrm>
        </p:spPr>
        <p:txBody>
          <a:bodyPr>
            <a:normAutofit/>
          </a:bodyPr>
          <a:lstStyle/>
          <a:p>
            <a:r>
              <a:rPr lang="en-US" altLang="en-DE" sz="2000" b="1" dirty="0">
                <a:solidFill>
                  <a:srgbClr val="CC7A25"/>
                </a:solidFill>
                <a:latin typeface="Calibri" panose="020F0502020204030204" pitchFamily="34" charset="0"/>
                <a:cs typeface="Calibri" panose="020F0502020204030204" pitchFamily="34" charset="0"/>
              </a:rPr>
              <a:t>Spectral-angular distribution of radiation in a thin amorphous target</a:t>
            </a:r>
            <a:endParaRPr lang="ru-RU" altLang="en-DE" sz="2000" b="1" dirty="0">
              <a:solidFill>
                <a:srgbClr val="CC7A25"/>
              </a:solidFill>
              <a:latin typeface="Calibri" panose="020F0502020204030204" pitchFamily="34" charset="0"/>
              <a:cs typeface="Calibri" panose="020F0502020204030204" pitchFamily="34" charset="0"/>
            </a:endParaRPr>
          </a:p>
        </p:txBody>
      </p:sp>
      <p:graphicFrame>
        <p:nvGraphicFramePr>
          <p:cNvPr id="107523" name="Object 3">
            <a:extLst>
              <a:ext uri="{FF2B5EF4-FFF2-40B4-BE49-F238E27FC236}">
                <a16:creationId xmlns:a16="http://schemas.microsoft.com/office/drawing/2014/main" id="{CA6F32DE-5176-8BDF-73F5-AB9CFC5D2A5A}"/>
              </a:ext>
            </a:extLst>
          </p:cNvPr>
          <p:cNvGraphicFramePr>
            <a:graphicFrameLocks noChangeAspect="1"/>
          </p:cNvGraphicFramePr>
          <p:nvPr>
            <p:extLst>
              <p:ext uri="{D42A27DB-BD31-4B8C-83A1-F6EECF244321}">
                <p14:modId xmlns:p14="http://schemas.microsoft.com/office/powerpoint/2010/main" val="1868860585"/>
              </p:ext>
            </p:extLst>
          </p:nvPr>
        </p:nvGraphicFramePr>
        <p:xfrm>
          <a:off x="371553" y="2850818"/>
          <a:ext cx="4874578" cy="846909"/>
        </p:xfrm>
        <a:graphic>
          <a:graphicData uri="http://schemas.openxmlformats.org/presentationml/2006/ole">
            <mc:AlternateContent xmlns:mc="http://schemas.openxmlformats.org/markup-compatibility/2006">
              <mc:Choice xmlns:v="urn:schemas-microsoft-com:vml" Requires="v">
                <p:oleObj name="Equation" r:id="rId2" imgW="70510400" imgH="12877800" progId="Equation.DSMT4">
                  <p:embed/>
                </p:oleObj>
              </mc:Choice>
              <mc:Fallback>
                <p:oleObj name="Equation" r:id="rId2" imgW="70510400" imgH="12877800" progId="Equation.DSMT4">
                  <p:embed/>
                  <p:pic>
                    <p:nvPicPr>
                      <p:cNvPr id="107523" name="Object 3">
                        <a:extLst>
                          <a:ext uri="{FF2B5EF4-FFF2-40B4-BE49-F238E27FC236}">
                            <a16:creationId xmlns:a16="http://schemas.microsoft.com/office/drawing/2014/main" id="{CA6F32DE-5176-8BDF-73F5-AB9CFC5D2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553" y="2850818"/>
                        <a:ext cx="4874578" cy="846909"/>
                      </a:xfrm>
                      <a:prstGeom prst="rect">
                        <a:avLst/>
                      </a:prstGeom>
                      <a:noFill/>
                    </p:spPr>
                  </p:pic>
                </p:oleObj>
              </mc:Fallback>
            </mc:AlternateContent>
          </a:graphicData>
        </a:graphic>
      </p:graphicFrame>
      <p:graphicFrame>
        <p:nvGraphicFramePr>
          <p:cNvPr id="107525" name="Object 5">
            <a:extLst>
              <a:ext uri="{FF2B5EF4-FFF2-40B4-BE49-F238E27FC236}">
                <a16:creationId xmlns:a16="http://schemas.microsoft.com/office/drawing/2014/main" id="{41EAAC38-4B98-DEE0-8D7E-DB5078F5D3CB}"/>
              </a:ext>
            </a:extLst>
          </p:cNvPr>
          <p:cNvGraphicFramePr>
            <a:graphicFrameLocks noChangeAspect="1"/>
          </p:cNvGraphicFramePr>
          <p:nvPr/>
        </p:nvGraphicFramePr>
        <p:xfrm>
          <a:off x="0" y="3759200"/>
          <a:ext cx="114300" cy="203200"/>
        </p:xfrm>
        <a:graphic>
          <a:graphicData uri="http://schemas.openxmlformats.org/presentationml/2006/ole">
            <mc:AlternateContent xmlns:mc="http://schemas.openxmlformats.org/markup-compatibility/2006">
              <mc:Choice xmlns:v="urn:schemas-microsoft-com:vml" Requires="v">
                <p:oleObj name="Equation" r:id="rId4" imgW="2628900" imgH="4686300" progId="Equation.DSMT4">
                  <p:embed/>
                </p:oleObj>
              </mc:Choice>
              <mc:Fallback>
                <p:oleObj name="Equation" r:id="rId4" imgW="2628900" imgH="4686300" progId="Equation.DSMT4">
                  <p:embed/>
                  <p:pic>
                    <p:nvPicPr>
                      <p:cNvPr id="107525" name="Object 5">
                        <a:extLst>
                          <a:ext uri="{FF2B5EF4-FFF2-40B4-BE49-F238E27FC236}">
                            <a16:creationId xmlns:a16="http://schemas.microsoft.com/office/drawing/2014/main" id="{41EAAC38-4B98-DEE0-8D7E-DB5078F5D3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59200"/>
                        <a:ext cx="114300" cy="20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7526" name="Object 6">
            <a:extLst>
              <a:ext uri="{FF2B5EF4-FFF2-40B4-BE49-F238E27FC236}">
                <a16:creationId xmlns:a16="http://schemas.microsoft.com/office/drawing/2014/main" id="{C6F302C1-1416-C4F4-8016-64DA0BA14A7B}"/>
              </a:ext>
            </a:extLst>
          </p:cNvPr>
          <p:cNvGraphicFramePr>
            <a:graphicFrameLocks noChangeAspect="1"/>
          </p:cNvGraphicFramePr>
          <p:nvPr>
            <p:extLst>
              <p:ext uri="{D42A27DB-BD31-4B8C-83A1-F6EECF244321}">
                <p14:modId xmlns:p14="http://schemas.microsoft.com/office/powerpoint/2010/main" val="1247289986"/>
              </p:ext>
            </p:extLst>
          </p:nvPr>
        </p:nvGraphicFramePr>
        <p:xfrm>
          <a:off x="415763" y="3860800"/>
          <a:ext cx="3909563" cy="792787"/>
        </p:xfrm>
        <a:graphic>
          <a:graphicData uri="http://schemas.openxmlformats.org/presentationml/2006/ole">
            <mc:AlternateContent xmlns:mc="http://schemas.openxmlformats.org/markup-compatibility/2006">
              <mc:Choice xmlns:v="urn:schemas-microsoft-com:vml" Requires="v">
                <p:oleObj name="Equation" r:id="rId6" imgW="149504400" imgH="30137100" progId="Equation.DSMT4">
                  <p:embed/>
                </p:oleObj>
              </mc:Choice>
              <mc:Fallback>
                <p:oleObj name="Equation" r:id="rId6" imgW="149504400" imgH="30137100" progId="Equation.DSMT4">
                  <p:embed/>
                  <p:pic>
                    <p:nvPicPr>
                      <p:cNvPr id="107526" name="Object 6">
                        <a:extLst>
                          <a:ext uri="{FF2B5EF4-FFF2-40B4-BE49-F238E27FC236}">
                            <a16:creationId xmlns:a16="http://schemas.microsoft.com/office/drawing/2014/main" id="{C6F302C1-1416-C4F4-8016-64DA0BA14A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763" y="3860800"/>
                        <a:ext cx="3909563" cy="792787"/>
                      </a:xfrm>
                      <a:prstGeom prst="rect">
                        <a:avLst/>
                      </a:prstGeom>
                      <a:noFill/>
                    </p:spPr>
                  </p:pic>
                </p:oleObj>
              </mc:Fallback>
            </mc:AlternateContent>
          </a:graphicData>
        </a:graphic>
      </p:graphicFrame>
      <p:graphicFrame>
        <p:nvGraphicFramePr>
          <p:cNvPr id="107527" name="Object 7">
            <a:extLst>
              <a:ext uri="{FF2B5EF4-FFF2-40B4-BE49-F238E27FC236}">
                <a16:creationId xmlns:a16="http://schemas.microsoft.com/office/drawing/2014/main" id="{300E07A1-5695-6FB0-0C52-9E4B6E20A061}"/>
              </a:ext>
            </a:extLst>
          </p:cNvPr>
          <p:cNvGraphicFramePr>
            <a:graphicFrameLocks noChangeAspect="1"/>
          </p:cNvGraphicFramePr>
          <p:nvPr>
            <p:extLst>
              <p:ext uri="{D42A27DB-BD31-4B8C-83A1-F6EECF244321}">
                <p14:modId xmlns:p14="http://schemas.microsoft.com/office/powerpoint/2010/main" val="4232982216"/>
              </p:ext>
            </p:extLst>
          </p:nvPr>
        </p:nvGraphicFramePr>
        <p:xfrm>
          <a:off x="415763" y="5513015"/>
          <a:ext cx="2418876" cy="764043"/>
        </p:xfrm>
        <a:graphic>
          <a:graphicData uri="http://schemas.openxmlformats.org/presentationml/2006/ole">
            <mc:AlternateContent xmlns:mc="http://schemas.openxmlformats.org/markup-compatibility/2006">
              <mc:Choice xmlns:v="urn:schemas-microsoft-com:vml" Requires="v">
                <p:oleObj name="Equation" r:id="rId8" imgW="62318900" imgH="19596100" progId="Equation.DSMT4">
                  <p:embed/>
                </p:oleObj>
              </mc:Choice>
              <mc:Fallback>
                <p:oleObj name="Equation" r:id="rId8" imgW="62318900" imgH="19596100" progId="Equation.DSMT4">
                  <p:embed/>
                  <p:pic>
                    <p:nvPicPr>
                      <p:cNvPr id="107527" name="Object 7">
                        <a:extLst>
                          <a:ext uri="{FF2B5EF4-FFF2-40B4-BE49-F238E27FC236}">
                            <a16:creationId xmlns:a16="http://schemas.microsoft.com/office/drawing/2014/main" id="{300E07A1-5695-6FB0-0C52-9E4B6E20A0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5763" y="5513015"/>
                        <a:ext cx="2418876" cy="764043"/>
                      </a:xfrm>
                      <a:prstGeom prst="rect">
                        <a:avLst/>
                      </a:prstGeom>
                      <a:noFill/>
                    </p:spPr>
                  </p:pic>
                </p:oleObj>
              </mc:Fallback>
            </mc:AlternateContent>
          </a:graphicData>
        </a:graphic>
      </p:graphicFrame>
      <p:graphicFrame>
        <p:nvGraphicFramePr>
          <p:cNvPr id="107528" name="Object 8">
            <a:extLst>
              <a:ext uri="{FF2B5EF4-FFF2-40B4-BE49-F238E27FC236}">
                <a16:creationId xmlns:a16="http://schemas.microsoft.com/office/drawing/2014/main" id="{3544FE5B-3C41-2C77-2B0D-E9589B50E76C}"/>
              </a:ext>
            </a:extLst>
          </p:cNvPr>
          <p:cNvGraphicFramePr>
            <a:graphicFrameLocks noChangeAspect="1"/>
          </p:cNvGraphicFramePr>
          <p:nvPr>
            <p:extLst>
              <p:ext uri="{D42A27DB-BD31-4B8C-83A1-F6EECF244321}">
                <p14:modId xmlns:p14="http://schemas.microsoft.com/office/powerpoint/2010/main" val="234990879"/>
              </p:ext>
            </p:extLst>
          </p:nvPr>
        </p:nvGraphicFramePr>
        <p:xfrm>
          <a:off x="1158472" y="4703353"/>
          <a:ext cx="775977" cy="656680"/>
        </p:xfrm>
        <a:graphic>
          <a:graphicData uri="http://schemas.openxmlformats.org/presentationml/2006/ole">
            <mc:AlternateContent xmlns:mc="http://schemas.openxmlformats.org/markup-compatibility/2006">
              <mc:Choice xmlns:v="urn:schemas-microsoft-com:vml" Requires="v">
                <p:oleObj name="Equation" r:id="rId10" imgW="22237700" imgH="19304000" progId="Equation.DSMT4">
                  <p:embed/>
                </p:oleObj>
              </mc:Choice>
              <mc:Fallback>
                <p:oleObj name="Equation" r:id="rId10" imgW="22237700" imgH="19304000" progId="Equation.DSMT4">
                  <p:embed/>
                  <p:pic>
                    <p:nvPicPr>
                      <p:cNvPr id="107528" name="Object 8">
                        <a:extLst>
                          <a:ext uri="{FF2B5EF4-FFF2-40B4-BE49-F238E27FC236}">
                            <a16:creationId xmlns:a16="http://schemas.microsoft.com/office/drawing/2014/main" id="{3544FE5B-3C41-2C77-2B0D-E9589B50E76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8472" y="4703353"/>
                        <a:ext cx="775977" cy="656680"/>
                      </a:xfrm>
                      <a:prstGeom prst="rect">
                        <a:avLst/>
                      </a:prstGeom>
                      <a:noFill/>
                    </p:spPr>
                  </p:pic>
                </p:oleObj>
              </mc:Fallback>
            </mc:AlternateContent>
          </a:graphicData>
        </a:graphic>
      </p:graphicFrame>
      <p:sp>
        <p:nvSpPr>
          <p:cNvPr id="107529" name="Rectangle 9">
            <a:extLst>
              <a:ext uri="{FF2B5EF4-FFF2-40B4-BE49-F238E27FC236}">
                <a16:creationId xmlns:a16="http://schemas.microsoft.com/office/drawing/2014/main" id="{17ED5DD4-34CA-F85C-DD3F-AF79AFA12FF2}"/>
              </a:ext>
            </a:extLst>
          </p:cNvPr>
          <p:cNvSpPr>
            <a:spLocks noChangeArrowheads="1"/>
          </p:cNvSpPr>
          <p:nvPr/>
        </p:nvSpPr>
        <p:spPr bwMode="auto">
          <a:xfrm>
            <a:off x="0" y="968375"/>
            <a:ext cx="1841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p>
            <a:pPr algn="l" eaLnBrk="0" hangingPunct="0"/>
            <a:endParaRPr lang="uk-UA" altLang="en-DE"/>
          </a:p>
        </p:txBody>
      </p:sp>
      <p:sp>
        <p:nvSpPr>
          <p:cNvPr id="3" name="TextBox 2">
            <a:extLst>
              <a:ext uri="{FF2B5EF4-FFF2-40B4-BE49-F238E27FC236}">
                <a16:creationId xmlns:a16="http://schemas.microsoft.com/office/drawing/2014/main" id="{FA4C0A21-7A90-7D80-14E4-936DC51017CF}"/>
              </a:ext>
            </a:extLst>
          </p:cNvPr>
          <p:cNvSpPr txBox="1"/>
          <p:nvPr/>
        </p:nvSpPr>
        <p:spPr>
          <a:xfrm>
            <a:off x="737415" y="1374610"/>
            <a:ext cx="6720793"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en-DE" sz="1600" dirty="0">
                <a:solidFill>
                  <a:srgbClr val="0020B8"/>
                </a:solidFill>
                <a:latin typeface="Calibri" panose="020F0502020204030204" pitchFamily="34" charset="0"/>
                <a:cs typeface="Calibri" panose="020F0502020204030204" pitchFamily="34" charset="0"/>
              </a:rPr>
              <a:t>Fomin S.P., Shul'ga N.F. and Shul'ga S.N., Phys. of Atomic Nuclei 66 (2003) 396.</a:t>
            </a:r>
            <a:endParaRPr lang="en-DE" sz="1600" dirty="0">
              <a:solidFill>
                <a:srgbClr val="0020B8"/>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Equation">
                <a:extLst>
                  <a:ext uri="{FF2B5EF4-FFF2-40B4-BE49-F238E27FC236}">
                    <a16:creationId xmlns:a16="http://schemas.microsoft.com/office/drawing/2014/main" id="{99BD6A93-AA14-99FD-DFF9-7517FE1C1055}"/>
                  </a:ext>
                </a:extLst>
              </p:cNvPr>
              <p:cNvSpPr txBox="1"/>
              <p:nvPr/>
            </p:nvSpPr>
            <p:spPr>
              <a:xfrm>
                <a:off x="483232" y="1976525"/>
                <a:ext cx="2126458" cy="616515"/>
              </a:xfrm>
              <a:prstGeom prst="rect">
                <a:avLst/>
              </a:prstGeom>
              <a:ln w="12700">
                <a:miter lim="400000"/>
              </a:ln>
            </p:spPr>
            <p:txBody>
              <a:bodyPr wrap="square" lIns="0" tIns="0" rIns="0" bIns="0">
                <a:spAutoFit/>
              </a:bodyPr>
              <a:lstStyle/>
              <a:p>
                <a:pPr latinLnBrk="1"/>
                <a14:m>
                  <m:oMathPara xmlns:m="http://schemas.openxmlformats.org/officeDocument/2006/math">
                    <m:oMathParaPr>
                      <m:jc m:val="centerGroup"/>
                    </m:oMathParaPr>
                    <m:oMath xmlns:m="http://schemas.openxmlformats.org/officeDocument/2006/math">
                      <m:f>
                        <m:fPr>
                          <m:ctrlPr>
                            <a:rPr i="1">
                              <a:solidFill>
                                <a:srgbClr val="000000"/>
                              </a:solidFill>
                              <a:latin typeface="Cambria Math" panose="02040503050406030204" pitchFamily="18" charset="0"/>
                            </a:rPr>
                          </m:ctrlPr>
                        </m:fPr>
                        <m:num>
                          <m:sSup>
                            <m:sSupPr>
                              <m:ctrlPr>
                                <a:rPr i="1">
                                  <a:solidFill>
                                    <a:srgbClr val="000000"/>
                                  </a:solidFill>
                                  <a:latin typeface="Cambria Math" panose="02040503050406030204" pitchFamily="18" charset="0"/>
                                </a:rPr>
                              </m:ctrlPr>
                            </m:sSupPr>
                            <m:e>
                              <m:r>
                                <a:rPr i="1">
                                  <a:solidFill>
                                    <a:srgbClr val="000000"/>
                                  </a:solidFill>
                                  <a:latin typeface="Cambria Math" panose="02040503050406030204" pitchFamily="18" charset="0"/>
                                </a:rPr>
                                <m:t>𝑑</m:t>
                              </m:r>
                            </m:e>
                            <m:sup>
                              <m:r>
                                <a:rPr i="1">
                                  <a:solidFill>
                                    <a:srgbClr val="000000"/>
                                  </a:solidFill>
                                  <a:latin typeface="Cambria Math" panose="02040503050406030204" pitchFamily="18" charset="0"/>
                                </a:rPr>
                                <m:t>2</m:t>
                              </m:r>
                            </m:sup>
                          </m:sSup>
                          <m:r>
                            <a:rPr i="1">
                              <a:solidFill>
                                <a:srgbClr val="000000"/>
                              </a:solidFill>
                              <a:latin typeface="Cambria Math" panose="02040503050406030204" pitchFamily="18" charset="0"/>
                            </a:rPr>
                            <m:t>𝐸</m:t>
                          </m:r>
                        </m:num>
                        <m:den>
                          <m:r>
                            <a:rPr i="1">
                              <a:solidFill>
                                <a:srgbClr val="000000"/>
                              </a:solidFill>
                              <a:latin typeface="Cambria Math" panose="02040503050406030204" pitchFamily="18" charset="0"/>
                            </a:rPr>
                            <m:t>𝑑</m:t>
                          </m:r>
                          <m:r>
                            <a:rPr i="1">
                              <a:solidFill>
                                <a:srgbClr val="000000"/>
                              </a:solidFill>
                              <a:latin typeface="Cambria Math" panose="02040503050406030204" pitchFamily="18" charset="0"/>
                            </a:rPr>
                            <m:t>𝜔</m:t>
                          </m:r>
                          <m:r>
                            <a:rPr i="1">
                              <a:solidFill>
                                <a:srgbClr val="000000"/>
                              </a:solidFill>
                              <a:latin typeface="Cambria Math" panose="02040503050406030204" pitchFamily="18" charset="0"/>
                            </a:rPr>
                            <m:t>𝑑𝑜</m:t>
                          </m:r>
                        </m:den>
                      </m:f>
                      <m:r>
                        <a:rPr i="1">
                          <a:solidFill>
                            <a:srgbClr val="000000"/>
                          </a:solidFill>
                          <a:latin typeface="Cambria Math" panose="02040503050406030204" pitchFamily="18" charset="0"/>
                        </a:rPr>
                        <m:t>=</m:t>
                      </m:r>
                      <m:f>
                        <m:fPr>
                          <m:ctrlPr>
                            <a:rPr i="1">
                              <a:solidFill>
                                <a:srgbClr val="000000"/>
                              </a:solidFill>
                              <a:latin typeface="Cambria Math" panose="02040503050406030204" pitchFamily="18" charset="0"/>
                            </a:rPr>
                          </m:ctrlPr>
                        </m:fPr>
                        <m:num>
                          <m:sSup>
                            <m:sSupPr>
                              <m:ctrlPr>
                                <a:rPr i="1">
                                  <a:solidFill>
                                    <a:srgbClr val="000000"/>
                                  </a:solidFill>
                                  <a:latin typeface="Cambria Math" panose="02040503050406030204" pitchFamily="18" charset="0"/>
                                </a:rPr>
                              </m:ctrlPr>
                            </m:sSupPr>
                            <m:e>
                              <m:r>
                                <a:rPr i="1">
                                  <a:solidFill>
                                    <a:srgbClr val="000000"/>
                                  </a:solidFill>
                                  <a:latin typeface="Cambria Math" panose="02040503050406030204" pitchFamily="18" charset="0"/>
                                </a:rPr>
                                <m:t>𝑒</m:t>
                              </m:r>
                            </m:e>
                            <m:sup>
                              <m:r>
                                <a:rPr i="1">
                                  <a:solidFill>
                                    <a:srgbClr val="000000"/>
                                  </a:solidFill>
                                  <a:latin typeface="Cambria Math" panose="02040503050406030204" pitchFamily="18" charset="0"/>
                                </a:rPr>
                                <m:t>2</m:t>
                              </m:r>
                            </m:sup>
                          </m:sSup>
                        </m:num>
                        <m:den>
                          <m:r>
                            <a:rPr i="1">
                              <a:solidFill>
                                <a:srgbClr val="000000"/>
                              </a:solidFill>
                              <a:latin typeface="Cambria Math" panose="02040503050406030204" pitchFamily="18" charset="0"/>
                            </a:rPr>
                            <m:t>4</m:t>
                          </m:r>
                          <m:sSup>
                            <m:sSupPr>
                              <m:ctrlPr>
                                <a:rPr i="1">
                                  <a:solidFill>
                                    <a:srgbClr val="000000"/>
                                  </a:solidFill>
                                  <a:latin typeface="Cambria Math" panose="02040503050406030204" pitchFamily="18" charset="0"/>
                                </a:rPr>
                              </m:ctrlPr>
                            </m:sSupPr>
                            <m:e>
                              <m:r>
                                <a:rPr i="1">
                                  <a:solidFill>
                                    <a:srgbClr val="000000"/>
                                  </a:solidFill>
                                  <a:latin typeface="Cambria Math" panose="02040503050406030204" pitchFamily="18" charset="0"/>
                                </a:rPr>
                                <m:t>𝜋</m:t>
                              </m:r>
                            </m:e>
                            <m:sup>
                              <m:r>
                                <a:rPr i="1">
                                  <a:solidFill>
                                    <a:srgbClr val="000000"/>
                                  </a:solidFill>
                                  <a:latin typeface="Cambria Math" panose="02040503050406030204" pitchFamily="18" charset="0"/>
                                </a:rPr>
                                <m:t>2</m:t>
                              </m:r>
                            </m:sup>
                          </m:sSup>
                        </m:den>
                      </m:f>
                      <m:sSup>
                        <m:sSupPr>
                          <m:ctrlPr>
                            <a:rPr i="1">
                              <a:solidFill>
                                <a:srgbClr val="000000"/>
                              </a:solidFill>
                              <a:latin typeface="Cambria Math" panose="02040503050406030204" pitchFamily="18" charset="0"/>
                            </a:rPr>
                          </m:ctrlPr>
                        </m:sSupPr>
                        <m:e>
                          <m:d>
                            <m:dPr>
                              <m:begChr m:val="|"/>
                              <m:endChr m:val="|"/>
                              <m:ctrlPr>
                                <a:rPr i="1">
                                  <a:solidFill>
                                    <a:srgbClr val="000000"/>
                                  </a:solidFill>
                                  <a:latin typeface="Cambria Math" panose="02040503050406030204" pitchFamily="18" charset="0"/>
                                </a:rPr>
                              </m:ctrlPr>
                            </m:dPr>
                            <m:e>
                              <m:limUpp>
                                <m:limUppPr>
                                  <m:ctrlPr>
                                    <a:rPr i="1">
                                      <a:solidFill>
                                        <a:srgbClr val="000000"/>
                                      </a:solidFill>
                                      <a:latin typeface="Cambria Math" panose="02040503050406030204" pitchFamily="18" charset="0"/>
                                    </a:rPr>
                                  </m:ctrlPr>
                                </m:limUppPr>
                                <m:e>
                                  <m:r>
                                    <a:rPr i="1">
                                      <a:solidFill>
                                        <a:srgbClr val="000000"/>
                                      </a:solidFill>
                                      <a:latin typeface="Cambria Math" panose="02040503050406030204" pitchFamily="18" charset="0"/>
                                    </a:rPr>
                                    <m:t>𝑘</m:t>
                                  </m:r>
                                </m:e>
                                <m:lim>
                                  <m:r>
                                    <a:rPr i="1">
                                      <a:solidFill>
                                        <a:srgbClr val="000000"/>
                                      </a:solidFill>
                                      <a:latin typeface="Cambria Math" panose="02040503050406030204" pitchFamily="18" charset="0"/>
                                    </a:rPr>
                                    <m:t>⃗</m:t>
                                  </m:r>
                                </m:lim>
                              </m:limUpp>
                              <m:r>
                                <a:rPr i="1">
                                  <a:solidFill>
                                    <a:srgbClr val="000000"/>
                                  </a:solidFill>
                                  <a:latin typeface="Cambria Math" panose="02040503050406030204" pitchFamily="18" charset="0"/>
                                </a:rPr>
                                <m:t>×</m:t>
                              </m:r>
                              <m:limUpp>
                                <m:limUppPr>
                                  <m:ctrlPr>
                                    <a:rPr i="1">
                                      <a:solidFill>
                                        <a:srgbClr val="000000"/>
                                      </a:solidFill>
                                      <a:latin typeface="Cambria Math" panose="02040503050406030204" pitchFamily="18" charset="0"/>
                                    </a:rPr>
                                  </m:ctrlPr>
                                </m:limUppPr>
                                <m:e>
                                  <m:r>
                                    <a:rPr i="1">
                                      <a:solidFill>
                                        <a:srgbClr val="000000"/>
                                      </a:solidFill>
                                      <a:latin typeface="Cambria Math" panose="02040503050406030204" pitchFamily="18" charset="0"/>
                                    </a:rPr>
                                    <m:t>𝐼</m:t>
                                  </m:r>
                                </m:e>
                                <m:lim>
                                  <m:r>
                                    <a:rPr i="1">
                                      <a:solidFill>
                                        <a:srgbClr val="000000"/>
                                      </a:solidFill>
                                      <a:latin typeface="Cambria Math" panose="02040503050406030204" pitchFamily="18" charset="0"/>
                                    </a:rPr>
                                    <m:t>⃗</m:t>
                                  </m:r>
                                </m:lim>
                              </m:limUpp>
                            </m:e>
                          </m:d>
                        </m:e>
                        <m:sup>
                          <m:r>
                            <a:rPr i="1">
                              <a:solidFill>
                                <a:srgbClr val="000000"/>
                              </a:solidFill>
                              <a:latin typeface="Cambria Math" panose="02040503050406030204" pitchFamily="18" charset="0"/>
                            </a:rPr>
                            <m:t>2</m:t>
                          </m:r>
                        </m:sup>
                      </m:sSup>
                    </m:oMath>
                  </m:oMathPara>
                </a14:m>
                <a:endParaRPr dirty="0"/>
              </a:p>
            </p:txBody>
          </p:sp>
        </mc:Choice>
        <mc:Fallback xmlns="">
          <p:sp>
            <p:nvSpPr>
              <p:cNvPr id="4" name="Equation">
                <a:extLst>
                  <a:ext uri="{FF2B5EF4-FFF2-40B4-BE49-F238E27FC236}">
                    <a16:creationId xmlns:a16="http://schemas.microsoft.com/office/drawing/2014/main" id="{99BD6A93-AA14-99FD-DFF9-7517FE1C1055}"/>
                  </a:ext>
                </a:extLst>
              </p:cNvPr>
              <p:cNvSpPr txBox="1">
                <a:spLocks noRot="1" noChangeAspect="1" noMove="1" noResize="1" noEditPoints="1" noAdjustHandles="1" noChangeArrowheads="1" noChangeShapeType="1" noTextEdit="1"/>
              </p:cNvSpPr>
              <p:nvPr/>
            </p:nvSpPr>
            <p:spPr>
              <a:xfrm>
                <a:off x="483232" y="1976525"/>
                <a:ext cx="2126458" cy="616515"/>
              </a:xfrm>
              <a:prstGeom prst="rect">
                <a:avLst/>
              </a:prstGeom>
              <a:blipFill>
                <a:blip r:embed="rId12"/>
                <a:stretch>
                  <a:fillRect b="-12000"/>
                </a:stretch>
              </a:blipFill>
              <a:ln w="12700">
                <a:miter lim="400000"/>
              </a:ln>
            </p:spPr>
            <p:txBody>
              <a:bodyPr/>
              <a:lstStyle/>
              <a:p>
                <a:r>
                  <a:rPr lang="en-DE">
                    <a:noFill/>
                  </a:rPr>
                  <a:t> </a:t>
                </a:r>
              </a:p>
            </p:txBody>
          </p:sp>
        </mc:Fallback>
      </mc:AlternateContent>
      <p:graphicFrame>
        <p:nvGraphicFramePr>
          <p:cNvPr id="5" name="Object 5">
            <a:extLst>
              <a:ext uri="{FF2B5EF4-FFF2-40B4-BE49-F238E27FC236}">
                <a16:creationId xmlns:a16="http://schemas.microsoft.com/office/drawing/2014/main" id="{615FD4FF-3315-9135-0C5F-2F2BDACC5894}"/>
              </a:ext>
            </a:extLst>
          </p:cNvPr>
          <p:cNvGraphicFramePr>
            <a:graphicFrameLocks noChangeAspect="1"/>
          </p:cNvGraphicFramePr>
          <p:nvPr>
            <p:extLst>
              <p:ext uri="{D42A27DB-BD31-4B8C-83A1-F6EECF244321}">
                <p14:modId xmlns:p14="http://schemas.microsoft.com/office/powerpoint/2010/main" val="2901004130"/>
              </p:ext>
            </p:extLst>
          </p:nvPr>
        </p:nvGraphicFramePr>
        <p:xfrm>
          <a:off x="3012385" y="1826006"/>
          <a:ext cx="4335733" cy="917555"/>
        </p:xfrm>
        <a:graphic>
          <a:graphicData uri="http://schemas.openxmlformats.org/presentationml/2006/ole">
            <mc:AlternateContent xmlns:mc="http://schemas.openxmlformats.org/markup-compatibility/2006">
              <mc:Choice xmlns:v="urn:schemas-microsoft-com:vml" Requires="v">
                <p:oleObj name="Equation" r:id="rId13" imgW="95377000" imgH="18135600" progId="Equation.DSMT4">
                  <p:embed/>
                </p:oleObj>
              </mc:Choice>
              <mc:Fallback>
                <p:oleObj name="Equation" r:id="rId13" imgW="95377000" imgH="18135600" progId="Equation.DSMT4">
                  <p:embed/>
                  <p:pic>
                    <p:nvPicPr>
                      <p:cNvPr id="103430" name="Object 5">
                        <a:extLst>
                          <a:ext uri="{FF2B5EF4-FFF2-40B4-BE49-F238E27FC236}">
                            <a16:creationId xmlns:a16="http://schemas.microsoft.com/office/drawing/2014/main" id="{6A0282F2-3E57-A78F-B1C5-D6441BFBDC2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12385" y="1826006"/>
                        <a:ext cx="4335733" cy="917555"/>
                      </a:xfrm>
                      <a:prstGeom prst="rect">
                        <a:avLst/>
                      </a:prstGeom>
                      <a:noFill/>
                    </p:spPr>
                  </p:pic>
                </p:oleObj>
              </mc:Fallback>
            </mc:AlternateContent>
          </a:graphicData>
        </a:graphic>
      </p:graphicFrame>
      <p:graphicFrame>
        <p:nvGraphicFramePr>
          <p:cNvPr id="6" name="Object 30">
            <a:extLst>
              <a:ext uri="{FF2B5EF4-FFF2-40B4-BE49-F238E27FC236}">
                <a16:creationId xmlns:a16="http://schemas.microsoft.com/office/drawing/2014/main" id="{AC841582-48AB-0C13-8A6A-AE11AB164263}"/>
              </a:ext>
            </a:extLst>
          </p:cNvPr>
          <p:cNvGraphicFramePr>
            <a:graphicFrameLocks noChangeAspect="1"/>
          </p:cNvGraphicFramePr>
          <p:nvPr>
            <p:extLst>
              <p:ext uri="{D42A27DB-BD31-4B8C-83A1-F6EECF244321}">
                <p14:modId xmlns:p14="http://schemas.microsoft.com/office/powerpoint/2010/main" val="102207193"/>
              </p:ext>
            </p:extLst>
          </p:nvPr>
        </p:nvGraphicFramePr>
        <p:xfrm>
          <a:off x="6098754" y="3032357"/>
          <a:ext cx="2718909" cy="338553"/>
        </p:xfrm>
        <a:graphic>
          <a:graphicData uri="http://schemas.openxmlformats.org/presentationml/2006/ole">
            <mc:AlternateContent xmlns:mc="http://schemas.openxmlformats.org/markup-compatibility/2006">
              <mc:Choice xmlns:v="urn:schemas-microsoft-com:vml" Requires="v">
                <p:oleObj name="Equation" r:id="rId15" imgW="54419500" imgH="6731000" progId="Equation.DSMT4">
                  <p:embed/>
                </p:oleObj>
              </mc:Choice>
              <mc:Fallback>
                <p:oleObj name="Equation" r:id="rId15" imgW="54419500" imgH="6731000" progId="Equation.DSMT4">
                  <p:embed/>
                  <p:pic>
                    <p:nvPicPr>
                      <p:cNvPr id="103436" name="Object 30">
                        <a:extLst>
                          <a:ext uri="{FF2B5EF4-FFF2-40B4-BE49-F238E27FC236}">
                            <a16:creationId xmlns:a16="http://schemas.microsoft.com/office/drawing/2014/main" id="{CA7E67D6-8C42-3E97-56A0-00F7C3D2836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98754" y="3032357"/>
                        <a:ext cx="2718909" cy="338553"/>
                      </a:xfrm>
                      <a:prstGeom prst="rect">
                        <a:avLst/>
                      </a:prstGeom>
                      <a:noFill/>
                      <a:ln>
                        <a:noFill/>
                      </a:ln>
                      <a:effectLst/>
                    </p:spPr>
                  </p:pic>
                </p:oleObj>
              </mc:Fallback>
            </mc:AlternateContent>
          </a:graphicData>
        </a:graphic>
      </p:graphicFrame>
      <p:graphicFrame>
        <p:nvGraphicFramePr>
          <p:cNvPr id="7" name="Object 6">
            <a:extLst>
              <a:ext uri="{FF2B5EF4-FFF2-40B4-BE49-F238E27FC236}">
                <a16:creationId xmlns:a16="http://schemas.microsoft.com/office/drawing/2014/main" id="{40177E5A-C9E4-C53A-BE25-AF3E7AD368CE}"/>
              </a:ext>
            </a:extLst>
          </p:cNvPr>
          <p:cNvGraphicFramePr>
            <a:graphicFrameLocks noChangeAspect="1"/>
          </p:cNvGraphicFramePr>
          <p:nvPr>
            <p:extLst>
              <p:ext uri="{D42A27DB-BD31-4B8C-83A1-F6EECF244321}">
                <p14:modId xmlns:p14="http://schemas.microsoft.com/office/powerpoint/2010/main" val="667945751"/>
              </p:ext>
            </p:extLst>
          </p:nvPr>
        </p:nvGraphicFramePr>
        <p:xfrm>
          <a:off x="7726928" y="1826006"/>
          <a:ext cx="766604" cy="344162"/>
        </p:xfrm>
        <a:graphic>
          <a:graphicData uri="http://schemas.openxmlformats.org/presentationml/2006/ole">
            <mc:AlternateContent xmlns:mc="http://schemas.openxmlformats.org/markup-compatibility/2006">
              <mc:Choice xmlns:v="urn:schemas-microsoft-com:vml" Requires="v">
                <p:oleObj name="Equation" r:id="rId17" imgW="12293600" imgH="5270500" progId="Equation.DSMT4">
                  <p:embed/>
                </p:oleObj>
              </mc:Choice>
              <mc:Fallback>
                <p:oleObj name="Equation" r:id="rId17" imgW="12293600" imgH="5270500" progId="Equation.DSMT4">
                  <p:embed/>
                  <p:pic>
                    <p:nvPicPr>
                      <p:cNvPr id="103431" name="Object 6">
                        <a:extLst>
                          <a:ext uri="{FF2B5EF4-FFF2-40B4-BE49-F238E27FC236}">
                            <a16:creationId xmlns:a16="http://schemas.microsoft.com/office/drawing/2014/main" id="{18673E81-869B-5222-6D89-9549BBCBB89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726928" y="1826006"/>
                        <a:ext cx="766604" cy="344162"/>
                      </a:xfrm>
                      <a:prstGeom prst="rect">
                        <a:avLst/>
                      </a:prstGeom>
                      <a:noFill/>
                    </p:spPr>
                  </p:pic>
                </p:oleObj>
              </mc:Fallback>
            </mc:AlternateContent>
          </a:graphicData>
        </a:graphic>
      </p:graphicFrame>
      <p:graphicFrame>
        <p:nvGraphicFramePr>
          <p:cNvPr id="8" name="Object 7">
            <a:extLst>
              <a:ext uri="{FF2B5EF4-FFF2-40B4-BE49-F238E27FC236}">
                <a16:creationId xmlns:a16="http://schemas.microsoft.com/office/drawing/2014/main" id="{2212434D-1071-892A-8E35-AD471793B130}"/>
              </a:ext>
            </a:extLst>
          </p:cNvPr>
          <p:cNvGraphicFramePr>
            <a:graphicFrameLocks noChangeAspect="1"/>
          </p:cNvGraphicFramePr>
          <p:nvPr>
            <p:extLst>
              <p:ext uri="{D42A27DB-BD31-4B8C-83A1-F6EECF244321}">
                <p14:modId xmlns:p14="http://schemas.microsoft.com/office/powerpoint/2010/main" val="955789846"/>
              </p:ext>
            </p:extLst>
          </p:nvPr>
        </p:nvGraphicFramePr>
        <p:xfrm>
          <a:off x="7710726" y="2284782"/>
          <a:ext cx="766605" cy="341345"/>
        </p:xfrm>
        <a:graphic>
          <a:graphicData uri="http://schemas.openxmlformats.org/presentationml/2006/ole">
            <mc:AlternateContent xmlns:mc="http://schemas.openxmlformats.org/markup-compatibility/2006">
              <mc:Choice xmlns:v="urn:schemas-microsoft-com:vml" Requires="v">
                <p:oleObj name="Equation" r:id="rId19" imgW="12001500" imgH="5270500" progId="Equation.DSMT4">
                  <p:embed/>
                </p:oleObj>
              </mc:Choice>
              <mc:Fallback>
                <p:oleObj name="Equation" r:id="rId19" imgW="12001500" imgH="5270500" progId="Equation.DSMT4">
                  <p:embed/>
                  <p:pic>
                    <p:nvPicPr>
                      <p:cNvPr id="103432" name="Object 7">
                        <a:extLst>
                          <a:ext uri="{FF2B5EF4-FFF2-40B4-BE49-F238E27FC236}">
                            <a16:creationId xmlns:a16="http://schemas.microsoft.com/office/drawing/2014/main" id="{AE82EE31-6CBE-606F-E404-9053E0DEAA4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710726" y="2284782"/>
                        <a:ext cx="766605" cy="341345"/>
                      </a:xfrm>
                      <a:prstGeom prst="rect">
                        <a:avLst/>
                      </a:prstGeom>
                      <a:noFill/>
                    </p:spPr>
                  </p:pic>
                </p:oleObj>
              </mc:Fallback>
            </mc:AlternateContent>
          </a:graphicData>
        </a:graphic>
      </p:graphicFrame>
      <p:graphicFrame>
        <p:nvGraphicFramePr>
          <p:cNvPr id="9" name="Object 45">
            <a:extLst>
              <a:ext uri="{FF2B5EF4-FFF2-40B4-BE49-F238E27FC236}">
                <a16:creationId xmlns:a16="http://schemas.microsoft.com/office/drawing/2014/main" id="{99CA0ACE-432A-6FC1-04DC-CC5B2D39ECFF}"/>
              </a:ext>
            </a:extLst>
          </p:cNvPr>
          <p:cNvGraphicFramePr>
            <a:graphicFrameLocks noChangeAspect="1"/>
          </p:cNvGraphicFramePr>
          <p:nvPr>
            <p:extLst>
              <p:ext uri="{D42A27DB-BD31-4B8C-83A1-F6EECF244321}">
                <p14:modId xmlns:p14="http://schemas.microsoft.com/office/powerpoint/2010/main" val="454755966"/>
              </p:ext>
            </p:extLst>
          </p:nvPr>
        </p:nvGraphicFramePr>
        <p:xfrm>
          <a:off x="7632065" y="1321795"/>
          <a:ext cx="887257" cy="389597"/>
        </p:xfrm>
        <a:graphic>
          <a:graphicData uri="http://schemas.openxmlformats.org/presentationml/2006/ole">
            <mc:AlternateContent xmlns:mc="http://schemas.openxmlformats.org/markup-compatibility/2006">
              <mc:Choice xmlns:v="urn:schemas-microsoft-com:vml" Requires="v">
                <p:oleObj name="Equation" r:id="rId21" imgW="11112500" imgH="5270500" progId="Equation.DSMT4">
                  <p:embed/>
                </p:oleObj>
              </mc:Choice>
              <mc:Fallback>
                <p:oleObj name="Equation" r:id="rId21" imgW="11112500" imgH="5270500" progId="Equation.DSMT4">
                  <p:embed/>
                  <p:pic>
                    <p:nvPicPr>
                      <p:cNvPr id="103439" name="Object 45">
                        <a:extLst>
                          <a:ext uri="{FF2B5EF4-FFF2-40B4-BE49-F238E27FC236}">
                            <a16:creationId xmlns:a16="http://schemas.microsoft.com/office/drawing/2014/main" id="{EF99DBB8-C463-1F29-F05D-DE439D55AF20}"/>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632065" y="1321795"/>
                        <a:ext cx="887257" cy="389597"/>
                      </a:xfrm>
                      <a:prstGeom prst="rect">
                        <a:avLst/>
                      </a:prstGeom>
                      <a:solidFill>
                        <a:srgbClr val="FFFF00"/>
                      </a:solidFill>
                    </p:spPr>
                  </p:pic>
                </p:oleObj>
              </mc:Fallback>
            </mc:AlternateContent>
          </a:graphicData>
        </a:graphic>
      </p:graphicFrame>
      <p:pic>
        <p:nvPicPr>
          <p:cNvPr id="10" name="Picture 8" descr="Gs10">
            <a:extLst>
              <a:ext uri="{FF2B5EF4-FFF2-40B4-BE49-F238E27FC236}">
                <a16:creationId xmlns:a16="http://schemas.microsoft.com/office/drawing/2014/main" id="{80699193-13AF-54FC-4551-23A7E95197D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867543" y="3681828"/>
            <a:ext cx="2276457" cy="303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Object 9">
            <a:extLst>
              <a:ext uri="{FF2B5EF4-FFF2-40B4-BE49-F238E27FC236}">
                <a16:creationId xmlns:a16="http://schemas.microsoft.com/office/drawing/2014/main" id="{3FB4EDA9-FFF8-9058-BFEF-99CE84C0C787}"/>
              </a:ext>
            </a:extLst>
          </p:cNvPr>
          <p:cNvGraphicFramePr>
            <a:graphicFrameLocks noChangeAspect="1"/>
          </p:cNvGraphicFramePr>
          <p:nvPr>
            <p:extLst>
              <p:ext uri="{D42A27DB-BD31-4B8C-83A1-F6EECF244321}">
                <p14:modId xmlns:p14="http://schemas.microsoft.com/office/powerpoint/2010/main" val="1924931620"/>
              </p:ext>
            </p:extLst>
          </p:nvPr>
        </p:nvGraphicFramePr>
        <p:xfrm>
          <a:off x="3246120" y="4634809"/>
          <a:ext cx="3508953" cy="1642249"/>
        </p:xfrm>
        <a:graphic>
          <a:graphicData uri="http://schemas.openxmlformats.org/presentationml/2006/ole">
            <mc:AlternateContent xmlns:mc="http://schemas.openxmlformats.org/markup-compatibility/2006">
              <mc:Choice xmlns:v="urn:schemas-microsoft-com:vml" Requires="v">
                <p:oleObj name="Picture" r:id="rId24" imgW="20053300" imgH="7721600" progId="Word.Picture.8">
                  <p:embed/>
                </p:oleObj>
              </mc:Choice>
              <mc:Fallback>
                <p:oleObj name="Picture" r:id="rId24" imgW="20053300" imgH="7721600" progId="Word.Picture.8">
                  <p:embed/>
                  <p:pic>
                    <p:nvPicPr>
                      <p:cNvPr id="103434" name="Object 9">
                        <a:extLst>
                          <a:ext uri="{FF2B5EF4-FFF2-40B4-BE49-F238E27FC236}">
                            <a16:creationId xmlns:a16="http://schemas.microsoft.com/office/drawing/2014/main" id="{0C4CF971-3CA0-8CA4-AF23-6FA671D0C18C}"/>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246120" y="4634809"/>
                        <a:ext cx="3508953" cy="1642249"/>
                      </a:xfrm>
                      <a:prstGeom prst="rect">
                        <a:avLst/>
                      </a:prstGeom>
                      <a:noFill/>
                      <a:ln>
                        <a:noFill/>
                      </a:ln>
                      <a:effec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Номер слайда 6">
            <a:extLst>
              <a:ext uri="{FF2B5EF4-FFF2-40B4-BE49-F238E27FC236}">
                <a16:creationId xmlns:a16="http://schemas.microsoft.com/office/drawing/2014/main" id="{4480E0F7-EFF5-C7D3-C0E2-C5FEA4DE5C23}"/>
              </a:ext>
            </a:extLst>
          </p:cNvPr>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11F226FD-C750-DB44-8478-DFFD1E0855E7}" type="slidenum">
              <a:rPr lang="ru-RU" altLang="en-DE" sz="1400"/>
              <a:pPr algn="r" eaLnBrk="1" hangingPunct="1"/>
              <a:t>30</a:t>
            </a:fld>
            <a:endParaRPr lang="ru-RU" altLang="en-DE" sz="1400"/>
          </a:p>
        </p:txBody>
      </p:sp>
      <p:sp>
        <p:nvSpPr>
          <p:cNvPr id="180227" name="Text Box 2">
            <a:extLst>
              <a:ext uri="{FF2B5EF4-FFF2-40B4-BE49-F238E27FC236}">
                <a16:creationId xmlns:a16="http://schemas.microsoft.com/office/drawing/2014/main" id="{F7A5B26E-9CFB-44FD-A4D3-445CA28F4451}"/>
              </a:ext>
            </a:extLst>
          </p:cNvPr>
          <p:cNvSpPr txBox="1">
            <a:spLocks noChangeArrowheads="1"/>
          </p:cNvSpPr>
          <p:nvPr/>
        </p:nvSpPr>
        <p:spPr bwMode="auto">
          <a:xfrm>
            <a:off x="15875" y="3508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uk-UA" altLang="en-DE"/>
          </a:p>
        </p:txBody>
      </p:sp>
      <p:sp>
        <p:nvSpPr>
          <p:cNvPr id="180229" name="Text Box 10">
            <a:extLst>
              <a:ext uri="{FF2B5EF4-FFF2-40B4-BE49-F238E27FC236}">
                <a16:creationId xmlns:a16="http://schemas.microsoft.com/office/drawing/2014/main" id="{E92AD00D-C9CA-87AC-50BE-DF6371C11775}"/>
              </a:ext>
            </a:extLst>
          </p:cNvPr>
          <p:cNvSpPr txBox="1">
            <a:spLocks noChangeArrowheads="1"/>
          </p:cNvSpPr>
          <p:nvPr/>
        </p:nvSpPr>
        <p:spPr bwMode="auto">
          <a:xfrm>
            <a:off x="1693535" y="726684"/>
            <a:ext cx="73012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DE" sz="2400" b="1" dirty="0">
                <a:solidFill>
                  <a:srgbClr val="CC7A25"/>
                </a:solidFill>
                <a:latin typeface="Calibri" panose="020F0502020204030204" pitchFamily="34" charset="0"/>
                <a:cs typeface="Calibri" panose="020F0502020204030204" pitchFamily="34" charset="0"/>
              </a:rPr>
              <a:t>Angular Distribution of Radiation at Non-Dipole Mode</a:t>
            </a:r>
            <a:endParaRPr lang="ru-RU" altLang="en-DE" sz="2400" b="1" dirty="0">
              <a:solidFill>
                <a:srgbClr val="CC7A25"/>
              </a:solidFill>
              <a:latin typeface="Calibri" panose="020F0502020204030204" pitchFamily="34" charset="0"/>
              <a:cs typeface="Calibri" panose="020F0502020204030204" pitchFamily="34" charset="0"/>
            </a:endParaRPr>
          </a:p>
        </p:txBody>
      </p:sp>
      <p:graphicFrame>
        <p:nvGraphicFramePr>
          <p:cNvPr id="180231" name="Object 7">
            <a:extLst>
              <a:ext uri="{FF2B5EF4-FFF2-40B4-BE49-F238E27FC236}">
                <a16:creationId xmlns:a16="http://schemas.microsoft.com/office/drawing/2014/main" id="{B8CD358A-E9E8-B471-569B-AB64574FAC6C}"/>
              </a:ext>
            </a:extLst>
          </p:cNvPr>
          <p:cNvGraphicFramePr>
            <a:graphicFrameLocks noChangeAspect="1"/>
          </p:cNvGraphicFramePr>
          <p:nvPr>
            <p:extLst>
              <p:ext uri="{D42A27DB-BD31-4B8C-83A1-F6EECF244321}">
                <p14:modId xmlns:p14="http://schemas.microsoft.com/office/powerpoint/2010/main" val="1714221805"/>
              </p:ext>
            </p:extLst>
          </p:nvPr>
        </p:nvGraphicFramePr>
        <p:xfrm>
          <a:off x="6894840" y="1836687"/>
          <a:ext cx="1659246" cy="444441"/>
        </p:xfrm>
        <a:graphic>
          <a:graphicData uri="http://schemas.openxmlformats.org/presentationml/2006/ole">
            <mc:AlternateContent xmlns:mc="http://schemas.openxmlformats.org/markup-compatibility/2006">
              <mc:Choice xmlns:v="urn:schemas-microsoft-com:vml" Requires="v">
                <p:oleObj name="Equation" r:id="rId3" imgW="21653500" imgH="5854700" progId="Equation.DSMT4">
                  <p:embed/>
                </p:oleObj>
              </mc:Choice>
              <mc:Fallback>
                <p:oleObj name="Equation" r:id="rId3" imgW="21653500" imgH="5854700" progId="Equation.DSMT4">
                  <p:embed/>
                  <p:pic>
                    <p:nvPicPr>
                      <p:cNvPr id="180231" name="Object 7">
                        <a:extLst>
                          <a:ext uri="{FF2B5EF4-FFF2-40B4-BE49-F238E27FC236}">
                            <a16:creationId xmlns:a16="http://schemas.microsoft.com/office/drawing/2014/main" id="{B8CD358A-E9E8-B471-569B-AB64574FA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4840" y="1836687"/>
                        <a:ext cx="1659246" cy="444441"/>
                      </a:xfrm>
                      <a:prstGeom prst="rect">
                        <a:avLst/>
                      </a:prstGeom>
                      <a:solidFill>
                        <a:srgbClr val="FFFF00"/>
                      </a:solidFill>
                      <a:ln w="19050">
                        <a:solidFill>
                          <a:srgbClr val="CC3300"/>
                        </a:solidFill>
                        <a:miter lim="800000"/>
                        <a:headEnd/>
                        <a:tailEnd/>
                      </a:ln>
                    </p:spPr>
                  </p:pic>
                </p:oleObj>
              </mc:Fallback>
            </mc:AlternateContent>
          </a:graphicData>
        </a:graphic>
      </p:graphicFrame>
      <p:sp>
        <p:nvSpPr>
          <p:cNvPr id="180233" name="Rectangle 9">
            <a:extLst>
              <a:ext uri="{FF2B5EF4-FFF2-40B4-BE49-F238E27FC236}">
                <a16:creationId xmlns:a16="http://schemas.microsoft.com/office/drawing/2014/main" id="{7F230416-5E98-A13B-573F-4AA06BDDA51A}"/>
              </a:ext>
            </a:extLst>
          </p:cNvPr>
          <p:cNvSpPr>
            <a:spLocks noChangeArrowheads="1"/>
          </p:cNvSpPr>
          <p:nvPr/>
        </p:nvSpPr>
        <p:spPr bwMode="auto">
          <a:xfrm>
            <a:off x="358150" y="1338397"/>
            <a:ext cx="5002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justLow"/>
            <a:r>
              <a:rPr lang="en-US" altLang="en-DE" dirty="0">
                <a:solidFill>
                  <a:srgbClr val="0020B8"/>
                </a:solidFill>
                <a:cs typeface="Times New Roman" panose="02020603050405020304" pitchFamily="18" charset="0"/>
              </a:rPr>
              <a:t>Bethe-Heitler theory of Bremsstrahlung is valid if </a:t>
            </a:r>
            <a:r>
              <a:rPr lang="en-US" altLang="en-DE" sz="1200" dirty="0">
                <a:solidFill>
                  <a:srgbClr val="0020B8"/>
                </a:solidFill>
                <a:cs typeface="Times New Roman" panose="02020603050405020304" pitchFamily="18" charset="0"/>
              </a:rPr>
              <a:t>   </a:t>
            </a:r>
          </a:p>
        </p:txBody>
      </p:sp>
      <p:graphicFrame>
        <p:nvGraphicFramePr>
          <p:cNvPr id="180234" name="Object 10">
            <a:extLst>
              <a:ext uri="{FF2B5EF4-FFF2-40B4-BE49-F238E27FC236}">
                <a16:creationId xmlns:a16="http://schemas.microsoft.com/office/drawing/2014/main" id="{3A784C89-1C74-3832-9D2B-441CE26AF8E9}"/>
              </a:ext>
            </a:extLst>
          </p:cNvPr>
          <p:cNvGraphicFramePr>
            <a:graphicFrameLocks noChangeAspect="1"/>
          </p:cNvGraphicFramePr>
          <p:nvPr>
            <p:extLst>
              <p:ext uri="{D42A27DB-BD31-4B8C-83A1-F6EECF244321}">
                <p14:modId xmlns:p14="http://schemas.microsoft.com/office/powerpoint/2010/main" val="1668017769"/>
              </p:ext>
            </p:extLst>
          </p:nvPr>
        </p:nvGraphicFramePr>
        <p:xfrm>
          <a:off x="5418941" y="1271241"/>
          <a:ext cx="1344940" cy="397677"/>
        </p:xfrm>
        <a:graphic>
          <a:graphicData uri="http://schemas.openxmlformats.org/presentationml/2006/ole">
            <mc:AlternateContent xmlns:mc="http://schemas.openxmlformats.org/markup-compatibility/2006">
              <mc:Choice xmlns:v="urn:schemas-microsoft-com:vml" Requires="v">
                <p:oleObj name="Equation" r:id="rId5" imgW="19596100" imgH="5854700" progId="Equation.DSMT4">
                  <p:embed/>
                </p:oleObj>
              </mc:Choice>
              <mc:Fallback>
                <p:oleObj name="Equation" r:id="rId5" imgW="19596100" imgH="5854700" progId="Equation.DSMT4">
                  <p:embed/>
                  <p:pic>
                    <p:nvPicPr>
                      <p:cNvPr id="180234" name="Object 10">
                        <a:extLst>
                          <a:ext uri="{FF2B5EF4-FFF2-40B4-BE49-F238E27FC236}">
                            <a16:creationId xmlns:a16="http://schemas.microsoft.com/office/drawing/2014/main" id="{3A784C89-1C74-3832-9D2B-441CE26AF8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8941" y="1271241"/>
                        <a:ext cx="1344940" cy="397677"/>
                      </a:xfrm>
                      <a:prstGeom prst="rect">
                        <a:avLst/>
                      </a:prstGeom>
                      <a:noFill/>
                    </p:spPr>
                  </p:pic>
                </p:oleObj>
              </mc:Fallback>
            </mc:AlternateContent>
          </a:graphicData>
        </a:graphic>
      </p:graphicFrame>
      <p:sp>
        <p:nvSpPr>
          <p:cNvPr id="180235" name="Rectangle 11">
            <a:extLst>
              <a:ext uri="{FF2B5EF4-FFF2-40B4-BE49-F238E27FC236}">
                <a16:creationId xmlns:a16="http://schemas.microsoft.com/office/drawing/2014/main" id="{ABF148FA-AC2E-F6CA-A414-0DF418B9EA33}"/>
              </a:ext>
            </a:extLst>
          </p:cNvPr>
          <p:cNvSpPr>
            <a:spLocks noChangeArrowheads="1"/>
          </p:cNvSpPr>
          <p:nvPr/>
        </p:nvSpPr>
        <p:spPr bwMode="auto">
          <a:xfrm>
            <a:off x="358150" y="1903943"/>
            <a:ext cx="65366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DE" dirty="0">
                <a:solidFill>
                  <a:srgbClr val="0020B8"/>
                </a:solidFill>
              </a:rPr>
              <a:t>At high energies, the non-dipolar radiation mode predominates</a:t>
            </a:r>
            <a:endParaRPr lang="ru-RU" altLang="en-DE" dirty="0">
              <a:solidFill>
                <a:srgbClr val="0020B8"/>
              </a:solidFill>
            </a:endParaRPr>
          </a:p>
        </p:txBody>
      </p:sp>
      <p:sp>
        <p:nvSpPr>
          <p:cNvPr id="180237" name="Rectangle 13">
            <a:extLst>
              <a:ext uri="{FF2B5EF4-FFF2-40B4-BE49-F238E27FC236}">
                <a16:creationId xmlns:a16="http://schemas.microsoft.com/office/drawing/2014/main" id="{36E72200-8994-699B-BA95-2274C7E2A36F}"/>
              </a:ext>
            </a:extLst>
          </p:cNvPr>
          <p:cNvSpPr>
            <a:spLocks noChangeArrowheads="1"/>
          </p:cNvSpPr>
          <p:nvPr/>
        </p:nvSpPr>
        <p:spPr bwMode="auto">
          <a:xfrm>
            <a:off x="4383563" y="2654155"/>
            <a:ext cx="465359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DE" sz="2400" dirty="0">
                <a:solidFill>
                  <a:srgbClr val="CC7A25"/>
                </a:solidFill>
              </a:rPr>
              <a:t>New SLAC experiment proposal</a:t>
            </a:r>
            <a:endParaRPr lang="ru-RU" altLang="en-DE" sz="2400" dirty="0">
              <a:solidFill>
                <a:srgbClr val="CC7A25"/>
              </a:solidFill>
            </a:endParaRPr>
          </a:p>
        </p:txBody>
      </p:sp>
      <p:pic>
        <p:nvPicPr>
          <p:cNvPr id="180238" name="Picture 14">
            <a:extLst>
              <a:ext uri="{FF2B5EF4-FFF2-40B4-BE49-F238E27FC236}">
                <a16:creationId xmlns:a16="http://schemas.microsoft.com/office/drawing/2014/main" id="{74466C19-AF20-A088-FDFD-571D3A404C64}"/>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00025" y="2532164"/>
            <a:ext cx="4002722" cy="4002722"/>
          </a:xfrm>
          <a:prstGeom prst="rect">
            <a:avLst/>
          </a:prstGeom>
          <a:noFill/>
          <a:extLst>
            <a:ext uri="{909E8E84-426E-40DD-AFC4-6F175D3DCCD1}">
              <a14:hiddenFill xmlns:a14="http://schemas.microsoft.com/office/drawing/2010/main">
                <a:solidFill>
                  <a:srgbClr val="FFFFFF"/>
                </a:solidFill>
              </a14:hiddenFill>
            </a:ext>
          </a:extLst>
        </p:spPr>
      </p:pic>
      <p:sp>
        <p:nvSpPr>
          <p:cNvPr id="180239" name="Rectangle 15">
            <a:extLst>
              <a:ext uri="{FF2B5EF4-FFF2-40B4-BE49-F238E27FC236}">
                <a16:creationId xmlns:a16="http://schemas.microsoft.com/office/drawing/2014/main" id="{BF3C46EE-8994-22B7-215C-B957BD7A5002}"/>
              </a:ext>
            </a:extLst>
          </p:cNvPr>
          <p:cNvSpPr>
            <a:spLocks noChangeArrowheads="1"/>
          </p:cNvSpPr>
          <p:nvPr/>
        </p:nvSpPr>
        <p:spPr bwMode="auto">
          <a:xfrm>
            <a:off x="4261143" y="3373438"/>
            <a:ext cx="487504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DE" b="1" dirty="0">
                <a:solidFill>
                  <a:schemeClr val="accent2"/>
                </a:solidFill>
              </a:rPr>
              <a:t>Spectral-angular distribution of radiation</a:t>
            </a:r>
          </a:p>
          <a:p>
            <a:pPr algn="ctr"/>
            <a:r>
              <a:rPr lang="en-US" altLang="en-DE" b="1" dirty="0">
                <a:solidFill>
                  <a:schemeClr val="accent2"/>
                </a:solidFill>
              </a:rPr>
              <a:t>at transition from dipole to non-dipole mode</a:t>
            </a:r>
            <a:endParaRPr lang="ru-RU" altLang="en-DE" b="1" dirty="0">
              <a:solidFill>
                <a:schemeClr val="accent2"/>
              </a:solidFill>
            </a:endParaRPr>
          </a:p>
        </p:txBody>
      </p:sp>
      <p:sp>
        <p:nvSpPr>
          <p:cNvPr id="180240" name="Rectangle 16">
            <a:extLst>
              <a:ext uri="{FF2B5EF4-FFF2-40B4-BE49-F238E27FC236}">
                <a16:creationId xmlns:a16="http://schemas.microsoft.com/office/drawing/2014/main" id="{0BBBB826-E3BE-2429-9116-B1DDC362C8EB}"/>
              </a:ext>
            </a:extLst>
          </p:cNvPr>
          <p:cNvSpPr>
            <a:spLocks noChangeArrowheads="1"/>
          </p:cNvSpPr>
          <p:nvPr/>
        </p:nvSpPr>
        <p:spPr bwMode="auto">
          <a:xfrm>
            <a:off x="4332459" y="4179810"/>
            <a:ext cx="4679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DE" dirty="0">
                <a:solidFill>
                  <a:srgbClr val="FF0000"/>
                </a:solidFill>
              </a:rPr>
              <a:t>Our theory predicts radical changes </a:t>
            </a:r>
          </a:p>
          <a:p>
            <a:pPr algn="ctr"/>
            <a:r>
              <a:rPr lang="en-US" altLang="en-DE" dirty="0">
                <a:solidFill>
                  <a:srgbClr val="FF0000"/>
                </a:solidFill>
              </a:rPr>
              <a:t>of angular distribution at </a:t>
            </a:r>
            <a:endParaRPr lang="ru-RU" altLang="en-DE" dirty="0">
              <a:solidFill>
                <a:srgbClr val="FF0000"/>
              </a:solidFill>
            </a:endParaRPr>
          </a:p>
        </p:txBody>
      </p:sp>
      <p:graphicFrame>
        <p:nvGraphicFramePr>
          <p:cNvPr id="180241" name="Object 17">
            <a:extLst>
              <a:ext uri="{FF2B5EF4-FFF2-40B4-BE49-F238E27FC236}">
                <a16:creationId xmlns:a16="http://schemas.microsoft.com/office/drawing/2014/main" id="{985239FA-1850-CA04-A483-82395EEA1330}"/>
              </a:ext>
            </a:extLst>
          </p:cNvPr>
          <p:cNvGraphicFramePr>
            <a:graphicFrameLocks noChangeAspect="1"/>
          </p:cNvGraphicFramePr>
          <p:nvPr>
            <p:extLst>
              <p:ext uri="{D42A27DB-BD31-4B8C-83A1-F6EECF244321}">
                <p14:modId xmlns:p14="http://schemas.microsoft.com/office/powerpoint/2010/main" val="90997731"/>
              </p:ext>
            </p:extLst>
          </p:nvPr>
        </p:nvGraphicFramePr>
        <p:xfrm>
          <a:off x="5800725" y="4838287"/>
          <a:ext cx="1819275" cy="487363"/>
        </p:xfrm>
        <a:graphic>
          <a:graphicData uri="http://schemas.openxmlformats.org/presentationml/2006/ole">
            <mc:AlternateContent xmlns:mc="http://schemas.openxmlformats.org/markup-compatibility/2006">
              <mc:Choice xmlns:v="urn:schemas-microsoft-com:vml" Requires="v">
                <p:oleObj name="Equation" r:id="rId8" imgW="21653500" imgH="5854700" progId="Equation.DSMT4">
                  <p:embed/>
                </p:oleObj>
              </mc:Choice>
              <mc:Fallback>
                <p:oleObj name="Equation" r:id="rId8" imgW="21653500" imgH="5854700" progId="Equation.DSMT4">
                  <p:embed/>
                  <p:pic>
                    <p:nvPicPr>
                      <p:cNvPr id="180241" name="Object 17">
                        <a:extLst>
                          <a:ext uri="{FF2B5EF4-FFF2-40B4-BE49-F238E27FC236}">
                            <a16:creationId xmlns:a16="http://schemas.microsoft.com/office/drawing/2014/main" id="{985239FA-1850-CA04-A483-82395EEA13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00725" y="4838287"/>
                        <a:ext cx="1819275"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CC3300"/>
                            </a:solidFill>
                            <a:miter lim="800000"/>
                            <a:headEnd/>
                            <a:tailEnd/>
                          </a14:hiddenLine>
                        </a:ext>
                      </a:extLst>
                    </p:spPr>
                  </p:pic>
                </p:oleObj>
              </mc:Fallback>
            </mc:AlternateContent>
          </a:graphicData>
        </a:graphic>
      </p:graphicFrame>
      <p:sp>
        <p:nvSpPr>
          <p:cNvPr id="180243" name="Rectangle 19">
            <a:extLst>
              <a:ext uri="{FF2B5EF4-FFF2-40B4-BE49-F238E27FC236}">
                <a16:creationId xmlns:a16="http://schemas.microsoft.com/office/drawing/2014/main" id="{EDF51365-A720-E0C4-6DDD-0F2161EDC183}"/>
              </a:ext>
            </a:extLst>
          </p:cNvPr>
          <p:cNvSpPr>
            <a:spLocks noChangeArrowheads="1"/>
          </p:cNvSpPr>
          <p:nvPr/>
        </p:nvSpPr>
        <p:spPr bwMode="auto">
          <a:xfrm>
            <a:off x="4529137" y="5547222"/>
            <a:ext cx="446948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DE" sz="2000" dirty="0">
                <a:solidFill>
                  <a:srgbClr val="0020B8"/>
                </a:solidFill>
                <a:latin typeface="Calibri" panose="020F0502020204030204" pitchFamily="34" charset="0"/>
                <a:cs typeface="Calibri" panose="020F0502020204030204" pitchFamily="34" charset="0"/>
              </a:rPr>
              <a:t>Experimental check is necessary </a:t>
            </a:r>
          </a:p>
          <a:p>
            <a:pPr algn="ctr"/>
            <a:r>
              <a:rPr lang="en-US" altLang="en-DE" sz="2000" dirty="0">
                <a:solidFill>
                  <a:srgbClr val="0020B8"/>
                </a:solidFill>
                <a:latin typeface="Calibri" panose="020F0502020204030204" pitchFamily="34" charset="0"/>
                <a:cs typeface="Calibri" panose="020F0502020204030204" pitchFamily="34" charset="0"/>
              </a:rPr>
              <a:t>for including to GEANT</a:t>
            </a:r>
            <a:r>
              <a:rPr lang="ru-RU" altLang="en-DE" sz="2000" dirty="0">
                <a:solidFill>
                  <a:srgbClr val="0020B8"/>
                </a:solidFill>
                <a:latin typeface="Calibri" panose="020F0502020204030204" pitchFamily="34" charset="0"/>
                <a:cs typeface="Calibri" panose="020F0502020204030204" pitchFamily="34" charset="0"/>
              </a:rPr>
              <a:t> </a:t>
            </a:r>
            <a:r>
              <a:rPr lang="en-US" altLang="en-DE" sz="2000" dirty="0">
                <a:solidFill>
                  <a:srgbClr val="0020B8"/>
                </a:solidFill>
                <a:latin typeface="Calibri" panose="020F0502020204030204" pitchFamily="34" charset="0"/>
                <a:cs typeface="Calibri" panose="020F0502020204030204" pitchFamily="34" charset="0"/>
              </a:rPr>
              <a:t>and other codes !</a:t>
            </a:r>
            <a:endParaRPr lang="ru-RU" altLang="en-DE" sz="2000" dirty="0">
              <a:solidFill>
                <a:srgbClr val="0020B8"/>
              </a:solidFill>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Text Box 2">
            <a:extLst>
              <a:ext uri="{FF2B5EF4-FFF2-40B4-BE49-F238E27FC236}">
                <a16:creationId xmlns:a16="http://schemas.microsoft.com/office/drawing/2014/main" id="{752613EB-C0CF-A93A-80F4-9FD9071261F0}"/>
              </a:ext>
            </a:extLst>
          </p:cNvPr>
          <p:cNvSpPr txBox="1">
            <a:spLocks noChangeArrowheads="1"/>
          </p:cNvSpPr>
          <p:nvPr/>
        </p:nvSpPr>
        <p:spPr bwMode="auto">
          <a:xfrm>
            <a:off x="318294" y="927652"/>
            <a:ext cx="85074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DE" sz="2400" b="1" dirty="0">
                <a:solidFill>
                  <a:srgbClr val="CC7A25"/>
                </a:solidFill>
              </a:rPr>
              <a:t>LPM and TSF effects in a crystal</a:t>
            </a:r>
          </a:p>
          <a:p>
            <a:pPr algn="l" eaLnBrk="1" hangingPunct="1"/>
            <a:endParaRPr lang="en-US" altLang="en-DE" sz="800" dirty="0"/>
          </a:p>
          <a:p>
            <a:pPr algn="ctr" eaLnBrk="1" hangingPunct="1"/>
            <a:r>
              <a:rPr lang="en-US" altLang="en-DE" sz="1600" dirty="0">
                <a:solidFill>
                  <a:srgbClr val="0020B8"/>
                </a:solidFill>
                <a:latin typeface="Calibri" panose="020F0502020204030204" pitchFamily="34" charset="0"/>
                <a:cs typeface="Calibri" panose="020F0502020204030204" pitchFamily="34" charset="0"/>
              </a:rPr>
              <a:t>Shul’ga N., Fomin S.,  </a:t>
            </a:r>
            <a:r>
              <a:rPr lang="en-US" altLang="en-DE" sz="1600" i="1" dirty="0">
                <a:solidFill>
                  <a:srgbClr val="0020B8"/>
                </a:solidFill>
                <a:latin typeface="Calibri" panose="020F0502020204030204" pitchFamily="34" charset="0"/>
                <a:cs typeface="Calibri" panose="020F0502020204030204" pitchFamily="34" charset="0"/>
              </a:rPr>
              <a:t>JETP Letters</a:t>
            </a:r>
            <a:r>
              <a:rPr lang="en-US" altLang="en-DE" sz="1600" dirty="0">
                <a:solidFill>
                  <a:srgbClr val="0020B8"/>
                </a:solidFill>
                <a:latin typeface="Calibri" panose="020F0502020204030204" pitchFamily="34" charset="0"/>
                <a:cs typeface="Calibri" panose="020F0502020204030204" pitchFamily="34" charset="0"/>
              </a:rPr>
              <a:t> 27 (1978)126; </a:t>
            </a:r>
            <a:r>
              <a:rPr lang="en-US" altLang="en-DE" sz="1600" i="1" dirty="0">
                <a:solidFill>
                  <a:srgbClr val="0020B8"/>
                </a:solidFill>
                <a:latin typeface="Calibri" panose="020F0502020204030204" pitchFamily="34" charset="0"/>
                <a:cs typeface="Calibri" panose="020F0502020204030204" pitchFamily="34" charset="0"/>
              </a:rPr>
              <a:t>Phys. Lett.</a:t>
            </a:r>
            <a:r>
              <a:rPr lang="en-US" altLang="en-DE" sz="1600" dirty="0">
                <a:solidFill>
                  <a:srgbClr val="0020B8"/>
                </a:solidFill>
                <a:latin typeface="Calibri" panose="020F0502020204030204" pitchFamily="34" charset="0"/>
                <a:cs typeface="Calibri" panose="020F0502020204030204" pitchFamily="34" charset="0"/>
              </a:rPr>
              <a:t> A114 (1986)148.</a:t>
            </a:r>
          </a:p>
          <a:p>
            <a:pPr algn="ctr" eaLnBrk="1" hangingPunct="1"/>
            <a:r>
              <a:rPr lang="en-US" altLang="en-DE" sz="1600" dirty="0">
                <a:solidFill>
                  <a:srgbClr val="0020B8"/>
                </a:solidFill>
                <a:latin typeface="Calibri" panose="020F0502020204030204" pitchFamily="34" charset="0"/>
                <a:cs typeface="Calibri" panose="020F0502020204030204" pitchFamily="34" charset="0"/>
              </a:rPr>
              <a:t>Laskin N., </a:t>
            </a:r>
            <a:r>
              <a:rPr lang="en-US" altLang="en-DE" sz="1600" dirty="0" err="1">
                <a:solidFill>
                  <a:srgbClr val="0020B8"/>
                </a:solidFill>
                <a:latin typeface="Calibri" panose="020F0502020204030204" pitchFamily="34" charset="0"/>
                <a:cs typeface="Calibri" panose="020F0502020204030204" pitchFamily="34" charset="0"/>
              </a:rPr>
              <a:t>Mazmanishvili</a:t>
            </a:r>
            <a:r>
              <a:rPr lang="en-US" altLang="en-DE" sz="1600" dirty="0">
                <a:solidFill>
                  <a:srgbClr val="0020B8"/>
                </a:solidFill>
                <a:latin typeface="Calibri" panose="020F0502020204030204" pitchFamily="34" charset="0"/>
                <a:cs typeface="Calibri" panose="020F0502020204030204" pitchFamily="34" charset="0"/>
              </a:rPr>
              <a:t> A., Shul’ga N.,  </a:t>
            </a:r>
            <a:r>
              <a:rPr lang="en-US" altLang="en-DE" sz="1600" i="1" dirty="0">
                <a:solidFill>
                  <a:srgbClr val="0020B8"/>
                </a:solidFill>
                <a:latin typeface="Calibri" panose="020F0502020204030204" pitchFamily="34" charset="0"/>
                <a:cs typeface="Calibri" panose="020F0502020204030204" pitchFamily="34" charset="0"/>
              </a:rPr>
              <a:t>Phys. Lett.</a:t>
            </a:r>
            <a:r>
              <a:rPr lang="en-US" altLang="en-DE" sz="1600" dirty="0">
                <a:solidFill>
                  <a:srgbClr val="0020B8"/>
                </a:solidFill>
                <a:latin typeface="Calibri" panose="020F0502020204030204" pitchFamily="34" charset="0"/>
                <a:cs typeface="Calibri" panose="020F0502020204030204" pitchFamily="34" charset="0"/>
              </a:rPr>
              <a:t> A112 (1985) 240.</a:t>
            </a:r>
          </a:p>
        </p:txBody>
      </p:sp>
      <p:sp>
        <p:nvSpPr>
          <p:cNvPr id="244740" name="Rectangle 4">
            <a:extLst>
              <a:ext uri="{FF2B5EF4-FFF2-40B4-BE49-F238E27FC236}">
                <a16:creationId xmlns:a16="http://schemas.microsoft.com/office/drawing/2014/main" id="{D529DECD-39C6-6441-CE5E-2D02C941FE22}"/>
              </a:ext>
            </a:extLst>
          </p:cNvPr>
          <p:cNvSpPr>
            <a:spLocks noChangeArrowheads="1"/>
          </p:cNvSpPr>
          <p:nvPr/>
        </p:nvSpPr>
        <p:spPr bwMode="auto">
          <a:xfrm>
            <a:off x="0" y="2308225"/>
            <a:ext cx="9144000" cy="0"/>
          </a:xfrm>
          <a:prstGeom prst="rect">
            <a:avLst/>
          </a:prstGeom>
          <a:noFill/>
          <a:ln w="9525">
            <a:noFill/>
            <a:miter lim="800000"/>
            <a:headEnd/>
            <a:tailEnd/>
          </a:ln>
          <a:effectLst/>
        </p:spPr>
        <p:txBody>
          <a:bodyPr wrap="none" anchor="ctr">
            <a:spAutoFit/>
          </a:bodyPr>
          <a:lstStyle/>
          <a:p>
            <a:pPr>
              <a:defRPr/>
            </a:pPr>
            <a:endParaRPr lang="ru-RU">
              <a:effectLst>
                <a:outerShdw blurRad="38100" dist="38100" dir="2700000" algn="tl">
                  <a:srgbClr val="000000">
                    <a:alpha val="43137"/>
                  </a:srgbClr>
                </a:outerShdw>
              </a:effectLst>
            </a:endParaRPr>
          </a:p>
        </p:txBody>
      </p:sp>
      <p:graphicFrame>
        <p:nvGraphicFramePr>
          <p:cNvPr id="178181" name="Object 3">
            <a:extLst>
              <a:ext uri="{FF2B5EF4-FFF2-40B4-BE49-F238E27FC236}">
                <a16:creationId xmlns:a16="http://schemas.microsoft.com/office/drawing/2014/main" id="{D3C22F71-7420-7015-2CC7-83B789BA8F00}"/>
              </a:ext>
            </a:extLst>
          </p:cNvPr>
          <p:cNvGraphicFramePr>
            <a:graphicFrameLocks noChangeAspect="1"/>
          </p:cNvGraphicFramePr>
          <p:nvPr>
            <p:extLst>
              <p:ext uri="{D42A27DB-BD31-4B8C-83A1-F6EECF244321}">
                <p14:modId xmlns:p14="http://schemas.microsoft.com/office/powerpoint/2010/main" val="2341088173"/>
              </p:ext>
            </p:extLst>
          </p:nvPr>
        </p:nvGraphicFramePr>
        <p:xfrm>
          <a:off x="85345" y="3999494"/>
          <a:ext cx="4080985" cy="2431675"/>
        </p:xfrm>
        <a:graphic>
          <a:graphicData uri="http://schemas.openxmlformats.org/presentationml/2006/ole">
            <mc:AlternateContent xmlns:mc="http://schemas.openxmlformats.org/markup-compatibility/2006">
              <mc:Choice xmlns:v="urn:schemas-microsoft-com:vml" Requires="v">
                <p:oleObj name="Picture" r:id="rId2" imgW="5943600" imgH="3441700" progId="Word.Picture.8">
                  <p:embed/>
                </p:oleObj>
              </mc:Choice>
              <mc:Fallback>
                <p:oleObj name="Picture" r:id="rId2" imgW="5943600" imgH="3441700" progId="Word.Picture.8">
                  <p:embed/>
                  <p:pic>
                    <p:nvPicPr>
                      <p:cNvPr id="178181" name="Object 3">
                        <a:extLst>
                          <a:ext uri="{FF2B5EF4-FFF2-40B4-BE49-F238E27FC236}">
                            <a16:creationId xmlns:a16="http://schemas.microsoft.com/office/drawing/2014/main" id="{D3C22F71-7420-7015-2CC7-83B789BA8F00}"/>
                          </a:ext>
                        </a:extLst>
                      </p:cNvPr>
                      <p:cNvPicPr>
                        <a:picLocks noChangeAspect="1" noChangeArrowheads="1"/>
                      </p:cNvPicPr>
                      <p:nvPr/>
                    </p:nvPicPr>
                    <p:blipFill>
                      <a:blip r:embed="rId3"/>
                      <a:srcRect/>
                      <a:stretch>
                        <a:fillRect/>
                      </a:stretch>
                    </p:blipFill>
                    <p:spPr bwMode="auto">
                      <a:xfrm>
                        <a:off x="85345" y="3999494"/>
                        <a:ext cx="4080985" cy="2431675"/>
                      </a:xfrm>
                      <a:prstGeom prst="rect">
                        <a:avLst/>
                      </a:prstGeom>
                      <a:noFill/>
                    </p:spPr>
                  </p:pic>
                </p:oleObj>
              </mc:Fallback>
            </mc:AlternateContent>
          </a:graphicData>
        </a:graphic>
      </p:graphicFrame>
      <p:pic>
        <p:nvPicPr>
          <p:cNvPr id="2" name="Рисунок 4">
            <a:extLst>
              <a:ext uri="{FF2B5EF4-FFF2-40B4-BE49-F238E27FC236}">
                <a16:creationId xmlns:a16="http://schemas.microsoft.com/office/drawing/2014/main" id="{43FC1375-E07B-E156-6AD8-6739AF378CBA}"/>
              </a:ext>
            </a:extLst>
          </p:cNvPr>
          <p:cNvPicPr>
            <a:picLocks noChangeAspect="1"/>
          </p:cNvPicPr>
          <p:nvPr/>
        </p:nvPicPr>
        <p:blipFill>
          <a:blip r:embed="rId4" cstate="print"/>
          <a:stretch>
            <a:fillRect/>
          </a:stretch>
        </p:blipFill>
        <p:spPr>
          <a:xfrm>
            <a:off x="3859724" y="4302847"/>
            <a:ext cx="1984436" cy="1824968"/>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2A90A45-879D-D454-D004-14564F775229}"/>
                  </a:ext>
                </a:extLst>
              </p:cNvPr>
              <p:cNvSpPr txBox="1"/>
              <p:nvPr/>
            </p:nvSpPr>
            <p:spPr>
              <a:xfrm>
                <a:off x="6891254" y="3542952"/>
                <a:ext cx="1428750" cy="563937"/>
              </a:xfrm>
              <a:prstGeom prst="rect">
                <a:avLst/>
              </a:prstGeom>
              <a:solidFill>
                <a:srgbClr val="FFFF00"/>
              </a:solidFill>
            </p:spPr>
            <p:txBody>
              <a:bodyPr wrap="square">
                <a:spAutoFit/>
              </a:bodyPr>
              <a:lstStyle/>
              <a:p>
                <a14:m>
                  <m:oMath xmlns:m="http://schemas.openxmlformats.org/officeDocument/2006/math">
                    <m:f>
                      <m:fPr>
                        <m:ctrlPr>
                          <a:rPr lang="en-DE" i="1" smtClean="0">
                            <a:solidFill>
                              <a:srgbClr val="000000"/>
                            </a:solidFill>
                            <a:effectLst/>
                            <a:latin typeface="Cambria Math" panose="02040503050406030204" pitchFamily="18" charset="0"/>
                          </a:rPr>
                        </m:ctrlPr>
                      </m:fPr>
                      <m:num>
                        <m:d>
                          <m:dPr>
                            <m:begChr m:val="〈"/>
                            <m:endChr m:val="〉"/>
                            <m:ctrlPr>
                              <a:rPr lang="en-DE" i="1">
                                <a:solidFill>
                                  <a:srgbClr val="000000"/>
                                </a:solidFill>
                                <a:effectLst/>
                                <a:latin typeface="Cambria Math" panose="02040503050406030204" pitchFamily="18" charset="0"/>
                              </a:rPr>
                            </m:ctrlPr>
                          </m:dPr>
                          <m:e>
                            <m:sSubSup>
                              <m:sSubSupPr>
                                <m:ctrlPr>
                                  <a:rPr lang="en-DE" i="1">
                                    <a:solidFill>
                                      <a:srgbClr val="000000"/>
                                    </a:solidFill>
                                    <a:effectLst/>
                                    <a:latin typeface="Cambria Math" panose="02040503050406030204" pitchFamily="18" charset="0"/>
                                  </a:rPr>
                                </m:ctrlPr>
                              </m:sSubSupPr>
                              <m:e>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𝜃</m:t>
                                </m:r>
                              </m:e>
                              <m:sub>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𝑐𝑟</m:t>
                                </m:r>
                              </m:sub>
                              <m:sup>
                                <m:r>
                                  <a:rPr lang="en-US"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bSup>
                          </m:e>
                        </m:d>
                      </m:num>
                      <m:den>
                        <m:d>
                          <m:dPr>
                            <m:begChr m:val="〈"/>
                            <m:endChr m:val="〉"/>
                            <m:ctrlPr>
                              <a:rPr lang="en-DE" i="1">
                                <a:solidFill>
                                  <a:srgbClr val="000000"/>
                                </a:solidFill>
                                <a:effectLst/>
                                <a:latin typeface="Cambria Math" panose="02040503050406030204" pitchFamily="18" charset="0"/>
                              </a:rPr>
                            </m:ctrlPr>
                          </m:dPr>
                          <m:e>
                            <m:sSubSup>
                              <m:sSubSupPr>
                                <m:ctrlPr>
                                  <a:rPr lang="en-DE" i="1">
                                    <a:solidFill>
                                      <a:srgbClr val="000000"/>
                                    </a:solidFill>
                                    <a:effectLst/>
                                    <a:latin typeface="Cambria Math" panose="02040503050406030204" pitchFamily="18" charset="0"/>
                                  </a:rPr>
                                </m:ctrlPr>
                              </m:sSubSupPr>
                              <m:e>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𝜃</m:t>
                                </m:r>
                              </m:e>
                              <m:sub>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𝑚𝑠</m:t>
                                </m:r>
                              </m:sub>
                              <m:sup>
                                <m:r>
                                  <a:rPr lang="en-US"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bSup>
                          </m:e>
                        </m:d>
                      </m:den>
                    </m:f>
                    <m:r>
                      <a:rPr lang="en-US"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DE" i="1">
                            <a:solidFill>
                              <a:srgbClr val="000000"/>
                            </a:solidFill>
                            <a:effectLst/>
                            <a:latin typeface="Cambria Math" panose="02040503050406030204" pitchFamily="18" charset="0"/>
                          </a:rPr>
                        </m:ctrlPr>
                      </m:fPr>
                      <m:num>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𝑅</m:t>
                        </m:r>
                      </m:num>
                      <m:den>
                        <m:r>
                          <a:rPr lang="en-US"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8</m:t>
                        </m:r>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𝜓</m:t>
                        </m:r>
                        <m:r>
                          <a:rPr lang="ru-RU"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𝑑</m:t>
                        </m:r>
                      </m:den>
                    </m:f>
                  </m:oMath>
                </a14:m>
                <a:r>
                  <a:rPr lang="ru-RU" i="1" dirty="0">
                    <a:effectLst/>
                    <a:latin typeface="Times New Roman" panose="02020603050405020304" pitchFamily="18" charset="0"/>
                    <a:ea typeface="Times New Roman" panose="02020603050405020304" pitchFamily="18" charset="0"/>
                  </a:rPr>
                  <a:t> </a:t>
                </a:r>
                <a:endParaRPr lang="en-DE" dirty="0"/>
              </a:p>
            </p:txBody>
          </p:sp>
        </mc:Choice>
        <mc:Fallback xmlns="">
          <p:sp>
            <p:nvSpPr>
              <p:cNvPr id="4" name="TextBox 3">
                <a:extLst>
                  <a:ext uri="{FF2B5EF4-FFF2-40B4-BE49-F238E27FC236}">
                    <a16:creationId xmlns:a16="http://schemas.microsoft.com/office/drawing/2014/main" id="{A2A90A45-879D-D454-D004-14564F775229}"/>
                  </a:ext>
                </a:extLst>
              </p:cNvPr>
              <p:cNvSpPr txBox="1">
                <a:spLocks noRot="1" noChangeAspect="1" noMove="1" noResize="1" noEditPoints="1" noAdjustHandles="1" noChangeArrowheads="1" noChangeShapeType="1" noTextEdit="1"/>
              </p:cNvSpPr>
              <p:nvPr/>
            </p:nvSpPr>
            <p:spPr>
              <a:xfrm>
                <a:off x="6891254" y="3542952"/>
                <a:ext cx="1428750" cy="563937"/>
              </a:xfrm>
              <a:prstGeom prst="rect">
                <a:avLst/>
              </a:prstGeom>
              <a:blipFill>
                <a:blip r:embed="rId5"/>
                <a:stretch>
                  <a:fillRect b="-4348"/>
                </a:stretch>
              </a:blipFill>
            </p:spPr>
            <p:txBody>
              <a:bodyPr/>
              <a:lstStyle/>
              <a:p>
                <a:r>
                  <a:rPr lang="en-DE">
                    <a:noFill/>
                  </a:rPr>
                  <a:t> </a:t>
                </a:r>
              </a:p>
            </p:txBody>
          </p:sp>
        </mc:Fallback>
      </mc:AlternateContent>
      <p:pic>
        <p:nvPicPr>
          <p:cNvPr id="5" name="Picture 4">
            <a:extLst>
              <a:ext uri="{FF2B5EF4-FFF2-40B4-BE49-F238E27FC236}">
                <a16:creationId xmlns:a16="http://schemas.microsoft.com/office/drawing/2014/main" id="{CFB134FD-EE33-C2AA-56EA-DC0B44DCD82B}"/>
              </a:ext>
            </a:extLst>
          </p:cNvPr>
          <p:cNvPicPr>
            <a:picLocks noChangeAspect="1"/>
          </p:cNvPicPr>
          <p:nvPr/>
        </p:nvPicPr>
        <p:blipFill>
          <a:blip r:embed="rId6"/>
          <a:stretch>
            <a:fillRect/>
          </a:stretch>
        </p:blipFill>
        <p:spPr>
          <a:xfrm>
            <a:off x="5748422" y="4302848"/>
            <a:ext cx="3213124" cy="2128322"/>
          </a:xfrm>
          <a:prstGeom prst="rect">
            <a:avLst/>
          </a:prstGeom>
        </p:spPr>
      </p:pic>
      <p:sp>
        <p:nvSpPr>
          <p:cNvPr id="6" name="TextBox 5">
            <a:extLst>
              <a:ext uri="{FF2B5EF4-FFF2-40B4-BE49-F238E27FC236}">
                <a16:creationId xmlns:a16="http://schemas.microsoft.com/office/drawing/2014/main" id="{23120340-4532-2459-3290-16B9D7B01138}"/>
              </a:ext>
            </a:extLst>
          </p:cNvPr>
          <p:cNvSpPr txBox="1"/>
          <p:nvPr/>
        </p:nvSpPr>
        <p:spPr>
          <a:xfrm>
            <a:off x="823996" y="2611579"/>
            <a:ext cx="6067258" cy="8771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eaLnBrk="1" hangingPunct="1"/>
            <a:r>
              <a:rPr lang="en-US" altLang="en-DE" sz="2400" b="1" dirty="0">
                <a:solidFill>
                  <a:srgbClr val="CC7A25"/>
                </a:solidFill>
                <a:latin typeface="Calibri" panose="020F0502020204030204" pitchFamily="34" charset="0"/>
                <a:cs typeface="Calibri" panose="020F0502020204030204" pitchFamily="34" charset="0"/>
              </a:rPr>
              <a:t>Multiple scattering on crystal atomic strings</a:t>
            </a:r>
          </a:p>
          <a:p>
            <a:pPr algn="ctr" eaLnBrk="1" hangingPunct="1"/>
            <a:endParaRPr lang="en-US" altLang="en-DE" sz="900" dirty="0"/>
          </a:p>
          <a:p>
            <a:pPr algn="ctr" eaLnBrk="1" hangingPunct="1"/>
            <a:r>
              <a:rPr lang="en-US" altLang="en-DE" sz="1600" dirty="0">
                <a:solidFill>
                  <a:srgbClr val="0020B8"/>
                </a:solidFill>
                <a:latin typeface="Calibri" panose="020F0502020204030204" pitchFamily="34" charset="0"/>
                <a:cs typeface="Calibri" panose="020F0502020204030204" pitchFamily="34" charset="0"/>
              </a:rPr>
              <a:t>Shul’ga N., </a:t>
            </a:r>
            <a:r>
              <a:rPr lang="en-US" altLang="en-DE" sz="1600" dirty="0" err="1">
                <a:solidFill>
                  <a:srgbClr val="0020B8"/>
                </a:solidFill>
                <a:latin typeface="Calibri" panose="020F0502020204030204" pitchFamily="34" charset="0"/>
                <a:cs typeface="Calibri" panose="020F0502020204030204" pitchFamily="34" charset="0"/>
              </a:rPr>
              <a:t>Truten</a:t>
            </a:r>
            <a:r>
              <a:rPr lang="en-US" altLang="en-DE" sz="1600" dirty="0">
                <a:solidFill>
                  <a:srgbClr val="0020B8"/>
                </a:solidFill>
                <a:latin typeface="Calibri" panose="020F0502020204030204" pitchFamily="34" charset="0"/>
                <a:cs typeface="Calibri" panose="020F0502020204030204" pitchFamily="34" charset="0"/>
              </a:rPr>
              <a:t>’ V., Fomin S., J. </a:t>
            </a:r>
            <a:r>
              <a:rPr lang="en-US" altLang="en-DE" sz="1600" dirty="0" err="1">
                <a:solidFill>
                  <a:srgbClr val="0020B8"/>
                </a:solidFill>
                <a:latin typeface="Calibri" panose="020F0502020204030204" pitchFamily="34" charset="0"/>
                <a:cs typeface="Calibri" panose="020F0502020204030204" pitchFamily="34" charset="0"/>
              </a:rPr>
              <a:t>Techn</a:t>
            </a:r>
            <a:r>
              <a:rPr lang="en-US" altLang="en-DE" sz="1600" dirty="0">
                <a:solidFill>
                  <a:srgbClr val="0020B8"/>
                </a:solidFill>
                <a:latin typeface="Calibri" panose="020F0502020204030204" pitchFamily="34" charset="0"/>
                <a:cs typeface="Calibri" panose="020F0502020204030204" pitchFamily="34" charset="0"/>
              </a:rPr>
              <a:t>. Phys. 52 (1982) 2279.</a:t>
            </a:r>
            <a:endParaRPr lang="ru-RU" altLang="en-DE" sz="1600" dirty="0">
              <a:solidFill>
                <a:srgbClr val="0020B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1196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Text Box 2">
            <a:extLst>
              <a:ext uri="{FF2B5EF4-FFF2-40B4-BE49-F238E27FC236}">
                <a16:creationId xmlns:a16="http://schemas.microsoft.com/office/drawing/2014/main" id="{F6C875D9-7A6C-382B-0AB3-E078802088D7}"/>
              </a:ext>
            </a:extLst>
          </p:cNvPr>
          <p:cNvSpPr txBox="1">
            <a:spLocks noChangeArrowheads="1"/>
          </p:cNvSpPr>
          <p:nvPr/>
        </p:nvSpPr>
        <p:spPr bwMode="auto">
          <a:xfrm>
            <a:off x="1057353" y="1236818"/>
            <a:ext cx="65276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DE" sz="1600" u="sng" dirty="0">
                <a:solidFill>
                  <a:srgbClr val="000099"/>
                </a:solidFill>
                <a:latin typeface="Calibri" panose="020F0502020204030204" pitchFamily="34" charset="0"/>
                <a:cs typeface="Calibri" panose="020F0502020204030204" pitchFamily="34" charset="0"/>
              </a:rPr>
              <a:t>CERN experiment</a:t>
            </a:r>
            <a:r>
              <a:rPr lang="en-US" altLang="en-DE" sz="1600" dirty="0">
                <a:solidFill>
                  <a:srgbClr val="000099"/>
                </a:solidFill>
                <a:latin typeface="Calibri" panose="020F0502020204030204" pitchFamily="34" charset="0"/>
                <a:cs typeface="Calibri" panose="020F0502020204030204" pitchFamily="34" charset="0"/>
              </a:rPr>
              <a:t>:  </a:t>
            </a:r>
            <a:r>
              <a:rPr lang="en-US" altLang="en-DE" sz="1600" dirty="0">
                <a:solidFill>
                  <a:srgbClr val="0020B8"/>
                </a:solidFill>
                <a:latin typeface="Calibri" panose="020F0502020204030204" pitchFamily="34" charset="0"/>
                <a:cs typeface="Calibri" panose="020F0502020204030204" pitchFamily="34" charset="0"/>
              </a:rPr>
              <a:t>Bak J.F. et al. Nucl. Phys., B302 (1988) 525.</a:t>
            </a:r>
            <a:endParaRPr lang="en-US" altLang="en-DE" sz="1600" u="sng" dirty="0">
              <a:solidFill>
                <a:srgbClr val="0020B8"/>
              </a:solidFill>
              <a:latin typeface="Calibri" panose="020F0502020204030204" pitchFamily="34" charset="0"/>
              <a:cs typeface="Calibri" panose="020F0502020204030204" pitchFamily="34" charset="0"/>
            </a:endParaRPr>
          </a:p>
          <a:p>
            <a:pPr algn="l" eaLnBrk="1" hangingPunct="1"/>
            <a:r>
              <a:rPr lang="en-US" altLang="en-DE" sz="1600" u="sng" dirty="0">
                <a:solidFill>
                  <a:srgbClr val="0020B8"/>
                </a:solidFill>
                <a:latin typeface="Calibri" panose="020F0502020204030204" pitchFamily="34" charset="0"/>
                <a:cs typeface="Calibri" panose="020F0502020204030204" pitchFamily="34" charset="0"/>
              </a:rPr>
              <a:t>Theory of LPM in crystal</a:t>
            </a:r>
            <a:r>
              <a:rPr lang="en-US" altLang="en-DE" sz="1600" dirty="0">
                <a:solidFill>
                  <a:srgbClr val="0020B8"/>
                </a:solidFill>
                <a:latin typeface="Calibri" panose="020F0502020204030204" pitchFamily="34" charset="0"/>
                <a:cs typeface="Calibri" panose="020F0502020204030204" pitchFamily="34" charset="0"/>
              </a:rPr>
              <a:t>:  Laskin N., Shul’ga N., </a:t>
            </a:r>
            <a:r>
              <a:rPr lang="en-US" altLang="en-DE" sz="1600" dirty="0" err="1">
                <a:solidFill>
                  <a:srgbClr val="0020B8"/>
                </a:solidFill>
                <a:latin typeface="Calibri" panose="020F0502020204030204" pitchFamily="34" charset="0"/>
                <a:cs typeface="Calibri" panose="020F0502020204030204" pitchFamily="34" charset="0"/>
              </a:rPr>
              <a:t>Phys.Lett</a:t>
            </a:r>
            <a:r>
              <a:rPr lang="en-US" altLang="en-DE" sz="1600" dirty="0">
                <a:solidFill>
                  <a:srgbClr val="0020B8"/>
                </a:solidFill>
                <a:latin typeface="Calibri" panose="020F0502020204030204" pitchFamily="34" charset="0"/>
                <a:cs typeface="Calibri" panose="020F0502020204030204" pitchFamily="34" charset="0"/>
              </a:rPr>
              <a:t>. A135 (1989) 147.</a:t>
            </a:r>
          </a:p>
        </p:txBody>
      </p:sp>
      <p:pic>
        <p:nvPicPr>
          <p:cNvPr id="179204" name="Picture 4" descr="10_Si_2-25te">
            <a:extLst>
              <a:ext uri="{FF2B5EF4-FFF2-40B4-BE49-F238E27FC236}">
                <a16:creationId xmlns:a16="http://schemas.microsoft.com/office/drawing/2014/main" id="{5D2AC668-AE31-3E64-0F19-1FEAF580E5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634" y="1855563"/>
            <a:ext cx="3762375" cy="246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5" name="Picture 3" descr="10_Si_25-3te">
            <a:extLst>
              <a:ext uri="{FF2B5EF4-FFF2-40B4-BE49-F238E27FC236}">
                <a16:creationId xmlns:a16="http://schemas.microsoft.com/office/drawing/2014/main" id="{3F6D81CA-66D7-100D-F035-BDAB4CAAC0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175" y="1901655"/>
            <a:ext cx="436562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3" name="Rectangle 5">
            <a:extLst>
              <a:ext uri="{FF2B5EF4-FFF2-40B4-BE49-F238E27FC236}">
                <a16:creationId xmlns:a16="http://schemas.microsoft.com/office/drawing/2014/main" id="{ECE2DBE7-2678-6D39-4767-2CD26823D9E9}"/>
              </a:ext>
            </a:extLst>
          </p:cNvPr>
          <p:cNvSpPr>
            <a:spLocks noChangeArrowheads="1"/>
          </p:cNvSpPr>
          <p:nvPr/>
        </p:nvSpPr>
        <p:spPr bwMode="auto">
          <a:xfrm>
            <a:off x="0" y="1736725"/>
            <a:ext cx="9144000" cy="0"/>
          </a:xfrm>
          <a:prstGeom prst="rect">
            <a:avLst/>
          </a:prstGeom>
          <a:noFill/>
          <a:ln w="9525">
            <a:noFill/>
            <a:miter lim="800000"/>
            <a:headEnd/>
            <a:tailEnd/>
          </a:ln>
          <a:effectLst/>
        </p:spPr>
        <p:txBody>
          <a:bodyPr wrap="none" anchor="ctr">
            <a:spAutoFit/>
          </a:bodyPr>
          <a:lstStyle/>
          <a:p>
            <a:pPr>
              <a:defRPr/>
            </a:pPr>
            <a:endParaRPr lang="ru-RU">
              <a:effectLst>
                <a:outerShdw blurRad="38100" dist="38100" dir="2700000" algn="tl">
                  <a:srgbClr val="000000">
                    <a:alpha val="43137"/>
                  </a:srgbClr>
                </a:outerShdw>
              </a:effectLst>
            </a:endParaRPr>
          </a:p>
        </p:txBody>
      </p:sp>
      <p:pic>
        <p:nvPicPr>
          <p:cNvPr id="179208" name="Picture 8" descr="20_Si_3_te">
            <a:extLst>
              <a:ext uri="{FF2B5EF4-FFF2-40B4-BE49-F238E27FC236}">
                <a16:creationId xmlns:a16="http://schemas.microsoft.com/office/drawing/2014/main" id="{0F195F09-D3C6-9F8A-D6BD-418C58015C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635" y="4065588"/>
            <a:ext cx="3762375" cy="244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9" name="Picture 7" descr="20_Si_5_te">
            <a:extLst>
              <a:ext uri="{FF2B5EF4-FFF2-40B4-BE49-F238E27FC236}">
                <a16:creationId xmlns:a16="http://schemas.microsoft.com/office/drawing/2014/main" id="{2C8D732A-3502-116C-90EE-AC890BCEE3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1175" y="4243756"/>
            <a:ext cx="4365625" cy="238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7" name="Rectangle 9">
            <a:extLst>
              <a:ext uri="{FF2B5EF4-FFF2-40B4-BE49-F238E27FC236}">
                <a16:creationId xmlns:a16="http://schemas.microsoft.com/office/drawing/2014/main" id="{30DE20C7-B11C-5168-2F21-B474C609DD06}"/>
              </a:ext>
            </a:extLst>
          </p:cNvPr>
          <p:cNvSpPr>
            <a:spLocks noChangeArrowheads="1"/>
          </p:cNvSpPr>
          <p:nvPr/>
        </p:nvSpPr>
        <p:spPr bwMode="auto">
          <a:xfrm>
            <a:off x="0" y="1579563"/>
            <a:ext cx="9144000" cy="0"/>
          </a:xfrm>
          <a:prstGeom prst="rect">
            <a:avLst/>
          </a:prstGeom>
          <a:noFill/>
          <a:ln w="9525">
            <a:noFill/>
            <a:miter lim="800000"/>
            <a:headEnd/>
            <a:tailEnd/>
          </a:ln>
          <a:effectLst/>
        </p:spPr>
        <p:txBody>
          <a:bodyPr wrap="none" anchor="ctr">
            <a:spAutoFit/>
          </a:bodyPr>
          <a:lstStyle/>
          <a:p>
            <a:pPr>
              <a:defRPr/>
            </a:pPr>
            <a:endParaRPr lang="ru-RU">
              <a:effectLst>
                <a:outerShdw blurRad="38100" dist="38100" dir="2700000" algn="tl">
                  <a:srgbClr val="000000">
                    <a:alpha val="43137"/>
                  </a:srgbClr>
                </a:outerShdw>
              </a:effectLst>
            </a:endParaRPr>
          </a:p>
        </p:txBody>
      </p:sp>
      <p:sp>
        <p:nvSpPr>
          <p:cNvPr id="179211" name="Rectangle 10">
            <a:extLst>
              <a:ext uri="{FF2B5EF4-FFF2-40B4-BE49-F238E27FC236}">
                <a16:creationId xmlns:a16="http://schemas.microsoft.com/office/drawing/2014/main" id="{B918B376-DCE3-B612-1AA8-94E2A7595230}"/>
              </a:ext>
            </a:extLst>
          </p:cNvPr>
          <p:cNvSpPr>
            <a:spLocks noChangeArrowheads="1"/>
          </p:cNvSpPr>
          <p:nvPr/>
        </p:nvSpPr>
        <p:spPr bwMode="auto">
          <a:xfrm>
            <a:off x="0" y="4729163"/>
            <a:ext cx="1841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br>
              <a:rPr lang="en-US" altLang="en-DE" sz="1200">
                <a:cs typeface="Times New Roman" panose="02020603050405020304" pitchFamily="18" charset="0"/>
              </a:rPr>
            </a:br>
            <a:endParaRPr lang="en-US" altLang="en-DE"/>
          </a:p>
        </p:txBody>
      </p:sp>
      <p:sp>
        <p:nvSpPr>
          <p:cNvPr id="3" name="TextBox 2">
            <a:extLst>
              <a:ext uri="{FF2B5EF4-FFF2-40B4-BE49-F238E27FC236}">
                <a16:creationId xmlns:a16="http://schemas.microsoft.com/office/drawing/2014/main" id="{973CB78D-C316-D664-5166-9C9AF549AFA1}"/>
              </a:ext>
            </a:extLst>
          </p:cNvPr>
          <p:cNvSpPr txBox="1"/>
          <p:nvPr/>
        </p:nvSpPr>
        <p:spPr>
          <a:xfrm>
            <a:off x="7319883" y="1686286"/>
            <a:ext cx="1533525"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en-DE" sz="1600" b="1" u="sng" dirty="0"/>
              <a:t>e</a:t>
            </a:r>
            <a:r>
              <a:rPr lang="en-US" altLang="en-DE" sz="1600" b="1" u="sng" baseline="30000" dirty="0"/>
              <a:t>- </a:t>
            </a:r>
            <a:r>
              <a:rPr lang="en-US" altLang="en-DE" sz="1600" b="1" u="sng" dirty="0"/>
              <a:t>:</a:t>
            </a:r>
            <a:r>
              <a:rPr lang="en-US" altLang="en-DE" sz="1600" u="sng" dirty="0"/>
              <a:t> E=10 GeV</a:t>
            </a:r>
            <a:r>
              <a:rPr lang="ru-RU" altLang="en-DE" sz="1600" dirty="0"/>
              <a:t> </a:t>
            </a:r>
            <a:endParaRPr lang="en-DE" sz="1600" dirty="0"/>
          </a:p>
        </p:txBody>
      </p:sp>
      <p:sp>
        <p:nvSpPr>
          <p:cNvPr id="179207" name="Rectangle 6">
            <a:extLst>
              <a:ext uri="{FF2B5EF4-FFF2-40B4-BE49-F238E27FC236}">
                <a16:creationId xmlns:a16="http://schemas.microsoft.com/office/drawing/2014/main" id="{6AD5E5BF-AA3B-EC49-E544-62C117A4FDD0}"/>
              </a:ext>
            </a:extLst>
          </p:cNvPr>
          <p:cNvSpPr>
            <a:spLocks noChangeArrowheads="1"/>
          </p:cNvSpPr>
          <p:nvPr/>
        </p:nvSpPr>
        <p:spPr bwMode="auto">
          <a:xfrm>
            <a:off x="7425387" y="4078827"/>
            <a:ext cx="13115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DE" sz="1600" b="1" u="sng" dirty="0">
                <a:latin typeface="Calibri" panose="020F0502020204030204" pitchFamily="34" charset="0"/>
                <a:cs typeface="Calibri" panose="020F0502020204030204" pitchFamily="34" charset="0"/>
              </a:rPr>
              <a:t>e</a:t>
            </a:r>
            <a:r>
              <a:rPr lang="en-US" altLang="en-DE" sz="1600" b="1" u="sng" baseline="30000" dirty="0">
                <a:latin typeface="Calibri" panose="020F0502020204030204" pitchFamily="34" charset="0"/>
                <a:cs typeface="Calibri" panose="020F0502020204030204" pitchFamily="34" charset="0"/>
              </a:rPr>
              <a:t>+</a:t>
            </a:r>
            <a:r>
              <a:rPr lang="en-US" altLang="en-DE" sz="1600" b="1" u="sng" dirty="0">
                <a:latin typeface="Calibri" panose="020F0502020204030204" pitchFamily="34" charset="0"/>
                <a:cs typeface="Calibri" panose="020F0502020204030204" pitchFamily="34" charset="0"/>
              </a:rPr>
              <a:t>:</a:t>
            </a:r>
            <a:r>
              <a:rPr lang="en-US" altLang="en-DE" sz="1600" u="sng" dirty="0">
                <a:latin typeface="Calibri" panose="020F0502020204030204" pitchFamily="34" charset="0"/>
                <a:cs typeface="Calibri" panose="020F0502020204030204" pitchFamily="34" charset="0"/>
              </a:rPr>
              <a:t> E=20 GeV</a:t>
            </a:r>
            <a:r>
              <a:rPr lang="ru-RU" altLang="en-DE" sz="1600" dirty="0">
                <a:latin typeface="Calibri" panose="020F0502020204030204" pitchFamily="34" charset="0"/>
                <a:cs typeface="Calibri" panose="020F0502020204030204" pitchFamily="34" charset="0"/>
              </a:rPr>
              <a:t> </a:t>
            </a:r>
          </a:p>
        </p:txBody>
      </p:sp>
      <p:sp>
        <p:nvSpPr>
          <p:cNvPr id="179202" name="Номер слайда 7">
            <a:extLst>
              <a:ext uri="{FF2B5EF4-FFF2-40B4-BE49-F238E27FC236}">
                <a16:creationId xmlns:a16="http://schemas.microsoft.com/office/drawing/2014/main" id="{13E7D987-C86A-AE9B-7E93-7F1501A82784}"/>
              </a:ext>
            </a:extLst>
          </p:cNvPr>
          <p:cNvSpPr txBox="1">
            <a:spLocks noGrp="1"/>
          </p:cNvSpPr>
          <p:nvPr/>
        </p:nvSpPr>
        <p:spPr bwMode="auto">
          <a:xfrm>
            <a:off x="8183880" y="6245225"/>
            <a:ext cx="50292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4BF4580-FF2F-0448-AB6F-E2B72613D235}" type="slidenum">
              <a:rPr lang="ru-RU" altLang="en-DE" sz="1400"/>
              <a:pPr algn="r" eaLnBrk="1" hangingPunct="1"/>
              <a:t>32</a:t>
            </a:fld>
            <a:endParaRPr lang="ru-RU" altLang="en-DE" sz="1400" dirty="0"/>
          </a:p>
        </p:txBody>
      </p:sp>
      <p:sp>
        <p:nvSpPr>
          <p:cNvPr id="4" name="TextBox 3">
            <a:extLst>
              <a:ext uri="{FF2B5EF4-FFF2-40B4-BE49-F238E27FC236}">
                <a16:creationId xmlns:a16="http://schemas.microsoft.com/office/drawing/2014/main" id="{96C565C0-80A4-67DE-C9F9-5DBA835C66D2}"/>
              </a:ext>
            </a:extLst>
          </p:cNvPr>
          <p:cNvSpPr txBox="1"/>
          <p:nvPr/>
        </p:nvSpPr>
        <p:spPr>
          <a:xfrm>
            <a:off x="2035174" y="713174"/>
            <a:ext cx="4572000" cy="461665"/>
          </a:xfrm>
          <a:prstGeom prst="rect">
            <a:avLst/>
          </a:prstGeom>
          <a:noFill/>
        </p:spPr>
        <p:txBody>
          <a:bodyPr wrap="square">
            <a:spAutoFit/>
          </a:bodyPr>
          <a:lstStyle/>
          <a:p>
            <a:pPr algn="ctr" eaLnBrk="1" hangingPunct="1"/>
            <a:r>
              <a:rPr lang="en-US" altLang="en-DE" sz="2400" b="1" dirty="0">
                <a:solidFill>
                  <a:srgbClr val="CC7A25"/>
                </a:solidFill>
                <a:latin typeface="Calibri" panose="020F0502020204030204" pitchFamily="34" charset="0"/>
                <a:cs typeface="Calibri" panose="020F0502020204030204" pitchFamily="34" charset="0"/>
              </a:rPr>
              <a:t>LPM in a thick crystal</a:t>
            </a:r>
          </a:p>
        </p:txBody>
      </p:sp>
    </p:spTree>
    <p:extLst>
      <p:ext uri="{BB962C8B-B14F-4D97-AF65-F5344CB8AC3E}">
        <p14:creationId xmlns:p14="http://schemas.microsoft.com/office/powerpoint/2010/main" val="2803673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6832C6-75A6-84AF-92DD-1796CA304898}"/>
              </a:ext>
            </a:extLst>
          </p:cNvPr>
          <p:cNvSpPr txBox="1"/>
          <p:nvPr/>
        </p:nvSpPr>
        <p:spPr>
          <a:xfrm>
            <a:off x="455612" y="1211612"/>
            <a:ext cx="8688388"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gn="r"/>
            <a:r>
              <a:rPr lang="en-DE" sz="1600" kern="100" dirty="0">
                <a:solidFill>
                  <a:srgbClr val="0020B8"/>
                </a:solidFill>
                <a:effectLst/>
                <a:latin typeface="Calibri" panose="020F0502020204030204" pitchFamily="34" charset="0"/>
                <a:ea typeface="+mj-ea"/>
                <a:cs typeface="Calibri" panose="020F0502020204030204" pitchFamily="34" charset="0"/>
              </a:rPr>
              <a:t>S.P. Fomin, I.V. Kyryllin, M.S. Malovytsia, S.M. Shulga, G. Kube, A. Novokshonov, S. Strokov, A. Fomin. Probl. Atom. Sci. Tech. 2025. Vol. 157. №3. P. 30–36.</a:t>
            </a:r>
          </a:p>
        </p:txBody>
      </p:sp>
      <p:pic>
        <p:nvPicPr>
          <p:cNvPr id="9" name="Picture 8">
            <a:extLst>
              <a:ext uri="{FF2B5EF4-FFF2-40B4-BE49-F238E27FC236}">
                <a16:creationId xmlns:a16="http://schemas.microsoft.com/office/drawing/2014/main" id="{53C92270-231A-F928-7675-6ABC5AD32EAF}"/>
              </a:ext>
            </a:extLst>
          </p:cNvPr>
          <p:cNvPicPr>
            <a:picLocks noChangeAspect="1"/>
          </p:cNvPicPr>
          <p:nvPr/>
        </p:nvPicPr>
        <p:blipFill>
          <a:blip r:embed="rId2"/>
          <a:stretch>
            <a:fillRect/>
          </a:stretch>
        </p:blipFill>
        <p:spPr>
          <a:xfrm>
            <a:off x="278910" y="1845271"/>
            <a:ext cx="1801715" cy="1578494"/>
          </a:xfrm>
          <a:prstGeom prst="rect">
            <a:avLst/>
          </a:prstGeom>
        </p:spPr>
      </p:pic>
      <p:pic>
        <p:nvPicPr>
          <p:cNvPr id="13" name="Picture 12">
            <a:extLst>
              <a:ext uri="{FF2B5EF4-FFF2-40B4-BE49-F238E27FC236}">
                <a16:creationId xmlns:a16="http://schemas.microsoft.com/office/drawing/2014/main" id="{D59276ED-5C80-83E3-FACD-ED0435B91A44}"/>
              </a:ext>
            </a:extLst>
          </p:cNvPr>
          <p:cNvPicPr>
            <a:picLocks noChangeAspect="1"/>
          </p:cNvPicPr>
          <p:nvPr/>
        </p:nvPicPr>
        <p:blipFill>
          <a:blip r:embed="rId3"/>
          <a:stretch>
            <a:fillRect/>
          </a:stretch>
        </p:blipFill>
        <p:spPr>
          <a:xfrm>
            <a:off x="230888" y="3423766"/>
            <a:ext cx="1850881" cy="1621568"/>
          </a:xfrm>
          <a:prstGeom prst="rect">
            <a:avLst/>
          </a:prstGeom>
        </p:spPr>
      </p:pic>
      <p:pic>
        <p:nvPicPr>
          <p:cNvPr id="15" name="Picture 14">
            <a:extLst>
              <a:ext uri="{FF2B5EF4-FFF2-40B4-BE49-F238E27FC236}">
                <a16:creationId xmlns:a16="http://schemas.microsoft.com/office/drawing/2014/main" id="{FC933941-3B85-D71A-9DD8-51D1E945739F}"/>
              </a:ext>
            </a:extLst>
          </p:cNvPr>
          <p:cNvPicPr>
            <a:picLocks noChangeAspect="1"/>
          </p:cNvPicPr>
          <p:nvPr/>
        </p:nvPicPr>
        <p:blipFill>
          <a:blip r:embed="rId4"/>
          <a:stretch>
            <a:fillRect/>
          </a:stretch>
        </p:blipFill>
        <p:spPr>
          <a:xfrm>
            <a:off x="2080625" y="1849170"/>
            <a:ext cx="1801715" cy="1578493"/>
          </a:xfrm>
          <a:prstGeom prst="rect">
            <a:avLst/>
          </a:prstGeom>
        </p:spPr>
      </p:pic>
      <p:pic>
        <p:nvPicPr>
          <p:cNvPr id="17" name="Picture 16">
            <a:extLst>
              <a:ext uri="{FF2B5EF4-FFF2-40B4-BE49-F238E27FC236}">
                <a16:creationId xmlns:a16="http://schemas.microsoft.com/office/drawing/2014/main" id="{6BE546F2-68C0-CB4E-1EEE-98CE6C376191}"/>
              </a:ext>
            </a:extLst>
          </p:cNvPr>
          <p:cNvPicPr>
            <a:picLocks noChangeAspect="1"/>
          </p:cNvPicPr>
          <p:nvPr/>
        </p:nvPicPr>
        <p:blipFill>
          <a:blip r:embed="rId5"/>
          <a:stretch>
            <a:fillRect/>
          </a:stretch>
        </p:blipFill>
        <p:spPr>
          <a:xfrm>
            <a:off x="229744" y="5045333"/>
            <a:ext cx="1850881" cy="1621569"/>
          </a:xfrm>
          <a:prstGeom prst="rect">
            <a:avLst/>
          </a:prstGeom>
        </p:spPr>
      </p:pic>
      <p:pic>
        <p:nvPicPr>
          <p:cNvPr id="19" name="Picture 18">
            <a:extLst>
              <a:ext uri="{FF2B5EF4-FFF2-40B4-BE49-F238E27FC236}">
                <a16:creationId xmlns:a16="http://schemas.microsoft.com/office/drawing/2014/main" id="{1CA8B5AF-2D84-0260-AF4E-4AD72195B79D}"/>
              </a:ext>
            </a:extLst>
          </p:cNvPr>
          <p:cNvPicPr>
            <a:picLocks noChangeAspect="1"/>
          </p:cNvPicPr>
          <p:nvPr/>
        </p:nvPicPr>
        <p:blipFill>
          <a:blip r:embed="rId6"/>
          <a:stretch>
            <a:fillRect/>
          </a:stretch>
        </p:blipFill>
        <p:spPr>
          <a:xfrm>
            <a:off x="2080625" y="3431562"/>
            <a:ext cx="1801715" cy="1578493"/>
          </a:xfrm>
          <a:prstGeom prst="rect">
            <a:avLst/>
          </a:prstGeom>
        </p:spPr>
      </p:pic>
      <p:pic>
        <p:nvPicPr>
          <p:cNvPr id="21" name="Picture 20">
            <a:extLst>
              <a:ext uri="{FF2B5EF4-FFF2-40B4-BE49-F238E27FC236}">
                <a16:creationId xmlns:a16="http://schemas.microsoft.com/office/drawing/2014/main" id="{4B06A0BC-653A-2324-73A6-96F0B098150B}"/>
              </a:ext>
            </a:extLst>
          </p:cNvPr>
          <p:cNvPicPr>
            <a:picLocks noChangeAspect="1"/>
          </p:cNvPicPr>
          <p:nvPr/>
        </p:nvPicPr>
        <p:blipFill>
          <a:blip r:embed="rId7"/>
          <a:stretch>
            <a:fillRect/>
          </a:stretch>
        </p:blipFill>
        <p:spPr>
          <a:xfrm>
            <a:off x="2080624" y="5041437"/>
            <a:ext cx="1850881" cy="1621568"/>
          </a:xfrm>
          <a:prstGeom prst="rect">
            <a:avLst/>
          </a:prstGeom>
        </p:spPr>
      </p:pic>
      <p:sp>
        <p:nvSpPr>
          <p:cNvPr id="24" name="TextBox 23">
            <a:extLst>
              <a:ext uri="{FF2B5EF4-FFF2-40B4-BE49-F238E27FC236}">
                <a16:creationId xmlns:a16="http://schemas.microsoft.com/office/drawing/2014/main" id="{0068D794-049D-B194-0D90-CD2DEEC15F08}"/>
              </a:ext>
            </a:extLst>
          </p:cNvPr>
          <p:cNvSpPr txBox="1"/>
          <p:nvPr/>
        </p:nvSpPr>
        <p:spPr>
          <a:xfrm>
            <a:off x="4265347" y="1805896"/>
            <a:ext cx="205120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DE" sz="1800" b="1" i="0" u="none" strike="noStrike" cap="none" spc="0" normalizeH="0" baseline="0" dirty="0">
                <a:ln>
                  <a:noFill/>
                </a:ln>
                <a:solidFill>
                  <a:srgbClr val="C00000"/>
                </a:solidFill>
                <a:effectLst/>
                <a:uFillTx/>
                <a:latin typeface="Calibri"/>
                <a:ea typeface="Calibri"/>
                <a:cs typeface="Calibri"/>
                <a:sym typeface="Calibri"/>
              </a:rPr>
              <a:t>E = 6 GeV ,   Si &lt;111&gt;</a:t>
            </a:r>
          </a:p>
        </p:txBody>
      </p:sp>
      <p:pic>
        <p:nvPicPr>
          <p:cNvPr id="26" name="Picture 25" descr="A graph of a function&#10;&#10;Description automatically generated">
            <a:extLst>
              <a:ext uri="{FF2B5EF4-FFF2-40B4-BE49-F238E27FC236}">
                <a16:creationId xmlns:a16="http://schemas.microsoft.com/office/drawing/2014/main" id="{844EDC91-07B7-A3BD-167F-E4E3E0DE80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3559" y="2528126"/>
            <a:ext cx="4027711" cy="4027711"/>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79784B8-B0EA-5CFB-E141-347931EC4190}"/>
                  </a:ext>
                </a:extLst>
              </p:cNvPr>
              <p:cNvSpPr txBox="1"/>
              <p:nvPr/>
            </p:nvSpPr>
            <p:spPr>
              <a:xfrm>
                <a:off x="6871063" y="1862190"/>
                <a:ext cx="1630207"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z="1600" i="1" smtClean="0">
                          <a:latin typeface="Cambria Math" panose="02040503050406030204" pitchFamily="18" charset="0"/>
                        </a:rPr>
                        <m:t>𝜃</m:t>
                      </m:r>
                      <m:r>
                        <a:rPr lang="en-DE" sz="1600" i="0">
                          <a:latin typeface="Cambria Math" panose="02040503050406030204" pitchFamily="18" charset="0"/>
                        </a:rPr>
                        <m:t>=2</m:t>
                      </m:r>
                      <m:func>
                        <m:funcPr>
                          <m:ctrlPr>
                            <a:rPr lang="en-DE" sz="1600" i="1">
                              <a:latin typeface="Cambria Math" panose="02040503050406030204" pitchFamily="18" charset="0"/>
                            </a:rPr>
                          </m:ctrlPr>
                        </m:funcPr>
                        <m:fName>
                          <m:r>
                            <a:rPr lang="en-DE" sz="1600" i="1" smtClean="0">
                              <a:latin typeface="Cambria Math" panose="02040503050406030204" pitchFamily="18" charset="0"/>
                              <a:ea typeface="Cambria Math" panose="02040503050406030204" pitchFamily="18" charset="0"/>
                            </a:rPr>
                            <m:t>𝜓</m:t>
                          </m:r>
                          <m:r>
                            <a:rPr lang="en-US" sz="1600" b="0" i="1" smtClean="0">
                              <a:latin typeface="Cambria Math" panose="02040503050406030204" pitchFamily="18" charset="0"/>
                              <a:ea typeface="Cambria Math" panose="02040503050406030204" pitchFamily="18" charset="0"/>
                            </a:rPr>
                            <m:t> </m:t>
                          </m:r>
                          <m:r>
                            <m:rPr>
                              <m:sty m:val="p"/>
                            </m:rPr>
                            <a:rPr lang="en-DE" sz="1600" i="0">
                              <a:latin typeface="Cambria Math" panose="02040503050406030204" pitchFamily="18" charset="0"/>
                            </a:rPr>
                            <m:t>sin</m:t>
                          </m:r>
                        </m:fName>
                        <m:e>
                          <m:f>
                            <m:fPr>
                              <m:ctrlPr>
                                <a:rPr lang="en-DE" sz="1600" i="1">
                                  <a:solidFill>
                                    <a:srgbClr val="836967"/>
                                  </a:solidFill>
                                  <a:latin typeface="Cambria Math" panose="02040503050406030204" pitchFamily="18" charset="0"/>
                                </a:rPr>
                              </m:ctrlPr>
                            </m:fPr>
                            <m:num>
                              <m:r>
                                <a:rPr lang="en-US" sz="1600" b="0" i="1" smtClean="0">
                                  <a:solidFill>
                                    <a:srgbClr val="836967"/>
                                  </a:solidFill>
                                  <a:latin typeface="Cambria Math" panose="02040503050406030204" pitchFamily="18" charset="0"/>
                                  <a:ea typeface="Cambria Math" panose="02040503050406030204" pitchFamily="18" charset="0"/>
                                </a:rPr>
                                <m:t>𝜑</m:t>
                              </m:r>
                            </m:num>
                            <m:den>
                              <m:r>
                                <a:rPr lang="en-DE" sz="1600" i="0">
                                  <a:latin typeface="Cambria Math" panose="02040503050406030204" pitchFamily="18" charset="0"/>
                                </a:rPr>
                                <m:t>2</m:t>
                              </m:r>
                            </m:den>
                          </m:f>
                        </m:e>
                      </m:func>
                    </m:oMath>
                  </m:oMathPara>
                </a14:m>
                <a:endParaRPr lang="en-DE" sz="1600" dirty="0"/>
              </a:p>
            </p:txBody>
          </p:sp>
        </mc:Choice>
        <mc:Fallback xmlns="">
          <p:sp>
            <p:nvSpPr>
              <p:cNvPr id="27" name="TextBox 26">
                <a:extLst>
                  <a:ext uri="{FF2B5EF4-FFF2-40B4-BE49-F238E27FC236}">
                    <a16:creationId xmlns:a16="http://schemas.microsoft.com/office/drawing/2014/main" id="{979784B8-B0EA-5CFB-E141-347931EC4190}"/>
                  </a:ext>
                </a:extLst>
              </p:cNvPr>
              <p:cNvSpPr txBox="1">
                <a:spLocks noRot="1" noChangeAspect="1" noMove="1" noResize="1" noEditPoints="1" noAdjustHandles="1" noChangeArrowheads="1" noChangeShapeType="1" noTextEdit="1"/>
              </p:cNvSpPr>
              <p:nvPr/>
            </p:nvSpPr>
            <p:spPr>
              <a:xfrm>
                <a:off x="6871063" y="1862190"/>
                <a:ext cx="1630207" cy="523220"/>
              </a:xfrm>
              <a:prstGeom prst="rect">
                <a:avLst/>
              </a:prstGeom>
              <a:blipFill>
                <a:blip r:embed="rId9"/>
                <a:stretch>
                  <a:fillRect b="-2381"/>
                </a:stretch>
              </a:blipFill>
              <a:ln w="12700" cap="flat">
                <a:noFill/>
                <a:miter lim="400000"/>
              </a:ln>
              <a:effectLst/>
            </p:spPr>
            <p:txBody>
              <a:bodyPr/>
              <a:lstStyle/>
              <a:p>
                <a:r>
                  <a:rPr lang="en-DE">
                    <a:noFill/>
                  </a:rPr>
                  <a:t> </a:t>
                </a:r>
              </a:p>
            </p:txBody>
          </p:sp>
        </mc:Fallback>
      </mc:AlternateContent>
      <p:sp>
        <p:nvSpPr>
          <p:cNvPr id="29" name="TextBox 28">
            <a:extLst>
              <a:ext uri="{FF2B5EF4-FFF2-40B4-BE49-F238E27FC236}">
                <a16:creationId xmlns:a16="http://schemas.microsoft.com/office/drawing/2014/main" id="{B0BE41A5-A8BE-D7BB-5147-BFCBC80E6BE3}"/>
              </a:ext>
            </a:extLst>
          </p:cNvPr>
          <p:cNvSpPr txBox="1"/>
          <p:nvPr/>
        </p:nvSpPr>
        <p:spPr>
          <a:xfrm>
            <a:off x="4669185" y="1959701"/>
            <a:ext cx="1301788" cy="568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200000"/>
              </a:lnSpc>
            </a:pPr>
            <a:r>
              <a:rPr lang="en-US" altLang="en-DE" sz="1800" b="1" dirty="0">
                <a:solidFill>
                  <a:srgbClr val="C00000"/>
                </a:solidFill>
                <a:latin typeface="Calibri" panose="020F0502020204030204" pitchFamily="34" charset="0"/>
                <a:cs typeface="Calibri" panose="020F0502020204030204" pitchFamily="34" charset="0"/>
              </a:rPr>
              <a:t>T = 10 mm</a:t>
            </a:r>
          </a:p>
        </p:txBody>
      </p:sp>
      <p:sp>
        <p:nvSpPr>
          <p:cNvPr id="2" name="TextBox 1">
            <a:extLst>
              <a:ext uri="{FF2B5EF4-FFF2-40B4-BE49-F238E27FC236}">
                <a16:creationId xmlns:a16="http://schemas.microsoft.com/office/drawing/2014/main" id="{D60A541B-F3A5-6573-28EC-2F4EDB90FB66}"/>
              </a:ext>
            </a:extLst>
          </p:cNvPr>
          <p:cNvSpPr txBox="1"/>
          <p:nvPr/>
        </p:nvSpPr>
        <p:spPr>
          <a:xfrm>
            <a:off x="1248629" y="710738"/>
            <a:ext cx="7868269"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eaLnBrk="1" hangingPunct="1"/>
            <a:r>
              <a:rPr lang="en-US" altLang="en-DE" sz="2400" b="1" dirty="0">
                <a:solidFill>
                  <a:srgbClr val="CC7A25"/>
                </a:solidFill>
                <a:latin typeface="Calibri" panose="020F0502020204030204" pitchFamily="34" charset="0"/>
                <a:cs typeface="Calibri" panose="020F0502020204030204" pitchFamily="34" charset="0"/>
              </a:rPr>
              <a:t>Multiple scattering on crystal atomic strings – MC simulation</a:t>
            </a:r>
          </a:p>
        </p:txBody>
      </p:sp>
    </p:spTree>
    <p:extLst>
      <p:ext uri="{BB962C8B-B14F-4D97-AF65-F5344CB8AC3E}">
        <p14:creationId xmlns:p14="http://schemas.microsoft.com/office/powerpoint/2010/main" val="2055915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FF13-3CF4-BB2C-67BE-12B3943F3EE0}"/>
            </a:ext>
          </a:extLst>
        </p:cNvPr>
        <p:cNvGrpSpPr/>
        <p:nvPr/>
      </p:nvGrpSpPr>
      <p:grpSpPr>
        <a:xfrm>
          <a:off x="0" y="0"/>
          <a:ext cx="0" cy="0"/>
          <a:chOff x="0" y="0"/>
          <a:chExt cx="0" cy="0"/>
        </a:xfrm>
      </p:grpSpPr>
      <p:sp>
        <p:nvSpPr>
          <p:cNvPr id="179202" name="Номер слайда 7">
            <a:extLst>
              <a:ext uri="{FF2B5EF4-FFF2-40B4-BE49-F238E27FC236}">
                <a16:creationId xmlns:a16="http://schemas.microsoft.com/office/drawing/2014/main" id="{C72BF61F-F153-150A-B4D6-C818EE0C66ED}"/>
              </a:ext>
            </a:extLst>
          </p:cNvPr>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4BF4580-FF2F-0448-AB6F-E2B72613D235}" type="slidenum">
              <a:rPr lang="ru-RU" altLang="en-DE" sz="1400"/>
              <a:pPr algn="r" eaLnBrk="1" hangingPunct="1"/>
              <a:t>34</a:t>
            </a:fld>
            <a:endParaRPr lang="ru-RU" altLang="en-DE" sz="1400"/>
          </a:p>
        </p:txBody>
      </p:sp>
      <p:sp>
        <p:nvSpPr>
          <p:cNvPr id="179203" name="Text Box 2">
            <a:extLst>
              <a:ext uri="{FF2B5EF4-FFF2-40B4-BE49-F238E27FC236}">
                <a16:creationId xmlns:a16="http://schemas.microsoft.com/office/drawing/2014/main" id="{C1278772-2C4E-10EF-EB8A-D36400884038}"/>
              </a:ext>
            </a:extLst>
          </p:cNvPr>
          <p:cNvSpPr txBox="1">
            <a:spLocks noChangeArrowheads="1"/>
          </p:cNvSpPr>
          <p:nvPr/>
        </p:nvSpPr>
        <p:spPr bwMode="auto">
          <a:xfrm>
            <a:off x="2362822" y="725609"/>
            <a:ext cx="446241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ts val="600"/>
              </a:spcAft>
            </a:pPr>
            <a:r>
              <a:rPr lang="en-US" altLang="en-DE" sz="2400" b="1" dirty="0">
                <a:solidFill>
                  <a:srgbClr val="CC7A25"/>
                </a:solidFill>
              </a:rPr>
              <a:t>TSF effects in a crystal</a:t>
            </a:r>
          </a:p>
          <a:p>
            <a:pPr algn="ctr" eaLnBrk="1" hangingPunct="1">
              <a:spcAft>
                <a:spcPts val="600"/>
              </a:spcAft>
            </a:pPr>
            <a:r>
              <a:rPr lang="en-US" altLang="en-DE" sz="2000" dirty="0">
                <a:solidFill>
                  <a:srgbClr val="0020B8"/>
                </a:solidFill>
              </a:rPr>
              <a:t>DESY experiment proposal 2025  </a:t>
            </a:r>
          </a:p>
        </p:txBody>
      </p:sp>
      <p:sp>
        <p:nvSpPr>
          <p:cNvPr id="252933" name="Rectangle 5">
            <a:extLst>
              <a:ext uri="{FF2B5EF4-FFF2-40B4-BE49-F238E27FC236}">
                <a16:creationId xmlns:a16="http://schemas.microsoft.com/office/drawing/2014/main" id="{213F7408-6B40-2510-ADC8-0C2F8286FD77}"/>
              </a:ext>
            </a:extLst>
          </p:cNvPr>
          <p:cNvSpPr>
            <a:spLocks noChangeArrowheads="1"/>
          </p:cNvSpPr>
          <p:nvPr/>
        </p:nvSpPr>
        <p:spPr bwMode="auto">
          <a:xfrm>
            <a:off x="0" y="1736725"/>
            <a:ext cx="9144000" cy="0"/>
          </a:xfrm>
          <a:prstGeom prst="rect">
            <a:avLst/>
          </a:prstGeom>
          <a:noFill/>
          <a:ln w="9525">
            <a:noFill/>
            <a:miter lim="800000"/>
            <a:headEnd/>
            <a:tailEnd/>
          </a:ln>
          <a:effectLst/>
        </p:spPr>
        <p:txBody>
          <a:bodyPr wrap="none" anchor="ctr">
            <a:spAutoFit/>
          </a:bodyPr>
          <a:lstStyle/>
          <a:p>
            <a:pPr>
              <a:defRPr/>
            </a:pPr>
            <a:endParaRPr lang="ru-RU">
              <a:effectLst>
                <a:outerShdw blurRad="38100" dist="38100" dir="2700000" algn="tl">
                  <a:srgbClr val="000000">
                    <a:alpha val="43137"/>
                  </a:srgbClr>
                </a:outerShdw>
              </a:effectLst>
            </a:endParaRPr>
          </a:p>
        </p:txBody>
      </p:sp>
      <p:sp>
        <p:nvSpPr>
          <p:cNvPr id="179211" name="Rectangle 10">
            <a:extLst>
              <a:ext uri="{FF2B5EF4-FFF2-40B4-BE49-F238E27FC236}">
                <a16:creationId xmlns:a16="http://schemas.microsoft.com/office/drawing/2014/main" id="{91962B86-948E-1340-6BF8-06EA46292377}"/>
              </a:ext>
            </a:extLst>
          </p:cNvPr>
          <p:cNvSpPr>
            <a:spLocks noChangeArrowheads="1"/>
          </p:cNvSpPr>
          <p:nvPr/>
        </p:nvSpPr>
        <p:spPr bwMode="auto">
          <a:xfrm>
            <a:off x="0" y="4729163"/>
            <a:ext cx="1841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br>
              <a:rPr lang="en-US" altLang="en-DE" sz="1200">
                <a:cs typeface="Times New Roman" panose="02020603050405020304" pitchFamily="18" charset="0"/>
              </a:rPr>
            </a:br>
            <a:endParaRPr lang="en-US" altLang="en-DE"/>
          </a:p>
        </p:txBody>
      </p:sp>
      <p:pic>
        <p:nvPicPr>
          <p:cNvPr id="6" name="Рисунок 5">
            <a:extLst>
              <a:ext uri="{FF2B5EF4-FFF2-40B4-BE49-F238E27FC236}">
                <a16:creationId xmlns:a16="http://schemas.microsoft.com/office/drawing/2014/main" id="{6395EE3B-12B0-79D8-A34C-CC09D751F0C2}"/>
              </a:ext>
            </a:extLst>
          </p:cNvPr>
          <p:cNvPicPr>
            <a:picLocks noChangeAspect="1"/>
          </p:cNvPicPr>
          <p:nvPr/>
        </p:nvPicPr>
        <p:blipFill>
          <a:blip r:embed="rId2" cstate="print"/>
          <a:srcRect/>
          <a:stretch>
            <a:fillRect/>
          </a:stretch>
        </p:blipFill>
        <p:spPr bwMode="auto">
          <a:xfrm>
            <a:off x="1453386" y="3656767"/>
            <a:ext cx="5977599" cy="2971417"/>
          </a:xfrm>
          <a:prstGeom prst="rect">
            <a:avLst/>
          </a:prstGeom>
          <a:noFill/>
          <a:ln w="9525">
            <a:noFill/>
            <a:miter lim="800000"/>
            <a:headEnd/>
            <a:tailEnd/>
          </a:ln>
        </p:spPr>
      </p:pic>
      <p:graphicFrame>
        <p:nvGraphicFramePr>
          <p:cNvPr id="8" name="Object 7">
            <a:extLst>
              <a:ext uri="{FF2B5EF4-FFF2-40B4-BE49-F238E27FC236}">
                <a16:creationId xmlns:a16="http://schemas.microsoft.com/office/drawing/2014/main" id="{EEE2D28A-AE3F-A2E4-20A2-F8691133D8AF}"/>
              </a:ext>
            </a:extLst>
          </p:cNvPr>
          <p:cNvGraphicFramePr>
            <a:graphicFrameLocks noChangeAspect="1"/>
          </p:cNvGraphicFramePr>
          <p:nvPr>
            <p:extLst>
              <p:ext uri="{D42A27DB-BD31-4B8C-83A1-F6EECF244321}">
                <p14:modId xmlns:p14="http://schemas.microsoft.com/office/powerpoint/2010/main" val="4035416272"/>
              </p:ext>
            </p:extLst>
          </p:nvPr>
        </p:nvGraphicFramePr>
        <p:xfrm>
          <a:off x="1493088" y="2498824"/>
          <a:ext cx="5898193" cy="772689"/>
        </p:xfrm>
        <a:graphic>
          <a:graphicData uri="http://schemas.openxmlformats.org/presentationml/2006/ole">
            <mc:AlternateContent xmlns:mc="http://schemas.openxmlformats.org/markup-compatibility/2006">
              <mc:Choice xmlns:v="urn:schemas-microsoft-com:vml" Requires="v">
                <p:oleObj r:id="rId3" imgW="87477600" imgH="11277600" progId="Equation.DSMT4">
                  <p:embed/>
                </p:oleObj>
              </mc:Choice>
              <mc:Fallback>
                <p:oleObj r:id="rId3" imgW="87477600" imgH="11277600" progId="Equation.DSMT4">
                  <p:embed/>
                  <p:pic>
                    <p:nvPicPr>
                      <p:cNvPr id="8" name="Object 7">
                        <a:extLst>
                          <a:ext uri="{FF2B5EF4-FFF2-40B4-BE49-F238E27FC236}">
                            <a16:creationId xmlns:a16="http://schemas.microsoft.com/office/drawing/2014/main" id="{EEE2D28A-AE3F-A2E4-20A2-F8691133D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3088" y="2498824"/>
                        <a:ext cx="5898193" cy="772689"/>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644CC92-D13E-8D57-01FD-33605E792551}"/>
                  </a:ext>
                </a:extLst>
              </p:cNvPr>
              <p:cNvSpPr txBox="1"/>
              <p:nvPr/>
            </p:nvSpPr>
            <p:spPr>
              <a:xfrm>
                <a:off x="1159326" y="2066186"/>
                <a:ext cx="6736080" cy="3624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en-DE" sz="1600" dirty="0">
                    <a:solidFill>
                      <a:schemeClr val="tx1"/>
                    </a:solidFill>
                  </a:rPr>
                  <a:t>E</a:t>
                </a:r>
                <a:r>
                  <a:rPr lang="en-US" altLang="en-DE" sz="1600" baseline="-25000" dirty="0">
                    <a:solidFill>
                      <a:schemeClr val="tx1"/>
                    </a:solidFill>
                  </a:rPr>
                  <a:t>e</a:t>
                </a:r>
                <a:r>
                  <a:rPr lang="en-US" altLang="en-DE" sz="1600" dirty="0">
                    <a:solidFill>
                      <a:schemeClr val="tx1"/>
                    </a:solidFill>
                  </a:rPr>
                  <a:t> = 6 GeV</a:t>
                </a:r>
                <a:r>
                  <a:rPr lang="en-US" sz="1600" b="1" dirty="0">
                    <a:solidFill>
                      <a:schemeClr val="tx1"/>
                    </a:solidFill>
                    <a:effectLst/>
                    <a:latin typeface="Symbol" pitchFamily="2" charset="2"/>
                    <a:ea typeface="Courier New" panose="02070309020205020404" pitchFamily="49" charset="0"/>
                    <a:cs typeface="Times New Roman" panose="02020603050405020304" pitchFamily="18" charset="0"/>
                  </a:rPr>
                  <a:t>      </a:t>
                </a:r>
                <a14:m>
                  <m:oMath xmlns:m="http://schemas.openxmlformats.org/officeDocument/2006/math">
                    <m:r>
                      <a:rPr lang="en-US" sz="1600" i="1" smtClean="0">
                        <a:solidFill>
                          <a:schemeClr val="tx1"/>
                        </a:solidFill>
                        <a:latin typeface="Cambria Math" panose="02040503050406030204" pitchFamily="18" charset="0"/>
                      </a:rPr>
                      <m:t>𝛾</m:t>
                    </m:r>
                    <m:sSub>
                      <m:sSubPr>
                        <m:ctrlPr>
                          <a:rPr lang="en-DE"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𝜃</m:t>
                        </m:r>
                      </m:e>
                      <m:sub>
                        <m:r>
                          <a:rPr lang="en-US" sz="1600" i="1">
                            <a:solidFill>
                              <a:schemeClr val="tx1"/>
                            </a:solidFill>
                            <a:latin typeface="Cambria Math" panose="02040503050406030204" pitchFamily="18" charset="0"/>
                          </a:rPr>
                          <m:t>𝑐𝑟</m:t>
                        </m:r>
                      </m:sub>
                    </m:sSub>
                    <m:d>
                      <m:dPr>
                        <m:ctrlPr>
                          <a:rPr lang="en-DE" sz="1600" i="1">
                            <a:solidFill>
                              <a:schemeClr val="tx1"/>
                            </a:solidFill>
                            <a:latin typeface="Cambria Math" panose="02040503050406030204" pitchFamily="18" charset="0"/>
                          </a:rPr>
                        </m:ctrlPr>
                      </m:dPr>
                      <m:e>
                        <m:sSub>
                          <m:sSubPr>
                            <m:ctrlPr>
                              <a:rPr lang="en-DE"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𝑇</m:t>
                            </m:r>
                          </m:e>
                          <m:sub>
                            <m:r>
                              <a:rPr lang="en-US" sz="1600" i="1">
                                <a:solidFill>
                                  <a:schemeClr val="tx1"/>
                                </a:solidFill>
                                <a:latin typeface="Cambria Math" panose="02040503050406030204" pitchFamily="18" charset="0"/>
                              </a:rPr>
                              <m:t>𝑐𝑟</m:t>
                            </m:r>
                          </m:sub>
                        </m:sSub>
                      </m:e>
                    </m:d>
                    <m:r>
                      <a:rPr lang="en-US" sz="1600" i="1">
                        <a:solidFill>
                          <a:schemeClr val="tx1"/>
                        </a:solidFill>
                        <a:latin typeface="Cambria Math" panose="02040503050406030204" pitchFamily="18" charset="0"/>
                      </a:rPr>
                      <m:t>&gt;1</m:t>
                    </m:r>
                  </m:oMath>
                </a14:m>
                <a:r>
                  <a:rPr lang="en-DE" sz="1600" dirty="0">
                    <a:solidFill>
                      <a:schemeClr val="tx1"/>
                    </a:solidFill>
                    <a:effectLst/>
                  </a:rPr>
                  <a:t>     </a:t>
                </a:r>
                <a14:m>
                  <m:oMath xmlns:m="http://schemas.openxmlformats.org/officeDocument/2006/math">
                    <m:sSub>
                      <m:sSubPr>
                        <m:ctrlPr>
                          <a:rPr lang="en-DE"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𝛾𝜔</m:t>
                        </m:r>
                      </m:e>
                      <m:sub>
                        <m:r>
                          <a:rPr lang="en-US" sz="1600" i="1">
                            <a:solidFill>
                              <a:schemeClr val="tx1"/>
                            </a:solidFill>
                            <a:latin typeface="Cambria Math" panose="02040503050406030204" pitchFamily="18" charset="0"/>
                          </a:rPr>
                          <m:t>𝑝</m:t>
                        </m:r>
                      </m:sub>
                    </m:sSub>
                    <m:r>
                      <a:rPr lang="en-US" sz="1600" i="1">
                        <a:solidFill>
                          <a:schemeClr val="tx1"/>
                        </a:solidFill>
                        <a:latin typeface="Cambria Math" panose="02040503050406030204" pitchFamily="18" charset="0"/>
                      </a:rPr>
                      <m:t>&lt;</m:t>
                    </m:r>
                    <m:r>
                      <a:rPr lang="en-US" sz="1600" i="1">
                        <a:solidFill>
                          <a:schemeClr val="tx1"/>
                        </a:solidFill>
                        <a:latin typeface="Cambria Math" panose="02040503050406030204" pitchFamily="18" charset="0"/>
                      </a:rPr>
                      <m:t>𝜔</m:t>
                    </m:r>
                    <m:r>
                      <a:rPr lang="en-US" sz="1600" i="1">
                        <a:solidFill>
                          <a:schemeClr val="tx1"/>
                        </a:solidFill>
                        <a:latin typeface="Cambria Math" panose="02040503050406030204" pitchFamily="18" charset="0"/>
                      </a:rPr>
                      <m:t>&lt;2</m:t>
                    </m:r>
                    <m:sSup>
                      <m:sSupPr>
                        <m:ctrlPr>
                          <a:rPr lang="en-DE" sz="1600" i="1">
                            <a:solidFill>
                              <a:schemeClr val="tx1"/>
                            </a:solidFill>
                            <a:latin typeface="Cambria Math" panose="02040503050406030204" pitchFamily="18" charset="0"/>
                          </a:rPr>
                        </m:ctrlPr>
                      </m:sSupPr>
                      <m:e>
                        <m:r>
                          <a:rPr lang="en-US" sz="1600" i="1">
                            <a:solidFill>
                              <a:schemeClr val="tx1"/>
                            </a:solidFill>
                            <a:latin typeface="Cambria Math" panose="02040503050406030204" pitchFamily="18" charset="0"/>
                          </a:rPr>
                          <m:t>𝛾</m:t>
                        </m:r>
                      </m:e>
                      <m:sup>
                        <m:r>
                          <a:rPr lang="en-US" sz="1600" i="1">
                            <a:solidFill>
                              <a:schemeClr val="tx1"/>
                            </a:solidFill>
                            <a:latin typeface="Cambria Math" panose="02040503050406030204" pitchFamily="18" charset="0"/>
                          </a:rPr>
                          <m:t>2</m:t>
                        </m:r>
                      </m:sup>
                    </m:sSup>
                    <m:r>
                      <a:rPr lang="en-US" sz="1600" i="1" smtClean="0">
                        <a:solidFill>
                          <a:schemeClr val="tx1"/>
                        </a:solidFill>
                        <a:latin typeface="Cambria Math" panose="02040503050406030204" pitchFamily="18" charset="0"/>
                      </a:rPr>
                      <m:t>/</m:t>
                    </m:r>
                    <m:r>
                      <a:rPr lang="en-US" sz="1600" i="1" smtClean="0">
                        <a:solidFill>
                          <a:schemeClr val="tx1"/>
                        </a:solidFill>
                        <a:latin typeface="Cambria Math" panose="02040503050406030204" pitchFamily="18" charset="0"/>
                      </a:rPr>
                      <m:t>𝑇</m:t>
                    </m:r>
                  </m:oMath>
                </a14:m>
                <a:r>
                  <a:rPr lang="en-US" sz="1600" b="1" dirty="0">
                    <a:solidFill>
                      <a:schemeClr val="tx1"/>
                    </a:solidFill>
                    <a:effectLst/>
                    <a:latin typeface="Symbol" pitchFamily="2" charset="2"/>
                    <a:ea typeface="Courier New" panose="02070309020205020404" pitchFamily="49" charset="0"/>
                    <a:cs typeface="Times New Roman" panose="02020603050405020304" pitchFamily="18" charset="0"/>
                  </a:rPr>
                  <a:t>     </a:t>
                </a:r>
                <a:r>
                  <a:rPr lang="en-US" sz="1600" dirty="0">
                    <a:solidFill>
                      <a:srgbClr val="C00000"/>
                    </a:solidFill>
                    <a:latin typeface="Times New Roman" panose="02020603050405020304" pitchFamily="18" charset="0"/>
                    <a:ea typeface="Courier New" panose="02070309020205020404" pitchFamily="49" charset="0"/>
                    <a:cs typeface="Times New Roman" panose="02020603050405020304" pitchFamily="18" charset="0"/>
                  </a:rPr>
                  <a:t>0.3</a:t>
                </a:r>
                <a:r>
                  <a:rPr lang="en-US" sz="16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1600" dirty="0">
                    <a:solidFill>
                      <a:srgbClr val="C00000"/>
                    </a:solidFill>
                    <a:effectLst/>
                    <a:latin typeface="Times New Roman" panose="02020603050405020304" pitchFamily="18" charset="0"/>
                    <a:ea typeface="Courier New" panose="02070309020205020404" pitchFamily="49" charset="0"/>
                  </a:rPr>
                  <a:t>MeV</a:t>
                </a:r>
                <a:r>
                  <a:rPr lang="en-US" sz="1600" dirty="0">
                    <a:solidFill>
                      <a:srgbClr val="C00000"/>
                    </a:solidFill>
                    <a:effectLst/>
                    <a:latin typeface="Times New Roman" panose="02020603050405020304" pitchFamily="18" charset="0"/>
                    <a:ea typeface="Times New Roman" panose="02020603050405020304" pitchFamily="18" charset="0"/>
                  </a:rPr>
                  <a:t> </a:t>
                </a:r>
                <a:r>
                  <a:rPr lang="en-US" sz="1600" i="1" dirty="0">
                    <a:solidFill>
                      <a:srgbClr val="C00000"/>
                    </a:solidFill>
                    <a:effectLst/>
                    <a:latin typeface="Cambria" panose="02040503050406030204" pitchFamily="18" charset="0"/>
                    <a:ea typeface="Times New Roman" panose="02020603050405020304" pitchFamily="18" charset="0"/>
                    <a:cs typeface="Times New Roman" panose="02020603050405020304" pitchFamily="18" charset="0"/>
                  </a:rPr>
                  <a:t>&lt;</a:t>
                </a:r>
                <a:r>
                  <a:rPr lang="en-US" sz="1600" dirty="0">
                    <a:solidFill>
                      <a:srgbClr val="C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1600" b="0"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𝜔</m:t>
                    </m:r>
                  </m:oMath>
                </a14:m>
                <a:r>
                  <a:rPr lang="en-US" sz="1600" dirty="0">
                    <a:solidFill>
                      <a:srgbClr val="C00000"/>
                    </a:solidFill>
                    <a:effectLst/>
                    <a:latin typeface="Times New Roman" panose="02020603050405020304" pitchFamily="18" charset="0"/>
                    <a:ea typeface="Times New Roman" panose="02020603050405020304" pitchFamily="18" charset="0"/>
                  </a:rPr>
                  <a:t> &lt; 4 MeV</a:t>
                </a:r>
                <a:r>
                  <a:rPr lang="en-DE" sz="1600" dirty="0">
                    <a:solidFill>
                      <a:srgbClr val="C00000"/>
                    </a:solidFill>
                    <a:effectLst/>
                  </a:rPr>
                  <a:t> </a:t>
                </a:r>
                <a:endParaRPr lang="en-DE" sz="1600" dirty="0"/>
              </a:p>
            </p:txBody>
          </p:sp>
        </mc:Choice>
        <mc:Fallback xmlns="">
          <p:sp>
            <p:nvSpPr>
              <p:cNvPr id="3" name="TextBox 2">
                <a:extLst>
                  <a:ext uri="{FF2B5EF4-FFF2-40B4-BE49-F238E27FC236}">
                    <a16:creationId xmlns:a16="http://schemas.microsoft.com/office/drawing/2014/main" id="{6644CC92-D13E-8D57-01FD-33605E792551}"/>
                  </a:ext>
                </a:extLst>
              </p:cNvPr>
              <p:cNvSpPr txBox="1">
                <a:spLocks noRot="1" noChangeAspect="1" noMove="1" noResize="1" noEditPoints="1" noAdjustHandles="1" noChangeArrowheads="1" noChangeShapeType="1" noTextEdit="1"/>
              </p:cNvSpPr>
              <p:nvPr/>
            </p:nvSpPr>
            <p:spPr>
              <a:xfrm>
                <a:off x="1159326" y="2066186"/>
                <a:ext cx="6736080" cy="362472"/>
              </a:xfrm>
              <a:prstGeom prst="rect">
                <a:avLst/>
              </a:prstGeom>
              <a:blipFill>
                <a:blip r:embed="rId5"/>
                <a:stretch>
                  <a:fillRect l="-565" t="-3333" b="-13333"/>
                </a:stretch>
              </a:blipFill>
              <a:ln w="12700" cap="flat">
                <a:noFill/>
                <a:miter lim="400000"/>
              </a:ln>
              <a:effectLst/>
            </p:spPr>
            <p:txBody>
              <a:bodyPr/>
              <a:lstStyle/>
              <a:p>
                <a:r>
                  <a:rPr lang="en-DE">
                    <a:noFill/>
                  </a:rPr>
                  <a:t> </a:t>
                </a:r>
              </a:p>
            </p:txBody>
          </p:sp>
        </mc:Fallback>
      </mc:AlternateContent>
      <p:sp>
        <p:nvSpPr>
          <p:cNvPr id="5" name="TextBox 4">
            <a:extLst>
              <a:ext uri="{FF2B5EF4-FFF2-40B4-BE49-F238E27FC236}">
                <a16:creationId xmlns:a16="http://schemas.microsoft.com/office/drawing/2014/main" id="{47A2DDAD-56B3-6456-C747-4CB540360CFA}"/>
              </a:ext>
            </a:extLst>
          </p:cNvPr>
          <p:cNvSpPr txBox="1"/>
          <p:nvPr/>
        </p:nvSpPr>
        <p:spPr>
          <a:xfrm>
            <a:off x="1093094" y="3268795"/>
            <a:ext cx="7001874"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600" dirty="0">
                <a:solidFill>
                  <a:srgbClr val="0020B8"/>
                </a:solidFill>
                <a:effectLst/>
                <a:latin typeface="Calibri" panose="020F0502020204030204" pitchFamily="34" charset="0"/>
                <a:cs typeface="Calibri" panose="020F0502020204030204" pitchFamily="34" charset="0"/>
              </a:rPr>
              <a:t>S.P. Fomin et al. </a:t>
            </a:r>
            <a:r>
              <a:rPr lang="en-GB" sz="1600" i="1" dirty="0">
                <a:solidFill>
                  <a:srgbClr val="0020B8"/>
                </a:solidFill>
                <a:effectLst/>
                <a:latin typeface="Calibri" panose="020F0502020204030204" pitchFamily="34" charset="0"/>
                <a:cs typeface="Calibri" panose="020F0502020204030204" pitchFamily="34" charset="0"/>
              </a:rPr>
              <a:t>Problems of Atomic Science Technology</a:t>
            </a:r>
            <a:r>
              <a:rPr lang="en-GB" sz="1600" dirty="0">
                <a:solidFill>
                  <a:srgbClr val="0020B8"/>
                </a:solidFill>
                <a:effectLst/>
                <a:latin typeface="Calibri" panose="020F0502020204030204" pitchFamily="34" charset="0"/>
                <a:cs typeface="Calibri" panose="020F0502020204030204" pitchFamily="34" charset="0"/>
              </a:rPr>
              <a:t>, 2025, #3(157), pp. 30-36.  </a:t>
            </a:r>
            <a:endParaRPr lang="en-DE" sz="1600" dirty="0">
              <a:solidFill>
                <a:srgbClr val="0020B8"/>
              </a:solidFill>
              <a:effectLst/>
              <a:latin typeface="Times New Roman" panose="02020603050405020304" pitchFamily="18" charset="0"/>
            </a:endParaRPr>
          </a:p>
        </p:txBody>
      </p:sp>
      <p:pic>
        <p:nvPicPr>
          <p:cNvPr id="9" name="pasted-movie.png" descr="pasted-movie.png">
            <a:extLst>
              <a:ext uri="{FF2B5EF4-FFF2-40B4-BE49-F238E27FC236}">
                <a16:creationId xmlns:a16="http://schemas.microsoft.com/office/drawing/2014/main" id="{25A51285-40A3-0E45-1B57-8D0882D2E7EC}"/>
              </a:ext>
            </a:extLst>
          </p:cNvPr>
          <p:cNvPicPr>
            <a:picLocks noChangeAspect="1"/>
          </p:cNvPicPr>
          <p:nvPr/>
        </p:nvPicPr>
        <p:blipFill>
          <a:blip r:embed="rId6"/>
          <a:stretch>
            <a:fillRect/>
          </a:stretch>
        </p:blipFill>
        <p:spPr>
          <a:xfrm>
            <a:off x="1304156" y="160537"/>
            <a:ext cx="881953" cy="885270"/>
          </a:xfrm>
          <a:prstGeom prst="rect">
            <a:avLst/>
          </a:prstGeom>
          <a:ln w="12700">
            <a:miter lim="400000"/>
          </a:ln>
        </p:spPr>
      </p:pic>
      <p:sp>
        <p:nvSpPr>
          <p:cNvPr id="11" name="TextBox 10">
            <a:extLst>
              <a:ext uri="{FF2B5EF4-FFF2-40B4-BE49-F238E27FC236}">
                <a16:creationId xmlns:a16="http://schemas.microsoft.com/office/drawing/2014/main" id="{69B9B1EC-0962-B4BA-F21A-E0BD03B683D4}"/>
              </a:ext>
            </a:extLst>
          </p:cNvPr>
          <p:cNvSpPr txBox="1"/>
          <p:nvPr/>
        </p:nvSpPr>
        <p:spPr>
          <a:xfrm>
            <a:off x="3122117" y="2844536"/>
            <a:ext cx="415740" cy="3488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ts val="1040"/>
              </a:lnSpc>
              <a:spcBef>
                <a:spcPts val="0"/>
              </a:spcBef>
              <a:spcAft>
                <a:spcPts val="0"/>
              </a:spcAft>
              <a:buClrTx/>
              <a:buSzTx/>
              <a:buFontTx/>
              <a:buNone/>
              <a:tabLst/>
            </a:pPr>
            <a:r>
              <a:rPr lang="en-DE" sz="1400" dirty="0">
                <a:cs typeface="Times New Roman" panose="02020603050405020304" pitchFamily="18" charset="0"/>
              </a:rPr>
              <a:t>---</a:t>
            </a:r>
            <a:endParaRPr kumimoji="0" lang="en-DE" sz="1400" u="none" strike="noStrike" cap="none" spc="0" normalizeH="0" baseline="0" dirty="0">
              <a:ln>
                <a:noFill/>
              </a:ln>
              <a:solidFill>
                <a:srgbClr val="000000"/>
              </a:solidFill>
              <a:effectLst/>
              <a:uFillTx/>
              <a:cs typeface="Times New Roman" panose="02020603050405020304" pitchFamily="18" charset="0"/>
              <a:sym typeface="Arial"/>
            </a:endParaRPr>
          </a:p>
          <a:p>
            <a:pPr marL="0" marR="0" indent="0" algn="l" defTabSz="914400" rtl="0" fontAlgn="auto" latinLnBrk="0" hangingPunct="0">
              <a:lnSpc>
                <a:spcPts val="1040"/>
              </a:lnSpc>
              <a:spcBef>
                <a:spcPts val="0"/>
              </a:spcBef>
              <a:spcAft>
                <a:spcPts val="0"/>
              </a:spcAft>
              <a:buClrTx/>
              <a:buSzTx/>
              <a:buFontTx/>
              <a:buNone/>
              <a:tabLst/>
            </a:pPr>
            <a:r>
              <a:rPr kumimoji="0" lang="en-DE" sz="1200" b="0" i="1"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Arial"/>
              </a:rPr>
              <a:t>crys</a:t>
            </a:r>
          </a:p>
        </p:txBody>
      </p:sp>
      <p:pic>
        <p:nvPicPr>
          <p:cNvPr id="2" name="DFG Logo.png" descr="DFG Logo.png">
            <a:extLst>
              <a:ext uri="{FF2B5EF4-FFF2-40B4-BE49-F238E27FC236}">
                <a16:creationId xmlns:a16="http://schemas.microsoft.com/office/drawing/2014/main" id="{2108E206-B5DB-A0E0-A333-52AAA87ACB01}"/>
              </a:ext>
            </a:extLst>
          </p:cNvPr>
          <p:cNvPicPr>
            <a:picLocks noChangeAspect="1"/>
          </p:cNvPicPr>
          <p:nvPr/>
        </p:nvPicPr>
        <p:blipFill>
          <a:blip r:embed="rId7"/>
          <a:stretch>
            <a:fillRect/>
          </a:stretch>
        </p:blipFill>
        <p:spPr>
          <a:xfrm>
            <a:off x="7779715" y="779805"/>
            <a:ext cx="1167669" cy="772690"/>
          </a:xfrm>
          <a:prstGeom prst="rect">
            <a:avLst/>
          </a:prstGeom>
          <a:ln w="12700">
            <a:miter lim="400000"/>
          </a:ln>
        </p:spPr>
      </p:pic>
      <p:sp>
        <p:nvSpPr>
          <p:cNvPr id="13" name="TextBox 12">
            <a:extLst>
              <a:ext uri="{FF2B5EF4-FFF2-40B4-BE49-F238E27FC236}">
                <a16:creationId xmlns:a16="http://schemas.microsoft.com/office/drawing/2014/main" id="{3B39319A-8495-71B5-1602-B4ED1F9B5A35}"/>
              </a:ext>
            </a:extLst>
          </p:cNvPr>
          <p:cNvSpPr txBox="1"/>
          <p:nvPr/>
        </p:nvSpPr>
        <p:spPr>
          <a:xfrm>
            <a:off x="1118778" y="1641367"/>
            <a:ext cx="6646812"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dirty="0">
                <a:solidFill>
                  <a:srgbClr val="002060"/>
                </a:solidFill>
                <a:effectLst/>
                <a:latin typeface="Calibri" panose="020F0502020204030204" pitchFamily="34" charset="0"/>
                <a:cs typeface="Calibri" panose="020F0502020204030204" pitchFamily="34" charset="0"/>
              </a:rPr>
              <a:t>Deutsche </a:t>
            </a:r>
            <a:r>
              <a:rPr lang="en-GB" sz="2000" dirty="0" err="1">
                <a:solidFill>
                  <a:srgbClr val="002060"/>
                </a:solidFill>
                <a:effectLst/>
                <a:latin typeface="Calibri" panose="020F0502020204030204" pitchFamily="34" charset="0"/>
                <a:cs typeface="Calibri" panose="020F0502020204030204" pitchFamily="34" charset="0"/>
              </a:rPr>
              <a:t>Forschungsgemeinschaft</a:t>
            </a:r>
            <a:r>
              <a:rPr lang="en-GB" sz="2000" dirty="0">
                <a:solidFill>
                  <a:srgbClr val="002060"/>
                </a:solidFill>
                <a:effectLst/>
                <a:latin typeface="Calibri" panose="020F0502020204030204" pitchFamily="34" charset="0"/>
                <a:cs typeface="Calibri" panose="020F0502020204030204" pitchFamily="34" charset="0"/>
              </a:rPr>
              <a:t> (DFG) project # </a:t>
            </a:r>
            <a:r>
              <a:rPr lang="en-DE" sz="2000" dirty="0">
                <a:solidFill>
                  <a:srgbClr val="002060"/>
                </a:solidFill>
                <a:effectLst/>
                <a:latin typeface="Calibri" panose="020F0502020204030204" pitchFamily="34" charset="0"/>
                <a:cs typeface="Calibri" panose="020F0502020204030204" pitchFamily="34" charset="0"/>
              </a:rPr>
              <a:t>531314364</a:t>
            </a:r>
            <a:endParaRPr lang="en-DE"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2558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A5A7318E-5F25-EA67-3237-3B5A008B0307}"/>
              </a:ext>
            </a:extLst>
          </p:cNvPr>
          <p:cNvSpPr>
            <a:spLocks noChangeArrowheads="1"/>
          </p:cNvSpPr>
          <p:nvPr/>
        </p:nvSpPr>
        <p:spPr bwMode="auto">
          <a:xfrm>
            <a:off x="410767" y="2589697"/>
            <a:ext cx="5670182" cy="56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200000"/>
              </a:lnSpc>
            </a:pPr>
            <a:r>
              <a:rPr lang="en-US" altLang="en-DE" dirty="0">
                <a:solidFill>
                  <a:schemeClr val="accent3">
                    <a:lumMod val="50000"/>
                  </a:schemeClr>
                </a:solidFill>
                <a:latin typeface="+mj-lt"/>
              </a:rPr>
              <a:t>E</a:t>
            </a:r>
            <a:r>
              <a:rPr lang="en-US" altLang="en-DE" baseline="-25000" dirty="0">
                <a:solidFill>
                  <a:schemeClr val="accent3">
                    <a:lumMod val="50000"/>
                  </a:schemeClr>
                </a:solidFill>
                <a:latin typeface="+mj-lt"/>
              </a:rPr>
              <a:t>e</a:t>
            </a:r>
            <a:r>
              <a:rPr lang="en-US" altLang="en-DE" i="1" dirty="0">
                <a:solidFill>
                  <a:schemeClr val="accent3">
                    <a:lumMod val="50000"/>
                  </a:schemeClr>
                </a:solidFill>
                <a:latin typeface="+mj-lt"/>
              </a:rPr>
              <a:t> =</a:t>
            </a:r>
            <a:r>
              <a:rPr lang="en-US" altLang="en-DE" dirty="0">
                <a:solidFill>
                  <a:schemeClr val="accent3">
                    <a:lumMod val="50000"/>
                  </a:schemeClr>
                </a:solidFill>
                <a:latin typeface="+mj-lt"/>
              </a:rPr>
              <a:t>  6</a:t>
            </a:r>
            <a:r>
              <a:rPr lang="ru-RU" altLang="en-DE" dirty="0">
                <a:solidFill>
                  <a:schemeClr val="accent3">
                    <a:lumMod val="50000"/>
                  </a:schemeClr>
                </a:solidFill>
                <a:latin typeface="+mj-lt"/>
              </a:rPr>
              <a:t> </a:t>
            </a:r>
            <a:r>
              <a:rPr lang="en-US" altLang="en-DE" dirty="0">
                <a:solidFill>
                  <a:schemeClr val="accent3">
                    <a:lumMod val="50000"/>
                  </a:schemeClr>
                </a:solidFill>
                <a:latin typeface="+mj-lt"/>
              </a:rPr>
              <a:t>GeV</a:t>
            </a:r>
            <a:r>
              <a:rPr lang="ru-RU" altLang="en-DE" dirty="0">
                <a:solidFill>
                  <a:schemeClr val="accent3">
                    <a:lumMod val="50000"/>
                  </a:schemeClr>
                </a:solidFill>
                <a:latin typeface="+mj-lt"/>
              </a:rPr>
              <a:t> </a:t>
            </a:r>
            <a:r>
              <a:rPr lang="en-US" altLang="en-DE" dirty="0">
                <a:solidFill>
                  <a:schemeClr val="accent3">
                    <a:lumMod val="50000"/>
                  </a:schemeClr>
                </a:solidFill>
                <a:latin typeface="+mj-lt"/>
              </a:rPr>
              <a:t>  Si &lt;111&gt;    T = 10 </a:t>
            </a:r>
            <a:r>
              <a:rPr lang="en-US" altLang="en-DE" dirty="0">
                <a:solidFill>
                  <a:schemeClr val="accent3">
                    <a:lumMod val="50000"/>
                  </a:schemeClr>
                </a:solidFill>
                <a:latin typeface="Symbol" pitchFamily="2" charset="2"/>
              </a:rPr>
              <a:t>m</a:t>
            </a:r>
            <a:r>
              <a:rPr lang="en-US" altLang="en-DE" dirty="0">
                <a:solidFill>
                  <a:schemeClr val="accent3">
                    <a:lumMod val="50000"/>
                  </a:schemeClr>
                </a:solidFill>
                <a:latin typeface="+mj-lt"/>
              </a:rPr>
              <a:t>m        </a:t>
            </a:r>
            <a:endParaRPr lang="ru-RU" altLang="en-DE" dirty="0">
              <a:solidFill>
                <a:schemeClr val="accent3">
                  <a:lumMod val="50000"/>
                </a:schemeClr>
              </a:solidFill>
            </a:endParaRPr>
          </a:p>
        </p:txBody>
      </p:sp>
      <p:sp>
        <p:nvSpPr>
          <p:cNvPr id="9" name="TextBox 8">
            <a:extLst>
              <a:ext uri="{FF2B5EF4-FFF2-40B4-BE49-F238E27FC236}">
                <a16:creationId xmlns:a16="http://schemas.microsoft.com/office/drawing/2014/main" id="{44A9DA31-7F43-AD13-5E9D-34EDE2A4E258}"/>
              </a:ext>
            </a:extLst>
          </p:cNvPr>
          <p:cNvSpPr txBox="1"/>
          <p:nvPr/>
        </p:nvSpPr>
        <p:spPr>
          <a:xfrm>
            <a:off x="1931653" y="2063294"/>
            <a:ext cx="1893396"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altLang="en-DE" sz="2000" b="1" i="1" dirty="0">
                <a:solidFill>
                  <a:srgbClr val="FF0000"/>
                </a:solidFill>
                <a:latin typeface="Symbol" pitchFamily="2" charset="2"/>
              </a:rPr>
              <a:t>w </a:t>
            </a:r>
            <a:r>
              <a:rPr lang="en-US" altLang="en-DE" sz="2000" baseline="-25000" dirty="0">
                <a:solidFill>
                  <a:srgbClr val="FF0000"/>
                </a:solidFill>
                <a:latin typeface="+mj-lt"/>
              </a:rPr>
              <a:t>TSF</a:t>
            </a:r>
            <a:r>
              <a:rPr lang="en-US" altLang="en-DE" sz="2000" dirty="0">
                <a:solidFill>
                  <a:srgbClr val="FF0000"/>
                </a:solidFill>
                <a:latin typeface="+mj-lt"/>
              </a:rPr>
              <a:t> ≈ 2</a:t>
            </a:r>
            <a:r>
              <a:rPr lang="en-US" altLang="en-DE" sz="2000" i="1" dirty="0">
                <a:solidFill>
                  <a:srgbClr val="FF0000"/>
                </a:solidFill>
                <a:latin typeface="Symbol" pitchFamily="2" charset="2"/>
              </a:rPr>
              <a:t>g </a:t>
            </a:r>
            <a:r>
              <a:rPr lang="en-US" altLang="en-DE" sz="2000" baseline="30000" dirty="0">
                <a:solidFill>
                  <a:srgbClr val="FF0000"/>
                </a:solidFill>
                <a:latin typeface="+mj-lt"/>
              </a:rPr>
              <a:t>2</a:t>
            </a:r>
            <a:r>
              <a:rPr lang="en-US" altLang="en-DE" sz="2000" dirty="0">
                <a:solidFill>
                  <a:srgbClr val="FF0000"/>
                </a:solidFill>
                <a:latin typeface="+mj-lt"/>
              </a:rPr>
              <a:t>/</a:t>
            </a:r>
            <a:r>
              <a:rPr lang="en-US" altLang="en-DE" sz="2000" i="1" dirty="0">
                <a:solidFill>
                  <a:srgbClr val="FF0000"/>
                </a:solidFill>
                <a:latin typeface="+mj-lt"/>
              </a:rPr>
              <a:t>T</a:t>
            </a:r>
            <a:endParaRPr lang="ru-RU" altLang="en-DE" sz="2000" i="1" dirty="0">
              <a:solidFill>
                <a:srgbClr val="FF0000"/>
              </a:solidFill>
              <a:latin typeface="+mj-lt"/>
            </a:endParaRPr>
          </a:p>
        </p:txBody>
      </p:sp>
      <p:sp>
        <p:nvSpPr>
          <p:cNvPr id="10" name="TextBox 9">
            <a:extLst>
              <a:ext uri="{FF2B5EF4-FFF2-40B4-BE49-F238E27FC236}">
                <a16:creationId xmlns:a16="http://schemas.microsoft.com/office/drawing/2014/main" id="{2FEA93D2-D16C-9F29-7530-378483CB11E2}"/>
              </a:ext>
            </a:extLst>
          </p:cNvPr>
          <p:cNvSpPr txBox="1"/>
          <p:nvPr/>
        </p:nvSpPr>
        <p:spPr>
          <a:xfrm>
            <a:off x="6232258" y="2751916"/>
            <a:ext cx="250097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chemeClr val="accent3">
                    <a:lumMod val="50000"/>
                  </a:schemeClr>
                </a:solidFill>
                <a:latin typeface="+mj-lt"/>
                <a:ea typeface="Calibri" panose="020F0502020204030204" pitchFamily="34" charset="0"/>
                <a:cs typeface="Calibri" panose="020F0502020204030204" pitchFamily="34" charset="0"/>
              </a:rPr>
              <a:t>300 keV</a:t>
            </a:r>
            <a:r>
              <a:rPr lang="en-US" dirty="0">
                <a:solidFill>
                  <a:schemeClr val="accent3">
                    <a:lumMod val="50000"/>
                  </a:schemeClr>
                </a:solidFill>
                <a:effectLst/>
                <a:latin typeface="Calibri" panose="020F0502020204030204" pitchFamily="34" charset="0"/>
                <a:ea typeface="Calibri" panose="020F0502020204030204" pitchFamily="34" charset="0"/>
              </a:rPr>
              <a:t> </a:t>
            </a:r>
            <a:r>
              <a:rPr lang="en-US" i="1" dirty="0">
                <a:solidFill>
                  <a:schemeClr val="accent3">
                    <a:lumMod val="50000"/>
                  </a:schemeClr>
                </a:solidFill>
                <a:effectLst/>
                <a:latin typeface="Cambria" panose="02040503050406030204" pitchFamily="18" charset="0"/>
                <a:ea typeface="Calibri" panose="020F0502020204030204" pitchFamily="34" charset="0"/>
                <a:cs typeface="Calibri" panose="020F0502020204030204" pitchFamily="34" charset="0"/>
              </a:rPr>
              <a:t>&lt; </a:t>
            </a:r>
            <a:r>
              <a:rPr lang="en-US" i="1" dirty="0">
                <a:solidFill>
                  <a:schemeClr val="accent3">
                    <a:lumMod val="50000"/>
                  </a:schemeClr>
                </a:solidFill>
                <a:effectLst/>
                <a:latin typeface="Symbol" pitchFamily="2" charset="2"/>
                <a:ea typeface="Calibri" panose="020F0502020204030204" pitchFamily="34" charset="0"/>
                <a:cs typeface="Calibri" panose="020F0502020204030204" pitchFamily="34" charset="0"/>
              </a:rPr>
              <a:t>w</a:t>
            </a:r>
            <a:r>
              <a:rPr lang="en-US" dirty="0">
                <a:solidFill>
                  <a:schemeClr val="accent3">
                    <a:lumMod val="50000"/>
                  </a:schemeClr>
                </a:solidFill>
                <a:effectLst/>
                <a:latin typeface="Calibri" panose="020F0502020204030204" pitchFamily="34" charset="0"/>
                <a:ea typeface="Calibri" panose="020F0502020204030204" pitchFamily="34" charset="0"/>
              </a:rPr>
              <a:t> </a:t>
            </a:r>
            <a:r>
              <a:rPr lang="ru-RU" dirty="0">
                <a:solidFill>
                  <a:schemeClr val="accent3">
                    <a:lumMod val="50000"/>
                  </a:schemeClr>
                </a:solidFill>
                <a:effectLst/>
                <a:latin typeface="Calibri" panose="020F0502020204030204" pitchFamily="34" charset="0"/>
                <a:ea typeface="Calibri" panose="020F0502020204030204" pitchFamily="34" charset="0"/>
              </a:rPr>
              <a:t>&lt;</a:t>
            </a:r>
            <a:r>
              <a:rPr lang="en-US" dirty="0">
                <a:solidFill>
                  <a:schemeClr val="accent3">
                    <a:lumMod val="50000"/>
                  </a:schemeClr>
                </a:solidFill>
                <a:effectLst/>
                <a:latin typeface="Calibri" panose="020F0502020204030204" pitchFamily="34" charset="0"/>
                <a:ea typeface="Calibri" panose="020F0502020204030204" pitchFamily="34" charset="0"/>
              </a:rPr>
              <a:t> </a:t>
            </a:r>
            <a:r>
              <a:rPr lang="en-US" dirty="0">
                <a:solidFill>
                  <a:schemeClr val="accent3">
                    <a:lumMod val="50000"/>
                  </a:schemeClr>
                </a:solidFill>
                <a:latin typeface="Calibri" panose="020F0502020204030204" pitchFamily="34" charset="0"/>
                <a:ea typeface="Calibri" panose="020F0502020204030204" pitchFamily="34" charset="0"/>
              </a:rPr>
              <a:t>4 MeV</a:t>
            </a:r>
            <a:r>
              <a:rPr lang="en-US" dirty="0">
                <a:solidFill>
                  <a:schemeClr val="accent3">
                    <a:lumMod val="50000"/>
                  </a:schemeClr>
                </a:solidFill>
                <a:effectLst/>
                <a:latin typeface="Calibri" panose="020F0502020204030204" pitchFamily="34" charset="0"/>
                <a:ea typeface="Calibri" panose="020F0502020204030204" pitchFamily="34" charset="0"/>
              </a:rPr>
              <a:t> </a:t>
            </a:r>
            <a:r>
              <a:rPr lang="en-DE" dirty="0">
                <a:solidFill>
                  <a:schemeClr val="accent3">
                    <a:lumMod val="50000"/>
                  </a:schemeClr>
                </a:solidFill>
                <a:effectLst/>
              </a:rPr>
              <a:t> </a:t>
            </a:r>
            <a:endParaRPr lang="en-DE" dirty="0">
              <a:solidFill>
                <a:schemeClr val="accent3">
                  <a:lumMod val="50000"/>
                </a:schemeClr>
              </a:solidFill>
            </a:endParaRPr>
          </a:p>
        </p:txBody>
      </p:sp>
      <p:pic>
        <p:nvPicPr>
          <p:cNvPr id="4" name="pasted-movie.png" descr="pasted-movie.png">
            <a:extLst>
              <a:ext uri="{FF2B5EF4-FFF2-40B4-BE49-F238E27FC236}">
                <a16:creationId xmlns:a16="http://schemas.microsoft.com/office/drawing/2014/main" id="{C5B82E66-0375-2A38-5A14-9A1D89B79A51}"/>
              </a:ext>
            </a:extLst>
          </p:cNvPr>
          <p:cNvPicPr>
            <a:picLocks noChangeAspect="1"/>
          </p:cNvPicPr>
          <p:nvPr/>
        </p:nvPicPr>
        <p:blipFill>
          <a:blip r:embed="rId2"/>
          <a:stretch>
            <a:fillRect/>
          </a:stretch>
        </p:blipFill>
        <p:spPr>
          <a:xfrm>
            <a:off x="7414691" y="1124581"/>
            <a:ext cx="1035648" cy="628573"/>
          </a:xfrm>
          <a:prstGeom prst="rect">
            <a:avLst/>
          </a:prstGeom>
          <a:ln w="12700">
            <a:miter lim="400000"/>
          </a:ln>
        </p:spPr>
      </p:pic>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41B256B8-947D-6B53-E81E-62C514C605D8}"/>
                  </a:ext>
                </a:extLst>
              </p:cNvPr>
              <p:cNvSpPr txBox="1"/>
              <p:nvPr/>
            </p:nvSpPr>
            <p:spPr>
              <a:xfrm>
                <a:off x="6203684" y="2025671"/>
                <a:ext cx="2212523" cy="429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14:m>
                  <m:oMath xmlns:m="http://schemas.openxmlformats.org/officeDocument/2006/math">
                    <m:sSub>
                      <m:sSubPr>
                        <m:ctrlPr>
                          <a:rPr lang="en-DE" sz="2000" i="1" smtClean="0">
                            <a:solidFill>
                              <a:srgbClr val="FF0000"/>
                            </a:solidFill>
                            <a:latin typeface="Cambria Math" panose="02040503050406030204" pitchFamily="18" charset="0"/>
                          </a:rPr>
                        </m:ctrlPr>
                      </m:sSubPr>
                      <m:e>
                        <m:r>
                          <a:rPr lang="en-US" sz="2000" b="0" i="1">
                            <a:solidFill>
                              <a:srgbClr val="FF0000"/>
                            </a:solidFill>
                            <a:latin typeface="Cambria Math" panose="02040503050406030204" pitchFamily="18" charset="0"/>
                          </a:rPr>
                          <m:t>𝛾𝜔</m:t>
                        </m:r>
                      </m:e>
                      <m:sub>
                        <m:r>
                          <a:rPr lang="en-US" sz="2000" b="0" i="1">
                            <a:solidFill>
                              <a:srgbClr val="FF0000"/>
                            </a:solidFill>
                            <a:latin typeface="Cambria Math" panose="02040503050406030204" pitchFamily="18" charset="0"/>
                          </a:rPr>
                          <m:t>𝑝</m:t>
                        </m:r>
                      </m:sub>
                    </m:sSub>
                    <m:r>
                      <a:rPr lang="en-US" sz="2000" b="0" i="1">
                        <a:solidFill>
                          <a:srgbClr val="FF0000"/>
                        </a:solidFill>
                        <a:latin typeface="Cambria Math" panose="02040503050406030204" pitchFamily="18" charset="0"/>
                      </a:rPr>
                      <m:t>&lt;</m:t>
                    </m:r>
                    <m:r>
                      <a:rPr lang="en-US" sz="2000" b="0" i="1">
                        <a:solidFill>
                          <a:srgbClr val="FF0000"/>
                        </a:solidFill>
                        <a:latin typeface="Cambria Math" panose="02040503050406030204" pitchFamily="18" charset="0"/>
                      </a:rPr>
                      <m:t>𝜔</m:t>
                    </m:r>
                    <m:r>
                      <a:rPr lang="en-US" sz="2000" b="0" i="1">
                        <a:solidFill>
                          <a:srgbClr val="FF0000"/>
                        </a:solidFill>
                        <a:latin typeface="Cambria Math" panose="02040503050406030204" pitchFamily="18" charset="0"/>
                      </a:rPr>
                      <m:t>&lt;2</m:t>
                    </m:r>
                    <m:sSup>
                      <m:sSupPr>
                        <m:ctrlPr>
                          <a:rPr lang="en-DE" sz="2000" i="1">
                            <a:solidFill>
                              <a:srgbClr val="FF0000"/>
                            </a:solidFill>
                            <a:latin typeface="Cambria Math" panose="02040503050406030204" pitchFamily="18" charset="0"/>
                          </a:rPr>
                        </m:ctrlPr>
                      </m:sSupPr>
                      <m:e>
                        <m:r>
                          <a:rPr lang="en-US" sz="2000" b="0" i="1">
                            <a:solidFill>
                              <a:srgbClr val="FF0000"/>
                            </a:solidFill>
                            <a:latin typeface="Cambria Math" panose="02040503050406030204" pitchFamily="18" charset="0"/>
                          </a:rPr>
                          <m:t>𝛾</m:t>
                        </m:r>
                      </m:e>
                      <m:sup>
                        <m:r>
                          <a:rPr lang="en-US" sz="2000" b="0" i="1">
                            <a:solidFill>
                              <a:srgbClr val="FF0000"/>
                            </a:solidFill>
                            <a:latin typeface="Cambria Math" panose="02040503050406030204" pitchFamily="18" charset="0"/>
                          </a:rPr>
                          <m:t>2</m:t>
                        </m:r>
                      </m:sup>
                    </m:sSup>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rPr>
                      <m:t>𝑇</m:t>
                    </m:r>
                  </m:oMath>
                </a14:m>
                <a:r>
                  <a:rPr lang="en-DE" sz="2000" dirty="0">
                    <a:solidFill>
                      <a:srgbClr val="FF0000"/>
                    </a:solidFill>
                    <a:effectLst/>
                  </a:rPr>
                  <a:t> </a:t>
                </a:r>
                <a:endParaRPr lang="en-DE" sz="2000" dirty="0"/>
              </a:p>
            </p:txBody>
          </p:sp>
        </mc:Choice>
        <mc:Fallback>
          <p:sp>
            <p:nvSpPr>
              <p:cNvPr id="12" name="TextBox 11">
                <a:extLst>
                  <a:ext uri="{FF2B5EF4-FFF2-40B4-BE49-F238E27FC236}">
                    <a16:creationId xmlns:a16="http://schemas.microsoft.com/office/drawing/2014/main" id="{41B256B8-947D-6B53-E81E-62C514C605D8}"/>
                  </a:ext>
                </a:extLst>
              </p:cNvPr>
              <p:cNvSpPr txBox="1">
                <a:spLocks noRot="1" noChangeAspect="1" noMove="1" noResize="1" noEditPoints="1" noAdjustHandles="1" noChangeArrowheads="1" noChangeShapeType="1" noTextEdit="1"/>
              </p:cNvSpPr>
              <p:nvPr/>
            </p:nvSpPr>
            <p:spPr>
              <a:xfrm>
                <a:off x="6203684" y="2025671"/>
                <a:ext cx="2212523" cy="429990"/>
              </a:xfrm>
              <a:prstGeom prst="rect">
                <a:avLst/>
              </a:prstGeom>
              <a:blipFill>
                <a:blip r:embed="rId3"/>
                <a:stretch>
                  <a:fillRect b="-5714"/>
                </a:stretch>
              </a:blipFill>
              <a:ln w="12700" cap="flat">
                <a:noFill/>
                <a:miter lim="400000"/>
              </a:ln>
              <a:effectLst/>
            </p:spPr>
            <p:txBody>
              <a:bodyPr/>
              <a:lstStyle/>
              <a:p>
                <a:r>
                  <a:rPr lang="en-DE">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7B861C3-2940-6212-5C2E-B514BBC17B6B}"/>
                  </a:ext>
                </a:extLst>
              </p:cNvPr>
              <p:cNvSpPr txBox="1"/>
              <p:nvPr/>
            </p:nvSpPr>
            <p:spPr>
              <a:xfrm>
                <a:off x="4053279" y="2059023"/>
                <a:ext cx="1978670"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2000" i="1" smtClean="0">
                          <a:solidFill>
                            <a:srgbClr val="FF0000"/>
                          </a:solidFill>
                          <a:latin typeface="Cambria Math" panose="02040503050406030204" pitchFamily="18" charset="0"/>
                        </a:rPr>
                        <m:t>𝛾</m:t>
                      </m:r>
                      <m:sSub>
                        <m:sSubPr>
                          <m:ctrlPr>
                            <a:rPr lang="en-DE"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𝜃</m:t>
                          </m:r>
                        </m:e>
                        <m:sub>
                          <m:r>
                            <a:rPr lang="en-US" sz="2000" i="1">
                              <a:solidFill>
                                <a:srgbClr val="FF0000"/>
                              </a:solidFill>
                              <a:latin typeface="Cambria Math" panose="02040503050406030204" pitchFamily="18" charset="0"/>
                            </a:rPr>
                            <m:t>𝑐𝑟</m:t>
                          </m:r>
                        </m:sub>
                      </m:sSub>
                      <m:d>
                        <m:dPr>
                          <m:ctrlPr>
                            <a:rPr lang="en-DE" sz="2000" i="1">
                              <a:solidFill>
                                <a:srgbClr val="FF0000"/>
                              </a:solidFill>
                              <a:latin typeface="Cambria Math" panose="02040503050406030204" pitchFamily="18" charset="0"/>
                            </a:rPr>
                          </m:ctrlPr>
                        </m:dPr>
                        <m:e>
                          <m:r>
                            <a:rPr lang="en-US" sz="2000" b="0" i="1" smtClean="0">
                              <a:solidFill>
                                <a:srgbClr val="FF0000"/>
                              </a:solidFill>
                              <a:latin typeface="Cambria Math" panose="02040503050406030204" pitchFamily="18" charset="0"/>
                            </a:rPr>
                            <m:t>𝑇</m:t>
                          </m:r>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𝜓</m:t>
                          </m:r>
                        </m:e>
                      </m:d>
                      <m:r>
                        <a:rPr lang="en-US" sz="2000" i="1">
                          <a:solidFill>
                            <a:srgbClr val="FF0000"/>
                          </a:solidFill>
                          <a:latin typeface="Cambria Math" panose="02040503050406030204" pitchFamily="18" charset="0"/>
                        </a:rPr>
                        <m:t>&gt;1</m:t>
                      </m:r>
                    </m:oMath>
                  </m:oMathPara>
                </a14:m>
                <a:endParaRPr lang="en-DE" sz="2000" dirty="0">
                  <a:solidFill>
                    <a:srgbClr val="FF0000"/>
                  </a:solidFill>
                </a:endParaRPr>
              </a:p>
            </p:txBody>
          </p:sp>
        </mc:Choice>
        <mc:Fallback>
          <p:sp>
            <p:nvSpPr>
              <p:cNvPr id="14" name="TextBox 13">
                <a:extLst>
                  <a:ext uri="{FF2B5EF4-FFF2-40B4-BE49-F238E27FC236}">
                    <a16:creationId xmlns:a16="http://schemas.microsoft.com/office/drawing/2014/main" id="{07B861C3-2940-6212-5C2E-B514BBC17B6B}"/>
                  </a:ext>
                </a:extLst>
              </p:cNvPr>
              <p:cNvSpPr txBox="1">
                <a:spLocks noRot="1" noChangeAspect="1" noMove="1" noResize="1" noEditPoints="1" noAdjustHandles="1" noChangeArrowheads="1" noChangeShapeType="1" noTextEdit="1"/>
              </p:cNvSpPr>
              <p:nvPr/>
            </p:nvSpPr>
            <p:spPr>
              <a:xfrm>
                <a:off x="4053279" y="2059023"/>
                <a:ext cx="1978670" cy="400110"/>
              </a:xfrm>
              <a:prstGeom prst="rect">
                <a:avLst/>
              </a:prstGeom>
              <a:blipFill>
                <a:blip r:embed="rId4"/>
                <a:stretch>
                  <a:fillRect b="-12500"/>
                </a:stretch>
              </a:blipFill>
              <a:ln w="12700" cap="flat">
                <a:noFill/>
                <a:miter lim="400000"/>
              </a:ln>
              <a:effectLst/>
            </p:spPr>
            <p:txBody>
              <a:bodyPr/>
              <a:lstStyle/>
              <a:p>
                <a:r>
                  <a:rPr lang="en-DE">
                    <a:noFill/>
                  </a:rPr>
                  <a:t> </a:t>
                </a:r>
              </a:p>
            </p:txBody>
          </p:sp>
        </mc:Fallback>
      </mc:AlternateContent>
      <p:sp>
        <p:nvSpPr>
          <p:cNvPr id="15" name="Rectangle 6">
            <a:extLst>
              <a:ext uri="{FF2B5EF4-FFF2-40B4-BE49-F238E27FC236}">
                <a16:creationId xmlns:a16="http://schemas.microsoft.com/office/drawing/2014/main" id="{05EAB7F7-0B48-5F59-CC24-741D092A998E}"/>
              </a:ext>
            </a:extLst>
          </p:cNvPr>
          <p:cNvSpPr>
            <a:spLocks noChangeArrowheads="1"/>
          </p:cNvSpPr>
          <p:nvPr/>
        </p:nvSpPr>
        <p:spPr bwMode="auto">
          <a:xfrm>
            <a:off x="410767" y="3628589"/>
            <a:ext cx="5670182" cy="56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200000"/>
              </a:lnSpc>
            </a:pPr>
            <a:r>
              <a:rPr lang="en-US" altLang="en-DE" dirty="0">
                <a:solidFill>
                  <a:srgbClr val="002060"/>
                </a:solidFill>
                <a:latin typeface="+mj-lt"/>
              </a:rPr>
              <a:t>E</a:t>
            </a:r>
            <a:r>
              <a:rPr lang="en-US" altLang="en-DE" baseline="-25000" dirty="0">
                <a:solidFill>
                  <a:srgbClr val="002060"/>
                </a:solidFill>
                <a:latin typeface="+mj-lt"/>
              </a:rPr>
              <a:t>e</a:t>
            </a:r>
            <a:r>
              <a:rPr lang="en-US" altLang="en-DE" i="1" dirty="0">
                <a:solidFill>
                  <a:srgbClr val="002060"/>
                </a:solidFill>
                <a:latin typeface="+mj-lt"/>
              </a:rPr>
              <a:t> =</a:t>
            </a:r>
            <a:r>
              <a:rPr lang="en-US" altLang="en-DE" dirty="0">
                <a:solidFill>
                  <a:srgbClr val="002060"/>
                </a:solidFill>
                <a:latin typeface="+mj-lt"/>
              </a:rPr>
              <a:t> 17</a:t>
            </a:r>
            <a:r>
              <a:rPr lang="ru-RU" altLang="en-DE" dirty="0">
                <a:solidFill>
                  <a:srgbClr val="002060"/>
                </a:solidFill>
                <a:latin typeface="+mj-lt"/>
              </a:rPr>
              <a:t> </a:t>
            </a:r>
            <a:r>
              <a:rPr lang="en-US" altLang="en-DE" dirty="0">
                <a:solidFill>
                  <a:srgbClr val="002060"/>
                </a:solidFill>
                <a:latin typeface="+mj-lt"/>
              </a:rPr>
              <a:t>GeV</a:t>
            </a:r>
            <a:r>
              <a:rPr lang="ru-RU" altLang="en-DE" dirty="0">
                <a:solidFill>
                  <a:srgbClr val="002060"/>
                </a:solidFill>
                <a:latin typeface="+mj-lt"/>
              </a:rPr>
              <a:t> </a:t>
            </a:r>
            <a:r>
              <a:rPr lang="en-US" altLang="en-DE" dirty="0">
                <a:solidFill>
                  <a:srgbClr val="002060"/>
                </a:solidFill>
                <a:latin typeface="+mj-lt"/>
              </a:rPr>
              <a:t>  Si &lt;111&gt;    T = 10 </a:t>
            </a:r>
            <a:r>
              <a:rPr lang="en-US" altLang="en-DE" dirty="0">
                <a:solidFill>
                  <a:srgbClr val="002060"/>
                </a:solidFill>
                <a:latin typeface="Symbol" pitchFamily="2" charset="2"/>
              </a:rPr>
              <a:t>m</a:t>
            </a:r>
            <a:r>
              <a:rPr lang="en-US" altLang="en-DE" dirty="0">
                <a:solidFill>
                  <a:srgbClr val="002060"/>
                </a:solidFill>
                <a:latin typeface="+mj-lt"/>
              </a:rPr>
              <a:t>m</a:t>
            </a:r>
            <a:endParaRPr lang="ru-RU" altLang="en-DE" dirty="0">
              <a:solidFill>
                <a:srgbClr val="002060"/>
              </a:solidFill>
            </a:endParaRPr>
          </a:p>
        </p:txBody>
      </p:sp>
      <p:sp>
        <p:nvSpPr>
          <p:cNvPr id="16" name="TextBox 15">
            <a:extLst>
              <a:ext uri="{FF2B5EF4-FFF2-40B4-BE49-F238E27FC236}">
                <a16:creationId xmlns:a16="http://schemas.microsoft.com/office/drawing/2014/main" id="{D413A0BF-86F5-8055-FD1D-08744B6E593C}"/>
              </a:ext>
            </a:extLst>
          </p:cNvPr>
          <p:cNvSpPr txBox="1"/>
          <p:nvPr/>
        </p:nvSpPr>
        <p:spPr>
          <a:xfrm>
            <a:off x="6258216" y="3800886"/>
            <a:ext cx="250097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002060"/>
                </a:solidFill>
                <a:latin typeface="+mj-lt"/>
                <a:ea typeface="Calibri" panose="020F0502020204030204" pitchFamily="34" charset="0"/>
                <a:cs typeface="Calibri" panose="020F0502020204030204" pitchFamily="34" charset="0"/>
              </a:rPr>
              <a:t>1 MeV</a:t>
            </a:r>
            <a:r>
              <a:rPr lang="en-US" dirty="0">
                <a:solidFill>
                  <a:srgbClr val="002060"/>
                </a:solidFill>
                <a:effectLst/>
                <a:latin typeface="Calibri" panose="020F0502020204030204" pitchFamily="34" charset="0"/>
                <a:ea typeface="Calibri" panose="020F0502020204030204" pitchFamily="34" charset="0"/>
              </a:rPr>
              <a:t> </a:t>
            </a:r>
            <a:r>
              <a:rPr lang="en-US" i="1" dirty="0">
                <a:solidFill>
                  <a:srgbClr val="002060"/>
                </a:solidFill>
                <a:effectLst/>
                <a:latin typeface="Cambria" panose="02040503050406030204" pitchFamily="18" charset="0"/>
                <a:ea typeface="Calibri" panose="020F0502020204030204" pitchFamily="34" charset="0"/>
                <a:cs typeface="Calibri" panose="020F0502020204030204" pitchFamily="34" charset="0"/>
              </a:rPr>
              <a:t>&lt; </a:t>
            </a:r>
            <a:r>
              <a:rPr lang="en-US" i="1" dirty="0">
                <a:solidFill>
                  <a:srgbClr val="002060"/>
                </a:solidFill>
                <a:effectLst/>
                <a:latin typeface="Symbol" pitchFamily="2" charset="2"/>
                <a:ea typeface="Calibri" panose="020F0502020204030204" pitchFamily="34" charset="0"/>
                <a:cs typeface="Calibri" panose="020F0502020204030204" pitchFamily="34" charset="0"/>
              </a:rPr>
              <a:t>w</a:t>
            </a:r>
            <a:r>
              <a:rPr lang="en-US" dirty="0">
                <a:solidFill>
                  <a:srgbClr val="002060"/>
                </a:solidFill>
                <a:effectLst/>
                <a:latin typeface="Calibri" panose="020F0502020204030204" pitchFamily="34" charset="0"/>
                <a:ea typeface="Calibri" panose="020F0502020204030204" pitchFamily="34" charset="0"/>
              </a:rPr>
              <a:t> </a:t>
            </a:r>
            <a:r>
              <a:rPr lang="ru-RU" dirty="0">
                <a:solidFill>
                  <a:srgbClr val="002060"/>
                </a:solidFill>
                <a:effectLst/>
                <a:latin typeface="Calibri" panose="020F0502020204030204" pitchFamily="34" charset="0"/>
                <a:ea typeface="Calibri" panose="020F0502020204030204" pitchFamily="34" charset="0"/>
              </a:rPr>
              <a:t>&lt;</a:t>
            </a:r>
            <a:r>
              <a:rPr lang="en-US" dirty="0">
                <a:solidFill>
                  <a:srgbClr val="002060"/>
                </a:solidFill>
                <a:effectLst/>
                <a:latin typeface="Calibri" panose="020F0502020204030204" pitchFamily="34" charset="0"/>
                <a:ea typeface="Calibri" panose="020F0502020204030204" pitchFamily="34" charset="0"/>
              </a:rPr>
              <a:t> </a:t>
            </a:r>
            <a:r>
              <a:rPr lang="en-US" dirty="0">
                <a:solidFill>
                  <a:srgbClr val="002060"/>
                </a:solidFill>
                <a:latin typeface="Calibri" panose="020F0502020204030204" pitchFamily="34" charset="0"/>
                <a:ea typeface="Calibri" panose="020F0502020204030204" pitchFamily="34" charset="0"/>
              </a:rPr>
              <a:t>30 MeV</a:t>
            </a:r>
            <a:r>
              <a:rPr lang="en-US" dirty="0">
                <a:solidFill>
                  <a:schemeClr val="accent3">
                    <a:lumMod val="50000"/>
                  </a:schemeClr>
                </a:solidFill>
                <a:effectLst/>
                <a:latin typeface="Calibri" panose="020F0502020204030204" pitchFamily="34" charset="0"/>
                <a:ea typeface="Calibri" panose="020F0502020204030204" pitchFamily="34" charset="0"/>
              </a:rPr>
              <a:t> </a:t>
            </a:r>
            <a:r>
              <a:rPr lang="en-DE" dirty="0">
                <a:solidFill>
                  <a:schemeClr val="accent3">
                    <a:lumMod val="50000"/>
                  </a:schemeClr>
                </a:solidFill>
                <a:effectLst/>
              </a:rPr>
              <a:t> </a:t>
            </a:r>
            <a:endParaRPr lang="en-DE" dirty="0">
              <a:solidFill>
                <a:schemeClr val="accent3">
                  <a:lumMod val="50000"/>
                </a:schemeClr>
              </a:solidFill>
            </a:endParaRPr>
          </a:p>
        </p:txBody>
      </p:sp>
      <p:sp>
        <p:nvSpPr>
          <p:cNvPr id="17" name="Rectangle 6">
            <a:extLst>
              <a:ext uri="{FF2B5EF4-FFF2-40B4-BE49-F238E27FC236}">
                <a16:creationId xmlns:a16="http://schemas.microsoft.com/office/drawing/2014/main" id="{1F96A665-8B29-5A61-FAA8-652CBF638064}"/>
              </a:ext>
            </a:extLst>
          </p:cNvPr>
          <p:cNvSpPr>
            <a:spLocks noChangeArrowheads="1"/>
          </p:cNvSpPr>
          <p:nvPr/>
        </p:nvSpPr>
        <p:spPr bwMode="auto">
          <a:xfrm>
            <a:off x="410767" y="3131326"/>
            <a:ext cx="5670182" cy="56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200000"/>
              </a:lnSpc>
            </a:pPr>
            <a:r>
              <a:rPr lang="en-US" altLang="en-DE" dirty="0">
                <a:solidFill>
                  <a:srgbClr val="7030A0"/>
                </a:solidFill>
                <a:latin typeface="+mj-lt"/>
              </a:rPr>
              <a:t>E</a:t>
            </a:r>
            <a:r>
              <a:rPr lang="en-US" altLang="en-DE" baseline="-25000" dirty="0">
                <a:solidFill>
                  <a:srgbClr val="7030A0"/>
                </a:solidFill>
                <a:latin typeface="+mj-lt"/>
              </a:rPr>
              <a:t>e</a:t>
            </a:r>
            <a:r>
              <a:rPr lang="en-US" altLang="en-DE" i="1" dirty="0">
                <a:solidFill>
                  <a:srgbClr val="7030A0"/>
                </a:solidFill>
                <a:latin typeface="+mj-lt"/>
              </a:rPr>
              <a:t> =</a:t>
            </a:r>
            <a:r>
              <a:rPr lang="en-US" altLang="en-DE" dirty="0">
                <a:solidFill>
                  <a:srgbClr val="7030A0"/>
                </a:solidFill>
                <a:latin typeface="+mj-lt"/>
              </a:rPr>
              <a:t> 6</a:t>
            </a:r>
            <a:r>
              <a:rPr lang="ru-RU" altLang="en-DE" dirty="0">
                <a:solidFill>
                  <a:srgbClr val="7030A0"/>
                </a:solidFill>
                <a:latin typeface="+mj-lt"/>
              </a:rPr>
              <a:t> </a:t>
            </a:r>
            <a:r>
              <a:rPr lang="en-US" altLang="en-DE" dirty="0">
                <a:solidFill>
                  <a:srgbClr val="7030A0"/>
                </a:solidFill>
                <a:latin typeface="+mj-lt"/>
              </a:rPr>
              <a:t>GeV</a:t>
            </a:r>
            <a:r>
              <a:rPr lang="ru-RU" altLang="en-DE" dirty="0">
                <a:solidFill>
                  <a:srgbClr val="7030A0"/>
                </a:solidFill>
                <a:latin typeface="+mj-lt"/>
              </a:rPr>
              <a:t> </a:t>
            </a:r>
            <a:r>
              <a:rPr lang="en-US" altLang="en-DE" dirty="0">
                <a:solidFill>
                  <a:srgbClr val="7030A0"/>
                </a:solidFill>
                <a:latin typeface="+mj-lt"/>
              </a:rPr>
              <a:t>  Ge &lt;111&gt;    T = 10 </a:t>
            </a:r>
            <a:r>
              <a:rPr lang="en-US" altLang="en-DE" dirty="0">
                <a:solidFill>
                  <a:srgbClr val="7030A0"/>
                </a:solidFill>
                <a:latin typeface="Symbol" pitchFamily="2" charset="2"/>
              </a:rPr>
              <a:t>m</a:t>
            </a:r>
            <a:r>
              <a:rPr lang="en-US" altLang="en-DE" dirty="0">
                <a:solidFill>
                  <a:srgbClr val="7030A0"/>
                </a:solidFill>
                <a:latin typeface="+mj-lt"/>
              </a:rPr>
              <a:t>m</a:t>
            </a:r>
            <a:endParaRPr lang="ru-RU" altLang="en-DE" dirty="0">
              <a:solidFill>
                <a:srgbClr val="7030A0"/>
              </a:solidFill>
            </a:endParaRPr>
          </a:p>
        </p:txBody>
      </p:sp>
      <p:sp>
        <p:nvSpPr>
          <p:cNvPr id="18" name="Rectangle 6">
            <a:extLst>
              <a:ext uri="{FF2B5EF4-FFF2-40B4-BE49-F238E27FC236}">
                <a16:creationId xmlns:a16="http://schemas.microsoft.com/office/drawing/2014/main" id="{28782A58-EFE6-1C67-5A1A-96C433FF0703}"/>
              </a:ext>
            </a:extLst>
          </p:cNvPr>
          <p:cNvSpPr>
            <a:spLocks noChangeArrowheads="1"/>
          </p:cNvSpPr>
          <p:nvPr/>
        </p:nvSpPr>
        <p:spPr bwMode="auto">
          <a:xfrm>
            <a:off x="410767" y="4170218"/>
            <a:ext cx="5670182" cy="56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200000"/>
              </a:lnSpc>
            </a:pPr>
            <a:r>
              <a:rPr lang="en-US" altLang="en-DE" dirty="0">
                <a:solidFill>
                  <a:srgbClr val="C00000"/>
                </a:solidFill>
                <a:latin typeface="+mj-lt"/>
              </a:rPr>
              <a:t>E</a:t>
            </a:r>
            <a:r>
              <a:rPr lang="en-US" altLang="en-DE" baseline="-25000" dirty="0">
                <a:solidFill>
                  <a:srgbClr val="C00000"/>
                </a:solidFill>
                <a:latin typeface="+mj-lt"/>
              </a:rPr>
              <a:t>e</a:t>
            </a:r>
            <a:r>
              <a:rPr lang="en-US" altLang="en-DE" i="1" dirty="0">
                <a:solidFill>
                  <a:srgbClr val="C00000"/>
                </a:solidFill>
                <a:latin typeface="+mj-lt"/>
              </a:rPr>
              <a:t> =</a:t>
            </a:r>
            <a:r>
              <a:rPr lang="en-US" altLang="en-DE" dirty="0">
                <a:solidFill>
                  <a:srgbClr val="C00000"/>
                </a:solidFill>
                <a:latin typeface="+mj-lt"/>
              </a:rPr>
              <a:t> 17</a:t>
            </a:r>
            <a:r>
              <a:rPr lang="ru-RU" altLang="en-DE" dirty="0">
                <a:solidFill>
                  <a:srgbClr val="C00000"/>
                </a:solidFill>
                <a:latin typeface="+mj-lt"/>
              </a:rPr>
              <a:t> </a:t>
            </a:r>
            <a:r>
              <a:rPr lang="en-US" altLang="en-DE" dirty="0">
                <a:solidFill>
                  <a:srgbClr val="C00000"/>
                </a:solidFill>
                <a:latin typeface="+mj-lt"/>
              </a:rPr>
              <a:t>GeV</a:t>
            </a:r>
            <a:r>
              <a:rPr lang="ru-RU" altLang="en-DE" dirty="0">
                <a:solidFill>
                  <a:srgbClr val="C00000"/>
                </a:solidFill>
                <a:latin typeface="+mj-lt"/>
              </a:rPr>
              <a:t> </a:t>
            </a:r>
            <a:r>
              <a:rPr lang="en-US" altLang="en-DE" dirty="0">
                <a:solidFill>
                  <a:srgbClr val="C00000"/>
                </a:solidFill>
                <a:latin typeface="+mj-lt"/>
              </a:rPr>
              <a:t> Ge &lt;111&gt;    T = 10 </a:t>
            </a:r>
            <a:r>
              <a:rPr lang="en-US" altLang="en-DE" dirty="0">
                <a:solidFill>
                  <a:srgbClr val="C00000"/>
                </a:solidFill>
                <a:latin typeface="Symbol" pitchFamily="2" charset="2"/>
              </a:rPr>
              <a:t>m</a:t>
            </a:r>
            <a:r>
              <a:rPr lang="en-US" altLang="en-DE" dirty="0">
                <a:solidFill>
                  <a:srgbClr val="C00000"/>
                </a:solidFill>
                <a:latin typeface="+mj-lt"/>
              </a:rPr>
              <a:t>m</a:t>
            </a:r>
            <a:endParaRPr lang="ru-RU" altLang="en-DE" dirty="0">
              <a:solidFill>
                <a:srgbClr val="C00000"/>
              </a:solidFill>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D78FC64-7C10-BF45-B8F4-853211679F33}"/>
                  </a:ext>
                </a:extLst>
              </p:cNvPr>
              <p:cNvSpPr txBox="1"/>
              <p:nvPr/>
            </p:nvSpPr>
            <p:spPr>
              <a:xfrm>
                <a:off x="4580407" y="2788854"/>
                <a:ext cx="117565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800" i="1" smtClean="0">
                          <a:solidFill>
                            <a:schemeClr val="accent3">
                              <a:lumMod val="50000"/>
                            </a:schemeClr>
                          </a:solidFill>
                          <a:latin typeface="Cambria Math" panose="02040503050406030204" pitchFamily="18" charset="0"/>
                          <a:cs typeface="+mj-cs"/>
                        </a:rPr>
                        <m:t>𝛾</m:t>
                      </m:r>
                      <m:sSub>
                        <m:sSubPr>
                          <m:ctrlPr>
                            <a:rPr lang="en-DE" sz="1800" i="1">
                              <a:solidFill>
                                <a:schemeClr val="accent3">
                                  <a:lumMod val="50000"/>
                                </a:schemeClr>
                              </a:solidFill>
                              <a:latin typeface="Cambria Math" panose="02040503050406030204" pitchFamily="18" charset="0"/>
                              <a:cs typeface="+mj-cs"/>
                            </a:rPr>
                          </m:ctrlPr>
                        </m:sSubPr>
                        <m:e>
                          <m:r>
                            <a:rPr lang="en-US" sz="1800" i="1" smtClean="0">
                              <a:solidFill>
                                <a:schemeClr val="accent3">
                                  <a:lumMod val="50000"/>
                                </a:schemeClr>
                              </a:solidFill>
                              <a:latin typeface="Cambria Math" panose="02040503050406030204" pitchFamily="18" charset="0"/>
                              <a:ea typeface="Cambria Math" panose="02040503050406030204" pitchFamily="18" charset="0"/>
                              <a:cs typeface="+mj-cs"/>
                            </a:rPr>
                            <m:t>𝜓</m:t>
                          </m:r>
                        </m:e>
                        <m:sub>
                          <m:r>
                            <a:rPr lang="en-US" sz="1800" b="0" i="1" smtClean="0">
                              <a:solidFill>
                                <a:schemeClr val="accent3">
                                  <a:lumMod val="50000"/>
                                </a:schemeClr>
                              </a:solidFill>
                              <a:latin typeface="Cambria Math" panose="02040503050406030204" pitchFamily="18" charset="0"/>
                              <a:cs typeface="+mj-cs"/>
                            </a:rPr>
                            <m:t>𝐿</m:t>
                          </m:r>
                        </m:sub>
                      </m:sSub>
                      <m:r>
                        <a:rPr lang="en-US" sz="1800" b="0" i="1" smtClean="0">
                          <a:solidFill>
                            <a:schemeClr val="accent3">
                              <a:lumMod val="50000"/>
                            </a:schemeClr>
                          </a:solidFill>
                          <a:latin typeface="Cambria Math" panose="02040503050406030204" pitchFamily="18" charset="0"/>
                          <a:ea typeface="Cambria Math" panose="02040503050406030204" pitchFamily="18" charset="0"/>
                          <a:cs typeface="+mj-cs"/>
                        </a:rPr>
                        <m:t>≈</m:t>
                      </m:r>
                      <m:r>
                        <a:rPr lang="en-US" sz="1800" b="0" i="1" smtClean="0">
                          <a:solidFill>
                            <a:schemeClr val="accent3">
                              <a:lumMod val="50000"/>
                            </a:schemeClr>
                          </a:solidFill>
                          <a:latin typeface="Cambria Math" panose="02040503050406030204" pitchFamily="18" charset="0"/>
                          <a:cs typeface="+mj-cs"/>
                        </a:rPr>
                        <m:t>2</m:t>
                      </m:r>
                    </m:oMath>
                  </m:oMathPara>
                </a14:m>
                <a:endParaRPr lang="en-DE" sz="1800" dirty="0">
                  <a:solidFill>
                    <a:schemeClr val="accent3">
                      <a:lumMod val="50000"/>
                    </a:schemeClr>
                  </a:solidFill>
                  <a:latin typeface="+mj-lt"/>
                  <a:cs typeface="+mj-cs"/>
                </a:endParaRPr>
              </a:p>
            </p:txBody>
          </p:sp>
        </mc:Choice>
        <mc:Fallback xmlns="">
          <p:sp>
            <p:nvSpPr>
              <p:cNvPr id="20" name="TextBox 19">
                <a:extLst>
                  <a:ext uri="{FF2B5EF4-FFF2-40B4-BE49-F238E27FC236}">
                    <a16:creationId xmlns:a16="http://schemas.microsoft.com/office/drawing/2014/main" id="{5D78FC64-7C10-BF45-B8F4-853211679F33}"/>
                  </a:ext>
                </a:extLst>
              </p:cNvPr>
              <p:cNvSpPr txBox="1">
                <a:spLocks noRot="1" noChangeAspect="1" noMove="1" noResize="1" noEditPoints="1" noAdjustHandles="1" noChangeArrowheads="1" noChangeShapeType="1" noTextEdit="1"/>
              </p:cNvSpPr>
              <p:nvPr/>
            </p:nvSpPr>
            <p:spPr>
              <a:xfrm>
                <a:off x="4580407" y="2788854"/>
                <a:ext cx="1175657" cy="369332"/>
              </a:xfrm>
              <a:prstGeom prst="rect">
                <a:avLst/>
              </a:prstGeom>
              <a:blipFill>
                <a:blip r:embed="rId5"/>
                <a:stretch>
                  <a:fillRect b="-13333"/>
                </a:stretch>
              </a:blipFill>
              <a:ln w="12700" cap="flat">
                <a:noFill/>
                <a:miter lim="400000"/>
              </a:ln>
              <a:effectLst/>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8B5984A-44A7-5AD6-5D60-FC690A245B9F}"/>
                  </a:ext>
                </a:extLst>
              </p:cNvPr>
              <p:cNvSpPr txBox="1"/>
              <p:nvPr/>
            </p:nvSpPr>
            <p:spPr>
              <a:xfrm>
                <a:off x="4679420" y="3274749"/>
                <a:ext cx="117565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7030A0"/>
                          </a:solidFill>
                          <a:latin typeface="Cambria Math" panose="02040503050406030204" pitchFamily="18" charset="0"/>
                          <a:cs typeface="+mj-cs"/>
                        </a:rPr>
                        <m:t>𝛾</m:t>
                      </m:r>
                      <m:sSub>
                        <m:sSubPr>
                          <m:ctrlPr>
                            <a:rPr lang="en-DE" sz="1800" i="1">
                              <a:solidFill>
                                <a:srgbClr val="7030A0"/>
                              </a:solidFill>
                              <a:latin typeface="Cambria Math" panose="02040503050406030204" pitchFamily="18" charset="0"/>
                              <a:cs typeface="+mj-cs"/>
                            </a:rPr>
                          </m:ctrlPr>
                        </m:sSubPr>
                        <m:e>
                          <m:r>
                            <a:rPr lang="en-US" sz="1800" i="1" smtClean="0">
                              <a:solidFill>
                                <a:srgbClr val="7030A0"/>
                              </a:solidFill>
                              <a:latin typeface="Cambria Math" panose="02040503050406030204" pitchFamily="18" charset="0"/>
                              <a:ea typeface="Cambria Math" panose="02040503050406030204" pitchFamily="18" charset="0"/>
                              <a:cs typeface="+mj-cs"/>
                            </a:rPr>
                            <m:t>𝜓</m:t>
                          </m:r>
                        </m:e>
                        <m:sub>
                          <m:r>
                            <a:rPr lang="en-US" sz="1800" b="0" i="1" smtClean="0">
                              <a:solidFill>
                                <a:srgbClr val="7030A0"/>
                              </a:solidFill>
                              <a:latin typeface="Cambria Math" panose="02040503050406030204" pitchFamily="18" charset="0"/>
                              <a:cs typeface="+mj-cs"/>
                            </a:rPr>
                            <m:t>𝐿</m:t>
                          </m:r>
                        </m:sub>
                      </m:sSub>
                      <m:r>
                        <a:rPr lang="en-US" sz="1800" b="0" i="1" smtClean="0">
                          <a:solidFill>
                            <a:srgbClr val="7030A0"/>
                          </a:solidFill>
                          <a:latin typeface="Cambria Math" panose="02040503050406030204" pitchFamily="18" charset="0"/>
                          <a:ea typeface="Cambria Math" panose="02040503050406030204" pitchFamily="18" charset="0"/>
                          <a:cs typeface="+mj-cs"/>
                        </a:rPr>
                        <m:t>≈</m:t>
                      </m:r>
                      <m:r>
                        <a:rPr lang="en-US" sz="1800" b="0" i="1" smtClean="0">
                          <a:solidFill>
                            <a:srgbClr val="7030A0"/>
                          </a:solidFill>
                          <a:latin typeface="Cambria Math" panose="02040503050406030204" pitchFamily="18" charset="0"/>
                          <a:cs typeface="+mj-cs"/>
                        </a:rPr>
                        <m:t>2.9</m:t>
                      </m:r>
                    </m:oMath>
                  </m:oMathPara>
                </a14:m>
                <a:endParaRPr lang="en-DE" sz="1800" dirty="0">
                  <a:solidFill>
                    <a:srgbClr val="7030A0"/>
                  </a:solidFill>
                  <a:latin typeface="+mj-lt"/>
                  <a:cs typeface="+mj-cs"/>
                </a:endParaRPr>
              </a:p>
            </p:txBody>
          </p:sp>
        </mc:Choice>
        <mc:Fallback xmlns="">
          <p:sp>
            <p:nvSpPr>
              <p:cNvPr id="21" name="TextBox 20">
                <a:extLst>
                  <a:ext uri="{FF2B5EF4-FFF2-40B4-BE49-F238E27FC236}">
                    <a16:creationId xmlns:a16="http://schemas.microsoft.com/office/drawing/2014/main" id="{A8B5984A-44A7-5AD6-5D60-FC690A245B9F}"/>
                  </a:ext>
                </a:extLst>
              </p:cNvPr>
              <p:cNvSpPr txBox="1">
                <a:spLocks noRot="1" noChangeAspect="1" noMove="1" noResize="1" noEditPoints="1" noAdjustHandles="1" noChangeArrowheads="1" noChangeShapeType="1" noTextEdit="1"/>
              </p:cNvSpPr>
              <p:nvPr/>
            </p:nvSpPr>
            <p:spPr>
              <a:xfrm>
                <a:off x="4679420" y="3274749"/>
                <a:ext cx="1175657" cy="369332"/>
              </a:xfrm>
              <a:prstGeom prst="rect">
                <a:avLst/>
              </a:prstGeom>
              <a:blipFill>
                <a:blip r:embed="rId6"/>
                <a:stretch>
                  <a:fillRect b="-9677"/>
                </a:stretch>
              </a:blipFill>
              <a:ln w="12700" cap="flat">
                <a:noFill/>
                <a:miter lim="400000"/>
              </a:ln>
              <a:effectLst/>
            </p:spPr>
            <p:txBody>
              <a:bodyPr/>
              <a:lstStyle/>
              <a:p>
                <a:r>
                  <a:rPr lang="en-DE">
                    <a:noFill/>
                  </a:rPr>
                  <a:t> </a:t>
                </a:r>
              </a:p>
            </p:txBody>
          </p:sp>
        </mc:Fallback>
      </mc:AlternateContent>
      <p:sp>
        <p:nvSpPr>
          <p:cNvPr id="22" name="TextBox 21">
            <a:extLst>
              <a:ext uri="{FF2B5EF4-FFF2-40B4-BE49-F238E27FC236}">
                <a16:creationId xmlns:a16="http://schemas.microsoft.com/office/drawing/2014/main" id="{96788086-1052-6F4A-06E3-139ACE572C80}"/>
              </a:ext>
            </a:extLst>
          </p:cNvPr>
          <p:cNvSpPr txBox="1"/>
          <p:nvPr/>
        </p:nvSpPr>
        <p:spPr>
          <a:xfrm>
            <a:off x="6258216" y="3271176"/>
            <a:ext cx="250097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7030A0"/>
                </a:solidFill>
                <a:latin typeface="+mj-lt"/>
                <a:ea typeface="Calibri" panose="020F0502020204030204" pitchFamily="34" charset="0"/>
                <a:cs typeface="Calibri" panose="020F0502020204030204" pitchFamily="34" charset="0"/>
              </a:rPr>
              <a:t>600 keV</a:t>
            </a:r>
            <a:r>
              <a:rPr lang="en-US" dirty="0">
                <a:solidFill>
                  <a:srgbClr val="7030A0"/>
                </a:solidFill>
                <a:effectLst/>
                <a:latin typeface="Calibri" panose="020F0502020204030204" pitchFamily="34" charset="0"/>
                <a:ea typeface="Calibri" panose="020F0502020204030204" pitchFamily="34" charset="0"/>
              </a:rPr>
              <a:t> </a:t>
            </a:r>
            <a:r>
              <a:rPr lang="en-US" i="1" dirty="0">
                <a:solidFill>
                  <a:srgbClr val="7030A0"/>
                </a:solidFill>
                <a:effectLst/>
                <a:latin typeface="Cambria" panose="02040503050406030204" pitchFamily="18" charset="0"/>
                <a:ea typeface="Calibri" panose="020F0502020204030204" pitchFamily="34" charset="0"/>
                <a:cs typeface="Calibri" panose="020F0502020204030204" pitchFamily="34" charset="0"/>
              </a:rPr>
              <a:t>&lt; </a:t>
            </a:r>
            <a:r>
              <a:rPr lang="en-US" i="1" dirty="0">
                <a:solidFill>
                  <a:srgbClr val="7030A0"/>
                </a:solidFill>
                <a:effectLst/>
                <a:latin typeface="Symbol" pitchFamily="2" charset="2"/>
                <a:ea typeface="Calibri" panose="020F0502020204030204" pitchFamily="34" charset="0"/>
                <a:cs typeface="Calibri" panose="020F0502020204030204" pitchFamily="34" charset="0"/>
              </a:rPr>
              <a:t>w</a:t>
            </a:r>
            <a:r>
              <a:rPr lang="en-US" dirty="0">
                <a:solidFill>
                  <a:srgbClr val="7030A0"/>
                </a:solidFill>
                <a:effectLst/>
                <a:latin typeface="Calibri" panose="020F0502020204030204" pitchFamily="34" charset="0"/>
                <a:ea typeface="Calibri" panose="020F0502020204030204" pitchFamily="34" charset="0"/>
              </a:rPr>
              <a:t> </a:t>
            </a:r>
            <a:r>
              <a:rPr lang="ru-RU" dirty="0">
                <a:solidFill>
                  <a:srgbClr val="7030A0"/>
                </a:solidFill>
                <a:effectLst/>
                <a:latin typeface="Calibri" panose="020F0502020204030204" pitchFamily="34" charset="0"/>
                <a:ea typeface="Calibri" panose="020F0502020204030204" pitchFamily="34" charset="0"/>
              </a:rPr>
              <a:t>&lt;</a:t>
            </a:r>
            <a:r>
              <a:rPr lang="en-US" dirty="0">
                <a:solidFill>
                  <a:srgbClr val="7030A0"/>
                </a:solidFill>
                <a:effectLst/>
                <a:latin typeface="Calibri" panose="020F0502020204030204" pitchFamily="34" charset="0"/>
                <a:ea typeface="Calibri" panose="020F0502020204030204" pitchFamily="34" charset="0"/>
              </a:rPr>
              <a:t> </a:t>
            </a:r>
            <a:r>
              <a:rPr lang="en-US" dirty="0">
                <a:solidFill>
                  <a:srgbClr val="7030A0"/>
                </a:solidFill>
                <a:latin typeface="Calibri" panose="020F0502020204030204" pitchFamily="34" charset="0"/>
                <a:ea typeface="Calibri" panose="020F0502020204030204" pitchFamily="34" charset="0"/>
              </a:rPr>
              <a:t>4 MeV</a:t>
            </a:r>
            <a:r>
              <a:rPr lang="en-US" dirty="0">
                <a:solidFill>
                  <a:srgbClr val="7030A0"/>
                </a:solidFill>
                <a:effectLst/>
                <a:latin typeface="Calibri" panose="020F0502020204030204" pitchFamily="34" charset="0"/>
                <a:ea typeface="Calibri" panose="020F0502020204030204" pitchFamily="34" charset="0"/>
              </a:rPr>
              <a:t> </a:t>
            </a:r>
            <a:r>
              <a:rPr lang="en-DE" dirty="0">
                <a:solidFill>
                  <a:srgbClr val="7030A0"/>
                </a:solidFill>
                <a:effectLst/>
              </a:rPr>
              <a:t> </a:t>
            </a:r>
            <a:endParaRPr lang="en-DE" dirty="0">
              <a:solidFill>
                <a:srgbClr val="7030A0"/>
              </a:solidFill>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F1165CD-BB6A-E434-808F-0BEFB59FA000}"/>
                  </a:ext>
                </a:extLst>
              </p:cNvPr>
              <p:cNvSpPr txBox="1"/>
              <p:nvPr/>
            </p:nvSpPr>
            <p:spPr>
              <a:xfrm>
                <a:off x="4665917" y="3829075"/>
                <a:ext cx="117565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002060"/>
                          </a:solidFill>
                          <a:latin typeface="Cambria Math" panose="02040503050406030204" pitchFamily="18" charset="0"/>
                          <a:cs typeface="+mj-cs"/>
                        </a:rPr>
                        <m:t>𝛾</m:t>
                      </m:r>
                      <m:sSub>
                        <m:sSubPr>
                          <m:ctrlPr>
                            <a:rPr lang="en-DE" sz="1800" i="1">
                              <a:solidFill>
                                <a:srgbClr val="002060"/>
                              </a:solidFill>
                              <a:latin typeface="Cambria Math" panose="02040503050406030204" pitchFamily="18" charset="0"/>
                              <a:cs typeface="+mj-cs"/>
                            </a:rPr>
                          </m:ctrlPr>
                        </m:sSubPr>
                        <m:e>
                          <m:r>
                            <a:rPr lang="en-US" sz="1800" i="1" smtClean="0">
                              <a:solidFill>
                                <a:srgbClr val="002060"/>
                              </a:solidFill>
                              <a:latin typeface="Cambria Math" panose="02040503050406030204" pitchFamily="18" charset="0"/>
                              <a:ea typeface="Cambria Math" panose="02040503050406030204" pitchFamily="18" charset="0"/>
                              <a:cs typeface="+mj-cs"/>
                            </a:rPr>
                            <m:t>𝜓</m:t>
                          </m:r>
                        </m:e>
                        <m:sub>
                          <m:r>
                            <a:rPr lang="en-US" sz="1800" b="0" i="1" smtClean="0">
                              <a:solidFill>
                                <a:srgbClr val="002060"/>
                              </a:solidFill>
                              <a:latin typeface="Cambria Math" panose="02040503050406030204" pitchFamily="18" charset="0"/>
                              <a:cs typeface="+mj-cs"/>
                            </a:rPr>
                            <m:t>𝐿</m:t>
                          </m:r>
                        </m:sub>
                      </m:sSub>
                      <m:r>
                        <a:rPr lang="en-US" sz="1800" b="0" i="1" smtClean="0">
                          <a:solidFill>
                            <a:srgbClr val="002060"/>
                          </a:solidFill>
                          <a:latin typeface="Cambria Math" panose="02040503050406030204" pitchFamily="18" charset="0"/>
                          <a:ea typeface="Cambria Math" panose="02040503050406030204" pitchFamily="18" charset="0"/>
                          <a:cs typeface="+mj-cs"/>
                        </a:rPr>
                        <m:t>≈</m:t>
                      </m:r>
                      <m:r>
                        <a:rPr lang="en-US" sz="1800" b="0" i="1" smtClean="0">
                          <a:solidFill>
                            <a:srgbClr val="002060"/>
                          </a:solidFill>
                          <a:latin typeface="Cambria Math" panose="02040503050406030204" pitchFamily="18" charset="0"/>
                          <a:cs typeface="+mj-cs"/>
                        </a:rPr>
                        <m:t>3.4</m:t>
                      </m:r>
                    </m:oMath>
                  </m:oMathPara>
                </a14:m>
                <a:endParaRPr lang="en-DE" sz="1800" dirty="0">
                  <a:solidFill>
                    <a:srgbClr val="002060"/>
                  </a:solidFill>
                  <a:latin typeface="+mj-lt"/>
                  <a:cs typeface="+mj-cs"/>
                </a:endParaRPr>
              </a:p>
            </p:txBody>
          </p:sp>
        </mc:Choice>
        <mc:Fallback xmlns="">
          <p:sp>
            <p:nvSpPr>
              <p:cNvPr id="23" name="TextBox 22">
                <a:extLst>
                  <a:ext uri="{FF2B5EF4-FFF2-40B4-BE49-F238E27FC236}">
                    <a16:creationId xmlns:a16="http://schemas.microsoft.com/office/drawing/2014/main" id="{0F1165CD-BB6A-E434-808F-0BEFB59FA000}"/>
                  </a:ext>
                </a:extLst>
              </p:cNvPr>
              <p:cNvSpPr txBox="1">
                <a:spLocks noRot="1" noChangeAspect="1" noMove="1" noResize="1" noEditPoints="1" noAdjustHandles="1" noChangeArrowheads="1" noChangeShapeType="1" noTextEdit="1"/>
              </p:cNvSpPr>
              <p:nvPr/>
            </p:nvSpPr>
            <p:spPr>
              <a:xfrm>
                <a:off x="4665917" y="3829075"/>
                <a:ext cx="1175657" cy="369332"/>
              </a:xfrm>
              <a:prstGeom prst="rect">
                <a:avLst/>
              </a:prstGeom>
              <a:blipFill>
                <a:blip r:embed="rId7"/>
                <a:stretch>
                  <a:fillRect b="-13333"/>
                </a:stretch>
              </a:blipFill>
              <a:ln w="12700" cap="flat">
                <a:noFill/>
                <a:miter lim="400000"/>
              </a:ln>
              <a:effectLst/>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DF461AF-CFF3-7885-F95E-DF518A59ABD9}"/>
                  </a:ext>
                </a:extLst>
              </p:cNvPr>
              <p:cNvSpPr txBox="1"/>
              <p:nvPr/>
            </p:nvSpPr>
            <p:spPr>
              <a:xfrm>
                <a:off x="4679419" y="4326338"/>
                <a:ext cx="117565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C00000"/>
                          </a:solidFill>
                          <a:latin typeface="Cambria Math" panose="02040503050406030204" pitchFamily="18" charset="0"/>
                          <a:cs typeface="+mj-cs"/>
                        </a:rPr>
                        <m:t>𝛾</m:t>
                      </m:r>
                      <m:sSub>
                        <m:sSubPr>
                          <m:ctrlPr>
                            <a:rPr lang="en-DE" sz="1800" i="1">
                              <a:solidFill>
                                <a:srgbClr val="C00000"/>
                              </a:solidFill>
                              <a:latin typeface="Cambria Math" panose="02040503050406030204" pitchFamily="18" charset="0"/>
                              <a:cs typeface="+mj-cs"/>
                            </a:rPr>
                          </m:ctrlPr>
                        </m:sSubPr>
                        <m:e>
                          <m:r>
                            <a:rPr lang="en-US" sz="1800" i="1" smtClean="0">
                              <a:solidFill>
                                <a:srgbClr val="C00000"/>
                              </a:solidFill>
                              <a:latin typeface="Cambria Math" panose="02040503050406030204" pitchFamily="18" charset="0"/>
                              <a:ea typeface="Cambria Math" panose="02040503050406030204" pitchFamily="18" charset="0"/>
                              <a:cs typeface="+mj-cs"/>
                            </a:rPr>
                            <m:t>𝜓</m:t>
                          </m:r>
                        </m:e>
                        <m:sub>
                          <m:r>
                            <a:rPr lang="en-US" sz="1800" b="0" i="1" smtClean="0">
                              <a:solidFill>
                                <a:srgbClr val="C00000"/>
                              </a:solidFill>
                              <a:latin typeface="Cambria Math" panose="02040503050406030204" pitchFamily="18" charset="0"/>
                              <a:cs typeface="+mj-cs"/>
                            </a:rPr>
                            <m:t>𝐿</m:t>
                          </m:r>
                        </m:sub>
                      </m:sSub>
                      <m:r>
                        <a:rPr lang="en-US" sz="1800" b="0" i="1" smtClean="0">
                          <a:solidFill>
                            <a:srgbClr val="C00000"/>
                          </a:solidFill>
                          <a:latin typeface="Cambria Math" panose="02040503050406030204" pitchFamily="18" charset="0"/>
                          <a:ea typeface="Cambria Math" panose="02040503050406030204" pitchFamily="18" charset="0"/>
                          <a:cs typeface="+mj-cs"/>
                        </a:rPr>
                        <m:t>≈</m:t>
                      </m:r>
                      <m:r>
                        <a:rPr lang="en-US" sz="1800" b="0" i="1" smtClean="0">
                          <a:solidFill>
                            <a:srgbClr val="C00000"/>
                          </a:solidFill>
                          <a:latin typeface="Cambria Math" panose="02040503050406030204" pitchFamily="18" charset="0"/>
                          <a:cs typeface="+mj-cs"/>
                        </a:rPr>
                        <m:t>5.2</m:t>
                      </m:r>
                    </m:oMath>
                  </m:oMathPara>
                </a14:m>
                <a:endParaRPr lang="en-DE" sz="1800" dirty="0">
                  <a:solidFill>
                    <a:srgbClr val="C00000"/>
                  </a:solidFill>
                  <a:latin typeface="+mj-lt"/>
                  <a:cs typeface="+mj-cs"/>
                </a:endParaRPr>
              </a:p>
            </p:txBody>
          </p:sp>
        </mc:Choice>
        <mc:Fallback xmlns="">
          <p:sp>
            <p:nvSpPr>
              <p:cNvPr id="24" name="TextBox 23">
                <a:extLst>
                  <a:ext uri="{FF2B5EF4-FFF2-40B4-BE49-F238E27FC236}">
                    <a16:creationId xmlns:a16="http://schemas.microsoft.com/office/drawing/2014/main" id="{4DF461AF-CFF3-7885-F95E-DF518A59ABD9}"/>
                  </a:ext>
                </a:extLst>
              </p:cNvPr>
              <p:cNvSpPr txBox="1">
                <a:spLocks noRot="1" noChangeAspect="1" noMove="1" noResize="1" noEditPoints="1" noAdjustHandles="1" noChangeArrowheads="1" noChangeShapeType="1" noTextEdit="1"/>
              </p:cNvSpPr>
              <p:nvPr/>
            </p:nvSpPr>
            <p:spPr>
              <a:xfrm>
                <a:off x="4679419" y="4326338"/>
                <a:ext cx="1175657" cy="369332"/>
              </a:xfrm>
              <a:prstGeom prst="rect">
                <a:avLst/>
              </a:prstGeom>
              <a:blipFill>
                <a:blip r:embed="rId8"/>
                <a:stretch>
                  <a:fillRect b="-13333"/>
                </a:stretch>
              </a:blipFill>
              <a:ln w="12700" cap="flat">
                <a:noFill/>
                <a:miter lim="400000"/>
              </a:ln>
              <a:effectLst/>
            </p:spPr>
            <p:txBody>
              <a:bodyPr/>
              <a:lstStyle/>
              <a:p>
                <a:r>
                  <a:rPr lang="en-DE">
                    <a:noFill/>
                  </a:rPr>
                  <a:t> </a:t>
                </a:r>
              </a:p>
            </p:txBody>
          </p:sp>
        </mc:Fallback>
      </mc:AlternateContent>
      <p:sp>
        <p:nvSpPr>
          <p:cNvPr id="25" name="Thank you for attention !">
            <a:extLst>
              <a:ext uri="{FF2B5EF4-FFF2-40B4-BE49-F238E27FC236}">
                <a16:creationId xmlns:a16="http://schemas.microsoft.com/office/drawing/2014/main" id="{720726C0-94A1-2B17-94D8-EE9C7B6DFF37}"/>
              </a:ext>
            </a:extLst>
          </p:cNvPr>
          <p:cNvSpPr txBox="1"/>
          <p:nvPr/>
        </p:nvSpPr>
        <p:spPr>
          <a:xfrm>
            <a:off x="1399318" y="5236612"/>
            <a:ext cx="6533197"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3400" b="1">
                <a:solidFill>
                  <a:srgbClr val="CC7A25"/>
                </a:solidFill>
              </a:defRPr>
            </a:lvl1pPr>
          </a:lstStyle>
          <a:p>
            <a:r>
              <a:rPr sz="4000" dirty="0"/>
              <a:t>Thank you for </a:t>
            </a:r>
            <a:r>
              <a:rPr lang="en-US" sz="4000" dirty="0"/>
              <a:t>your </a:t>
            </a:r>
            <a:r>
              <a:rPr sz="4000" dirty="0"/>
              <a:t>attention !</a:t>
            </a:r>
          </a:p>
        </p:txBody>
      </p:sp>
      <p:sp>
        <p:nvSpPr>
          <p:cNvPr id="26" name="TextBox 25">
            <a:extLst>
              <a:ext uri="{FF2B5EF4-FFF2-40B4-BE49-F238E27FC236}">
                <a16:creationId xmlns:a16="http://schemas.microsoft.com/office/drawing/2014/main" id="{6AC62D7F-88E2-135A-3FAC-0BB57ADEA598}"/>
              </a:ext>
            </a:extLst>
          </p:cNvPr>
          <p:cNvSpPr txBox="1"/>
          <p:nvPr/>
        </p:nvSpPr>
        <p:spPr>
          <a:xfrm>
            <a:off x="6258216" y="4316500"/>
            <a:ext cx="250097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C00000"/>
                </a:solidFill>
                <a:latin typeface="+mj-lt"/>
                <a:ea typeface="Calibri" panose="020F0502020204030204" pitchFamily="34" charset="0"/>
                <a:cs typeface="Calibri" panose="020F0502020204030204" pitchFamily="34" charset="0"/>
              </a:rPr>
              <a:t>2 MeV</a:t>
            </a:r>
            <a:r>
              <a:rPr lang="en-US" dirty="0">
                <a:solidFill>
                  <a:srgbClr val="C00000"/>
                </a:solidFill>
                <a:effectLst/>
                <a:latin typeface="Calibri" panose="020F0502020204030204" pitchFamily="34" charset="0"/>
                <a:ea typeface="Calibri" panose="020F0502020204030204" pitchFamily="34" charset="0"/>
              </a:rPr>
              <a:t> </a:t>
            </a:r>
            <a:r>
              <a:rPr lang="en-US" i="1" dirty="0">
                <a:solidFill>
                  <a:srgbClr val="C00000"/>
                </a:solidFill>
                <a:effectLst/>
                <a:latin typeface="Cambria" panose="02040503050406030204" pitchFamily="18" charset="0"/>
                <a:ea typeface="Calibri" panose="020F0502020204030204" pitchFamily="34" charset="0"/>
                <a:cs typeface="Calibri" panose="020F0502020204030204" pitchFamily="34" charset="0"/>
              </a:rPr>
              <a:t>&lt; </a:t>
            </a:r>
            <a:r>
              <a:rPr lang="en-US" i="1" dirty="0">
                <a:solidFill>
                  <a:srgbClr val="C00000"/>
                </a:solidFill>
                <a:effectLst/>
                <a:latin typeface="Symbol" pitchFamily="2" charset="2"/>
                <a:ea typeface="Calibri" panose="020F0502020204030204" pitchFamily="34" charset="0"/>
                <a:cs typeface="Calibri" panose="020F0502020204030204" pitchFamily="34" charset="0"/>
              </a:rPr>
              <a:t>w</a:t>
            </a:r>
            <a:r>
              <a:rPr lang="en-US" dirty="0">
                <a:solidFill>
                  <a:srgbClr val="C00000"/>
                </a:solidFill>
                <a:effectLst/>
                <a:latin typeface="Calibri" panose="020F0502020204030204" pitchFamily="34" charset="0"/>
                <a:ea typeface="Calibri" panose="020F0502020204030204" pitchFamily="34" charset="0"/>
              </a:rPr>
              <a:t> </a:t>
            </a:r>
            <a:r>
              <a:rPr lang="ru-RU" dirty="0">
                <a:solidFill>
                  <a:srgbClr val="C00000"/>
                </a:solidFill>
                <a:effectLst/>
                <a:latin typeface="Calibri" panose="020F0502020204030204" pitchFamily="34" charset="0"/>
                <a:ea typeface="Calibri" panose="020F0502020204030204" pitchFamily="34" charset="0"/>
              </a:rPr>
              <a:t>&lt;</a:t>
            </a:r>
            <a:r>
              <a:rPr lang="en-US" dirty="0">
                <a:solidFill>
                  <a:srgbClr val="C00000"/>
                </a:solidFill>
                <a:effectLst/>
                <a:latin typeface="Calibri" panose="020F0502020204030204" pitchFamily="34" charset="0"/>
                <a:ea typeface="Calibri" panose="020F0502020204030204" pitchFamily="34" charset="0"/>
              </a:rPr>
              <a:t> </a:t>
            </a:r>
            <a:r>
              <a:rPr lang="en-US" dirty="0">
                <a:solidFill>
                  <a:srgbClr val="C00000"/>
                </a:solidFill>
                <a:latin typeface="Calibri" panose="020F0502020204030204" pitchFamily="34" charset="0"/>
                <a:ea typeface="Calibri" panose="020F0502020204030204" pitchFamily="34" charset="0"/>
              </a:rPr>
              <a:t>30 MeV</a:t>
            </a:r>
            <a:r>
              <a:rPr lang="en-US" dirty="0">
                <a:solidFill>
                  <a:srgbClr val="C00000"/>
                </a:solidFill>
                <a:effectLst/>
                <a:latin typeface="Calibri" panose="020F0502020204030204" pitchFamily="34" charset="0"/>
                <a:ea typeface="Calibri" panose="020F0502020204030204" pitchFamily="34" charset="0"/>
              </a:rPr>
              <a:t> </a:t>
            </a:r>
            <a:r>
              <a:rPr lang="en-DE" dirty="0">
                <a:solidFill>
                  <a:srgbClr val="C00000"/>
                </a:solidFill>
                <a:effectLst/>
              </a:rPr>
              <a:t> </a:t>
            </a:r>
            <a:endParaRPr lang="en-DE" dirty="0">
              <a:solidFill>
                <a:srgbClr val="C00000"/>
              </a:solidFill>
            </a:endParaRPr>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CE412616-D3AE-AC32-AFA5-9D6EC9106020}"/>
                  </a:ext>
                </a:extLst>
              </p:cNvPr>
              <p:cNvSpPr txBox="1"/>
              <p:nvPr/>
            </p:nvSpPr>
            <p:spPr>
              <a:xfrm>
                <a:off x="667775" y="2091792"/>
                <a:ext cx="1035648"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DE" sz="200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𝑙</m:t>
                          </m:r>
                        </m:e>
                        <m:sub>
                          <m:r>
                            <a:rPr lang="en-US" sz="2000" i="1">
                              <a:solidFill>
                                <a:srgbClr val="FF0000"/>
                              </a:solidFill>
                              <a:latin typeface="Cambria Math" panose="02040503050406030204" pitchFamily="18" charset="0"/>
                            </a:rPr>
                            <m:t>𝑐</m:t>
                          </m:r>
                        </m:sub>
                      </m:sSub>
                      <m:r>
                        <a:rPr lang="en-US" sz="2000" i="1">
                          <a:solidFill>
                            <a:srgbClr val="FF0000"/>
                          </a:solidFill>
                          <a:latin typeface="Cambria Math" panose="02040503050406030204" pitchFamily="18" charset="0"/>
                        </a:rPr>
                        <m:t>&gt;</m:t>
                      </m:r>
                      <m:r>
                        <a:rPr lang="en-US" sz="2000" i="1">
                          <a:solidFill>
                            <a:srgbClr val="FF0000"/>
                          </a:solidFill>
                          <a:latin typeface="Cambria Math" panose="02040503050406030204" pitchFamily="18" charset="0"/>
                        </a:rPr>
                        <m:t>𝑇</m:t>
                      </m:r>
                    </m:oMath>
                  </m:oMathPara>
                </a14:m>
                <a:endParaRPr lang="en-DE" sz="2000" dirty="0">
                  <a:solidFill>
                    <a:srgbClr val="FF0000"/>
                  </a:solidFill>
                </a:endParaRPr>
              </a:p>
            </p:txBody>
          </p:sp>
        </mc:Choice>
        <mc:Fallback>
          <p:sp>
            <p:nvSpPr>
              <p:cNvPr id="27" name="TextBox 26">
                <a:extLst>
                  <a:ext uri="{FF2B5EF4-FFF2-40B4-BE49-F238E27FC236}">
                    <a16:creationId xmlns:a16="http://schemas.microsoft.com/office/drawing/2014/main" id="{CE412616-D3AE-AC32-AFA5-9D6EC9106020}"/>
                  </a:ext>
                </a:extLst>
              </p:cNvPr>
              <p:cNvSpPr txBox="1">
                <a:spLocks noRot="1" noChangeAspect="1" noMove="1" noResize="1" noEditPoints="1" noAdjustHandles="1" noChangeArrowheads="1" noChangeShapeType="1" noTextEdit="1"/>
              </p:cNvSpPr>
              <p:nvPr/>
            </p:nvSpPr>
            <p:spPr>
              <a:xfrm>
                <a:off x="667775" y="2091792"/>
                <a:ext cx="1035648" cy="400110"/>
              </a:xfrm>
              <a:prstGeom prst="rect">
                <a:avLst/>
              </a:prstGeom>
              <a:blipFill>
                <a:blip r:embed="rId9"/>
                <a:stretch>
                  <a:fillRect/>
                </a:stretch>
              </a:blipFill>
              <a:ln w="12700" cap="flat">
                <a:noFill/>
                <a:miter lim="400000"/>
              </a:ln>
              <a:effectLst/>
            </p:spPr>
            <p:txBody>
              <a:bodyPr/>
              <a:lstStyle/>
              <a:p>
                <a:r>
                  <a:rPr lang="en-DE">
                    <a:noFill/>
                  </a:rPr>
                  <a:t> </a:t>
                </a:r>
              </a:p>
            </p:txBody>
          </p:sp>
        </mc:Fallback>
      </mc:AlternateContent>
      <p:sp>
        <p:nvSpPr>
          <p:cNvPr id="2" name="Text Box 2">
            <a:extLst>
              <a:ext uri="{FF2B5EF4-FFF2-40B4-BE49-F238E27FC236}">
                <a16:creationId xmlns:a16="http://schemas.microsoft.com/office/drawing/2014/main" id="{DAED12CC-62CC-A289-9B49-824931A4229C}"/>
              </a:ext>
            </a:extLst>
          </p:cNvPr>
          <p:cNvSpPr txBox="1">
            <a:spLocks noChangeArrowheads="1"/>
          </p:cNvSpPr>
          <p:nvPr/>
        </p:nvSpPr>
        <p:spPr bwMode="auto">
          <a:xfrm>
            <a:off x="2340791" y="788920"/>
            <a:ext cx="446241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ts val="600"/>
              </a:spcAft>
            </a:pPr>
            <a:r>
              <a:rPr lang="en-US" altLang="en-DE" sz="2400" b="1" dirty="0">
                <a:solidFill>
                  <a:srgbClr val="CC7A25"/>
                </a:solidFill>
              </a:rPr>
              <a:t>TSF effects in a crystal</a:t>
            </a:r>
          </a:p>
          <a:p>
            <a:pPr algn="ctr" eaLnBrk="1" hangingPunct="1">
              <a:spcAft>
                <a:spcPts val="600"/>
              </a:spcAft>
            </a:pPr>
            <a:r>
              <a:rPr lang="en-US" altLang="en-DE" sz="2000" dirty="0">
                <a:solidFill>
                  <a:srgbClr val="0020B8"/>
                </a:solidFill>
              </a:rPr>
              <a:t>DESY experiment proposal 2025  </a:t>
            </a:r>
          </a:p>
        </p:txBody>
      </p:sp>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Оформление по умолчанию">
  <a:themeElements>
    <a:clrScheme name="Оформление по умолчанию">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Оформление по умолчанию">
      <a:majorFont>
        <a:latin typeface="Arial"/>
        <a:ea typeface="Arial"/>
        <a:cs typeface="Arial"/>
      </a:majorFont>
      <a:minorFont>
        <a:latin typeface="Helvetica"/>
        <a:ea typeface="Helvetica"/>
        <a:cs typeface="Helvetica"/>
      </a:minorFont>
    </a:fontScheme>
    <a:fmtScheme name="Оформление по умолчанию">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2231</TotalTime>
  <Words>2597</Words>
  <Application>Microsoft Macintosh PowerPoint</Application>
  <PresentationFormat>On-screen Show (4:3)</PresentationFormat>
  <Paragraphs>242</Paragraphs>
  <Slides>35</Slides>
  <Notes>4</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6</vt:i4>
      </vt:variant>
      <vt:variant>
        <vt:lpstr>Slide Titles</vt:lpstr>
      </vt:variant>
      <vt:variant>
        <vt:i4>35</vt:i4>
      </vt:variant>
    </vt:vector>
  </HeadingPairs>
  <TitlesOfParts>
    <vt:vector size="54" baseType="lpstr">
      <vt:lpstr>Aptos</vt:lpstr>
      <vt:lpstr>Aptos Display</vt:lpstr>
      <vt:lpstr>Aptos Narrow</vt:lpstr>
      <vt:lpstr>Arial</vt:lpstr>
      <vt:lpstr>Arial Narrow</vt:lpstr>
      <vt:lpstr>Calibri</vt:lpstr>
      <vt:lpstr>Cambria</vt:lpstr>
      <vt:lpstr>Cambria Math</vt:lpstr>
      <vt:lpstr>Symbol</vt:lpstr>
      <vt:lpstr>Times New Roman</vt:lpstr>
      <vt:lpstr>Times New Roman CYR</vt:lpstr>
      <vt:lpstr>Times Roman</vt:lpstr>
      <vt:lpstr>Office Theme</vt:lpstr>
      <vt:lpstr>Equation</vt:lpstr>
      <vt:lpstr>Picture</vt:lpstr>
      <vt:lpstr>Equation.DSMT4</vt:lpstr>
      <vt:lpstr>Equation.3</vt:lpstr>
      <vt:lpstr>Точечный рисунок</vt:lpstr>
      <vt:lpstr>Image</vt:lpstr>
      <vt:lpstr>PowerPoint Presentation</vt:lpstr>
      <vt:lpstr>Experimental discovery of relativistic positrons and electrons  channeling phenomenon on the Electron Linac 2 GeV  (KIPT, 1968-1971)</vt:lpstr>
      <vt:lpstr>Experimental discovery of the phenomenon of channeling of relativistic electrons and positrons in a crystal at LUE-2 GeV (KIPT, 1968 -1971)</vt:lpstr>
      <vt:lpstr>Higher Born Approximation in the Coherent Bremsstrahlung Theory  A.I. Akhiezer and  N.F. Shul’ga (1975)</vt:lpstr>
      <vt:lpstr>PowerPoint Presentation</vt:lpstr>
      <vt:lpstr>Scientific results: more than 300 articles + 12 monographs and reviews</vt:lpstr>
      <vt:lpstr>PowerPoint Presentation</vt:lpstr>
      <vt:lpstr>PowerPoint Presentation</vt:lpstr>
      <vt:lpstr>Study of the dynamics of beams of relativistic positrons and electrons  in a crystal under channeling conditions</vt:lpstr>
      <vt:lpstr>Theoretical and experimental studies of spectral and spectral-angular characteristics of gamma radiation in crystals</vt:lpstr>
      <vt:lpstr>PowerPoint Presentation</vt:lpstr>
      <vt:lpstr>PowerPoint Presentation</vt:lpstr>
      <vt:lpstr>PowerPoint Presentation</vt:lpstr>
      <vt:lpstr>PowerPoint Presentation</vt:lpstr>
      <vt:lpstr>PowerPoint Presentation</vt:lpstr>
      <vt:lpstr>Coherence  Length (Ter-Mikaelian, 1953)</vt:lpstr>
      <vt:lpstr>PowerPoint Presentation</vt:lpstr>
      <vt:lpstr>LPM effect for very high energy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Spectral-angular distribution of radiation in a thin amorphous target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Sergii Fomin</cp:lastModifiedBy>
  <cp:revision>78</cp:revision>
  <dcterms:modified xsi:type="dcterms:W3CDTF">2026-10-11T14:31:34Z</dcterms:modified>
</cp:coreProperties>
</file>