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iJ1rsl9pwLu3AhTnzEpGsACGx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F723D61-43BC-4175-B215-03C2701ED542}">
  <a:tblStyle styleId="{CF723D61-43BC-4175-B215-03C2701ED54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5FCFF1C-C535-4100-ACFE-E91D0BEFCE2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6E6E6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6E6E6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showMasterSp="0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7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" name="Google Shape;30;p2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cxnSp>
        <p:nvCxnSpPr>
          <p:cNvPr id="33" name="Google Shape;33;p27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showMasterSp="0" type="secHead">
  <p:cSld name="SECTION_HEADER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9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2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cxnSp>
        <p:nvCxnSpPr>
          <p:cNvPr id="48" name="Google Shape;48;p29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" type="body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1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31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31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showMasterSp="0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3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3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3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6" name="Google Shape;76;p33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showMasterSp="0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4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4"/>
          <p:cNvSpPr txBox="1"/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3" name="Google Shape;83;p34"/>
          <p:cNvPicPr preferRelativeResize="0"/>
          <p:nvPr>
            <p:ph idx="2" type="pic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84" name="Google Shape;84;p34"/>
          <p:cNvSpPr txBox="1"/>
          <p:nvPr>
            <p:ph idx="1" type="body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5" name="Google Shape;85;p3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1" name="Google Shape;91;p3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showMasterSp="0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6"/>
          <p:cNvSpPr txBox="1"/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9" name="Google Shape;99;p3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4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4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cxnSp>
        <p:nvCxnSpPr>
          <p:cNvPr id="17" name="Google Shape;17;p24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3.jp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indico.cern.ch/event/1634258/contributions/7135435/" TargetMode="External"/><Relationship Id="rId4" Type="http://schemas.openxmlformats.org/officeDocument/2006/relationships/image" Target="../media/image51.jpg"/><Relationship Id="rId5" Type="http://schemas.openxmlformats.org/officeDocument/2006/relationships/image" Target="../media/image6.jpg"/><Relationship Id="rId6" Type="http://schemas.openxmlformats.org/officeDocument/2006/relationships/image" Target="../media/image20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6.png"/><Relationship Id="rId1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1.jpg"/><Relationship Id="rId9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15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Relationship Id="rId4" Type="http://schemas.openxmlformats.org/officeDocument/2006/relationships/image" Target="../media/image10.png"/><Relationship Id="rId5" Type="http://schemas.openxmlformats.org/officeDocument/2006/relationships/image" Target="../media/image28.jpg"/><Relationship Id="rId6" Type="http://schemas.openxmlformats.org/officeDocument/2006/relationships/image" Target="../media/image18.png"/><Relationship Id="rId7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45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48.png"/><Relationship Id="rId5" Type="http://schemas.openxmlformats.org/officeDocument/2006/relationships/image" Target="../media/image27.jpg"/><Relationship Id="rId6" Type="http://schemas.openxmlformats.org/officeDocument/2006/relationships/image" Target="../media/image44.png"/><Relationship Id="rId7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Relationship Id="rId4" Type="http://schemas.openxmlformats.org/officeDocument/2006/relationships/image" Target="../media/image10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5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33.png"/><Relationship Id="rId5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46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37.png"/><Relationship Id="rId5" Type="http://schemas.openxmlformats.org/officeDocument/2006/relationships/image" Target="../media/image40.png"/><Relationship Id="rId6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41.png"/><Relationship Id="rId5" Type="http://schemas.openxmlformats.org/officeDocument/2006/relationships/image" Target="../media/image52.png"/><Relationship Id="rId6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 txBox="1"/>
          <p:nvPr/>
        </p:nvSpPr>
        <p:spPr>
          <a:xfrm>
            <a:off x="2996677" y="1899350"/>
            <a:ext cx="5699100" cy="20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4500"/>
              <a:buFont typeface="Calibri"/>
              <a:buNone/>
            </a:pPr>
            <a:r>
              <a:rPr b="1" lang="fr-FR" sz="45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Advanced Interconnection Techniques</a:t>
            </a:r>
            <a:endParaRPr b="1" i="0" sz="4500" u="none" cap="none" strike="noStrike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1036320" y="5153562"/>
            <a:ext cx="10058400" cy="144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fr-FR" sz="2000" u="sng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Y. Khwaira²</a:t>
            </a:r>
            <a:r>
              <a:rPr b="0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D. Dannheim¹, E. Shaheen¹, G. Calderini², M. Vicente³, M. Lauser¹, X. Aubert², A. Lale¹, N. Wood¹</a:t>
            </a:r>
            <a:endParaRPr/>
          </a:p>
          <a:p>
            <a:pPr indent="-127000" lvl="0" marL="91440" marR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b="1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¹</a:t>
            </a:r>
            <a:r>
              <a:rPr b="0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CERN, </a:t>
            </a:r>
            <a:r>
              <a:rPr b="1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²</a:t>
            </a:r>
            <a:r>
              <a:rPr b="0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LPNHE-Paris,</a:t>
            </a:r>
            <a:r>
              <a:rPr b="1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³</a:t>
            </a:r>
            <a:r>
              <a:rPr b="0" i="0" lang="fr-FR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Geneva Connection Technologies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pnhe.in2p3.fr/IMG/jpg/logo_final_petit_-2.jpg" id="109" name="Google Shape;10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0157" y="107700"/>
            <a:ext cx="1994662" cy="11081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ERN Logo and symbol, meaning, history, PNG, brand" id="110" name="Google Shape;11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88735" y="2858977"/>
            <a:ext cx="1561235" cy="132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817033" y="4367481"/>
            <a:ext cx="10058400" cy="144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 "/>
            </a:pPr>
            <a:r>
              <a:rPr b="1" lang="fr-FR" sz="2300">
                <a:solidFill>
                  <a:schemeClr val="dk1"/>
                </a:solidFill>
              </a:rPr>
              <a:t>French-Ukrainian Workshop 2026</a:t>
            </a:r>
            <a:b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- 14 Oct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2026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03886" y="2105962"/>
            <a:ext cx="1930947" cy="75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6">
            <a:alphaModFix/>
          </a:blip>
          <a:srcRect b="0" l="11343" r="8102" t="0"/>
          <a:stretch/>
        </p:blipFill>
        <p:spPr>
          <a:xfrm>
            <a:off x="158962" y="2809741"/>
            <a:ext cx="2638021" cy="2174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4501" y="4650904"/>
            <a:ext cx="666994" cy="3334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p1"/>
          <p:cNvCxnSpPr/>
          <p:nvPr/>
        </p:nvCxnSpPr>
        <p:spPr>
          <a:xfrm>
            <a:off x="4080933" y="5029200"/>
            <a:ext cx="3530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b="0" l="3837" r="3802" t="10695"/>
          <a:stretch/>
        </p:blipFill>
        <p:spPr>
          <a:xfrm>
            <a:off x="225448" y="628994"/>
            <a:ext cx="2571536" cy="1893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91575" y="1290832"/>
            <a:ext cx="2127393" cy="626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122" name="Google Shape;1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>
            <a:off x="426133" y="213474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600" u="none" cap="none" strike="noStrike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Outline</a:t>
            </a:r>
            <a:endParaRPr b="1" sz="28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426132" y="903849"/>
            <a:ext cx="7117667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In-house hybridization in a Nutshell.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Device Structures.</a:t>
            </a:r>
            <a:endParaRPr sz="20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ACP and ACF Hybridisation introduction.</a:t>
            </a:r>
            <a:endParaRPr sz="20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setup and measurments.</a:t>
            </a:r>
            <a:endParaRPr sz="20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Connectivity Status and Electrical Characterisations.</a:t>
            </a:r>
            <a:endParaRPr sz="20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Conclusions and future work.</a:t>
            </a:r>
            <a:endParaRPr/>
          </a:p>
          <a:p>
            <a:pPr indent="-215900" lvl="1" marL="3429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1" marL="3429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None/>
            </a:pPr>
            <a:r>
              <a:t/>
            </a:r>
            <a:endParaRPr b="0" i="0" sz="2000" u="sng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255194" y="688214"/>
            <a:ext cx="6335939" cy="674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Motivation: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High-density hybrid pixel detectors require reliable interconnections.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Maximum in-house for short turnaround times and rapid adjustments.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Investigate ACP/ACF for fast, low-cost detector assembly. 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Our work focuses on two key stages: 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creation of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ENIG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lectroless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ickel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mmersion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old) bumps thought UBM (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nder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ump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etalization) plating at CERN </a:t>
            </a:r>
            <a:r>
              <a:rPr b="0" i="0" lang="fr-FR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(Ahmet Talk for more info).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Flip-chip hybridization process using </a:t>
            </a: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</a:t>
            </a:r>
            <a:r>
              <a:rPr b="1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(A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nisotropic </a:t>
            </a: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onductive </a:t>
            </a:r>
            <a:r>
              <a:rPr b="1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ilm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and 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ACP Hybridisation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</a:t>
            </a:r>
            <a:r>
              <a:rPr b="1" i="0" lang="fr-FR" sz="1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nisotropic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onductive </a:t>
            </a:r>
            <a:r>
              <a:rPr b="1" i="0" lang="fr-FR" sz="1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fr-FR" sz="1800" u="none" cap="none" strike="noStrik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aste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2286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28575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An </a:t>
            </a:r>
            <a:r>
              <a:rPr b="1" i="0" lang="fr-FR" sz="1800" u="sng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innovative interconnection technique</a:t>
            </a: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 to:</a:t>
            </a:r>
            <a:endParaRPr b="0" i="0" sz="1800" u="none" cap="none" strike="noStrike">
              <a:solidFill>
                <a:srgbClr val="0211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rgbClr val="021127"/>
                </a:solidFill>
                <a:latin typeface="Calibri"/>
                <a:ea typeface="Calibri"/>
                <a:cs typeface="Calibri"/>
                <a:sym typeface="Calibri"/>
              </a:rPr>
              <a:t>   Single die processing.</a:t>
            </a:r>
            <a:endParaRPr/>
          </a:p>
          <a:p>
            <a:pPr indent="-457200" lvl="2" marL="9144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Adaptable to the application.</a:t>
            </a:r>
            <a:endParaRPr/>
          </a:p>
          <a:p>
            <a:pPr indent="-457200" lvl="2" marL="9144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Scalable and cost-efficient.</a:t>
            </a:r>
            <a:endParaRPr/>
          </a:p>
          <a:p>
            <a:pPr indent="-457200" lvl="2" marL="9144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temperature process.</a:t>
            </a:r>
            <a:endParaRPr/>
          </a:p>
          <a:p>
            <a:pPr indent="-228600" lvl="1" marL="3429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6816309" y="923677"/>
            <a:ext cx="535800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ACP Hybridisation (Anisotropic Conductive Paste) </a:t>
            </a:r>
            <a:endParaRPr/>
          </a:p>
        </p:txBody>
      </p:sp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06087" y="1456116"/>
            <a:ext cx="1616592" cy="159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44842" y="1635812"/>
            <a:ext cx="1952250" cy="1417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3"/>
          <p:cNvCxnSpPr/>
          <p:nvPr/>
        </p:nvCxnSpPr>
        <p:spPr>
          <a:xfrm>
            <a:off x="7148610" y="1724064"/>
            <a:ext cx="924375" cy="304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5" name="Google Shape;135;p3"/>
          <p:cNvSpPr/>
          <p:nvPr/>
        </p:nvSpPr>
        <p:spPr>
          <a:xfrm>
            <a:off x="6475033" y="1431676"/>
            <a:ext cx="169431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Conductive Particles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" name="Google Shape;136;p3"/>
          <p:cNvCxnSpPr/>
          <p:nvPr/>
        </p:nvCxnSpPr>
        <p:spPr>
          <a:xfrm>
            <a:off x="7148610" y="1724064"/>
            <a:ext cx="924375" cy="488153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7" name="Google Shape;137;p3"/>
          <p:cNvCxnSpPr/>
          <p:nvPr/>
        </p:nvCxnSpPr>
        <p:spPr>
          <a:xfrm>
            <a:off x="9880156" y="1635812"/>
            <a:ext cx="833331" cy="434869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8" name="Google Shape;138;p3"/>
          <p:cNvCxnSpPr/>
          <p:nvPr/>
        </p:nvCxnSpPr>
        <p:spPr>
          <a:xfrm>
            <a:off x="9880156" y="1635812"/>
            <a:ext cx="728790" cy="57640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9" name="Google Shape;139;p3"/>
          <p:cNvSpPr/>
          <p:nvPr/>
        </p:nvSpPr>
        <p:spPr>
          <a:xfrm>
            <a:off x="9399901" y="1340387"/>
            <a:ext cx="18177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ACP drops on the chip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7970579" y="3172576"/>
            <a:ext cx="39292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ACP mixtures: Araldite 2011 + conductive particles</a:t>
            </a:r>
            <a:endParaRPr/>
          </a:p>
        </p:txBody>
      </p:sp>
      <p:sp>
        <p:nvSpPr>
          <p:cNvPr id="141" name="Google Shape;141;p3"/>
          <p:cNvSpPr/>
          <p:nvPr/>
        </p:nvSpPr>
        <p:spPr>
          <a:xfrm>
            <a:off x="6816309" y="3648874"/>
            <a:ext cx="51671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ACF Hybridisation (Anisotropic Conductive Film)</a:t>
            </a:r>
            <a:endParaRPr/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49934" y="4404881"/>
            <a:ext cx="2142066" cy="171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7">
            <a:alphaModFix/>
          </a:blip>
          <a:srcRect b="0" l="11343" r="8102" t="0"/>
          <a:stretch/>
        </p:blipFill>
        <p:spPr>
          <a:xfrm>
            <a:off x="7386699" y="4524750"/>
            <a:ext cx="1827538" cy="15065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3"/>
          <p:cNvCxnSpPr/>
          <p:nvPr/>
        </p:nvCxnSpPr>
        <p:spPr>
          <a:xfrm>
            <a:off x="6672984" y="5013666"/>
            <a:ext cx="1400528" cy="351215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5" name="Google Shape;145;p3"/>
          <p:cNvSpPr/>
          <p:nvPr/>
        </p:nvSpPr>
        <p:spPr>
          <a:xfrm>
            <a:off x="5636659" y="4722839"/>
            <a:ext cx="201760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ACF Conductive Particles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3"/>
          <p:cNvCxnSpPr/>
          <p:nvPr/>
        </p:nvCxnSpPr>
        <p:spPr>
          <a:xfrm>
            <a:off x="6672984" y="5013666"/>
            <a:ext cx="924375" cy="488153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7" name="Google Shape;147;p3"/>
          <p:cNvCxnSpPr>
            <a:stCxn id="143" idx="3"/>
          </p:cNvCxnSpPr>
          <p:nvPr/>
        </p:nvCxnSpPr>
        <p:spPr>
          <a:xfrm rot="10800000">
            <a:off x="8577937" y="5033519"/>
            <a:ext cx="636300" cy="244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8" name="Google Shape;148;p3"/>
          <p:cNvCxnSpPr/>
          <p:nvPr/>
        </p:nvCxnSpPr>
        <p:spPr>
          <a:xfrm flipH="1">
            <a:off x="8325677" y="5286827"/>
            <a:ext cx="888561" cy="245559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9" name="Google Shape;149;p3"/>
          <p:cNvSpPr/>
          <p:nvPr/>
        </p:nvSpPr>
        <p:spPr>
          <a:xfrm>
            <a:off x="7899300" y="4331871"/>
            <a:ext cx="8023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Top chip</a:t>
            </a:r>
            <a:endParaRPr/>
          </a:p>
        </p:txBody>
      </p:sp>
      <p:sp>
        <p:nvSpPr>
          <p:cNvPr id="150" name="Google Shape;150;p3"/>
          <p:cNvSpPr/>
          <p:nvPr/>
        </p:nvSpPr>
        <p:spPr>
          <a:xfrm>
            <a:off x="7895850" y="5891577"/>
            <a:ext cx="10977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Bottom chip</a:t>
            </a:r>
            <a:endParaRPr/>
          </a:p>
        </p:txBody>
      </p:sp>
      <p:sp>
        <p:nvSpPr>
          <p:cNvPr id="151" name="Google Shape;151;p3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217652" y="78614"/>
            <a:ext cx="7807608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In-house hybridization in a Nutshell</a:t>
            </a:r>
            <a:endParaRPr b="1" sz="36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8993586" y="5147873"/>
            <a:ext cx="11038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ENIG Bumps</a:t>
            </a:r>
            <a:endParaRPr/>
          </a:p>
        </p:txBody>
      </p:sp>
      <p:pic>
        <p:nvPicPr>
          <p:cNvPr descr="LPNHE — Cat OPIDoR" id="154" name="Google Shape;15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61" name="Google Shape;161;p4"/>
          <p:cNvSpPr/>
          <p:nvPr/>
        </p:nvSpPr>
        <p:spPr>
          <a:xfrm>
            <a:off x="255193" y="78614"/>
            <a:ext cx="4209017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Devices Structure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4"/>
          <p:cNvPicPr preferRelativeResize="0"/>
          <p:nvPr/>
        </p:nvPicPr>
        <p:blipFill rotWithShape="1">
          <a:blip r:embed="rId3">
            <a:alphaModFix/>
          </a:blip>
          <a:srcRect b="2668" l="4116" r="5509" t="2957"/>
          <a:stretch/>
        </p:blipFill>
        <p:spPr>
          <a:xfrm>
            <a:off x="818172" y="2487996"/>
            <a:ext cx="3241593" cy="364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24663" y="2487996"/>
            <a:ext cx="3279167" cy="366882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"/>
          <p:cNvSpPr/>
          <p:nvPr/>
        </p:nvSpPr>
        <p:spPr>
          <a:xfrm>
            <a:off x="1557349" y="1966180"/>
            <a:ext cx="17632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1. Daisy Chain Device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10x10 - 1mm pitch</a:t>
            </a:r>
            <a:endParaRPr/>
          </a:p>
        </p:txBody>
      </p:sp>
      <p:sp>
        <p:nvSpPr>
          <p:cNvPr id="165" name="Google Shape;165;p4"/>
          <p:cNvSpPr/>
          <p:nvPr/>
        </p:nvSpPr>
        <p:spPr>
          <a:xfrm>
            <a:off x="9321007" y="1964776"/>
            <a:ext cx="169366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2. Island-Like Device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8x6 - 25μm pitch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186266" y="767255"/>
            <a:ext cx="79817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Two testing devices designed by FBK:	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Interconnection routing in continuous column-wise  structure (Daisy Chain).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Independent islands, with series of connections varied in length per Island.</a:t>
            </a:r>
            <a:endParaRPr/>
          </a:p>
        </p:txBody>
      </p:sp>
      <p:sp>
        <p:nvSpPr>
          <p:cNvPr id="167" name="Google Shape;167;p4"/>
          <p:cNvSpPr/>
          <p:nvPr/>
        </p:nvSpPr>
        <p:spPr>
          <a:xfrm>
            <a:off x="1246173" y="3999269"/>
            <a:ext cx="23855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1E293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Hybridisation with ACP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9005872" y="3999269"/>
            <a:ext cx="23679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1E293B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Hybridisation with ACF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3071" y="251779"/>
            <a:ext cx="2382648" cy="557382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"/>
          <p:cNvSpPr/>
          <p:nvPr/>
        </p:nvSpPr>
        <p:spPr>
          <a:xfrm>
            <a:off x="186267" y="767255"/>
            <a:ext cx="4695647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Hybridisation of chips with ACP: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UBM involved.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Interconnections accessible with highly oxidised pads. 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Column-major routing 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Continuous daisy chains.  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daisy chains testing assemblies done with ordinary and spiky particles. </a:t>
            </a:r>
            <a:endParaRPr b="1" i="0" sz="1800" u="sng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5"/>
          <p:cNvPicPr preferRelativeResize="0"/>
          <p:nvPr/>
        </p:nvPicPr>
        <p:blipFill rotWithShape="1">
          <a:blip r:embed="rId4">
            <a:alphaModFix/>
          </a:blip>
          <a:srcRect b="2668" l="4116" r="5509" t="2957"/>
          <a:stretch/>
        </p:blipFill>
        <p:spPr>
          <a:xfrm>
            <a:off x="8733529" y="721659"/>
            <a:ext cx="3444243" cy="387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95036" y="4683277"/>
            <a:ext cx="2165350" cy="14530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5"/>
          <p:cNvCxnSpPr/>
          <p:nvPr/>
        </p:nvCxnSpPr>
        <p:spPr>
          <a:xfrm flipH="1">
            <a:off x="10966758" y="4594427"/>
            <a:ext cx="485452" cy="849166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79" name="Google Shape;179;p5"/>
          <p:cNvSpPr/>
          <p:nvPr/>
        </p:nvSpPr>
        <p:spPr>
          <a:xfrm>
            <a:off x="11319916" y="4207907"/>
            <a:ext cx="456143" cy="41568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9158552" y="221177"/>
            <a:ext cx="25542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Daisy Chain Device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10x10 1mm pitch, ACP of 30μm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84579" y="4683277"/>
            <a:ext cx="1926570" cy="16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"/>
          <p:cNvSpPr/>
          <p:nvPr/>
        </p:nvSpPr>
        <p:spPr>
          <a:xfrm>
            <a:off x="7297676" y="4377242"/>
            <a:ext cx="16943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30μm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Conductive Particles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5"/>
          <p:cNvPicPr preferRelativeResize="0"/>
          <p:nvPr/>
        </p:nvPicPr>
        <p:blipFill rotWithShape="1">
          <a:blip r:embed="rId7">
            <a:alphaModFix/>
          </a:blip>
          <a:srcRect b="0" l="18780" r="0" t="0"/>
          <a:stretch/>
        </p:blipFill>
        <p:spPr>
          <a:xfrm>
            <a:off x="7147114" y="717162"/>
            <a:ext cx="1844872" cy="32072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185" name="Google Shape;185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"/>
          <p:cNvPicPr preferRelativeResize="0"/>
          <p:nvPr/>
        </p:nvPicPr>
        <p:blipFill rotWithShape="1">
          <a:blip r:embed="rId9">
            <a:alphaModFix/>
          </a:blip>
          <a:srcRect b="0" l="0" r="17515" t="10687"/>
          <a:stretch/>
        </p:blipFill>
        <p:spPr>
          <a:xfrm>
            <a:off x="1617186" y="4242162"/>
            <a:ext cx="901150" cy="105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"/>
          <p:cNvPicPr preferRelativeResize="0"/>
          <p:nvPr/>
        </p:nvPicPr>
        <p:blipFill rotWithShape="1">
          <a:blip r:embed="rId10">
            <a:alphaModFix/>
          </a:blip>
          <a:srcRect b="10773" l="16760" r="24585" t="15893"/>
          <a:stretch/>
        </p:blipFill>
        <p:spPr>
          <a:xfrm>
            <a:off x="584928" y="4242162"/>
            <a:ext cx="790092" cy="8619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" name="Google Shape;188;p5"/>
          <p:cNvGrpSpPr/>
          <p:nvPr/>
        </p:nvGrpSpPr>
        <p:grpSpPr>
          <a:xfrm>
            <a:off x="3157149" y="4270311"/>
            <a:ext cx="744610" cy="1051316"/>
            <a:chOff x="4587067" y="4066471"/>
            <a:chExt cx="841449" cy="1087695"/>
          </a:xfrm>
        </p:grpSpPr>
        <p:pic>
          <p:nvPicPr>
            <p:cNvPr id="189" name="Google Shape;189;p5"/>
            <p:cNvPicPr preferRelativeResize="0"/>
            <p:nvPr/>
          </p:nvPicPr>
          <p:blipFill rotWithShape="1">
            <a:blip r:embed="rId11">
              <a:alphaModFix/>
            </a:blip>
            <a:srcRect b="0" l="19521" r="4694" t="13480"/>
            <a:stretch/>
          </p:blipFill>
          <p:spPr>
            <a:xfrm>
              <a:off x="4587067" y="4071215"/>
              <a:ext cx="829263" cy="1082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5"/>
            <p:cNvPicPr preferRelativeResize="0"/>
            <p:nvPr/>
          </p:nvPicPr>
          <p:blipFill rotWithShape="1">
            <a:blip r:embed="rId12">
              <a:alphaModFix amt="50000"/>
            </a:blip>
            <a:srcRect b="10773" l="16760" r="24585" t="15893"/>
            <a:stretch/>
          </p:blipFill>
          <p:spPr>
            <a:xfrm>
              <a:off x="4623116" y="4066471"/>
              <a:ext cx="805400" cy="8786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1" name="Google Shape;191;p5"/>
          <p:cNvSpPr txBox="1"/>
          <p:nvPr/>
        </p:nvSpPr>
        <p:spPr>
          <a:xfrm>
            <a:off x="1478366" y="4483327"/>
            <a:ext cx="33313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cxnSp>
        <p:nvCxnSpPr>
          <p:cNvPr id="192" name="Google Shape;192;p5"/>
          <p:cNvCxnSpPr/>
          <p:nvPr/>
        </p:nvCxnSpPr>
        <p:spPr>
          <a:xfrm rot="10800000">
            <a:off x="8477266" y="3412570"/>
            <a:ext cx="514720" cy="72749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93" name="Google Shape;193;p5"/>
          <p:cNvSpPr txBox="1"/>
          <p:nvPr/>
        </p:nvSpPr>
        <p:spPr>
          <a:xfrm>
            <a:off x="2736864" y="4489805"/>
            <a:ext cx="33313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/>
          </a:p>
        </p:txBody>
      </p:sp>
      <p:sp>
        <p:nvSpPr>
          <p:cNvPr id="194" name="Google Shape;194;p5"/>
          <p:cNvSpPr/>
          <p:nvPr/>
        </p:nvSpPr>
        <p:spPr>
          <a:xfrm>
            <a:off x="541084" y="3740625"/>
            <a:ext cx="8215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Top Chip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Pattern</a:t>
            </a:r>
            <a:endParaRPr/>
          </a:p>
        </p:txBody>
      </p:sp>
      <p:sp>
        <p:nvSpPr>
          <p:cNvPr id="195" name="Google Shape;195;p5"/>
          <p:cNvSpPr/>
          <p:nvPr/>
        </p:nvSpPr>
        <p:spPr>
          <a:xfrm>
            <a:off x="1534299" y="3740625"/>
            <a:ext cx="11169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Bottom Chip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Pattern</a:t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2766665" y="3861460"/>
            <a:ext cx="17016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Flip-chip Daisy chain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2177412" y="5069718"/>
            <a:ext cx="524423" cy="35379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8837887" y="4147743"/>
            <a:ext cx="485452" cy="424892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"/>
          <p:cNvSpPr/>
          <p:nvPr/>
        </p:nvSpPr>
        <p:spPr>
          <a:xfrm>
            <a:off x="3171889" y="5282774"/>
            <a:ext cx="11053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Wires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Resis. Meas.</a:t>
            </a:r>
            <a:endParaRPr/>
          </a:p>
        </p:txBody>
      </p:sp>
      <p:sp>
        <p:nvSpPr>
          <p:cNvPr id="200" name="Google Shape;200;p5"/>
          <p:cNvSpPr/>
          <p:nvPr/>
        </p:nvSpPr>
        <p:spPr>
          <a:xfrm>
            <a:off x="255194" y="78614"/>
            <a:ext cx="3736514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ACP Hybridisation</a:t>
            </a:r>
            <a:endParaRPr b="1" sz="36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6459429" y="987063"/>
            <a:ext cx="7984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.. Etc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5158568" y="5671711"/>
            <a:ext cx="19899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Lengths are not to scale.</a:t>
            </a:r>
            <a:endParaRPr/>
          </a:p>
        </p:txBody>
      </p:sp>
      <p:cxnSp>
        <p:nvCxnSpPr>
          <p:cNvPr id="203" name="Google Shape;203;p5"/>
          <p:cNvCxnSpPr/>
          <p:nvPr/>
        </p:nvCxnSpPr>
        <p:spPr>
          <a:xfrm rot="10800000">
            <a:off x="4950069" y="4513159"/>
            <a:ext cx="221565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04" name="Google Shape;204;p5"/>
          <p:cNvSpPr/>
          <p:nvPr/>
        </p:nvSpPr>
        <p:spPr>
          <a:xfrm>
            <a:off x="6982706" y="4642155"/>
            <a:ext cx="386922" cy="613337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5" name="Google Shape;205;p5"/>
          <p:cNvCxnSpPr/>
          <p:nvPr/>
        </p:nvCxnSpPr>
        <p:spPr>
          <a:xfrm>
            <a:off x="7012940" y="4534702"/>
            <a:ext cx="0" cy="76191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8845" y="4717052"/>
            <a:ext cx="1202918" cy="1212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6"/>
          <p:cNvCxnSpPr/>
          <p:nvPr/>
        </p:nvCxnSpPr>
        <p:spPr>
          <a:xfrm>
            <a:off x="7159842" y="4958410"/>
            <a:ext cx="7627" cy="302505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3" name="Google Shape;213;p6"/>
          <p:cNvSpPr/>
          <p:nvPr/>
        </p:nvSpPr>
        <p:spPr>
          <a:xfrm>
            <a:off x="186267" y="767255"/>
            <a:ext cx="4339657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Hybridisation of chips with ACF: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UBM involved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Interconnections accessible with highly oxidised pads. 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Island-like routing with independent access pads/lines.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 assemblies done with 48 Island structure (6x8 matrix).</a:t>
            </a:r>
            <a:endParaRPr/>
          </a:p>
          <a:p>
            <a:pPr indent="0" lvl="2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sng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224F76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ACF Challenges due to UBM: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Uniformity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nickel bump height across different chips.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Non-plated or skipped pads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incomplete coverage.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Reproducibility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deposition between chips and batches.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Overplating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where unwanted areas are plated.</a:t>
            </a:r>
            <a:endParaRPr/>
          </a:p>
          <a:p>
            <a:pPr indent="-1714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PNHE — Cat OPIDoR" id="214" name="Google Shape;21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motif, tissu, Symétrie, cercle&#10;&#10;Description générée automatiquement" id="215" name="Google Shape;21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5924" y="4607834"/>
            <a:ext cx="1739972" cy="130497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"/>
          <p:cNvSpPr txBox="1"/>
          <p:nvPr/>
        </p:nvSpPr>
        <p:spPr>
          <a:xfrm>
            <a:off x="6731277" y="4871140"/>
            <a:ext cx="16581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Skipped pad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4658688" y="5907124"/>
            <a:ext cx="152126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Over-plating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6"/>
          <p:cNvCxnSpPr/>
          <p:nvPr/>
        </p:nvCxnSpPr>
        <p:spPr>
          <a:xfrm rot="10800000">
            <a:off x="5319039" y="5505868"/>
            <a:ext cx="79769" cy="485948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9" name="Google Shape;219;p6"/>
          <p:cNvCxnSpPr/>
          <p:nvPr/>
        </p:nvCxnSpPr>
        <p:spPr>
          <a:xfrm>
            <a:off x="5391743" y="4535418"/>
            <a:ext cx="7627" cy="302505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0" name="Google Shape;220;p6"/>
          <p:cNvSpPr txBox="1"/>
          <p:nvPr/>
        </p:nvSpPr>
        <p:spPr>
          <a:xfrm>
            <a:off x="4583189" y="4378927"/>
            <a:ext cx="16186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Plated pads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255193" y="78614"/>
            <a:ext cx="4445729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ACF Hybridisation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53354" y="358164"/>
            <a:ext cx="2928410" cy="386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34195" y="882375"/>
            <a:ext cx="4257805" cy="476374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6"/>
          <p:cNvSpPr/>
          <p:nvPr/>
        </p:nvSpPr>
        <p:spPr>
          <a:xfrm>
            <a:off x="8629052" y="613366"/>
            <a:ext cx="286809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Island-Like Device - 6x8 Matrix - ACF</a:t>
            </a:r>
            <a:endParaRPr/>
          </a:p>
        </p:txBody>
      </p:sp>
      <p:cxnSp>
        <p:nvCxnSpPr>
          <p:cNvPr id="225" name="Google Shape;225;p6"/>
          <p:cNvCxnSpPr/>
          <p:nvPr/>
        </p:nvCxnSpPr>
        <p:spPr>
          <a:xfrm rot="10800000">
            <a:off x="7818080" y="3078906"/>
            <a:ext cx="784495" cy="223551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26" name="Google Shape;226;p6"/>
          <p:cNvSpPr/>
          <p:nvPr/>
        </p:nvSpPr>
        <p:spPr>
          <a:xfrm>
            <a:off x="8602574" y="2886216"/>
            <a:ext cx="332516" cy="2072194"/>
          </a:xfrm>
          <a:prstGeom prst="rect">
            <a:avLst/>
          </a:prstGeom>
          <a:noFill/>
          <a:ln cap="flat" cmpd="sng" w="158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PNHE — Cat OPIDoR" id="227" name="Google Shape;22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6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235" name="Google Shape;235;p7"/>
          <p:cNvSpPr/>
          <p:nvPr/>
        </p:nvSpPr>
        <p:spPr>
          <a:xfrm>
            <a:off x="255194" y="688214"/>
            <a:ext cx="4373088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Testing Steps:</a:t>
            </a:r>
            <a:endParaRPr b="0" i="0" sz="1800" u="none" cap="none" strike="noStrike">
              <a:solidFill>
                <a:srgbClr val="02112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rgbClr val="021127"/>
                </a:solidFill>
                <a:latin typeface="Calibri"/>
                <a:ea typeface="Calibri"/>
                <a:cs typeface="Calibri"/>
                <a:sym typeface="Calibri"/>
              </a:rPr>
              <a:t>Before Thermal cycling.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Thermal cycling  </a:t>
            </a:r>
            <a:endParaRPr/>
          </a:p>
          <a:p>
            <a:pPr indent="-342900" lvl="3" marL="12573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Noto Sans Symbols"/>
              <a:buChar char="▪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TC’s : 40°C → -45°C in 30mins, at each target value → 15mins dwell time.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1st cycle of irradiation (1.81 × 10¹⁴ neq/cm² and 1.2 × 10¹⁵ neq/cm²)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2nd cycle of irradiation up to 5.37 x 10¹⁶ neq/cm².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Irradiation is ongoing.</a:t>
            </a:r>
            <a:endParaRPr b="1" i="0" sz="18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Electrical Characterisations: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Evaluate the access lines resistances for ACP/ACF assemblies.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Connectivety (</a:t>
            </a:r>
            <a:r>
              <a:rPr b="1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Open</a:t>
            </a: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b="1" i="0" lang="fr-FR" sz="1800" u="none" cap="none" strike="noStrik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Connected</a:t>
            </a: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resistance per connection and yield.</a:t>
            </a:r>
            <a:endParaRPr/>
          </a:p>
          <a:p>
            <a:pPr indent="-3429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AutoNum type="arabicPeriod"/>
            </a:pPr>
            <a:r>
              <a:rPr b="0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Overall resistance on full chain.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2" marL="8001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2" marL="800100" marR="0" rtl="0" algn="l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None/>
            </a:pPr>
            <a:r>
              <a:t/>
            </a:r>
            <a:endParaRPr b="1" i="0" sz="1800" u="sng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7435363" y="1688709"/>
            <a:ext cx="2682233" cy="5743135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s://mattermost.web.cern.ch/api/v4/files/du3izmec4tgddyyjfb5r4q446a/preview" id="237" name="Google Shape;237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7"/>
          <p:cNvPicPr preferRelativeResize="0"/>
          <p:nvPr/>
        </p:nvPicPr>
        <p:blipFill rotWithShape="1">
          <a:blip r:embed="rId4">
            <a:alphaModFix/>
          </a:blip>
          <a:srcRect b="15732" l="3052" r="2497" t="11273"/>
          <a:stretch/>
        </p:blipFill>
        <p:spPr>
          <a:xfrm>
            <a:off x="6424537" y="850455"/>
            <a:ext cx="5223510" cy="22707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7"/>
          <p:cNvCxnSpPr/>
          <p:nvPr/>
        </p:nvCxnSpPr>
        <p:spPr>
          <a:xfrm rot="10800000">
            <a:off x="5889648" y="987526"/>
            <a:ext cx="627529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" name="Google Shape;240;p7"/>
          <p:cNvSpPr txBox="1"/>
          <p:nvPr/>
        </p:nvSpPr>
        <p:spPr>
          <a:xfrm>
            <a:off x="5765297" y="735628"/>
            <a:ext cx="59051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40°C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p7"/>
          <p:cNvCxnSpPr/>
          <p:nvPr/>
        </p:nvCxnSpPr>
        <p:spPr>
          <a:xfrm rot="10800000">
            <a:off x="5941328" y="3014991"/>
            <a:ext cx="627529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2" name="Google Shape;242;p7"/>
          <p:cNvSpPr txBox="1"/>
          <p:nvPr/>
        </p:nvSpPr>
        <p:spPr>
          <a:xfrm>
            <a:off x="5765297" y="2739688"/>
            <a:ext cx="59051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-45°C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 txBox="1"/>
          <p:nvPr/>
        </p:nvSpPr>
        <p:spPr>
          <a:xfrm>
            <a:off x="6839022" y="597128"/>
            <a:ext cx="38817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Thermal Cycling in LPNHE Climate Chamber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6176566" y="5901393"/>
            <a:ext cx="57602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ACP/ACF assemblies mounted and prepared for irradiation at IRRAD/CERN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7"/>
          <p:cNvSpPr/>
          <p:nvPr/>
        </p:nvSpPr>
        <p:spPr>
          <a:xfrm rot="-5400000">
            <a:off x="7659871" y="2703048"/>
            <a:ext cx="1175038" cy="4946807"/>
          </a:xfrm>
          <a:prstGeom prst="rect">
            <a:avLst/>
          </a:prstGeom>
          <a:noFill/>
          <a:ln cap="flat" cmpd="sng" w="158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"/>
          <p:cNvSpPr/>
          <p:nvPr/>
        </p:nvSpPr>
        <p:spPr>
          <a:xfrm rot="-5400000">
            <a:off x="8049348" y="1062526"/>
            <a:ext cx="1175038" cy="5743137"/>
          </a:xfrm>
          <a:prstGeom prst="rect">
            <a:avLst/>
          </a:prstGeom>
          <a:noFill/>
          <a:ln cap="flat" cmpd="sng" w="158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5197407" y="4991785"/>
            <a:ext cx="7262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 ACP’s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7"/>
          <p:cNvSpPr/>
          <p:nvPr/>
        </p:nvSpPr>
        <p:spPr>
          <a:xfrm>
            <a:off x="5197407" y="3838900"/>
            <a:ext cx="70878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5 ACF’s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4451372" y="2412921"/>
            <a:ext cx="225248" cy="1398629"/>
          </a:xfrm>
          <a:prstGeom prst="rightBrace">
            <a:avLst>
              <a:gd fmla="val 0" name="adj1"/>
              <a:gd fmla="val 50000" name="adj2"/>
            </a:avLst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 rot="-5400000">
            <a:off x="3746265" y="2893576"/>
            <a:ext cx="22092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@IRRAD/CERN (24 GeV p+)</a:t>
            </a:r>
            <a:endParaRPr b="1"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255194" y="78614"/>
            <a:ext cx="7578752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PNHE — Cat OPIDoR" id="252" name="Google Shape;25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8"/>
          <p:cNvGraphicFramePr/>
          <p:nvPr/>
        </p:nvGraphicFramePr>
        <p:xfrm>
          <a:off x="487680" y="1036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{CF723D61-43BC-4175-B215-03C2701ED542}</a:tableStyleId>
              </a:tblPr>
              <a:tblGrid>
                <a:gridCol w="2682250"/>
                <a:gridCol w="1584950"/>
                <a:gridCol w="2255525"/>
                <a:gridCol w="2255525"/>
                <a:gridCol w="2194550"/>
              </a:tblGrid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Sample ID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Thermal Cycling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1st step (neq/cm²)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step (neq/cm²)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fluence (neq/cm²)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</a:tr>
              <a:tr h="3901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 (no thermal cycling)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 hMerge="1"/>
                <a:tc hMerge="1"/>
                <a:tc hMerge="1"/>
                <a:tc hMerge="1"/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ACF-SET-007681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fr-FR" sz="1600" u="sng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 irradiated</a:t>
                      </a:r>
                      <a:endParaRPr b="1" i="0" sz="1600" u="sng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5.56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ACF-SET-007682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1.81 x 10¹⁴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5.56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ACF-SET-007683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1.81 x 10¹⁴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5.56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ACF-SET-007684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1.81 x 10¹⁴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5.56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ACF-SET-007685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b="1"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1.81 x 10¹⁴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5.56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390150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ACP (10 thermal cycles)</a:t>
                      </a:r>
                      <a:endParaRPr b="1" sz="16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155"/>
                    </a:solidFill>
                  </a:tcPr>
                </a:tc>
                <a:tc hMerge="1"/>
                <a:tc hMerge="1"/>
                <a:tc hMerge="1"/>
                <a:tc hMerge="1"/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ACP-SET-007686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6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007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Yes, 10 TC’s</a:t>
                      </a:r>
                      <a:endParaRPr b="1" sz="1600" u="none" cap="none" strike="noStrike">
                        <a:solidFill>
                          <a:srgbClr val="0076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6.39 × 10¹⁶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ACP-SET-007687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6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007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Yes, 10 TC’s</a:t>
                      </a:r>
                      <a:endParaRPr b="1" sz="1600" u="none" cap="none" strike="noStrike">
                        <a:solidFill>
                          <a:srgbClr val="0076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6.39 × 10¹⁶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ACP-SET-007688 </a:t>
                      </a: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(spiky Particle)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6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007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Yes, 10 TC’s</a:t>
                      </a:r>
                      <a:endParaRPr b="1" sz="1600" u="none" cap="none" strike="noStrike">
                        <a:solidFill>
                          <a:srgbClr val="0076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6.39 × 10¹⁶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  <a:tr h="390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ACP-SET-007689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600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rgbClr val="0076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Yes, 10 TC’s</a:t>
                      </a:r>
                      <a:endParaRPr b="1" sz="1600" u="none" cap="none" strike="noStrike">
                        <a:solidFill>
                          <a:srgbClr val="0076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1.2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5.37 × 10¹⁵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fr-FR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6.39 × 10¹⁶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259" name="Google Shape;259;p8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260" name="Google Shape;260;p8"/>
          <p:cNvSpPr/>
          <p:nvPr/>
        </p:nvSpPr>
        <p:spPr>
          <a:xfrm>
            <a:off x="255194" y="78614"/>
            <a:ext cx="9222914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- Summary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PNHE — Cat OPIDoR"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46179"/>
            <a:ext cx="10434071" cy="477549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9"/>
          <p:cNvSpPr/>
          <p:nvPr/>
        </p:nvSpPr>
        <p:spPr>
          <a:xfrm>
            <a:off x="11849706" y="6422711"/>
            <a:ext cx="221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  <p:sp>
        <p:nvSpPr>
          <p:cNvPr id="269" name="Google Shape;269;p9"/>
          <p:cNvSpPr/>
          <p:nvPr/>
        </p:nvSpPr>
        <p:spPr>
          <a:xfrm>
            <a:off x="255195" y="710307"/>
            <a:ext cx="814146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resistance remains stable during irradiation; a few scattered points are attributed to measurement fluctuations.</a:t>
            </a:r>
            <a:endParaRPr/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resistance contribution from the access lines is reproducible across all pads.</a:t>
            </a:r>
            <a:endParaRPr b="1" sz="1800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255195" y="47669"/>
            <a:ext cx="9222914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(ACP) </a:t>
            </a:r>
            <a:endParaRPr/>
          </a:p>
        </p:txBody>
      </p:sp>
      <p:pic>
        <p:nvPicPr>
          <p:cNvPr id="271" name="Google Shape;2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10169" y="1040717"/>
            <a:ext cx="1881831" cy="4402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272" name="Google Shape;27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63243"/>
            <a:ext cx="5741954" cy="356146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0"/>
          <p:cNvSpPr/>
          <p:nvPr/>
        </p:nvSpPr>
        <p:spPr>
          <a:xfrm>
            <a:off x="11693769" y="6422711"/>
            <a:ext cx="5627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280" name="Google Shape;280;p10"/>
          <p:cNvSpPr/>
          <p:nvPr/>
        </p:nvSpPr>
        <p:spPr>
          <a:xfrm>
            <a:off x="186267" y="767255"/>
            <a:ext cx="769164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Connectivity Status and resistance per connection</a:t>
            </a:r>
            <a:endParaRPr b="1" i="0" sz="18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400 ACP connections with only one open connection </a:t>
            </a:r>
            <a:r>
              <a:rPr b="0" i="0" lang="fr-FR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(seen before TC)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99,75% connectivity yield after 6.39 × 10¹⁶ (neq/cm²).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number of pads covered with glue due to squeeze-out, no measurement was possible on glued covered pads.</a:t>
            </a:r>
            <a:endParaRPr/>
          </a:p>
        </p:txBody>
      </p:sp>
      <p:pic>
        <p:nvPicPr>
          <p:cNvPr id="281" name="Google Shape;28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86404" y="2634585"/>
            <a:ext cx="6505595" cy="341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0"/>
          <p:cNvPicPr preferRelativeResize="0"/>
          <p:nvPr/>
        </p:nvPicPr>
        <p:blipFill rotWithShape="1">
          <a:blip r:embed="rId5">
            <a:alphaModFix/>
          </a:blip>
          <a:srcRect b="798" l="5695" r="19362" t="1274"/>
          <a:stretch/>
        </p:blipFill>
        <p:spPr>
          <a:xfrm>
            <a:off x="8658077" y="759017"/>
            <a:ext cx="2454628" cy="180422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0"/>
          <p:cNvSpPr/>
          <p:nvPr/>
        </p:nvSpPr>
        <p:spPr>
          <a:xfrm rot="-164384">
            <a:off x="8673625" y="1297297"/>
            <a:ext cx="2551170" cy="711637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0"/>
          <p:cNvSpPr txBox="1"/>
          <p:nvPr/>
        </p:nvSpPr>
        <p:spPr>
          <a:xfrm rot="-197453">
            <a:off x="8748857" y="1031349"/>
            <a:ext cx="23535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Top pads covered with glue</a:t>
            </a:r>
            <a:endParaRPr sz="1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0"/>
          <p:cNvSpPr/>
          <p:nvPr/>
        </p:nvSpPr>
        <p:spPr>
          <a:xfrm>
            <a:off x="255193" y="78614"/>
            <a:ext cx="10919829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(ACP) - Summary</a:t>
            </a:r>
            <a:endParaRPr/>
          </a:p>
        </p:txBody>
      </p:sp>
      <p:pic>
        <p:nvPicPr>
          <p:cNvPr id="286" name="Google Shape;286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6404" y="2402224"/>
            <a:ext cx="6476892" cy="38835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287" name="Google Shape;287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0"/>
          <p:cNvSpPr/>
          <p:nvPr/>
        </p:nvSpPr>
        <p:spPr>
          <a:xfrm>
            <a:off x="1146627" y="2554451"/>
            <a:ext cx="43518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93361"/>
            <a:ext cx="9478108" cy="47031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295" name="Google Shape;2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1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1"/>
          <p:cNvSpPr/>
          <p:nvPr/>
        </p:nvSpPr>
        <p:spPr>
          <a:xfrm>
            <a:off x="186267" y="767255"/>
            <a:ext cx="67596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Testsed assemblies</a:t>
            </a:r>
            <a:endParaRPr b="0" i="0" sz="18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 ranges of resistance values, classified into two regions.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matrix identifies connection state direction.</a:t>
            </a:r>
            <a:endParaRPr/>
          </a:p>
        </p:txBody>
      </p:sp>
      <p:pic>
        <p:nvPicPr>
          <p:cNvPr id="299" name="Google Shape;29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99840" y="1805768"/>
            <a:ext cx="4692160" cy="42164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" name="Google Shape;300;p11"/>
          <p:cNvCxnSpPr/>
          <p:nvPr/>
        </p:nvCxnSpPr>
        <p:spPr>
          <a:xfrm>
            <a:off x="8899892" y="6174628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1" name="Google Shape;301;p11"/>
          <p:cNvSpPr/>
          <p:nvPr/>
        </p:nvSpPr>
        <p:spPr>
          <a:xfrm>
            <a:off x="9155714" y="5820831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255193" y="78614"/>
            <a:ext cx="10919829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308" name="Google Shape;30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2877" y="1210154"/>
            <a:ext cx="3975032" cy="3966937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/>
          <p:nvPr/>
        </p:nvSpPr>
        <p:spPr>
          <a:xfrm>
            <a:off x="199914" y="1210154"/>
            <a:ext cx="4416048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 5 irradiated assemblies 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192 measurements (48 pad paris/device).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connection pairs remain in their original state after irradiation (Matrix diagonal).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state stability is high </a:t>
            </a: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(~84%) 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matrix diagonal.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degradation after irradiation is observed.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recovery/improvement of open connections – or </a:t>
            </a:r>
            <a:r>
              <a:rPr b="0" i="0" lang="fr-FR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to measurement fluctuation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285750" lvl="3" marL="12001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→ Good: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22 (9,7%)</a:t>
            </a:r>
            <a:endParaRPr/>
          </a:p>
          <a:p>
            <a:pPr indent="-285750" lvl="3" marL="12001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→ Open: </a:t>
            </a: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(7.1%)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255193" y="311874"/>
            <a:ext cx="12027661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 - Summary</a:t>
            </a:r>
            <a:endParaRPr/>
          </a:p>
        </p:txBody>
      </p:sp>
      <p:cxnSp>
        <p:nvCxnSpPr>
          <p:cNvPr id="314" name="Google Shape;314;p12"/>
          <p:cNvCxnSpPr/>
          <p:nvPr/>
        </p:nvCxnSpPr>
        <p:spPr>
          <a:xfrm>
            <a:off x="7622084" y="5481797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15" name="Google Shape;315;p12"/>
          <p:cNvSpPr/>
          <p:nvPr/>
        </p:nvSpPr>
        <p:spPr>
          <a:xfrm>
            <a:off x="7877906" y="5128000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PNHE — Cat OPIDoR" id="316" name="Google Shape;31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7593" y="2620080"/>
            <a:ext cx="5981276" cy="3714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7822" y="572693"/>
            <a:ext cx="5453186" cy="554941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3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/>
          </a:p>
        </p:txBody>
      </p:sp>
      <p:sp>
        <p:nvSpPr>
          <p:cNvPr id="325" name="Google Shape;325;p13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257621" y="701776"/>
            <a:ext cx="702332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 5 irradiated assemblies summary 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 correlation of open connection in Group 4 Islands that is consistent in the three stages. 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other clear dependences on the connection length in Group 1,2,3,5,6.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0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fraction of open connections tends to be stable for all other groups in the three testing stages.</a:t>
            </a:r>
            <a:endParaRPr/>
          </a:p>
        </p:txBody>
      </p:sp>
      <p:pic>
        <p:nvPicPr>
          <p:cNvPr descr="LPNHE — Cat OPIDoR" id="327" name="Google Shape;32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00503" y="47669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3"/>
          <p:cNvSpPr/>
          <p:nvPr/>
        </p:nvSpPr>
        <p:spPr>
          <a:xfrm>
            <a:off x="255193" y="78614"/>
            <a:ext cx="10919829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 - Summary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333" name="Google Shape;33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4"/>
          <p:cNvSpPr/>
          <p:nvPr/>
        </p:nvSpPr>
        <p:spPr>
          <a:xfrm>
            <a:off x="4680731" y="2806211"/>
            <a:ext cx="2830537" cy="12455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4"/>
          <p:cNvSpPr/>
          <p:nvPr/>
        </p:nvSpPr>
        <p:spPr>
          <a:xfrm>
            <a:off x="250285" y="674399"/>
            <a:ext cx="11686521" cy="5847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 4 ACP - thermal cycled and irradiated daisy chains  assembled and studied: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Excellent electrical connectivity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with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99.75% connectivity yield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before/after 6.39 × 10¹⁶ neq/cm², indicating no degradation due to environmental or irradiation tests. 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Pad-to-pad resistance remained stable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with an overall access line resistance of approximately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 Ω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across the full chain.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While the initial results are promising, a larger statistical sample is required to confirm the observed performance and to eliminate discrepancies.  </a:t>
            </a:r>
            <a:endParaRPr/>
          </a:p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Arial"/>
              <a:buChar char="•"/>
            </a:pPr>
            <a:r>
              <a:rPr b="1" i="0" lang="fr-FR" sz="18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ACF -  irradiated assemblies assembled and studied: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majority of connections remained in the same electrical state after irradiation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with an overall state stability of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~84%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small fraction of connections changed state, with both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→ Open (7.1%)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→ Good (9.7%)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transitions, suggesting that part of these variations may be related to </a:t>
            </a:r>
            <a:r>
              <a:rPr b="1" i="0" lang="fr-FR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measurement fluctuations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correlation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was found between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connection length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electrical performance.</a:t>
            </a:r>
            <a:endParaRPr/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 irradiated assemblies are required to improve the statistical significance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these observations and confirm the identified trends. </a:t>
            </a:r>
            <a:endParaRPr/>
          </a:p>
          <a:p>
            <a:pPr indent="0" lvl="2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34290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800"/>
              <a:buFont typeface="Calibri"/>
              <a:buChar char="→"/>
            </a:pPr>
            <a:r>
              <a:rPr b="1" i="0" lang="fr-F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Future work: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Extend the irradiation campaign.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 measurements stability.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samples (better statistics).</a:t>
            </a:r>
            <a:endParaRPr/>
          </a:p>
          <a:p>
            <a:pPr indent="-2857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Disassembling selected assemblies to </a:t>
            </a:r>
            <a:r>
              <a:rPr b="1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failure mechanisms</a:t>
            </a: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(electrical or microscopic characterization).</a:t>
            </a:r>
            <a:endParaRPr/>
          </a:p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4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/>
          </a:p>
        </p:txBody>
      </p:sp>
      <p:sp>
        <p:nvSpPr>
          <p:cNvPr id="337" name="Google Shape;337;p14"/>
          <p:cNvSpPr/>
          <p:nvPr/>
        </p:nvSpPr>
        <p:spPr>
          <a:xfrm>
            <a:off x="255193" y="78614"/>
            <a:ext cx="10919829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6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Conclusions and future work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342" name="Google Shape;3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5"/>
          <p:cNvSpPr/>
          <p:nvPr/>
        </p:nvSpPr>
        <p:spPr>
          <a:xfrm>
            <a:off x="4680731" y="2806211"/>
            <a:ext cx="2830537" cy="12455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Thanks ☺</a:t>
            </a:r>
            <a:endParaRPr b="1" sz="54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348" name="Google Shape;34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6"/>
          <p:cNvSpPr/>
          <p:nvPr/>
        </p:nvSpPr>
        <p:spPr>
          <a:xfrm>
            <a:off x="4680731" y="2806211"/>
            <a:ext cx="2830537" cy="12455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Backup</a:t>
            </a:r>
            <a:endParaRPr b="1" sz="54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355" name="Google Shape;35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7"/>
          <p:cNvSpPr/>
          <p:nvPr/>
        </p:nvSpPr>
        <p:spPr>
          <a:xfrm>
            <a:off x="186267" y="767255"/>
            <a:ext cx="741145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Pad-to-pad resistance evaluation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2-Pad and 10-Pad Segmentation </a:t>
            </a:r>
            <a:r>
              <a:rPr b="0" i="0" lang="fr-FR" sz="1600" u="none" cap="none" strike="noStrike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measurements.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access lines resistance: 32Ω </a:t>
            </a:r>
            <a:r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(From Pad 1 to Pad 100).</a:t>
            </a:r>
            <a:endParaRPr/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(ACP) </a:t>
            </a:r>
            <a:endParaRPr/>
          </a:p>
        </p:txBody>
      </p:sp>
      <p:sp>
        <p:nvSpPr>
          <p:cNvPr id="358" name="Google Shape;358;p17"/>
          <p:cNvSpPr/>
          <p:nvPr/>
        </p:nvSpPr>
        <p:spPr>
          <a:xfrm>
            <a:off x="11707448" y="6422711"/>
            <a:ext cx="4652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/>
          </a:p>
        </p:txBody>
      </p:sp>
      <p:pic>
        <p:nvPicPr>
          <p:cNvPr id="359" name="Google Shape;3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549721"/>
            <a:ext cx="9110031" cy="4150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1620615"/>
            <a:ext cx="9067800" cy="4150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366" name="Google Shape;36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8"/>
          <p:cNvSpPr/>
          <p:nvPr/>
        </p:nvSpPr>
        <p:spPr>
          <a:xfrm>
            <a:off x="11605846" y="6422711"/>
            <a:ext cx="4652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/>
          </a:p>
        </p:txBody>
      </p:sp>
      <p:sp>
        <p:nvSpPr>
          <p:cNvPr id="368" name="Google Shape;368;p18"/>
          <p:cNvSpPr/>
          <p:nvPr/>
        </p:nvSpPr>
        <p:spPr>
          <a:xfrm>
            <a:off x="186267" y="767255"/>
            <a:ext cx="741145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Pad-to-pad resistance evaluation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2-Pad and 10-Pad Segmentation </a:t>
            </a:r>
            <a:r>
              <a:rPr b="0" i="0" lang="fr-FR" sz="1600" u="none" cap="none" strike="noStrike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measurements.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access lines resistance: 32Ω </a:t>
            </a:r>
            <a:r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(From Pad 1 to Pad 100).</a:t>
            </a:r>
            <a:endParaRPr/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(ACP)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20615"/>
            <a:ext cx="9067800" cy="4150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376" name="Google Shape;37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9"/>
          <p:cNvSpPr/>
          <p:nvPr/>
        </p:nvSpPr>
        <p:spPr>
          <a:xfrm>
            <a:off x="186267" y="767255"/>
            <a:ext cx="741145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Pad-to-pad resistance evaluation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2-Pad and 10-Pad Segmentation </a:t>
            </a:r>
            <a:r>
              <a:rPr b="0" i="0" lang="fr-FR" sz="1600" u="none" cap="none" strike="noStrike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measurements.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access lines resistance: 32Ω </a:t>
            </a:r>
            <a:r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(From Pad 1 to Pad 100).</a:t>
            </a:r>
            <a:endParaRPr/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9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(ACP) </a:t>
            </a:r>
            <a:endParaRPr/>
          </a:p>
        </p:txBody>
      </p:sp>
      <p:sp>
        <p:nvSpPr>
          <p:cNvPr id="379" name="Google Shape;379;p19"/>
          <p:cNvSpPr/>
          <p:nvPr/>
        </p:nvSpPr>
        <p:spPr>
          <a:xfrm>
            <a:off x="11690514" y="6422711"/>
            <a:ext cx="4652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32631"/>
            <a:ext cx="6454654" cy="32028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PNHE — Cat OPIDoR" id="386" name="Google Shape;38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0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0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</a:t>
            </a:r>
            <a:endParaRPr b="1" sz="2933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0"/>
          <p:cNvSpPr/>
          <p:nvPr/>
        </p:nvSpPr>
        <p:spPr>
          <a:xfrm>
            <a:off x="186267" y="767255"/>
            <a:ext cx="675965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Testsed assemblies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 ranges of resistance values, classified into two regions.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matrix identifies connection state direction.</a:t>
            </a:r>
            <a:endParaRPr/>
          </a:p>
        </p:txBody>
      </p:sp>
      <p:pic>
        <p:nvPicPr>
          <p:cNvPr id="390" name="Google Shape;39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4850" y="2402040"/>
            <a:ext cx="2957150" cy="26573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1" name="Google Shape;391;p20"/>
          <p:cNvCxnSpPr/>
          <p:nvPr/>
        </p:nvCxnSpPr>
        <p:spPr>
          <a:xfrm>
            <a:off x="9751274" y="5415326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92" name="Google Shape;39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38892" y="1294687"/>
            <a:ext cx="2795954" cy="4686776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0"/>
          <p:cNvSpPr/>
          <p:nvPr/>
        </p:nvSpPr>
        <p:spPr>
          <a:xfrm>
            <a:off x="10007096" y="5059387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0"/>
          <p:cNvSpPr/>
          <p:nvPr/>
        </p:nvSpPr>
        <p:spPr>
          <a:xfrm>
            <a:off x="11698982" y="6422711"/>
            <a:ext cx="4652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/>
          </a:p>
        </p:txBody>
      </p:sp>
      <p:graphicFrame>
        <p:nvGraphicFramePr>
          <p:cNvPr id="395" name="Google Shape;395;p20"/>
          <p:cNvGraphicFramePr/>
          <p:nvPr/>
        </p:nvGraphicFramePr>
        <p:xfrm>
          <a:off x="10677531" y="765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{25FCFF1C-C535-4100-ACFE-E91D0BEFCE29}</a:tableStyleId>
              </a:tblPr>
              <a:tblGrid>
                <a:gridCol w="787400"/>
              </a:tblGrid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100" u="none" cap="none" strike="noStrike"/>
                        <a:t>32Ω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100" u="none" cap="none" strike="noStrike"/>
                        <a:t>29.2Ω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100" u="none" cap="none" strike="noStrike"/>
                        <a:t>24.1Ω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100" u="none" cap="none" strike="noStrike"/>
                        <a:t>14.8Ω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100" u="none" cap="none" strike="noStrike"/>
                        <a:t>8.6Ω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18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fr-FR" sz="1100" u="none" cap="none" strike="noStrike"/>
                        <a:t>5.4Ω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</a:tbl>
          </a:graphicData>
        </a:graphic>
      </p:graphicFrame>
      <p:cxnSp>
        <p:nvCxnSpPr>
          <p:cNvPr id="396" name="Google Shape;396;p20"/>
          <p:cNvCxnSpPr/>
          <p:nvPr/>
        </p:nvCxnSpPr>
        <p:spPr>
          <a:xfrm rot="10800000">
            <a:off x="10520702" y="765838"/>
            <a:ext cx="0" cy="1120676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97" name="Google Shape;397;p20"/>
          <p:cNvSpPr/>
          <p:nvPr/>
        </p:nvSpPr>
        <p:spPr>
          <a:xfrm rot="-5400000">
            <a:off x="9811320" y="1095054"/>
            <a:ext cx="819455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Island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Resistances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403" name="Google Shape;40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1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1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1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</a:t>
            </a:r>
            <a:endParaRPr b="1" sz="2933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1"/>
          <p:cNvSpPr/>
          <p:nvPr/>
        </p:nvSpPr>
        <p:spPr>
          <a:xfrm>
            <a:off x="186267" y="767255"/>
            <a:ext cx="675965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Testsed assemblies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 ranges of resistance values, classified into two regions.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matrix identifies connection state direction.</a:t>
            </a:r>
            <a:endParaRPr/>
          </a:p>
        </p:txBody>
      </p:sp>
      <p:pic>
        <p:nvPicPr>
          <p:cNvPr id="408" name="Google Shape;4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8708" y="2490067"/>
            <a:ext cx="2913075" cy="26177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21"/>
          <p:cNvCxnSpPr/>
          <p:nvPr/>
        </p:nvCxnSpPr>
        <p:spPr>
          <a:xfrm>
            <a:off x="9594487" y="5461604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10" name="Google Shape;410;p21"/>
          <p:cNvSpPr/>
          <p:nvPr/>
        </p:nvSpPr>
        <p:spPr>
          <a:xfrm>
            <a:off x="9850309" y="5107807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4652" y="1312336"/>
            <a:ext cx="2732546" cy="4580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2250" y="1871076"/>
            <a:ext cx="6471138" cy="3211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418" name="Google Shape;4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2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2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2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</a:t>
            </a:r>
            <a:endParaRPr b="1" sz="2933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2"/>
          <p:cNvSpPr/>
          <p:nvPr/>
        </p:nvSpPr>
        <p:spPr>
          <a:xfrm>
            <a:off x="186267" y="767255"/>
            <a:ext cx="675965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Testsed assemblies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 ranges of resistance values, classified into two regions.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matrix identifies connection state direction.</a:t>
            </a:r>
            <a:endParaRPr/>
          </a:p>
        </p:txBody>
      </p:sp>
      <p:pic>
        <p:nvPicPr>
          <p:cNvPr id="423" name="Google Shape;42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250" y="1932631"/>
            <a:ext cx="6456902" cy="3204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1138" y="1312336"/>
            <a:ext cx="2732541" cy="458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75279" y="2490067"/>
            <a:ext cx="2968339" cy="2667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6" name="Google Shape;426;p22"/>
          <p:cNvCxnSpPr/>
          <p:nvPr/>
        </p:nvCxnSpPr>
        <p:spPr>
          <a:xfrm>
            <a:off x="9594487" y="5461604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7" name="Google Shape;427;p22"/>
          <p:cNvSpPr/>
          <p:nvPr/>
        </p:nvSpPr>
        <p:spPr>
          <a:xfrm>
            <a:off x="9850309" y="5107807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PNHE — Cat OPIDoR" id="433" name="Google Shape;4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71" y="5770787"/>
            <a:ext cx="1091497" cy="5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3"/>
          <p:cNvSpPr/>
          <p:nvPr/>
        </p:nvSpPr>
        <p:spPr>
          <a:xfrm>
            <a:off x="11704320" y="6422711"/>
            <a:ext cx="48768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3"/>
          <p:cNvSpPr/>
          <p:nvPr/>
        </p:nvSpPr>
        <p:spPr>
          <a:xfrm>
            <a:off x="186267" y="767255"/>
            <a:ext cx="62848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1" marL="7429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3"/>
          <p:cNvSpPr/>
          <p:nvPr/>
        </p:nvSpPr>
        <p:spPr>
          <a:xfrm>
            <a:off x="487680" y="243840"/>
            <a:ext cx="112166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933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Aging Studies and Measurements (ACF)</a:t>
            </a:r>
            <a:endParaRPr b="1" sz="2933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3"/>
          <p:cNvSpPr/>
          <p:nvPr/>
        </p:nvSpPr>
        <p:spPr>
          <a:xfrm>
            <a:off x="186267" y="767255"/>
            <a:ext cx="675965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224F76"/>
                </a:solidFill>
                <a:latin typeface="Calibri"/>
                <a:ea typeface="Calibri"/>
                <a:cs typeface="Calibri"/>
                <a:sym typeface="Calibri"/>
              </a:rPr>
              <a:t>5 Testsed assemblies</a:t>
            </a:r>
            <a:endParaRPr b="1" i="0" sz="2000" u="none" cap="none" strike="noStrike">
              <a:solidFill>
                <a:srgbClr val="224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Broad ranges of resistance values, classified into two regions.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742950" marR="0" rtl="0" algn="just">
              <a:spcBef>
                <a:spcPts val="0"/>
              </a:spcBef>
              <a:spcAft>
                <a:spcPts val="0"/>
              </a:spcAft>
              <a:buClr>
                <a:srgbClr val="021127"/>
              </a:buClr>
              <a:buSzPts val="1600"/>
              <a:buFont typeface="Arial"/>
              <a:buChar char="•"/>
            </a:pPr>
            <a:r>
              <a:rPr b="0" i="0" lang="fr-F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matrix identifies connection state direction.</a:t>
            </a:r>
            <a:endParaRPr/>
          </a:p>
        </p:txBody>
      </p:sp>
      <p:pic>
        <p:nvPicPr>
          <p:cNvPr id="438" name="Google Shape;43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8736" y="1932630"/>
            <a:ext cx="6456902" cy="3204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4652" y="1312336"/>
            <a:ext cx="2779027" cy="4658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03679" y="2490067"/>
            <a:ext cx="2988321" cy="26853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23"/>
          <p:cNvCxnSpPr/>
          <p:nvPr/>
        </p:nvCxnSpPr>
        <p:spPr>
          <a:xfrm>
            <a:off x="9594487" y="5461604"/>
            <a:ext cx="2160830" cy="0"/>
          </a:xfrm>
          <a:prstGeom prst="straightConnector1">
            <a:avLst/>
          </a:prstGeom>
          <a:noFill/>
          <a:ln cap="flat" cmpd="sng" w="57150">
            <a:solidFill>
              <a:srgbClr val="1E293B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2" name="Google Shape;442;p23"/>
          <p:cNvSpPr/>
          <p:nvPr/>
        </p:nvSpPr>
        <p:spPr>
          <a:xfrm>
            <a:off x="9850309" y="5107807"/>
            <a:ext cx="1457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transition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étrospective">
  <a:themeElements>
    <a:clrScheme name="Blue Warm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2026-06-17T07:12:30Z</dcterms:created>
  <dc:creator>yahya khwaira</dc:creator>
</cp:coreProperties>
</file>