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18"/>
  </p:notesMasterIdLst>
  <p:sldIdLst>
    <p:sldId id="256" r:id="rId3"/>
    <p:sldId id="289" r:id="rId4"/>
    <p:sldId id="378" r:id="rId5"/>
    <p:sldId id="379" r:id="rId6"/>
    <p:sldId id="447" r:id="rId7"/>
    <p:sldId id="351" r:id="rId8"/>
    <p:sldId id="359" r:id="rId9"/>
    <p:sldId id="347" r:id="rId10"/>
    <p:sldId id="348" r:id="rId11"/>
    <p:sldId id="357" r:id="rId12"/>
    <p:sldId id="321" r:id="rId13"/>
    <p:sldId id="346" r:id="rId14"/>
    <p:sldId id="350" r:id="rId15"/>
    <p:sldId id="360" r:id="rId16"/>
    <p:sldId id="27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2C13"/>
    <a:srgbClr val="F7CBC1"/>
    <a:srgbClr val="F4B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5BE263C-DBD7-4A20-BB59-AAB30ACAA65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ile medio 3 - 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13" autoAdjust="0"/>
    <p:restoredTop sz="95964" autoAdjust="0"/>
  </p:normalViewPr>
  <p:slideViewPr>
    <p:cSldViewPr snapToGrid="0">
      <p:cViewPr varScale="1">
        <p:scale>
          <a:sx n="76" d="100"/>
          <a:sy n="76" d="100"/>
        </p:scale>
        <p:origin x="216" y="9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D6F181-9121-462D-B0DC-CF0F72846BE4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1097875-58F5-446D-BB64-6D81A502E7C0}">
      <dgm:prSet custT="1"/>
      <dgm:spPr>
        <a:solidFill>
          <a:schemeClr val="bg1">
            <a:alpha val="50000"/>
          </a:schemeClr>
        </a:solidFill>
      </dgm:spPr>
      <dgm:t>
        <a:bodyPr/>
        <a:lstStyle/>
        <a:p>
          <a:r>
            <a:rPr lang="en-GB" sz="2000" b="1" dirty="0"/>
            <a:t>10 </a:t>
          </a:r>
          <a:r>
            <a:rPr lang="en-GB" sz="2000" b="0" dirty="0"/>
            <a:t>universities 38.5%</a:t>
          </a:r>
          <a:endParaRPr lang="en-GB" sz="2400" b="1" dirty="0"/>
        </a:p>
      </dgm:t>
    </dgm:pt>
    <dgm:pt modelId="{24796B54-F8B8-4B8F-B66D-0287508BCF79}" type="parTrans" cxnId="{9DCD5EA9-5ADB-44D3-B248-A5AED70E383E}">
      <dgm:prSet/>
      <dgm:spPr/>
      <dgm:t>
        <a:bodyPr/>
        <a:lstStyle/>
        <a:p>
          <a:endParaRPr lang="en-GB" sz="1600"/>
        </a:p>
      </dgm:t>
    </dgm:pt>
    <dgm:pt modelId="{AFA56863-CD7A-455C-9D47-F3CB7F4049C1}" type="sibTrans" cxnId="{9DCD5EA9-5ADB-44D3-B248-A5AED70E383E}">
      <dgm:prSet/>
      <dgm:spPr/>
      <dgm:t>
        <a:bodyPr/>
        <a:lstStyle/>
        <a:p>
          <a:endParaRPr lang="en-GB" sz="1600"/>
        </a:p>
      </dgm:t>
    </dgm:pt>
    <dgm:pt modelId="{CB11B4AE-5608-4B93-9711-085AA7C04170}">
      <dgm:prSet custT="1"/>
      <dgm:spPr>
        <a:solidFill>
          <a:schemeClr val="bg1"/>
        </a:solidFill>
      </dgm:spPr>
      <dgm:t>
        <a:bodyPr/>
        <a:lstStyle/>
        <a:p>
          <a:r>
            <a:rPr lang="en-GB" sz="2000" b="1" dirty="0"/>
            <a:t>16 </a:t>
          </a:r>
          <a:r>
            <a:rPr lang="lv-LV" sz="2000" b="0" dirty="0" err="1"/>
            <a:t>Deep</a:t>
          </a:r>
          <a:r>
            <a:rPr lang="lv-LV" sz="2000" b="0" dirty="0"/>
            <a:t>-</a:t>
          </a:r>
          <a:r>
            <a:rPr lang="en-US" sz="2000" b="0" dirty="0"/>
            <a:t>T</a:t>
          </a:r>
          <a:r>
            <a:rPr lang="lv-LV" sz="2000" b="0" dirty="0" err="1"/>
            <a:t>ech</a:t>
          </a:r>
          <a:r>
            <a:rPr lang="en-GB" sz="2000" b="0" dirty="0"/>
            <a:t> </a:t>
          </a:r>
        </a:p>
        <a:p>
          <a:r>
            <a:rPr lang="en-GB" sz="2000" dirty="0"/>
            <a:t>38% </a:t>
          </a:r>
        </a:p>
      </dgm:t>
    </dgm:pt>
    <dgm:pt modelId="{3342AE26-882B-4521-A008-73B4F3BD6AA8}" type="parTrans" cxnId="{443B814E-CC37-40AE-A605-B148FACBABBF}">
      <dgm:prSet/>
      <dgm:spPr/>
      <dgm:t>
        <a:bodyPr/>
        <a:lstStyle/>
        <a:p>
          <a:endParaRPr lang="en-GB" sz="1600"/>
        </a:p>
      </dgm:t>
    </dgm:pt>
    <dgm:pt modelId="{DCA7FC08-D713-4F9A-B67E-2BD070B737E3}" type="sibTrans" cxnId="{443B814E-CC37-40AE-A605-B148FACBABBF}">
      <dgm:prSet/>
      <dgm:spPr/>
      <dgm:t>
        <a:bodyPr/>
        <a:lstStyle/>
        <a:p>
          <a:endParaRPr lang="en-GB" sz="1600"/>
        </a:p>
      </dgm:t>
    </dgm:pt>
    <dgm:pt modelId="{A5E4B793-A74B-4D47-893B-5BA6AE975CFB}">
      <dgm:prSet custT="1"/>
      <dgm:spPr>
        <a:solidFill>
          <a:schemeClr val="bg1"/>
        </a:solidFill>
      </dgm:spPr>
      <dgm:t>
        <a:bodyPr/>
        <a:lstStyle/>
        <a:p>
          <a:r>
            <a:rPr lang="en-GB" sz="2000" b="1" dirty="0"/>
            <a:t>6 </a:t>
          </a:r>
          <a:r>
            <a:rPr lang="en-GB" sz="2000" b="0" dirty="0"/>
            <a:t>RI operators  23%</a:t>
          </a:r>
          <a:endParaRPr lang="en-GB" sz="2000" dirty="0"/>
        </a:p>
      </dgm:t>
    </dgm:pt>
    <dgm:pt modelId="{07D3CA13-5785-4D02-BE3C-7F9ECFE7C7C6}" type="parTrans" cxnId="{259654AB-689B-49B5-8D50-9754B66524C8}">
      <dgm:prSet/>
      <dgm:spPr/>
      <dgm:t>
        <a:bodyPr/>
        <a:lstStyle/>
        <a:p>
          <a:endParaRPr lang="en-GB" sz="1600"/>
        </a:p>
      </dgm:t>
    </dgm:pt>
    <dgm:pt modelId="{69A4B05A-3CD6-46EE-A10E-3B78B54B3AC8}" type="sibTrans" cxnId="{259654AB-689B-49B5-8D50-9754B66524C8}">
      <dgm:prSet/>
      <dgm:spPr/>
      <dgm:t>
        <a:bodyPr/>
        <a:lstStyle/>
        <a:p>
          <a:endParaRPr lang="en-GB" sz="1600"/>
        </a:p>
      </dgm:t>
    </dgm:pt>
    <dgm:pt modelId="{F574386F-522A-43C9-92CE-7807934049C9}">
      <dgm:prSet custT="1"/>
      <dgm:spPr>
        <a:solidFill>
          <a:schemeClr val="bg1"/>
        </a:solidFill>
      </dgm:spPr>
      <dgm:t>
        <a:bodyPr/>
        <a:lstStyle/>
        <a:p>
          <a:r>
            <a:rPr lang="en-GB" sz="2000" b="1" dirty="0"/>
            <a:t>10 </a:t>
          </a:r>
          <a:r>
            <a:rPr lang="en-GB" sz="2000" b="0" dirty="0"/>
            <a:t>research labs 38.5%</a:t>
          </a:r>
          <a:endParaRPr lang="en-GB" sz="2000" dirty="0"/>
        </a:p>
      </dgm:t>
    </dgm:pt>
    <dgm:pt modelId="{7190A182-33DD-454D-B8DD-F997BD16B96C}" type="parTrans" cxnId="{B730D14F-C738-46A2-AA54-95A70F1A1510}">
      <dgm:prSet/>
      <dgm:spPr/>
      <dgm:t>
        <a:bodyPr/>
        <a:lstStyle/>
        <a:p>
          <a:endParaRPr lang="en-GB" sz="1600"/>
        </a:p>
      </dgm:t>
    </dgm:pt>
    <dgm:pt modelId="{627F4E85-7503-4E0C-A0B2-26BDD9626141}" type="sibTrans" cxnId="{B730D14F-C738-46A2-AA54-95A70F1A1510}">
      <dgm:prSet/>
      <dgm:spPr/>
      <dgm:t>
        <a:bodyPr/>
        <a:lstStyle/>
        <a:p>
          <a:endParaRPr lang="en-GB" sz="1600"/>
        </a:p>
      </dgm:t>
    </dgm:pt>
    <dgm:pt modelId="{7AC04A1F-6166-419A-BBDB-29AC8771B7C6}" type="pres">
      <dgm:prSet presAssocID="{43D6F181-9121-462D-B0DC-CF0F72846BE4}" presName="compositeShape" presStyleCnt="0">
        <dgm:presLayoutVars>
          <dgm:chMax val="7"/>
          <dgm:dir/>
          <dgm:resizeHandles val="exact"/>
        </dgm:presLayoutVars>
      </dgm:prSet>
      <dgm:spPr/>
    </dgm:pt>
    <dgm:pt modelId="{40C7E6C7-B5E2-4BE7-888B-38FC59AF9348}" type="pres">
      <dgm:prSet presAssocID="{51097875-58F5-446D-BB64-6D81A502E7C0}" presName="circ1" presStyleLbl="vennNode1" presStyleIdx="0" presStyleCnt="4" custLinFactNeighborX="0"/>
      <dgm:spPr/>
    </dgm:pt>
    <dgm:pt modelId="{DC8D28D7-FDA7-4650-9230-442596DAABAB}" type="pres">
      <dgm:prSet presAssocID="{51097875-58F5-446D-BB64-6D81A502E7C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7FAEBF2-6558-4E16-AECF-5EAF2A0144CE}" type="pres">
      <dgm:prSet presAssocID="{CB11B4AE-5608-4B93-9711-085AA7C04170}" presName="circ2" presStyleLbl="vennNode1" presStyleIdx="1" presStyleCnt="4"/>
      <dgm:spPr/>
    </dgm:pt>
    <dgm:pt modelId="{240402FC-5F3D-4AC0-B22E-EA0CB5CBFFF6}" type="pres">
      <dgm:prSet presAssocID="{CB11B4AE-5608-4B93-9711-085AA7C0417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D9513C8-9D0E-4EFC-8823-CB9CE8A4C4E3}" type="pres">
      <dgm:prSet presAssocID="{A5E4B793-A74B-4D47-893B-5BA6AE975CFB}" presName="circ3" presStyleLbl="vennNode1" presStyleIdx="2" presStyleCnt="4"/>
      <dgm:spPr/>
    </dgm:pt>
    <dgm:pt modelId="{A6F2E62B-8CAD-4D33-8622-EFB6486FCC51}" type="pres">
      <dgm:prSet presAssocID="{A5E4B793-A74B-4D47-893B-5BA6AE975CF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BFC91DC-D2EC-4A39-8D7A-0CDA347B535F}" type="pres">
      <dgm:prSet presAssocID="{F574386F-522A-43C9-92CE-7807934049C9}" presName="circ4" presStyleLbl="vennNode1" presStyleIdx="3" presStyleCnt="4" custLinFactNeighborX="-288" custLinFactNeighborY="336"/>
      <dgm:spPr/>
    </dgm:pt>
    <dgm:pt modelId="{3108094F-54EC-478D-81EC-A6FA7D212779}" type="pres">
      <dgm:prSet presAssocID="{F574386F-522A-43C9-92CE-7807934049C9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26FCED03-E4C4-4896-8AA1-DFB719C85238}" type="presOf" srcId="{51097875-58F5-446D-BB64-6D81A502E7C0}" destId="{40C7E6C7-B5E2-4BE7-888B-38FC59AF9348}" srcOrd="1" destOrd="0" presId="urn:microsoft.com/office/officeart/2005/8/layout/venn1"/>
    <dgm:cxn modelId="{F61B9E11-8A15-44B8-A6EF-3331C2D870C6}" type="presOf" srcId="{CB11B4AE-5608-4B93-9711-085AA7C04170}" destId="{C7FAEBF2-6558-4E16-AECF-5EAF2A0144CE}" srcOrd="0" destOrd="0" presId="urn:microsoft.com/office/officeart/2005/8/layout/venn1"/>
    <dgm:cxn modelId="{D785AF35-A393-40F9-94CA-DF51747FB81D}" type="presOf" srcId="{43D6F181-9121-462D-B0DC-CF0F72846BE4}" destId="{7AC04A1F-6166-419A-BBDB-29AC8771B7C6}" srcOrd="0" destOrd="0" presId="urn:microsoft.com/office/officeart/2005/8/layout/venn1"/>
    <dgm:cxn modelId="{34B0423D-7F62-4999-B65B-078BD01A428C}" type="presOf" srcId="{F574386F-522A-43C9-92CE-7807934049C9}" destId="{4BFC91DC-D2EC-4A39-8D7A-0CDA347B535F}" srcOrd="0" destOrd="0" presId="urn:microsoft.com/office/officeart/2005/8/layout/venn1"/>
    <dgm:cxn modelId="{443B814E-CC37-40AE-A605-B148FACBABBF}" srcId="{43D6F181-9121-462D-B0DC-CF0F72846BE4}" destId="{CB11B4AE-5608-4B93-9711-085AA7C04170}" srcOrd="1" destOrd="0" parTransId="{3342AE26-882B-4521-A008-73B4F3BD6AA8}" sibTransId="{DCA7FC08-D713-4F9A-B67E-2BD070B737E3}"/>
    <dgm:cxn modelId="{B730D14F-C738-46A2-AA54-95A70F1A1510}" srcId="{43D6F181-9121-462D-B0DC-CF0F72846BE4}" destId="{F574386F-522A-43C9-92CE-7807934049C9}" srcOrd="3" destOrd="0" parTransId="{7190A182-33DD-454D-B8DD-F997BD16B96C}" sibTransId="{627F4E85-7503-4E0C-A0B2-26BDD9626141}"/>
    <dgm:cxn modelId="{BC08197A-BEF2-4DED-A7A6-76B56BB4A558}" type="presOf" srcId="{CB11B4AE-5608-4B93-9711-085AA7C04170}" destId="{240402FC-5F3D-4AC0-B22E-EA0CB5CBFFF6}" srcOrd="1" destOrd="0" presId="urn:microsoft.com/office/officeart/2005/8/layout/venn1"/>
    <dgm:cxn modelId="{664C8AA6-EBAB-47EB-84D7-0744CA523832}" type="presOf" srcId="{51097875-58F5-446D-BB64-6D81A502E7C0}" destId="{DC8D28D7-FDA7-4650-9230-442596DAABAB}" srcOrd="0" destOrd="0" presId="urn:microsoft.com/office/officeart/2005/8/layout/venn1"/>
    <dgm:cxn modelId="{9DCD5EA9-5ADB-44D3-B248-A5AED70E383E}" srcId="{43D6F181-9121-462D-B0DC-CF0F72846BE4}" destId="{51097875-58F5-446D-BB64-6D81A502E7C0}" srcOrd="0" destOrd="0" parTransId="{24796B54-F8B8-4B8F-B66D-0287508BCF79}" sibTransId="{AFA56863-CD7A-455C-9D47-F3CB7F4049C1}"/>
    <dgm:cxn modelId="{259654AB-689B-49B5-8D50-9754B66524C8}" srcId="{43D6F181-9121-462D-B0DC-CF0F72846BE4}" destId="{A5E4B793-A74B-4D47-893B-5BA6AE975CFB}" srcOrd="2" destOrd="0" parTransId="{07D3CA13-5785-4D02-BE3C-7F9ECFE7C7C6}" sibTransId="{69A4B05A-3CD6-46EE-A10E-3B78B54B3AC8}"/>
    <dgm:cxn modelId="{39FA76B5-0B3D-4AA0-AA13-CB8326995E49}" type="presOf" srcId="{A5E4B793-A74B-4D47-893B-5BA6AE975CFB}" destId="{A6F2E62B-8CAD-4D33-8622-EFB6486FCC51}" srcOrd="1" destOrd="0" presId="urn:microsoft.com/office/officeart/2005/8/layout/venn1"/>
    <dgm:cxn modelId="{507C2EE2-7443-4D44-9D21-243A8A4109C3}" type="presOf" srcId="{A5E4B793-A74B-4D47-893B-5BA6AE975CFB}" destId="{9D9513C8-9D0E-4EFC-8823-CB9CE8A4C4E3}" srcOrd="0" destOrd="0" presId="urn:microsoft.com/office/officeart/2005/8/layout/venn1"/>
    <dgm:cxn modelId="{FE6586E3-C9BF-4E4D-8AF0-369B8C5AAE52}" type="presOf" srcId="{F574386F-522A-43C9-92CE-7807934049C9}" destId="{3108094F-54EC-478D-81EC-A6FA7D212779}" srcOrd="1" destOrd="0" presId="urn:microsoft.com/office/officeart/2005/8/layout/venn1"/>
    <dgm:cxn modelId="{0BC6903F-F75D-4103-9A64-F9978868372A}" type="presParOf" srcId="{7AC04A1F-6166-419A-BBDB-29AC8771B7C6}" destId="{40C7E6C7-B5E2-4BE7-888B-38FC59AF9348}" srcOrd="0" destOrd="0" presId="urn:microsoft.com/office/officeart/2005/8/layout/venn1"/>
    <dgm:cxn modelId="{B284BBFB-AF4A-462F-8733-FA390C60E740}" type="presParOf" srcId="{7AC04A1F-6166-419A-BBDB-29AC8771B7C6}" destId="{DC8D28D7-FDA7-4650-9230-442596DAABAB}" srcOrd="1" destOrd="0" presId="urn:microsoft.com/office/officeart/2005/8/layout/venn1"/>
    <dgm:cxn modelId="{2225B310-7731-4836-B218-6CB8936D2C4D}" type="presParOf" srcId="{7AC04A1F-6166-419A-BBDB-29AC8771B7C6}" destId="{C7FAEBF2-6558-4E16-AECF-5EAF2A0144CE}" srcOrd="2" destOrd="0" presId="urn:microsoft.com/office/officeart/2005/8/layout/venn1"/>
    <dgm:cxn modelId="{39499D2B-ADB4-41D6-BABB-CB7FB4326CF5}" type="presParOf" srcId="{7AC04A1F-6166-419A-BBDB-29AC8771B7C6}" destId="{240402FC-5F3D-4AC0-B22E-EA0CB5CBFFF6}" srcOrd="3" destOrd="0" presId="urn:microsoft.com/office/officeart/2005/8/layout/venn1"/>
    <dgm:cxn modelId="{56933577-593D-4DCA-B093-595D7F068AFA}" type="presParOf" srcId="{7AC04A1F-6166-419A-BBDB-29AC8771B7C6}" destId="{9D9513C8-9D0E-4EFC-8823-CB9CE8A4C4E3}" srcOrd="4" destOrd="0" presId="urn:microsoft.com/office/officeart/2005/8/layout/venn1"/>
    <dgm:cxn modelId="{3BBFAC2B-50BE-4773-B7BF-2CE3465A87D1}" type="presParOf" srcId="{7AC04A1F-6166-419A-BBDB-29AC8771B7C6}" destId="{A6F2E62B-8CAD-4D33-8622-EFB6486FCC51}" srcOrd="5" destOrd="0" presId="urn:microsoft.com/office/officeart/2005/8/layout/venn1"/>
    <dgm:cxn modelId="{36E585DF-2A65-459F-BBF7-F9ECA9527D80}" type="presParOf" srcId="{7AC04A1F-6166-419A-BBDB-29AC8771B7C6}" destId="{4BFC91DC-D2EC-4A39-8D7A-0CDA347B535F}" srcOrd="6" destOrd="0" presId="urn:microsoft.com/office/officeart/2005/8/layout/venn1"/>
    <dgm:cxn modelId="{9836F9B4-2102-4C10-85A4-6D57EE0050E4}" type="presParOf" srcId="{7AC04A1F-6166-419A-BBDB-29AC8771B7C6}" destId="{3108094F-54EC-478D-81EC-A6FA7D212779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C7E6C7-B5E2-4BE7-888B-38FC59AF9348}">
      <dsp:nvSpPr>
        <dsp:cNvPr id="0" name=""/>
        <dsp:cNvSpPr/>
      </dsp:nvSpPr>
      <dsp:spPr>
        <a:xfrm>
          <a:off x="4639046" y="56856"/>
          <a:ext cx="2956521" cy="2956521"/>
        </a:xfrm>
        <a:prstGeom prst="ellipse">
          <a:avLst/>
        </a:prstGeom>
        <a:solidFill>
          <a:schemeClr val="bg1"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10 </a:t>
          </a:r>
          <a:r>
            <a:rPr lang="en-GB" sz="2000" b="0" kern="1200" dirty="0"/>
            <a:t>universities 38.5%</a:t>
          </a:r>
          <a:endParaRPr lang="en-GB" sz="2400" b="1" kern="1200" dirty="0"/>
        </a:p>
      </dsp:txBody>
      <dsp:txXfrm>
        <a:off x="4980183" y="454849"/>
        <a:ext cx="2274247" cy="938127"/>
      </dsp:txXfrm>
    </dsp:sp>
    <dsp:sp modelId="{C7FAEBF2-6558-4E16-AECF-5EAF2A0144CE}">
      <dsp:nvSpPr>
        <dsp:cNvPr id="0" name=""/>
        <dsp:cNvSpPr/>
      </dsp:nvSpPr>
      <dsp:spPr>
        <a:xfrm>
          <a:off x="5946738" y="1364548"/>
          <a:ext cx="2956521" cy="2956521"/>
        </a:xfrm>
        <a:prstGeom prst="ellipse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16 </a:t>
          </a:r>
          <a:r>
            <a:rPr lang="lv-LV" sz="2000" b="0" kern="1200" dirty="0" err="1"/>
            <a:t>Deep</a:t>
          </a:r>
          <a:r>
            <a:rPr lang="lv-LV" sz="2000" b="0" kern="1200" dirty="0"/>
            <a:t>-</a:t>
          </a:r>
          <a:r>
            <a:rPr lang="en-US" sz="2000" b="0" kern="1200" dirty="0"/>
            <a:t>T</a:t>
          </a:r>
          <a:r>
            <a:rPr lang="lv-LV" sz="2000" b="0" kern="1200" dirty="0" err="1"/>
            <a:t>ech</a:t>
          </a:r>
          <a:r>
            <a:rPr lang="en-GB" sz="2000" b="0" kern="1200" dirty="0"/>
            <a:t>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38% </a:t>
          </a:r>
        </a:p>
      </dsp:txBody>
      <dsp:txXfrm>
        <a:off x="7538712" y="1705685"/>
        <a:ext cx="1137123" cy="2274247"/>
      </dsp:txXfrm>
    </dsp:sp>
    <dsp:sp modelId="{9D9513C8-9D0E-4EFC-8823-CB9CE8A4C4E3}">
      <dsp:nvSpPr>
        <dsp:cNvPr id="0" name=""/>
        <dsp:cNvSpPr/>
      </dsp:nvSpPr>
      <dsp:spPr>
        <a:xfrm>
          <a:off x="4639046" y="2672240"/>
          <a:ext cx="2956521" cy="2956521"/>
        </a:xfrm>
        <a:prstGeom prst="ellipse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6 </a:t>
          </a:r>
          <a:r>
            <a:rPr lang="en-GB" sz="2000" b="0" kern="1200" dirty="0"/>
            <a:t>RI operators  23%</a:t>
          </a:r>
          <a:endParaRPr lang="en-GB" sz="2000" kern="1200" dirty="0"/>
        </a:p>
      </dsp:txBody>
      <dsp:txXfrm>
        <a:off x="4980183" y="4292642"/>
        <a:ext cx="2274247" cy="938127"/>
      </dsp:txXfrm>
    </dsp:sp>
    <dsp:sp modelId="{4BFC91DC-D2EC-4A39-8D7A-0CDA347B535F}">
      <dsp:nvSpPr>
        <dsp:cNvPr id="0" name=""/>
        <dsp:cNvSpPr/>
      </dsp:nvSpPr>
      <dsp:spPr>
        <a:xfrm>
          <a:off x="3322839" y="1374482"/>
          <a:ext cx="2956521" cy="2956521"/>
        </a:xfrm>
        <a:prstGeom prst="ellipse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10 </a:t>
          </a:r>
          <a:r>
            <a:rPr lang="en-GB" sz="2000" b="0" kern="1200" dirty="0"/>
            <a:t>research labs 38.5%</a:t>
          </a:r>
          <a:endParaRPr lang="en-GB" sz="2000" kern="1200" dirty="0"/>
        </a:p>
      </dsp:txBody>
      <dsp:txXfrm>
        <a:off x="3550264" y="1715619"/>
        <a:ext cx="1137123" cy="22742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7539E-2FD2-402F-A183-24F6EE92B6D7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59F10-B912-4276-B2A7-08D5AD6B4C0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533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9DB6E-A2B0-6481-194D-B9A33FFAF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39347D-66B0-4399-7EC5-1E71987716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D88E3F-6661-1FE5-85D8-8441413DE0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B64858-4745-D7C4-863D-FADDDD0A68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75E71-79FC-1145-A415-65D50213BF68}" type="slidenum">
              <a:rPr lang="en-US" smtClean="0"/>
              <a:t>4</a:t>
            </a:fld>
            <a:endParaRPr lang="en-US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D8E48B-07F1-930A-D725-7ECC3AF4B6A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181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F73C1-2BD6-684E-AA1B-49165E0DF4BD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829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0F73C1-2BD6-684E-AA1B-49165E0DF4BD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187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A close-up of a circle&#10;&#10;AI-generated content may be incorrect.">
            <a:extLst>
              <a:ext uri="{FF2B5EF4-FFF2-40B4-BE49-F238E27FC236}">
                <a16:creationId xmlns:a16="http://schemas.microsoft.com/office/drawing/2014/main" id="{12BC5FBA-2C91-8C73-A36D-5BDA127016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045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6182B0A1-9352-F493-302C-829DD8BF3A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5214" y="5918969"/>
            <a:ext cx="1993169" cy="399646"/>
          </a:xfrm>
          <a:prstGeom prst="rect">
            <a:avLst/>
          </a:prstGeom>
        </p:spPr>
      </p:pic>
      <p:sp>
        <p:nvSpPr>
          <p:cNvPr id="12" name="Titolo 11">
            <a:extLst>
              <a:ext uri="{FF2B5EF4-FFF2-40B4-BE49-F238E27FC236}">
                <a16:creationId xmlns:a16="http://schemas.microsoft.com/office/drawing/2014/main" id="{EF267BD1-1BD0-AC89-0669-46EF90D4F9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5214" y="1476769"/>
            <a:ext cx="10981572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4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it-IT" dirty="0"/>
              <a:t>Presentation Title</a:t>
            </a:r>
            <a:endParaRPr lang="en-GB" dirty="0"/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6A5F4D49-9325-A9D9-46C0-92C50CE896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5214" y="2258312"/>
            <a:ext cx="10981572" cy="426848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buNone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it-IT" dirty="0"/>
              <a:t>Event</a:t>
            </a:r>
            <a:endParaRPr lang="en-GB" dirty="0"/>
          </a:p>
        </p:txBody>
      </p:sp>
      <p:sp>
        <p:nvSpPr>
          <p:cNvPr id="16" name="Segnaposto testo 14">
            <a:extLst>
              <a:ext uri="{FF2B5EF4-FFF2-40B4-BE49-F238E27FC236}">
                <a16:creationId xmlns:a16="http://schemas.microsoft.com/office/drawing/2014/main" id="{EDC476DF-3E68-9AAB-76F7-B523E0EA5B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5214" y="4060798"/>
            <a:ext cx="792321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Name (Organization)</a:t>
            </a:r>
          </a:p>
        </p:txBody>
      </p:sp>
      <p:sp>
        <p:nvSpPr>
          <p:cNvPr id="17" name="Segnaposto testo 14">
            <a:extLst>
              <a:ext uri="{FF2B5EF4-FFF2-40B4-BE49-F238E27FC236}">
                <a16:creationId xmlns:a16="http://schemas.microsoft.com/office/drawing/2014/main" id="{206E941A-A6E5-A597-1121-A5C1603FAF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5214" y="4542856"/>
            <a:ext cx="792321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Work Package</a:t>
            </a:r>
          </a:p>
        </p:txBody>
      </p:sp>
      <p:sp>
        <p:nvSpPr>
          <p:cNvPr id="18" name="Segnaposto testo 14">
            <a:extLst>
              <a:ext uri="{FF2B5EF4-FFF2-40B4-BE49-F238E27FC236}">
                <a16:creationId xmlns:a16="http://schemas.microsoft.com/office/drawing/2014/main" id="{177B1E6A-F400-D9B0-6932-2AA5105D1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214" y="5024914"/>
            <a:ext cx="792321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algn="l">
              <a:spcBef>
                <a:spcPts val="0"/>
              </a:spcBef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E317FEE-A855-7233-2E95-B2199D9C3EC8}"/>
              </a:ext>
            </a:extLst>
          </p:cNvPr>
          <p:cNvSpPr txBox="1"/>
          <p:nvPr userDrawn="1"/>
        </p:nvSpPr>
        <p:spPr>
          <a:xfrm>
            <a:off x="1086132" y="6235302"/>
            <a:ext cx="26312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chemeClr val="bg1"/>
                </a:solidFill>
                <a:latin typeface="Outfit" pitchFamily="2" charset="0"/>
              </a:rPr>
              <a:t>Enabling Partnerships for Innovation</a:t>
            </a:r>
          </a:p>
          <a:p>
            <a:r>
              <a:rPr lang="en-GB" sz="1050" dirty="0">
                <a:solidFill>
                  <a:schemeClr val="bg1"/>
                </a:solidFill>
                <a:latin typeface="Outfit" pitchFamily="2" charset="0"/>
              </a:rPr>
              <a:t>&amp; accelerator Technology Advancement</a:t>
            </a:r>
          </a:p>
        </p:txBody>
      </p:sp>
    </p:spTree>
    <p:extLst>
      <p:ext uri="{BB962C8B-B14F-4D97-AF65-F5344CB8AC3E}">
        <p14:creationId xmlns:p14="http://schemas.microsoft.com/office/powerpoint/2010/main" val="2597466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9">
            <a:extLst>
              <a:ext uri="{FF2B5EF4-FFF2-40B4-BE49-F238E27FC236}">
                <a16:creationId xmlns:a16="http://schemas.microsoft.com/office/drawing/2014/main" id="{DB86D420-09ED-9860-2C9B-BFDCC20BCF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704741"/>
            <a:ext cx="10980000" cy="6463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4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it-IT" dirty="0"/>
              <a:t>Title</a:t>
            </a:r>
            <a:endParaRPr lang="en-GB" dirty="0"/>
          </a:p>
        </p:txBody>
      </p:sp>
      <p:pic>
        <p:nvPicPr>
          <p:cNvPr id="9" name="Picture 3" descr="A black and red letter p&#10;&#10;AI-generated content may be incorrect.">
            <a:extLst>
              <a:ext uri="{FF2B5EF4-FFF2-40B4-BE49-F238E27FC236}">
                <a16:creationId xmlns:a16="http://schemas.microsoft.com/office/drawing/2014/main" id="{8B99C214-A84A-110A-C74E-8DD952BF2E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6998" y="165199"/>
            <a:ext cx="1800000" cy="360914"/>
          </a:xfrm>
          <a:prstGeom prst="rect">
            <a:avLst/>
          </a:prstGeom>
        </p:spPr>
      </p:pic>
      <p:sp>
        <p:nvSpPr>
          <p:cNvPr id="11" name="Segnaposto contenuto 15">
            <a:extLst>
              <a:ext uri="{FF2B5EF4-FFF2-40B4-BE49-F238E27FC236}">
                <a16:creationId xmlns:a16="http://schemas.microsoft.com/office/drawing/2014/main" id="{6C8647BF-101C-C74D-EC59-D964DD22F60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6000" y="1825625"/>
            <a:ext cx="10980000" cy="396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it-IT" sz="1600" dirty="0"/>
              <a:t>Content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BF2BF8E-A111-765C-DCF5-DDA7F8FC674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05999" y="6385024"/>
            <a:ext cx="1260000" cy="30777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0A6E0EEB-B8C4-6DD1-3216-2F95C5BA1B7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ctr"/>
            <a:endParaRPr lang="en-GB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50866E6-D67B-5DCD-212A-94CB8F4206B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E497F86E-EBD9-405D-96CF-F0AC131680B0}" type="slidenum">
              <a:rPr lang="en-GB" smtClean="0"/>
              <a:pPr algn="r"/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6884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22C97ABF-FFC8-4629-DF9B-BA6AE77E0C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" t="230" r="361" b="50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0ED976CF-FAAB-E28F-0EDE-C2D0F950EE18}"/>
              </a:ext>
            </a:extLst>
          </p:cNvPr>
          <p:cNvGrpSpPr/>
          <p:nvPr userDrawn="1"/>
        </p:nvGrpSpPr>
        <p:grpSpPr>
          <a:xfrm>
            <a:off x="3371479" y="413203"/>
            <a:ext cx="5449043" cy="1442505"/>
            <a:chOff x="3850348" y="413203"/>
            <a:chExt cx="5449043" cy="1442505"/>
          </a:xfrm>
        </p:grpSpPr>
        <p:pic>
          <p:nvPicPr>
            <p:cNvPr id="7" name="Content Placeholder 13" descr="A white letter on a black background&#10;&#10;AI-generated content may be incorrect.">
              <a:extLst>
                <a:ext uri="{FF2B5EF4-FFF2-40B4-BE49-F238E27FC236}">
                  <a16:creationId xmlns:a16="http://schemas.microsoft.com/office/drawing/2014/main" id="{540D9990-F37F-C78A-77B1-492D4B2574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850348" y="413203"/>
              <a:ext cx="4491303" cy="900540"/>
            </a:xfrm>
            <a:prstGeom prst="rect">
              <a:avLst/>
            </a:prstGeom>
          </p:spPr>
        </p:pic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82ECDCD8-5C89-C117-885B-6A564117371D}"/>
                </a:ext>
              </a:extLst>
            </p:cNvPr>
            <p:cNvSpPr txBox="1"/>
            <p:nvPr userDrawn="1"/>
          </p:nvSpPr>
          <p:spPr>
            <a:xfrm>
              <a:off x="5054511" y="1209377"/>
              <a:ext cx="42448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>
                  <a:solidFill>
                    <a:schemeClr val="bg1"/>
                  </a:solidFill>
                  <a:latin typeface="Outfit" pitchFamily="2" charset="0"/>
                </a:rPr>
                <a:t>Enabling Partnerships for Innovation</a:t>
              </a:r>
            </a:p>
            <a:p>
              <a:r>
                <a:rPr lang="en-GB" sz="1800" dirty="0">
                  <a:solidFill>
                    <a:schemeClr val="bg1"/>
                  </a:solidFill>
                  <a:latin typeface="Outfit" pitchFamily="2" charset="0"/>
                </a:rPr>
                <a:t>&amp; accelerator Technology Advancement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2593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FAA148B3-7523-E766-AD3E-EBA5BF6DA4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5001" b="-1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B76E0AD-BFB4-4410-E40A-8F353D656E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133850"/>
            <a:ext cx="12193200" cy="2724150"/>
          </a:xfrm>
          <a:prstGeom prst="rect">
            <a:avLst/>
          </a:prstGeom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id="{6C155787-187C-5049-8E4F-C06FA05D0113}"/>
              </a:ext>
            </a:extLst>
          </p:cNvPr>
          <p:cNvGrpSpPr/>
          <p:nvPr userDrawn="1"/>
        </p:nvGrpSpPr>
        <p:grpSpPr>
          <a:xfrm>
            <a:off x="6418279" y="5252364"/>
            <a:ext cx="5449043" cy="1442505"/>
            <a:chOff x="3850348" y="413203"/>
            <a:chExt cx="5449043" cy="1442505"/>
          </a:xfrm>
        </p:grpSpPr>
        <p:pic>
          <p:nvPicPr>
            <p:cNvPr id="18" name="Content Placeholder 13" descr="A white letter on a black background&#10;&#10;AI-generated content may be incorrect.">
              <a:extLst>
                <a:ext uri="{FF2B5EF4-FFF2-40B4-BE49-F238E27FC236}">
                  <a16:creationId xmlns:a16="http://schemas.microsoft.com/office/drawing/2014/main" id="{9152DAAA-E26A-2DA4-AB1F-58D6A30FD8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850348" y="413203"/>
              <a:ext cx="4491303" cy="900540"/>
            </a:xfrm>
            <a:prstGeom prst="rect">
              <a:avLst/>
            </a:prstGeom>
          </p:spPr>
        </p:pic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ED32CF16-5CCB-C8EB-C476-831F06CABFB5}"/>
                </a:ext>
              </a:extLst>
            </p:cNvPr>
            <p:cNvSpPr txBox="1"/>
            <p:nvPr userDrawn="1"/>
          </p:nvSpPr>
          <p:spPr>
            <a:xfrm>
              <a:off x="5054511" y="1209377"/>
              <a:ext cx="42448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>
                  <a:solidFill>
                    <a:schemeClr val="bg1"/>
                  </a:solidFill>
                  <a:latin typeface="Outfit" pitchFamily="2" charset="0"/>
                </a:rPr>
                <a:t>Enabling Partnerships for Innovation</a:t>
              </a:r>
            </a:p>
            <a:p>
              <a:r>
                <a:rPr lang="en-GB" sz="1800" dirty="0">
                  <a:solidFill>
                    <a:schemeClr val="bg1"/>
                  </a:solidFill>
                  <a:latin typeface="Outfit" pitchFamily="2" charset="0"/>
                </a:rPr>
                <a:t>&amp; accelerator Technology Advancement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9225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6361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6000" y="6129202"/>
            <a:ext cx="5760000" cy="365125"/>
          </a:xfrm>
        </p:spPr>
        <p:txBody>
          <a:bodyPr/>
          <a:lstStyle>
            <a:lvl1pPr>
              <a:defRPr sz="1200">
                <a:solidFill>
                  <a:schemeClr val="accent5"/>
                </a:solidFill>
              </a:defRPr>
            </a:lvl1pPr>
          </a:lstStyle>
          <a:p>
            <a:r>
              <a:rPr lang="en-US"/>
              <a:t>Nicolas DELERUE – I.FAST Challenge based innovation</a:t>
            </a:r>
            <a:endParaRPr lang="en-US" dirty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696400" y="6129202"/>
            <a:ext cx="1657400" cy="365125"/>
          </a:xfrm>
        </p:spPr>
        <p:txBody>
          <a:bodyPr/>
          <a:lstStyle>
            <a:lvl1pPr>
              <a:defRPr sz="1200">
                <a:solidFill>
                  <a:schemeClr val="accent5"/>
                </a:solidFill>
              </a:defRPr>
            </a:lvl1pPr>
          </a:lstStyle>
          <a:p>
            <a:fld id="{F7A1A58B-7BA1-7E42-8231-6D1CB1C760B1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155"/>
          <a:stretch/>
        </p:blipFill>
        <p:spPr>
          <a:xfrm rot="5400000">
            <a:off x="8576564" y="3261320"/>
            <a:ext cx="6895511" cy="3353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00" y="5902053"/>
            <a:ext cx="1440160" cy="81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94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EAC05-AA8D-D4CD-896F-56A8520A98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0B61DF-89C2-3839-CFFE-9DFCAD4BF6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516EBD-51C2-AD2D-09C8-BDC1E64EB7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AD993530-8FF9-AEC0-A7F9-51A24B7F8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04EE1F5E-AA68-9933-5749-A9F23D370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48C78DCF-B951-1B77-476F-D156E8741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A0092-D01F-435D-98C3-102D3C82C7A5}" type="slidenum">
              <a:rPr lang="it-IT" smtClean="0"/>
              <a:t>‹N°›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4391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44AB1-F5A4-5621-9CD2-B3DD6E0CA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D50055-FA2F-6533-E1FC-8DB367944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3451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8D2B4C-CBB8-059E-074D-13E10B773CE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586633"/>
            <a:ext cx="9144000" cy="92333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dirty="0"/>
              <a:t>Title</a:t>
            </a:r>
            <a:endParaRPr lang="en-GB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30CAC18-88BD-36B4-14D6-BE80C540F1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 err="1"/>
              <a:t>Subheading</a:t>
            </a:r>
            <a:endParaRPr lang="en-GB" dirty="0"/>
          </a:p>
        </p:txBody>
      </p:sp>
      <p:sp>
        <p:nvSpPr>
          <p:cNvPr id="11" name="Segnaposto data 10">
            <a:extLst>
              <a:ext uri="{FF2B5EF4-FFF2-40B4-BE49-F238E27FC236}">
                <a16:creationId xmlns:a16="http://schemas.microsoft.com/office/drawing/2014/main" id="{257BB3D3-BE12-4679-FB8F-29B1E0C20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EA679C1A-9A0E-7AEA-46A1-8297CB7E2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Name – Presentation Title</a:t>
            </a:r>
            <a:endParaRPr lang="en-GB" dirty="0"/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A48CB502-00CA-64B2-10AE-1DBDF520F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59D8-28F6-42C5-852C-740894157CE4}" type="slidenum">
              <a:rPr lang="en-GB" smtClean="0"/>
              <a:pPr/>
              <a:t>‹N°›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2186337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data 5">
            <a:extLst>
              <a:ext uri="{FF2B5EF4-FFF2-40B4-BE49-F238E27FC236}">
                <a16:creationId xmlns:a16="http://schemas.microsoft.com/office/drawing/2014/main" id="{662311C7-98EB-5085-37B4-71C45EEE8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23250771-0BC7-8AE0-987C-46D4E874A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Name – Presentation Title</a:t>
            </a:r>
            <a:endParaRPr lang="en-GB" dirty="0"/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81AD6E81-D2B0-E4B2-E4ED-8D4CB3297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59D8-28F6-42C5-852C-740894157CE4}" type="slidenum">
              <a:rPr lang="en-GB" smtClean="0"/>
              <a:pPr/>
              <a:t>‹N°›</a:t>
            </a:fld>
            <a:endParaRPr lang="en-GB" sz="140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9C6DE367-6E4A-C699-7E88-27960BC26D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422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EDD9FF4-F898-61F2-5DA7-6BF0899FA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999" y="1825625"/>
            <a:ext cx="109800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11" name="Segnaposto data 10">
            <a:extLst>
              <a:ext uri="{FF2B5EF4-FFF2-40B4-BE49-F238E27FC236}">
                <a16:creationId xmlns:a16="http://schemas.microsoft.com/office/drawing/2014/main" id="{C83DDCB5-647B-E509-B901-E3194156A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775948F1-95C8-032A-BF20-C00D5BAFF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Name – Presentation Title</a:t>
            </a:r>
            <a:endParaRPr lang="en-GB" dirty="0"/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C2B6F7DB-84B0-5894-DA69-7EDA1EA46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59D8-28F6-42C5-852C-740894157CE4}" type="slidenum">
              <a:rPr lang="en-GB" smtClean="0"/>
              <a:pPr/>
              <a:t>‹N°›</a:t>
            </a:fld>
            <a:endParaRPr lang="en-GB" sz="1400"/>
          </a:p>
        </p:txBody>
      </p:sp>
      <p:sp>
        <p:nvSpPr>
          <p:cNvPr id="14" name="Titolo 13">
            <a:extLst>
              <a:ext uri="{FF2B5EF4-FFF2-40B4-BE49-F238E27FC236}">
                <a16:creationId xmlns:a16="http://schemas.microsoft.com/office/drawing/2014/main" id="{CD4556A7-5AF6-99AE-DADD-0D0114183A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1418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E827DDB-FC24-3ACD-DFEA-D65D59A70D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999" y="1825625"/>
            <a:ext cx="5413801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A8E6E60-5394-19A2-6089-E0A642E261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4138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F97B0A3A-DB7F-8CCF-7969-84489F78F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A8783E52-A23F-2364-A625-04EA7B928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Name – Presentation Title</a:t>
            </a:r>
            <a:endParaRPr lang="en-GB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9E20FD08-9992-6B1D-E818-CF329489A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59D8-28F6-42C5-852C-740894157CE4}" type="slidenum">
              <a:rPr lang="en-GB" smtClean="0"/>
              <a:pPr/>
              <a:t>‹N°›</a:t>
            </a:fld>
            <a:endParaRPr lang="en-GB" sz="1400"/>
          </a:p>
        </p:txBody>
      </p:sp>
      <p:sp>
        <p:nvSpPr>
          <p:cNvPr id="11" name="Titolo 10">
            <a:extLst>
              <a:ext uri="{FF2B5EF4-FFF2-40B4-BE49-F238E27FC236}">
                <a16:creationId xmlns:a16="http://schemas.microsoft.com/office/drawing/2014/main" id="{F863E5CB-E04B-E60C-E1E5-F1052A220D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1704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6FC219C-E1C9-1BF5-99DE-2D0D518A8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000" y="1752878"/>
            <a:ext cx="539157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6DB50C0-B6BF-201D-3EA4-145F14E438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000" y="2683435"/>
            <a:ext cx="5391576" cy="350622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E8D53E2-7D06-EDAC-B509-C957D26C4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752878"/>
            <a:ext cx="541380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7BDC9DF-2799-EAD3-70AB-EAA178A33D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83435"/>
            <a:ext cx="5413800" cy="350622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10" name="Segnaposto data 9">
            <a:extLst>
              <a:ext uri="{FF2B5EF4-FFF2-40B4-BE49-F238E27FC236}">
                <a16:creationId xmlns:a16="http://schemas.microsoft.com/office/drawing/2014/main" id="{78C83678-359F-5827-B46B-A1B7A32D6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C643B210-E0A8-3B59-BEF2-5C1A0EC24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Name – Presentation Title</a:t>
            </a:r>
            <a:endParaRPr lang="en-GB" dirty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C441074-A176-5224-E1CF-888EDB459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59D8-28F6-42C5-852C-740894157CE4}" type="slidenum">
              <a:rPr lang="en-GB" smtClean="0"/>
              <a:pPr/>
              <a:t>‹N°›</a:t>
            </a:fld>
            <a:endParaRPr lang="en-GB" sz="1400"/>
          </a:p>
        </p:txBody>
      </p:sp>
      <p:sp>
        <p:nvSpPr>
          <p:cNvPr id="13" name="Titolo 12">
            <a:extLst>
              <a:ext uri="{FF2B5EF4-FFF2-40B4-BE49-F238E27FC236}">
                <a16:creationId xmlns:a16="http://schemas.microsoft.com/office/drawing/2014/main" id="{472FB4CA-4387-17A4-7D43-9C2EDEB279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6486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6A2A09B-09E3-CE39-2B2F-B228EA967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8270901-8732-B52A-74A5-F6E237A01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Name – Presentation Title</a:t>
            </a:r>
            <a:endParaRPr lang="en-GB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AA8A591-E794-78DB-5364-1FE0A7E63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59D8-28F6-42C5-852C-740894157CE4}" type="slidenum">
              <a:rPr lang="en-GB" smtClean="0"/>
              <a:pPr/>
              <a:t>‹N°›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519167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A8DB14-E051-C0EF-FD6F-3C273D23B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 dirty="0"/>
              <a:t>Fare clic per modificare lo stile del titolo dello schema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CEF87D6-5D0F-11C1-BAF4-09F4E724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7559EA1-A82C-03BB-1A56-C3DF0996753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dirty="0"/>
              <a:t>Content</a:t>
            </a:r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27710AD8-3279-868A-5219-156CD9199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F8791FC2-DB14-E78A-60AE-9C4FE43FE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Name – Presentation Title</a:t>
            </a:r>
            <a:endParaRPr lang="en-GB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0B7732E1-E6F5-10FA-457D-A64B218F9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59D8-28F6-42C5-852C-740894157CE4}" type="slidenum">
              <a:rPr lang="en-GB" smtClean="0"/>
              <a:pPr/>
              <a:t>‹N°›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30235224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81CE06-5648-B989-6298-E1A386F77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 dirty="0"/>
              <a:t>Fare clic per modificare lo stile del titolo dello schema</a:t>
            </a:r>
            <a:endParaRPr lang="en-GB" dirty="0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93EC506-ADE9-4EAD-06C7-9FC4B935FF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F8AE932-D4E2-6C8A-87A4-305529E6DA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Segnaposto data 7">
            <a:extLst>
              <a:ext uri="{FF2B5EF4-FFF2-40B4-BE49-F238E27FC236}">
                <a16:creationId xmlns:a16="http://schemas.microsoft.com/office/drawing/2014/main" id="{C448417C-8028-6836-E224-EE2ECDC11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</a:t>
            </a:r>
            <a:endParaRPr lang="en-GB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6FF73E74-DAA3-8C12-C5B2-B96B92E34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Name – Presentation Title</a:t>
            </a:r>
            <a:endParaRPr lang="en-GB" dirty="0"/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69DA070A-52C6-9D0D-4BD7-D81D28744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C59D8-28F6-42C5-852C-740894157CE4}" type="slidenum">
              <a:rPr lang="en-GB" smtClean="0"/>
              <a:pPr/>
              <a:t>‹N°›</a:t>
            </a:fld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2186974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DEA425F-0C3E-2465-5C6D-0057853DE7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5999" y="6385024"/>
            <a:ext cx="1260000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14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endParaRPr lang="en-GB" sz="140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3ECE571-0DB5-D0AE-73B2-B3AF31D7DF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0757" y="6385024"/>
            <a:ext cx="6670487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14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algn="ctr"/>
            <a:endParaRPr lang="en-GB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57BA64E-D713-EFB5-9387-DBE48F829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6002" y="6385024"/>
            <a:ext cx="900000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sz="14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algn="r"/>
            <a:fld id="{E497F86E-EBD9-405D-96CF-F0AC131680B0}" type="slidenum">
              <a:rPr lang="en-GB" smtClean="0"/>
              <a:pPr algn="r"/>
              <a:t>‹N°›</a:t>
            </a:fld>
            <a:endParaRPr lang="en-GB"/>
          </a:p>
        </p:txBody>
      </p:sp>
      <p:sp>
        <p:nvSpPr>
          <p:cNvPr id="12" name="Segnaposto titolo 1">
            <a:extLst>
              <a:ext uri="{FF2B5EF4-FFF2-40B4-BE49-F238E27FC236}">
                <a16:creationId xmlns:a16="http://schemas.microsoft.com/office/drawing/2014/main" id="{0E2B2EFF-BA06-A3EF-7EFC-F7528642C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000" y="981740"/>
            <a:ext cx="10980000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it-IT" dirty="0"/>
              <a:t>Title</a:t>
            </a:r>
            <a:endParaRPr lang="en-GB" dirty="0"/>
          </a:p>
        </p:txBody>
      </p:sp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F1E92227-D5AB-F907-1532-B55F092D2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000" y="1825625"/>
            <a:ext cx="10980000" cy="3139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it-IT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4188399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4" r:id="rId2"/>
    <p:sldLayoutId id="2147483693" r:id="rId3"/>
    <p:sldLayoutId id="2147483706" r:id="rId4"/>
    <p:sldLayoutId id="2147483707" r:id="rId5"/>
    <p:sldLayoutId id="2147483708" r:id="rId6"/>
    <p:sldLayoutId id="2147483709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0FC64EA-8078-80A3-2460-44AE2AB0EE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5999" y="6383201"/>
            <a:ext cx="1260000" cy="309600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1400">
                <a:solidFill>
                  <a:schemeClr val="tx1">
                    <a:tint val="82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GB" dirty="0"/>
              <a:t>Date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AA4C79-C145-F8D4-18C0-05071E1EF7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0600" y="6385024"/>
            <a:ext cx="6670800" cy="307777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1400">
                <a:solidFill>
                  <a:schemeClr val="tx1">
                    <a:tint val="82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it-IT" dirty="0"/>
              <a:t>Name – Presentation Title</a:t>
            </a:r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FA10329-4620-0A1A-84DD-3310C9C5BE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6000" y="6385024"/>
            <a:ext cx="900000" cy="30777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r">
              <a:defRPr sz="1400">
                <a:solidFill>
                  <a:schemeClr val="tx1">
                    <a:tint val="82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675C59D8-28F6-42C5-852C-740894157CE4}" type="slidenum">
              <a:rPr lang="en-GB" smtClean="0"/>
              <a:pPr/>
              <a:t>‹N°›</a:t>
            </a:fld>
            <a:endParaRPr lang="en-GB" sz="1400"/>
          </a:p>
        </p:txBody>
      </p:sp>
      <p:sp>
        <p:nvSpPr>
          <p:cNvPr id="7" name="Segnaposto titolo 1">
            <a:extLst>
              <a:ext uri="{FF2B5EF4-FFF2-40B4-BE49-F238E27FC236}">
                <a16:creationId xmlns:a16="http://schemas.microsoft.com/office/drawing/2014/main" id="{56B76CAF-3D8A-0399-4ED7-AF0FE54B7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000" y="981740"/>
            <a:ext cx="10980000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it-IT" dirty="0"/>
              <a:t>Title</a:t>
            </a:r>
            <a:endParaRPr lang="en-GB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1EF2C8BE-8B8C-C5F3-9200-A2080F413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000" y="1825625"/>
            <a:ext cx="1098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996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2" r:id="rId2"/>
    <p:sldLayoutId id="2147483698" r:id="rId3"/>
    <p:sldLayoutId id="2147483700" r:id="rId4"/>
    <p:sldLayoutId id="2147483701" r:id="rId5"/>
    <p:sldLayoutId id="2147483703" r:id="rId6"/>
    <p:sldLayoutId id="2147483704" r:id="rId7"/>
    <p:sldLayoutId id="214748370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9" Type="http://schemas.openxmlformats.org/officeDocument/2006/relationships/image" Target="../media/image47.png"/><Relationship Id="rId21" Type="http://schemas.openxmlformats.org/officeDocument/2006/relationships/image" Target="../media/image30.png"/><Relationship Id="rId34" Type="http://schemas.openxmlformats.org/officeDocument/2006/relationships/image" Target="../media/image43.png"/><Relationship Id="rId42" Type="http://schemas.openxmlformats.org/officeDocument/2006/relationships/image" Target="../media/image50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5.pn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32" Type="http://schemas.openxmlformats.org/officeDocument/2006/relationships/image" Target="../media/image41.png"/><Relationship Id="rId37" Type="http://schemas.openxmlformats.org/officeDocument/2006/relationships/image" Target="../media/image9.png"/><Relationship Id="rId40" Type="http://schemas.openxmlformats.org/officeDocument/2006/relationships/image" Target="../media/image48.png"/><Relationship Id="rId45" Type="http://schemas.openxmlformats.org/officeDocument/2006/relationships/image" Target="../media/image3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36" Type="http://schemas.openxmlformats.org/officeDocument/2006/relationships/image" Target="../media/image45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31" Type="http://schemas.openxmlformats.org/officeDocument/2006/relationships/image" Target="../media/image40.png"/><Relationship Id="rId44" Type="http://schemas.openxmlformats.org/officeDocument/2006/relationships/image" Target="../media/image52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Relationship Id="rId27" Type="http://schemas.openxmlformats.org/officeDocument/2006/relationships/image" Target="../media/image36.png"/><Relationship Id="rId30" Type="http://schemas.openxmlformats.org/officeDocument/2006/relationships/image" Target="../media/image39.png"/><Relationship Id="rId35" Type="http://schemas.openxmlformats.org/officeDocument/2006/relationships/image" Target="../media/image44.png"/><Relationship Id="rId43" Type="http://schemas.openxmlformats.org/officeDocument/2006/relationships/image" Target="../media/image51.png"/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33" Type="http://schemas.openxmlformats.org/officeDocument/2006/relationships/image" Target="../media/image42.png"/><Relationship Id="rId38" Type="http://schemas.openxmlformats.org/officeDocument/2006/relationships/image" Target="../media/image46.png"/><Relationship Id="rId46" Type="http://schemas.openxmlformats.org/officeDocument/2006/relationships/image" Target="../media/image53.png"/><Relationship Id="rId20" Type="http://schemas.openxmlformats.org/officeDocument/2006/relationships/image" Target="../media/image29.png"/><Relationship Id="rId41" Type="http://schemas.openxmlformats.org/officeDocument/2006/relationships/image" Target="../media/image4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B543E8-DE86-69AE-3522-17F03019E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214" y="922772"/>
            <a:ext cx="10981572" cy="1754326"/>
          </a:xfrm>
        </p:spPr>
        <p:txBody>
          <a:bodyPr/>
          <a:lstStyle/>
          <a:p>
            <a:r>
              <a:rPr lang="en-GB" dirty="0"/>
              <a:t>Challenge Based Innovation</a:t>
            </a:r>
            <a:br>
              <a:rPr lang="en-GB" dirty="0"/>
            </a:br>
            <a:r>
              <a:rPr lang="en-GB" dirty="0"/>
              <a:t>Boosting innovation around particle accelerator </a:t>
            </a:r>
            <a:r>
              <a:rPr lang="en-GB" dirty="0" err="1"/>
              <a:t>technoligy</a:t>
            </a:r>
            <a:endParaRPr lang="en-GB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46E2613-4433-C7F5-8767-CB18609BAA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5214" y="2794503"/>
            <a:ext cx="10981572" cy="426848"/>
          </a:xfrm>
        </p:spPr>
        <p:txBody>
          <a:bodyPr/>
          <a:lstStyle/>
          <a:p>
            <a:r>
              <a:rPr lang="en-GB" dirty="0"/>
              <a:t>12</a:t>
            </a:r>
            <a:r>
              <a:rPr lang="en-GB" baseline="30000" dirty="0"/>
              <a:t>th</a:t>
            </a:r>
            <a:r>
              <a:rPr lang="en-GB" dirty="0"/>
              <a:t> October 2026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A4AB109-95D3-0BE6-01EC-898C944DED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Nicolas DELERUE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66366B1-C035-BAD6-6610-782E80379C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5214" y="4542856"/>
            <a:ext cx="7923210" cy="424732"/>
          </a:xfrm>
        </p:spPr>
        <p:txBody>
          <a:bodyPr/>
          <a:lstStyle/>
          <a:p>
            <a:endParaRPr lang="en-GB" dirty="0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CF706FF4-6D6B-C60B-D243-3513E8EA6590}"/>
              </a:ext>
            </a:extLst>
          </p:cNvPr>
          <p:cNvGrpSpPr/>
          <p:nvPr/>
        </p:nvGrpSpPr>
        <p:grpSpPr>
          <a:xfrm>
            <a:off x="3918864" y="6104627"/>
            <a:ext cx="7747712" cy="599727"/>
            <a:chOff x="1036430" y="5411967"/>
            <a:chExt cx="7747712" cy="599727"/>
          </a:xfrm>
        </p:grpSpPr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09A715DE-6319-33E1-545D-4D5854C2FD6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64002" y="5471764"/>
              <a:ext cx="6620140" cy="48013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b="1" i="0" kern="120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1" i="0" kern="120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1" i="0" kern="120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1" i="0" kern="120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1" i="0" kern="120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00" b="0" dirty="0"/>
                <a:t>This project received funding from the European Union’s Horizon Europe Research and Innovation </a:t>
              </a:r>
              <a:r>
                <a:rPr lang="en-US" sz="1400" b="0" dirty="0" err="1"/>
                <a:t>Programme</a:t>
              </a:r>
              <a:r>
                <a:rPr lang="en-US" sz="1400" b="0" dirty="0"/>
                <a:t> under GA No. 101290927.</a:t>
              </a:r>
            </a:p>
          </p:txBody>
        </p:sp>
        <p:pic>
          <p:nvPicPr>
            <p:cNvPr id="9" name="Picture 11">
              <a:extLst>
                <a:ext uri="{FF2B5EF4-FFF2-40B4-BE49-F238E27FC236}">
                  <a16:creationId xmlns:a16="http://schemas.microsoft.com/office/drawing/2014/main" id="{2BB773B6-9146-D116-E0FA-7BFE24E009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036430" y="5411967"/>
              <a:ext cx="954187" cy="599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6980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64430F-6834-1BCD-F896-A5400305E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CBI?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F67616-3209-6479-2230-DF9E8674622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6000" y="1351072"/>
            <a:ext cx="10980000" cy="4802187"/>
          </a:xfrm>
        </p:spPr>
        <p:txBody>
          <a:bodyPr>
            <a:normAutofit fontScale="85000" lnSpcReduction="10000"/>
          </a:bodyPr>
          <a:lstStyle/>
          <a:p>
            <a:r>
              <a:rPr lang="en-GB" sz="1800" dirty="0"/>
              <a:t>A challenge to interest and attract students on the use of accelerator technology!</a:t>
            </a:r>
          </a:p>
          <a:p>
            <a:r>
              <a:rPr lang="en-GB" sz="1800" b="1" dirty="0"/>
              <a:t>Who?</a:t>
            </a:r>
          </a:p>
          <a:p>
            <a:pPr lvl="1"/>
            <a:r>
              <a:rPr lang="en-GB" sz="1800" dirty="0"/>
              <a:t>4 teams of 6 students or young professionals selected from more than 100 individual applications from across the world.</a:t>
            </a:r>
          </a:p>
          <a:p>
            <a:pPr lvl="1"/>
            <a:r>
              <a:rPr lang="en-GB" sz="1800" dirty="0"/>
              <a:t>The teams are formed by the steering committee with diversity criteria in mind (academic, country of study, gender,…).</a:t>
            </a:r>
          </a:p>
          <a:p>
            <a:r>
              <a:rPr lang="en-GB" sz="1800" b="1" dirty="0"/>
              <a:t>How?</a:t>
            </a:r>
          </a:p>
          <a:p>
            <a:pPr lvl="1"/>
            <a:r>
              <a:rPr lang="en-GB" sz="1800" dirty="0"/>
              <a:t>We set them a challenge and ask them to propose an innovative use of accelerator technology!</a:t>
            </a:r>
          </a:p>
          <a:p>
            <a:pPr lvl="1"/>
            <a:r>
              <a:rPr lang="en-GB" sz="1800" dirty="0"/>
              <a:t>Online seminars before the CBI</a:t>
            </a:r>
          </a:p>
          <a:p>
            <a:pPr lvl="1"/>
            <a:r>
              <a:rPr lang="en-GB" sz="1800" dirty="0"/>
              <a:t>In-person seminars during the CBI</a:t>
            </a:r>
          </a:p>
          <a:p>
            <a:pPr lvl="1"/>
            <a:r>
              <a:rPr lang="en-GB" sz="1800" dirty="0"/>
              <a:t>On the last day they present their work in person in front of a jury at CERN.</a:t>
            </a:r>
          </a:p>
          <a:p>
            <a:r>
              <a:rPr lang="en-GB" sz="1800" b="1" dirty="0"/>
              <a:t>When and where?</a:t>
            </a:r>
          </a:p>
          <a:p>
            <a:pPr lvl="1"/>
            <a:r>
              <a:rPr lang="en-GB" sz="1800" dirty="0"/>
              <a:t>During 10 days (typically the last two weeks of July) at the European Scientific Institute (ESI) in </a:t>
            </a:r>
            <a:r>
              <a:rPr lang="en-GB" sz="1800" dirty="0" err="1"/>
              <a:t>Archamps</a:t>
            </a:r>
            <a:r>
              <a:rPr lang="en-GB" sz="1800" dirty="0"/>
              <a:t> (near Geneva) with visits at CERN.</a:t>
            </a:r>
          </a:p>
          <a:p>
            <a:r>
              <a:rPr lang="en-GB" sz="1800" dirty="0"/>
              <a:t>It was pioneered during the EU-funded project I.FAST thanks to an idea by Louis </a:t>
            </a:r>
            <a:r>
              <a:rPr lang="en-GB" sz="1800" dirty="0" err="1"/>
              <a:t>Rinolfi</a:t>
            </a:r>
            <a:r>
              <a:rPr lang="en-GB" sz="1800" dirty="0"/>
              <a:t> (CERN + ESI)</a:t>
            </a:r>
          </a:p>
          <a:p>
            <a:r>
              <a:rPr lang="en-GB" sz="1800" dirty="0"/>
              <a:t>So far there have been 5 CBIs: 4 funded by I. FAST and 1 in Sarajevo funded thanks to a private sponsor (3PF with funds from IFIGENEIA and I. FAST/EPITA and others).</a:t>
            </a:r>
          </a:p>
          <a:p>
            <a:r>
              <a:rPr lang="en-GB" sz="1800" dirty="0"/>
              <a:t>Future CBI will be organised in the </a:t>
            </a:r>
            <a:r>
              <a:rPr lang="en-GB" sz="1800"/>
              <a:t>framework of </a:t>
            </a:r>
            <a:r>
              <a:rPr lang="en-GB" sz="1800" dirty="0"/>
              <a:t>EPITA.</a:t>
            </a:r>
          </a:p>
          <a:p>
            <a:endParaRPr lang="en-GB" sz="1800" dirty="0"/>
          </a:p>
          <a:p>
            <a:endParaRPr lang="en-GB" sz="180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571B05-F996-7A1D-6B63-7638DB708FD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7ABA78-8F62-D38A-BA46-60EA0B44FBF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760757" y="6385024"/>
            <a:ext cx="6670487" cy="307777"/>
          </a:xfrm>
        </p:spPr>
        <p:txBody>
          <a:bodyPr/>
          <a:lstStyle/>
          <a:p>
            <a:pPr algn="ctr"/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F0C1F3A-DA6D-A6A8-A291-5821BFD1580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E497F86E-EBD9-405D-96CF-F0AC131680B0}" type="slidenum">
              <a:rPr lang="en-GB" smtClean="0"/>
              <a:pPr algn="r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7114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AD29-0468-C75D-80B0-365AD0360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C393D-AB89-1001-9742-546AE751F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855" y="7218"/>
            <a:ext cx="4484239" cy="1311128"/>
          </a:xfrm>
        </p:spPr>
        <p:txBody>
          <a:bodyPr/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EIPTA Consortium</a:t>
            </a:r>
            <a:endParaRPr lang="en-US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04C5AA-B57E-EC73-625F-3FEEA43FAD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96" t="21304" r="34248" b="1871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  <a:noFill/>
        </p:spPr>
      </p:pic>
      <p:graphicFrame>
        <p:nvGraphicFramePr>
          <p:cNvPr id="14" name="Content Placeholder 18">
            <a:extLst>
              <a:ext uri="{FF2B5EF4-FFF2-40B4-BE49-F238E27FC236}">
                <a16:creationId xmlns:a16="http://schemas.microsoft.com/office/drawing/2014/main" id="{7B97736C-0235-44DA-C875-9F790AFB4E76}"/>
              </a:ext>
            </a:extLst>
          </p:cNvPr>
          <p:cNvGraphicFramePr>
            <a:graphicFrameLocks/>
          </p:cNvGraphicFramePr>
          <p:nvPr/>
        </p:nvGraphicFramePr>
        <p:xfrm>
          <a:off x="-3147371" y="1459313"/>
          <a:ext cx="12234615" cy="5685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664F269E-E8AF-E765-1FB2-AAF195803A0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79573"/>
          <a:stretch>
            <a:fillRect/>
          </a:stretch>
        </p:blipFill>
        <p:spPr>
          <a:xfrm>
            <a:off x="1969428" y="3203294"/>
            <a:ext cx="2114526" cy="20821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C01ADFF-DE37-FB86-1025-05A34ECA0BD0}"/>
              </a:ext>
            </a:extLst>
          </p:cNvPr>
          <p:cNvSpPr txBox="1"/>
          <p:nvPr/>
        </p:nvSpPr>
        <p:spPr>
          <a:xfrm>
            <a:off x="302409" y="1400290"/>
            <a:ext cx="54485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1" dirty="0"/>
              <a:t>42 </a:t>
            </a:r>
            <a:r>
              <a:rPr lang="en-GB" sz="1800" dirty="0"/>
              <a:t>Beneficiaries + </a:t>
            </a:r>
            <a:r>
              <a:rPr lang="en-GB" sz="1800" b="1" dirty="0"/>
              <a:t>3</a:t>
            </a:r>
            <a:r>
              <a:rPr lang="en-GB" sz="1800" dirty="0"/>
              <a:t> Associated Partners</a:t>
            </a:r>
          </a:p>
          <a:p>
            <a:pPr algn="ctr"/>
            <a:r>
              <a:rPr lang="en-GB" sz="1800" dirty="0"/>
              <a:t>1</a:t>
            </a:r>
            <a:r>
              <a:rPr lang="lv-LV" sz="1800" dirty="0"/>
              <a:t>5</a:t>
            </a:r>
            <a:r>
              <a:rPr lang="en-GB" sz="1800" dirty="0"/>
              <a:t> European countries + CERN </a:t>
            </a:r>
            <a:r>
              <a:rPr lang="en-GB" dirty="0"/>
              <a:t>and</a:t>
            </a:r>
            <a:r>
              <a:rPr lang="en-GB" sz="1800" dirty="0"/>
              <a:t> ESS</a:t>
            </a:r>
          </a:p>
        </p:txBody>
      </p:sp>
      <p:pic>
        <p:nvPicPr>
          <p:cNvPr id="16" name="Picture 15" descr="A black and orange letter p&#10;&#10;AI-generated content may be incorrect.">
            <a:extLst>
              <a:ext uri="{FF2B5EF4-FFF2-40B4-BE49-F238E27FC236}">
                <a16:creationId xmlns:a16="http://schemas.microsoft.com/office/drawing/2014/main" id="{6A3564EE-13FC-9CFB-0BED-F043E9C271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40909" y="6415144"/>
            <a:ext cx="1451546" cy="29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26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BB8CD-CD1C-D57C-929C-4BAC14DAC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" name="Immagine 44">
            <a:extLst>
              <a:ext uri="{FF2B5EF4-FFF2-40B4-BE49-F238E27FC236}">
                <a16:creationId xmlns:a16="http://schemas.microsoft.com/office/drawing/2014/main" id="{E061EBE3-7A96-075D-F308-59043DE59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345" y="4257282"/>
            <a:ext cx="1338423" cy="86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4" name="Immagine 42" descr="Kyma d.o.o. - Inkubator Sežana">
            <a:extLst>
              <a:ext uri="{FF2B5EF4-FFF2-40B4-BE49-F238E27FC236}">
                <a16:creationId xmlns:a16="http://schemas.microsoft.com/office/drawing/2014/main" id="{4B3A5DEF-AB3C-47CE-7733-F10DEF2ED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024" y="4268068"/>
            <a:ext cx="1694897" cy="85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7" name="Immagine 25">
            <a:extLst>
              <a:ext uri="{FF2B5EF4-FFF2-40B4-BE49-F238E27FC236}">
                <a16:creationId xmlns:a16="http://schemas.microsoft.com/office/drawing/2014/main" id="{08EB3992-D2F7-62B5-6BFF-E48D3CA72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3300" b="-79224"/>
          <a:stretch>
            <a:fillRect/>
          </a:stretch>
        </p:blipFill>
        <p:spPr bwMode="auto">
          <a:xfrm>
            <a:off x="214957" y="670254"/>
            <a:ext cx="1651247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6" name="Immagine 26" descr="undefined">
            <a:extLst>
              <a:ext uri="{FF2B5EF4-FFF2-40B4-BE49-F238E27FC236}">
                <a16:creationId xmlns:a16="http://schemas.microsoft.com/office/drawing/2014/main" id="{324FBD2E-C899-F668-797D-430DA7195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186" y="34926"/>
            <a:ext cx="897540" cy="89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" name="Immagine 35" descr="Immagine che contiene Carattere, Elementi grafici, logo, simbolo&#10;&#10;Il contenuto generato dall'IA potrebbe non essere corretto.">
            <a:extLst>
              <a:ext uri="{FF2B5EF4-FFF2-40B4-BE49-F238E27FC236}">
                <a16:creationId xmlns:a16="http://schemas.microsoft.com/office/drawing/2014/main" id="{477A44D5-BAAC-6849-8FD3-099BED2A5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620" y="3533019"/>
            <a:ext cx="924907" cy="92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4" name="Immagine 37" descr="Institute of Electrical Engineering, Slovak Academy of Sciences | LinkedIn">
            <a:extLst>
              <a:ext uri="{FF2B5EF4-FFF2-40B4-BE49-F238E27FC236}">
                <a16:creationId xmlns:a16="http://schemas.microsoft.com/office/drawing/2014/main" id="{60CF12DE-27C2-7C18-E96E-9EBFC72CA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579" y="4097924"/>
            <a:ext cx="1311275" cy="131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3" name="Immagine 27" descr="CIEMAT - CIEMAT">
            <a:extLst>
              <a:ext uri="{FF2B5EF4-FFF2-40B4-BE49-F238E27FC236}">
                <a16:creationId xmlns:a16="http://schemas.microsoft.com/office/drawing/2014/main" id="{4B48D31C-7C72-80F4-9142-DD6EC3520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735" b="-19632"/>
          <a:stretch>
            <a:fillRect/>
          </a:stretch>
        </p:blipFill>
        <p:spPr bwMode="auto">
          <a:xfrm>
            <a:off x="5752841" y="3817048"/>
            <a:ext cx="2646651" cy="64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2" name="Immagine 28" descr="Comeb srl - ingranaggi e pulegge - Calderara di Reno Bologna">
            <a:extLst>
              <a:ext uri="{FF2B5EF4-FFF2-40B4-BE49-F238E27FC236}">
                <a16:creationId xmlns:a16="http://schemas.microsoft.com/office/drawing/2014/main" id="{6C943CA3-3CBA-4D48-FAC3-3ABCAE99B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64"/>
          <a:stretch>
            <a:fillRect/>
          </a:stretch>
        </p:blipFill>
        <p:spPr bwMode="auto">
          <a:xfrm>
            <a:off x="3056668" y="60550"/>
            <a:ext cx="739775" cy="725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1" name="Immagine 29">
            <a:extLst>
              <a:ext uri="{FF2B5EF4-FFF2-40B4-BE49-F238E27FC236}">
                <a16:creationId xmlns:a16="http://schemas.microsoft.com/office/drawing/2014/main" id="{ED039463-3FBF-22EA-511F-83E00677C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343" y="1356294"/>
            <a:ext cx="843031" cy="84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9" name="Immagine 31">
            <a:extLst>
              <a:ext uri="{FF2B5EF4-FFF2-40B4-BE49-F238E27FC236}">
                <a16:creationId xmlns:a16="http://schemas.microsoft.com/office/drawing/2014/main" id="{56AE9E65-EB0E-766C-2DA2-B64F94734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033" y="1257290"/>
            <a:ext cx="906463" cy="90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8" name="Immagine 41" descr="Immagine che contiene testo, Carattere, logo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0615766D-2DA2-FF7C-0EF5-B6066882A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307" y="3763260"/>
            <a:ext cx="1323188" cy="72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7" name="Immagine 32">
            <a:extLst>
              <a:ext uri="{FF2B5EF4-FFF2-40B4-BE49-F238E27FC236}">
                <a16:creationId xmlns:a16="http://schemas.microsoft.com/office/drawing/2014/main" id="{5F1FA177-73F2-29D9-9D52-D8A2C826B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871" b="-4369"/>
          <a:stretch>
            <a:fillRect/>
          </a:stretch>
        </p:blipFill>
        <p:spPr bwMode="auto">
          <a:xfrm>
            <a:off x="8613572" y="4073450"/>
            <a:ext cx="1947298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" name="Immagine 34">
            <a:extLst>
              <a:ext uri="{FF2B5EF4-FFF2-40B4-BE49-F238E27FC236}">
                <a16:creationId xmlns:a16="http://schemas.microsoft.com/office/drawing/2014/main" id="{AE71C1E7-E83F-9292-8CFE-217952C9A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901" b="-35147"/>
          <a:stretch>
            <a:fillRect/>
          </a:stretch>
        </p:blipFill>
        <p:spPr bwMode="auto">
          <a:xfrm>
            <a:off x="152400" y="3104066"/>
            <a:ext cx="1363663" cy="71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2" name="Immagine 38" descr="Immagine che contiene testo, Carattere, logo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B74D23E6-9009-C792-2832-55FCEE71A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05"/>
          <a:stretch>
            <a:fillRect/>
          </a:stretch>
        </p:blipFill>
        <p:spPr bwMode="auto">
          <a:xfrm>
            <a:off x="98711" y="4409251"/>
            <a:ext cx="1503144" cy="46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1" name="Immagine 39" descr="Immagine che contiene testo, Carattere, logo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C4DFB390-E671-7CAA-3A06-C8587086B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3002" y="-3049"/>
            <a:ext cx="2601019" cy="70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9" name="Immagine 43">
            <a:extLst>
              <a:ext uri="{FF2B5EF4-FFF2-40B4-BE49-F238E27FC236}">
                <a16:creationId xmlns:a16="http://schemas.microsoft.com/office/drawing/2014/main" id="{EF732343-5DCD-7769-A1F9-2F0F67662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212" y="4635581"/>
            <a:ext cx="1866637" cy="39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7" name="Immagine 45">
            <a:extLst>
              <a:ext uri="{FF2B5EF4-FFF2-40B4-BE49-F238E27FC236}">
                <a16:creationId xmlns:a16="http://schemas.microsoft.com/office/drawing/2014/main" id="{2F00FED2-BE7B-2701-5468-9F3DA3DC4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9620" y="3442738"/>
            <a:ext cx="1417153" cy="51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6" name="Immagine 46">
            <a:extLst>
              <a:ext uri="{FF2B5EF4-FFF2-40B4-BE49-F238E27FC236}">
                <a16:creationId xmlns:a16="http://schemas.microsoft.com/office/drawing/2014/main" id="{85E8BEBD-B373-7019-0E3B-BEEECC46A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781" y="4105162"/>
            <a:ext cx="1126307" cy="83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" name="Immagine 47">
            <a:extLst>
              <a:ext uri="{FF2B5EF4-FFF2-40B4-BE49-F238E27FC236}">
                <a16:creationId xmlns:a16="http://schemas.microsoft.com/office/drawing/2014/main" id="{A07CDAA3-0E14-AFEE-3872-BA50C1F93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6407" y="2865733"/>
            <a:ext cx="1460853" cy="469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Immagine 48">
            <a:extLst>
              <a:ext uri="{FF2B5EF4-FFF2-40B4-BE49-F238E27FC236}">
                <a16:creationId xmlns:a16="http://schemas.microsoft.com/office/drawing/2014/main" id="{D2849DDE-3C5E-0F59-03D8-5E850BCBF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942" y="680672"/>
            <a:ext cx="1624931" cy="43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3" name="Immagine 49">
            <a:extLst>
              <a:ext uri="{FF2B5EF4-FFF2-40B4-BE49-F238E27FC236}">
                <a16:creationId xmlns:a16="http://schemas.microsoft.com/office/drawing/2014/main" id="{9BF0BB1A-C052-78BA-27ED-3E11135AE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86" b="21864"/>
          <a:stretch>
            <a:fillRect/>
          </a:stretch>
        </p:blipFill>
        <p:spPr bwMode="auto">
          <a:xfrm>
            <a:off x="8786033" y="3343763"/>
            <a:ext cx="1723656" cy="73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Immagine 51">
            <a:extLst>
              <a:ext uri="{FF2B5EF4-FFF2-40B4-BE49-F238E27FC236}">
                <a16:creationId xmlns:a16="http://schemas.microsoft.com/office/drawing/2014/main" id="{2FDBD7F9-C3AF-C1AB-6660-C878F133A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200" y="78009"/>
            <a:ext cx="1717829" cy="41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1" name="Immagine 52">
            <a:extLst>
              <a:ext uri="{FF2B5EF4-FFF2-40B4-BE49-F238E27FC236}">
                <a16:creationId xmlns:a16="http://schemas.microsoft.com/office/drawing/2014/main" id="{72371698-99CB-0456-2F2D-1BA6F0267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817" y="96319"/>
            <a:ext cx="959662" cy="80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Immagine 53">
            <a:extLst>
              <a:ext uri="{FF2B5EF4-FFF2-40B4-BE49-F238E27FC236}">
                <a16:creationId xmlns:a16="http://schemas.microsoft.com/office/drawing/2014/main" id="{E5439141-9C82-03B3-6B14-0B7F48365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97" y="1185940"/>
            <a:ext cx="1598213" cy="52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7" name="Immagine 56">
            <a:extLst>
              <a:ext uri="{FF2B5EF4-FFF2-40B4-BE49-F238E27FC236}">
                <a16:creationId xmlns:a16="http://schemas.microsoft.com/office/drawing/2014/main" id="{3D8C98A2-0352-6418-A6ED-57807FF7D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6407" y="2354135"/>
            <a:ext cx="1394463" cy="38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Immagine 57">
            <a:extLst>
              <a:ext uri="{FF2B5EF4-FFF2-40B4-BE49-F238E27FC236}">
                <a16:creationId xmlns:a16="http://schemas.microsoft.com/office/drawing/2014/main" id="{045E2F86-264F-52E1-E62E-270545C2F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5049" y="642426"/>
            <a:ext cx="1375482" cy="59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Immagine 59">
            <a:extLst>
              <a:ext uri="{FF2B5EF4-FFF2-40B4-BE49-F238E27FC236}">
                <a16:creationId xmlns:a16="http://schemas.microsoft.com/office/drawing/2014/main" id="{4D7685D4-4139-5449-76C0-FB20F212F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084" y="115043"/>
            <a:ext cx="1490572" cy="444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Immagine 65" descr="Immagine che contiene testo, Carattere, logo, cerchio&#10;&#10;Il contenuto generato dall'IA potrebbe non essere corretto.">
            <a:extLst>
              <a:ext uri="{FF2B5EF4-FFF2-40B4-BE49-F238E27FC236}">
                <a16:creationId xmlns:a16="http://schemas.microsoft.com/office/drawing/2014/main" id="{671197AB-60E6-80DD-FED9-44FD88FC2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7083" y="3958978"/>
            <a:ext cx="1082226" cy="103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Immagine 61">
            <a:extLst>
              <a:ext uri="{FF2B5EF4-FFF2-40B4-BE49-F238E27FC236}">
                <a16:creationId xmlns:a16="http://schemas.microsoft.com/office/drawing/2014/main" id="{7A938747-DEF2-F64A-B47F-617145D96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3" b="20309"/>
          <a:stretch>
            <a:fillRect/>
          </a:stretch>
        </p:blipFill>
        <p:spPr bwMode="auto">
          <a:xfrm>
            <a:off x="5124171" y="479209"/>
            <a:ext cx="1509800" cy="50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1" name="Immagine 62">
            <a:extLst>
              <a:ext uri="{FF2B5EF4-FFF2-40B4-BE49-F238E27FC236}">
                <a16:creationId xmlns:a16="http://schemas.microsoft.com/office/drawing/2014/main" id="{21D84EDE-C9A7-C2C0-39F4-63D183D8A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4767" y="93598"/>
            <a:ext cx="1502087" cy="40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Immagine 64">
            <a:extLst>
              <a:ext uri="{FF2B5EF4-FFF2-40B4-BE49-F238E27FC236}">
                <a16:creationId xmlns:a16="http://schemas.microsoft.com/office/drawing/2014/main" id="{B4B6C7F2-D06C-D0C7-D08F-524FD74C2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6348" y="1374012"/>
            <a:ext cx="1465652" cy="64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Immagine 66">
            <a:extLst>
              <a:ext uri="{FF2B5EF4-FFF2-40B4-BE49-F238E27FC236}">
                <a16:creationId xmlns:a16="http://schemas.microsoft.com/office/drawing/2014/main" id="{4A9C24C4-9D3E-51C5-C006-665A9B720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42" y="110267"/>
            <a:ext cx="1049791" cy="51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Immagine 67">
            <a:extLst>
              <a:ext uri="{FF2B5EF4-FFF2-40B4-BE49-F238E27FC236}">
                <a16:creationId xmlns:a16="http://schemas.microsoft.com/office/drawing/2014/main" id="{893FE922-B887-F5E6-3A7A-D7156EE49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33" y="3797172"/>
            <a:ext cx="861219" cy="483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Immagine 68">
            <a:extLst>
              <a:ext uri="{FF2B5EF4-FFF2-40B4-BE49-F238E27FC236}">
                <a16:creationId xmlns:a16="http://schemas.microsoft.com/office/drawing/2014/main" id="{1F337980-0C53-4BFC-0C00-3635B314C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73" b="23637"/>
          <a:stretch>
            <a:fillRect/>
          </a:stretch>
        </p:blipFill>
        <p:spPr bwMode="auto">
          <a:xfrm>
            <a:off x="1833194" y="4272033"/>
            <a:ext cx="1323556" cy="74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74">
            <a:extLst>
              <a:ext uri="{FF2B5EF4-FFF2-40B4-BE49-F238E27FC236}">
                <a16:creationId xmlns:a16="http://schemas.microsoft.com/office/drawing/2014/main" id="{C9A69613-74B9-5D1E-2A8D-AF3741270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7" name="Rectangle 75">
            <a:extLst>
              <a:ext uri="{FF2B5EF4-FFF2-40B4-BE49-F238E27FC236}">
                <a16:creationId xmlns:a16="http://schemas.microsoft.com/office/drawing/2014/main" id="{A7D9105A-442E-E191-4674-66C012F90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842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76">
            <a:extLst>
              <a:ext uri="{FF2B5EF4-FFF2-40B4-BE49-F238E27FC236}">
                <a16:creationId xmlns:a16="http://schemas.microsoft.com/office/drawing/2014/main" id="{8A87400E-499F-03CA-D8FF-0C1788F91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049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Rectangle 77">
            <a:extLst>
              <a:ext uri="{FF2B5EF4-FFF2-40B4-BE49-F238E27FC236}">
                <a16:creationId xmlns:a16="http://schemas.microsoft.com/office/drawing/2014/main" id="{72BACD70-2764-8BC3-252B-06BB42D89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255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Rectangle 78">
            <a:extLst>
              <a:ext uri="{FF2B5EF4-FFF2-40B4-BE49-F238E27FC236}">
                <a16:creationId xmlns:a16="http://schemas.microsoft.com/office/drawing/2014/main" id="{DF2190C9-27A4-9D5A-13D8-02AD756FD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732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79">
            <a:extLst>
              <a:ext uri="{FF2B5EF4-FFF2-40B4-BE49-F238E27FC236}">
                <a16:creationId xmlns:a16="http://schemas.microsoft.com/office/drawing/2014/main" id="{48838A9F-313C-1928-154A-AE99B665E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939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Rectangle 80">
            <a:extLst>
              <a:ext uri="{FF2B5EF4-FFF2-40B4-BE49-F238E27FC236}">
                <a16:creationId xmlns:a16="http://schemas.microsoft.com/office/drawing/2014/main" id="{361DE65A-8B45-2BB2-962E-81DDC14E0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209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81">
            <a:extLst>
              <a:ext uri="{FF2B5EF4-FFF2-40B4-BE49-F238E27FC236}">
                <a16:creationId xmlns:a16="http://schemas.microsoft.com/office/drawing/2014/main" id="{C57AE413-CB18-56F2-2D3B-097123B1A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8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82">
            <a:extLst>
              <a:ext uri="{FF2B5EF4-FFF2-40B4-BE49-F238E27FC236}">
                <a16:creationId xmlns:a16="http://schemas.microsoft.com/office/drawing/2014/main" id="{D8106FF1-9AA1-638F-1F8B-967B43579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686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83">
            <a:extLst>
              <a:ext uri="{FF2B5EF4-FFF2-40B4-BE49-F238E27FC236}">
                <a16:creationId xmlns:a16="http://schemas.microsoft.com/office/drawing/2014/main" id="{0DCF8086-C44E-B2A9-4BBD-1D67A793E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100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84">
            <a:extLst>
              <a:ext uri="{FF2B5EF4-FFF2-40B4-BE49-F238E27FC236}">
                <a16:creationId xmlns:a16="http://schemas.microsoft.com/office/drawing/2014/main" id="{337EED3F-0289-094D-307C-D1AA6D919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370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85">
            <a:extLst>
              <a:ext uri="{FF2B5EF4-FFF2-40B4-BE49-F238E27FC236}">
                <a16:creationId xmlns:a16="http://schemas.microsoft.com/office/drawing/2014/main" id="{D090A0F8-ED45-D564-4452-C43AFFD8F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664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86">
            <a:extLst>
              <a:ext uri="{FF2B5EF4-FFF2-40B4-BE49-F238E27FC236}">
                <a16:creationId xmlns:a16="http://schemas.microsoft.com/office/drawing/2014/main" id="{5602D650-F93D-B68E-EF84-DEE125B4A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911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Rectangle 87">
            <a:extLst>
              <a:ext uri="{FF2B5EF4-FFF2-40B4-BE49-F238E27FC236}">
                <a16:creationId xmlns:a16="http://schemas.microsoft.com/office/drawing/2014/main" id="{E2BF385D-AD87-5537-E1B8-494FAE630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117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0" name="Rectangle 88">
            <a:extLst>
              <a:ext uri="{FF2B5EF4-FFF2-40B4-BE49-F238E27FC236}">
                <a16:creationId xmlns:a16="http://schemas.microsoft.com/office/drawing/2014/main" id="{2360058E-73C5-51AD-3FA5-74726662B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0896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Rectangle 89">
            <a:extLst>
              <a:ext uri="{FF2B5EF4-FFF2-40B4-BE49-F238E27FC236}">
                <a16:creationId xmlns:a16="http://schemas.microsoft.com/office/drawing/2014/main" id="{20D7DA0C-399C-2DF3-6BBC-8490C44C1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103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90">
            <a:extLst>
              <a:ext uri="{FF2B5EF4-FFF2-40B4-BE49-F238E27FC236}">
                <a16:creationId xmlns:a16="http://schemas.microsoft.com/office/drawing/2014/main" id="{8C50B38E-EB72-D64B-8564-C606C9538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731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 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3" name="Rectangle 91">
            <a:extLst>
              <a:ext uri="{FF2B5EF4-FFF2-40B4-BE49-F238E27FC236}">
                <a16:creationId xmlns:a16="http://schemas.microsoft.com/office/drawing/2014/main" id="{37996F2B-2076-C04F-6612-B51E9AA77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372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4" name="Rectangle 92">
            <a:extLst>
              <a:ext uri="{FF2B5EF4-FFF2-40B4-BE49-F238E27FC236}">
                <a16:creationId xmlns:a16="http://schemas.microsoft.com/office/drawing/2014/main" id="{9523C4D2-D954-BEF2-DED0-84AD5B7A9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993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93">
            <a:extLst>
              <a:ext uri="{FF2B5EF4-FFF2-40B4-BE49-F238E27FC236}">
                <a16:creationId xmlns:a16="http://schemas.microsoft.com/office/drawing/2014/main" id="{B008B6F0-81FC-E639-57A8-DD609A52E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026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94">
            <a:extLst>
              <a:ext uri="{FF2B5EF4-FFF2-40B4-BE49-F238E27FC236}">
                <a16:creationId xmlns:a16="http://schemas.microsoft.com/office/drawing/2014/main" id="{DC7CD6B8-351F-9A58-5247-ADC9F68E0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347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95">
            <a:extLst>
              <a:ext uri="{FF2B5EF4-FFF2-40B4-BE49-F238E27FC236}">
                <a16:creationId xmlns:a16="http://schemas.microsoft.com/office/drawing/2014/main" id="{073629BB-B242-A785-C29C-DC49854F3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741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Rectangle 96">
            <a:extLst>
              <a:ext uri="{FF2B5EF4-FFF2-40B4-BE49-F238E27FC236}">
                <a16:creationId xmlns:a16="http://schemas.microsoft.com/office/drawing/2014/main" id="{CA210062-8246-1F9E-0830-5A1E271A5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011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Rectangle 97">
            <a:extLst>
              <a:ext uri="{FF2B5EF4-FFF2-40B4-BE49-F238E27FC236}">
                <a16:creationId xmlns:a16="http://schemas.microsoft.com/office/drawing/2014/main" id="{063876EC-CE4F-5701-310F-E54455B5F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281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Rectangle 98">
            <a:extLst>
              <a:ext uri="{FF2B5EF4-FFF2-40B4-BE49-F238E27FC236}">
                <a16:creationId xmlns:a16="http://schemas.microsoft.com/office/drawing/2014/main" id="{78EC73E8-FFDB-012D-8661-08C78BA36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551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tangle 99">
            <a:extLst>
              <a:ext uri="{FF2B5EF4-FFF2-40B4-BE49-F238E27FC236}">
                <a16:creationId xmlns:a16="http://schemas.microsoft.com/office/drawing/2014/main" id="{4ED89533-E125-7809-B721-D6A4ED03B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9758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2" name="Rectangle 100">
            <a:extLst>
              <a:ext uri="{FF2B5EF4-FFF2-40B4-BE49-F238E27FC236}">
                <a16:creationId xmlns:a16="http://schemas.microsoft.com/office/drawing/2014/main" id="{CA66E847-43D9-51AE-875D-681F11510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3028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Rectangle 101">
            <a:extLst>
              <a:ext uri="{FF2B5EF4-FFF2-40B4-BE49-F238E27FC236}">
                <a16:creationId xmlns:a16="http://schemas.microsoft.com/office/drawing/2014/main" id="{4E9F3336-CB5E-1866-7CDE-F0233882D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235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24" name="Rectangle 102">
            <a:extLst>
              <a:ext uri="{FF2B5EF4-FFF2-40B4-BE49-F238E27FC236}">
                <a16:creationId xmlns:a16="http://schemas.microsoft.com/office/drawing/2014/main" id="{54CB102D-925A-8545-B129-CD8E6051F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9505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2" name="Rectangle 103">
            <a:extLst>
              <a:ext uri="{FF2B5EF4-FFF2-40B4-BE49-F238E27FC236}">
                <a16:creationId xmlns:a16="http://schemas.microsoft.com/office/drawing/2014/main" id="{674C94A7-C938-2E33-E628-5E0902B15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2712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3" name="Rectangle 104">
            <a:extLst>
              <a:ext uri="{FF2B5EF4-FFF2-40B4-BE49-F238E27FC236}">
                <a16:creationId xmlns:a16="http://schemas.microsoft.com/office/drawing/2014/main" id="{0D4D17A3-495A-B5D9-FFFE-2A1295EB0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5982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4" name="Rectangle 105">
            <a:extLst>
              <a:ext uri="{FF2B5EF4-FFF2-40B4-BE49-F238E27FC236}">
                <a16:creationId xmlns:a16="http://schemas.microsoft.com/office/drawing/2014/main" id="{CFD416E1-6E01-F791-8D35-34A761A66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9253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5" name="Rectangle 106">
            <a:extLst>
              <a:ext uri="{FF2B5EF4-FFF2-40B4-BE49-F238E27FC236}">
                <a16:creationId xmlns:a16="http://schemas.microsoft.com/office/drawing/2014/main" id="{67F19521-1142-53B0-E034-E5DDD6060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2523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6" name="Rectangle 107">
            <a:extLst>
              <a:ext uri="{FF2B5EF4-FFF2-40B4-BE49-F238E27FC236}">
                <a16:creationId xmlns:a16="http://schemas.microsoft.com/office/drawing/2014/main" id="{B35F8C2C-020E-A6CC-75B7-B52535D38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579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7" name="Rectangle 108">
            <a:extLst>
              <a:ext uri="{FF2B5EF4-FFF2-40B4-BE49-F238E27FC236}">
                <a16:creationId xmlns:a16="http://schemas.microsoft.com/office/drawing/2014/main" id="{43706914-C154-7E40-0F51-C43CD619C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063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8" name="Rectangle 109">
            <a:extLst>
              <a:ext uri="{FF2B5EF4-FFF2-40B4-BE49-F238E27FC236}">
                <a16:creationId xmlns:a16="http://schemas.microsoft.com/office/drawing/2014/main" id="{782BFF0C-66A1-21FB-47DA-AA949DD3A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2270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9" name="Rectangle 110">
            <a:extLst>
              <a:ext uri="{FF2B5EF4-FFF2-40B4-BE49-F238E27FC236}">
                <a16:creationId xmlns:a16="http://schemas.microsoft.com/office/drawing/2014/main" id="{9E10B570-9DD2-7E41-839C-3E33076AE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54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0" name="Rectangle 111">
            <a:extLst>
              <a:ext uri="{FF2B5EF4-FFF2-40B4-BE49-F238E27FC236}">
                <a16:creationId xmlns:a16="http://schemas.microsoft.com/office/drawing/2014/main" id="{6C7F03A6-4966-5363-AB05-C4B60987E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8747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rbel" panose="020B050302020402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52" name="Picture 1051">
            <a:extLst>
              <a:ext uri="{FF2B5EF4-FFF2-40B4-BE49-F238E27FC236}">
                <a16:creationId xmlns:a16="http://schemas.microsoft.com/office/drawing/2014/main" id="{BC6D9685-4422-B74A-E081-6F089DFA4989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9942766" y="5371497"/>
            <a:ext cx="2057386" cy="1293111"/>
          </a:xfrm>
          <a:prstGeom prst="rect">
            <a:avLst/>
          </a:prstGeom>
        </p:spPr>
      </p:pic>
      <p:pic>
        <p:nvPicPr>
          <p:cNvPr id="1083" name="Immagine 63" descr="Immagine che contiene testo, emblema, simbolo, badge&#10;&#10;Il contenuto generato dall'IA potrebbe non essere corretto.">
            <a:extLst>
              <a:ext uri="{FF2B5EF4-FFF2-40B4-BE49-F238E27FC236}">
                <a16:creationId xmlns:a16="http://schemas.microsoft.com/office/drawing/2014/main" id="{3B6B9EE0-5BE8-BD31-FB7F-37D8479AA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406" y="630747"/>
            <a:ext cx="942926" cy="116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6" name="Immagine 33">
            <a:extLst>
              <a:ext uri="{FF2B5EF4-FFF2-40B4-BE49-F238E27FC236}">
                <a16:creationId xmlns:a16="http://schemas.microsoft.com/office/drawing/2014/main" id="{4C0E4F2D-91C7-71EF-FC94-7F562B4B6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3629" y="2148928"/>
            <a:ext cx="1233225" cy="67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0" name="Immagine 40">
            <a:extLst>
              <a:ext uri="{FF2B5EF4-FFF2-40B4-BE49-F238E27FC236}">
                <a16:creationId xmlns:a16="http://schemas.microsoft.com/office/drawing/2014/main" id="{816DDD4E-6A8B-A82D-DC8F-4C882696F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71772"/>
            <a:ext cx="2379636" cy="493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Immagine 55">
            <a:extLst>
              <a:ext uri="{FF2B5EF4-FFF2-40B4-BE49-F238E27FC236}">
                <a16:creationId xmlns:a16="http://schemas.microsoft.com/office/drawing/2014/main" id="{C5FB1D17-5562-1C5B-D823-1D29E7C5C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6" r="8913"/>
          <a:stretch>
            <a:fillRect/>
          </a:stretch>
        </p:blipFill>
        <p:spPr bwMode="auto">
          <a:xfrm>
            <a:off x="1550840" y="2240463"/>
            <a:ext cx="891132" cy="59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0" name="Immagine 30">
            <a:extLst>
              <a:ext uri="{FF2B5EF4-FFF2-40B4-BE49-F238E27FC236}">
                <a16:creationId xmlns:a16="http://schemas.microsoft.com/office/drawing/2014/main" id="{95F4B5B2-E940-33FF-9A66-D862609DA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244" y="2834253"/>
            <a:ext cx="930870" cy="930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9" name="Immagine 54">
            <a:extLst>
              <a:ext uri="{FF2B5EF4-FFF2-40B4-BE49-F238E27FC236}">
                <a16:creationId xmlns:a16="http://schemas.microsoft.com/office/drawing/2014/main" id="{C539CBDB-1B2C-708E-96E9-E5BD52822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97" b="19383"/>
          <a:stretch>
            <a:fillRect/>
          </a:stretch>
        </p:blipFill>
        <p:spPr bwMode="auto">
          <a:xfrm>
            <a:off x="2205718" y="3662962"/>
            <a:ext cx="1229331" cy="76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03C20BC-030A-2CE1-F59C-A85258C7A27C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0" y="5261766"/>
            <a:ext cx="9812458" cy="1588228"/>
          </a:xfrm>
          <a:prstGeom prst="rect">
            <a:avLst/>
          </a:prstGeom>
        </p:spPr>
      </p:pic>
      <p:pic>
        <p:nvPicPr>
          <p:cNvPr id="1053" name="Picture 1052">
            <a:extLst>
              <a:ext uri="{FF2B5EF4-FFF2-40B4-BE49-F238E27FC236}">
                <a16:creationId xmlns:a16="http://schemas.microsoft.com/office/drawing/2014/main" id="{11D4F805-2C4C-EA6B-F8E4-31841BF727EC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3382540" y="1968069"/>
            <a:ext cx="5004057" cy="1006527"/>
          </a:xfrm>
          <a:prstGeom prst="rect">
            <a:avLst/>
          </a:prstGeom>
        </p:spPr>
      </p:pic>
      <p:pic>
        <p:nvPicPr>
          <p:cNvPr id="1026" name="Picture 2" descr="LMU Munich | DWIH New York">
            <a:extLst>
              <a:ext uri="{FF2B5EF4-FFF2-40B4-BE49-F238E27FC236}">
                <a16:creationId xmlns:a16="http://schemas.microsoft.com/office/drawing/2014/main" id="{1D8387FA-0523-8F91-E1E6-56302095F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26" y="2504782"/>
            <a:ext cx="1283977" cy="60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99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9CDDEF-110A-AB65-C518-790E4AC57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Project fact sheet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ED57370-DF52-359B-CD11-500FAC6F9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6860"/>
            <a:ext cx="10515600" cy="505968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sz="2400" dirty="0">
                <a:latin typeface="+mn-lt"/>
              </a:rPr>
              <a:t>Project number and acronym: GA No. 101290927 – EPITA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GB" sz="2400" dirty="0">
                <a:latin typeface="+mn-lt"/>
              </a:rPr>
              <a:t>Start date: </a:t>
            </a:r>
            <a:r>
              <a:rPr lang="en-GB" sz="2400" b="1" dirty="0">
                <a:latin typeface="+mn-lt"/>
              </a:rPr>
              <a:t>1 May 2026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GB" sz="2400" dirty="0">
                <a:latin typeface="+mn-lt"/>
              </a:rPr>
              <a:t>End date: 30 April 2030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GB" sz="2400" dirty="0">
                <a:latin typeface="+mn-lt"/>
              </a:rPr>
              <a:t>Duration: </a:t>
            </a:r>
            <a:r>
              <a:rPr lang="en-GB" sz="2400" b="1" dirty="0">
                <a:latin typeface="+mn-lt"/>
              </a:rPr>
              <a:t>48 months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GB" sz="2400" dirty="0">
                <a:latin typeface="+mn-lt"/>
              </a:rPr>
              <a:t>Reporting Periods: 2 periods of 24 months each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GB" sz="2400" dirty="0">
                <a:latin typeface="+mn-lt"/>
              </a:rPr>
              <a:t>Consortium: 42 Beneficiaries + 3 Associated Partners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GB" sz="2400" dirty="0">
                <a:latin typeface="+mn-lt"/>
              </a:rPr>
              <a:t>Maximum EU contribution: </a:t>
            </a:r>
            <a:r>
              <a:rPr lang="en-GB" sz="2400" b="1" dirty="0">
                <a:latin typeface="+mn-lt"/>
              </a:rPr>
              <a:t>9,999,999.75 €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GB" sz="2400" dirty="0">
                <a:latin typeface="+mn-lt"/>
              </a:rPr>
              <a:t>12 Work Packages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GB" sz="2400" dirty="0">
                <a:latin typeface="+mn-lt"/>
              </a:rPr>
              <a:t>49 deliverables and 44 milestones</a:t>
            </a:r>
          </a:p>
        </p:txBody>
      </p:sp>
      <p:pic>
        <p:nvPicPr>
          <p:cNvPr id="6" name="Picture 5" descr="A black and orange letter p&#10;&#10;AI-generated content may be incorrect.">
            <a:extLst>
              <a:ext uri="{FF2B5EF4-FFF2-40B4-BE49-F238E27FC236}">
                <a16:creationId xmlns:a16="http://schemas.microsoft.com/office/drawing/2014/main" id="{DA1D6543-84AC-A520-6F0B-0E8279CBE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0909" y="6415144"/>
            <a:ext cx="1451546" cy="29104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3C07850-54A5-361C-8318-A6CA5A568A81}"/>
              </a:ext>
            </a:extLst>
          </p:cNvPr>
          <p:cNvSpPr txBox="1"/>
          <p:nvPr/>
        </p:nvSpPr>
        <p:spPr>
          <a:xfrm>
            <a:off x="6172200" y="2276515"/>
            <a:ext cx="5689178" cy="919401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fr-CH" sz="1600" b="1" dirty="0">
                <a:solidFill>
                  <a:srgbClr val="CF6D39"/>
                </a:solidFill>
              </a:rPr>
              <a:t>Note:</a:t>
            </a:r>
          </a:p>
          <a:p>
            <a:r>
              <a:rPr lang="fr-CH" sz="1600" dirty="0">
                <a:solidFill>
                  <a:srgbClr val="CF6D39"/>
                </a:solidFill>
              </a:rPr>
              <a:t>The GA </a:t>
            </a:r>
            <a:r>
              <a:rPr lang="fr-CH" sz="1600" dirty="0" err="1">
                <a:solidFill>
                  <a:srgbClr val="CF6D39"/>
                </a:solidFill>
              </a:rPr>
              <a:t>was</a:t>
            </a:r>
            <a:r>
              <a:rPr lang="fr-CH" sz="1600" dirty="0">
                <a:solidFill>
                  <a:srgbClr val="CF6D39"/>
                </a:solidFill>
              </a:rPr>
              <a:t> </a:t>
            </a:r>
            <a:r>
              <a:rPr lang="fr-CH" sz="1600" dirty="0" err="1">
                <a:solidFill>
                  <a:srgbClr val="CF6D39"/>
                </a:solidFill>
              </a:rPr>
              <a:t>signed</a:t>
            </a:r>
            <a:r>
              <a:rPr lang="fr-CH" sz="1600" dirty="0">
                <a:solidFill>
                  <a:srgbClr val="CF6D39"/>
                </a:solidFill>
              </a:rPr>
              <a:t> by CERN &amp; EU on 11.05.2026</a:t>
            </a:r>
            <a:br>
              <a:rPr lang="fr-CH" sz="1600" dirty="0">
                <a:solidFill>
                  <a:srgbClr val="CF6D39"/>
                </a:solidFill>
              </a:rPr>
            </a:br>
            <a:r>
              <a:rPr lang="fr-CH" sz="1600" dirty="0">
                <a:solidFill>
                  <a:srgbClr val="CF6D39"/>
                </a:solidFill>
              </a:rPr>
              <a:t>Next </a:t>
            </a:r>
            <a:r>
              <a:rPr lang="fr-CH" sz="1600" dirty="0" err="1">
                <a:solidFill>
                  <a:srgbClr val="CF6D39"/>
                </a:solidFill>
              </a:rPr>
              <a:t>step</a:t>
            </a:r>
            <a:r>
              <a:rPr lang="fr-CH" sz="1600" dirty="0">
                <a:solidFill>
                  <a:srgbClr val="CF6D39"/>
                </a:solidFill>
              </a:rPr>
              <a:t>: Beneficiaries to </a:t>
            </a:r>
            <a:r>
              <a:rPr lang="fr-CH" sz="1600" dirty="0" err="1">
                <a:solidFill>
                  <a:srgbClr val="CF6D39"/>
                </a:solidFill>
              </a:rPr>
              <a:t>sign</a:t>
            </a:r>
            <a:r>
              <a:rPr lang="fr-CH" sz="1600" dirty="0">
                <a:solidFill>
                  <a:srgbClr val="CF6D39"/>
                </a:solidFill>
              </a:rPr>
              <a:t> </a:t>
            </a:r>
            <a:r>
              <a:rPr lang="fr-CH" sz="1600" dirty="0" err="1">
                <a:solidFill>
                  <a:srgbClr val="CF6D39"/>
                </a:solidFill>
              </a:rPr>
              <a:t>their</a:t>
            </a:r>
            <a:r>
              <a:rPr lang="fr-CH" sz="1600" dirty="0">
                <a:solidFill>
                  <a:srgbClr val="CF6D39"/>
                </a:solidFill>
              </a:rPr>
              <a:t> Accession </a:t>
            </a:r>
            <a:r>
              <a:rPr lang="fr-CH" sz="1600" dirty="0" err="1">
                <a:solidFill>
                  <a:srgbClr val="CF6D39"/>
                </a:solidFill>
              </a:rPr>
              <a:t>Form</a:t>
            </a:r>
            <a:endParaRPr lang="fr-FR" sz="1600" dirty="0">
              <a:solidFill>
                <a:srgbClr val="CF6D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44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64430F-6834-1BCD-F896-A5400305E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Past CBIs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F67616-3209-6479-2230-DF9E8674622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6000" y="1351072"/>
            <a:ext cx="10980000" cy="4802187"/>
          </a:xfrm>
        </p:spPr>
        <p:txBody>
          <a:bodyPr>
            <a:normAutofit/>
          </a:bodyPr>
          <a:lstStyle/>
          <a:p>
            <a:r>
              <a:rPr lang="en-GB" sz="1800" dirty="0"/>
              <a:t>So far there have been 5 CBIs: 4 funded by I. FAST and 1 in Sarajevo funded thanks to a private sponsor (3PF with funds from IFIGENEIA and I. FAST/EPITA and others).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2022 and 2023: Topic was “Accelerators for the environment”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2024 and 2025: Topic was “Accelerators for healthcare”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2026: Topic was “how particle accelerators can be used to address societal issues; case study: implementation in the Balkans”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571B05-F996-7A1D-6B63-7638DB708FD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7ABA78-8F62-D38A-BA46-60EA0B44FBF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760757" y="6385024"/>
            <a:ext cx="6670487" cy="307777"/>
          </a:xfrm>
        </p:spPr>
        <p:txBody>
          <a:bodyPr/>
          <a:lstStyle/>
          <a:p>
            <a:pPr algn="ctr"/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F0C1F3A-DA6D-A6A8-A291-5821BFD1580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E497F86E-EBD9-405D-96CF-F0AC131680B0}" type="slidenum">
              <a:rPr lang="en-GB" smtClean="0"/>
              <a:pPr algn="r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4326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9EFF94-480B-A718-7AD5-7027590D4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04774480-5C6B-6410-CB20-2CD01F85B9B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22"/>
            <a:ext cx="12192000" cy="6816078"/>
          </a:xfr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8F5B7F-7A91-6AE5-968E-59C6655D2E6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B8A1A5-22AF-4817-FBC6-729BB79E632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ctr"/>
            <a:endParaRPr lang="en-GB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10D3AD-23FD-F9FD-3BB1-4E6EF6B92E0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E497F86E-EBD9-405D-96CF-F0AC131680B0}" type="slidenum">
              <a:rPr lang="en-GB" smtClean="0"/>
              <a:pPr algn="r"/>
              <a:t>7</a:t>
            </a:fld>
            <a:endParaRPr lang="en-GB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573FE0CF-95B3-9972-5DA9-0C1DC45BC771}"/>
              </a:ext>
            </a:extLst>
          </p:cNvPr>
          <p:cNvSpPr txBox="1">
            <a:spLocks/>
          </p:cNvSpPr>
          <p:nvPr/>
        </p:nvSpPr>
        <p:spPr>
          <a:xfrm>
            <a:off x="8019739" y="263521"/>
            <a:ext cx="4002272" cy="97872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sz="3200" dirty="0"/>
              <a:t>Example of </a:t>
            </a:r>
            <a:r>
              <a:rPr lang="fr-FR" sz="3200" dirty="0" err="1"/>
              <a:t>past</a:t>
            </a:r>
            <a:r>
              <a:rPr lang="fr-FR" sz="3200" dirty="0"/>
              <a:t> projects:2026</a:t>
            </a:r>
          </a:p>
        </p:txBody>
      </p:sp>
    </p:spTree>
    <p:extLst>
      <p:ext uri="{BB962C8B-B14F-4D97-AF65-F5344CB8AC3E}">
        <p14:creationId xmlns:p14="http://schemas.microsoft.com/office/powerpoint/2010/main" val="3813373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5D498B-9F4F-2837-B804-D7490D12A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4291" y="260319"/>
            <a:ext cx="4911711" cy="2308324"/>
          </a:xfrm>
        </p:spPr>
        <p:txBody>
          <a:bodyPr/>
          <a:lstStyle/>
          <a:p>
            <a:r>
              <a:rPr lang="fr-FR" dirty="0"/>
              <a:t>Example of </a:t>
            </a:r>
            <a:br>
              <a:rPr lang="fr-FR" dirty="0"/>
            </a:br>
            <a:r>
              <a:rPr lang="fr-FR" dirty="0" err="1"/>
              <a:t>past</a:t>
            </a:r>
            <a:r>
              <a:rPr lang="fr-FR" dirty="0"/>
              <a:t> </a:t>
            </a:r>
            <a:r>
              <a:rPr lang="fr-FR" dirty="0" err="1"/>
              <a:t>projects</a:t>
            </a:r>
            <a:br>
              <a:rPr lang="fr-FR" dirty="0"/>
            </a:br>
            <a:r>
              <a:rPr lang="fr-FR" dirty="0"/>
              <a:t>2025 and 2024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A90CFD-26EF-1443-45E5-2D365D671D4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1386B6-5722-D1FA-6134-29D2F47AA47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ctr"/>
            <a:endParaRPr lang="en-GB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D35687-3AA0-5D01-B728-957CB336635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E497F86E-EBD9-405D-96CF-F0AC131680B0}" type="slidenum">
              <a:rPr lang="en-GB" smtClean="0"/>
              <a:pPr algn="r"/>
              <a:t>8</a:t>
            </a:fld>
            <a:endParaRPr lang="en-GB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4FA83CE-DF5B-58D3-15E4-61863F7AB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72400" cy="3359474"/>
          </a:xfrm>
          <a:prstGeom prst="rect">
            <a:avLst/>
          </a:prstGeom>
        </p:spPr>
      </p:pic>
      <p:pic>
        <p:nvPicPr>
          <p:cNvPr id="8" name="Espace réservé du contenu 6">
            <a:extLst>
              <a:ext uri="{FF2B5EF4-FFF2-40B4-BE49-F238E27FC236}">
                <a16:creationId xmlns:a16="http://schemas.microsoft.com/office/drawing/2014/main" id="{A4016CA7-8565-5E18-1886-06317A11A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891" y="2880843"/>
            <a:ext cx="7070498" cy="397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258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A90CFD-26EF-1443-45E5-2D365D671D4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71386B6-5722-D1FA-6134-29D2F47AA47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ctr"/>
            <a:endParaRPr lang="en-GB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D35687-3AA0-5D01-B728-957CB336635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E497F86E-EBD9-405D-96CF-F0AC131680B0}" type="slidenum">
              <a:rPr lang="en-GB" smtClean="0"/>
              <a:pPr algn="r"/>
              <a:t>9</a:t>
            </a:fld>
            <a:endParaRPr lang="en-GB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3B505A4-E727-8D9A-4778-5B30E4AC2A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1513" y="3084796"/>
            <a:ext cx="6670487" cy="37732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F56533D-3D15-E0A1-8407-C4AA14D8C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61629" cy="3865418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FB3A25D9-3B37-B0EA-1D48-7D3B66387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EEEA2656-7F6A-CAD9-7077-BE9599C1FC55}"/>
              </a:ext>
            </a:extLst>
          </p:cNvPr>
          <p:cNvSpPr txBox="1">
            <a:spLocks/>
          </p:cNvSpPr>
          <p:nvPr/>
        </p:nvSpPr>
        <p:spPr>
          <a:xfrm>
            <a:off x="7280289" y="888272"/>
            <a:ext cx="4911711" cy="1754326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dirty="0"/>
              <a:t>Example of </a:t>
            </a:r>
            <a:br>
              <a:rPr lang="fr-FR" dirty="0"/>
            </a:br>
            <a:r>
              <a:rPr lang="fr-FR" dirty="0" err="1"/>
              <a:t>past</a:t>
            </a:r>
            <a:r>
              <a:rPr lang="fr-FR" dirty="0"/>
              <a:t> </a:t>
            </a:r>
            <a:r>
              <a:rPr lang="fr-FR" dirty="0" err="1"/>
              <a:t>projects</a:t>
            </a:r>
            <a:br>
              <a:rPr lang="fr-FR" dirty="0"/>
            </a:br>
            <a:r>
              <a:rPr lang="fr-FR" dirty="0"/>
              <a:t>2023 and 2022</a:t>
            </a:r>
          </a:p>
        </p:txBody>
      </p:sp>
    </p:spTree>
    <p:extLst>
      <p:ext uri="{BB962C8B-B14F-4D97-AF65-F5344CB8AC3E}">
        <p14:creationId xmlns:p14="http://schemas.microsoft.com/office/powerpoint/2010/main" val="525882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58892"/>
            <a:ext cx="6033109" cy="1325563"/>
          </a:xfrm>
        </p:spPr>
        <p:txBody>
          <a:bodyPr/>
          <a:lstStyle/>
          <a:p>
            <a:r>
              <a:rPr lang="en-GB" dirty="0"/>
              <a:t>News coverage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56000" y="6129202"/>
            <a:ext cx="6480000" cy="365125"/>
          </a:xfrm>
        </p:spPr>
        <p:txBody>
          <a:bodyPr/>
          <a:lstStyle>
            <a:lvl1pPr>
              <a:defRPr sz="1200">
                <a:solidFill>
                  <a:schemeClr val="accent5"/>
                </a:solidFill>
              </a:defRPr>
            </a:lvl1pPr>
          </a:lstStyle>
          <a:p>
            <a:r>
              <a:rPr lang="en-US"/>
              <a:t>Nicolas DELERUE – I.FAST Challenge based innovation</a:t>
            </a:r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696400" y="6129202"/>
            <a:ext cx="1657400" cy="365125"/>
          </a:xfrm>
        </p:spPr>
        <p:txBody>
          <a:bodyPr/>
          <a:lstStyle>
            <a:lvl1pPr>
              <a:defRPr sz="1200">
                <a:solidFill>
                  <a:schemeClr val="accent5"/>
                </a:solidFill>
              </a:defRPr>
            </a:lvl1pPr>
          </a:lstStyle>
          <a:p>
            <a:fld id="{F7A1A58B-7BA1-7E42-8231-6D1CB1C760B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67B7154B-DCCF-CF0E-1CCF-FE075D614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4132" y="1412776"/>
            <a:ext cx="7406483" cy="2016224"/>
          </a:xfrm>
        </p:spPr>
        <p:txBody>
          <a:bodyPr>
            <a:normAutofit/>
          </a:bodyPr>
          <a:lstStyle/>
          <a:p>
            <a:r>
              <a:rPr lang="en-GB" sz="2400" dirty="0"/>
              <a:t>Each issue led to coverage in journals and newsletters related to particle accelerators.</a:t>
            </a:r>
          </a:p>
          <a:p>
            <a:r>
              <a:rPr lang="en-GB" sz="2400" dirty="0"/>
              <a:t>However we were surprised to discover that one of the projects got picked up by a Textile Fashion Magazine!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9767CF4-C2E6-DAB2-0793-A188E0231F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845"/>
          <a:stretch/>
        </p:blipFill>
        <p:spPr>
          <a:xfrm>
            <a:off x="250724" y="4440759"/>
            <a:ext cx="4789505" cy="234900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22712B8-38E8-2EB9-D9B9-DF5A504627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264" y="4222127"/>
            <a:ext cx="6578600" cy="22733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044967E-9ACF-8414-4896-CDFF0AAE52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66" y="118542"/>
            <a:ext cx="4191000" cy="22987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52C1029-6BE0-0F5C-7027-A8EA3072A7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7057" y="3428999"/>
            <a:ext cx="4026091" cy="176403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8A3D457-46BF-3452-0552-7F871F1A19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136" y="2428196"/>
            <a:ext cx="4026091" cy="185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641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F36C69-FB84-BD79-D5CD-36B87B91F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000" y="637432"/>
            <a:ext cx="10980000" cy="646331"/>
          </a:xfrm>
        </p:spPr>
        <p:txBody>
          <a:bodyPr/>
          <a:lstStyle/>
          <a:p>
            <a:r>
              <a:rPr lang="fr-FR" dirty="0" err="1"/>
              <a:t>Students</a:t>
            </a:r>
            <a:r>
              <a:rPr lang="fr-FR" dirty="0"/>
              <a:t>’ Feedback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D2330D-D395-EA76-7302-AE5076186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946" y="1462529"/>
            <a:ext cx="10515600" cy="313932"/>
          </a:xfrm>
        </p:spPr>
        <p:txBody>
          <a:bodyPr/>
          <a:lstStyle/>
          <a:p>
            <a:r>
              <a:rPr lang="fr-FR" dirty="0" err="1"/>
              <a:t>Students</a:t>
            </a:r>
            <a:r>
              <a:rPr lang="fr-FR" dirty="0"/>
              <a:t> feedback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very</a:t>
            </a:r>
            <a:r>
              <a:rPr lang="fr-FR" dirty="0"/>
              <a:t> positive.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172EFE9-8A34-C60F-39A8-A3739CE7F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Nicolas DELERUE – I.FAST Challenge based innovation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609018A-D983-EFE5-85C1-ECB16F6C4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1A58B-7BA1-7E42-8231-6D1CB1C760B1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A1560B4-CAB2-DD99-D57C-D31C9CB44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150" y="2030028"/>
            <a:ext cx="5981700" cy="11176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1FCCBF9-B439-79A8-0304-D96D5BE77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292" y="2984255"/>
            <a:ext cx="7772400" cy="11387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1B2AA82-2558-A28F-5CF5-9FBDA6E745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2569" y="1920324"/>
            <a:ext cx="5207000" cy="9398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DAF4691-AAA1-CD6E-634B-ACD08A15A5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7169" y="3675792"/>
            <a:ext cx="7772400" cy="86881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3243630-02C4-65B0-7077-4D93F340FE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150" y="4447054"/>
            <a:ext cx="7772400" cy="93588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B910D68-A092-C80E-2802-2767495867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6208" y="4868637"/>
            <a:ext cx="7772400" cy="191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01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E9AC4F-E2D1-9AB4-053E-EFF7165A2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000" y="654190"/>
            <a:ext cx="10980000" cy="646331"/>
          </a:xfrm>
        </p:spPr>
        <p:txBody>
          <a:bodyPr/>
          <a:lstStyle/>
          <a:p>
            <a:r>
              <a:rPr lang="en-GB" dirty="0"/>
              <a:t>The projects after the CBI…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7F0C390-8912-778C-ADAC-4CE8A7B55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753744" cy="4303577"/>
          </a:xfrm>
        </p:spPr>
        <p:txBody>
          <a:bodyPr>
            <a:normAutofit/>
          </a:bodyPr>
          <a:lstStyle/>
          <a:p>
            <a:r>
              <a:rPr lang="en-GB" sz="2000" dirty="0"/>
              <a:t>Each year some teams expressed interest in continuing their project after the CBI.</a:t>
            </a:r>
          </a:p>
          <a:p>
            <a:r>
              <a:rPr lang="en-GB" sz="2000" dirty="0"/>
              <a:t>We help them either to prepare a publication or to make validation experiments. But so far none has completed that extra step.</a:t>
            </a:r>
          </a:p>
          <a:p>
            <a:r>
              <a:rPr lang="en-GB" sz="2000" dirty="0"/>
              <a:t>One team founded a start-up based on their idea.</a:t>
            </a:r>
          </a:p>
          <a:p>
            <a:r>
              <a:rPr lang="en-GB" sz="2000" dirty="0"/>
              <a:t>Some teams were disappointed to discover (after the CBI) that their idea was already patented.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6E4C93-3B3C-A2C6-449B-DECA72BDF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Nicolas DELERUE – I.FAST Challenge based innovation</a:t>
            </a:r>
            <a:endParaRPr lang="en-US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85DA233-9F38-8E86-A103-A3A9C35D7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1A58B-7BA1-7E42-8231-6D1CB1C760B1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ADDF0FA-ED76-ECD2-555E-C5141BACE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756" y="1556792"/>
            <a:ext cx="5558044" cy="416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530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64430F-6834-1BCD-F896-A5400305E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Students selection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F67616-3209-6479-2230-DF9E8674622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We welcome students form all across Geographical Europe (including Ukraine) except countries under CERN embargo.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We aim at maximizing diversity:</a:t>
            </a:r>
          </a:p>
          <a:p>
            <a:pPr marL="971550" lvl="1" indent="-285750"/>
            <a:r>
              <a:rPr lang="en-US" sz="2800" dirty="0"/>
              <a:t>Geographical diversity</a:t>
            </a:r>
          </a:p>
          <a:p>
            <a:pPr marL="971550" lvl="1" indent="-285750"/>
            <a:r>
              <a:rPr lang="en-US" sz="2800" dirty="0"/>
              <a:t>Academic diversity (not only physicists and engineers)</a:t>
            </a:r>
          </a:p>
          <a:p>
            <a:pPr marL="971550" lvl="1" indent="-285750"/>
            <a:r>
              <a:rPr lang="en-US" sz="2800" dirty="0"/>
              <a:t>Gender balance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Selection is based on overall student profile (creativity, leadership,…), not solely academic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571B05-F996-7A1D-6B63-7638DB708FD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7ABA78-8F62-D38A-BA46-60EA0B44FBF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760757" y="6385024"/>
            <a:ext cx="6670487" cy="307777"/>
          </a:xfrm>
        </p:spPr>
        <p:txBody>
          <a:bodyPr/>
          <a:lstStyle/>
          <a:p>
            <a:pPr algn="ctr"/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F0C1F3A-DA6D-A6A8-A291-5821BFD1580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E497F86E-EBD9-405D-96CF-F0AC131680B0}" type="slidenum">
              <a:rPr lang="en-GB" smtClean="0"/>
              <a:pPr algn="r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1885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64430F-6834-1BCD-F896-A5400305E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Outlook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F67616-3209-6479-2230-DF9E8674622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EPITA CBI 2027 will take place in </a:t>
            </a:r>
            <a:r>
              <a:rPr lang="en-US" sz="2000" dirty="0" err="1"/>
              <a:t>Archamps</a:t>
            </a:r>
            <a:r>
              <a:rPr lang="en-US" sz="2000" dirty="0"/>
              <a:t> near Geneva, probably from Tuesday 13</a:t>
            </a:r>
            <a:r>
              <a:rPr lang="en-US" sz="2000" baseline="30000" dirty="0"/>
              <a:t>th</a:t>
            </a:r>
            <a:r>
              <a:rPr lang="en-US" sz="2000" dirty="0"/>
              <a:t> July to Thursday 22</a:t>
            </a:r>
            <a:r>
              <a:rPr lang="en-US" sz="2000" baseline="30000" dirty="0"/>
              <a:t>nd</a:t>
            </a:r>
            <a:r>
              <a:rPr lang="en-US" sz="2000" dirty="0"/>
              <a:t> July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Topic is to be decided.</a:t>
            </a:r>
          </a:p>
          <a:p>
            <a:pPr marL="971550" lvl="1" indent="-285750"/>
            <a:r>
              <a:rPr lang="en-US" sz="2000" dirty="0"/>
              <a:t>Accelerators for sustainability?</a:t>
            </a:r>
          </a:p>
          <a:p>
            <a:pPr marL="971550" lvl="1" indent="-285750"/>
            <a:r>
              <a:rPr lang="en-US" sz="2000" dirty="0"/>
              <a:t>Accelerators for cultural heritage?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All applications welcome!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Strong opportunity to showcase innovation potential around particle accelerator technology.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Positive feedback from students, jury and funding partners.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571B05-F996-7A1D-6B63-7638DB708FD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7ABA78-8F62-D38A-BA46-60EA0B44FBF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760757" y="6385024"/>
            <a:ext cx="6670487" cy="307777"/>
          </a:xfrm>
        </p:spPr>
        <p:txBody>
          <a:bodyPr/>
          <a:lstStyle/>
          <a:p>
            <a:pPr algn="ctr"/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F0C1F3A-DA6D-A6A8-A291-5821BFD1580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E497F86E-EBD9-405D-96CF-F0AC131680B0}" type="slidenum">
              <a:rPr lang="en-GB" smtClean="0"/>
              <a:pPr algn="r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7914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6DDD9D94-F18B-9708-02DF-9B3C3BB26F2F}"/>
              </a:ext>
            </a:extLst>
          </p:cNvPr>
          <p:cNvSpPr txBox="1"/>
          <p:nvPr/>
        </p:nvSpPr>
        <p:spPr>
          <a:xfrm>
            <a:off x="1053334" y="3554518"/>
            <a:ext cx="475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Thank you for your attention.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255908503"/>
      </p:ext>
    </p:extLst>
  </p:cSld>
  <p:clrMapOvr>
    <a:masterClrMapping/>
  </p:clrMapOvr>
</p:sld>
</file>

<file path=ppt/theme/theme1.xml><?xml version="1.0" encoding="utf-8"?>
<a:theme xmlns:a="http://schemas.openxmlformats.org/drawingml/2006/main" name="EPITA_Presentation_template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8E8E8"/>
      </a:lt2>
      <a:accent1>
        <a:srgbClr val="982C13"/>
      </a:accent1>
      <a:accent2>
        <a:srgbClr val="E97132"/>
      </a:accent2>
      <a:accent3>
        <a:srgbClr val="F19956"/>
      </a:accent3>
      <a:accent4>
        <a:srgbClr val="0033A0"/>
      </a:accent4>
      <a:accent5>
        <a:srgbClr val="5D6E9D"/>
      </a:accent5>
      <a:accent6>
        <a:srgbClr val="F2451B"/>
      </a:accent6>
      <a:hlink>
        <a:srgbClr val="000000"/>
      </a:hlink>
      <a:folHlink>
        <a:srgbClr val="000000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" id="{56AE44D1-AC11-554B-AB87-EA77BEE82E7E}" vid="{79EB25AF-A329-C640-B53C-2C05A47D528B}"/>
    </a:ext>
  </a:ext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5860</TotalTime>
  <Words>803</Words>
  <Application>Microsoft Macintosh PowerPoint</Application>
  <PresentationFormat>Grand écran</PresentationFormat>
  <Paragraphs>126</Paragraphs>
  <Slides>15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Aptos</vt:lpstr>
      <vt:lpstr>Arial</vt:lpstr>
      <vt:lpstr>Corbel</vt:lpstr>
      <vt:lpstr>Outfit</vt:lpstr>
      <vt:lpstr>Verdana</vt:lpstr>
      <vt:lpstr>EPITA_Presentation_template</vt:lpstr>
      <vt:lpstr>Personalizza struttura</vt:lpstr>
      <vt:lpstr>Challenge Based Innovation Boosting innovation around particle accelerator technoligy</vt:lpstr>
      <vt:lpstr>What is the CBI?</vt:lpstr>
      <vt:lpstr>EIPTA Consortium</vt:lpstr>
      <vt:lpstr>Présentation PowerPoint</vt:lpstr>
      <vt:lpstr>Project fact sheet</vt:lpstr>
      <vt:lpstr>Past CBIs</vt:lpstr>
      <vt:lpstr>Présentation PowerPoint</vt:lpstr>
      <vt:lpstr>Example of  past projects 2025 and 2024</vt:lpstr>
      <vt:lpstr>Présentation PowerPoint</vt:lpstr>
      <vt:lpstr>News coverage</vt:lpstr>
      <vt:lpstr>Students’ Feedback</vt:lpstr>
      <vt:lpstr>The projects after the CBI…</vt:lpstr>
      <vt:lpstr>Students selection</vt:lpstr>
      <vt:lpstr>Outlook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Dear Colleagues,</dc:title>
  <dc:creator>Tobia Romano</dc:creator>
  <cp:lastModifiedBy>Nicolas Delerue</cp:lastModifiedBy>
  <cp:revision>99</cp:revision>
  <dcterms:created xsi:type="dcterms:W3CDTF">2026-05-28T06:45:12Z</dcterms:created>
  <dcterms:modified xsi:type="dcterms:W3CDTF">2026-10-12T12:43:31Z</dcterms:modified>
</cp:coreProperties>
</file>