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50" r:id="rId2"/>
    <p:sldId id="383" r:id="rId3"/>
    <p:sldId id="360" r:id="rId4"/>
    <p:sldId id="363" r:id="rId5"/>
    <p:sldId id="394" r:id="rId6"/>
    <p:sldId id="374" r:id="rId7"/>
    <p:sldId id="393" r:id="rId8"/>
    <p:sldId id="419" r:id="rId9"/>
    <p:sldId id="437" r:id="rId10"/>
    <p:sldId id="417" r:id="rId11"/>
    <p:sldId id="390" r:id="rId12"/>
    <p:sldId id="423" r:id="rId13"/>
    <p:sldId id="440" r:id="rId14"/>
    <p:sldId id="443" r:id="rId15"/>
    <p:sldId id="399" r:id="rId16"/>
    <p:sldId id="439" r:id="rId17"/>
    <p:sldId id="426" r:id="rId18"/>
    <p:sldId id="438" r:id="rId19"/>
    <p:sldId id="400" r:id="rId20"/>
    <p:sldId id="386" r:id="rId21"/>
    <p:sldId id="401" r:id="rId22"/>
    <p:sldId id="402" r:id="rId23"/>
    <p:sldId id="398" r:id="rId24"/>
    <p:sldId id="433" r:id="rId25"/>
    <p:sldId id="351" r:id="rId26"/>
    <p:sldId id="349" r:id="rId27"/>
    <p:sldId id="362" r:id="rId28"/>
    <p:sldId id="434" r:id="rId29"/>
    <p:sldId id="435" r:id="rId30"/>
    <p:sldId id="379" r:id="rId31"/>
    <p:sldId id="444" r:id="rId32"/>
    <p:sldId id="352" r:id="rId33"/>
    <p:sldId id="397" r:id="rId34"/>
    <p:sldId id="414" r:id="rId35"/>
    <p:sldId id="416" r:id="rId36"/>
    <p:sldId id="387" r:id="rId37"/>
    <p:sldId id="436" r:id="rId38"/>
    <p:sldId id="429" r:id="rId39"/>
    <p:sldId id="409" r:id="rId40"/>
    <p:sldId id="389" r:id="rId41"/>
    <p:sldId id="446" r:id="rId42"/>
    <p:sldId id="447" r:id="rId43"/>
    <p:sldId id="448" r:id="rId4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TOV Maksym" initials="TM" lastIdx="1" clrIdx="0">
    <p:extLst>
      <p:ext uri="{19B8F6BF-5375-455C-9EA6-DF929625EA0E}">
        <p15:presenceInfo xmlns:p15="http://schemas.microsoft.com/office/powerpoint/2012/main" userId="S-1-5-21-343818398-2000478354-839522115-110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6600"/>
    <a:srgbClr val="0000CC"/>
    <a:srgbClr val="663300"/>
    <a:srgbClr val="FFFFCC"/>
    <a:srgbClr val="4F81BD"/>
    <a:srgbClr val="CC00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autoAdjust="0"/>
    <p:restoredTop sz="94660"/>
  </p:normalViewPr>
  <p:slideViewPr>
    <p:cSldViewPr>
      <p:cViewPr varScale="1">
        <p:scale>
          <a:sx n="71" d="100"/>
          <a:sy n="71" d="100"/>
        </p:scale>
        <p:origin x="540"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8B733F-34ED-45DD-AD8F-0DC21476E82A}" type="datetimeFigureOut">
              <a:rPr lang="fr-FR" smtClean="0"/>
              <a:t>12/10/2026</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B3CF4B-35A9-4002-BD4B-A893A2980873}" type="slidenum">
              <a:rPr lang="fr-FR" smtClean="0"/>
              <a:t>‹N°›</a:t>
            </a:fld>
            <a:endParaRPr lang="fr-FR"/>
          </a:p>
        </p:txBody>
      </p:sp>
    </p:spTree>
    <p:extLst>
      <p:ext uri="{BB962C8B-B14F-4D97-AF65-F5344CB8AC3E}">
        <p14:creationId xmlns:p14="http://schemas.microsoft.com/office/powerpoint/2010/main" val="3949017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B3CF4B-35A9-4002-BD4B-A893A2980873}" type="slidenum">
              <a:rPr lang="fr-FR" smtClean="0"/>
              <a:t>10</a:t>
            </a:fld>
            <a:endParaRPr lang="fr-FR"/>
          </a:p>
        </p:txBody>
      </p:sp>
    </p:spTree>
    <p:extLst>
      <p:ext uri="{BB962C8B-B14F-4D97-AF65-F5344CB8AC3E}">
        <p14:creationId xmlns:p14="http://schemas.microsoft.com/office/powerpoint/2010/main" val="4120154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B3CF4B-35A9-4002-BD4B-A893A2980873}" type="slidenum">
              <a:rPr lang="fr-FR" smtClean="0"/>
              <a:t>19</a:t>
            </a:fld>
            <a:endParaRPr lang="fr-FR"/>
          </a:p>
        </p:txBody>
      </p:sp>
    </p:spTree>
    <p:extLst>
      <p:ext uri="{BB962C8B-B14F-4D97-AF65-F5344CB8AC3E}">
        <p14:creationId xmlns:p14="http://schemas.microsoft.com/office/powerpoint/2010/main" val="4178267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6B3CF4B-35A9-4002-BD4B-A893A2980873}" type="slidenum">
              <a:rPr lang="fr-FR" smtClean="0"/>
              <a:t>25</a:t>
            </a:fld>
            <a:endParaRPr lang="fr-FR"/>
          </a:p>
        </p:txBody>
      </p:sp>
    </p:spTree>
    <p:extLst>
      <p:ext uri="{BB962C8B-B14F-4D97-AF65-F5344CB8AC3E}">
        <p14:creationId xmlns:p14="http://schemas.microsoft.com/office/powerpoint/2010/main" val="1613079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07B5CC98-7D8B-46C4-BF32-BD4A44958553}"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3088650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07B5CC98-7D8B-46C4-BF32-BD4A44958553}"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1470440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5CC98-7D8B-46C4-BF32-BD4A44958553}"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3389404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07B5CC98-7D8B-46C4-BF32-BD4A44958553}"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445497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07B5CC98-7D8B-46C4-BF32-BD4A44958553}" type="datetimeFigureOut">
              <a:rPr lang="fr-FR" smtClean="0"/>
              <a:t>12/10/2026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1506508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07B5CC98-7D8B-46C4-BF32-BD4A44958553}" type="datetimeFigureOut">
              <a:rPr lang="fr-FR" smtClean="0"/>
              <a:t>12/10/2026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253597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5CC98-7D8B-46C4-BF32-BD4A44958553}" type="datetimeFigureOut">
              <a:rPr lang="fr-FR" smtClean="0"/>
              <a:t>12/10/2026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3311266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5CC98-7D8B-46C4-BF32-BD4A44958553}"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1224483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5CC98-7D8B-46C4-BF32-BD4A44958553}"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369425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07B5CC98-7D8B-46C4-BF32-BD4A44958553}"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1735967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07B5CC98-7D8B-46C4-BF32-BD4A44958553}"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F6A16D-BB29-4BB4-B5E4-9F41AF2923F5}" type="slidenum">
              <a:rPr lang="fr-FR" smtClean="0"/>
              <a:t>‹N°›</a:t>
            </a:fld>
            <a:endParaRPr lang="fr-FR"/>
          </a:p>
        </p:txBody>
      </p:sp>
    </p:spTree>
    <p:extLst>
      <p:ext uri="{BB962C8B-B14F-4D97-AF65-F5344CB8AC3E}">
        <p14:creationId xmlns:p14="http://schemas.microsoft.com/office/powerpoint/2010/main" val="169598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5CC98-7D8B-46C4-BF32-BD4A44958553}" type="datetimeFigureOut">
              <a:rPr lang="fr-FR" smtClean="0"/>
              <a:t>12/10/2026</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6A16D-BB29-4BB4-B5E4-9F41AF2923F5}" type="slidenum">
              <a:rPr lang="fr-FR" smtClean="0"/>
              <a:t>‹N°›</a:t>
            </a:fld>
            <a:endParaRPr lang="fr-FR"/>
          </a:p>
        </p:txBody>
      </p:sp>
    </p:spTree>
    <p:extLst>
      <p:ext uri="{BB962C8B-B14F-4D97-AF65-F5344CB8AC3E}">
        <p14:creationId xmlns:p14="http://schemas.microsoft.com/office/powerpoint/2010/main" val="2841004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3.jpg"/><Relationship Id="rId18" Type="http://schemas.openxmlformats.org/officeDocument/2006/relationships/image" Target="../media/image18.png"/><Relationship Id="rId26" Type="http://schemas.openxmlformats.org/officeDocument/2006/relationships/image" Target="../media/image24.jpg"/><Relationship Id="rId39" Type="http://schemas.openxmlformats.org/officeDocument/2006/relationships/image" Target="../media/image37.jpg"/><Relationship Id="rId21" Type="http://schemas.openxmlformats.org/officeDocument/2006/relationships/image" Target="../media/image21.png"/><Relationship Id="rId34" Type="http://schemas.openxmlformats.org/officeDocument/2006/relationships/image" Target="../media/image32.jpg"/><Relationship Id="rId42" Type="http://schemas.openxmlformats.org/officeDocument/2006/relationships/image" Target="../media/image40.jpg"/><Relationship Id="rId47" Type="http://schemas.openxmlformats.org/officeDocument/2006/relationships/image" Target="../media/image45.png"/><Relationship Id="rId50" Type="http://schemas.openxmlformats.org/officeDocument/2006/relationships/image" Target="../media/image48.png"/><Relationship Id="rId55" Type="http://schemas.openxmlformats.org/officeDocument/2006/relationships/image" Target="../media/image53.jpeg"/><Relationship Id="rId7" Type="http://schemas.openxmlformats.org/officeDocument/2006/relationships/image" Target="../media/image7.jpg"/><Relationship Id="rId2" Type="http://schemas.openxmlformats.org/officeDocument/2006/relationships/image" Target="../media/image2.emf"/><Relationship Id="rId16" Type="http://schemas.openxmlformats.org/officeDocument/2006/relationships/image" Target="../media/image16.png"/><Relationship Id="rId29" Type="http://schemas.openxmlformats.org/officeDocument/2006/relationships/image" Target="../media/image27.jpg"/><Relationship Id="rId11" Type="http://schemas.openxmlformats.org/officeDocument/2006/relationships/image" Target="../media/image11.jpg"/><Relationship Id="rId24" Type="http://schemas.microsoft.com/office/2007/relationships/hdphoto" Target="../media/hdphoto2.wdp"/><Relationship Id="rId32" Type="http://schemas.openxmlformats.org/officeDocument/2006/relationships/image" Target="../media/image30.jpg"/><Relationship Id="rId37" Type="http://schemas.openxmlformats.org/officeDocument/2006/relationships/image" Target="../media/image35.jpg"/><Relationship Id="rId40" Type="http://schemas.openxmlformats.org/officeDocument/2006/relationships/image" Target="../media/image38.jpg"/><Relationship Id="rId45" Type="http://schemas.openxmlformats.org/officeDocument/2006/relationships/image" Target="../media/image43.png"/><Relationship Id="rId53" Type="http://schemas.openxmlformats.org/officeDocument/2006/relationships/image" Target="../media/image51.jpeg"/><Relationship Id="rId58" Type="http://schemas.openxmlformats.org/officeDocument/2006/relationships/image" Target="../media/image56.jpeg"/><Relationship Id="rId5" Type="http://schemas.openxmlformats.org/officeDocument/2006/relationships/image" Target="../media/image5.jp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jpg"/><Relationship Id="rId14" Type="http://schemas.openxmlformats.org/officeDocument/2006/relationships/image" Target="../media/image14.png"/><Relationship Id="rId22" Type="http://schemas.microsoft.com/office/2007/relationships/hdphoto" Target="../media/hdphoto1.wdp"/><Relationship Id="rId27" Type="http://schemas.openxmlformats.org/officeDocument/2006/relationships/image" Target="../media/image25.jpg"/><Relationship Id="rId30" Type="http://schemas.openxmlformats.org/officeDocument/2006/relationships/image" Target="../media/image28.jpg"/><Relationship Id="rId35" Type="http://schemas.openxmlformats.org/officeDocument/2006/relationships/image" Target="../media/image33.jpg"/><Relationship Id="rId43" Type="http://schemas.openxmlformats.org/officeDocument/2006/relationships/image" Target="../media/image41.jpg"/><Relationship Id="rId48" Type="http://schemas.openxmlformats.org/officeDocument/2006/relationships/image" Target="../media/image46.jpg"/><Relationship Id="rId56" Type="http://schemas.openxmlformats.org/officeDocument/2006/relationships/image" Target="../media/image54.jpeg"/><Relationship Id="rId8" Type="http://schemas.openxmlformats.org/officeDocument/2006/relationships/image" Target="../media/image8.jpg"/><Relationship Id="rId51" Type="http://schemas.openxmlformats.org/officeDocument/2006/relationships/image" Target="../media/image49.jpeg"/><Relationship Id="rId3" Type="http://schemas.openxmlformats.org/officeDocument/2006/relationships/image" Target="../media/image3.jp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3.jpg"/><Relationship Id="rId33" Type="http://schemas.openxmlformats.org/officeDocument/2006/relationships/image" Target="../media/image31.png"/><Relationship Id="rId38" Type="http://schemas.openxmlformats.org/officeDocument/2006/relationships/image" Target="../media/image36.jpg"/><Relationship Id="rId46" Type="http://schemas.openxmlformats.org/officeDocument/2006/relationships/image" Target="../media/image44.jpg"/><Relationship Id="rId59" Type="http://schemas.openxmlformats.org/officeDocument/2006/relationships/image" Target="../media/image57.emf"/><Relationship Id="rId20" Type="http://schemas.openxmlformats.org/officeDocument/2006/relationships/image" Target="../media/image20.PNG"/><Relationship Id="rId41" Type="http://schemas.openxmlformats.org/officeDocument/2006/relationships/image" Target="../media/image39.jpg"/><Relationship Id="rId54"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6.jpg"/><Relationship Id="rId15" Type="http://schemas.openxmlformats.org/officeDocument/2006/relationships/image" Target="../media/image15.png"/><Relationship Id="rId23" Type="http://schemas.openxmlformats.org/officeDocument/2006/relationships/image" Target="../media/image22.png"/><Relationship Id="rId28" Type="http://schemas.openxmlformats.org/officeDocument/2006/relationships/image" Target="../media/image26.jpg"/><Relationship Id="rId36" Type="http://schemas.openxmlformats.org/officeDocument/2006/relationships/image" Target="../media/image34.jpg"/><Relationship Id="rId49" Type="http://schemas.openxmlformats.org/officeDocument/2006/relationships/image" Target="../media/image47.emf"/><Relationship Id="rId57" Type="http://schemas.openxmlformats.org/officeDocument/2006/relationships/image" Target="../media/image55.jpeg"/><Relationship Id="rId10" Type="http://schemas.openxmlformats.org/officeDocument/2006/relationships/image" Target="../media/image10.jpg"/><Relationship Id="rId31" Type="http://schemas.openxmlformats.org/officeDocument/2006/relationships/image" Target="../media/image29.jpg"/><Relationship Id="rId44" Type="http://schemas.openxmlformats.org/officeDocument/2006/relationships/image" Target="../media/image42.png"/><Relationship Id="rId52" Type="http://schemas.openxmlformats.org/officeDocument/2006/relationships/image" Target="../media/image50.png"/></Relationships>
</file>

<file path=ppt/slides/_rels/slide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60.emf"/><Relationship Id="rId4" Type="http://schemas.openxmlformats.org/officeDocument/2006/relationships/image" Target="../media/image59.emf"/></Relationships>
</file>

<file path=ppt/slides/_rels/slide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64.emf"/><Relationship Id="rId5" Type="http://schemas.openxmlformats.org/officeDocument/2006/relationships/image" Target="../media/image63.png"/><Relationship Id="rId4" Type="http://schemas.openxmlformats.org/officeDocument/2006/relationships/image" Target="../media/image62.png"/></Relationships>
</file>

<file path=ppt/slides/_rels/slide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7.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2.emf"/><Relationship Id="rId7" Type="http://schemas.openxmlformats.org/officeDocument/2006/relationships/image" Target="../media/image89.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5.emf"/><Relationship Id="rId7" Type="http://schemas.openxmlformats.org/officeDocument/2006/relationships/image" Target="../media/image99.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98.emf"/><Relationship Id="rId5" Type="http://schemas.openxmlformats.org/officeDocument/2006/relationships/image" Target="../media/image97.emf"/><Relationship Id="rId4" Type="http://schemas.openxmlformats.org/officeDocument/2006/relationships/image" Target="../media/image96.emf"/></Relationships>
</file>

<file path=ppt/slides/_rels/slide14.xml.rels><?xml version="1.0" encoding="UTF-8" standalone="yes"?>
<Relationships xmlns="http://schemas.openxmlformats.org/package/2006/relationships"><Relationship Id="rId8" Type="http://schemas.openxmlformats.org/officeDocument/2006/relationships/image" Target="../media/image105.emf"/><Relationship Id="rId3" Type="http://schemas.openxmlformats.org/officeDocument/2006/relationships/image" Target="../media/image100.emf"/><Relationship Id="rId7" Type="http://schemas.openxmlformats.org/officeDocument/2006/relationships/image" Target="../media/image104.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03.emf"/><Relationship Id="rId5" Type="http://schemas.openxmlformats.org/officeDocument/2006/relationships/image" Target="../media/image102.emf"/><Relationship Id="rId4" Type="http://schemas.openxmlformats.org/officeDocument/2006/relationships/image" Target="../media/image101.emf"/></Relationships>
</file>

<file path=ppt/slides/_rels/slide15.x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image" Target="../media/image106.jpeg"/><Relationship Id="rId7" Type="http://schemas.openxmlformats.org/officeDocument/2006/relationships/image" Target="../media/image110.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09.emf"/><Relationship Id="rId5" Type="http://schemas.openxmlformats.org/officeDocument/2006/relationships/image" Target="../media/image108.jpeg"/><Relationship Id="rId4" Type="http://schemas.openxmlformats.org/officeDocument/2006/relationships/image" Target="../media/image107.jpeg"/></Relationships>
</file>

<file path=ppt/slides/_rels/slide16.xml.rels><?xml version="1.0" encoding="UTF-8" standalone="yes"?>
<Relationships xmlns="http://schemas.openxmlformats.org/package/2006/relationships"><Relationship Id="rId8" Type="http://schemas.openxmlformats.org/officeDocument/2006/relationships/image" Target="../media/image117.emf"/><Relationship Id="rId3" Type="http://schemas.openxmlformats.org/officeDocument/2006/relationships/image" Target="../media/image112.png"/><Relationship Id="rId7" Type="http://schemas.openxmlformats.org/officeDocument/2006/relationships/image" Target="../media/image116.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15.emf"/><Relationship Id="rId5" Type="http://schemas.openxmlformats.org/officeDocument/2006/relationships/image" Target="../media/image114.png"/><Relationship Id="rId4" Type="http://schemas.openxmlformats.org/officeDocument/2006/relationships/image" Target="../media/image113.png"/></Relationships>
</file>

<file path=ppt/slides/_rels/slide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21.emf"/><Relationship Id="rId5" Type="http://schemas.openxmlformats.org/officeDocument/2006/relationships/image" Target="../media/image120.png"/><Relationship Id="rId4" Type="http://schemas.openxmlformats.org/officeDocument/2006/relationships/image" Target="../media/image119.png"/></Relationships>
</file>

<file path=ppt/slides/_rels/slide18.xml.rels><?xml version="1.0" encoding="UTF-8" standalone="yes"?>
<Relationships xmlns="http://schemas.openxmlformats.org/package/2006/relationships"><Relationship Id="rId8" Type="http://schemas.openxmlformats.org/officeDocument/2006/relationships/image" Target="../media/image127.emf"/><Relationship Id="rId3" Type="http://schemas.openxmlformats.org/officeDocument/2006/relationships/image" Target="../media/image122.emf"/><Relationship Id="rId7" Type="http://schemas.openxmlformats.org/officeDocument/2006/relationships/image" Target="../media/image126.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25.emf"/><Relationship Id="rId5" Type="http://schemas.openxmlformats.org/officeDocument/2006/relationships/image" Target="../media/image124.emf"/><Relationship Id="rId4" Type="http://schemas.openxmlformats.org/officeDocument/2006/relationships/image" Target="../media/image123.emf"/></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31.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0.emf"/><Relationship Id="rId5" Type="http://schemas.openxmlformats.org/officeDocument/2006/relationships/image" Target="../media/image129.jpeg"/><Relationship Id="rId4" Type="http://schemas.openxmlformats.org/officeDocument/2006/relationships/image" Target="../media/image128.png"/></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jpeg"/></Relationships>
</file>

<file path=ppt/slides/_rels/slide23.xml.rels><?xml version="1.0" encoding="UTF-8" standalone="yes"?>
<Relationships xmlns="http://schemas.openxmlformats.org/package/2006/relationships"><Relationship Id="rId8" Type="http://schemas.openxmlformats.org/officeDocument/2006/relationships/image" Target="../media/image142.emf"/><Relationship Id="rId3" Type="http://schemas.openxmlformats.org/officeDocument/2006/relationships/image" Target="../media/image137.png"/><Relationship Id="rId7" Type="http://schemas.openxmlformats.org/officeDocument/2006/relationships/image" Target="../media/image141.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40.emf"/><Relationship Id="rId5" Type="http://schemas.openxmlformats.org/officeDocument/2006/relationships/image" Target="../media/image139.emf"/><Relationship Id="rId4" Type="http://schemas.openxmlformats.org/officeDocument/2006/relationships/image" Target="../media/image138.png"/><Relationship Id="rId9" Type="http://schemas.openxmlformats.org/officeDocument/2006/relationships/image" Target="../media/image143.emf"/></Relationships>
</file>

<file path=ppt/slides/_rels/slide2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145.emf"/></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4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26.x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152.emf"/><Relationship Id="rId4" Type="http://schemas.openxmlformats.org/officeDocument/2006/relationships/image" Target="../media/image151.emf"/></Relationships>
</file>

<file path=ppt/slides/_rels/slide2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4.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57.emf"/><Relationship Id="rId5" Type="http://schemas.openxmlformats.org/officeDocument/2006/relationships/image" Target="../media/image156.emf"/><Relationship Id="rId4" Type="http://schemas.openxmlformats.org/officeDocument/2006/relationships/image" Target="../media/image155.emf"/></Relationships>
</file>

<file path=ppt/slides/_rels/slide29.xml.rels><?xml version="1.0" encoding="UTF-8" standalone="yes"?>
<Relationships xmlns="http://schemas.openxmlformats.org/package/2006/relationships"><Relationship Id="rId3" Type="http://schemas.openxmlformats.org/officeDocument/2006/relationships/image" Target="../media/image158.emf"/><Relationship Id="rId7" Type="http://schemas.openxmlformats.org/officeDocument/2006/relationships/image" Target="../media/image162.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61.emf"/><Relationship Id="rId5" Type="http://schemas.openxmlformats.org/officeDocument/2006/relationships/image" Target="../media/image160.emf"/><Relationship Id="rId4" Type="http://schemas.openxmlformats.org/officeDocument/2006/relationships/image" Target="../media/image159.emf"/></Relationships>
</file>

<file path=ppt/slides/_rels/slide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3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172.png"/><Relationship Id="rId4" Type="http://schemas.openxmlformats.org/officeDocument/2006/relationships/image" Target="../media/image171.png"/></Relationships>
</file>

<file path=ppt/slides/_rels/slide3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174.png"/></Relationships>
</file>

<file path=ppt/slides/_rels/slide3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176.png"/></Relationships>
</file>

<file path=ppt/slides/_rels/slide38.xml.rels><?xml version="1.0" encoding="UTF-8" standalone="yes"?>
<Relationships xmlns="http://schemas.openxmlformats.org/package/2006/relationships"><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80.emf"/><Relationship Id="rId5" Type="http://schemas.openxmlformats.org/officeDocument/2006/relationships/image" Target="../media/image179.png"/><Relationship Id="rId4" Type="http://schemas.openxmlformats.org/officeDocument/2006/relationships/image" Target="../media/image178.emf"/></Relationships>
</file>

<file path=ppt/slides/_rels/slide39.xml.rels><?xml version="1.0" encoding="UTF-8" standalone="yes"?>
<Relationships xmlns="http://schemas.openxmlformats.org/package/2006/relationships"><Relationship Id="rId3" Type="http://schemas.openxmlformats.org/officeDocument/2006/relationships/image" Target="../media/image182.emf"/><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184.png"/><Relationship Id="rId4" Type="http://schemas.openxmlformats.org/officeDocument/2006/relationships/image" Target="../media/image183.png"/></Relationships>
</file>

<file path=ppt/slides/_rels/slide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190.jpeg"/><Relationship Id="rId3" Type="http://schemas.openxmlformats.org/officeDocument/2006/relationships/image" Target="../media/image185.png"/><Relationship Id="rId7" Type="http://schemas.openxmlformats.org/officeDocument/2006/relationships/image" Target="../media/image189.emf"/><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88.jpeg"/><Relationship Id="rId5" Type="http://schemas.openxmlformats.org/officeDocument/2006/relationships/image" Target="../media/image187.jpeg"/><Relationship Id="rId4" Type="http://schemas.openxmlformats.org/officeDocument/2006/relationships/image" Target="../media/image186.png"/></Relationships>
</file>

<file path=ppt/slides/_rels/slide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91.jpeg"/><Relationship Id="rId7" Type="http://schemas.openxmlformats.org/officeDocument/2006/relationships/image" Target="../media/image195.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94.png"/><Relationship Id="rId5" Type="http://schemas.openxmlformats.org/officeDocument/2006/relationships/image" Target="../media/image193.jpeg"/><Relationship Id="rId4" Type="http://schemas.openxmlformats.org/officeDocument/2006/relationships/image" Target="../media/image19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064969B0-B40A-4525-8633-95CEDF4EE486}"/>
              </a:ext>
            </a:extLst>
          </p:cNvPr>
          <p:cNvPicPr>
            <a:picLocks noChangeAspect="1"/>
          </p:cNvPicPr>
          <p:nvPr/>
        </p:nvPicPr>
        <p:blipFill>
          <a:blip r:embed="rId2"/>
          <a:stretch>
            <a:fillRect/>
          </a:stretch>
        </p:blipFill>
        <p:spPr>
          <a:xfrm>
            <a:off x="1" y="0"/>
            <a:ext cx="9144000" cy="6865085"/>
          </a:xfrm>
          <a:prstGeom prst="rect">
            <a:avLst/>
          </a:prstGeom>
        </p:spPr>
      </p:pic>
      <p:sp>
        <p:nvSpPr>
          <p:cNvPr id="23" name="Text Box 4">
            <a:extLst>
              <a:ext uri="{FF2B5EF4-FFF2-40B4-BE49-F238E27FC236}">
                <a16:creationId xmlns:a16="http://schemas.microsoft.com/office/drawing/2014/main" id="{9ACAB7F2-2FE5-4F8E-91DA-B1602ACBE830}"/>
              </a:ext>
            </a:extLst>
          </p:cNvPr>
          <p:cNvSpPr txBox="1">
            <a:spLocks noChangeArrowheads="1"/>
          </p:cNvSpPr>
          <p:nvPr/>
        </p:nvSpPr>
        <p:spPr bwMode="auto">
          <a:xfrm>
            <a:off x="830907" y="4149080"/>
            <a:ext cx="7768794" cy="400110"/>
          </a:xfrm>
          <a:prstGeom prst="rect">
            <a:avLst/>
          </a:prstGeom>
          <a:noFill/>
          <a:ln w="9525">
            <a:noFill/>
            <a:miter lim="800000"/>
            <a:headEnd/>
            <a:tailEnd/>
          </a:ln>
          <a:effectLst/>
        </p:spPr>
        <p:txBody>
          <a:bodyPr wrap="none">
            <a:spAutoFit/>
          </a:bodyPr>
          <a:lstStyle/>
          <a:p>
            <a:pPr algn="ctr">
              <a:defRPr/>
            </a:pPr>
            <a:r>
              <a:rPr lang="en-US" sz="2000" b="1" dirty="0" err="1">
                <a:solidFill>
                  <a:schemeClr val="bg1"/>
                </a:solidFill>
                <a:latin typeface="ArialMT"/>
              </a:rPr>
              <a:t>Eraldo</a:t>
            </a:r>
            <a:r>
              <a:rPr lang="en-US" sz="2000" b="1" dirty="0">
                <a:solidFill>
                  <a:schemeClr val="bg1"/>
                </a:solidFill>
                <a:latin typeface="ArialMT"/>
              </a:rPr>
              <a:t> </a:t>
            </a:r>
            <a:r>
              <a:rPr lang="en-US" sz="2000" b="1" dirty="0" err="1">
                <a:solidFill>
                  <a:schemeClr val="bg1"/>
                </a:solidFill>
                <a:latin typeface="ArialMT"/>
              </a:rPr>
              <a:t>Oliveri</a:t>
            </a:r>
            <a:r>
              <a:rPr lang="en-US" sz="2000" b="1" dirty="0">
                <a:solidFill>
                  <a:schemeClr val="bg1"/>
                </a:solidFill>
                <a:latin typeface="ArialMT"/>
              </a:rPr>
              <a:t> (CERN) / Maxim Titov (CEA </a:t>
            </a:r>
            <a:r>
              <a:rPr lang="en-US" sz="2000" b="1" dirty="0" err="1">
                <a:solidFill>
                  <a:schemeClr val="bg1"/>
                </a:solidFill>
                <a:latin typeface="ArialMT"/>
              </a:rPr>
              <a:t>Saclay</a:t>
            </a:r>
            <a:r>
              <a:rPr lang="en-US" sz="2000" b="1" dirty="0">
                <a:solidFill>
                  <a:schemeClr val="bg1"/>
                </a:solidFill>
                <a:latin typeface="ArialMT"/>
              </a:rPr>
              <a:t> / Irfu, France)</a:t>
            </a:r>
          </a:p>
        </p:txBody>
      </p:sp>
      <p:sp>
        <p:nvSpPr>
          <p:cNvPr id="24" name="Rectangle 1027">
            <a:extLst>
              <a:ext uri="{FF2B5EF4-FFF2-40B4-BE49-F238E27FC236}">
                <a16:creationId xmlns:a16="http://schemas.microsoft.com/office/drawing/2014/main" id="{3BD94427-A4A3-401C-BFB0-6B918ECB72B1}"/>
              </a:ext>
            </a:extLst>
          </p:cNvPr>
          <p:cNvSpPr txBox="1">
            <a:spLocks noChangeArrowheads="1"/>
          </p:cNvSpPr>
          <p:nvPr/>
        </p:nvSpPr>
        <p:spPr bwMode="auto">
          <a:xfrm>
            <a:off x="-180528" y="3391272"/>
            <a:ext cx="9505056"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algn="ctr" fontAlgn="base">
              <a:spcBef>
                <a:spcPct val="0"/>
              </a:spcBef>
              <a:spcAft>
                <a:spcPct val="0"/>
              </a:spcAft>
              <a:defRPr/>
            </a:pPr>
            <a:r>
              <a:rPr lang="en-US" sz="2600" b="1" kern="0" dirty="0">
                <a:solidFill>
                  <a:srgbClr val="FCF933"/>
                </a:solidFill>
                <a:effectLst>
                  <a:outerShdw blurRad="38100" dist="38100" dir="2700000">
                    <a:srgbClr val="000000"/>
                  </a:outerShdw>
                </a:effectLst>
                <a:latin typeface="ArialMT"/>
              </a:rPr>
              <a:t>DRD1 Collaboration &amp; Gaseous Detectors for Future Facilities: Trackers / PID (dE/dx, </a:t>
            </a:r>
            <a:r>
              <a:rPr lang="en-US" sz="2600" b="1" kern="0" dirty="0" err="1">
                <a:solidFill>
                  <a:srgbClr val="FCF933"/>
                </a:solidFill>
                <a:effectLst>
                  <a:outerShdw blurRad="38100" dist="38100" dir="2700000">
                    <a:srgbClr val="000000"/>
                  </a:outerShdw>
                </a:effectLst>
                <a:latin typeface="ArialMT"/>
              </a:rPr>
              <a:t>dN</a:t>
            </a:r>
            <a:r>
              <a:rPr lang="en-US" sz="2600" b="1" kern="0" dirty="0">
                <a:solidFill>
                  <a:srgbClr val="FCF933"/>
                </a:solidFill>
                <a:effectLst>
                  <a:outerShdw blurRad="38100" dist="38100" dir="2700000">
                    <a:srgbClr val="000000"/>
                  </a:outerShdw>
                </a:effectLst>
                <a:latin typeface="ArialMT"/>
              </a:rPr>
              <a:t>/dx) &amp; Muon Systems</a:t>
            </a:r>
          </a:p>
        </p:txBody>
      </p:sp>
      <p:sp>
        <p:nvSpPr>
          <p:cNvPr id="25" name="Rectangle 30">
            <a:extLst>
              <a:ext uri="{FF2B5EF4-FFF2-40B4-BE49-F238E27FC236}">
                <a16:creationId xmlns:a16="http://schemas.microsoft.com/office/drawing/2014/main" id="{50D12C14-78E2-4114-86AA-F81EE8A6BD26}"/>
              </a:ext>
            </a:extLst>
          </p:cNvPr>
          <p:cNvSpPr>
            <a:spLocks noChangeArrowheads="1"/>
          </p:cNvSpPr>
          <p:nvPr/>
        </p:nvSpPr>
        <p:spPr bwMode="auto">
          <a:xfrm>
            <a:off x="3422204" y="6259119"/>
            <a:ext cx="6195810" cy="584775"/>
          </a:xfrm>
          <a:prstGeom prst="rect">
            <a:avLst/>
          </a:prstGeom>
          <a:noFill/>
          <a:ln w="9525">
            <a:noFill/>
            <a:miter lim="800000"/>
            <a:headEnd/>
            <a:tailEnd/>
          </a:ln>
          <a:effectLst/>
        </p:spPr>
        <p:txBody>
          <a:bodyPr wrap="square" anchor="ctr">
            <a:spAutoFit/>
          </a:bodyPr>
          <a:lstStyle/>
          <a:p>
            <a:pPr algn="ctr">
              <a:defRPr/>
            </a:pPr>
            <a:r>
              <a:rPr lang="en-US" sz="1600" b="1" dirty="0">
                <a:solidFill>
                  <a:schemeClr val="bg1"/>
                </a:solidFill>
                <a:latin typeface="ArialMT"/>
              </a:rPr>
              <a:t>French-Ukrainian Instrumentation Workshop 2026,</a:t>
            </a:r>
          </a:p>
          <a:p>
            <a:pPr algn="ctr">
              <a:defRPr/>
            </a:pPr>
            <a:r>
              <a:rPr lang="en-US" sz="1600" b="1" dirty="0">
                <a:solidFill>
                  <a:schemeClr val="bg1"/>
                </a:solidFill>
                <a:latin typeface="ArialMT"/>
              </a:rPr>
              <a:t> </a:t>
            </a:r>
            <a:r>
              <a:rPr lang="en-US" sz="1600" b="1" dirty="0" err="1">
                <a:solidFill>
                  <a:schemeClr val="bg1"/>
                </a:solidFill>
                <a:latin typeface="ArialMT"/>
              </a:rPr>
              <a:t>IJCLab</a:t>
            </a:r>
            <a:r>
              <a:rPr lang="en-US" sz="1600" b="1" dirty="0">
                <a:solidFill>
                  <a:schemeClr val="bg1"/>
                </a:solidFill>
                <a:latin typeface="ArialMT"/>
              </a:rPr>
              <a:t>, Orsay, France, Oct. 12-14 (2026)</a:t>
            </a:r>
            <a:endParaRPr lang="fr-FR" sz="1600" b="1" dirty="0">
              <a:solidFill>
                <a:schemeClr val="bg1"/>
              </a:solidFill>
              <a:latin typeface="ArialMT"/>
            </a:endParaRPr>
          </a:p>
        </p:txBody>
      </p:sp>
      <p:grpSp>
        <p:nvGrpSpPr>
          <p:cNvPr id="44" name="Group 81">
            <a:extLst>
              <a:ext uri="{FF2B5EF4-FFF2-40B4-BE49-F238E27FC236}">
                <a16:creationId xmlns:a16="http://schemas.microsoft.com/office/drawing/2014/main" id="{C4F70117-6101-49CA-ADBB-E308349F7BDB}"/>
              </a:ext>
            </a:extLst>
          </p:cNvPr>
          <p:cNvGrpSpPr/>
          <p:nvPr/>
        </p:nvGrpSpPr>
        <p:grpSpPr>
          <a:xfrm>
            <a:off x="2444915" y="91087"/>
            <a:ext cx="6574368" cy="3181920"/>
            <a:chOff x="427968" y="980311"/>
            <a:chExt cx="11514079" cy="4978399"/>
          </a:xfrm>
        </p:grpSpPr>
        <p:pic>
          <p:nvPicPr>
            <p:cNvPr id="45" name="Picture 78" descr="A close-up of a machine&#10;&#10;Description automatically generated">
              <a:extLst>
                <a:ext uri="{FF2B5EF4-FFF2-40B4-BE49-F238E27FC236}">
                  <a16:creationId xmlns:a16="http://schemas.microsoft.com/office/drawing/2014/main" id="{BC5D2088-9EA6-40EF-92DE-F7DA674F4E0B}"/>
                </a:ext>
              </a:extLst>
            </p:cNvPr>
            <p:cNvPicPr>
              <a:picLocks noChangeAspect="1"/>
            </p:cNvPicPr>
            <p:nvPr/>
          </p:nvPicPr>
          <p:blipFill>
            <a:blip r:embed="rId3"/>
            <a:stretch>
              <a:fillRect/>
            </a:stretch>
          </p:blipFill>
          <p:spPr>
            <a:xfrm>
              <a:off x="6256730" y="3901310"/>
              <a:ext cx="1764679" cy="988220"/>
            </a:xfrm>
            <a:prstGeom prst="rect">
              <a:avLst/>
            </a:prstGeom>
          </p:spPr>
        </p:pic>
        <p:pic>
          <p:nvPicPr>
            <p:cNvPr id="46" name="Picture 76">
              <a:extLst>
                <a:ext uri="{FF2B5EF4-FFF2-40B4-BE49-F238E27FC236}">
                  <a16:creationId xmlns:a16="http://schemas.microsoft.com/office/drawing/2014/main" id="{2005602A-F8E2-4D9D-A281-E48A1938A5C9}"/>
                </a:ext>
              </a:extLst>
            </p:cNvPr>
            <p:cNvPicPr>
              <a:picLocks noChangeAspect="1"/>
            </p:cNvPicPr>
            <p:nvPr/>
          </p:nvPicPr>
          <p:blipFill>
            <a:blip r:embed="rId4"/>
            <a:stretch>
              <a:fillRect/>
            </a:stretch>
          </p:blipFill>
          <p:spPr>
            <a:xfrm>
              <a:off x="10907298" y="2036473"/>
              <a:ext cx="1034749" cy="1084219"/>
            </a:xfrm>
            <a:prstGeom prst="rect">
              <a:avLst/>
            </a:prstGeom>
          </p:spPr>
        </p:pic>
        <p:pic>
          <p:nvPicPr>
            <p:cNvPr id="47" name="Picture 18" descr="A group of men working in a factory&#10;&#10;Description automatically generated">
              <a:extLst>
                <a:ext uri="{FF2B5EF4-FFF2-40B4-BE49-F238E27FC236}">
                  <a16:creationId xmlns:a16="http://schemas.microsoft.com/office/drawing/2014/main" id="{FF6EC08A-8FEC-4806-B989-8211DC4DF3C3}"/>
                </a:ext>
              </a:extLst>
            </p:cNvPr>
            <p:cNvPicPr>
              <a:picLocks noChangeAspect="1"/>
            </p:cNvPicPr>
            <p:nvPr/>
          </p:nvPicPr>
          <p:blipFill>
            <a:blip r:embed="rId5"/>
            <a:stretch>
              <a:fillRect/>
            </a:stretch>
          </p:blipFill>
          <p:spPr>
            <a:xfrm>
              <a:off x="427968" y="980311"/>
              <a:ext cx="1438539" cy="1059687"/>
            </a:xfrm>
            <a:prstGeom prst="rect">
              <a:avLst/>
            </a:prstGeom>
          </p:spPr>
        </p:pic>
        <p:pic>
          <p:nvPicPr>
            <p:cNvPr id="48" name="Picture 22" descr="A large metal object with a star shaped design&#10;&#10;Description automatically generated with medium confidence">
              <a:extLst>
                <a:ext uri="{FF2B5EF4-FFF2-40B4-BE49-F238E27FC236}">
                  <a16:creationId xmlns:a16="http://schemas.microsoft.com/office/drawing/2014/main" id="{F5A9A538-C837-4AD9-8591-6FE05B6A4ED4}"/>
                </a:ext>
              </a:extLst>
            </p:cNvPr>
            <p:cNvPicPr>
              <a:picLocks noChangeAspect="1"/>
            </p:cNvPicPr>
            <p:nvPr/>
          </p:nvPicPr>
          <p:blipFill>
            <a:blip r:embed="rId6"/>
            <a:stretch>
              <a:fillRect/>
            </a:stretch>
          </p:blipFill>
          <p:spPr>
            <a:xfrm>
              <a:off x="427968" y="2025306"/>
              <a:ext cx="1438539" cy="945177"/>
            </a:xfrm>
            <a:prstGeom prst="rect">
              <a:avLst/>
            </a:prstGeom>
          </p:spPr>
        </p:pic>
        <p:pic>
          <p:nvPicPr>
            <p:cNvPr id="49" name="Picture 24" descr="A close-up of a white wall&#10;&#10;Description automatically generated">
              <a:extLst>
                <a:ext uri="{FF2B5EF4-FFF2-40B4-BE49-F238E27FC236}">
                  <a16:creationId xmlns:a16="http://schemas.microsoft.com/office/drawing/2014/main" id="{26EDFA1E-7E6B-47A6-A2FC-596ECBE94DA9}"/>
                </a:ext>
              </a:extLst>
            </p:cNvPr>
            <p:cNvPicPr>
              <a:picLocks noChangeAspect="1"/>
            </p:cNvPicPr>
            <p:nvPr/>
          </p:nvPicPr>
          <p:blipFill>
            <a:blip r:embed="rId7"/>
            <a:stretch>
              <a:fillRect/>
            </a:stretch>
          </p:blipFill>
          <p:spPr>
            <a:xfrm>
              <a:off x="427968" y="2927600"/>
              <a:ext cx="1508544" cy="1146026"/>
            </a:xfrm>
            <a:prstGeom prst="rect">
              <a:avLst/>
            </a:prstGeom>
          </p:spPr>
        </p:pic>
        <p:pic>
          <p:nvPicPr>
            <p:cNvPr id="50" name="Picture 26" descr="A close-up of a metal band&#10;&#10;Description automatically generated">
              <a:extLst>
                <a:ext uri="{FF2B5EF4-FFF2-40B4-BE49-F238E27FC236}">
                  <a16:creationId xmlns:a16="http://schemas.microsoft.com/office/drawing/2014/main" id="{F67DE094-86A6-4298-9C8C-C95CEE6F15A9}"/>
                </a:ext>
              </a:extLst>
            </p:cNvPr>
            <p:cNvPicPr>
              <a:picLocks noChangeAspect="1"/>
            </p:cNvPicPr>
            <p:nvPr/>
          </p:nvPicPr>
          <p:blipFill>
            <a:blip r:embed="rId8"/>
            <a:stretch>
              <a:fillRect/>
            </a:stretch>
          </p:blipFill>
          <p:spPr>
            <a:xfrm>
              <a:off x="3047132" y="980311"/>
              <a:ext cx="1098214" cy="1161460"/>
            </a:xfrm>
            <a:prstGeom prst="rect">
              <a:avLst/>
            </a:prstGeom>
          </p:spPr>
        </p:pic>
        <p:pic>
          <p:nvPicPr>
            <p:cNvPr id="51" name="Picture 28" descr="A close-up of a device&#10;&#10;Description automatically generated">
              <a:extLst>
                <a:ext uri="{FF2B5EF4-FFF2-40B4-BE49-F238E27FC236}">
                  <a16:creationId xmlns:a16="http://schemas.microsoft.com/office/drawing/2014/main" id="{3758944A-F3DB-4707-850F-E866FC463F67}"/>
                </a:ext>
              </a:extLst>
            </p:cNvPr>
            <p:cNvPicPr>
              <a:picLocks noChangeAspect="1"/>
            </p:cNvPicPr>
            <p:nvPr/>
          </p:nvPicPr>
          <p:blipFill>
            <a:blip r:embed="rId9"/>
            <a:stretch>
              <a:fillRect/>
            </a:stretch>
          </p:blipFill>
          <p:spPr>
            <a:xfrm>
              <a:off x="427968" y="3815431"/>
              <a:ext cx="2291118" cy="945332"/>
            </a:xfrm>
            <a:prstGeom prst="rect">
              <a:avLst/>
            </a:prstGeom>
          </p:spPr>
        </p:pic>
        <p:pic>
          <p:nvPicPr>
            <p:cNvPr id="52" name="Picture 30" descr="Several metal rods with different sizes&#10;&#10;Description automatically generated with medium confidence">
              <a:extLst>
                <a:ext uri="{FF2B5EF4-FFF2-40B4-BE49-F238E27FC236}">
                  <a16:creationId xmlns:a16="http://schemas.microsoft.com/office/drawing/2014/main" id="{97B97DBB-FDC3-437C-9769-B0F800E3C239}"/>
                </a:ext>
              </a:extLst>
            </p:cNvPr>
            <p:cNvPicPr>
              <a:picLocks noChangeAspect="1"/>
            </p:cNvPicPr>
            <p:nvPr/>
          </p:nvPicPr>
          <p:blipFill>
            <a:blip r:embed="rId10"/>
            <a:stretch>
              <a:fillRect/>
            </a:stretch>
          </p:blipFill>
          <p:spPr>
            <a:xfrm>
              <a:off x="1830586" y="980311"/>
              <a:ext cx="1402001" cy="1064246"/>
            </a:xfrm>
            <a:prstGeom prst="rect">
              <a:avLst/>
            </a:prstGeom>
          </p:spPr>
        </p:pic>
        <p:pic>
          <p:nvPicPr>
            <p:cNvPr id="53" name="Picture 40" descr="A metal surface with holes&#10;&#10;Description automatically generated with medium confidence">
              <a:extLst>
                <a:ext uri="{FF2B5EF4-FFF2-40B4-BE49-F238E27FC236}">
                  <a16:creationId xmlns:a16="http://schemas.microsoft.com/office/drawing/2014/main" id="{0DDA43C6-062F-4320-AC5B-AEAC65A149EF}"/>
                </a:ext>
              </a:extLst>
            </p:cNvPr>
            <p:cNvPicPr>
              <a:picLocks noChangeAspect="1"/>
            </p:cNvPicPr>
            <p:nvPr/>
          </p:nvPicPr>
          <p:blipFill>
            <a:blip r:embed="rId11"/>
            <a:stretch>
              <a:fillRect/>
            </a:stretch>
          </p:blipFill>
          <p:spPr>
            <a:xfrm>
              <a:off x="3069926" y="2114258"/>
              <a:ext cx="1842627" cy="822601"/>
            </a:xfrm>
            <a:prstGeom prst="rect">
              <a:avLst/>
            </a:prstGeom>
          </p:spPr>
        </p:pic>
        <p:pic>
          <p:nvPicPr>
            <p:cNvPr id="54" name="Picture 44">
              <a:extLst>
                <a:ext uri="{FF2B5EF4-FFF2-40B4-BE49-F238E27FC236}">
                  <a16:creationId xmlns:a16="http://schemas.microsoft.com/office/drawing/2014/main" id="{30D07C76-2932-4EF6-8CC4-16B5B442D6F7}"/>
                </a:ext>
              </a:extLst>
            </p:cNvPr>
            <p:cNvPicPr>
              <a:picLocks noChangeAspect="1"/>
            </p:cNvPicPr>
            <p:nvPr/>
          </p:nvPicPr>
          <p:blipFill>
            <a:blip r:embed="rId12"/>
            <a:stretch>
              <a:fillRect/>
            </a:stretch>
          </p:blipFill>
          <p:spPr>
            <a:xfrm>
              <a:off x="1841713" y="2036473"/>
              <a:ext cx="1267179" cy="963056"/>
            </a:xfrm>
            <a:prstGeom prst="rect">
              <a:avLst/>
            </a:prstGeom>
          </p:spPr>
        </p:pic>
        <p:pic>
          <p:nvPicPr>
            <p:cNvPr id="55" name="Picture 7" descr="A close-up of a diamond&#10;&#10;Description automatically generated">
              <a:extLst>
                <a:ext uri="{FF2B5EF4-FFF2-40B4-BE49-F238E27FC236}">
                  <a16:creationId xmlns:a16="http://schemas.microsoft.com/office/drawing/2014/main" id="{98F9DE27-681C-4594-A5C0-712464541674}"/>
                </a:ext>
              </a:extLst>
            </p:cNvPr>
            <p:cNvPicPr>
              <a:picLocks noChangeAspect="1"/>
            </p:cNvPicPr>
            <p:nvPr/>
          </p:nvPicPr>
          <p:blipFill>
            <a:blip r:embed="rId13"/>
            <a:stretch>
              <a:fillRect/>
            </a:stretch>
          </p:blipFill>
          <p:spPr>
            <a:xfrm>
              <a:off x="3884326" y="980311"/>
              <a:ext cx="1441855" cy="1080000"/>
            </a:xfrm>
            <a:prstGeom prst="rect">
              <a:avLst/>
            </a:prstGeom>
          </p:spPr>
        </p:pic>
        <p:pic>
          <p:nvPicPr>
            <p:cNvPr id="56" name="Picture 12">
              <a:extLst>
                <a:ext uri="{FF2B5EF4-FFF2-40B4-BE49-F238E27FC236}">
                  <a16:creationId xmlns:a16="http://schemas.microsoft.com/office/drawing/2014/main" id="{424DF479-4612-4597-8F7D-7091B5AF4717}"/>
                </a:ext>
              </a:extLst>
            </p:cNvPr>
            <p:cNvPicPr>
              <a:picLocks noChangeAspect="1"/>
            </p:cNvPicPr>
            <p:nvPr/>
          </p:nvPicPr>
          <p:blipFill>
            <a:blip r:embed="rId14"/>
            <a:stretch>
              <a:fillRect/>
            </a:stretch>
          </p:blipFill>
          <p:spPr>
            <a:xfrm>
              <a:off x="5004779" y="1984589"/>
              <a:ext cx="1374783" cy="996020"/>
            </a:xfrm>
            <a:prstGeom prst="rect">
              <a:avLst/>
            </a:prstGeom>
          </p:spPr>
        </p:pic>
        <p:pic>
          <p:nvPicPr>
            <p:cNvPr id="57" name="Picture 14">
              <a:extLst>
                <a:ext uri="{FF2B5EF4-FFF2-40B4-BE49-F238E27FC236}">
                  <a16:creationId xmlns:a16="http://schemas.microsoft.com/office/drawing/2014/main" id="{3757BD50-EFF3-41BD-B53B-ABF92905FE47}"/>
                </a:ext>
              </a:extLst>
            </p:cNvPr>
            <p:cNvPicPr>
              <a:picLocks noChangeAspect="1"/>
            </p:cNvPicPr>
            <p:nvPr/>
          </p:nvPicPr>
          <p:blipFill>
            <a:blip r:embed="rId15"/>
            <a:stretch>
              <a:fillRect/>
            </a:stretch>
          </p:blipFill>
          <p:spPr>
            <a:xfrm>
              <a:off x="4236433" y="2887415"/>
              <a:ext cx="1083380" cy="944485"/>
            </a:xfrm>
            <a:prstGeom prst="rect">
              <a:avLst/>
            </a:prstGeom>
          </p:spPr>
        </p:pic>
        <p:pic>
          <p:nvPicPr>
            <p:cNvPr id="58" name="Picture 17">
              <a:extLst>
                <a:ext uri="{FF2B5EF4-FFF2-40B4-BE49-F238E27FC236}">
                  <a16:creationId xmlns:a16="http://schemas.microsoft.com/office/drawing/2014/main" id="{C84E99AF-2DE7-4E27-A305-34325FE67076}"/>
                </a:ext>
              </a:extLst>
            </p:cNvPr>
            <p:cNvPicPr>
              <a:picLocks noChangeAspect="1"/>
            </p:cNvPicPr>
            <p:nvPr/>
          </p:nvPicPr>
          <p:blipFill>
            <a:blip r:embed="rId16"/>
            <a:stretch>
              <a:fillRect/>
            </a:stretch>
          </p:blipFill>
          <p:spPr>
            <a:xfrm>
              <a:off x="2707083" y="3831900"/>
              <a:ext cx="1031640" cy="818629"/>
            </a:xfrm>
            <a:prstGeom prst="rect">
              <a:avLst/>
            </a:prstGeom>
          </p:spPr>
        </p:pic>
        <p:pic>
          <p:nvPicPr>
            <p:cNvPr id="59" name="Picture 21">
              <a:extLst>
                <a:ext uri="{FF2B5EF4-FFF2-40B4-BE49-F238E27FC236}">
                  <a16:creationId xmlns:a16="http://schemas.microsoft.com/office/drawing/2014/main" id="{0D11B695-0FE5-4AD6-AAC3-9D947423B535}"/>
                </a:ext>
              </a:extLst>
            </p:cNvPr>
            <p:cNvPicPr>
              <a:picLocks noChangeAspect="1"/>
            </p:cNvPicPr>
            <p:nvPr/>
          </p:nvPicPr>
          <p:blipFill>
            <a:blip r:embed="rId17"/>
            <a:stretch>
              <a:fillRect/>
            </a:stretch>
          </p:blipFill>
          <p:spPr>
            <a:xfrm>
              <a:off x="3723762" y="3842063"/>
              <a:ext cx="1213559" cy="838142"/>
            </a:xfrm>
            <a:prstGeom prst="rect">
              <a:avLst/>
            </a:prstGeom>
          </p:spPr>
        </p:pic>
        <p:pic>
          <p:nvPicPr>
            <p:cNvPr id="60" name="Picture 29">
              <a:extLst>
                <a:ext uri="{FF2B5EF4-FFF2-40B4-BE49-F238E27FC236}">
                  <a16:creationId xmlns:a16="http://schemas.microsoft.com/office/drawing/2014/main" id="{EBA1DDE6-FEA4-4AE7-8C7D-EA278389D2A2}"/>
                </a:ext>
              </a:extLst>
            </p:cNvPr>
            <p:cNvPicPr>
              <a:picLocks noChangeAspect="1"/>
            </p:cNvPicPr>
            <p:nvPr/>
          </p:nvPicPr>
          <p:blipFill>
            <a:blip r:embed="rId18"/>
            <a:stretch>
              <a:fillRect/>
            </a:stretch>
          </p:blipFill>
          <p:spPr>
            <a:xfrm>
              <a:off x="4153492" y="2040793"/>
              <a:ext cx="1087623" cy="892042"/>
            </a:xfrm>
            <a:prstGeom prst="rect">
              <a:avLst/>
            </a:prstGeom>
          </p:spPr>
        </p:pic>
        <p:pic>
          <p:nvPicPr>
            <p:cNvPr id="61" name="Picture 32">
              <a:extLst>
                <a:ext uri="{FF2B5EF4-FFF2-40B4-BE49-F238E27FC236}">
                  <a16:creationId xmlns:a16="http://schemas.microsoft.com/office/drawing/2014/main" id="{5986F5F5-8D24-465B-AE61-28407E5B7EA2}"/>
                </a:ext>
              </a:extLst>
            </p:cNvPr>
            <p:cNvPicPr>
              <a:picLocks noChangeAspect="1"/>
            </p:cNvPicPr>
            <p:nvPr/>
          </p:nvPicPr>
          <p:blipFill rotWithShape="1">
            <a:blip r:embed="rId19"/>
            <a:srcRect b="10789"/>
            <a:stretch/>
          </p:blipFill>
          <p:spPr>
            <a:xfrm>
              <a:off x="5232569" y="980311"/>
              <a:ext cx="1381700" cy="1038845"/>
            </a:xfrm>
            <a:prstGeom prst="rect">
              <a:avLst/>
            </a:prstGeom>
          </p:spPr>
        </p:pic>
        <p:pic>
          <p:nvPicPr>
            <p:cNvPr id="62" name="Picture 34" descr="A close-up of a machine&#10;&#10;Description automatically generated">
              <a:extLst>
                <a:ext uri="{FF2B5EF4-FFF2-40B4-BE49-F238E27FC236}">
                  <a16:creationId xmlns:a16="http://schemas.microsoft.com/office/drawing/2014/main" id="{32A2B246-9A7A-401D-8BB2-1720B4541A09}"/>
                </a:ext>
              </a:extLst>
            </p:cNvPr>
            <p:cNvPicPr>
              <a:picLocks noChangeAspect="1"/>
            </p:cNvPicPr>
            <p:nvPr/>
          </p:nvPicPr>
          <p:blipFill rotWithShape="1">
            <a:blip r:embed="rId20"/>
            <a:srcRect l="1598" t="51998" r="65021" b="5557"/>
            <a:stretch/>
          </p:blipFill>
          <p:spPr>
            <a:xfrm>
              <a:off x="1829772" y="2944305"/>
              <a:ext cx="1574976" cy="871211"/>
            </a:xfrm>
            <a:prstGeom prst="rect">
              <a:avLst/>
            </a:prstGeom>
          </p:spPr>
        </p:pic>
        <p:pic>
          <p:nvPicPr>
            <p:cNvPr id="63" name="Picture 37" descr="A diagram of a piece of paper&#10;&#10;Description automatically generated">
              <a:extLst>
                <a:ext uri="{FF2B5EF4-FFF2-40B4-BE49-F238E27FC236}">
                  <a16:creationId xmlns:a16="http://schemas.microsoft.com/office/drawing/2014/main" id="{51514B9C-0F0A-4698-84D1-D6A8AA8B9A39}"/>
                </a:ext>
              </a:extLst>
            </p:cNvPr>
            <p:cNvPicPr>
              <a:picLocks noChangeAspect="1"/>
            </p:cNvPicPr>
            <p:nvPr/>
          </p:nvPicPr>
          <p:blipFill>
            <a:blip r:embed="rId21">
              <a:extLst>
                <a:ext uri="{BEBA8EAE-BF5A-486C-A8C5-ECC9F3942E4B}">
                  <a14:imgProps xmlns:a14="http://schemas.microsoft.com/office/drawing/2010/main">
                    <a14:imgLayer r:embed="rId22">
                      <a14:imgEffect>
                        <a14:saturation sat="0"/>
                      </a14:imgEffect>
                    </a14:imgLayer>
                  </a14:imgProps>
                </a:ext>
              </a:extLst>
            </a:blip>
            <a:stretch>
              <a:fillRect/>
            </a:stretch>
          </p:blipFill>
          <p:spPr>
            <a:xfrm>
              <a:off x="3808895" y="4631738"/>
              <a:ext cx="1326972" cy="1326972"/>
            </a:xfrm>
            <a:prstGeom prst="rect">
              <a:avLst/>
            </a:prstGeom>
          </p:spPr>
        </p:pic>
        <p:pic>
          <p:nvPicPr>
            <p:cNvPr id="64" name="Picture 39">
              <a:extLst>
                <a:ext uri="{FF2B5EF4-FFF2-40B4-BE49-F238E27FC236}">
                  <a16:creationId xmlns:a16="http://schemas.microsoft.com/office/drawing/2014/main" id="{9B8631C6-C1E5-4344-8D5D-569BE85B624D}"/>
                </a:ext>
              </a:extLst>
            </p:cNvPr>
            <p:cNvPicPr>
              <a:picLocks noChangeAspect="1"/>
            </p:cNvPicPr>
            <p:nvPr/>
          </p:nvPicPr>
          <p:blipFill rotWithShape="1">
            <a:blip r:embed="rId23">
              <a:extLst>
                <a:ext uri="{BEBA8EAE-BF5A-486C-A8C5-ECC9F3942E4B}">
                  <a14:imgProps xmlns:a14="http://schemas.microsoft.com/office/drawing/2010/main">
                    <a14:imgLayer r:embed="rId24">
                      <a14:imgEffect>
                        <a14:saturation sat="0"/>
                      </a14:imgEffect>
                    </a14:imgLayer>
                  </a14:imgProps>
                </a:ext>
              </a:extLst>
            </a:blip>
            <a:srcRect t="3564"/>
            <a:stretch/>
          </p:blipFill>
          <p:spPr>
            <a:xfrm>
              <a:off x="427968" y="4750031"/>
              <a:ext cx="2108170" cy="1208679"/>
            </a:xfrm>
            <a:prstGeom prst="rect">
              <a:avLst/>
            </a:prstGeom>
          </p:spPr>
        </p:pic>
        <p:pic>
          <p:nvPicPr>
            <p:cNvPr id="65" name="Picture 46" descr="Diagram of a metal tube with text&#10;&#10;Description automatically generated">
              <a:extLst>
                <a:ext uri="{FF2B5EF4-FFF2-40B4-BE49-F238E27FC236}">
                  <a16:creationId xmlns:a16="http://schemas.microsoft.com/office/drawing/2014/main" id="{7B45111A-918F-4CD7-874E-60592A012E9B}"/>
                </a:ext>
              </a:extLst>
            </p:cNvPr>
            <p:cNvPicPr>
              <a:picLocks noChangeAspect="1"/>
            </p:cNvPicPr>
            <p:nvPr/>
          </p:nvPicPr>
          <p:blipFill>
            <a:blip r:embed="rId25"/>
            <a:stretch>
              <a:fillRect/>
            </a:stretch>
          </p:blipFill>
          <p:spPr>
            <a:xfrm>
              <a:off x="2973012" y="2868259"/>
              <a:ext cx="1267179" cy="954054"/>
            </a:xfrm>
            <a:prstGeom prst="rect">
              <a:avLst/>
            </a:prstGeom>
          </p:spPr>
        </p:pic>
        <p:pic>
          <p:nvPicPr>
            <p:cNvPr id="66" name="Picture 47" descr="A close up of a machine&#10;&#10;Description automatically generated">
              <a:extLst>
                <a:ext uri="{FF2B5EF4-FFF2-40B4-BE49-F238E27FC236}">
                  <a16:creationId xmlns:a16="http://schemas.microsoft.com/office/drawing/2014/main" id="{C529E978-16C3-4860-A8AB-348C9670792F}"/>
                </a:ext>
              </a:extLst>
            </p:cNvPr>
            <p:cNvPicPr>
              <a:picLocks noChangeAspect="1"/>
            </p:cNvPicPr>
            <p:nvPr/>
          </p:nvPicPr>
          <p:blipFill rotWithShape="1">
            <a:blip r:embed="rId26"/>
            <a:srcRect t="14160" r="52387"/>
            <a:stretch/>
          </p:blipFill>
          <p:spPr>
            <a:xfrm>
              <a:off x="5321143" y="2928321"/>
              <a:ext cx="1077072" cy="940759"/>
            </a:xfrm>
            <a:prstGeom prst="rect">
              <a:avLst/>
            </a:prstGeom>
          </p:spPr>
        </p:pic>
        <p:pic>
          <p:nvPicPr>
            <p:cNvPr id="67" name="Picture 52" descr="A large cylindrical object with wires&#10;&#10;Description automatically generated with medium confidence">
              <a:extLst>
                <a:ext uri="{FF2B5EF4-FFF2-40B4-BE49-F238E27FC236}">
                  <a16:creationId xmlns:a16="http://schemas.microsoft.com/office/drawing/2014/main" id="{16852F20-5C00-4648-81CB-E3877AE4017A}"/>
                </a:ext>
              </a:extLst>
            </p:cNvPr>
            <p:cNvPicPr>
              <a:picLocks noChangeAspect="1"/>
            </p:cNvPicPr>
            <p:nvPr/>
          </p:nvPicPr>
          <p:blipFill>
            <a:blip r:embed="rId27"/>
            <a:stretch>
              <a:fillRect/>
            </a:stretch>
          </p:blipFill>
          <p:spPr>
            <a:xfrm>
              <a:off x="9126605" y="980311"/>
              <a:ext cx="1441856" cy="1080000"/>
            </a:xfrm>
            <a:prstGeom prst="rect">
              <a:avLst/>
            </a:prstGeom>
          </p:spPr>
        </p:pic>
        <p:pic>
          <p:nvPicPr>
            <p:cNvPr id="68" name="Picture 53" descr="A large metal object on a table&#10;&#10;Description automatically generated">
              <a:extLst>
                <a:ext uri="{FF2B5EF4-FFF2-40B4-BE49-F238E27FC236}">
                  <a16:creationId xmlns:a16="http://schemas.microsoft.com/office/drawing/2014/main" id="{3A0CE8CA-F1E2-4580-AB75-50FB6952F0D0}"/>
                </a:ext>
              </a:extLst>
            </p:cNvPr>
            <p:cNvPicPr>
              <a:picLocks noChangeAspect="1"/>
            </p:cNvPicPr>
            <p:nvPr/>
          </p:nvPicPr>
          <p:blipFill>
            <a:blip r:embed="rId28"/>
            <a:stretch>
              <a:fillRect/>
            </a:stretch>
          </p:blipFill>
          <p:spPr>
            <a:xfrm>
              <a:off x="7814018" y="3052891"/>
              <a:ext cx="1440000" cy="1080000"/>
            </a:xfrm>
            <a:prstGeom prst="rect">
              <a:avLst/>
            </a:prstGeom>
          </p:spPr>
        </p:pic>
        <p:pic>
          <p:nvPicPr>
            <p:cNvPr id="69" name="Picture 54" descr="A close-up of a stack of metal&#10;&#10;Description automatically generated">
              <a:extLst>
                <a:ext uri="{FF2B5EF4-FFF2-40B4-BE49-F238E27FC236}">
                  <a16:creationId xmlns:a16="http://schemas.microsoft.com/office/drawing/2014/main" id="{B4B4D923-310C-4364-9DAD-FABB349D5562}"/>
                </a:ext>
              </a:extLst>
            </p:cNvPr>
            <p:cNvPicPr>
              <a:picLocks noChangeAspect="1"/>
            </p:cNvPicPr>
            <p:nvPr/>
          </p:nvPicPr>
          <p:blipFill>
            <a:blip r:embed="rId29"/>
            <a:stretch>
              <a:fillRect/>
            </a:stretch>
          </p:blipFill>
          <p:spPr>
            <a:xfrm>
              <a:off x="9118526" y="4158158"/>
              <a:ext cx="1290732" cy="774439"/>
            </a:xfrm>
            <a:prstGeom prst="rect">
              <a:avLst/>
            </a:prstGeom>
          </p:spPr>
        </p:pic>
        <p:pic>
          <p:nvPicPr>
            <p:cNvPr id="70" name="Picture 57" descr="A large round machine with blue lights&#10;&#10;Description automatically generated">
              <a:extLst>
                <a:ext uri="{FF2B5EF4-FFF2-40B4-BE49-F238E27FC236}">
                  <a16:creationId xmlns:a16="http://schemas.microsoft.com/office/drawing/2014/main" id="{16EA3ACB-FDDF-46F9-912F-646D3B66B380}"/>
                </a:ext>
              </a:extLst>
            </p:cNvPr>
            <p:cNvPicPr>
              <a:picLocks noChangeAspect="1"/>
            </p:cNvPicPr>
            <p:nvPr/>
          </p:nvPicPr>
          <p:blipFill>
            <a:blip r:embed="rId30"/>
            <a:stretch>
              <a:fillRect/>
            </a:stretch>
          </p:blipFill>
          <p:spPr>
            <a:xfrm>
              <a:off x="8477110" y="2082074"/>
              <a:ext cx="1368714" cy="1025214"/>
            </a:xfrm>
            <a:prstGeom prst="rect">
              <a:avLst/>
            </a:prstGeom>
          </p:spPr>
        </p:pic>
        <p:pic>
          <p:nvPicPr>
            <p:cNvPr id="71" name="Picture 58" descr="A close-up of a machine&#10;&#10;Description automatically generated">
              <a:extLst>
                <a:ext uri="{FF2B5EF4-FFF2-40B4-BE49-F238E27FC236}">
                  <a16:creationId xmlns:a16="http://schemas.microsoft.com/office/drawing/2014/main" id="{AC3D8A1A-3D67-4AAA-8EAE-6C2C29436FFD}"/>
                </a:ext>
              </a:extLst>
            </p:cNvPr>
            <p:cNvPicPr>
              <a:picLocks noChangeAspect="1"/>
            </p:cNvPicPr>
            <p:nvPr/>
          </p:nvPicPr>
          <p:blipFill rotWithShape="1">
            <a:blip r:embed="rId31"/>
            <a:srcRect t="14274" r="41321" b="26820"/>
            <a:stretch/>
          </p:blipFill>
          <p:spPr>
            <a:xfrm>
              <a:off x="10507605" y="3088193"/>
              <a:ext cx="1434442" cy="1080000"/>
            </a:xfrm>
            <a:prstGeom prst="rect">
              <a:avLst/>
            </a:prstGeom>
          </p:spPr>
        </p:pic>
        <p:pic>
          <p:nvPicPr>
            <p:cNvPr id="72" name="Picture 59" descr="A blue cylinder in a metal structure&#10;&#10;Description automatically generated with medium confidence">
              <a:extLst>
                <a:ext uri="{FF2B5EF4-FFF2-40B4-BE49-F238E27FC236}">
                  <a16:creationId xmlns:a16="http://schemas.microsoft.com/office/drawing/2014/main" id="{E31E598D-C273-449B-9CA3-FF1D09B196AB}"/>
                </a:ext>
              </a:extLst>
            </p:cNvPr>
            <p:cNvPicPr>
              <a:picLocks noChangeAspect="1"/>
            </p:cNvPicPr>
            <p:nvPr/>
          </p:nvPicPr>
          <p:blipFill>
            <a:blip r:embed="rId32"/>
            <a:stretch>
              <a:fillRect/>
            </a:stretch>
          </p:blipFill>
          <p:spPr>
            <a:xfrm>
              <a:off x="7693688" y="4080277"/>
              <a:ext cx="1614130" cy="1080000"/>
            </a:xfrm>
            <a:prstGeom prst="rect">
              <a:avLst/>
            </a:prstGeom>
          </p:spPr>
        </p:pic>
        <p:pic>
          <p:nvPicPr>
            <p:cNvPr id="73" name="Picture 62" descr="A close up of a machine&#10;&#10;Description automatically generated">
              <a:extLst>
                <a:ext uri="{FF2B5EF4-FFF2-40B4-BE49-F238E27FC236}">
                  <a16:creationId xmlns:a16="http://schemas.microsoft.com/office/drawing/2014/main" id="{D746BCAD-E9D3-4F8C-918A-7E871A155447}"/>
                </a:ext>
              </a:extLst>
            </p:cNvPr>
            <p:cNvPicPr>
              <a:picLocks noChangeAspect="1"/>
            </p:cNvPicPr>
            <p:nvPr/>
          </p:nvPicPr>
          <p:blipFill rotWithShape="1">
            <a:blip r:embed="rId33"/>
            <a:srcRect l="46217"/>
            <a:stretch/>
          </p:blipFill>
          <p:spPr>
            <a:xfrm>
              <a:off x="6446624" y="980311"/>
              <a:ext cx="1406855" cy="1080000"/>
            </a:xfrm>
            <a:prstGeom prst="rect">
              <a:avLst/>
            </a:prstGeom>
          </p:spPr>
        </p:pic>
        <p:pic>
          <p:nvPicPr>
            <p:cNvPr id="74" name="Picture 63" descr="A machine in a room&#10;&#10;Description automatically generated">
              <a:extLst>
                <a:ext uri="{FF2B5EF4-FFF2-40B4-BE49-F238E27FC236}">
                  <a16:creationId xmlns:a16="http://schemas.microsoft.com/office/drawing/2014/main" id="{53448604-6644-4B62-B455-EEC95C64414D}"/>
                </a:ext>
              </a:extLst>
            </p:cNvPr>
            <p:cNvPicPr>
              <a:picLocks noChangeAspect="1"/>
            </p:cNvPicPr>
            <p:nvPr/>
          </p:nvPicPr>
          <p:blipFill rotWithShape="1">
            <a:blip r:embed="rId34"/>
            <a:srcRect r="38994"/>
            <a:stretch/>
          </p:blipFill>
          <p:spPr>
            <a:xfrm>
              <a:off x="6384970" y="2056872"/>
              <a:ext cx="1329099" cy="871449"/>
            </a:xfrm>
            <a:prstGeom prst="rect">
              <a:avLst/>
            </a:prstGeom>
          </p:spPr>
        </p:pic>
        <p:pic>
          <p:nvPicPr>
            <p:cNvPr id="75" name="Picture 64" descr="A circular metal object with wires and wires&#10;&#10;Description automatically generated">
              <a:extLst>
                <a:ext uri="{FF2B5EF4-FFF2-40B4-BE49-F238E27FC236}">
                  <a16:creationId xmlns:a16="http://schemas.microsoft.com/office/drawing/2014/main" id="{CA2105D9-9DF4-4E1B-A904-B43CF3F98672}"/>
                </a:ext>
              </a:extLst>
            </p:cNvPr>
            <p:cNvPicPr>
              <a:picLocks noChangeAspect="1"/>
            </p:cNvPicPr>
            <p:nvPr/>
          </p:nvPicPr>
          <p:blipFill>
            <a:blip r:embed="rId35"/>
            <a:stretch>
              <a:fillRect/>
            </a:stretch>
          </p:blipFill>
          <p:spPr>
            <a:xfrm>
              <a:off x="7672590" y="2015493"/>
              <a:ext cx="808958" cy="1080000"/>
            </a:xfrm>
            <a:prstGeom prst="rect">
              <a:avLst/>
            </a:prstGeom>
          </p:spPr>
        </p:pic>
        <p:pic>
          <p:nvPicPr>
            <p:cNvPr id="76" name="Picture 65" descr="A long machine with wires&#10;&#10;Description automatically generated with medium confidence">
              <a:extLst>
                <a:ext uri="{FF2B5EF4-FFF2-40B4-BE49-F238E27FC236}">
                  <a16:creationId xmlns:a16="http://schemas.microsoft.com/office/drawing/2014/main" id="{E48E7D55-2856-45C7-91A7-F0C2766AF4E8}"/>
                </a:ext>
              </a:extLst>
            </p:cNvPr>
            <p:cNvPicPr>
              <a:picLocks noChangeAspect="1"/>
            </p:cNvPicPr>
            <p:nvPr/>
          </p:nvPicPr>
          <p:blipFill>
            <a:blip r:embed="rId36"/>
            <a:stretch>
              <a:fillRect/>
            </a:stretch>
          </p:blipFill>
          <p:spPr>
            <a:xfrm>
              <a:off x="10573334" y="980311"/>
              <a:ext cx="1368713" cy="1080000"/>
            </a:xfrm>
            <a:prstGeom prst="rect">
              <a:avLst/>
            </a:prstGeom>
          </p:spPr>
        </p:pic>
        <p:pic>
          <p:nvPicPr>
            <p:cNvPr id="77" name="Picture 66" descr="A group of people working in a factory&#10;&#10;Description automatically generated">
              <a:extLst>
                <a:ext uri="{FF2B5EF4-FFF2-40B4-BE49-F238E27FC236}">
                  <a16:creationId xmlns:a16="http://schemas.microsoft.com/office/drawing/2014/main" id="{CEA15C77-3225-4C48-9D75-BC5DDB7F8B3D}"/>
                </a:ext>
              </a:extLst>
            </p:cNvPr>
            <p:cNvPicPr>
              <a:picLocks noChangeAspect="1"/>
            </p:cNvPicPr>
            <p:nvPr/>
          </p:nvPicPr>
          <p:blipFill>
            <a:blip r:embed="rId37"/>
            <a:stretch>
              <a:fillRect/>
            </a:stretch>
          </p:blipFill>
          <p:spPr>
            <a:xfrm>
              <a:off x="9243507" y="3080668"/>
              <a:ext cx="1290732" cy="1080000"/>
            </a:xfrm>
            <a:prstGeom prst="rect">
              <a:avLst/>
            </a:prstGeom>
          </p:spPr>
        </p:pic>
        <p:pic>
          <p:nvPicPr>
            <p:cNvPr id="78" name="Picture 67" descr="A close-up of several solar panels&#10;&#10;Description automatically generated">
              <a:extLst>
                <a:ext uri="{FF2B5EF4-FFF2-40B4-BE49-F238E27FC236}">
                  <a16:creationId xmlns:a16="http://schemas.microsoft.com/office/drawing/2014/main" id="{39B4A067-CB29-4AF5-A8AA-6741554FF4A9}"/>
                </a:ext>
              </a:extLst>
            </p:cNvPr>
            <p:cNvPicPr>
              <a:picLocks noChangeAspect="1"/>
            </p:cNvPicPr>
            <p:nvPr/>
          </p:nvPicPr>
          <p:blipFill>
            <a:blip r:embed="rId38"/>
            <a:stretch>
              <a:fillRect/>
            </a:stretch>
          </p:blipFill>
          <p:spPr>
            <a:xfrm>
              <a:off x="9843223" y="2070023"/>
              <a:ext cx="1080000" cy="1080000"/>
            </a:xfrm>
            <a:prstGeom prst="rect">
              <a:avLst/>
            </a:prstGeom>
          </p:spPr>
        </p:pic>
        <p:pic>
          <p:nvPicPr>
            <p:cNvPr id="79" name="Picture 69" descr="A metal container with a glass lid&#10;&#10;Description automatically generated with medium confidence">
              <a:extLst>
                <a:ext uri="{FF2B5EF4-FFF2-40B4-BE49-F238E27FC236}">
                  <a16:creationId xmlns:a16="http://schemas.microsoft.com/office/drawing/2014/main" id="{99B10F9D-59D3-4B2C-A189-ED2E82EBD9D3}"/>
                </a:ext>
              </a:extLst>
            </p:cNvPr>
            <p:cNvPicPr>
              <a:picLocks noChangeAspect="1"/>
            </p:cNvPicPr>
            <p:nvPr/>
          </p:nvPicPr>
          <p:blipFill>
            <a:blip r:embed="rId39"/>
            <a:stretch>
              <a:fillRect/>
            </a:stretch>
          </p:blipFill>
          <p:spPr>
            <a:xfrm>
              <a:off x="5099861" y="4862763"/>
              <a:ext cx="1192798" cy="1095947"/>
            </a:xfrm>
            <a:prstGeom prst="rect">
              <a:avLst/>
            </a:prstGeom>
          </p:spPr>
        </p:pic>
        <p:pic>
          <p:nvPicPr>
            <p:cNvPr id="80" name="Picture 70" descr="A transparent box with a metal structure&#10;&#10;Description automatically generated with medium confidence">
              <a:extLst>
                <a:ext uri="{FF2B5EF4-FFF2-40B4-BE49-F238E27FC236}">
                  <a16:creationId xmlns:a16="http://schemas.microsoft.com/office/drawing/2014/main" id="{88DB1157-7D11-4C02-AB00-2AF0E15521DD}"/>
                </a:ext>
              </a:extLst>
            </p:cNvPr>
            <p:cNvPicPr>
              <a:picLocks noChangeAspect="1"/>
            </p:cNvPicPr>
            <p:nvPr/>
          </p:nvPicPr>
          <p:blipFill>
            <a:blip r:embed="rId40"/>
            <a:stretch>
              <a:fillRect/>
            </a:stretch>
          </p:blipFill>
          <p:spPr>
            <a:xfrm>
              <a:off x="7782661" y="980311"/>
              <a:ext cx="1326957" cy="1095948"/>
            </a:xfrm>
            <a:prstGeom prst="rect">
              <a:avLst/>
            </a:prstGeom>
          </p:spPr>
        </p:pic>
        <p:pic>
          <p:nvPicPr>
            <p:cNvPr id="81" name="Picture 71" descr="A close-up of a machine&#10;&#10;Description automatically generated">
              <a:extLst>
                <a:ext uri="{FF2B5EF4-FFF2-40B4-BE49-F238E27FC236}">
                  <a16:creationId xmlns:a16="http://schemas.microsoft.com/office/drawing/2014/main" id="{6BE2EA16-9E6A-4388-ADED-5E85B52C7B14}"/>
                </a:ext>
              </a:extLst>
            </p:cNvPr>
            <p:cNvPicPr>
              <a:picLocks noChangeAspect="1"/>
            </p:cNvPicPr>
            <p:nvPr/>
          </p:nvPicPr>
          <p:blipFill>
            <a:blip r:embed="rId41"/>
            <a:stretch>
              <a:fillRect/>
            </a:stretch>
          </p:blipFill>
          <p:spPr>
            <a:xfrm>
              <a:off x="10282902" y="4175718"/>
              <a:ext cx="1659145" cy="871051"/>
            </a:xfrm>
            <a:prstGeom prst="rect">
              <a:avLst/>
            </a:prstGeom>
          </p:spPr>
        </p:pic>
        <p:pic>
          <p:nvPicPr>
            <p:cNvPr id="82" name="Picture 72" descr="A collage of images of a machine&#10;&#10;Description automatically generated">
              <a:extLst>
                <a:ext uri="{FF2B5EF4-FFF2-40B4-BE49-F238E27FC236}">
                  <a16:creationId xmlns:a16="http://schemas.microsoft.com/office/drawing/2014/main" id="{9494AACC-195B-4E7B-99A6-68429BAA391E}"/>
                </a:ext>
              </a:extLst>
            </p:cNvPr>
            <p:cNvPicPr>
              <a:picLocks noChangeAspect="1"/>
            </p:cNvPicPr>
            <p:nvPr/>
          </p:nvPicPr>
          <p:blipFill>
            <a:blip r:embed="rId42"/>
            <a:stretch>
              <a:fillRect/>
            </a:stretch>
          </p:blipFill>
          <p:spPr>
            <a:xfrm>
              <a:off x="6292659" y="4878710"/>
              <a:ext cx="2047362" cy="1080000"/>
            </a:xfrm>
            <a:prstGeom prst="rect">
              <a:avLst/>
            </a:prstGeom>
          </p:spPr>
        </p:pic>
        <p:pic>
          <p:nvPicPr>
            <p:cNvPr id="83" name="Picture 61" descr="A close-up of a person using a device&#10;&#10;Description automatically generated">
              <a:extLst>
                <a:ext uri="{FF2B5EF4-FFF2-40B4-BE49-F238E27FC236}">
                  <a16:creationId xmlns:a16="http://schemas.microsoft.com/office/drawing/2014/main" id="{8C5BEA4C-B509-4AAF-9652-992C83AE7F07}"/>
                </a:ext>
              </a:extLst>
            </p:cNvPr>
            <p:cNvPicPr>
              <a:picLocks noChangeAspect="1"/>
            </p:cNvPicPr>
            <p:nvPr/>
          </p:nvPicPr>
          <p:blipFill rotWithShape="1">
            <a:blip r:embed="rId43"/>
            <a:srcRect l="54059" t="11976" r="6947" b="20105"/>
            <a:stretch/>
          </p:blipFill>
          <p:spPr>
            <a:xfrm>
              <a:off x="10626950" y="4952427"/>
              <a:ext cx="1315097" cy="1006283"/>
            </a:xfrm>
            <a:prstGeom prst="rect">
              <a:avLst/>
            </a:prstGeom>
          </p:spPr>
        </p:pic>
        <p:pic>
          <p:nvPicPr>
            <p:cNvPr id="84" name="Picture 68">
              <a:extLst>
                <a:ext uri="{FF2B5EF4-FFF2-40B4-BE49-F238E27FC236}">
                  <a16:creationId xmlns:a16="http://schemas.microsoft.com/office/drawing/2014/main" id="{653EA27D-5CED-4716-8BE4-676DD4FCF953}"/>
                </a:ext>
              </a:extLst>
            </p:cNvPr>
            <p:cNvPicPr>
              <a:picLocks noChangeAspect="1"/>
            </p:cNvPicPr>
            <p:nvPr/>
          </p:nvPicPr>
          <p:blipFill>
            <a:blip r:embed="rId44"/>
            <a:stretch>
              <a:fillRect/>
            </a:stretch>
          </p:blipFill>
          <p:spPr>
            <a:xfrm>
              <a:off x="8275381" y="4948108"/>
              <a:ext cx="1230886" cy="1010602"/>
            </a:xfrm>
            <a:prstGeom prst="rect">
              <a:avLst/>
            </a:prstGeom>
          </p:spPr>
        </p:pic>
        <p:pic>
          <p:nvPicPr>
            <p:cNvPr id="85" name="Picture 25">
              <a:extLst>
                <a:ext uri="{FF2B5EF4-FFF2-40B4-BE49-F238E27FC236}">
                  <a16:creationId xmlns:a16="http://schemas.microsoft.com/office/drawing/2014/main" id="{88162563-51F6-4024-8FD8-2FC99646605D}"/>
                </a:ext>
              </a:extLst>
            </p:cNvPr>
            <p:cNvPicPr>
              <a:picLocks noChangeAspect="1"/>
            </p:cNvPicPr>
            <p:nvPr/>
          </p:nvPicPr>
          <p:blipFill>
            <a:blip r:embed="rId45"/>
            <a:stretch>
              <a:fillRect/>
            </a:stretch>
          </p:blipFill>
          <p:spPr>
            <a:xfrm>
              <a:off x="2315951" y="4653895"/>
              <a:ext cx="1486201" cy="1304815"/>
            </a:xfrm>
            <a:prstGeom prst="rect">
              <a:avLst/>
            </a:prstGeom>
          </p:spPr>
        </p:pic>
        <p:pic>
          <p:nvPicPr>
            <p:cNvPr id="86" name="Picture 20" descr="A close-up of a grid&#10;&#10;Description automatically generated">
              <a:extLst>
                <a:ext uri="{FF2B5EF4-FFF2-40B4-BE49-F238E27FC236}">
                  <a16:creationId xmlns:a16="http://schemas.microsoft.com/office/drawing/2014/main" id="{9E04FCDF-9999-4D67-81C0-8EB759D2DEBA}"/>
                </a:ext>
              </a:extLst>
            </p:cNvPr>
            <p:cNvPicPr>
              <a:picLocks noChangeAspect="1"/>
            </p:cNvPicPr>
            <p:nvPr/>
          </p:nvPicPr>
          <p:blipFill rotWithShape="1">
            <a:blip r:embed="rId46"/>
            <a:srcRect r="45027"/>
            <a:stretch/>
          </p:blipFill>
          <p:spPr>
            <a:xfrm>
              <a:off x="4938424" y="3842063"/>
              <a:ext cx="1378148" cy="1044564"/>
            </a:xfrm>
            <a:prstGeom prst="rect">
              <a:avLst/>
            </a:prstGeom>
          </p:spPr>
        </p:pic>
        <p:pic>
          <p:nvPicPr>
            <p:cNvPr id="87" name="Picture 80">
              <a:extLst>
                <a:ext uri="{FF2B5EF4-FFF2-40B4-BE49-F238E27FC236}">
                  <a16:creationId xmlns:a16="http://schemas.microsoft.com/office/drawing/2014/main" id="{B411A912-65B0-4F3E-A18F-F4E0B462A337}"/>
                </a:ext>
              </a:extLst>
            </p:cNvPr>
            <p:cNvPicPr>
              <a:picLocks noChangeAspect="1"/>
            </p:cNvPicPr>
            <p:nvPr/>
          </p:nvPicPr>
          <p:blipFill rotWithShape="1">
            <a:blip r:embed="rId47"/>
            <a:srcRect l="-1318" r="33207"/>
            <a:stretch/>
          </p:blipFill>
          <p:spPr>
            <a:xfrm>
              <a:off x="9474460" y="4939764"/>
              <a:ext cx="1170300" cy="1018946"/>
            </a:xfrm>
            <a:prstGeom prst="rect">
              <a:avLst/>
            </a:prstGeom>
          </p:spPr>
        </p:pic>
        <p:pic>
          <p:nvPicPr>
            <p:cNvPr id="88" name="Picture 56" descr="A large machinery in a factory&#10;&#10;Description automatically generated">
              <a:extLst>
                <a:ext uri="{FF2B5EF4-FFF2-40B4-BE49-F238E27FC236}">
                  <a16:creationId xmlns:a16="http://schemas.microsoft.com/office/drawing/2014/main" id="{1EAC2930-999B-4ADF-8332-E649FF86F732}"/>
                </a:ext>
              </a:extLst>
            </p:cNvPr>
            <p:cNvPicPr>
              <a:picLocks noChangeAspect="1"/>
            </p:cNvPicPr>
            <p:nvPr/>
          </p:nvPicPr>
          <p:blipFill>
            <a:blip r:embed="rId48"/>
            <a:stretch>
              <a:fillRect/>
            </a:stretch>
          </p:blipFill>
          <p:spPr>
            <a:xfrm>
              <a:off x="6382866" y="2908933"/>
              <a:ext cx="1441856" cy="1080000"/>
            </a:xfrm>
            <a:prstGeom prst="rect">
              <a:avLst/>
            </a:prstGeom>
          </p:spPr>
        </p:pic>
      </p:grpSp>
      <p:pic>
        <p:nvPicPr>
          <p:cNvPr id="89" name="Image 88">
            <a:extLst>
              <a:ext uri="{FF2B5EF4-FFF2-40B4-BE49-F238E27FC236}">
                <a16:creationId xmlns:a16="http://schemas.microsoft.com/office/drawing/2014/main" id="{E879B7CF-7401-41B2-9CC1-D78649C569DB}"/>
              </a:ext>
            </a:extLst>
          </p:cNvPr>
          <p:cNvPicPr>
            <a:picLocks noChangeAspect="1"/>
          </p:cNvPicPr>
          <p:nvPr/>
        </p:nvPicPr>
        <p:blipFill>
          <a:blip r:embed="rId49"/>
          <a:stretch>
            <a:fillRect/>
          </a:stretch>
        </p:blipFill>
        <p:spPr>
          <a:xfrm>
            <a:off x="73518" y="5631897"/>
            <a:ext cx="1018417" cy="1005598"/>
          </a:xfrm>
          <a:prstGeom prst="rect">
            <a:avLst/>
          </a:prstGeom>
        </p:spPr>
      </p:pic>
      <p:pic>
        <p:nvPicPr>
          <p:cNvPr id="90" name="Picture 7">
            <a:extLst>
              <a:ext uri="{FF2B5EF4-FFF2-40B4-BE49-F238E27FC236}">
                <a16:creationId xmlns:a16="http://schemas.microsoft.com/office/drawing/2014/main" id="{E4FEE7A9-82B2-46EB-B984-7CB733E510DE}"/>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2605843" y="4603833"/>
            <a:ext cx="1259554" cy="1001195"/>
          </a:xfrm>
          <a:prstGeom prst="rect">
            <a:avLst/>
          </a:prstGeom>
        </p:spPr>
      </p:pic>
      <p:pic>
        <p:nvPicPr>
          <p:cNvPr id="91" name="Picture 28">
            <a:extLst>
              <a:ext uri="{FF2B5EF4-FFF2-40B4-BE49-F238E27FC236}">
                <a16:creationId xmlns:a16="http://schemas.microsoft.com/office/drawing/2014/main" id="{9D679AE9-9A0B-4B6D-A3F0-0E89B21728E0}"/>
              </a:ext>
            </a:extLst>
          </p:cNvPr>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48354" y="4581128"/>
            <a:ext cx="1304568" cy="1010827"/>
          </a:xfrm>
          <a:prstGeom prst="rect">
            <a:avLst/>
          </a:prstGeom>
        </p:spPr>
      </p:pic>
      <p:pic>
        <p:nvPicPr>
          <p:cNvPr id="92" name="Picture 4">
            <a:extLst>
              <a:ext uri="{FF2B5EF4-FFF2-40B4-BE49-F238E27FC236}">
                <a16:creationId xmlns:a16="http://schemas.microsoft.com/office/drawing/2014/main" id="{C5C858AA-2BEA-4447-8F21-F081250935F3}"/>
              </a:ext>
            </a:extLst>
          </p:cNvPr>
          <p:cNvPicPr>
            <a:picLocks noChangeAspect="1" noChangeArrowheads="1"/>
          </p:cNvPicPr>
          <p:nvPr/>
        </p:nvPicPr>
        <p:blipFill>
          <a:blip r:embed="rId52" cstate="print"/>
          <a:srcRect/>
          <a:stretch>
            <a:fillRect/>
          </a:stretch>
        </p:blipFill>
        <p:spPr bwMode="auto">
          <a:xfrm>
            <a:off x="1401275" y="4607373"/>
            <a:ext cx="1163640" cy="997811"/>
          </a:xfrm>
          <a:prstGeom prst="rect">
            <a:avLst/>
          </a:prstGeom>
          <a:noFill/>
          <a:ln w="9525">
            <a:noFill/>
            <a:miter lim="800000"/>
            <a:headEnd/>
            <a:tailEnd/>
          </a:ln>
        </p:spPr>
      </p:pic>
      <p:pic>
        <p:nvPicPr>
          <p:cNvPr id="93" name="Picture 2">
            <a:extLst>
              <a:ext uri="{FF2B5EF4-FFF2-40B4-BE49-F238E27FC236}">
                <a16:creationId xmlns:a16="http://schemas.microsoft.com/office/drawing/2014/main" id="{E3AD3774-ED09-481D-ACAD-D141D708254A}"/>
              </a:ext>
            </a:extLst>
          </p:cNvPr>
          <p:cNvPicPr>
            <a:picLocks noChangeAspect="1" noChangeArrowheads="1"/>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1147810" y="5631897"/>
            <a:ext cx="942752" cy="1005598"/>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94" name="Picture 1">
            <a:extLst>
              <a:ext uri="{FF2B5EF4-FFF2-40B4-BE49-F238E27FC236}">
                <a16:creationId xmlns:a16="http://schemas.microsoft.com/office/drawing/2014/main" id="{A272805F-62FA-4AAA-A5C4-2C6DD7A3C66B}"/>
              </a:ext>
            </a:extLst>
          </p:cNvPr>
          <p:cNvPicPr>
            <a:picLocks noChangeAspect="1" noChangeArrowheads="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2167324" y="5621731"/>
            <a:ext cx="867948" cy="10369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95" name="Picture 5" descr="sm4">
            <a:extLst>
              <a:ext uri="{FF2B5EF4-FFF2-40B4-BE49-F238E27FC236}">
                <a16:creationId xmlns:a16="http://schemas.microsoft.com/office/drawing/2014/main" id="{488B082D-A0EC-40C7-A280-BB442EBC9157}"/>
              </a:ext>
            </a:extLst>
          </p:cNvPr>
          <p:cNvPicPr>
            <a:picLocks noChangeAspect="1" noChangeArrowheads="1"/>
          </p:cNvPicPr>
          <p:nvPr/>
        </p:nvPicPr>
        <p:blipFill>
          <a:blip r:embed="rId55" cstate="print">
            <a:lum bright="12000"/>
            <a:extLst>
              <a:ext uri="{28A0092B-C50C-407E-A947-70E740481C1C}">
                <a14:useLocalDpi xmlns:a14="http://schemas.microsoft.com/office/drawing/2010/main" val="0"/>
              </a:ext>
            </a:extLst>
          </a:blip>
          <a:srcRect/>
          <a:stretch>
            <a:fillRect/>
          </a:stretch>
        </p:blipFill>
        <p:spPr bwMode="auto">
          <a:xfrm>
            <a:off x="3102608" y="5636300"/>
            <a:ext cx="793609" cy="100119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99" name="Picture 6">
            <a:extLst>
              <a:ext uri="{FF2B5EF4-FFF2-40B4-BE49-F238E27FC236}">
                <a16:creationId xmlns:a16="http://schemas.microsoft.com/office/drawing/2014/main" id="{36B936B2-8978-4EC0-8006-EE53501954A5}"/>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3993253" y="4561207"/>
            <a:ext cx="2115477" cy="1623297"/>
          </a:xfrm>
          <a:prstGeom prst="rect">
            <a:avLst/>
          </a:prstGeom>
        </p:spPr>
      </p:pic>
      <p:pic>
        <p:nvPicPr>
          <p:cNvPr id="100" name="Picture 10">
            <a:extLst>
              <a:ext uri="{FF2B5EF4-FFF2-40B4-BE49-F238E27FC236}">
                <a16:creationId xmlns:a16="http://schemas.microsoft.com/office/drawing/2014/main" id="{B82CCB51-2C4E-4370-8847-9F2171956618}"/>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5340517" y="4653136"/>
            <a:ext cx="2179162" cy="1623297"/>
          </a:xfrm>
          <a:prstGeom prst="rect">
            <a:avLst/>
          </a:prstGeom>
        </p:spPr>
      </p:pic>
      <p:pic>
        <p:nvPicPr>
          <p:cNvPr id="105" name="Picture 16">
            <a:extLst>
              <a:ext uri="{FF2B5EF4-FFF2-40B4-BE49-F238E27FC236}">
                <a16:creationId xmlns:a16="http://schemas.microsoft.com/office/drawing/2014/main" id="{96A90655-B6E9-49F2-ADE0-4007645F17A3}"/>
              </a:ext>
            </a:extLst>
          </p:cNvPr>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6952353" y="4596009"/>
            <a:ext cx="2087673" cy="1623052"/>
          </a:xfrm>
          <a:prstGeom prst="rect">
            <a:avLst/>
          </a:prstGeom>
        </p:spPr>
      </p:pic>
      <p:sp>
        <p:nvSpPr>
          <p:cNvPr id="106" name="TextBox 21">
            <a:extLst>
              <a:ext uri="{FF2B5EF4-FFF2-40B4-BE49-F238E27FC236}">
                <a16:creationId xmlns:a16="http://schemas.microsoft.com/office/drawing/2014/main" id="{CE2AA945-5B7C-45B6-82BB-0E16E8FAF1CA}"/>
              </a:ext>
            </a:extLst>
          </p:cNvPr>
          <p:cNvSpPr txBox="1"/>
          <p:nvPr/>
        </p:nvSpPr>
        <p:spPr>
          <a:xfrm>
            <a:off x="4044875" y="4615966"/>
            <a:ext cx="1388329" cy="276999"/>
          </a:xfrm>
          <a:prstGeom prst="rect">
            <a:avLst/>
          </a:prstGeom>
          <a:solidFill>
            <a:schemeClr val="bg1"/>
          </a:solidFill>
        </p:spPr>
        <p:txBody>
          <a:bodyPr wrap="none" rtlCol="0">
            <a:spAutoFit/>
          </a:bodyPr>
          <a:lstStyle/>
          <a:p>
            <a:r>
              <a:rPr lang="en-US" sz="1200" dirty="0">
                <a:solidFill>
                  <a:srgbClr val="663300"/>
                </a:solidFill>
                <a:latin typeface="Arial" panose="020B0604020202020204" pitchFamily="34" charset="0"/>
                <a:cs typeface="Arial" panose="020B0604020202020204" pitchFamily="34" charset="0"/>
              </a:rPr>
              <a:t>ATLAS NSW </a:t>
            </a:r>
            <a:r>
              <a:rPr lang="en-US" sz="1200" dirty="0">
                <a:solidFill>
                  <a:srgbClr val="FF0000"/>
                </a:solidFill>
                <a:latin typeface="Arial" panose="020B0604020202020204" pitchFamily="34" charset="0"/>
                <a:cs typeface="Arial" panose="020B0604020202020204" pitchFamily="34" charset="0"/>
              </a:rPr>
              <a:t>MM</a:t>
            </a:r>
            <a:endParaRPr lang="en-GB" sz="1200" dirty="0">
              <a:solidFill>
                <a:srgbClr val="FF0000"/>
              </a:solidFill>
              <a:latin typeface="Arial" panose="020B0604020202020204" pitchFamily="34" charset="0"/>
              <a:cs typeface="Arial" panose="020B0604020202020204" pitchFamily="34" charset="0"/>
            </a:endParaRPr>
          </a:p>
        </p:txBody>
      </p:sp>
      <p:sp>
        <p:nvSpPr>
          <p:cNvPr id="107" name="TextBox 28">
            <a:extLst>
              <a:ext uri="{FF2B5EF4-FFF2-40B4-BE49-F238E27FC236}">
                <a16:creationId xmlns:a16="http://schemas.microsoft.com/office/drawing/2014/main" id="{A8F83454-A9E6-4489-AE3A-F4AA95FA49F6}"/>
              </a:ext>
            </a:extLst>
          </p:cNvPr>
          <p:cNvSpPr txBox="1"/>
          <p:nvPr/>
        </p:nvSpPr>
        <p:spPr>
          <a:xfrm>
            <a:off x="5764546" y="4725144"/>
            <a:ext cx="1399742" cy="276999"/>
          </a:xfrm>
          <a:prstGeom prst="rect">
            <a:avLst/>
          </a:prstGeom>
          <a:solidFill>
            <a:schemeClr val="bg1"/>
          </a:solidFill>
        </p:spPr>
        <p:txBody>
          <a:bodyPr wrap="none" rtlCol="0">
            <a:spAutoFit/>
          </a:bodyPr>
          <a:lstStyle/>
          <a:p>
            <a:r>
              <a:rPr lang="en-US" sz="1200" dirty="0">
                <a:latin typeface="Arial" panose="020B0604020202020204" pitchFamily="34" charset="0"/>
                <a:cs typeface="Arial" panose="020B0604020202020204" pitchFamily="34" charset="0"/>
              </a:rPr>
              <a:t>ALICE </a:t>
            </a:r>
            <a:r>
              <a:rPr lang="en-US" sz="1200" dirty="0">
                <a:solidFill>
                  <a:srgbClr val="FF0000"/>
                </a:solidFill>
                <a:latin typeface="Arial" panose="020B0604020202020204" pitchFamily="34" charset="0"/>
                <a:cs typeface="Arial" panose="020B0604020202020204" pitchFamily="34" charset="0"/>
              </a:rPr>
              <a:t>GEM-</a:t>
            </a:r>
            <a:r>
              <a:rPr lang="en-US" sz="1200" dirty="0">
                <a:latin typeface="Arial" panose="020B0604020202020204" pitchFamily="34" charset="0"/>
                <a:cs typeface="Arial" panose="020B0604020202020204" pitchFamily="34" charset="0"/>
              </a:rPr>
              <a:t>TPC</a:t>
            </a:r>
            <a:endParaRPr lang="en-GB" sz="1200" dirty="0">
              <a:latin typeface="Arial" panose="020B0604020202020204" pitchFamily="34" charset="0"/>
              <a:cs typeface="Arial" panose="020B0604020202020204" pitchFamily="34" charset="0"/>
            </a:endParaRPr>
          </a:p>
        </p:txBody>
      </p:sp>
      <p:sp>
        <p:nvSpPr>
          <p:cNvPr id="108" name="TextBox 29">
            <a:extLst>
              <a:ext uri="{FF2B5EF4-FFF2-40B4-BE49-F238E27FC236}">
                <a16:creationId xmlns:a16="http://schemas.microsoft.com/office/drawing/2014/main" id="{E78CEC9D-3582-43B4-BF22-856398FCA2D7}"/>
              </a:ext>
            </a:extLst>
          </p:cNvPr>
          <p:cNvSpPr txBox="1"/>
          <p:nvPr/>
        </p:nvSpPr>
        <p:spPr>
          <a:xfrm>
            <a:off x="7372766" y="4880193"/>
            <a:ext cx="1375698" cy="276999"/>
          </a:xfrm>
          <a:prstGeom prst="rect">
            <a:avLst/>
          </a:prstGeom>
          <a:solidFill>
            <a:schemeClr val="bg1"/>
          </a:solidFill>
        </p:spPr>
        <p:txBody>
          <a:bodyPr wrap="none" rtlCol="0">
            <a:spAutoFit/>
          </a:bodyPr>
          <a:lstStyle/>
          <a:p>
            <a:r>
              <a:rPr lang="en-US" sz="1200" dirty="0">
                <a:latin typeface="Arial" panose="020B0604020202020204" pitchFamily="34" charset="0"/>
                <a:cs typeface="Arial" panose="020B0604020202020204" pitchFamily="34" charset="0"/>
              </a:rPr>
              <a:t>CMS </a:t>
            </a:r>
            <a:r>
              <a:rPr lang="en-US" sz="1200" dirty="0">
                <a:solidFill>
                  <a:srgbClr val="FF0000"/>
                </a:solidFill>
                <a:latin typeface="Arial" panose="020B0604020202020204" pitchFamily="34" charset="0"/>
                <a:cs typeface="Arial" panose="020B0604020202020204" pitchFamily="34" charset="0"/>
              </a:rPr>
              <a:t>GEM M</a:t>
            </a:r>
            <a:r>
              <a:rPr lang="en-US" sz="1200" dirty="0">
                <a:latin typeface="Arial" panose="020B0604020202020204" pitchFamily="34" charset="0"/>
                <a:cs typeface="Arial" panose="020B0604020202020204" pitchFamily="34" charset="0"/>
              </a:rPr>
              <a:t>uon</a:t>
            </a:r>
            <a:endParaRPr lang="en-GB" sz="1200" dirty="0">
              <a:latin typeface="Arial" panose="020B0604020202020204" pitchFamily="34" charset="0"/>
              <a:cs typeface="Arial" panose="020B0604020202020204" pitchFamily="34" charset="0"/>
            </a:endParaRPr>
          </a:p>
        </p:txBody>
      </p:sp>
      <p:pic>
        <p:nvPicPr>
          <p:cNvPr id="3" name="Image 2">
            <a:extLst>
              <a:ext uri="{FF2B5EF4-FFF2-40B4-BE49-F238E27FC236}">
                <a16:creationId xmlns:a16="http://schemas.microsoft.com/office/drawing/2014/main" id="{62D5095E-2EED-4AD8-94CA-ABFAFFF4E6B2}"/>
              </a:ext>
            </a:extLst>
          </p:cNvPr>
          <p:cNvPicPr>
            <a:picLocks noChangeAspect="1"/>
          </p:cNvPicPr>
          <p:nvPr/>
        </p:nvPicPr>
        <p:blipFill>
          <a:blip r:embed="rId59"/>
          <a:stretch>
            <a:fillRect/>
          </a:stretch>
        </p:blipFill>
        <p:spPr>
          <a:xfrm>
            <a:off x="41281" y="20009"/>
            <a:ext cx="3860080" cy="3233560"/>
          </a:xfrm>
          <a:prstGeom prst="rect">
            <a:avLst/>
          </a:prstGeom>
        </p:spPr>
      </p:pic>
    </p:spTree>
    <p:extLst>
      <p:ext uri="{BB962C8B-B14F-4D97-AF65-F5344CB8AC3E}">
        <p14:creationId xmlns:p14="http://schemas.microsoft.com/office/powerpoint/2010/main" val="3866227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3E9E2F9-F61B-4F46-A48D-4E9D182E66D0}"/>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2457C275-9A12-47AC-988E-D09D0E7A25D7}"/>
              </a:ext>
            </a:extLst>
          </p:cNvPr>
          <p:cNvSpPr txBox="1">
            <a:spLocks noChangeArrowheads="1"/>
          </p:cNvSpPr>
          <p:nvPr/>
        </p:nvSpPr>
        <p:spPr bwMode="auto">
          <a:xfrm>
            <a:off x="323528" y="-99392"/>
            <a:ext cx="896448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300" b="1" kern="0" dirty="0">
                <a:solidFill>
                  <a:srgbClr val="FCF933"/>
                </a:solidFill>
                <a:effectLst>
                  <a:outerShdw blurRad="38100" dist="38100" dir="2700000">
                    <a:srgbClr val="000000"/>
                  </a:outerShdw>
                </a:effectLst>
                <a:latin typeface="ArialMT"/>
              </a:rPr>
              <a:t>From ECFA Detector R&amp;D Roadmap to DRD1 Collaboration </a:t>
            </a:r>
            <a:endParaRPr lang="en-GB" sz="2300" b="1" kern="0" dirty="0">
              <a:solidFill>
                <a:srgbClr val="336699"/>
              </a:solidFill>
              <a:effectLst>
                <a:outerShdw blurRad="38100" dist="38100" dir="2700000">
                  <a:srgbClr val="000000"/>
                </a:outerShdw>
              </a:effectLst>
              <a:latin typeface="ArialMT"/>
            </a:endParaRPr>
          </a:p>
        </p:txBody>
      </p:sp>
      <p:sp>
        <p:nvSpPr>
          <p:cNvPr id="5" name="ZoneTexte 4">
            <a:extLst>
              <a:ext uri="{FF2B5EF4-FFF2-40B4-BE49-F238E27FC236}">
                <a16:creationId xmlns:a16="http://schemas.microsoft.com/office/drawing/2014/main" id="{D4F9BC82-E7C6-400B-A149-6B0C68B730BC}"/>
              </a:ext>
            </a:extLst>
          </p:cNvPr>
          <p:cNvSpPr txBox="1"/>
          <p:nvPr/>
        </p:nvSpPr>
        <p:spPr>
          <a:xfrm>
            <a:off x="5364088" y="5834185"/>
            <a:ext cx="4694274" cy="292388"/>
          </a:xfrm>
          <a:prstGeom prst="rect">
            <a:avLst/>
          </a:prstGeom>
          <a:noFill/>
        </p:spPr>
        <p:txBody>
          <a:bodyPr wrap="square">
            <a:spAutoFit/>
          </a:bodyPr>
          <a:lstStyle/>
          <a:p>
            <a:r>
              <a:rPr lang="en-GB" sz="1300" b="1" dirty="0">
                <a:solidFill>
                  <a:schemeClr val="bg1"/>
                </a:solidFill>
                <a:latin typeface="ArialMT"/>
              </a:rPr>
              <a:t>Detector Research and Development Themes</a:t>
            </a:r>
            <a:endParaRPr lang="en-FR" sz="1300" b="1" dirty="0">
              <a:solidFill>
                <a:schemeClr val="bg1"/>
              </a:solidFill>
              <a:latin typeface="ArialMT"/>
            </a:endParaRPr>
          </a:p>
        </p:txBody>
      </p:sp>
      <p:sp>
        <p:nvSpPr>
          <p:cNvPr id="8" name="ZoneTexte 7">
            <a:extLst>
              <a:ext uri="{FF2B5EF4-FFF2-40B4-BE49-F238E27FC236}">
                <a16:creationId xmlns:a16="http://schemas.microsoft.com/office/drawing/2014/main" id="{B869A811-59CE-4CCF-ABF3-9F3B8099656B}"/>
              </a:ext>
            </a:extLst>
          </p:cNvPr>
          <p:cNvSpPr txBox="1"/>
          <p:nvPr/>
        </p:nvSpPr>
        <p:spPr>
          <a:xfrm>
            <a:off x="5090447" y="6181998"/>
            <a:ext cx="4207498" cy="553998"/>
          </a:xfrm>
          <a:prstGeom prst="rect">
            <a:avLst/>
          </a:prstGeom>
          <a:noFill/>
        </p:spPr>
        <p:txBody>
          <a:bodyPr wrap="square">
            <a:spAutoFit/>
          </a:bodyPr>
          <a:lstStyle/>
          <a:p>
            <a:pPr algn="ctr"/>
            <a:r>
              <a:rPr lang="en-GB" sz="1500" b="1" i="1" dirty="0">
                <a:solidFill>
                  <a:srgbClr val="FFFF00"/>
                </a:solidFill>
                <a:latin typeface="ArialMT"/>
              </a:rPr>
              <a:t>Detector Challenges for Future Facilities : Detectors Readiness Matrix</a:t>
            </a:r>
            <a:endParaRPr lang="en-FR" sz="1500" b="1" i="1" dirty="0">
              <a:solidFill>
                <a:srgbClr val="FFFF00"/>
              </a:solidFill>
              <a:latin typeface="ArialMT"/>
            </a:endParaRPr>
          </a:p>
        </p:txBody>
      </p:sp>
      <p:sp>
        <p:nvSpPr>
          <p:cNvPr id="21" name="Flèche : droite 20">
            <a:extLst>
              <a:ext uri="{FF2B5EF4-FFF2-40B4-BE49-F238E27FC236}">
                <a16:creationId xmlns:a16="http://schemas.microsoft.com/office/drawing/2014/main" id="{6DDAA804-280B-4177-BE3C-E245F33E6216}"/>
              </a:ext>
            </a:extLst>
          </p:cNvPr>
          <p:cNvSpPr/>
          <p:nvPr/>
        </p:nvSpPr>
        <p:spPr>
          <a:xfrm>
            <a:off x="4429742" y="585311"/>
            <a:ext cx="660705" cy="231929"/>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ZoneTexte 21">
            <a:extLst>
              <a:ext uri="{FF2B5EF4-FFF2-40B4-BE49-F238E27FC236}">
                <a16:creationId xmlns:a16="http://schemas.microsoft.com/office/drawing/2014/main" id="{174EFB10-3C7B-4D37-88AC-6A86F7A1513E}"/>
              </a:ext>
            </a:extLst>
          </p:cNvPr>
          <p:cNvSpPr txBox="1"/>
          <p:nvPr/>
        </p:nvSpPr>
        <p:spPr>
          <a:xfrm>
            <a:off x="5076056" y="498738"/>
            <a:ext cx="4207498" cy="553998"/>
          </a:xfrm>
          <a:prstGeom prst="rect">
            <a:avLst/>
          </a:prstGeom>
          <a:noFill/>
        </p:spPr>
        <p:txBody>
          <a:bodyPr wrap="square">
            <a:spAutoFit/>
          </a:bodyPr>
          <a:lstStyle/>
          <a:p>
            <a:pPr algn="ctr"/>
            <a:r>
              <a:rPr lang="en-GB" sz="1500" b="1" i="1" dirty="0">
                <a:solidFill>
                  <a:schemeClr val="bg1"/>
                </a:solidFill>
                <a:latin typeface="ArialMT"/>
              </a:rPr>
              <a:t>Detector Challenges for Future Facilities : </a:t>
            </a:r>
            <a:r>
              <a:rPr lang="en-GB" sz="1500" b="1" i="1" dirty="0">
                <a:solidFill>
                  <a:srgbClr val="FFFF00"/>
                </a:solidFill>
                <a:latin typeface="ArialMT"/>
              </a:rPr>
              <a:t>Detectors Readiness Matrix</a:t>
            </a:r>
            <a:endParaRPr lang="en-FR" sz="1500" b="1" i="1" dirty="0">
              <a:solidFill>
                <a:srgbClr val="FFFF00"/>
              </a:solidFill>
              <a:latin typeface="ArialMT"/>
            </a:endParaRPr>
          </a:p>
        </p:txBody>
      </p:sp>
      <p:pic>
        <p:nvPicPr>
          <p:cNvPr id="29" name="Image 28">
            <a:extLst>
              <a:ext uri="{FF2B5EF4-FFF2-40B4-BE49-F238E27FC236}">
                <a16:creationId xmlns:a16="http://schemas.microsoft.com/office/drawing/2014/main" id="{59236447-2A4E-4CF6-84FF-43A9E33BD6A2}"/>
              </a:ext>
            </a:extLst>
          </p:cNvPr>
          <p:cNvPicPr>
            <a:picLocks noChangeAspect="1"/>
          </p:cNvPicPr>
          <p:nvPr/>
        </p:nvPicPr>
        <p:blipFill>
          <a:blip r:embed="rId3"/>
          <a:stretch>
            <a:fillRect/>
          </a:stretch>
        </p:blipFill>
        <p:spPr>
          <a:xfrm>
            <a:off x="4963076" y="1054100"/>
            <a:ext cx="4084988" cy="4419338"/>
          </a:xfrm>
          <a:prstGeom prst="rect">
            <a:avLst/>
          </a:prstGeom>
        </p:spPr>
      </p:pic>
      <p:sp>
        <p:nvSpPr>
          <p:cNvPr id="30" name="ZoneTexte 29">
            <a:extLst>
              <a:ext uri="{FF2B5EF4-FFF2-40B4-BE49-F238E27FC236}">
                <a16:creationId xmlns:a16="http://schemas.microsoft.com/office/drawing/2014/main" id="{5D0BBAB4-771A-4F15-B7EE-C9591573664E}"/>
              </a:ext>
            </a:extLst>
          </p:cNvPr>
          <p:cNvSpPr txBox="1"/>
          <p:nvPr/>
        </p:nvSpPr>
        <p:spPr>
          <a:xfrm>
            <a:off x="179512" y="526321"/>
            <a:ext cx="4564734" cy="1246495"/>
          </a:xfrm>
          <a:prstGeom prst="rect">
            <a:avLst/>
          </a:prstGeom>
          <a:noFill/>
        </p:spPr>
        <p:txBody>
          <a:bodyPr wrap="square">
            <a:spAutoFit/>
          </a:bodyPr>
          <a:lstStyle/>
          <a:p>
            <a:r>
              <a:rPr lang="en-GB" sz="1500" b="1" i="1" dirty="0">
                <a:solidFill>
                  <a:srgbClr val="FFFF00"/>
                </a:solidFill>
                <a:latin typeface="ArialMT"/>
              </a:rPr>
              <a:t>ECFA TF1: Performance Targets and Main Drivers from Facilities:</a:t>
            </a:r>
          </a:p>
          <a:p>
            <a:r>
              <a:rPr lang="en-GB" sz="1500" b="1" i="1" dirty="0">
                <a:solidFill>
                  <a:schemeClr val="bg1"/>
                </a:solidFill>
                <a:latin typeface="ArialMT"/>
              </a:rPr>
              <a:t>major HL-LHC Upgrades (ALICE, </a:t>
            </a:r>
            <a:r>
              <a:rPr lang="en-GB" sz="1500" b="1" i="1" dirty="0" err="1">
                <a:solidFill>
                  <a:schemeClr val="bg1"/>
                </a:solidFill>
                <a:latin typeface="ArialMT"/>
              </a:rPr>
              <a:t>LHCb</a:t>
            </a:r>
            <a:r>
              <a:rPr lang="en-GB" sz="1500" b="1" i="1" dirty="0">
                <a:solidFill>
                  <a:schemeClr val="bg1"/>
                </a:solidFill>
                <a:latin typeface="ArialMT"/>
              </a:rPr>
              <a:t>), Future HEP &amp; NP Colliders (</a:t>
            </a:r>
            <a:r>
              <a:rPr lang="en-GB" sz="1500" b="1" i="1" dirty="0" err="1">
                <a:solidFill>
                  <a:schemeClr val="bg1"/>
                </a:solidFill>
                <a:latin typeface="ArialMT"/>
              </a:rPr>
              <a:t>EiC</a:t>
            </a:r>
            <a:r>
              <a:rPr lang="en-GB" sz="1500" b="1" i="1" dirty="0">
                <a:solidFill>
                  <a:schemeClr val="bg1"/>
                </a:solidFill>
                <a:latin typeface="ArialMT"/>
              </a:rPr>
              <a:t>, FCC, Linear &amp; Muon Colliders), DM &amp; Rare Event, etc …</a:t>
            </a:r>
          </a:p>
        </p:txBody>
      </p:sp>
      <p:pic>
        <p:nvPicPr>
          <p:cNvPr id="31" name="Image 30">
            <a:extLst>
              <a:ext uri="{FF2B5EF4-FFF2-40B4-BE49-F238E27FC236}">
                <a16:creationId xmlns:a16="http://schemas.microsoft.com/office/drawing/2014/main" id="{A9058F59-07C1-4620-86BF-7787BEBE7F43}"/>
              </a:ext>
            </a:extLst>
          </p:cNvPr>
          <p:cNvPicPr>
            <a:picLocks noChangeAspect="1"/>
          </p:cNvPicPr>
          <p:nvPr/>
        </p:nvPicPr>
        <p:blipFill>
          <a:blip r:embed="rId4"/>
          <a:stretch>
            <a:fillRect/>
          </a:stretch>
        </p:blipFill>
        <p:spPr>
          <a:xfrm>
            <a:off x="73707" y="1842232"/>
            <a:ext cx="4849504" cy="2661639"/>
          </a:xfrm>
          <a:prstGeom prst="rect">
            <a:avLst/>
          </a:prstGeom>
        </p:spPr>
      </p:pic>
      <p:pic>
        <p:nvPicPr>
          <p:cNvPr id="32" name="Image 31">
            <a:extLst>
              <a:ext uri="{FF2B5EF4-FFF2-40B4-BE49-F238E27FC236}">
                <a16:creationId xmlns:a16="http://schemas.microsoft.com/office/drawing/2014/main" id="{15097797-B07A-43B6-9E9E-B2567198581F}"/>
              </a:ext>
            </a:extLst>
          </p:cNvPr>
          <p:cNvPicPr>
            <a:picLocks noChangeAspect="1"/>
          </p:cNvPicPr>
          <p:nvPr/>
        </p:nvPicPr>
        <p:blipFill>
          <a:blip r:embed="rId5"/>
          <a:stretch>
            <a:fillRect/>
          </a:stretch>
        </p:blipFill>
        <p:spPr>
          <a:xfrm>
            <a:off x="2859500" y="5528863"/>
            <a:ext cx="6188564" cy="1219996"/>
          </a:xfrm>
          <a:prstGeom prst="rect">
            <a:avLst/>
          </a:prstGeom>
        </p:spPr>
      </p:pic>
      <p:sp>
        <p:nvSpPr>
          <p:cNvPr id="33" name="Inhaltsplatzhalter 8">
            <a:extLst>
              <a:ext uri="{FF2B5EF4-FFF2-40B4-BE49-F238E27FC236}">
                <a16:creationId xmlns:a16="http://schemas.microsoft.com/office/drawing/2014/main" id="{258F5E3D-FB02-4D3F-8FA1-4CA165D859D9}"/>
              </a:ext>
            </a:extLst>
          </p:cNvPr>
          <p:cNvSpPr txBox="1">
            <a:spLocks/>
          </p:cNvSpPr>
          <p:nvPr/>
        </p:nvSpPr>
        <p:spPr>
          <a:xfrm>
            <a:off x="90794" y="4581128"/>
            <a:ext cx="4718337" cy="13560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200"/>
              </a:spcBef>
            </a:pPr>
            <a:r>
              <a:rPr lang="en-US" sz="1400" b="1" noProof="0" dirty="0">
                <a:solidFill>
                  <a:schemeClr val="bg1"/>
                </a:solidFill>
                <a:latin typeface="ArialMT"/>
              </a:rPr>
              <a:t>The most urgent R&amp;D topics </a:t>
            </a:r>
            <a:r>
              <a:rPr lang="en-US" sz="1400" b="1" dirty="0">
                <a:solidFill>
                  <a:schemeClr val="bg1"/>
                </a:solidFill>
                <a:latin typeface="ArialMT"/>
              </a:rPr>
              <a:t>were</a:t>
            </a:r>
            <a:r>
              <a:rPr lang="en-US" sz="1400" b="1" noProof="0" dirty="0">
                <a:solidFill>
                  <a:schemeClr val="bg1"/>
                </a:solidFill>
                <a:latin typeface="ArialMT"/>
              </a:rPr>
              <a:t> identified by </a:t>
            </a:r>
            <a:r>
              <a:rPr lang="en-US" sz="1400" b="1" i="1" noProof="0" dirty="0">
                <a:solidFill>
                  <a:srgbClr val="FFFF00"/>
                </a:solidFill>
                <a:latin typeface="ArialMT"/>
              </a:rPr>
              <a:t>Detector Readiness Matrix</a:t>
            </a:r>
          </a:p>
          <a:p>
            <a:pPr>
              <a:lnSpc>
                <a:spcPct val="120000"/>
              </a:lnSpc>
              <a:spcBef>
                <a:spcPts val="200"/>
              </a:spcBef>
            </a:pPr>
            <a:r>
              <a:rPr lang="en-US" sz="1400" b="1" i="1" noProof="0" dirty="0">
                <a:solidFill>
                  <a:srgbClr val="FFFF00"/>
                </a:solidFill>
                <a:latin typeface="ArialMT"/>
              </a:rPr>
              <a:t>Detector R&amp;D Themes (DRDTs</a:t>
            </a:r>
            <a:r>
              <a:rPr lang="en-US" sz="1400" b="1" i="1" noProof="0" dirty="0">
                <a:solidFill>
                  <a:schemeClr val="bg1"/>
                </a:solidFill>
                <a:latin typeface="ArialMT"/>
              </a:rPr>
              <a:t>) </a:t>
            </a:r>
            <a:r>
              <a:rPr lang="en-US" sz="1400" b="1" noProof="0" dirty="0">
                <a:solidFill>
                  <a:schemeClr val="bg1"/>
                </a:solidFill>
                <a:latin typeface="ArialMT"/>
              </a:rPr>
              <a:t>were formulated </a:t>
            </a:r>
            <a:br>
              <a:rPr lang="en-US" sz="1400" b="1" noProof="0" dirty="0">
                <a:solidFill>
                  <a:schemeClr val="bg1"/>
                </a:solidFill>
                <a:latin typeface="ArialMT"/>
              </a:rPr>
            </a:br>
            <a:r>
              <a:rPr lang="en-US" sz="1400" b="1" noProof="0" dirty="0">
                <a:solidFill>
                  <a:schemeClr val="bg1"/>
                </a:solidFill>
                <a:latin typeface="ArialMT"/>
              </a:rPr>
              <a:t>as </a:t>
            </a:r>
            <a:r>
              <a:rPr lang="en-US" sz="1400" b="1" i="1" noProof="0" dirty="0">
                <a:solidFill>
                  <a:schemeClr val="bg1"/>
                </a:solidFill>
                <a:latin typeface="ArialMT"/>
              </a:rPr>
              <a:t>high-level deliverables</a:t>
            </a:r>
          </a:p>
        </p:txBody>
      </p:sp>
      <p:sp>
        <p:nvSpPr>
          <p:cNvPr id="34" name="ZoneTexte 33">
            <a:extLst>
              <a:ext uri="{FF2B5EF4-FFF2-40B4-BE49-F238E27FC236}">
                <a16:creationId xmlns:a16="http://schemas.microsoft.com/office/drawing/2014/main" id="{25CF46D0-19A1-4E76-B712-DA2F1ABA5D6D}"/>
              </a:ext>
            </a:extLst>
          </p:cNvPr>
          <p:cNvSpPr txBox="1"/>
          <p:nvPr/>
        </p:nvSpPr>
        <p:spPr>
          <a:xfrm>
            <a:off x="251011" y="5733256"/>
            <a:ext cx="2448272" cy="738664"/>
          </a:xfrm>
          <a:prstGeom prst="rect">
            <a:avLst/>
          </a:prstGeom>
          <a:noFill/>
        </p:spPr>
        <p:txBody>
          <a:bodyPr wrap="square">
            <a:spAutoFit/>
          </a:bodyPr>
          <a:lstStyle/>
          <a:p>
            <a:pPr algn="ctr"/>
            <a:r>
              <a:rPr lang="en-US" sz="1400" b="1" i="1" noProof="0" dirty="0">
                <a:solidFill>
                  <a:srgbClr val="FFFF00"/>
                </a:solidFill>
                <a:latin typeface="ArialMT"/>
              </a:rPr>
              <a:t>Both were used </a:t>
            </a:r>
            <a:r>
              <a:rPr lang="en-US" sz="1400" b="1" i="1" noProof="0" dirty="0">
                <a:solidFill>
                  <a:schemeClr val="bg1"/>
                </a:solidFill>
                <a:latin typeface="ArialMT"/>
              </a:rPr>
              <a:t>to define projects &amp; deliverables in DRD1 proposal</a:t>
            </a:r>
          </a:p>
        </p:txBody>
      </p:sp>
      <p:sp>
        <p:nvSpPr>
          <p:cNvPr id="27" name="Flèche : droite 26">
            <a:extLst>
              <a:ext uri="{FF2B5EF4-FFF2-40B4-BE49-F238E27FC236}">
                <a16:creationId xmlns:a16="http://schemas.microsoft.com/office/drawing/2014/main" id="{DE739EB7-972A-49FC-8FDC-DF3B5F76F2EB}"/>
              </a:ext>
            </a:extLst>
          </p:cNvPr>
          <p:cNvSpPr/>
          <p:nvPr/>
        </p:nvSpPr>
        <p:spPr>
          <a:xfrm flipH="1" flipV="1">
            <a:off x="4405357" y="4515478"/>
            <a:ext cx="660704" cy="231680"/>
          </a:xfrm>
          <a:prstGeom prst="rightArrow">
            <a:avLst/>
          </a:prstGeom>
          <a:solidFill>
            <a:schemeClr val="bg1"/>
          </a:solidFill>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TextBox 19">
            <a:extLst>
              <a:ext uri="{FF2B5EF4-FFF2-40B4-BE49-F238E27FC236}">
                <a16:creationId xmlns:a16="http://schemas.microsoft.com/office/drawing/2014/main" id="{4B5D167D-F4CD-4D9D-AE2F-03EAD959F783}"/>
              </a:ext>
            </a:extLst>
          </p:cNvPr>
          <p:cNvSpPr txBox="1"/>
          <p:nvPr/>
        </p:nvSpPr>
        <p:spPr>
          <a:xfrm>
            <a:off x="179512" y="6461533"/>
            <a:ext cx="3005951" cy="307777"/>
          </a:xfrm>
          <a:prstGeom prst="rect">
            <a:avLst/>
          </a:prstGeom>
          <a:solidFill>
            <a:srgbClr val="006600"/>
          </a:solidFill>
        </p:spPr>
        <p:txBody>
          <a:bodyPr wrap="none" rtlCol="0">
            <a:spAutoFit/>
          </a:bodyPr>
          <a:lstStyle/>
          <a:p>
            <a:pPr algn="ctr"/>
            <a:r>
              <a:rPr lang="fr-FR" sz="1400" b="1" dirty="0">
                <a:solidFill>
                  <a:schemeClr val="bg1"/>
                </a:solidFill>
                <a:latin typeface="ArialMT"/>
              </a:rPr>
              <a:t>DOI: 10.17181/CERN.XDPL.W2EX</a:t>
            </a:r>
            <a:endParaRPr lang="en-US" sz="1400" b="1" dirty="0">
              <a:solidFill>
                <a:schemeClr val="bg1"/>
              </a:solidFill>
              <a:latin typeface="ArialMT"/>
            </a:endParaRPr>
          </a:p>
        </p:txBody>
      </p:sp>
    </p:spTree>
    <p:extLst>
      <p:ext uri="{BB962C8B-B14F-4D97-AF65-F5344CB8AC3E}">
        <p14:creationId xmlns:p14="http://schemas.microsoft.com/office/powerpoint/2010/main" val="1920625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90B51DE-FDFC-4968-9318-F8136570146E}"/>
              </a:ext>
            </a:extLst>
          </p:cNvPr>
          <p:cNvPicPr>
            <a:picLocks noChangeAspect="1"/>
          </p:cNvPicPr>
          <p:nvPr/>
        </p:nvPicPr>
        <p:blipFill>
          <a:blip r:embed="rId2"/>
          <a:stretch>
            <a:fillRect/>
          </a:stretch>
        </p:blipFill>
        <p:spPr>
          <a:xfrm>
            <a:off x="-78443" y="0"/>
            <a:ext cx="9222444" cy="6865085"/>
          </a:xfrm>
          <a:prstGeom prst="rect">
            <a:avLst/>
          </a:prstGeom>
        </p:spPr>
      </p:pic>
      <p:sp>
        <p:nvSpPr>
          <p:cNvPr id="3" name="Rectangle 1027">
            <a:extLst>
              <a:ext uri="{FF2B5EF4-FFF2-40B4-BE49-F238E27FC236}">
                <a16:creationId xmlns:a16="http://schemas.microsoft.com/office/drawing/2014/main" id="{E8F46993-2E61-45EF-8E33-32AE4448753C}"/>
              </a:ext>
            </a:extLst>
          </p:cNvPr>
          <p:cNvSpPr txBox="1">
            <a:spLocks noChangeArrowheads="1"/>
          </p:cNvSpPr>
          <p:nvPr/>
        </p:nvSpPr>
        <p:spPr bwMode="auto">
          <a:xfrm>
            <a:off x="1041512" y="-5844"/>
            <a:ext cx="813497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 Collaborations Should Cover “Strategic R&amp;D”</a:t>
            </a:r>
            <a:endParaRPr lang="en-GB" sz="2400" b="1" kern="0" dirty="0">
              <a:solidFill>
                <a:srgbClr val="336699"/>
              </a:solidFill>
              <a:effectLst>
                <a:outerShdw blurRad="38100" dist="38100" dir="2700000">
                  <a:srgbClr val="000000"/>
                </a:outerShdw>
              </a:effectLst>
              <a:latin typeface="ArialMT"/>
            </a:endParaRPr>
          </a:p>
        </p:txBody>
      </p:sp>
      <p:pic>
        <p:nvPicPr>
          <p:cNvPr id="4" name="Grafik 6">
            <a:extLst>
              <a:ext uri="{FF2B5EF4-FFF2-40B4-BE49-F238E27FC236}">
                <a16:creationId xmlns:a16="http://schemas.microsoft.com/office/drawing/2014/main" id="{065E4DF3-399B-47D4-B89B-51236B627091}"/>
              </a:ext>
            </a:extLst>
          </p:cNvPr>
          <p:cNvPicPr>
            <a:picLocks noChangeAspect="1"/>
          </p:cNvPicPr>
          <p:nvPr/>
        </p:nvPicPr>
        <p:blipFill>
          <a:blip r:embed="rId3"/>
          <a:stretch>
            <a:fillRect/>
          </a:stretch>
        </p:blipFill>
        <p:spPr>
          <a:xfrm>
            <a:off x="13078" y="3808691"/>
            <a:ext cx="9055766" cy="1692665"/>
          </a:xfrm>
          <a:prstGeom prst="rect">
            <a:avLst/>
          </a:prstGeom>
          <a:solidFill>
            <a:schemeClr val="bg1"/>
          </a:solidFill>
        </p:spPr>
      </p:pic>
      <p:sp>
        <p:nvSpPr>
          <p:cNvPr id="5" name="Inhaltsplatzhalter 10">
            <a:extLst>
              <a:ext uri="{FF2B5EF4-FFF2-40B4-BE49-F238E27FC236}">
                <a16:creationId xmlns:a16="http://schemas.microsoft.com/office/drawing/2014/main" id="{30D7F791-2089-499C-A820-39C51E3DD33B}"/>
              </a:ext>
            </a:extLst>
          </p:cNvPr>
          <p:cNvSpPr txBox="1">
            <a:spLocks/>
          </p:cNvSpPr>
          <p:nvPr/>
        </p:nvSpPr>
        <p:spPr>
          <a:xfrm>
            <a:off x="14081" y="600931"/>
            <a:ext cx="9222444" cy="72787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0000"/>
              </a:lnSpc>
              <a:spcBef>
                <a:spcPts val="250"/>
              </a:spcBef>
              <a:buNone/>
            </a:pPr>
            <a:r>
              <a:rPr lang="en-US" sz="1600" b="1" i="1" dirty="0">
                <a:solidFill>
                  <a:srgbClr val="FFFF00"/>
                </a:solidFill>
                <a:latin typeface="ArialMT"/>
              </a:rPr>
              <a:t>DRD’s</a:t>
            </a:r>
            <a:r>
              <a:rPr lang="en-US" sz="1600" b="1" dirty="0">
                <a:solidFill>
                  <a:schemeClr val="bg1"/>
                </a:solidFill>
                <a:latin typeface="ArialMT"/>
              </a:rPr>
              <a:t> should address </a:t>
            </a:r>
            <a:r>
              <a:rPr lang="en-US" sz="1600" b="1" i="1" dirty="0">
                <a:solidFill>
                  <a:srgbClr val="FFFF00"/>
                </a:solidFill>
                <a:latin typeface="ArialMT"/>
              </a:rPr>
              <a:t>strategic R&amp;D (TRL 3-7</a:t>
            </a:r>
            <a:r>
              <a:rPr lang="en-US" sz="1600" b="1" dirty="0">
                <a:solidFill>
                  <a:srgbClr val="FFFF00"/>
                </a:solidFill>
                <a:latin typeface="ArialMT"/>
              </a:rPr>
              <a:t>) </a:t>
            </a:r>
            <a:r>
              <a:rPr lang="en-US" sz="1600" b="1" dirty="0">
                <a:solidFill>
                  <a:schemeClr val="bg1"/>
                </a:solidFill>
                <a:latin typeface="ArialMT"/>
              </a:rPr>
              <a:t>bridging the gap between the </a:t>
            </a:r>
            <a:r>
              <a:rPr lang="en-US" sz="1600" b="1" i="1" dirty="0">
                <a:solidFill>
                  <a:srgbClr val="FFFF00"/>
                </a:solidFill>
                <a:latin typeface="ArialMT"/>
              </a:rPr>
              <a:t>“blue-sky” R&amp;D  (TRL 1-2) </a:t>
            </a:r>
            <a:r>
              <a:rPr lang="en-US" sz="1600" b="1" dirty="0">
                <a:solidFill>
                  <a:schemeClr val="bg1"/>
                </a:solidFill>
                <a:latin typeface="ArialMT"/>
              </a:rPr>
              <a:t>and before </a:t>
            </a:r>
            <a:r>
              <a:rPr lang="en-US" sz="1600" b="1" i="1" dirty="0">
                <a:solidFill>
                  <a:srgbClr val="FFFF00"/>
                </a:solidFill>
                <a:latin typeface="ArialMT"/>
              </a:rPr>
              <a:t>experiment- specific </a:t>
            </a:r>
            <a:r>
              <a:rPr lang="en-US" sz="1600" b="1" dirty="0">
                <a:solidFill>
                  <a:schemeClr val="bg1"/>
                </a:solidFill>
                <a:latin typeface="ArialMT"/>
              </a:rPr>
              <a:t>engineering takes over </a:t>
            </a:r>
            <a:r>
              <a:rPr lang="en-US" sz="1600" b="1" i="1" dirty="0">
                <a:solidFill>
                  <a:srgbClr val="FFFF00"/>
                </a:solidFill>
                <a:latin typeface="ArialMT"/>
              </a:rPr>
              <a:t>(TRL 8-9)</a:t>
            </a:r>
            <a:br>
              <a:rPr lang="en-US" sz="1600" b="1" dirty="0">
                <a:solidFill>
                  <a:schemeClr val="bg1"/>
                </a:solidFill>
                <a:latin typeface="ArialMT"/>
              </a:rPr>
            </a:br>
            <a:endParaRPr lang="en-US" sz="1600" b="1" dirty="0">
              <a:solidFill>
                <a:schemeClr val="bg1"/>
              </a:solidFill>
              <a:latin typeface="ArialMT"/>
            </a:endParaRPr>
          </a:p>
        </p:txBody>
      </p:sp>
      <p:sp>
        <p:nvSpPr>
          <p:cNvPr id="6" name="ZoneTexte 5">
            <a:extLst>
              <a:ext uri="{FF2B5EF4-FFF2-40B4-BE49-F238E27FC236}">
                <a16:creationId xmlns:a16="http://schemas.microsoft.com/office/drawing/2014/main" id="{7779D2C5-20DA-45CD-8EB7-463698EFCF20}"/>
              </a:ext>
            </a:extLst>
          </p:cNvPr>
          <p:cNvSpPr txBox="1"/>
          <p:nvPr/>
        </p:nvSpPr>
        <p:spPr>
          <a:xfrm>
            <a:off x="-13225" y="2701641"/>
            <a:ext cx="6702889" cy="1077218"/>
          </a:xfrm>
          <a:prstGeom prst="rect">
            <a:avLst/>
          </a:prstGeom>
          <a:noFill/>
        </p:spPr>
        <p:txBody>
          <a:bodyPr wrap="square">
            <a:spAutoFit/>
          </a:bodyPr>
          <a:lstStyle/>
          <a:p>
            <a:pPr marL="285750" indent="-285750" algn="ctr">
              <a:buFont typeface="Wingdings" panose="05000000000000000000" pitchFamily="2" charset="2"/>
              <a:buChar char="v"/>
            </a:pPr>
            <a:r>
              <a:rPr lang="en-GB" sz="1600" b="1" dirty="0">
                <a:solidFill>
                  <a:schemeClr val="bg1"/>
                </a:solidFill>
                <a:latin typeface="ArialMT"/>
              </a:rPr>
              <a:t>DRD </a:t>
            </a:r>
            <a:r>
              <a:rPr lang="en-GB" sz="1600" b="1" i="1" dirty="0">
                <a:solidFill>
                  <a:srgbClr val="FFFF00"/>
                </a:solidFill>
                <a:latin typeface="ArialMT"/>
              </a:rPr>
              <a:t>“strategic aim” </a:t>
            </a:r>
            <a:r>
              <a:rPr lang="en-GB" sz="1600" b="1" dirty="0">
                <a:solidFill>
                  <a:schemeClr val="bg1"/>
                </a:solidFill>
                <a:latin typeface="ArialMT"/>
              </a:rPr>
              <a:t>p</a:t>
            </a:r>
            <a:r>
              <a:rPr lang="en-FR" sz="1600" b="1" dirty="0">
                <a:solidFill>
                  <a:schemeClr val="bg1"/>
                </a:solidFill>
                <a:latin typeface="ArialMT"/>
              </a:rPr>
              <a:t>rovide affordable </a:t>
            </a:r>
            <a:r>
              <a:rPr lang="en-FR" sz="1600" b="1" i="1" dirty="0">
                <a:solidFill>
                  <a:srgbClr val="FFFF00"/>
                </a:solidFill>
                <a:latin typeface="ArialMT"/>
              </a:rPr>
              <a:t>techn</a:t>
            </a:r>
            <a:r>
              <a:rPr lang="en-US" sz="1600" b="1" i="1" dirty="0" err="1">
                <a:solidFill>
                  <a:srgbClr val="FFFF00"/>
                </a:solidFill>
                <a:latin typeface="ArialMT"/>
              </a:rPr>
              <a:t>ological</a:t>
            </a:r>
            <a:r>
              <a:rPr lang="en-FR" sz="1600" b="1" i="1" dirty="0">
                <a:solidFill>
                  <a:srgbClr val="FFFF00"/>
                </a:solidFill>
                <a:latin typeface="ArialMT"/>
              </a:rPr>
              <a:t> solutions</a:t>
            </a:r>
            <a:endParaRPr lang="en-US" sz="1600" b="1" i="1" dirty="0">
              <a:solidFill>
                <a:srgbClr val="FFFF00"/>
              </a:solidFill>
              <a:latin typeface="ArialMT"/>
            </a:endParaRPr>
          </a:p>
          <a:p>
            <a:r>
              <a:rPr lang="en-US" sz="1600" b="1" dirty="0">
                <a:solidFill>
                  <a:schemeClr val="bg1"/>
                </a:solidFill>
                <a:latin typeface="ArialMT"/>
              </a:rPr>
              <a:t>     </a:t>
            </a:r>
            <a:r>
              <a:rPr lang="en-FR" sz="1600" b="1" dirty="0">
                <a:solidFill>
                  <a:schemeClr val="bg1"/>
                </a:solidFill>
                <a:latin typeface="ArialMT"/>
              </a:rPr>
              <a:t>to timely </a:t>
            </a:r>
            <a:r>
              <a:rPr lang="en-US" sz="1600" b="1" dirty="0">
                <a:solidFill>
                  <a:schemeClr val="bg1"/>
                </a:solidFill>
                <a:latin typeface="ArialMT"/>
              </a:rPr>
              <a:t>address &amp; </a:t>
            </a:r>
            <a:r>
              <a:rPr lang="en-FR" sz="1600" b="1" dirty="0">
                <a:solidFill>
                  <a:schemeClr val="bg1"/>
                </a:solidFill>
                <a:latin typeface="ArialMT"/>
              </a:rPr>
              <a:t>fulfill </a:t>
            </a:r>
            <a:r>
              <a:rPr lang="en-FR" sz="1600" b="1" dirty="0">
                <a:solidFill>
                  <a:srgbClr val="FFFF00"/>
                </a:solidFill>
                <a:latin typeface="ArialMT"/>
              </a:rPr>
              <a:t>project</a:t>
            </a:r>
            <a:r>
              <a:rPr lang="en-US" sz="1600" b="1" dirty="0">
                <a:solidFill>
                  <a:srgbClr val="FFFF00"/>
                </a:solidFill>
                <a:latin typeface="ArialMT"/>
              </a:rPr>
              <a:t> </a:t>
            </a:r>
            <a:r>
              <a:rPr lang="en-FR" sz="1600" b="1" i="1" dirty="0">
                <a:solidFill>
                  <a:srgbClr val="FFFF00"/>
                </a:solidFill>
                <a:latin typeface="ArialMT"/>
              </a:rPr>
              <a:t>performance</a:t>
            </a:r>
            <a:r>
              <a:rPr lang="en-US" sz="1600" b="1" i="1" dirty="0">
                <a:solidFill>
                  <a:srgbClr val="FFFF00"/>
                </a:solidFill>
                <a:latin typeface="ArialMT"/>
              </a:rPr>
              <a:t> requirements</a:t>
            </a:r>
            <a:endParaRPr lang="en-US" sz="1600" b="1" i="1" dirty="0">
              <a:solidFill>
                <a:schemeClr val="bg1"/>
              </a:solidFill>
              <a:latin typeface="ArialMT"/>
            </a:endParaRPr>
          </a:p>
          <a:p>
            <a:endParaRPr lang="en-US" sz="1600" b="1" dirty="0">
              <a:solidFill>
                <a:schemeClr val="bg1"/>
              </a:solidFill>
              <a:latin typeface="ArialMT"/>
              <a:ea typeface="Batang" panose="02030600000101010101" pitchFamily="18" charset="-127"/>
              <a:cs typeface="Times New Roman" panose="02020603050405020304" pitchFamily="18" charset="0"/>
            </a:endParaRPr>
          </a:p>
          <a:p>
            <a:pPr marL="285750" indent="-285750">
              <a:buFont typeface="Wingdings" panose="05000000000000000000" pitchFamily="2" charset="2"/>
              <a:buChar char="v"/>
            </a:pPr>
            <a:r>
              <a:rPr lang="en-US" sz="1600" b="1" dirty="0">
                <a:solidFill>
                  <a:srgbClr val="FFFF00"/>
                </a:solidFill>
                <a:latin typeface="ArialMT"/>
                <a:ea typeface="Batang" panose="02030600000101010101" pitchFamily="18" charset="-127"/>
                <a:cs typeface="Times New Roman" panose="02020603050405020304" pitchFamily="18" charset="0"/>
              </a:rPr>
              <a:t>Backed up by “strategic funding”, agreed with funding agencies</a:t>
            </a:r>
          </a:p>
        </p:txBody>
      </p:sp>
      <p:pic>
        <p:nvPicPr>
          <p:cNvPr id="7" name="Inhaltsplatzhalter 9" descr="Ein Bild, das Elektronik, Compact Disc, Text enthält.&#10;&#10;KI-generierte Inhalte können fehlerhaft sein.">
            <a:extLst>
              <a:ext uri="{FF2B5EF4-FFF2-40B4-BE49-F238E27FC236}">
                <a16:creationId xmlns:a16="http://schemas.microsoft.com/office/drawing/2014/main" id="{1A49F45F-09FC-4D15-9F1B-5BEDB8EAA6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78" y="5419306"/>
            <a:ext cx="1608750" cy="1408381"/>
          </a:xfrm>
          <a:prstGeom prst="rect">
            <a:avLst/>
          </a:prstGeom>
        </p:spPr>
      </p:pic>
      <p:sp>
        <p:nvSpPr>
          <p:cNvPr id="8" name="ZoneTexte 7">
            <a:extLst>
              <a:ext uri="{FF2B5EF4-FFF2-40B4-BE49-F238E27FC236}">
                <a16:creationId xmlns:a16="http://schemas.microsoft.com/office/drawing/2014/main" id="{0A474BA2-ECBC-4449-9E7C-6BB65D8ADF0A}"/>
              </a:ext>
            </a:extLst>
          </p:cNvPr>
          <p:cNvSpPr txBox="1"/>
          <p:nvPr/>
        </p:nvSpPr>
        <p:spPr>
          <a:xfrm>
            <a:off x="6755705" y="3259689"/>
            <a:ext cx="2348964" cy="523220"/>
          </a:xfrm>
          <a:prstGeom prst="rect">
            <a:avLst/>
          </a:prstGeom>
          <a:noFill/>
        </p:spPr>
        <p:txBody>
          <a:bodyPr wrap="square">
            <a:spAutoFit/>
          </a:bodyPr>
          <a:lstStyle/>
          <a:p>
            <a:pPr algn="ctr"/>
            <a:r>
              <a:rPr lang="de-DE" sz="1400" b="1" dirty="0">
                <a:solidFill>
                  <a:schemeClr val="bg1"/>
                </a:solidFill>
                <a:latin typeface="ArialMT"/>
              </a:rPr>
              <a:t>Technology </a:t>
            </a:r>
            <a:r>
              <a:rPr lang="de-DE" sz="1400" b="1" dirty="0" err="1">
                <a:solidFill>
                  <a:schemeClr val="bg1"/>
                </a:solidFill>
                <a:latin typeface="ArialMT"/>
              </a:rPr>
              <a:t>Readiness</a:t>
            </a:r>
            <a:r>
              <a:rPr lang="de-DE" sz="1400" b="1" dirty="0">
                <a:solidFill>
                  <a:schemeClr val="bg1"/>
                </a:solidFill>
                <a:latin typeface="ArialMT"/>
              </a:rPr>
              <a:t> </a:t>
            </a:r>
            <a:br>
              <a:rPr lang="de-DE" sz="1400" b="1" dirty="0">
                <a:solidFill>
                  <a:schemeClr val="bg1"/>
                </a:solidFill>
                <a:latin typeface="ArialMT"/>
              </a:rPr>
            </a:br>
            <a:r>
              <a:rPr lang="de-DE" sz="1400" b="1" dirty="0">
                <a:solidFill>
                  <a:schemeClr val="bg1"/>
                </a:solidFill>
                <a:latin typeface="ArialMT"/>
              </a:rPr>
              <a:t>Levels (TRL):</a:t>
            </a:r>
          </a:p>
        </p:txBody>
      </p:sp>
      <p:pic>
        <p:nvPicPr>
          <p:cNvPr id="9" name="Image 8">
            <a:extLst>
              <a:ext uri="{FF2B5EF4-FFF2-40B4-BE49-F238E27FC236}">
                <a16:creationId xmlns:a16="http://schemas.microsoft.com/office/drawing/2014/main" id="{BD2313EA-6A99-42F6-9457-D03C42833639}"/>
              </a:ext>
            </a:extLst>
          </p:cNvPr>
          <p:cNvPicPr>
            <a:picLocks noChangeAspect="1"/>
          </p:cNvPicPr>
          <p:nvPr/>
        </p:nvPicPr>
        <p:blipFill>
          <a:blip r:embed="rId5"/>
          <a:stretch>
            <a:fillRect/>
          </a:stretch>
        </p:blipFill>
        <p:spPr>
          <a:xfrm>
            <a:off x="6853520" y="1196752"/>
            <a:ext cx="2153335" cy="2055735"/>
          </a:xfrm>
          <a:prstGeom prst="rect">
            <a:avLst/>
          </a:prstGeom>
        </p:spPr>
      </p:pic>
      <p:sp>
        <p:nvSpPr>
          <p:cNvPr id="10" name="ZoneTexte 9">
            <a:extLst>
              <a:ext uri="{FF2B5EF4-FFF2-40B4-BE49-F238E27FC236}">
                <a16:creationId xmlns:a16="http://schemas.microsoft.com/office/drawing/2014/main" id="{2A9B947A-59C4-4D50-A5B7-1504213D3FC0}"/>
              </a:ext>
            </a:extLst>
          </p:cNvPr>
          <p:cNvSpPr txBox="1"/>
          <p:nvPr/>
        </p:nvSpPr>
        <p:spPr>
          <a:xfrm>
            <a:off x="150631" y="1268760"/>
            <a:ext cx="6702889" cy="349583"/>
          </a:xfrm>
          <a:prstGeom prst="rect">
            <a:avLst/>
          </a:prstGeom>
          <a:noFill/>
        </p:spPr>
        <p:txBody>
          <a:bodyPr wrap="square">
            <a:spAutoFit/>
          </a:bodyPr>
          <a:lstStyle/>
          <a:p>
            <a:pPr>
              <a:lnSpc>
                <a:spcPct val="114000"/>
              </a:lnSpc>
            </a:pPr>
            <a:r>
              <a:rPr lang="en-US" sz="1600" i="1" dirty="0">
                <a:solidFill>
                  <a:schemeClr val="bg1"/>
                </a:solidFill>
                <a:latin typeface="ArialMT"/>
              </a:rPr>
              <a:t>Covers the </a:t>
            </a:r>
            <a:r>
              <a:rPr lang="en-US" sz="1600" b="1" i="1" dirty="0">
                <a:solidFill>
                  <a:schemeClr val="bg1"/>
                </a:solidFill>
                <a:latin typeface="ArialMT"/>
              </a:rPr>
              <a:t>development and maturing of technologies, e.g.</a:t>
            </a:r>
          </a:p>
        </p:txBody>
      </p:sp>
      <p:sp>
        <p:nvSpPr>
          <p:cNvPr id="11" name="Inhaltsplatzhalter 10">
            <a:extLst>
              <a:ext uri="{FF2B5EF4-FFF2-40B4-BE49-F238E27FC236}">
                <a16:creationId xmlns:a16="http://schemas.microsoft.com/office/drawing/2014/main" id="{5C65978C-AF28-447E-B4DA-BA02E507AB63}"/>
              </a:ext>
            </a:extLst>
          </p:cNvPr>
          <p:cNvSpPr txBox="1">
            <a:spLocks/>
          </p:cNvSpPr>
          <p:nvPr/>
        </p:nvSpPr>
        <p:spPr>
          <a:xfrm>
            <a:off x="108746" y="1556792"/>
            <a:ext cx="6923658" cy="2055735"/>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spcBef>
                <a:spcPts val="250"/>
              </a:spcBef>
            </a:pPr>
            <a:r>
              <a:rPr lang="en-US" sz="1600" dirty="0">
                <a:solidFill>
                  <a:schemeClr val="bg1"/>
                </a:solidFill>
                <a:latin typeface="ArialMT"/>
              </a:rPr>
              <a:t>Iterating through different options</a:t>
            </a:r>
          </a:p>
          <a:p>
            <a:pPr lvl="1">
              <a:lnSpc>
                <a:spcPct val="110000"/>
              </a:lnSpc>
              <a:spcBef>
                <a:spcPts val="250"/>
              </a:spcBef>
            </a:pPr>
            <a:r>
              <a:rPr lang="en-US" sz="1600" dirty="0">
                <a:solidFill>
                  <a:schemeClr val="bg1"/>
                </a:solidFill>
                <a:latin typeface="ArialMT"/>
              </a:rPr>
              <a:t>Improving radiation hardness</a:t>
            </a:r>
          </a:p>
          <a:p>
            <a:pPr lvl="1">
              <a:lnSpc>
                <a:spcPct val="110000"/>
              </a:lnSpc>
              <a:spcBef>
                <a:spcPts val="250"/>
              </a:spcBef>
            </a:pPr>
            <a:r>
              <a:rPr lang="en-US" sz="1600" dirty="0">
                <a:solidFill>
                  <a:schemeClr val="bg1"/>
                </a:solidFill>
                <a:latin typeface="ArialMT"/>
              </a:rPr>
              <a:t>Scaling up challenges: detector area, number of chan./layers,..</a:t>
            </a:r>
          </a:p>
        </p:txBody>
      </p:sp>
      <p:sp>
        <p:nvSpPr>
          <p:cNvPr id="12" name="ZoneTexte 11">
            <a:extLst>
              <a:ext uri="{FF2B5EF4-FFF2-40B4-BE49-F238E27FC236}">
                <a16:creationId xmlns:a16="http://schemas.microsoft.com/office/drawing/2014/main" id="{08AFB72F-7E75-4210-A731-7C341440E96E}"/>
              </a:ext>
            </a:extLst>
          </p:cNvPr>
          <p:cNvSpPr txBox="1"/>
          <p:nvPr/>
        </p:nvSpPr>
        <p:spPr>
          <a:xfrm>
            <a:off x="1691680" y="5517232"/>
            <a:ext cx="7412776" cy="1323439"/>
          </a:xfrm>
          <a:prstGeom prst="rect">
            <a:avLst/>
          </a:prstGeom>
          <a:noFill/>
        </p:spPr>
        <p:txBody>
          <a:bodyPr wrap="square">
            <a:spAutoFit/>
          </a:bodyPr>
          <a:lstStyle/>
          <a:p>
            <a:r>
              <a:rPr lang="en-US" sz="1600" b="1" i="1" dirty="0">
                <a:solidFill>
                  <a:schemeClr val="bg1"/>
                </a:solidFill>
                <a:latin typeface="ArialMT"/>
              </a:rPr>
              <a:t>A healthy environment in detector </a:t>
            </a:r>
            <a:r>
              <a:rPr lang="en-US" sz="1600" b="1" i="1" dirty="0" err="1">
                <a:solidFill>
                  <a:schemeClr val="bg1"/>
                </a:solidFill>
                <a:latin typeface="ArialMT"/>
              </a:rPr>
              <a:t>instrum</a:t>
            </a:r>
            <a:r>
              <a:rPr lang="en-US" sz="1600" b="1" i="1" dirty="0">
                <a:solidFill>
                  <a:schemeClr val="bg1"/>
                </a:solidFill>
                <a:latin typeface="ArialMT"/>
              </a:rPr>
              <a:t>. is more than “strategic R&amp;D”:</a:t>
            </a:r>
          </a:p>
          <a:p>
            <a:pPr marL="285750" indent="-285750">
              <a:buFont typeface="Arial" panose="020B0604020202020204" pitchFamily="34" charset="0"/>
              <a:buChar char="•"/>
            </a:pPr>
            <a:endParaRPr lang="en-US" sz="1600" b="1" i="1" dirty="0">
              <a:solidFill>
                <a:srgbClr val="FFFF00"/>
              </a:solidFill>
              <a:latin typeface="ArialMT"/>
            </a:endParaRPr>
          </a:p>
          <a:p>
            <a:pPr marL="285750" indent="-285750">
              <a:buFont typeface="Arial" panose="020B0604020202020204" pitchFamily="34" charset="0"/>
              <a:buChar char="•"/>
            </a:pPr>
            <a:r>
              <a:rPr lang="en-US" sz="1600" b="1" i="1" dirty="0">
                <a:solidFill>
                  <a:srgbClr val="FFFF00"/>
                </a:solidFill>
                <a:latin typeface="ArialMT"/>
              </a:rPr>
              <a:t>“Blue-sky” and Generic R&amp;D </a:t>
            </a:r>
            <a:r>
              <a:rPr lang="en-US" sz="1600" b="1" i="1" dirty="0">
                <a:solidFill>
                  <a:schemeClr val="bg1"/>
                </a:solidFill>
                <a:latin typeface="ArialMT"/>
              </a:rPr>
              <a:t>(funded by national &amp; EU programs) as </a:t>
            </a:r>
            <a:br>
              <a:rPr lang="en-US" sz="1600" b="1" i="1" dirty="0">
                <a:solidFill>
                  <a:schemeClr val="bg1"/>
                </a:solidFill>
                <a:latin typeface="ArialMT"/>
              </a:rPr>
            </a:br>
            <a:r>
              <a:rPr lang="en-US" sz="1600" b="1" i="1" dirty="0">
                <a:solidFill>
                  <a:schemeClr val="bg1"/>
                </a:solidFill>
                <a:latin typeface="ArialMT"/>
              </a:rPr>
              <a:t>an integral part of the R&amp;D portfolio in DRD’s</a:t>
            </a:r>
          </a:p>
          <a:p>
            <a:pPr marL="285750" indent="-285750">
              <a:buFont typeface="Arial" panose="020B0604020202020204" pitchFamily="34" charset="0"/>
              <a:buChar char="•"/>
            </a:pPr>
            <a:r>
              <a:rPr lang="en-US" sz="1600" b="1" i="1" dirty="0">
                <a:solidFill>
                  <a:srgbClr val="FFFF00"/>
                </a:solidFill>
                <a:latin typeface="ArialMT"/>
              </a:rPr>
              <a:t>Systems engineering  </a:t>
            </a:r>
            <a:r>
              <a:rPr lang="en-US" sz="1600" b="1" i="1" dirty="0">
                <a:solidFill>
                  <a:schemeClr val="bg1"/>
                </a:solidFill>
                <a:latin typeface="ArialMT"/>
              </a:rPr>
              <a:t>to be integrated in R&amp;D efforts </a:t>
            </a:r>
          </a:p>
        </p:txBody>
      </p:sp>
      <p:pic>
        <p:nvPicPr>
          <p:cNvPr id="13" name="Image 12">
            <a:extLst>
              <a:ext uri="{FF2B5EF4-FFF2-40B4-BE49-F238E27FC236}">
                <a16:creationId xmlns:a16="http://schemas.microsoft.com/office/drawing/2014/main" id="{A556439B-5A85-452A-AEA9-B532496D7EED}"/>
              </a:ext>
            </a:extLst>
          </p:cNvPr>
          <p:cNvPicPr>
            <a:picLocks noChangeAspect="1"/>
          </p:cNvPicPr>
          <p:nvPr/>
        </p:nvPicPr>
        <p:blipFill>
          <a:blip r:embed="rId6"/>
          <a:stretch>
            <a:fillRect/>
          </a:stretch>
        </p:blipFill>
        <p:spPr>
          <a:xfrm>
            <a:off x="6703402" y="1196753"/>
            <a:ext cx="2401054" cy="2578056"/>
          </a:xfrm>
          <a:prstGeom prst="rect">
            <a:avLst/>
          </a:prstGeom>
        </p:spPr>
      </p:pic>
    </p:spTree>
    <p:extLst>
      <p:ext uri="{BB962C8B-B14F-4D97-AF65-F5344CB8AC3E}">
        <p14:creationId xmlns:p14="http://schemas.microsoft.com/office/powerpoint/2010/main" val="3444019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A51159E-C607-467C-B486-7626F6B3E8CD}"/>
              </a:ext>
            </a:extLst>
          </p:cNvPr>
          <p:cNvPicPr>
            <a:picLocks noChangeAspect="1"/>
          </p:cNvPicPr>
          <p:nvPr/>
        </p:nvPicPr>
        <p:blipFill>
          <a:blip r:embed="rId2"/>
          <a:stretch>
            <a:fillRect/>
          </a:stretch>
        </p:blipFill>
        <p:spPr>
          <a:xfrm>
            <a:off x="-12977" y="0"/>
            <a:ext cx="9144000" cy="6865085"/>
          </a:xfrm>
          <a:prstGeom prst="rect">
            <a:avLst/>
          </a:prstGeom>
        </p:spPr>
      </p:pic>
      <p:sp>
        <p:nvSpPr>
          <p:cNvPr id="3" name="Rectangle 1027">
            <a:extLst>
              <a:ext uri="{FF2B5EF4-FFF2-40B4-BE49-F238E27FC236}">
                <a16:creationId xmlns:a16="http://schemas.microsoft.com/office/drawing/2014/main" id="{F0ADCF8F-7348-4FA5-AC85-8AFEDA014FEF}"/>
              </a:ext>
            </a:extLst>
          </p:cNvPr>
          <p:cNvSpPr txBox="1">
            <a:spLocks noChangeArrowheads="1"/>
          </p:cNvSpPr>
          <p:nvPr/>
        </p:nvSpPr>
        <p:spPr bwMode="auto">
          <a:xfrm>
            <a:off x="21265" y="548680"/>
            <a:ext cx="1670415" cy="2971943"/>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algn="ct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DRD’s at a Glance </a:t>
            </a:r>
            <a:br>
              <a:rPr lang="en-GB" sz="2400" b="1" kern="0" dirty="0">
                <a:solidFill>
                  <a:srgbClr val="FCF933"/>
                </a:solidFill>
                <a:effectLst>
                  <a:outerShdw blurRad="38100" dist="38100" dir="2700000">
                    <a:srgbClr val="000000"/>
                  </a:outerShdw>
                </a:effectLst>
                <a:latin typeface="ArialMT"/>
              </a:rPr>
            </a:br>
            <a:r>
              <a:rPr lang="en-GB" sz="2400" b="1" kern="0" dirty="0">
                <a:solidFill>
                  <a:srgbClr val="FCF933"/>
                </a:solidFill>
                <a:effectLst>
                  <a:outerShdw blurRad="38100" dist="38100" dir="2700000">
                    <a:srgbClr val="000000"/>
                  </a:outerShdw>
                </a:effectLst>
                <a:latin typeface="ArialMT"/>
              </a:rPr>
              <a:t>&amp; </a:t>
            </a:r>
            <a:br>
              <a:rPr lang="en-GB" sz="2400" b="1" kern="0" dirty="0">
                <a:solidFill>
                  <a:srgbClr val="FCF933"/>
                </a:solidFill>
                <a:effectLst>
                  <a:outerShdw blurRad="38100" dist="38100" dir="2700000">
                    <a:srgbClr val="000000"/>
                  </a:outerShdw>
                </a:effectLst>
                <a:latin typeface="ArialMT"/>
              </a:rPr>
            </a:br>
            <a:r>
              <a:rPr lang="en-GB" sz="2400" b="1" kern="0" dirty="0">
                <a:solidFill>
                  <a:srgbClr val="FCF933"/>
                </a:solidFill>
                <a:effectLst>
                  <a:outerShdw blurRad="38100" dist="38100" dir="2700000">
                    <a:srgbClr val="000000"/>
                  </a:outerShdw>
                </a:effectLst>
                <a:latin typeface="ArialMT"/>
              </a:rPr>
              <a:t>Project</a:t>
            </a:r>
          </a:p>
          <a:p>
            <a:pPr algn="ct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Timelines</a:t>
            </a:r>
            <a:endParaRPr lang="en-GB" sz="2400" b="1" kern="0" dirty="0">
              <a:solidFill>
                <a:srgbClr val="336699"/>
              </a:solidFill>
              <a:effectLst>
                <a:outerShdw blurRad="38100" dist="38100" dir="2700000">
                  <a:srgbClr val="000000"/>
                </a:outerShdw>
              </a:effectLst>
              <a:latin typeface="ArialMT"/>
            </a:endParaRPr>
          </a:p>
        </p:txBody>
      </p:sp>
      <p:pic>
        <p:nvPicPr>
          <p:cNvPr id="4" name="Image 3">
            <a:extLst>
              <a:ext uri="{FF2B5EF4-FFF2-40B4-BE49-F238E27FC236}">
                <a16:creationId xmlns:a16="http://schemas.microsoft.com/office/drawing/2014/main" id="{FECCD9C1-9685-42A4-A9A9-DC9545DBC3DA}"/>
              </a:ext>
            </a:extLst>
          </p:cNvPr>
          <p:cNvPicPr>
            <a:picLocks noChangeAspect="1"/>
          </p:cNvPicPr>
          <p:nvPr/>
        </p:nvPicPr>
        <p:blipFill>
          <a:blip r:embed="rId3"/>
          <a:stretch>
            <a:fillRect/>
          </a:stretch>
        </p:blipFill>
        <p:spPr>
          <a:xfrm>
            <a:off x="1691680" y="0"/>
            <a:ext cx="7355948" cy="3789040"/>
          </a:xfrm>
          <a:prstGeom prst="rect">
            <a:avLst/>
          </a:prstGeom>
        </p:spPr>
      </p:pic>
      <p:pic>
        <p:nvPicPr>
          <p:cNvPr id="5" name="Image 4">
            <a:extLst>
              <a:ext uri="{FF2B5EF4-FFF2-40B4-BE49-F238E27FC236}">
                <a16:creationId xmlns:a16="http://schemas.microsoft.com/office/drawing/2014/main" id="{FCBF30CD-7B1C-4B22-A4B7-6A571979EF24}"/>
              </a:ext>
            </a:extLst>
          </p:cNvPr>
          <p:cNvPicPr>
            <a:picLocks noChangeAspect="1"/>
          </p:cNvPicPr>
          <p:nvPr/>
        </p:nvPicPr>
        <p:blipFill>
          <a:blip r:embed="rId4"/>
          <a:stretch>
            <a:fillRect/>
          </a:stretch>
        </p:blipFill>
        <p:spPr>
          <a:xfrm>
            <a:off x="107504" y="3814434"/>
            <a:ext cx="8940124" cy="2971943"/>
          </a:xfrm>
          <a:prstGeom prst="rect">
            <a:avLst/>
          </a:prstGeom>
        </p:spPr>
      </p:pic>
      <p:sp>
        <p:nvSpPr>
          <p:cNvPr id="6" name="Inhaltsplatzhalter 23">
            <a:extLst>
              <a:ext uri="{FF2B5EF4-FFF2-40B4-BE49-F238E27FC236}">
                <a16:creationId xmlns:a16="http://schemas.microsoft.com/office/drawing/2014/main" id="{00D77BAC-6104-4F4A-82EF-06C72B3DE060}"/>
              </a:ext>
            </a:extLst>
          </p:cNvPr>
          <p:cNvSpPr txBox="1">
            <a:spLocks/>
          </p:cNvSpPr>
          <p:nvPr/>
        </p:nvSpPr>
        <p:spPr>
          <a:xfrm>
            <a:off x="3609064" y="5537636"/>
            <a:ext cx="3555224" cy="765878"/>
          </a:xfrm>
          <a:prstGeom prst="rect">
            <a:avLst/>
          </a:prstGeom>
        </p:spPr>
        <p:txBody>
          <a:bodyPr>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300"/>
              </a:spcBef>
              <a:buNone/>
            </a:pPr>
            <a:endParaRPr lang="en-US" dirty="0"/>
          </a:p>
          <a:p>
            <a:pPr algn="ctr">
              <a:lnSpc>
                <a:spcPct val="120000"/>
              </a:lnSpc>
              <a:spcBef>
                <a:spcPts val="300"/>
              </a:spcBef>
            </a:pPr>
            <a:r>
              <a:rPr lang="en-US" sz="4800" b="1" dirty="0">
                <a:solidFill>
                  <a:srgbClr val="0000CC"/>
                </a:solidFill>
                <a:latin typeface="ArialMT"/>
              </a:rPr>
              <a:t>Project Timelines for </a:t>
            </a:r>
            <a:br>
              <a:rPr lang="en-US" sz="4800" b="1" dirty="0">
                <a:solidFill>
                  <a:srgbClr val="0000CC"/>
                </a:solidFill>
                <a:latin typeface="ArialMT"/>
              </a:rPr>
            </a:br>
            <a:r>
              <a:rPr lang="en-US" sz="4800" b="1" dirty="0">
                <a:solidFill>
                  <a:srgbClr val="0000CC"/>
                </a:solidFill>
                <a:latin typeface="ArialMT"/>
              </a:rPr>
              <a:t>“Smaller Experiments”</a:t>
            </a:r>
          </a:p>
          <a:p>
            <a:pPr lvl="1" algn="ctr">
              <a:lnSpc>
                <a:spcPct val="120000"/>
              </a:lnSpc>
              <a:spcBef>
                <a:spcPts val="300"/>
              </a:spcBef>
            </a:pPr>
            <a:r>
              <a:rPr lang="en-US" sz="4800" b="1" dirty="0">
                <a:solidFill>
                  <a:srgbClr val="0000CC"/>
                </a:solidFill>
                <a:latin typeface="ArialMT"/>
              </a:rPr>
              <a:t>DM and Neutrino</a:t>
            </a:r>
          </a:p>
        </p:txBody>
      </p:sp>
      <p:sp>
        <p:nvSpPr>
          <p:cNvPr id="7" name="Inhaltsplatzhalter 23">
            <a:extLst>
              <a:ext uri="{FF2B5EF4-FFF2-40B4-BE49-F238E27FC236}">
                <a16:creationId xmlns:a16="http://schemas.microsoft.com/office/drawing/2014/main" id="{829F72FA-4A6A-48E8-B190-447E37BBC6DE}"/>
              </a:ext>
            </a:extLst>
          </p:cNvPr>
          <p:cNvSpPr txBox="1">
            <a:spLocks/>
          </p:cNvSpPr>
          <p:nvPr/>
        </p:nvSpPr>
        <p:spPr>
          <a:xfrm>
            <a:off x="1331640" y="4293096"/>
            <a:ext cx="3555224" cy="765878"/>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spcBef>
                <a:spcPts val="300"/>
              </a:spcBef>
            </a:pPr>
            <a:r>
              <a:rPr lang="en-US" sz="2200" b="1" dirty="0">
                <a:solidFill>
                  <a:srgbClr val="0000CC"/>
                </a:solidFill>
                <a:latin typeface="ArialMT"/>
              </a:rPr>
              <a:t>Project timelines for “Large experiments” </a:t>
            </a:r>
          </a:p>
          <a:p>
            <a:pPr lvl="1">
              <a:lnSpc>
                <a:spcPct val="120000"/>
              </a:lnSpc>
              <a:spcBef>
                <a:spcPts val="300"/>
              </a:spcBef>
            </a:pPr>
            <a:r>
              <a:rPr lang="en-US" sz="2200" b="1" dirty="0">
                <a:solidFill>
                  <a:srgbClr val="0000CC"/>
                </a:solidFill>
                <a:latin typeface="ArialMT"/>
              </a:rPr>
              <a:t>synchronized with LHC schedule</a:t>
            </a:r>
          </a:p>
        </p:txBody>
      </p:sp>
      <p:sp>
        <p:nvSpPr>
          <p:cNvPr id="8" name="TextBox 19">
            <a:extLst>
              <a:ext uri="{FF2B5EF4-FFF2-40B4-BE49-F238E27FC236}">
                <a16:creationId xmlns:a16="http://schemas.microsoft.com/office/drawing/2014/main" id="{563E0D1A-065F-48D7-AAF7-ACA9F73324D7}"/>
              </a:ext>
            </a:extLst>
          </p:cNvPr>
          <p:cNvSpPr txBox="1"/>
          <p:nvPr/>
        </p:nvSpPr>
        <p:spPr>
          <a:xfrm>
            <a:off x="7809998" y="6364066"/>
            <a:ext cx="1208984" cy="307777"/>
          </a:xfrm>
          <a:prstGeom prst="rect">
            <a:avLst/>
          </a:prstGeom>
          <a:solidFill>
            <a:srgbClr val="006600"/>
          </a:solidFill>
        </p:spPr>
        <p:txBody>
          <a:bodyPr wrap="none" rtlCol="0">
            <a:spAutoFit/>
          </a:bodyPr>
          <a:lstStyle/>
          <a:p>
            <a:pPr algn="ctr"/>
            <a:r>
              <a:rPr lang="fr-FR" sz="1400" b="1" dirty="0">
                <a:solidFill>
                  <a:schemeClr val="bg1"/>
                </a:solidFill>
                <a:latin typeface="ArialMT"/>
              </a:rPr>
              <a:t>D. </a:t>
            </a:r>
            <a:r>
              <a:rPr lang="fr-FR" sz="1400" b="1" dirty="0" err="1">
                <a:solidFill>
                  <a:schemeClr val="bg1"/>
                </a:solidFill>
                <a:latin typeface="ArialMT"/>
              </a:rPr>
              <a:t>Contardo</a:t>
            </a:r>
            <a:endParaRPr lang="en-US" sz="1400" b="1" dirty="0">
              <a:solidFill>
                <a:schemeClr val="bg1"/>
              </a:solidFill>
              <a:latin typeface="ArialMT"/>
            </a:endParaRPr>
          </a:p>
        </p:txBody>
      </p:sp>
      <p:sp>
        <p:nvSpPr>
          <p:cNvPr id="9" name="TextBox 19">
            <a:extLst>
              <a:ext uri="{FF2B5EF4-FFF2-40B4-BE49-F238E27FC236}">
                <a16:creationId xmlns:a16="http://schemas.microsoft.com/office/drawing/2014/main" id="{AD46025C-0F49-43A2-B63A-89C704B96F2B}"/>
              </a:ext>
            </a:extLst>
          </p:cNvPr>
          <p:cNvSpPr txBox="1"/>
          <p:nvPr/>
        </p:nvSpPr>
        <p:spPr>
          <a:xfrm>
            <a:off x="7887374" y="3092605"/>
            <a:ext cx="1160254" cy="307777"/>
          </a:xfrm>
          <a:prstGeom prst="rect">
            <a:avLst/>
          </a:prstGeom>
          <a:solidFill>
            <a:srgbClr val="006600"/>
          </a:solidFill>
        </p:spPr>
        <p:txBody>
          <a:bodyPr wrap="none" rtlCol="0">
            <a:spAutoFit/>
          </a:bodyPr>
          <a:lstStyle/>
          <a:p>
            <a:pPr algn="ctr"/>
            <a:r>
              <a:rPr lang="fr-FR" sz="1400" b="1" dirty="0">
                <a:solidFill>
                  <a:schemeClr val="bg1"/>
                </a:solidFill>
                <a:latin typeface="ArialMT"/>
              </a:rPr>
              <a:t>T. </a:t>
            </a:r>
            <a:r>
              <a:rPr lang="fr-FR" sz="1400" b="1" dirty="0" err="1">
                <a:solidFill>
                  <a:schemeClr val="bg1"/>
                </a:solidFill>
                <a:latin typeface="ArialMT"/>
              </a:rPr>
              <a:t>Bergauer</a:t>
            </a:r>
            <a:endParaRPr lang="fr-FR" sz="1400" b="1" dirty="0">
              <a:solidFill>
                <a:schemeClr val="bg1"/>
              </a:solidFill>
              <a:latin typeface="ArialMT"/>
            </a:endParaRPr>
          </a:p>
        </p:txBody>
      </p:sp>
    </p:spTree>
    <p:extLst>
      <p:ext uri="{BB962C8B-B14F-4D97-AF65-F5344CB8AC3E}">
        <p14:creationId xmlns:p14="http://schemas.microsoft.com/office/powerpoint/2010/main" val="1866981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3C97D69-F6B0-4DED-BAEF-B610FFB1F76B}"/>
              </a:ext>
            </a:extLst>
          </p:cNvPr>
          <p:cNvPicPr>
            <a:picLocks noChangeAspect="1"/>
          </p:cNvPicPr>
          <p:nvPr/>
        </p:nvPicPr>
        <p:blipFill>
          <a:blip r:embed="rId2"/>
          <a:stretch>
            <a:fillRect/>
          </a:stretch>
        </p:blipFill>
        <p:spPr>
          <a:xfrm>
            <a:off x="-16042" y="-20241"/>
            <a:ext cx="9196554" cy="6878241"/>
          </a:xfrm>
          <a:prstGeom prst="rect">
            <a:avLst/>
          </a:prstGeom>
        </p:spPr>
      </p:pic>
      <p:sp>
        <p:nvSpPr>
          <p:cNvPr id="3" name="Rectangle 1027">
            <a:extLst>
              <a:ext uri="{FF2B5EF4-FFF2-40B4-BE49-F238E27FC236}">
                <a16:creationId xmlns:a16="http://schemas.microsoft.com/office/drawing/2014/main" id="{F2665B91-76FB-4913-8A0A-51D25A8C80AE}"/>
              </a:ext>
            </a:extLst>
          </p:cNvPr>
          <p:cNvSpPr txBox="1">
            <a:spLocks noChangeArrowheads="1"/>
          </p:cNvSpPr>
          <p:nvPr/>
        </p:nvSpPr>
        <p:spPr bwMode="auto">
          <a:xfrm>
            <a:off x="1639151" y="-105070"/>
            <a:ext cx="6385633"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Large and Diversified Community</a:t>
            </a:r>
            <a:endParaRPr lang="en-GB" sz="2400" b="1" kern="0" dirty="0">
              <a:solidFill>
                <a:srgbClr val="336699"/>
              </a:solidFill>
              <a:effectLst>
                <a:outerShdw blurRad="38100" dist="38100" dir="2700000">
                  <a:srgbClr val="000000"/>
                </a:outerShdw>
              </a:effectLst>
              <a:latin typeface="ArialMT"/>
            </a:endParaRPr>
          </a:p>
        </p:txBody>
      </p:sp>
      <p:pic>
        <p:nvPicPr>
          <p:cNvPr id="9" name="Image 8">
            <a:extLst>
              <a:ext uri="{FF2B5EF4-FFF2-40B4-BE49-F238E27FC236}">
                <a16:creationId xmlns:a16="http://schemas.microsoft.com/office/drawing/2014/main" id="{45D7260F-61FD-412E-9AD2-9F04572924A2}"/>
              </a:ext>
            </a:extLst>
          </p:cNvPr>
          <p:cNvPicPr>
            <a:picLocks noChangeAspect="1"/>
          </p:cNvPicPr>
          <p:nvPr/>
        </p:nvPicPr>
        <p:blipFill>
          <a:blip r:embed="rId3"/>
          <a:stretch>
            <a:fillRect/>
          </a:stretch>
        </p:blipFill>
        <p:spPr>
          <a:xfrm>
            <a:off x="4613141" y="4547394"/>
            <a:ext cx="4474283" cy="2193974"/>
          </a:xfrm>
          <a:prstGeom prst="rect">
            <a:avLst/>
          </a:prstGeom>
        </p:spPr>
      </p:pic>
      <p:pic>
        <p:nvPicPr>
          <p:cNvPr id="10" name="Content Placeholder 7" descr="A map of the world&#10;&#10;Description automatically generated">
            <a:extLst>
              <a:ext uri="{FF2B5EF4-FFF2-40B4-BE49-F238E27FC236}">
                <a16:creationId xmlns:a16="http://schemas.microsoft.com/office/drawing/2014/main" id="{DC9452D6-BDA8-496B-BD43-3BDEA719DDE1}"/>
              </a:ext>
            </a:extLst>
          </p:cNvPr>
          <p:cNvPicPr>
            <a:picLocks noChangeAspect="1"/>
          </p:cNvPicPr>
          <p:nvPr/>
        </p:nvPicPr>
        <p:blipFill>
          <a:blip r:embed="rId4"/>
          <a:stretch>
            <a:fillRect/>
          </a:stretch>
        </p:blipFill>
        <p:spPr>
          <a:xfrm>
            <a:off x="4613142" y="2594870"/>
            <a:ext cx="2341609" cy="1885776"/>
          </a:xfrm>
          <a:prstGeom prst="rect">
            <a:avLst/>
          </a:prstGeom>
        </p:spPr>
      </p:pic>
      <p:pic>
        <p:nvPicPr>
          <p:cNvPr id="11" name="Picture 22">
            <a:extLst>
              <a:ext uri="{FF2B5EF4-FFF2-40B4-BE49-F238E27FC236}">
                <a16:creationId xmlns:a16="http://schemas.microsoft.com/office/drawing/2014/main" id="{9A5662DC-7D3E-4D37-B7AC-D2D44818AD0E}"/>
              </a:ext>
            </a:extLst>
          </p:cNvPr>
          <p:cNvPicPr>
            <a:picLocks noChangeAspect="1"/>
          </p:cNvPicPr>
          <p:nvPr/>
        </p:nvPicPr>
        <p:blipFill rotWithShape="1">
          <a:blip r:embed="rId5"/>
          <a:srcRect l="21232" t="478" r="18363" b="3947"/>
          <a:stretch/>
        </p:blipFill>
        <p:spPr>
          <a:xfrm>
            <a:off x="6954751" y="2606224"/>
            <a:ext cx="2132674" cy="1885776"/>
          </a:xfrm>
          <a:prstGeom prst="rect">
            <a:avLst/>
          </a:prstGeom>
        </p:spPr>
      </p:pic>
      <p:pic>
        <p:nvPicPr>
          <p:cNvPr id="12" name="Image 11">
            <a:extLst>
              <a:ext uri="{FF2B5EF4-FFF2-40B4-BE49-F238E27FC236}">
                <a16:creationId xmlns:a16="http://schemas.microsoft.com/office/drawing/2014/main" id="{44497DE3-DDB7-42EC-AEB3-CDFBE7E136F2}"/>
              </a:ext>
            </a:extLst>
          </p:cNvPr>
          <p:cNvPicPr>
            <a:picLocks noChangeAspect="1"/>
          </p:cNvPicPr>
          <p:nvPr/>
        </p:nvPicPr>
        <p:blipFill>
          <a:blip r:embed="rId6"/>
          <a:stretch>
            <a:fillRect/>
          </a:stretch>
        </p:blipFill>
        <p:spPr>
          <a:xfrm>
            <a:off x="4582235" y="536144"/>
            <a:ext cx="4505190" cy="2003332"/>
          </a:xfrm>
          <a:prstGeom prst="rect">
            <a:avLst/>
          </a:prstGeom>
        </p:spPr>
      </p:pic>
      <p:sp>
        <p:nvSpPr>
          <p:cNvPr id="13" name="TextBox 19">
            <a:extLst>
              <a:ext uri="{FF2B5EF4-FFF2-40B4-BE49-F238E27FC236}">
                <a16:creationId xmlns:a16="http://schemas.microsoft.com/office/drawing/2014/main" id="{6BDAF7C6-871E-471B-9489-F8713919D316}"/>
              </a:ext>
            </a:extLst>
          </p:cNvPr>
          <p:cNvSpPr txBox="1"/>
          <p:nvPr/>
        </p:nvSpPr>
        <p:spPr>
          <a:xfrm>
            <a:off x="4854738" y="614104"/>
            <a:ext cx="3150946"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DRD1 website: https://drd1.web.cern.ch </a:t>
            </a:r>
          </a:p>
        </p:txBody>
      </p:sp>
      <p:sp>
        <p:nvSpPr>
          <p:cNvPr id="15" name="Rectangle 14">
            <a:extLst>
              <a:ext uri="{FF2B5EF4-FFF2-40B4-BE49-F238E27FC236}">
                <a16:creationId xmlns:a16="http://schemas.microsoft.com/office/drawing/2014/main" id="{F49211E8-03B1-4832-8183-C6DDB3491B29}"/>
              </a:ext>
            </a:extLst>
          </p:cNvPr>
          <p:cNvSpPr/>
          <p:nvPr/>
        </p:nvSpPr>
        <p:spPr>
          <a:xfrm>
            <a:off x="27850" y="2248467"/>
            <a:ext cx="4474284" cy="2862322"/>
          </a:xfrm>
          <a:prstGeom prst="rect">
            <a:avLst/>
          </a:prstGeom>
        </p:spPr>
        <p:txBody>
          <a:bodyPr wrap="square">
            <a:spAutoFit/>
          </a:bodyPr>
          <a:lstStyle/>
          <a:p>
            <a:pPr algn="ctr"/>
            <a:r>
              <a:rPr lang="en-US" sz="1600" b="1" i="1" dirty="0">
                <a:solidFill>
                  <a:schemeClr val="bg1"/>
                </a:solidFill>
                <a:latin typeface="ArialMT"/>
              </a:rPr>
              <a:t>DRD1 collaboration is Scientifically </a:t>
            </a:r>
            <a:br>
              <a:rPr lang="en-US" sz="1600" b="1" i="1" dirty="0">
                <a:solidFill>
                  <a:schemeClr val="bg1"/>
                </a:solidFill>
                <a:latin typeface="ArialMT"/>
              </a:rPr>
            </a:br>
            <a:r>
              <a:rPr lang="en-US" sz="1600" b="1" i="1" dirty="0">
                <a:solidFill>
                  <a:schemeClr val="bg1"/>
                </a:solidFill>
                <a:latin typeface="ArialMT"/>
              </a:rPr>
              <a:t>Organized in 8 WG’s and 9 WP’s: </a:t>
            </a:r>
          </a:p>
          <a:p>
            <a:endParaRPr lang="en-US" sz="1600" i="1" dirty="0">
              <a:solidFill>
                <a:schemeClr val="bg1"/>
              </a:solidFill>
              <a:latin typeface="ArialMT"/>
            </a:endParaRPr>
          </a:p>
          <a:p>
            <a:pPr marL="285750" indent="-285750">
              <a:buFont typeface="Arial" panose="020B0604020202020204" pitchFamily="34" charset="0"/>
              <a:buChar char="•"/>
            </a:pPr>
            <a:r>
              <a:rPr lang="en-US" sz="1200" b="1" i="1" dirty="0">
                <a:solidFill>
                  <a:srgbClr val="FFFF00"/>
                </a:solidFill>
                <a:latin typeface="ArialMT"/>
              </a:rPr>
              <a:t>Working Groups: serve as the backbone of detector R&amp;D  providing a platform (“RD51 Legacy”) </a:t>
            </a:r>
            <a:r>
              <a:rPr lang="en-US" sz="1200" i="1" dirty="0">
                <a:solidFill>
                  <a:schemeClr val="bg1"/>
                </a:solidFill>
                <a:latin typeface="ArialMT"/>
              </a:rPr>
              <a:t>for sharing knowledge, expertise &amp; efforts by supporting strategic detector R&amp;D directions, facilitating the establishment of common projects between institutes, and distributed R&amp;D activities with centralized facilities;</a:t>
            </a:r>
          </a:p>
          <a:p>
            <a:pPr marL="285750" indent="-285750">
              <a:buFont typeface="Arial" panose="020B0604020202020204" pitchFamily="34" charset="0"/>
              <a:buChar char="•"/>
            </a:pPr>
            <a:endParaRPr lang="en-US" sz="1200" b="1" i="1" dirty="0">
              <a:solidFill>
                <a:schemeClr val="bg1"/>
              </a:solidFill>
              <a:latin typeface="ArialMT"/>
            </a:endParaRPr>
          </a:p>
          <a:p>
            <a:pPr marL="285750" indent="-285750">
              <a:buFont typeface="Arial" panose="020B0604020202020204" pitchFamily="34" charset="0"/>
              <a:buChar char="•"/>
            </a:pPr>
            <a:r>
              <a:rPr lang="en-US" sz="1200" b="1" i="1" dirty="0">
                <a:solidFill>
                  <a:srgbClr val="FFFF00"/>
                </a:solidFill>
                <a:latin typeface="ArialMT"/>
              </a:rPr>
              <a:t>Work Packages: reflect the ECFA Detector R&amp;D Themes (DRDTs) for the long-term funding addressing strategic R&amp;D goals, </a:t>
            </a:r>
            <a:r>
              <a:rPr lang="en-US" sz="1200" i="1" dirty="0">
                <a:solidFill>
                  <a:schemeClr val="bg1"/>
                </a:solidFill>
                <a:latin typeface="ArialMT"/>
              </a:rPr>
              <a:t>outlined in the ECFA Detector R&amp;D Roadmap document with dedicated funding lines; </a:t>
            </a:r>
            <a:endParaRPr lang="en-US" sz="1200" b="1" i="1" dirty="0">
              <a:solidFill>
                <a:schemeClr val="bg1"/>
              </a:solidFill>
              <a:latin typeface="ArialMT"/>
              <a:cs typeface="Arial" panose="020B0604020202020204" pitchFamily="34" charset="0"/>
            </a:endParaRPr>
          </a:p>
        </p:txBody>
      </p:sp>
      <p:sp>
        <p:nvSpPr>
          <p:cNvPr id="16" name="TextBox 10">
            <a:extLst>
              <a:ext uri="{FF2B5EF4-FFF2-40B4-BE49-F238E27FC236}">
                <a16:creationId xmlns:a16="http://schemas.microsoft.com/office/drawing/2014/main" id="{BA589435-0F3C-431A-A35B-1DA6475D875D}"/>
              </a:ext>
            </a:extLst>
          </p:cNvPr>
          <p:cNvSpPr txBox="1"/>
          <p:nvPr/>
        </p:nvSpPr>
        <p:spPr>
          <a:xfrm>
            <a:off x="169406" y="567583"/>
            <a:ext cx="4227381" cy="692562"/>
          </a:xfrm>
          <a:prstGeom prst="rect">
            <a:avLst/>
          </a:prstGeom>
          <a:noFill/>
        </p:spPr>
        <p:txBody>
          <a:bodyPr wrap="square" lIns="0" tIns="0" rIns="0" bIns="0" rtlCol="0">
            <a:spAutoFit/>
          </a:bodyPr>
          <a:lstStyle/>
          <a:p>
            <a:pPr marL="285750" indent="-285750">
              <a:lnSpc>
                <a:spcPct val="110000"/>
              </a:lnSpc>
              <a:buFont typeface="Arial" panose="020B0604020202020204" pitchFamily="34" charset="0"/>
              <a:buChar char="•"/>
            </a:pPr>
            <a:r>
              <a:rPr lang="en-US" sz="1400" b="1" i="1" dirty="0">
                <a:solidFill>
                  <a:schemeClr val="bg1"/>
                </a:solidFill>
                <a:latin typeface="ArialMT"/>
              </a:rPr>
              <a:t>EoI from more than 165 Institutes, 5 Industrial and Research Foundations</a:t>
            </a:r>
          </a:p>
          <a:p>
            <a:pPr marL="285750" indent="-285750">
              <a:lnSpc>
                <a:spcPct val="110000"/>
              </a:lnSpc>
              <a:buFont typeface="Arial" panose="020B0604020202020204" pitchFamily="34" charset="0"/>
              <a:buChar char="•"/>
            </a:pPr>
            <a:r>
              <a:rPr lang="en-GB" sz="1400" b="1" i="1" dirty="0">
                <a:solidFill>
                  <a:schemeClr val="bg1"/>
                </a:solidFill>
                <a:latin typeface="ArialMT"/>
              </a:rPr>
              <a:t>More than 30 Countries, </a:t>
            </a:r>
            <a:r>
              <a:rPr lang="en-US" sz="1400" b="1" i="1" dirty="0">
                <a:solidFill>
                  <a:schemeClr val="bg1"/>
                </a:solidFill>
                <a:latin typeface="ArialMT"/>
              </a:rPr>
              <a:t> &gt; 700 members</a:t>
            </a:r>
            <a:endParaRPr lang="en-US" sz="1400" i="1" dirty="0">
              <a:solidFill>
                <a:schemeClr val="bg1"/>
              </a:solidFill>
              <a:latin typeface="ArialMT"/>
            </a:endParaRPr>
          </a:p>
        </p:txBody>
      </p:sp>
      <p:sp>
        <p:nvSpPr>
          <p:cNvPr id="17" name="ZoneTexte 16">
            <a:extLst>
              <a:ext uri="{FF2B5EF4-FFF2-40B4-BE49-F238E27FC236}">
                <a16:creationId xmlns:a16="http://schemas.microsoft.com/office/drawing/2014/main" id="{F20B84C1-3B40-40F9-B538-2426A687809F}"/>
              </a:ext>
            </a:extLst>
          </p:cNvPr>
          <p:cNvSpPr txBox="1"/>
          <p:nvPr/>
        </p:nvSpPr>
        <p:spPr>
          <a:xfrm>
            <a:off x="76345" y="5249048"/>
            <a:ext cx="4525050" cy="1495859"/>
          </a:xfrm>
          <a:prstGeom prst="rect">
            <a:avLst/>
          </a:prstGeom>
          <a:noFill/>
        </p:spPr>
        <p:txBody>
          <a:bodyPr wrap="square">
            <a:spAutoFit/>
          </a:bodyPr>
          <a:lstStyle/>
          <a:p>
            <a:pPr marL="285750" indent="-285750">
              <a:lnSpc>
                <a:spcPct val="110000"/>
              </a:lnSpc>
              <a:buFont typeface="Wingdings" panose="05000000000000000000" pitchFamily="2" charset="2"/>
              <a:buChar char="ü"/>
            </a:pPr>
            <a:r>
              <a:rPr lang="en-US" sz="1400" b="1" i="1" dirty="0">
                <a:solidFill>
                  <a:srgbClr val="FFFF00"/>
                </a:solidFill>
                <a:latin typeface="Arial" panose="020B0604020202020204" pitchFamily="34" charset="0"/>
                <a:cs typeface="Arial" panose="020B0604020202020204" pitchFamily="34" charset="0"/>
              </a:rPr>
              <a:t>DRD1 MoU </a:t>
            </a:r>
            <a:r>
              <a:rPr lang="en-US" sz="1400" b="1" i="1" dirty="0">
                <a:solidFill>
                  <a:schemeClr val="bg1"/>
                </a:solidFill>
                <a:latin typeface="Arial" panose="020B0604020202020204" pitchFamily="34" charset="0"/>
                <a:cs typeface="Arial" panose="020B0604020202020204" pitchFamily="34" charset="0"/>
              </a:rPr>
              <a:t>distributed for signature in Jul. 2025</a:t>
            </a:r>
          </a:p>
          <a:p>
            <a:pPr marL="285750" indent="-285750">
              <a:lnSpc>
                <a:spcPct val="110000"/>
              </a:lnSpc>
              <a:buFont typeface="Wingdings" panose="05000000000000000000" pitchFamily="2" charset="2"/>
              <a:buChar char="ü"/>
            </a:pPr>
            <a:endParaRPr lang="en-US" sz="1400" b="1" i="1" dirty="0">
              <a:solidFill>
                <a:schemeClr val="bg1"/>
              </a:solidFill>
              <a:latin typeface="Arial" panose="020B0604020202020204" pitchFamily="34" charset="0"/>
              <a:cs typeface="Arial" panose="020B0604020202020204" pitchFamily="34" charset="0"/>
            </a:endParaRPr>
          </a:p>
          <a:p>
            <a:pPr marL="285750" indent="-285750">
              <a:lnSpc>
                <a:spcPct val="110000"/>
              </a:lnSpc>
              <a:buFont typeface="Wingdings" panose="05000000000000000000" pitchFamily="2" charset="2"/>
              <a:buChar char="ü"/>
            </a:pPr>
            <a:r>
              <a:rPr lang="en-US" sz="1400" b="1" i="1" dirty="0">
                <a:solidFill>
                  <a:srgbClr val="FFFF00"/>
                </a:solidFill>
                <a:latin typeface="Arial" panose="020B0604020202020204" pitchFamily="34" charset="0"/>
                <a:cs typeface="Arial" panose="020B0604020202020204" pitchFamily="34" charset="0"/>
              </a:rPr>
              <a:t>Strategic funding </a:t>
            </a:r>
            <a:r>
              <a:rPr lang="en-US" sz="1400" i="1" dirty="0">
                <a:solidFill>
                  <a:schemeClr val="bg1"/>
                </a:solidFill>
                <a:latin typeface="Arial" panose="020B0604020202020204" pitchFamily="34" charset="0"/>
                <a:cs typeface="Arial" panose="020B0604020202020204" pitchFamily="34" charset="0"/>
              </a:rPr>
              <a:t>to be agreed with FA’s / institutes via  </a:t>
            </a:r>
            <a:r>
              <a:rPr lang="en-US" sz="1400" b="1" i="1" dirty="0">
                <a:solidFill>
                  <a:schemeClr val="bg1"/>
                </a:solidFill>
                <a:latin typeface="Arial" panose="020B0604020202020204" pitchFamily="34" charset="0"/>
                <a:cs typeface="Arial" panose="020B0604020202020204" pitchFamily="34" charset="0"/>
              </a:rPr>
              <a:t>WP’s in MoU  Annexes </a:t>
            </a:r>
            <a:r>
              <a:rPr lang="en-US" sz="1400" i="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400" b="1" i="1" dirty="0">
                <a:solidFill>
                  <a:schemeClr val="bg1"/>
                </a:solidFill>
                <a:latin typeface="Arial" panose="020B0604020202020204" pitchFamily="34" charset="0"/>
                <a:cs typeface="Arial" panose="020B0604020202020204" pitchFamily="34" charset="0"/>
                <a:sym typeface="Wingdings" panose="05000000000000000000" pitchFamily="2" charset="2"/>
              </a:rPr>
              <a:t>first</a:t>
            </a:r>
            <a:r>
              <a:rPr lang="en-US" sz="1400" i="1" dirty="0">
                <a:solidFill>
                  <a:schemeClr val="bg1"/>
                </a:solidFill>
                <a:latin typeface="Arial" panose="020B0604020202020204" pitchFamily="34" charset="0"/>
                <a:cs typeface="Arial" panose="020B0604020202020204" pitchFamily="34" charset="0"/>
                <a:sym typeface="Wingdings" panose="05000000000000000000" pitchFamily="2" charset="2"/>
              </a:rPr>
              <a:t> DRD1 </a:t>
            </a:r>
            <a:r>
              <a:rPr lang="en-US" sz="1400" b="1" i="1" dirty="0">
                <a:solidFill>
                  <a:srgbClr val="FFFF00"/>
                </a:solidFill>
                <a:latin typeface="Arial" panose="020B0604020202020204" pitchFamily="34" charset="0"/>
                <a:cs typeface="Arial" panose="020B0604020202020204" pitchFamily="34" charset="0"/>
                <a:sym typeface="Wingdings" panose="05000000000000000000" pitchFamily="2" charset="2"/>
              </a:rPr>
              <a:t>WP endorsement is ongoing, </a:t>
            </a:r>
            <a:r>
              <a:rPr lang="en-US" sz="1400" b="1" i="1" dirty="0">
                <a:solidFill>
                  <a:schemeClr val="bg1"/>
                </a:solidFill>
                <a:latin typeface="Arial" panose="020B0604020202020204" pitchFamily="34" charset="0"/>
                <a:cs typeface="Arial" panose="020B0604020202020204" pitchFamily="34" charset="0"/>
                <a:sym typeface="Wingdings" panose="05000000000000000000" pitchFamily="2" charset="2"/>
              </a:rPr>
              <a:t>to be </a:t>
            </a:r>
            <a:r>
              <a:rPr lang="en-US" sz="1400" b="1" i="1" dirty="0">
                <a:solidFill>
                  <a:srgbClr val="FFFF00"/>
                </a:solidFill>
                <a:latin typeface="Arial" panose="020B0604020202020204" pitchFamily="34" charset="0"/>
                <a:cs typeface="Arial" panose="020B0604020202020204" pitchFamily="34" charset="0"/>
                <a:sym typeface="Wingdings" panose="05000000000000000000" pitchFamily="2" charset="2"/>
              </a:rPr>
              <a:t>completed in Sep. 2026 </a:t>
            </a:r>
            <a:endParaRPr lang="en-US" sz="1400" i="1" dirty="0">
              <a:solidFill>
                <a:srgbClr val="FFFF00"/>
              </a:solidFill>
              <a:latin typeface="Arial" panose="020B0604020202020204" pitchFamily="34" charset="0"/>
              <a:cs typeface="Arial" panose="020B0604020202020204" pitchFamily="34" charset="0"/>
            </a:endParaRPr>
          </a:p>
        </p:txBody>
      </p:sp>
      <p:sp>
        <p:nvSpPr>
          <p:cNvPr id="18" name="ZoneTexte 17">
            <a:extLst>
              <a:ext uri="{FF2B5EF4-FFF2-40B4-BE49-F238E27FC236}">
                <a16:creationId xmlns:a16="http://schemas.microsoft.com/office/drawing/2014/main" id="{692BD4E5-DE8C-4487-BB33-1FE7D8BFE22B}"/>
              </a:ext>
            </a:extLst>
          </p:cNvPr>
          <p:cNvSpPr txBox="1"/>
          <p:nvPr/>
        </p:nvSpPr>
        <p:spPr>
          <a:xfrm>
            <a:off x="169406" y="1461918"/>
            <a:ext cx="4142696" cy="584775"/>
          </a:xfrm>
          <a:prstGeom prst="rect">
            <a:avLst/>
          </a:prstGeom>
          <a:noFill/>
        </p:spPr>
        <p:txBody>
          <a:bodyPr wrap="square">
            <a:spAutoFit/>
          </a:bodyPr>
          <a:lstStyle/>
          <a:p>
            <a:pPr algn="ctr"/>
            <a:r>
              <a:rPr lang="en-US" sz="1600" b="1" i="1" dirty="0">
                <a:solidFill>
                  <a:srgbClr val="FFFF00"/>
                </a:solidFill>
                <a:latin typeface="Arial" panose="020B0604020202020204" pitchFamily="34" charset="0"/>
                <a:cs typeface="Arial" panose="020B0604020202020204" pitchFamily="34" charset="0"/>
              </a:rPr>
              <a:t>Two community-wise active years with many collaborative initiatives :</a:t>
            </a:r>
            <a:endParaRPr lang="en-US" sz="1600" b="1" i="1" dirty="0">
              <a:solidFill>
                <a:schemeClr val="bg1"/>
              </a:solidFill>
              <a:latin typeface="Arial" panose="020B0604020202020204" pitchFamily="34" charset="0"/>
              <a:cs typeface="Arial" panose="020B0604020202020204" pitchFamily="34" charset="0"/>
            </a:endParaRPr>
          </a:p>
        </p:txBody>
      </p:sp>
      <p:sp>
        <p:nvSpPr>
          <p:cNvPr id="19" name="TextBox 19">
            <a:extLst>
              <a:ext uri="{FF2B5EF4-FFF2-40B4-BE49-F238E27FC236}">
                <a16:creationId xmlns:a16="http://schemas.microsoft.com/office/drawing/2014/main" id="{F812AAAA-74BF-4FE4-A521-8D36E55766D8}"/>
              </a:ext>
            </a:extLst>
          </p:cNvPr>
          <p:cNvSpPr txBox="1"/>
          <p:nvPr/>
        </p:nvSpPr>
        <p:spPr>
          <a:xfrm>
            <a:off x="4613141" y="3793826"/>
            <a:ext cx="3150946" cy="461665"/>
          </a:xfrm>
          <a:prstGeom prst="rect">
            <a:avLst/>
          </a:prstGeom>
          <a:solidFill>
            <a:srgbClr val="006600"/>
          </a:solidFill>
        </p:spPr>
        <p:txBody>
          <a:bodyPr wrap="square" rtlCol="0">
            <a:spAutoFit/>
          </a:bodyPr>
          <a:lstStyle/>
          <a:p>
            <a:pPr algn="ctr"/>
            <a:r>
              <a:rPr lang="en-US" sz="1200" b="1" dirty="0">
                <a:solidFill>
                  <a:schemeClr val="bg1"/>
                </a:solidFill>
                <a:latin typeface="ArialMT"/>
              </a:rPr>
              <a:t>https://indico.cern.ch/category/17841/</a:t>
            </a:r>
            <a:br>
              <a:rPr lang="en-US" sz="1200" b="1" dirty="0">
                <a:solidFill>
                  <a:schemeClr val="bg1"/>
                </a:solidFill>
                <a:latin typeface="ArialMT"/>
              </a:rPr>
            </a:br>
            <a:r>
              <a:rPr lang="en-US" sz="1200" b="1" dirty="0">
                <a:solidFill>
                  <a:schemeClr val="bg1"/>
                </a:solidFill>
                <a:latin typeface="ArialMT"/>
              </a:rPr>
              <a:t>https://indico.cern.ch/category/17385/</a:t>
            </a:r>
          </a:p>
        </p:txBody>
      </p:sp>
    </p:spTree>
    <p:extLst>
      <p:ext uri="{BB962C8B-B14F-4D97-AF65-F5344CB8AC3E}">
        <p14:creationId xmlns:p14="http://schemas.microsoft.com/office/powerpoint/2010/main" val="2886766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834F7D2-1042-41C6-8F6B-FC10DD075239}"/>
              </a:ext>
            </a:extLst>
          </p:cNvPr>
          <p:cNvPicPr>
            <a:picLocks noChangeAspect="1"/>
          </p:cNvPicPr>
          <p:nvPr/>
        </p:nvPicPr>
        <p:blipFill>
          <a:blip r:embed="rId2"/>
          <a:stretch>
            <a:fillRect/>
          </a:stretch>
        </p:blipFill>
        <p:spPr>
          <a:xfrm>
            <a:off x="-16042" y="-20241"/>
            <a:ext cx="9196554" cy="6878241"/>
          </a:xfrm>
          <a:prstGeom prst="rect">
            <a:avLst/>
          </a:prstGeom>
        </p:spPr>
      </p:pic>
      <p:sp>
        <p:nvSpPr>
          <p:cNvPr id="3" name="Rectangle 1027">
            <a:extLst>
              <a:ext uri="{FF2B5EF4-FFF2-40B4-BE49-F238E27FC236}">
                <a16:creationId xmlns:a16="http://schemas.microsoft.com/office/drawing/2014/main" id="{22444447-038A-498D-8141-13280ED6C76F}"/>
              </a:ext>
            </a:extLst>
          </p:cNvPr>
          <p:cNvSpPr txBox="1">
            <a:spLocks noChangeArrowheads="1"/>
          </p:cNvSpPr>
          <p:nvPr/>
        </p:nvSpPr>
        <p:spPr bwMode="auto">
          <a:xfrm>
            <a:off x="706647" y="-67367"/>
            <a:ext cx="7778664"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Collaboration Organization and Management</a:t>
            </a:r>
            <a:endParaRPr lang="en-GB" sz="2400" b="1" kern="0" dirty="0">
              <a:solidFill>
                <a:srgbClr val="336699"/>
              </a:solidFill>
              <a:effectLst>
                <a:outerShdw blurRad="38100" dist="38100" dir="2700000">
                  <a:srgbClr val="000000"/>
                </a:outerShdw>
              </a:effectLst>
              <a:latin typeface="ArialMT"/>
            </a:endParaRPr>
          </a:p>
        </p:txBody>
      </p:sp>
      <p:pic>
        <p:nvPicPr>
          <p:cNvPr id="18" name="Image 17">
            <a:extLst>
              <a:ext uri="{FF2B5EF4-FFF2-40B4-BE49-F238E27FC236}">
                <a16:creationId xmlns:a16="http://schemas.microsoft.com/office/drawing/2014/main" id="{A4EDB65D-0926-4A70-BA57-1009D000593A}"/>
              </a:ext>
            </a:extLst>
          </p:cNvPr>
          <p:cNvPicPr>
            <a:picLocks noChangeAspect="1"/>
          </p:cNvPicPr>
          <p:nvPr/>
        </p:nvPicPr>
        <p:blipFill>
          <a:blip r:embed="rId3"/>
          <a:stretch>
            <a:fillRect/>
          </a:stretch>
        </p:blipFill>
        <p:spPr>
          <a:xfrm>
            <a:off x="5802843" y="516771"/>
            <a:ext cx="3286993" cy="4872425"/>
          </a:xfrm>
          <a:prstGeom prst="rect">
            <a:avLst/>
          </a:prstGeom>
        </p:spPr>
      </p:pic>
      <p:sp>
        <p:nvSpPr>
          <p:cNvPr id="19" name="ZoneTexte 18">
            <a:extLst>
              <a:ext uri="{FF2B5EF4-FFF2-40B4-BE49-F238E27FC236}">
                <a16:creationId xmlns:a16="http://schemas.microsoft.com/office/drawing/2014/main" id="{651ECC89-28D9-4F04-8DDA-C22033CD2152}"/>
              </a:ext>
            </a:extLst>
          </p:cNvPr>
          <p:cNvSpPr txBox="1"/>
          <p:nvPr/>
        </p:nvSpPr>
        <p:spPr>
          <a:xfrm>
            <a:off x="3251153" y="548680"/>
            <a:ext cx="2569807" cy="5940088"/>
          </a:xfrm>
          <a:prstGeom prst="rect">
            <a:avLst/>
          </a:prstGeom>
          <a:noFill/>
        </p:spPr>
        <p:txBody>
          <a:bodyPr wrap="square" rtlCol="0">
            <a:spAutoFit/>
          </a:bodyPr>
          <a:lstStyle/>
          <a:p>
            <a:pPr algn="ctr"/>
            <a:r>
              <a:rPr lang="en-US" sz="1500" b="1" i="1" dirty="0">
                <a:solidFill>
                  <a:srgbClr val="FFFF00"/>
                </a:solidFill>
                <a:latin typeface="ArialMT"/>
              </a:rPr>
              <a:t>DRD1 milestones:</a:t>
            </a:r>
          </a:p>
          <a:p>
            <a:endParaRPr lang="en-US" sz="1500" b="1" i="1" dirty="0">
              <a:solidFill>
                <a:srgbClr val="FFFF00"/>
              </a:solidFill>
              <a:latin typeface="ArialMT"/>
            </a:endParaRPr>
          </a:p>
          <a:p>
            <a:pPr marL="285750" indent="-285750">
              <a:buFont typeface="Wingdings" panose="05000000000000000000" pitchFamily="2" charset="2"/>
              <a:buChar char="ü"/>
            </a:pPr>
            <a:r>
              <a:rPr lang="en-US" sz="1400" b="1" i="1" dirty="0">
                <a:solidFill>
                  <a:schemeClr val="bg1"/>
                </a:solidFill>
                <a:latin typeface="ArialMT"/>
              </a:rPr>
              <a:t>Dec. 2023: </a:t>
            </a:r>
            <a:r>
              <a:rPr lang="en-US" sz="1400" i="1" dirty="0">
                <a:solidFill>
                  <a:schemeClr val="bg1"/>
                </a:solidFill>
                <a:latin typeface="ArialMT"/>
              </a:rPr>
              <a:t>Approval of the DRD1 Collaboration Organizational Structure</a:t>
            </a:r>
          </a:p>
          <a:p>
            <a:pPr marL="285750" indent="-285750">
              <a:buFont typeface="Wingdings" panose="05000000000000000000" pitchFamily="2" charset="2"/>
              <a:buChar char="ü"/>
            </a:pPr>
            <a:r>
              <a:rPr lang="en-US" sz="1400" b="1" i="1" dirty="0">
                <a:solidFill>
                  <a:schemeClr val="bg1"/>
                </a:solidFill>
                <a:latin typeface="ArialMT"/>
              </a:rPr>
              <a:t>Dec. 2023:</a:t>
            </a:r>
            <a:r>
              <a:rPr lang="en-US" sz="1400" i="1" dirty="0">
                <a:solidFill>
                  <a:schemeClr val="bg1"/>
                </a:solidFill>
                <a:latin typeface="ArialMT"/>
              </a:rPr>
              <a:t> Elections of the Spokespersons, CB Chair / Deputy for 2024-2025</a:t>
            </a:r>
          </a:p>
          <a:p>
            <a:pPr marL="285750" indent="-285750">
              <a:buFont typeface="Wingdings" panose="05000000000000000000" pitchFamily="2" charset="2"/>
              <a:buChar char="ü"/>
            </a:pPr>
            <a:r>
              <a:rPr lang="en-US" sz="1400" b="1" i="1" dirty="0">
                <a:solidFill>
                  <a:schemeClr val="bg1"/>
                </a:solidFill>
                <a:latin typeface="ArialMT"/>
              </a:rPr>
              <a:t>Jun. 2024: </a:t>
            </a:r>
            <a:r>
              <a:rPr lang="en-US" sz="1400" i="1" dirty="0">
                <a:solidFill>
                  <a:schemeClr val="bg1"/>
                </a:solidFill>
                <a:latin typeface="ArialMT"/>
              </a:rPr>
              <a:t>All DRD1 management positions are filled and approved by CB for 2-years term</a:t>
            </a:r>
          </a:p>
          <a:p>
            <a:endParaRPr lang="en-US" sz="1400" i="1" dirty="0">
              <a:solidFill>
                <a:srgbClr val="FFFF00"/>
              </a:solidFill>
              <a:latin typeface="ArialMT"/>
            </a:endParaRPr>
          </a:p>
          <a:p>
            <a:pPr marL="285750" indent="-285750">
              <a:buFont typeface="Wingdings" panose="05000000000000000000" pitchFamily="2" charset="2"/>
              <a:buChar char="ü"/>
            </a:pPr>
            <a:r>
              <a:rPr lang="en-US" sz="1400" b="1" i="1" dirty="0">
                <a:solidFill>
                  <a:srgbClr val="FFFF00"/>
                </a:solidFill>
                <a:latin typeface="ArialMT"/>
              </a:rPr>
              <a:t>Dec. 2025: Elections of the CB Chair and </a:t>
            </a:r>
          </a:p>
          <a:p>
            <a:pPr marL="285750" indent="-285750">
              <a:buFont typeface="Wingdings" panose="05000000000000000000" pitchFamily="2" charset="2"/>
              <a:buChar char="ü"/>
            </a:pPr>
            <a:r>
              <a:rPr lang="en-US" sz="1400" b="1" i="1" dirty="0">
                <a:solidFill>
                  <a:srgbClr val="FFFF00"/>
                </a:solidFill>
                <a:latin typeface="ArialMT"/>
              </a:rPr>
              <a:t>DRD1 Spokespersons (2026-2027)</a:t>
            </a:r>
          </a:p>
          <a:p>
            <a:r>
              <a:rPr lang="en-US" sz="1400" i="1" dirty="0">
                <a:solidFill>
                  <a:srgbClr val="FFFF00"/>
                </a:solidFill>
                <a:latin typeface="ArialMT"/>
              </a:rPr>
              <a:t> </a:t>
            </a:r>
          </a:p>
          <a:p>
            <a:pPr marL="285750" indent="-285750">
              <a:buFont typeface="Wingdings" panose="05000000000000000000" pitchFamily="2" charset="2"/>
              <a:buChar char="ü"/>
            </a:pPr>
            <a:r>
              <a:rPr lang="en-US" sz="1400" b="1" i="1" dirty="0">
                <a:solidFill>
                  <a:schemeClr val="bg1"/>
                </a:solidFill>
                <a:latin typeface="ArialMT"/>
              </a:rPr>
              <a:t>Jun. 2026: Appointments for the new DRD1 management team for 2026-2028</a:t>
            </a:r>
          </a:p>
          <a:p>
            <a:pPr marL="285750" indent="-285750">
              <a:buFont typeface="Wingdings" panose="05000000000000000000" pitchFamily="2" charset="2"/>
              <a:buChar char="ü"/>
            </a:pPr>
            <a:endParaRPr lang="en-US" sz="1400" b="1" i="1" dirty="0">
              <a:solidFill>
                <a:schemeClr val="bg1"/>
              </a:solidFill>
              <a:latin typeface="ArialMT"/>
            </a:endParaRPr>
          </a:p>
          <a:p>
            <a:pPr marL="285750" indent="-285750">
              <a:buFont typeface="Wingdings" panose="05000000000000000000" pitchFamily="2" charset="2"/>
              <a:buChar char="ü"/>
            </a:pPr>
            <a:r>
              <a:rPr lang="en-US" sz="1400" b="1" i="1" dirty="0">
                <a:solidFill>
                  <a:srgbClr val="FFFF00"/>
                </a:solidFill>
                <a:latin typeface="ArialMT"/>
              </a:rPr>
              <a:t>Nov. 2026: DRDC review for the DRD1 re-approval for the next 3-years term</a:t>
            </a:r>
            <a:endParaRPr lang="en-US" sz="1400" i="1" dirty="0">
              <a:solidFill>
                <a:schemeClr val="bg1"/>
              </a:solidFill>
              <a:latin typeface="ArialMT"/>
            </a:endParaRPr>
          </a:p>
        </p:txBody>
      </p:sp>
      <p:sp>
        <p:nvSpPr>
          <p:cNvPr id="22" name="ZoneTexte 21">
            <a:extLst>
              <a:ext uri="{FF2B5EF4-FFF2-40B4-BE49-F238E27FC236}">
                <a16:creationId xmlns:a16="http://schemas.microsoft.com/office/drawing/2014/main" id="{8EF499D8-DB85-460B-86AF-6744A7231C53}"/>
              </a:ext>
            </a:extLst>
          </p:cNvPr>
          <p:cNvSpPr txBox="1"/>
          <p:nvPr/>
        </p:nvSpPr>
        <p:spPr>
          <a:xfrm>
            <a:off x="187585" y="520798"/>
            <a:ext cx="2859942" cy="830997"/>
          </a:xfrm>
          <a:prstGeom prst="rect">
            <a:avLst/>
          </a:prstGeom>
          <a:noFill/>
        </p:spPr>
        <p:txBody>
          <a:bodyPr wrap="square" rtlCol="0">
            <a:spAutoFit/>
          </a:bodyPr>
          <a:lstStyle/>
          <a:p>
            <a:pPr algn="ctr"/>
            <a:r>
              <a:rPr lang="en-US" sz="1600" b="1" i="1" dirty="0">
                <a:solidFill>
                  <a:srgbClr val="FFFF00"/>
                </a:solidFill>
                <a:latin typeface="ArialMT"/>
              </a:rPr>
              <a:t>Organizational structure of </a:t>
            </a:r>
            <a:r>
              <a:rPr lang="en-US" sz="1600" b="1" i="1" dirty="0">
                <a:solidFill>
                  <a:schemeClr val="bg1"/>
                </a:solidFill>
                <a:latin typeface="ArialMT"/>
              </a:rPr>
              <a:t>the DRD1 Collaboration is described in </a:t>
            </a:r>
            <a:r>
              <a:rPr lang="en-US" sz="1600" b="1" i="1" dirty="0">
                <a:solidFill>
                  <a:srgbClr val="FFFF00"/>
                </a:solidFill>
                <a:latin typeface="ArialMT"/>
              </a:rPr>
              <a:t>MoU Annex 4</a:t>
            </a:r>
            <a:endParaRPr lang="en-US" sz="1600" i="1" dirty="0">
              <a:solidFill>
                <a:srgbClr val="FFFF00"/>
              </a:solidFill>
              <a:latin typeface="ArialMT"/>
            </a:endParaRPr>
          </a:p>
        </p:txBody>
      </p:sp>
      <p:pic>
        <p:nvPicPr>
          <p:cNvPr id="24" name="Image 23">
            <a:extLst>
              <a:ext uri="{FF2B5EF4-FFF2-40B4-BE49-F238E27FC236}">
                <a16:creationId xmlns:a16="http://schemas.microsoft.com/office/drawing/2014/main" id="{6D9AE47D-D1AB-4B32-BC66-CD965B2BA69F}"/>
              </a:ext>
            </a:extLst>
          </p:cNvPr>
          <p:cNvPicPr>
            <a:picLocks noChangeAspect="1"/>
          </p:cNvPicPr>
          <p:nvPr/>
        </p:nvPicPr>
        <p:blipFill>
          <a:blip r:embed="rId4"/>
          <a:stretch>
            <a:fillRect/>
          </a:stretch>
        </p:blipFill>
        <p:spPr>
          <a:xfrm>
            <a:off x="5820960" y="5411575"/>
            <a:ext cx="3286993" cy="1329793"/>
          </a:xfrm>
          <a:prstGeom prst="rect">
            <a:avLst/>
          </a:prstGeom>
        </p:spPr>
      </p:pic>
      <p:sp>
        <p:nvSpPr>
          <p:cNvPr id="25" name="TextBox 51">
            <a:extLst>
              <a:ext uri="{FF2B5EF4-FFF2-40B4-BE49-F238E27FC236}">
                <a16:creationId xmlns:a16="http://schemas.microsoft.com/office/drawing/2014/main" id="{1F8D7CBD-6B69-466D-BD5F-5C55CCF3DFF6}"/>
              </a:ext>
            </a:extLst>
          </p:cNvPr>
          <p:cNvSpPr txBox="1"/>
          <p:nvPr/>
        </p:nvSpPr>
        <p:spPr>
          <a:xfrm>
            <a:off x="-396552" y="6527845"/>
            <a:ext cx="6516216" cy="307777"/>
          </a:xfrm>
          <a:prstGeom prst="rect">
            <a:avLst/>
          </a:prstGeom>
          <a:noFill/>
        </p:spPr>
        <p:txBody>
          <a:bodyPr wrap="square">
            <a:spAutoFit/>
          </a:bodyPr>
          <a:lstStyle/>
          <a:p>
            <a:pPr algn="ctr"/>
            <a:r>
              <a:rPr lang="en-US" sz="1400" b="1" i="1" dirty="0">
                <a:solidFill>
                  <a:schemeClr val="bg1"/>
                </a:solidFill>
                <a:latin typeface="ArialMT"/>
              </a:rPr>
              <a:t>WG Conveners </a:t>
            </a:r>
            <a:r>
              <a:rPr lang="en-US" sz="1400" i="1" dirty="0">
                <a:solidFill>
                  <a:schemeClr val="bg1"/>
                </a:solidFill>
                <a:latin typeface="ArialMT"/>
              </a:rPr>
              <a:t>(around 40); </a:t>
            </a:r>
            <a:r>
              <a:rPr lang="en-US" sz="1400" b="1" i="1" dirty="0">
                <a:solidFill>
                  <a:schemeClr val="bg1"/>
                </a:solidFill>
                <a:latin typeface="ArialMT"/>
              </a:rPr>
              <a:t>WP (Project) Leaders</a:t>
            </a:r>
            <a:r>
              <a:rPr lang="en-US" sz="1400" i="1" dirty="0">
                <a:solidFill>
                  <a:schemeClr val="bg1"/>
                </a:solidFill>
                <a:latin typeface="ArialMT"/>
              </a:rPr>
              <a:t> (around 30)</a:t>
            </a:r>
            <a:r>
              <a:rPr lang="en-US" sz="1400" i="1" dirty="0">
                <a:solidFill>
                  <a:srgbClr val="663300"/>
                </a:solidFill>
                <a:latin typeface="ArialMT"/>
              </a:rPr>
              <a:t>)</a:t>
            </a:r>
          </a:p>
        </p:txBody>
      </p:sp>
      <p:pic>
        <p:nvPicPr>
          <p:cNvPr id="27" name="Image 26">
            <a:extLst>
              <a:ext uri="{FF2B5EF4-FFF2-40B4-BE49-F238E27FC236}">
                <a16:creationId xmlns:a16="http://schemas.microsoft.com/office/drawing/2014/main" id="{2BAD5A4A-4E93-487A-A003-1D7BD1CFDAF4}"/>
              </a:ext>
            </a:extLst>
          </p:cNvPr>
          <p:cNvPicPr>
            <a:picLocks noChangeAspect="1"/>
          </p:cNvPicPr>
          <p:nvPr/>
        </p:nvPicPr>
        <p:blipFill>
          <a:blip r:embed="rId5"/>
          <a:stretch>
            <a:fillRect/>
          </a:stretch>
        </p:blipFill>
        <p:spPr>
          <a:xfrm>
            <a:off x="160507" y="1351795"/>
            <a:ext cx="3074734" cy="5197326"/>
          </a:xfrm>
          <a:prstGeom prst="rect">
            <a:avLst/>
          </a:prstGeom>
        </p:spPr>
      </p:pic>
    </p:spTree>
    <p:extLst>
      <p:ext uri="{BB962C8B-B14F-4D97-AF65-F5344CB8AC3E}">
        <p14:creationId xmlns:p14="http://schemas.microsoft.com/office/powerpoint/2010/main" val="1447469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BFDFD89-7563-4AD1-8992-A1F798B8E191}"/>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2D4E97D0-AE79-4E6B-945C-07BC6C8A7A9C}"/>
              </a:ext>
            </a:extLst>
          </p:cNvPr>
          <p:cNvSpPr txBox="1">
            <a:spLocks noChangeArrowheads="1"/>
          </p:cNvSpPr>
          <p:nvPr/>
        </p:nvSpPr>
        <p:spPr bwMode="auto">
          <a:xfrm>
            <a:off x="1403629" y="-63885"/>
            <a:ext cx="774037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Gaseous Detector Technologies (I)</a:t>
            </a:r>
            <a:endParaRPr lang="en-GB" sz="2400" b="1" kern="0" dirty="0">
              <a:solidFill>
                <a:srgbClr val="336699"/>
              </a:solidFill>
              <a:effectLst>
                <a:outerShdw blurRad="38100" dist="38100" dir="2700000">
                  <a:srgbClr val="000000"/>
                </a:outerShdw>
              </a:effectLst>
              <a:latin typeface="ArialMT"/>
            </a:endParaRPr>
          </a:p>
        </p:txBody>
      </p:sp>
      <p:pic>
        <p:nvPicPr>
          <p:cNvPr id="4" name="Image 3">
            <a:extLst>
              <a:ext uri="{FF2B5EF4-FFF2-40B4-BE49-F238E27FC236}">
                <a16:creationId xmlns:a16="http://schemas.microsoft.com/office/drawing/2014/main" id="{88122F4F-22F5-488C-B687-348CCAC60CE7}"/>
              </a:ext>
            </a:extLst>
          </p:cNvPr>
          <p:cNvPicPr>
            <a:picLocks noChangeAspect="1"/>
          </p:cNvPicPr>
          <p:nvPr/>
        </p:nvPicPr>
        <p:blipFill>
          <a:blip r:embed="rId3"/>
          <a:stretch>
            <a:fillRect/>
          </a:stretch>
        </p:blipFill>
        <p:spPr>
          <a:xfrm>
            <a:off x="107503" y="957274"/>
            <a:ext cx="3501509" cy="2551378"/>
          </a:xfrm>
          <a:prstGeom prst="rect">
            <a:avLst/>
          </a:prstGeom>
        </p:spPr>
      </p:pic>
      <p:pic>
        <p:nvPicPr>
          <p:cNvPr id="7" name="Image 6">
            <a:extLst>
              <a:ext uri="{FF2B5EF4-FFF2-40B4-BE49-F238E27FC236}">
                <a16:creationId xmlns:a16="http://schemas.microsoft.com/office/drawing/2014/main" id="{84C64659-BBAA-453F-9955-EF54FA96AB7C}"/>
              </a:ext>
            </a:extLst>
          </p:cNvPr>
          <p:cNvPicPr>
            <a:picLocks noChangeAspect="1"/>
          </p:cNvPicPr>
          <p:nvPr/>
        </p:nvPicPr>
        <p:blipFill>
          <a:blip r:embed="rId4"/>
          <a:stretch>
            <a:fillRect/>
          </a:stretch>
        </p:blipFill>
        <p:spPr>
          <a:xfrm>
            <a:off x="3648675" y="944192"/>
            <a:ext cx="5387821" cy="2564460"/>
          </a:xfrm>
          <a:prstGeom prst="rect">
            <a:avLst/>
          </a:prstGeom>
        </p:spPr>
      </p:pic>
      <p:sp>
        <p:nvSpPr>
          <p:cNvPr id="9" name="TextBox 19">
            <a:extLst>
              <a:ext uri="{FF2B5EF4-FFF2-40B4-BE49-F238E27FC236}">
                <a16:creationId xmlns:a16="http://schemas.microsoft.com/office/drawing/2014/main" id="{71B7D2AA-47E1-42E8-B3E3-8A358BB0679F}"/>
              </a:ext>
            </a:extLst>
          </p:cNvPr>
          <p:cNvSpPr txBox="1"/>
          <p:nvPr/>
        </p:nvSpPr>
        <p:spPr>
          <a:xfrm>
            <a:off x="4048544" y="2466567"/>
            <a:ext cx="1752750" cy="307777"/>
          </a:xfrm>
          <a:prstGeom prst="rect">
            <a:avLst/>
          </a:prstGeom>
          <a:solidFill>
            <a:srgbClr val="006600"/>
          </a:solidFill>
        </p:spPr>
        <p:txBody>
          <a:bodyPr wrap="square" rtlCol="0">
            <a:spAutoFit/>
          </a:bodyPr>
          <a:lstStyle/>
          <a:p>
            <a:pPr algn="ctr"/>
            <a:r>
              <a:rPr lang="en-US" sz="1400" b="1" dirty="0">
                <a:solidFill>
                  <a:schemeClr val="bg1"/>
                </a:solidFill>
                <a:latin typeface="ArialMT"/>
              </a:rPr>
              <a:t>Wire Chambers</a:t>
            </a:r>
          </a:p>
        </p:txBody>
      </p:sp>
      <p:pic>
        <p:nvPicPr>
          <p:cNvPr id="11" name="Image 10">
            <a:extLst>
              <a:ext uri="{FF2B5EF4-FFF2-40B4-BE49-F238E27FC236}">
                <a16:creationId xmlns:a16="http://schemas.microsoft.com/office/drawing/2014/main" id="{90ED2DC5-401F-4367-9397-B97C1222FB72}"/>
              </a:ext>
            </a:extLst>
          </p:cNvPr>
          <p:cNvPicPr>
            <a:picLocks noChangeAspect="1"/>
          </p:cNvPicPr>
          <p:nvPr/>
        </p:nvPicPr>
        <p:blipFill>
          <a:blip r:embed="rId5"/>
          <a:stretch>
            <a:fillRect/>
          </a:stretch>
        </p:blipFill>
        <p:spPr>
          <a:xfrm>
            <a:off x="84704" y="944192"/>
            <a:ext cx="3451270" cy="2564460"/>
          </a:xfrm>
          <a:prstGeom prst="rect">
            <a:avLst/>
          </a:prstGeom>
        </p:spPr>
      </p:pic>
      <p:pic>
        <p:nvPicPr>
          <p:cNvPr id="13" name="Image 12">
            <a:extLst>
              <a:ext uri="{FF2B5EF4-FFF2-40B4-BE49-F238E27FC236}">
                <a16:creationId xmlns:a16="http://schemas.microsoft.com/office/drawing/2014/main" id="{8F1F8DBC-A560-49FA-A413-E98C4B851810}"/>
              </a:ext>
            </a:extLst>
          </p:cNvPr>
          <p:cNvPicPr>
            <a:picLocks noChangeAspect="1"/>
          </p:cNvPicPr>
          <p:nvPr/>
        </p:nvPicPr>
        <p:blipFill>
          <a:blip r:embed="rId6"/>
          <a:stretch>
            <a:fillRect/>
          </a:stretch>
        </p:blipFill>
        <p:spPr>
          <a:xfrm>
            <a:off x="5801294" y="3596623"/>
            <a:ext cx="3235202" cy="2543537"/>
          </a:xfrm>
          <a:prstGeom prst="rect">
            <a:avLst/>
          </a:prstGeom>
        </p:spPr>
      </p:pic>
      <p:pic>
        <p:nvPicPr>
          <p:cNvPr id="14" name="pasted-movie.png" descr="pasted-movie.png">
            <a:extLst>
              <a:ext uri="{FF2B5EF4-FFF2-40B4-BE49-F238E27FC236}">
                <a16:creationId xmlns:a16="http://schemas.microsoft.com/office/drawing/2014/main" id="{B76B40FF-BF6A-4ED6-A9EF-03F407C03FAA}"/>
              </a:ext>
            </a:extLst>
          </p:cNvPr>
          <p:cNvPicPr>
            <a:picLocks noChangeAspect="1"/>
          </p:cNvPicPr>
          <p:nvPr/>
        </p:nvPicPr>
        <p:blipFill>
          <a:blip r:embed="rId7"/>
          <a:stretch>
            <a:fillRect/>
          </a:stretch>
        </p:blipFill>
        <p:spPr>
          <a:xfrm>
            <a:off x="35421" y="3596623"/>
            <a:ext cx="4870180" cy="2567016"/>
          </a:xfrm>
          <a:prstGeom prst="rect">
            <a:avLst/>
          </a:prstGeom>
          <a:ln w="12700">
            <a:miter lim="400000"/>
          </a:ln>
        </p:spPr>
      </p:pic>
      <p:pic>
        <p:nvPicPr>
          <p:cNvPr id="12" name="Image 11">
            <a:extLst>
              <a:ext uri="{FF2B5EF4-FFF2-40B4-BE49-F238E27FC236}">
                <a16:creationId xmlns:a16="http://schemas.microsoft.com/office/drawing/2014/main" id="{C0BFEF40-C6DE-4B80-BEB9-3B5196B1AB98}"/>
              </a:ext>
            </a:extLst>
          </p:cNvPr>
          <p:cNvPicPr>
            <a:picLocks noChangeAspect="1"/>
          </p:cNvPicPr>
          <p:nvPr/>
        </p:nvPicPr>
        <p:blipFill>
          <a:blip r:embed="rId8"/>
          <a:stretch>
            <a:fillRect/>
          </a:stretch>
        </p:blipFill>
        <p:spPr>
          <a:xfrm>
            <a:off x="2608650" y="3600843"/>
            <a:ext cx="3192644" cy="2534143"/>
          </a:xfrm>
          <a:prstGeom prst="rect">
            <a:avLst/>
          </a:prstGeom>
        </p:spPr>
      </p:pic>
      <p:sp>
        <p:nvSpPr>
          <p:cNvPr id="15" name="TextBox 19">
            <a:extLst>
              <a:ext uri="{FF2B5EF4-FFF2-40B4-BE49-F238E27FC236}">
                <a16:creationId xmlns:a16="http://schemas.microsoft.com/office/drawing/2014/main" id="{1178CAA4-D3FC-4F6E-BA7F-2379924B5C11}"/>
              </a:ext>
            </a:extLst>
          </p:cNvPr>
          <p:cNvSpPr txBox="1"/>
          <p:nvPr/>
        </p:nvSpPr>
        <p:spPr>
          <a:xfrm>
            <a:off x="3609012" y="4554270"/>
            <a:ext cx="2056591" cy="307777"/>
          </a:xfrm>
          <a:prstGeom prst="rect">
            <a:avLst/>
          </a:prstGeom>
          <a:solidFill>
            <a:srgbClr val="006600"/>
          </a:solidFill>
        </p:spPr>
        <p:txBody>
          <a:bodyPr wrap="square" rtlCol="0">
            <a:spAutoFit/>
          </a:bodyPr>
          <a:lstStyle/>
          <a:p>
            <a:pPr algn="ctr"/>
            <a:r>
              <a:rPr lang="en-US" sz="1400" b="1" dirty="0">
                <a:solidFill>
                  <a:schemeClr val="bg1"/>
                </a:solidFill>
                <a:latin typeface="ArialMT"/>
              </a:rPr>
              <a:t>Drift Chambers &amp; TPC</a:t>
            </a:r>
          </a:p>
        </p:txBody>
      </p:sp>
      <p:sp>
        <p:nvSpPr>
          <p:cNvPr id="16" name="TextBox 19">
            <a:extLst>
              <a:ext uri="{FF2B5EF4-FFF2-40B4-BE49-F238E27FC236}">
                <a16:creationId xmlns:a16="http://schemas.microsoft.com/office/drawing/2014/main" id="{B0128D3C-5D7D-4FDD-ACBA-ECCB00474042}"/>
              </a:ext>
            </a:extLst>
          </p:cNvPr>
          <p:cNvSpPr txBox="1"/>
          <p:nvPr/>
        </p:nvSpPr>
        <p:spPr>
          <a:xfrm>
            <a:off x="6979953" y="4602289"/>
            <a:ext cx="1512942" cy="307777"/>
          </a:xfrm>
          <a:prstGeom prst="rect">
            <a:avLst/>
          </a:prstGeom>
          <a:solidFill>
            <a:srgbClr val="006600"/>
          </a:solidFill>
        </p:spPr>
        <p:txBody>
          <a:bodyPr wrap="square" rtlCol="0">
            <a:spAutoFit/>
          </a:bodyPr>
          <a:lstStyle/>
          <a:p>
            <a:pPr algn="ctr"/>
            <a:r>
              <a:rPr lang="en-US" sz="1400" b="1" dirty="0">
                <a:solidFill>
                  <a:schemeClr val="bg1"/>
                </a:solidFill>
                <a:latin typeface="ArialMT"/>
              </a:rPr>
              <a:t>TRD &amp; RICH</a:t>
            </a:r>
          </a:p>
        </p:txBody>
      </p:sp>
      <p:sp>
        <p:nvSpPr>
          <p:cNvPr id="17" name="ZoneTexte 16">
            <a:extLst>
              <a:ext uri="{FF2B5EF4-FFF2-40B4-BE49-F238E27FC236}">
                <a16:creationId xmlns:a16="http://schemas.microsoft.com/office/drawing/2014/main" id="{8F049F88-5634-4B67-AA1A-30E471DA3D16}"/>
              </a:ext>
            </a:extLst>
          </p:cNvPr>
          <p:cNvSpPr txBox="1"/>
          <p:nvPr/>
        </p:nvSpPr>
        <p:spPr>
          <a:xfrm>
            <a:off x="0" y="6165304"/>
            <a:ext cx="9036496" cy="646331"/>
          </a:xfrm>
          <a:prstGeom prst="rect">
            <a:avLst/>
          </a:prstGeom>
          <a:noFill/>
        </p:spPr>
        <p:txBody>
          <a:bodyPr wrap="square">
            <a:spAutoFit/>
          </a:bodyPr>
          <a:lstStyle/>
          <a:p>
            <a:pPr algn="ctr"/>
            <a:r>
              <a:rPr lang="en-US" b="1" i="1" dirty="0">
                <a:solidFill>
                  <a:srgbClr val="FFFF00"/>
                </a:solidFill>
                <a:latin typeface="Arial" panose="020B0604020202020204" pitchFamily="34" charset="0"/>
                <a:cs typeface="Arial" panose="020B0604020202020204" pitchFamily="34" charset="0"/>
              </a:rPr>
              <a:t>2024 - 2026: Seamless integration of ALL gaseous detector </a:t>
            </a:r>
            <a:r>
              <a:rPr lang="en-US" b="1" i="1" dirty="0">
                <a:solidFill>
                  <a:schemeClr val="bg1"/>
                </a:solidFill>
                <a:latin typeface="Arial" panose="020B0604020202020204" pitchFamily="34" charset="0"/>
                <a:cs typeface="Arial" panose="020B0604020202020204" pitchFamily="34" charset="0"/>
              </a:rPr>
              <a:t>technologies </a:t>
            </a:r>
            <a:br>
              <a:rPr lang="en-US" b="1" i="1" dirty="0">
                <a:solidFill>
                  <a:schemeClr val="bg1"/>
                </a:solidFill>
                <a:latin typeface="Arial" panose="020B0604020202020204" pitchFamily="34" charset="0"/>
                <a:cs typeface="Arial" panose="020B0604020202020204" pitchFamily="34" charset="0"/>
              </a:rPr>
            </a:br>
            <a:r>
              <a:rPr lang="en-US" b="1" i="1" dirty="0">
                <a:solidFill>
                  <a:schemeClr val="bg1"/>
                </a:solidFill>
                <a:latin typeface="Arial" panose="020B0604020202020204" pitchFamily="34" charset="0"/>
                <a:cs typeface="Arial" panose="020B0604020202020204" pitchFamily="34" charset="0"/>
              </a:rPr>
              <a:t>into </a:t>
            </a:r>
            <a:r>
              <a:rPr lang="en-US" b="1" i="1" dirty="0">
                <a:solidFill>
                  <a:srgbClr val="FFFF00"/>
                </a:solidFill>
                <a:latin typeface="Arial" panose="020B0604020202020204" pitchFamily="34" charset="0"/>
                <a:cs typeface="Arial" panose="020B0604020202020204" pitchFamily="34" charset="0"/>
              </a:rPr>
              <a:t>single collaborative effort </a:t>
            </a:r>
            <a:r>
              <a:rPr lang="en-US" b="1" i="1" dirty="0">
                <a:solidFill>
                  <a:schemeClr val="bg1"/>
                </a:solidFill>
                <a:latin typeface="Arial" panose="020B0604020202020204" pitchFamily="34" charset="0"/>
                <a:cs typeface="Arial" panose="020B0604020202020204" pitchFamily="34" charset="0"/>
              </a:rPr>
              <a:t>(MWPC / Drift / TPC / MPGD / RPC)</a:t>
            </a:r>
          </a:p>
        </p:txBody>
      </p:sp>
      <p:sp>
        <p:nvSpPr>
          <p:cNvPr id="18" name="TextBox 19">
            <a:extLst>
              <a:ext uri="{FF2B5EF4-FFF2-40B4-BE49-F238E27FC236}">
                <a16:creationId xmlns:a16="http://schemas.microsoft.com/office/drawing/2014/main" id="{E2E5406A-6268-494D-B326-D1BEE8727D3F}"/>
              </a:ext>
            </a:extLst>
          </p:cNvPr>
          <p:cNvSpPr txBox="1"/>
          <p:nvPr/>
        </p:nvSpPr>
        <p:spPr>
          <a:xfrm>
            <a:off x="603321" y="4079069"/>
            <a:ext cx="1867190" cy="523220"/>
          </a:xfrm>
          <a:prstGeom prst="rect">
            <a:avLst/>
          </a:prstGeom>
          <a:solidFill>
            <a:srgbClr val="006600"/>
          </a:solidFill>
        </p:spPr>
        <p:txBody>
          <a:bodyPr wrap="square" rtlCol="0">
            <a:spAutoFit/>
          </a:bodyPr>
          <a:lstStyle/>
          <a:p>
            <a:pPr algn="ctr"/>
            <a:r>
              <a:rPr lang="en-US" sz="1400" b="1" dirty="0">
                <a:solidFill>
                  <a:schemeClr val="bg1"/>
                </a:solidFill>
                <a:latin typeface="ArialMT"/>
              </a:rPr>
              <a:t>Resistive Parallel </a:t>
            </a:r>
            <a:br>
              <a:rPr lang="en-US" sz="1400" b="1" dirty="0">
                <a:solidFill>
                  <a:schemeClr val="bg1"/>
                </a:solidFill>
                <a:latin typeface="ArialMT"/>
              </a:rPr>
            </a:br>
            <a:r>
              <a:rPr lang="en-US" sz="1400" b="1" dirty="0">
                <a:solidFill>
                  <a:schemeClr val="bg1"/>
                </a:solidFill>
                <a:latin typeface="ArialMT"/>
              </a:rPr>
              <a:t>Plates </a:t>
            </a:r>
          </a:p>
        </p:txBody>
      </p:sp>
      <p:sp>
        <p:nvSpPr>
          <p:cNvPr id="19" name="ZoneTexte 18">
            <a:extLst>
              <a:ext uri="{FF2B5EF4-FFF2-40B4-BE49-F238E27FC236}">
                <a16:creationId xmlns:a16="http://schemas.microsoft.com/office/drawing/2014/main" id="{5C387A6F-2488-4722-BF8A-A310AED6DB0C}"/>
              </a:ext>
            </a:extLst>
          </p:cNvPr>
          <p:cNvSpPr txBox="1"/>
          <p:nvPr/>
        </p:nvSpPr>
        <p:spPr>
          <a:xfrm>
            <a:off x="407847" y="540609"/>
            <a:ext cx="8328306" cy="338554"/>
          </a:xfrm>
          <a:prstGeom prst="rect">
            <a:avLst/>
          </a:prstGeom>
          <a:noFill/>
        </p:spPr>
        <p:txBody>
          <a:bodyPr wrap="none" rtlCol="0">
            <a:spAutoFit/>
          </a:bodyPr>
          <a:lstStyle/>
          <a:p>
            <a:r>
              <a:rPr lang="en-US" sz="1600" b="1" i="1" dirty="0">
                <a:solidFill>
                  <a:schemeClr val="bg1"/>
                </a:solidFill>
                <a:latin typeface="ArialMT"/>
              </a:rPr>
              <a:t>R&amp;D on new technologies, architectures, resistive materials, stability, upscaling, …</a:t>
            </a:r>
            <a:endParaRPr lang="fr-FR" b="1" i="1" dirty="0">
              <a:solidFill>
                <a:schemeClr val="bg1"/>
              </a:solidFill>
              <a:latin typeface="ArialMT"/>
            </a:endParaRPr>
          </a:p>
        </p:txBody>
      </p:sp>
    </p:spTree>
    <p:extLst>
      <p:ext uri="{BB962C8B-B14F-4D97-AF65-F5344CB8AC3E}">
        <p14:creationId xmlns:p14="http://schemas.microsoft.com/office/powerpoint/2010/main" val="737160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3DEF99D-637C-4FDC-BC22-25D38D4F25B3}"/>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962C847A-5AD3-4573-BFC7-C77813820BFB}"/>
              </a:ext>
            </a:extLst>
          </p:cNvPr>
          <p:cNvSpPr txBox="1">
            <a:spLocks noChangeArrowheads="1"/>
          </p:cNvSpPr>
          <p:nvPr/>
        </p:nvSpPr>
        <p:spPr bwMode="auto">
          <a:xfrm>
            <a:off x="1331640" y="-65112"/>
            <a:ext cx="655272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Gaseous Detector Technologies (II)</a:t>
            </a:r>
            <a:endParaRPr lang="en-GB" sz="2400" b="1" kern="0" dirty="0">
              <a:solidFill>
                <a:srgbClr val="336699"/>
              </a:solidFill>
              <a:effectLst>
                <a:outerShdw blurRad="38100" dist="38100" dir="2700000">
                  <a:srgbClr val="000000"/>
                </a:outerShdw>
              </a:effectLst>
              <a:latin typeface="ArialMT"/>
            </a:endParaRPr>
          </a:p>
        </p:txBody>
      </p:sp>
      <p:sp>
        <p:nvSpPr>
          <p:cNvPr id="5" name="Rectangle 4">
            <a:extLst>
              <a:ext uri="{FF2B5EF4-FFF2-40B4-BE49-F238E27FC236}">
                <a16:creationId xmlns:a16="http://schemas.microsoft.com/office/drawing/2014/main" id="{0E270181-F160-41ED-9B2B-A3F5D78B4EB6}"/>
              </a:ext>
            </a:extLst>
          </p:cNvPr>
          <p:cNvSpPr/>
          <p:nvPr/>
        </p:nvSpPr>
        <p:spPr>
          <a:xfrm>
            <a:off x="4735363" y="3703290"/>
            <a:ext cx="4408637" cy="3154710"/>
          </a:xfrm>
          <a:prstGeom prst="rect">
            <a:avLst/>
          </a:prstGeom>
        </p:spPr>
        <p:txBody>
          <a:bodyPr wrap="square">
            <a:spAutoFit/>
          </a:bodyPr>
          <a:lstStyle/>
          <a:p>
            <a:endParaRPr lang="en-US" sz="1200" b="1" dirty="0">
              <a:solidFill>
                <a:srgbClr val="FF0000"/>
              </a:solidFill>
              <a:latin typeface="ArialMT"/>
            </a:endParaRPr>
          </a:p>
          <a:p>
            <a:pPr marL="285750" indent="-285750">
              <a:buFontTx/>
              <a:buChar char="-"/>
            </a:pPr>
            <a:r>
              <a:rPr lang="en-US" sz="1100" b="1" i="1" dirty="0">
                <a:solidFill>
                  <a:srgbClr val="FFFF00"/>
                </a:solidFill>
                <a:latin typeface="ArialMT"/>
              </a:rPr>
              <a:t>MPGD: </a:t>
            </a:r>
            <a:r>
              <a:rPr lang="en-US" sz="1100" b="1" i="1" dirty="0">
                <a:solidFill>
                  <a:schemeClr val="bg1"/>
                </a:solidFill>
                <a:latin typeface="ArialMT"/>
              </a:rPr>
              <a:t>the main challenges remain large areas, high rates, precise timing capabilities, and stable discharge-free operation</a:t>
            </a:r>
          </a:p>
          <a:p>
            <a:pPr marL="285750" indent="-285750">
              <a:buFontTx/>
              <a:buChar char="-"/>
            </a:pPr>
            <a:endParaRPr lang="en-US" sz="1100" b="1" i="1" dirty="0">
              <a:solidFill>
                <a:schemeClr val="bg1"/>
              </a:solidFill>
              <a:latin typeface="ArialMT"/>
            </a:endParaRPr>
          </a:p>
          <a:p>
            <a:pPr marL="285750" indent="-285750">
              <a:buFontTx/>
              <a:buChar char="-"/>
            </a:pPr>
            <a:r>
              <a:rPr lang="en-US" sz="1100" b="1" i="1" dirty="0">
                <a:solidFill>
                  <a:srgbClr val="FFFF00"/>
                </a:solidFill>
                <a:latin typeface="ArialMT"/>
              </a:rPr>
              <a:t>RPC: </a:t>
            </a:r>
            <a:r>
              <a:rPr lang="en-US" sz="1100" b="1" i="1" dirty="0">
                <a:solidFill>
                  <a:schemeClr val="bg1"/>
                </a:solidFill>
                <a:latin typeface="ArialMT"/>
              </a:rPr>
              <a:t>focus stays on improving high-rate and precise timing capabilities, uniform detector response, and mechanical compactness. </a:t>
            </a:r>
          </a:p>
          <a:p>
            <a:pPr marL="285750" indent="-285750">
              <a:buFontTx/>
              <a:buChar char="-"/>
            </a:pPr>
            <a:endParaRPr lang="en-US" sz="1100" b="1" i="1" dirty="0">
              <a:solidFill>
                <a:schemeClr val="bg1"/>
              </a:solidFill>
              <a:latin typeface="ArialMT"/>
            </a:endParaRPr>
          </a:p>
          <a:p>
            <a:pPr marL="285750" indent="-285750">
              <a:buFontTx/>
              <a:buChar char="-"/>
            </a:pPr>
            <a:r>
              <a:rPr lang="en-US" sz="1100" b="1" i="1" dirty="0">
                <a:solidFill>
                  <a:srgbClr val="FFFF00"/>
                </a:solidFill>
                <a:latin typeface="ArialMT"/>
              </a:rPr>
              <a:t>Straw tubes:  </a:t>
            </a:r>
            <a:r>
              <a:rPr lang="en-US" sz="1100" b="1" i="1" dirty="0">
                <a:solidFill>
                  <a:schemeClr val="bg1"/>
                </a:solidFill>
                <a:latin typeface="ArialMT"/>
              </a:rPr>
              <a:t>requirements include extended length and smaller diameter, low material budget, and operation in a highly challenging radiation environment.</a:t>
            </a:r>
          </a:p>
          <a:p>
            <a:pPr marL="285750" indent="-285750">
              <a:buFontTx/>
              <a:buChar char="-"/>
            </a:pPr>
            <a:endParaRPr lang="en-US" sz="1100" b="1" i="1" dirty="0">
              <a:solidFill>
                <a:schemeClr val="bg1"/>
              </a:solidFill>
              <a:latin typeface="ArialMT"/>
            </a:endParaRPr>
          </a:p>
          <a:p>
            <a:pPr marL="285750" indent="-285750">
              <a:buFontTx/>
              <a:buChar char="-"/>
            </a:pPr>
            <a:r>
              <a:rPr lang="en-US" sz="1100" b="1" i="1" dirty="0">
                <a:solidFill>
                  <a:srgbClr val="FFFF00"/>
                </a:solidFill>
                <a:latin typeface="ArialMT"/>
              </a:rPr>
              <a:t>Large-volume Drift chamber </a:t>
            </a:r>
            <a:r>
              <a:rPr lang="en-US" sz="1100" b="1" i="1" dirty="0">
                <a:solidFill>
                  <a:schemeClr val="bg1"/>
                </a:solidFill>
                <a:latin typeface="ArialMT"/>
              </a:rPr>
              <a:t>with a reduced material budget in a high-rate environment requires searching for new materials. Avalanche-induced Ion Back Flow (IBF) remains the primary challenge for TPC applications in future facilities.</a:t>
            </a:r>
            <a:endParaRPr lang="fr-FR" sz="1100" b="1" i="1" dirty="0">
              <a:solidFill>
                <a:schemeClr val="bg1"/>
              </a:solidFill>
              <a:latin typeface="ArialMT"/>
            </a:endParaRPr>
          </a:p>
        </p:txBody>
      </p:sp>
      <p:sp>
        <p:nvSpPr>
          <p:cNvPr id="6" name="ZoneTexte 5">
            <a:extLst>
              <a:ext uri="{FF2B5EF4-FFF2-40B4-BE49-F238E27FC236}">
                <a16:creationId xmlns:a16="http://schemas.microsoft.com/office/drawing/2014/main" id="{FA542CE4-7C5C-46CD-B2DF-D615489BD13E}"/>
              </a:ext>
            </a:extLst>
          </p:cNvPr>
          <p:cNvSpPr txBox="1"/>
          <p:nvPr/>
        </p:nvSpPr>
        <p:spPr>
          <a:xfrm>
            <a:off x="179512" y="548680"/>
            <a:ext cx="4485382" cy="1141146"/>
          </a:xfrm>
          <a:prstGeom prst="rect">
            <a:avLst/>
          </a:prstGeom>
          <a:noFill/>
        </p:spPr>
        <p:txBody>
          <a:bodyPr wrap="square">
            <a:spAutoFit/>
          </a:bodyPr>
          <a:lstStyle/>
          <a:p>
            <a:pPr>
              <a:lnSpc>
                <a:spcPct val="120000"/>
              </a:lnSpc>
              <a:spcBef>
                <a:spcPts val="300"/>
              </a:spcBef>
            </a:pPr>
            <a:r>
              <a:rPr lang="en-US" sz="1400" b="1" i="1" dirty="0">
                <a:solidFill>
                  <a:schemeClr val="bg1"/>
                </a:solidFill>
                <a:latin typeface="ArialMT"/>
              </a:rPr>
              <a:t>Primary choice for </a:t>
            </a:r>
            <a:r>
              <a:rPr lang="en-US" sz="1400" b="1" i="1" u="sng" dirty="0">
                <a:solidFill>
                  <a:schemeClr val="bg1"/>
                </a:solidFill>
                <a:latin typeface="ArialMT"/>
              </a:rPr>
              <a:t>large-area coverage with low material budget &amp; dE/dx &amp; </a:t>
            </a:r>
            <a:r>
              <a:rPr lang="en-US" sz="1400" b="1" i="1" u="sng" dirty="0" err="1">
                <a:solidFill>
                  <a:schemeClr val="bg1"/>
                </a:solidFill>
                <a:latin typeface="ArialMT"/>
              </a:rPr>
              <a:t>ToF</a:t>
            </a:r>
            <a:r>
              <a:rPr lang="en-US" sz="1400" b="1" i="1" u="sng" dirty="0">
                <a:solidFill>
                  <a:schemeClr val="bg1"/>
                </a:solidFill>
                <a:latin typeface="ArialMT"/>
              </a:rPr>
              <a:t> </a:t>
            </a:r>
            <a:r>
              <a:rPr lang="en-US" sz="1400" b="1" i="1" dirty="0">
                <a:solidFill>
                  <a:schemeClr val="bg1"/>
                </a:solidFill>
                <a:latin typeface="ArialMT"/>
              </a:rPr>
              <a:t>functionality</a:t>
            </a:r>
          </a:p>
          <a:p>
            <a:pPr marL="0" indent="0">
              <a:lnSpc>
                <a:spcPct val="120000"/>
              </a:lnSpc>
              <a:spcBef>
                <a:spcPts val="300"/>
              </a:spcBef>
              <a:buNone/>
            </a:pPr>
            <a:r>
              <a:rPr lang="en-US" sz="1400" b="1" i="1" dirty="0">
                <a:solidFill>
                  <a:srgbClr val="FFFF00"/>
                </a:solidFill>
                <a:latin typeface="ArialMT"/>
              </a:rPr>
              <a:t>  -  Several Higgs Factory concepts use gas  detectors for the main tracker &amp; muon systems</a:t>
            </a:r>
          </a:p>
        </p:txBody>
      </p:sp>
      <p:pic>
        <p:nvPicPr>
          <p:cNvPr id="7" name="Image 6">
            <a:extLst>
              <a:ext uri="{FF2B5EF4-FFF2-40B4-BE49-F238E27FC236}">
                <a16:creationId xmlns:a16="http://schemas.microsoft.com/office/drawing/2014/main" id="{10BA15B7-42B6-407E-9D73-0E6E80CDD95C}"/>
              </a:ext>
            </a:extLst>
          </p:cNvPr>
          <p:cNvPicPr>
            <a:picLocks noChangeAspect="1"/>
          </p:cNvPicPr>
          <p:nvPr/>
        </p:nvPicPr>
        <p:blipFill>
          <a:blip r:embed="rId3"/>
          <a:stretch>
            <a:fillRect/>
          </a:stretch>
        </p:blipFill>
        <p:spPr>
          <a:xfrm>
            <a:off x="4753880" y="548680"/>
            <a:ext cx="4301135" cy="2952328"/>
          </a:xfrm>
          <a:prstGeom prst="rect">
            <a:avLst/>
          </a:prstGeom>
        </p:spPr>
      </p:pic>
      <p:sp>
        <p:nvSpPr>
          <p:cNvPr id="9" name="Inhaltsplatzhalter 2">
            <a:extLst>
              <a:ext uri="{FF2B5EF4-FFF2-40B4-BE49-F238E27FC236}">
                <a16:creationId xmlns:a16="http://schemas.microsoft.com/office/drawing/2014/main" id="{FBA554FA-A3DD-4857-BD92-6AA173E8E5E1}"/>
              </a:ext>
            </a:extLst>
          </p:cNvPr>
          <p:cNvSpPr txBox="1">
            <a:spLocks/>
          </p:cNvSpPr>
          <p:nvPr/>
        </p:nvSpPr>
        <p:spPr>
          <a:xfrm>
            <a:off x="234956" y="1773435"/>
            <a:ext cx="4429937" cy="323974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300"/>
              </a:spcBef>
              <a:buFont typeface="Arial" panose="020B0604020202020204" pitchFamily="34" charset="0"/>
              <a:buNone/>
            </a:pPr>
            <a:r>
              <a:rPr lang="en-US" sz="1323" b="1" i="1" dirty="0">
                <a:solidFill>
                  <a:srgbClr val="FFFF00"/>
                </a:solidFill>
                <a:latin typeface="ArialMT"/>
              </a:rPr>
              <a:t>R&amp;D Challenges:</a:t>
            </a:r>
          </a:p>
          <a:p>
            <a:pPr>
              <a:lnSpc>
                <a:spcPct val="120000"/>
              </a:lnSpc>
              <a:spcBef>
                <a:spcPts val="300"/>
              </a:spcBef>
            </a:pPr>
            <a:r>
              <a:rPr lang="en-US" sz="1323" b="1" i="1" dirty="0">
                <a:solidFill>
                  <a:srgbClr val="FFFF00"/>
                </a:solidFill>
                <a:latin typeface="ArialMT"/>
              </a:rPr>
              <a:t>High rates: </a:t>
            </a:r>
            <a:r>
              <a:rPr lang="en-US" sz="1323" dirty="0">
                <a:solidFill>
                  <a:schemeClr val="bg1"/>
                </a:solidFill>
                <a:latin typeface="ArialMT"/>
              </a:rPr>
              <a:t>reduce ion back drift</a:t>
            </a:r>
          </a:p>
          <a:p>
            <a:pPr>
              <a:lnSpc>
                <a:spcPct val="120000"/>
              </a:lnSpc>
              <a:spcBef>
                <a:spcPts val="300"/>
              </a:spcBef>
            </a:pPr>
            <a:r>
              <a:rPr lang="en-US" sz="1323" b="1" i="1" dirty="0">
                <a:solidFill>
                  <a:srgbClr val="FFFF00"/>
                </a:solidFill>
                <a:latin typeface="ArialMT"/>
              </a:rPr>
              <a:t>Reduce aging </a:t>
            </a:r>
            <a:r>
              <a:rPr lang="en-US" sz="1323" dirty="0">
                <a:solidFill>
                  <a:schemeClr val="bg1"/>
                </a:solidFill>
                <a:latin typeface="ArialMT"/>
              </a:rPr>
              <a:t>and radiation hardness</a:t>
            </a:r>
          </a:p>
          <a:p>
            <a:pPr>
              <a:lnSpc>
                <a:spcPct val="120000"/>
              </a:lnSpc>
              <a:spcBef>
                <a:spcPts val="300"/>
              </a:spcBef>
            </a:pPr>
            <a:r>
              <a:rPr lang="en-US" sz="1323" b="1" i="1" dirty="0">
                <a:solidFill>
                  <a:srgbClr val="FFFF00"/>
                </a:solidFill>
                <a:latin typeface="ArialMT"/>
              </a:rPr>
              <a:t>Fast Timing: </a:t>
            </a:r>
            <a:r>
              <a:rPr lang="en-US" sz="1323" dirty="0">
                <a:solidFill>
                  <a:schemeClr val="bg1"/>
                </a:solidFill>
                <a:latin typeface="ArialMT"/>
              </a:rPr>
              <a:t>Multi-Gap RPCs: achieved ~60ps time resolution (ALICE TOF Detector, </a:t>
            </a:r>
            <a:r>
              <a:rPr lang="en-US" sz="1323" dirty="0" err="1">
                <a:solidFill>
                  <a:schemeClr val="bg1"/>
                </a:solidFill>
                <a:latin typeface="ArialMT"/>
              </a:rPr>
              <a:t>Z.Liu</a:t>
            </a:r>
            <a:r>
              <a:rPr lang="en-US" sz="1323" dirty="0">
                <a:solidFill>
                  <a:schemeClr val="bg1"/>
                </a:solidFill>
                <a:latin typeface="ArialMT"/>
              </a:rPr>
              <a:t>, NIM A927 (2019) 396), Micromegas with timing (PICOSEC concept): 25ps</a:t>
            </a:r>
          </a:p>
          <a:p>
            <a:pPr>
              <a:lnSpc>
                <a:spcPct val="120000"/>
              </a:lnSpc>
              <a:spcBef>
                <a:spcPts val="300"/>
              </a:spcBef>
            </a:pPr>
            <a:r>
              <a:rPr lang="en-US" sz="1323" b="1" i="1" dirty="0">
                <a:solidFill>
                  <a:srgbClr val="FFFF00"/>
                </a:solidFill>
                <a:latin typeface="ArialMT"/>
              </a:rPr>
              <a:t>Eco-friendly gas mixtures: </a:t>
            </a:r>
            <a:r>
              <a:rPr lang="en-US" sz="1323" dirty="0">
                <a:solidFill>
                  <a:schemeClr val="bg1"/>
                </a:solidFill>
                <a:latin typeface="ArialMT"/>
              </a:rPr>
              <a:t>with lower Global Warming Potential (GWP)</a:t>
            </a:r>
            <a:r>
              <a:rPr lang="en-US" sz="1323" b="1" dirty="0">
                <a:solidFill>
                  <a:schemeClr val="bg1"/>
                </a:solidFill>
                <a:latin typeface="ArialMT"/>
              </a:rPr>
              <a:t>: </a:t>
            </a:r>
            <a:r>
              <a:rPr lang="en-US" sz="1323" dirty="0">
                <a:solidFill>
                  <a:schemeClr val="bg1"/>
                </a:solidFill>
                <a:latin typeface="ArialMT"/>
              </a:rPr>
              <a:t>92% of CERN emissions related to LHC experiments </a:t>
            </a:r>
            <a:endParaRPr lang="en-US" sz="1323" dirty="0">
              <a:solidFill>
                <a:schemeClr val="bg1"/>
              </a:solidFill>
              <a:latin typeface="ArialMT"/>
              <a:sym typeface="Wingdings" pitchFamily="2" charset="2"/>
            </a:endParaRPr>
          </a:p>
          <a:p>
            <a:pPr>
              <a:lnSpc>
                <a:spcPct val="120000"/>
              </a:lnSpc>
              <a:spcBef>
                <a:spcPts val="300"/>
              </a:spcBef>
            </a:pPr>
            <a:r>
              <a:rPr lang="en-US" sz="1323" b="1" i="1" dirty="0">
                <a:solidFill>
                  <a:srgbClr val="FFFF00"/>
                </a:solidFill>
                <a:latin typeface="ArialMT"/>
              </a:rPr>
              <a:t>Common readout system SRS </a:t>
            </a:r>
            <a:r>
              <a:rPr lang="en-US" sz="1323" dirty="0">
                <a:solidFill>
                  <a:schemeClr val="bg1"/>
                </a:solidFill>
                <a:latin typeface="ArialMT"/>
              </a:rPr>
              <a:t>for Gas Detectors</a:t>
            </a:r>
          </a:p>
        </p:txBody>
      </p:sp>
      <p:sp>
        <p:nvSpPr>
          <p:cNvPr id="14" name="Inhaltsplatzhalter 2">
            <a:extLst>
              <a:ext uri="{FF2B5EF4-FFF2-40B4-BE49-F238E27FC236}">
                <a16:creationId xmlns:a16="http://schemas.microsoft.com/office/drawing/2014/main" id="{96F048ED-D85C-45BC-ABB1-61AE97AEF054}"/>
              </a:ext>
            </a:extLst>
          </p:cNvPr>
          <p:cNvSpPr txBox="1">
            <a:spLocks/>
          </p:cNvSpPr>
          <p:nvPr/>
        </p:nvSpPr>
        <p:spPr>
          <a:xfrm>
            <a:off x="6158543" y="3566120"/>
            <a:ext cx="1725825" cy="54037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300"/>
              </a:spcBef>
              <a:buFont typeface="Arial" panose="020B0604020202020204" pitchFamily="34" charset="0"/>
              <a:buNone/>
            </a:pPr>
            <a:r>
              <a:rPr lang="en-US" sz="1400" b="1" i="1" dirty="0">
                <a:solidFill>
                  <a:srgbClr val="FFFF00"/>
                </a:solidFill>
                <a:latin typeface="ArialMT"/>
              </a:rPr>
              <a:t>Common Issues:</a:t>
            </a:r>
            <a:endParaRPr lang="en-US" sz="1400" dirty="0">
              <a:solidFill>
                <a:schemeClr val="bg1"/>
              </a:solidFill>
              <a:latin typeface="ArialMT"/>
            </a:endParaRPr>
          </a:p>
        </p:txBody>
      </p:sp>
      <p:pic>
        <p:nvPicPr>
          <p:cNvPr id="16" name="Image 15">
            <a:extLst>
              <a:ext uri="{FF2B5EF4-FFF2-40B4-BE49-F238E27FC236}">
                <a16:creationId xmlns:a16="http://schemas.microsoft.com/office/drawing/2014/main" id="{A269665C-CD47-4791-9783-3C98164B0AD1}"/>
              </a:ext>
            </a:extLst>
          </p:cNvPr>
          <p:cNvPicPr>
            <a:picLocks noChangeAspect="1"/>
          </p:cNvPicPr>
          <p:nvPr/>
        </p:nvPicPr>
        <p:blipFill>
          <a:blip r:embed="rId4"/>
          <a:stretch>
            <a:fillRect/>
          </a:stretch>
        </p:blipFill>
        <p:spPr>
          <a:xfrm>
            <a:off x="755576" y="4725144"/>
            <a:ext cx="3653062" cy="2007687"/>
          </a:xfrm>
          <a:prstGeom prst="rect">
            <a:avLst/>
          </a:prstGeom>
        </p:spPr>
      </p:pic>
    </p:spTree>
    <p:extLst>
      <p:ext uri="{BB962C8B-B14F-4D97-AF65-F5344CB8AC3E}">
        <p14:creationId xmlns:p14="http://schemas.microsoft.com/office/powerpoint/2010/main" val="17031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2AB2624-D430-4CC5-9799-4FE9304629ED}"/>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E25D765C-7CB0-4471-ADB6-F9B934A7628C}"/>
              </a:ext>
            </a:extLst>
          </p:cNvPr>
          <p:cNvSpPr txBox="1">
            <a:spLocks noChangeArrowheads="1"/>
          </p:cNvSpPr>
          <p:nvPr/>
        </p:nvSpPr>
        <p:spPr bwMode="auto">
          <a:xfrm>
            <a:off x="1499348" y="-63303"/>
            <a:ext cx="6145303"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WG3: Eco-Friendly Gaseous Detectors</a:t>
            </a:r>
            <a:endParaRPr lang="en-GB" sz="2400" b="1" kern="0" dirty="0">
              <a:solidFill>
                <a:srgbClr val="336699"/>
              </a:solidFill>
              <a:effectLst>
                <a:outerShdw blurRad="38100" dist="38100" dir="2700000">
                  <a:srgbClr val="000000"/>
                </a:outerShdw>
              </a:effectLst>
              <a:latin typeface="ArialMT"/>
            </a:endParaRPr>
          </a:p>
        </p:txBody>
      </p:sp>
      <p:sp>
        <p:nvSpPr>
          <p:cNvPr id="10" name="Some gaseous muon detectors use non-eco-friedly fluorinated gases (F-gases)…">
            <a:extLst>
              <a:ext uri="{FF2B5EF4-FFF2-40B4-BE49-F238E27FC236}">
                <a16:creationId xmlns:a16="http://schemas.microsoft.com/office/drawing/2014/main" id="{BBC69B4A-FD9E-44B7-82C4-8D811175ECBC}"/>
              </a:ext>
            </a:extLst>
          </p:cNvPr>
          <p:cNvSpPr txBox="1"/>
          <p:nvPr/>
        </p:nvSpPr>
        <p:spPr>
          <a:xfrm>
            <a:off x="-175008" y="530136"/>
            <a:ext cx="3522779" cy="595035"/>
          </a:xfrm>
          <a:prstGeom prst="rect">
            <a:avLst/>
          </a:prstGeom>
          <a:ln w="12700">
            <a:miter lim="400000"/>
          </a:ln>
          <a:extLst>
            <a:ext uri="{C572A759-6A51-4108-AA02-DFA0A04FC94B}">
              <ma14:wrappingTextBoxFlag xmlns:mc="http://schemas.openxmlformats.org/markup-compatibility/2006" xmlns:a14="http://schemas.microsoft.com/office/drawing/2010/main" xmlns="" xmlns:m="http://schemas.openxmlformats.org/officeDocument/2006/math" xmlns:ma14="http://schemas.microsoft.com/office/mac/drawingml/2011/main" val="1"/>
            </a:ext>
          </a:extLst>
        </p:spPr>
        <p:txBody>
          <a:bodyPr wrap="square" lIns="50800" tIns="50800" rIns="50800" bIns="50800">
            <a:spAutoFit/>
          </a:bodyPr>
          <a:lstStyle/>
          <a:p>
            <a:pPr algn="ctr" defTabSz="2438400">
              <a:lnSpc>
                <a:spcPct val="100000"/>
              </a:lnSpc>
              <a:spcBef>
                <a:spcPts val="1200"/>
              </a:spcBef>
              <a:buSzPct val="100000"/>
              <a:defRPr sz="3600">
                <a:latin typeface="Graphik"/>
                <a:ea typeface="Graphik"/>
                <a:cs typeface="Graphik"/>
                <a:sym typeface="Graphik"/>
              </a:defRPr>
            </a:pPr>
            <a:r>
              <a:rPr lang="fr-FR" sz="1600" b="1" i="1" dirty="0">
                <a:solidFill>
                  <a:srgbClr val="FFFF00"/>
                </a:solidFill>
                <a:latin typeface="ArialMT"/>
              </a:rPr>
              <a:t>New ecological </a:t>
            </a:r>
            <a:r>
              <a:rPr lang="fr-FR" sz="1600" b="1" i="1" dirty="0" err="1">
                <a:solidFill>
                  <a:srgbClr val="FFFF00"/>
                </a:solidFill>
                <a:latin typeface="ArialMT"/>
              </a:rPr>
              <a:t>gas</a:t>
            </a:r>
            <a:r>
              <a:rPr lang="fr-FR" sz="1600" b="1" i="1" dirty="0">
                <a:solidFill>
                  <a:srgbClr val="FFFF00"/>
                </a:solidFill>
                <a:latin typeface="ArialMT"/>
              </a:rPr>
              <a:t> mixture</a:t>
            </a:r>
            <a:br>
              <a:rPr lang="fr-FR" sz="1600" b="1" i="1" dirty="0">
                <a:solidFill>
                  <a:srgbClr val="FFFF00"/>
                </a:solidFill>
                <a:latin typeface="ArialMT"/>
              </a:rPr>
            </a:br>
            <a:r>
              <a:rPr lang="fr-FR" sz="1600" b="1" i="1" dirty="0">
                <a:solidFill>
                  <a:srgbClr val="FFFF00"/>
                </a:solidFill>
                <a:latin typeface="ArialMT"/>
              </a:rPr>
              <a:t> are </a:t>
            </a:r>
            <a:r>
              <a:rPr lang="fr-FR" sz="1600" b="1" i="1" dirty="0" err="1">
                <a:solidFill>
                  <a:srgbClr val="FFFF00"/>
                </a:solidFill>
                <a:latin typeface="ArialMT"/>
              </a:rPr>
              <a:t>mandatory</a:t>
            </a:r>
            <a:r>
              <a:rPr lang="fr-FR" sz="1600" b="1" i="1" dirty="0">
                <a:solidFill>
                  <a:srgbClr val="FFFF00"/>
                </a:solidFill>
                <a:latin typeface="ArialMT"/>
              </a:rPr>
              <a:t> </a:t>
            </a:r>
          </a:p>
        </p:txBody>
      </p:sp>
      <p:pic>
        <p:nvPicPr>
          <p:cNvPr id="11" name="Image 10">
            <a:extLst>
              <a:ext uri="{FF2B5EF4-FFF2-40B4-BE49-F238E27FC236}">
                <a16:creationId xmlns:a16="http://schemas.microsoft.com/office/drawing/2014/main" id="{18D61EB6-3D41-468C-A7A0-7FCA42F08688}"/>
              </a:ext>
            </a:extLst>
          </p:cNvPr>
          <p:cNvPicPr>
            <a:picLocks noChangeAspect="1"/>
          </p:cNvPicPr>
          <p:nvPr/>
        </p:nvPicPr>
        <p:blipFill>
          <a:blip r:embed="rId3"/>
          <a:stretch>
            <a:fillRect/>
          </a:stretch>
        </p:blipFill>
        <p:spPr>
          <a:xfrm>
            <a:off x="3223962" y="1156823"/>
            <a:ext cx="5826195" cy="2514965"/>
          </a:xfrm>
          <a:prstGeom prst="rect">
            <a:avLst/>
          </a:prstGeom>
        </p:spPr>
      </p:pic>
      <p:sp>
        <p:nvSpPr>
          <p:cNvPr id="12" name="ZoneTexte 11">
            <a:extLst>
              <a:ext uri="{FF2B5EF4-FFF2-40B4-BE49-F238E27FC236}">
                <a16:creationId xmlns:a16="http://schemas.microsoft.com/office/drawing/2014/main" id="{9D7EAB8C-F6B3-4DDC-9DD3-373C20FA7C78}"/>
              </a:ext>
            </a:extLst>
          </p:cNvPr>
          <p:cNvSpPr txBox="1"/>
          <p:nvPr/>
        </p:nvSpPr>
        <p:spPr>
          <a:xfrm>
            <a:off x="3210301" y="559194"/>
            <a:ext cx="5971185" cy="523220"/>
          </a:xfrm>
          <a:prstGeom prst="rect">
            <a:avLst/>
          </a:prstGeom>
          <a:noFill/>
        </p:spPr>
        <p:txBody>
          <a:bodyPr wrap="none" rtlCol="0">
            <a:spAutoFit/>
          </a:bodyPr>
          <a:lstStyle/>
          <a:p>
            <a:pPr algn="ctr"/>
            <a:r>
              <a:rPr lang="en-US" sz="1400" b="1" i="1" dirty="0">
                <a:solidFill>
                  <a:schemeClr val="bg1"/>
                </a:solidFill>
                <a:latin typeface="ArialMT"/>
              </a:rPr>
              <a:t>DRD1 Topical Workshop, organized by WG3, on </a:t>
            </a:r>
            <a:r>
              <a:rPr lang="en-US" sz="1400" b="1" i="1" dirty="0" err="1">
                <a:solidFill>
                  <a:schemeClr val="bg1"/>
                </a:solidFill>
                <a:latin typeface="ArialMT"/>
              </a:rPr>
              <a:t>GreenHouse</a:t>
            </a:r>
            <a:r>
              <a:rPr lang="en-US" sz="1400" b="1" i="1" dirty="0">
                <a:solidFill>
                  <a:schemeClr val="bg1"/>
                </a:solidFill>
                <a:latin typeface="ArialMT"/>
              </a:rPr>
              <a:t> gases:</a:t>
            </a:r>
          </a:p>
          <a:p>
            <a:pPr algn="ctr"/>
            <a:r>
              <a:rPr lang="en-US" sz="1400" b="1" i="1" dirty="0">
                <a:solidFill>
                  <a:schemeClr val="bg1"/>
                </a:solidFill>
                <a:latin typeface="ArialMT"/>
              </a:rPr>
              <a:t>June 18, 2025, as the part of the DRD1 Collaboration Meeting:</a:t>
            </a:r>
            <a:endParaRPr lang="fr-FR" sz="1400" b="1" i="1" dirty="0">
              <a:solidFill>
                <a:schemeClr val="bg1"/>
              </a:solidFill>
              <a:latin typeface="ArialMT"/>
            </a:endParaRPr>
          </a:p>
        </p:txBody>
      </p:sp>
      <p:sp>
        <p:nvSpPr>
          <p:cNvPr id="13" name="ZoneTexte 12">
            <a:extLst>
              <a:ext uri="{FF2B5EF4-FFF2-40B4-BE49-F238E27FC236}">
                <a16:creationId xmlns:a16="http://schemas.microsoft.com/office/drawing/2014/main" id="{B12E0797-AA95-4F52-BA7E-7AE1C8FA9F40}"/>
              </a:ext>
            </a:extLst>
          </p:cNvPr>
          <p:cNvSpPr txBox="1"/>
          <p:nvPr/>
        </p:nvSpPr>
        <p:spPr>
          <a:xfrm>
            <a:off x="6818662" y="3704833"/>
            <a:ext cx="2361850" cy="3108543"/>
          </a:xfrm>
          <a:prstGeom prst="rect">
            <a:avLst/>
          </a:prstGeom>
          <a:noFill/>
        </p:spPr>
        <p:txBody>
          <a:bodyPr wrap="square" rtlCol="0">
            <a:spAutoFit/>
          </a:bodyPr>
          <a:lstStyle/>
          <a:p>
            <a:pPr marL="285750" indent="-285750">
              <a:buFont typeface="Wingdings" panose="05000000000000000000" pitchFamily="2" charset="2"/>
              <a:buChar char="ü"/>
            </a:pPr>
            <a:r>
              <a:rPr lang="en-US" sz="1400" b="1" i="1" dirty="0">
                <a:solidFill>
                  <a:schemeClr val="bg1"/>
                </a:solidFill>
                <a:latin typeface="Arial" panose="020B0604020202020204" pitchFamily="34" charset="0"/>
                <a:cs typeface="Arial" panose="020B0604020202020204" pitchFamily="34" charset="0"/>
              </a:rPr>
              <a:t>F - gas policy regulations</a:t>
            </a:r>
          </a:p>
          <a:p>
            <a:pPr marL="285750" indent="-285750">
              <a:buFont typeface="Wingdings" panose="05000000000000000000" pitchFamily="2" charset="2"/>
              <a:buChar char="ü"/>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sz="1400" b="1" i="1" dirty="0">
                <a:solidFill>
                  <a:schemeClr val="bg1"/>
                </a:solidFill>
                <a:latin typeface="Arial" panose="020B0604020202020204" pitchFamily="34" charset="0"/>
                <a:cs typeface="Arial" panose="020B0604020202020204" pitchFamily="34" charset="0"/>
              </a:rPr>
              <a:t>CERN-HSE, </a:t>
            </a:r>
            <a:br>
              <a:rPr lang="en-US" sz="1400" b="1" i="1" dirty="0">
                <a:solidFill>
                  <a:schemeClr val="bg1"/>
                </a:solidFill>
                <a:latin typeface="Arial" panose="020B0604020202020204" pitchFamily="34" charset="0"/>
                <a:cs typeface="Arial" panose="020B0604020202020204" pitchFamily="34" charset="0"/>
              </a:rPr>
            </a:br>
            <a:r>
              <a:rPr lang="en-US" sz="1400" b="1" i="1" dirty="0">
                <a:solidFill>
                  <a:schemeClr val="bg1"/>
                </a:solidFill>
                <a:latin typeface="Arial" panose="020B0604020202020204" pitchFamily="34" charset="0"/>
                <a:cs typeface="Arial" panose="020B0604020202020204" pitchFamily="34" charset="0"/>
              </a:rPr>
              <a:t>Industrial partners</a:t>
            </a:r>
          </a:p>
          <a:p>
            <a:pPr marL="285750" indent="-285750">
              <a:buFont typeface="Wingdings" panose="05000000000000000000" pitchFamily="2" charset="2"/>
              <a:buChar char="ü"/>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sz="1400" b="1" i="1" dirty="0">
                <a:solidFill>
                  <a:schemeClr val="bg1"/>
                </a:solidFill>
                <a:latin typeface="Arial" panose="020B0604020202020204" pitchFamily="34" charset="0"/>
                <a:cs typeface="Arial" panose="020B0604020202020204" pitchFamily="34" charset="0"/>
              </a:rPr>
              <a:t>Gas-mixture optimization </a:t>
            </a:r>
          </a:p>
          <a:p>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r>
              <a:rPr lang="en-US" sz="1400" b="1" i="1" dirty="0">
                <a:solidFill>
                  <a:schemeClr val="bg1"/>
                </a:solidFill>
                <a:latin typeface="Arial" panose="020B0604020202020204" pitchFamily="34" charset="0"/>
                <a:cs typeface="Arial" panose="020B0604020202020204" pitchFamily="34" charset="0"/>
              </a:rPr>
              <a:t>WG4 simulation of eco-gases: modelling cross sections- CERN-ETH Zürich project</a:t>
            </a:r>
          </a:p>
        </p:txBody>
      </p:sp>
      <p:pic>
        <p:nvPicPr>
          <p:cNvPr id="14" name="Image 13">
            <a:extLst>
              <a:ext uri="{FF2B5EF4-FFF2-40B4-BE49-F238E27FC236}">
                <a16:creationId xmlns:a16="http://schemas.microsoft.com/office/drawing/2014/main" id="{5755E18B-4B2B-4F08-ACF5-83A4A078B7AD}"/>
              </a:ext>
            </a:extLst>
          </p:cNvPr>
          <p:cNvPicPr>
            <a:picLocks noChangeAspect="1"/>
          </p:cNvPicPr>
          <p:nvPr/>
        </p:nvPicPr>
        <p:blipFill>
          <a:blip r:embed="rId4"/>
          <a:stretch>
            <a:fillRect/>
          </a:stretch>
        </p:blipFill>
        <p:spPr>
          <a:xfrm>
            <a:off x="3223961" y="3746197"/>
            <a:ext cx="3558189" cy="2973579"/>
          </a:xfrm>
          <a:prstGeom prst="rect">
            <a:avLst/>
          </a:prstGeom>
        </p:spPr>
      </p:pic>
      <p:sp>
        <p:nvSpPr>
          <p:cNvPr id="15" name="Some gaseous muon detectors use non-eco-friedly fluorinated gases (F-gases)…">
            <a:extLst>
              <a:ext uri="{FF2B5EF4-FFF2-40B4-BE49-F238E27FC236}">
                <a16:creationId xmlns:a16="http://schemas.microsoft.com/office/drawing/2014/main" id="{21FD4EEC-A353-4FFD-B7A1-7BC32D772CDB}"/>
              </a:ext>
            </a:extLst>
          </p:cNvPr>
          <p:cNvSpPr txBox="1"/>
          <p:nvPr/>
        </p:nvSpPr>
        <p:spPr>
          <a:xfrm>
            <a:off x="-390939" y="1181691"/>
            <a:ext cx="3522779" cy="995144"/>
          </a:xfrm>
          <a:prstGeom prst="rect">
            <a:avLst/>
          </a:prstGeom>
          <a:ln w="12700">
            <a:miter lim="400000"/>
          </a:ln>
          <a:extLst>
            <a:ext uri="{C572A759-6A51-4108-AA02-DFA0A04FC94B}">
              <ma14:wrappingTextBoxFlag xmlns:mc="http://schemas.openxmlformats.org/markup-compatibility/2006" xmlns:a14="http://schemas.microsoft.com/office/drawing/2010/main" xmlns="" xmlns:m="http://schemas.openxmlformats.org/officeDocument/2006/math" xmlns:ma14="http://schemas.microsoft.com/office/mac/drawingml/2011/main" val="1"/>
            </a:ext>
          </a:extLst>
        </p:spPr>
        <p:txBody>
          <a:bodyPr wrap="square" lIns="50800" tIns="50800" rIns="50800" bIns="50800">
            <a:spAutoFit/>
          </a:bodyPr>
          <a:lstStyle/>
          <a:p>
            <a:pPr marL="628650" lvl="1" indent="-171450" algn="l" defTabSz="2438400">
              <a:lnSpc>
                <a:spcPct val="100000"/>
              </a:lnSpc>
              <a:spcBef>
                <a:spcPts val="1200"/>
              </a:spcBef>
              <a:buSzPct val="100000"/>
              <a:buFont typeface="Arial" panose="020B0604020202020204" pitchFamily="34" charset="0"/>
              <a:buChar char="•"/>
              <a:defRPr sz="3600">
                <a:latin typeface="Graphik"/>
                <a:ea typeface="Graphik"/>
                <a:cs typeface="Graphik"/>
                <a:sym typeface="Graphik"/>
              </a:defRPr>
            </a:pPr>
            <a:r>
              <a:rPr lang="fr-FR" sz="1200" b="1" i="1" dirty="0" err="1">
                <a:solidFill>
                  <a:schemeClr val="bg1"/>
                </a:solidFill>
                <a:latin typeface="ArialMT"/>
              </a:rPr>
              <a:t>Reduce</a:t>
            </a:r>
            <a:r>
              <a:rPr lang="fr-FR" sz="1200" b="1" i="1" dirty="0">
                <a:solidFill>
                  <a:schemeClr val="bg1"/>
                </a:solidFill>
                <a:latin typeface="ArialMT"/>
              </a:rPr>
              <a:t> the Green House Ga emission at future accelerator (main concern)</a:t>
            </a:r>
          </a:p>
          <a:p>
            <a:pPr marL="628650" lvl="1" indent="-171450" algn="l" defTabSz="2438400">
              <a:lnSpc>
                <a:spcPct val="100000"/>
              </a:lnSpc>
              <a:spcBef>
                <a:spcPts val="1200"/>
              </a:spcBef>
              <a:buSzPct val="100000"/>
              <a:buFont typeface="Arial" panose="020B0604020202020204" pitchFamily="34" charset="0"/>
              <a:buChar char="•"/>
              <a:defRPr sz="3600">
                <a:latin typeface="Graphik"/>
                <a:ea typeface="Graphik"/>
                <a:cs typeface="Graphik"/>
                <a:sym typeface="Graphik"/>
              </a:defRPr>
            </a:pPr>
            <a:r>
              <a:rPr lang="fr-FR" sz="1200" b="1" i="1" dirty="0">
                <a:solidFill>
                  <a:schemeClr val="bg1"/>
                </a:solidFill>
                <a:latin typeface="ArialMT"/>
              </a:rPr>
              <a:t>Avoid risks of gas cost escalation and supply problems (secondary </a:t>
            </a:r>
            <a:r>
              <a:rPr lang="fr-FR" sz="1200" b="1" i="1" dirty="0" err="1">
                <a:solidFill>
                  <a:schemeClr val="bg1"/>
                </a:solidFill>
                <a:latin typeface="ArialMT"/>
              </a:rPr>
              <a:t>concern</a:t>
            </a:r>
            <a:r>
              <a:rPr lang="fr-FR" sz="1200" b="1" i="1" dirty="0">
                <a:solidFill>
                  <a:schemeClr val="bg1"/>
                </a:solidFill>
                <a:latin typeface="ArialMT"/>
              </a:rPr>
              <a:t>)</a:t>
            </a:r>
          </a:p>
        </p:txBody>
      </p:sp>
      <p:pic>
        <p:nvPicPr>
          <p:cNvPr id="16" name="Image 15">
            <a:extLst>
              <a:ext uri="{FF2B5EF4-FFF2-40B4-BE49-F238E27FC236}">
                <a16:creationId xmlns:a16="http://schemas.microsoft.com/office/drawing/2014/main" id="{1B29EA82-8A2A-4666-8E07-9E824BBD19C9}"/>
              </a:ext>
            </a:extLst>
          </p:cNvPr>
          <p:cNvPicPr>
            <a:picLocks noChangeAspect="1"/>
          </p:cNvPicPr>
          <p:nvPr/>
        </p:nvPicPr>
        <p:blipFill>
          <a:blip r:embed="rId5"/>
          <a:stretch>
            <a:fillRect/>
          </a:stretch>
        </p:blipFill>
        <p:spPr>
          <a:xfrm>
            <a:off x="93844" y="2261524"/>
            <a:ext cx="3036274" cy="1700558"/>
          </a:xfrm>
          <a:prstGeom prst="rect">
            <a:avLst/>
          </a:prstGeom>
        </p:spPr>
      </p:pic>
      <p:pic>
        <p:nvPicPr>
          <p:cNvPr id="17" name="Image 16">
            <a:extLst>
              <a:ext uri="{FF2B5EF4-FFF2-40B4-BE49-F238E27FC236}">
                <a16:creationId xmlns:a16="http://schemas.microsoft.com/office/drawing/2014/main" id="{0C1432B0-4B0A-4E47-9410-BF2302957386}"/>
              </a:ext>
            </a:extLst>
          </p:cNvPr>
          <p:cNvPicPr>
            <a:picLocks noChangeAspect="1"/>
          </p:cNvPicPr>
          <p:nvPr/>
        </p:nvPicPr>
        <p:blipFill>
          <a:blip r:embed="rId6"/>
          <a:stretch>
            <a:fillRect/>
          </a:stretch>
        </p:blipFill>
        <p:spPr>
          <a:xfrm>
            <a:off x="89517" y="4053913"/>
            <a:ext cx="3036274" cy="1679343"/>
          </a:xfrm>
          <a:prstGeom prst="rect">
            <a:avLst/>
          </a:prstGeom>
        </p:spPr>
      </p:pic>
      <p:sp>
        <p:nvSpPr>
          <p:cNvPr id="18" name="ZoneTexte 17">
            <a:extLst>
              <a:ext uri="{FF2B5EF4-FFF2-40B4-BE49-F238E27FC236}">
                <a16:creationId xmlns:a16="http://schemas.microsoft.com/office/drawing/2014/main" id="{FD7A5466-3A34-4FC5-A2AE-627D0363272D}"/>
              </a:ext>
            </a:extLst>
          </p:cNvPr>
          <p:cNvSpPr txBox="1"/>
          <p:nvPr/>
        </p:nvSpPr>
        <p:spPr>
          <a:xfrm>
            <a:off x="95566" y="5805264"/>
            <a:ext cx="3036274" cy="954107"/>
          </a:xfrm>
          <a:prstGeom prst="rect">
            <a:avLst/>
          </a:prstGeom>
          <a:noFill/>
        </p:spPr>
        <p:txBody>
          <a:bodyPr wrap="square">
            <a:spAutoFit/>
          </a:bodyPr>
          <a:lstStyle/>
          <a:p>
            <a:pPr algn="ctr"/>
            <a:r>
              <a:rPr lang="en-US" sz="1400" b="1" i="1" dirty="0">
                <a:solidFill>
                  <a:srgbClr val="FFFF00"/>
                </a:solidFill>
                <a:latin typeface="ArialMT"/>
              </a:rPr>
              <a:t>Working Sub-group between DRD1 and European Laboratory Directors Group (LDG) Sustainability Panel is initiated </a:t>
            </a:r>
            <a:endParaRPr lang="fr-FR" sz="1400" dirty="0">
              <a:solidFill>
                <a:srgbClr val="FFFF00"/>
              </a:solidFill>
            </a:endParaRPr>
          </a:p>
        </p:txBody>
      </p:sp>
    </p:spTree>
    <p:extLst>
      <p:ext uri="{BB962C8B-B14F-4D97-AF65-F5344CB8AC3E}">
        <p14:creationId xmlns:p14="http://schemas.microsoft.com/office/powerpoint/2010/main" val="796145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D392768-E166-46BA-81FC-11AC1B79E661}"/>
              </a:ext>
            </a:extLst>
          </p:cNvPr>
          <p:cNvPicPr>
            <a:picLocks noChangeAspect="1"/>
          </p:cNvPicPr>
          <p:nvPr/>
        </p:nvPicPr>
        <p:blipFill>
          <a:blip r:embed="rId3"/>
          <a:stretch>
            <a:fillRect/>
          </a:stretch>
        </p:blipFill>
        <p:spPr>
          <a:xfrm>
            <a:off x="1" y="0"/>
            <a:ext cx="9144000" cy="6865085"/>
          </a:xfrm>
          <a:prstGeom prst="rect">
            <a:avLst/>
          </a:prstGeom>
        </p:spPr>
      </p:pic>
      <p:sp>
        <p:nvSpPr>
          <p:cNvPr id="12" name="Rectangle 1027">
            <a:extLst>
              <a:ext uri="{FF2B5EF4-FFF2-40B4-BE49-F238E27FC236}">
                <a16:creationId xmlns:a16="http://schemas.microsoft.com/office/drawing/2014/main" id="{43D6BCC6-3CA9-49B3-B50B-8121FFE9B02C}"/>
              </a:ext>
            </a:extLst>
          </p:cNvPr>
          <p:cNvSpPr txBox="1">
            <a:spLocks noChangeArrowheads="1"/>
          </p:cNvSpPr>
          <p:nvPr/>
        </p:nvSpPr>
        <p:spPr bwMode="auto">
          <a:xfrm>
            <a:off x="1079808" y="-36808"/>
            <a:ext cx="680456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WG8: Communication &amp; Education &amp; Career</a:t>
            </a:r>
            <a:endParaRPr lang="en-GB" sz="2400" b="1" kern="0" dirty="0">
              <a:solidFill>
                <a:srgbClr val="336699"/>
              </a:solidFill>
              <a:effectLst>
                <a:outerShdw blurRad="38100" dist="38100" dir="2700000">
                  <a:srgbClr val="000000"/>
                </a:outerShdw>
              </a:effectLst>
              <a:latin typeface="ArialMT"/>
            </a:endParaRPr>
          </a:p>
        </p:txBody>
      </p:sp>
      <p:grpSp>
        <p:nvGrpSpPr>
          <p:cNvPr id="13" name="Screenshot 2023-12-08 at 10.38.17.png">
            <a:extLst>
              <a:ext uri="{FF2B5EF4-FFF2-40B4-BE49-F238E27FC236}">
                <a16:creationId xmlns:a16="http://schemas.microsoft.com/office/drawing/2014/main" id="{101C6950-CEEB-46EC-A4B6-D41E823AF572}"/>
              </a:ext>
            </a:extLst>
          </p:cNvPr>
          <p:cNvGrpSpPr/>
          <p:nvPr/>
        </p:nvGrpSpPr>
        <p:grpSpPr>
          <a:xfrm>
            <a:off x="3324350" y="1495327"/>
            <a:ext cx="3248814" cy="1988873"/>
            <a:chOff x="0" y="0"/>
            <a:chExt cx="2978125" cy="2068627"/>
          </a:xfrm>
        </p:grpSpPr>
        <p:pic>
          <p:nvPicPr>
            <p:cNvPr id="14" name="Screenshot 2023-12-08 at 10.38.17.png" descr="Screenshot 2023-12-08 at 10.38.17.png">
              <a:extLst>
                <a:ext uri="{FF2B5EF4-FFF2-40B4-BE49-F238E27FC236}">
                  <a16:creationId xmlns:a16="http://schemas.microsoft.com/office/drawing/2014/main" id="{7D515F09-B8A9-4765-9A71-7D2833C1E27E}"/>
                </a:ext>
              </a:extLst>
            </p:cNvPr>
            <p:cNvPicPr>
              <a:picLocks noChangeAspect="1"/>
            </p:cNvPicPr>
            <p:nvPr/>
          </p:nvPicPr>
          <p:blipFill>
            <a:blip r:embed="rId4"/>
            <a:stretch>
              <a:fillRect/>
            </a:stretch>
          </p:blipFill>
          <p:spPr>
            <a:xfrm>
              <a:off x="203200" y="203200"/>
              <a:ext cx="2571726" cy="1624128"/>
            </a:xfrm>
            <a:prstGeom prst="rect">
              <a:avLst/>
            </a:prstGeom>
            <a:ln>
              <a:noFill/>
            </a:ln>
            <a:effectLst/>
          </p:spPr>
        </p:pic>
        <p:pic>
          <p:nvPicPr>
            <p:cNvPr id="15" name="Screenshot 2023-12-08 at 10.38.17.png" descr="Screenshot 2023-12-08 at 10.38.17.png">
              <a:extLst>
                <a:ext uri="{FF2B5EF4-FFF2-40B4-BE49-F238E27FC236}">
                  <a16:creationId xmlns:a16="http://schemas.microsoft.com/office/drawing/2014/main" id="{3284C961-5E63-4F0C-A288-DB94532FB402}"/>
                </a:ext>
              </a:extLst>
            </p:cNvPr>
            <p:cNvPicPr>
              <a:picLocks/>
            </p:cNvPicPr>
            <p:nvPr/>
          </p:nvPicPr>
          <p:blipFill>
            <a:blip r:embed="rId5"/>
            <a:stretch>
              <a:fillRect/>
            </a:stretch>
          </p:blipFill>
          <p:spPr>
            <a:xfrm>
              <a:off x="0" y="-1"/>
              <a:ext cx="2978126" cy="2068629"/>
            </a:xfrm>
            <a:prstGeom prst="rect">
              <a:avLst/>
            </a:prstGeom>
            <a:effectLst/>
          </p:spPr>
        </p:pic>
      </p:grpSp>
      <p:sp>
        <p:nvSpPr>
          <p:cNvPr id="16" name="Google Shape;61;p14">
            <a:extLst>
              <a:ext uri="{FF2B5EF4-FFF2-40B4-BE49-F238E27FC236}">
                <a16:creationId xmlns:a16="http://schemas.microsoft.com/office/drawing/2014/main" id="{47FAEAB7-C390-4D87-AD91-0BDD4C83EC01}"/>
              </a:ext>
            </a:extLst>
          </p:cNvPr>
          <p:cNvSpPr txBox="1"/>
          <p:nvPr/>
        </p:nvSpPr>
        <p:spPr>
          <a:xfrm>
            <a:off x="101301" y="548680"/>
            <a:ext cx="3516653" cy="1617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Autofit/>
          </a:bodyPr>
          <a:lstStyle/>
          <a:p>
            <a:pPr>
              <a:lnSpc>
                <a:spcPct val="120000"/>
              </a:lnSpc>
              <a:defRPr b="1"/>
            </a:pPr>
            <a:r>
              <a:rPr sz="1600" i="1" dirty="0">
                <a:solidFill>
                  <a:srgbClr val="FFFF00"/>
                </a:solidFill>
                <a:latin typeface="ArialMT"/>
              </a:rPr>
              <a:t>DRD1 Bulletin</a:t>
            </a:r>
            <a:r>
              <a:rPr lang="en-US" sz="1600" i="1" dirty="0">
                <a:solidFill>
                  <a:srgbClr val="FFFF00"/>
                </a:solidFill>
                <a:latin typeface="ArialMT"/>
              </a:rPr>
              <a:t> (#12 – Apr. 2026)</a:t>
            </a:r>
            <a:endParaRPr sz="1600" i="1" dirty="0">
              <a:solidFill>
                <a:srgbClr val="FFFF00"/>
              </a:solidFill>
              <a:latin typeface="ArialMT"/>
            </a:endParaRPr>
          </a:p>
        </p:txBody>
      </p:sp>
      <p:sp>
        <p:nvSpPr>
          <p:cNvPr id="17" name="Google Shape;61;p14">
            <a:extLst>
              <a:ext uri="{FF2B5EF4-FFF2-40B4-BE49-F238E27FC236}">
                <a16:creationId xmlns:a16="http://schemas.microsoft.com/office/drawing/2014/main" id="{D589C508-FAAE-48E4-BD50-6E93263C939D}"/>
              </a:ext>
            </a:extLst>
          </p:cNvPr>
          <p:cNvSpPr txBox="1"/>
          <p:nvPr/>
        </p:nvSpPr>
        <p:spPr>
          <a:xfrm>
            <a:off x="3310670" y="521131"/>
            <a:ext cx="3669668" cy="18520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Autofit/>
          </a:bodyPr>
          <a:lstStyle/>
          <a:p>
            <a:pPr>
              <a:lnSpc>
                <a:spcPct val="120000"/>
              </a:lnSpc>
              <a:defRPr b="1"/>
            </a:pPr>
            <a:r>
              <a:rPr sz="1600" i="1" dirty="0">
                <a:solidFill>
                  <a:srgbClr val="FFFF00"/>
                </a:solidFill>
                <a:latin typeface="ArialMT"/>
              </a:rPr>
              <a:t>DRD1 Forum</a:t>
            </a:r>
          </a:p>
          <a:p>
            <a:pPr>
              <a:lnSpc>
                <a:spcPct val="120000"/>
              </a:lnSpc>
            </a:pPr>
            <a:r>
              <a:rPr sz="1400" b="1" i="1" dirty="0">
                <a:solidFill>
                  <a:schemeClr val="bg1"/>
                </a:solidFill>
                <a:latin typeface="ArialMT"/>
              </a:rPr>
              <a:t>Exchange about common </a:t>
            </a:r>
            <a:br>
              <a:rPr lang="en-US" sz="1400" b="1" i="1" dirty="0">
                <a:solidFill>
                  <a:schemeClr val="bg1"/>
                </a:solidFill>
                <a:latin typeface="ArialMT"/>
              </a:rPr>
            </a:br>
            <a:r>
              <a:rPr sz="1400" b="1" i="1" dirty="0">
                <a:solidFill>
                  <a:schemeClr val="bg1"/>
                </a:solidFill>
                <a:latin typeface="ArialMT"/>
              </a:rPr>
              <a:t>questions, used by multiple WGs</a:t>
            </a:r>
            <a:endParaRPr sz="1600" i="1" dirty="0">
              <a:solidFill>
                <a:srgbClr val="663300"/>
              </a:solidFill>
              <a:latin typeface="ArialMT"/>
            </a:endParaRPr>
          </a:p>
        </p:txBody>
      </p:sp>
      <p:sp>
        <p:nvSpPr>
          <p:cNvPr id="18" name="Google Shape;61;p14">
            <a:extLst>
              <a:ext uri="{FF2B5EF4-FFF2-40B4-BE49-F238E27FC236}">
                <a16:creationId xmlns:a16="http://schemas.microsoft.com/office/drawing/2014/main" id="{69E23137-B97F-4843-BC23-89C19C4BC5DD}"/>
              </a:ext>
            </a:extLst>
          </p:cNvPr>
          <p:cNvSpPr txBox="1"/>
          <p:nvPr/>
        </p:nvSpPr>
        <p:spPr>
          <a:xfrm>
            <a:off x="6485652" y="519514"/>
            <a:ext cx="2658347" cy="1617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Autofit/>
          </a:bodyPr>
          <a:lstStyle/>
          <a:p>
            <a:pPr>
              <a:lnSpc>
                <a:spcPct val="120000"/>
              </a:lnSpc>
              <a:defRPr b="1"/>
            </a:pPr>
            <a:r>
              <a:rPr sz="1600" i="1" dirty="0">
                <a:solidFill>
                  <a:srgbClr val="FFFF00"/>
                </a:solidFill>
                <a:latin typeface="ArialMT"/>
              </a:rPr>
              <a:t>DRD1 Website</a:t>
            </a:r>
            <a:endParaRPr lang="en-US" sz="1600" i="1" dirty="0">
              <a:solidFill>
                <a:srgbClr val="FFFF00"/>
              </a:solidFill>
              <a:latin typeface="ArialMT"/>
            </a:endParaRPr>
          </a:p>
          <a:p>
            <a:pPr>
              <a:lnSpc>
                <a:spcPct val="120000"/>
              </a:lnSpc>
            </a:pPr>
            <a:r>
              <a:rPr sz="1400" b="1" i="1" dirty="0">
                <a:solidFill>
                  <a:schemeClr val="bg1"/>
                </a:solidFill>
                <a:latin typeface="ArialMT"/>
              </a:rPr>
              <a:t>Updated lists of collaboration events, WG/WP descriptions</a:t>
            </a:r>
            <a:r>
              <a:rPr lang="en-US" sz="1400" b="1" i="1" dirty="0">
                <a:solidFill>
                  <a:schemeClr val="bg1"/>
                </a:solidFill>
                <a:latin typeface="ArialMT"/>
              </a:rPr>
              <a:t> / </a:t>
            </a:r>
            <a:r>
              <a:rPr sz="1400" b="1" i="1" dirty="0">
                <a:solidFill>
                  <a:schemeClr val="bg1"/>
                </a:solidFill>
                <a:latin typeface="ArialMT"/>
              </a:rPr>
              <a:t>contacts, job </a:t>
            </a:r>
            <a:r>
              <a:rPr lang="en-US" sz="1400" b="1" i="1" dirty="0">
                <a:solidFill>
                  <a:schemeClr val="bg1"/>
                </a:solidFill>
                <a:latin typeface="ArialMT"/>
              </a:rPr>
              <a:t>&amp; training </a:t>
            </a:r>
            <a:r>
              <a:rPr sz="1400" b="1" i="1" dirty="0">
                <a:solidFill>
                  <a:schemeClr val="bg1"/>
                </a:solidFill>
                <a:latin typeface="ArialMT"/>
              </a:rPr>
              <a:t>opportunities</a:t>
            </a:r>
          </a:p>
        </p:txBody>
      </p:sp>
      <p:pic>
        <p:nvPicPr>
          <p:cNvPr id="21" name="Picture 6">
            <a:extLst>
              <a:ext uri="{FF2B5EF4-FFF2-40B4-BE49-F238E27FC236}">
                <a16:creationId xmlns:a16="http://schemas.microsoft.com/office/drawing/2014/main" id="{562306C8-9D23-4B35-A9FF-66A1F9ADB180}"/>
              </a:ext>
            </a:extLst>
          </p:cNvPr>
          <p:cNvPicPr>
            <a:picLocks noChangeAspect="1"/>
          </p:cNvPicPr>
          <p:nvPr/>
        </p:nvPicPr>
        <p:blipFill rotWithShape="1">
          <a:blip r:embed="rId6"/>
          <a:srcRect l="3931" t="5324" r="4831" b="13139"/>
          <a:stretch/>
        </p:blipFill>
        <p:spPr>
          <a:xfrm>
            <a:off x="5811626" y="1975720"/>
            <a:ext cx="3132764" cy="1790152"/>
          </a:xfrm>
          <a:prstGeom prst="rect">
            <a:avLst/>
          </a:prstGeom>
          <a:ln>
            <a:noFill/>
          </a:ln>
          <a:effectLst>
            <a:outerShdw blurRad="292100" dist="139700" dir="2700000" algn="tl" rotWithShape="0">
              <a:srgbClr val="333333">
                <a:alpha val="65000"/>
              </a:srgbClr>
            </a:outerShdw>
          </a:effectLst>
        </p:spPr>
      </p:pic>
      <p:sp>
        <p:nvSpPr>
          <p:cNvPr id="22" name="TextBox 19">
            <a:extLst>
              <a:ext uri="{FF2B5EF4-FFF2-40B4-BE49-F238E27FC236}">
                <a16:creationId xmlns:a16="http://schemas.microsoft.com/office/drawing/2014/main" id="{0D176D29-1B45-4E07-A868-8AF2BFBEFB0B}"/>
              </a:ext>
            </a:extLst>
          </p:cNvPr>
          <p:cNvSpPr txBox="1"/>
          <p:nvPr/>
        </p:nvSpPr>
        <p:spPr>
          <a:xfrm>
            <a:off x="3704767" y="1617533"/>
            <a:ext cx="2615708"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https://drd1-forum.web.cern.ch</a:t>
            </a:r>
          </a:p>
        </p:txBody>
      </p:sp>
      <p:sp>
        <p:nvSpPr>
          <p:cNvPr id="23" name="TextBox 19">
            <a:extLst>
              <a:ext uri="{FF2B5EF4-FFF2-40B4-BE49-F238E27FC236}">
                <a16:creationId xmlns:a16="http://schemas.microsoft.com/office/drawing/2014/main" id="{A1A4D87F-3360-4435-803F-87D6BD1DA562}"/>
              </a:ext>
            </a:extLst>
          </p:cNvPr>
          <p:cNvSpPr txBox="1"/>
          <p:nvPr/>
        </p:nvSpPr>
        <p:spPr>
          <a:xfrm>
            <a:off x="6450924" y="2856757"/>
            <a:ext cx="2615708"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https://drd1.web.cern.ch </a:t>
            </a:r>
          </a:p>
        </p:txBody>
      </p:sp>
      <p:sp>
        <p:nvSpPr>
          <p:cNvPr id="24" name="Google Shape;61;p14">
            <a:extLst>
              <a:ext uri="{FF2B5EF4-FFF2-40B4-BE49-F238E27FC236}">
                <a16:creationId xmlns:a16="http://schemas.microsoft.com/office/drawing/2014/main" id="{751CAE28-EF08-4FE2-83F0-E430F1555716}"/>
              </a:ext>
            </a:extLst>
          </p:cNvPr>
          <p:cNvSpPr txBox="1"/>
          <p:nvPr/>
        </p:nvSpPr>
        <p:spPr>
          <a:xfrm>
            <a:off x="3347864" y="4241620"/>
            <a:ext cx="5432354" cy="679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Autofit/>
          </a:bodyPr>
          <a:lstStyle/>
          <a:p>
            <a:pPr marL="285750" indent="-285750">
              <a:lnSpc>
                <a:spcPct val="120000"/>
              </a:lnSpc>
              <a:buFont typeface="Arial" panose="020B0604020202020204" pitchFamily="34" charset="0"/>
              <a:buChar char="•"/>
              <a:defRPr b="1"/>
            </a:pPr>
            <a:r>
              <a:rPr sz="1600" i="1" dirty="0">
                <a:solidFill>
                  <a:srgbClr val="FFFF00"/>
                </a:solidFill>
                <a:latin typeface="ArialMT"/>
              </a:rPr>
              <a:t>DRD1 </a:t>
            </a:r>
            <a:r>
              <a:rPr lang="en-US" sz="1600" i="1" dirty="0">
                <a:solidFill>
                  <a:srgbClr val="FFFF00"/>
                </a:solidFill>
                <a:latin typeface="ArialMT"/>
              </a:rPr>
              <a:t>Summer Students projects @ CERN</a:t>
            </a:r>
            <a:br>
              <a:rPr lang="en-US" sz="1600" i="1" dirty="0">
                <a:solidFill>
                  <a:schemeClr val="bg1"/>
                </a:solidFill>
                <a:latin typeface="ArialMT"/>
              </a:rPr>
            </a:br>
            <a:r>
              <a:rPr lang="en-US" sz="1400" i="1" dirty="0">
                <a:solidFill>
                  <a:schemeClr val="bg1"/>
                </a:solidFill>
                <a:latin typeface="ArialMT"/>
                <a:sym typeface="Wingdings" panose="05000000000000000000" pitchFamily="2" charset="2"/>
              </a:rPr>
              <a:t> </a:t>
            </a:r>
            <a:r>
              <a:rPr lang="en-US" sz="1400" i="1" dirty="0">
                <a:solidFill>
                  <a:schemeClr val="bg1"/>
                </a:solidFill>
                <a:latin typeface="ArialMT"/>
              </a:rPr>
              <a:t>topics of common interest to collaboration activates</a:t>
            </a:r>
            <a:endParaRPr sz="1400" i="1" dirty="0">
              <a:solidFill>
                <a:schemeClr val="bg1"/>
              </a:solidFill>
              <a:latin typeface="ArialMT"/>
            </a:endParaRPr>
          </a:p>
        </p:txBody>
      </p:sp>
      <p:sp>
        <p:nvSpPr>
          <p:cNvPr id="25" name="ZoneTexte 24">
            <a:extLst>
              <a:ext uri="{FF2B5EF4-FFF2-40B4-BE49-F238E27FC236}">
                <a16:creationId xmlns:a16="http://schemas.microsoft.com/office/drawing/2014/main" id="{41ABF186-1A69-4331-B0DD-D2A76B363770}"/>
              </a:ext>
            </a:extLst>
          </p:cNvPr>
          <p:cNvSpPr txBox="1"/>
          <p:nvPr/>
        </p:nvSpPr>
        <p:spPr>
          <a:xfrm>
            <a:off x="3347864" y="3789040"/>
            <a:ext cx="5229113" cy="553998"/>
          </a:xfrm>
          <a:prstGeom prst="rect">
            <a:avLst/>
          </a:prstGeom>
          <a:noFill/>
        </p:spPr>
        <p:txBody>
          <a:bodyPr wrap="square">
            <a:spAutoFit/>
          </a:bodyPr>
          <a:lstStyle/>
          <a:p>
            <a:pPr marL="285750" indent="-285750">
              <a:buFont typeface="Arial" panose="020B0604020202020204" pitchFamily="34" charset="0"/>
              <a:buChar char="•"/>
            </a:pPr>
            <a:r>
              <a:rPr lang="en-US" sz="1600" b="1" i="1" dirty="0">
                <a:solidFill>
                  <a:srgbClr val="FFFF00"/>
                </a:solidFill>
                <a:latin typeface="ArialMT"/>
              </a:rPr>
              <a:t>DRD1 Gaseous Detector Seminar Series</a:t>
            </a:r>
            <a:r>
              <a:rPr lang="en-US" sz="1600" b="1" i="1" dirty="0">
                <a:solidFill>
                  <a:schemeClr val="bg1"/>
                </a:solidFill>
                <a:latin typeface="ArialMT"/>
              </a:rPr>
              <a:t>: </a:t>
            </a:r>
            <a:br>
              <a:rPr lang="en-US" sz="1600" b="1" i="1" dirty="0">
                <a:solidFill>
                  <a:schemeClr val="bg1"/>
                </a:solidFill>
                <a:latin typeface="ArialMT"/>
              </a:rPr>
            </a:br>
            <a:r>
              <a:rPr lang="en-US" sz="1400" b="1" i="1" dirty="0">
                <a:solidFill>
                  <a:schemeClr val="bg1"/>
                </a:solidFill>
                <a:latin typeface="ArialMT"/>
              </a:rPr>
              <a:t>https://gitlab.in2p3.fr/gcharles/rdg/-/wikis/Accueil </a:t>
            </a:r>
            <a:endParaRPr lang="fr-FR" sz="1400" b="1" dirty="0">
              <a:solidFill>
                <a:schemeClr val="bg1"/>
              </a:solidFill>
            </a:endParaRPr>
          </a:p>
        </p:txBody>
      </p:sp>
      <p:sp>
        <p:nvSpPr>
          <p:cNvPr id="26" name="ZoneTexte 25">
            <a:extLst>
              <a:ext uri="{FF2B5EF4-FFF2-40B4-BE49-F238E27FC236}">
                <a16:creationId xmlns:a16="http://schemas.microsoft.com/office/drawing/2014/main" id="{2E42E7B9-4BB2-448A-93F5-67767259B7F2}"/>
              </a:ext>
            </a:extLst>
          </p:cNvPr>
          <p:cNvSpPr txBox="1"/>
          <p:nvPr/>
        </p:nvSpPr>
        <p:spPr>
          <a:xfrm>
            <a:off x="107504" y="980728"/>
            <a:ext cx="3262494" cy="954107"/>
          </a:xfrm>
          <a:prstGeom prst="rect">
            <a:avLst/>
          </a:prstGeom>
          <a:noFill/>
        </p:spPr>
        <p:txBody>
          <a:bodyPr wrap="square">
            <a:spAutoFit/>
          </a:bodyPr>
          <a:lstStyle/>
          <a:p>
            <a:r>
              <a:rPr lang="en-US" sz="1400" b="1" i="1" dirty="0">
                <a:solidFill>
                  <a:schemeClr val="bg1"/>
                </a:solidFill>
                <a:latin typeface="ArialMT"/>
              </a:rPr>
              <a:t>Regular newsletter containing announcements, upcoming events, communications from WGs, job opportunities, etc.</a:t>
            </a:r>
          </a:p>
        </p:txBody>
      </p:sp>
      <p:sp>
        <p:nvSpPr>
          <p:cNvPr id="27" name="ZoneTexte 26">
            <a:extLst>
              <a:ext uri="{FF2B5EF4-FFF2-40B4-BE49-F238E27FC236}">
                <a16:creationId xmlns:a16="http://schemas.microsoft.com/office/drawing/2014/main" id="{910A7D26-5EC3-4CA8-A82A-611E88ABFC0A}"/>
              </a:ext>
            </a:extLst>
          </p:cNvPr>
          <p:cNvSpPr txBox="1"/>
          <p:nvPr/>
        </p:nvSpPr>
        <p:spPr>
          <a:xfrm>
            <a:off x="3355808" y="5355348"/>
            <a:ext cx="2701515" cy="338554"/>
          </a:xfrm>
          <a:prstGeom prst="rect">
            <a:avLst/>
          </a:prstGeom>
          <a:noFill/>
        </p:spPr>
        <p:txBody>
          <a:bodyPr wrap="square">
            <a:spAutoFit/>
          </a:bodyPr>
          <a:lstStyle/>
          <a:p>
            <a:pPr marL="285750" indent="-285750">
              <a:buFont typeface="Arial" panose="020B0604020202020204" pitchFamily="34" charset="0"/>
              <a:buChar char="•"/>
            </a:pPr>
            <a:r>
              <a:rPr lang="en-US" sz="1600" b="1" i="1" dirty="0">
                <a:solidFill>
                  <a:srgbClr val="FFFF00"/>
                </a:solidFill>
                <a:latin typeface="ArialMT"/>
              </a:rPr>
              <a:t>DRD1 Annual Awards</a:t>
            </a:r>
            <a:endParaRPr lang="en-US" sz="1600" b="1" i="1" dirty="0">
              <a:solidFill>
                <a:srgbClr val="FFFF00"/>
              </a:solidFill>
              <a:latin typeface="ArialMT"/>
              <a:sym typeface="Wingdings" panose="05000000000000000000" pitchFamily="2" charset="2"/>
            </a:endParaRPr>
          </a:p>
        </p:txBody>
      </p:sp>
      <p:pic>
        <p:nvPicPr>
          <p:cNvPr id="28" name="Image 27">
            <a:extLst>
              <a:ext uri="{FF2B5EF4-FFF2-40B4-BE49-F238E27FC236}">
                <a16:creationId xmlns:a16="http://schemas.microsoft.com/office/drawing/2014/main" id="{A3E42C0A-5DAD-4FB6-8BC6-0B9A760F51E4}"/>
              </a:ext>
            </a:extLst>
          </p:cNvPr>
          <p:cNvPicPr>
            <a:picLocks noChangeAspect="1"/>
          </p:cNvPicPr>
          <p:nvPr/>
        </p:nvPicPr>
        <p:blipFill>
          <a:blip r:embed="rId7"/>
          <a:stretch>
            <a:fillRect/>
          </a:stretch>
        </p:blipFill>
        <p:spPr>
          <a:xfrm>
            <a:off x="216900" y="2005963"/>
            <a:ext cx="3065586" cy="4755683"/>
          </a:xfrm>
          <a:prstGeom prst="rect">
            <a:avLst/>
          </a:prstGeom>
        </p:spPr>
      </p:pic>
      <p:sp>
        <p:nvSpPr>
          <p:cNvPr id="29" name="ZoneTexte 28">
            <a:extLst>
              <a:ext uri="{FF2B5EF4-FFF2-40B4-BE49-F238E27FC236}">
                <a16:creationId xmlns:a16="http://schemas.microsoft.com/office/drawing/2014/main" id="{9BF74241-1416-40CF-BE43-2BE92F095260}"/>
              </a:ext>
            </a:extLst>
          </p:cNvPr>
          <p:cNvSpPr txBox="1"/>
          <p:nvPr/>
        </p:nvSpPr>
        <p:spPr>
          <a:xfrm>
            <a:off x="1900529" y="2337020"/>
            <a:ext cx="1804014" cy="338554"/>
          </a:xfrm>
          <a:prstGeom prst="rect">
            <a:avLst/>
          </a:prstGeom>
          <a:noFill/>
        </p:spPr>
        <p:txBody>
          <a:bodyPr wrap="square" rtlCol="0">
            <a:spAutoFit/>
          </a:bodyPr>
          <a:lstStyle/>
          <a:p>
            <a:r>
              <a:rPr lang="en-US" sz="1600" b="1" i="1" dirty="0">
                <a:solidFill>
                  <a:srgbClr val="FF0000"/>
                </a:solidFill>
                <a:latin typeface="ArialMT"/>
              </a:rPr>
              <a:t>DRD1 Logo:</a:t>
            </a:r>
          </a:p>
        </p:txBody>
      </p:sp>
      <p:sp>
        <p:nvSpPr>
          <p:cNvPr id="30" name="ZoneTexte 29">
            <a:extLst>
              <a:ext uri="{FF2B5EF4-FFF2-40B4-BE49-F238E27FC236}">
                <a16:creationId xmlns:a16="http://schemas.microsoft.com/office/drawing/2014/main" id="{5C0DDB6E-E1F0-4442-A839-4877F4870F78}"/>
              </a:ext>
            </a:extLst>
          </p:cNvPr>
          <p:cNvSpPr txBox="1"/>
          <p:nvPr/>
        </p:nvSpPr>
        <p:spPr>
          <a:xfrm>
            <a:off x="3371130" y="4952759"/>
            <a:ext cx="3613696" cy="338554"/>
          </a:xfrm>
          <a:prstGeom prst="rect">
            <a:avLst/>
          </a:prstGeom>
          <a:noFill/>
        </p:spPr>
        <p:txBody>
          <a:bodyPr wrap="square">
            <a:spAutoFit/>
          </a:bodyPr>
          <a:lstStyle/>
          <a:p>
            <a:pPr marL="285750" indent="-285750">
              <a:buFont typeface="Arial" panose="020B0604020202020204" pitchFamily="34" charset="0"/>
              <a:buChar char="•"/>
            </a:pPr>
            <a:r>
              <a:rPr lang="en-US" sz="1600" b="1" i="1" dirty="0">
                <a:solidFill>
                  <a:srgbClr val="FFFF00"/>
                </a:solidFill>
                <a:latin typeface="ArialMT"/>
              </a:rPr>
              <a:t>DRD1 Detector School Series</a:t>
            </a:r>
            <a:endParaRPr lang="en-US" sz="1600" b="1" i="1" dirty="0">
              <a:solidFill>
                <a:srgbClr val="FFFF00"/>
              </a:solidFill>
              <a:latin typeface="ArialMT"/>
              <a:sym typeface="Wingdings" panose="05000000000000000000" pitchFamily="2" charset="2"/>
            </a:endParaRPr>
          </a:p>
        </p:txBody>
      </p:sp>
      <p:sp>
        <p:nvSpPr>
          <p:cNvPr id="32" name="ZoneTexte 31">
            <a:extLst>
              <a:ext uri="{FF2B5EF4-FFF2-40B4-BE49-F238E27FC236}">
                <a16:creationId xmlns:a16="http://schemas.microsoft.com/office/drawing/2014/main" id="{E7E90693-15E9-4A46-83B6-A00AFF2B5E9E}"/>
              </a:ext>
            </a:extLst>
          </p:cNvPr>
          <p:cNvSpPr txBox="1"/>
          <p:nvPr/>
        </p:nvSpPr>
        <p:spPr>
          <a:xfrm>
            <a:off x="3355448" y="5767062"/>
            <a:ext cx="2819433" cy="338554"/>
          </a:xfrm>
          <a:prstGeom prst="rect">
            <a:avLst/>
          </a:prstGeom>
          <a:noFill/>
        </p:spPr>
        <p:txBody>
          <a:bodyPr wrap="square">
            <a:spAutoFit/>
          </a:bodyPr>
          <a:lstStyle/>
          <a:p>
            <a:pPr marL="285750" indent="-285750">
              <a:buFont typeface="Arial" panose="020B0604020202020204" pitchFamily="34" charset="0"/>
              <a:buChar char="•"/>
            </a:pPr>
            <a:r>
              <a:rPr lang="en-US" sz="1600" b="1" i="1" dirty="0">
                <a:solidFill>
                  <a:srgbClr val="FFFF00"/>
                </a:solidFill>
                <a:latin typeface="ArialMT"/>
              </a:rPr>
              <a:t>DRD1 Notes Repository</a:t>
            </a:r>
            <a:endParaRPr lang="en-US" sz="1600" b="1" i="1" dirty="0">
              <a:solidFill>
                <a:srgbClr val="FFFF00"/>
              </a:solidFill>
              <a:latin typeface="ArialMT"/>
              <a:sym typeface="Wingdings" panose="05000000000000000000" pitchFamily="2" charset="2"/>
            </a:endParaRPr>
          </a:p>
        </p:txBody>
      </p:sp>
      <p:sp>
        <p:nvSpPr>
          <p:cNvPr id="34" name="ZoneTexte 33">
            <a:extLst>
              <a:ext uri="{FF2B5EF4-FFF2-40B4-BE49-F238E27FC236}">
                <a16:creationId xmlns:a16="http://schemas.microsoft.com/office/drawing/2014/main" id="{AE871073-8C69-4413-8C80-A3D6D70B5EB9}"/>
              </a:ext>
            </a:extLst>
          </p:cNvPr>
          <p:cNvSpPr txBox="1"/>
          <p:nvPr/>
        </p:nvSpPr>
        <p:spPr>
          <a:xfrm>
            <a:off x="3377074" y="6194915"/>
            <a:ext cx="3367052" cy="584775"/>
          </a:xfrm>
          <a:prstGeom prst="rect">
            <a:avLst/>
          </a:prstGeom>
          <a:noFill/>
        </p:spPr>
        <p:txBody>
          <a:bodyPr wrap="square">
            <a:spAutoFit/>
          </a:bodyPr>
          <a:lstStyle/>
          <a:p>
            <a:pPr marL="285750" indent="-285750">
              <a:buFont typeface="Arial" panose="020B0604020202020204" pitchFamily="34" charset="0"/>
              <a:buChar char="•"/>
            </a:pPr>
            <a:r>
              <a:rPr lang="en-US" sz="1600" b="1" i="1" dirty="0">
                <a:solidFill>
                  <a:schemeClr val="bg1"/>
                </a:solidFill>
                <a:latin typeface="ArialMT"/>
              </a:rPr>
              <a:t>Bell engraved with</a:t>
            </a:r>
            <a:br>
              <a:rPr lang="en-US" sz="1600" b="1" i="1" dirty="0">
                <a:solidFill>
                  <a:schemeClr val="bg1"/>
                </a:solidFill>
                <a:latin typeface="ArialMT"/>
              </a:rPr>
            </a:br>
            <a:r>
              <a:rPr lang="en-US" sz="1600" b="1" i="1" dirty="0">
                <a:solidFill>
                  <a:schemeClr val="bg1"/>
                </a:solidFill>
                <a:latin typeface="ArialMT"/>
              </a:rPr>
              <a:t>the words “DRD1 CERN”</a:t>
            </a:r>
          </a:p>
        </p:txBody>
      </p:sp>
      <p:pic>
        <p:nvPicPr>
          <p:cNvPr id="35" name="Google Shape;262;p37">
            <a:extLst>
              <a:ext uri="{FF2B5EF4-FFF2-40B4-BE49-F238E27FC236}">
                <a16:creationId xmlns:a16="http://schemas.microsoft.com/office/drawing/2014/main" id="{62211BD3-46B5-45E5-A34D-FC5D2E57EB00}"/>
              </a:ext>
            </a:extLst>
          </p:cNvPr>
          <p:cNvPicPr preferRelativeResize="0"/>
          <p:nvPr/>
        </p:nvPicPr>
        <p:blipFill>
          <a:blip r:embed="rId8">
            <a:alphaModFix/>
          </a:blip>
          <a:stretch>
            <a:fillRect/>
          </a:stretch>
        </p:blipFill>
        <p:spPr>
          <a:xfrm>
            <a:off x="6351496" y="5355349"/>
            <a:ext cx="2668450" cy="1406298"/>
          </a:xfrm>
          <a:prstGeom prst="rect">
            <a:avLst/>
          </a:prstGeom>
          <a:noFill/>
          <a:ln>
            <a:noFill/>
          </a:ln>
        </p:spPr>
      </p:pic>
    </p:spTree>
    <p:extLst>
      <p:ext uri="{BB962C8B-B14F-4D97-AF65-F5344CB8AC3E}">
        <p14:creationId xmlns:p14="http://schemas.microsoft.com/office/powerpoint/2010/main" val="86823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6D0D5E8-8814-4AD0-8025-5B9D1FAE7E38}"/>
              </a:ext>
            </a:extLst>
          </p:cNvPr>
          <p:cNvPicPr>
            <a:picLocks noChangeAspect="1"/>
          </p:cNvPicPr>
          <p:nvPr/>
        </p:nvPicPr>
        <p:blipFill>
          <a:blip r:embed="rId2"/>
          <a:stretch>
            <a:fillRect/>
          </a:stretch>
        </p:blipFill>
        <p:spPr>
          <a:xfrm>
            <a:off x="1" y="-21265"/>
            <a:ext cx="9144000" cy="6932428"/>
          </a:xfrm>
          <a:prstGeom prst="rect">
            <a:avLst/>
          </a:prstGeom>
        </p:spPr>
      </p:pic>
      <p:sp>
        <p:nvSpPr>
          <p:cNvPr id="3" name="Rectangle 1027">
            <a:extLst>
              <a:ext uri="{FF2B5EF4-FFF2-40B4-BE49-F238E27FC236}">
                <a16:creationId xmlns:a16="http://schemas.microsoft.com/office/drawing/2014/main" id="{8541DC63-2635-436E-89AC-69648C9E7033}"/>
              </a:ext>
            </a:extLst>
          </p:cNvPr>
          <p:cNvSpPr txBox="1">
            <a:spLocks noChangeArrowheads="1"/>
          </p:cNvSpPr>
          <p:nvPr/>
        </p:nvSpPr>
        <p:spPr bwMode="auto">
          <a:xfrm>
            <a:off x="323528" y="-40814"/>
            <a:ext cx="5328611"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WG8: DRD1 Detector School Series</a:t>
            </a:r>
            <a:endParaRPr lang="en-GB" sz="2400" b="1" kern="0" dirty="0">
              <a:solidFill>
                <a:srgbClr val="336699"/>
              </a:solidFill>
              <a:effectLst>
                <a:outerShdw blurRad="38100" dist="38100" dir="2700000">
                  <a:srgbClr val="000000"/>
                </a:outerShdw>
              </a:effectLst>
              <a:latin typeface="ArialMT"/>
            </a:endParaRPr>
          </a:p>
        </p:txBody>
      </p:sp>
      <p:sp>
        <p:nvSpPr>
          <p:cNvPr id="16" name="TextBox 11">
            <a:extLst>
              <a:ext uri="{FF2B5EF4-FFF2-40B4-BE49-F238E27FC236}">
                <a16:creationId xmlns:a16="http://schemas.microsoft.com/office/drawing/2014/main" id="{D97D949C-3F59-41D6-B058-FD8224C8FEA0}"/>
              </a:ext>
            </a:extLst>
          </p:cNvPr>
          <p:cNvSpPr txBox="1"/>
          <p:nvPr/>
        </p:nvSpPr>
        <p:spPr>
          <a:xfrm>
            <a:off x="37689" y="1223591"/>
            <a:ext cx="6262577" cy="3108543"/>
          </a:xfrm>
          <a:prstGeom prst="rect">
            <a:avLst/>
          </a:prstGeom>
          <a:noFill/>
        </p:spPr>
        <p:txBody>
          <a:bodyPr wrap="square">
            <a:spAutoFit/>
          </a:bodyPr>
          <a:lstStyle/>
          <a:p>
            <a:pPr>
              <a:buNone/>
            </a:pPr>
            <a:r>
              <a:rPr lang="en-US" sz="1400" b="1" i="1" dirty="0">
                <a:solidFill>
                  <a:srgbClr val="FFFF00"/>
                </a:solidFill>
                <a:latin typeface="ArialMT"/>
              </a:rPr>
              <a:t>2026: </a:t>
            </a:r>
            <a:r>
              <a:rPr lang="en-US" sz="1400" b="1" i="1" dirty="0">
                <a:solidFill>
                  <a:schemeClr val="bg1"/>
                </a:solidFill>
                <a:latin typeface="ArialMT"/>
              </a:rPr>
              <a:t>3</a:t>
            </a:r>
            <a:r>
              <a:rPr lang="en-US" sz="1400" b="1" i="1" baseline="30000" dirty="0">
                <a:solidFill>
                  <a:schemeClr val="bg1"/>
                </a:solidFill>
                <a:latin typeface="ArialMT"/>
              </a:rPr>
              <a:t>rd</a:t>
            </a:r>
            <a:r>
              <a:rPr lang="en-US" sz="1400" b="1" i="1" dirty="0">
                <a:solidFill>
                  <a:schemeClr val="bg1"/>
                </a:solidFill>
                <a:latin typeface="ArialMT"/>
              </a:rPr>
              <a:t> DRD1 School, </a:t>
            </a:r>
            <a:r>
              <a:rPr lang="en-US" sz="1400" b="1" i="1" dirty="0">
                <a:solidFill>
                  <a:srgbClr val="FFFF00"/>
                </a:solidFill>
                <a:latin typeface="ArialMT"/>
              </a:rPr>
              <a:t>FRIB facility, US</a:t>
            </a:r>
            <a:r>
              <a:rPr lang="en-US" sz="1400" b="1" i="1" dirty="0">
                <a:solidFill>
                  <a:schemeClr val="bg1"/>
                </a:solidFill>
                <a:latin typeface="ArialMT"/>
              </a:rPr>
              <a:t>, July 8-17:</a:t>
            </a:r>
          </a:p>
          <a:p>
            <a:pPr>
              <a:buNone/>
            </a:pPr>
            <a:r>
              <a:rPr lang="en-US" sz="1400" b="1" i="1" dirty="0">
                <a:solidFill>
                  <a:schemeClr val="bg1"/>
                </a:solidFill>
                <a:latin typeface="ArialMT"/>
                <a:sym typeface="Wingdings" panose="05000000000000000000" pitchFamily="2" charset="2"/>
              </a:rPr>
              <a:t>     https://indico.cern.ch/event/1572535/ </a:t>
            </a:r>
            <a:r>
              <a:rPr lang="en-US" sz="1400" b="1" i="1" u="sng" dirty="0">
                <a:solidFill>
                  <a:srgbClr val="FFFF00"/>
                </a:solidFill>
                <a:latin typeface="ArialMT"/>
                <a:sym typeface="Wingdings" panose="05000000000000000000" pitchFamily="2" charset="2"/>
              </a:rPr>
              <a:t></a:t>
            </a:r>
            <a:r>
              <a:rPr lang="en-US" sz="1400" b="1" i="1" u="sng" dirty="0">
                <a:solidFill>
                  <a:srgbClr val="FFFF00"/>
                </a:solidFill>
                <a:latin typeface="ArialMT"/>
              </a:rPr>
              <a:t> first DRD1 School in the US</a:t>
            </a:r>
          </a:p>
          <a:p>
            <a:pPr>
              <a:buNone/>
            </a:pPr>
            <a:endParaRPr lang="en-US" sz="1400" b="1" i="1" dirty="0">
              <a:solidFill>
                <a:schemeClr val="bg1"/>
              </a:solidFill>
              <a:latin typeface="ArialMT"/>
            </a:endParaRPr>
          </a:p>
          <a:p>
            <a:pPr>
              <a:buNone/>
            </a:pPr>
            <a:r>
              <a:rPr lang="en-US" sz="1400" b="1" i="1" dirty="0">
                <a:solidFill>
                  <a:srgbClr val="FFFF00"/>
                </a:solidFill>
                <a:latin typeface="ArialMT"/>
              </a:rPr>
              <a:t>2026: </a:t>
            </a:r>
            <a:r>
              <a:rPr lang="en-US" sz="1400" b="1" i="1" dirty="0">
                <a:solidFill>
                  <a:schemeClr val="bg1"/>
                </a:solidFill>
                <a:latin typeface="ArialMT"/>
              </a:rPr>
              <a:t>DRD1 Topical School “Gaseous Detector Simulation”, </a:t>
            </a:r>
            <a:r>
              <a:rPr lang="en-US" sz="1400" b="1" i="1" dirty="0">
                <a:solidFill>
                  <a:srgbClr val="FFFF00"/>
                </a:solidFill>
                <a:latin typeface="ArialMT"/>
              </a:rPr>
              <a:t>Bari, Italy</a:t>
            </a:r>
            <a:r>
              <a:rPr lang="en-US" sz="1400" b="1" i="1" dirty="0">
                <a:solidFill>
                  <a:schemeClr val="bg1"/>
                </a:solidFill>
                <a:latin typeface="ArialMT"/>
              </a:rPr>
              <a:t>, May 18-22:  https://indico.cern.ch/event/1606443/overview</a:t>
            </a:r>
          </a:p>
          <a:p>
            <a:pPr>
              <a:buNone/>
            </a:pPr>
            <a:endParaRPr lang="en-US" sz="1400" b="1" i="1" dirty="0">
              <a:solidFill>
                <a:schemeClr val="bg1"/>
              </a:solidFill>
              <a:latin typeface="ArialMT"/>
            </a:endParaRPr>
          </a:p>
          <a:p>
            <a:pPr>
              <a:buNone/>
            </a:pPr>
            <a:r>
              <a:rPr lang="en-US" sz="1400" b="1" i="1" dirty="0">
                <a:solidFill>
                  <a:srgbClr val="FFFF00"/>
                </a:solidFill>
                <a:latin typeface="ArialMT"/>
              </a:rPr>
              <a:t>2025: </a:t>
            </a:r>
            <a:r>
              <a:rPr lang="en-US" sz="1400" b="1" i="1" dirty="0">
                <a:solidFill>
                  <a:schemeClr val="bg1"/>
                </a:solidFill>
                <a:latin typeface="ArialMT"/>
              </a:rPr>
              <a:t>2</a:t>
            </a:r>
            <a:r>
              <a:rPr lang="en-US" sz="1400" b="1" i="1" baseline="30000" dirty="0">
                <a:solidFill>
                  <a:schemeClr val="bg1"/>
                </a:solidFill>
                <a:latin typeface="ArialMT"/>
              </a:rPr>
              <a:t>nd</a:t>
            </a:r>
            <a:r>
              <a:rPr lang="en-US" sz="1400" b="1" i="1" dirty="0">
                <a:solidFill>
                  <a:schemeClr val="bg1"/>
                </a:solidFill>
                <a:latin typeface="ArialMT"/>
              </a:rPr>
              <a:t> DRD1 School, FTD, </a:t>
            </a:r>
            <a:r>
              <a:rPr lang="en-US" sz="1400" b="1" i="1" dirty="0">
                <a:solidFill>
                  <a:srgbClr val="FFFF00"/>
                </a:solidFill>
                <a:latin typeface="ArialMT"/>
              </a:rPr>
              <a:t>Univ. Bonn</a:t>
            </a:r>
            <a:r>
              <a:rPr lang="en-US" sz="1400" b="1" i="1" dirty="0">
                <a:solidFill>
                  <a:schemeClr val="bg1"/>
                </a:solidFill>
                <a:latin typeface="ArialMT"/>
              </a:rPr>
              <a:t>, Germany, Sep. 17-24, 2025: </a:t>
            </a:r>
            <a:r>
              <a:rPr lang="en-US" sz="1400" b="1" dirty="0">
                <a:solidFill>
                  <a:schemeClr val="bg1"/>
                </a:solidFill>
                <a:latin typeface="ArialMT"/>
              </a:rPr>
              <a:t> </a:t>
            </a:r>
            <a:r>
              <a:rPr lang="en-US" sz="1400" b="1" i="1" dirty="0">
                <a:solidFill>
                  <a:schemeClr val="bg1"/>
                </a:solidFill>
                <a:latin typeface="ArialMT"/>
              </a:rPr>
              <a:t>https://indico.cern.ch/event/1384298 </a:t>
            </a:r>
            <a:r>
              <a:rPr lang="en-US" sz="1400" b="1" i="1" dirty="0">
                <a:solidFill>
                  <a:schemeClr val="bg1"/>
                </a:solidFill>
                <a:latin typeface="ArialMT"/>
                <a:sym typeface="Wingdings" panose="05000000000000000000" pitchFamily="2" charset="2"/>
              </a:rPr>
              <a:t> 1st </a:t>
            </a:r>
            <a:r>
              <a:rPr lang="en-US" sz="1400" b="1" i="1" dirty="0">
                <a:solidFill>
                  <a:schemeClr val="bg1"/>
                </a:solidFill>
                <a:latin typeface="ArialMT"/>
              </a:rPr>
              <a:t>RD1 School outside CERN</a:t>
            </a:r>
            <a:endParaRPr lang="en-GB" sz="1400" b="1" i="1" dirty="0">
              <a:solidFill>
                <a:schemeClr val="bg1"/>
              </a:solidFill>
              <a:latin typeface="ArialMT"/>
            </a:endParaRPr>
          </a:p>
          <a:p>
            <a:pPr>
              <a:buNone/>
            </a:pPr>
            <a:endParaRPr lang="en-GB" sz="1400" b="1" i="1" dirty="0">
              <a:solidFill>
                <a:schemeClr val="bg1"/>
              </a:solidFill>
              <a:latin typeface="ArialMT"/>
            </a:endParaRPr>
          </a:p>
          <a:p>
            <a:pPr>
              <a:buNone/>
            </a:pPr>
            <a:r>
              <a:rPr lang="en-GB" sz="1400" b="1" i="1" dirty="0">
                <a:solidFill>
                  <a:srgbClr val="FFFF00"/>
                </a:solidFill>
                <a:latin typeface="ArialMT"/>
              </a:rPr>
              <a:t>2024: </a:t>
            </a:r>
            <a:r>
              <a:rPr lang="en-GB" sz="1400" b="1" i="1" dirty="0">
                <a:solidFill>
                  <a:schemeClr val="bg1"/>
                </a:solidFill>
                <a:latin typeface="ArialMT"/>
              </a:rPr>
              <a:t>1</a:t>
            </a:r>
            <a:r>
              <a:rPr lang="en-GB" sz="1400" b="1" i="1" baseline="30000" dirty="0">
                <a:solidFill>
                  <a:schemeClr val="bg1"/>
                </a:solidFill>
                <a:latin typeface="ArialMT"/>
              </a:rPr>
              <a:t>st</a:t>
            </a:r>
            <a:r>
              <a:rPr lang="en-GB" sz="1400" b="1" i="1" dirty="0">
                <a:solidFill>
                  <a:schemeClr val="bg1"/>
                </a:solidFill>
                <a:latin typeface="ArialMT"/>
              </a:rPr>
              <a:t> DRD1 School, </a:t>
            </a:r>
            <a:r>
              <a:rPr lang="en-GB" sz="1400" b="1" i="1" dirty="0">
                <a:solidFill>
                  <a:srgbClr val="FFFF00"/>
                </a:solidFill>
                <a:latin typeface="ArialMT"/>
              </a:rPr>
              <a:t>CERN,</a:t>
            </a:r>
            <a:r>
              <a:rPr lang="en-GB" sz="1400" b="1" i="1" dirty="0">
                <a:solidFill>
                  <a:schemeClr val="bg1"/>
                </a:solidFill>
                <a:latin typeface="ArialMT"/>
              </a:rPr>
              <a:t> Nov. 27 – Dec. 6: https://indico.cern.ch/event/1384298</a:t>
            </a:r>
            <a:br>
              <a:rPr lang="en-GB" sz="1400" b="1" i="1" dirty="0">
                <a:solidFill>
                  <a:schemeClr val="bg1"/>
                </a:solidFill>
                <a:latin typeface="ArialMT"/>
              </a:rPr>
            </a:br>
            <a:endParaRPr lang="en-GB" sz="1400" b="1" i="1" dirty="0">
              <a:solidFill>
                <a:schemeClr val="bg1"/>
              </a:solidFill>
              <a:latin typeface="ArialMT"/>
            </a:endParaRPr>
          </a:p>
          <a:p>
            <a:pPr>
              <a:buNone/>
            </a:pPr>
            <a:r>
              <a:rPr lang="en-GB" sz="1400" b="1" i="1" dirty="0">
                <a:solidFill>
                  <a:srgbClr val="FFFF00"/>
                </a:solidFill>
                <a:latin typeface="ArialMT"/>
              </a:rPr>
              <a:t>2023:</a:t>
            </a:r>
            <a:r>
              <a:rPr lang="en-GB" sz="1400" b="1" i="1" dirty="0">
                <a:solidFill>
                  <a:schemeClr val="bg1"/>
                </a:solidFill>
                <a:latin typeface="ArialMT"/>
              </a:rPr>
              <a:t> RD51 School, </a:t>
            </a:r>
            <a:r>
              <a:rPr lang="en-GB" sz="1400" b="1" i="1" dirty="0">
                <a:solidFill>
                  <a:srgbClr val="FFFF00"/>
                </a:solidFill>
                <a:latin typeface="ArialMT"/>
              </a:rPr>
              <a:t>CERN</a:t>
            </a:r>
            <a:r>
              <a:rPr lang="en-GB" sz="1400" b="1" i="1" dirty="0">
                <a:solidFill>
                  <a:schemeClr val="bg1"/>
                </a:solidFill>
                <a:latin typeface="ArialMT"/>
              </a:rPr>
              <a:t>, Nov. 27 – Dec. 1:  https://indico.cern.ch/event/1239595</a:t>
            </a:r>
          </a:p>
        </p:txBody>
      </p:sp>
      <p:pic>
        <p:nvPicPr>
          <p:cNvPr id="19" name="Image 18">
            <a:extLst>
              <a:ext uri="{FF2B5EF4-FFF2-40B4-BE49-F238E27FC236}">
                <a16:creationId xmlns:a16="http://schemas.microsoft.com/office/drawing/2014/main" id="{E5D70AB1-FA21-4A93-A364-0F304047C043}"/>
              </a:ext>
            </a:extLst>
          </p:cNvPr>
          <p:cNvPicPr>
            <a:picLocks noChangeAspect="1"/>
          </p:cNvPicPr>
          <p:nvPr/>
        </p:nvPicPr>
        <p:blipFill>
          <a:blip r:embed="rId3"/>
          <a:stretch>
            <a:fillRect/>
          </a:stretch>
        </p:blipFill>
        <p:spPr>
          <a:xfrm>
            <a:off x="107504" y="4365104"/>
            <a:ext cx="5949596" cy="2333245"/>
          </a:xfrm>
          <a:prstGeom prst="rect">
            <a:avLst/>
          </a:prstGeom>
        </p:spPr>
      </p:pic>
      <p:sp>
        <p:nvSpPr>
          <p:cNvPr id="20" name="Google Shape;61;p14">
            <a:extLst>
              <a:ext uri="{FF2B5EF4-FFF2-40B4-BE49-F238E27FC236}">
                <a16:creationId xmlns:a16="http://schemas.microsoft.com/office/drawing/2014/main" id="{9C911FF1-EF27-494F-9012-8F3EA2AE8E31}"/>
              </a:ext>
            </a:extLst>
          </p:cNvPr>
          <p:cNvSpPr txBox="1"/>
          <p:nvPr/>
        </p:nvSpPr>
        <p:spPr>
          <a:xfrm>
            <a:off x="107504" y="455169"/>
            <a:ext cx="6262577" cy="8318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noAutofit/>
          </a:bodyPr>
          <a:lstStyle/>
          <a:p>
            <a:pPr algn="ctr" defTabSz="905255">
              <a:lnSpc>
                <a:spcPct val="120000"/>
              </a:lnSpc>
              <a:buSzPct val="100000"/>
              <a:defRPr sz="1485"/>
            </a:pPr>
            <a:r>
              <a:rPr sz="1600" b="1" i="1" dirty="0">
                <a:solidFill>
                  <a:schemeClr val="bg1"/>
                </a:solidFill>
                <a:latin typeface="ArialMT"/>
              </a:rPr>
              <a:t>The </a:t>
            </a:r>
            <a:r>
              <a:rPr sz="1600" b="1" i="1" dirty="0">
                <a:solidFill>
                  <a:srgbClr val="FFFF00"/>
                </a:solidFill>
                <a:latin typeface="ArialMT"/>
              </a:rPr>
              <a:t>DRD1 Gaseous Detector School </a:t>
            </a:r>
            <a:r>
              <a:rPr sz="1600" b="1" i="1" dirty="0">
                <a:solidFill>
                  <a:schemeClr val="bg1"/>
                </a:solidFill>
                <a:latin typeface="ArialMT"/>
              </a:rPr>
              <a:t>is planned as a regular </a:t>
            </a:r>
            <a:br>
              <a:rPr lang="en-US" sz="1600" b="1" i="1" dirty="0">
                <a:solidFill>
                  <a:schemeClr val="bg1"/>
                </a:solidFill>
                <a:latin typeface="ArialMT"/>
              </a:rPr>
            </a:br>
            <a:r>
              <a:rPr sz="1600" b="1" i="1" dirty="0">
                <a:solidFill>
                  <a:schemeClr val="bg1"/>
                </a:solidFill>
                <a:latin typeface="ArialMT"/>
              </a:rPr>
              <a:t>event</a:t>
            </a:r>
            <a:r>
              <a:rPr lang="en-US" sz="1600" b="1" i="1" dirty="0">
                <a:solidFill>
                  <a:schemeClr val="bg1"/>
                </a:solidFill>
                <a:latin typeface="ArialMT"/>
              </a:rPr>
              <a:t> </a:t>
            </a:r>
            <a:r>
              <a:rPr lang="en-US" sz="1600" b="1" i="1" dirty="0">
                <a:solidFill>
                  <a:srgbClr val="FFFF00"/>
                </a:solidFill>
                <a:latin typeface="ArialMT"/>
              </a:rPr>
              <a:t>hosted by one of the DRD1 member institutes</a:t>
            </a:r>
          </a:p>
        </p:txBody>
      </p:sp>
      <p:pic>
        <p:nvPicPr>
          <p:cNvPr id="21" name="Content Placeholder 7">
            <a:extLst>
              <a:ext uri="{FF2B5EF4-FFF2-40B4-BE49-F238E27FC236}">
                <a16:creationId xmlns:a16="http://schemas.microsoft.com/office/drawing/2014/main" id="{0218B2D2-2E24-489C-8772-EEA2C390F0A2}"/>
              </a:ext>
            </a:extLst>
          </p:cNvPr>
          <p:cNvPicPr>
            <a:picLocks noChangeAspect="1"/>
          </p:cNvPicPr>
          <p:nvPr/>
        </p:nvPicPr>
        <p:blipFill>
          <a:blip r:embed="rId4"/>
          <a:stretch>
            <a:fillRect/>
          </a:stretch>
        </p:blipFill>
        <p:spPr>
          <a:xfrm>
            <a:off x="6228184" y="78329"/>
            <a:ext cx="2877239" cy="1629504"/>
          </a:xfrm>
          <a:prstGeom prst="rect">
            <a:avLst/>
          </a:prstGeom>
        </p:spPr>
      </p:pic>
      <p:pic>
        <p:nvPicPr>
          <p:cNvPr id="22" name="Picture 9">
            <a:extLst>
              <a:ext uri="{FF2B5EF4-FFF2-40B4-BE49-F238E27FC236}">
                <a16:creationId xmlns:a16="http://schemas.microsoft.com/office/drawing/2014/main" id="{2474704E-FB50-4288-8ED3-3973F2EC6CC4}"/>
              </a:ext>
            </a:extLst>
          </p:cNvPr>
          <p:cNvPicPr>
            <a:picLocks noChangeAspect="1"/>
          </p:cNvPicPr>
          <p:nvPr/>
        </p:nvPicPr>
        <p:blipFill>
          <a:blip r:embed="rId5"/>
          <a:stretch>
            <a:fillRect/>
          </a:stretch>
        </p:blipFill>
        <p:spPr>
          <a:xfrm>
            <a:off x="6242475" y="1511464"/>
            <a:ext cx="2857222" cy="1629504"/>
          </a:xfrm>
          <a:prstGeom prst="rect">
            <a:avLst/>
          </a:prstGeom>
        </p:spPr>
      </p:pic>
      <p:sp>
        <p:nvSpPr>
          <p:cNvPr id="23" name="ZoneTexte 22">
            <a:extLst>
              <a:ext uri="{FF2B5EF4-FFF2-40B4-BE49-F238E27FC236}">
                <a16:creationId xmlns:a16="http://schemas.microsoft.com/office/drawing/2014/main" id="{046AD78F-7176-4101-A9F8-8FA4DFFA273B}"/>
              </a:ext>
            </a:extLst>
          </p:cNvPr>
          <p:cNvSpPr txBox="1"/>
          <p:nvPr/>
        </p:nvSpPr>
        <p:spPr>
          <a:xfrm>
            <a:off x="6231264" y="3160922"/>
            <a:ext cx="2877240" cy="844142"/>
          </a:xfrm>
          <a:prstGeom prst="rect">
            <a:avLst/>
          </a:prstGeom>
          <a:noFill/>
        </p:spPr>
        <p:txBody>
          <a:bodyPr wrap="square">
            <a:spAutoFit/>
          </a:bodyPr>
          <a:lstStyle/>
          <a:p>
            <a:pPr algn="ctr" defTabSz="905255">
              <a:lnSpc>
                <a:spcPct val="120000"/>
              </a:lnSpc>
              <a:buSzPct val="100000"/>
              <a:defRPr sz="1485"/>
            </a:pPr>
            <a:r>
              <a:rPr lang="en-US" sz="1400" b="1" i="1" dirty="0">
                <a:solidFill>
                  <a:schemeClr val="bg1"/>
                </a:solidFill>
                <a:latin typeface="ArialMT"/>
              </a:rPr>
              <a:t>Additional </a:t>
            </a:r>
            <a:r>
              <a:rPr lang="en-US" sz="1400" b="1" i="1" dirty="0">
                <a:solidFill>
                  <a:srgbClr val="FFFF00"/>
                </a:solidFill>
                <a:latin typeface="ArialMT"/>
              </a:rPr>
              <a:t>topical schools </a:t>
            </a:r>
            <a:r>
              <a:rPr lang="en-US" sz="1400" b="1" i="1" dirty="0">
                <a:solidFill>
                  <a:schemeClr val="bg1"/>
                </a:solidFill>
                <a:latin typeface="ArialMT"/>
              </a:rPr>
              <a:t>could offer in-depth training </a:t>
            </a:r>
            <a:br>
              <a:rPr lang="en-US" sz="1400" b="1" i="1" dirty="0">
                <a:solidFill>
                  <a:schemeClr val="bg1"/>
                </a:solidFill>
                <a:latin typeface="ArialMT"/>
              </a:rPr>
            </a:br>
            <a:r>
              <a:rPr lang="en-US" sz="1400" b="1" i="1" dirty="0">
                <a:solidFill>
                  <a:schemeClr val="bg1"/>
                </a:solidFill>
                <a:latin typeface="ArialMT"/>
              </a:rPr>
              <a:t>on selected topics:</a:t>
            </a:r>
          </a:p>
        </p:txBody>
      </p:sp>
      <p:pic>
        <p:nvPicPr>
          <p:cNvPr id="25" name="Image 24">
            <a:extLst>
              <a:ext uri="{FF2B5EF4-FFF2-40B4-BE49-F238E27FC236}">
                <a16:creationId xmlns:a16="http://schemas.microsoft.com/office/drawing/2014/main" id="{E93DAF2A-AB80-4ED6-8220-A58443054E51}"/>
              </a:ext>
            </a:extLst>
          </p:cNvPr>
          <p:cNvPicPr>
            <a:picLocks noChangeAspect="1"/>
          </p:cNvPicPr>
          <p:nvPr/>
        </p:nvPicPr>
        <p:blipFill>
          <a:blip r:embed="rId6"/>
          <a:stretch>
            <a:fillRect/>
          </a:stretch>
        </p:blipFill>
        <p:spPr>
          <a:xfrm>
            <a:off x="6147933" y="3981700"/>
            <a:ext cx="2921542" cy="2705039"/>
          </a:xfrm>
          <a:prstGeom prst="rect">
            <a:avLst/>
          </a:prstGeom>
        </p:spPr>
      </p:pic>
    </p:spTree>
    <p:extLst>
      <p:ext uri="{BB962C8B-B14F-4D97-AF65-F5344CB8AC3E}">
        <p14:creationId xmlns:p14="http://schemas.microsoft.com/office/powerpoint/2010/main" val="1818042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6459CF4-C620-4F1A-9C58-FF85C1C40934}"/>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0D9405BE-BFDD-4A1E-BFD7-F2EB79354BAF}"/>
              </a:ext>
            </a:extLst>
          </p:cNvPr>
          <p:cNvSpPr txBox="1">
            <a:spLocks noChangeArrowheads="1"/>
          </p:cNvSpPr>
          <p:nvPr/>
        </p:nvSpPr>
        <p:spPr bwMode="auto">
          <a:xfrm>
            <a:off x="936086" y="-27384"/>
            <a:ext cx="774037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Gaseous Tracking Systems @ Future Colliders</a:t>
            </a:r>
            <a:endParaRPr lang="en-GB" sz="2400" b="1" kern="0" dirty="0">
              <a:solidFill>
                <a:srgbClr val="336699"/>
              </a:solidFill>
              <a:effectLst>
                <a:outerShdw blurRad="38100" dist="38100" dir="2700000">
                  <a:srgbClr val="000000"/>
                </a:outerShdw>
              </a:effectLst>
              <a:latin typeface="ArialMT"/>
            </a:endParaRPr>
          </a:p>
        </p:txBody>
      </p:sp>
      <p:graphicFrame>
        <p:nvGraphicFramePr>
          <p:cNvPr id="4" name="Tableau 3">
            <a:extLst>
              <a:ext uri="{FF2B5EF4-FFF2-40B4-BE49-F238E27FC236}">
                <a16:creationId xmlns:a16="http://schemas.microsoft.com/office/drawing/2014/main" id="{A4F994E8-7067-4323-8607-7FD6937DCCD8}"/>
              </a:ext>
            </a:extLst>
          </p:cNvPr>
          <p:cNvGraphicFramePr>
            <a:graphicFrameLocks noGrp="1"/>
          </p:cNvGraphicFramePr>
          <p:nvPr>
            <p:extLst>
              <p:ext uri="{D42A27DB-BD31-4B8C-83A1-F6EECF244321}">
                <p14:modId xmlns:p14="http://schemas.microsoft.com/office/powerpoint/2010/main" val="2420434848"/>
              </p:ext>
            </p:extLst>
          </p:nvPr>
        </p:nvGraphicFramePr>
        <p:xfrm>
          <a:off x="53750" y="620688"/>
          <a:ext cx="9036500" cy="6022467"/>
        </p:xfrm>
        <a:graphic>
          <a:graphicData uri="http://schemas.openxmlformats.org/drawingml/2006/table">
            <a:tbl>
              <a:tblPr firstRow="1" bandRow="1">
                <a:tableStyleId>{5C22544A-7EE6-4342-B048-85BDC9FD1C3A}</a:tableStyleId>
              </a:tblPr>
              <a:tblGrid>
                <a:gridCol w="1565922">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674438">
                  <a:extLst>
                    <a:ext uri="{9D8B030D-6E8A-4147-A177-3AD203B41FA5}">
                      <a16:colId xmlns:a16="http://schemas.microsoft.com/office/drawing/2014/main" val="20003"/>
                    </a:ext>
                  </a:extLst>
                </a:gridCol>
                <a:gridCol w="1781946">
                  <a:extLst>
                    <a:ext uri="{9D8B030D-6E8A-4147-A177-3AD203B41FA5}">
                      <a16:colId xmlns:a16="http://schemas.microsoft.com/office/drawing/2014/main" val="20004"/>
                    </a:ext>
                  </a:extLst>
                </a:gridCol>
                <a:gridCol w="1565922">
                  <a:extLst>
                    <a:ext uri="{9D8B030D-6E8A-4147-A177-3AD203B41FA5}">
                      <a16:colId xmlns:a16="http://schemas.microsoft.com/office/drawing/2014/main" val="20005"/>
                    </a:ext>
                  </a:extLst>
                </a:gridCol>
              </a:tblGrid>
              <a:tr h="720080">
                <a:tc>
                  <a:txBody>
                    <a:bodyPr/>
                    <a:lstStyle/>
                    <a:p>
                      <a:pPr algn="ctr"/>
                      <a:r>
                        <a:rPr lang="en-US" sz="1400" dirty="0">
                          <a:latin typeface="ArialMT"/>
                        </a:rPr>
                        <a:t>Experiment /</a:t>
                      </a:r>
                    </a:p>
                    <a:p>
                      <a:pPr algn="ctr"/>
                      <a:r>
                        <a:rPr lang="en-US" sz="1400" dirty="0">
                          <a:latin typeface="ArialMT"/>
                        </a:rPr>
                        <a:t>Timescale</a:t>
                      </a:r>
                      <a:endParaRPr lang="fr-FR" sz="1400" dirty="0">
                        <a:latin typeface="ArialMT"/>
                      </a:endParaRPr>
                    </a:p>
                  </a:txBody>
                  <a:tcPr/>
                </a:tc>
                <a:tc>
                  <a:txBody>
                    <a:bodyPr/>
                    <a:lstStyle/>
                    <a:p>
                      <a:pPr algn="ctr"/>
                      <a:r>
                        <a:rPr lang="en-US" sz="1400" dirty="0">
                          <a:latin typeface="ArialMT"/>
                        </a:rPr>
                        <a:t>Application</a:t>
                      </a:r>
                    </a:p>
                    <a:p>
                      <a:pPr algn="ctr"/>
                      <a:r>
                        <a:rPr lang="en-US" sz="1400" dirty="0">
                          <a:latin typeface="ArialMT"/>
                        </a:rPr>
                        <a:t>Domain</a:t>
                      </a:r>
                      <a:endParaRPr lang="fr-FR" sz="1400" dirty="0">
                        <a:latin typeface="ArialMT"/>
                      </a:endParaRPr>
                    </a:p>
                  </a:txBody>
                  <a:tcPr/>
                </a:tc>
                <a:tc>
                  <a:txBody>
                    <a:bodyPr/>
                    <a:lstStyle/>
                    <a:p>
                      <a:pPr algn="ctr"/>
                      <a:r>
                        <a:rPr lang="en-US" sz="1300" dirty="0">
                          <a:latin typeface="ArialMT"/>
                        </a:rPr>
                        <a:t>Gas</a:t>
                      </a:r>
                      <a:r>
                        <a:rPr lang="en-US" sz="1300" baseline="0" dirty="0">
                          <a:latin typeface="ArialMT"/>
                        </a:rPr>
                        <a:t> Detector</a:t>
                      </a:r>
                      <a:endParaRPr lang="en-US" sz="1300" dirty="0">
                        <a:latin typeface="ArialMT"/>
                      </a:endParaRPr>
                    </a:p>
                    <a:p>
                      <a:pPr algn="ctr"/>
                      <a:r>
                        <a:rPr lang="en-US" sz="1300" dirty="0">
                          <a:latin typeface="ArialMT"/>
                        </a:rPr>
                        <a:t>Technology / </a:t>
                      </a:r>
                      <a:br>
                        <a:rPr lang="en-US" sz="1300" dirty="0">
                          <a:latin typeface="ArialMT"/>
                        </a:rPr>
                      </a:br>
                      <a:r>
                        <a:rPr lang="en-US" sz="1300" dirty="0">
                          <a:latin typeface="ArialMT"/>
                        </a:rPr>
                        <a:t>Gas Mixture</a:t>
                      </a:r>
                    </a:p>
                  </a:txBody>
                  <a:tcPr/>
                </a:tc>
                <a:tc>
                  <a:txBody>
                    <a:bodyPr/>
                    <a:lstStyle/>
                    <a:p>
                      <a:pPr algn="ctr"/>
                      <a:r>
                        <a:rPr lang="en-US" sz="1400" dirty="0">
                          <a:latin typeface="ArialMT"/>
                        </a:rPr>
                        <a:t>Total detector size /</a:t>
                      </a:r>
                      <a:r>
                        <a:rPr lang="en-US" sz="1400" baseline="0" dirty="0">
                          <a:latin typeface="ArialMT"/>
                        </a:rPr>
                        <a:t> S</a:t>
                      </a:r>
                      <a:r>
                        <a:rPr lang="en-US" sz="1400" dirty="0">
                          <a:latin typeface="ArialMT"/>
                        </a:rPr>
                        <a:t>ingle module</a:t>
                      </a:r>
                      <a:r>
                        <a:rPr lang="en-US" sz="1400" baseline="0" dirty="0">
                          <a:latin typeface="ArialMT"/>
                        </a:rPr>
                        <a:t> size</a:t>
                      </a:r>
                      <a:endParaRPr lang="fr-FR" sz="1400" dirty="0">
                        <a:latin typeface="ArialMT"/>
                      </a:endParaRPr>
                    </a:p>
                  </a:txBody>
                  <a:tcPr/>
                </a:tc>
                <a:tc>
                  <a:txBody>
                    <a:bodyPr/>
                    <a:lstStyle/>
                    <a:p>
                      <a:pPr algn="ctr"/>
                      <a:r>
                        <a:rPr lang="en-US" sz="1400" dirty="0">
                          <a:latin typeface="ArialMT"/>
                        </a:rPr>
                        <a:t>Operation</a:t>
                      </a:r>
                      <a:r>
                        <a:rPr lang="en-US" sz="1400" baseline="0" dirty="0">
                          <a:latin typeface="ArialMT"/>
                        </a:rPr>
                        <a:t> Characteristics /</a:t>
                      </a:r>
                    </a:p>
                    <a:p>
                      <a:pPr algn="ctr"/>
                      <a:r>
                        <a:rPr lang="en-US" sz="1400" baseline="0" dirty="0">
                          <a:latin typeface="ArialMT"/>
                        </a:rPr>
                        <a:t>Performance</a:t>
                      </a:r>
                      <a:endParaRPr lang="fr-FR" sz="1400" dirty="0">
                        <a:latin typeface="ArialMT"/>
                      </a:endParaRPr>
                    </a:p>
                  </a:txBody>
                  <a:tcPr/>
                </a:tc>
                <a:tc>
                  <a:txBody>
                    <a:bodyPr/>
                    <a:lstStyle/>
                    <a:p>
                      <a:pPr algn="ctr"/>
                      <a:r>
                        <a:rPr lang="en-US" sz="1400" dirty="0">
                          <a:latin typeface="ArialMT"/>
                        </a:rPr>
                        <a:t>Special Requirements/</a:t>
                      </a:r>
                      <a:br>
                        <a:rPr lang="en-US" sz="1400" dirty="0">
                          <a:latin typeface="ArialMT"/>
                        </a:rPr>
                      </a:br>
                      <a:r>
                        <a:rPr lang="en-US" sz="1400" dirty="0">
                          <a:latin typeface="ArialMT"/>
                        </a:rPr>
                        <a:t>Remarks</a:t>
                      </a:r>
                      <a:endParaRPr lang="fr-FR" sz="1400" dirty="0">
                        <a:latin typeface="ArialMT"/>
                      </a:endParaRPr>
                    </a:p>
                  </a:txBody>
                  <a:tcPr/>
                </a:tc>
                <a:extLst>
                  <a:ext uri="{0D108BD9-81ED-4DB2-BD59-A6C34878D82A}">
                    <a16:rowId xmlns:a16="http://schemas.microsoft.com/office/drawing/2014/main" val="10000"/>
                  </a:ext>
                </a:extLst>
              </a:tr>
              <a:tr h="331477">
                <a:tc>
                  <a:txBody>
                    <a:bodyPr/>
                    <a:lstStyle/>
                    <a:p>
                      <a:pPr algn="ctr"/>
                      <a:r>
                        <a:rPr lang="en-US" sz="1100" dirty="0">
                          <a:solidFill>
                            <a:srgbClr val="FF0000"/>
                          </a:solidFill>
                          <a:latin typeface="Arial" panose="020B0604020202020204" pitchFamily="34" charset="0"/>
                          <a:cs typeface="Arial" panose="020B0604020202020204" pitchFamily="34" charset="0"/>
                        </a:rPr>
                        <a:t>ILC</a:t>
                      </a:r>
                      <a:r>
                        <a:rPr lang="en-US" sz="1100" baseline="0" dirty="0">
                          <a:solidFill>
                            <a:srgbClr val="FF0000"/>
                          </a:solidFill>
                          <a:latin typeface="Arial" panose="020B0604020202020204" pitchFamily="34" charset="0"/>
                          <a:cs typeface="Arial" panose="020B0604020202020204" pitchFamily="34" charset="0"/>
                        </a:rPr>
                        <a:t> TPC</a:t>
                      </a:r>
                      <a:br>
                        <a:rPr lang="en-US" sz="1100" baseline="0" dirty="0">
                          <a:solidFill>
                            <a:srgbClr val="0000CC"/>
                          </a:solidFill>
                          <a:latin typeface="Arial" panose="020B0604020202020204" pitchFamily="34" charset="0"/>
                          <a:cs typeface="Arial" panose="020B0604020202020204" pitchFamily="34" charset="0"/>
                        </a:rPr>
                      </a:br>
                      <a:r>
                        <a:rPr lang="en-US" sz="1100" baseline="0" dirty="0">
                          <a:solidFill>
                            <a:srgbClr val="0000CC"/>
                          </a:solidFill>
                          <a:latin typeface="Arial" panose="020B0604020202020204" pitchFamily="34" charset="0"/>
                          <a:cs typeface="Arial" panose="020B0604020202020204" pitchFamily="34" charset="0"/>
                        </a:rPr>
                        <a:t>CENTRALTRACKER: </a:t>
                      </a:r>
                      <a:br>
                        <a:rPr lang="en-US" sz="1100" baseline="0" dirty="0">
                          <a:solidFill>
                            <a:srgbClr val="FF0000"/>
                          </a:solidFill>
                          <a:latin typeface="Arial" panose="020B0604020202020204" pitchFamily="34" charset="0"/>
                          <a:cs typeface="Arial" panose="020B0604020202020204" pitchFamily="34" charset="0"/>
                        </a:rPr>
                      </a:br>
                      <a:br>
                        <a:rPr lang="en-US" sz="1100" baseline="0" dirty="0">
                          <a:solidFill>
                            <a:srgbClr val="0000CC"/>
                          </a:solidFill>
                          <a:latin typeface="Arial" panose="020B0604020202020204" pitchFamily="34" charset="0"/>
                          <a:cs typeface="Arial" panose="020B0604020202020204" pitchFamily="34" charset="0"/>
                        </a:rPr>
                      </a:br>
                      <a:r>
                        <a:rPr lang="en-US" sz="1100" baseline="0" dirty="0">
                          <a:solidFill>
                            <a:schemeClr val="tx1"/>
                          </a:solidFill>
                          <a:latin typeface="Arial" panose="020B0604020202020204" pitchFamily="34" charset="0"/>
                          <a:cs typeface="Arial" panose="020B0604020202020204" pitchFamily="34" charset="0"/>
                        </a:rPr>
                        <a:t>START &gt; 2</a:t>
                      </a:r>
                      <a:r>
                        <a:rPr lang="en-US" sz="1100" dirty="0">
                          <a:solidFill>
                            <a:schemeClr val="tx1"/>
                          </a:solidFill>
                          <a:latin typeface="Arial" panose="020B0604020202020204" pitchFamily="34" charset="0"/>
                          <a:cs typeface="Arial" panose="020B0604020202020204" pitchFamily="34" charset="0"/>
                        </a:rPr>
                        <a:t>040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e+e- Collider</a:t>
                      </a:r>
                      <a:b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altLang="zh-CN"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 dE/dx</a:t>
                      </a:r>
                      <a:endParaRPr lang="fr-FR"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MM,</a:t>
                      </a:r>
                      <a:r>
                        <a:rPr lang="en-US" sz="1100" baseline="0" dirty="0">
                          <a:solidFill>
                            <a:srgbClr val="0000CC"/>
                          </a:solidFill>
                          <a:latin typeface="Arial" panose="020B0604020202020204" pitchFamily="34" charset="0"/>
                          <a:cs typeface="Arial" panose="020B0604020202020204" pitchFamily="34" charset="0"/>
                        </a:rPr>
                        <a:t> GEM (pads)</a:t>
                      </a:r>
                      <a:br>
                        <a:rPr lang="en-US" sz="1100" baseline="0" dirty="0">
                          <a:solidFill>
                            <a:srgbClr val="0000CC"/>
                          </a:solidFill>
                          <a:latin typeface="Arial" panose="020B0604020202020204" pitchFamily="34" charset="0"/>
                          <a:cs typeface="Arial" panose="020B0604020202020204" pitchFamily="34" charset="0"/>
                        </a:rPr>
                      </a:br>
                      <a:r>
                        <a:rPr lang="en-US" sz="1100" baseline="0" dirty="0" err="1">
                          <a:solidFill>
                            <a:srgbClr val="0000CC"/>
                          </a:solidFill>
                          <a:latin typeface="Arial" panose="020B0604020202020204" pitchFamily="34" charset="0"/>
                          <a:cs typeface="Arial" panose="020B0604020202020204" pitchFamily="34" charset="0"/>
                        </a:rPr>
                        <a:t>GridPix</a:t>
                      </a:r>
                      <a:r>
                        <a:rPr lang="en-US" sz="1100" baseline="0" dirty="0">
                          <a:solidFill>
                            <a:srgbClr val="0000CC"/>
                          </a:solidFill>
                          <a:latin typeface="Arial" panose="020B0604020202020204" pitchFamily="34" charset="0"/>
                          <a:cs typeface="Arial" panose="020B0604020202020204" pitchFamily="34" charset="0"/>
                        </a:rPr>
                        <a:t>  (~ 50 </a:t>
                      </a:r>
                      <a:r>
                        <a:rPr lang="en-US" sz="1100" baseline="0" dirty="0">
                          <a:solidFill>
                            <a:srgbClr val="0000CC"/>
                          </a:solidFill>
                          <a:latin typeface="Symbol" panose="05050102010706020507" pitchFamily="18" charset="2"/>
                          <a:cs typeface="Arial" panose="020B0604020202020204" pitchFamily="34" charset="0"/>
                        </a:rPr>
                        <a:t>m</a:t>
                      </a:r>
                      <a:r>
                        <a:rPr lang="en-US" sz="1100" baseline="0" dirty="0">
                          <a:solidFill>
                            <a:srgbClr val="0000CC"/>
                          </a:solidFill>
                          <a:latin typeface="Arial" panose="020B0604020202020204" pitchFamily="34" charset="0"/>
                          <a:cs typeface="Arial" panose="020B0604020202020204" pitchFamily="34" charset="0"/>
                        </a:rPr>
                        <a:t>m pixels)</a:t>
                      </a:r>
                    </a:p>
                    <a:p>
                      <a:pPr algn="ctr"/>
                      <a:r>
                        <a:rPr lang="en-US" sz="1100" baseline="0" dirty="0" err="1">
                          <a:solidFill>
                            <a:srgbClr val="0000CC"/>
                          </a:solidFill>
                          <a:latin typeface="Arial" panose="020B0604020202020204" pitchFamily="34" charset="0"/>
                          <a:cs typeface="Arial" panose="020B0604020202020204" pitchFamily="34" charset="0"/>
                        </a:rPr>
                        <a:t>Ar</a:t>
                      </a:r>
                      <a:r>
                        <a:rPr lang="en-US" sz="1100" baseline="0" dirty="0">
                          <a:solidFill>
                            <a:srgbClr val="0000CC"/>
                          </a:solidFill>
                          <a:latin typeface="Arial" panose="020B0604020202020204" pitchFamily="34" charset="0"/>
                          <a:cs typeface="Arial" panose="020B0604020202020204" pitchFamily="34" charset="0"/>
                        </a:rPr>
                        <a:t>/CF4/iC4H10 (95:3:2)</a:t>
                      </a:r>
                      <a:endParaRPr lang="fr-FR" sz="1100" dirty="0">
                        <a:solidFill>
                          <a:srgbClr val="0000CC"/>
                        </a:solidFill>
                        <a:latin typeface="Arial" panose="020B0604020202020204" pitchFamily="34" charset="0"/>
                        <a:cs typeface="Arial" panose="020B0604020202020204" pitchFamily="34" charset="0"/>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20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marL="171450" indent="-171450" algn="l">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solidFill>
                            <a:schemeClr val="tx1"/>
                          </a:solidFill>
                          <a:latin typeface="Arial" panose="020B0604020202020204" pitchFamily="34" charset="0"/>
                          <a:cs typeface="Arial" panose="020B0604020202020204" pitchFamily="34" charset="0"/>
                        </a:rPr>
                        <a:t>      ~</a:t>
                      </a:r>
                      <a:r>
                        <a:rPr lang="en-US" sz="1100" baseline="0" dirty="0">
                          <a:solidFill>
                            <a:schemeClr val="tx1"/>
                          </a:solidFill>
                          <a:latin typeface="Arial" panose="020B0604020202020204" pitchFamily="34" charset="0"/>
                          <a:cs typeface="Arial" panose="020B0604020202020204" pitchFamily="34" charset="0"/>
                        </a:rPr>
                        <a:t> 400 c</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 </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(pads)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130 cm²</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(pixels)</a:t>
                      </a: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 1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&lt;150µm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15 ns</a:t>
                      </a:r>
                    </a:p>
                    <a:p>
                      <a:pPr marL="171450" indent="-171450" algn="l">
                        <a:lnSpc>
                          <a:spcPct val="115000"/>
                        </a:lnSpc>
                        <a:spcAft>
                          <a:spcPts val="0"/>
                        </a:spcAft>
                        <a:buFont typeface="Arial" panose="020B0604020202020204" pitchFamily="34" charset="0"/>
                        <a:buChar char="•"/>
                      </a:pPr>
                      <a:r>
                        <a:rPr lang="en-US"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dE/dx:</a:t>
                      </a:r>
                      <a:r>
                        <a:rPr lang="en-US"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&lt; 5 % </a:t>
                      </a:r>
                      <a:endParaRPr lang="fr-FR" sz="1100" kern="1200" dirty="0">
                        <a:solidFill>
                          <a:srgbClr val="FF0000"/>
                        </a:solidFill>
                        <a:effectLst/>
                        <a:latin typeface="Arial" panose="020B0604020202020204" pitchFamily="34" charset="0"/>
                        <a:ea typeface="+mn-ea"/>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tx1"/>
                          </a:solidFill>
                          <a:effectLst/>
                          <a:latin typeface="Arial" panose="020B0604020202020204" pitchFamily="34" charset="0"/>
                          <a:ea typeface="+mn-ea"/>
                          <a:cs typeface="Arial" panose="020B0604020202020204" pitchFamily="34" charset="0"/>
                        </a:rPr>
                        <a:t>- Si + TPC mom. res:</a:t>
                      </a:r>
                      <a:br>
                        <a:rPr lang="fr-FR" sz="1100" kern="1200" dirty="0">
                          <a:solidFill>
                            <a:schemeClr val="tx1"/>
                          </a:solidFill>
                          <a:effectLst/>
                          <a:latin typeface="Arial" panose="020B0604020202020204" pitchFamily="34" charset="0"/>
                          <a:ea typeface="+mn-ea"/>
                          <a:cs typeface="Arial" panose="020B0604020202020204" pitchFamily="34" charset="0"/>
                        </a:rPr>
                      </a:br>
                      <a:r>
                        <a:rPr lang="fr-FR" sz="1100" kern="1200" dirty="0">
                          <a:solidFill>
                            <a:schemeClr val="tx1"/>
                          </a:solidFill>
                          <a:effectLst/>
                          <a:latin typeface="Symbol" panose="05050102010706020507" pitchFamily="18" charset="2"/>
                          <a:ea typeface="+mn-ea"/>
                          <a:cs typeface="Arial" panose="020B0604020202020204" pitchFamily="34" charset="0"/>
                        </a:rPr>
                        <a:t>d</a:t>
                      </a:r>
                      <a:r>
                        <a:rPr lang="fr-FR" sz="1100" kern="1200" dirty="0">
                          <a:solidFill>
                            <a:schemeClr val="tx1"/>
                          </a:solidFill>
                          <a:effectLst/>
                          <a:latin typeface="Arial" panose="020B0604020202020204" pitchFamily="34" charset="0"/>
                          <a:ea typeface="+mn-ea"/>
                          <a:cs typeface="Arial" panose="020B0604020202020204" pitchFamily="34" charset="0"/>
                        </a:rPr>
                        <a:t>p/p &lt; 9*10</a:t>
                      </a:r>
                      <a:r>
                        <a:rPr lang="fr-FR" sz="1100" kern="1200" baseline="30000" dirty="0">
                          <a:solidFill>
                            <a:schemeClr val="tx1"/>
                          </a:solidFill>
                          <a:effectLst/>
                          <a:latin typeface="Arial" panose="020B0604020202020204" pitchFamily="34" charset="0"/>
                          <a:ea typeface="+mn-ea"/>
                          <a:cs typeface="Arial" panose="020B0604020202020204" pitchFamily="34" charset="0"/>
                        </a:rPr>
                        <a:t>-5 </a:t>
                      </a:r>
                      <a:r>
                        <a:rPr lang="fr-FR" sz="1100" kern="1200" dirty="0">
                          <a:solidFill>
                            <a:schemeClr val="tx1"/>
                          </a:solidFill>
                          <a:effectLst/>
                          <a:latin typeface="Arial" panose="020B0604020202020204" pitchFamily="34" charset="0"/>
                          <a:ea typeface="+mn-ea"/>
                          <a:cs typeface="Arial" panose="020B0604020202020204" pitchFamily="34" charset="0"/>
                        </a:rPr>
                        <a:t>1/GeV</a:t>
                      </a:r>
                      <a:br>
                        <a:rPr lang="fr-FR" sz="1100" kern="1200" dirty="0">
                          <a:solidFill>
                            <a:schemeClr val="tx1"/>
                          </a:solidFill>
                          <a:effectLst/>
                          <a:latin typeface="Arial" panose="020B0604020202020204" pitchFamily="34" charset="0"/>
                          <a:ea typeface="+mn-ea"/>
                          <a:cs typeface="Arial" panose="020B0604020202020204" pitchFamily="34" charset="0"/>
                        </a:rPr>
                      </a:br>
                      <a:r>
                        <a:rPr lang="fr-FR" sz="1100" kern="1200" dirty="0">
                          <a:solidFill>
                            <a:schemeClr val="tx1"/>
                          </a:solidFill>
                          <a:effectLst/>
                          <a:latin typeface="Arial" panose="020B0604020202020204" pitchFamily="34" charset="0"/>
                          <a:ea typeface="+mn-ea"/>
                          <a:cs typeface="Arial" panose="020B0604020202020204" pitchFamily="34" charset="0"/>
                        </a:rPr>
                        <a:t>- Power-pulsing</a:t>
                      </a:r>
                    </a:p>
                    <a:p>
                      <a:pPr marL="0" marR="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tx1"/>
                          </a:solidFill>
                          <a:effectLst/>
                          <a:latin typeface="Arial" panose="020B0604020202020204" pitchFamily="34" charset="0"/>
                          <a:ea typeface="+mn-ea"/>
                          <a:cs typeface="Arial" panose="020B0604020202020204" pitchFamily="34" charset="0"/>
                        </a:rPr>
                        <a:t>- Low IBF</a:t>
                      </a:r>
                    </a:p>
                  </a:txBody>
                  <a:tcPr/>
                </a:tc>
                <a:extLst>
                  <a:ext uri="{0D108BD9-81ED-4DB2-BD59-A6C34878D82A}">
                    <a16:rowId xmlns:a16="http://schemas.microsoft.com/office/drawing/2014/main" val="3739280134"/>
                  </a:ext>
                </a:extLst>
              </a:tr>
              <a:tr h="331477">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US" altLang="zh-CN"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CEPC </a:t>
                      </a:r>
                      <a:r>
                        <a:rPr lang="en-US" altLang="zh-CN" sz="1100" kern="1200" dirty="0">
                          <a:solidFill>
                            <a:srgbClr val="FF0000"/>
                          </a:solidFill>
                          <a:effectLst/>
                          <a:latin typeface="Arial" panose="020B0604020202020204" pitchFamily="34" charset="0"/>
                          <a:ea typeface="Calibri" panose="020F0502020204030204" pitchFamily="34" charset="0"/>
                          <a:cs typeface="Arial" panose="020B0604020202020204" pitchFamily="34" charset="0"/>
                        </a:rPr>
                        <a:t>TPC</a:t>
                      </a:r>
                      <a:br>
                        <a:rPr lang="fr-FR" altLang="zh-CN" sz="1100" kern="12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altLang="zh-CN" sz="1100" kern="12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CENTRAL TRACKER</a:t>
                      </a:r>
                      <a:br>
                        <a:rPr lang="en-US" altLang="zh-CN" sz="1100" kern="12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br>
                        <a:rPr lang="en-US" altLang="zh-CN" sz="1100" kern="12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START: &gt; 2040</a:t>
                      </a:r>
                    </a:p>
                  </a:txBody>
                  <a:tcPr marL="0" marR="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e+e- Collider</a:t>
                      </a:r>
                      <a:b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altLang="zh-CN"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 + </a:t>
                      </a:r>
                      <a:r>
                        <a:rPr lang="en-US" altLang="zh-CN" sz="1100" kern="12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dN</a:t>
                      </a:r>
                      <a:r>
                        <a:rPr lang="en-US" altLang="zh-CN"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/dx</a:t>
                      </a:r>
                      <a:endParaRPr lang="fr-FR"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r>
                        <a:rPr lang="en-US" sz="1100" baseline="0" dirty="0" err="1">
                          <a:solidFill>
                            <a:srgbClr val="0000CC"/>
                          </a:solidFill>
                          <a:latin typeface="Arial" panose="020B0604020202020204" pitchFamily="34" charset="0"/>
                          <a:cs typeface="Arial" panose="020B0604020202020204" pitchFamily="34" charset="0"/>
                        </a:rPr>
                        <a:t>Gridpix,TEPIX</a:t>
                      </a:r>
                      <a:r>
                        <a:rPr lang="en-US" sz="1100" baseline="0" dirty="0">
                          <a:solidFill>
                            <a:srgbClr val="0000CC"/>
                          </a:solidFill>
                          <a:latin typeface="Arial" panose="020B0604020202020204" pitchFamily="34" charset="0"/>
                          <a:cs typeface="Arial" panose="020B0604020202020204" pitchFamily="34" charset="0"/>
                        </a:rPr>
                        <a:t> (large 200~ 500 </a:t>
                      </a:r>
                      <a:r>
                        <a:rPr lang="en-US" sz="1100" baseline="0" dirty="0">
                          <a:solidFill>
                            <a:srgbClr val="0000CC"/>
                          </a:solidFill>
                          <a:latin typeface="Symbol" panose="05050102010706020507" pitchFamily="18" charset="2"/>
                          <a:cs typeface="Arial" panose="020B0604020202020204" pitchFamily="34" charset="0"/>
                        </a:rPr>
                        <a:t>m</a:t>
                      </a:r>
                      <a:r>
                        <a:rPr lang="en-US" sz="1100" baseline="0" dirty="0">
                          <a:solidFill>
                            <a:srgbClr val="0000CC"/>
                          </a:solidFill>
                          <a:latin typeface="Arial" panose="020B0604020202020204" pitchFamily="34" charset="0"/>
                          <a:cs typeface="Arial" panose="020B0604020202020204" pitchFamily="34" charset="0"/>
                        </a:rPr>
                        <a:t>m pixels) </a:t>
                      </a:r>
                      <a:br>
                        <a:rPr lang="en-US" sz="1100" baseline="0" dirty="0">
                          <a:solidFill>
                            <a:srgbClr val="0000CC"/>
                          </a:solidFill>
                          <a:latin typeface="Arial" panose="020B0604020202020204" pitchFamily="34" charset="0"/>
                          <a:cs typeface="Arial" panose="020B0604020202020204" pitchFamily="34" charset="0"/>
                        </a:rPr>
                      </a:br>
                      <a:r>
                        <a:rPr lang="en-US" sz="1100" baseline="0" dirty="0" err="1">
                          <a:solidFill>
                            <a:srgbClr val="0000CC"/>
                          </a:solidFill>
                          <a:latin typeface="Arial" panose="020B0604020202020204" pitchFamily="34" charset="0"/>
                          <a:cs typeface="Arial" panose="020B0604020202020204" pitchFamily="34" charset="0"/>
                        </a:rPr>
                        <a:t>Ar</a:t>
                      </a:r>
                      <a:r>
                        <a:rPr lang="en-US" sz="1100" baseline="0" dirty="0">
                          <a:solidFill>
                            <a:srgbClr val="0000CC"/>
                          </a:solidFill>
                          <a:latin typeface="Arial" panose="020B0604020202020204" pitchFamily="34" charset="0"/>
                          <a:cs typeface="Arial" panose="020B0604020202020204" pitchFamily="34" charset="0"/>
                        </a:rPr>
                        <a:t>/CF4/iC4H10</a:t>
                      </a:r>
                    </a:p>
                    <a:p>
                      <a:pPr algn="ctr"/>
                      <a:r>
                        <a:rPr lang="en-US" sz="1100" baseline="0" dirty="0">
                          <a:solidFill>
                            <a:srgbClr val="0000CC"/>
                          </a:solidFill>
                          <a:latin typeface="Arial" panose="020B0604020202020204" pitchFamily="34" charset="0"/>
                          <a:cs typeface="Arial" panose="020B0604020202020204" pitchFamily="34" charset="0"/>
                        </a:rPr>
                        <a:t>(95:3:2)</a:t>
                      </a:r>
                      <a:endParaRPr lang="fr-FR" sz="1100" dirty="0">
                        <a:solidFill>
                          <a:srgbClr val="0000CC"/>
                        </a:solidFill>
                        <a:latin typeface="Arial" panose="020B0604020202020204" pitchFamily="34" charset="0"/>
                        <a:cs typeface="Arial" panose="020B0604020202020204" pitchFamily="34" charset="0"/>
                      </a:endParaRPr>
                    </a:p>
                  </a:txBody>
                  <a:tcPr marL="66040" marR="66040" marT="9525" marB="0"/>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100" dirty="0">
                          <a:solidFill>
                            <a:schemeClr val="tx1"/>
                          </a:solidFill>
                          <a:latin typeface="Arial" panose="020B0604020202020204" pitchFamily="34" charset="0"/>
                          <a:cs typeface="Arial" panose="020B0604020202020204" pitchFamily="34" charset="0"/>
                        </a:rPr>
                        <a:t>Total area: ~</a:t>
                      </a:r>
                      <a:r>
                        <a:rPr lang="en-US" altLang="zh-CN" sz="1100" baseline="0" dirty="0">
                          <a:solidFill>
                            <a:schemeClr val="tx1"/>
                          </a:solidFill>
                          <a:latin typeface="Arial" panose="020B0604020202020204" pitchFamily="34" charset="0"/>
                          <a:cs typeface="Arial" panose="020B0604020202020204" pitchFamily="34" charset="0"/>
                        </a:rPr>
                        <a:t> </a:t>
                      </a:r>
                      <a:r>
                        <a:rPr lang="en-US" altLang="zh-CN" sz="1100" dirty="0">
                          <a:solidFill>
                            <a:schemeClr val="tx1"/>
                          </a:solidFill>
                          <a:latin typeface="Arial" panose="020B0604020202020204" pitchFamily="34" charset="0"/>
                          <a:cs typeface="Arial" panose="020B0604020202020204" pitchFamily="34" charset="0"/>
                        </a:rPr>
                        <a:t>2x10</a:t>
                      </a:r>
                      <a:r>
                        <a:rPr lang="en-US" altLang="zh-CN" sz="1100" baseline="0" dirty="0">
                          <a:solidFill>
                            <a:schemeClr val="tx1"/>
                          </a:solidFill>
                          <a:latin typeface="Arial" panose="020B0604020202020204" pitchFamily="34" charset="0"/>
                          <a:cs typeface="Arial" panose="020B0604020202020204" pitchFamily="34" charset="0"/>
                        </a:rPr>
                        <a:t> </a:t>
                      </a:r>
                      <a:r>
                        <a:rPr lang="en-US" altLang="zh-CN" sz="1100" dirty="0">
                          <a:solidFill>
                            <a:schemeClr val="tx1"/>
                          </a:solidFill>
                          <a:latin typeface="Arial" panose="020B0604020202020204" pitchFamily="34" charset="0"/>
                          <a:cs typeface="Arial" panose="020B0604020202020204" pitchFamily="34" charset="0"/>
                        </a:rPr>
                        <a:t>m</a:t>
                      </a:r>
                      <a:r>
                        <a:rPr lang="en-US" altLang="zh-CN" sz="1100" baseline="30000" dirty="0">
                          <a:solidFill>
                            <a:schemeClr val="tx1"/>
                          </a:solidFill>
                          <a:latin typeface="Arial" panose="020B0604020202020204" pitchFamily="34" charset="0"/>
                          <a:cs typeface="Arial" panose="020B0604020202020204" pitchFamily="34" charset="0"/>
                        </a:rPr>
                        <a:t>2</a:t>
                      </a:r>
                      <a:r>
                        <a:rPr lang="en-US" altLang="zh-CN" sz="1100" dirty="0">
                          <a:solidFill>
                            <a:schemeClr val="tx1"/>
                          </a:solidFill>
                          <a:latin typeface="Arial" panose="020B0604020202020204" pitchFamily="34" charset="0"/>
                          <a:cs typeface="Arial" panose="020B0604020202020204" pitchFamily="34" charset="0"/>
                        </a:rPr>
                        <a:t> </a:t>
                      </a:r>
                    </a:p>
                    <a:p>
                      <a:pPr marL="171450" indent="-171450" algn="l">
                        <a:buFont typeface="Arial" panose="020B0604020202020204" pitchFamily="34" charset="0"/>
                        <a:buChar char="•"/>
                      </a:pPr>
                      <a:r>
                        <a:rPr lang="en-US" altLang="zh-CN"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baseline="0" dirty="0">
                          <a:solidFill>
                            <a:schemeClr val="tx1"/>
                          </a:solidFill>
                          <a:latin typeface="Arial" panose="020B0604020202020204" pitchFamily="34" charset="0"/>
                          <a:cs typeface="Arial" panose="020B0604020202020204" pitchFamily="34" charset="0"/>
                        </a:rPr>
                        <a:t>~ </a:t>
                      </a:r>
                      <a:r>
                        <a:rPr lang="en-US" altLang="zh-CN" sz="1100" dirty="0">
                          <a:solidFill>
                            <a:schemeClr val="tx1"/>
                          </a:solidFill>
                          <a:latin typeface="Arial" panose="020B0604020202020204" pitchFamily="34" charset="0"/>
                          <a:cs typeface="Arial" panose="020B0604020202020204" pitchFamily="34" charset="0"/>
                        </a:rPr>
                        <a:t>300 cm²</a:t>
                      </a:r>
                      <a:r>
                        <a:rPr lang="en-US" altLang="zh-CN" sz="1100" baseline="0" dirty="0">
                          <a:solidFill>
                            <a:schemeClr val="tx1"/>
                          </a:solidFill>
                          <a:latin typeface="Arial" panose="020B0604020202020204" pitchFamily="34" charset="0"/>
                          <a:cs typeface="Arial" panose="020B0604020202020204" pitchFamily="34" charset="0"/>
                        </a:rPr>
                        <a:t> </a:t>
                      </a:r>
                      <a:r>
                        <a:rPr lang="en-US" altLang="zh-CN" sz="1100" dirty="0">
                          <a:solidFill>
                            <a:schemeClr val="tx1"/>
                          </a:solidFill>
                          <a:latin typeface="Arial" panose="020B0604020202020204" pitchFamily="34" charset="0"/>
                          <a:cs typeface="Arial" panose="020B0604020202020204" pitchFamily="34" charset="0"/>
                        </a:rPr>
                        <a:t>(pixels)</a:t>
                      </a:r>
                      <a:endParaRPr lang="fr-FR"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altLang="zh-CN" sz="1100" b="1"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:&gt;1</a:t>
                      </a:r>
                      <a:r>
                        <a:rPr lang="en-US" altLang="zh-CN"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M</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Hz/cm</a:t>
                      </a:r>
                      <a:r>
                        <a:rPr lang="en-US" altLang="zh-CN"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altLang="zh-CN"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~100µm</a:t>
                      </a:r>
                    </a:p>
                    <a:p>
                      <a:pPr marL="171450" indent="-171450">
                        <a:buFont typeface="Arial" panose="020B0604020202020204" pitchFamily="34" charset="0"/>
                        <a:buChar char="•"/>
                      </a:pPr>
                      <a:r>
                        <a:rPr lang="en-US" altLang="zh-CN"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 :</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 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dE/dx:</a:t>
                      </a:r>
                      <a:r>
                        <a:rPr lang="en-US"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&lt; 5 % </a:t>
                      </a:r>
                      <a:b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br>
                      <a:r>
                        <a:rPr lang="en-US" altLang="zh-CN"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PID: </a:t>
                      </a:r>
                      <a:r>
                        <a:rPr lang="el-GR"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3σ</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sep.</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power</a:t>
                      </a:r>
                      <a:endParaRPr lang="fr-FR" altLang="zh-CN" sz="11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Higgs &amp; Low </a:t>
                      </a:r>
                      <a:r>
                        <a:rPr lang="en-US" altLang="zh-CN"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lumi</a:t>
                      </a: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-Z</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altLang="zh-CN"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Combined ITK/OTK</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zh-CN" sz="1100" kern="1200" dirty="0">
                          <a:solidFill>
                            <a:schemeClr val="tx1"/>
                          </a:solidFill>
                          <a:effectLst/>
                          <a:latin typeface="Symbol" panose="05050102010706020507" pitchFamily="18" charset="2"/>
                          <a:ea typeface="+mn-ea"/>
                          <a:cs typeface="Arial" panose="020B0604020202020204" pitchFamily="34" charset="0"/>
                        </a:rPr>
                        <a:t>d</a:t>
                      </a:r>
                      <a:r>
                        <a:rPr lang="fr-FR" altLang="zh-CN" sz="1100" kern="1200" dirty="0">
                          <a:solidFill>
                            <a:schemeClr val="tx1"/>
                          </a:solidFill>
                          <a:effectLst/>
                          <a:latin typeface="Arial" panose="020B0604020202020204" pitchFamily="34" charset="0"/>
                          <a:ea typeface="+mn-ea"/>
                          <a:cs typeface="Arial" panose="020B0604020202020204" pitchFamily="34" charset="0"/>
                        </a:rPr>
                        <a:t>p/p &lt; 10</a:t>
                      </a:r>
                      <a:r>
                        <a:rPr lang="fr-FR" altLang="zh-CN" sz="1100" kern="1200" baseline="30000" dirty="0">
                          <a:solidFill>
                            <a:schemeClr val="tx1"/>
                          </a:solidFill>
                          <a:effectLst/>
                          <a:latin typeface="Arial" panose="020B0604020202020204" pitchFamily="34" charset="0"/>
                          <a:ea typeface="+mn-ea"/>
                          <a:cs typeface="Arial" panose="020B0604020202020204" pitchFamily="34" charset="0"/>
                        </a:rPr>
                        <a:t>-5 </a:t>
                      </a:r>
                      <a:r>
                        <a:rPr lang="fr-FR" altLang="zh-CN" sz="1100" kern="1200" dirty="0">
                          <a:solidFill>
                            <a:schemeClr val="tx1"/>
                          </a:solidFill>
                          <a:effectLst/>
                          <a:latin typeface="Arial" panose="020B0604020202020204" pitchFamily="34" charset="0"/>
                          <a:ea typeface="+mn-ea"/>
                          <a:cs typeface="Arial" panose="020B0604020202020204" pitchFamily="34" charset="0"/>
                        </a:rPr>
                        <a:t>1/GeV</a:t>
                      </a:r>
                      <a:b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altLang="zh-CN"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Continues readout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Low IBF and </a:t>
                      </a:r>
                      <a:r>
                        <a:rPr lang="en-US" altLang="zh-CN" sz="1100" kern="12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dN</a:t>
                      </a:r>
                      <a:r>
                        <a:rPr lang="en-US" altLang="zh-CN"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/dx</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784167779"/>
                  </a:ext>
                </a:extLst>
              </a:tr>
              <a:tr h="331477">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CEPC  DRIFT CHAMBER </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TRACKER</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 &gt;</a:t>
                      </a:r>
                      <a:r>
                        <a:rPr lang="en-US" altLang="zh-CN"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2040</a:t>
                      </a:r>
                    </a:p>
                  </a:txBody>
                  <a:tcPr marL="0" marR="0" marT="0" marB="0"/>
                </a:tc>
                <a:tc>
                  <a:txBody>
                    <a:bodyPr/>
                    <a:lstStyle/>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e+e</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 + dN/dx</a:t>
                      </a:r>
                    </a:p>
                  </a:txBody>
                  <a:tcPr marL="0" marR="0"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it-IT"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Drift Chamber</a:t>
                      </a:r>
                    </a:p>
                    <a:p>
                      <a:pPr marL="0" marR="0" lvl="0" indent="0" algn="ctr" defTabSz="914400" rtl="0" eaLnBrk="1" fontAlgn="auto" latinLnBrk="0" hangingPunct="1">
                        <a:lnSpc>
                          <a:spcPct val="115000"/>
                        </a:lnSpc>
                        <a:spcBef>
                          <a:spcPts val="0"/>
                        </a:spcBef>
                        <a:spcAft>
                          <a:spcPts val="0"/>
                        </a:spcAft>
                        <a:buClrTx/>
                        <a:buSzTx/>
                        <a:buFontTx/>
                        <a:buNone/>
                        <a:tabLst/>
                        <a:defRPr/>
                      </a:pPr>
                      <a:r>
                        <a:rPr lang="it-IT"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He/iC4H10</a:t>
                      </a:r>
                    </a:p>
                    <a:p>
                      <a:pPr marL="0" marR="0" lvl="0" indent="0" algn="ctr" defTabSz="914400" rtl="0" eaLnBrk="1" fontAlgn="auto" latinLnBrk="0" hangingPunct="1">
                        <a:lnSpc>
                          <a:spcPct val="115000"/>
                        </a:lnSpc>
                        <a:spcBef>
                          <a:spcPts val="0"/>
                        </a:spcBef>
                        <a:spcAft>
                          <a:spcPts val="0"/>
                        </a:spcAft>
                        <a:buClrTx/>
                        <a:buSzTx/>
                        <a:buFontTx/>
                        <a:buNone/>
                        <a:tabLst/>
                        <a:defRPr/>
                      </a:pPr>
                      <a:r>
                        <a:rPr lang="it-IT"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(90:10)</a:t>
                      </a:r>
                    </a:p>
                  </a:txBody>
                  <a:tcPr marL="66040" marR="66040" marT="9525" marB="0"/>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 volume: 50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3</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Cell size: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solidFill>
                            <a:schemeClr val="tx1"/>
                          </a:solidFill>
                          <a:latin typeface="Arial" panose="020B0604020202020204" pitchFamily="34" charset="0"/>
                          <a:cs typeface="Arial" panose="020B0604020202020204" pitchFamily="34" charset="0"/>
                        </a:rPr>
                        <a:t>     ~18mm</a:t>
                      </a:r>
                      <a:r>
                        <a:rPr lang="en-US" altLang="zh-CN" sz="1100" dirty="0">
                          <a:solidFill>
                            <a:schemeClr val="tx1"/>
                          </a:solidFill>
                          <a:latin typeface="Arial" panose="020B0604020202020204" pitchFamily="34" charset="0"/>
                          <a:cs typeface="Arial" panose="020B0604020202020204" pitchFamily="34" charset="0"/>
                        </a:rPr>
                        <a:t>x 18mm</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Max. rate: </a:t>
                      </a:r>
                      <a:r>
                        <a:rPr lang="fr-FR" sz="1100" b="0" dirty="0">
                          <a:solidFill>
                            <a:srgbClr val="663300"/>
                          </a:solidFill>
                          <a:effectLst/>
                          <a:latin typeface="Arial" panose="020B0604020202020204" pitchFamily="34" charset="0"/>
                          <a:ea typeface="Calibri" panose="020F0502020204030204" pitchFamily="34" charset="0"/>
                          <a:cs typeface="Arial" panose="020B0604020202020204" pitchFamily="34" charset="0"/>
                        </a:rPr>
                        <a:t>&lt;1</a:t>
                      </a:r>
                      <a:r>
                        <a:rPr lang="fr-FR" sz="1100" b="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M</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&lt; </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100</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dE/dx:</a:t>
                      </a:r>
                      <a:r>
                        <a:rPr lang="en-US"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&lt; 5 %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r>
                        <a:rPr lang="en-US" altLang="zh-CN"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PID: </a:t>
                      </a:r>
                      <a:r>
                        <a:rPr lang="el-GR"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3σ</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sep.</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power</a:t>
                      </a:r>
                      <a:endParaRPr lang="fr-FR" altLang="zh-CN" sz="11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 Particle separation with cluster</a:t>
                      </a:r>
                      <a:r>
                        <a:rPr lang="fr-FR" sz="1100" b="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counting</a:t>
                      </a:r>
                    </a:p>
                    <a:p>
                      <a:pPr marL="0" marR="0" indent="0" algn="l" defTabSz="914400" rtl="0" eaLnBrk="1" fontAlgn="auto" latinLnBrk="0" hangingPunct="1">
                        <a:lnSpc>
                          <a:spcPct val="100000"/>
                        </a:lnSpc>
                        <a:spcBef>
                          <a:spcPts val="0"/>
                        </a:spcBef>
                        <a:spcAft>
                          <a:spcPts val="0"/>
                        </a:spcAft>
                        <a:buClrTx/>
                        <a:buSzTx/>
                        <a:buFontTx/>
                        <a:buNone/>
                        <a:tabLst/>
                        <a:defRPr/>
                      </a:pPr>
                      <a:r>
                        <a:rPr lang="fr-FR" sz="11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Combined ITK/OTK</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Continues readout</a:t>
                      </a:r>
                    </a:p>
                  </a:txBody>
                  <a:tcPr/>
                </a:tc>
                <a:extLst>
                  <a:ext uri="{0D108BD9-81ED-4DB2-BD59-A6C34878D82A}">
                    <a16:rowId xmlns:a16="http://schemas.microsoft.com/office/drawing/2014/main" val="611936557"/>
                  </a:ext>
                </a:extLst>
              </a:tr>
              <a:tr h="331477">
                <a:tc>
                  <a:txBody>
                    <a:bodyPr/>
                    <a:lstStyle/>
                    <a:p>
                      <a:pPr algn="ctr">
                        <a:lnSpc>
                          <a:spcPct val="115000"/>
                        </a:lnSpc>
                        <a:spcAft>
                          <a:spcPts val="1000"/>
                        </a:spcAft>
                      </a:pP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FCC-</a:t>
                      </a:r>
                      <a:r>
                        <a:rPr lang="fr-FR" sz="110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ee</a:t>
                      </a: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IDEA </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CENTRAL TRACKER</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 &gt;2040</a:t>
                      </a:r>
                    </a:p>
                  </a:txBody>
                  <a:tcPr marL="0" marR="0" marT="0" marB="0"/>
                </a:tc>
                <a:tc>
                  <a:txBody>
                    <a:bodyPr/>
                    <a:lstStyle/>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e+e</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Tracking</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b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it-IT"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Drift Chamber</a:t>
                      </a:r>
                    </a:p>
                    <a:p>
                      <a:pPr marL="0" marR="0" lvl="0" indent="0" algn="ctr" defTabSz="914400" rtl="0" eaLnBrk="1" fontAlgn="auto" latinLnBrk="0" hangingPunct="1">
                        <a:lnSpc>
                          <a:spcPct val="115000"/>
                        </a:lnSpc>
                        <a:spcBef>
                          <a:spcPts val="0"/>
                        </a:spcBef>
                        <a:spcAft>
                          <a:spcPts val="0"/>
                        </a:spcAft>
                        <a:buClrTx/>
                        <a:buSzTx/>
                        <a:buFontTx/>
                        <a:buNone/>
                        <a:tabLst/>
                        <a:defRPr/>
                      </a:pPr>
                      <a:r>
                        <a:rPr lang="it-IT"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He/iC4H10 (90:10)</a:t>
                      </a:r>
                    </a:p>
                    <a:p>
                      <a:pPr marL="0" marR="0" lvl="0" indent="0" algn="ctr" defTabSz="914400" rtl="0" eaLnBrk="1" fontAlgn="auto" latinLnBrk="0" hangingPunct="1">
                        <a:lnSpc>
                          <a:spcPct val="115000"/>
                        </a:lnSpc>
                        <a:spcBef>
                          <a:spcPts val="0"/>
                        </a:spcBef>
                        <a:spcAft>
                          <a:spcPts val="0"/>
                        </a:spcAft>
                        <a:buClrTx/>
                        <a:buSzTx/>
                        <a:buFontTx/>
                        <a:buNone/>
                        <a:tabLst/>
                        <a:defRPr/>
                      </a:pPr>
                      <a:r>
                        <a:rPr lang="it-IT"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Straws, TPC</a:t>
                      </a:r>
                    </a:p>
                  </a:txBody>
                  <a:tcPr marL="66040" marR="66040" marT="9525" marB="0"/>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 volume: 50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3</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Single unit detect: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 panose="020B0604020202020204" pitchFamily="34" charset="0"/>
                          <a:cs typeface="Arial" panose="020B0604020202020204" pitchFamily="34" charset="0"/>
                        </a:rPr>
                        <a:t>(12 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X</a:t>
                      </a:r>
                      <a:r>
                        <a:rPr lang="en-US" sz="1100" baseline="0" dirty="0">
                          <a:solidFill>
                            <a:schemeClr val="tx1"/>
                          </a:solidFill>
                          <a:latin typeface="Arial" panose="020B0604020202020204" pitchFamily="34" charset="0"/>
                          <a:cs typeface="Arial" panose="020B0604020202020204" pitchFamily="34" charset="0"/>
                        </a:rPr>
                        <a:t> 4</a:t>
                      </a:r>
                      <a:r>
                        <a:rPr lang="en-US" sz="1100" dirty="0">
                          <a:solidFill>
                            <a:schemeClr val="tx1"/>
                          </a:solidFill>
                          <a:latin typeface="Arial" panose="020B0604020202020204" pitchFamily="34" charset="0"/>
                          <a:cs typeface="Arial" panose="020B0604020202020204" pitchFamily="34" charset="0"/>
                        </a:rPr>
                        <a:t> m)</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Max. rate: </a:t>
                      </a:r>
                      <a:r>
                        <a:rPr lang="fr-FR" sz="1100" b="0" dirty="0">
                          <a:solidFill>
                            <a:srgbClr val="663300"/>
                          </a:solidFill>
                          <a:effectLst/>
                          <a:latin typeface="Arial" panose="020B0604020202020204" pitchFamily="34" charset="0"/>
                          <a:ea typeface="Calibri" panose="020F0502020204030204" pitchFamily="34" charset="0"/>
                          <a:cs typeface="Arial" panose="020B0604020202020204" pitchFamily="34" charset="0"/>
                        </a:rPr>
                        <a:t>&lt;1</a:t>
                      </a:r>
                      <a:r>
                        <a:rPr lang="fr-FR" sz="1100" b="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M</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res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&lt;100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res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1 ns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dE/dx:</a:t>
                      </a:r>
                      <a:r>
                        <a:rPr lang="en-US"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&lt; 5 %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r>
                        <a:rPr lang="en-US" altLang="zh-CN"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     PID: </a:t>
                      </a:r>
                      <a:r>
                        <a:rPr lang="en-US" altLang="zh-CN"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3</a:t>
                      </a:r>
                      <a:r>
                        <a:rPr lang="el-GR"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σ</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altLang="zh-CN"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sep.</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power</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b="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Particle</a:t>
                      </a:r>
                      <a:r>
                        <a:rPr lang="fr-FR" sz="11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b="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separation</a:t>
                      </a:r>
                      <a:r>
                        <a:rPr lang="fr-FR" sz="11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b="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with</a:t>
                      </a:r>
                      <a:r>
                        <a:rPr lang="fr-FR" sz="11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 cluster</a:t>
                      </a:r>
                      <a:r>
                        <a:rPr lang="fr-FR" sz="1100" b="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b="0" baseline="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counting</a:t>
                      </a:r>
                      <a:endParaRPr lang="fr-FR" sz="11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758422532"/>
                  </a:ext>
                </a:extLst>
              </a:tr>
              <a:tr h="331477">
                <a:tc>
                  <a:txBody>
                    <a:bodyPr/>
                    <a:lstStyle/>
                    <a:p>
                      <a:pPr algn="ctr">
                        <a:lnSpc>
                          <a:spcPct val="115000"/>
                        </a:lnSpc>
                        <a:spcAft>
                          <a:spcPts val="1000"/>
                        </a:spcAft>
                      </a:pPr>
                      <a: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SUPER TAU CHARM</a:t>
                      </a:r>
                      <a:b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FACTORY</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b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START: &gt; 2025</a:t>
                      </a:r>
                    </a:p>
                  </a:txBody>
                  <a:tcPr marL="66040" marR="66040" marT="9525" marB="0"/>
                </a:tc>
                <a:tc>
                  <a:txBody>
                    <a:bodyPr/>
                    <a:lstStyle/>
                    <a:p>
                      <a:pPr algn="ctr">
                        <a:lnSpc>
                          <a:spcPct val="115000"/>
                        </a:lnSpc>
                        <a:spcAft>
                          <a:spcPts val="0"/>
                        </a:spcAft>
                      </a:pP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e+e- 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Main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Tracker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Drift </a:t>
                      </a:r>
                      <a:r>
                        <a:rPr lang="fr-FR" sz="1100" dirty="0" err="1">
                          <a:solidFill>
                            <a:srgbClr val="0000CC"/>
                          </a:solidFill>
                          <a:effectLst/>
                          <a:latin typeface="Arial" panose="020B0604020202020204" pitchFamily="34" charset="0"/>
                          <a:ea typeface="MS Mincho" panose="02020609040205080304" pitchFamily="49" charset="-128"/>
                          <a:cs typeface="Arial" panose="020B0604020202020204" pitchFamily="34" charset="0"/>
                        </a:rPr>
                        <a:t>Chamber</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p>
                      <a:pPr algn="ctr">
                        <a:lnSpc>
                          <a:spcPct val="115000"/>
                        </a:lnSpc>
                        <a:spcAft>
                          <a:spcPts val="0"/>
                        </a:spcAft>
                      </a:pP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He / C2H6 (50:50)</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volume: ~</a:t>
                      </a:r>
                      <a:r>
                        <a:rPr lang="en-US" sz="1100" baseline="0" dirty="0">
                          <a:solidFill>
                            <a:schemeClr val="tx1"/>
                          </a:solidFill>
                          <a:latin typeface="Arial" panose="020B0604020202020204" pitchFamily="34" charset="0"/>
                          <a:cs typeface="Arial" panose="020B0604020202020204" pitchFamily="34" charset="0"/>
                        </a:rPr>
                        <a:t> 4.8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3</a:t>
                      </a:r>
                      <a:r>
                        <a:rPr lang="en-US" sz="1100" dirty="0">
                          <a:solidFill>
                            <a:schemeClr val="tx1"/>
                          </a:solidFill>
                          <a:latin typeface="Arial" panose="020B0604020202020204" pitchFamily="34" charset="0"/>
                          <a:cs typeface="Arial" panose="020B0604020202020204" pitchFamily="34" charset="0"/>
                        </a:rPr>
                        <a:t>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200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2 ns</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5 </a:t>
                      </a:r>
                      <a:r>
                        <a:rPr lang="en-US"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G</a:t>
                      </a:r>
                      <a:r>
                        <a:rPr lang="en-US" altLang="zh-CN"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y</a:t>
                      </a:r>
                      <a:r>
                        <a:rPr lang="en-US" altLang="zh-CN"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/y</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766610907"/>
                  </a:ext>
                </a:extLst>
              </a:tr>
              <a:tr h="331477">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SUPER TAU CHARM</a:t>
                      </a:r>
                      <a:b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FACTORY</a:t>
                      </a:r>
                      <a:b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br>
                      <a:b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START: &gt; 2025</a:t>
                      </a:r>
                    </a:p>
                  </a:txBody>
                  <a:tcPr marL="66040" marR="66040" marT="9525" marB="0"/>
                </a:tc>
                <a:tc>
                  <a:txBody>
                    <a:bodyPr/>
                    <a:lstStyle/>
                    <a:p>
                      <a:pPr algn="ctr">
                        <a:lnSpc>
                          <a:spcPct val="115000"/>
                        </a:lnSpc>
                        <a:spcAft>
                          <a:spcPts val="0"/>
                        </a:spcAft>
                      </a:pPr>
                      <a:r>
                        <a:rPr lang="en-US" altLang="zh-CN"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e+e- 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Inner</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Tracker</a:t>
                      </a:r>
                    </a:p>
                  </a:txBody>
                  <a:tcPr marL="0" marR="0" marT="0" marB="0"/>
                </a:tc>
                <a:tc>
                  <a:txBody>
                    <a:bodyPr/>
                    <a:lstStyle/>
                    <a:p>
                      <a:pPr algn="ctr">
                        <a:lnSpc>
                          <a:spcPct val="115000"/>
                        </a:lnSpc>
                        <a:spcAft>
                          <a:spcPts val="0"/>
                        </a:spcAft>
                      </a:pP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Inner Tracker / (cylindrical</a:t>
                      </a:r>
                      <a:r>
                        <a:rPr lang="fr-FR"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a:t>
                      </a:r>
                      <a:r>
                        <a:rPr lang="fr-FR" sz="1100" dirty="0">
                          <a:solidFill>
                            <a:srgbClr val="0000CC"/>
                          </a:solidFill>
                          <a:effectLst/>
                          <a:latin typeface="Symbol" panose="05050102010706020507" pitchFamily="18" charset="2"/>
                          <a:ea typeface="MS Mincho" panose="02020609040205080304" pitchFamily="49" charset="-128"/>
                          <a:cs typeface="Arial" panose="020B0604020202020204" pitchFamily="34" charset="0"/>
                        </a:rPr>
                        <a:t>m</a:t>
                      </a: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RGroove) or </a:t>
                      </a:r>
                      <a:b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TPC</a:t>
                      </a:r>
                      <a:r>
                        <a:rPr lang="fr-FR"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 </a:t>
                      </a: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MPDG</a:t>
                      </a:r>
                    </a:p>
                    <a:p>
                      <a:pPr algn="ctr">
                        <a:lnSpc>
                          <a:spcPct val="115000"/>
                        </a:lnSpc>
                        <a:spcAft>
                          <a:spcPts val="0"/>
                        </a:spcAft>
                      </a:pPr>
                      <a:r>
                        <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Ar/CF4/CO2</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3.5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solidFill>
                            <a:schemeClr val="tx1"/>
                          </a:solidFill>
                          <a:latin typeface="Arial" panose="020B0604020202020204" pitchFamily="34" charset="0"/>
                          <a:cs typeface="Arial" panose="020B0604020202020204" pitchFamily="34" charset="0"/>
                        </a:rPr>
                        <a:t> 0.5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20-300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~&lt;120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5 -10 ns</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5 </a:t>
                      </a:r>
                      <a:r>
                        <a:rPr lang="en-US"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kGy</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/y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Challenging</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baseline="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mechanics</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&amp;</a:t>
                      </a:r>
                    </a:p>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mat. budget &lt; 1.2% X0</a:t>
                      </a:r>
                    </a:p>
                  </a:txBody>
                  <a:tcPr/>
                </a:tc>
                <a:extLst>
                  <a:ext uri="{0D108BD9-81ED-4DB2-BD59-A6C34878D82A}">
                    <a16:rowId xmlns:a16="http://schemas.microsoft.com/office/drawing/2014/main" val="1645394690"/>
                  </a:ext>
                </a:extLst>
              </a:tr>
            </a:tbl>
          </a:graphicData>
        </a:graphic>
      </p:graphicFrame>
    </p:spTree>
    <p:extLst>
      <p:ext uri="{BB962C8B-B14F-4D97-AF65-F5344CB8AC3E}">
        <p14:creationId xmlns:p14="http://schemas.microsoft.com/office/powerpoint/2010/main" val="3734134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5773A46-02C9-490A-AC5E-B91F9B79D171}"/>
              </a:ext>
            </a:extLst>
          </p:cNvPr>
          <p:cNvPicPr>
            <a:picLocks noChangeAspect="1"/>
          </p:cNvPicPr>
          <p:nvPr/>
        </p:nvPicPr>
        <p:blipFill>
          <a:blip r:embed="rId2"/>
          <a:stretch>
            <a:fillRect/>
          </a:stretch>
        </p:blipFill>
        <p:spPr>
          <a:xfrm>
            <a:off x="0" y="-34700"/>
            <a:ext cx="9144000" cy="6918529"/>
          </a:xfrm>
          <a:prstGeom prst="rect">
            <a:avLst/>
          </a:prstGeom>
        </p:spPr>
      </p:pic>
      <p:sp>
        <p:nvSpPr>
          <p:cNvPr id="3" name="Rectangle 1027">
            <a:extLst>
              <a:ext uri="{FF2B5EF4-FFF2-40B4-BE49-F238E27FC236}">
                <a16:creationId xmlns:a16="http://schemas.microsoft.com/office/drawing/2014/main" id="{28A19C7F-93ED-46D5-9321-2B9179C3017F}"/>
              </a:ext>
            </a:extLst>
          </p:cNvPr>
          <p:cNvSpPr txBox="1">
            <a:spLocks noChangeArrowheads="1"/>
          </p:cNvSpPr>
          <p:nvPr/>
        </p:nvSpPr>
        <p:spPr bwMode="auto">
          <a:xfrm>
            <a:off x="-144016" y="-171400"/>
            <a:ext cx="925252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4000" kern="0" dirty="0">
                <a:solidFill>
                  <a:srgbClr val="FCF933"/>
                </a:solidFill>
                <a:effectLst>
                  <a:outerShdw blurRad="38100" dist="38100" dir="2700000">
                    <a:srgbClr val="000000"/>
                  </a:outerShdw>
                </a:effectLst>
              </a:rPr>
              <a:t>    </a:t>
            </a:r>
            <a:r>
              <a:rPr lang="en-GB" sz="2400" b="1" kern="0" dirty="0">
                <a:solidFill>
                  <a:srgbClr val="FCF933"/>
                </a:solidFill>
                <a:effectLst>
                  <a:outerShdw blurRad="38100" dist="38100" dir="2700000">
                    <a:srgbClr val="000000"/>
                  </a:outerShdw>
                </a:effectLst>
                <a:latin typeface="ArialMT"/>
              </a:rPr>
              <a:t>Approaches for an Inner Tracker with Gaseous Detectors  </a:t>
            </a:r>
            <a:endParaRPr lang="en-GB" sz="2400" b="1" kern="0" dirty="0">
              <a:solidFill>
                <a:srgbClr val="336699"/>
              </a:solidFill>
              <a:effectLst>
                <a:outerShdw blurRad="38100" dist="38100" dir="2700000">
                  <a:srgbClr val="000000"/>
                </a:outerShdw>
              </a:effectLst>
              <a:latin typeface="ArialMT"/>
            </a:endParaRPr>
          </a:p>
        </p:txBody>
      </p:sp>
      <p:sp>
        <p:nvSpPr>
          <p:cNvPr id="11" name="ZoneTexte 10">
            <a:extLst>
              <a:ext uri="{FF2B5EF4-FFF2-40B4-BE49-F238E27FC236}">
                <a16:creationId xmlns:a16="http://schemas.microsoft.com/office/drawing/2014/main" id="{601CE93E-1EF3-409A-A262-87C724DB6284}"/>
              </a:ext>
            </a:extLst>
          </p:cNvPr>
          <p:cNvSpPr txBox="1"/>
          <p:nvPr/>
        </p:nvSpPr>
        <p:spPr>
          <a:xfrm>
            <a:off x="3851921" y="514400"/>
            <a:ext cx="5256583" cy="1323439"/>
          </a:xfrm>
          <a:prstGeom prst="rect">
            <a:avLst/>
          </a:prstGeom>
          <a:noFill/>
        </p:spPr>
        <p:txBody>
          <a:bodyPr wrap="square">
            <a:spAutoFit/>
          </a:bodyPr>
          <a:lstStyle/>
          <a:p>
            <a:pPr marL="285750" indent="-285750" algn="l">
              <a:buFont typeface="Wingdings" panose="05000000000000000000" pitchFamily="2" charset="2"/>
              <a:buChar char="ü"/>
            </a:pPr>
            <a:r>
              <a:rPr lang="fr-FR" sz="1600" b="1" i="1" u="none" strike="noStrike" baseline="0" dirty="0">
                <a:solidFill>
                  <a:srgbClr val="FFFF00"/>
                </a:solidFill>
                <a:latin typeface="ArialMT"/>
              </a:rPr>
              <a:t>Silicon vertex </a:t>
            </a:r>
            <a:r>
              <a:rPr lang="fr-FR" sz="1600" b="0" i="0" u="none" strike="noStrike" baseline="0" dirty="0">
                <a:solidFill>
                  <a:schemeClr val="bg1"/>
                </a:solidFill>
                <a:latin typeface="ArialMT"/>
              </a:rPr>
              <a:t>detector for </a:t>
            </a:r>
            <a:r>
              <a:rPr lang="fr-FR" sz="1600" b="1" i="1" u="none" strike="noStrike" baseline="0" dirty="0" err="1">
                <a:solidFill>
                  <a:schemeClr val="bg1"/>
                </a:solidFill>
                <a:latin typeface="ArialMT"/>
              </a:rPr>
              <a:t>flavour</a:t>
            </a:r>
            <a:r>
              <a:rPr lang="fr-FR" sz="1600" b="1" i="1" u="none" strike="noStrike" baseline="0" dirty="0">
                <a:solidFill>
                  <a:schemeClr val="bg1"/>
                </a:solidFill>
                <a:latin typeface="ArialMT"/>
              </a:rPr>
              <a:t> </a:t>
            </a:r>
            <a:r>
              <a:rPr lang="fr-FR" sz="1600" b="1" i="1" u="none" strike="noStrike" baseline="0" dirty="0" err="1">
                <a:solidFill>
                  <a:schemeClr val="bg1"/>
                </a:solidFill>
                <a:latin typeface="ArialMT"/>
              </a:rPr>
              <a:t>tagging</a:t>
            </a:r>
            <a:r>
              <a:rPr lang="fr-FR" sz="1600" b="1" i="1" u="none" strike="noStrike" baseline="0" dirty="0">
                <a:solidFill>
                  <a:schemeClr val="bg1"/>
                </a:solidFill>
                <a:latin typeface="ArialMT"/>
              </a:rPr>
              <a:t>.</a:t>
            </a:r>
          </a:p>
          <a:p>
            <a:pPr marL="285750" indent="-285750" algn="l">
              <a:buFont typeface="Wingdings" panose="05000000000000000000" pitchFamily="2" charset="2"/>
              <a:buChar char="ü"/>
            </a:pPr>
            <a:r>
              <a:rPr lang="fr-FR" sz="1600" b="1" i="1" u="none" strike="noStrike" baseline="0" dirty="0" err="1">
                <a:solidFill>
                  <a:srgbClr val="FFFF00"/>
                </a:solidFill>
                <a:latin typeface="ArialMT"/>
              </a:rPr>
              <a:t>Particle</a:t>
            </a:r>
            <a:r>
              <a:rPr lang="fr-FR" sz="1600" b="1" i="1" u="none" strike="noStrike" baseline="0" dirty="0">
                <a:solidFill>
                  <a:srgbClr val="FFFF00"/>
                </a:solidFill>
                <a:latin typeface="ArialMT"/>
              </a:rPr>
              <a:t> identification </a:t>
            </a:r>
            <a:r>
              <a:rPr lang="fr-FR" sz="1600" b="0" i="0" u="none" strike="noStrike" baseline="0" dirty="0">
                <a:solidFill>
                  <a:schemeClr val="bg1"/>
                </a:solidFill>
                <a:latin typeface="ArialMT"/>
              </a:rPr>
              <a:t>via </a:t>
            </a:r>
            <a:r>
              <a:rPr lang="fr-FR" sz="1600" b="0" i="0" u="none" strike="noStrike" baseline="0" dirty="0" err="1">
                <a:solidFill>
                  <a:schemeClr val="bg1"/>
                </a:solidFill>
                <a:latin typeface="ArialMT"/>
              </a:rPr>
              <a:t>dE</a:t>
            </a:r>
            <a:r>
              <a:rPr lang="fr-FR" sz="1600" b="0" i="0" u="none" strike="noStrike" baseline="0" dirty="0">
                <a:solidFill>
                  <a:schemeClr val="bg1"/>
                </a:solidFill>
                <a:latin typeface="ArialMT"/>
              </a:rPr>
              <a:t> / dx (</a:t>
            </a:r>
            <a:r>
              <a:rPr lang="fr-FR" sz="1600" b="0" i="0" u="none" strike="noStrike" baseline="0" dirty="0" err="1">
                <a:solidFill>
                  <a:schemeClr val="bg1"/>
                </a:solidFill>
                <a:latin typeface="ArialMT"/>
              </a:rPr>
              <a:t>dN</a:t>
            </a:r>
            <a:r>
              <a:rPr lang="fr-FR" sz="1600" b="0" i="0" u="none" strike="noStrike" baseline="0" dirty="0">
                <a:solidFill>
                  <a:schemeClr val="bg1"/>
                </a:solidFill>
                <a:latin typeface="ArialMT"/>
              </a:rPr>
              <a:t> /dx) </a:t>
            </a:r>
            <a:r>
              <a:rPr lang="fr-FR" sz="1600" b="0" i="0" u="none" strike="noStrike" baseline="0" dirty="0" err="1">
                <a:solidFill>
                  <a:schemeClr val="bg1"/>
                </a:solidFill>
                <a:latin typeface="ArialMT"/>
              </a:rPr>
              <a:t>measurements</a:t>
            </a:r>
            <a:r>
              <a:rPr lang="fr-FR" sz="1600" dirty="0">
                <a:solidFill>
                  <a:schemeClr val="bg1"/>
                </a:solidFill>
                <a:latin typeface="ArialMT"/>
              </a:rPr>
              <a:t> </a:t>
            </a:r>
            <a:r>
              <a:rPr lang="fr-FR" sz="1600" b="0" i="0" u="none" strike="noStrike" baseline="0" dirty="0">
                <a:solidFill>
                  <a:schemeClr val="bg1"/>
                </a:solidFill>
                <a:latin typeface="ArialMT"/>
              </a:rPr>
              <a:t>in the </a:t>
            </a:r>
            <a:r>
              <a:rPr lang="fr-FR" sz="1600" b="1" i="1" u="none" strike="noStrike" baseline="0" dirty="0" err="1">
                <a:solidFill>
                  <a:srgbClr val="FFFF00"/>
                </a:solidFill>
                <a:latin typeface="ArialMT"/>
              </a:rPr>
              <a:t>gaseous</a:t>
            </a:r>
            <a:r>
              <a:rPr lang="fr-FR" sz="1600" b="1" i="1" u="none" strike="noStrike" baseline="0" dirty="0">
                <a:solidFill>
                  <a:srgbClr val="FFFF00"/>
                </a:solidFill>
                <a:latin typeface="ArialMT"/>
              </a:rPr>
              <a:t> detector</a:t>
            </a:r>
            <a:endParaRPr lang="fr-FR" sz="1600" b="0" i="0" u="none" strike="noStrike" baseline="0" dirty="0">
              <a:solidFill>
                <a:schemeClr val="bg1"/>
              </a:solidFill>
              <a:latin typeface="ArialMT"/>
            </a:endParaRPr>
          </a:p>
          <a:p>
            <a:pPr marL="285750" indent="-285750" algn="l">
              <a:buFont typeface="Wingdings" panose="05000000000000000000" pitchFamily="2" charset="2"/>
              <a:buChar char="ü"/>
            </a:pPr>
            <a:r>
              <a:rPr lang="fr-FR" sz="1600" b="1" i="1" u="none" strike="noStrike" baseline="0" dirty="0">
                <a:solidFill>
                  <a:srgbClr val="FFFF00"/>
                </a:solidFill>
                <a:latin typeface="ArialMT"/>
              </a:rPr>
              <a:t>Silicon </a:t>
            </a:r>
            <a:r>
              <a:rPr lang="fr-FR" sz="1600" b="1" i="1" u="none" strike="noStrike" baseline="0" dirty="0" err="1">
                <a:solidFill>
                  <a:srgbClr val="FFFF00"/>
                </a:solidFill>
                <a:latin typeface="ArialMT"/>
              </a:rPr>
              <a:t>wrapper</a:t>
            </a:r>
            <a:r>
              <a:rPr lang="fr-FR" sz="1600" b="1" i="1" u="none" strike="noStrike" baseline="0" dirty="0">
                <a:solidFill>
                  <a:srgbClr val="FFFF00"/>
                </a:solidFill>
                <a:latin typeface="ArialMT"/>
              </a:rPr>
              <a:t> </a:t>
            </a:r>
            <a:r>
              <a:rPr lang="fr-FR" sz="1600" b="0" i="0" u="none" strike="noStrike" baseline="0" dirty="0" err="1">
                <a:solidFill>
                  <a:schemeClr val="bg1"/>
                </a:solidFill>
                <a:latin typeface="ArialMT"/>
              </a:rPr>
              <a:t>providing</a:t>
            </a:r>
            <a:r>
              <a:rPr lang="fr-FR" sz="1600" b="0" i="0" u="none" strike="noStrike" baseline="0" dirty="0">
                <a:solidFill>
                  <a:schemeClr val="bg1"/>
                </a:solidFill>
                <a:latin typeface="ArialMT"/>
              </a:rPr>
              <a:t> a </a:t>
            </a:r>
            <a:r>
              <a:rPr lang="fr-FR" sz="1600" b="1" i="1" u="none" strike="noStrike" baseline="0" dirty="0" err="1">
                <a:solidFill>
                  <a:schemeClr val="bg1"/>
                </a:solidFill>
                <a:latin typeface="ArialMT"/>
              </a:rPr>
              <a:t>precision</a:t>
            </a:r>
            <a:r>
              <a:rPr lang="fr-FR" sz="1600" b="1" i="1" u="none" strike="noStrike" baseline="0" dirty="0">
                <a:solidFill>
                  <a:schemeClr val="bg1"/>
                </a:solidFill>
                <a:latin typeface="ArialMT"/>
              </a:rPr>
              <a:t> </a:t>
            </a:r>
            <a:r>
              <a:rPr lang="fr-FR" sz="1600" b="1" i="1" u="none" strike="noStrike" baseline="0" dirty="0" err="1">
                <a:solidFill>
                  <a:schemeClr val="bg1"/>
                </a:solidFill>
                <a:latin typeface="ArialMT"/>
              </a:rPr>
              <a:t>space</a:t>
            </a:r>
            <a:r>
              <a:rPr lang="fr-FR" sz="1600" b="1" i="1" dirty="0">
                <a:solidFill>
                  <a:schemeClr val="bg1"/>
                </a:solidFill>
                <a:latin typeface="ArialMT"/>
              </a:rPr>
              <a:t> </a:t>
            </a:r>
            <a:r>
              <a:rPr lang="en-US" sz="1600" b="1" i="1" u="none" strike="noStrike" baseline="0" dirty="0">
                <a:solidFill>
                  <a:schemeClr val="bg1"/>
                </a:solidFill>
                <a:latin typeface="ArialMT"/>
              </a:rPr>
              <a:t>point </a:t>
            </a:r>
            <a:r>
              <a:rPr lang="en-US" sz="1600" b="0" i="0" u="none" strike="noStrike" baseline="0" dirty="0">
                <a:solidFill>
                  <a:schemeClr val="bg1"/>
                </a:solidFill>
                <a:latin typeface="ArialMT"/>
              </a:rPr>
              <a:t>at the exit of the ID and </a:t>
            </a:r>
            <a:r>
              <a:rPr lang="en-US" sz="1600" b="1" i="1" dirty="0">
                <a:solidFill>
                  <a:schemeClr val="bg1"/>
                </a:solidFill>
                <a:latin typeface="ArialMT"/>
              </a:rPr>
              <a:t>PID </a:t>
            </a:r>
            <a:r>
              <a:rPr lang="fr-FR" sz="1600" b="1" i="1" u="none" strike="noStrike" baseline="0" dirty="0">
                <a:solidFill>
                  <a:schemeClr val="bg1"/>
                </a:solidFill>
                <a:latin typeface="ArialMT"/>
              </a:rPr>
              <a:t>via TOF</a:t>
            </a:r>
            <a:endParaRPr lang="fr-FR" sz="1600" b="1" i="1" dirty="0">
              <a:solidFill>
                <a:schemeClr val="bg1"/>
              </a:solidFill>
              <a:latin typeface="ArialMT"/>
            </a:endParaRPr>
          </a:p>
        </p:txBody>
      </p:sp>
      <p:pic>
        <p:nvPicPr>
          <p:cNvPr id="13" name="Image 12">
            <a:extLst>
              <a:ext uri="{FF2B5EF4-FFF2-40B4-BE49-F238E27FC236}">
                <a16:creationId xmlns:a16="http://schemas.microsoft.com/office/drawing/2014/main" id="{2A18F858-7C82-4F08-B4F2-71BE0289BFAC}"/>
              </a:ext>
            </a:extLst>
          </p:cNvPr>
          <p:cNvPicPr>
            <a:picLocks noChangeAspect="1"/>
          </p:cNvPicPr>
          <p:nvPr/>
        </p:nvPicPr>
        <p:blipFill>
          <a:blip r:embed="rId3"/>
          <a:stretch>
            <a:fillRect/>
          </a:stretch>
        </p:blipFill>
        <p:spPr>
          <a:xfrm>
            <a:off x="107504" y="514400"/>
            <a:ext cx="3688727" cy="2770584"/>
          </a:xfrm>
          <a:prstGeom prst="rect">
            <a:avLst/>
          </a:prstGeom>
        </p:spPr>
      </p:pic>
      <p:pic>
        <p:nvPicPr>
          <p:cNvPr id="15" name="Image 14">
            <a:extLst>
              <a:ext uri="{FF2B5EF4-FFF2-40B4-BE49-F238E27FC236}">
                <a16:creationId xmlns:a16="http://schemas.microsoft.com/office/drawing/2014/main" id="{FECFF04D-9676-47A6-B98F-54521C82FAEE}"/>
              </a:ext>
            </a:extLst>
          </p:cNvPr>
          <p:cNvPicPr>
            <a:picLocks noChangeAspect="1"/>
          </p:cNvPicPr>
          <p:nvPr/>
        </p:nvPicPr>
        <p:blipFill>
          <a:blip r:embed="rId4"/>
          <a:stretch>
            <a:fillRect/>
          </a:stretch>
        </p:blipFill>
        <p:spPr>
          <a:xfrm>
            <a:off x="107503" y="3352827"/>
            <a:ext cx="3688727" cy="1731579"/>
          </a:xfrm>
          <a:prstGeom prst="rect">
            <a:avLst/>
          </a:prstGeom>
        </p:spPr>
      </p:pic>
      <p:pic>
        <p:nvPicPr>
          <p:cNvPr id="17" name="Image 16">
            <a:extLst>
              <a:ext uri="{FF2B5EF4-FFF2-40B4-BE49-F238E27FC236}">
                <a16:creationId xmlns:a16="http://schemas.microsoft.com/office/drawing/2014/main" id="{3F1E9501-5544-429F-8EC9-86D03BB0C0A8}"/>
              </a:ext>
            </a:extLst>
          </p:cNvPr>
          <p:cNvPicPr>
            <a:picLocks noChangeAspect="1"/>
          </p:cNvPicPr>
          <p:nvPr/>
        </p:nvPicPr>
        <p:blipFill>
          <a:blip r:embed="rId5"/>
          <a:stretch>
            <a:fillRect/>
          </a:stretch>
        </p:blipFill>
        <p:spPr>
          <a:xfrm>
            <a:off x="107503" y="5131242"/>
            <a:ext cx="3688726" cy="1705751"/>
          </a:xfrm>
          <a:prstGeom prst="rect">
            <a:avLst/>
          </a:prstGeom>
        </p:spPr>
      </p:pic>
      <p:sp>
        <p:nvSpPr>
          <p:cNvPr id="19" name="ZoneTexte 18">
            <a:extLst>
              <a:ext uri="{FF2B5EF4-FFF2-40B4-BE49-F238E27FC236}">
                <a16:creationId xmlns:a16="http://schemas.microsoft.com/office/drawing/2014/main" id="{64CCC084-DC9F-4781-B618-2EF994652791}"/>
              </a:ext>
            </a:extLst>
          </p:cNvPr>
          <p:cNvSpPr txBox="1"/>
          <p:nvPr/>
        </p:nvSpPr>
        <p:spPr>
          <a:xfrm>
            <a:off x="3940247" y="1991823"/>
            <a:ext cx="5040560" cy="830997"/>
          </a:xfrm>
          <a:prstGeom prst="rect">
            <a:avLst/>
          </a:prstGeom>
          <a:noFill/>
        </p:spPr>
        <p:txBody>
          <a:bodyPr wrap="square">
            <a:spAutoFit/>
          </a:bodyPr>
          <a:lstStyle/>
          <a:p>
            <a:pPr algn="ctr"/>
            <a:r>
              <a:rPr lang="en-US" sz="1600" b="1" i="1" u="none" strike="noStrike" baseline="0" dirty="0">
                <a:solidFill>
                  <a:srgbClr val="FFFF00"/>
                </a:solidFill>
                <a:latin typeface="ArialMT"/>
              </a:rPr>
              <a:t>dE/dx (or </a:t>
            </a:r>
            <a:r>
              <a:rPr lang="en-US" sz="1600" b="1" i="1" u="none" strike="noStrike" baseline="0" dirty="0" err="1">
                <a:solidFill>
                  <a:srgbClr val="FFFF00"/>
                </a:solidFill>
                <a:latin typeface="ArialMT"/>
              </a:rPr>
              <a:t>dN</a:t>
            </a:r>
            <a:r>
              <a:rPr lang="en-US" sz="1600" b="1" i="1" u="none" strike="noStrike" baseline="0" dirty="0">
                <a:solidFill>
                  <a:srgbClr val="FFFF00"/>
                </a:solidFill>
                <a:latin typeface="ArialMT"/>
              </a:rPr>
              <a:t>/dx) </a:t>
            </a:r>
            <a:r>
              <a:rPr lang="en-US" sz="1600" b="1" i="1" u="none" strike="noStrike" baseline="0" dirty="0">
                <a:solidFill>
                  <a:schemeClr val="bg1"/>
                </a:solidFill>
                <a:latin typeface="ArialMT"/>
              </a:rPr>
              <a:t>allows for </a:t>
            </a:r>
            <a:r>
              <a:rPr lang="en-US" sz="1600" b="1" i="1" u="none" strike="noStrike" baseline="0" dirty="0">
                <a:solidFill>
                  <a:srgbClr val="FFFF00"/>
                </a:solidFill>
                <a:latin typeface="ArialMT"/>
              </a:rPr>
              <a:t>π/K separation </a:t>
            </a:r>
            <a:r>
              <a:rPr lang="en-US" sz="1600" b="1" i="1" u="none" strike="noStrike" baseline="0" dirty="0">
                <a:solidFill>
                  <a:schemeClr val="bg1"/>
                </a:solidFill>
                <a:latin typeface="ArialMT"/>
              </a:rPr>
              <a:t>only after the combination of the measurements</a:t>
            </a:r>
            <a:r>
              <a:rPr lang="en-US" sz="1600" b="1" i="1" u="none" strike="noStrike" baseline="0" dirty="0">
                <a:solidFill>
                  <a:srgbClr val="FFFF00"/>
                </a:solidFill>
                <a:latin typeface="ArialMT"/>
              </a:rPr>
              <a:t> with several</a:t>
            </a:r>
            <a:r>
              <a:rPr lang="en-US" sz="1600" b="1" i="1" dirty="0">
                <a:solidFill>
                  <a:srgbClr val="FFFF00"/>
                </a:solidFill>
                <a:latin typeface="ArialMT"/>
              </a:rPr>
              <a:t> </a:t>
            </a:r>
            <a:r>
              <a:rPr lang="fr-FR" sz="1600" b="1" i="1" u="none" strike="noStrike" baseline="0" dirty="0" err="1">
                <a:solidFill>
                  <a:srgbClr val="FFFF00"/>
                </a:solidFill>
                <a:latin typeface="ArialMT"/>
              </a:rPr>
              <a:t>cells</a:t>
            </a:r>
            <a:r>
              <a:rPr lang="fr-FR" sz="1600" b="1" i="1" u="none" strike="noStrike" baseline="0" dirty="0">
                <a:solidFill>
                  <a:srgbClr val="FFFF00"/>
                </a:solidFill>
                <a:latin typeface="ArialMT"/>
              </a:rPr>
              <a:t>/tubes (∼ 100</a:t>
            </a:r>
            <a:r>
              <a:rPr lang="fr-FR" sz="1600" b="1" i="1" dirty="0">
                <a:solidFill>
                  <a:srgbClr val="FFFF00"/>
                </a:solidFill>
                <a:latin typeface="ArialMT"/>
              </a:rPr>
              <a:t> – 200)</a:t>
            </a:r>
            <a:endParaRPr lang="fr-FR" sz="1600" b="1" i="1" u="none" strike="noStrike" baseline="0" dirty="0">
              <a:solidFill>
                <a:srgbClr val="FFFF00"/>
              </a:solidFill>
              <a:latin typeface="ArialMT"/>
            </a:endParaRPr>
          </a:p>
        </p:txBody>
      </p:sp>
      <p:pic>
        <p:nvPicPr>
          <p:cNvPr id="20" name="Image 19">
            <a:extLst>
              <a:ext uri="{FF2B5EF4-FFF2-40B4-BE49-F238E27FC236}">
                <a16:creationId xmlns:a16="http://schemas.microsoft.com/office/drawing/2014/main" id="{B3316825-5DB7-4A16-92E3-A9DEBECEBE99}"/>
              </a:ext>
            </a:extLst>
          </p:cNvPr>
          <p:cNvPicPr>
            <a:picLocks noChangeAspect="1"/>
          </p:cNvPicPr>
          <p:nvPr/>
        </p:nvPicPr>
        <p:blipFill>
          <a:blip r:embed="rId6"/>
          <a:stretch>
            <a:fillRect/>
          </a:stretch>
        </p:blipFill>
        <p:spPr>
          <a:xfrm>
            <a:off x="3982978" y="4312431"/>
            <a:ext cx="2305507" cy="2068897"/>
          </a:xfrm>
          <a:prstGeom prst="rect">
            <a:avLst/>
          </a:prstGeom>
        </p:spPr>
      </p:pic>
      <p:sp>
        <p:nvSpPr>
          <p:cNvPr id="21" name="ZoneTexte 20">
            <a:extLst>
              <a:ext uri="{FF2B5EF4-FFF2-40B4-BE49-F238E27FC236}">
                <a16:creationId xmlns:a16="http://schemas.microsoft.com/office/drawing/2014/main" id="{BDC95E77-132B-4E72-86F9-F77DEAFB90C2}"/>
              </a:ext>
            </a:extLst>
          </p:cNvPr>
          <p:cNvSpPr txBox="1"/>
          <p:nvPr/>
        </p:nvSpPr>
        <p:spPr>
          <a:xfrm>
            <a:off x="4653744" y="2996952"/>
            <a:ext cx="3775393" cy="338554"/>
          </a:xfrm>
          <a:prstGeom prst="rect">
            <a:avLst/>
          </a:prstGeom>
          <a:noFill/>
        </p:spPr>
        <p:txBody>
          <a:bodyPr wrap="none" rtlCol="0">
            <a:spAutoFit/>
          </a:bodyPr>
          <a:lstStyle/>
          <a:p>
            <a:r>
              <a:rPr lang="fr-FR" sz="1600" b="1" i="1" dirty="0">
                <a:solidFill>
                  <a:srgbClr val="FFFF00"/>
                </a:solidFill>
                <a:effectLst>
                  <a:outerShdw blurRad="38100" dist="38100" dir="2700000" algn="tl">
                    <a:srgbClr val="000000">
                      <a:alpha val="43137"/>
                    </a:srgbClr>
                  </a:outerShdw>
                </a:effectLst>
                <a:latin typeface="ArialMT"/>
              </a:rPr>
              <a:t>ILC –TPC </a:t>
            </a:r>
            <a:r>
              <a:rPr lang="fr-FR" sz="1600" b="1" i="1" dirty="0" err="1">
                <a:solidFill>
                  <a:srgbClr val="FFFF00"/>
                </a:solidFill>
                <a:effectLst>
                  <a:outerShdw blurRad="38100" dist="38100" dir="2700000" algn="tl">
                    <a:srgbClr val="000000">
                      <a:alpha val="43137"/>
                    </a:srgbClr>
                  </a:outerShdw>
                </a:effectLst>
                <a:latin typeface="ArialMT"/>
              </a:rPr>
              <a:t>with</a:t>
            </a:r>
            <a:r>
              <a:rPr lang="fr-FR" sz="1600" b="1" i="1" dirty="0">
                <a:solidFill>
                  <a:srgbClr val="FFFF00"/>
                </a:solidFill>
                <a:effectLst>
                  <a:outerShdw blurRad="38100" dist="38100" dir="2700000" algn="tl">
                    <a:srgbClr val="000000">
                      <a:alpha val="43137"/>
                    </a:srgbClr>
                  </a:outerShdw>
                </a:effectLst>
                <a:latin typeface="ArialMT"/>
              </a:rPr>
              <a:t> MPGD-</a:t>
            </a:r>
            <a:r>
              <a:rPr lang="fr-FR" sz="1600" b="1" i="1" dirty="0" err="1">
                <a:solidFill>
                  <a:srgbClr val="FFFF00"/>
                </a:solidFill>
                <a:effectLst>
                  <a:outerShdw blurRad="38100" dist="38100" dir="2700000" algn="tl">
                    <a:srgbClr val="000000">
                      <a:alpha val="43137"/>
                    </a:srgbClr>
                  </a:outerShdw>
                </a:effectLst>
                <a:latin typeface="ArialMT"/>
              </a:rPr>
              <a:t>based</a:t>
            </a:r>
            <a:r>
              <a:rPr lang="fr-FR" sz="1600" b="1" i="1" dirty="0">
                <a:solidFill>
                  <a:srgbClr val="FFFF00"/>
                </a:solidFill>
                <a:effectLst>
                  <a:outerShdw blurRad="38100" dist="38100" dir="2700000" algn="tl">
                    <a:srgbClr val="000000">
                      <a:alpha val="43137"/>
                    </a:srgbClr>
                  </a:outerShdw>
                </a:effectLst>
                <a:latin typeface="ArialMT"/>
              </a:rPr>
              <a:t> Readout</a:t>
            </a:r>
          </a:p>
        </p:txBody>
      </p:sp>
      <p:sp>
        <p:nvSpPr>
          <p:cNvPr id="22" name="Rectangle 21">
            <a:extLst>
              <a:ext uri="{FF2B5EF4-FFF2-40B4-BE49-F238E27FC236}">
                <a16:creationId xmlns:a16="http://schemas.microsoft.com/office/drawing/2014/main" id="{BEB6A7EF-0857-4623-AA7F-5BB9CEC9BAE7}"/>
              </a:ext>
            </a:extLst>
          </p:cNvPr>
          <p:cNvSpPr/>
          <p:nvPr/>
        </p:nvSpPr>
        <p:spPr>
          <a:xfrm>
            <a:off x="4049950" y="3338989"/>
            <a:ext cx="4806018" cy="954107"/>
          </a:xfrm>
          <a:prstGeom prst="rect">
            <a:avLst/>
          </a:prstGeom>
        </p:spPr>
        <p:txBody>
          <a:bodyPr wrap="square">
            <a:spAutoFit/>
          </a:bodyPr>
          <a:lstStyle/>
          <a:p>
            <a:pPr algn="ctr"/>
            <a:r>
              <a:rPr lang="fr-FR" sz="1400" b="1" i="1" dirty="0">
                <a:solidFill>
                  <a:schemeClr val="bg1"/>
                </a:solidFill>
                <a:latin typeface="ArialMT"/>
              </a:rPr>
              <a:t>Target </a:t>
            </a:r>
            <a:r>
              <a:rPr lang="fr-FR" sz="1400" b="1" i="1" dirty="0" err="1">
                <a:solidFill>
                  <a:schemeClr val="bg1"/>
                </a:solidFill>
                <a:latin typeface="ArialMT"/>
              </a:rPr>
              <a:t>requirement</a:t>
            </a:r>
            <a:r>
              <a:rPr lang="fr-FR" sz="1400" b="1" i="1" dirty="0">
                <a:solidFill>
                  <a:schemeClr val="bg1"/>
                </a:solidFill>
                <a:latin typeface="ArialMT"/>
              </a:rPr>
              <a:t> of a </a:t>
            </a:r>
            <a:r>
              <a:rPr lang="fr-FR" sz="1400" b="1" i="1" dirty="0">
                <a:solidFill>
                  <a:srgbClr val="FFFF00"/>
                </a:solidFill>
                <a:latin typeface="ArialMT"/>
              </a:rPr>
              <a:t>spatial </a:t>
            </a:r>
            <a:r>
              <a:rPr lang="fr-FR" sz="1400" b="1" i="1" dirty="0" err="1">
                <a:solidFill>
                  <a:srgbClr val="FFFF00"/>
                </a:solidFill>
                <a:latin typeface="ArialMT"/>
              </a:rPr>
              <a:t>resolution</a:t>
            </a:r>
            <a:r>
              <a:rPr lang="fr-FR" sz="1400" b="1" i="1" dirty="0">
                <a:solidFill>
                  <a:srgbClr val="FFFF00"/>
                </a:solidFill>
                <a:latin typeface="ArialMT"/>
              </a:rPr>
              <a:t> of 100 um </a:t>
            </a:r>
            <a:r>
              <a:rPr lang="fr-FR" sz="1400" b="1" i="1" dirty="0">
                <a:solidFill>
                  <a:schemeClr val="bg1"/>
                </a:solidFill>
                <a:latin typeface="ArialMT"/>
              </a:rPr>
              <a:t>in transverse plane and </a:t>
            </a:r>
            <a:r>
              <a:rPr lang="fr-FR" sz="1400" b="1" i="1" dirty="0" err="1">
                <a:solidFill>
                  <a:srgbClr val="FFFF00"/>
                </a:solidFill>
                <a:latin typeface="ArialMT"/>
              </a:rPr>
              <a:t>dE</a:t>
            </a:r>
            <a:r>
              <a:rPr lang="fr-FR" sz="1400" b="1" i="1" dirty="0">
                <a:solidFill>
                  <a:srgbClr val="FFFF00"/>
                </a:solidFill>
                <a:latin typeface="ArialMT"/>
              </a:rPr>
              <a:t>/dx</a:t>
            </a:r>
            <a:r>
              <a:rPr lang="fr-FR" sz="1400" b="1" i="1" dirty="0">
                <a:solidFill>
                  <a:schemeClr val="bg1"/>
                </a:solidFill>
                <a:latin typeface="ArialMT"/>
              </a:rPr>
              <a:t> </a:t>
            </a:r>
            <a:r>
              <a:rPr lang="fr-FR" sz="1400" b="1" i="1" dirty="0" err="1">
                <a:solidFill>
                  <a:schemeClr val="bg1"/>
                </a:solidFill>
                <a:latin typeface="ArialMT"/>
              </a:rPr>
              <a:t>resolution</a:t>
            </a:r>
            <a:r>
              <a:rPr lang="fr-FR" sz="1400" b="1" i="1" dirty="0">
                <a:solidFill>
                  <a:schemeClr val="bg1"/>
                </a:solidFill>
                <a:latin typeface="ArialMT"/>
              </a:rPr>
              <a:t> </a:t>
            </a:r>
            <a:r>
              <a:rPr lang="fr-FR" sz="1400" b="1" i="1" dirty="0">
                <a:solidFill>
                  <a:srgbClr val="FFFF00"/>
                </a:solidFill>
                <a:latin typeface="ArialMT"/>
              </a:rPr>
              <a:t>&lt; 5%</a:t>
            </a:r>
            <a:r>
              <a:rPr lang="fr-FR" sz="1400" b="1" i="1" dirty="0">
                <a:solidFill>
                  <a:schemeClr val="bg1"/>
                </a:solidFill>
                <a:latin typeface="ArialMT"/>
              </a:rPr>
              <a:t> (</a:t>
            </a:r>
            <a:r>
              <a:rPr lang="fr-FR" sz="1400" b="1" i="1" dirty="0" err="1">
                <a:solidFill>
                  <a:schemeClr val="bg1"/>
                </a:solidFill>
                <a:latin typeface="ArialMT"/>
              </a:rPr>
              <a:t>based</a:t>
            </a:r>
            <a:r>
              <a:rPr lang="fr-FR" sz="1400" b="1" i="1" dirty="0">
                <a:solidFill>
                  <a:schemeClr val="bg1"/>
                </a:solidFill>
                <a:latin typeface="ArialMT"/>
              </a:rPr>
              <a:t> on 200 TPC </a:t>
            </a:r>
            <a:r>
              <a:rPr lang="fr-FR" sz="1400" b="1" i="1" dirty="0" err="1">
                <a:solidFill>
                  <a:schemeClr val="bg1"/>
                </a:solidFill>
                <a:latin typeface="ArialMT"/>
              </a:rPr>
              <a:t>measurement</a:t>
            </a:r>
            <a:r>
              <a:rPr lang="fr-FR" sz="1400" b="1" i="1" dirty="0">
                <a:solidFill>
                  <a:schemeClr val="bg1"/>
                </a:solidFill>
                <a:latin typeface="ArialMT"/>
              </a:rPr>
              <a:t> points ) have been </a:t>
            </a:r>
            <a:r>
              <a:rPr lang="fr-FR" sz="1400" b="1" i="1" dirty="0" err="1">
                <a:solidFill>
                  <a:schemeClr val="bg1"/>
                </a:solidFill>
                <a:latin typeface="ArialMT"/>
              </a:rPr>
              <a:t>reached</a:t>
            </a:r>
            <a:r>
              <a:rPr lang="fr-FR" sz="1400" b="1" i="1" dirty="0">
                <a:solidFill>
                  <a:schemeClr val="bg1"/>
                </a:solidFill>
                <a:latin typeface="ArialMT"/>
              </a:rPr>
              <a:t> </a:t>
            </a:r>
            <a:r>
              <a:rPr lang="fr-FR" sz="1400" b="1" i="1" dirty="0" err="1">
                <a:solidFill>
                  <a:schemeClr val="bg1"/>
                </a:solidFill>
                <a:latin typeface="ArialMT"/>
              </a:rPr>
              <a:t>with</a:t>
            </a:r>
            <a:r>
              <a:rPr lang="fr-FR" sz="1400" b="1" i="1" dirty="0">
                <a:solidFill>
                  <a:schemeClr val="bg1"/>
                </a:solidFill>
                <a:latin typeface="ArialMT"/>
              </a:rPr>
              <a:t> </a:t>
            </a:r>
            <a:r>
              <a:rPr lang="fr-FR" sz="1400" b="1" i="1" dirty="0">
                <a:solidFill>
                  <a:srgbClr val="FFFF00"/>
                </a:solidFill>
                <a:latin typeface="ArialMT"/>
              </a:rPr>
              <a:t>all MPGD technologies (GEM, MM and </a:t>
            </a:r>
            <a:r>
              <a:rPr lang="fr-FR" sz="1400" b="1" i="1" dirty="0" err="1">
                <a:solidFill>
                  <a:srgbClr val="FFFF00"/>
                </a:solidFill>
                <a:latin typeface="ArialMT"/>
              </a:rPr>
              <a:t>GridPix</a:t>
            </a:r>
            <a:r>
              <a:rPr lang="fr-FR" sz="1400" b="1" i="1" dirty="0">
                <a:solidFill>
                  <a:srgbClr val="FFFF00"/>
                </a:solidFill>
                <a:latin typeface="ArialMT"/>
              </a:rPr>
              <a:t>)  </a:t>
            </a:r>
          </a:p>
        </p:txBody>
      </p:sp>
      <p:pic>
        <p:nvPicPr>
          <p:cNvPr id="23" name="Image 22">
            <a:extLst>
              <a:ext uri="{FF2B5EF4-FFF2-40B4-BE49-F238E27FC236}">
                <a16:creationId xmlns:a16="http://schemas.microsoft.com/office/drawing/2014/main" id="{C396CA16-F8EE-42C5-AE8E-F1FAABD3D480}"/>
              </a:ext>
            </a:extLst>
          </p:cNvPr>
          <p:cNvPicPr>
            <a:picLocks noChangeAspect="1"/>
          </p:cNvPicPr>
          <p:nvPr/>
        </p:nvPicPr>
        <p:blipFill>
          <a:blip r:embed="rId7"/>
          <a:stretch>
            <a:fillRect/>
          </a:stretch>
        </p:blipFill>
        <p:spPr>
          <a:xfrm>
            <a:off x="6432501" y="4327337"/>
            <a:ext cx="2423467" cy="2053991"/>
          </a:xfrm>
          <a:prstGeom prst="rect">
            <a:avLst/>
          </a:prstGeom>
        </p:spPr>
      </p:pic>
      <p:sp>
        <p:nvSpPr>
          <p:cNvPr id="25" name="TextBox 19">
            <a:extLst>
              <a:ext uri="{FF2B5EF4-FFF2-40B4-BE49-F238E27FC236}">
                <a16:creationId xmlns:a16="http://schemas.microsoft.com/office/drawing/2014/main" id="{080356F0-E075-4A2A-9C9D-C20BA0F23122}"/>
              </a:ext>
            </a:extLst>
          </p:cNvPr>
          <p:cNvSpPr txBox="1"/>
          <p:nvPr/>
        </p:nvSpPr>
        <p:spPr>
          <a:xfrm>
            <a:off x="5004048" y="5085184"/>
            <a:ext cx="1445331" cy="276999"/>
          </a:xfrm>
          <a:prstGeom prst="rect">
            <a:avLst/>
          </a:prstGeom>
          <a:solidFill>
            <a:srgbClr val="006600"/>
          </a:solidFill>
        </p:spPr>
        <p:txBody>
          <a:bodyPr wrap="none" rtlCol="0">
            <a:spAutoFit/>
          </a:bodyPr>
          <a:lstStyle/>
          <a:p>
            <a:pPr algn="ctr"/>
            <a:r>
              <a:rPr lang="en-US" sz="1200" b="1" dirty="0" err="1">
                <a:solidFill>
                  <a:schemeClr val="bg1"/>
                </a:solidFill>
                <a:latin typeface="ArialMT"/>
              </a:rPr>
              <a:t>arXiv</a:t>
            </a:r>
            <a:r>
              <a:rPr lang="en-US" sz="1200" b="1" dirty="0">
                <a:solidFill>
                  <a:schemeClr val="bg1"/>
                </a:solidFill>
                <a:latin typeface="ArialMT"/>
              </a:rPr>
              <a:t>: 2003.01116</a:t>
            </a:r>
          </a:p>
        </p:txBody>
      </p:sp>
      <p:sp>
        <p:nvSpPr>
          <p:cNvPr id="26" name="Rectangle 25">
            <a:extLst>
              <a:ext uri="{FF2B5EF4-FFF2-40B4-BE49-F238E27FC236}">
                <a16:creationId xmlns:a16="http://schemas.microsoft.com/office/drawing/2014/main" id="{D40E6708-4003-42C0-B008-F4590118F44A}"/>
              </a:ext>
            </a:extLst>
          </p:cNvPr>
          <p:cNvSpPr/>
          <p:nvPr/>
        </p:nvSpPr>
        <p:spPr>
          <a:xfrm>
            <a:off x="4320480" y="6381328"/>
            <a:ext cx="4572000" cy="461665"/>
          </a:xfrm>
          <a:prstGeom prst="rect">
            <a:avLst/>
          </a:prstGeom>
        </p:spPr>
        <p:txBody>
          <a:bodyPr>
            <a:spAutoFit/>
          </a:bodyPr>
          <a:lstStyle/>
          <a:p>
            <a:pPr algn="ctr"/>
            <a:r>
              <a:rPr lang="en-US" sz="1200" b="1" i="1" dirty="0">
                <a:solidFill>
                  <a:schemeClr val="bg1"/>
                </a:solidFill>
                <a:latin typeface="ArialMT"/>
              </a:rPr>
              <a:t>If dE/dx combined with </a:t>
            </a:r>
            <a:r>
              <a:rPr lang="en-US" sz="1200" b="1" i="1" dirty="0" err="1">
                <a:solidFill>
                  <a:schemeClr val="bg1"/>
                </a:solidFill>
                <a:latin typeface="ArialMT"/>
              </a:rPr>
              <a:t>ToF</a:t>
            </a:r>
            <a:r>
              <a:rPr lang="en-US" sz="1200" b="1" i="1" dirty="0">
                <a:solidFill>
                  <a:schemeClr val="bg1"/>
                </a:solidFill>
                <a:latin typeface="ArialMT"/>
              </a:rPr>
              <a:t> using e.g. Si-ECAL, </a:t>
            </a:r>
          </a:p>
          <a:p>
            <a:pPr algn="ctr"/>
            <a:r>
              <a:rPr lang="en-US" sz="1200" b="1" i="1" dirty="0">
                <a:solidFill>
                  <a:schemeClr val="bg1"/>
                </a:solidFill>
                <a:latin typeface="ArialMT"/>
              </a:rPr>
              <a:t>P &lt; 10 GeV region for </a:t>
            </a:r>
            <a:r>
              <a:rPr lang="en-US" sz="1200" b="1" i="1" dirty="0">
                <a:solidFill>
                  <a:schemeClr val="bg1"/>
                </a:solidFill>
                <a:latin typeface="Symbol" panose="05050102010706020507" pitchFamily="18" charset="2"/>
              </a:rPr>
              <a:t>p</a:t>
            </a:r>
            <a:r>
              <a:rPr lang="en-US" sz="1200" b="1" i="1" dirty="0">
                <a:solidFill>
                  <a:schemeClr val="bg1"/>
                </a:solidFill>
                <a:latin typeface="ArialMT"/>
              </a:rPr>
              <a:t>-K separation covered</a:t>
            </a:r>
            <a:endParaRPr lang="fr-FR" sz="1200" b="1" i="1" dirty="0">
              <a:solidFill>
                <a:schemeClr val="bg1"/>
              </a:solidFill>
              <a:latin typeface="ArialMT"/>
            </a:endParaRPr>
          </a:p>
        </p:txBody>
      </p:sp>
    </p:spTree>
    <p:extLst>
      <p:ext uri="{BB962C8B-B14F-4D97-AF65-F5344CB8AC3E}">
        <p14:creationId xmlns:p14="http://schemas.microsoft.com/office/powerpoint/2010/main" val="1896511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B1F0898-18E3-43A5-8299-5E392424F932}"/>
              </a:ext>
            </a:extLst>
          </p:cNvPr>
          <p:cNvPicPr>
            <a:picLocks noChangeAspect="1"/>
          </p:cNvPicPr>
          <p:nvPr/>
        </p:nvPicPr>
        <p:blipFill>
          <a:blip r:embed="rId2"/>
          <a:stretch>
            <a:fillRect/>
          </a:stretch>
        </p:blipFill>
        <p:spPr>
          <a:xfrm>
            <a:off x="0" y="-34700"/>
            <a:ext cx="9144000" cy="6918529"/>
          </a:xfrm>
          <a:prstGeom prst="rect">
            <a:avLst/>
          </a:prstGeom>
        </p:spPr>
      </p:pic>
      <p:sp>
        <p:nvSpPr>
          <p:cNvPr id="3" name="Rectangle 1027">
            <a:extLst>
              <a:ext uri="{FF2B5EF4-FFF2-40B4-BE49-F238E27FC236}">
                <a16:creationId xmlns:a16="http://schemas.microsoft.com/office/drawing/2014/main" id="{37D27D9E-AE75-41DA-A1BB-B7DE71FB12FF}"/>
              </a:ext>
            </a:extLst>
          </p:cNvPr>
          <p:cNvSpPr txBox="1">
            <a:spLocks noChangeArrowheads="1"/>
          </p:cNvSpPr>
          <p:nvPr/>
        </p:nvSpPr>
        <p:spPr bwMode="auto">
          <a:xfrm>
            <a:off x="179512" y="-171400"/>
            <a:ext cx="853244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4000" kern="0" dirty="0">
                <a:solidFill>
                  <a:srgbClr val="FCF933"/>
                </a:solidFill>
                <a:effectLst>
                  <a:outerShdw blurRad="38100" dist="38100" dir="2700000">
                    <a:srgbClr val="000000"/>
                  </a:outerShdw>
                </a:effectLst>
              </a:rPr>
              <a:t>    </a:t>
            </a:r>
            <a:r>
              <a:rPr lang="en-GB" sz="2400" b="1" kern="0" dirty="0">
                <a:solidFill>
                  <a:srgbClr val="FCF933"/>
                </a:solidFill>
                <a:effectLst>
                  <a:outerShdw blurRad="38100" dist="38100" dir="2700000">
                    <a:srgbClr val="000000"/>
                  </a:outerShdw>
                </a:effectLst>
                <a:latin typeface="ArialMT"/>
              </a:rPr>
              <a:t>Motivation for a Drift Chamber or Straw-type Tracker</a:t>
            </a:r>
            <a:endParaRPr lang="en-GB" sz="2400" b="1" kern="0" dirty="0">
              <a:solidFill>
                <a:srgbClr val="336699"/>
              </a:solidFill>
              <a:effectLst>
                <a:outerShdw blurRad="38100" dist="38100" dir="2700000">
                  <a:srgbClr val="000000"/>
                </a:outerShdw>
              </a:effectLst>
              <a:latin typeface="ArialMT"/>
            </a:endParaRPr>
          </a:p>
        </p:txBody>
      </p:sp>
      <p:sp>
        <p:nvSpPr>
          <p:cNvPr id="15" name="ZoneTexte 14">
            <a:extLst>
              <a:ext uri="{FF2B5EF4-FFF2-40B4-BE49-F238E27FC236}">
                <a16:creationId xmlns:a16="http://schemas.microsoft.com/office/drawing/2014/main" id="{49E4F638-3D05-4792-A264-B7BE71CCFED9}"/>
              </a:ext>
            </a:extLst>
          </p:cNvPr>
          <p:cNvSpPr txBox="1"/>
          <p:nvPr/>
        </p:nvSpPr>
        <p:spPr>
          <a:xfrm>
            <a:off x="319704" y="404664"/>
            <a:ext cx="8428760" cy="830997"/>
          </a:xfrm>
          <a:prstGeom prst="rect">
            <a:avLst/>
          </a:prstGeom>
          <a:noFill/>
        </p:spPr>
        <p:txBody>
          <a:bodyPr wrap="square" rtlCol="0">
            <a:spAutoFit/>
          </a:bodyPr>
          <a:lstStyle/>
          <a:p>
            <a:pPr algn="ctr"/>
            <a:r>
              <a:rPr lang="fr-FR" sz="1600" b="1" dirty="0">
                <a:solidFill>
                  <a:schemeClr val="bg1"/>
                </a:solidFill>
                <a:latin typeface="ArialMT"/>
              </a:rPr>
              <a:t>An ultra-light drift </a:t>
            </a:r>
            <a:r>
              <a:rPr lang="fr-FR" sz="1600" b="1" dirty="0" err="1">
                <a:solidFill>
                  <a:schemeClr val="bg1"/>
                </a:solidFill>
                <a:latin typeface="ArialMT"/>
              </a:rPr>
              <a:t>chamber</a:t>
            </a:r>
            <a:r>
              <a:rPr lang="fr-FR" sz="1600" b="1" dirty="0">
                <a:solidFill>
                  <a:schemeClr val="bg1"/>
                </a:solidFill>
                <a:latin typeface="ArialMT"/>
              </a:rPr>
              <a:t> </a:t>
            </a:r>
            <a:r>
              <a:rPr lang="fr-FR" sz="1600" b="1" dirty="0">
                <a:solidFill>
                  <a:srgbClr val="FFFF00"/>
                </a:solidFill>
                <a:latin typeface="ArialMT"/>
              </a:rPr>
              <a:t>(IDEA concept) </a:t>
            </a:r>
            <a:r>
              <a:rPr lang="fr-FR" sz="1600" b="1" dirty="0" err="1">
                <a:solidFill>
                  <a:srgbClr val="FFFF00"/>
                </a:solidFill>
                <a:latin typeface="ArialMT"/>
              </a:rPr>
              <a:t>targetted</a:t>
            </a:r>
            <a:r>
              <a:rPr lang="fr-FR" sz="1600" b="1" dirty="0">
                <a:solidFill>
                  <a:srgbClr val="FFFF00"/>
                </a:solidFill>
                <a:latin typeface="ArialMT"/>
              </a:rPr>
              <a:t> for FCC-</a:t>
            </a:r>
            <a:r>
              <a:rPr lang="fr-FR" sz="1600" b="1" dirty="0" err="1">
                <a:solidFill>
                  <a:srgbClr val="FFFF00"/>
                </a:solidFill>
                <a:latin typeface="ArialMT"/>
              </a:rPr>
              <a:t>ee</a:t>
            </a:r>
            <a:r>
              <a:rPr lang="fr-FR" sz="1600" b="1" dirty="0">
                <a:solidFill>
                  <a:srgbClr val="FFFF00"/>
                </a:solidFill>
                <a:latin typeface="ArialMT"/>
              </a:rPr>
              <a:t> and </a:t>
            </a:r>
            <a:r>
              <a:rPr lang="fr-FR" sz="1600" b="1" dirty="0" err="1">
                <a:solidFill>
                  <a:srgbClr val="FFFF00"/>
                </a:solidFill>
                <a:latin typeface="ArialMT"/>
              </a:rPr>
              <a:t>CePC</a:t>
            </a:r>
            <a:r>
              <a:rPr lang="fr-FR" sz="1600" b="1" dirty="0">
                <a:solidFill>
                  <a:srgbClr val="FFFF00"/>
                </a:solidFill>
                <a:latin typeface="ArialMT"/>
              </a:rPr>
              <a:t> (</a:t>
            </a:r>
            <a:r>
              <a:rPr lang="fr-FR" sz="1600" b="1" dirty="0" err="1">
                <a:solidFill>
                  <a:schemeClr val="bg1"/>
                </a:solidFill>
                <a:latin typeface="ArialMT"/>
              </a:rPr>
              <a:t>was</a:t>
            </a:r>
            <a:r>
              <a:rPr lang="fr-FR" sz="1600" b="1" dirty="0">
                <a:solidFill>
                  <a:schemeClr val="bg1"/>
                </a:solidFill>
                <a:latin typeface="ArialMT"/>
              </a:rPr>
              <a:t> </a:t>
            </a:r>
            <a:r>
              <a:rPr lang="fr-FR" sz="1600" b="1" dirty="0" err="1">
                <a:solidFill>
                  <a:schemeClr val="bg1"/>
                </a:solidFill>
                <a:latin typeface="ArialMT"/>
              </a:rPr>
              <a:t>inspired</a:t>
            </a:r>
            <a:r>
              <a:rPr lang="fr-FR" sz="1600" b="1" dirty="0">
                <a:solidFill>
                  <a:schemeClr val="bg1"/>
                </a:solidFill>
                <a:latin typeface="ArialMT"/>
              </a:rPr>
              <a:t> by DAFNE KLOE Wire </a:t>
            </a:r>
            <a:r>
              <a:rPr lang="fr-FR" sz="1600" b="1" dirty="0" err="1">
                <a:solidFill>
                  <a:schemeClr val="bg1"/>
                </a:solidFill>
                <a:latin typeface="ArialMT"/>
              </a:rPr>
              <a:t>Chamber</a:t>
            </a:r>
            <a:r>
              <a:rPr lang="fr-FR" sz="1600" b="1" dirty="0">
                <a:solidFill>
                  <a:schemeClr val="bg1"/>
                </a:solidFill>
                <a:latin typeface="ArialMT"/>
              </a:rPr>
              <a:t> and by </a:t>
            </a:r>
            <a:r>
              <a:rPr lang="fr-FR" sz="1600" b="1" dirty="0">
                <a:solidFill>
                  <a:srgbClr val="FFFF00"/>
                </a:solidFill>
                <a:latin typeface="ArialMT"/>
              </a:rPr>
              <a:t>the more </a:t>
            </a:r>
            <a:r>
              <a:rPr lang="fr-FR" sz="1600" b="1" dirty="0" err="1">
                <a:solidFill>
                  <a:srgbClr val="FFFF00"/>
                </a:solidFill>
                <a:latin typeface="ArialMT"/>
              </a:rPr>
              <a:t>recent</a:t>
            </a:r>
            <a:r>
              <a:rPr lang="fr-FR" sz="1600" b="1" dirty="0">
                <a:solidFill>
                  <a:srgbClr val="FFFF00"/>
                </a:solidFill>
                <a:latin typeface="ArialMT"/>
              </a:rPr>
              <a:t> version for MEG2 </a:t>
            </a:r>
            <a:r>
              <a:rPr lang="fr-FR" sz="1600" b="1" dirty="0" err="1">
                <a:solidFill>
                  <a:srgbClr val="FFFF00"/>
                </a:solidFill>
                <a:latin typeface="ArialMT"/>
              </a:rPr>
              <a:t>experiment</a:t>
            </a:r>
            <a:endParaRPr lang="fr-FR" sz="1600" b="1" dirty="0">
              <a:solidFill>
                <a:srgbClr val="FFFF00"/>
              </a:solidFill>
              <a:latin typeface="ArialMT"/>
            </a:endParaRPr>
          </a:p>
        </p:txBody>
      </p:sp>
      <p:pic>
        <p:nvPicPr>
          <p:cNvPr id="19" name="Image 18">
            <a:extLst>
              <a:ext uri="{FF2B5EF4-FFF2-40B4-BE49-F238E27FC236}">
                <a16:creationId xmlns:a16="http://schemas.microsoft.com/office/drawing/2014/main" id="{CEC0BD9C-29C7-42B7-A299-63FDA5B5C64F}"/>
              </a:ext>
            </a:extLst>
          </p:cNvPr>
          <p:cNvPicPr>
            <a:picLocks noChangeAspect="1"/>
          </p:cNvPicPr>
          <p:nvPr/>
        </p:nvPicPr>
        <p:blipFill>
          <a:blip r:embed="rId3"/>
          <a:stretch>
            <a:fillRect/>
          </a:stretch>
        </p:blipFill>
        <p:spPr>
          <a:xfrm>
            <a:off x="152893" y="5013176"/>
            <a:ext cx="6570466" cy="1714178"/>
          </a:xfrm>
          <a:prstGeom prst="rect">
            <a:avLst/>
          </a:prstGeom>
        </p:spPr>
      </p:pic>
      <p:sp>
        <p:nvSpPr>
          <p:cNvPr id="22" name="ZoneTexte 21">
            <a:extLst>
              <a:ext uri="{FF2B5EF4-FFF2-40B4-BE49-F238E27FC236}">
                <a16:creationId xmlns:a16="http://schemas.microsoft.com/office/drawing/2014/main" id="{2FBAE8E9-0C45-47B3-8F1B-08BEC88E7230}"/>
              </a:ext>
            </a:extLst>
          </p:cNvPr>
          <p:cNvSpPr txBox="1"/>
          <p:nvPr/>
        </p:nvSpPr>
        <p:spPr>
          <a:xfrm>
            <a:off x="-972616" y="4504407"/>
            <a:ext cx="8428760" cy="338554"/>
          </a:xfrm>
          <a:prstGeom prst="rect">
            <a:avLst/>
          </a:prstGeom>
          <a:noFill/>
        </p:spPr>
        <p:txBody>
          <a:bodyPr wrap="square" rtlCol="0">
            <a:spAutoFit/>
          </a:bodyPr>
          <a:lstStyle/>
          <a:p>
            <a:pPr algn="ctr"/>
            <a:r>
              <a:rPr lang="fr-FR" sz="1600" b="1" dirty="0">
                <a:solidFill>
                  <a:srgbClr val="FFFF00"/>
                </a:solidFill>
                <a:latin typeface="ArialMT"/>
              </a:rPr>
              <a:t>Motivation of a </a:t>
            </a:r>
            <a:r>
              <a:rPr lang="fr-FR" sz="1600" b="1" dirty="0" err="1">
                <a:solidFill>
                  <a:srgbClr val="FFFF00"/>
                </a:solidFill>
                <a:latin typeface="ArialMT"/>
              </a:rPr>
              <a:t>Straw</a:t>
            </a:r>
            <a:r>
              <a:rPr lang="fr-FR" sz="1600" b="1" dirty="0">
                <a:solidFill>
                  <a:srgbClr val="FFFF00"/>
                </a:solidFill>
                <a:latin typeface="ArialMT"/>
              </a:rPr>
              <a:t>-tube tracker instead of Drift </a:t>
            </a:r>
            <a:r>
              <a:rPr lang="fr-FR" sz="1600" b="1" dirty="0" err="1">
                <a:solidFill>
                  <a:srgbClr val="FFFF00"/>
                </a:solidFill>
                <a:latin typeface="ArialMT"/>
              </a:rPr>
              <a:t>Chamber</a:t>
            </a:r>
            <a:endParaRPr lang="fr-FR" sz="1600" b="1" dirty="0">
              <a:solidFill>
                <a:srgbClr val="FFFF00"/>
              </a:solidFill>
              <a:latin typeface="ArialMT"/>
            </a:endParaRPr>
          </a:p>
        </p:txBody>
      </p:sp>
      <p:pic>
        <p:nvPicPr>
          <p:cNvPr id="24" name="Image 23">
            <a:extLst>
              <a:ext uri="{FF2B5EF4-FFF2-40B4-BE49-F238E27FC236}">
                <a16:creationId xmlns:a16="http://schemas.microsoft.com/office/drawing/2014/main" id="{C8AF94B0-3F4F-45B0-AAE2-F45D460BBBEE}"/>
              </a:ext>
            </a:extLst>
          </p:cNvPr>
          <p:cNvPicPr>
            <a:picLocks noChangeAspect="1"/>
          </p:cNvPicPr>
          <p:nvPr/>
        </p:nvPicPr>
        <p:blipFill>
          <a:blip r:embed="rId4"/>
          <a:stretch>
            <a:fillRect/>
          </a:stretch>
        </p:blipFill>
        <p:spPr>
          <a:xfrm>
            <a:off x="6808320" y="4504407"/>
            <a:ext cx="2300184" cy="2253049"/>
          </a:xfrm>
          <a:prstGeom prst="rect">
            <a:avLst/>
          </a:prstGeom>
        </p:spPr>
      </p:pic>
      <p:pic>
        <p:nvPicPr>
          <p:cNvPr id="26" name="Image 25">
            <a:extLst>
              <a:ext uri="{FF2B5EF4-FFF2-40B4-BE49-F238E27FC236}">
                <a16:creationId xmlns:a16="http://schemas.microsoft.com/office/drawing/2014/main" id="{4A250BD8-8821-4DB7-A3D7-E6BA1DDBCBC1}"/>
              </a:ext>
            </a:extLst>
          </p:cNvPr>
          <p:cNvPicPr>
            <a:picLocks noChangeAspect="1"/>
          </p:cNvPicPr>
          <p:nvPr/>
        </p:nvPicPr>
        <p:blipFill>
          <a:blip r:embed="rId5"/>
          <a:stretch>
            <a:fillRect/>
          </a:stretch>
        </p:blipFill>
        <p:spPr>
          <a:xfrm>
            <a:off x="154360" y="1025919"/>
            <a:ext cx="6319830" cy="1462130"/>
          </a:xfrm>
          <a:prstGeom prst="rect">
            <a:avLst/>
          </a:prstGeom>
        </p:spPr>
      </p:pic>
      <p:sp>
        <p:nvSpPr>
          <p:cNvPr id="27" name="TextBox 20">
            <a:extLst>
              <a:ext uri="{FF2B5EF4-FFF2-40B4-BE49-F238E27FC236}">
                <a16:creationId xmlns:a16="http://schemas.microsoft.com/office/drawing/2014/main" id="{A3A38DA1-1318-4A05-B0B5-8EDFB41C1DAB}"/>
              </a:ext>
            </a:extLst>
          </p:cNvPr>
          <p:cNvSpPr txBox="1"/>
          <p:nvPr/>
        </p:nvSpPr>
        <p:spPr>
          <a:xfrm>
            <a:off x="152893" y="2551825"/>
            <a:ext cx="6319830" cy="1815882"/>
          </a:xfrm>
          <a:prstGeom prst="rect">
            <a:avLst/>
          </a:prstGeom>
          <a:solidFill>
            <a:srgbClr val="006600"/>
          </a:solidFill>
        </p:spPr>
        <p:txBody>
          <a:bodyPr wrap="square" rtlCol="0">
            <a:spAutoFit/>
          </a:bodyPr>
          <a:lstStyle/>
          <a:p>
            <a:pPr algn="ctr"/>
            <a:r>
              <a:rPr lang="en-US" sz="1400" b="1" i="1" dirty="0">
                <a:solidFill>
                  <a:srgbClr val="FFFF00"/>
                </a:solidFill>
                <a:latin typeface="Arial" panose="020B0604020202020204" pitchFamily="34" charset="0"/>
                <a:cs typeface="Arial" panose="020B0604020202020204" pitchFamily="34" charset="0"/>
              </a:rPr>
              <a:t>Drift Chamber R&amp;D Challenges:</a:t>
            </a:r>
          </a:p>
          <a:p>
            <a:pPr marL="285750" indent="-285750">
              <a:buFont typeface="Arial" panose="020B0604020202020204" pitchFamily="34" charset="0"/>
              <a:buChar char="•"/>
            </a:pPr>
            <a:r>
              <a:rPr lang="en-US" sz="1400" b="1" i="1" dirty="0">
                <a:solidFill>
                  <a:schemeClr val="bg1"/>
                </a:solidFill>
                <a:latin typeface="Arial" panose="020B0604020202020204" pitchFamily="34" charset="0"/>
                <a:cs typeface="Arial" panose="020B0604020202020204" pitchFamily="34" charset="0"/>
              </a:rPr>
              <a:t>Aging studies for new modular DC designs </a:t>
            </a:r>
            <a:br>
              <a:rPr lang="en-US" sz="1400" b="1" i="1" dirty="0">
                <a:solidFill>
                  <a:schemeClr val="bg1"/>
                </a:solidFill>
                <a:latin typeface="Arial" panose="020B0604020202020204" pitchFamily="34" charset="0"/>
                <a:cs typeface="Arial" panose="020B0604020202020204" pitchFamily="34" charset="0"/>
              </a:rPr>
            </a:br>
            <a:r>
              <a:rPr lang="en-US" sz="1400" b="1" i="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400" b="1" i="1" dirty="0">
                <a:solidFill>
                  <a:schemeClr val="bg1"/>
                </a:solidFill>
                <a:latin typeface="Arial" panose="020B0604020202020204" pitchFamily="34" charset="0"/>
                <a:cs typeface="Arial" panose="020B0604020202020204" pitchFamily="34" charset="0"/>
              </a:rPr>
              <a:t>smaller drift cells &amp; higher fields, higher gain for cluster counting?</a:t>
            </a:r>
          </a:p>
          <a:p>
            <a:pPr marL="285750" indent="-285750">
              <a:buFont typeface="Arial" panose="020B0604020202020204" pitchFamily="34" charset="0"/>
              <a:buChar char="•"/>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i="1" dirty="0">
                <a:solidFill>
                  <a:schemeClr val="bg1"/>
                </a:solidFill>
                <a:latin typeface="Arial" panose="020B0604020202020204" pitchFamily="34" charset="0"/>
                <a:cs typeface="Arial" panose="020B0604020202020204" pitchFamily="34" charset="0"/>
              </a:rPr>
              <a:t>New wire materials- new alloy metallized carbon wire </a:t>
            </a:r>
            <a:br>
              <a:rPr lang="en-US" sz="1400" b="1" i="1" dirty="0">
                <a:solidFill>
                  <a:schemeClr val="bg1"/>
                </a:solidFill>
                <a:latin typeface="Arial" panose="020B0604020202020204" pitchFamily="34" charset="0"/>
                <a:cs typeface="Arial" panose="020B0604020202020204" pitchFamily="34" charset="0"/>
              </a:rPr>
            </a:br>
            <a:r>
              <a:rPr lang="en-US" sz="1400" b="1" i="1" dirty="0">
                <a:solidFill>
                  <a:schemeClr val="bg1"/>
                </a:solidFill>
                <a:latin typeface="Arial" panose="020B0604020202020204" pitchFamily="34" charset="0"/>
                <a:cs typeface="Arial" panose="020B0604020202020204" pitchFamily="34" charset="0"/>
                <a:sym typeface="Wingdings" panose="05000000000000000000" pitchFamily="2" charset="2"/>
              </a:rPr>
              <a:t> specific topics: wire corrosion, coating quality, …</a:t>
            </a: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i="1" dirty="0">
                <a:solidFill>
                  <a:srgbClr val="FFFF00"/>
                </a:solidFill>
                <a:latin typeface="Arial" panose="020B0604020202020204" pitchFamily="34" charset="0"/>
                <a:cs typeface="Arial" panose="020B0604020202020204" pitchFamily="34" charset="0"/>
              </a:rPr>
              <a:t>Operation with hydrocarbon-free  mixtures</a:t>
            </a:r>
          </a:p>
        </p:txBody>
      </p:sp>
      <p:pic>
        <p:nvPicPr>
          <p:cNvPr id="29" name="Image 28">
            <a:extLst>
              <a:ext uri="{FF2B5EF4-FFF2-40B4-BE49-F238E27FC236}">
                <a16:creationId xmlns:a16="http://schemas.microsoft.com/office/drawing/2014/main" id="{A305A73D-28E8-4D29-959D-8391A88A24C7}"/>
              </a:ext>
            </a:extLst>
          </p:cNvPr>
          <p:cNvPicPr>
            <a:picLocks noChangeAspect="1"/>
          </p:cNvPicPr>
          <p:nvPr/>
        </p:nvPicPr>
        <p:blipFill>
          <a:blip r:embed="rId6"/>
          <a:stretch>
            <a:fillRect/>
          </a:stretch>
        </p:blipFill>
        <p:spPr>
          <a:xfrm>
            <a:off x="6568707" y="1023875"/>
            <a:ext cx="2467789" cy="1481454"/>
          </a:xfrm>
          <a:prstGeom prst="rect">
            <a:avLst/>
          </a:prstGeom>
        </p:spPr>
      </p:pic>
      <p:pic>
        <p:nvPicPr>
          <p:cNvPr id="31" name="Image 30">
            <a:extLst>
              <a:ext uri="{FF2B5EF4-FFF2-40B4-BE49-F238E27FC236}">
                <a16:creationId xmlns:a16="http://schemas.microsoft.com/office/drawing/2014/main" id="{B227285A-B5CC-438C-A7BB-6C5A5B2A955C}"/>
              </a:ext>
            </a:extLst>
          </p:cNvPr>
          <p:cNvPicPr>
            <a:picLocks noChangeAspect="1"/>
          </p:cNvPicPr>
          <p:nvPr/>
        </p:nvPicPr>
        <p:blipFill>
          <a:blip r:embed="rId7"/>
          <a:stretch>
            <a:fillRect/>
          </a:stretch>
        </p:blipFill>
        <p:spPr>
          <a:xfrm>
            <a:off x="6568707" y="2547118"/>
            <a:ext cx="2467789" cy="935372"/>
          </a:xfrm>
          <a:prstGeom prst="rect">
            <a:avLst/>
          </a:prstGeom>
        </p:spPr>
      </p:pic>
      <p:pic>
        <p:nvPicPr>
          <p:cNvPr id="33" name="Image 32">
            <a:extLst>
              <a:ext uri="{FF2B5EF4-FFF2-40B4-BE49-F238E27FC236}">
                <a16:creationId xmlns:a16="http://schemas.microsoft.com/office/drawing/2014/main" id="{DD34272F-25FD-4C6C-800F-F0402D063537}"/>
              </a:ext>
            </a:extLst>
          </p:cNvPr>
          <p:cNvPicPr>
            <a:picLocks noChangeAspect="1"/>
          </p:cNvPicPr>
          <p:nvPr/>
        </p:nvPicPr>
        <p:blipFill>
          <a:blip r:embed="rId8"/>
          <a:stretch>
            <a:fillRect/>
          </a:stretch>
        </p:blipFill>
        <p:spPr>
          <a:xfrm>
            <a:off x="6560933" y="3476250"/>
            <a:ext cx="2467789" cy="935371"/>
          </a:xfrm>
          <a:prstGeom prst="rect">
            <a:avLst/>
          </a:prstGeom>
        </p:spPr>
      </p:pic>
    </p:spTree>
    <p:extLst>
      <p:ext uri="{BB962C8B-B14F-4D97-AF65-F5344CB8AC3E}">
        <p14:creationId xmlns:p14="http://schemas.microsoft.com/office/powerpoint/2010/main" val="337733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EE52D95-01D3-4D98-98CA-64DF72C424B0}"/>
              </a:ext>
            </a:extLst>
          </p:cNvPr>
          <p:cNvPicPr>
            <a:picLocks noChangeAspect="1"/>
          </p:cNvPicPr>
          <p:nvPr/>
        </p:nvPicPr>
        <p:blipFill>
          <a:blip r:embed="rId2"/>
          <a:stretch>
            <a:fillRect/>
          </a:stretch>
        </p:blipFill>
        <p:spPr>
          <a:xfrm>
            <a:off x="1" y="-7085"/>
            <a:ext cx="9144000" cy="6865085"/>
          </a:xfrm>
          <a:prstGeom prst="rect">
            <a:avLst/>
          </a:prstGeom>
        </p:spPr>
      </p:pic>
      <p:sp>
        <p:nvSpPr>
          <p:cNvPr id="4" name="Rectangle 1027">
            <a:extLst>
              <a:ext uri="{FF2B5EF4-FFF2-40B4-BE49-F238E27FC236}">
                <a16:creationId xmlns:a16="http://schemas.microsoft.com/office/drawing/2014/main" id="{58C6F4C8-1105-4D5D-8958-53E92024716B}"/>
              </a:ext>
            </a:extLst>
          </p:cNvPr>
          <p:cNvSpPr txBox="1">
            <a:spLocks noChangeArrowheads="1"/>
          </p:cNvSpPr>
          <p:nvPr/>
        </p:nvSpPr>
        <p:spPr bwMode="auto">
          <a:xfrm>
            <a:off x="276430" y="-74384"/>
            <a:ext cx="940813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Motivation for a Large-Area Pixel TPC Based on “</a:t>
            </a:r>
            <a:r>
              <a:rPr lang="en-GB" sz="2400" b="1" kern="0" dirty="0" err="1">
                <a:solidFill>
                  <a:srgbClr val="FCF933"/>
                </a:solidFill>
                <a:effectLst>
                  <a:outerShdw blurRad="38100" dist="38100" dir="2700000">
                    <a:srgbClr val="000000"/>
                  </a:outerShdw>
                </a:effectLst>
                <a:latin typeface="ArialMT"/>
              </a:rPr>
              <a:t>GridPix</a:t>
            </a:r>
            <a:r>
              <a:rPr lang="en-GB" sz="2400" b="1" kern="0" dirty="0">
                <a:solidFill>
                  <a:srgbClr val="FCF933"/>
                </a:solidFill>
                <a:effectLst>
                  <a:outerShdw blurRad="38100" dist="38100" dir="2700000">
                    <a:srgbClr val="000000"/>
                  </a:outerShdw>
                </a:effectLst>
                <a:latin typeface="ArialMT"/>
              </a:rPr>
              <a:t>”  </a:t>
            </a:r>
            <a:endParaRPr lang="en-GB" sz="2400" b="1" kern="0" dirty="0">
              <a:solidFill>
                <a:srgbClr val="336699"/>
              </a:solidFill>
              <a:effectLst>
                <a:outerShdw blurRad="38100" dist="38100" dir="2700000">
                  <a:srgbClr val="000000"/>
                </a:outerShdw>
              </a:effectLst>
              <a:latin typeface="ArialMT"/>
            </a:endParaRPr>
          </a:p>
        </p:txBody>
      </p:sp>
      <p:sp>
        <p:nvSpPr>
          <p:cNvPr id="5" name="Text Box 11">
            <a:extLst>
              <a:ext uri="{FF2B5EF4-FFF2-40B4-BE49-F238E27FC236}">
                <a16:creationId xmlns:a16="http://schemas.microsoft.com/office/drawing/2014/main" id="{273F705B-830E-42A0-815C-87F7FD4CC953}"/>
              </a:ext>
            </a:extLst>
          </p:cNvPr>
          <p:cNvSpPr txBox="1">
            <a:spLocks noChangeArrowheads="1"/>
          </p:cNvSpPr>
          <p:nvPr/>
        </p:nvSpPr>
        <p:spPr bwMode="auto">
          <a:xfrm>
            <a:off x="-83610" y="3569268"/>
            <a:ext cx="5609961" cy="1824988"/>
          </a:xfrm>
          <a:prstGeom prst="rect">
            <a:avLst/>
          </a:prstGeom>
          <a:noFill/>
          <a:ln>
            <a:noFill/>
          </a:ln>
          <a:effectLst/>
        </p:spPr>
        <p:txBody>
          <a:bodyPr wrap="none" lIns="90000" tIns="60120"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1pPr>
            <a:lvl2pPr>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2pPr>
            <a:lvl3pPr>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3pPr>
            <a:lvl4pPr>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4pPr>
            <a:lvl5pPr>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Lst>
              <a:defRPr>
                <a:solidFill>
                  <a:srgbClr val="000000"/>
                </a:solidFill>
                <a:latin typeface="Arial" panose="020B0604020202020204" pitchFamily="34" charset="0"/>
                <a:cs typeface="Arial Unicode MS" panose="020B0604020202020204" pitchFamily="34" charset="-128"/>
              </a:defRPr>
            </a:lvl9pPr>
          </a:lstStyle>
          <a:p>
            <a:pPr algn="ctr"/>
            <a:r>
              <a:rPr lang="de-DE" altLang="fr-FR" sz="1400" b="1" dirty="0">
                <a:solidFill>
                  <a:srgbClr val="FFFF00"/>
                </a:solidFill>
                <a:latin typeface="ArialMT"/>
              </a:rPr>
              <a:t>3 </a:t>
            </a:r>
            <a:r>
              <a:rPr lang="de-DE" altLang="fr-FR" sz="1400" b="1" dirty="0" err="1">
                <a:solidFill>
                  <a:srgbClr val="FFFF00"/>
                </a:solidFill>
                <a:latin typeface="ArialMT"/>
              </a:rPr>
              <a:t>modules</a:t>
            </a:r>
            <a:r>
              <a:rPr lang="de-DE" altLang="fr-FR" sz="1400" b="1" dirty="0">
                <a:solidFill>
                  <a:srgbClr val="FFFF00"/>
                </a:solidFill>
                <a:latin typeface="ArialMT"/>
              </a:rPr>
              <a:t> </a:t>
            </a:r>
            <a:r>
              <a:rPr lang="de-DE" altLang="fr-FR" sz="1400" b="1" dirty="0" err="1">
                <a:solidFill>
                  <a:srgbClr val="FFFF00"/>
                </a:solidFill>
                <a:latin typeface="ArialMT"/>
              </a:rPr>
              <a:t>for</a:t>
            </a:r>
            <a:r>
              <a:rPr lang="de-DE" altLang="fr-FR" sz="1400" b="1" dirty="0">
                <a:solidFill>
                  <a:srgbClr val="FFFF00"/>
                </a:solidFill>
                <a:latin typeface="ArialMT"/>
              </a:rPr>
              <a:t> LP TPC @ DESY: 160 (1 x 96 &amp; 2 x 32) </a:t>
            </a:r>
            <a:r>
              <a:rPr lang="de-DE" altLang="fr-FR" sz="1400" b="1" dirty="0" err="1">
                <a:solidFill>
                  <a:srgbClr val="FFFF00"/>
                </a:solidFill>
                <a:latin typeface="ArialMT"/>
              </a:rPr>
              <a:t>GridPixs</a:t>
            </a:r>
            <a:r>
              <a:rPr lang="de-DE" altLang="fr-FR" sz="1400" b="1" dirty="0">
                <a:solidFill>
                  <a:srgbClr val="FFFF00"/>
                </a:solidFill>
                <a:latin typeface="ArialMT"/>
              </a:rPr>
              <a:t> </a:t>
            </a:r>
            <a:br>
              <a:rPr lang="de-DE" altLang="fr-FR" sz="1400" b="1" dirty="0">
                <a:solidFill>
                  <a:srgbClr val="FFFF00"/>
                </a:solidFill>
                <a:latin typeface="ArialMT"/>
              </a:rPr>
            </a:br>
            <a:r>
              <a:rPr lang="en-US" sz="1400" dirty="0">
                <a:solidFill>
                  <a:schemeClr val="bg1"/>
                </a:solidFill>
                <a:latin typeface="ArialMT"/>
              </a:rPr>
              <a:t>320 cm² active area, 10,5 M. channels, new </a:t>
            </a:r>
            <a:r>
              <a:rPr lang="de-DE" altLang="fr-FR" sz="1400" dirty="0">
                <a:solidFill>
                  <a:schemeClr val="bg1"/>
                </a:solidFill>
                <a:latin typeface="ArialMT"/>
                <a:sym typeface="Wingdings" panose="05000000000000000000" pitchFamily="2" charset="2"/>
              </a:rPr>
              <a:t>SRS </a:t>
            </a:r>
            <a:r>
              <a:rPr lang="de-DE" altLang="fr-FR" sz="1400" dirty="0" err="1">
                <a:solidFill>
                  <a:schemeClr val="bg1"/>
                </a:solidFill>
                <a:latin typeface="ArialMT"/>
                <a:sym typeface="Wingdings" panose="05000000000000000000" pitchFamily="2" charset="2"/>
              </a:rPr>
              <a:t>Readout</a:t>
            </a:r>
            <a:r>
              <a:rPr lang="de-DE" altLang="fr-FR" sz="1400" dirty="0">
                <a:solidFill>
                  <a:schemeClr val="bg1"/>
                </a:solidFill>
                <a:latin typeface="ArialMT"/>
                <a:sym typeface="Wingdings" panose="05000000000000000000" pitchFamily="2" charset="2"/>
              </a:rPr>
              <a:t> </a:t>
            </a:r>
            <a:r>
              <a:rPr lang="de-DE" altLang="fr-FR" sz="1400" dirty="0" err="1">
                <a:solidFill>
                  <a:schemeClr val="bg1"/>
                </a:solidFill>
                <a:latin typeface="ArialMT"/>
                <a:sym typeface="Wingdings" panose="05000000000000000000" pitchFamily="2" charset="2"/>
              </a:rPr>
              <a:t>system</a:t>
            </a:r>
            <a:endParaRPr lang="de-DE" altLang="fr-FR" sz="1400" dirty="0">
              <a:solidFill>
                <a:schemeClr val="bg1"/>
              </a:solidFill>
              <a:latin typeface="ArialMT"/>
              <a:sym typeface="Wingdings" panose="05000000000000000000" pitchFamily="2" charset="2"/>
            </a:endParaRPr>
          </a:p>
          <a:p>
            <a:endParaRPr lang="de-DE" altLang="fr-FR" dirty="0">
              <a:solidFill>
                <a:schemeClr val="bg1"/>
              </a:solidFill>
              <a:latin typeface="ArialMT"/>
            </a:endParaRPr>
          </a:p>
        </p:txBody>
      </p:sp>
      <p:pic>
        <p:nvPicPr>
          <p:cNvPr id="6" name="Picture 12">
            <a:extLst>
              <a:ext uri="{FF2B5EF4-FFF2-40B4-BE49-F238E27FC236}">
                <a16:creationId xmlns:a16="http://schemas.microsoft.com/office/drawing/2014/main" id="{A1CC0988-BD45-4871-8F0E-725708E162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056" y="4150060"/>
            <a:ext cx="3084250" cy="2519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13">
            <a:extLst>
              <a:ext uri="{FF2B5EF4-FFF2-40B4-BE49-F238E27FC236}">
                <a16:creationId xmlns:a16="http://schemas.microsoft.com/office/drawing/2014/main" id="{EEA7CBFD-F39A-46F2-8AEC-26BADD76BE8F}"/>
              </a:ext>
            </a:extLst>
          </p:cNvPr>
          <p:cNvSpPr txBox="1">
            <a:spLocks noChangeArrowheads="1"/>
          </p:cNvSpPr>
          <p:nvPr/>
        </p:nvSpPr>
        <p:spPr bwMode="auto">
          <a:xfrm>
            <a:off x="1897371" y="4287264"/>
            <a:ext cx="1260168" cy="574589"/>
          </a:xfrm>
          <a:prstGeom prst="rect">
            <a:avLst/>
          </a:prstGeom>
          <a:solidFill>
            <a:schemeClr val="bg1"/>
          </a:solidFill>
          <a:ln>
            <a:noFill/>
          </a:ln>
          <a:effectLst/>
        </p:spPr>
        <p:txBody>
          <a:bodyPr wrap="none" lIns="90000" tIns="60120" rIns="90000" bIns="45000"/>
          <a:lstStyle>
            <a:lvl1pPr>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1pPr>
            <a:lvl2pPr>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2pPr>
            <a:lvl3pPr>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3pPr>
            <a:lvl4pPr>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4pPr>
            <a:lvl5pPr>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a:solidFill>
                  <a:srgbClr val="000000"/>
                </a:solidFill>
                <a:latin typeface="Arial" panose="020B0604020202020204" pitchFamily="34" charset="0"/>
                <a:cs typeface="Arial Unicode MS" panose="020B0604020202020204" pitchFamily="34" charset="-128"/>
              </a:defRPr>
            </a:lvl9pPr>
          </a:lstStyle>
          <a:p>
            <a:pPr algn="ctr"/>
            <a:r>
              <a:rPr lang="de-DE" altLang="fr-FR" sz="1000" dirty="0">
                <a:solidFill>
                  <a:srgbClr val="0000CC"/>
                </a:solidFill>
                <a:latin typeface="ArialMT"/>
              </a:rPr>
              <a:t>Module </a:t>
            </a:r>
            <a:r>
              <a:rPr lang="de-DE" altLang="fr-FR" sz="1000" dirty="0" err="1">
                <a:solidFill>
                  <a:srgbClr val="0000CC"/>
                </a:solidFill>
                <a:latin typeface="ArialMT"/>
              </a:rPr>
              <a:t>with</a:t>
            </a:r>
            <a:r>
              <a:rPr lang="de-DE" altLang="fr-FR" sz="1000" dirty="0">
                <a:solidFill>
                  <a:srgbClr val="0000CC"/>
                </a:solidFill>
                <a:latin typeface="ArialMT"/>
              </a:rPr>
              <a:t> </a:t>
            </a:r>
          </a:p>
          <a:p>
            <a:pPr algn="ctr"/>
            <a:r>
              <a:rPr lang="de-DE" altLang="fr-FR" sz="1000" dirty="0">
                <a:solidFill>
                  <a:srgbClr val="0000CC"/>
                </a:solidFill>
                <a:latin typeface="ArialMT"/>
              </a:rPr>
              <a:t>96 </a:t>
            </a:r>
            <a:r>
              <a:rPr lang="de-DE" altLang="fr-FR" sz="1000" dirty="0" err="1">
                <a:solidFill>
                  <a:srgbClr val="0000CC"/>
                </a:solidFill>
                <a:latin typeface="ArialMT"/>
              </a:rPr>
              <a:t>InGrids</a:t>
            </a:r>
            <a:endParaRPr lang="de-DE" altLang="fr-FR" sz="1000" dirty="0">
              <a:solidFill>
                <a:srgbClr val="0000CC"/>
              </a:solidFill>
              <a:latin typeface="ArialMT"/>
            </a:endParaRPr>
          </a:p>
          <a:p>
            <a:pPr algn="ctr"/>
            <a:r>
              <a:rPr lang="de-DE" altLang="fr-FR" sz="1000" dirty="0">
                <a:solidFill>
                  <a:srgbClr val="0000CC"/>
                </a:solidFill>
                <a:latin typeface="ArialMT"/>
              </a:rPr>
              <a:t>on 12 „</a:t>
            </a:r>
            <a:r>
              <a:rPr lang="de-DE" altLang="fr-FR" sz="1000" dirty="0" err="1">
                <a:solidFill>
                  <a:srgbClr val="0000CC"/>
                </a:solidFill>
                <a:latin typeface="ArialMT"/>
              </a:rPr>
              <a:t>octoboards</a:t>
            </a:r>
            <a:r>
              <a:rPr lang="de-DE" altLang="fr-FR" sz="1000" dirty="0">
                <a:solidFill>
                  <a:srgbClr val="0000CC"/>
                </a:solidFill>
                <a:latin typeface="ArialMT"/>
              </a:rPr>
              <a:t>“</a:t>
            </a:r>
          </a:p>
        </p:txBody>
      </p:sp>
      <p:pic>
        <p:nvPicPr>
          <p:cNvPr id="8" name="Picture 14">
            <a:extLst>
              <a:ext uri="{FF2B5EF4-FFF2-40B4-BE49-F238E27FC236}">
                <a16:creationId xmlns:a16="http://schemas.microsoft.com/office/drawing/2014/main" id="{EEB4A7DB-3172-4D29-89E8-DBBFD8ECEB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4948" b="14948"/>
          <a:stretch>
            <a:fillRect/>
          </a:stretch>
        </p:blipFill>
        <p:spPr bwMode="auto">
          <a:xfrm>
            <a:off x="3266058" y="4150060"/>
            <a:ext cx="2021017" cy="1192839"/>
          </a:xfrm>
          <a:prstGeom prst="rect">
            <a:avLst/>
          </a:prstGeom>
          <a:noFill/>
          <a:ln>
            <a:noFill/>
          </a:ln>
          <a:effectLst/>
          <a:extLst>
            <a:ext uri="{909E8E84-426E-40DD-AFC4-6F175D3DCCD1}">
              <a14:hiddenFill xmlns:a14="http://schemas.microsoft.com/office/drawing/2010/main">
                <a:blipFill dpi="0" rotWithShape="0">
                  <a:blip/>
                  <a:srcRect t="14948" b="14948"/>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15">
            <a:extLst>
              <a:ext uri="{FF2B5EF4-FFF2-40B4-BE49-F238E27FC236}">
                <a16:creationId xmlns:a16="http://schemas.microsoft.com/office/drawing/2014/main" id="{BCAD27E2-098E-4504-BF43-B37642146E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14948" b="14948"/>
          <a:stretch>
            <a:fillRect/>
          </a:stretch>
        </p:blipFill>
        <p:spPr bwMode="auto">
          <a:xfrm>
            <a:off x="3269432" y="5406611"/>
            <a:ext cx="2017644" cy="1262749"/>
          </a:xfrm>
          <a:prstGeom prst="rect">
            <a:avLst/>
          </a:prstGeom>
          <a:noFill/>
          <a:ln>
            <a:noFill/>
          </a:ln>
          <a:effectLst/>
          <a:extLst>
            <a:ext uri="{909E8E84-426E-40DD-AFC4-6F175D3DCCD1}">
              <a14:hiddenFill xmlns:a14="http://schemas.microsoft.com/office/drawing/2010/main">
                <a:blipFill dpi="0" rotWithShape="0">
                  <a:blip/>
                  <a:srcRect t="14948" b="14948"/>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Text Box 17">
            <a:extLst>
              <a:ext uri="{FF2B5EF4-FFF2-40B4-BE49-F238E27FC236}">
                <a16:creationId xmlns:a16="http://schemas.microsoft.com/office/drawing/2014/main" id="{1FFD4798-DCD6-4873-A792-6032F3A7FD2B}"/>
              </a:ext>
            </a:extLst>
          </p:cNvPr>
          <p:cNvSpPr txBox="1">
            <a:spLocks noChangeArrowheads="1"/>
          </p:cNvSpPr>
          <p:nvPr/>
        </p:nvSpPr>
        <p:spPr bwMode="auto">
          <a:xfrm>
            <a:off x="3370732" y="5310832"/>
            <a:ext cx="1798278" cy="292627"/>
          </a:xfrm>
          <a:prstGeom prst="rect">
            <a:avLst/>
          </a:prstGeom>
          <a:solidFill>
            <a:schemeClr val="bg1"/>
          </a:solidFill>
          <a:ln>
            <a:noFill/>
          </a:ln>
          <a:effectLst/>
        </p:spPr>
        <p:txBody>
          <a:bodyPr wrap="none" lIns="90000" tIns="58607" rIns="90000" bIns="45000"/>
          <a:lstStyle>
            <a:lvl1pPr>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1pPr>
            <a:lvl2pPr>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2pPr>
            <a:lvl3pPr>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3pPr>
            <a:lvl4pPr>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4pPr>
            <a:lvl5pPr>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4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rgbClr val="000000"/>
                </a:solidFill>
                <a:latin typeface="Arial" panose="020B0604020202020204" pitchFamily="34" charset="0"/>
                <a:cs typeface="Arial Unicode MS" panose="020B0604020202020204" pitchFamily="34" charset="-128"/>
              </a:defRPr>
            </a:lvl9pPr>
          </a:lstStyle>
          <a:p>
            <a:r>
              <a:rPr lang="de-DE" altLang="fr-FR" sz="1000" dirty="0">
                <a:solidFill>
                  <a:srgbClr val="0000CC"/>
                </a:solidFill>
                <a:latin typeface="ArialMT"/>
              </a:rPr>
              <a:t>LP </a:t>
            </a:r>
            <a:r>
              <a:rPr lang="de-DE" altLang="fr-FR" sz="1000" dirty="0" err="1">
                <a:solidFill>
                  <a:srgbClr val="0000CC"/>
                </a:solidFill>
                <a:latin typeface="ArialMT"/>
              </a:rPr>
              <a:t>Endplate</a:t>
            </a:r>
            <a:r>
              <a:rPr lang="de-DE" altLang="fr-FR" sz="1000" dirty="0">
                <a:solidFill>
                  <a:srgbClr val="0000CC"/>
                </a:solidFill>
                <a:latin typeface="ArialMT"/>
              </a:rPr>
              <a:t> </a:t>
            </a:r>
            <a:r>
              <a:rPr lang="de-DE" altLang="fr-FR" sz="1000" dirty="0" err="1">
                <a:solidFill>
                  <a:srgbClr val="0000CC"/>
                </a:solidFill>
                <a:latin typeface="ArialMT"/>
              </a:rPr>
              <a:t>with</a:t>
            </a:r>
            <a:r>
              <a:rPr lang="de-DE" altLang="fr-FR" sz="1000" dirty="0">
                <a:solidFill>
                  <a:srgbClr val="0000CC"/>
                </a:solidFill>
                <a:latin typeface="ArialMT"/>
              </a:rPr>
              <a:t> 3 </a:t>
            </a:r>
            <a:r>
              <a:rPr lang="de-DE" altLang="fr-FR" sz="1000" dirty="0" err="1">
                <a:solidFill>
                  <a:srgbClr val="0000CC"/>
                </a:solidFill>
                <a:latin typeface="ArialMT"/>
              </a:rPr>
              <a:t>modules</a:t>
            </a:r>
            <a:endParaRPr lang="de-DE" altLang="fr-FR" sz="1000" dirty="0">
              <a:solidFill>
                <a:srgbClr val="0000CC"/>
              </a:solidFill>
              <a:latin typeface="ArialMT"/>
            </a:endParaRPr>
          </a:p>
        </p:txBody>
      </p:sp>
      <p:sp>
        <p:nvSpPr>
          <p:cNvPr id="11" name="ZoneTexte 10">
            <a:extLst>
              <a:ext uri="{FF2B5EF4-FFF2-40B4-BE49-F238E27FC236}">
                <a16:creationId xmlns:a16="http://schemas.microsoft.com/office/drawing/2014/main" id="{A1046820-A591-4C5C-B3BA-11EE3488BB54}"/>
              </a:ext>
            </a:extLst>
          </p:cNvPr>
          <p:cNvSpPr txBox="1"/>
          <p:nvPr/>
        </p:nvSpPr>
        <p:spPr>
          <a:xfrm>
            <a:off x="44346" y="2535474"/>
            <a:ext cx="1585690" cy="584775"/>
          </a:xfrm>
          <a:prstGeom prst="rect">
            <a:avLst/>
          </a:prstGeom>
          <a:noFill/>
        </p:spPr>
        <p:txBody>
          <a:bodyPr wrap="none" rtlCol="0">
            <a:spAutoFit/>
          </a:bodyPr>
          <a:lstStyle/>
          <a:p>
            <a:pPr algn="ctr"/>
            <a:r>
              <a:rPr lang="fr-FR" sz="1600" b="1" i="1" dirty="0">
                <a:solidFill>
                  <a:srgbClr val="FFFF00"/>
                </a:solidFill>
                <a:latin typeface="ArialMT"/>
              </a:rPr>
              <a:t>A PIXEL TPC</a:t>
            </a:r>
          </a:p>
          <a:p>
            <a:pPr algn="ctr"/>
            <a:r>
              <a:rPr lang="fr-FR" sz="1600" b="1" i="1" dirty="0">
                <a:solidFill>
                  <a:srgbClr val="FFFF00"/>
                </a:solidFill>
                <a:latin typeface="ArialMT"/>
              </a:rPr>
              <a:t>IS REALISTIC!</a:t>
            </a:r>
          </a:p>
        </p:txBody>
      </p:sp>
      <p:pic>
        <p:nvPicPr>
          <p:cNvPr id="12" name="Image 11">
            <a:extLst>
              <a:ext uri="{FF2B5EF4-FFF2-40B4-BE49-F238E27FC236}">
                <a16:creationId xmlns:a16="http://schemas.microsoft.com/office/drawing/2014/main" id="{CF3947C8-AD52-4A95-AC77-D04EB33AC4C2}"/>
              </a:ext>
            </a:extLst>
          </p:cNvPr>
          <p:cNvPicPr>
            <a:picLocks noChangeAspect="1"/>
          </p:cNvPicPr>
          <p:nvPr/>
        </p:nvPicPr>
        <p:blipFill>
          <a:blip r:embed="rId6"/>
          <a:stretch>
            <a:fillRect/>
          </a:stretch>
        </p:blipFill>
        <p:spPr>
          <a:xfrm>
            <a:off x="1713647" y="1271393"/>
            <a:ext cx="3455363" cy="2200001"/>
          </a:xfrm>
          <a:prstGeom prst="rect">
            <a:avLst/>
          </a:prstGeom>
        </p:spPr>
      </p:pic>
      <p:pic>
        <p:nvPicPr>
          <p:cNvPr id="13" name="Shape 60">
            <a:extLst>
              <a:ext uri="{FF2B5EF4-FFF2-40B4-BE49-F238E27FC236}">
                <a16:creationId xmlns:a16="http://schemas.microsoft.com/office/drawing/2014/main" id="{6BA7A11B-C1C1-402F-9639-69E08FAB0683}"/>
              </a:ext>
            </a:extLst>
          </p:cNvPr>
          <p:cNvPicPr preferRelativeResize="0"/>
          <p:nvPr/>
        </p:nvPicPr>
        <p:blipFill rotWithShape="1">
          <a:blip r:embed="rId7">
            <a:alphaModFix/>
          </a:blip>
          <a:srcRect/>
          <a:stretch/>
        </p:blipFill>
        <p:spPr>
          <a:xfrm>
            <a:off x="268656" y="1649455"/>
            <a:ext cx="1176336" cy="547100"/>
          </a:xfrm>
          <a:prstGeom prst="rect">
            <a:avLst/>
          </a:prstGeom>
          <a:solidFill>
            <a:schemeClr val="bg1"/>
          </a:solidFill>
          <a:ln>
            <a:noFill/>
          </a:ln>
        </p:spPr>
      </p:pic>
      <p:sp>
        <p:nvSpPr>
          <p:cNvPr id="14" name="TextBox 19">
            <a:extLst>
              <a:ext uri="{FF2B5EF4-FFF2-40B4-BE49-F238E27FC236}">
                <a16:creationId xmlns:a16="http://schemas.microsoft.com/office/drawing/2014/main" id="{1F93A3BA-33DA-4CC2-8984-68FC6FE01792}"/>
              </a:ext>
            </a:extLst>
          </p:cNvPr>
          <p:cNvSpPr txBox="1"/>
          <p:nvPr/>
        </p:nvSpPr>
        <p:spPr>
          <a:xfrm>
            <a:off x="1727297" y="1351801"/>
            <a:ext cx="1908599" cy="276999"/>
          </a:xfrm>
          <a:prstGeom prst="rect">
            <a:avLst/>
          </a:prstGeom>
          <a:solidFill>
            <a:srgbClr val="006600"/>
          </a:solidFill>
        </p:spPr>
        <p:txBody>
          <a:bodyPr wrap="none" rtlCol="0">
            <a:spAutoFit/>
          </a:bodyPr>
          <a:lstStyle/>
          <a:p>
            <a:pPr algn="ctr"/>
            <a:r>
              <a:rPr lang="fr-FR" sz="1200" b="1" dirty="0">
                <a:solidFill>
                  <a:schemeClr val="bg1"/>
                </a:solidFill>
                <a:latin typeface="ArialMT"/>
              </a:rPr>
              <a:t>NIM A956 (2020) 163331</a:t>
            </a:r>
            <a:endParaRPr lang="en-US" sz="1200" b="1" dirty="0">
              <a:solidFill>
                <a:schemeClr val="bg1"/>
              </a:solidFill>
              <a:latin typeface="ArialMT"/>
            </a:endParaRPr>
          </a:p>
        </p:txBody>
      </p:sp>
      <p:sp>
        <p:nvSpPr>
          <p:cNvPr id="15" name="TextBox 19">
            <a:extLst>
              <a:ext uri="{FF2B5EF4-FFF2-40B4-BE49-F238E27FC236}">
                <a16:creationId xmlns:a16="http://schemas.microsoft.com/office/drawing/2014/main" id="{00363479-34CC-407F-B838-DBBB6F1DE38D}"/>
              </a:ext>
            </a:extLst>
          </p:cNvPr>
          <p:cNvSpPr txBox="1"/>
          <p:nvPr/>
        </p:nvSpPr>
        <p:spPr>
          <a:xfrm>
            <a:off x="1673181" y="6312485"/>
            <a:ext cx="2471253" cy="276999"/>
          </a:xfrm>
          <a:prstGeom prst="rect">
            <a:avLst/>
          </a:prstGeom>
          <a:solidFill>
            <a:srgbClr val="006600"/>
          </a:solidFill>
        </p:spPr>
        <p:txBody>
          <a:bodyPr wrap="none" rtlCol="0">
            <a:spAutoFit/>
          </a:bodyPr>
          <a:lstStyle/>
          <a:p>
            <a:pPr algn="ctr"/>
            <a:r>
              <a:rPr lang="nl-NL" sz="1200" b="1" dirty="0">
                <a:solidFill>
                  <a:schemeClr val="bg1"/>
                </a:solidFill>
                <a:latin typeface="ArialMT"/>
              </a:rPr>
              <a:t>IEEE TNS 64 (2017)5, 1159-1167</a:t>
            </a:r>
          </a:p>
        </p:txBody>
      </p:sp>
      <p:sp>
        <p:nvSpPr>
          <p:cNvPr id="17" name="Rectangle 16">
            <a:extLst>
              <a:ext uri="{FF2B5EF4-FFF2-40B4-BE49-F238E27FC236}">
                <a16:creationId xmlns:a16="http://schemas.microsoft.com/office/drawing/2014/main" id="{64C232ED-CD26-4948-9C2E-9C9AF1CBEE3C}"/>
              </a:ext>
            </a:extLst>
          </p:cNvPr>
          <p:cNvSpPr/>
          <p:nvPr/>
        </p:nvSpPr>
        <p:spPr>
          <a:xfrm>
            <a:off x="261609" y="562367"/>
            <a:ext cx="4526415" cy="584775"/>
          </a:xfrm>
          <a:prstGeom prst="rect">
            <a:avLst/>
          </a:prstGeom>
        </p:spPr>
        <p:txBody>
          <a:bodyPr wrap="square">
            <a:spAutoFit/>
          </a:bodyPr>
          <a:lstStyle/>
          <a:p>
            <a:pPr algn="ctr"/>
            <a:r>
              <a:rPr lang="fr-FR" sz="1600" b="1" i="1" dirty="0" err="1">
                <a:solidFill>
                  <a:schemeClr val="bg1"/>
                </a:solidFill>
                <a:latin typeface="ArialMT"/>
              </a:rPr>
              <a:t>Testbeams</a:t>
            </a:r>
            <a:r>
              <a:rPr lang="fr-FR" sz="1600" b="1" i="1" dirty="0">
                <a:solidFill>
                  <a:schemeClr val="bg1"/>
                </a:solidFill>
                <a:latin typeface="ArialMT"/>
              </a:rPr>
              <a:t> </a:t>
            </a:r>
            <a:r>
              <a:rPr lang="fr-FR" sz="1600" b="1" i="1" dirty="0" err="1">
                <a:solidFill>
                  <a:schemeClr val="bg1"/>
                </a:solidFill>
                <a:latin typeface="ArialMT"/>
              </a:rPr>
              <a:t>with</a:t>
            </a:r>
            <a:r>
              <a:rPr lang="fr-FR" sz="1600" b="1" i="1" dirty="0">
                <a:solidFill>
                  <a:schemeClr val="bg1"/>
                </a:solidFill>
                <a:latin typeface="ArialMT"/>
              </a:rPr>
              <a:t> </a:t>
            </a:r>
            <a:r>
              <a:rPr lang="fr-FR" sz="1600" b="1" i="1" dirty="0" err="1">
                <a:solidFill>
                  <a:schemeClr val="bg1"/>
                </a:solidFill>
                <a:latin typeface="ArialMT"/>
              </a:rPr>
              <a:t>GridPixes</a:t>
            </a:r>
            <a:r>
              <a:rPr lang="fr-FR" sz="1600" b="1" i="1" dirty="0">
                <a:solidFill>
                  <a:schemeClr val="bg1"/>
                </a:solidFill>
                <a:latin typeface="ArialMT"/>
              </a:rPr>
              <a:t>: </a:t>
            </a:r>
            <a:r>
              <a:rPr lang="fr-FR" sz="1600" b="1" i="1" dirty="0">
                <a:solidFill>
                  <a:srgbClr val="FFFF00"/>
                </a:solidFill>
                <a:latin typeface="ArialMT"/>
              </a:rPr>
              <a:t>160 </a:t>
            </a:r>
            <a:r>
              <a:rPr lang="fr-FR" sz="1600" b="1" i="1" dirty="0" err="1">
                <a:solidFill>
                  <a:srgbClr val="FFFF00"/>
                </a:solidFill>
                <a:latin typeface="ArialMT"/>
              </a:rPr>
              <a:t>GridPixes</a:t>
            </a:r>
            <a:r>
              <a:rPr lang="fr-FR" sz="1600" b="1" i="1" dirty="0">
                <a:solidFill>
                  <a:srgbClr val="FFFF00"/>
                </a:solidFill>
                <a:latin typeface="ArialMT"/>
              </a:rPr>
              <a:t> (</a:t>
            </a:r>
            <a:r>
              <a:rPr lang="fr-FR" sz="1600" b="1" i="1" dirty="0" err="1">
                <a:solidFill>
                  <a:srgbClr val="FFFF00"/>
                </a:solidFill>
                <a:latin typeface="ArialMT"/>
              </a:rPr>
              <a:t>Timepix</a:t>
            </a:r>
            <a:r>
              <a:rPr lang="fr-FR" sz="1600" b="1" i="1" dirty="0">
                <a:solidFill>
                  <a:srgbClr val="FFFF00"/>
                </a:solidFill>
                <a:latin typeface="ArialMT"/>
              </a:rPr>
              <a:t>)  &amp; 32 </a:t>
            </a:r>
            <a:r>
              <a:rPr lang="fr-FR" sz="1600" b="1" i="1" dirty="0" err="1">
                <a:solidFill>
                  <a:srgbClr val="FFFF00"/>
                </a:solidFill>
                <a:latin typeface="ArialMT"/>
              </a:rPr>
              <a:t>GridPixes</a:t>
            </a:r>
            <a:r>
              <a:rPr lang="fr-FR" sz="1600" b="1" i="1" dirty="0">
                <a:solidFill>
                  <a:srgbClr val="FFFF00"/>
                </a:solidFill>
                <a:latin typeface="ArialMT"/>
              </a:rPr>
              <a:t> (Timepix3)</a:t>
            </a:r>
            <a:endParaRPr lang="fr-FR" sz="1600" b="1" i="1" dirty="0">
              <a:solidFill>
                <a:srgbClr val="FFFF00"/>
              </a:solidFill>
            </a:endParaRPr>
          </a:p>
        </p:txBody>
      </p:sp>
      <p:sp>
        <p:nvSpPr>
          <p:cNvPr id="18" name="ZoneTexte 17">
            <a:extLst>
              <a:ext uri="{FF2B5EF4-FFF2-40B4-BE49-F238E27FC236}">
                <a16:creationId xmlns:a16="http://schemas.microsoft.com/office/drawing/2014/main" id="{15B5FE20-BE91-4197-9654-D1937F8F36E1}"/>
              </a:ext>
            </a:extLst>
          </p:cNvPr>
          <p:cNvSpPr txBox="1"/>
          <p:nvPr/>
        </p:nvSpPr>
        <p:spPr>
          <a:xfrm>
            <a:off x="5470572" y="2115278"/>
            <a:ext cx="3766538" cy="769441"/>
          </a:xfrm>
          <a:prstGeom prst="rect">
            <a:avLst/>
          </a:prstGeom>
          <a:noFill/>
        </p:spPr>
        <p:txBody>
          <a:bodyPr wrap="square" rtlCol="0">
            <a:spAutoFit/>
          </a:bodyPr>
          <a:lstStyle/>
          <a:p>
            <a:endParaRPr lang="fr-FR" sz="1400" dirty="0">
              <a:solidFill>
                <a:schemeClr val="bg1"/>
              </a:solidFill>
              <a:latin typeface="ArialMT"/>
              <a:sym typeface="Wingdings" panose="05000000000000000000" pitchFamily="2" charset="2"/>
            </a:endParaRPr>
          </a:p>
          <a:p>
            <a:endParaRPr lang="fr-FR" sz="1600" b="1" dirty="0">
              <a:solidFill>
                <a:srgbClr val="FFFF00"/>
              </a:solidFill>
              <a:latin typeface="ArialMT"/>
              <a:sym typeface="Wingdings" panose="05000000000000000000" pitchFamily="2" charset="2"/>
            </a:endParaRPr>
          </a:p>
          <a:p>
            <a:r>
              <a:rPr lang="fr-FR" sz="1400" b="1" dirty="0">
                <a:solidFill>
                  <a:srgbClr val="FFFF00"/>
                </a:solidFill>
                <a:latin typeface="ArialMT"/>
                <a:sym typeface="Wingdings" panose="05000000000000000000" pitchFamily="2" charset="2"/>
              </a:rPr>
              <a:t> </a:t>
            </a:r>
          </a:p>
        </p:txBody>
      </p:sp>
      <p:sp>
        <p:nvSpPr>
          <p:cNvPr id="19" name="TextBox 19">
            <a:extLst>
              <a:ext uri="{FF2B5EF4-FFF2-40B4-BE49-F238E27FC236}">
                <a16:creationId xmlns:a16="http://schemas.microsoft.com/office/drawing/2014/main" id="{CE82A77E-63EF-4C98-8242-C04F934A44EC}"/>
              </a:ext>
            </a:extLst>
          </p:cNvPr>
          <p:cNvSpPr txBox="1"/>
          <p:nvPr/>
        </p:nvSpPr>
        <p:spPr>
          <a:xfrm>
            <a:off x="5988195" y="4209170"/>
            <a:ext cx="603050" cy="307777"/>
          </a:xfrm>
          <a:prstGeom prst="rect">
            <a:avLst/>
          </a:prstGeom>
          <a:solidFill>
            <a:srgbClr val="006600"/>
          </a:solidFill>
        </p:spPr>
        <p:txBody>
          <a:bodyPr wrap="none" rtlCol="0">
            <a:spAutoFit/>
          </a:bodyPr>
          <a:lstStyle/>
          <a:p>
            <a:pPr algn="ctr"/>
            <a:r>
              <a:rPr lang="en-US" sz="1400" b="1" dirty="0">
                <a:solidFill>
                  <a:schemeClr val="bg1"/>
                </a:solidFill>
                <a:latin typeface="ArialMT"/>
              </a:rPr>
              <a:t>H. Qi</a:t>
            </a:r>
          </a:p>
        </p:txBody>
      </p:sp>
      <p:sp>
        <p:nvSpPr>
          <p:cNvPr id="21" name="TextBox 20">
            <a:extLst>
              <a:ext uri="{FF2B5EF4-FFF2-40B4-BE49-F238E27FC236}">
                <a16:creationId xmlns:a16="http://schemas.microsoft.com/office/drawing/2014/main" id="{34966B49-0225-4623-B981-87DA5D91B086}"/>
              </a:ext>
            </a:extLst>
          </p:cNvPr>
          <p:cNvSpPr txBox="1"/>
          <p:nvPr/>
        </p:nvSpPr>
        <p:spPr>
          <a:xfrm>
            <a:off x="5361213" y="3109605"/>
            <a:ext cx="3747291" cy="3631763"/>
          </a:xfrm>
          <a:prstGeom prst="rect">
            <a:avLst/>
          </a:prstGeom>
          <a:solidFill>
            <a:srgbClr val="006600"/>
          </a:solidFill>
        </p:spPr>
        <p:txBody>
          <a:bodyPr wrap="square" rtlCol="0">
            <a:spAutoFit/>
          </a:bodyPr>
          <a:lstStyle/>
          <a:p>
            <a:pPr algn="ctr"/>
            <a:r>
              <a:rPr lang="en-US" sz="1400" b="1" i="1" dirty="0" err="1">
                <a:solidFill>
                  <a:srgbClr val="FFFF00"/>
                </a:solidFill>
                <a:latin typeface="Arial" panose="020B0604020202020204" pitchFamily="34" charset="0"/>
                <a:cs typeface="Arial" panose="020B0604020202020204" pitchFamily="34" charset="0"/>
              </a:rPr>
              <a:t>Gridpix</a:t>
            </a:r>
            <a:r>
              <a:rPr lang="en-US" sz="1400" b="1" i="1" dirty="0">
                <a:solidFill>
                  <a:srgbClr val="FFFF00"/>
                </a:solidFill>
                <a:latin typeface="Arial" panose="020B0604020202020204" pitchFamily="34" charset="0"/>
                <a:cs typeface="Arial" panose="020B0604020202020204" pitchFamily="34" charset="0"/>
              </a:rPr>
              <a:t> TPC R&amp;D Challenges:</a:t>
            </a:r>
          </a:p>
          <a:p>
            <a:pPr algn="ctr"/>
            <a:endParaRPr lang="en-US" sz="1600" b="1" i="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Optimization of gas mixture and  pad size to improve track resolution: pixel size  ~ 200 – 300 um </a:t>
            </a:r>
            <a:r>
              <a:rPr lang="en-US" sz="1300" b="1" i="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300" b="1" i="1" dirty="0">
                <a:solidFill>
                  <a:schemeClr val="bg1"/>
                </a:solidFill>
                <a:latin typeface="Arial" panose="020B0604020202020204" pitchFamily="34" charset="0"/>
                <a:cs typeface="Arial" panose="020B0604020202020204" pitchFamily="34" charset="0"/>
              </a:rPr>
              <a:t> cost reduction</a:t>
            </a:r>
          </a:p>
          <a:p>
            <a:pPr marL="285750" indent="-285750">
              <a:buFont typeface="Arial" panose="020B0604020202020204" pitchFamily="34" charset="0"/>
              <a:buChar char="•"/>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Ion backflow suppression (double grid, graphene coating)</a:t>
            </a: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Switch to Timepix4 (4 sides-</a:t>
            </a:r>
            <a:r>
              <a:rPr lang="en-US" sz="1300" b="1" i="1" dirty="0" err="1">
                <a:solidFill>
                  <a:schemeClr val="bg1"/>
                </a:solidFill>
                <a:latin typeface="Arial" panose="020B0604020202020204" pitchFamily="34" charset="0"/>
                <a:cs typeface="Arial" panose="020B0604020202020204" pitchFamily="34" charset="0"/>
              </a:rPr>
              <a:t>buttable</a:t>
            </a:r>
            <a:r>
              <a:rPr lang="en-US" sz="1300" b="1" i="1" dirty="0">
                <a:solidFill>
                  <a:schemeClr val="bg1"/>
                </a:solidFill>
                <a:latin typeface="Arial" panose="020B0604020202020204" pitchFamily="34" charset="0"/>
                <a:cs typeface="Arial" panose="020B0604020202020204" pitchFamily="34" charset="0"/>
              </a:rPr>
              <a:t>, lower energy consumption, …</a:t>
            </a:r>
          </a:p>
          <a:p>
            <a:pPr marL="285750" indent="-285750">
              <a:buFont typeface="Arial" panose="020B0604020202020204" pitchFamily="34" charset="0"/>
              <a:buChar char="•"/>
            </a:pPr>
            <a:endParaRPr lang="en-US" sz="13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Build readout for Timepix4 detectors) Equip LP module with </a:t>
            </a:r>
            <a:r>
              <a:rPr lang="en-US" sz="1300" b="1" i="1" dirty="0" err="1">
                <a:solidFill>
                  <a:schemeClr val="bg1"/>
                </a:solidFill>
                <a:latin typeface="Arial" panose="020B0604020202020204" pitchFamily="34" charset="0"/>
                <a:cs typeface="Arial" panose="020B0604020202020204" pitchFamily="34" charset="0"/>
              </a:rPr>
              <a:t>GridPixes</a:t>
            </a:r>
            <a:endParaRPr lang="en-US" sz="13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Optimization of </a:t>
            </a:r>
            <a:r>
              <a:rPr lang="en-US" sz="1300" b="1" i="1" dirty="0" err="1">
                <a:solidFill>
                  <a:schemeClr val="bg1"/>
                </a:solidFill>
                <a:latin typeface="Arial" panose="020B0604020202020204" pitchFamily="34" charset="0"/>
                <a:cs typeface="Arial" panose="020B0604020202020204" pitchFamily="34" charset="0"/>
              </a:rPr>
              <a:t>GridPixes</a:t>
            </a:r>
            <a:r>
              <a:rPr lang="en-US" sz="1300" b="1" i="1" dirty="0">
                <a:solidFill>
                  <a:schemeClr val="bg1"/>
                </a:solidFill>
                <a:latin typeface="Arial" panose="020B0604020202020204" pitchFamily="34" charset="0"/>
                <a:cs typeface="Arial" panose="020B0604020202020204" pitchFamily="34" charset="0"/>
              </a:rPr>
              <a:t> (e.g. low IBF, reduce resistivity of protection layer)</a:t>
            </a:r>
          </a:p>
        </p:txBody>
      </p:sp>
      <p:pic>
        <p:nvPicPr>
          <p:cNvPr id="34" name="Image 33">
            <a:extLst>
              <a:ext uri="{FF2B5EF4-FFF2-40B4-BE49-F238E27FC236}">
                <a16:creationId xmlns:a16="http://schemas.microsoft.com/office/drawing/2014/main" id="{4BDF2E71-EAF4-4ACD-BF7E-30DBF7018D13}"/>
              </a:ext>
            </a:extLst>
          </p:cNvPr>
          <p:cNvPicPr>
            <a:picLocks noChangeAspect="1"/>
          </p:cNvPicPr>
          <p:nvPr/>
        </p:nvPicPr>
        <p:blipFill>
          <a:blip r:embed="rId8"/>
          <a:stretch>
            <a:fillRect/>
          </a:stretch>
        </p:blipFill>
        <p:spPr>
          <a:xfrm>
            <a:off x="5378269" y="500469"/>
            <a:ext cx="3713178" cy="2522965"/>
          </a:xfrm>
          <a:prstGeom prst="rect">
            <a:avLst/>
          </a:prstGeom>
        </p:spPr>
      </p:pic>
      <p:cxnSp>
        <p:nvCxnSpPr>
          <p:cNvPr id="16" name="Connecteur droit avec flèche 15">
            <a:extLst>
              <a:ext uri="{FF2B5EF4-FFF2-40B4-BE49-F238E27FC236}">
                <a16:creationId xmlns:a16="http://schemas.microsoft.com/office/drawing/2014/main" id="{A1653185-9E2B-4BEF-BEB4-68CEBD4916FF}"/>
              </a:ext>
            </a:extLst>
          </p:cNvPr>
          <p:cNvCxnSpPr>
            <a:cxnSpLocks/>
          </p:cNvCxnSpPr>
          <p:nvPr/>
        </p:nvCxnSpPr>
        <p:spPr>
          <a:xfrm flipV="1">
            <a:off x="4660687" y="1772816"/>
            <a:ext cx="865664" cy="405561"/>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374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4ED2114-DC1F-4CB9-9295-CB1C3A9F52AA}"/>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4C0A58E6-2811-4195-8FFF-1FB8CD71DE47}"/>
              </a:ext>
            </a:extLst>
          </p:cNvPr>
          <p:cNvSpPr txBox="1">
            <a:spLocks noChangeArrowheads="1"/>
          </p:cNvSpPr>
          <p:nvPr/>
        </p:nvSpPr>
        <p:spPr bwMode="auto">
          <a:xfrm>
            <a:off x="180528" y="-27384"/>
            <a:ext cx="914400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DESY Test-Beam with 32 </a:t>
            </a:r>
            <a:r>
              <a:rPr lang="en-GB" sz="2400" b="1" kern="0" dirty="0" err="1">
                <a:solidFill>
                  <a:srgbClr val="FCF933"/>
                </a:solidFill>
                <a:effectLst>
                  <a:outerShdw blurRad="38100" dist="38100" dir="2700000">
                    <a:srgbClr val="000000"/>
                  </a:outerShdw>
                </a:effectLst>
                <a:latin typeface="ArialMT"/>
              </a:rPr>
              <a:t>GridPixes</a:t>
            </a:r>
            <a:r>
              <a:rPr lang="en-GB" sz="2400" b="1" kern="0" dirty="0">
                <a:solidFill>
                  <a:srgbClr val="FCF933"/>
                </a:solidFill>
                <a:effectLst>
                  <a:outerShdw blurRad="38100" dist="38100" dir="2700000">
                    <a:srgbClr val="000000"/>
                  </a:outerShdw>
                </a:effectLst>
                <a:latin typeface="ArialMT"/>
              </a:rPr>
              <a:t> (Timepix3) Modules: PID</a:t>
            </a:r>
            <a:endParaRPr lang="en-GB" sz="2400" b="1" kern="0" dirty="0">
              <a:solidFill>
                <a:srgbClr val="336699"/>
              </a:solidFill>
              <a:effectLst>
                <a:outerShdw blurRad="38100" dist="38100" dir="2700000">
                  <a:srgbClr val="000000"/>
                </a:outerShdw>
              </a:effectLst>
              <a:latin typeface="ArialMT"/>
            </a:endParaRPr>
          </a:p>
        </p:txBody>
      </p:sp>
      <p:pic>
        <p:nvPicPr>
          <p:cNvPr id="5" name="Image 4">
            <a:extLst>
              <a:ext uri="{FF2B5EF4-FFF2-40B4-BE49-F238E27FC236}">
                <a16:creationId xmlns:a16="http://schemas.microsoft.com/office/drawing/2014/main" id="{9E31F3D8-63E1-4BEA-B610-A0B036FE06B2}"/>
              </a:ext>
            </a:extLst>
          </p:cNvPr>
          <p:cNvPicPr>
            <a:picLocks noChangeAspect="1"/>
          </p:cNvPicPr>
          <p:nvPr/>
        </p:nvPicPr>
        <p:blipFill>
          <a:blip r:embed="rId3">
            <a:lum/>
            <a:alphaModFix/>
          </a:blip>
          <a:srcRect/>
          <a:stretch>
            <a:fillRect/>
          </a:stretch>
        </p:blipFill>
        <p:spPr>
          <a:xfrm>
            <a:off x="5747090" y="4427700"/>
            <a:ext cx="3340800" cy="2301299"/>
          </a:xfrm>
          <a:prstGeom prst="rect">
            <a:avLst/>
          </a:prstGeom>
          <a:noFill/>
          <a:ln>
            <a:noFill/>
          </a:ln>
        </p:spPr>
      </p:pic>
      <p:pic>
        <p:nvPicPr>
          <p:cNvPr id="6" name="Image 5">
            <a:extLst>
              <a:ext uri="{FF2B5EF4-FFF2-40B4-BE49-F238E27FC236}">
                <a16:creationId xmlns:a16="http://schemas.microsoft.com/office/drawing/2014/main" id="{31EF1BAC-744C-4DBD-BDA3-E2F8000399FE}"/>
              </a:ext>
            </a:extLst>
          </p:cNvPr>
          <p:cNvPicPr>
            <a:picLocks noChangeAspect="1"/>
          </p:cNvPicPr>
          <p:nvPr/>
        </p:nvPicPr>
        <p:blipFill>
          <a:blip r:embed="rId4">
            <a:lum/>
            <a:alphaModFix/>
          </a:blip>
          <a:srcRect/>
          <a:stretch>
            <a:fillRect/>
          </a:stretch>
        </p:blipFill>
        <p:spPr>
          <a:xfrm>
            <a:off x="5004048" y="1575655"/>
            <a:ext cx="4033940" cy="2262079"/>
          </a:xfrm>
          <a:prstGeom prst="rect">
            <a:avLst/>
          </a:prstGeom>
          <a:noFill/>
          <a:ln>
            <a:noFill/>
          </a:ln>
        </p:spPr>
      </p:pic>
      <p:sp>
        <p:nvSpPr>
          <p:cNvPr id="7" name="ZoneTexte 6">
            <a:extLst>
              <a:ext uri="{FF2B5EF4-FFF2-40B4-BE49-F238E27FC236}">
                <a16:creationId xmlns:a16="http://schemas.microsoft.com/office/drawing/2014/main" id="{54E34556-2E0C-45E2-B090-FFCC640F09BB}"/>
              </a:ext>
            </a:extLst>
          </p:cNvPr>
          <p:cNvSpPr txBox="1"/>
          <p:nvPr/>
        </p:nvSpPr>
        <p:spPr>
          <a:xfrm>
            <a:off x="6186447" y="3880811"/>
            <a:ext cx="2646022" cy="503812"/>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US" sz="1400" b="1" i="1" u="none" strike="noStrike" kern="1200" dirty="0">
                <a:ln>
                  <a:noFill/>
                </a:ln>
                <a:solidFill>
                  <a:schemeClr val="bg1"/>
                </a:solidFill>
                <a:latin typeface="Arial" pitchFamily="18"/>
                <a:ea typeface="Droid Sans Fallback" pitchFamily="2"/>
                <a:cs typeface="FreeSans" pitchFamily="2"/>
              </a:rPr>
              <a:t>Projected particle separation</a:t>
            </a:r>
          </a:p>
          <a:p>
            <a:pPr marL="0" marR="0" lvl="0" indent="0" rtl="0" hangingPunct="0">
              <a:lnSpc>
                <a:spcPct val="100000"/>
              </a:lnSpc>
              <a:spcBef>
                <a:spcPts val="0"/>
              </a:spcBef>
              <a:spcAft>
                <a:spcPts val="0"/>
              </a:spcAft>
              <a:buNone/>
              <a:tabLst/>
            </a:pPr>
            <a:r>
              <a:rPr lang="en-US" sz="1400" b="1" i="1" u="none" strike="noStrike" kern="1200" dirty="0">
                <a:ln>
                  <a:noFill/>
                </a:ln>
                <a:solidFill>
                  <a:schemeClr val="bg1"/>
                </a:solidFill>
                <a:latin typeface="Arial" pitchFamily="18"/>
                <a:ea typeface="Droid Sans Fallback" pitchFamily="2"/>
                <a:cs typeface="FreeSans" pitchFamily="2"/>
              </a:rPr>
              <a:t>power for an ILD pixel TPC</a:t>
            </a:r>
          </a:p>
        </p:txBody>
      </p:sp>
      <p:pic>
        <p:nvPicPr>
          <p:cNvPr id="10" name="Image 9">
            <a:extLst>
              <a:ext uri="{FF2B5EF4-FFF2-40B4-BE49-F238E27FC236}">
                <a16:creationId xmlns:a16="http://schemas.microsoft.com/office/drawing/2014/main" id="{B0195628-221C-460E-AA8E-0EB4769B2A56}"/>
              </a:ext>
            </a:extLst>
          </p:cNvPr>
          <p:cNvPicPr>
            <a:picLocks noChangeAspect="1"/>
          </p:cNvPicPr>
          <p:nvPr/>
        </p:nvPicPr>
        <p:blipFill>
          <a:blip r:embed="rId5"/>
          <a:stretch>
            <a:fillRect/>
          </a:stretch>
        </p:blipFill>
        <p:spPr>
          <a:xfrm>
            <a:off x="71619" y="650146"/>
            <a:ext cx="4715254" cy="3163398"/>
          </a:xfrm>
          <a:prstGeom prst="rect">
            <a:avLst/>
          </a:prstGeom>
        </p:spPr>
      </p:pic>
      <p:sp>
        <p:nvSpPr>
          <p:cNvPr id="11" name="ZoneTexte 10">
            <a:extLst>
              <a:ext uri="{FF2B5EF4-FFF2-40B4-BE49-F238E27FC236}">
                <a16:creationId xmlns:a16="http://schemas.microsoft.com/office/drawing/2014/main" id="{680B7E19-2879-453D-9DE9-725998D0F8A3}"/>
              </a:ext>
            </a:extLst>
          </p:cNvPr>
          <p:cNvSpPr txBox="1"/>
          <p:nvPr/>
        </p:nvSpPr>
        <p:spPr>
          <a:xfrm>
            <a:off x="106012" y="2492896"/>
            <a:ext cx="3035247" cy="1200329"/>
          </a:xfrm>
          <a:prstGeom prst="rect">
            <a:avLst/>
          </a:prstGeom>
          <a:noFill/>
        </p:spPr>
        <p:txBody>
          <a:bodyPr wrap="square">
            <a:spAutoFit/>
          </a:bodyPr>
          <a:lstStyle/>
          <a:p>
            <a:pPr marL="0" marR="0" lvl="0" indent="0" algn="ctr" rtl="0" hangingPunct="0">
              <a:lnSpc>
                <a:spcPct val="100000"/>
              </a:lnSpc>
              <a:spcBef>
                <a:spcPts val="0"/>
              </a:spcBef>
              <a:spcAft>
                <a:spcPts val="0"/>
              </a:spcAft>
              <a:buNone/>
              <a:tabLst/>
            </a:pPr>
            <a:r>
              <a:rPr lang="en-US" sz="1200" b="1" i="1" u="none" strike="noStrike" kern="1200" dirty="0">
                <a:ln>
                  <a:noFill/>
                </a:ln>
                <a:latin typeface="Arial" pitchFamily="18"/>
                <a:ea typeface="Droid Sans Fallback" pitchFamily="2"/>
                <a:cs typeface="FreeSans" pitchFamily="2"/>
              </a:rPr>
              <a:t>Pixelized readout allows for various improvements of energy loss determination:</a:t>
            </a:r>
          </a:p>
          <a:p>
            <a:pPr marL="0" marR="0" lvl="0" indent="0" algn="ctr" rtl="0" hangingPunct="0">
              <a:lnSpc>
                <a:spcPct val="100000"/>
              </a:lnSpc>
              <a:spcBef>
                <a:spcPts val="0"/>
              </a:spcBef>
              <a:spcAft>
                <a:spcPts val="0"/>
              </a:spcAft>
              <a:buNone/>
              <a:tabLst/>
            </a:pPr>
            <a:r>
              <a:rPr lang="en-US" sz="1200" b="1" i="1" u="none" strike="noStrike" kern="1200" dirty="0">
                <a:ln>
                  <a:noFill/>
                </a:ln>
                <a:solidFill>
                  <a:srgbClr val="0000CC"/>
                </a:solidFill>
                <a:latin typeface="Arial" pitchFamily="18"/>
                <a:ea typeface="Droid Sans Fallback" pitchFamily="2"/>
                <a:cs typeface="FreeSans" pitchFamily="2"/>
              </a:rPr>
              <a:t>  Standard energy loss dE/dx  </a:t>
            </a:r>
            <a:br>
              <a:rPr lang="en-US" sz="1200" b="1" i="1" u="none" strike="noStrike" kern="1200" dirty="0">
                <a:ln>
                  <a:noFill/>
                </a:ln>
                <a:solidFill>
                  <a:srgbClr val="0000CC"/>
                </a:solidFill>
                <a:latin typeface="Arial" pitchFamily="18"/>
                <a:ea typeface="Droid Sans Fallback" pitchFamily="2"/>
                <a:cs typeface="FreeSans" pitchFamily="2"/>
              </a:rPr>
            </a:br>
            <a:r>
              <a:rPr lang="en-US" sz="1200" b="1" i="1" u="none" strike="noStrike" kern="1200" dirty="0">
                <a:ln>
                  <a:noFill/>
                </a:ln>
                <a:solidFill>
                  <a:srgbClr val="0000CC"/>
                </a:solidFill>
                <a:latin typeface="Arial" pitchFamily="18"/>
                <a:ea typeface="Droid Sans Fallback" pitchFamily="2"/>
                <a:cs typeface="FreeSans" pitchFamily="2"/>
              </a:rPr>
              <a:t> /  electron counting   </a:t>
            </a:r>
            <a:br>
              <a:rPr lang="en-US" sz="1200" b="1" i="1" u="none" strike="noStrike" kern="1200" dirty="0">
                <a:ln>
                  <a:noFill/>
                </a:ln>
                <a:solidFill>
                  <a:srgbClr val="0000CC"/>
                </a:solidFill>
                <a:latin typeface="Arial" pitchFamily="18"/>
                <a:ea typeface="Droid Sans Fallback" pitchFamily="2"/>
                <a:cs typeface="FreeSans" pitchFamily="2"/>
              </a:rPr>
            </a:br>
            <a:r>
              <a:rPr lang="en-US" sz="1200" b="1" i="1" u="none" strike="noStrike" kern="1200" dirty="0">
                <a:ln>
                  <a:noFill/>
                </a:ln>
                <a:solidFill>
                  <a:srgbClr val="0000CC"/>
                </a:solidFill>
                <a:latin typeface="Arial" pitchFamily="18"/>
                <a:ea typeface="Droid Sans Fallback" pitchFamily="2"/>
                <a:cs typeface="FreeSans" pitchFamily="2"/>
              </a:rPr>
              <a:t> /  cluster counting </a:t>
            </a:r>
            <a:r>
              <a:rPr lang="en-US" sz="1200" b="1" i="1" u="none" strike="noStrike" kern="1200" dirty="0" err="1">
                <a:ln>
                  <a:noFill/>
                </a:ln>
                <a:solidFill>
                  <a:srgbClr val="0000CC"/>
                </a:solidFill>
                <a:latin typeface="Arial" pitchFamily="18"/>
                <a:ea typeface="Droid Sans Fallback" pitchFamily="2"/>
                <a:cs typeface="FreeSans" pitchFamily="2"/>
              </a:rPr>
              <a:t>dN</a:t>
            </a:r>
            <a:r>
              <a:rPr lang="en-US" sz="1200" b="1" i="1" u="none" strike="noStrike" kern="1200" dirty="0">
                <a:ln>
                  <a:noFill/>
                </a:ln>
                <a:solidFill>
                  <a:srgbClr val="0000CC"/>
                </a:solidFill>
                <a:latin typeface="Arial" pitchFamily="18"/>
                <a:ea typeface="Droid Sans Fallback" pitchFamily="2"/>
                <a:cs typeface="FreeSans" pitchFamily="2"/>
              </a:rPr>
              <a:t>/dx</a:t>
            </a:r>
          </a:p>
        </p:txBody>
      </p:sp>
      <p:sp>
        <p:nvSpPr>
          <p:cNvPr id="12" name="ZoneTexte 11">
            <a:extLst>
              <a:ext uri="{FF2B5EF4-FFF2-40B4-BE49-F238E27FC236}">
                <a16:creationId xmlns:a16="http://schemas.microsoft.com/office/drawing/2014/main" id="{6E10C0C1-B918-4288-BA36-E91018EBE612}"/>
              </a:ext>
            </a:extLst>
          </p:cNvPr>
          <p:cNvSpPr txBox="1"/>
          <p:nvPr/>
        </p:nvSpPr>
        <p:spPr>
          <a:xfrm>
            <a:off x="4932041" y="559992"/>
            <a:ext cx="4179498" cy="1015663"/>
          </a:xfrm>
          <a:prstGeom prst="rect">
            <a:avLst/>
          </a:prstGeom>
          <a:noFill/>
        </p:spPr>
        <p:txBody>
          <a:bodyPr wrap="square">
            <a:spAutoFit/>
          </a:bodyPr>
          <a:lstStyle/>
          <a:p>
            <a:pPr marR="0" lvl="0" algn="ctr" rtl="0" hangingPunct="0">
              <a:lnSpc>
                <a:spcPct val="100000"/>
              </a:lnSpc>
              <a:spcBef>
                <a:spcPts val="0"/>
              </a:spcBef>
              <a:spcAft>
                <a:spcPts val="0"/>
              </a:spcAft>
              <a:tabLst/>
            </a:pPr>
            <a:r>
              <a:rPr lang="en-US" sz="1500" b="1" i="1" u="none" strike="noStrike" kern="1200" dirty="0">
                <a:ln>
                  <a:noFill/>
                </a:ln>
                <a:solidFill>
                  <a:schemeClr val="bg1"/>
                </a:solidFill>
                <a:latin typeface="Arial" pitchFamily="18"/>
                <a:ea typeface="Droid Sans Fallback" pitchFamily="2"/>
                <a:cs typeface="FreeSans" pitchFamily="2"/>
              </a:rPr>
              <a:t>A new way of cluster counting algorithm is to measure the distance between hits </a:t>
            </a:r>
            <a:r>
              <a:rPr lang="en-US" sz="1500" b="1" i="1" dirty="0">
                <a:solidFill>
                  <a:schemeClr val="bg1"/>
                </a:solidFill>
                <a:latin typeface="Arial" pitchFamily="18"/>
                <a:ea typeface="Droid Sans Fallback" pitchFamily="2"/>
                <a:cs typeface="FreeSans" pitchFamily="2"/>
                <a:sym typeface="Wingdings" panose="05000000000000000000" pitchFamily="2" charset="2"/>
              </a:rPr>
              <a:t> </a:t>
            </a:r>
            <a:r>
              <a:rPr lang="en-US" sz="1500" b="1" i="1" u="none" strike="noStrike" kern="1200" dirty="0">
                <a:ln>
                  <a:noFill/>
                </a:ln>
                <a:solidFill>
                  <a:schemeClr val="bg1"/>
                </a:solidFill>
                <a:latin typeface="Arial" pitchFamily="18"/>
                <a:ea typeface="Droid Sans Fallback" pitchFamily="2"/>
                <a:cs typeface="FreeSans" pitchFamily="2"/>
              </a:rPr>
              <a:t> corresponds to an exponential function. </a:t>
            </a:r>
            <a:br>
              <a:rPr lang="en-US" sz="1500" b="1" i="1" u="none" strike="noStrike" kern="1200" dirty="0">
                <a:ln>
                  <a:noFill/>
                </a:ln>
                <a:solidFill>
                  <a:schemeClr val="bg1"/>
                </a:solidFill>
                <a:latin typeface="Arial" pitchFamily="18"/>
                <a:ea typeface="Droid Sans Fallback" pitchFamily="2"/>
                <a:cs typeface="FreeSans" pitchFamily="2"/>
              </a:rPr>
            </a:br>
            <a:r>
              <a:rPr lang="en-US" sz="1500" b="1" i="1" u="none" strike="noStrike" kern="1200" dirty="0">
                <a:ln>
                  <a:noFill/>
                </a:ln>
                <a:solidFill>
                  <a:srgbClr val="FFFF00"/>
                </a:solidFill>
                <a:latin typeface="Arial" pitchFamily="18"/>
                <a:ea typeface="Droid Sans Fallback" pitchFamily="2"/>
                <a:cs typeface="FreeSans" pitchFamily="2"/>
              </a:rPr>
              <a:t>The slope indicates the energy loss</a:t>
            </a:r>
            <a:endParaRPr lang="en-US" sz="1400" b="1" i="1" u="none" strike="noStrike" kern="1200" dirty="0">
              <a:ln>
                <a:noFill/>
              </a:ln>
              <a:solidFill>
                <a:schemeClr val="bg1"/>
              </a:solidFill>
              <a:latin typeface="Arial" pitchFamily="18"/>
              <a:ea typeface="Droid Sans Fallback" pitchFamily="2"/>
              <a:cs typeface="FreeSans" pitchFamily="2"/>
            </a:endParaRPr>
          </a:p>
        </p:txBody>
      </p:sp>
      <p:sp>
        <p:nvSpPr>
          <p:cNvPr id="13" name="ZoneTexte 12">
            <a:extLst>
              <a:ext uri="{FF2B5EF4-FFF2-40B4-BE49-F238E27FC236}">
                <a16:creationId xmlns:a16="http://schemas.microsoft.com/office/drawing/2014/main" id="{9308BDD8-9FB0-4C3E-BFB7-3A3BFEF333A4}"/>
              </a:ext>
            </a:extLst>
          </p:cNvPr>
          <p:cNvSpPr txBox="1"/>
          <p:nvPr/>
        </p:nvSpPr>
        <p:spPr>
          <a:xfrm>
            <a:off x="-108520" y="3683640"/>
            <a:ext cx="2957553" cy="969496"/>
          </a:xfrm>
          <a:prstGeom prst="rect">
            <a:avLst/>
          </a:prstGeom>
          <a:noFill/>
        </p:spPr>
        <p:txBody>
          <a:bodyPr wrap="square">
            <a:spAutoFit/>
          </a:bodyPr>
          <a:lstStyle/>
          <a:p>
            <a:pPr marL="0" marR="0" lvl="0" indent="0" algn="ctr" rtl="0" hangingPunct="0">
              <a:lnSpc>
                <a:spcPct val="100000"/>
              </a:lnSpc>
              <a:spcBef>
                <a:spcPts val="0"/>
              </a:spcBef>
              <a:spcAft>
                <a:spcPts val="0"/>
              </a:spcAft>
              <a:buNone/>
              <a:tabLst/>
            </a:pPr>
            <a:endParaRPr lang="en-US" sz="1500" b="0" i="0" u="none" strike="noStrike" kern="1200" dirty="0">
              <a:ln>
                <a:noFill/>
              </a:ln>
              <a:latin typeface="Arial" pitchFamily="18"/>
              <a:ea typeface="Droid Sans Fallback" pitchFamily="2"/>
              <a:cs typeface="FreeSans" pitchFamily="2"/>
            </a:endParaRPr>
          </a:p>
          <a:p>
            <a:pPr marR="0" lvl="0" algn="ctr" rtl="0" hangingPunct="0">
              <a:lnSpc>
                <a:spcPct val="100000"/>
              </a:lnSpc>
              <a:spcBef>
                <a:spcPts val="0"/>
              </a:spcBef>
              <a:spcAft>
                <a:spcPts val="0"/>
              </a:spcAft>
              <a:tabLst/>
            </a:pPr>
            <a:r>
              <a:rPr lang="en-US" sz="1400" b="1" i="1" u="none" strike="noStrike" kern="1200" dirty="0">
                <a:ln>
                  <a:noFill/>
                </a:ln>
                <a:solidFill>
                  <a:schemeClr val="bg1"/>
                </a:solidFill>
                <a:latin typeface="Arial" pitchFamily="18"/>
                <a:ea typeface="Droid Sans Fallback" pitchFamily="2"/>
                <a:cs typeface="FreeSans" pitchFamily="2"/>
              </a:rPr>
              <a:t>Adding different test beam events to build a 1m long track (including 60% active area):</a:t>
            </a:r>
          </a:p>
        </p:txBody>
      </p:sp>
      <p:pic>
        <p:nvPicPr>
          <p:cNvPr id="15" name="Image 14">
            <a:extLst>
              <a:ext uri="{FF2B5EF4-FFF2-40B4-BE49-F238E27FC236}">
                <a16:creationId xmlns:a16="http://schemas.microsoft.com/office/drawing/2014/main" id="{AD39F194-48B2-41DA-A639-B86B58B7FEAC}"/>
              </a:ext>
            </a:extLst>
          </p:cNvPr>
          <p:cNvPicPr>
            <a:picLocks noChangeAspect="1"/>
          </p:cNvPicPr>
          <p:nvPr/>
        </p:nvPicPr>
        <p:blipFill>
          <a:blip r:embed="rId6"/>
          <a:stretch>
            <a:fillRect/>
          </a:stretch>
        </p:blipFill>
        <p:spPr>
          <a:xfrm>
            <a:off x="2849033" y="4851363"/>
            <a:ext cx="2854659" cy="1876710"/>
          </a:xfrm>
          <a:prstGeom prst="rect">
            <a:avLst/>
          </a:prstGeom>
        </p:spPr>
      </p:pic>
      <p:pic>
        <p:nvPicPr>
          <p:cNvPr id="17" name="Image 16">
            <a:extLst>
              <a:ext uri="{FF2B5EF4-FFF2-40B4-BE49-F238E27FC236}">
                <a16:creationId xmlns:a16="http://schemas.microsoft.com/office/drawing/2014/main" id="{F934EE94-3414-4169-A450-E5710F38A57F}"/>
              </a:ext>
            </a:extLst>
          </p:cNvPr>
          <p:cNvPicPr>
            <a:picLocks noChangeAspect="1"/>
          </p:cNvPicPr>
          <p:nvPr/>
        </p:nvPicPr>
        <p:blipFill>
          <a:blip r:embed="rId7"/>
          <a:stretch>
            <a:fillRect/>
          </a:stretch>
        </p:blipFill>
        <p:spPr>
          <a:xfrm>
            <a:off x="2843808" y="3870279"/>
            <a:ext cx="2854659" cy="919489"/>
          </a:xfrm>
          <a:prstGeom prst="rect">
            <a:avLst/>
          </a:prstGeom>
        </p:spPr>
      </p:pic>
      <p:pic>
        <p:nvPicPr>
          <p:cNvPr id="19" name="Image 18">
            <a:extLst>
              <a:ext uri="{FF2B5EF4-FFF2-40B4-BE49-F238E27FC236}">
                <a16:creationId xmlns:a16="http://schemas.microsoft.com/office/drawing/2014/main" id="{6CDCC36D-F7DA-4BF9-8F7B-D63C77369BDC}"/>
              </a:ext>
            </a:extLst>
          </p:cNvPr>
          <p:cNvPicPr>
            <a:picLocks noChangeAspect="1"/>
          </p:cNvPicPr>
          <p:nvPr/>
        </p:nvPicPr>
        <p:blipFill>
          <a:blip r:embed="rId8"/>
          <a:stretch>
            <a:fillRect/>
          </a:stretch>
        </p:blipFill>
        <p:spPr>
          <a:xfrm>
            <a:off x="106013" y="4680520"/>
            <a:ext cx="2626894" cy="2046199"/>
          </a:xfrm>
          <a:prstGeom prst="rect">
            <a:avLst/>
          </a:prstGeom>
        </p:spPr>
      </p:pic>
      <p:sp>
        <p:nvSpPr>
          <p:cNvPr id="4" name="TextBox 19">
            <a:extLst>
              <a:ext uri="{FF2B5EF4-FFF2-40B4-BE49-F238E27FC236}">
                <a16:creationId xmlns:a16="http://schemas.microsoft.com/office/drawing/2014/main" id="{8B2E162F-F0DB-4B3F-B03A-7F772F1E1EC4}"/>
              </a:ext>
            </a:extLst>
          </p:cNvPr>
          <p:cNvSpPr txBox="1"/>
          <p:nvPr/>
        </p:nvSpPr>
        <p:spPr>
          <a:xfrm>
            <a:off x="6660232" y="1954846"/>
            <a:ext cx="2031133" cy="276999"/>
          </a:xfrm>
          <a:prstGeom prst="rect">
            <a:avLst/>
          </a:prstGeom>
          <a:solidFill>
            <a:srgbClr val="006600"/>
          </a:solidFill>
        </p:spPr>
        <p:txBody>
          <a:bodyPr wrap="none" rtlCol="0">
            <a:spAutoFit/>
          </a:bodyPr>
          <a:lstStyle/>
          <a:p>
            <a:pPr algn="ctr"/>
            <a:r>
              <a:rPr lang="pl-PL" sz="1200" b="1" dirty="0">
                <a:solidFill>
                  <a:schemeClr val="bg1"/>
                </a:solidFill>
                <a:latin typeface="ArialMT"/>
              </a:rPr>
              <a:t>NIM A 1081 (2026) 170849</a:t>
            </a:r>
            <a:endParaRPr lang="en-US" sz="1200" b="1" dirty="0">
              <a:solidFill>
                <a:schemeClr val="bg1"/>
              </a:solidFill>
              <a:latin typeface="ArialMT"/>
            </a:endParaRPr>
          </a:p>
        </p:txBody>
      </p:sp>
    </p:spTree>
    <p:extLst>
      <p:ext uri="{BB962C8B-B14F-4D97-AF65-F5344CB8AC3E}">
        <p14:creationId xmlns:p14="http://schemas.microsoft.com/office/powerpoint/2010/main" val="3377291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5A46896-484A-4FFA-847C-43C84ED882A8}"/>
              </a:ext>
            </a:extLst>
          </p:cNvPr>
          <p:cNvPicPr>
            <a:picLocks noChangeAspect="1"/>
          </p:cNvPicPr>
          <p:nvPr/>
        </p:nvPicPr>
        <p:blipFill>
          <a:blip r:embed="rId2"/>
          <a:stretch>
            <a:fillRect/>
          </a:stretch>
        </p:blipFill>
        <p:spPr>
          <a:xfrm>
            <a:off x="1" y="-7085"/>
            <a:ext cx="9144000" cy="6865085"/>
          </a:xfrm>
          <a:prstGeom prst="rect">
            <a:avLst/>
          </a:prstGeom>
        </p:spPr>
      </p:pic>
      <p:sp>
        <p:nvSpPr>
          <p:cNvPr id="4" name="Rectangle 1027">
            <a:extLst>
              <a:ext uri="{FF2B5EF4-FFF2-40B4-BE49-F238E27FC236}">
                <a16:creationId xmlns:a16="http://schemas.microsoft.com/office/drawing/2014/main" id="{DD21018B-E6A8-43BB-9A1F-A27C3215AD94}"/>
              </a:ext>
            </a:extLst>
          </p:cNvPr>
          <p:cNvSpPr txBox="1">
            <a:spLocks noChangeArrowheads="1"/>
          </p:cNvSpPr>
          <p:nvPr/>
        </p:nvSpPr>
        <p:spPr bwMode="auto">
          <a:xfrm>
            <a:off x="1619672" y="-20803"/>
            <a:ext cx="576064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Ion Backflow: </a:t>
            </a:r>
            <a:r>
              <a:rPr lang="en-GB" sz="2400" b="1" kern="0" dirty="0" err="1">
                <a:solidFill>
                  <a:srgbClr val="FCF933"/>
                </a:solidFill>
                <a:effectLst>
                  <a:outerShdw blurRad="38100" dist="38100" dir="2700000">
                    <a:srgbClr val="000000"/>
                  </a:outerShdw>
                </a:effectLst>
                <a:latin typeface="ArialMT"/>
              </a:rPr>
              <a:t>CePC</a:t>
            </a:r>
            <a:r>
              <a:rPr lang="en-GB" sz="2400" b="1" kern="0" dirty="0">
                <a:solidFill>
                  <a:srgbClr val="FCF933"/>
                </a:solidFill>
                <a:effectLst>
                  <a:outerShdw blurRad="38100" dist="38100" dir="2700000">
                    <a:srgbClr val="000000"/>
                  </a:outerShdw>
                </a:effectLst>
                <a:latin typeface="ArialMT"/>
              </a:rPr>
              <a:t> TPC Simulations</a:t>
            </a:r>
            <a:endParaRPr lang="en-GB" sz="2400" b="1" kern="0" dirty="0">
              <a:solidFill>
                <a:srgbClr val="336699"/>
              </a:solidFill>
              <a:effectLst>
                <a:outerShdw blurRad="38100" dist="38100" dir="2700000">
                  <a:srgbClr val="000000"/>
                </a:outerShdw>
              </a:effectLst>
              <a:latin typeface="ArialMT"/>
            </a:endParaRPr>
          </a:p>
        </p:txBody>
      </p:sp>
      <p:pic>
        <p:nvPicPr>
          <p:cNvPr id="5" name="Image 4">
            <a:extLst>
              <a:ext uri="{FF2B5EF4-FFF2-40B4-BE49-F238E27FC236}">
                <a16:creationId xmlns:a16="http://schemas.microsoft.com/office/drawing/2014/main" id="{2F8ADE40-CD0D-4B01-A1DB-7DFF9CCDA0F2}"/>
              </a:ext>
            </a:extLst>
          </p:cNvPr>
          <p:cNvPicPr>
            <a:picLocks noChangeAspect="1"/>
          </p:cNvPicPr>
          <p:nvPr/>
        </p:nvPicPr>
        <p:blipFill>
          <a:blip r:embed="rId3">
            <a:lum/>
            <a:alphaModFix/>
          </a:blip>
          <a:srcRect/>
          <a:stretch>
            <a:fillRect/>
          </a:stretch>
        </p:blipFill>
        <p:spPr>
          <a:xfrm>
            <a:off x="169123" y="1747309"/>
            <a:ext cx="3981678" cy="2341928"/>
          </a:xfrm>
          <a:prstGeom prst="rect">
            <a:avLst/>
          </a:prstGeom>
          <a:noFill/>
          <a:ln>
            <a:noFill/>
          </a:ln>
        </p:spPr>
      </p:pic>
      <p:pic>
        <p:nvPicPr>
          <p:cNvPr id="6" name="Image 5">
            <a:extLst>
              <a:ext uri="{FF2B5EF4-FFF2-40B4-BE49-F238E27FC236}">
                <a16:creationId xmlns:a16="http://schemas.microsoft.com/office/drawing/2014/main" id="{7841997C-4536-4237-8471-40A0F6E9217B}"/>
              </a:ext>
            </a:extLst>
          </p:cNvPr>
          <p:cNvPicPr>
            <a:picLocks noChangeAspect="1"/>
          </p:cNvPicPr>
          <p:nvPr/>
        </p:nvPicPr>
        <p:blipFill>
          <a:blip r:embed="rId4">
            <a:lum/>
            <a:alphaModFix/>
          </a:blip>
          <a:srcRect/>
          <a:stretch>
            <a:fillRect/>
          </a:stretch>
        </p:blipFill>
        <p:spPr>
          <a:xfrm>
            <a:off x="197042" y="4149079"/>
            <a:ext cx="3953759" cy="2530181"/>
          </a:xfrm>
          <a:prstGeom prst="rect">
            <a:avLst/>
          </a:prstGeom>
          <a:noFill/>
          <a:ln>
            <a:noFill/>
          </a:ln>
        </p:spPr>
      </p:pic>
      <p:pic>
        <p:nvPicPr>
          <p:cNvPr id="7" name="Image 6">
            <a:extLst>
              <a:ext uri="{FF2B5EF4-FFF2-40B4-BE49-F238E27FC236}">
                <a16:creationId xmlns:a16="http://schemas.microsoft.com/office/drawing/2014/main" id="{09FBDFF8-5455-4C4C-BA52-81020C1C6435}"/>
              </a:ext>
            </a:extLst>
          </p:cNvPr>
          <p:cNvPicPr>
            <a:picLocks noChangeAspect="1"/>
          </p:cNvPicPr>
          <p:nvPr/>
        </p:nvPicPr>
        <p:blipFill>
          <a:blip r:embed="rId5">
            <a:lum/>
            <a:alphaModFix/>
          </a:blip>
          <a:srcRect/>
          <a:stretch>
            <a:fillRect/>
          </a:stretch>
        </p:blipFill>
        <p:spPr>
          <a:xfrm>
            <a:off x="4572000" y="4149079"/>
            <a:ext cx="4163582" cy="2530181"/>
          </a:xfrm>
          <a:prstGeom prst="rect">
            <a:avLst/>
          </a:prstGeom>
          <a:noFill/>
          <a:ln>
            <a:noFill/>
          </a:ln>
        </p:spPr>
      </p:pic>
      <p:sp>
        <p:nvSpPr>
          <p:cNvPr id="9" name="TextBox 19">
            <a:extLst>
              <a:ext uri="{FF2B5EF4-FFF2-40B4-BE49-F238E27FC236}">
                <a16:creationId xmlns:a16="http://schemas.microsoft.com/office/drawing/2014/main" id="{5FEE8CDC-24EC-4607-B164-6CA175F16E03}"/>
              </a:ext>
            </a:extLst>
          </p:cNvPr>
          <p:cNvSpPr txBox="1"/>
          <p:nvPr/>
        </p:nvSpPr>
        <p:spPr>
          <a:xfrm>
            <a:off x="3736593" y="6342419"/>
            <a:ext cx="1462260" cy="276999"/>
          </a:xfrm>
          <a:prstGeom prst="rect">
            <a:avLst/>
          </a:prstGeom>
          <a:solidFill>
            <a:srgbClr val="006600"/>
          </a:solidFill>
        </p:spPr>
        <p:txBody>
          <a:bodyPr wrap="none" rtlCol="0">
            <a:spAutoFit/>
          </a:bodyPr>
          <a:lstStyle/>
          <a:p>
            <a:pPr algn="ctr"/>
            <a:r>
              <a:rPr lang="en-US" sz="1200" b="1" dirty="0">
                <a:solidFill>
                  <a:schemeClr val="bg1"/>
                </a:solidFill>
                <a:latin typeface="ArialMT"/>
              </a:rPr>
              <a:t>arXiv:2510.05260</a:t>
            </a:r>
          </a:p>
        </p:txBody>
      </p:sp>
      <p:sp>
        <p:nvSpPr>
          <p:cNvPr id="10" name="ZoneTexte 9">
            <a:extLst>
              <a:ext uri="{FF2B5EF4-FFF2-40B4-BE49-F238E27FC236}">
                <a16:creationId xmlns:a16="http://schemas.microsoft.com/office/drawing/2014/main" id="{3BA1159A-1263-442F-ACD6-D90DBD3555DC}"/>
              </a:ext>
            </a:extLst>
          </p:cNvPr>
          <p:cNvSpPr txBox="1"/>
          <p:nvPr/>
        </p:nvSpPr>
        <p:spPr>
          <a:xfrm>
            <a:off x="141862" y="547738"/>
            <a:ext cx="8605546" cy="338554"/>
          </a:xfrm>
          <a:prstGeom prst="rect">
            <a:avLst/>
          </a:prstGeom>
          <a:noFill/>
        </p:spPr>
        <p:txBody>
          <a:bodyPr wrap="square">
            <a:spAutoFit/>
          </a:bodyPr>
          <a:lstStyle/>
          <a:p>
            <a:pPr algn="ctr"/>
            <a:r>
              <a:rPr lang="en-US" sz="1600" b="1" i="1" u="none" strike="noStrike" kern="1200" dirty="0">
                <a:ln>
                  <a:noFill/>
                </a:ln>
                <a:solidFill>
                  <a:srgbClr val="FFFF00"/>
                </a:solidFill>
                <a:latin typeface="ArialMT"/>
                <a:ea typeface="Droid Sans Fallback" pitchFamily="2"/>
                <a:cs typeface="FreeSans" pitchFamily="2"/>
              </a:rPr>
              <a:t>TPC selected as main tracker for </a:t>
            </a:r>
            <a:r>
              <a:rPr lang="en-US" sz="1600" b="1" i="1" u="none" strike="noStrike" kern="1200" dirty="0" err="1">
                <a:ln>
                  <a:noFill/>
                </a:ln>
                <a:solidFill>
                  <a:srgbClr val="FFFF00"/>
                </a:solidFill>
                <a:latin typeface="ArialMT"/>
                <a:ea typeface="Droid Sans Fallback" pitchFamily="2"/>
                <a:cs typeface="FreeSans" pitchFamily="2"/>
              </a:rPr>
              <a:t>CEPCreference</a:t>
            </a:r>
            <a:r>
              <a:rPr lang="en-US" sz="1600" b="1" i="1" u="none" strike="noStrike" kern="1200" dirty="0">
                <a:ln>
                  <a:noFill/>
                </a:ln>
                <a:solidFill>
                  <a:srgbClr val="FFFF00"/>
                </a:solidFill>
                <a:latin typeface="ArialMT"/>
                <a:ea typeface="Droid Sans Fallback" pitchFamily="2"/>
                <a:cs typeface="FreeSans" pitchFamily="2"/>
              </a:rPr>
              <a:t> detector in TDR:</a:t>
            </a:r>
            <a:endParaRPr lang="fr-FR" sz="1600" dirty="0"/>
          </a:p>
        </p:txBody>
      </p:sp>
      <p:sp>
        <p:nvSpPr>
          <p:cNvPr id="11" name="ZoneTexte 10">
            <a:extLst>
              <a:ext uri="{FF2B5EF4-FFF2-40B4-BE49-F238E27FC236}">
                <a16:creationId xmlns:a16="http://schemas.microsoft.com/office/drawing/2014/main" id="{7E6C4298-2302-44FC-B4AA-3C063395011C}"/>
              </a:ext>
            </a:extLst>
          </p:cNvPr>
          <p:cNvSpPr txBox="1"/>
          <p:nvPr/>
        </p:nvSpPr>
        <p:spPr>
          <a:xfrm>
            <a:off x="139902" y="901787"/>
            <a:ext cx="4304023" cy="799021"/>
          </a:xfrm>
          <a:prstGeom prst="rect">
            <a:avLst/>
          </a:prstGeom>
          <a:noFill/>
          <a:ln>
            <a:noFill/>
          </a:ln>
        </p:spPr>
        <p:txBody>
          <a:bodyPr vert="horz" wrap="square" lIns="90000" tIns="45000" rIns="90000" bIns="45000" anchorCtr="0" compatLnSpc="0">
            <a:spAutoFit/>
          </a:bodyPr>
          <a:lstStyle/>
          <a:p>
            <a:pPr marR="0" lvl="0" algn="l" rtl="0" hangingPunct="0">
              <a:lnSpc>
                <a:spcPct val="100000"/>
              </a:lnSpc>
              <a:spcBef>
                <a:spcPts val="0"/>
              </a:spcBef>
              <a:spcAft>
                <a:spcPts val="0"/>
              </a:spcAft>
              <a:tabLst/>
            </a:pPr>
            <a:r>
              <a:rPr lang="en-US" sz="1200" b="1" i="1" u="sng" strike="noStrike" kern="1200" dirty="0" err="1">
                <a:ln>
                  <a:noFill/>
                </a:ln>
                <a:solidFill>
                  <a:schemeClr val="bg1"/>
                </a:solidFill>
                <a:uFillTx/>
                <a:latin typeface="ArialMT"/>
                <a:ea typeface="Droid Sans Fallback" pitchFamily="2"/>
                <a:cs typeface="FreeSans" pitchFamily="2"/>
              </a:rPr>
              <a:t>CePC</a:t>
            </a:r>
            <a:r>
              <a:rPr lang="en-US" sz="1200" b="1" i="1" u="sng" strike="noStrike" kern="1200" dirty="0">
                <a:ln>
                  <a:noFill/>
                </a:ln>
                <a:solidFill>
                  <a:schemeClr val="bg1"/>
                </a:solidFill>
                <a:uFillTx/>
                <a:latin typeface="ArialMT"/>
                <a:ea typeface="Droid Sans Fallback" pitchFamily="2"/>
                <a:cs typeface="FreeSans" pitchFamily="2"/>
              </a:rPr>
              <a:t> TDR Simulations included:</a:t>
            </a:r>
            <a:r>
              <a:rPr lang="en-US" sz="1200" b="1" i="1" u="none" strike="noStrike" kern="1200" dirty="0">
                <a:ln>
                  <a:noFill/>
                </a:ln>
                <a:solidFill>
                  <a:schemeClr val="bg1"/>
                </a:solidFill>
                <a:latin typeface="ArialMT"/>
                <a:ea typeface="Droid Sans Fallback" pitchFamily="2"/>
                <a:cs typeface="FreeSans" pitchFamily="2"/>
              </a:rPr>
              <a:t> </a:t>
            </a:r>
          </a:p>
          <a:p>
            <a:pPr marL="171450" marR="0" lvl="0" indent="-171450" algn="l" rtl="0" hangingPunct="0">
              <a:lnSpc>
                <a:spcPct val="100000"/>
              </a:lnSpc>
              <a:spcBef>
                <a:spcPts val="0"/>
              </a:spcBef>
              <a:spcAft>
                <a:spcPts val="0"/>
              </a:spcAft>
              <a:buFont typeface="Arial" panose="020B0604020202020204" pitchFamily="34" charset="0"/>
              <a:buChar char="•"/>
              <a:tabLst/>
            </a:pPr>
            <a:r>
              <a:rPr lang="en-US" sz="1200" b="0" i="0" u="none" strike="noStrike" kern="1200" dirty="0">
                <a:ln>
                  <a:noFill/>
                </a:ln>
                <a:solidFill>
                  <a:schemeClr val="bg1"/>
                </a:solidFill>
                <a:latin typeface="ArialMT"/>
                <a:ea typeface="Droid Sans Fallback" pitchFamily="2"/>
                <a:cs typeface="TimesNewRoman" pitchFamily="2"/>
              </a:rPr>
              <a:t>Pair production (</a:t>
            </a:r>
            <a:r>
              <a:rPr lang="en-US" sz="1200" b="0" i="0" u="none" strike="noStrike" kern="1200" dirty="0" err="1">
                <a:ln>
                  <a:noFill/>
                </a:ln>
                <a:solidFill>
                  <a:schemeClr val="bg1"/>
                </a:solidFill>
                <a:latin typeface="ArialMT"/>
                <a:ea typeface="Droid Sans Fallback" pitchFamily="2"/>
                <a:cs typeface="TimesNewRoman" pitchFamily="2"/>
              </a:rPr>
              <a:t>beamstrahlung</a:t>
            </a:r>
            <a:r>
              <a:rPr lang="en-US" sz="1200" b="0" i="0" u="none" strike="noStrike" kern="1200" dirty="0">
                <a:ln>
                  <a:noFill/>
                </a:ln>
                <a:solidFill>
                  <a:schemeClr val="bg1"/>
                </a:solidFill>
                <a:latin typeface="ArialMT"/>
                <a:ea typeface="Droid Sans Fallback" pitchFamily="2"/>
                <a:cs typeface="TimesNewRoman" pitchFamily="2"/>
              </a:rPr>
              <a:t>)</a:t>
            </a:r>
          </a:p>
          <a:p>
            <a:pPr marL="171450" marR="0" lvl="0" indent="-171450" algn="l" rtl="0" hangingPunct="0">
              <a:lnSpc>
                <a:spcPct val="100000"/>
              </a:lnSpc>
              <a:spcBef>
                <a:spcPts val="0"/>
              </a:spcBef>
              <a:spcAft>
                <a:spcPts val="0"/>
              </a:spcAft>
              <a:buFont typeface="Arial" panose="020B0604020202020204" pitchFamily="34" charset="0"/>
              <a:buChar char="•"/>
              <a:tabLst/>
            </a:pPr>
            <a:r>
              <a:rPr lang="en-US" sz="1200" b="0" i="0" u="none" strike="noStrike" kern="1200" dirty="0">
                <a:ln>
                  <a:noFill/>
                </a:ln>
                <a:solidFill>
                  <a:schemeClr val="bg1"/>
                </a:solidFill>
                <a:latin typeface="ArialMT"/>
                <a:ea typeface="Droid Sans Fallback" pitchFamily="2"/>
                <a:cs typeface="TimesNewRoman" pitchFamily="2"/>
              </a:rPr>
              <a:t>Single-Beam (Beam-Gas Coulomb, Beam Gas Bremsstrahlung, Beam Thermal Photons, </a:t>
            </a:r>
            <a:r>
              <a:rPr lang="en-US" sz="1200" b="0" i="0" u="none" strike="noStrike" kern="1200" dirty="0" err="1">
                <a:ln>
                  <a:noFill/>
                </a:ln>
                <a:solidFill>
                  <a:schemeClr val="bg1"/>
                </a:solidFill>
                <a:latin typeface="ArialMT"/>
                <a:ea typeface="Droid Sans Fallback" pitchFamily="2"/>
                <a:cs typeface="TimesNewRoman" pitchFamily="2"/>
              </a:rPr>
              <a:t>Touchek</a:t>
            </a:r>
            <a:r>
              <a:rPr lang="en-US" sz="1200" dirty="0">
                <a:solidFill>
                  <a:schemeClr val="bg1"/>
                </a:solidFill>
                <a:latin typeface="ArialMT"/>
                <a:ea typeface="Droid Sans Fallback" pitchFamily="2"/>
                <a:cs typeface="TimesNewRoman" pitchFamily="2"/>
              </a:rPr>
              <a:t> </a:t>
            </a:r>
            <a:r>
              <a:rPr lang="en-US" sz="1200" b="0" i="0" u="none" strike="noStrike" kern="1200" dirty="0">
                <a:ln>
                  <a:noFill/>
                </a:ln>
                <a:solidFill>
                  <a:schemeClr val="bg1"/>
                </a:solidFill>
                <a:latin typeface="ArialMT"/>
                <a:ea typeface="Droid Sans Fallback" pitchFamily="2"/>
                <a:cs typeface="TimesNewRoman" pitchFamily="2"/>
              </a:rPr>
              <a:t>Scat.)</a:t>
            </a:r>
          </a:p>
        </p:txBody>
      </p:sp>
      <p:sp>
        <p:nvSpPr>
          <p:cNvPr id="12" name="ZoneTexte 11">
            <a:extLst>
              <a:ext uri="{FF2B5EF4-FFF2-40B4-BE49-F238E27FC236}">
                <a16:creationId xmlns:a16="http://schemas.microsoft.com/office/drawing/2014/main" id="{BE9683CA-C0C1-4765-BCEC-AAA2E5544F7B}"/>
              </a:ext>
            </a:extLst>
          </p:cNvPr>
          <p:cNvSpPr txBox="1"/>
          <p:nvPr/>
        </p:nvSpPr>
        <p:spPr>
          <a:xfrm>
            <a:off x="4572000" y="979936"/>
            <a:ext cx="4700076" cy="1354217"/>
          </a:xfrm>
          <a:prstGeom prst="rect">
            <a:avLst/>
          </a:prstGeom>
          <a:noFill/>
        </p:spPr>
        <p:txBody>
          <a:bodyPr wrap="square">
            <a:spAutoFit/>
          </a:bodyPr>
          <a:lstStyle/>
          <a:p>
            <a:pPr algn="l"/>
            <a:r>
              <a:rPr lang="en-US" altLang="zh-CN" sz="1600" b="1" i="1" kern="0" dirty="0">
                <a:solidFill>
                  <a:schemeClr val="bg1"/>
                </a:solidFill>
                <a:latin typeface="ArialMT"/>
              </a:rPr>
              <a:t>Maximum Δrφ </a:t>
            </a:r>
            <a:r>
              <a:rPr lang="fr-FR" altLang="zh-CN" sz="1600" b="1" i="1" kern="0" dirty="0">
                <a:solidFill>
                  <a:schemeClr val="bg1"/>
                </a:solidFill>
                <a:latin typeface="Times New Roman" panose="02020603050405020304" pitchFamily="18" charset="0"/>
              </a:rPr>
              <a:t> </a:t>
            </a:r>
            <a:r>
              <a:rPr lang="fr-FR" altLang="zh-CN" sz="1600" b="1" i="1" kern="0" dirty="0" err="1">
                <a:solidFill>
                  <a:schemeClr val="bg1"/>
                </a:solidFill>
                <a:latin typeface="ArialMT"/>
              </a:rPr>
              <a:t>r</a:t>
            </a:r>
            <a:r>
              <a:rPr lang="fr-FR" sz="1600" b="1" i="1" u="none" strike="noStrike" baseline="0" dirty="0" err="1">
                <a:solidFill>
                  <a:schemeClr val="bg1"/>
                </a:solidFill>
                <a:latin typeface="ArialMT"/>
              </a:rPr>
              <a:t>eaches</a:t>
            </a:r>
            <a:r>
              <a:rPr lang="fr-FR" sz="1600" b="1" i="1" u="none" strike="noStrike" baseline="0" dirty="0">
                <a:solidFill>
                  <a:schemeClr val="bg1"/>
                </a:solidFill>
                <a:latin typeface="ArialMT"/>
              </a:rPr>
              <a:t> 800 </a:t>
            </a:r>
            <a:r>
              <a:rPr lang="el-GR" sz="1600" b="1" i="1" u="none" strike="noStrike" baseline="0" dirty="0">
                <a:solidFill>
                  <a:schemeClr val="bg1"/>
                </a:solidFill>
                <a:latin typeface="ArialMT"/>
              </a:rPr>
              <a:t>μ</a:t>
            </a:r>
            <a:r>
              <a:rPr lang="fr-FR" sz="1600" b="1" i="1" u="none" strike="noStrike" baseline="0" dirty="0">
                <a:solidFill>
                  <a:schemeClr val="bg1"/>
                </a:solidFill>
                <a:latin typeface="ArialMT"/>
              </a:rPr>
              <a:t>m in the </a:t>
            </a:r>
            <a:r>
              <a:rPr lang="fr-FR" sz="1600" b="1" i="1" u="none" strike="noStrike" baseline="0" dirty="0" err="1">
                <a:solidFill>
                  <a:schemeClr val="bg1"/>
                </a:solidFill>
                <a:latin typeface="ArialMT"/>
              </a:rPr>
              <a:t>low</a:t>
            </a:r>
            <a:r>
              <a:rPr lang="fr-FR" sz="1600" b="1" i="1" u="none" strike="noStrike" baseline="0" dirty="0">
                <a:solidFill>
                  <a:schemeClr val="bg1"/>
                </a:solidFill>
                <a:latin typeface="ArialMT"/>
              </a:rPr>
              <a:t>-Z- mode (</a:t>
            </a:r>
            <a:r>
              <a:rPr lang="fr-FR" sz="1600" b="1" i="1" u="none" strike="noStrike" baseline="0" dirty="0" err="1">
                <a:solidFill>
                  <a:schemeClr val="bg1"/>
                </a:solidFill>
                <a:latin typeface="ArialMT"/>
              </a:rPr>
              <a:t>need</a:t>
            </a:r>
            <a:r>
              <a:rPr lang="fr-FR" sz="1600" b="1" i="1" u="none" strike="noStrike" baseline="0" dirty="0">
                <a:solidFill>
                  <a:schemeClr val="bg1"/>
                </a:solidFill>
                <a:latin typeface="ArialMT"/>
              </a:rPr>
              <a:t> </a:t>
            </a:r>
            <a:r>
              <a:rPr lang="fr-FR" sz="1600" b="1" i="1" u="none" strike="noStrike" baseline="0" dirty="0" err="1">
                <a:solidFill>
                  <a:schemeClr val="bg1"/>
                </a:solidFill>
                <a:latin typeface="ArialMT"/>
              </a:rPr>
              <a:t>optimization</a:t>
            </a:r>
            <a:r>
              <a:rPr lang="fr-FR" sz="1600" b="1" i="1" u="none" strike="noStrike" baseline="0" dirty="0">
                <a:solidFill>
                  <a:schemeClr val="bg1"/>
                </a:solidFill>
                <a:latin typeface="ArialMT"/>
              </a:rPr>
              <a:t> and calibration)</a:t>
            </a:r>
          </a:p>
          <a:p>
            <a:pPr marR="0" algn="l"/>
            <a:endParaRPr lang="fr-FR" sz="1800" b="1" i="1" u="none" strike="noStrike" baseline="0" dirty="0">
              <a:solidFill>
                <a:srgbClr val="000000"/>
              </a:solidFill>
              <a:latin typeface="Times New Roman" panose="02020603050405020304" pitchFamily="18" charset="0"/>
            </a:endParaRPr>
          </a:p>
          <a:p>
            <a:pPr lvl="1"/>
            <a:endParaRPr lang="en-US" altLang="zh-CN" sz="1600" b="1" i="1" kern="0" dirty="0">
              <a:solidFill>
                <a:schemeClr val="bg1"/>
              </a:solidFill>
              <a:latin typeface="ArialMT"/>
            </a:endParaRPr>
          </a:p>
          <a:p>
            <a:pPr lvl="1"/>
            <a:endParaRPr lang="en-US" altLang="zh-CN" sz="1600" kern="0" dirty="0">
              <a:solidFill>
                <a:schemeClr val="bg1"/>
              </a:solidFill>
              <a:latin typeface="ArialMT"/>
            </a:endParaRPr>
          </a:p>
        </p:txBody>
      </p:sp>
      <p:pic>
        <p:nvPicPr>
          <p:cNvPr id="16" name="Image 15">
            <a:extLst>
              <a:ext uri="{FF2B5EF4-FFF2-40B4-BE49-F238E27FC236}">
                <a16:creationId xmlns:a16="http://schemas.microsoft.com/office/drawing/2014/main" id="{7CCAD97E-85AF-4A41-B279-366152ABCB5A}"/>
              </a:ext>
            </a:extLst>
          </p:cNvPr>
          <p:cNvPicPr>
            <a:picLocks noChangeAspect="1"/>
          </p:cNvPicPr>
          <p:nvPr/>
        </p:nvPicPr>
        <p:blipFill>
          <a:blip r:embed="rId6"/>
          <a:stretch>
            <a:fillRect/>
          </a:stretch>
        </p:blipFill>
        <p:spPr>
          <a:xfrm>
            <a:off x="4583826" y="1663903"/>
            <a:ext cx="4163582" cy="2387600"/>
          </a:xfrm>
          <a:prstGeom prst="rect">
            <a:avLst/>
          </a:prstGeom>
        </p:spPr>
      </p:pic>
      <p:sp>
        <p:nvSpPr>
          <p:cNvPr id="18" name="ZoneTexte 17">
            <a:extLst>
              <a:ext uri="{FF2B5EF4-FFF2-40B4-BE49-F238E27FC236}">
                <a16:creationId xmlns:a16="http://schemas.microsoft.com/office/drawing/2014/main" id="{41242E4A-A73D-477F-8820-C22F2F185169}"/>
              </a:ext>
            </a:extLst>
          </p:cNvPr>
          <p:cNvSpPr txBox="1"/>
          <p:nvPr/>
        </p:nvSpPr>
        <p:spPr>
          <a:xfrm>
            <a:off x="5224498" y="3163847"/>
            <a:ext cx="3307942" cy="492443"/>
          </a:xfrm>
          <a:prstGeom prst="rect">
            <a:avLst/>
          </a:prstGeom>
          <a:noFill/>
        </p:spPr>
        <p:txBody>
          <a:bodyPr wrap="square">
            <a:spAutoFit/>
          </a:bodyPr>
          <a:lstStyle/>
          <a:p>
            <a:pPr algn="l"/>
            <a:endParaRPr lang="fr-FR" sz="1200" b="0" i="0" u="none" strike="noStrike" baseline="0" dirty="0">
              <a:solidFill>
                <a:srgbClr val="000000"/>
              </a:solidFill>
              <a:latin typeface="Times New Roman" panose="02020603050405020304" pitchFamily="18" charset="0"/>
            </a:endParaRPr>
          </a:p>
          <a:p>
            <a:r>
              <a:rPr lang="fr-FR" sz="1400" b="1" i="1" u="none" strike="noStrike" baseline="0" dirty="0" err="1">
                <a:solidFill>
                  <a:srgbClr val="FF0000"/>
                </a:solidFill>
                <a:latin typeface="ArialMT"/>
              </a:rPr>
              <a:t>After</a:t>
            </a:r>
            <a:r>
              <a:rPr lang="fr-FR" sz="1400" b="1" i="1" u="none" strike="noStrike" baseline="0" dirty="0">
                <a:solidFill>
                  <a:srgbClr val="FF0000"/>
                </a:solidFill>
                <a:latin typeface="ArialMT"/>
              </a:rPr>
              <a:t> ~2.75 m drift distance </a:t>
            </a:r>
            <a:endParaRPr lang="fr-FR" sz="1400" b="1" i="1" dirty="0">
              <a:solidFill>
                <a:srgbClr val="FF0000"/>
              </a:solidFill>
              <a:latin typeface="ArialMT"/>
            </a:endParaRPr>
          </a:p>
        </p:txBody>
      </p:sp>
    </p:spTree>
    <p:extLst>
      <p:ext uri="{BB962C8B-B14F-4D97-AF65-F5344CB8AC3E}">
        <p14:creationId xmlns:p14="http://schemas.microsoft.com/office/powerpoint/2010/main" val="2704305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FB912B5-1C21-4446-9E95-FDD06608C048}"/>
              </a:ext>
            </a:extLst>
          </p:cNvPr>
          <p:cNvPicPr>
            <a:picLocks noChangeAspect="1"/>
          </p:cNvPicPr>
          <p:nvPr/>
        </p:nvPicPr>
        <p:blipFill>
          <a:blip r:embed="rId2"/>
          <a:stretch>
            <a:fillRect/>
          </a:stretch>
        </p:blipFill>
        <p:spPr>
          <a:xfrm>
            <a:off x="1" y="-7085"/>
            <a:ext cx="9144000" cy="6865085"/>
          </a:xfrm>
          <a:prstGeom prst="rect">
            <a:avLst/>
          </a:prstGeom>
        </p:spPr>
      </p:pic>
      <p:sp>
        <p:nvSpPr>
          <p:cNvPr id="4" name="Rectangle 1027">
            <a:extLst>
              <a:ext uri="{FF2B5EF4-FFF2-40B4-BE49-F238E27FC236}">
                <a16:creationId xmlns:a16="http://schemas.microsoft.com/office/drawing/2014/main" id="{DEA47C2D-1B9B-4A95-B7AE-1C69C7C8F829}"/>
              </a:ext>
            </a:extLst>
          </p:cNvPr>
          <p:cNvSpPr txBox="1">
            <a:spLocks noChangeArrowheads="1"/>
          </p:cNvSpPr>
          <p:nvPr/>
        </p:nvSpPr>
        <p:spPr bwMode="auto">
          <a:xfrm>
            <a:off x="541836" y="-51906"/>
            <a:ext cx="8782692"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Open Question about TPC: Can it Work at the Tera-Z ? </a:t>
            </a:r>
            <a:endParaRPr lang="en-GB" sz="2400" b="1" kern="0" dirty="0">
              <a:solidFill>
                <a:srgbClr val="336699"/>
              </a:solidFill>
              <a:effectLst>
                <a:outerShdw blurRad="38100" dist="38100" dir="2700000">
                  <a:srgbClr val="000000"/>
                </a:outerShdw>
              </a:effectLst>
              <a:latin typeface="ArialMT"/>
            </a:endParaRPr>
          </a:p>
        </p:txBody>
      </p:sp>
      <p:sp>
        <p:nvSpPr>
          <p:cNvPr id="13" name="ZoneTexte 12">
            <a:extLst>
              <a:ext uri="{FF2B5EF4-FFF2-40B4-BE49-F238E27FC236}">
                <a16:creationId xmlns:a16="http://schemas.microsoft.com/office/drawing/2014/main" id="{E034806B-5CB3-4906-AEB6-867EAF698229}"/>
              </a:ext>
            </a:extLst>
          </p:cNvPr>
          <p:cNvSpPr txBox="1"/>
          <p:nvPr/>
        </p:nvSpPr>
        <p:spPr>
          <a:xfrm>
            <a:off x="107504" y="640979"/>
            <a:ext cx="4779208" cy="2261160"/>
          </a:xfrm>
          <a:prstGeom prst="rect">
            <a:avLst/>
          </a:prstGeom>
          <a:noFill/>
          <a:ln w="0">
            <a:noFill/>
          </a:ln>
        </p:spPr>
        <p:txBody>
          <a:bodyPr lIns="90000" tIns="45000" rIns="90000" bIns="45000" anchor="t">
            <a:noAutofit/>
          </a:bodyPr>
          <a:lstStyle/>
          <a:p>
            <a:r>
              <a:rPr lang="en-US" sz="1600" b="1" i="1" strike="noStrike" spc="-1" dirty="0">
                <a:solidFill>
                  <a:srgbClr val="FFFF00"/>
                </a:solidFill>
                <a:latin typeface="Arial"/>
              </a:rPr>
              <a:t>Synchrotron Radiation (SR) @ Tera-Z:</a:t>
            </a:r>
          </a:p>
          <a:p>
            <a:endParaRPr lang="en-US" sz="1400" strike="noStrike" spc="-1" dirty="0">
              <a:solidFill>
                <a:schemeClr val="bg1"/>
              </a:solidFill>
              <a:latin typeface="Arial"/>
            </a:endParaRPr>
          </a:p>
          <a:p>
            <a:r>
              <a:rPr lang="en-US" sz="1400" b="1" i="1" strike="noStrike" spc="-1" dirty="0">
                <a:solidFill>
                  <a:srgbClr val="FFFF00"/>
                </a:solidFill>
                <a:latin typeface="Arial"/>
              </a:rPr>
              <a:t>SR </a:t>
            </a:r>
            <a:r>
              <a:rPr lang="en-US" sz="1400" strike="noStrike" spc="-1" dirty="0">
                <a:solidFill>
                  <a:schemeClr val="bg1"/>
                </a:solidFill>
                <a:latin typeface="Arial"/>
              </a:rPr>
              <a:t>produced when beam particles pass through final quadrupoles off-axis,, </a:t>
            </a:r>
            <a:r>
              <a:rPr lang="en-US" sz="1400" b="1" i="1" strike="noStrike" spc="-1" dirty="0">
                <a:solidFill>
                  <a:srgbClr val="FFFF00"/>
                </a:solidFill>
                <a:latin typeface="Arial"/>
              </a:rPr>
              <a:t>is </a:t>
            </a:r>
            <a:r>
              <a:rPr lang="en-US" sz="1400" b="1" i="1" spc="-1" dirty="0">
                <a:solidFill>
                  <a:srgbClr val="FFFF00"/>
                </a:solidFill>
                <a:latin typeface="Arial"/>
              </a:rPr>
              <a:t>extremely challenging:</a:t>
            </a:r>
          </a:p>
          <a:p>
            <a:r>
              <a:rPr lang="en-US" sz="1400" b="1" i="1" spc="-1" dirty="0">
                <a:solidFill>
                  <a:srgbClr val="FFFF00"/>
                </a:solidFill>
                <a:latin typeface="Arial"/>
              </a:rPr>
              <a:t>   - 3 orders of magnitude higher than </a:t>
            </a:r>
            <a:r>
              <a:rPr lang="en-US" sz="1400" b="1" i="1" spc="-1" dirty="0" err="1">
                <a:solidFill>
                  <a:srgbClr val="FFFF00"/>
                </a:solidFill>
                <a:latin typeface="Arial"/>
              </a:rPr>
              <a:t>Beamstralhung</a:t>
            </a:r>
            <a:r>
              <a:rPr lang="en-US" sz="1400" b="1" i="1" spc="-1" dirty="0">
                <a:solidFill>
                  <a:srgbClr val="FFFF00"/>
                </a:solidFill>
                <a:latin typeface="Arial"/>
              </a:rPr>
              <a:t>, </a:t>
            </a:r>
            <a:br>
              <a:rPr lang="en-US" sz="1400" b="1" i="1" spc="-1" dirty="0">
                <a:solidFill>
                  <a:srgbClr val="FFFF00"/>
                </a:solidFill>
                <a:latin typeface="Arial"/>
              </a:rPr>
            </a:br>
            <a:r>
              <a:rPr lang="en-US" sz="1400" b="1" i="1" spc="-1" dirty="0">
                <a:solidFill>
                  <a:srgbClr val="FFFF00"/>
                </a:solidFill>
                <a:latin typeface="Arial"/>
              </a:rPr>
              <a:t>     also much larger than ALICE TPC</a:t>
            </a:r>
            <a:br>
              <a:rPr lang="en-US" sz="1400" b="1" i="1" spc="-1" dirty="0">
                <a:solidFill>
                  <a:srgbClr val="FFFF00"/>
                </a:solidFill>
                <a:latin typeface="Arial"/>
              </a:rPr>
            </a:br>
            <a:r>
              <a:rPr lang="en-US" sz="1400" b="1" i="1" spc="-1" dirty="0">
                <a:solidFill>
                  <a:schemeClr val="bg1"/>
                </a:solidFill>
                <a:latin typeface="Arial"/>
              </a:rPr>
              <a:t>   - </a:t>
            </a:r>
            <a:r>
              <a:rPr lang="en-US" sz="1400" b="1" i="1" strike="noStrike" spc="-1" dirty="0">
                <a:solidFill>
                  <a:schemeClr val="bg1"/>
                </a:solidFill>
                <a:latin typeface="Arial"/>
              </a:rPr>
              <a:t>Depends on details of still-developing MDI design: </a:t>
            </a:r>
          </a:p>
          <a:p>
            <a:r>
              <a:rPr lang="en-US" sz="1400" b="1" i="1" spc="-1" dirty="0">
                <a:solidFill>
                  <a:schemeClr val="bg1"/>
                </a:solidFill>
                <a:latin typeface="Arial"/>
              </a:rPr>
              <a:t>     </a:t>
            </a:r>
            <a:r>
              <a:rPr lang="en-US" sz="1400" b="1" i="1" strike="noStrike" spc="-1" dirty="0">
                <a:solidFill>
                  <a:schemeClr val="bg1"/>
                </a:solidFill>
                <a:latin typeface="Arial"/>
              </a:rPr>
              <a:t>beam pipe design and material, SR masks, ...</a:t>
            </a:r>
          </a:p>
          <a:p>
            <a:endParaRPr lang="en-US" sz="1400" spc="-1" dirty="0">
              <a:solidFill>
                <a:schemeClr val="bg1"/>
              </a:solidFill>
              <a:latin typeface="Arial"/>
            </a:endParaRPr>
          </a:p>
          <a:p>
            <a:endParaRPr lang="en-US" sz="1400" strike="noStrike" spc="-1" dirty="0">
              <a:solidFill>
                <a:schemeClr val="bg1"/>
              </a:solidFill>
              <a:latin typeface="Arial"/>
            </a:endParaRPr>
          </a:p>
          <a:p>
            <a:pPr marL="285750" indent="-285750">
              <a:buFontTx/>
              <a:buChar char="-"/>
            </a:pPr>
            <a:endParaRPr lang="en-US" sz="1400" b="1" i="1" strike="noStrike" spc="-1" dirty="0">
              <a:solidFill>
                <a:srgbClr val="FFFF00"/>
              </a:solidFill>
              <a:latin typeface="Arial"/>
            </a:endParaRPr>
          </a:p>
          <a:p>
            <a:endParaRPr lang="en-US" sz="1400" strike="noStrike" spc="-1" dirty="0">
              <a:solidFill>
                <a:schemeClr val="bg1"/>
              </a:solidFill>
              <a:latin typeface="Arial"/>
            </a:endParaRPr>
          </a:p>
          <a:p>
            <a:endParaRPr lang="en-US" sz="1400" strike="noStrike" spc="-1" dirty="0">
              <a:solidFill>
                <a:schemeClr val="bg1"/>
              </a:solidFill>
              <a:latin typeface="Arial"/>
            </a:endParaRPr>
          </a:p>
        </p:txBody>
      </p:sp>
      <p:pic>
        <p:nvPicPr>
          <p:cNvPr id="17" name="Image 16">
            <a:extLst>
              <a:ext uri="{FF2B5EF4-FFF2-40B4-BE49-F238E27FC236}">
                <a16:creationId xmlns:a16="http://schemas.microsoft.com/office/drawing/2014/main" id="{BB22EFF5-6087-4317-B358-20D7C960A141}"/>
              </a:ext>
            </a:extLst>
          </p:cNvPr>
          <p:cNvPicPr>
            <a:picLocks noChangeAspect="1"/>
          </p:cNvPicPr>
          <p:nvPr/>
        </p:nvPicPr>
        <p:blipFill>
          <a:blip r:embed="rId3"/>
          <a:stretch>
            <a:fillRect/>
          </a:stretch>
        </p:blipFill>
        <p:spPr>
          <a:xfrm>
            <a:off x="4806084" y="640979"/>
            <a:ext cx="4311041" cy="1639449"/>
          </a:xfrm>
          <a:prstGeom prst="rect">
            <a:avLst/>
          </a:prstGeom>
        </p:spPr>
      </p:pic>
      <p:sp>
        <p:nvSpPr>
          <p:cNvPr id="18" name="TextBox 19">
            <a:extLst>
              <a:ext uri="{FF2B5EF4-FFF2-40B4-BE49-F238E27FC236}">
                <a16:creationId xmlns:a16="http://schemas.microsoft.com/office/drawing/2014/main" id="{54806373-0B7C-4E28-9EA3-3696B103600A}"/>
              </a:ext>
            </a:extLst>
          </p:cNvPr>
          <p:cNvSpPr txBox="1"/>
          <p:nvPr/>
        </p:nvSpPr>
        <p:spPr>
          <a:xfrm>
            <a:off x="6961604" y="836712"/>
            <a:ext cx="2042995" cy="276999"/>
          </a:xfrm>
          <a:prstGeom prst="rect">
            <a:avLst/>
          </a:prstGeom>
          <a:solidFill>
            <a:srgbClr val="006600"/>
          </a:solidFill>
        </p:spPr>
        <p:txBody>
          <a:bodyPr wrap="none" rtlCol="0">
            <a:spAutoFit/>
          </a:bodyPr>
          <a:lstStyle/>
          <a:p>
            <a:pPr algn="ctr"/>
            <a:r>
              <a:rPr lang="en-US" sz="1200" b="1" dirty="0">
                <a:solidFill>
                  <a:schemeClr val="bg1"/>
                </a:solidFill>
                <a:latin typeface="ArialMT"/>
              </a:rPr>
              <a:t>D. Jeans, 2026 FCC Week</a:t>
            </a:r>
          </a:p>
        </p:txBody>
      </p:sp>
      <p:pic>
        <p:nvPicPr>
          <p:cNvPr id="20" name="Image 19">
            <a:extLst>
              <a:ext uri="{FF2B5EF4-FFF2-40B4-BE49-F238E27FC236}">
                <a16:creationId xmlns:a16="http://schemas.microsoft.com/office/drawing/2014/main" id="{C264DCAE-EEA5-4E42-9C2F-28593922770D}"/>
              </a:ext>
            </a:extLst>
          </p:cNvPr>
          <p:cNvPicPr>
            <a:picLocks noChangeAspect="1"/>
          </p:cNvPicPr>
          <p:nvPr/>
        </p:nvPicPr>
        <p:blipFill>
          <a:blip r:embed="rId4"/>
          <a:stretch>
            <a:fillRect/>
          </a:stretch>
        </p:blipFill>
        <p:spPr>
          <a:xfrm>
            <a:off x="5959423" y="2297669"/>
            <a:ext cx="3205842" cy="2139443"/>
          </a:xfrm>
          <a:prstGeom prst="rect">
            <a:avLst/>
          </a:prstGeom>
        </p:spPr>
      </p:pic>
      <p:pic>
        <p:nvPicPr>
          <p:cNvPr id="22" name="Image 21">
            <a:extLst>
              <a:ext uri="{FF2B5EF4-FFF2-40B4-BE49-F238E27FC236}">
                <a16:creationId xmlns:a16="http://schemas.microsoft.com/office/drawing/2014/main" id="{81D5033C-1723-48E7-9DC8-9E2B277D4312}"/>
              </a:ext>
            </a:extLst>
          </p:cNvPr>
          <p:cNvPicPr>
            <a:picLocks noChangeAspect="1"/>
          </p:cNvPicPr>
          <p:nvPr/>
        </p:nvPicPr>
        <p:blipFill>
          <a:blip r:embed="rId5"/>
          <a:stretch>
            <a:fillRect/>
          </a:stretch>
        </p:blipFill>
        <p:spPr>
          <a:xfrm>
            <a:off x="5959422" y="4437112"/>
            <a:ext cx="3153546" cy="2328586"/>
          </a:xfrm>
          <a:prstGeom prst="rect">
            <a:avLst/>
          </a:prstGeom>
        </p:spPr>
      </p:pic>
      <p:pic>
        <p:nvPicPr>
          <p:cNvPr id="24" name="Image 23">
            <a:extLst>
              <a:ext uri="{FF2B5EF4-FFF2-40B4-BE49-F238E27FC236}">
                <a16:creationId xmlns:a16="http://schemas.microsoft.com/office/drawing/2014/main" id="{DF834EF8-B56A-46F4-875B-148DDF532484}"/>
              </a:ext>
            </a:extLst>
          </p:cNvPr>
          <p:cNvPicPr>
            <a:picLocks noChangeAspect="1"/>
          </p:cNvPicPr>
          <p:nvPr/>
        </p:nvPicPr>
        <p:blipFill>
          <a:blip r:embed="rId6"/>
          <a:stretch>
            <a:fillRect/>
          </a:stretch>
        </p:blipFill>
        <p:spPr>
          <a:xfrm>
            <a:off x="3744734" y="2492897"/>
            <a:ext cx="2193424" cy="2328586"/>
          </a:xfrm>
          <a:prstGeom prst="rect">
            <a:avLst/>
          </a:prstGeom>
        </p:spPr>
      </p:pic>
      <p:pic>
        <p:nvPicPr>
          <p:cNvPr id="26" name="Image 25">
            <a:extLst>
              <a:ext uri="{FF2B5EF4-FFF2-40B4-BE49-F238E27FC236}">
                <a16:creationId xmlns:a16="http://schemas.microsoft.com/office/drawing/2014/main" id="{734860CF-FC3F-45B4-8979-88B5F6E64871}"/>
              </a:ext>
            </a:extLst>
          </p:cNvPr>
          <p:cNvPicPr>
            <a:picLocks noChangeAspect="1"/>
          </p:cNvPicPr>
          <p:nvPr/>
        </p:nvPicPr>
        <p:blipFill>
          <a:blip r:embed="rId7"/>
          <a:stretch>
            <a:fillRect/>
          </a:stretch>
        </p:blipFill>
        <p:spPr>
          <a:xfrm>
            <a:off x="107503" y="2477386"/>
            <a:ext cx="3560519" cy="2175750"/>
          </a:xfrm>
          <a:prstGeom prst="rect">
            <a:avLst/>
          </a:prstGeom>
        </p:spPr>
      </p:pic>
      <p:pic>
        <p:nvPicPr>
          <p:cNvPr id="28" name="Image 27">
            <a:extLst>
              <a:ext uri="{FF2B5EF4-FFF2-40B4-BE49-F238E27FC236}">
                <a16:creationId xmlns:a16="http://schemas.microsoft.com/office/drawing/2014/main" id="{4EB6FC5E-B2F1-49AB-8751-3626695C59DB}"/>
              </a:ext>
            </a:extLst>
          </p:cNvPr>
          <p:cNvPicPr>
            <a:picLocks noChangeAspect="1"/>
          </p:cNvPicPr>
          <p:nvPr/>
        </p:nvPicPr>
        <p:blipFill>
          <a:blip r:embed="rId8"/>
          <a:stretch>
            <a:fillRect/>
          </a:stretch>
        </p:blipFill>
        <p:spPr>
          <a:xfrm>
            <a:off x="129359" y="4701309"/>
            <a:ext cx="3560519" cy="2064389"/>
          </a:xfrm>
          <a:prstGeom prst="rect">
            <a:avLst/>
          </a:prstGeom>
        </p:spPr>
      </p:pic>
      <p:sp>
        <p:nvSpPr>
          <p:cNvPr id="29" name="ZoneTexte 28">
            <a:extLst>
              <a:ext uri="{FF2B5EF4-FFF2-40B4-BE49-F238E27FC236}">
                <a16:creationId xmlns:a16="http://schemas.microsoft.com/office/drawing/2014/main" id="{6CD2F224-92FF-4A34-AD49-D5C8F3575EA9}"/>
              </a:ext>
            </a:extLst>
          </p:cNvPr>
          <p:cNvSpPr txBox="1"/>
          <p:nvPr/>
        </p:nvSpPr>
        <p:spPr>
          <a:xfrm>
            <a:off x="371262" y="5070308"/>
            <a:ext cx="3033000" cy="456840"/>
          </a:xfrm>
          <a:prstGeom prst="rect">
            <a:avLst/>
          </a:prstGeom>
          <a:noFill/>
          <a:ln w="0">
            <a:noFill/>
          </a:ln>
        </p:spPr>
        <p:txBody>
          <a:bodyPr lIns="90000" tIns="45000" rIns="90000" bIns="45000" anchor="t">
            <a:noAutofit/>
          </a:bodyPr>
          <a:lstStyle/>
          <a:p>
            <a:pPr algn="ctr"/>
            <a:r>
              <a:rPr lang="en-US" sz="1400" b="1" i="1" strike="noStrike" spc="-1" dirty="0">
                <a:solidFill>
                  <a:srgbClr val="FF0000"/>
                </a:solidFill>
                <a:latin typeface="Arial"/>
              </a:rPr>
              <a:t>TPC hits are induced by </a:t>
            </a:r>
          </a:p>
          <a:p>
            <a:pPr algn="ctr"/>
            <a:r>
              <a:rPr lang="en-US" sz="1400" b="1" i="1" strike="noStrike" spc="-1" dirty="0">
                <a:solidFill>
                  <a:srgbClr val="FF0000"/>
                </a:solidFill>
                <a:latin typeface="Arial"/>
              </a:rPr>
              <a:t>~MeV photons entering TPC</a:t>
            </a:r>
          </a:p>
        </p:txBody>
      </p:sp>
      <p:sp>
        <p:nvSpPr>
          <p:cNvPr id="30" name="ZoneTexte 29">
            <a:extLst>
              <a:ext uri="{FF2B5EF4-FFF2-40B4-BE49-F238E27FC236}">
                <a16:creationId xmlns:a16="http://schemas.microsoft.com/office/drawing/2014/main" id="{03A2CBC3-9309-4428-B6F7-A3EB824E3DCE}"/>
              </a:ext>
            </a:extLst>
          </p:cNvPr>
          <p:cNvSpPr txBox="1"/>
          <p:nvPr/>
        </p:nvSpPr>
        <p:spPr>
          <a:xfrm>
            <a:off x="3707904" y="4886366"/>
            <a:ext cx="2268142" cy="1782994"/>
          </a:xfrm>
          <a:prstGeom prst="rect">
            <a:avLst/>
          </a:prstGeom>
          <a:solidFill>
            <a:srgbClr val="006600"/>
          </a:solidFill>
          <a:ln w="0">
            <a:noFill/>
          </a:ln>
        </p:spPr>
        <p:txBody>
          <a:bodyPr lIns="90000" tIns="45000" rIns="90000" bIns="45000" anchor="t">
            <a:noAutofit/>
          </a:bodyPr>
          <a:lstStyle/>
          <a:p>
            <a:pPr algn="ctr"/>
            <a:r>
              <a:rPr lang="en-US" sz="1400" b="1" i="1" strike="noStrike" spc="-1" dirty="0">
                <a:solidFill>
                  <a:srgbClr val="FFFF00"/>
                </a:solidFill>
                <a:latin typeface="Arial"/>
              </a:rPr>
              <a:t>Must drastically reduce SR:</a:t>
            </a:r>
          </a:p>
          <a:p>
            <a:pPr marL="285750" indent="-285750">
              <a:buFont typeface="Arial" panose="020B0604020202020204" pitchFamily="34" charset="0"/>
              <a:buChar char="•"/>
            </a:pPr>
            <a:r>
              <a:rPr lang="en-US" sz="1400" b="1" i="1" spc="-1" dirty="0">
                <a:solidFill>
                  <a:schemeClr val="bg1"/>
                </a:solidFill>
                <a:latin typeface="Arial"/>
              </a:rPr>
              <a:t>Tighter upstream collimation ?</a:t>
            </a:r>
          </a:p>
          <a:p>
            <a:pPr marL="285750" indent="-285750">
              <a:buFont typeface="Arial" panose="020B0604020202020204" pitchFamily="34" charset="0"/>
              <a:buChar char="•"/>
            </a:pPr>
            <a:r>
              <a:rPr lang="en-US" sz="1400" b="1" i="1" strike="noStrike" spc="-1" dirty="0">
                <a:solidFill>
                  <a:schemeClr val="bg1"/>
                </a:solidFill>
                <a:latin typeface="Arial"/>
              </a:rPr>
              <a:t>Shielding of the magnetic shell ?</a:t>
            </a:r>
          </a:p>
          <a:p>
            <a:pPr marL="285750" indent="-285750">
              <a:buFont typeface="Arial" panose="020B0604020202020204" pitchFamily="34" charset="0"/>
              <a:buChar char="•"/>
            </a:pPr>
            <a:r>
              <a:rPr lang="en-US" sz="1400" b="1" i="1" spc="-1" dirty="0">
                <a:solidFill>
                  <a:schemeClr val="bg1"/>
                </a:solidFill>
                <a:latin typeface="Arial"/>
              </a:rPr>
              <a:t>Beam-pipe material and/or coating ?</a:t>
            </a:r>
            <a:endParaRPr lang="en-US" sz="1400" strike="noStrike" spc="-1" dirty="0">
              <a:solidFill>
                <a:schemeClr val="bg1"/>
              </a:solidFill>
              <a:latin typeface="Arial"/>
            </a:endParaRPr>
          </a:p>
          <a:p>
            <a:endParaRPr lang="en-US" sz="1400" strike="noStrike" spc="-1" dirty="0">
              <a:solidFill>
                <a:schemeClr val="bg1"/>
              </a:solidFill>
              <a:latin typeface="Arial"/>
            </a:endParaRPr>
          </a:p>
        </p:txBody>
      </p:sp>
    </p:spTree>
    <p:extLst>
      <p:ext uri="{BB962C8B-B14F-4D97-AF65-F5344CB8AC3E}">
        <p14:creationId xmlns:p14="http://schemas.microsoft.com/office/powerpoint/2010/main" val="2646306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4035040-0B8B-4BCB-B3DA-64BEB160F52F}"/>
              </a:ext>
            </a:extLst>
          </p:cNvPr>
          <p:cNvPicPr>
            <a:picLocks noChangeAspect="1"/>
          </p:cNvPicPr>
          <p:nvPr/>
        </p:nvPicPr>
        <p:blipFill>
          <a:blip r:embed="rId3"/>
          <a:stretch>
            <a:fillRect/>
          </a:stretch>
        </p:blipFill>
        <p:spPr>
          <a:xfrm>
            <a:off x="1" y="1"/>
            <a:ext cx="9144000" cy="6885384"/>
          </a:xfrm>
          <a:prstGeom prst="rect">
            <a:avLst/>
          </a:prstGeom>
        </p:spPr>
      </p:pic>
      <p:graphicFrame>
        <p:nvGraphicFramePr>
          <p:cNvPr id="4" name="Tableau 3">
            <a:extLst>
              <a:ext uri="{FF2B5EF4-FFF2-40B4-BE49-F238E27FC236}">
                <a16:creationId xmlns:a16="http://schemas.microsoft.com/office/drawing/2014/main" id="{2E38CA2B-83D3-48AF-8D3D-1170B0740C9C}"/>
              </a:ext>
            </a:extLst>
          </p:cNvPr>
          <p:cNvGraphicFramePr>
            <a:graphicFrameLocks noGrp="1"/>
          </p:cNvGraphicFramePr>
          <p:nvPr>
            <p:extLst>
              <p:ext uri="{D42A27DB-BD31-4B8C-83A1-F6EECF244321}">
                <p14:modId xmlns:p14="http://schemas.microsoft.com/office/powerpoint/2010/main" val="3130938310"/>
              </p:ext>
            </p:extLst>
          </p:nvPr>
        </p:nvGraphicFramePr>
        <p:xfrm>
          <a:off x="89248" y="572720"/>
          <a:ext cx="8928992" cy="4779295"/>
        </p:xfrm>
        <a:graphic>
          <a:graphicData uri="http://schemas.openxmlformats.org/drawingml/2006/table">
            <a:tbl>
              <a:tblPr firstRow="1" bandRow="1">
                <a:tableStyleId>{5C22544A-7EE6-4342-B048-85BDC9FD1C3A}</a:tableStyleId>
              </a:tblPr>
              <a:tblGrid>
                <a:gridCol w="1488166">
                  <a:extLst>
                    <a:ext uri="{9D8B030D-6E8A-4147-A177-3AD203B41FA5}">
                      <a16:colId xmlns:a16="http://schemas.microsoft.com/office/drawing/2014/main" val="20000"/>
                    </a:ext>
                  </a:extLst>
                </a:gridCol>
                <a:gridCol w="1350310">
                  <a:extLst>
                    <a:ext uri="{9D8B030D-6E8A-4147-A177-3AD203B41FA5}">
                      <a16:colId xmlns:a16="http://schemas.microsoft.com/office/drawing/2014/main" val="20001"/>
                    </a:ext>
                  </a:extLst>
                </a:gridCol>
                <a:gridCol w="1265979">
                  <a:extLst>
                    <a:ext uri="{9D8B030D-6E8A-4147-A177-3AD203B41FA5}">
                      <a16:colId xmlns:a16="http://schemas.microsoft.com/office/drawing/2014/main" val="20002"/>
                    </a:ext>
                  </a:extLst>
                </a:gridCol>
                <a:gridCol w="1631722">
                  <a:extLst>
                    <a:ext uri="{9D8B030D-6E8A-4147-A177-3AD203B41FA5}">
                      <a16:colId xmlns:a16="http://schemas.microsoft.com/office/drawing/2014/main" val="20003"/>
                    </a:ext>
                  </a:extLst>
                </a:gridCol>
                <a:gridCol w="1748414">
                  <a:extLst>
                    <a:ext uri="{9D8B030D-6E8A-4147-A177-3AD203B41FA5}">
                      <a16:colId xmlns:a16="http://schemas.microsoft.com/office/drawing/2014/main" val="20004"/>
                    </a:ext>
                  </a:extLst>
                </a:gridCol>
                <a:gridCol w="1444401">
                  <a:extLst>
                    <a:ext uri="{9D8B030D-6E8A-4147-A177-3AD203B41FA5}">
                      <a16:colId xmlns:a16="http://schemas.microsoft.com/office/drawing/2014/main" val="20005"/>
                    </a:ext>
                  </a:extLst>
                </a:gridCol>
              </a:tblGrid>
              <a:tr h="730027">
                <a:tc>
                  <a:txBody>
                    <a:bodyPr/>
                    <a:lstStyle/>
                    <a:p>
                      <a:pPr algn="ctr"/>
                      <a:r>
                        <a:rPr lang="en-US" sz="1300" dirty="0">
                          <a:latin typeface="ArialMT"/>
                        </a:rPr>
                        <a:t>Experiment /</a:t>
                      </a:r>
                    </a:p>
                    <a:p>
                      <a:pPr algn="ctr"/>
                      <a:r>
                        <a:rPr lang="en-US" sz="1300" dirty="0">
                          <a:latin typeface="ArialMT"/>
                        </a:rPr>
                        <a:t>Timescale</a:t>
                      </a:r>
                      <a:endParaRPr lang="fr-FR" sz="1300" dirty="0">
                        <a:latin typeface="ArialMT"/>
                      </a:endParaRPr>
                    </a:p>
                  </a:txBody>
                  <a:tcPr/>
                </a:tc>
                <a:tc>
                  <a:txBody>
                    <a:bodyPr/>
                    <a:lstStyle/>
                    <a:p>
                      <a:pPr algn="ctr"/>
                      <a:r>
                        <a:rPr lang="en-US" sz="1300" dirty="0">
                          <a:latin typeface="ArialMT"/>
                        </a:rPr>
                        <a:t>Application</a:t>
                      </a:r>
                    </a:p>
                    <a:p>
                      <a:pPr algn="ctr"/>
                      <a:r>
                        <a:rPr lang="en-US" sz="1300" dirty="0">
                          <a:latin typeface="ArialMT"/>
                        </a:rPr>
                        <a:t>Domain </a:t>
                      </a:r>
                      <a:endParaRPr lang="fr-FR" sz="1300" dirty="0">
                        <a:latin typeface="ArialMT"/>
                      </a:endParaRPr>
                    </a:p>
                  </a:txBody>
                  <a:tcPr/>
                </a:tc>
                <a:tc>
                  <a:txBody>
                    <a:bodyPr/>
                    <a:lstStyle/>
                    <a:p>
                      <a:pPr algn="ctr"/>
                      <a:r>
                        <a:rPr lang="en-US" sz="1300" dirty="0">
                          <a:latin typeface="ArialMT"/>
                        </a:rPr>
                        <a:t>Gas</a:t>
                      </a:r>
                      <a:r>
                        <a:rPr lang="en-US" sz="1300" baseline="0" dirty="0">
                          <a:latin typeface="ArialMT"/>
                        </a:rPr>
                        <a:t> Detector</a:t>
                      </a:r>
                      <a:endParaRPr lang="en-US" sz="1300" dirty="0">
                        <a:latin typeface="ArialMT"/>
                      </a:endParaRPr>
                    </a:p>
                    <a:p>
                      <a:pPr algn="ctr"/>
                      <a:r>
                        <a:rPr lang="en-US" sz="1300" dirty="0">
                          <a:latin typeface="ArialMT"/>
                        </a:rPr>
                        <a:t>Technology /</a:t>
                      </a:r>
                    </a:p>
                    <a:p>
                      <a:pPr algn="ctr"/>
                      <a:r>
                        <a:rPr lang="en-US" sz="1300" dirty="0">
                          <a:latin typeface="ArialMT"/>
                        </a:rPr>
                        <a:t>Gas Mixture</a:t>
                      </a:r>
                      <a:endParaRPr lang="fr-FR" sz="1300" dirty="0">
                        <a:latin typeface="ArialMT"/>
                      </a:endParaRPr>
                    </a:p>
                  </a:txBody>
                  <a:tcPr/>
                </a:tc>
                <a:tc>
                  <a:txBody>
                    <a:bodyPr/>
                    <a:lstStyle/>
                    <a:p>
                      <a:pPr algn="ctr"/>
                      <a:r>
                        <a:rPr lang="en-US" sz="1300" dirty="0">
                          <a:latin typeface="ArialMT"/>
                        </a:rPr>
                        <a:t>Total detector size /</a:t>
                      </a:r>
                      <a:r>
                        <a:rPr lang="en-US" sz="1300" baseline="0" dirty="0">
                          <a:latin typeface="ArialMT"/>
                        </a:rPr>
                        <a:t> S</a:t>
                      </a:r>
                      <a:r>
                        <a:rPr lang="en-US" sz="1300" dirty="0">
                          <a:latin typeface="ArialMT"/>
                        </a:rPr>
                        <a:t>ingle module</a:t>
                      </a:r>
                      <a:r>
                        <a:rPr lang="en-US" sz="1300" baseline="0" dirty="0">
                          <a:latin typeface="ArialMT"/>
                        </a:rPr>
                        <a:t> size</a:t>
                      </a:r>
                      <a:endParaRPr lang="fr-FR" sz="1300" dirty="0">
                        <a:latin typeface="ArialMT"/>
                      </a:endParaRPr>
                    </a:p>
                  </a:txBody>
                  <a:tcPr/>
                </a:tc>
                <a:tc>
                  <a:txBody>
                    <a:bodyPr/>
                    <a:lstStyle/>
                    <a:p>
                      <a:pPr algn="ctr"/>
                      <a:r>
                        <a:rPr lang="en-US" sz="1300" dirty="0">
                          <a:latin typeface="ArialMT"/>
                        </a:rPr>
                        <a:t>Operation</a:t>
                      </a:r>
                      <a:r>
                        <a:rPr lang="en-US" sz="1300" baseline="0" dirty="0">
                          <a:latin typeface="ArialMT"/>
                        </a:rPr>
                        <a:t> Characteristics /</a:t>
                      </a:r>
                    </a:p>
                    <a:p>
                      <a:pPr algn="ctr"/>
                      <a:r>
                        <a:rPr lang="en-US" sz="1300" baseline="0" dirty="0">
                          <a:latin typeface="ArialMT"/>
                        </a:rPr>
                        <a:t>Performance</a:t>
                      </a:r>
                      <a:endParaRPr lang="fr-FR" sz="1300" dirty="0">
                        <a:latin typeface="ArialMT"/>
                      </a:endParaRPr>
                    </a:p>
                  </a:txBody>
                  <a:tcPr/>
                </a:tc>
                <a:tc>
                  <a:txBody>
                    <a:bodyPr/>
                    <a:lstStyle/>
                    <a:p>
                      <a:pPr algn="ctr"/>
                      <a:r>
                        <a:rPr lang="en-US" sz="1300" dirty="0">
                          <a:latin typeface="ArialMT"/>
                        </a:rPr>
                        <a:t>Special Requirements /</a:t>
                      </a:r>
                      <a:br>
                        <a:rPr lang="en-US" sz="1300" dirty="0">
                          <a:latin typeface="ArialMT"/>
                        </a:rPr>
                      </a:br>
                      <a:r>
                        <a:rPr lang="en-US" sz="1300" dirty="0">
                          <a:latin typeface="ArialMT"/>
                        </a:rPr>
                        <a:t>Remarks</a:t>
                      </a:r>
                      <a:endParaRPr lang="fr-FR" sz="1300" dirty="0">
                        <a:latin typeface="ArialMT"/>
                      </a:endParaRPr>
                    </a:p>
                  </a:txBody>
                  <a:tcPr/>
                </a:tc>
                <a:extLst>
                  <a:ext uri="{0D108BD9-81ED-4DB2-BD59-A6C34878D82A}">
                    <a16:rowId xmlns:a16="http://schemas.microsoft.com/office/drawing/2014/main" val="10000"/>
                  </a:ext>
                </a:extLst>
              </a:tr>
              <a:tr h="780648">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ATLAS </a:t>
                      </a: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MUON</a:t>
                      </a:r>
                      <a: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UPGRADE</a:t>
                      </a: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CERN</a:t>
                      </a:r>
                      <a:r>
                        <a:rPr lang="en-US" sz="11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LS2 /</a:t>
                      </a:r>
                      <a:endParaRPr lang="fr-FR" sz="1100" dirty="0">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Endcap: Res.</a:t>
                      </a: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 MM </a:t>
                      </a:r>
                      <a:b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en-US" sz="1100" kern="1200" baseline="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Ar</a:t>
                      </a: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/I C4H10 Co2 (93:5:2)</a:t>
                      </a:r>
                      <a:b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and  </a:t>
                      </a:r>
                      <a:r>
                        <a:rPr lang="en-US" sz="1100" kern="1200" baseline="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sTGC</a:t>
                      </a:r>
                      <a:endParaRPr lang="fr-FR"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Cp2/n-</a:t>
                      </a:r>
                      <a:r>
                        <a:rPr lang="fr-FR" sz="110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pen</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 (55:45)</a:t>
                      </a:r>
                    </a:p>
                  </a:txBody>
                  <a:tcPr marL="66040" marR="66040" marT="9525" marB="0"/>
                </a:tc>
                <a:tc>
                  <a:txBody>
                    <a:bodyPr/>
                    <a:lstStyle/>
                    <a:p>
                      <a:pPr marL="0" marR="0" indent="0" algn="l" defTabSz="914400" rtl="0" eaLnBrk="1" fontAlgn="auto" latinLnBrk="0" hangingPunct="1">
                        <a:lnSpc>
                          <a:spcPct val="114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Endcap</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area: 1200</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lnSpc>
                          <a:spcPct val="114000"/>
                        </a:lnSpc>
                      </a:pPr>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14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(2.2x1.4m</a:t>
                      </a:r>
                      <a:r>
                        <a:rPr lang="en-US" sz="1100" baseline="30000" dirty="0">
                          <a:solidFill>
                            <a:schemeClr val="tx1"/>
                          </a:solidFill>
                          <a:latin typeface="Arial" panose="020B0604020202020204" pitchFamily="34" charset="0"/>
                          <a:cs typeface="Arial" panose="020B0604020202020204" pitchFamily="34" charset="0"/>
                        </a:rPr>
                        <a:t>2 </a:t>
                      </a:r>
                      <a:r>
                        <a:rPr lang="en-US" sz="1100" dirty="0">
                          <a:solidFill>
                            <a:schemeClr val="tx1"/>
                          </a:solidFill>
                          <a:latin typeface="Arial" panose="020B0604020202020204" pitchFamily="34" charset="0"/>
                          <a:cs typeface="Arial" panose="020B0604020202020204" pitchFamily="34" charset="0"/>
                        </a:rPr>
                        <a:t>) ~ 2-3</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:20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&lt;100 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0.5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a:t>
                      </a:r>
                      <a:r>
                        <a:rPr lang="fr-FR"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br>
                        <a:rPr lang="en-US" sz="1100" kern="1200" dirty="0">
                          <a:solidFill>
                            <a:schemeClr val="dk1"/>
                          </a:solidFill>
                          <a:effectLst/>
                          <a:latin typeface="Arial" panose="020B0604020202020204" pitchFamily="34" charset="0"/>
                          <a:ea typeface="+mn-ea"/>
                          <a:cs typeface="Arial" panose="020B0604020202020204" pitchFamily="34" charset="0"/>
                        </a:rPr>
                      </a:br>
                      <a:r>
                        <a:rPr lang="en-US" sz="1100" kern="1200" dirty="0">
                          <a:effectLst/>
                          <a:latin typeface="Arial" panose="020B0604020202020204" pitchFamily="34" charset="0"/>
                          <a:cs typeface="Arial" panose="020B0604020202020204" pitchFamily="34" charset="0"/>
                        </a:rPr>
                        <a:t>Challenging constr. in mechanical precision</a:t>
                      </a:r>
                      <a:endParaRPr lang="fr-FR" sz="11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780648">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ATLAS </a:t>
                      </a: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MUON</a:t>
                      </a:r>
                      <a: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UPGRADE</a:t>
                      </a: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(BIS78 PILOT)</a:t>
                      </a: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CERN</a:t>
                      </a:r>
                      <a:r>
                        <a:rPr lang="en-US" sz="11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LS2 </a:t>
                      </a:r>
                      <a:endParaRPr lang="fr-FR" sz="1100" dirty="0">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outerShdw blurRad="38100" dist="38100" dir="2700000" algn="tl">
                              <a:srgbClr val="000000">
                                <a:alpha val="43000"/>
                              </a:srgbClr>
                            </a:outerShdw>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Part of Inner Barrel: </a:t>
                      </a:r>
                    </a:p>
                    <a:p>
                      <a:pPr algn="ctr">
                        <a:lnSpc>
                          <a:spcPct val="115000"/>
                        </a:lnSpc>
                        <a:spcAft>
                          <a:spcPts val="0"/>
                        </a:spcAft>
                      </a:pP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RPC + </a:t>
                      </a:r>
                      <a:r>
                        <a:rPr lang="en-US" sz="1100" kern="1200" baseline="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sMDT</a:t>
                      </a:r>
                      <a:endPar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endPar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Barrel</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area (3 layers): 140</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 ~</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:1</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7 mm</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300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fb</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a:t>
                      </a:r>
                      <a:r>
                        <a:rPr lang="fr-FR"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br>
                        <a:rPr lang="en-US" sz="1100" kern="1200" dirty="0">
                          <a:solidFill>
                            <a:schemeClr val="dk1"/>
                          </a:solidFill>
                          <a:effectLst/>
                          <a:latin typeface="Arial" panose="020B0604020202020204" pitchFamily="34" charset="0"/>
                          <a:ea typeface="+mn-ea"/>
                          <a:cs typeface="Arial" panose="020B0604020202020204" pitchFamily="34" charset="0"/>
                        </a:rPr>
                      </a:br>
                      <a:r>
                        <a:rPr lang="en-US" sz="1200" b="0" i="0" kern="1200" dirty="0">
                          <a:solidFill>
                            <a:schemeClr val="dk1"/>
                          </a:solidFill>
                          <a:effectLst/>
                          <a:latin typeface="ArialMT"/>
                          <a:ea typeface="+mn-ea"/>
                          <a:cs typeface="+mn-cs"/>
                        </a:rPr>
                        <a:t>9 layers with 2D hit position + time</a:t>
                      </a:r>
                      <a:endParaRPr lang="fr-FR" sz="1200" dirty="0">
                        <a:effectLst/>
                        <a:latin typeface="ArialMT"/>
                        <a:cs typeface="Arial" panose="020B0604020202020204" pitchFamily="34" charset="0"/>
                      </a:endParaRPr>
                    </a:p>
                  </a:txBody>
                  <a:tcPr/>
                </a:tc>
                <a:extLst>
                  <a:ext uri="{0D108BD9-81ED-4DB2-BD59-A6C34878D82A}">
                    <a16:rowId xmlns:a16="http://schemas.microsoft.com/office/drawing/2014/main" val="2398211385"/>
                  </a:ext>
                </a:extLst>
              </a:tr>
              <a:tr h="780648">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ATLAS </a:t>
                      </a: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MUON</a:t>
                      </a:r>
                      <a: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UPGRADE</a:t>
                      </a: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(BI</a:t>
                      </a:r>
                      <a: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PROJECT</a:t>
                      </a: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a:t>
                      </a: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CERN</a:t>
                      </a:r>
                      <a:r>
                        <a:rPr lang="en-US" sz="11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LS3</a:t>
                      </a:r>
                      <a:br>
                        <a:rPr lang="fr-FR" sz="1100" baseline="0" dirty="0">
                          <a:solidFill>
                            <a:schemeClr val="dk1"/>
                          </a:solidFill>
                          <a:effectLst/>
                          <a:latin typeface="Arial" panose="020B0604020202020204" pitchFamily="34" charset="0"/>
                          <a:ea typeface="Times New Roman" panose="02020603050405020304" pitchFamily="18" charset="0"/>
                          <a:cs typeface="Arial" panose="020B0604020202020204" pitchFamily="34" charset="0"/>
                        </a:rPr>
                      </a:br>
                      <a:endParaRPr lang="en-US" sz="11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Inner Barrel: </a:t>
                      </a:r>
                    </a:p>
                    <a:p>
                      <a:pPr algn="ctr">
                        <a:lnSpc>
                          <a:spcPct val="115000"/>
                        </a:lnSpc>
                        <a:spcAft>
                          <a:spcPts val="0"/>
                        </a:spcAft>
                      </a:pP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RPC</a:t>
                      </a:r>
                      <a:endPar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endPar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Barrel</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area: 1400</a:t>
                      </a:r>
                      <a:r>
                        <a:rPr lang="en-US" sz="1100" baseline="0" dirty="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 ~ m</a:t>
                      </a:r>
                      <a:r>
                        <a:rPr lang="en-US" sz="1100" baseline="30000" dirty="0">
                          <a:solidFill>
                            <a:schemeClr val="tx1"/>
                          </a:solidFill>
                          <a:latin typeface="Arial" panose="020B0604020202020204" pitchFamily="34" charset="0"/>
                          <a:cs typeface="Arial" panose="020B0604020202020204" pitchFamily="34" charset="0"/>
                        </a:rPr>
                        <a:t>2</a:t>
                      </a:r>
                    </a:p>
                    <a:p>
                      <a:pPr algn="l"/>
                      <a:endParaRPr lang="en-US" sz="1100" baseline="30000" dirty="0">
                        <a:solidFill>
                          <a:schemeClr val="tx1"/>
                        </a:solidFill>
                        <a:latin typeface="Arial" panose="020B060402020202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:10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( 0.1 x 1) 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 in (</a:t>
                      </a:r>
                      <a:r>
                        <a:rPr lang="en-US" sz="1100" kern="1200" dirty="0">
                          <a:solidFill>
                            <a:srgbClr val="663300"/>
                          </a:solidFill>
                          <a:effectLst/>
                          <a:latin typeface="Symbol" panose="05050102010706020507" pitchFamily="18" charset="2"/>
                          <a:ea typeface="Calibri" panose="020F0502020204030204" pitchFamily="34" charset="0"/>
                          <a:cs typeface="Arial" panose="020B0604020202020204" pitchFamily="34" charset="0"/>
                        </a:rPr>
                        <a:t>h</a:t>
                      </a:r>
                      <a:r>
                        <a:rPr lang="en-US" sz="1100" kern="1200" baseline="0" dirty="0">
                          <a:solidFill>
                            <a:srgbClr val="663300"/>
                          </a:solidFill>
                          <a:effectLst/>
                          <a:latin typeface="Symbol" panose="05050102010706020507" pitchFamily="18" charset="2"/>
                          <a:ea typeface="Calibri" panose="020F0502020204030204" pitchFamily="34" charset="0"/>
                          <a:cs typeface="Arial" panose="020B0604020202020204" pitchFamily="34" charset="0"/>
                        </a:rPr>
                        <a:t> , </a:t>
                      </a:r>
                      <a:r>
                        <a:rPr lang="en-US" sz="1100" kern="1200" dirty="0">
                          <a:solidFill>
                            <a:srgbClr val="663300"/>
                          </a:solidFill>
                          <a:effectLst/>
                          <a:latin typeface="Symbol" panose="05050102010706020507" pitchFamily="18" charset="2"/>
                          <a:ea typeface="Calibri" panose="020F0502020204030204" pitchFamily="34" charset="0"/>
                          <a:cs typeface="Arial" panose="020B0604020202020204" pitchFamily="34" charset="0"/>
                        </a:rPr>
                        <a:t>j</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0.5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3000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fb</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a:t>
                      </a:r>
                      <a:r>
                        <a:rPr lang="fr-FR"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br>
                        <a:rPr lang="en-US" sz="1100" kern="1200" dirty="0">
                          <a:solidFill>
                            <a:schemeClr val="dk1"/>
                          </a:solidFill>
                          <a:effectLst/>
                          <a:latin typeface="Arial" panose="020B0604020202020204" pitchFamily="34" charset="0"/>
                          <a:ea typeface="+mn-ea"/>
                          <a:cs typeface="Arial" panose="020B0604020202020204" pitchFamily="34" charset="0"/>
                        </a:rPr>
                      </a:br>
                      <a:r>
                        <a:rPr lang="en-US" sz="1200" b="0" i="0" kern="1200" dirty="0">
                          <a:solidFill>
                            <a:schemeClr val="dk1"/>
                          </a:solidFill>
                          <a:effectLst/>
                          <a:latin typeface="ArialMT"/>
                          <a:ea typeface="+mn-ea"/>
                          <a:cs typeface="+mn-cs"/>
                        </a:rPr>
                        <a:t>9 layers with 2D hit position + time</a:t>
                      </a:r>
                      <a:endParaRPr lang="fr-FR" sz="1200" dirty="0">
                        <a:effectLst/>
                        <a:latin typeface="ArialMT"/>
                        <a:cs typeface="Arial" panose="020B0604020202020204" pitchFamily="34" charset="0"/>
                      </a:endParaRPr>
                    </a:p>
                  </a:txBody>
                  <a:tcPr/>
                </a:tc>
                <a:extLst>
                  <a:ext uri="{0D108BD9-81ED-4DB2-BD59-A6C34878D82A}">
                    <a16:rowId xmlns:a16="http://schemas.microsoft.com/office/drawing/2014/main" val="2745577145"/>
                  </a:ext>
                </a:extLst>
              </a:tr>
              <a:tr h="768049">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ATLAS</a:t>
                      </a:r>
                      <a:r>
                        <a:rPr lang="en-US" sz="1100" baseline="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 </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MUON</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UPGRADE </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(not approved)</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CERN AFTER LS3</a:t>
                      </a:r>
                      <a:b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br>
                      <a:endPar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p>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(2.7</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≤|h| ≤</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4.0</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a:p>
                      <a:pPr algn="ctr">
                        <a:lnSpc>
                          <a:spcPct val="115000"/>
                        </a:lnSpc>
                        <a:spcAft>
                          <a:spcPts val="0"/>
                        </a:spcAft>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Forward</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region:</a:t>
                      </a:r>
                    </a:p>
                    <a:p>
                      <a:pPr algn="ctr">
                        <a:lnSpc>
                          <a:spcPct val="115000"/>
                        </a:lnSpc>
                        <a:spcAft>
                          <a:spcPts val="0"/>
                        </a:spcAft>
                      </a:pP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Res MM, </a:t>
                      </a:r>
                      <a:r>
                        <a:rPr lang="en-US" sz="1100" baseline="0" dirty="0" err="1">
                          <a:solidFill>
                            <a:srgbClr val="0000CC"/>
                          </a:solidFill>
                          <a:effectLst/>
                          <a:latin typeface="Symbol" panose="05050102010706020507" pitchFamily="18" charset="2"/>
                          <a:ea typeface="MS Mincho" panose="02020609040205080304" pitchFamily="49" charset="-128"/>
                          <a:cs typeface="Arial" panose="020B0604020202020204" pitchFamily="34" charset="0"/>
                        </a:rPr>
                        <a:t>m</a:t>
                      </a:r>
                      <a:r>
                        <a:rPr lang="en-US" sz="1100" baseline="0" dirty="0" err="1">
                          <a:solidFill>
                            <a:srgbClr val="0000CC"/>
                          </a:solidFill>
                          <a:effectLst/>
                          <a:latin typeface="Arial" panose="020B0604020202020204" pitchFamily="34" charset="0"/>
                          <a:ea typeface="MS Mincho" panose="02020609040205080304" pitchFamily="49" charset="-128"/>
                          <a:cs typeface="Arial" panose="020B0604020202020204" pitchFamily="34" charset="0"/>
                        </a:rPr>
                        <a:t>WELL</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a:t>
                      </a:r>
                      <a:r>
                        <a:rPr lang="en-US" sz="1100" baseline="0" dirty="0" err="1">
                          <a:solidFill>
                            <a:srgbClr val="0000CC"/>
                          </a:solidFill>
                          <a:effectLst/>
                          <a:latin typeface="Symbol" panose="05050102010706020507" pitchFamily="18" charset="2"/>
                          <a:ea typeface="MS Mincho" panose="02020609040205080304" pitchFamily="49" charset="-128"/>
                          <a:cs typeface="Arial" panose="020B0604020202020204" pitchFamily="34" charset="0"/>
                        </a:rPr>
                        <a:t>m</a:t>
                      </a:r>
                      <a:r>
                        <a:rPr lang="en-US" sz="1100" baseline="0" dirty="0" err="1">
                          <a:solidFill>
                            <a:srgbClr val="0000CC"/>
                          </a:solidFill>
                          <a:effectLst/>
                          <a:latin typeface="Arial" panose="020B0604020202020204" pitchFamily="34" charset="0"/>
                          <a:ea typeface="MS Mincho" panose="02020609040205080304" pitchFamily="49" charset="-128"/>
                          <a:cs typeface="Arial" panose="020B0604020202020204" pitchFamily="34" charset="0"/>
                        </a:rPr>
                        <a:t>PIC</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5 layers x1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aseline="0" dirty="0">
                          <a:solidFill>
                            <a:schemeClr val="tx1"/>
                          </a:solidFill>
                          <a:latin typeface="Arial" panose="020B0604020202020204" pitchFamily="34" charset="0"/>
                          <a:cs typeface="Arial" panose="020B0604020202020204" pitchFamily="34" charset="0"/>
                        </a:rPr>
                        <a:t> 0.1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 M</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~200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5 ns</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10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Hit rates (given at 25 cm) falls rapidly with the distance from the beam axis. Miniaturization of readout elements.</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0003"/>
                  </a:ext>
                </a:extLst>
              </a:tr>
            </a:tbl>
          </a:graphicData>
        </a:graphic>
      </p:graphicFrame>
      <p:sp>
        <p:nvSpPr>
          <p:cNvPr id="5" name="Rectangle 1027">
            <a:extLst>
              <a:ext uri="{FF2B5EF4-FFF2-40B4-BE49-F238E27FC236}">
                <a16:creationId xmlns:a16="http://schemas.microsoft.com/office/drawing/2014/main" id="{2C9F6AF0-0083-40B8-9EFE-009CE6EE8669}"/>
              </a:ext>
            </a:extLst>
          </p:cNvPr>
          <p:cNvSpPr txBox="1">
            <a:spLocks noChangeArrowheads="1"/>
          </p:cNvSpPr>
          <p:nvPr/>
        </p:nvSpPr>
        <p:spPr bwMode="auto">
          <a:xfrm>
            <a:off x="-36512" y="-99392"/>
            <a:ext cx="9180512"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algn="ctr" fontAlgn="base">
              <a:lnSpc>
                <a:spcPct val="114000"/>
              </a:lnSpc>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Gaseous Detectors @ HL-LHC (ATLAS) Muon Upgrades</a:t>
            </a:r>
            <a:endParaRPr lang="en-GB" sz="2400" b="1" kern="0" dirty="0">
              <a:solidFill>
                <a:srgbClr val="336699"/>
              </a:solidFill>
              <a:effectLst>
                <a:outerShdw blurRad="38100" dist="38100" dir="2700000">
                  <a:srgbClr val="000000"/>
                </a:outerShdw>
              </a:effectLst>
              <a:latin typeface="ArialMT"/>
            </a:endParaRPr>
          </a:p>
        </p:txBody>
      </p:sp>
      <p:pic>
        <p:nvPicPr>
          <p:cNvPr id="6" name="Image 5">
            <a:extLst>
              <a:ext uri="{FF2B5EF4-FFF2-40B4-BE49-F238E27FC236}">
                <a16:creationId xmlns:a16="http://schemas.microsoft.com/office/drawing/2014/main" id="{B43E50F3-DB37-462C-9659-64A4DBC20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19" y="5392090"/>
            <a:ext cx="2307341" cy="1337537"/>
          </a:xfrm>
          <a:prstGeom prst="rect">
            <a:avLst/>
          </a:prstGeom>
        </p:spPr>
      </p:pic>
      <p:pic>
        <p:nvPicPr>
          <p:cNvPr id="7" name="Image 6">
            <a:extLst>
              <a:ext uri="{FF2B5EF4-FFF2-40B4-BE49-F238E27FC236}">
                <a16:creationId xmlns:a16="http://schemas.microsoft.com/office/drawing/2014/main" id="{0385C936-9B22-4944-8943-6B474AC4F8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6130" y="5413640"/>
            <a:ext cx="1968313" cy="1337538"/>
          </a:xfrm>
          <a:prstGeom prst="rect">
            <a:avLst/>
          </a:prstGeom>
        </p:spPr>
      </p:pic>
      <p:pic>
        <p:nvPicPr>
          <p:cNvPr id="9" name="Image 8">
            <a:extLst>
              <a:ext uri="{FF2B5EF4-FFF2-40B4-BE49-F238E27FC236}">
                <a16:creationId xmlns:a16="http://schemas.microsoft.com/office/drawing/2014/main" id="{C27318D4-4A86-4FBC-B596-9480603DDC6B}"/>
              </a:ext>
            </a:extLst>
          </p:cNvPr>
          <p:cNvPicPr>
            <a:picLocks noChangeAspect="1"/>
          </p:cNvPicPr>
          <p:nvPr/>
        </p:nvPicPr>
        <p:blipFill>
          <a:blip r:embed="rId6"/>
          <a:stretch>
            <a:fillRect/>
          </a:stretch>
        </p:blipFill>
        <p:spPr>
          <a:xfrm>
            <a:off x="4619910" y="5421633"/>
            <a:ext cx="1968314" cy="1340086"/>
          </a:xfrm>
          <a:prstGeom prst="rect">
            <a:avLst/>
          </a:prstGeom>
        </p:spPr>
      </p:pic>
      <p:pic>
        <p:nvPicPr>
          <p:cNvPr id="11" name="Image 10">
            <a:extLst>
              <a:ext uri="{FF2B5EF4-FFF2-40B4-BE49-F238E27FC236}">
                <a16:creationId xmlns:a16="http://schemas.microsoft.com/office/drawing/2014/main" id="{FAFD36FE-0829-4FB4-AF19-9ECC68547D11}"/>
              </a:ext>
            </a:extLst>
          </p:cNvPr>
          <p:cNvPicPr>
            <a:picLocks noChangeAspect="1"/>
          </p:cNvPicPr>
          <p:nvPr/>
        </p:nvPicPr>
        <p:blipFill>
          <a:blip r:embed="rId7"/>
          <a:stretch>
            <a:fillRect/>
          </a:stretch>
        </p:blipFill>
        <p:spPr>
          <a:xfrm>
            <a:off x="6660232" y="5366690"/>
            <a:ext cx="2376840" cy="1395029"/>
          </a:xfrm>
          <a:prstGeom prst="rect">
            <a:avLst/>
          </a:prstGeom>
        </p:spPr>
      </p:pic>
    </p:spTree>
    <p:extLst>
      <p:ext uri="{BB962C8B-B14F-4D97-AF65-F5344CB8AC3E}">
        <p14:creationId xmlns:p14="http://schemas.microsoft.com/office/powerpoint/2010/main" val="2721710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849C4C0-2207-4D01-A649-21A6848C2333}"/>
              </a:ext>
            </a:extLst>
          </p:cNvPr>
          <p:cNvPicPr>
            <a:picLocks noChangeAspect="1"/>
          </p:cNvPicPr>
          <p:nvPr/>
        </p:nvPicPr>
        <p:blipFill>
          <a:blip r:embed="rId2"/>
          <a:stretch>
            <a:fillRect/>
          </a:stretch>
        </p:blipFill>
        <p:spPr>
          <a:xfrm>
            <a:off x="0" y="-34700"/>
            <a:ext cx="9144000" cy="6918529"/>
          </a:xfrm>
          <a:prstGeom prst="rect">
            <a:avLst/>
          </a:prstGeom>
        </p:spPr>
      </p:pic>
      <p:graphicFrame>
        <p:nvGraphicFramePr>
          <p:cNvPr id="3" name="Tableau 2">
            <a:extLst>
              <a:ext uri="{FF2B5EF4-FFF2-40B4-BE49-F238E27FC236}">
                <a16:creationId xmlns:a16="http://schemas.microsoft.com/office/drawing/2014/main" id="{F59E28C9-BE8C-4929-ADE5-B255920ECBDB}"/>
              </a:ext>
            </a:extLst>
          </p:cNvPr>
          <p:cNvGraphicFramePr>
            <a:graphicFrameLocks noGrp="1"/>
          </p:cNvGraphicFramePr>
          <p:nvPr>
            <p:extLst>
              <p:ext uri="{D42A27DB-BD31-4B8C-83A1-F6EECF244321}">
                <p14:modId xmlns:p14="http://schemas.microsoft.com/office/powerpoint/2010/main" val="3194454303"/>
              </p:ext>
            </p:extLst>
          </p:nvPr>
        </p:nvGraphicFramePr>
        <p:xfrm>
          <a:off x="107504" y="526001"/>
          <a:ext cx="8946560" cy="6281675"/>
        </p:xfrm>
        <a:graphic>
          <a:graphicData uri="http://schemas.openxmlformats.org/drawingml/2006/table">
            <a:tbl>
              <a:tblPr firstRow="1" bandRow="1">
                <a:tableStyleId>{5C22544A-7EE6-4342-B048-85BDC9FD1C3A}</a:tableStyleId>
              </a:tblPr>
              <a:tblGrid>
                <a:gridCol w="1371080">
                  <a:extLst>
                    <a:ext uri="{9D8B030D-6E8A-4147-A177-3AD203B41FA5}">
                      <a16:colId xmlns:a16="http://schemas.microsoft.com/office/drawing/2014/main" val="20000"/>
                    </a:ext>
                  </a:extLst>
                </a:gridCol>
                <a:gridCol w="1359555">
                  <a:extLst>
                    <a:ext uri="{9D8B030D-6E8A-4147-A177-3AD203B41FA5}">
                      <a16:colId xmlns:a16="http://schemas.microsoft.com/office/drawing/2014/main" val="20001"/>
                    </a:ext>
                  </a:extLst>
                </a:gridCol>
                <a:gridCol w="1221726">
                  <a:extLst>
                    <a:ext uri="{9D8B030D-6E8A-4147-A177-3AD203B41FA5}">
                      <a16:colId xmlns:a16="http://schemas.microsoft.com/office/drawing/2014/main" val="20002"/>
                    </a:ext>
                  </a:extLst>
                </a:gridCol>
                <a:gridCol w="1581058">
                  <a:extLst>
                    <a:ext uri="{9D8B030D-6E8A-4147-A177-3AD203B41FA5}">
                      <a16:colId xmlns:a16="http://schemas.microsoft.com/office/drawing/2014/main" val="20003"/>
                    </a:ext>
                  </a:extLst>
                </a:gridCol>
                <a:gridCol w="1942601">
                  <a:extLst>
                    <a:ext uri="{9D8B030D-6E8A-4147-A177-3AD203B41FA5}">
                      <a16:colId xmlns:a16="http://schemas.microsoft.com/office/drawing/2014/main" val="20004"/>
                    </a:ext>
                  </a:extLst>
                </a:gridCol>
                <a:gridCol w="1470540">
                  <a:extLst>
                    <a:ext uri="{9D8B030D-6E8A-4147-A177-3AD203B41FA5}">
                      <a16:colId xmlns:a16="http://schemas.microsoft.com/office/drawing/2014/main" val="20005"/>
                    </a:ext>
                  </a:extLst>
                </a:gridCol>
              </a:tblGrid>
              <a:tr h="719603">
                <a:tc>
                  <a:txBody>
                    <a:bodyPr/>
                    <a:lstStyle/>
                    <a:p>
                      <a:pPr algn="ctr"/>
                      <a:r>
                        <a:rPr lang="en-US" sz="1300" dirty="0">
                          <a:latin typeface="ArialMT"/>
                        </a:rPr>
                        <a:t>Experiment /</a:t>
                      </a:r>
                    </a:p>
                    <a:p>
                      <a:pPr algn="ctr"/>
                      <a:r>
                        <a:rPr lang="en-US" sz="1300" dirty="0">
                          <a:latin typeface="ArialMT"/>
                        </a:rPr>
                        <a:t>Timescale</a:t>
                      </a:r>
                      <a:endParaRPr lang="fr-FR" sz="1300" dirty="0">
                        <a:latin typeface="ArialMT"/>
                      </a:endParaRPr>
                    </a:p>
                  </a:txBody>
                  <a:tcPr/>
                </a:tc>
                <a:tc>
                  <a:txBody>
                    <a:bodyPr/>
                    <a:lstStyle/>
                    <a:p>
                      <a:pPr algn="ctr"/>
                      <a:r>
                        <a:rPr lang="en-US" sz="1300" dirty="0">
                          <a:latin typeface="ArialMT"/>
                        </a:rPr>
                        <a:t>Application</a:t>
                      </a:r>
                    </a:p>
                    <a:p>
                      <a:pPr algn="ctr"/>
                      <a:r>
                        <a:rPr lang="en-US" sz="1300" dirty="0">
                          <a:latin typeface="ArialMT"/>
                        </a:rPr>
                        <a:t>Domain </a:t>
                      </a:r>
                      <a:endParaRPr lang="fr-FR" sz="1300" dirty="0">
                        <a:latin typeface="ArialMT"/>
                      </a:endParaRPr>
                    </a:p>
                  </a:txBody>
                  <a:tcPr/>
                </a:tc>
                <a:tc>
                  <a:txBody>
                    <a:bodyPr/>
                    <a:lstStyle/>
                    <a:p>
                      <a:pPr algn="ctr"/>
                      <a:r>
                        <a:rPr lang="en-US" sz="1300" dirty="0">
                          <a:latin typeface="ArialMT"/>
                        </a:rPr>
                        <a:t>Gas</a:t>
                      </a:r>
                      <a:r>
                        <a:rPr lang="en-US" sz="1300" baseline="0" dirty="0">
                          <a:latin typeface="ArialMT"/>
                        </a:rPr>
                        <a:t> Detector</a:t>
                      </a:r>
                      <a:endParaRPr lang="en-US" sz="1300" dirty="0">
                        <a:latin typeface="ArialMT"/>
                      </a:endParaRPr>
                    </a:p>
                    <a:p>
                      <a:pPr algn="ctr"/>
                      <a:r>
                        <a:rPr lang="en-US" sz="1300" dirty="0">
                          <a:latin typeface="ArialMT"/>
                        </a:rPr>
                        <a:t>Technology / </a:t>
                      </a:r>
                      <a:br>
                        <a:rPr lang="en-US" sz="1300" dirty="0">
                          <a:latin typeface="ArialMT"/>
                        </a:rPr>
                      </a:br>
                      <a:r>
                        <a:rPr lang="en-US" sz="1300" dirty="0">
                          <a:latin typeface="ArialMT"/>
                        </a:rPr>
                        <a:t>Gas Mixture</a:t>
                      </a:r>
                      <a:endParaRPr lang="fr-FR" sz="1300" dirty="0">
                        <a:latin typeface="ArialMT"/>
                      </a:endParaRPr>
                    </a:p>
                  </a:txBody>
                  <a:tcPr/>
                </a:tc>
                <a:tc>
                  <a:txBody>
                    <a:bodyPr/>
                    <a:lstStyle/>
                    <a:p>
                      <a:pPr algn="ctr"/>
                      <a:r>
                        <a:rPr lang="en-US" sz="1300" dirty="0">
                          <a:latin typeface="ArialMT"/>
                        </a:rPr>
                        <a:t>Total detector size /</a:t>
                      </a:r>
                      <a:r>
                        <a:rPr lang="en-US" sz="1300" baseline="0" dirty="0">
                          <a:latin typeface="ArialMT"/>
                        </a:rPr>
                        <a:t> S</a:t>
                      </a:r>
                      <a:r>
                        <a:rPr lang="en-US" sz="1300" dirty="0">
                          <a:latin typeface="ArialMT"/>
                        </a:rPr>
                        <a:t>ingle module</a:t>
                      </a:r>
                      <a:r>
                        <a:rPr lang="en-US" sz="1300" baseline="0" dirty="0">
                          <a:latin typeface="ArialMT"/>
                        </a:rPr>
                        <a:t> size</a:t>
                      </a:r>
                      <a:endParaRPr lang="fr-FR" sz="1300" dirty="0">
                        <a:latin typeface="ArialMT"/>
                      </a:endParaRPr>
                    </a:p>
                  </a:txBody>
                  <a:tcPr/>
                </a:tc>
                <a:tc>
                  <a:txBody>
                    <a:bodyPr/>
                    <a:lstStyle/>
                    <a:p>
                      <a:pPr algn="ctr"/>
                      <a:r>
                        <a:rPr lang="en-US" sz="1300" dirty="0">
                          <a:latin typeface="ArialMT"/>
                        </a:rPr>
                        <a:t>Operation</a:t>
                      </a:r>
                      <a:r>
                        <a:rPr lang="en-US" sz="1300" baseline="0" dirty="0">
                          <a:latin typeface="ArialMT"/>
                        </a:rPr>
                        <a:t> Characteristics /</a:t>
                      </a:r>
                    </a:p>
                    <a:p>
                      <a:pPr algn="ctr"/>
                      <a:r>
                        <a:rPr lang="en-US" sz="1300" baseline="0" dirty="0">
                          <a:latin typeface="ArialMT"/>
                        </a:rPr>
                        <a:t>Performance</a:t>
                      </a:r>
                      <a:endParaRPr lang="fr-FR" sz="1300" dirty="0">
                        <a:latin typeface="ArialMT"/>
                      </a:endParaRPr>
                    </a:p>
                  </a:txBody>
                  <a:tcPr/>
                </a:tc>
                <a:tc>
                  <a:txBody>
                    <a:bodyPr/>
                    <a:lstStyle/>
                    <a:p>
                      <a:pPr algn="ctr"/>
                      <a:r>
                        <a:rPr lang="en-US" sz="1300" dirty="0">
                          <a:latin typeface="ArialMT"/>
                        </a:rPr>
                        <a:t>Special Requirements /</a:t>
                      </a:r>
                      <a:br>
                        <a:rPr lang="en-US" sz="1300" dirty="0">
                          <a:latin typeface="ArialMT"/>
                        </a:rPr>
                      </a:br>
                      <a:r>
                        <a:rPr lang="en-US" sz="1300" dirty="0">
                          <a:latin typeface="ArialMT"/>
                        </a:rPr>
                        <a:t>Remarks</a:t>
                      </a:r>
                      <a:endParaRPr lang="fr-FR" sz="1300" dirty="0">
                        <a:latin typeface="ArialMT"/>
                      </a:endParaRPr>
                    </a:p>
                  </a:txBody>
                  <a:tcPr/>
                </a:tc>
                <a:extLst>
                  <a:ext uri="{0D108BD9-81ED-4DB2-BD59-A6C34878D82A}">
                    <a16:rowId xmlns:a16="http://schemas.microsoft.com/office/drawing/2014/main" val="10000"/>
                  </a:ext>
                </a:extLst>
              </a:tr>
              <a:tr h="848223">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CMS</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MUON</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UPGRADE </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GE11</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CERN LS2</a:t>
                      </a: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3-GEM</a:t>
                      </a:r>
                    </a:p>
                    <a:p>
                      <a:pPr algn="ctr">
                        <a:lnSpc>
                          <a:spcPct val="115000"/>
                        </a:lnSpc>
                        <a:spcAft>
                          <a:spcPts val="0"/>
                        </a:spcAft>
                      </a:pPr>
                      <a:endPar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p>
                      <a:pPr algn="ctr">
                        <a:lnSpc>
                          <a:spcPct val="115000"/>
                        </a:lnSpc>
                        <a:spcAft>
                          <a:spcPts val="0"/>
                        </a:spcAft>
                      </a:pPr>
                      <a:r>
                        <a:rPr lang="en-US" sz="1100" dirty="0" err="1">
                          <a:solidFill>
                            <a:srgbClr val="0000CC"/>
                          </a:solidFill>
                          <a:effectLst/>
                          <a:latin typeface="Arial" panose="020B0604020202020204" pitchFamily="34" charset="0"/>
                          <a:ea typeface="MS Mincho" panose="02020609040205080304" pitchFamily="49" charset="-128"/>
                          <a:cs typeface="Arial" panose="020B0604020202020204" pitchFamily="34" charset="0"/>
                        </a:rPr>
                        <a:t>Ar</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/CO2 (70:30)</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50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0.3-0.4m</a:t>
                      </a:r>
                      <a:r>
                        <a:rPr lang="en-US" sz="1100" baseline="30000" dirty="0">
                          <a:solidFill>
                            <a:schemeClr val="tx1"/>
                          </a:solidFill>
                          <a:latin typeface="Arial" panose="020B0604020202020204" pitchFamily="34" charset="0"/>
                          <a:cs typeface="Arial" panose="020B0604020202020204" pitchFamily="34" charset="0"/>
                        </a:rPr>
                        <a:t>2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5</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0.6 –1.2mm</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 ns</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0.18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 improved </a:t>
                      </a:r>
                      <a:r>
                        <a:rPr lang="en-US" sz="1100" kern="12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pt</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resolution in trigger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528466540"/>
                  </a:ext>
                </a:extLst>
              </a:tr>
              <a:tr h="914495">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CMS</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MUON</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UPGRADE </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GE21</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CERN LS3</a:t>
                      </a: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3-GEM</a:t>
                      </a:r>
                    </a:p>
                    <a:p>
                      <a:pPr algn="ctr">
                        <a:lnSpc>
                          <a:spcPct val="115000"/>
                        </a:lnSpc>
                        <a:spcAft>
                          <a:spcPts val="0"/>
                        </a:spcAft>
                      </a:pPr>
                      <a:endPar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p>
                      <a:pPr algn="ctr">
                        <a:lnSpc>
                          <a:spcPct val="115000"/>
                        </a:lnSpc>
                        <a:spcAft>
                          <a:spcPts val="0"/>
                        </a:spcAft>
                      </a:pPr>
                      <a:r>
                        <a:rPr lang="en-US" sz="1100" dirty="0" err="1">
                          <a:solidFill>
                            <a:srgbClr val="0000CC"/>
                          </a:solidFill>
                          <a:effectLst/>
                          <a:latin typeface="Arial" panose="020B0604020202020204" pitchFamily="34" charset="0"/>
                          <a:ea typeface="MS Mincho" panose="02020609040205080304" pitchFamily="49" charset="-128"/>
                          <a:cs typeface="Arial" panose="020B0604020202020204" pitchFamily="34" charset="0"/>
                        </a:rPr>
                        <a:t>Ar</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/CO2 (70:30)</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105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0.3-0.4m</a:t>
                      </a:r>
                      <a:r>
                        <a:rPr lang="en-US" sz="1100" baseline="30000" dirty="0">
                          <a:solidFill>
                            <a:schemeClr val="tx1"/>
                          </a:solidFill>
                          <a:latin typeface="Arial" panose="020B0604020202020204" pitchFamily="34" charset="0"/>
                          <a:cs typeface="Arial" panose="020B0604020202020204" pitchFamily="34" charset="0"/>
                        </a:rPr>
                        <a:t>2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1.5</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1.4 –3.0mm</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 ns</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0.09C/cm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 displaced muon triggering</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051060243"/>
                  </a:ext>
                </a:extLst>
              </a:tr>
              <a:tr h="909589">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CMS</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MUON</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UPGRADE </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ME0</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CERN LS3</a:t>
                      </a: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3-GEM</a:t>
                      </a:r>
                    </a:p>
                    <a:p>
                      <a:pPr algn="ctr">
                        <a:lnSpc>
                          <a:spcPct val="115000"/>
                        </a:lnSpc>
                        <a:spcAft>
                          <a:spcPts val="0"/>
                        </a:spcAft>
                      </a:pPr>
                      <a:endPar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p>
                      <a:pPr algn="ctr">
                        <a:lnSpc>
                          <a:spcPct val="115000"/>
                        </a:lnSpc>
                        <a:spcAft>
                          <a:spcPts val="0"/>
                        </a:spcAft>
                      </a:pPr>
                      <a:r>
                        <a:rPr lang="en-US" sz="1100" dirty="0" err="1">
                          <a:solidFill>
                            <a:srgbClr val="0000CC"/>
                          </a:solidFill>
                          <a:effectLst/>
                          <a:latin typeface="Arial" panose="020B0604020202020204" pitchFamily="34" charset="0"/>
                          <a:ea typeface="MS Mincho" panose="02020609040205080304" pitchFamily="49" charset="-128"/>
                          <a:cs typeface="Arial" panose="020B0604020202020204" pitchFamily="34" charset="0"/>
                        </a:rPr>
                        <a:t>Ar</a:t>
                      </a: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/CO2 (70:30)</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65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0.3m</a:t>
                      </a:r>
                      <a:r>
                        <a:rPr lang="en-US" sz="1100" baseline="30000" dirty="0">
                          <a:solidFill>
                            <a:schemeClr val="tx1"/>
                          </a:solidFill>
                          <a:latin typeface="Arial" panose="020B0604020202020204" pitchFamily="34" charset="0"/>
                          <a:cs typeface="Arial" panose="020B0604020202020204" pitchFamily="34" charset="0"/>
                        </a:rPr>
                        <a:t>2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:150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0.6 –1.3mm</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10ns</a:t>
                      </a:r>
                    </a:p>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7.9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Extension of the Muon System in pseudo-rapidity, installation behind HGCAL</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565692520"/>
                  </a:ext>
                </a:extLst>
              </a:tr>
              <a:tr h="751835">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CMS</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MUON</a:t>
                      </a:r>
                      <a: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 UPGRADE</a:t>
                      </a:r>
                      <a:br>
                        <a:rPr lang="en-US" sz="1100" baseline="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RE3.1, RE 4.1</a:t>
                      </a:r>
                      <a:b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br>
                      <a:r>
                        <a:rPr lang="en-US" sz="1100" baseline="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CERN LS3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fr-FR" sz="110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iRPC</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 </a:t>
                      </a: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C2H2F4/iC4H10/SF6 (95.2:4.5:0.3)</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140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2m</a:t>
                      </a:r>
                      <a:r>
                        <a:rPr lang="en-US" sz="1100" baseline="30000" dirty="0">
                          <a:solidFill>
                            <a:schemeClr val="tx1"/>
                          </a:solidFill>
                          <a:latin typeface="Arial" panose="020B0604020202020204" pitchFamily="34" charset="0"/>
                          <a:cs typeface="Arial" panose="020B0604020202020204" pitchFamily="34" charset="0"/>
                        </a:rPr>
                        <a:t>2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2 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~1-2cm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algn="l">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Half of chambers have been installed; remaining during LS3</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extLst>
                  <a:ext uri="{0D108BD9-81ED-4DB2-BD59-A6C34878D82A}">
                    <a16:rowId xmlns:a16="http://schemas.microsoft.com/office/drawing/2014/main" val="2832215607"/>
                  </a:ext>
                </a:extLst>
              </a:tr>
              <a:tr h="848223">
                <a:tc>
                  <a:txBody>
                    <a:bodyPr/>
                    <a:lstStyle/>
                    <a:p>
                      <a:pPr algn="ctr">
                        <a:lnSpc>
                          <a:spcPct val="115000"/>
                        </a:lnSpc>
                        <a:spcAft>
                          <a:spcPts val="1000"/>
                        </a:spcAft>
                      </a:pPr>
                      <a:r>
                        <a:rPr lang="fr-FR" sz="110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LHCb</a:t>
                      </a:r>
                      <a:r>
                        <a:rPr lang="fr-FR" sz="1100" baseline="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MUON UPGRADE</a:t>
                      </a:r>
                    </a:p>
                    <a:p>
                      <a:pPr algn="ctr">
                        <a:lnSpc>
                          <a:spcPct val="115000"/>
                        </a:lnSpc>
                        <a:spcAft>
                          <a:spcPts val="1000"/>
                        </a:spcAft>
                      </a:pP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CERN LS4</a:t>
                      </a:r>
                    </a:p>
                  </a:txBody>
                  <a:tcPr marL="0" marR="0" marT="0"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(particle identification)</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sym typeface="Symbol"/>
                        </a:rPr>
                        <a:t>-</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RWELL /</a:t>
                      </a:r>
                      <a:b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G-RWELL </a:t>
                      </a: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Ar/CO2/CF4</a:t>
                      </a: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(45:15:40)</a:t>
                      </a:r>
                    </a:p>
                  </a:txBody>
                  <a:tcPr marL="66040" marR="66040" marT="7144" marB="0"/>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area: </a:t>
                      </a:r>
                      <a:r>
                        <a:rPr lang="en-US" sz="1100" dirty="0">
                          <a:solidFill>
                            <a:schemeClr val="tx1"/>
                          </a:solidFill>
                          <a:latin typeface="Arial" panose="020B0604020202020204" pitchFamily="34" charset="0"/>
                          <a:cs typeface="Arial" panose="020B0604020202020204" pitchFamily="34" charset="0"/>
                        </a:rPr>
                        <a:t>~</a:t>
                      </a:r>
                      <a:r>
                        <a:rPr lang="en-US" sz="1100" baseline="0" dirty="0">
                          <a:solidFill>
                            <a:schemeClr val="tx1"/>
                          </a:solidFill>
                          <a:latin typeface="Arial" panose="020B0604020202020204" pitchFamily="34" charset="0"/>
                          <a:cs typeface="Arial" panose="020B0604020202020204" pitchFamily="34" charset="0"/>
                        </a:rPr>
                        <a:t> 90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br>
                        <a:rPr lang="en-US" sz="1100" dirty="0">
                          <a:solidFill>
                            <a:schemeClr val="tx1"/>
                          </a:solidFill>
                          <a:latin typeface="Arial" panose="020B0604020202020204" pitchFamily="34" charset="0"/>
                          <a:cs typeface="Arial" panose="020B0604020202020204" pitchFamily="34" charset="0"/>
                        </a:rPr>
                      </a:br>
                      <a:endPar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Single</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unit detector</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from 0,3x0,25 m</a:t>
                      </a:r>
                      <a:r>
                        <a:rPr lang="en-US"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to  0,6 x0,3 m</a:t>
                      </a:r>
                      <a:r>
                        <a:rPr lang="en-US"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66040" marR="66040" marT="7144" marB="0"/>
                </a:tc>
                <a:tc>
                  <a:txBody>
                    <a:bodyPr/>
                    <a:lstStyle/>
                    <a:p>
                      <a:pPr marL="171450" indent="-171450" algn="l">
                        <a:lnSpc>
                          <a:spcPct val="115000"/>
                        </a:lnSpc>
                        <a:spcAft>
                          <a:spcPts val="0"/>
                        </a:spcAft>
                        <a:buFont typeface="Arial" panose="020B0604020202020204" pitchFamily="34" charset="0"/>
                        <a:buChar char="•"/>
                      </a:pPr>
                      <a:r>
                        <a:rPr lang="en-US" sz="1100" b="1"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970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k</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5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3,5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7144"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About 600 detectors</a:t>
                      </a:r>
                    </a:p>
                  </a:txBody>
                  <a:tcPr marT="34290" marB="34290"/>
                </a:tc>
                <a:extLst>
                  <a:ext uri="{0D108BD9-81ED-4DB2-BD59-A6C34878D82A}">
                    <a16:rowId xmlns:a16="http://schemas.microsoft.com/office/drawing/2014/main" val="1177462573"/>
                  </a:ext>
                </a:extLst>
              </a:tr>
              <a:tr h="848223">
                <a:tc>
                  <a:txBody>
                    <a:bodyPr/>
                    <a:lstStyle/>
                    <a:p>
                      <a:pPr algn="ctr">
                        <a:lnSpc>
                          <a:spcPct val="115000"/>
                        </a:lnSpc>
                        <a:spcAft>
                          <a:spcPts val="1000"/>
                        </a:spcAft>
                      </a:pPr>
                      <a:r>
                        <a:rPr lang="fr-FR" sz="110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LHCb</a:t>
                      </a:r>
                      <a:r>
                        <a:rPr lang="fr-FR" sz="1100" baseline="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MUON UPGRADE</a:t>
                      </a:r>
                    </a:p>
                    <a:p>
                      <a:pPr algn="ctr">
                        <a:lnSpc>
                          <a:spcPct val="115000"/>
                        </a:lnSpc>
                        <a:spcAft>
                          <a:spcPts val="1000"/>
                        </a:spcAft>
                      </a:pP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CERN LS4</a:t>
                      </a:r>
                    </a:p>
                  </a:txBody>
                  <a:tcPr marL="0" marR="0" marT="0"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(particle identification)</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sym typeface="Symbol"/>
                        </a:rPr>
                        <a:t>MWPC</a:t>
                      </a:r>
                      <a:endPar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endPar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Gas mixture</a:t>
                      </a: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Ar/CO2/CF4</a:t>
                      </a:r>
                    </a:p>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(38:57:5)</a:t>
                      </a:r>
                    </a:p>
                  </a:txBody>
                  <a:tcPr marL="66040" marR="66040" marT="7144" marB="0"/>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New MWPC (M5R3)</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area: </a:t>
                      </a:r>
                      <a:r>
                        <a:rPr lang="en-US" sz="1100" dirty="0">
                          <a:solidFill>
                            <a:schemeClr val="tx1"/>
                          </a:solidFill>
                          <a:latin typeface="Arial" panose="020B0604020202020204" pitchFamily="34" charset="0"/>
                          <a:cs typeface="Arial" panose="020B0604020202020204" pitchFamily="34" charset="0"/>
                        </a:rPr>
                        <a:t>~</a:t>
                      </a:r>
                      <a:r>
                        <a:rPr lang="en-US" sz="1100" baseline="0" dirty="0">
                          <a:solidFill>
                            <a:schemeClr val="tx1"/>
                          </a:solidFill>
                          <a:latin typeface="Arial" panose="020B0604020202020204" pitchFamily="34" charset="0"/>
                          <a:cs typeface="Arial" panose="020B0604020202020204" pitchFamily="34" charset="0"/>
                        </a:rPr>
                        <a:t>88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endPar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Single</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unit detector 0.46 m</a:t>
                      </a:r>
                      <a:r>
                        <a:rPr lang="en-US"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About 200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7144" marB="0"/>
                </a:tc>
                <a:tc>
                  <a:txBody>
                    <a:bodyPr/>
                    <a:lstStyle/>
                    <a:p>
                      <a:pPr marL="171450" indent="-171450" algn="l">
                        <a:lnSpc>
                          <a:spcPct val="115000"/>
                        </a:lnSpc>
                        <a:spcAft>
                          <a:spcPts val="0"/>
                        </a:spcAft>
                        <a:buFont typeface="Arial" panose="020B0604020202020204" pitchFamily="34" charset="0"/>
                        <a:buChar char="•"/>
                      </a:pPr>
                      <a:r>
                        <a:rPr lang="en-US" sz="1100" b="1"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O(100)</a:t>
                      </a:r>
                      <a:r>
                        <a:rPr lang="en-US" sz="1100" b="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k</a:t>
                      </a:r>
                      <a:r>
                        <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Hz/cm</a:t>
                      </a:r>
                      <a:r>
                        <a:rPr lang="en-US" sz="1100" b="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 </a:t>
                      </a:r>
                      <a:r>
                        <a:rPr lang="en-US" sz="1100" b="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0.7-7 c</a:t>
                      </a:r>
                      <a:r>
                        <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 (1 gap): </a:t>
                      </a:r>
                      <a:r>
                        <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~3.5</a:t>
                      </a:r>
                      <a:r>
                        <a:rPr lang="en-US" sz="1100" b="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ns</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 (4 gaps): </a:t>
                      </a:r>
                      <a:r>
                        <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~6</a:t>
                      </a:r>
                      <a:r>
                        <a:rPr lang="en-US" sz="1100" b="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ns</a:t>
                      </a:r>
                      <a:endPar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 (@50/fb):  </a:t>
                      </a:r>
                      <a:r>
                        <a:rPr lang="en-US" sz="1100" b="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&lt;0.1 C/cm (M2R3)</a:t>
                      </a:r>
                      <a:endParaRPr lang="fr-FR" sz="1100" b="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7144" marB="0"/>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Present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MWPCs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area: </a:t>
                      </a:r>
                      <a:r>
                        <a:rPr lang="en-US" sz="1100" dirty="0">
                          <a:solidFill>
                            <a:schemeClr val="tx1"/>
                          </a:solidFill>
                          <a:latin typeface="Arial" panose="020B0604020202020204" pitchFamily="34" charset="0"/>
                          <a:cs typeface="Arial" panose="020B0604020202020204" pitchFamily="34" charset="0"/>
                        </a:rPr>
                        <a:t>~</a:t>
                      </a:r>
                      <a:r>
                        <a:rPr lang="en-US" sz="1100" baseline="0" dirty="0">
                          <a:solidFill>
                            <a:schemeClr val="tx1"/>
                          </a:solidFill>
                          <a:latin typeface="Arial" panose="020B0604020202020204" pitchFamily="34" charset="0"/>
                          <a:cs typeface="Arial" panose="020B0604020202020204" pitchFamily="34" charset="0"/>
                        </a:rPr>
                        <a:t>1451</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endPar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Single</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unit detector from 0.3 m</a:t>
                      </a:r>
                      <a:r>
                        <a:rPr lang="en-US"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to 0.46 m</a:t>
                      </a:r>
                      <a:r>
                        <a:rPr lang="en-US"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About 4000 gaps</a:t>
                      </a:r>
                    </a:p>
                  </a:txBody>
                  <a:tcPr marT="34290" marB="34290"/>
                </a:tc>
                <a:extLst>
                  <a:ext uri="{0D108BD9-81ED-4DB2-BD59-A6C34878D82A}">
                    <a16:rowId xmlns:a16="http://schemas.microsoft.com/office/drawing/2014/main" val="27212677"/>
                  </a:ext>
                </a:extLst>
              </a:tr>
            </a:tbl>
          </a:graphicData>
        </a:graphic>
      </p:graphicFrame>
      <p:sp>
        <p:nvSpPr>
          <p:cNvPr id="4" name="Rectangle 1027">
            <a:extLst>
              <a:ext uri="{FF2B5EF4-FFF2-40B4-BE49-F238E27FC236}">
                <a16:creationId xmlns:a16="http://schemas.microsoft.com/office/drawing/2014/main" id="{B76AD8E6-A6BB-47EA-9768-0775A6DB1D87}"/>
              </a:ext>
            </a:extLst>
          </p:cNvPr>
          <p:cNvSpPr txBox="1">
            <a:spLocks noChangeArrowheads="1"/>
          </p:cNvSpPr>
          <p:nvPr/>
        </p:nvSpPr>
        <p:spPr bwMode="auto">
          <a:xfrm>
            <a:off x="-36512" y="-99392"/>
            <a:ext cx="9180512"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algn="ctr" fontAlgn="base">
              <a:lnSpc>
                <a:spcPct val="114000"/>
              </a:lnSpc>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Gaseous Detectors @ HL-LHC (CMS &amp; </a:t>
            </a:r>
            <a:r>
              <a:rPr lang="en-GB" sz="2400" b="1" kern="0" dirty="0" err="1">
                <a:solidFill>
                  <a:srgbClr val="FCF933"/>
                </a:solidFill>
                <a:effectLst>
                  <a:outerShdw blurRad="38100" dist="38100" dir="2700000">
                    <a:srgbClr val="000000"/>
                  </a:outerShdw>
                </a:effectLst>
                <a:latin typeface="ArialMT"/>
              </a:rPr>
              <a:t>LHCb</a:t>
            </a:r>
            <a:r>
              <a:rPr lang="en-GB" sz="2400" b="1" kern="0" dirty="0">
                <a:solidFill>
                  <a:srgbClr val="FCF933"/>
                </a:solidFill>
                <a:effectLst>
                  <a:outerShdw blurRad="38100" dist="38100" dir="2700000">
                    <a:srgbClr val="000000"/>
                  </a:outerShdw>
                </a:effectLst>
                <a:latin typeface="ArialMT"/>
              </a:rPr>
              <a:t>) </a:t>
            </a:r>
            <a:r>
              <a:rPr lang="en-GB" sz="2400" b="1" kern="0" dirty="0">
                <a:solidFill>
                  <a:srgbClr val="FCF933"/>
                </a:solidFill>
                <a:effectLst>
                  <a:outerShdw blurRad="38100" dist="38100" dir="2700000" algn="tl">
                    <a:srgbClr val="000000">
                      <a:alpha val="43137"/>
                    </a:srgbClr>
                  </a:outerShdw>
                </a:effectLst>
                <a:latin typeface="ArialMT"/>
              </a:rPr>
              <a:t>Muon Upgrades</a:t>
            </a:r>
            <a:endParaRPr lang="en-GB" sz="2400" b="1" kern="0" dirty="0">
              <a:solidFill>
                <a:srgbClr val="336699"/>
              </a:solidFill>
              <a:effectLst>
                <a:outerShdw blurRad="38100" dist="38100" dir="2700000" algn="tl">
                  <a:srgbClr val="000000">
                    <a:alpha val="43137"/>
                  </a:srgbClr>
                </a:outerShdw>
              </a:effectLst>
              <a:latin typeface="ArialMT"/>
            </a:endParaRPr>
          </a:p>
        </p:txBody>
      </p:sp>
    </p:spTree>
    <p:extLst>
      <p:ext uri="{BB962C8B-B14F-4D97-AF65-F5344CB8AC3E}">
        <p14:creationId xmlns:p14="http://schemas.microsoft.com/office/powerpoint/2010/main" val="335711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5BE52AA-AC2B-49A6-BE86-BA21EFCE8EF3}"/>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4950280D-4ECC-4658-9316-B5487CD16F7A}"/>
              </a:ext>
            </a:extLst>
          </p:cNvPr>
          <p:cNvSpPr txBox="1">
            <a:spLocks noChangeArrowheads="1"/>
          </p:cNvSpPr>
          <p:nvPr/>
        </p:nvSpPr>
        <p:spPr bwMode="auto">
          <a:xfrm>
            <a:off x="611560" y="-65112"/>
            <a:ext cx="828092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Muon Systems at Future Colliders (FCC, </a:t>
            </a:r>
            <a:r>
              <a:rPr lang="en-GB" sz="2400" b="1" kern="0" dirty="0" err="1">
                <a:solidFill>
                  <a:srgbClr val="FCF933"/>
                </a:solidFill>
                <a:effectLst>
                  <a:outerShdw blurRad="38100" dist="38100" dir="2700000">
                    <a:srgbClr val="000000"/>
                  </a:outerShdw>
                </a:effectLst>
                <a:latin typeface="ArialMT"/>
              </a:rPr>
              <a:t>LHeC</a:t>
            </a:r>
            <a:r>
              <a:rPr lang="en-GB" sz="2400" b="1" kern="0" dirty="0">
                <a:solidFill>
                  <a:srgbClr val="FCF933"/>
                </a:solidFill>
                <a:effectLst>
                  <a:outerShdw blurRad="38100" dist="38100" dir="2700000">
                    <a:srgbClr val="000000"/>
                  </a:outerShdw>
                </a:effectLst>
                <a:latin typeface="ArialMT"/>
              </a:rPr>
              <a:t>, Muon)</a:t>
            </a:r>
            <a:endParaRPr lang="en-GB" sz="2400" b="1" kern="0" dirty="0">
              <a:solidFill>
                <a:srgbClr val="336699"/>
              </a:solidFill>
              <a:effectLst>
                <a:outerShdw blurRad="38100" dist="38100" dir="2700000">
                  <a:srgbClr val="000000"/>
                </a:outerShdw>
              </a:effectLst>
              <a:latin typeface="ArialMT"/>
            </a:endParaRPr>
          </a:p>
        </p:txBody>
      </p:sp>
      <p:graphicFrame>
        <p:nvGraphicFramePr>
          <p:cNvPr id="4" name="Tableau 3">
            <a:extLst>
              <a:ext uri="{FF2B5EF4-FFF2-40B4-BE49-F238E27FC236}">
                <a16:creationId xmlns:a16="http://schemas.microsoft.com/office/drawing/2014/main" id="{E1383AF3-1EF6-461E-8407-989E7DDCBA6E}"/>
              </a:ext>
            </a:extLst>
          </p:cNvPr>
          <p:cNvGraphicFramePr>
            <a:graphicFrameLocks noGrp="1"/>
          </p:cNvGraphicFramePr>
          <p:nvPr>
            <p:extLst>
              <p:ext uri="{D42A27DB-BD31-4B8C-83A1-F6EECF244321}">
                <p14:modId xmlns:p14="http://schemas.microsoft.com/office/powerpoint/2010/main" val="4069981475"/>
              </p:ext>
            </p:extLst>
          </p:nvPr>
        </p:nvGraphicFramePr>
        <p:xfrm>
          <a:off x="71500" y="1700808"/>
          <a:ext cx="9000999" cy="5118312"/>
        </p:xfrm>
        <a:graphic>
          <a:graphicData uri="http://schemas.openxmlformats.org/drawingml/2006/table">
            <a:tbl>
              <a:tblPr firstRow="1" bandRow="1">
                <a:tableStyleId>{5C22544A-7EE6-4342-B048-85BDC9FD1C3A}</a:tableStyleId>
              </a:tblPr>
              <a:tblGrid>
                <a:gridCol w="1500167">
                  <a:extLst>
                    <a:ext uri="{9D8B030D-6E8A-4147-A177-3AD203B41FA5}">
                      <a16:colId xmlns:a16="http://schemas.microsoft.com/office/drawing/2014/main" val="20000"/>
                    </a:ext>
                  </a:extLst>
                </a:gridCol>
                <a:gridCol w="1445183">
                  <a:extLst>
                    <a:ext uri="{9D8B030D-6E8A-4147-A177-3AD203B41FA5}">
                      <a16:colId xmlns:a16="http://schemas.microsoft.com/office/drawing/2014/main" val="20001"/>
                    </a:ext>
                  </a:extLst>
                </a:gridCol>
                <a:gridCol w="1375130">
                  <a:extLst>
                    <a:ext uri="{9D8B030D-6E8A-4147-A177-3AD203B41FA5}">
                      <a16:colId xmlns:a16="http://schemas.microsoft.com/office/drawing/2014/main" val="20002"/>
                    </a:ext>
                  </a:extLst>
                </a:gridCol>
                <a:gridCol w="1461956">
                  <a:extLst>
                    <a:ext uri="{9D8B030D-6E8A-4147-A177-3AD203B41FA5}">
                      <a16:colId xmlns:a16="http://schemas.microsoft.com/office/drawing/2014/main" val="20003"/>
                    </a:ext>
                  </a:extLst>
                </a:gridCol>
                <a:gridCol w="1886416">
                  <a:extLst>
                    <a:ext uri="{9D8B030D-6E8A-4147-A177-3AD203B41FA5}">
                      <a16:colId xmlns:a16="http://schemas.microsoft.com/office/drawing/2014/main" val="20004"/>
                    </a:ext>
                  </a:extLst>
                </a:gridCol>
                <a:gridCol w="1332147">
                  <a:extLst>
                    <a:ext uri="{9D8B030D-6E8A-4147-A177-3AD203B41FA5}">
                      <a16:colId xmlns:a16="http://schemas.microsoft.com/office/drawing/2014/main" val="20005"/>
                    </a:ext>
                  </a:extLst>
                </a:gridCol>
              </a:tblGrid>
              <a:tr h="474355">
                <a:tc>
                  <a:txBody>
                    <a:bodyPr/>
                    <a:lstStyle/>
                    <a:p>
                      <a:pPr algn="ctr"/>
                      <a:r>
                        <a:rPr lang="en-US" sz="1300" dirty="0">
                          <a:latin typeface="ArialMT"/>
                        </a:rPr>
                        <a:t>Experiment /</a:t>
                      </a:r>
                    </a:p>
                    <a:p>
                      <a:pPr algn="ctr"/>
                      <a:r>
                        <a:rPr lang="en-US" sz="1300" dirty="0">
                          <a:latin typeface="ArialMT"/>
                        </a:rPr>
                        <a:t>Timescale</a:t>
                      </a:r>
                      <a:endParaRPr lang="fr-FR" sz="1300" dirty="0">
                        <a:latin typeface="ArialMT"/>
                      </a:endParaRPr>
                    </a:p>
                  </a:txBody>
                  <a:tcPr/>
                </a:tc>
                <a:tc>
                  <a:txBody>
                    <a:bodyPr/>
                    <a:lstStyle/>
                    <a:p>
                      <a:pPr algn="ctr"/>
                      <a:r>
                        <a:rPr lang="en-US" sz="1300" dirty="0">
                          <a:latin typeface="ArialMT"/>
                        </a:rPr>
                        <a:t>Application</a:t>
                      </a:r>
                    </a:p>
                    <a:p>
                      <a:pPr algn="ctr"/>
                      <a:r>
                        <a:rPr lang="en-US" sz="1300" dirty="0">
                          <a:latin typeface="ArialMT"/>
                        </a:rPr>
                        <a:t>Domain </a:t>
                      </a:r>
                      <a:endParaRPr lang="fr-FR" sz="1300" dirty="0">
                        <a:latin typeface="ArialMT"/>
                      </a:endParaRPr>
                    </a:p>
                  </a:txBody>
                  <a:tcPr/>
                </a:tc>
                <a:tc>
                  <a:txBody>
                    <a:bodyPr/>
                    <a:lstStyle/>
                    <a:p>
                      <a:pPr algn="ctr"/>
                      <a:r>
                        <a:rPr lang="en-US" sz="1300" dirty="0">
                          <a:latin typeface="ArialMT"/>
                        </a:rPr>
                        <a:t>Gas</a:t>
                      </a:r>
                      <a:r>
                        <a:rPr lang="en-US" sz="1300" baseline="0" dirty="0">
                          <a:latin typeface="ArialMT"/>
                        </a:rPr>
                        <a:t> Detector</a:t>
                      </a:r>
                      <a:endParaRPr lang="en-US" sz="1300" dirty="0">
                        <a:latin typeface="ArialMT"/>
                      </a:endParaRPr>
                    </a:p>
                    <a:p>
                      <a:pPr algn="ctr"/>
                      <a:r>
                        <a:rPr lang="en-US" sz="1300" dirty="0">
                          <a:latin typeface="ArialMT"/>
                        </a:rPr>
                        <a:t>Technology</a:t>
                      </a:r>
                      <a:br>
                        <a:rPr lang="en-US" sz="1300" dirty="0">
                          <a:latin typeface="ArialMT"/>
                        </a:rPr>
                      </a:br>
                      <a:r>
                        <a:rPr lang="en-US" sz="1300" dirty="0">
                          <a:latin typeface="ArialMT"/>
                        </a:rPr>
                        <a:t>/ Gas Mixture</a:t>
                      </a:r>
                    </a:p>
                  </a:txBody>
                  <a:tcPr/>
                </a:tc>
                <a:tc>
                  <a:txBody>
                    <a:bodyPr/>
                    <a:lstStyle/>
                    <a:p>
                      <a:pPr algn="ctr"/>
                      <a:r>
                        <a:rPr lang="en-US" sz="1300" dirty="0">
                          <a:latin typeface="ArialMT"/>
                        </a:rPr>
                        <a:t>Total detector size /</a:t>
                      </a:r>
                      <a:r>
                        <a:rPr lang="en-US" sz="1300" baseline="0" dirty="0">
                          <a:latin typeface="ArialMT"/>
                        </a:rPr>
                        <a:t> S</a:t>
                      </a:r>
                      <a:r>
                        <a:rPr lang="en-US" sz="1300" dirty="0">
                          <a:latin typeface="ArialMT"/>
                        </a:rPr>
                        <a:t>ingle module</a:t>
                      </a:r>
                      <a:r>
                        <a:rPr lang="en-US" sz="1300" baseline="0" dirty="0">
                          <a:latin typeface="ArialMT"/>
                        </a:rPr>
                        <a:t> size</a:t>
                      </a:r>
                      <a:endParaRPr lang="fr-FR" sz="1300" dirty="0">
                        <a:latin typeface="ArialMT"/>
                      </a:endParaRPr>
                    </a:p>
                  </a:txBody>
                  <a:tcPr/>
                </a:tc>
                <a:tc>
                  <a:txBody>
                    <a:bodyPr/>
                    <a:lstStyle/>
                    <a:p>
                      <a:pPr algn="ctr"/>
                      <a:r>
                        <a:rPr lang="en-US" sz="1300" dirty="0">
                          <a:latin typeface="ArialMT"/>
                        </a:rPr>
                        <a:t>Operation</a:t>
                      </a:r>
                      <a:r>
                        <a:rPr lang="en-US" sz="1300" baseline="0" dirty="0">
                          <a:latin typeface="ArialMT"/>
                        </a:rPr>
                        <a:t> Characteristics /</a:t>
                      </a:r>
                    </a:p>
                    <a:p>
                      <a:pPr algn="ctr"/>
                      <a:r>
                        <a:rPr lang="en-US" sz="1300" baseline="0" dirty="0">
                          <a:latin typeface="ArialMT"/>
                        </a:rPr>
                        <a:t>Performance</a:t>
                      </a:r>
                      <a:endParaRPr lang="fr-FR" sz="1300" dirty="0">
                        <a:latin typeface="ArialMT"/>
                      </a:endParaRPr>
                    </a:p>
                  </a:txBody>
                  <a:tcPr/>
                </a:tc>
                <a:tc>
                  <a:txBody>
                    <a:bodyPr/>
                    <a:lstStyle/>
                    <a:p>
                      <a:pPr algn="ctr"/>
                      <a:r>
                        <a:rPr lang="en-US" sz="1300" dirty="0">
                          <a:latin typeface="ArialMT"/>
                        </a:rPr>
                        <a:t>Special Requirements / Remarks</a:t>
                      </a:r>
                      <a:endParaRPr lang="fr-FR" sz="1300" dirty="0">
                        <a:latin typeface="ArialMT"/>
                      </a:endParaRPr>
                    </a:p>
                  </a:txBody>
                  <a:tcPr/>
                </a:tc>
                <a:extLst>
                  <a:ext uri="{0D108BD9-81ED-4DB2-BD59-A6C34878D82A}">
                    <a16:rowId xmlns:a16="http://schemas.microsoft.com/office/drawing/2014/main" val="10000"/>
                  </a:ext>
                </a:extLst>
              </a:tr>
              <a:tr h="780648">
                <a:tc>
                  <a:txBody>
                    <a:bodyPr/>
                    <a:lstStyle/>
                    <a:p>
                      <a:pPr algn="ctr">
                        <a:lnSpc>
                          <a:spcPct val="115000"/>
                        </a:lnSpc>
                        <a:spcAft>
                          <a:spcPts val="1000"/>
                        </a:spcAft>
                      </a:pPr>
                      <a:r>
                        <a:rPr lang="en-US" sz="110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LHeC</a:t>
                      </a:r>
                      <a:r>
                        <a:rPr lang="en-US" sz="1100" baseline="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COLLIDER                               </a:t>
                      </a:r>
                      <a:br>
                        <a:rPr lang="en-US" sz="1100" baseline="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br>
                      <a: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MUON SYSTEM</a:t>
                      </a:r>
                      <a:b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endPar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Electron</a:t>
                      </a:r>
                      <a:r>
                        <a:rPr lang="fr-FR"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 Proton </a:t>
                      </a:r>
                      <a:r>
                        <a:rPr lang="fr-FR" sz="1100" baseline="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Tracking</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RPC / MDT</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 area ~ 400 m</a:t>
                      </a:r>
                      <a:r>
                        <a:rPr lang="fr-FR"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Single unit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detect</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  2-5 m</a:t>
                      </a:r>
                      <a:r>
                        <a:rPr lang="fr-FR" sz="1100" baseline="300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3</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0.4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0.3</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1mm </a:t>
                      </a:r>
                      <a:r>
                        <a:rPr lang="en-US" sz="8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(RPC)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p>
                      <a:pPr marL="171450"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80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 </a:t>
                      </a:r>
                      <a:r>
                        <a:rPr lang="en-US" sz="8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(MDT single tube)</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353887061"/>
                  </a:ext>
                </a:extLst>
              </a:tr>
              <a:tr h="780648">
                <a:tc>
                  <a:txBody>
                    <a:bodyPr/>
                    <a:lstStyle/>
                    <a:p>
                      <a:pPr algn="ctr">
                        <a:lnSpc>
                          <a:spcPct val="115000"/>
                        </a:lnSpc>
                        <a:spcAft>
                          <a:spcPts val="1000"/>
                        </a:spcAft>
                      </a:pP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FCC-</a:t>
                      </a:r>
                      <a:r>
                        <a:rPr lang="fr-FR" sz="110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ee</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PRESHOWER</a:t>
                      </a:r>
                      <a:b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DETECTOR</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 &gt;2040</a:t>
                      </a:r>
                    </a:p>
                  </a:txBody>
                  <a:tcPr marL="0" marR="0" marT="0" marB="0"/>
                </a:tc>
                <a:tc>
                  <a:txBody>
                    <a:bodyPr/>
                    <a:lstStyle/>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Lepton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Tracking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μ</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-RWELL</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 area: 225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(0.5x0.5 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~0.25 m</a:t>
                      </a:r>
                      <a:r>
                        <a:rPr lang="en-US" sz="1100" baseline="30000" dirty="0">
                          <a:solidFill>
                            <a:schemeClr val="tx1"/>
                          </a:solidFill>
                          <a:latin typeface="Arial" panose="020B0604020202020204" pitchFamily="34" charset="0"/>
                          <a:cs typeface="Arial" panose="020B0604020202020204" pitchFamily="34" charset="0"/>
                        </a:rPr>
                        <a:t>2</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Max. rate: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10 kHz/</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res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~60-80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res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5-7 ns</a:t>
                      </a: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 </a:t>
                      </a:r>
                      <a:r>
                        <a:rPr lang="fr-FR" sz="1100" b="0" dirty="0">
                          <a:solidFill>
                            <a:srgbClr val="663300"/>
                          </a:solidFill>
                          <a:effectLst/>
                          <a:latin typeface="Arial" panose="020B0604020202020204" pitchFamily="34" charset="0"/>
                          <a:ea typeface="Calibri" panose="020F0502020204030204" pitchFamily="34" charset="0"/>
                          <a:cs typeface="Arial" panose="020B0604020202020204" pitchFamily="34" charset="0"/>
                        </a:rPr>
                        <a:t>&lt;100 </a:t>
                      </a:r>
                      <a:r>
                        <a:rPr lang="en-US"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endPar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831706300"/>
                  </a:ext>
                </a:extLst>
              </a:tr>
              <a:tr h="780648">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FCC-</a:t>
                      </a:r>
                      <a:r>
                        <a:rPr lang="fr-FR" sz="1100" dirty="0" err="1">
                          <a:solidFill>
                            <a:srgbClr val="FF0000"/>
                          </a:solidFill>
                          <a:effectLst/>
                          <a:latin typeface="Arial" panose="020B0604020202020204" pitchFamily="34" charset="0"/>
                          <a:ea typeface="Calibri" panose="020F0502020204030204" pitchFamily="34" charset="0"/>
                          <a:cs typeface="Arial" panose="020B0604020202020204" pitchFamily="34" charset="0"/>
                        </a:rPr>
                        <a:t>ee</a:t>
                      </a: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MUON</a:t>
                      </a:r>
                      <a:b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SYSTEM</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 &gt;2030</a:t>
                      </a:r>
                    </a:p>
                  </a:txBody>
                  <a:tcPr marL="0" marR="0" marT="0" marB="0"/>
                </a:tc>
                <a:tc>
                  <a:txBody>
                    <a:bodyPr/>
                    <a:lstStyle/>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Lepton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Tracking</a:t>
                      </a: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μ</a:t>
                      </a: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-RWELL</a:t>
                      </a:r>
                      <a:b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b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b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rPr>
                        <a:t>RPC</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Total area: 3000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l"/>
                      <a:br>
                        <a:rPr lang="en-US" sz="1100" dirty="0">
                          <a:solidFill>
                            <a:schemeClr val="tx1"/>
                          </a:solidFill>
                          <a:latin typeface="Arial" panose="020B0604020202020204" pitchFamily="34" charset="0"/>
                          <a:cs typeface="Arial" panose="020B0604020202020204" pitchFamily="34" charset="0"/>
                        </a:rPr>
                      </a:br>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~0.25 m</a:t>
                      </a:r>
                      <a:r>
                        <a:rPr lang="en-US" sz="1100" baseline="30000" dirty="0">
                          <a:solidFill>
                            <a:schemeClr val="tx1"/>
                          </a:solidFill>
                          <a:latin typeface="Arial" panose="020B0604020202020204" pitchFamily="34" charset="0"/>
                          <a:cs typeface="Arial" panose="020B0604020202020204" pitchFamily="34" charset="0"/>
                        </a:rPr>
                        <a:t>2</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Max. rate: </a:t>
                      </a:r>
                      <a:r>
                        <a:rPr lang="fr-FR" sz="1100" b="0" dirty="0">
                          <a:solidFill>
                            <a:srgbClr val="663300"/>
                          </a:solidFill>
                          <a:effectLst/>
                          <a:latin typeface="Arial" panose="020B0604020202020204" pitchFamily="34" charset="0"/>
                          <a:ea typeface="Calibri" panose="020F0502020204030204" pitchFamily="34" charset="0"/>
                          <a:cs typeface="Arial" panose="020B0604020202020204" pitchFamily="34" charset="0"/>
                        </a:rPr>
                        <a:t>&lt;1</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 kHz/</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res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~150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µm</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a:t>
                      </a:r>
                      <a:r>
                        <a:rPr lang="fr-FR" sz="1100" b="1"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res</a:t>
                      </a: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5-7 ns</a:t>
                      </a:r>
                    </a:p>
                    <a:p>
                      <a:pPr marL="171450" indent="-171450" algn="l">
                        <a:lnSpc>
                          <a:spcPct val="115000"/>
                        </a:lnSpc>
                        <a:spcAft>
                          <a:spcPts val="0"/>
                        </a:spcAft>
                        <a:buFont typeface="Arial" panose="020B0604020202020204" pitchFamily="34" charset="0"/>
                        <a:buChar char="•"/>
                      </a:pPr>
                      <a:r>
                        <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 </a:t>
                      </a:r>
                      <a:r>
                        <a:rPr lang="fr-FR" sz="1100" b="0" dirty="0">
                          <a:solidFill>
                            <a:srgbClr val="663300"/>
                          </a:solidFill>
                          <a:effectLst/>
                          <a:latin typeface="Arial" panose="020B0604020202020204" pitchFamily="34" charset="0"/>
                          <a:ea typeface="Calibri" panose="020F0502020204030204" pitchFamily="34" charset="0"/>
                          <a:cs typeface="Arial" panose="020B0604020202020204" pitchFamily="34" charset="0"/>
                        </a:rPr>
                        <a:t>&lt;10 </a:t>
                      </a:r>
                      <a:r>
                        <a:rPr lang="en-US"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endParaRPr lang="fr-FR" sz="1100" b="1"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982365409"/>
                  </a:ext>
                </a:extLst>
              </a:tr>
              <a:tr h="766177">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FCC-</a:t>
                      </a:r>
                      <a:r>
                        <a:rPr lang="en-US" sz="110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hh</a:t>
                      </a:r>
                      <a: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COLLIDER</a:t>
                      </a:r>
                      <a:b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MUON</a:t>
                      </a:r>
                      <a:r>
                        <a:rPr lang="en-US" sz="1100" baseline="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 SYSTEM</a:t>
                      </a: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b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START:</a:t>
                      </a:r>
                      <a:r>
                        <a:rPr lang="en-US" sz="11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&gt; 2050</a:t>
                      </a:r>
                      <a:endParaRPr lang="fr-FR" sz="1100" dirty="0">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a:t>
                      </a:r>
                      <a:r>
                        <a:rPr lang="en-US" sz="1100" kern="12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Collider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outerShdw blurRad="38100" dist="38100" dir="2700000" algn="tl">
                              <a:srgbClr val="000000">
                                <a:alpha val="43000"/>
                              </a:srgbClr>
                            </a:outerShdw>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All</a:t>
                      </a: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 HL-LHC technologies</a:t>
                      </a:r>
                    </a:p>
                    <a:p>
                      <a:pPr algn="ctr">
                        <a:lnSpc>
                          <a:spcPct val="115000"/>
                        </a:lnSpc>
                        <a:spcAft>
                          <a:spcPts val="0"/>
                        </a:spcAft>
                      </a:pP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(MDT, RPC, MPGD, CSC)</a:t>
                      </a:r>
                      <a:endPar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a:t>
                      </a:r>
                      <a:r>
                        <a:rPr lang="en-US" sz="1100">
                          <a:solidFill>
                            <a:schemeClr val="tx1"/>
                          </a:solidFill>
                          <a:latin typeface="Arial" panose="020B0604020202020204" pitchFamily="34" charset="0"/>
                          <a:cs typeface="Arial" panose="020B0604020202020204" pitchFamily="34" charset="0"/>
                        </a:rPr>
                        <a:t>: 3000</a:t>
                      </a:r>
                      <a:r>
                        <a:rPr lang="en-US" sz="1100" baseline="0">
                          <a:solidFill>
                            <a:schemeClr val="tx1"/>
                          </a:solidFill>
                          <a:latin typeface="Arial" panose="020B0604020202020204" pitchFamily="34" charset="0"/>
                          <a:cs typeface="Arial" panose="020B0604020202020204" pitchFamily="34" charset="0"/>
                        </a:rPr>
                        <a:t>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 500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&lt;100 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3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a:t>
                      </a:r>
                      <a:r>
                        <a:rPr lang="fr-FR"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br>
                        <a:rPr lang="en-US" sz="1100" kern="1200" dirty="0">
                          <a:solidFill>
                            <a:schemeClr val="dk1"/>
                          </a:solidFill>
                          <a:effectLst/>
                          <a:latin typeface="Arial" panose="020B0604020202020204" pitchFamily="34" charset="0"/>
                          <a:ea typeface="+mn-ea"/>
                          <a:cs typeface="Arial" panose="020B0604020202020204" pitchFamily="34" charset="0"/>
                        </a:rPr>
                      </a:br>
                      <a:endParaRPr lang="fr-FR" sz="11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780648">
                <a:tc>
                  <a:txBody>
                    <a:bodyPr/>
                    <a:lstStyle/>
                    <a:p>
                      <a:pPr algn="ctr">
                        <a:lnSpc>
                          <a:spcPct val="115000"/>
                        </a:lnSpc>
                        <a:spcAft>
                          <a:spcPts val="1000"/>
                        </a:spcAft>
                      </a:pPr>
                      <a: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t>MUON</a:t>
                      </a:r>
                      <a:r>
                        <a:rPr lang="fr-FR" sz="1100" baseline="0" dirty="0">
                          <a:solidFill>
                            <a:srgbClr val="FF0000"/>
                          </a:solidFill>
                          <a:effectLst/>
                          <a:latin typeface="Arial" panose="020B0604020202020204" pitchFamily="34" charset="0"/>
                          <a:ea typeface="Calibri" panose="020F0502020204030204" pitchFamily="34" charset="0"/>
                          <a:cs typeface="Arial" panose="020B0604020202020204" pitchFamily="34" charset="0"/>
                        </a:rPr>
                        <a:t> COLLIDER</a:t>
                      </a:r>
                      <a:br>
                        <a:rPr lang="fr-FR" sz="1100" dirty="0">
                          <a:solidFill>
                            <a:srgbClr val="FF0000"/>
                          </a:solidFill>
                          <a:effectLst/>
                          <a:latin typeface="Arial" panose="020B0604020202020204" pitchFamily="34" charset="0"/>
                          <a:ea typeface="Calibri" panose="020F0502020204030204" pitchFamily="34" charset="0"/>
                          <a:cs typeface="Arial" panose="020B0604020202020204" pitchFamily="34" charset="0"/>
                        </a:rPr>
                      </a:br>
                      <a:r>
                        <a:rPr lang="en-US" sz="1100" dirty="0">
                          <a:solidFill>
                            <a:srgbClr val="0000CC"/>
                          </a:solidFill>
                          <a:effectLst/>
                          <a:latin typeface="Arial" panose="020B0604020202020204" pitchFamily="34" charset="0"/>
                          <a:ea typeface="Times New Roman" panose="02020603050405020304" pitchFamily="18" charset="0"/>
                          <a:cs typeface="Arial" panose="020B0604020202020204" pitchFamily="34" charset="0"/>
                        </a:rPr>
                        <a:t>MUON SYSTEM</a:t>
                      </a:r>
                    </a:p>
                    <a:p>
                      <a:pPr algn="ctr">
                        <a:lnSpc>
                          <a:spcPct val="115000"/>
                        </a:lnSpc>
                        <a:spcAft>
                          <a:spcPts val="1000"/>
                        </a:spcAft>
                      </a:pPr>
                      <a:r>
                        <a:rPr lang="en-US"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START:</a:t>
                      </a:r>
                      <a:r>
                        <a:rPr lang="en-US" sz="1100"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 &gt; 2050</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rPr>
                        <a:t>Muon </a:t>
                      </a:r>
                      <a:r>
                        <a:rPr lang="fr-FR" sz="1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Collider</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 RPC or</a:t>
                      </a:r>
                      <a:b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new </a:t>
                      </a:r>
                      <a:r>
                        <a:rPr lang="fr-FR" sz="1100" baseline="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generation</a:t>
                      </a:r>
                      <a: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 </a:t>
                      </a:r>
                      <a:r>
                        <a:rPr lang="fr-FR" sz="1100" baseline="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fast</a:t>
                      </a:r>
                      <a:r>
                        <a:rPr lang="fr-FR" sz="11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 Timing MPGD</a:t>
                      </a:r>
                      <a:endPar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3500</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0.3-0.4m</a:t>
                      </a:r>
                      <a:r>
                        <a:rPr lang="en-US" sz="1100" baseline="30000" dirty="0">
                          <a:solidFill>
                            <a:schemeClr val="tx1"/>
                          </a:solidFill>
                          <a:latin typeface="Arial" panose="020B0604020202020204" pitchFamily="34" charset="0"/>
                          <a:cs typeface="Arial" panose="020B0604020202020204" pitchFamily="34" charset="0"/>
                        </a:rPr>
                        <a:t>2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&lt;100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10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&lt;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Redundant tracking and triggering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798874589"/>
                  </a:ext>
                </a:extLst>
              </a:tr>
            </a:tbl>
          </a:graphicData>
        </a:graphic>
      </p:graphicFrame>
      <p:sp>
        <p:nvSpPr>
          <p:cNvPr id="5" name="Rectangle 4">
            <a:extLst>
              <a:ext uri="{FF2B5EF4-FFF2-40B4-BE49-F238E27FC236}">
                <a16:creationId xmlns:a16="http://schemas.microsoft.com/office/drawing/2014/main" id="{21B98680-DF23-4321-985B-2BD39551C57B}"/>
              </a:ext>
            </a:extLst>
          </p:cNvPr>
          <p:cNvSpPr/>
          <p:nvPr/>
        </p:nvSpPr>
        <p:spPr>
          <a:xfrm>
            <a:off x="179512" y="476672"/>
            <a:ext cx="8712968" cy="1169551"/>
          </a:xfrm>
          <a:prstGeom prst="rect">
            <a:avLst/>
          </a:prstGeom>
        </p:spPr>
        <p:txBody>
          <a:bodyPr wrap="square">
            <a:spAutoFit/>
          </a:bodyPr>
          <a:lstStyle/>
          <a:p>
            <a:r>
              <a:rPr lang="en-GB" sz="1400" b="1" i="1" dirty="0">
                <a:solidFill>
                  <a:srgbClr val="FFFF00"/>
                </a:solidFill>
                <a:latin typeface="Arial" panose="020B0604020202020204" pitchFamily="34" charset="0"/>
                <a:cs typeface="Arial" panose="020B0604020202020204" pitchFamily="34" charset="0"/>
              </a:rPr>
              <a:t>HL-LHC Muon Systems </a:t>
            </a:r>
            <a:r>
              <a:rPr lang="en-GB" sz="1400" b="1" i="1" dirty="0">
                <a:solidFill>
                  <a:schemeClr val="bg1"/>
                </a:solidFill>
                <a:latin typeface="Arial" panose="020B0604020202020204" pitchFamily="34" charset="0"/>
                <a:cs typeface="Arial" panose="020B0604020202020204" pitchFamily="34" charset="0"/>
              </a:rPr>
              <a:t>works (mostly) for future colliders:</a:t>
            </a:r>
            <a:endParaRPr lang="en-GB" sz="1400"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b="1" i="1" dirty="0">
                <a:solidFill>
                  <a:srgbClr val="FFFF00"/>
                </a:solidFill>
                <a:latin typeface="Arial" panose="020B0604020202020204" pitchFamily="34" charset="0"/>
                <a:cs typeface="Arial" panose="020B0604020202020204" pitchFamily="34" charset="0"/>
              </a:rPr>
              <a:t>Linear Colliders (ILC/CLIC): </a:t>
            </a:r>
            <a:r>
              <a:rPr lang="en-GB" sz="1400" b="1" i="1" dirty="0">
                <a:solidFill>
                  <a:schemeClr val="bg1"/>
                </a:solidFill>
                <a:latin typeface="Arial" panose="020B0604020202020204" pitchFamily="34" charset="0"/>
                <a:cs typeface="Arial" panose="020B0604020202020204" pitchFamily="34" charset="0"/>
              </a:rPr>
              <a:t>no challenges , same technology can be used for HCAL (RPC, MPGD)</a:t>
            </a:r>
          </a:p>
          <a:p>
            <a:pPr marL="285750" indent="-285750">
              <a:buFont typeface="Arial" panose="020B0604020202020204" pitchFamily="34" charset="0"/>
              <a:buChar char="•"/>
            </a:pPr>
            <a:r>
              <a:rPr lang="en-GB" sz="1400" b="1" i="1" dirty="0" err="1">
                <a:solidFill>
                  <a:srgbClr val="FFFF00"/>
                </a:solidFill>
                <a:latin typeface="Arial" panose="020B0604020202020204" pitchFamily="34" charset="0"/>
                <a:cs typeface="Arial" panose="020B0604020202020204" pitchFamily="34" charset="0"/>
              </a:rPr>
              <a:t>LHeC</a:t>
            </a:r>
            <a:r>
              <a:rPr lang="en-GB" sz="1400" b="1" i="1" dirty="0">
                <a:solidFill>
                  <a:srgbClr val="FFFF00"/>
                </a:solidFill>
                <a:latin typeface="Arial" panose="020B0604020202020204" pitchFamily="34" charset="0"/>
                <a:cs typeface="Arial" panose="020B0604020202020204" pitchFamily="34" charset="0"/>
              </a:rPr>
              <a:t>:</a:t>
            </a:r>
            <a:r>
              <a:rPr lang="en-GB" sz="1400" b="1" i="1" dirty="0">
                <a:solidFill>
                  <a:schemeClr val="bg1"/>
                </a:solidFill>
                <a:latin typeface="Arial" panose="020B0604020202020204" pitchFamily="34" charset="0"/>
                <a:cs typeface="Arial" panose="020B0604020202020204" pitchFamily="34" charset="0"/>
              </a:rPr>
              <a:t> CDR uses design similar to ATLAS Phase 2;  barrel – 2ns generation RPC &amp; small MDT)</a:t>
            </a:r>
            <a:endParaRPr lang="en-GB" sz="1400"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b="1" i="1" dirty="0">
                <a:solidFill>
                  <a:srgbClr val="FFFF00"/>
                </a:solidFill>
                <a:latin typeface="Arial" panose="020B0604020202020204" pitchFamily="34" charset="0"/>
                <a:cs typeface="Arial" panose="020B0604020202020204" pitchFamily="34" charset="0"/>
              </a:rPr>
              <a:t>Muon Collider: </a:t>
            </a:r>
            <a:r>
              <a:rPr lang="en-GB" sz="1400" b="1" i="1" dirty="0">
                <a:solidFill>
                  <a:schemeClr val="bg1"/>
                </a:solidFill>
                <a:latin typeface="Arial" panose="020B0604020202020204" pitchFamily="34" charset="0"/>
                <a:cs typeface="Arial" panose="020B0604020202020204" pitchFamily="34" charset="0"/>
              </a:rPr>
              <a:t>based on CLIC &amp; </a:t>
            </a:r>
            <a:r>
              <a:rPr lang="en-GB" sz="1400" b="1" i="1" dirty="0" err="1">
                <a:solidFill>
                  <a:schemeClr val="bg1"/>
                </a:solidFill>
                <a:latin typeface="Arial" panose="020B0604020202020204" pitchFamily="34" charset="0"/>
                <a:cs typeface="Arial" panose="020B0604020202020204" pitchFamily="34" charset="0"/>
              </a:rPr>
              <a:t>ps</a:t>
            </a:r>
            <a:r>
              <a:rPr lang="en-GB" sz="1400" b="1" i="1" dirty="0">
                <a:solidFill>
                  <a:schemeClr val="bg1"/>
                </a:solidFill>
                <a:latin typeface="Arial" panose="020B0604020202020204" pitchFamily="34" charset="0"/>
                <a:cs typeface="Arial" panose="020B0604020202020204" pitchFamily="34" charset="0"/>
              </a:rPr>
              <a:t>-timing detectors to reject BIB background</a:t>
            </a:r>
          </a:p>
          <a:p>
            <a:pPr marL="285750" indent="-285750">
              <a:buFont typeface="Arial" panose="020B0604020202020204" pitchFamily="34" charset="0"/>
              <a:buChar char="•"/>
            </a:pPr>
            <a:r>
              <a:rPr lang="en-US" sz="1400" b="1" i="1" dirty="0">
                <a:solidFill>
                  <a:srgbClr val="FFFF00"/>
                </a:solidFill>
                <a:latin typeface="Arial" panose="020B0604020202020204" pitchFamily="34" charset="0"/>
                <a:cs typeface="Arial" panose="020B0604020202020204" pitchFamily="34" charset="0"/>
              </a:rPr>
              <a:t>FCC-</a:t>
            </a:r>
            <a:r>
              <a:rPr lang="en-US" sz="1400" b="1" i="1" dirty="0" err="1">
                <a:solidFill>
                  <a:srgbClr val="FFFF00"/>
                </a:solidFill>
                <a:latin typeface="Arial" panose="020B0604020202020204" pitchFamily="34" charset="0"/>
                <a:cs typeface="Arial" panose="020B0604020202020204" pitchFamily="34" charset="0"/>
              </a:rPr>
              <a:t>hh</a:t>
            </a:r>
            <a:r>
              <a:rPr lang="en-US" sz="1400" b="1" i="1" dirty="0">
                <a:solidFill>
                  <a:srgbClr val="FFFF00"/>
                </a:solidFill>
                <a:latin typeface="Arial" panose="020B0604020202020204" pitchFamily="34" charset="0"/>
                <a:cs typeface="Arial" panose="020B0604020202020204" pitchFamily="34" charset="0"/>
              </a:rPr>
              <a:t>: </a:t>
            </a:r>
            <a:r>
              <a:rPr lang="en-US" sz="1400" b="1" i="1" dirty="0">
                <a:solidFill>
                  <a:schemeClr val="bg1"/>
                </a:solidFill>
                <a:latin typeface="Arial" panose="020B0604020202020204" pitchFamily="34" charset="0"/>
                <a:cs typeface="Arial" panose="020B0604020202020204" pitchFamily="34" charset="0"/>
              </a:rPr>
              <a:t>Rad-hard design and hydrocarbon-free mixtures needed for the very forward region </a:t>
            </a:r>
            <a:endParaRPr lang="en-GB" sz="1400" b="1"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0456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783D853-A1EF-4326-BE45-A166336E0A0A}"/>
              </a:ext>
            </a:extLst>
          </p:cNvPr>
          <p:cNvPicPr>
            <a:picLocks noChangeAspect="1"/>
          </p:cNvPicPr>
          <p:nvPr/>
        </p:nvPicPr>
        <p:blipFill>
          <a:blip r:embed="rId2"/>
          <a:stretch>
            <a:fillRect/>
          </a:stretch>
        </p:blipFill>
        <p:spPr>
          <a:xfrm>
            <a:off x="1" y="0"/>
            <a:ext cx="9144000" cy="6865085"/>
          </a:xfrm>
          <a:prstGeom prst="rect">
            <a:avLst/>
          </a:prstGeom>
        </p:spPr>
      </p:pic>
      <p:sp>
        <p:nvSpPr>
          <p:cNvPr id="4" name="Rectangle 1027">
            <a:extLst>
              <a:ext uri="{FF2B5EF4-FFF2-40B4-BE49-F238E27FC236}">
                <a16:creationId xmlns:a16="http://schemas.microsoft.com/office/drawing/2014/main" id="{2E284445-6FA5-45B4-9E06-A7A2C58857A8}"/>
              </a:ext>
            </a:extLst>
          </p:cNvPr>
          <p:cNvSpPr txBox="1">
            <a:spLocks noChangeArrowheads="1"/>
          </p:cNvSpPr>
          <p:nvPr/>
        </p:nvSpPr>
        <p:spPr bwMode="auto">
          <a:xfrm>
            <a:off x="1727675" y="-73832"/>
            <a:ext cx="6804266"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Muon System for the FCC-</a:t>
            </a:r>
            <a:r>
              <a:rPr lang="en-GB" sz="2400" b="1" kern="0" dirty="0" err="1">
                <a:solidFill>
                  <a:srgbClr val="FCF933"/>
                </a:solidFill>
                <a:effectLst>
                  <a:outerShdw blurRad="38100" dist="38100" dir="2700000">
                    <a:srgbClr val="000000"/>
                  </a:outerShdw>
                </a:effectLst>
                <a:latin typeface="ArialMT"/>
              </a:rPr>
              <a:t>hh</a:t>
            </a:r>
            <a:r>
              <a:rPr lang="en-GB" sz="2400" b="1" kern="0" dirty="0">
                <a:solidFill>
                  <a:srgbClr val="FCF933"/>
                </a:solidFill>
                <a:effectLst>
                  <a:outerShdw blurRad="38100" dist="38100" dir="2700000">
                    <a:srgbClr val="000000"/>
                  </a:outerShdw>
                </a:effectLst>
                <a:latin typeface="ArialMT"/>
              </a:rPr>
              <a:t> Collider</a:t>
            </a:r>
            <a:endParaRPr lang="en-GB" sz="2400" b="1" kern="0" dirty="0">
              <a:solidFill>
                <a:srgbClr val="336699"/>
              </a:solidFill>
              <a:effectLst>
                <a:outerShdw blurRad="38100" dist="38100" dir="2700000">
                  <a:srgbClr val="000000"/>
                </a:outerShdw>
              </a:effectLst>
              <a:latin typeface="ArialMT"/>
            </a:endParaRPr>
          </a:p>
        </p:txBody>
      </p:sp>
      <p:pic>
        <p:nvPicPr>
          <p:cNvPr id="5" name="Picture 1">
            <a:extLst>
              <a:ext uri="{FF2B5EF4-FFF2-40B4-BE49-F238E27FC236}">
                <a16:creationId xmlns:a16="http://schemas.microsoft.com/office/drawing/2014/main" id="{8DD4B3EF-505C-4DE7-AD76-9765990134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268760"/>
            <a:ext cx="3888432" cy="1974069"/>
          </a:xfrm>
          <a:prstGeom prst="rect">
            <a:avLst/>
          </a:prstGeom>
        </p:spPr>
      </p:pic>
      <p:sp>
        <p:nvSpPr>
          <p:cNvPr id="6" name="Rectangle 5">
            <a:extLst>
              <a:ext uri="{FF2B5EF4-FFF2-40B4-BE49-F238E27FC236}">
                <a16:creationId xmlns:a16="http://schemas.microsoft.com/office/drawing/2014/main" id="{45B778FB-FB13-4236-BD38-213E673D1954}"/>
              </a:ext>
            </a:extLst>
          </p:cNvPr>
          <p:cNvSpPr/>
          <p:nvPr/>
        </p:nvSpPr>
        <p:spPr>
          <a:xfrm>
            <a:off x="179512" y="548680"/>
            <a:ext cx="4572000" cy="646331"/>
          </a:xfrm>
          <a:prstGeom prst="rect">
            <a:avLst/>
          </a:prstGeom>
        </p:spPr>
        <p:txBody>
          <a:bodyPr>
            <a:spAutoFit/>
          </a:bodyPr>
          <a:lstStyle/>
          <a:p>
            <a:r>
              <a:rPr lang="en-GB" sz="1200" b="1" dirty="0">
                <a:solidFill>
                  <a:schemeClr val="bg1"/>
                </a:solidFill>
                <a:latin typeface="Arial" panose="020B0604020202020204" pitchFamily="34" charset="0"/>
                <a:cs typeface="Arial" panose="020B0604020202020204" pitchFamily="34" charset="0"/>
              </a:rPr>
              <a:t>Barrel Muon system (2 layers) : 2000 m</a:t>
            </a:r>
            <a:r>
              <a:rPr lang="en-GB" sz="1200" b="1" baseline="30000" dirty="0">
                <a:solidFill>
                  <a:schemeClr val="bg1"/>
                </a:solidFill>
                <a:latin typeface="Arial" panose="020B0604020202020204" pitchFamily="34" charset="0"/>
                <a:cs typeface="Arial" panose="020B0604020202020204" pitchFamily="34" charset="0"/>
              </a:rPr>
              <a:t>2 </a:t>
            </a:r>
            <a:r>
              <a:rPr lang="en-GB" sz="1200" b="1" dirty="0">
                <a:solidFill>
                  <a:schemeClr val="bg1"/>
                </a:solidFill>
                <a:latin typeface="Arial" panose="020B0604020202020204" pitchFamily="34" charset="0"/>
                <a:cs typeface="Arial" panose="020B0604020202020204" pitchFamily="34" charset="0"/>
              </a:rPr>
              <a:t>total</a:t>
            </a:r>
          </a:p>
          <a:p>
            <a:r>
              <a:rPr lang="en-GB" sz="1200" b="1" dirty="0">
                <a:solidFill>
                  <a:schemeClr val="bg1"/>
                </a:solidFill>
                <a:latin typeface="Arial" panose="020B0604020202020204" pitchFamily="34" charset="0"/>
                <a:cs typeface="Arial" panose="020B0604020202020204" pitchFamily="34" charset="0"/>
              </a:rPr>
              <a:t>Endcap Muon System (2 layers): 500 m</a:t>
            </a:r>
            <a:r>
              <a:rPr lang="en-GB" sz="1200" b="1" baseline="30000" dirty="0">
                <a:solidFill>
                  <a:schemeClr val="bg1"/>
                </a:solidFill>
                <a:latin typeface="Arial" panose="020B0604020202020204" pitchFamily="34" charset="0"/>
                <a:cs typeface="Arial" panose="020B0604020202020204" pitchFamily="34" charset="0"/>
              </a:rPr>
              <a:t>2  </a:t>
            </a:r>
            <a:r>
              <a:rPr lang="en-GB" sz="1200" b="1" dirty="0">
                <a:solidFill>
                  <a:schemeClr val="bg1"/>
                </a:solidFill>
                <a:latin typeface="Arial" panose="020B0604020202020204" pitchFamily="34" charset="0"/>
                <a:cs typeface="Arial" panose="020B0604020202020204" pitchFamily="34" charset="0"/>
              </a:rPr>
              <a:t>total</a:t>
            </a:r>
          </a:p>
          <a:p>
            <a:r>
              <a:rPr lang="en-GB" sz="1200" b="1" dirty="0">
                <a:solidFill>
                  <a:schemeClr val="bg1"/>
                </a:solidFill>
                <a:latin typeface="Arial" panose="020B0604020202020204" pitchFamily="34" charset="0"/>
                <a:cs typeface="Arial" panose="020B0604020202020204" pitchFamily="34" charset="0"/>
              </a:rPr>
              <a:t>Forward Muon System: (4 layers): 320 m</a:t>
            </a:r>
            <a:r>
              <a:rPr lang="en-GB" sz="1200" b="1" baseline="30000" dirty="0">
                <a:solidFill>
                  <a:schemeClr val="bg1"/>
                </a:solidFill>
                <a:latin typeface="Arial" panose="020B0604020202020204" pitchFamily="34" charset="0"/>
                <a:cs typeface="Arial" panose="020B0604020202020204" pitchFamily="34" charset="0"/>
              </a:rPr>
              <a:t>2  </a:t>
            </a:r>
            <a:r>
              <a:rPr lang="en-GB" sz="1200" b="1" dirty="0">
                <a:solidFill>
                  <a:schemeClr val="bg1"/>
                </a:solidFill>
                <a:latin typeface="Arial" panose="020B0604020202020204" pitchFamily="34" charset="0"/>
                <a:cs typeface="Arial" panose="020B0604020202020204" pitchFamily="34" charset="0"/>
              </a:rPr>
              <a:t>total</a:t>
            </a:r>
          </a:p>
        </p:txBody>
      </p:sp>
      <p:sp>
        <p:nvSpPr>
          <p:cNvPr id="7" name="Rectangle 6">
            <a:extLst>
              <a:ext uri="{FF2B5EF4-FFF2-40B4-BE49-F238E27FC236}">
                <a16:creationId xmlns:a16="http://schemas.microsoft.com/office/drawing/2014/main" id="{A98839A3-7C53-4656-A1BF-C51389624F96}"/>
              </a:ext>
            </a:extLst>
          </p:cNvPr>
          <p:cNvSpPr/>
          <p:nvPr/>
        </p:nvSpPr>
        <p:spPr>
          <a:xfrm>
            <a:off x="4876367" y="2783370"/>
            <a:ext cx="4536504" cy="338554"/>
          </a:xfrm>
          <a:prstGeom prst="rect">
            <a:avLst/>
          </a:prstGeom>
        </p:spPr>
        <p:txBody>
          <a:bodyPr wrap="square">
            <a:spAutoFit/>
          </a:bodyPr>
          <a:lstStyle/>
          <a:p>
            <a:r>
              <a:rPr lang="en-GB" sz="1600" dirty="0">
                <a:solidFill>
                  <a:srgbClr val="FFFF00"/>
                </a:solidFill>
                <a:latin typeface="Arial" panose="020B0604020202020204" pitchFamily="34" charset="0"/>
                <a:cs typeface="Arial" panose="020B0604020202020204" pitchFamily="34" charset="0"/>
              </a:rPr>
              <a:t>ATLAS Muon System HL-LHC: (kHz/cm</a:t>
            </a:r>
            <a:r>
              <a:rPr lang="en-GB" sz="1600" baseline="30000" dirty="0">
                <a:solidFill>
                  <a:srgbClr val="FFFF00"/>
                </a:solidFill>
                <a:latin typeface="Arial" panose="020B0604020202020204" pitchFamily="34" charset="0"/>
                <a:cs typeface="Arial" panose="020B0604020202020204" pitchFamily="34" charset="0"/>
              </a:rPr>
              <a:t>2</a:t>
            </a:r>
            <a:r>
              <a:rPr lang="en-GB" sz="1600" dirty="0">
                <a:solidFill>
                  <a:srgbClr val="FFFF00"/>
                </a:solidFill>
                <a:latin typeface="Arial" panose="020B0604020202020204" pitchFamily="34" charset="0"/>
                <a:cs typeface="Arial" panose="020B0604020202020204" pitchFamily="34" charset="0"/>
              </a:rPr>
              <a:t>):</a:t>
            </a:r>
          </a:p>
        </p:txBody>
      </p:sp>
      <p:pic>
        <p:nvPicPr>
          <p:cNvPr id="8" name="Picture 17" descr="IMG_7519">
            <a:extLst>
              <a:ext uri="{FF2B5EF4-FFF2-40B4-BE49-F238E27FC236}">
                <a16:creationId xmlns:a16="http://schemas.microsoft.com/office/drawing/2014/main" id="{DE6AF07D-CBCA-462A-AAB7-389A19B364B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03439" y="945935"/>
            <a:ext cx="2268761" cy="1834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ZoneTexte 8">
            <a:extLst>
              <a:ext uri="{FF2B5EF4-FFF2-40B4-BE49-F238E27FC236}">
                <a16:creationId xmlns:a16="http://schemas.microsoft.com/office/drawing/2014/main" id="{29CED09D-D8E0-4DEF-9F75-9D4CAD8C6FF3}"/>
              </a:ext>
            </a:extLst>
          </p:cNvPr>
          <p:cNvSpPr txBox="1"/>
          <p:nvPr/>
        </p:nvSpPr>
        <p:spPr>
          <a:xfrm>
            <a:off x="5508104" y="609442"/>
            <a:ext cx="2139432" cy="307777"/>
          </a:xfrm>
          <a:prstGeom prst="rect">
            <a:avLst/>
          </a:prstGeom>
          <a:noFill/>
        </p:spPr>
        <p:txBody>
          <a:bodyPr wrap="none" rtlCol="0">
            <a:spAutoFit/>
          </a:bodyPr>
          <a:lstStyle/>
          <a:p>
            <a:r>
              <a:rPr lang="fr-FR" sz="1400" dirty="0">
                <a:solidFill>
                  <a:srgbClr val="FFFF00"/>
                </a:solidFill>
                <a:latin typeface="Arial" panose="020B0604020202020204" pitchFamily="34" charset="0"/>
                <a:cs typeface="Arial" panose="020B0604020202020204" pitchFamily="34" charset="0"/>
              </a:rPr>
              <a:t>ATLAS MDT Drift Tubes:</a:t>
            </a:r>
          </a:p>
        </p:txBody>
      </p:sp>
      <p:pic>
        <p:nvPicPr>
          <p:cNvPr id="10" name="Picture 20">
            <a:extLst>
              <a:ext uri="{FF2B5EF4-FFF2-40B4-BE49-F238E27FC236}">
                <a16:creationId xmlns:a16="http://schemas.microsoft.com/office/drawing/2014/main" id="{450E9C74-3743-4BD3-B49F-B0E84DD598A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9703" y="972414"/>
            <a:ext cx="2517061" cy="18085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1" name="Picture 10">
            <a:extLst>
              <a:ext uri="{FF2B5EF4-FFF2-40B4-BE49-F238E27FC236}">
                <a16:creationId xmlns:a16="http://schemas.microsoft.com/office/drawing/2014/main" id="{D2749C14-A076-4B42-BFBA-3EBEE4B7D31A}"/>
              </a:ext>
            </a:extLst>
          </p:cNvPr>
          <p:cNvPicPr>
            <a:picLocks noChangeAspect="1"/>
          </p:cNvPicPr>
          <p:nvPr/>
        </p:nvPicPr>
        <p:blipFill>
          <a:blip r:embed="rId6"/>
          <a:stretch>
            <a:fillRect/>
          </a:stretch>
        </p:blipFill>
        <p:spPr>
          <a:xfrm>
            <a:off x="5652120" y="4537502"/>
            <a:ext cx="3345924" cy="2225979"/>
          </a:xfrm>
          <a:prstGeom prst="rect">
            <a:avLst/>
          </a:prstGeom>
        </p:spPr>
      </p:pic>
      <p:sp>
        <p:nvSpPr>
          <p:cNvPr id="12" name="ZoneTexte 11">
            <a:extLst>
              <a:ext uri="{FF2B5EF4-FFF2-40B4-BE49-F238E27FC236}">
                <a16:creationId xmlns:a16="http://schemas.microsoft.com/office/drawing/2014/main" id="{7C53C139-6D00-43FE-A2AE-1FD3B4F32FBB}"/>
              </a:ext>
            </a:extLst>
          </p:cNvPr>
          <p:cNvSpPr txBox="1"/>
          <p:nvPr/>
        </p:nvSpPr>
        <p:spPr>
          <a:xfrm>
            <a:off x="6037710" y="4213429"/>
            <a:ext cx="2922595" cy="338554"/>
          </a:xfrm>
          <a:prstGeom prst="rect">
            <a:avLst/>
          </a:prstGeom>
          <a:noFill/>
        </p:spPr>
        <p:txBody>
          <a:bodyPr wrap="none" rtlCol="0">
            <a:spAutoFit/>
          </a:bodyPr>
          <a:lstStyle/>
          <a:p>
            <a:r>
              <a:rPr lang="fr-FR" sz="1600" dirty="0" err="1">
                <a:solidFill>
                  <a:srgbClr val="FFFF00"/>
                </a:solidFill>
                <a:latin typeface="Arial" panose="020B0604020202020204" pitchFamily="34" charset="0"/>
                <a:cs typeface="Arial" panose="020B0604020202020204" pitchFamily="34" charset="0"/>
              </a:rPr>
              <a:t>LHCb</a:t>
            </a:r>
            <a:r>
              <a:rPr lang="fr-FR" sz="1600" dirty="0">
                <a:solidFill>
                  <a:srgbClr val="FFFF00"/>
                </a:solidFill>
                <a:latin typeface="Arial" panose="020B0604020202020204" pitchFamily="34" charset="0"/>
                <a:cs typeface="Arial" panose="020B0604020202020204" pitchFamily="34" charset="0"/>
              </a:rPr>
              <a:t> Muon System (MWPC):</a:t>
            </a:r>
          </a:p>
        </p:txBody>
      </p:sp>
      <p:sp>
        <p:nvSpPr>
          <p:cNvPr id="13" name="Rectangle 12">
            <a:extLst>
              <a:ext uri="{FF2B5EF4-FFF2-40B4-BE49-F238E27FC236}">
                <a16:creationId xmlns:a16="http://schemas.microsoft.com/office/drawing/2014/main" id="{C81D91FB-7C14-4899-9A46-4EDBCB1EEBF0}"/>
              </a:ext>
            </a:extLst>
          </p:cNvPr>
          <p:cNvSpPr/>
          <p:nvPr/>
        </p:nvSpPr>
        <p:spPr>
          <a:xfrm>
            <a:off x="5524439" y="3068446"/>
            <a:ext cx="4536504" cy="1169551"/>
          </a:xfrm>
          <a:prstGeom prst="rect">
            <a:avLst/>
          </a:prstGeom>
        </p:spPr>
        <p:txBody>
          <a:bodyPr wrap="square">
            <a:spAutoFit/>
          </a:bodyPr>
          <a:lstStyle/>
          <a:p>
            <a:pPr marL="285750" indent="-285750">
              <a:buFont typeface="Wingdings" panose="05000000000000000000" pitchFamily="2" charset="2"/>
              <a:buChar char="ü"/>
            </a:pPr>
            <a:r>
              <a:rPr lang="en-GB" sz="1400" dirty="0">
                <a:solidFill>
                  <a:schemeClr val="bg1"/>
                </a:solidFill>
                <a:latin typeface="Arial" panose="020B0604020202020204" pitchFamily="34" charset="0"/>
                <a:cs typeface="Arial" panose="020B0604020202020204" pitchFamily="34" charset="0"/>
              </a:rPr>
              <a:t>MDTs barrel:                        0.28 </a:t>
            </a:r>
          </a:p>
          <a:p>
            <a:pPr marL="285750" indent="-285750">
              <a:buFont typeface="Wingdings" panose="05000000000000000000" pitchFamily="2" charset="2"/>
              <a:buChar char="ü"/>
            </a:pPr>
            <a:r>
              <a:rPr lang="en-GB" sz="1400" dirty="0">
                <a:solidFill>
                  <a:schemeClr val="bg1"/>
                </a:solidFill>
                <a:latin typeface="Arial" panose="020B0604020202020204" pitchFamily="34" charset="0"/>
                <a:cs typeface="Arial" panose="020B0604020202020204" pitchFamily="34" charset="0"/>
              </a:rPr>
              <a:t>MDTs endcap:                     0.42</a:t>
            </a:r>
          </a:p>
          <a:p>
            <a:pPr marL="285750" indent="-285750">
              <a:buFont typeface="Wingdings" panose="05000000000000000000" pitchFamily="2" charset="2"/>
              <a:buChar char="ü"/>
            </a:pPr>
            <a:r>
              <a:rPr lang="en-GB" sz="1400" dirty="0">
                <a:solidFill>
                  <a:schemeClr val="bg1"/>
                </a:solidFill>
                <a:latin typeface="Arial" panose="020B0604020202020204" pitchFamily="34" charset="0"/>
                <a:cs typeface="Arial" panose="020B0604020202020204" pitchFamily="34" charset="0"/>
              </a:rPr>
              <a:t>RPCs:                                  0.35</a:t>
            </a:r>
          </a:p>
          <a:p>
            <a:pPr marL="285750" indent="-285750">
              <a:buFont typeface="Wingdings" panose="05000000000000000000" pitchFamily="2" charset="2"/>
              <a:buChar char="ü"/>
            </a:pPr>
            <a:r>
              <a:rPr lang="en-GB" sz="1400" dirty="0">
                <a:solidFill>
                  <a:schemeClr val="bg1"/>
                </a:solidFill>
                <a:latin typeface="Arial" panose="020B0604020202020204" pitchFamily="34" charset="0"/>
                <a:cs typeface="Arial" panose="020B0604020202020204" pitchFamily="34" charset="0"/>
              </a:rPr>
              <a:t>TGCs: 	                                2 </a:t>
            </a:r>
          </a:p>
          <a:p>
            <a:pPr marL="285750" indent="-285750">
              <a:buFont typeface="Wingdings" panose="05000000000000000000" pitchFamily="2" charset="2"/>
              <a:buChar char="ü"/>
            </a:pPr>
            <a:r>
              <a:rPr lang="en-GB" sz="1400" dirty="0" err="1">
                <a:solidFill>
                  <a:schemeClr val="bg1"/>
                </a:solidFill>
                <a:latin typeface="Arial" panose="020B0604020202020204" pitchFamily="34" charset="0"/>
                <a:cs typeface="Arial" panose="020B0604020202020204" pitchFamily="34" charset="0"/>
              </a:rPr>
              <a:t>Micromegas</a:t>
            </a:r>
            <a:r>
              <a:rPr lang="en-GB" sz="1400" dirty="0">
                <a:solidFill>
                  <a:schemeClr val="bg1"/>
                </a:solidFill>
                <a:latin typeface="Arial" panose="020B0604020202020204" pitchFamily="34" charset="0"/>
                <a:cs typeface="Arial" panose="020B0604020202020204" pitchFamily="34" charset="0"/>
              </a:rPr>
              <a:t> und </a:t>
            </a:r>
            <a:r>
              <a:rPr lang="en-GB" sz="1400" dirty="0" err="1">
                <a:solidFill>
                  <a:schemeClr val="bg1"/>
                </a:solidFill>
                <a:latin typeface="Arial" panose="020B0604020202020204" pitchFamily="34" charset="0"/>
                <a:cs typeface="Arial" panose="020B0604020202020204" pitchFamily="34" charset="0"/>
              </a:rPr>
              <a:t>sTGCs</a:t>
            </a:r>
            <a:r>
              <a:rPr lang="en-GB" sz="1400" dirty="0">
                <a:solidFill>
                  <a:schemeClr val="bg1"/>
                </a:solidFill>
                <a:latin typeface="Arial" panose="020B0604020202020204" pitchFamily="34" charset="0"/>
                <a:cs typeface="Arial" panose="020B0604020202020204" pitchFamily="34" charset="0"/>
              </a:rPr>
              <a:t>:     9-10  </a:t>
            </a:r>
          </a:p>
        </p:txBody>
      </p:sp>
      <p:pic>
        <p:nvPicPr>
          <p:cNvPr id="14" name="Picture 11" descr="fcc_crossestion.png">
            <a:extLst>
              <a:ext uri="{FF2B5EF4-FFF2-40B4-BE49-F238E27FC236}">
                <a16:creationId xmlns:a16="http://schemas.microsoft.com/office/drawing/2014/main" id="{EB2856EB-A1E5-4A16-AFB4-12B6116CE1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365" y="3919619"/>
            <a:ext cx="4615987" cy="2275338"/>
          </a:xfrm>
          <a:prstGeom prst="rect">
            <a:avLst/>
          </a:prstGeom>
        </p:spPr>
      </p:pic>
      <p:sp>
        <p:nvSpPr>
          <p:cNvPr id="15" name="TextBox 12">
            <a:extLst>
              <a:ext uri="{FF2B5EF4-FFF2-40B4-BE49-F238E27FC236}">
                <a16:creationId xmlns:a16="http://schemas.microsoft.com/office/drawing/2014/main" id="{068CDABF-0CF9-4590-9D78-D9ED5424CD6B}"/>
              </a:ext>
            </a:extLst>
          </p:cNvPr>
          <p:cNvSpPr txBox="1"/>
          <p:nvPr/>
        </p:nvSpPr>
        <p:spPr>
          <a:xfrm>
            <a:off x="1562260" y="5223597"/>
            <a:ext cx="1015021" cy="276999"/>
          </a:xfrm>
          <a:prstGeom prst="rect">
            <a:avLst/>
          </a:prstGeom>
          <a:solidFill>
            <a:schemeClr val="bg1"/>
          </a:solidFill>
        </p:spPr>
        <p:txBody>
          <a:bodyPr wrap="none" rtlCol="0">
            <a:spAutoFit/>
          </a:bodyPr>
          <a:lstStyle/>
          <a:p>
            <a:r>
              <a:rPr lang="en-GB" sz="1200" dirty="0">
                <a:latin typeface="Arial" panose="020B0604020202020204" pitchFamily="34" charset="0"/>
                <a:cs typeface="Arial" panose="020B0604020202020204" pitchFamily="34" charset="0"/>
              </a:rPr>
              <a:t>&lt;10kHz/cm</a:t>
            </a:r>
            <a:r>
              <a:rPr lang="en-GB" sz="1200" baseline="30000" dirty="0">
                <a:latin typeface="Arial" panose="020B0604020202020204" pitchFamily="34" charset="0"/>
                <a:cs typeface="Arial" panose="020B0604020202020204" pitchFamily="34" charset="0"/>
              </a:rPr>
              <a:t>2</a:t>
            </a:r>
          </a:p>
        </p:txBody>
      </p:sp>
      <p:cxnSp>
        <p:nvCxnSpPr>
          <p:cNvPr id="16" name="Straight Connector 15">
            <a:extLst>
              <a:ext uri="{FF2B5EF4-FFF2-40B4-BE49-F238E27FC236}">
                <a16:creationId xmlns:a16="http://schemas.microsoft.com/office/drawing/2014/main" id="{FA2CFD87-62F5-482D-A921-1AE8B18E2024}"/>
              </a:ext>
            </a:extLst>
          </p:cNvPr>
          <p:cNvCxnSpPr/>
          <p:nvPr/>
        </p:nvCxnSpPr>
        <p:spPr>
          <a:xfrm>
            <a:off x="3383033" y="5815602"/>
            <a:ext cx="176750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Arrow Connector 19">
            <a:extLst>
              <a:ext uri="{FF2B5EF4-FFF2-40B4-BE49-F238E27FC236}">
                <a16:creationId xmlns:a16="http://schemas.microsoft.com/office/drawing/2014/main" id="{894DB8A2-6067-483E-9F03-89E3DBD1E892}"/>
              </a:ext>
            </a:extLst>
          </p:cNvPr>
          <p:cNvCxnSpPr/>
          <p:nvPr/>
        </p:nvCxnSpPr>
        <p:spPr>
          <a:xfrm flipV="1">
            <a:off x="4683174" y="5095522"/>
            <a:ext cx="0" cy="6523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21">
            <a:extLst>
              <a:ext uri="{FF2B5EF4-FFF2-40B4-BE49-F238E27FC236}">
                <a16:creationId xmlns:a16="http://schemas.microsoft.com/office/drawing/2014/main" id="{0980222D-E7DA-4572-846A-1F31B93D3F23}"/>
              </a:ext>
            </a:extLst>
          </p:cNvPr>
          <p:cNvSpPr txBox="1"/>
          <p:nvPr/>
        </p:nvSpPr>
        <p:spPr>
          <a:xfrm>
            <a:off x="1300724" y="4622521"/>
            <a:ext cx="1058303" cy="276999"/>
          </a:xfrm>
          <a:prstGeom prst="rect">
            <a:avLst/>
          </a:prstGeom>
          <a:solidFill>
            <a:schemeClr val="bg1"/>
          </a:solidFill>
        </p:spPr>
        <p:txBody>
          <a:bodyPr wrap="none" rtlCol="0">
            <a:spAutoFit/>
          </a:bodyPr>
          <a:lstStyle/>
          <a:p>
            <a:r>
              <a:rPr lang="en-GB" sz="1200" dirty="0">
                <a:latin typeface="Arial" panose="020B0604020202020204" pitchFamily="34" charset="0"/>
                <a:cs typeface="Arial" panose="020B0604020202020204" pitchFamily="34" charset="0"/>
              </a:rPr>
              <a:t>&lt;0.5kHz/cm</a:t>
            </a:r>
            <a:r>
              <a:rPr lang="en-GB" sz="1200" baseline="30000" dirty="0">
                <a:latin typeface="Arial" panose="020B0604020202020204" pitchFamily="34" charset="0"/>
                <a:cs typeface="Arial" panose="020B0604020202020204" pitchFamily="34" charset="0"/>
              </a:rPr>
              <a:t>2</a:t>
            </a:r>
          </a:p>
        </p:txBody>
      </p:sp>
      <p:sp>
        <p:nvSpPr>
          <p:cNvPr id="19" name="Rectangle 18">
            <a:extLst>
              <a:ext uri="{FF2B5EF4-FFF2-40B4-BE49-F238E27FC236}">
                <a16:creationId xmlns:a16="http://schemas.microsoft.com/office/drawing/2014/main" id="{7905FBF0-6CD6-4F56-ADD7-D94AA764B78C}"/>
              </a:ext>
            </a:extLst>
          </p:cNvPr>
          <p:cNvSpPr/>
          <p:nvPr/>
        </p:nvSpPr>
        <p:spPr>
          <a:xfrm>
            <a:off x="123900" y="3316063"/>
            <a:ext cx="4914171" cy="584775"/>
          </a:xfrm>
          <a:prstGeom prst="rect">
            <a:avLst/>
          </a:prstGeom>
        </p:spPr>
        <p:txBody>
          <a:bodyPr wrap="square">
            <a:spAutoFit/>
          </a:bodyPr>
          <a:lstStyle/>
          <a:p>
            <a:r>
              <a:rPr lang="en-GB" sz="1600" b="1" dirty="0">
                <a:solidFill>
                  <a:srgbClr val="FFFF00"/>
                </a:solidFill>
                <a:latin typeface="Arial" panose="020B0604020202020204" pitchFamily="34" charset="0"/>
                <a:cs typeface="Arial" panose="020B0604020202020204" pitchFamily="34" charset="0"/>
              </a:rPr>
              <a:t>HL-LHC muon system gas detector technology will work for most of the FCC detector area</a:t>
            </a:r>
          </a:p>
        </p:txBody>
      </p:sp>
      <p:cxnSp>
        <p:nvCxnSpPr>
          <p:cNvPr id="20" name="Connecteur droit avec flèche 19">
            <a:extLst>
              <a:ext uri="{FF2B5EF4-FFF2-40B4-BE49-F238E27FC236}">
                <a16:creationId xmlns:a16="http://schemas.microsoft.com/office/drawing/2014/main" id="{775892BD-FECB-4B75-B174-BCE25C3C3FE9}"/>
              </a:ext>
            </a:extLst>
          </p:cNvPr>
          <p:cNvCxnSpPr/>
          <p:nvPr/>
        </p:nvCxnSpPr>
        <p:spPr>
          <a:xfrm flipH="1">
            <a:off x="4402048" y="4807653"/>
            <a:ext cx="1306926" cy="3139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35C8B105-91BC-4733-B943-D2883A0F1D90}"/>
              </a:ext>
            </a:extLst>
          </p:cNvPr>
          <p:cNvCxnSpPr/>
          <p:nvPr/>
        </p:nvCxnSpPr>
        <p:spPr>
          <a:xfrm flipH="1">
            <a:off x="3733036" y="3432935"/>
            <a:ext cx="1614989" cy="6308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0">
            <a:extLst>
              <a:ext uri="{FF2B5EF4-FFF2-40B4-BE49-F238E27FC236}">
                <a16:creationId xmlns:a16="http://schemas.microsoft.com/office/drawing/2014/main" id="{93221E06-B71A-4E17-8B49-57D8D5CA9DF1}"/>
              </a:ext>
            </a:extLst>
          </p:cNvPr>
          <p:cNvSpPr txBox="1"/>
          <p:nvPr/>
        </p:nvSpPr>
        <p:spPr>
          <a:xfrm>
            <a:off x="63842" y="6228923"/>
            <a:ext cx="5973868" cy="523220"/>
          </a:xfrm>
          <a:prstGeom prst="rect">
            <a:avLst/>
          </a:prstGeom>
          <a:solidFill>
            <a:srgbClr val="006600"/>
          </a:solidFill>
        </p:spPr>
        <p:txBody>
          <a:bodyPr wrap="square" rtlCol="0">
            <a:spAutoFit/>
          </a:bodyPr>
          <a:lstStyle/>
          <a:p>
            <a:r>
              <a:rPr lang="en-US" sz="1400" b="1" i="1" dirty="0">
                <a:solidFill>
                  <a:schemeClr val="bg1"/>
                </a:solidFill>
                <a:latin typeface="Arial" panose="020B0604020202020204" pitchFamily="34" charset="0"/>
                <a:cs typeface="Arial" panose="020B0604020202020204" pitchFamily="34" charset="0"/>
              </a:rPr>
              <a:t>Rad-hard design and hydrocarbon-free gas mixture studies will be needed for the very forward region ((R &lt; 1m; Rate ~ 500  kHz/cm2)</a:t>
            </a:r>
          </a:p>
        </p:txBody>
      </p:sp>
    </p:spTree>
    <p:extLst>
      <p:ext uri="{BB962C8B-B14F-4D97-AF65-F5344CB8AC3E}">
        <p14:creationId xmlns:p14="http://schemas.microsoft.com/office/powerpoint/2010/main" val="1839870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AF3739E-3B16-47CB-98FF-352D1297E4AC}"/>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ABBB1B9D-B853-4053-AF33-A7EE86E5E289}"/>
              </a:ext>
            </a:extLst>
          </p:cNvPr>
          <p:cNvSpPr txBox="1">
            <a:spLocks noChangeArrowheads="1"/>
          </p:cNvSpPr>
          <p:nvPr/>
        </p:nvSpPr>
        <p:spPr bwMode="auto">
          <a:xfrm>
            <a:off x="899592" y="-65112"/>
            <a:ext cx="7416843"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WG1/WG2 Topical Workshop on FCC-</a:t>
            </a:r>
            <a:r>
              <a:rPr lang="en-GB" sz="2400" b="1" kern="0" dirty="0" err="1">
                <a:solidFill>
                  <a:srgbClr val="FCF933"/>
                </a:solidFill>
                <a:effectLst>
                  <a:outerShdw blurRad="38100" dist="38100" dir="2700000">
                    <a:srgbClr val="000000"/>
                  </a:outerShdw>
                </a:effectLst>
                <a:latin typeface="ArialMT"/>
              </a:rPr>
              <a:t>ee</a:t>
            </a:r>
            <a:r>
              <a:rPr lang="en-GB" sz="2400" b="1" kern="0" dirty="0">
                <a:solidFill>
                  <a:srgbClr val="FCF933"/>
                </a:solidFill>
                <a:effectLst>
                  <a:outerShdw blurRad="38100" dist="38100" dir="2700000">
                    <a:srgbClr val="000000"/>
                  </a:outerShdw>
                </a:effectLst>
                <a:latin typeface="ArialMT"/>
              </a:rPr>
              <a:t> (I) </a:t>
            </a:r>
            <a:endParaRPr lang="en-GB" sz="2400" b="1" kern="0" dirty="0">
              <a:solidFill>
                <a:srgbClr val="336699"/>
              </a:solidFill>
              <a:effectLst>
                <a:outerShdw blurRad="38100" dist="38100" dir="2700000">
                  <a:srgbClr val="000000"/>
                </a:outerShdw>
              </a:effectLst>
              <a:latin typeface="ArialMT"/>
            </a:endParaRPr>
          </a:p>
        </p:txBody>
      </p:sp>
      <p:pic>
        <p:nvPicPr>
          <p:cNvPr id="5" name="Image 4">
            <a:extLst>
              <a:ext uri="{FF2B5EF4-FFF2-40B4-BE49-F238E27FC236}">
                <a16:creationId xmlns:a16="http://schemas.microsoft.com/office/drawing/2014/main" id="{E131D5EC-1BC0-498D-80D3-C7B0FF0721ED}"/>
              </a:ext>
            </a:extLst>
          </p:cNvPr>
          <p:cNvPicPr>
            <a:picLocks noChangeAspect="1"/>
          </p:cNvPicPr>
          <p:nvPr/>
        </p:nvPicPr>
        <p:blipFill>
          <a:blip r:embed="rId3"/>
          <a:stretch>
            <a:fillRect/>
          </a:stretch>
        </p:blipFill>
        <p:spPr>
          <a:xfrm>
            <a:off x="6893967" y="509935"/>
            <a:ext cx="2233292" cy="3633699"/>
          </a:xfrm>
          <a:prstGeom prst="rect">
            <a:avLst/>
          </a:prstGeom>
        </p:spPr>
      </p:pic>
      <p:pic>
        <p:nvPicPr>
          <p:cNvPr id="6" name="Image 5">
            <a:extLst>
              <a:ext uri="{FF2B5EF4-FFF2-40B4-BE49-F238E27FC236}">
                <a16:creationId xmlns:a16="http://schemas.microsoft.com/office/drawing/2014/main" id="{33A8BA07-A069-4944-8DEF-71949715D6A3}"/>
              </a:ext>
            </a:extLst>
          </p:cNvPr>
          <p:cNvPicPr>
            <a:picLocks noChangeAspect="1"/>
          </p:cNvPicPr>
          <p:nvPr/>
        </p:nvPicPr>
        <p:blipFill>
          <a:blip r:embed="rId4"/>
          <a:stretch>
            <a:fillRect/>
          </a:stretch>
        </p:blipFill>
        <p:spPr>
          <a:xfrm>
            <a:off x="6906878" y="3645024"/>
            <a:ext cx="2207471" cy="3139012"/>
          </a:xfrm>
          <a:prstGeom prst="rect">
            <a:avLst/>
          </a:prstGeom>
        </p:spPr>
      </p:pic>
      <p:sp>
        <p:nvSpPr>
          <p:cNvPr id="7" name="TextBox 19">
            <a:extLst>
              <a:ext uri="{FF2B5EF4-FFF2-40B4-BE49-F238E27FC236}">
                <a16:creationId xmlns:a16="http://schemas.microsoft.com/office/drawing/2014/main" id="{A88878F7-8F93-4913-A7C1-B3112E75E5AE}"/>
              </a:ext>
            </a:extLst>
          </p:cNvPr>
          <p:cNvSpPr txBox="1"/>
          <p:nvPr/>
        </p:nvSpPr>
        <p:spPr>
          <a:xfrm>
            <a:off x="7856618" y="1839580"/>
            <a:ext cx="1170778" cy="461665"/>
          </a:xfrm>
          <a:prstGeom prst="rect">
            <a:avLst/>
          </a:prstGeom>
          <a:solidFill>
            <a:srgbClr val="006600"/>
          </a:solidFill>
        </p:spPr>
        <p:txBody>
          <a:bodyPr wrap="square" rtlCol="0">
            <a:spAutoFit/>
          </a:bodyPr>
          <a:lstStyle/>
          <a:p>
            <a:pPr algn="ctr"/>
            <a:r>
              <a:rPr lang="en-US" sz="1200" b="1" dirty="0">
                <a:solidFill>
                  <a:schemeClr val="bg1"/>
                </a:solidFill>
                <a:latin typeface="ArialMT"/>
              </a:rPr>
              <a:t>Tracking,</a:t>
            </a:r>
          </a:p>
          <a:p>
            <a:pPr algn="ctr"/>
            <a:r>
              <a:rPr lang="en-US" sz="1200" b="1" dirty="0">
                <a:solidFill>
                  <a:schemeClr val="bg1"/>
                </a:solidFill>
                <a:latin typeface="ArialMT"/>
              </a:rPr>
              <a:t>PID/Timing</a:t>
            </a:r>
          </a:p>
        </p:txBody>
      </p:sp>
      <p:sp>
        <p:nvSpPr>
          <p:cNvPr id="8" name="TextBox 19">
            <a:extLst>
              <a:ext uri="{FF2B5EF4-FFF2-40B4-BE49-F238E27FC236}">
                <a16:creationId xmlns:a16="http://schemas.microsoft.com/office/drawing/2014/main" id="{B79E9D97-68FE-411C-8A0B-A7F5FF15E15E}"/>
              </a:ext>
            </a:extLst>
          </p:cNvPr>
          <p:cNvSpPr txBox="1"/>
          <p:nvPr/>
        </p:nvSpPr>
        <p:spPr>
          <a:xfrm>
            <a:off x="7897109" y="5361299"/>
            <a:ext cx="1170778" cy="461665"/>
          </a:xfrm>
          <a:prstGeom prst="rect">
            <a:avLst/>
          </a:prstGeom>
          <a:solidFill>
            <a:srgbClr val="006600"/>
          </a:solidFill>
        </p:spPr>
        <p:txBody>
          <a:bodyPr wrap="square" rtlCol="0">
            <a:spAutoFit/>
          </a:bodyPr>
          <a:lstStyle/>
          <a:p>
            <a:pPr algn="ctr"/>
            <a:r>
              <a:rPr lang="en-US" sz="1200" b="1" dirty="0">
                <a:solidFill>
                  <a:schemeClr val="bg1"/>
                </a:solidFill>
                <a:latin typeface="ArialMT"/>
              </a:rPr>
              <a:t>Calorimetry.</a:t>
            </a:r>
            <a:br>
              <a:rPr lang="en-US" sz="1200" b="1" dirty="0">
                <a:solidFill>
                  <a:schemeClr val="bg1"/>
                </a:solidFill>
                <a:latin typeface="ArialMT"/>
              </a:rPr>
            </a:br>
            <a:r>
              <a:rPr lang="en-US" sz="1200" b="1" dirty="0">
                <a:solidFill>
                  <a:schemeClr val="bg1"/>
                </a:solidFill>
                <a:latin typeface="ArialMT"/>
              </a:rPr>
              <a:t>Muons</a:t>
            </a:r>
          </a:p>
        </p:txBody>
      </p:sp>
      <p:sp>
        <p:nvSpPr>
          <p:cNvPr id="11" name="TextBox 8">
            <a:extLst>
              <a:ext uri="{FF2B5EF4-FFF2-40B4-BE49-F238E27FC236}">
                <a16:creationId xmlns:a16="http://schemas.microsoft.com/office/drawing/2014/main" id="{E2289B27-43B2-494F-9EAF-B22B9FCC4A7C}"/>
              </a:ext>
            </a:extLst>
          </p:cNvPr>
          <p:cNvSpPr txBox="1"/>
          <p:nvPr/>
        </p:nvSpPr>
        <p:spPr>
          <a:xfrm>
            <a:off x="-36512" y="517642"/>
            <a:ext cx="6937449" cy="1077218"/>
          </a:xfrm>
          <a:prstGeom prst="rect">
            <a:avLst/>
          </a:prstGeom>
          <a:noFill/>
        </p:spPr>
        <p:txBody>
          <a:bodyPr wrap="square">
            <a:spAutoFit/>
          </a:bodyPr>
          <a:lstStyle/>
          <a:p>
            <a:pPr algn="ctr">
              <a:buNone/>
            </a:pPr>
            <a:r>
              <a:rPr lang="en-US" sz="1600" b="1" i="1" dirty="0">
                <a:solidFill>
                  <a:srgbClr val="FF0000"/>
                </a:solidFill>
                <a:highlight>
                  <a:srgbClr val="FFFF00"/>
                </a:highlight>
                <a:latin typeface="ArialMT"/>
              </a:rPr>
              <a:t>DRD1 – FCC-</a:t>
            </a:r>
            <a:r>
              <a:rPr lang="en-US" sz="1600" b="1" i="1" dirty="0" err="1">
                <a:solidFill>
                  <a:srgbClr val="FF0000"/>
                </a:solidFill>
                <a:highlight>
                  <a:srgbClr val="FFFF00"/>
                </a:highlight>
                <a:latin typeface="ArialMT"/>
              </a:rPr>
              <a:t>ee</a:t>
            </a:r>
            <a:r>
              <a:rPr lang="en-US" sz="1600" b="1" i="1" dirty="0">
                <a:solidFill>
                  <a:srgbClr val="FF0000"/>
                </a:solidFill>
                <a:highlight>
                  <a:srgbClr val="FFFF00"/>
                </a:highlight>
                <a:latin typeface="ArialMT"/>
              </a:rPr>
              <a:t> Workshop: Technologies and Applications of Gaseous Detectors at FCC-</a:t>
            </a:r>
            <a:r>
              <a:rPr lang="en-US" sz="1600" b="1" i="1" dirty="0" err="1">
                <a:solidFill>
                  <a:srgbClr val="FF0000"/>
                </a:solidFill>
                <a:highlight>
                  <a:srgbClr val="FFFF00"/>
                </a:highlight>
                <a:latin typeface="ArialMT"/>
              </a:rPr>
              <a:t>ee</a:t>
            </a:r>
            <a:r>
              <a:rPr lang="en-US" sz="1600" b="1" i="1" dirty="0">
                <a:solidFill>
                  <a:srgbClr val="FF0000"/>
                </a:solidFill>
                <a:highlight>
                  <a:srgbClr val="FFFF00"/>
                </a:highlight>
                <a:latin typeface="ArialMT"/>
              </a:rPr>
              <a:t> :June 16, 2026:</a:t>
            </a:r>
            <a:br>
              <a:rPr lang="en-US" sz="1600" b="1" i="1" dirty="0">
                <a:solidFill>
                  <a:schemeClr val="bg1"/>
                </a:solidFill>
                <a:highlight>
                  <a:srgbClr val="FFFF00"/>
                </a:highlight>
                <a:latin typeface="ArialMT"/>
              </a:rPr>
            </a:br>
            <a:r>
              <a:rPr lang="en-US" sz="1600" b="0" i="1" u="none" strike="noStrike" baseline="0" dirty="0">
                <a:solidFill>
                  <a:schemeClr val="bg1"/>
                </a:solidFill>
                <a:latin typeface="ArialMT"/>
              </a:rPr>
              <a:t> </a:t>
            </a:r>
            <a:r>
              <a:rPr lang="en-US" sz="1600" b="1" i="1" u="none" strike="noStrike" baseline="0" dirty="0">
                <a:solidFill>
                  <a:srgbClr val="FFFF00"/>
                </a:solidFill>
                <a:latin typeface="ArialMT"/>
              </a:rPr>
              <a:t>joint WG1/WG2 workshop to establish a informal bridge </a:t>
            </a:r>
            <a:r>
              <a:rPr lang="en-US" sz="1600" b="0" i="0" u="none" strike="noStrike" baseline="0" dirty="0">
                <a:solidFill>
                  <a:schemeClr val="bg1"/>
                </a:solidFill>
                <a:latin typeface="ArialMT"/>
              </a:rPr>
              <a:t>between the gaseous detector </a:t>
            </a:r>
            <a:r>
              <a:rPr lang="en-US" sz="1600" dirty="0">
                <a:solidFill>
                  <a:schemeClr val="bg1"/>
                </a:solidFill>
                <a:latin typeface="ArialMT"/>
              </a:rPr>
              <a:t>DRD1 </a:t>
            </a:r>
            <a:r>
              <a:rPr lang="en-US" sz="1600" b="0" i="0" u="none" strike="noStrike" baseline="0" dirty="0">
                <a:solidFill>
                  <a:schemeClr val="bg1"/>
                </a:solidFill>
                <a:latin typeface="ArialMT"/>
              </a:rPr>
              <a:t>community and the FCC-</a:t>
            </a:r>
            <a:r>
              <a:rPr lang="en-US" sz="1600" b="0" i="0" u="none" strike="noStrike" baseline="0" dirty="0" err="1">
                <a:solidFill>
                  <a:schemeClr val="bg1"/>
                </a:solidFill>
                <a:latin typeface="ArialMT"/>
              </a:rPr>
              <a:t>ee</a:t>
            </a:r>
            <a:r>
              <a:rPr lang="en-US" sz="1600" b="0" i="0" u="none" strike="noStrike" baseline="0" dirty="0">
                <a:solidFill>
                  <a:schemeClr val="bg1"/>
                </a:solidFill>
                <a:latin typeface="ArialMT"/>
              </a:rPr>
              <a:t> detector concepts</a:t>
            </a:r>
            <a:endParaRPr lang="fr-FR" sz="1600" dirty="0">
              <a:solidFill>
                <a:schemeClr val="bg1"/>
              </a:solidFill>
              <a:latin typeface="ArialMT"/>
            </a:endParaRPr>
          </a:p>
        </p:txBody>
      </p:sp>
      <p:pic>
        <p:nvPicPr>
          <p:cNvPr id="12" name="Image 11">
            <a:extLst>
              <a:ext uri="{FF2B5EF4-FFF2-40B4-BE49-F238E27FC236}">
                <a16:creationId xmlns:a16="http://schemas.microsoft.com/office/drawing/2014/main" id="{FFB8DB71-97F4-433C-A885-CE6F538B8AF7}"/>
              </a:ext>
            </a:extLst>
          </p:cNvPr>
          <p:cNvPicPr>
            <a:picLocks noChangeAspect="1"/>
          </p:cNvPicPr>
          <p:nvPr/>
        </p:nvPicPr>
        <p:blipFill>
          <a:blip r:embed="rId5"/>
          <a:stretch>
            <a:fillRect/>
          </a:stretch>
        </p:blipFill>
        <p:spPr>
          <a:xfrm>
            <a:off x="80729" y="4595995"/>
            <a:ext cx="5427375" cy="1079214"/>
          </a:xfrm>
          <a:prstGeom prst="rect">
            <a:avLst/>
          </a:prstGeom>
        </p:spPr>
      </p:pic>
      <p:pic>
        <p:nvPicPr>
          <p:cNvPr id="13" name="Image 12">
            <a:extLst>
              <a:ext uri="{FF2B5EF4-FFF2-40B4-BE49-F238E27FC236}">
                <a16:creationId xmlns:a16="http://schemas.microsoft.com/office/drawing/2014/main" id="{7FEECE46-4113-4C9D-ADC0-319135868FA6}"/>
              </a:ext>
            </a:extLst>
          </p:cNvPr>
          <p:cNvPicPr>
            <a:picLocks noChangeAspect="1"/>
          </p:cNvPicPr>
          <p:nvPr/>
        </p:nvPicPr>
        <p:blipFill>
          <a:blip r:embed="rId6"/>
          <a:stretch>
            <a:fillRect/>
          </a:stretch>
        </p:blipFill>
        <p:spPr>
          <a:xfrm>
            <a:off x="5313583" y="4583806"/>
            <a:ext cx="1563643" cy="1096827"/>
          </a:xfrm>
          <a:prstGeom prst="rect">
            <a:avLst/>
          </a:prstGeom>
        </p:spPr>
      </p:pic>
      <p:pic>
        <p:nvPicPr>
          <p:cNvPr id="14" name="Image 13">
            <a:extLst>
              <a:ext uri="{FF2B5EF4-FFF2-40B4-BE49-F238E27FC236}">
                <a16:creationId xmlns:a16="http://schemas.microsoft.com/office/drawing/2014/main" id="{48A30D8F-DC3D-4C82-9A58-6B17DF0C8BA7}"/>
              </a:ext>
            </a:extLst>
          </p:cNvPr>
          <p:cNvPicPr>
            <a:picLocks noChangeAspect="1"/>
          </p:cNvPicPr>
          <p:nvPr/>
        </p:nvPicPr>
        <p:blipFill>
          <a:blip r:embed="rId7"/>
          <a:stretch>
            <a:fillRect/>
          </a:stretch>
        </p:blipFill>
        <p:spPr>
          <a:xfrm>
            <a:off x="3325470" y="5752154"/>
            <a:ext cx="3586389" cy="1013753"/>
          </a:xfrm>
          <a:prstGeom prst="rect">
            <a:avLst/>
          </a:prstGeom>
        </p:spPr>
      </p:pic>
      <p:pic>
        <p:nvPicPr>
          <p:cNvPr id="15" name="Image 14">
            <a:extLst>
              <a:ext uri="{FF2B5EF4-FFF2-40B4-BE49-F238E27FC236}">
                <a16:creationId xmlns:a16="http://schemas.microsoft.com/office/drawing/2014/main" id="{B0B59BE1-5B39-49D5-A9A8-AF9A3FF91F8D}"/>
              </a:ext>
            </a:extLst>
          </p:cNvPr>
          <p:cNvPicPr>
            <a:picLocks noChangeAspect="1"/>
          </p:cNvPicPr>
          <p:nvPr/>
        </p:nvPicPr>
        <p:blipFill>
          <a:blip r:embed="rId8"/>
          <a:stretch>
            <a:fillRect/>
          </a:stretch>
        </p:blipFill>
        <p:spPr>
          <a:xfrm>
            <a:off x="111151" y="5739095"/>
            <a:ext cx="3274912" cy="1040732"/>
          </a:xfrm>
          <a:prstGeom prst="rect">
            <a:avLst/>
          </a:prstGeom>
        </p:spPr>
      </p:pic>
      <p:sp>
        <p:nvSpPr>
          <p:cNvPr id="16" name="TextBox 19">
            <a:extLst>
              <a:ext uri="{FF2B5EF4-FFF2-40B4-BE49-F238E27FC236}">
                <a16:creationId xmlns:a16="http://schemas.microsoft.com/office/drawing/2014/main" id="{F84911BF-5762-46B1-95E5-FB5AA567106B}"/>
              </a:ext>
            </a:extLst>
          </p:cNvPr>
          <p:cNvSpPr txBox="1"/>
          <p:nvPr/>
        </p:nvSpPr>
        <p:spPr>
          <a:xfrm>
            <a:off x="1169442" y="6131647"/>
            <a:ext cx="1170778"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Calorimetry.</a:t>
            </a:r>
          </a:p>
        </p:txBody>
      </p:sp>
      <p:sp>
        <p:nvSpPr>
          <p:cNvPr id="17" name="TextBox 19">
            <a:extLst>
              <a:ext uri="{FF2B5EF4-FFF2-40B4-BE49-F238E27FC236}">
                <a16:creationId xmlns:a16="http://schemas.microsoft.com/office/drawing/2014/main" id="{6D856941-C486-49C5-B39B-1769322CED17}"/>
              </a:ext>
            </a:extLst>
          </p:cNvPr>
          <p:cNvSpPr txBox="1"/>
          <p:nvPr/>
        </p:nvSpPr>
        <p:spPr>
          <a:xfrm>
            <a:off x="3059832" y="5005907"/>
            <a:ext cx="1170778"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Tracking</a:t>
            </a:r>
          </a:p>
        </p:txBody>
      </p:sp>
      <p:sp>
        <p:nvSpPr>
          <p:cNvPr id="18" name="TextBox 19">
            <a:extLst>
              <a:ext uri="{FF2B5EF4-FFF2-40B4-BE49-F238E27FC236}">
                <a16:creationId xmlns:a16="http://schemas.microsoft.com/office/drawing/2014/main" id="{C7F839EA-F9F6-4F60-B648-5B093DBDBC68}"/>
              </a:ext>
            </a:extLst>
          </p:cNvPr>
          <p:cNvSpPr txBox="1"/>
          <p:nvPr/>
        </p:nvSpPr>
        <p:spPr>
          <a:xfrm>
            <a:off x="5526252" y="4830068"/>
            <a:ext cx="1170778"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PICOSEC</a:t>
            </a:r>
          </a:p>
        </p:txBody>
      </p:sp>
      <p:sp>
        <p:nvSpPr>
          <p:cNvPr id="19" name="TextBox 19">
            <a:extLst>
              <a:ext uri="{FF2B5EF4-FFF2-40B4-BE49-F238E27FC236}">
                <a16:creationId xmlns:a16="http://schemas.microsoft.com/office/drawing/2014/main" id="{24B6194D-709B-421D-B914-D0BB8105C039}"/>
              </a:ext>
            </a:extLst>
          </p:cNvPr>
          <p:cNvSpPr txBox="1"/>
          <p:nvPr/>
        </p:nvSpPr>
        <p:spPr>
          <a:xfrm>
            <a:off x="5275646" y="6063359"/>
            <a:ext cx="1170778"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Muons</a:t>
            </a:r>
          </a:p>
        </p:txBody>
      </p:sp>
      <p:sp>
        <p:nvSpPr>
          <p:cNvPr id="21" name="ZoneTexte 20">
            <a:extLst>
              <a:ext uri="{FF2B5EF4-FFF2-40B4-BE49-F238E27FC236}">
                <a16:creationId xmlns:a16="http://schemas.microsoft.com/office/drawing/2014/main" id="{F7C0A350-439F-4AA8-AB82-B53E3E58187C}"/>
              </a:ext>
            </a:extLst>
          </p:cNvPr>
          <p:cNvSpPr txBox="1"/>
          <p:nvPr/>
        </p:nvSpPr>
        <p:spPr>
          <a:xfrm>
            <a:off x="-11806" y="1625950"/>
            <a:ext cx="1658899" cy="2893100"/>
          </a:xfrm>
          <a:prstGeom prst="rect">
            <a:avLst/>
          </a:prstGeom>
          <a:noFill/>
        </p:spPr>
        <p:txBody>
          <a:bodyPr wrap="square">
            <a:spAutoFit/>
          </a:bodyPr>
          <a:lstStyle/>
          <a:p>
            <a:pPr marL="285750" indent="-285750">
              <a:buFont typeface="Arial" panose="020B0604020202020204" pitchFamily="34" charset="0"/>
              <a:buChar char="•"/>
            </a:pPr>
            <a:r>
              <a:rPr lang="fr-FR" sz="1400" b="1" i="1" dirty="0">
                <a:solidFill>
                  <a:schemeClr val="bg1"/>
                </a:solidFill>
                <a:latin typeface="ArialMT"/>
              </a:rPr>
              <a:t>2 concepts: CLD and IDEA in the conceptuel design </a:t>
            </a:r>
            <a:r>
              <a:rPr lang="fr-FR" sz="1400" b="1" i="1" dirty="0" err="1">
                <a:solidFill>
                  <a:schemeClr val="bg1"/>
                </a:solidFill>
                <a:latin typeface="ArialMT"/>
              </a:rPr>
              <a:t>review</a:t>
            </a:r>
            <a:r>
              <a:rPr lang="fr-FR" sz="1400" b="1" i="1" dirty="0">
                <a:solidFill>
                  <a:schemeClr val="bg1"/>
                </a:solidFill>
                <a:latin typeface="ArialMT"/>
              </a:rPr>
              <a:t> </a:t>
            </a:r>
            <a:r>
              <a:rPr lang="fr-FR" sz="1400" b="1" i="1" dirty="0" err="1">
                <a:solidFill>
                  <a:schemeClr val="bg1"/>
                </a:solidFill>
                <a:latin typeface="ArialMT"/>
              </a:rPr>
              <a:t>from</a:t>
            </a:r>
            <a:r>
              <a:rPr lang="fr-FR" sz="1400" b="1" i="1" dirty="0">
                <a:solidFill>
                  <a:schemeClr val="bg1"/>
                </a:solidFill>
                <a:latin typeface="ArialMT"/>
              </a:rPr>
              <a:t> 2019</a:t>
            </a:r>
            <a:br>
              <a:rPr lang="fr-FR" sz="1400" b="1" i="1" dirty="0">
                <a:solidFill>
                  <a:schemeClr val="bg1"/>
                </a:solidFill>
                <a:latin typeface="ArialMT"/>
              </a:rPr>
            </a:br>
            <a:endParaRPr lang="fr-FR" sz="1400" b="1" i="1" dirty="0">
              <a:solidFill>
                <a:schemeClr val="bg1"/>
              </a:solidFill>
              <a:latin typeface="ArialMT"/>
            </a:endParaRPr>
          </a:p>
          <a:p>
            <a:pPr marL="285750" indent="-285750">
              <a:buFont typeface="Arial" panose="020B0604020202020204" pitchFamily="34" charset="0"/>
              <a:buChar char="•"/>
            </a:pPr>
            <a:r>
              <a:rPr lang="fr-FR" sz="1400" b="1" i="1" dirty="0">
                <a:solidFill>
                  <a:schemeClr val="bg1"/>
                </a:solidFill>
                <a:latin typeface="ArialMT"/>
              </a:rPr>
              <a:t>3 </a:t>
            </a:r>
            <a:r>
              <a:rPr lang="fr-FR" sz="1400" b="1" i="1" dirty="0" err="1">
                <a:solidFill>
                  <a:schemeClr val="bg1"/>
                </a:solidFill>
                <a:latin typeface="ArialMT"/>
              </a:rPr>
              <a:t>additional</a:t>
            </a:r>
            <a:r>
              <a:rPr lang="fr-FR" sz="1400" b="1" i="1" dirty="0">
                <a:solidFill>
                  <a:schemeClr val="bg1"/>
                </a:solidFill>
                <a:latin typeface="ArialMT"/>
              </a:rPr>
              <a:t> concepts </a:t>
            </a:r>
            <a:r>
              <a:rPr lang="fr-FR" sz="1400" b="1" i="1" dirty="0" err="1">
                <a:solidFill>
                  <a:schemeClr val="bg1"/>
                </a:solidFill>
                <a:latin typeface="ArialMT"/>
              </a:rPr>
              <a:t>these</a:t>
            </a:r>
            <a:r>
              <a:rPr lang="fr-FR" sz="1400" b="1" i="1" dirty="0">
                <a:solidFill>
                  <a:schemeClr val="bg1"/>
                </a:solidFill>
                <a:latin typeface="ArialMT"/>
              </a:rPr>
              <a:t> </a:t>
            </a:r>
            <a:r>
              <a:rPr lang="fr-FR" sz="1400" b="1" i="1" dirty="0" err="1">
                <a:solidFill>
                  <a:schemeClr val="bg1"/>
                </a:solidFill>
                <a:latin typeface="ArialMT"/>
              </a:rPr>
              <a:t>days</a:t>
            </a:r>
            <a:r>
              <a:rPr lang="fr-FR" sz="1400" b="1" i="1" dirty="0">
                <a:solidFill>
                  <a:schemeClr val="bg1"/>
                </a:solidFill>
                <a:latin typeface="ArialMT"/>
              </a:rPr>
              <a:t>: ALFA, ALLEGRO, ILD</a:t>
            </a:r>
          </a:p>
        </p:txBody>
      </p:sp>
      <p:pic>
        <p:nvPicPr>
          <p:cNvPr id="23" name="Image 22">
            <a:extLst>
              <a:ext uri="{FF2B5EF4-FFF2-40B4-BE49-F238E27FC236}">
                <a16:creationId xmlns:a16="http://schemas.microsoft.com/office/drawing/2014/main" id="{AE32D132-3F89-4538-AB56-117859F133DA}"/>
              </a:ext>
            </a:extLst>
          </p:cNvPr>
          <p:cNvPicPr>
            <a:picLocks noChangeAspect="1"/>
          </p:cNvPicPr>
          <p:nvPr/>
        </p:nvPicPr>
        <p:blipFill>
          <a:blip r:embed="rId9"/>
          <a:stretch>
            <a:fillRect/>
          </a:stretch>
        </p:blipFill>
        <p:spPr>
          <a:xfrm>
            <a:off x="1770232" y="1575124"/>
            <a:ext cx="5049381" cy="2956985"/>
          </a:xfrm>
          <a:prstGeom prst="rect">
            <a:avLst/>
          </a:prstGeom>
        </p:spPr>
      </p:pic>
      <p:sp>
        <p:nvSpPr>
          <p:cNvPr id="22" name="TextBox 19">
            <a:extLst>
              <a:ext uri="{FF2B5EF4-FFF2-40B4-BE49-F238E27FC236}">
                <a16:creationId xmlns:a16="http://schemas.microsoft.com/office/drawing/2014/main" id="{B1DE18A9-A24D-463C-89B0-7499BFDA2034}"/>
              </a:ext>
            </a:extLst>
          </p:cNvPr>
          <p:cNvSpPr txBox="1"/>
          <p:nvPr/>
        </p:nvSpPr>
        <p:spPr>
          <a:xfrm>
            <a:off x="6002129" y="4318996"/>
            <a:ext cx="3150946"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https://indico.cern.ch/event/1675383//</a:t>
            </a:r>
          </a:p>
        </p:txBody>
      </p:sp>
    </p:spTree>
    <p:extLst>
      <p:ext uri="{BB962C8B-B14F-4D97-AF65-F5344CB8AC3E}">
        <p14:creationId xmlns:p14="http://schemas.microsoft.com/office/powerpoint/2010/main" val="2049268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6E9B6D4-72B4-45BA-9468-59583813CFB8}"/>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92A6BD24-496F-4842-8A1A-9AE89DBB0BB2}"/>
              </a:ext>
            </a:extLst>
          </p:cNvPr>
          <p:cNvSpPr txBox="1">
            <a:spLocks noChangeArrowheads="1"/>
          </p:cNvSpPr>
          <p:nvPr/>
        </p:nvSpPr>
        <p:spPr bwMode="auto">
          <a:xfrm>
            <a:off x="899592" y="-65112"/>
            <a:ext cx="7416843"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WG1/WG2 Topical Workshop on FCC-</a:t>
            </a:r>
            <a:r>
              <a:rPr lang="en-GB" sz="2400" b="1" kern="0" dirty="0" err="1">
                <a:solidFill>
                  <a:srgbClr val="FCF933"/>
                </a:solidFill>
                <a:effectLst>
                  <a:outerShdw blurRad="38100" dist="38100" dir="2700000">
                    <a:srgbClr val="000000"/>
                  </a:outerShdw>
                </a:effectLst>
                <a:latin typeface="ArialMT"/>
              </a:rPr>
              <a:t>ee</a:t>
            </a:r>
            <a:r>
              <a:rPr lang="en-GB" sz="2400" b="1" kern="0" dirty="0">
                <a:solidFill>
                  <a:srgbClr val="FCF933"/>
                </a:solidFill>
                <a:effectLst>
                  <a:outerShdw blurRad="38100" dist="38100" dir="2700000">
                    <a:srgbClr val="000000"/>
                  </a:outerShdw>
                </a:effectLst>
                <a:latin typeface="ArialMT"/>
              </a:rPr>
              <a:t> (I) </a:t>
            </a:r>
            <a:endParaRPr lang="en-GB" sz="2400" b="1" kern="0" dirty="0">
              <a:solidFill>
                <a:srgbClr val="336699"/>
              </a:solidFill>
              <a:effectLst>
                <a:outerShdw blurRad="38100" dist="38100" dir="2700000">
                  <a:srgbClr val="000000"/>
                </a:outerShdw>
              </a:effectLst>
              <a:latin typeface="ArialMT"/>
            </a:endParaRPr>
          </a:p>
        </p:txBody>
      </p:sp>
      <p:pic>
        <p:nvPicPr>
          <p:cNvPr id="20" name="Image 19">
            <a:extLst>
              <a:ext uri="{FF2B5EF4-FFF2-40B4-BE49-F238E27FC236}">
                <a16:creationId xmlns:a16="http://schemas.microsoft.com/office/drawing/2014/main" id="{5E169631-1C03-4599-91C2-A3D8F98E1482}"/>
              </a:ext>
            </a:extLst>
          </p:cNvPr>
          <p:cNvPicPr>
            <a:picLocks noChangeAspect="1"/>
          </p:cNvPicPr>
          <p:nvPr/>
        </p:nvPicPr>
        <p:blipFill>
          <a:blip r:embed="rId3"/>
          <a:stretch>
            <a:fillRect/>
          </a:stretch>
        </p:blipFill>
        <p:spPr>
          <a:xfrm>
            <a:off x="3186533" y="4190569"/>
            <a:ext cx="5849963" cy="2548241"/>
          </a:xfrm>
          <a:prstGeom prst="rect">
            <a:avLst/>
          </a:prstGeom>
        </p:spPr>
      </p:pic>
      <p:pic>
        <p:nvPicPr>
          <p:cNvPr id="21" name="Image 20">
            <a:extLst>
              <a:ext uri="{FF2B5EF4-FFF2-40B4-BE49-F238E27FC236}">
                <a16:creationId xmlns:a16="http://schemas.microsoft.com/office/drawing/2014/main" id="{F7C27259-B819-46C7-B6D1-76310712DC0D}"/>
              </a:ext>
            </a:extLst>
          </p:cNvPr>
          <p:cNvPicPr>
            <a:picLocks noChangeAspect="1"/>
          </p:cNvPicPr>
          <p:nvPr/>
        </p:nvPicPr>
        <p:blipFill>
          <a:blip r:embed="rId4"/>
          <a:stretch>
            <a:fillRect/>
          </a:stretch>
        </p:blipFill>
        <p:spPr>
          <a:xfrm>
            <a:off x="22896" y="2195600"/>
            <a:ext cx="3045017" cy="4559234"/>
          </a:xfrm>
          <a:prstGeom prst="rect">
            <a:avLst/>
          </a:prstGeom>
        </p:spPr>
      </p:pic>
      <p:sp>
        <p:nvSpPr>
          <p:cNvPr id="23" name="ZoneTexte 22">
            <a:extLst>
              <a:ext uri="{FF2B5EF4-FFF2-40B4-BE49-F238E27FC236}">
                <a16:creationId xmlns:a16="http://schemas.microsoft.com/office/drawing/2014/main" id="{CF011A56-C753-45D1-ACFC-BDA286F97E11}"/>
              </a:ext>
            </a:extLst>
          </p:cNvPr>
          <p:cNvSpPr txBox="1"/>
          <p:nvPr/>
        </p:nvSpPr>
        <p:spPr>
          <a:xfrm>
            <a:off x="539552" y="1330661"/>
            <a:ext cx="8293539" cy="738664"/>
          </a:xfrm>
          <a:prstGeom prst="rect">
            <a:avLst/>
          </a:prstGeom>
          <a:noFill/>
        </p:spPr>
        <p:txBody>
          <a:bodyPr wrap="square">
            <a:spAutoFit/>
          </a:bodyPr>
          <a:lstStyle/>
          <a:p>
            <a:pPr algn="ctr"/>
            <a:r>
              <a:rPr lang="en-US" sz="1400" b="1" i="1" u="none" strike="noStrike" baseline="0" dirty="0">
                <a:solidFill>
                  <a:srgbClr val="FFFF00"/>
                </a:solidFill>
                <a:latin typeface="ArialMT"/>
              </a:rPr>
              <a:t>Common DRD1 </a:t>
            </a:r>
            <a:r>
              <a:rPr lang="en-US" sz="1400" b="1" i="1" dirty="0">
                <a:solidFill>
                  <a:srgbClr val="FFFF00"/>
                </a:solidFill>
                <a:latin typeface="ArialMT"/>
              </a:rPr>
              <a:t>topics</a:t>
            </a:r>
            <a:r>
              <a:rPr lang="en-US" sz="1400" b="1" i="1" u="none" strike="noStrike" baseline="0" dirty="0">
                <a:solidFill>
                  <a:srgbClr val="FFFF00"/>
                </a:solidFill>
                <a:latin typeface="ArialMT"/>
              </a:rPr>
              <a:t> </a:t>
            </a:r>
            <a:r>
              <a:rPr lang="en-US" sz="1400" b="1" i="1" u="none" strike="noStrike" baseline="0" dirty="0">
                <a:solidFill>
                  <a:schemeClr val="bg1"/>
                </a:solidFill>
                <a:latin typeface="ArialMT"/>
              </a:rPr>
              <a:t>across all gaseous tracking technologies are</a:t>
            </a:r>
            <a:r>
              <a:rPr lang="en-US" sz="1400" b="1" i="1" u="none" strike="noStrike" baseline="0" dirty="0">
                <a:solidFill>
                  <a:srgbClr val="663300"/>
                </a:solidFill>
                <a:latin typeface="ArialMT"/>
              </a:rPr>
              <a:t>: </a:t>
            </a:r>
            <a:r>
              <a:rPr lang="en-US" sz="1400" b="1" i="1" u="none" strike="noStrike" baseline="0" dirty="0">
                <a:solidFill>
                  <a:srgbClr val="FFFF00"/>
                </a:solidFill>
                <a:latin typeface="ArialMT"/>
              </a:rPr>
              <a:t>cluster counting/timing, low-mass detector </a:t>
            </a:r>
            <a:r>
              <a:rPr lang="en-US" sz="1400" b="1" i="1" u="none" strike="noStrike" baseline="0" dirty="0">
                <a:solidFill>
                  <a:schemeClr val="bg1"/>
                </a:solidFill>
                <a:latin typeface="ArialMT"/>
              </a:rPr>
              <a:t>construction,</a:t>
            </a:r>
            <a:r>
              <a:rPr lang="en-US" sz="1400" b="1" i="1" u="none" strike="noStrike" baseline="0" dirty="0">
                <a:solidFill>
                  <a:srgbClr val="663300"/>
                </a:solidFill>
                <a:latin typeface="ArialMT"/>
              </a:rPr>
              <a:t> </a:t>
            </a:r>
            <a:r>
              <a:rPr lang="en-US" sz="1400" b="1" i="1" u="none" strike="noStrike" baseline="0" dirty="0">
                <a:solidFill>
                  <a:srgbClr val="FFFF00"/>
                </a:solidFill>
                <a:latin typeface="ArialMT"/>
              </a:rPr>
              <a:t>advanced front-end electronics,  </a:t>
            </a:r>
            <a:r>
              <a:rPr lang="en-US" sz="1400" b="1" i="1" u="none" strike="noStrike" baseline="0" dirty="0">
                <a:solidFill>
                  <a:schemeClr val="bg1"/>
                </a:solidFill>
                <a:latin typeface="ArialMT"/>
              </a:rPr>
              <a:t>&amp; validation in future collider environments which requires simulation expertise. </a:t>
            </a:r>
            <a:endParaRPr lang="fr-FR" sz="1400" b="1" i="1" dirty="0">
              <a:solidFill>
                <a:schemeClr val="bg1"/>
              </a:solidFill>
              <a:latin typeface="ArialMT"/>
            </a:endParaRPr>
          </a:p>
        </p:txBody>
      </p:sp>
      <p:sp>
        <p:nvSpPr>
          <p:cNvPr id="24" name="ZoneTexte 23">
            <a:extLst>
              <a:ext uri="{FF2B5EF4-FFF2-40B4-BE49-F238E27FC236}">
                <a16:creationId xmlns:a16="http://schemas.microsoft.com/office/drawing/2014/main" id="{88922C61-6A53-410E-9F48-DD8DB6752FC0}"/>
              </a:ext>
            </a:extLst>
          </p:cNvPr>
          <p:cNvSpPr txBox="1"/>
          <p:nvPr/>
        </p:nvSpPr>
        <p:spPr>
          <a:xfrm>
            <a:off x="-396552" y="2195600"/>
            <a:ext cx="3240360" cy="738664"/>
          </a:xfrm>
          <a:prstGeom prst="rect">
            <a:avLst/>
          </a:prstGeom>
          <a:noFill/>
        </p:spPr>
        <p:txBody>
          <a:bodyPr wrap="square">
            <a:spAutoFit/>
          </a:bodyPr>
          <a:lstStyle/>
          <a:p>
            <a:pPr algn="ctr"/>
            <a:r>
              <a:rPr lang="en-GB" sz="1400" b="1" i="1" dirty="0">
                <a:solidFill>
                  <a:srgbClr val="0000CC"/>
                </a:solidFill>
                <a:latin typeface="ArialMT"/>
              </a:rPr>
              <a:t>Detector Challenges for </a:t>
            </a:r>
          </a:p>
          <a:p>
            <a:pPr algn="ctr"/>
            <a:r>
              <a:rPr lang="en-GB" sz="1400" b="1" i="1" dirty="0">
                <a:solidFill>
                  <a:srgbClr val="0000CC"/>
                </a:solidFill>
                <a:latin typeface="ArialMT"/>
              </a:rPr>
              <a:t>Future Facilities : </a:t>
            </a:r>
            <a:br>
              <a:rPr lang="en-GB" sz="1400" b="1" i="1" dirty="0">
                <a:solidFill>
                  <a:srgbClr val="0000CC"/>
                </a:solidFill>
                <a:latin typeface="ArialMT"/>
              </a:rPr>
            </a:br>
            <a:r>
              <a:rPr lang="en-GB" sz="1400" b="1" i="1" dirty="0">
                <a:solidFill>
                  <a:srgbClr val="FF0000"/>
                </a:solidFill>
                <a:latin typeface="ArialMT"/>
              </a:rPr>
              <a:t>Detectors Readiness Matrix</a:t>
            </a:r>
            <a:endParaRPr lang="en-FR" sz="1400" b="1" i="1" dirty="0">
              <a:solidFill>
                <a:srgbClr val="FF0000"/>
              </a:solidFill>
              <a:latin typeface="ArialMT"/>
            </a:endParaRPr>
          </a:p>
        </p:txBody>
      </p:sp>
      <p:sp>
        <p:nvSpPr>
          <p:cNvPr id="25" name="TextBox 8">
            <a:extLst>
              <a:ext uri="{FF2B5EF4-FFF2-40B4-BE49-F238E27FC236}">
                <a16:creationId xmlns:a16="http://schemas.microsoft.com/office/drawing/2014/main" id="{DEB61D8B-BAD3-442E-8640-6B7A3C2F28EF}"/>
              </a:ext>
            </a:extLst>
          </p:cNvPr>
          <p:cNvSpPr txBox="1"/>
          <p:nvPr/>
        </p:nvSpPr>
        <p:spPr>
          <a:xfrm>
            <a:off x="3186533" y="2149317"/>
            <a:ext cx="3240361" cy="1969770"/>
          </a:xfrm>
          <a:prstGeom prst="rect">
            <a:avLst/>
          </a:prstGeom>
          <a:noFill/>
        </p:spPr>
        <p:txBody>
          <a:bodyPr wrap="square">
            <a:spAutoFit/>
          </a:bodyPr>
          <a:lstStyle/>
          <a:p>
            <a:pPr>
              <a:buNone/>
            </a:pPr>
            <a:r>
              <a:rPr lang="en-US" sz="1200" b="1" i="1" dirty="0">
                <a:solidFill>
                  <a:srgbClr val="FF0000"/>
                </a:solidFill>
                <a:highlight>
                  <a:srgbClr val="FFFF00"/>
                </a:highlight>
                <a:latin typeface="ArialMT"/>
              </a:rPr>
              <a:t>Challenges on Tracking Systems:</a:t>
            </a:r>
          </a:p>
          <a:p>
            <a:pPr>
              <a:buNone/>
            </a:pPr>
            <a:r>
              <a:rPr lang="en-US" sz="1100" b="1" i="1" dirty="0">
                <a:solidFill>
                  <a:schemeClr val="bg1"/>
                </a:solidFill>
                <a:latin typeface="ArialMT"/>
              </a:rPr>
              <a:t>- mechanics to scale from prototypes to real dimension(4 to 5 meter long wires) while keeping the needed performance (resolution and material budget)</a:t>
            </a:r>
          </a:p>
          <a:p>
            <a:pPr>
              <a:buNone/>
            </a:pPr>
            <a:r>
              <a:rPr lang="en-US" sz="1100" b="1" i="1" dirty="0">
                <a:solidFill>
                  <a:schemeClr val="bg1"/>
                </a:solidFill>
                <a:latin typeface="ArialMT"/>
              </a:rPr>
              <a:t>- Ion backflow at the tera-Z and the management of </a:t>
            </a:r>
            <a:r>
              <a:rPr lang="en-US" sz="1100" b="1" i="1" dirty="0" err="1">
                <a:solidFill>
                  <a:schemeClr val="bg1"/>
                </a:solidFill>
                <a:latin typeface="ArialMT"/>
              </a:rPr>
              <a:t>thedistortion</a:t>
            </a:r>
            <a:r>
              <a:rPr lang="en-US" sz="1100" b="1" i="1" dirty="0">
                <a:solidFill>
                  <a:schemeClr val="bg1"/>
                </a:solidFill>
                <a:latin typeface="ArialMT"/>
              </a:rPr>
              <a:t> for TPC</a:t>
            </a:r>
          </a:p>
          <a:p>
            <a:pPr>
              <a:buNone/>
            </a:pPr>
            <a:r>
              <a:rPr lang="en-US" sz="1100" b="1" i="1" dirty="0">
                <a:solidFill>
                  <a:schemeClr val="bg1"/>
                </a:solidFill>
                <a:latin typeface="ArialMT"/>
              </a:rPr>
              <a:t>- detector operation at the tera-Z * manageable occupancy</a:t>
            </a:r>
          </a:p>
          <a:p>
            <a:pPr>
              <a:buNone/>
            </a:pPr>
            <a:r>
              <a:rPr lang="en-US" sz="1100" b="1" i="1" dirty="0">
                <a:solidFill>
                  <a:schemeClr val="bg1"/>
                </a:solidFill>
                <a:latin typeface="ArialMT"/>
              </a:rPr>
              <a:t>- electronics to match the data-throughput needed for </a:t>
            </a:r>
            <a:r>
              <a:rPr lang="en-US" sz="1100" b="1" i="1" dirty="0" err="1">
                <a:solidFill>
                  <a:schemeClr val="bg1"/>
                </a:solidFill>
                <a:latin typeface="ArialMT"/>
              </a:rPr>
              <a:t>dN</a:t>
            </a:r>
            <a:r>
              <a:rPr lang="en-US" sz="1100" b="1" i="1" dirty="0">
                <a:solidFill>
                  <a:schemeClr val="bg1"/>
                </a:solidFill>
                <a:latin typeface="ArialMT"/>
              </a:rPr>
              <a:t>/dx</a:t>
            </a:r>
          </a:p>
        </p:txBody>
      </p:sp>
      <p:sp>
        <p:nvSpPr>
          <p:cNvPr id="26" name="TextBox 8">
            <a:extLst>
              <a:ext uri="{FF2B5EF4-FFF2-40B4-BE49-F238E27FC236}">
                <a16:creationId xmlns:a16="http://schemas.microsoft.com/office/drawing/2014/main" id="{CF43DE38-C0E8-4A0B-B2BD-395EF3F620DD}"/>
              </a:ext>
            </a:extLst>
          </p:cNvPr>
          <p:cNvSpPr txBox="1"/>
          <p:nvPr/>
        </p:nvSpPr>
        <p:spPr>
          <a:xfrm>
            <a:off x="6584744" y="2285779"/>
            <a:ext cx="2448272" cy="1631216"/>
          </a:xfrm>
          <a:prstGeom prst="rect">
            <a:avLst/>
          </a:prstGeom>
          <a:noFill/>
        </p:spPr>
        <p:txBody>
          <a:bodyPr wrap="square">
            <a:spAutoFit/>
          </a:bodyPr>
          <a:lstStyle/>
          <a:p>
            <a:pPr>
              <a:buNone/>
            </a:pPr>
            <a:r>
              <a:rPr lang="en-US" sz="1200" b="1" i="1" dirty="0">
                <a:solidFill>
                  <a:srgbClr val="FF0000"/>
                </a:solidFill>
                <a:highlight>
                  <a:srgbClr val="FFFF00"/>
                </a:highlight>
                <a:latin typeface="ArialMT"/>
              </a:rPr>
              <a:t>Challenges on Muon Systems:</a:t>
            </a:r>
          </a:p>
          <a:p>
            <a:pPr>
              <a:buNone/>
            </a:pPr>
            <a:r>
              <a:rPr lang="en-US" sz="1100" b="1" i="1" dirty="0">
                <a:solidFill>
                  <a:schemeClr val="bg1"/>
                </a:solidFill>
                <a:latin typeface="ArialMT"/>
              </a:rPr>
              <a:t>- eco-gas are always an open task for RPC</a:t>
            </a:r>
          </a:p>
          <a:p>
            <a:pPr>
              <a:buNone/>
            </a:pPr>
            <a:r>
              <a:rPr lang="en-US" sz="1100" b="1" i="1" dirty="0">
                <a:solidFill>
                  <a:schemeClr val="bg1"/>
                </a:solidFill>
                <a:latin typeface="ArialMT"/>
              </a:rPr>
              <a:t>- scalable manufacturing together with industries for all the technologies</a:t>
            </a:r>
          </a:p>
          <a:p>
            <a:pPr>
              <a:buNone/>
            </a:pPr>
            <a:r>
              <a:rPr lang="en-US" sz="1100" b="1" i="1" dirty="0">
                <a:solidFill>
                  <a:schemeClr val="bg1"/>
                </a:solidFill>
                <a:latin typeface="ArialMT"/>
              </a:rPr>
              <a:t>- manageable (and financeable) number of channels for the tracking muon system</a:t>
            </a:r>
          </a:p>
        </p:txBody>
      </p:sp>
      <p:sp>
        <p:nvSpPr>
          <p:cNvPr id="27" name="TextBox 8">
            <a:extLst>
              <a:ext uri="{FF2B5EF4-FFF2-40B4-BE49-F238E27FC236}">
                <a16:creationId xmlns:a16="http://schemas.microsoft.com/office/drawing/2014/main" id="{2DB99AAE-B16F-41E0-84BF-628E222354EF}"/>
              </a:ext>
            </a:extLst>
          </p:cNvPr>
          <p:cNvSpPr txBox="1"/>
          <p:nvPr/>
        </p:nvSpPr>
        <p:spPr>
          <a:xfrm>
            <a:off x="81464" y="517642"/>
            <a:ext cx="8811016" cy="584775"/>
          </a:xfrm>
          <a:prstGeom prst="rect">
            <a:avLst/>
          </a:prstGeom>
          <a:noFill/>
        </p:spPr>
        <p:txBody>
          <a:bodyPr wrap="square">
            <a:spAutoFit/>
          </a:bodyPr>
          <a:lstStyle/>
          <a:p>
            <a:pPr algn="ctr">
              <a:buNone/>
            </a:pPr>
            <a:r>
              <a:rPr lang="en-US" sz="1600" b="1" i="1" dirty="0">
                <a:solidFill>
                  <a:srgbClr val="FF0000"/>
                </a:solidFill>
                <a:highlight>
                  <a:srgbClr val="FFFF00"/>
                </a:highlight>
                <a:latin typeface="ArialMT"/>
              </a:rPr>
              <a:t>DRD1 – FCC-</a:t>
            </a:r>
            <a:r>
              <a:rPr lang="en-US" sz="1600" b="1" i="1" dirty="0" err="1">
                <a:solidFill>
                  <a:srgbClr val="FF0000"/>
                </a:solidFill>
                <a:highlight>
                  <a:srgbClr val="FFFF00"/>
                </a:highlight>
                <a:latin typeface="ArialMT"/>
              </a:rPr>
              <a:t>ee</a:t>
            </a:r>
            <a:r>
              <a:rPr lang="en-US" sz="1600" b="1" i="1" dirty="0">
                <a:solidFill>
                  <a:srgbClr val="FF0000"/>
                </a:solidFill>
                <a:highlight>
                  <a:srgbClr val="FFFF00"/>
                </a:highlight>
                <a:latin typeface="ArialMT"/>
              </a:rPr>
              <a:t> Workshop: Technologies and Applications of </a:t>
            </a:r>
            <a:br>
              <a:rPr lang="en-US" sz="1600" b="1" i="1" dirty="0">
                <a:solidFill>
                  <a:srgbClr val="FF0000"/>
                </a:solidFill>
                <a:highlight>
                  <a:srgbClr val="FFFF00"/>
                </a:highlight>
                <a:latin typeface="ArialMT"/>
              </a:rPr>
            </a:br>
            <a:r>
              <a:rPr lang="en-US" sz="1600" b="1" i="1" dirty="0">
                <a:solidFill>
                  <a:srgbClr val="FF0000"/>
                </a:solidFill>
                <a:highlight>
                  <a:srgbClr val="FFFF00"/>
                </a:highlight>
                <a:latin typeface="ArialMT"/>
              </a:rPr>
              <a:t>Gaseous Detectors at FCC-</a:t>
            </a:r>
            <a:r>
              <a:rPr lang="en-US" sz="1600" b="1" i="1" dirty="0" err="1">
                <a:solidFill>
                  <a:srgbClr val="FF0000"/>
                </a:solidFill>
                <a:highlight>
                  <a:srgbClr val="FFFF00"/>
                </a:highlight>
                <a:latin typeface="ArialMT"/>
              </a:rPr>
              <a:t>ee</a:t>
            </a:r>
            <a:r>
              <a:rPr lang="en-US" sz="1600" b="1" i="1" dirty="0">
                <a:solidFill>
                  <a:srgbClr val="FF0000"/>
                </a:solidFill>
                <a:highlight>
                  <a:srgbClr val="FFFF00"/>
                </a:highlight>
                <a:latin typeface="ArialMT"/>
              </a:rPr>
              <a:t> :June 16, 2026:</a:t>
            </a:r>
            <a:endParaRPr lang="fr-FR" sz="1600" dirty="0">
              <a:solidFill>
                <a:schemeClr val="bg1"/>
              </a:solidFill>
              <a:latin typeface="ArialMT"/>
            </a:endParaRPr>
          </a:p>
        </p:txBody>
      </p:sp>
      <p:sp>
        <p:nvSpPr>
          <p:cNvPr id="28" name="TextBox 19">
            <a:extLst>
              <a:ext uri="{FF2B5EF4-FFF2-40B4-BE49-F238E27FC236}">
                <a16:creationId xmlns:a16="http://schemas.microsoft.com/office/drawing/2014/main" id="{13A32F68-381D-43AC-8B4E-3A220E120885}"/>
              </a:ext>
            </a:extLst>
          </p:cNvPr>
          <p:cNvSpPr txBox="1"/>
          <p:nvPr/>
        </p:nvSpPr>
        <p:spPr>
          <a:xfrm>
            <a:off x="2987824" y="1093849"/>
            <a:ext cx="3150946" cy="276999"/>
          </a:xfrm>
          <a:prstGeom prst="rect">
            <a:avLst/>
          </a:prstGeom>
          <a:solidFill>
            <a:srgbClr val="006600"/>
          </a:solidFill>
        </p:spPr>
        <p:txBody>
          <a:bodyPr wrap="square" rtlCol="0">
            <a:spAutoFit/>
          </a:bodyPr>
          <a:lstStyle/>
          <a:p>
            <a:pPr algn="ctr"/>
            <a:r>
              <a:rPr lang="en-US" sz="1200" b="1" dirty="0">
                <a:solidFill>
                  <a:schemeClr val="bg1"/>
                </a:solidFill>
                <a:latin typeface="ArialMT"/>
              </a:rPr>
              <a:t>https://indico.cern.ch/event/1675383//</a:t>
            </a:r>
          </a:p>
        </p:txBody>
      </p:sp>
    </p:spTree>
    <p:extLst>
      <p:ext uri="{BB962C8B-B14F-4D97-AF65-F5344CB8AC3E}">
        <p14:creationId xmlns:p14="http://schemas.microsoft.com/office/powerpoint/2010/main" val="863485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2FBE61F-EF1D-4949-9F74-4E4480EDAED6}"/>
              </a:ext>
            </a:extLst>
          </p:cNvPr>
          <p:cNvPicPr>
            <a:picLocks noChangeAspect="1"/>
          </p:cNvPicPr>
          <p:nvPr/>
        </p:nvPicPr>
        <p:blipFill>
          <a:blip r:embed="rId3"/>
          <a:stretch>
            <a:fillRect/>
          </a:stretch>
        </p:blipFill>
        <p:spPr>
          <a:xfrm>
            <a:off x="1" y="-27384"/>
            <a:ext cx="9144000" cy="6885384"/>
          </a:xfrm>
          <a:prstGeom prst="rect">
            <a:avLst/>
          </a:prstGeom>
        </p:spPr>
      </p:pic>
      <p:graphicFrame>
        <p:nvGraphicFramePr>
          <p:cNvPr id="3" name="Tableau 2">
            <a:extLst>
              <a:ext uri="{FF2B5EF4-FFF2-40B4-BE49-F238E27FC236}">
                <a16:creationId xmlns:a16="http://schemas.microsoft.com/office/drawing/2014/main" id="{82D296B6-FCC5-4BA3-80F7-4DAC0AA05703}"/>
              </a:ext>
            </a:extLst>
          </p:cNvPr>
          <p:cNvGraphicFramePr>
            <a:graphicFrameLocks noGrp="1"/>
          </p:cNvGraphicFramePr>
          <p:nvPr>
            <p:extLst>
              <p:ext uri="{D42A27DB-BD31-4B8C-83A1-F6EECF244321}">
                <p14:modId xmlns:p14="http://schemas.microsoft.com/office/powerpoint/2010/main" val="3199758170"/>
              </p:ext>
            </p:extLst>
          </p:nvPr>
        </p:nvGraphicFramePr>
        <p:xfrm>
          <a:off x="53749" y="1105649"/>
          <a:ext cx="9036500" cy="3259455"/>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0000"/>
                    </a:ext>
                  </a:extLst>
                </a:gridCol>
                <a:gridCol w="1152127">
                  <a:extLst>
                    <a:ext uri="{9D8B030D-6E8A-4147-A177-3AD203B41FA5}">
                      <a16:colId xmlns:a16="http://schemas.microsoft.com/office/drawing/2014/main" val="20001"/>
                    </a:ext>
                  </a:extLst>
                </a:gridCol>
                <a:gridCol w="1349899">
                  <a:extLst>
                    <a:ext uri="{9D8B030D-6E8A-4147-A177-3AD203B41FA5}">
                      <a16:colId xmlns:a16="http://schemas.microsoft.com/office/drawing/2014/main" val="20002"/>
                    </a:ext>
                  </a:extLst>
                </a:gridCol>
                <a:gridCol w="1674438">
                  <a:extLst>
                    <a:ext uri="{9D8B030D-6E8A-4147-A177-3AD203B41FA5}">
                      <a16:colId xmlns:a16="http://schemas.microsoft.com/office/drawing/2014/main" val="20003"/>
                    </a:ext>
                  </a:extLst>
                </a:gridCol>
                <a:gridCol w="1841784">
                  <a:extLst>
                    <a:ext uri="{9D8B030D-6E8A-4147-A177-3AD203B41FA5}">
                      <a16:colId xmlns:a16="http://schemas.microsoft.com/office/drawing/2014/main" val="20004"/>
                    </a:ext>
                  </a:extLst>
                </a:gridCol>
                <a:gridCol w="1506084">
                  <a:extLst>
                    <a:ext uri="{9D8B030D-6E8A-4147-A177-3AD203B41FA5}">
                      <a16:colId xmlns:a16="http://schemas.microsoft.com/office/drawing/2014/main" val="20005"/>
                    </a:ext>
                  </a:extLst>
                </a:gridCol>
              </a:tblGrid>
              <a:tr h="720079">
                <a:tc>
                  <a:txBody>
                    <a:bodyPr/>
                    <a:lstStyle/>
                    <a:p>
                      <a:pPr algn="ctr"/>
                      <a:r>
                        <a:rPr lang="en-US" sz="1400" dirty="0">
                          <a:latin typeface="ArialMT"/>
                        </a:rPr>
                        <a:t>Experiment /</a:t>
                      </a:r>
                    </a:p>
                    <a:p>
                      <a:pPr algn="ctr"/>
                      <a:r>
                        <a:rPr lang="en-US" sz="1400" dirty="0">
                          <a:latin typeface="ArialMT"/>
                        </a:rPr>
                        <a:t>Timescale</a:t>
                      </a:r>
                      <a:endParaRPr lang="fr-FR" sz="1400" dirty="0">
                        <a:latin typeface="ArialMT"/>
                      </a:endParaRPr>
                    </a:p>
                  </a:txBody>
                  <a:tcPr/>
                </a:tc>
                <a:tc>
                  <a:txBody>
                    <a:bodyPr/>
                    <a:lstStyle/>
                    <a:p>
                      <a:pPr algn="ctr"/>
                      <a:r>
                        <a:rPr lang="en-US" sz="1400" dirty="0">
                          <a:latin typeface="ArialMT"/>
                        </a:rPr>
                        <a:t>Application</a:t>
                      </a:r>
                    </a:p>
                    <a:p>
                      <a:pPr algn="ctr"/>
                      <a:r>
                        <a:rPr lang="en-US" sz="1400" dirty="0">
                          <a:latin typeface="ArialMT"/>
                        </a:rPr>
                        <a:t>Domain</a:t>
                      </a:r>
                      <a:endParaRPr lang="fr-FR" sz="1400" dirty="0">
                        <a:latin typeface="ArialMT"/>
                      </a:endParaRPr>
                    </a:p>
                  </a:txBody>
                  <a:tcPr/>
                </a:tc>
                <a:tc>
                  <a:txBody>
                    <a:bodyPr/>
                    <a:lstStyle/>
                    <a:p>
                      <a:pPr algn="ctr"/>
                      <a:r>
                        <a:rPr lang="en-US" sz="1300" dirty="0">
                          <a:latin typeface="ArialMT"/>
                        </a:rPr>
                        <a:t>Gas</a:t>
                      </a:r>
                      <a:r>
                        <a:rPr lang="en-US" sz="1300" baseline="0" dirty="0">
                          <a:latin typeface="ArialMT"/>
                        </a:rPr>
                        <a:t> Detector</a:t>
                      </a:r>
                      <a:endParaRPr lang="en-US" sz="1300" dirty="0">
                        <a:latin typeface="ArialMT"/>
                      </a:endParaRPr>
                    </a:p>
                    <a:p>
                      <a:pPr algn="ctr"/>
                      <a:r>
                        <a:rPr lang="en-US" sz="1300" dirty="0">
                          <a:latin typeface="ArialMT"/>
                        </a:rPr>
                        <a:t>Technology / </a:t>
                      </a:r>
                      <a:br>
                        <a:rPr lang="en-US" sz="1300" dirty="0">
                          <a:latin typeface="ArialMT"/>
                        </a:rPr>
                      </a:br>
                      <a:br>
                        <a:rPr lang="en-US" sz="1300" dirty="0">
                          <a:latin typeface="ArialMT"/>
                        </a:rPr>
                      </a:br>
                      <a:r>
                        <a:rPr lang="en-US" sz="1300" dirty="0">
                          <a:latin typeface="ArialMT"/>
                        </a:rPr>
                        <a:t>Gas Mixture</a:t>
                      </a:r>
                    </a:p>
                  </a:txBody>
                  <a:tcPr/>
                </a:tc>
                <a:tc>
                  <a:txBody>
                    <a:bodyPr/>
                    <a:lstStyle/>
                    <a:p>
                      <a:pPr algn="ctr"/>
                      <a:r>
                        <a:rPr lang="en-US" sz="1400" dirty="0">
                          <a:latin typeface="ArialMT"/>
                        </a:rPr>
                        <a:t>Total detector size /</a:t>
                      </a:r>
                      <a:r>
                        <a:rPr lang="en-US" sz="1400" baseline="0" dirty="0">
                          <a:latin typeface="ArialMT"/>
                        </a:rPr>
                        <a:t> S</a:t>
                      </a:r>
                      <a:r>
                        <a:rPr lang="en-US" sz="1400" dirty="0">
                          <a:latin typeface="ArialMT"/>
                        </a:rPr>
                        <a:t>ingle module</a:t>
                      </a:r>
                      <a:r>
                        <a:rPr lang="en-US" sz="1400" baseline="0" dirty="0">
                          <a:latin typeface="ArialMT"/>
                        </a:rPr>
                        <a:t> size</a:t>
                      </a:r>
                      <a:endParaRPr lang="fr-FR" sz="1400" dirty="0">
                        <a:latin typeface="ArialMT"/>
                      </a:endParaRPr>
                    </a:p>
                  </a:txBody>
                  <a:tcPr/>
                </a:tc>
                <a:tc>
                  <a:txBody>
                    <a:bodyPr/>
                    <a:lstStyle/>
                    <a:p>
                      <a:pPr algn="ctr"/>
                      <a:r>
                        <a:rPr lang="en-US" sz="1400" dirty="0">
                          <a:latin typeface="ArialMT"/>
                        </a:rPr>
                        <a:t>Operation</a:t>
                      </a:r>
                      <a:r>
                        <a:rPr lang="en-US" sz="1400" baseline="0" dirty="0">
                          <a:latin typeface="ArialMT"/>
                        </a:rPr>
                        <a:t> Characteristics /</a:t>
                      </a:r>
                    </a:p>
                    <a:p>
                      <a:pPr algn="ctr"/>
                      <a:r>
                        <a:rPr lang="en-US" sz="1400" baseline="0" dirty="0">
                          <a:latin typeface="ArialMT"/>
                        </a:rPr>
                        <a:t>Performance</a:t>
                      </a:r>
                      <a:endParaRPr lang="fr-FR" sz="1400" dirty="0">
                        <a:latin typeface="ArialMT"/>
                      </a:endParaRPr>
                    </a:p>
                  </a:txBody>
                  <a:tcPr/>
                </a:tc>
                <a:tc>
                  <a:txBody>
                    <a:bodyPr/>
                    <a:lstStyle/>
                    <a:p>
                      <a:pPr algn="ctr"/>
                      <a:r>
                        <a:rPr lang="en-US" sz="1400" dirty="0">
                          <a:latin typeface="ArialMT"/>
                        </a:rPr>
                        <a:t>Special Requirements/</a:t>
                      </a:r>
                      <a:br>
                        <a:rPr lang="en-US" sz="1400" dirty="0">
                          <a:latin typeface="ArialMT"/>
                        </a:rPr>
                      </a:br>
                      <a:r>
                        <a:rPr lang="en-US" sz="1400" dirty="0">
                          <a:latin typeface="ArialMT"/>
                        </a:rPr>
                        <a:t>Remarks</a:t>
                      </a:r>
                      <a:endParaRPr lang="fr-FR" sz="1400" dirty="0">
                        <a:latin typeface="ArialMT"/>
                      </a:endParaRPr>
                    </a:p>
                  </a:txBody>
                  <a:tcPr/>
                </a:tc>
                <a:extLst>
                  <a:ext uri="{0D108BD9-81ED-4DB2-BD59-A6C34878D82A}">
                    <a16:rowId xmlns:a16="http://schemas.microsoft.com/office/drawing/2014/main" val="10000"/>
                  </a:ext>
                </a:extLst>
              </a:tr>
              <a:tr h="331477">
                <a:tc>
                  <a:txBody>
                    <a:bodyPr/>
                    <a:lstStyle/>
                    <a:p>
                      <a:pPr algn="ctr">
                        <a:lnSpc>
                          <a:spcPct val="100000"/>
                        </a:lnSpc>
                        <a:spcAft>
                          <a:spcPts val="1000"/>
                        </a:spcAft>
                      </a:pPr>
                      <a:r>
                        <a:rPr lang="en-US" sz="1100" dirty="0">
                          <a:solidFill>
                            <a:srgbClr val="FF0000"/>
                          </a:solidFill>
                          <a:effectLst/>
                          <a:latin typeface="ArialMT"/>
                          <a:ea typeface="Calibri" panose="020F0502020204030204" pitchFamily="34" charset="0"/>
                          <a:cs typeface="Times New Roman" panose="02020603050405020304" pitchFamily="18" charset="0"/>
                        </a:rPr>
                        <a:t>ELECTRON-ION</a:t>
                      </a:r>
                      <a:r>
                        <a:rPr lang="en-US" sz="1100" baseline="0" dirty="0">
                          <a:solidFill>
                            <a:srgbClr val="FF0000"/>
                          </a:solidFill>
                          <a:effectLst/>
                          <a:latin typeface="ArialMT"/>
                          <a:ea typeface="Calibri" panose="020F0502020204030204" pitchFamily="34" charset="0"/>
                          <a:cs typeface="Times New Roman" panose="02020603050405020304" pitchFamily="18" charset="0"/>
                        </a:rPr>
                        <a:t> COLLIDER </a:t>
                      </a:r>
                      <a:r>
                        <a:rPr lang="en-US" sz="1100" baseline="0" dirty="0">
                          <a:solidFill>
                            <a:srgbClr val="663300"/>
                          </a:solidFill>
                          <a:effectLst/>
                          <a:latin typeface="ArialMT"/>
                          <a:ea typeface="Calibri" panose="020F0502020204030204" pitchFamily="34" charset="0"/>
                          <a:cs typeface="Times New Roman" panose="02020603050405020304" pitchFamily="18" charset="0"/>
                        </a:rPr>
                        <a:t>(EIC)</a:t>
                      </a:r>
                      <a:endParaRPr lang="fr-FR" sz="1100" baseline="0" dirty="0">
                        <a:solidFill>
                          <a:srgbClr val="663300"/>
                        </a:solidFill>
                        <a:effectLst/>
                        <a:latin typeface="ArialMT"/>
                        <a:ea typeface="Calibri" panose="020F0502020204030204" pitchFamily="34" charset="0"/>
                        <a:cs typeface="Times New Roman" panose="02020603050405020304" pitchFamily="18" charset="0"/>
                      </a:endParaRPr>
                    </a:p>
                    <a:p>
                      <a:pPr algn="ctr">
                        <a:lnSpc>
                          <a:spcPct val="100000"/>
                        </a:lnSpc>
                        <a:spcAft>
                          <a:spcPts val="1000"/>
                        </a:spcAft>
                      </a:pPr>
                      <a:r>
                        <a:rPr lang="en-US" sz="1100" dirty="0">
                          <a:solidFill>
                            <a:schemeClr val="tx1"/>
                          </a:solidFill>
                          <a:effectLst/>
                          <a:latin typeface="ArialMT"/>
                          <a:ea typeface="Times New Roman" panose="02020603050405020304" pitchFamily="18" charset="0"/>
                          <a:cs typeface="Times New Roman" panose="02020603050405020304" pitchFamily="18" charset="0"/>
                        </a:rPr>
                        <a:t>START: &gt; 2032 -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00000"/>
                        </a:lnSpc>
                        <a:spcAft>
                          <a:spcPts val="0"/>
                        </a:spcAft>
                      </a:pPr>
                      <a:r>
                        <a:rPr lang="en-US" sz="1100" b="0" kern="1200" dirty="0">
                          <a:solidFill>
                            <a:schemeClr val="tx1"/>
                          </a:solidFill>
                          <a:effectLst/>
                          <a:latin typeface="ArialMT"/>
                          <a:ea typeface="Calibri" panose="020F0502020204030204" pitchFamily="34" charset="0"/>
                          <a:cs typeface="Times New Roman" panose="02020603050405020304" pitchFamily="18" charset="0"/>
                        </a:rPr>
                        <a:t>ePIC Barrel Inner Tracker: </a:t>
                      </a:r>
                    </a:p>
                  </a:txBody>
                  <a:tcPr marL="0" marR="0" marT="0" marB="0"/>
                </a:tc>
                <a:tc>
                  <a:txBody>
                    <a:bodyPr/>
                    <a:lstStyle/>
                    <a:p>
                      <a:pPr algn="ctr">
                        <a:lnSpc>
                          <a:spcPct val="100000"/>
                        </a:lnSpc>
                        <a:spcAft>
                          <a:spcPts val="0"/>
                        </a:spcAft>
                      </a:pPr>
                      <a:r>
                        <a:rPr lang="en-US" sz="1100" b="1" kern="1200" dirty="0">
                          <a:solidFill>
                            <a:srgbClr val="0000CC"/>
                          </a:solidFill>
                          <a:effectLst/>
                          <a:latin typeface="ArialMT"/>
                          <a:ea typeface="Calibri" panose="020F0502020204030204" pitchFamily="34" charset="0"/>
                          <a:cs typeface="Times New Roman" panose="02020603050405020304" pitchFamily="18" charset="0"/>
                        </a:rPr>
                        <a:t>CyMBaL: </a:t>
                      </a:r>
                    </a:p>
                    <a:p>
                      <a:pPr algn="ctr">
                        <a:lnSpc>
                          <a:spcPct val="100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Cylindrical MM</a:t>
                      </a:r>
                      <a:br>
                        <a:rPr lang="en-US" sz="1100" kern="1200" dirty="0">
                          <a:solidFill>
                            <a:srgbClr val="0000CC"/>
                          </a:solidFill>
                          <a:effectLst/>
                          <a:latin typeface="ArialMT"/>
                          <a:ea typeface="Calibri" panose="020F0502020204030204" pitchFamily="34" charset="0"/>
                          <a:cs typeface="Times New Roman" panose="02020603050405020304" pitchFamily="18" charset="0"/>
                        </a:rPr>
                      </a:br>
                      <a:r>
                        <a:rPr lang="en-US" sz="1100" kern="1200" baseline="0" dirty="0" err="1">
                          <a:solidFill>
                            <a:srgbClr val="663300"/>
                          </a:solidFill>
                          <a:effectLst/>
                          <a:latin typeface="ArialMT"/>
                          <a:ea typeface="Calibri" panose="020F0502020204030204" pitchFamily="34" charset="0"/>
                          <a:cs typeface="Times New Roman" panose="02020603050405020304" pitchFamily="18" charset="0"/>
                        </a:rPr>
                        <a:t>Ar</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/CO</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2</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/iC</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4</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H</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10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(93:2:5)</a:t>
                      </a:r>
                    </a:p>
                  </a:txBody>
                  <a:tcPr marL="66040" marR="66040" marT="9525" marB="0"/>
                </a:tc>
                <a:tc>
                  <a:txBody>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MT"/>
                          <a:cs typeface="Times New Roman" panose="02020603050405020304" pitchFamily="18" charset="0"/>
                        </a:rPr>
                        <a:t>Total area: ~</a:t>
                      </a:r>
                      <a:r>
                        <a:rPr lang="en-US" sz="1100" baseline="0" dirty="0">
                          <a:solidFill>
                            <a:schemeClr val="tx1"/>
                          </a:solidFill>
                          <a:latin typeface="ArialMT"/>
                          <a:cs typeface="Times New Roman" panose="02020603050405020304" pitchFamily="18" charset="0"/>
                        </a:rPr>
                        <a:t> 10 </a:t>
                      </a:r>
                      <a:r>
                        <a:rPr lang="en-US" sz="1100" dirty="0">
                          <a:solidFill>
                            <a:schemeClr val="tx1"/>
                          </a:solidFill>
                          <a:latin typeface="ArialMT"/>
                          <a:cs typeface="Times New Roman" panose="02020603050405020304" pitchFamily="18" charset="0"/>
                        </a:rPr>
                        <a:t>m</a:t>
                      </a:r>
                      <a:r>
                        <a:rPr lang="en-US" sz="1100" baseline="30000" dirty="0">
                          <a:solidFill>
                            <a:schemeClr val="tx1"/>
                          </a:solidFill>
                          <a:latin typeface="ArialMT"/>
                          <a:cs typeface="Times New Roman" panose="02020603050405020304" pitchFamily="18" charset="0"/>
                        </a:rPr>
                        <a:t>2</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effectLst/>
                          <a:latin typeface="ArialMT"/>
                          <a:ea typeface="Calibri" panose="020F0502020204030204" pitchFamily="34" charset="0"/>
                          <a:cs typeface="Times New Roman" panose="02020603050405020304" pitchFamily="18" charset="0"/>
                        </a:rPr>
                        <a:t>48 Curved tiles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effectLst/>
                          <a:latin typeface="ArialMT"/>
                          <a:ea typeface="Calibri" panose="020F0502020204030204" pitchFamily="34" charset="0"/>
                          <a:cs typeface="Times New Roman" panose="02020603050405020304" pitchFamily="18" charset="0"/>
                        </a:rPr>
                        <a:t>Module: 59 × 34 cm</a:t>
                      </a:r>
                      <a:r>
                        <a:rPr lang="en-US" sz="1100" baseline="30000" dirty="0">
                          <a:solidFill>
                            <a:schemeClr val="tx1"/>
                          </a:solidFill>
                          <a:effectLst/>
                          <a:latin typeface="ArialMT"/>
                          <a:ea typeface="Calibri" panose="020F0502020204030204" pitchFamily="34" charset="0"/>
                          <a:cs typeface="Times New Roman" panose="02020603050405020304" pitchFamily="18" charset="0"/>
                        </a:rPr>
                        <a:t>2</a:t>
                      </a:r>
                      <a:r>
                        <a:rPr lang="en-US" sz="1100" kern="1200" dirty="0">
                          <a:solidFill>
                            <a:schemeClr val="tx1"/>
                          </a:solidFill>
                          <a:effectLst/>
                          <a:latin typeface="ArialMT"/>
                          <a:ea typeface="Calibri" panose="020F0502020204030204" pitchFamily="34" charset="0"/>
                          <a:cs typeface="Times New Roman" panose="02020603050405020304" pitchFamily="18" charset="0"/>
                        </a:rPr>
                        <a:t> </a:t>
                      </a:r>
                      <a:br>
                        <a:rPr lang="fr-FR" sz="1100" kern="1200" dirty="0">
                          <a:solidFill>
                            <a:schemeClr val="tx1"/>
                          </a:solidFill>
                          <a:effectLst/>
                          <a:latin typeface="ArialMT"/>
                          <a:ea typeface="Calibri" panose="020F0502020204030204" pitchFamily="34" charset="0"/>
                          <a:cs typeface="Times New Roman" panose="02020603050405020304" pitchFamily="18" charset="0"/>
                        </a:rPr>
                      </a:b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rgbClr val="663300"/>
                          </a:solidFill>
                          <a:effectLst/>
                          <a:latin typeface="ArialMT"/>
                          <a:ea typeface="Calibri" panose="020F0502020204030204" pitchFamily="34" charset="0"/>
                          <a:cs typeface="Times New Roman" panose="02020603050405020304" pitchFamily="18" charset="0"/>
                        </a:rPr>
                        <a:t>Luminosity (e-p): 10</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33</a:t>
                      </a:r>
                      <a:endParaRPr lang="en-US" sz="1100" b="0" kern="1200" baseline="30000" dirty="0">
                        <a:solidFill>
                          <a:srgbClr val="663300"/>
                        </a:solidFill>
                        <a:effectLst/>
                        <a:latin typeface="ArialMT"/>
                        <a:ea typeface="Calibri" panose="020F0502020204030204" pitchFamily="34"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300</a:t>
                      </a:r>
                      <a:r>
                        <a:rPr lang="en-US" sz="1100" kern="1200" dirty="0">
                          <a:solidFill>
                            <a:srgbClr val="663300"/>
                          </a:solidFill>
                          <a:effectLst/>
                          <a:latin typeface="ArialMT"/>
                          <a:ea typeface="Calibri" panose="020F0502020204030204" pitchFamily="34" charset="0"/>
                          <a:cs typeface="Times New Roman" panose="02020603050405020304" pitchFamily="18" charset="0"/>
                        </a:rPr>
                        <a:t>/ 500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µ</a:t>
                      </a:r>
                      <a:r>
                        <a:rPr lang="en-US" sz="1100" kern="1200" dirty="0">
                          <a:solidFill>
                            <a:srgbClr val="663300"/>
                          </a:solidFill>
                          <a:effectLst/>
                          <a:latin typeface="ArialMT"/>
                          <a:ea typeface="Calibri" panose="020F0502020204030204" pitchFamily="34" charset="0"/>
                          <a:cs typeface="Times New Roman" panose="02020603050405020304" pitchFamily="18" charset="0"/>
                        </a:rPr>
                        <a:t>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i="0" kern="1200" dirty="0">
                          <a:solidFill>
                            <a:srgbClr val="663300"/>
                          </a:solidFill>
                          <a:effectLst/>
                          <a:latin typeface="ArialMT"/>
                          <a:ea typeface="Calibri" panose="020F0502020204030204" pitchFamily="34" charset="0"/>
                          <a:cs typeface="Times New Roman" panose="02020603050405020304" pitchFamily="18" charset="0"/>
                        </a:rPr>
                        <a:t>Time resolution: 2</a:t>
                      </a:r>
                      <a:r>
                        <a:rPr lang="en-US" sz="1100" kern="1200" dirty="0">
                          <a:solidFill>
                            <a:srgbClr val="663300"/>
                          </a:solidFill>
                          <a:effectLst/>
                          <a:latin typeface="ArialMT"/>
                          <a:ea typeface="Calibri" panose="020F0502020204030204" pitchFamily="34" charset="0"/>
                          <a:cs typeface="Times New Roman" panose="02020603050405020304" pitchFamily="18" charset="0"/>
                        </a:rPr>
                        <a:t>0 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 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~3 k</a:t>
                      </a:r>
                      <a:r>
                        <a:rPr lang="en-US" sz="1100" kern="1200" dirty="0">
                          <a:solidFill>
                            <a:srgbClr val="663300"/>
                          </a:solidFill>
                          <a:effectLst/>
                          <a:latin typeface="ArialMT"/>
                          <a:ea typeface="Calibri" panose="020F0502020204030204" pitchFamily="34" charset="0"/>
                          <a:cs typeface="Times New Roman" panose="02020603050405020304" pitchFamily="18" charset="0"/>
                        </a:rPr>
                        <a:t>Hz/cm</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2</a:t>
                      </a: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indent="0" algn="l">
                        <a:lnSpc>
                          <a:spcPct val="100000"/>
                        </a:lnSpc>
                        <a:spcAft>
                          <a:spcPts val="0"/>
                        </a:spcAft>
                        <a:buFont typeface="Arial" panose="020B0604020202020204" pitchFamily="34" charset="0"/>
                        <a:buNone/>
                      </a:pPr>
                      <a:r>
                        <a:rPr lang="en-US" sz="1100" baseline="0" dirty="0">
                          <a:solidFill>
                            <a:schemeClr val="tx1"/>
                          </a:solidFill>
                          <a:effectLst/>
                          <a:latin typeface="ArialMT"/>
                          <a:ea typeface="Calibri" panose="020F0502020204030204" pitchFamily="34" charset="0"/>
                          <a:cs typeface="Times New Roman" panose="02020603050405020304" pitchFamily="18" charset="0"/>
                        </a:rPr>
                        <a:t>low mass, large area;</a:t>
                      </a:r>
                    </a:p>
                    <a:p>
                      <a:pPr marL="0" indent="0" algn="l">
                        <a:lnSpc>
                          <a:spcPct val="100000"/>
                        </a:lnSpc>
                        <a:spcAft>
                          <a:spcPts val="0"/>
                        </a:spcAft>
                        <a:buFont typeface="Arial" panose="020B0604020202020204" pitchFamily="34" charset="0"/>
                        <a:buNone/>
                      </a:pPr>
                      <a:r>
                        <a:rPr lang="en-US" sz="1100" baseline="0" dirty="0">
                          <a:solidFill>
                            <a:schemeClr val="tx1"/>
                          </a:solidFill>
                          <a:effectLst/>
                          <a:latin typeface="ArialMT"/>
                          <a:ea typeface="Calibri" panose="020F0502020204030204" pitchFamily="34" charset="0"/>
                          <a:cs typeface="Times New Roman" panose="02020603050405020304" pitchFamily="18" charset="0"/>
                        </a:rPr>
                        <a:t>Engineering integration into ePIC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extLst>
                  <a:ext uri="{0D108BD9-81ED-4DB2-BD59-A6C34878D82A}">
                    <a16:rowId xmlns:a16="http://schemas.microsoft.com/office/drawing/2014/main" val="3809042347"/>
                  </a:ext>
                </a:extLst>
              </a:tr>
              <a:tr h="331477">
                <a:tc>
                  <a:txBody>
                    <a:bodyPr/>
                    <a:lstStyle/>
                    <a:p>
                      <a:pPr algn="ctr">
                        <a:lnSpc>
                          <a:spcPct val="100000"/>
                        </a:lnSpc>
                        <a:spcAft>
                          <a:spcPts val="1000"/>
                        </a:spcAft>
                      </a:pPr>
                      <a:r>
                        <a:rPr lang="en-US" sz="1100" dirty="0">
                          <a:solidFill>
                            <a:srgbClr val="FF0000"/>
                          </a:solidFill>
                          <a:effectLst/>
                          <a:latin typeface="ArialMT"/>
                          <a:ea typeface="Calibri" panose="020F0502020204030204" pitchFamily="34" charset="0"/>
                          <a:cs typeface="Times New Roman" panose="02020603050405020304" pitchFamily="18" charset="0"/>
                        </a:rPr>
                        <a:t>ELECTRON-ION</a:t>
                      </a:r>
                      <a:r>
                        <a:rPr lang="en-US" sz="1100" baseline="0" dirty="0">
                          <a:solidFill>
                            <a:srgbClr val="FF0000"/>
                          </a:solidFill>
                          <a:effectLst/>
                          <a:latin typeface="ArialMT"/>
                          <a:ea typeface="Calibri" panose="020F0502020204030204" pitchFamily="34" charset="0"/>
                          <a:cs typeface="Times New Roman" panose="02020603050405020304" pitchFamily="18" charset="0"/>
                        </a:rPr>
                        <a:t> COLLIDER </a:t>
                      </a:r>
                      <a:r>
                        <a:rPr lang="en-US" sz="1100" baseline="0" dirty="0">
                          <a:solidFill>
                            <a:srgbClr val="663300"/>
                          </a:solidFill>
                          <a:effectLst/>
                          <a:latin typeface="ArialMT"/>
                          <a:ea typeface="Calibri" panose="020F0502020204030204" pitchFamily="34" charset="0"/>
                          <a:cs typeface="Times New Roman" panose="02020603050405020304" pitchFamily="18" charset="0"/>
                        </a:rPr>
                        <a:t>(EIC)</a:t>
                      </a:r>
                      <a:endParaRPr lang="fr-FR" sz="1100" baseline="0" dirty="0">
                        <a:solidFill>
                          <a:srgbClr val="663300"/>
                        </a:solidFill>
                        <a:effectLst/>
                        <a:latin typeface="ArialMT"/>
                        <a:ea typeface="Calibri" panose="020F0502020204030204" pitchFamily="34" charset="0"/>
                        <a:cs typeface="Times New Roman" panose="02020603050405020304" pitchFamily="18" charset="0"/>
                      </a:endParaRPr>
                    </a:p>
                    <a:p>
                      <a:pPr algn="ctr">
                        <a:lnSpc>
                          <a:spcPct val="100000"/>
                        </a:lnSpc>
                        <a:spcAft>
                          <a:spcPts val="1000"/>
                        </a:spcAft>
                      </a:pPr>
                      <a:r>
                        <a:rPr lang="en-US" sz="1100" dirty="0">
                          <a:solidFill>
                            <a:schemeClr val="tx1"/>
                          </a:solidFill>
                          <a:effectLst/>
                          <a:latin typeface="ArialMT"/>
                          <a:ea typeface="Times New Roman" panose="02020603050405020304" pitchFamily="18" charset="0"/>
                          <a:cs typeface="Times New Roman" panose="02020603050405020304" pitchFamily="18" charset="0"/>
                        </a:rPr>
                        <a:t>START: &gt; 2032 -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ArialMT"/>
                          <a:ea typeface="Calibri" panose="020F0502020204030204" pitchFamily="34" charset="0"/>
                          <a:cs typeface="Times New Roman" panose="02020603050405020304" pitchFamily="18" charset="0"/>
                        </a:rPr>
                        <a:t>ePIC Barrel Outer Tracker:</a:t>
                      </a:r>
                    </a:p>
                  </a:txBody>
                  <a:tcPr marL="0" marR="0" marT="0" marB="0"/>
                </a:tc>
                <a:tc>
                  <a:txBody>
                    <a:bodyPr/>
                    <a:lstStyle/>
                    <a:p>
                      <a:pPr algn="ctr">
                        <a:lnSpc>
                          <a:spcPct val="100000"/>
                        </a:lnSpc>
                        <a:spcAft>
                          <a:spcPts val="0"/>
                        </a:spcAft>
                      </a:pPr>
                      <a:r>
                        <a:rPr lang="en-US" sz="1100" b="1" kern="1200" dirty="0">
                          <a:solidFill>
                            <a:srgbClr val="0000CC"/>
                          </a:solidFill>
                          <a:effectLst/>
                          <a:latin typeface="ArialMT"/>
                          <a:ea typeface="Calibri" panose="020F0502020204030204" pitchFamily="34" charset="0"/>
                          <a:cs typeface="Times New Roman" panose="02020603050405020304" pitchFamily="18" charset="0"/>
                        </a:rPr>
                        <a:t>MPGD-BOT: </a:t>
                      </a:r>
                    </a:p>
                    <a:p>
                      <a:pPr algn="ctr">
                        <a:lnSpc>
                          <a:spcPct val="100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Thin Gap Hybrid GEM-μRWELL </a:t>
                      </a:r>
                    </a:p>
                    <a:p>
                      <a:pPr algn="ctr">
                        <a:lnSpc>
                          <a:spcPct val="100000"/>
                        </a:lnSpc>
                        <a:spcAft>
                          <a:spcPts val="0"/>
                        </a:spcAft>
                      </a:pPr>
                      <a:r>
                        <a:rPr lang="en-US" sz="1100" kern="1200" baseline="0" dirty="0" err="1">
                          <a:solidFill>
                            <a:srgbClr val="663300"/>
                          </a:solidFill>
                          <a:effectLst/>
                          <a:latin typeface="ArialMT"/>
                          <a:ea typeface="Calibri" panose="020F0502020204030204" pitchFamily="34" charset="0"/>
                          <a:cs typeface="Times New Roman" panose="02020603050405020304" pitchFamily="18" charset="0"/>
                        </a:rPr>
                        <a:t>Ar</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/CO</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2</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/iC</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4</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H</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10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(93:2:5)</a:t>
                      </a:r>
                      <a:endParaRPr lang="en-US" sz="1100" kern="1200" dirty="0">
                        <a:solidFill>
                          <a:srgbClr val="663300"/>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MT"/>
                          <a:cs typeface="Times New Roman" panose="02020603050405020304" pitchFamily="18" charset="0"/>
                        </a:rPr>
                        <a:t>Total area: ~</a:t>
                      </a:r>
                      <a:r>
                        <a:rPr lang="en-US" sz="1100" baseline="0" dirty="0">
                          <a:solidFill>
                            <a:schemeClr val="tx1"/>
                          </a:solidFill>
                          <a:latin typeface="ArialMT"/>
                          <a:cs typeface="Times New Roman" panose="02020603050405020304" pitchFamily="18" charset="0"/>
                        </a:rPr>
                        <a:t> 14 </a:t>
                      </a:r>
                      <a:r>
                        <a:rPr lang="en-US" sz="1100" dirty="0">
                          <a:solidFill>
                            <a:schemeClr val="tx1"/>
                          </a:solidFill>
                          <a:latin typeface="ArialMT"/>
                          <a:cs typeface="Times New Roman" panose="02020603050405020304" pitchFamily="18" charset="0"/>
                        </a:rPr>
                        <a:t>m</a:t>
                      </a:r>
                      <a:r>
                        <a:rPr lang="en-US" sz="1100" baseline="30000" dirty="0">
                          <a:solidFill>
                            <a:schemeClr val="tx1"/>
                          </a:solidFill>
                          <a:latin typeface="ArialMT"/>
                          <a:cs typeface="Times New Roman" panose="02020603050405020304" pitchFamily="18" charset="0"/>
                        </a:rPr>
                        <a:t>2</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effectLst/>
                          <a:latin typeface="ArialMT"/>
                          <a:ea typeface="Calibri" panose="020F0502020204030204" pitchFamily="34" charset="0"/>
                          <a:cs typeface="Times New Roman" panose="02020603050405020304" pitchFamily="18" charset="0"/>
                        </a:rPr>
                        <a:t>24 planar modules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effectLst/>
                          <a:latin typeface="ArialMT"/>
                          <a:ea typeface="Calibri" panose="020F0502020204030204" pitchFamily="34" charset="0"/>
                          <a:cs typeface="Times New Roman" panose="02020603050405020304" pitchFamily="18" charset="0"/>
                        </a:rPr>
                        <a:t>Module: 170 × 33 cm</a:t>
                      </a:r>
                      <a:r>
                        <a:rPr lang="en-US" sz="1100" baseline="30000" dirty="0">
                          <a:solidFill>
                            <a:schemeClr val="tx1"/>
                          </a:solidFill>
                          <a:effectLst/>
                          <a:latin typeface="ArialMT"/>
                          <a:ea typeface="Calibri" panose="020F0502020204030204" pitchFamily="34" charset="0"/>
                          <a:cs typeface="Times New Roman" panose="02020603050405020304" pitchFamily="18" charset="0"/>
                        </a:rPr>
                        <a:t>2</a:t>
                      </a:r>
                      <a:endParaRPr lang="fr-FR" sz="1100" baseline="300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rgbClr val="663300"/>
                          </a:solidFill>
                          <a:effectLst/>
                          <a:latin typeface="ArialMT"/>
                          <a:ea typeface="Calibri" panose="020F0502020204030204" pitchFamily="34" charset="0"/>
                          <a:cs typeface="Times New Roman" panose="02020603050405020304" pitchFamily="18" charset="0"/>
                        </a:rPr>
                        <a:t>Luminosity (e-p): 10</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33</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150 µ</a:t>
                      </a:r>
                      <a:r>
                        <a:rPr lang="en-US" sz="1100" kern="1200" dirty="0">
                          <a:solidFill>
                            <a:srgbClr val="663300"/>
                          </a:solidFill>
                          <a:effectLst/>
                          <a:latin typeface="ArialMT"/>
                          <a:ea typeface="Calibri" panose="020F0502020204030204" pitchFamily="34" charset="0"/>
                          <a:cs typeface="Times New Roman" panose="02020603050405020304" pitchFamily="18" charset="0"/>
                        </a:rPr>
                        <a:t>m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i="0" kern="1200" dirty="0">
                          <a:solidFill>
                            <a:srgbClr val="663300"/>
                          </a:solidFill>
                          <a:effectLst/>
                          <a:latin typeface="ArialMT"/>
                          <a:ea typeface="Calibri" panose="020F0502020204030204" pitchFamily="34" charset="0"/>
                          <a:cs typeface="Times New Roman" panose="02020603050405020304" pitchFamily="18" charset="0"/>
                        </a:rPr>
                        <a:t>Time resolution: </a:t>
                      </a:r>
                      <a:r>
                        <a:rPr lang="en-US" sz="1100" kern="1200" dirty="0">
                          <a:solidFill>
                            <a:srgbClr val="663300"/>
                          </a:solidFill>
                          <a:effectLst/>
                          <a:latin typeface="ArialMT"/>
                          <a:ea typeface="Calibri" panose="020F0502020204030204" pitchFamily="34" charset="0"/>
                          <a:cs typeface="Times New Roman" panose="02020603050405020304" pitchFamily="18" charset="0"/>
                        </a:rPr>
                        <a:t>10 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 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~0.3 k</a:t>
                      </a:r>
                      <a:r>
                        <a:rPr lang="en-US" sz="1100" kern="1200" dirty="0">
                          <a:solidFill>
                            <a:srgbClr val="663300"/>
                          </a:solidFill>
                          <a:effectLst/>
                          <a:latin typeface="ArialMT"/>
                          <a:ea typeface="Calibri" panose="020F0502020204030204" pitchFamily="34" charset="0"/>
                          <a:cs typeface="Times New Roman" panose="02020603050405020304" pitchFamily="18" charset="0"/>
                        </a:rPr>
                        <a:t>Hz/cm</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2 </a:t>
                      </a: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indent="0" algn="l">
                        <a:lnSpc>
                          <a:spcPct val="100000"/>
                        </a:lnSpc>
                        <a:spcAft>
                          <a:spcPts val="0"/>
                        </a:spcAft>
                        <a:buFont typeface="Arial" panose="020B0604020202020204" pitchFamily="34" charset="0"/>
                        <a:buNone/>
                      </a:pPr>
                      <a:r>
                        <a:rPr lang="fr-FR" sz="1100" dirty="0">
                          <a:solidFill>
                            <a:schemeClr val="tx1"/>
                          </a:solidFill>
                          <a:effectLst/>
                          <a:latin typeface="ArialMT"/>
                          <a:ea typeface="Calibri" panose="020F0502020204030204" pitchFamily="34" charset="0"/>
                          <a:cs typeface="Times New Roman" panose="02020603050405020304" pitchFamily="18" charset="0"/>
                        </a:rPr>
                        <a:t>large are; </a:t>
                      </a:r>
                      <a:r>
                        <a:rPr lang="fr-FR" sz="1100" dirty="0" err="1">
                          <a:solidFill>
                            <a:schemeClr val="tx1"/>
                          </a:solidFill>
                          <a:effectLst/>
                          <a:latin typeface="ArialMT"/>
                          <a:ea typeface="Calibri" panose="020F0502020204030204" pitchFamily="34" charset="0"/>
                          <a:cs typeface="Times New Roman" panose="02020603050405020304" pitchFamily="18" charset="0"/>
                        </a:rPr>
                        <a:t>Thin</a:t>
                      </a:r>
                      <a:r>
                        <a:rPr lang="fr-FR" sz="1100" dirty="0">
                          <a:solidFill>
                            <a:schemeClr val="tx1"/>
                          </a:solidFill>
                          <a:effectLst/>
                          <a:latin typeface="ArialMT"/>
                          <a:ea typeface="Calibri" panose="020F0502020204030204" pitchFamily="34" charset="0"/>
                          <a:cs typeface="Times New Roman" panose="02020603050405020304" pitchFamily="18" charset="0"/>
                        </a:rPr>
                        <a:t>-gap &amp; </a:t>
                      </a:r>
                      <a:r>
                        <a:rPr lang="fr-FR" sz="1100" dirty="0" err="1">
                          <a:solidFill>
                            <a:schemeClr val="tx1"/>
                          </a:solidFill>
                          <a:effectLst/>
                          <a:latin typeface="ArialMT"/>
                          <a:ea typeface="Calibri" panose="020F0502020204030204" pitchFamily="34" charset="0"/>
                          <a:cs typeface="Times New Roman" panose="02020603050405020304" pitchFamily="18" charset="0"/>
                        </a:rPr>
                        <a:t>hybrid</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technology</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marL="0" indent="0" algn="l">
                        <a:lnSpc>
                          <a:spcPct val="100000"/>
                        </a:lnSpc>
                        <a:spcAft>
                          <a:spcPts val="0"/>
                        </a:spcAft>
                        <a:buFont typeface="Arial" panose="020B0604020202020204" pitchFamily="34" charset="0"/>
                        <a:buNone/>
                      </a:pPr>
                      <a:r>
                        <a:rPr lang="fr-FR" sz="1100" dirty="0" err="1">
                          <a:solidFill>
                            <a:schemeClr val="tx1"/>
                          </a:solidFill>
                          <a:effectLst/>
                          <a:latin typeface="ArialMT"/>
                          <a:ea typeface="Calibri" panose="020F0502020204030204" pitchFamily="34" charset="0"/>
                          <a:cs typeface="Times New Roman" panose="02020603050405020304" pitchFamily="18" charset="0"/>
                        </a:rPr>
                        <a:t>Integration</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into</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ePIC</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extLst>
                  <a:ext uri="{0D108BD9-81ED-4DB2-BD59-A6C34878D82A}">
                    <a16:rowId xmlns:a16="http://schemas.microsoft.com/office/drawing/2014/main" val="4236070495"/>
                  </a:ext>
                </a:extLst>
              </a:tr>
              <a:tr h="331477">
                <a:tc>
                  <a:txBody>
                    <a:bodyPr/>
                    <a:lstStyle/>
                    <a:p>
                      <a:pPr algn="ctr">
                        <a:lnSpc>
                          <a:spcPct val="100000"/>
                        </a:lnSpc>
                        <a:spcAft>
                          <a:spcPts val="1000"/>
                        </a:spcAft>
                      </a:pPr>
                      <a:r>
                        <a:rPr lang="en-US" sz="1100" dirty="0">
                          <a:solidFill>
                            <a:srgbClr val="FF0000"/>
                          </a:solidFill>
                          <a:effectLst/>
                          <a:latin typeface="ArialMT"/>
                          <a:ea typeface="Calibri" panose="020F0502020204030204" pitchFamily="34" charset="0"/>
                          <a:cs typeface="Times New Roman" panose="02020603050405020304" pitchFamily="18" charset="0"/>
                        </a:rPr>
                        <a:t>ELECTRON-ION</a:t>
                      </a:r>
                      <a:r>
                        <a:rPr lang="en-US" sz="1100" baseline="0" dirty="0">
                          <a:solidFill>
                            <a:srgbClr val="FF0000"/>
                          </a:solidFill>
                          <a:effectLst/>
                          <a:latin typeface="ArialMT"/>
                          <a:ea typeface="Calibri" panose="020F0502020204030204" pitchFamily="34" charset="0"/>
                          <a:cs typeface="Times New Roman" panose="02020603050405020304" pitchFamily="18" charset="0"/>
                        </a:rPr>
                        <a:t> COLLIDER </a:t>
                      </a:r>
                      <a:r>
                        <a:rPr lang="en-US" sz="1100" baseline="0" dirty="0">
                          <a:solidFill>
                            <a:srgbClr val="663300"/>
                          </a:solidFill>
                          <a:effectLst/>
                          <a:latin typeface="ArialMT"/>
                          <a:ea typeface="Calibri" panose="020F0502020204030204" pitchFamily="34" charset="0"/>
                          <a:cs typeface="Times New Roman" panose="02020603050405020304" pitchFamily="18" charset="0"/>
                        </a:rPr>
                        <a:t>(EIC)</a:t>
                      </a:r>
                      <a:endParaRPr lang="fr-FR" sz="1100" baseline="0" dirty="0">
                        <a:solidFill>
                          <a:srgbClr val="663300"/>
                        </a:solidFill>
                        <a:effectLst/>
                        <a:latin typeface="ArialMT"/>
                        <a:ea typeface="Calibri" panose="020F0502020204030204" pitchFamily="34" charset="0"/>
                        <a:cs typeface="Times New Roman" panose="02020603050405020304" pitchFamily="18" charset="0"/>
                      </a:endParaRPr>
                    </a:p>
                    <a:p>
                      <a:pPr algn="ctr">
                        <a:lnSpc>
                          <a:spcPct val="100000"/>
                        </a:lnSpc>
                        <a:spcAft>
                          <a:spcPts val="1000"/>
                        </a:spcAft>
                      </a:pPr>
                      <a:r>
                        <a:rPr lang="en-US" sz="1100" dirty="0">
                          <a:solidFill>
                            <a:schemeClr val="tx1"/>
                          </a:solidFill>
                          <a:effectLst/>
                          <a:latin typeface="ArialMT"/>
                          <a:ea typeface="Times New Roman" panose="02020603050405020304" pitchFamily="18" charset="0"/>
                          <a:cs typeface="Times New Roman" panose="02020603050405020304" pitchFamily="18" charset="0"/>
                        </a:rPr>
                        <a:t>START: &gt; 2032 -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ArialMT"/>
                          <a:ea typeface="Calibri" panose="020F0502020204030204" pitchFamily="34" charset="0"/>
                          <a:cs typeface="Times New Roman" panose="02020603050405020304" pitchFamily="18" charset="0"/>
                        </a:rPr>
                        <a:t>ePIC End Cap Tracker:</a:t>
                      </a:r>
                    </a:p>
                  </a:txBody>
                  <a:tcPr marL="0" marR="0" marT="0" marB="0"/>
                </a:tc>
                <a:tc>
                  <a:txBody>
                    <a:bodyPr/>
                    <a:lstStyle/>
                    <a:p>
                      <a:pPr algn="ctr">
                        <a:lnSpc>
                          <a:spcPct val="100000"/>
                        </a:lnSpc>
                        <a:spcAft>
                          <a:spcPts val="0"/>
                        </a:spcAft>
                      </a:pPr>
                      <a:r>
                        <a:rPr lang="en-US" sz="1100" b="1" kern="1200" dirty="0">
                          <a:solidFill>
                            <a:srgbClr val="0000CC"/>
                          </a:solidFill>
                          <a:effectLst/>
                          <a:latin typeface="ArialMT"/>
                          <a:ea typeface="Calibri" panose="020F0502020204030204" pitchFamily="34" charset="0"/>
                          <a:cs typeface="Times New Roman" panose="02020603050405020304" pitchFamily="18" charset="0"/>
                        </a:rPr>
                        <a:t>MPGD-ECT: </a:t>
                      </a:r>
                    </a:p>
                    <a:p>
                      <a:pPr algn="ctr">
                        <a:lnSpc>
                          <a:spcPct val="100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GEM-</a:t>
                      </a:r>
                      <a:r>
                        <a:rPr lang="en-US" sz="1100" kern="1200" dirty="0" err="1">
                          <a:solidFill>
                            <a:srgbClr val="0000CC"/>
                          </a:solidFill>
                          <a:effectLst/>
                          <a:latin typeface="ArialMT"/>
                          <a:ea typeface="Calibri" panose="020F0502020204030204" pitchFamily="34" charset="0"/>
                          <a:cs typeface="Times New Roman" panose="02020603050405020304" pitchFamily="18" charset="0"/>
                        </a:rPr>
                        <a:t>μRWELL</a:t>
                      </a:r>
                      <a:r>
                        <a:rPr lang="en-US" sz="1100" kern="1200" dirty="0">
                          <a:solidFill>
                            <a:srgbClr val="0000CC"/>
                          </a:solidFill>
                          <a:effectLst/>
                          <a:latin typeface="ArialMT"/>
                          <a:ea typeface="Calibri" panose="020F0502020204030204" pitchFamily="34" charset="0"/>
                          <a:cs typeface="Times New Roman" panose="02020603050405020304" pitchFamily="18" charset="0"/>
                        </a:rPr>
                        <a:t> </a:t>
                      </a:r>
                    </a:p>
                    <a:p>
                      <a:pPr algn="ctr">
                        <a:lnSpc>
                          <a:spcPct val="100000"/>
                        </a:lnSpc>
                        <a:spcAft>
                          <a:spcPts val="0"/>
                        </a:spcAft>
                      </a:pPr>
                      <a:r>
                        <a:rPr lang="en-US" sz="1100" kern="1200" baseline="0" dirty="0" err="1">
                          <a:solidFill>
                            <a:srgbClr val="663300"/>
                          </a:solidFill>
                          <a:effectLst/>
                          <a:latin typeface="ArialMT"/>
                          <a:ea typeface="Calibri" panose="020F0502020204030204" pitchFamily="34" charset="0"/>
                          <a:cs typeface="Times New Roman" panose="02020603050405020304" pitchFamily="18" charset="0"/>
                        </a:rPr>
                        <a:t>Ar</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/CO</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2</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/iC</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4</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H</a:t>
                      </a:r>
                      <a:r>
                        <a:rPr lang="en-US" sz="1100" kern="1200" baseline="-25000" dirty="0">
                          <a:solidFill>
                            <a:srgbClr val="663300"/>
                          </a:solidFill>
                          <a:effectLst/>
                          <a:latin typeface="ArialMT"/>
                          <a:ea typeface="Calibri" panose="020F0502020204030204" pitchFamily="34" charset="0"/>
                          <a:cs typeface="Times New Roman" panose="02020603050405020304" pitchFamily="18" charset="0"/>
                        </a:rPr>
                        <a:t>10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(93:2:5)</a:t>
                      </a:r>
                      <a:endParaRPr lang="en-US" sz="1100" kern="1200" dirty="0">
                        <a:solidFill>
                          <a:srgbClr val="663300"/>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latin typeface="ArialMT"/>
                          <a:cs typeface="Times New Roman" panose="02020603050405020304" pitchFamily="18" charset="0"/>
                        </a:rPr>
                        <a:t>Total area: ~</a:t>
                      </a:r>
                      <a:r>
                        <a:rPr lang="en-US" sz="1100" baseline="0" dirty="0">
                          <a:solidFill>
                            <a:schemeClr val="tx1"/>
                          </a:solidFill>
                          <a:latin typeface="ArialMT"/>
                          <a:cs typeface="Times New Roman" panose="02020603050405020304" pitchFamily="18" charset="0"/>
                        </a:rPr>
                        <a:t> 2.6 </a:t>
                      </a:r>
                      <a:r>
                        <a:rPr lang="en-US" sz="1100" dirty="0">
                          <a:solidFill>
                            <a:schemeClr val="tx1"/>
                          </a:solidFill>
                          <a:latin typeface="ArialMT"/>
                          <a:cs typeface="Times New Roman" panose="02020603050405020304" pitchFamily="18" charset="0"/>
                        </a:rPr>
                        <a:t>m</a:t>
                      </a:r>
                      <a:r>
                        <a:rPr lang="en-US" sz="1100" baseline="30000" dirty="0">
                          <a:solidFill>
                            <a:schemeClr val="tx1"/>
                          </a:solidFill>
                          <a:latin typeface="ArialMT"/>
                          <a:cs typeface="Times New Roman" panose="02020603050405020304" pitchFamily="18" charset="0"/>
                        </a:rPr>
                        <a:t>2</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effectLst/>
                          <a:latin typeface="ArialMT"/>
                          <a:ea typeface="Calibri" panose="020F0502020204030204" pitchFamily="34" charset="0"/>
                          <a:cs typeface="Times New Roman" panose="02020603050405020304" pitchFamily="18" charset="0"/>
                        </a:rPr>
                        <a:t>16 quadrants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solidFill>
                            <a:schemeClr val="tx1"/>
                          </a:solidFill>
                          <a:effectLst/>
                          <a:latin typeface="ArialMT"/>
                          <a:ea typeface="Calibri" panose="020F0502020204030204" pitchFamily="34" charset="0"/>
                          <a:cs typeface="Times New Roman" panose="02020603050405020304" pitchFamily="18" charset="0"/>
                        </a:rPr>
                        <a:t>Module: 45 × 45 cm</a:t>
                      </a:r>
                      <a:r>
                        <a:rPr lang="en-US" sz="1100" strike="sngStrike" baseline="0" dirty="0">
                          <a:solidFill>
                            <a:schemeClr val="tx1"/>
                          </a:solidFill>
                          <a:effectLst/>
                          <a:latin typeface="ArialMT"/>
                          <a:ea typeface="Calibri" panose="020F0502020204030204" pitchFamily="34" charset="0"/>
                          <a:cs typeface="Times New Roman" panose="02020603050405020304" pitchFamily="18" charset="0"/>
                        </a:rPr>
                        <a:t>2</a:t>
                      </a:r>
                      <a:endParaRPr lang="fr-FR" sz="1100" strike="sngStrike" baseline="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rgbClr val="663300"/>
                          </a:solidFill>
                          <a:effectLst/>
                          <a:latin typeface="ArialMT"/>
                          <a:ea typeface="Calibri" panose="020F0502020204030204" pitchFamily="34" charset="0"/>
                          <a:cs typeface="Times New Roman" panose="02020603050405020304" pitchFamily="18" charset="0"/>
                        </a:rPr>
                        <a:t>Luminosity (e-p): 10</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33</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150 µ</a:t>
                      </a:r>
                      <a:r>
                        <a:rPr lang="en-US" sz="1100" kern="1200" dirty="0">
                          <a:solidFill>
                            <a:srgbClr val="663300"/>
                          </a:solidFill>
                          <a:effectLst/>
                          <a:latin typeface="ArialMT"/>
                          <a:ea typeface="Calibri" panose="020F0502020204030204" pitchFamily="34" charset="0"/>
                          <a:cs typeface="Times New Roman" panose="02020603050405020304" pitchFamily="18" charset="0"/>
                        </a:rPr>
                        <a:t>m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i="0" kern="1200" dirty="0">
                          <a:solidFill>
                            <a:srgbClr val="663300"/>
                          </a:solidFill>
                          <a:effectLst/>
                          <a:latin typeface="ArialMT"/>
                          <a:ea typeface="Calibri" panose="020F0502020204030204" pitchFamily="34" charset="0"/>
                          <a:cs typeface="Times New Roman" panose="02020603050405020304" pitchFamily="18" charset="0"/>
                        </a:rPr>
                        <a:t>Time resolution: 2</a:t>
                      </a:r>
                      <a:r>
                        <a:rPr lang="en-US" sz="1100" kern="1200" dirty="0">
                          <a:solidFill>
                            <a:srgbClr val="663300"/>
                          </a:solidFill>
                          <a:effectLst/>
                          <a:latin typeface="ArialMT"/>
                          <a:ea typeface="Calibri" panose="020F0502020204030204" pitchFamily="34" charset="0"/>
                          <a:cs typeface="Times New Roman" panose="02020603050405020304" pitchFamily="18" charset="0"/>
                        </a:rPr>
                        <a:t>0 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 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~10 k</a:t>
                      </a:r>
                      <a:r>
                        <a:rPr lang="en-US" sz="1100" kern="1200" dirty="0">
                          <a:solidFill>
                            <a:srgbClr val="663300"/>
                          </a:solidFill>
                          <a:effectLst/>
                          <a:latin typeface="ArialMT"/>
                          <a:ea typeface="Calibri" panose="020F0502020204030204" pitchFamily="34" charset="0"/>
                          <a:cs typeface="Times New Roman" panose="02020603050405020304" pitchFamily="18" charset="0"/>
                        </a:rPr>
                        <a:t>Hz/cm</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2 </a:t>
                      </a: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indent="0" algn="l">
                        <a:lnSpc>
                          <a:spcPct val="100000"/>
                        </a:lnSpc>
                        <a:spcAft>
                          <a:spcPts val="0"/>
                        </a:spcAft>
                        <a:buFont typeface="Arial" panose="020B0604020202020204" pitchFamily="34" charset="0"/>
                        <a:buNone/>
                      </a:pPr>
                      <a:r>
                        <a:rPr lang="fr-FR" sz="1100" dirty="0">
                          <a:solidFill>
                            <a:schemeClr val="tx1"/>
                          </a:solidFill>
                          <a:effectLst/>
                          <a:latin typeface="ArialMT"/>
                          <a:ea typeface="Calibri" panose="020F0502020204030204" pitchFamily="34" charset="0"/>
                          <a:cs typeface="Times New Roman" panose="02020603050405020304" pitchFamily="18" charset="0"/>
                        </a:rPr>
                        <a:t>Large area; </a:t>
                      </a:r>
                      <a:r>
                        <a:rPr lang="fr-FR" sz="1100" dirty="0" err="1">
                          <a:solidFill>
                            <a:schemeClr val="tx1"/>
                          </a:solidFill>
                          <a:effectLst/>
                          <a:latin typeface="ArialMT"/>
                          <a:ea typeface="Calibri" panose="020F0502020204030204" pitchFamily="34" charset="0"/>
                          <a:cs typeface="Times New Roman" panose="02020603050405020304" pitchFamily="18" charset="0"/>
                        </a:rPr>
                        <a:t>hybrid</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technology</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mechan</a:t>
                      </a:r>
                      <a:r>
                        <a:rPr lang="fr-FR" sz="1100" dirty="0">
                          <a:solidFill>
                            <a:schemeClr val="tx1"/>
                          </a:solidFill>
                          <a:effectLst/>
                          <a:latin typeface="ArialMT"/>
                          <a:ea typeface="Calibri" panose="020F0502020204030204" pitchFamily="34" charset="0"/>
                          <a:cs typeface="Times New Roman" panose="02020603050405020304" pitchFamily="18" charset="0"/>
                        </a:rPr>
                        <a:t>.</a:t>
                      </a:r>
                    </a:p>
                    <a:p>
                      <a:pPr marL="0" indent="0" algn="l">
                        <a:lnSpc>
                          <a:spcPct val="100000"/>
                        </a:lnSpc>
                        <a:spcAft>
                          <a:spcPts val="0"/>
                        </a:spcAft>
                        <a:buFont typeface="Arial" panose="020B0604020202020204" pitchFamily="34" charset="0"/>
                        <a:buNone/>
                      </a:pPr>
                      <a:r>
                        <a:rPr lang="fr-FR" sz="1100" dirty="0" err="1">
                          <a:solidFill>
                            <a:schemeClr val="tx1"/>
                          </a:solidFill>
                          <a:effectLst/>
                          <a:latin typeface="ArialMT"/>
                          <a:ea typeface="Calibri" panose="020F0502020204030204" pitchFamily="34" charset="0"/>
                          <a:cs typeface="Times New Roman" panose="02020603050405020304" pitchFamily="18" charset="0"/>
                        </a:rPr>
                        <a:t>constraints</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Integration</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into</a:t>
                      </a:r>
                      <a:r>
                        <a:rPr lang="fr-FR" sz="1100" dirty="0">
                          <a:solidFill>
                            <a:schemeClr val="tx1"/>
                          </a:solidFill>
                          <a:effectLst/>
                          <a:latin typeface="ArialMT"/>
                          <a:ea typeface="Calibri" panose="020F0502020204030204" pitchFamily="34" charset="0"/>
                          <a:cs typeface="Times New Roman" panose="02020603050405020304" pitchFamily="18" charset="0"/>
                        </a:rPr>
                        <a:t> </a:t>
                      </a:r>
                      <a:r>
                        <a:rPr lang="fr-FR" sz="1100" dirty="0" err="1">
                          <a:solidFill>
                            <a:schemeClr val="tx1"/>
                          </a:solidFill>
                          <a:effectLst/>
                          <a:latin typeface="ArialMT"/>
                          <a:ea typeface="Calibri" panose="020F0502020204030204" pitchFamily="34" charset="0"/>
                          <a:cs typeface="Times New Roman" panose="02020603050405020304" pitchFamily="18" charset="0"/>
                        </a:rPr>
                        <a:t>ePIC</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extLst>
                  <a:ext uri="{0D108BD9-81ED-4DB2-BD59-A6C34878D82A}">
                    <a16:rowId xmlns:a16="http://schemas.microsoft.com/office/drawing/2014/main" val="2072130211"/>
                  </a:ext>
                </a:extLst>
              </a:tr>
            </a:tbl>
          </a:graphicData>
        </a:graphic>
      </p:graphicFrame>
      <p:sp>
        <p:nvSpPr>
          <p:cNvPr id="4" name="Rectangle 1027">
            <a:extLst>
              <a:ext uri="{FF2B5EF4-FFF2-40B4-BE49-F238E27FC236}">
                <a16:creationId xmlns:a16="http://schemas.microsoft.com/office/drawing/2014/main" id="{B68FE820-2274-4BAD-8BC0-D646F9962F11}"/>
              </a:ext>
            </a:extLst>
          </p:cNvPr>
          <p:cNvSpPr txBox="1">
            <a:spLocks noChangeArrowheads="1"/>
          </p:cNvSpPr>
          <p:nvPr/>
        </p:nvSpPr>
        <p:spPr bwMode="auto">
          <a:xfrm>
            <a:off x="403135" y="-99392"/>
            <a:ext cx="8337729"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MPGD Gaseous Tracking @ Electron – Ion Collider (</a:t>
            </a:r>
            <a:r>
              <a:rPr lang="en-GB" sz="2400" b="1" kern="0" dirty="0" err="1">
                <a:solidFill>
                  <a:srgbClr val="FCF933"/>
                </a:solidFill>
                <a:effectLst>
                  <a:outerShdw blurRad="38100" dist="38100" dir="2700000">
                    <a:srgbClr val="000000"/>
                  </a:outerShdw>
                </a:effectLst>
                <a:latin typeface="ArialMT"/>
              </a:rPr>
              <a:t>EiC</a:t>
            </a:r>
            <a:r>
              <a:rPr lang="en-GB" sz="2400" b="1" kern="0" dirty="0">
                <a:solidFill>
                  <a:srgbClr val="FCF933"/>
                </a:solidFill>
                <a:effectLst>
                  <a:outerShdw blurRad="38100" dist="38100" dir="2700000">
                    <a:srgbClr val="000000"/>
                  </a:outerShdw>
                </a:effectLst>
                <a:latin typeface="ArialMT"/>
              </a:rPr>
              <a:t>) </a:t>
            </a:r>
            <a:endParaRPr lang="en-GB" sz="2400" b="1" kern="0" dirty="0">
              <a:solidFill>
                <a:srgbClr val="336699"/>
              </a:solidFill>
              <a:effectLst>
                <a:outerShdw blurRad="38100" dist="38100" dir="2700000">
                  <a:srgbClr val="000000"/>
                </a:outerShdw>
              </a:effectLst>
              <a:latin typeface="ArialMT"/>
            </a:endParaRPr>
          </a:p>
        </p:txBody>
      </p:sp>
      <p:sp>
        <p:nvSpPr>
          <p:cNvPr id="5" name="Rectangle 4">
            <a:extLst>
              <a:ext uri="{FF2B5EF4-FFF2-40B4-BE49-F238E27FC236}">
                <a16:creationId xmlns:a16="http://schemas.microsoft.com/office/drawing/2014/main" id="{97AB95D4-4A2A-4D71-AF04-C364EA41DBB6}"/>
              </a:ext>
            </a:extLst>
          </p:cNvPr>
          <p:cNvSpPr/>
          <p:nvPr/>
        </p:nvSpPr>
        <p:spPr>
          <a:xfrm>
            <a:off x="152633" y="457165"/>
            <a:ext cx="8838732" cy="584775"/>
          </a:xfrm>
          <a:prstGeom prst="rect">
            <a:avLst/>
          </a:prstGeom>
        </p:spPr>
        <p:txBody>
          <a:bodyPr wrap="square">
            <a:spAutoFit/>
          </a:bodyPr>
          <a:lstStyle/>
          <a:p>
            <a:pPr algn="ctr"/>
            <a:r>
              <a:rPr lang="fr-FR" sz="1600" b="1" i="1" dirty="0" err="1">
                <a:solidFill>
                  <a:schemeClr val="bg1"/>
                </a:solidFill>
                <a:latin typeface="ArialMT"/>
              </a:rPr>
              <a:t>Proposed</a:t>
            </a:r>
            <a:r>
              <a:rPr lang="fr-FR" sz="1600" b="1" i="1" dirty="0">
                <a:solidFill>
                  <a:schemeClr val="bg1"/>
                </a:solidFill>
                <a:latin typeface="ArialMT"/>
              </a:rPr>
              <a:t> EIC detector concepts &amp; </a:t>
            </a:r>
            <a:r>
              <a:rPr lang="fr-FR" sz="1600" b="1" i="1" dirty="0" err="1">
                <a:solidFill>
                  <a:schemeClr val="bg1"/>
                </a:solidFill>
                <a:latin typeface="ArialMT"/>
              </a:rPr>
              <a:t>their</a:t>
            </a:r>
            <a:r>
              <a:rPr lang="fr-FR" sz="1600" b="1" i="1" dirty="0">
                <a:solidFill>
                  <a:schemeClr val="bg1"/>
                </a:solidFill>
                <a:latin typeface="ArialMT"/>
              </a:rPr>
              <a:t> future upgrades  </a:t>
            </a:r>
            <a:r>
              <a:rPr lang="fr-FR" sz="1600" b="1" i="1" dirty="0" err="1">
                <a:solidFill>
                  <a:schemeClr val="bg1"/>
                </a:solidFill>
                <a:latin typeface="ArialMT"/>
              </a:rPr>
              <a:t>feature</a:t>
            </a:r>
            <a:r>
              <a:rPr lang="fr-FR" sz="1600" b="1" i="1" dirty="0">
                <a:solidFill>
                  <a:schemeClr val="bg1"/>
                </a:solidFill>
                <a:latin typeface="ArialMT"/>
              </a:rPr>
              <a:t> a </a:t>
            </a:r>
            <a:r>
              <a:rPr lang="fr-FR" sz="1600" b="1" i="1" dirty="0" err="1">
                <a:solidFill>
                  <a:schemeClr val="bg1"/>
                </a:solidFill>
                <a:latin typeface="ArialMT"/>
              </a:rPr>
              <a:t>form</a:t>
            </a:r>
            <a:r>
              <a:rPr lang="fr-FR" sz="1600" b="1" i="1" dirty="0">
                <a:solidFill>
                  <a:schemeClr val="bg1"/>
                </a:solidFill>
                <a:latin typeface="ArialMT"/>
              </a:rPr>
              <a:t> of large MPGD detectors: </a:t>
            </a:r>
            <a:r>
              <a:rPr lang="fr-FR" sz="1600" b="1" i="1" dirty="0" err="1">
                <a:solidFill>
                  <a:srgbClr val="FFFF00"/>
                </a:solidFill>
                <a:latin typeface="ArialMT"/>
              </a:rPr>
              <a:t>Tracking</a:t>
            </a:r>
            <a:r>
              <a:rPr lang="fr-FR" sz="1600" b="1" i="1" dirty="0">
                <a:solidFill>
                  <a:schemeClr val="bg1"/>
                </a:solidFill>
                <a:latin typeface="ArialMT"/>
              </a:rPr>
              <a:t> (GEM, MM, </a:t>
            </a:r>
            <a:r>
              <a:rPr lang="fr-FR" sz="1600" b="1" i="1" dirty="0" err="1">
                <a:solidFill>
                  <a:schemeClr val="bg1"/>
                </a:solidFill>
                <a:latin typeface="Symbol" panose="05050102010706020507" pitchFamily="18" charset="2"/>
              </a:rPr>
              <a:t>m</a:t>
            </a:r>
            <a:r>
              <a:rPr lang="fr-FR" sz="1600" b="1" i="1" dirty="0" err="1">
                <a:solidFill>
                  <a:schemeClr val="bg1"/>
                </a:solidFill>
                <a:latin typeface="ArialMT"/>
              </a:rPr>
              <a:t>RWELL</a:t>
            </a:r>
            <a:r>
              <a:rPr lang="fr-FR" sz="1600" b="1" i="1" dirty="0">
                <a:solidFill>
                  <a:schemeClr val="bg1"/>
                </a:solidFill>
                <a:latin typeface="ArialMT"/>
              </a:rPr>
              <a:t>), </a:t>
            </a:r>
            <a:r>
              <a:rPr lang="fr-FR" sz="1600" b="1" i="1" dirty="0" err="1">
                <a:solidFill>
                  <a:srgbClr val="FFFF00"/>
                </a:solidFill>
                <a:latin typeface="ArialMT"/>
              </a:rPr>
              <a:t>Tracking</a:t>
            </a:r>
            <a:r>
              <a:rPr lang="fr-FR" sz="1600" b="1" i="1" dirty="0">
                <a:solidFill>
                  <a:srgbClr val="FFFF00"/>
                </a:solidFill>
                <a:latin typeface="ArialMT"/>
              </a:rPr>
              <a:t>/PID </a:t>
            </a:r>
            <a:r>
              <a:rPr lang="fr-FR" sz="1600" b="1" i="1" dirty="0">
                <a:solidFill>
                  <a:schemeClr val="bg1"/>
                </a:solidFill>
                <a:latin typeface="ArialMT"/>
              </a:rPr>
              <a:t>(</a:t>
            </a:r>
            <a:r>
              <a:rPr lang="fr-FR" sz="1600" b="1" i="1" dirty="0" err="1">
                <a:solidFill>
                  <a:schemeClr val="bg1"/>
                </a:solidFill>
                <a:latin typeface="ArialMT"/>
              </a:rPr>
              <a:t>GridPix</a:t>
            </a:r>
            <a:r>
              <a:rPr lang="fr-FR" sz="1600" b="1" i="1" dirty="0">
                <a:solidFill>
                  <a:schemeClr val="bg1"/>
                </a:solidFill>
                <a:latin typeface="ArialMT"/>
              </a:rPr>
              <a:t>), </a:t>
            </a:r>
            <a:r>
              <a:rPr lang="fr-FR" sz="1600" b="1" i="1" dirty="0">
                <a:solidFill>
                  <a:srgbClr val="FFFF00"/>
                </a:solidFill>
                <a:latin typeface="ArialMT"/>
              </a:rPr>
              <a:t>TRD</a:t>
            </a:r>
            <a:r>
              <a:rPr lang="fr-FR" sz="1600" b="1" i="1" dirty="0">
                <a:solidFill>
                  <a:schemeClr val="bg1"/>
                </a:solidFill>
                <a:latin typeface="ArialMT"/>
              </a:rPr>
              <a:t> (GEM)</a:t>
            </a:r>
          </a:p>
        </p:txBody>
      </p:sp>
      <p:sp>
        <p:nvSpPr>
          <p:cNvPr id="6" name="Rectangle 5">
            <a:extLst>
              <a:ext uri="{FF2B5EF4-FFF2-40B4-BE49-F238E27FC236}">
                <a16:creationId xmlns:a16="http://schemas.microsoft.com/office/drawing/2014/main" id="{9EE1B78A-EB15-480B-98D7-2342457B1B8A}"/>
              </a:ext>
            </a:extLst>
          </p:cNvPr>
          <p:cNvSpPr/>
          <p:nvPr/>
        </p:nvSpPr>
        <p:spPr>
          <a:xfrm>
            <a:off x="179512" y="5949280"/>
            <a:ext cx="8991365" cy="1077218"/>
          </a:xfrm>
          <a:prstGeom prst="rect">
            <a:avLst/>
          </a:prstGeom>
        </p:spPr>
        <p:txBody>
          <a:bodyPr wrap="square">
            <a:spAutoFit/>
          </a:bodyPr>
          <a:lstStyle/>
          <a:p>
            <a:pPr algn="ctr"/>
            <a:r>
              <a:rPr lang="en-US" sz="1600" b="1" i="1" dirty="0">
                <a:solidFill>
                  <a:srgbClr val="FFFF00"/>
                </a:solidFill>
                <a:latin typeface="ArialMT"/>
                <a:cs typeface="Arial" panose="020B0604020202020204" pitchFamily="34" charset="0"/>
              </a:rPr>
              <a:t>There is a major synergy &amp; complementarity for MPGD R&amp;D Needs between Energy Frontier Colliders and Nuclear Physics (NP) Experiments </a:t>
            </a:r>
            <a:br>
              <a:rPr lang="en-US" sz="1600" b="1" i="1" dirty="0">
                <a:solidFill>
                  <a:srgbClr val="FFFF00"/>
                </a:solidFill>
                <a:latin typeface="ArialMT"/>
                <a:cs typeface="Arial" panose="020B0604020202020204" pitchFamily="34" charset="0"/>
              </a:rPr>
            </a:br>
            <a:r>
              <a:rPr lang="en-US" sz="1600" b="1" i="1" dirty="0">
                <a:solidFill>
                  <a:schemeClr val="bg1"/>
                </a:solidFill>
                <a:latin typeface="ArialMT"/>
                <a:cs typeface="Arial" panose="020B0604020202020204" pitchFamily="34" charset="0"/>
                <a:sym typeface="Wingdings" panose="05000000000000000000" pitchFamily="2" charset="2"/>
              </a:rPr>
              <a:t> often rate-capabilities for tracker needs are higher in NP experiments </a:t>
            </a:r>
          </a:p>
          <a:p>
            <a:pPr algn="ctr"/>
            <a:endParaRPr lang="en-US" sz="1600" b="1" i="1" dirty="0">
              <a:solidFill>
                <a:srgbClr val="FFFF00"/>
              </a:solidFill>
              <a:latin typeface="ArialMT"/>
              <a:cs typeface="Arial" panose="020B0604020202020204" pitchFamily="34" charset="0"/>
            </a:endParaRPr>
          </a:p>
        </p:txBody>
      </p:sp>
      <p:pic>
        <p:nvPicPr>
          <p:cNvPr id="7" name="Picture 30">
            <a:extLst>
              <a:ext uri="{FF2B5EF4-FFF2-40B4-BE49-F238E27FC236}">
                <a16:creationId xmlns:a16="http://schemas.microsoft.com/office/drawing/2014/main" id="{42435CA6-EF20-44EA-A6BB-5DED33F55496}"/>
              </a:ext>
            </a:extLst>
          </p:cNvPr>
          <p:cNvPicPr>
            <a:picLocks noChangeAspect="1"/>
          </p:cNvPicPr>
          <p:nvPr/>
        </p:nvPicPr>
        <p:blipFill>
          <a:blip r:embed="rId4"/>
          <a:stretch/>
        </p:blipFill>
        <p:spPr>
          <a:xfrm>
            <a:off x="121817" y="4436189"/>
            <a:ext cx="2004207" cy="1515920"/>
          </a:xfrm>
          <a:prstGeom prst="rect">
            <a:avLst/>
          </a:prstGeom>
          <a:ln w="0">
            <a:noFill/>
          </a:ln>
        </p:spPr>
      </p:pic>
      <p:pic>
        <p:nvPicPr>
          <p:cNvPr id="24" name="Image 23">
            <a:extLst>
              <a:ext uri="{FF2B5EF4-FFF2-40B4-BE49-F238E27FC236}">
                <a16:creationId xmlns:a16="http://schemas.microsoft.com/office/drawing/2014/main" id="{93E6561E-CF9D-4B73-AC39-B15155F23151}"/>
              </a:ext>
            </a:extLst>
          </p:cNvPr>
          <p:cNvPicPr>
            <a:picLocks noChangeAspect="1"/>
          </p:cNvPicPr>
          <p:nvPr/>
        </p:nvPicPr>
        <p:blipFill>
          <a:blip r:embed="rId5"/>
          <a:stretch>
            <a:fillRect/>
          </a:stretch>
        </p:blipFill>
        <p:spPr>
          <a:xfrm>
            <a:off x="4663967" y="4483738"/>
            <a:ext cx="2140281" cy="1474662"/>
          </a:xfrm>
          <a:prstGeom prst="rect">
            <a:avLst/>
          </a:prstGeom>
        </p:spPr>
      </p:pic>
      <p:pic>
        <p:nvPicPr>
          <p:cNvPr id="26" name="Image 25">
            <a:extLst>
              <a:ext uri="{FF2B5EF4-FFF2-40B4-BE49-F238E27FC236}">
                <a16:creationId xmlns:a16="http://schemas.microsoft.com/office/drawing/2014/main" id="{AA4E8C64-710D-41DD-94A4-8B49F5E30765}"/>
              </a:ext>
            </a:extLst>
          </p:cNvPr>
          <p:cNvPicPr>
            <a:picLocks noChangeAspect="1"/>
          </p:cNvPicPr>
          <p:nvPr/>
        </p:nvPicPr>
        <p:blipFill>
          <a:blip r:embed="rId6"/>
          <a:stretch>
            <a:fillRect/>
          </a:stretch>
        </p:blipFill>
        <p:spPr>
          <a:xfrm>
            <a:off x="2221207" y="4474618"/>
            <a:ext cx="2350793" cy="1474662"/>
          </a:xfrm>
          <a:prstGeom prst="rect">
            <a:avLst/>
          </a:prstGeom>
        </p:spPr>
      </p:pic>
      <p:pic>
        <p:nvPicPr>
          <p:cNvPr id="28" name="Image 27">
            <a:extLst>
              <a:ext uri="{FF2B5EF4-FFF2-40B4-BE49-F238E27FC236}">
                <a16:creationId xmlns:a16="http://schemas.microsoft.com/office/drawing/2014/main" id="{6DD21461-91EA-4B38-83F1-E11D5A14A52D}"/>
              </a:ext>
            </a:extLst>
          </p:cNvPr>
          <p:cNvPicPr>
            <a:picLocks noChangeAspect="1"/>
          </p:cNvPicPr>
          <p:nvPr/>
        </p:nvPicPr>
        <p:blipFill>
          <a:blip r:embed="rId7"/>
          <a:stretch>
            <a:fillRect/>
          </a:stretch>
        </p:blipFill>
        <p:spPr>
          <a:xfrm>
            <a:off x="6903720" y="4483034"/>
            <a:ext cx="2193361" cy="1474662"/>
          </a:xfrm>
          <a:prstGeom prst="rect">
            <a:avLst/>
          </a:prstGeom>
        </p:spPr>
      </p:pic>
    </p:spTree>
    <p:extLst>
      <p:ext uri="{BB962C8B-B14F-4D97-AF65-F5344CB8AC3E}">
        <p14:creationId xmlns:p14="http://schemas.microsoft.com/office/powerpoint/2010/main" val="1707318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9D6CFFF-D9BB-431B-B466-9E8E8C70A230}"/>
              </a:ext>
            </a:extLst>
          </p:cNvPr>
          <p:cNvPicPr>
            <a:picLocks noChangeAspect="1"/>
          </p:cNvPicPr>
          <p:nvPr/>
        </p:nvPicPr>
        <p:blipFill>
          <a:blip r:embed="rId2"/>
          <a:stretch>
            <a:fillRect/>
          </a:stretch>
        </p:blipFill>
        <p:spPr>
          <a:xfrm>
            <a:off x="0" y="-34700"/>
            <a:ext cx="9144000" cy="6918529"/>
          </a:xfrm>
          <a:prstGeom prst="rect">
            <a:avLst/>
          </a:prstGeom>
        </p:spPr>
      </p:pic>
      <p:sp>
        <p:nvSpPr>
          <p:cNvPr id="6" name="Rectangle 1027">
            <a:extLst>
              <a:ext uri="{FF2B5EF4-FFF2-40B4-BE49-F238E27FC236}">
                <a16:creationId xmlns:a16="http://schemas.microsoft.com/office/drawing/2014/main" id="{7680B872-48B2-490D-9937-F46FC06F4804}"/>
              </a:ext>
            </a:extLst>
          </p:cNvPr>
          <p:cNvSpPr txBox="1">
            <a:spLocks noChangeArrowheads="1"/>
          </p:cNvSpPr>
          <p:nvPr/>
        </p:nvSpPr>
        <p:spPr bwMode="auto">
          <a:xfrm>
            <a:off x="547151" y="-65112"/>
            <a:ext cx="3592801"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MPGD Tracking @ </a:t>
            </a:r>
            <a:r>
              <a:rPr lang="en-GB" sz="2400" b="1" kern="0" dirty="0" err="1">
                <a:solidFill>
                  <a:srgbClr val="FCF933"/>
                </a:solidFill>
                <a:effectLst>
                  <a:outerShdw blurRad="38100" dist="38100" dir="2700000">
                    <a:srgbClr val="000000"/>
                  </a:outerShdw>
                </a:effectLst>
                <a:latin typeface="ArialMT"/>
              </a:rPr>
              <a:t>EiC</a:t>
            </a:r>
            <a:r>
              <a:rPr lang="en-GB" sz="2400" b="1" kern="0" dirty="0">
                <a:solidFill>
                  <a:srgbClr val="FCF933"/>
                </a:solidFill>
                <a:effectLst>
                  <a:outerShdw blurRad="38100" dist="38100" dir="2700000">
                    <a:srgbClr val="000000"/>
                  </a:outerShdw>
                </a:effectLst>
                <a:latin typeface="ArialMT"/>
              </a:rPr>
              <a:t> </a:t>
            </a:r>
            <a:endParaRPr lang="en-GB" sz="2400" b="1" kern="0" dirty="0">
              <a:solidFill>
                <a:srgbClr val="336699"/>
              </a:solidFill>
              <a:effectLst>
                <a:outerShdw blurRad="38100" dist="38100" dir="2700000">
                  <a:srgbClr val="000000"/>
                </a:outerShdw>
              </a:effectLst>
              <a:latin typeface="ArialMT"/>
            </a:endParaRPr>
          </a:p>
        </p:txBody>
      </p:sp>
      <p:sp>
        <p:nvSpPr>
          <p:cNvPr id="13" name="ZoneTexte 12">
            <a:extLst>
              <a:ext uri="{FF2B5EF4-FFF2-40B4-BE49-F238E27FC236}">
                <a16:creationId xmlns:a16="http://schemas.microsoft.com/office/drawing/2014/main" id="{E63CCC71-6F43-414B-B376-BD85F074DB1B}"/>
              </a:ext>
            </a:extLst>
          </p:cNvPr>
          <p:cNvSpPr txBox="1"/>
          <p:nvPr/>
        </p:nvSpPr>
        <p:spPr>
          <a:xfrm>
            <a:off x="35496" y="893189"/>
            <a:ext cx="4536504" cy="6063198"/>
          </a:xfrm>
          <a:prstGeom prst="rect">
            <a:avLst/>
          </a:prstGeom>
          <a:noFill/>
        </p:spPr>
        <p:txBody>
          <a:bodyPr wrap="square">
            <a:spAutoFit/>
          </a:bodyPr>
          <a:lstStyle/>
          <a:p>
            <a:pPr marL="285750" indent="-285750">
              <a:buFont typeface="Arial" panose="020B0604020202020204" pitchFamily="34" charset="0"/>
              <a:buChar char="•"/>
            </a:pPr>
            <a:r>
              <a:rPr lang="fr-FR" sz="1400" b="1" i="1" dirty="0" err="1">
                <a:solidFill>
                  <a:srgbClr val="FFFF00"/>
                </a:solidFill>
                <a:latin typeface="ArialMT"/>
              </a:rPr>
              <a:t>Hybrid</a:t>
            </a:r>
            <a:r>
              <a:rPr lang="fr-FR" sz="1400" b="1" i="1" dirty="0">
                <a:solidFill>
                  <a:srgbClr val="FFFF00"/>
                </a:solidFill>
                <a:latin typeface="ArialMT"/>
              </a:rPr>
              <a:t> GEM-</a:t>
            </a:r>
            <a:r>
              <a:rPr lang="el-GR" sz="1400" b="1" i="1" dirty="0">
                <a:solidFill>
                  <a:srgbClr val="FFFF00"/>
                </a:solidFill>
                <a:latin typeface="ArialMT"/>
              </a:rPr>
              <a:t>μ</a:t>
            </a:r>
            <a:r>
              <a:rPr lang="fr-FR" sz="1400" b="1" i="1" dirty="0">
                <a:solidFill>
                  <a:srgbClr val="FFFF00"/>
                </a:solidFill>
                <a:latin typeface="ArialMT"/>
              </a:rPr>
              <a:t>RWELL </a:t>
            </a:r>
            <a:r>
              <a:rPr lang="fr-FR" sz="1400" b="1" i="1" dirty="0" err="1">
                <a:solidFill>
                  <a:srgbClr val="FFFF00"/>
                </a:solidFill>
                <a:latin typeface="ArialMT"/>
              </a:rPr>
              <a:t>technology</a:t>
            </a:r>
            <a:r>
              <a:rPr lang="fr-FR" sz="1400" b="1" i="1" dirty="0">
                <a:solidFill>
                  <a:srgbClr val="FFFF00"/>
                </a:solidFill>
                <a:latin typeface="ArialMT"/>
              </a:rPr>
              <a:t>: </a:t>
            </a:r>
            <a:r>
              <a:rPr lang="fr-FR" sz="1400" b="1" dirty="0">
                <a:solidFill>
                  <a:schemeClr val="bg1"/>
                </a:solidFill>
                <a:latin typeface="ArialMT"/>
              </a:rPr>
              <a:t>l</a:t>
            </a:r>
            <a:r>
              <a:rPr lang="fr-FR" sz="1400" dirty="0">
                <a:solidFill>
                  <a:schemeClr val="bg1"/>
                </a:solidFill>
                <a:latin typeface="ArialMT"/>
              </a:rPr>
              <a:t>arge gain &amp; detector </a:t>
            </a:r>
            <a:r>
              <a:rPr lang="fr-FR" sz="1400" dirty="0" err="1">
                <a:solidFill>
                  <a:schemeClr val="bg1"/>
                </a:solidFill>
                <a:latin typeface="ArialMT"/>
              </a:rPr>
              <a:t>stability</a:t>
            </a:r>
            <a:r>
              <a:rPr lang="fr-FR" sz="1400" dirty="0">
                <a:solidFill>
                  <a:schemeClr val="bg1"/>
                </a:solidFill>
                <a:latin typeface="ArialMT"/>
              </a:rPr>
              <a:t> for large detectors </a:t>
            </a:r>
            <a:r>
              <a:rPr lang="fr-FR" sz="1400" dirty="0">
                <a:solidFill>
                  <a:srgbClr val="FFFF00"/>
                </a:solidFill>
                <a:latin typeface="ArialMT"/>
              </a:rPr>
              <a:t>(MPGD-BOT &amp; MPGD-ECT): </a:t>
            </a:r>
          </a:p>
          <a:p>
            <a:r>
              <a:rPr lang="fr-FR" sz="1200" dirty="0">
                <a:solidFill>
                  <a:schemeClr val="bg1"/>
                </a:solidFill>
                <a:latin typeface="ArialMT"/>
              </a:rPr>
              <a:t>        - Detector gain </a:t>
            </a:r>
            <a:r>
              <a:rPr lang="fr-FR" sz="1200" dirty="0" err="1">
                <a:solidFill>
                  <a:schemeClr val="bg1"/>
                </a:solidFill>
                <a:latin typeface="ArialMT"/>
              </a:rPr>
              <a:t>optimization</a:t>
            </a:r>
            <a:r>
              <a:rPr lang="fr-FR" sz="1200" dirty="0">
                <a:solidFill>
                  <a:schemeClr val="bg1"/>
                </a:solidFill>
                <a:latin typeface="ArialMT"/>
              </a:rPr>
              <a:t> </a:t>
            </a:r>
            <a:r>
              <a:rPr lang="fr-FR" sz="1200" dirty="0" err="1">
                <a:solidFill>
                  <a:schemeClr val="bg1"/>
                </a:solidFill>
                <a:latin typeface="ArialMT"/>
              </a:rPr>
              <a:t>with</a:t>
            </a:r>
            <a:r>
              <a:rPr lang="fr-FR" sz="1200" dirty="0">
                <a:solidFill>
                  <a:schemeClr val="bg1"/>
                </a:solidFill>
                <a:latin typeface="ArialMT"/>
              </a:rPr>
              <a:t> double amplification</a:t>
            </a:r>
            <a:br>
              <a:rPr lang="fr-FR" sz="1200" dirty="0">
                <a:solidFill>
                  <a:schemeClr val="bg1"/>
                </a:solidFill>
                <a:latin typeface="ArialMT"/>
              </a:rPr>
            </a:br>
            <a:r>
              <a:rPr lang="fr-FR" sz="1200" dirty="0">
                <a:solidFill>
                  <a:schemeClr val="bg1"/>
                </a:solidFill>
                <a:latin typeface="ArialMT"/>
              </a:rPr>
              <a:t>           structures; </a:t>
            </a:r>
            <a:r>
              <a:rPr lang="fr-FR" sz="1200" dirty="0" err="1">
                <a:solidFill>
                  <a:schemeClr val="bg1"/>
                </a:solidFill>
                <a:latin typeface="ArialMT"/>
              </a:rPr>
              <a:t>gas</a:t>
            </a:r>
            <a:r>
              <a:rPr lang="fr-FR" sz="1200" dirty="0">
                <a:solidFill>
                  <a:schemeClr val="bg1"/>
                </a:solidFill>
                <a:latin typeface="ArialMT"/>
              </a:rPr>
              <a:t> </a:t>
            </a:r>
            <a:r>
              <a:rPr lang="fr-FR" sz="1200" dirty="0" err="1">
                <a:solidFill>
                  <a:schemeClr val="bg1"/>
                </a:solidFill>
                <a:latin typeface="ArialMT"/>
              </a:rPr>
              <a:t>optimization</a:t>
            </a:r>
            <a:r>
              <a:rPr lang="fr-FR" sz="1200" dirty="0">
                <a:solidFill>
                  <a:schemeClr val="bg1"/>
                </a:solidFill>
                <a:latin typeface="ArialMT"/>
              </a:rPr>
              <a:t> </a:t>
            </a:r>
            <a:r>
              <a:rPr lang="fr-FR" sz="1200" dirty="0" err="1">
                <a:solidFill>
                  <a:schemeClr val="bg1"/>
                </a:solidFill>
                <a:latin typeface="ArialMT"/>
              </a:rPr>
              <a:t>studies</a:t>
            </a:r>
            <a:br>
              <a:rPr lang="fr-FR" sz="1200" dirty="0">
                <a:solidFill>
                  <a:schemeClr val="bg1"/>
                </a:solidFill>
                <a:latin typeface="ArialMT"/>
              </a:rPr>
            </a:br>
            <a:endParaRPr lang="fr-FR" sz="1200" dirty="0">
              <a:solidFill>
                <a:schemeClr val="bg1"/>
              </a:solidFill>
              <a:latin typeface="ArialMT"/>
            </a:endParaRPr>
          </a:p>
          <a:p>
            <a:pPr marL="285750" indent="-285750">
              <a:buFont typeface="Arial" panose="020B0604020202020204" pitchFamily="34" charset="0"/>
              <a:buChar char="•"/>
            </a:pPr>
            <a:r>
              <a:rPr lang="fr-FR" sz="1400" b="1" i="1" dirty="0" err="1">
                <a:solidFill>
                  <a:srgbClr val="FFFF00"/>
                </a:solidFill>
                <a:latin typeface="ArialMT"/>
              </a:rPr>
              <a:t>Thin</a:t>
            </a:r>
            <a:r>
              <a:rPr lang="fr-FR" sz="1400" b="1" i="1" dirty="0">
                <a:solidFill>
                  <a:srgbClr val="FFFF00"/>
                </a:solidFill>
                <a:latin typeface="ArialMT"/>
              </a:rPr>
              <a:t>-gap MPGD </a:t>
            </a:r>
            <a:r>
              <a:rPr lang="fr-FR" sz="1400" b="1" i="1" dirty="0" err="1">
                <a:solidFill>
                  <a:srgbClr val="FFFF00"/>
                </a:solidFill>
                <a:latin typeface="ArialMT"/>
              </a:rPr>
              <a:t>technology</a:t>
            </a:r>
            <a:r>
              <a:rPr lang="fr-FR" sz="1400" dirty="0">
                <a:latin typeface="ArialMT"/>
              </a:rPr>
              <a:t>: </a:t>
            </a:r>
            <a:r>
              <a:rPr lang="fr-FR" sz="1400" dirty="0" err="1">
                <a:solidFill>
                  <a:schemeClr val="bg1"/>
                </a:solidFill>
                <a:latin typeface="ArialMT"/>
              </a:rPr>
              <a:t>maintain</a:t>
            </a:r>
            <a:r>
              <a:rPr lang="fr-FR" sz="1400" dirty="0">
                <a:solidFill>
                  <a:schemeClr val="bg1"/>
                </a:solidFill>
                <a:latin typeface="ArialMT"/>
              </a:rPr>
              <a:t> good spatial </a:t>
            </a:r>
            <a:r>
              <a:rPr lang="fr-FR" sz="1400" dirty="0" err="1">
                <a:solidFill>
                  <a:schemeClr val="bg1"/>
                </a:solidFill>
                <a:latin typeface="ArialMT"/>
              </a:rPr>
              <a:t>resolution</a:t>
            </a:r>
            <a:r>
              <a:rPr lang="fr-FR" sz="1400" dirty="0">
                <a:solidFill>
                  <a:schemeClr val="bg1"/>
                </a:solidFill>
                <a:latin typeface="ArialMT"/>
              </a:rPr>
              <a:t> performance over a large range of </a:t>
            </a:r>
            <a:r>
              <a:rPr lang="fr-FR" sz="1400" dirty="0" err="1">
                <a:solidFill>
                  <a:schemeClr val="bg1"/>
                </a:solidFill>
                <a:latin typeface="ArialMT"/>
              </a:rPr>
              <a:t>particle</a:t>
            </a:r>
            <a:r>
              <a:rPr lang="fr-FR" sz="1400" dirty="0">
                <a:solidFill>
                  <a:schemeClr val="bg1"/>
                </a:solidFill>
                <a:latin typeface="ArialMT"/>
              </a:rPr>
              <a:t> angles </a:t>
            </a:r>
            <a:r>
              <a:rPr lang="fr-FR" sz="1400" dirty="0">
                <a:solidFill>
                  <a:srgbClr val="FFFF00"/>
                </a:solidFill>
                <a:latin typeface="ArialMT"/>
              </a:rPr>
              <a:t>(MPGD-BOT)</a:t>
            </a:r>
          </a:p>
          <a:p>
            <a:r>
              <a:rPr lang="fr-FR" sz="1200" dirty="0">
                <a:solidFill>
                  <a:schemeClr val="bg1"/>
                </a:solidFill>
                <a:latin typeface="ArialMT"/>
              </a:rPr>
              <a:t>       - </a:t>
            </a:r>
            <a:r>
              <a:rPr lang="fr-FR" sz="1200" dirty="0" err="1">
                <a:solidFill>
                  <a:schemeClr val="bg1"/>
                </a:solidFill>
                <a:latin typeface="ArialMT"/>
              </a:rPr>
              <a:t>Mechanical</a:t>
            </a:r>
            <a:r>
              <a:rPr lang="fr-FR" sz="1200" dirty="0">
                <a:solidFill>
                  <a:schemeClr val="bg1"/>
                </a:solidFill>
                <a:latin typeface="ArialMT"/>
              </a:rPr>
              <a:t> structure &amp; </a:t>
            </a:r>
            <a:r>
              <a:rPr lang="fr-FR" sz="1200" dirty="0" err="1">
                <a:solidFill>
                  <a:schemeClr val="bg1"/>
                </a:solidFill>
                <a:latin typeface="ArialMT"/>
              </a:rPr>
              <a:t>stability</a:t>
            </a:r>
            <a:r>
              <a:rPr lang="fr-FR" sz="1200" dirty="0">
                <a:solidFill>
                  <a:schemeClr val="bg1"/>
                </a:solidFill>
                <a:latin typeface="ArialMT"/>
              </a:rPr>
              <a:t> </a:t>
            </a:r>
            <a:r>
              <a:rPr lang="fr-FR" sz="1200" dirty="0" err="1">
                <a:solidFill>
                  <a:schemeClr val="bg1"/>
                </a:solidFill>
                <a:latin typeface="ArialMT"/>
              </a:rPr>
              <a:t>with</a:t>
            </a:r>
            <a:r>
              <a:rPr lang="fr-FR" sz="1200" dirty="0">
                <a:solidFill>
                  <a:schemeClr val="bg1"/>
                </a:solidFill>
                <a:latin typeface="ArialMT"/>
              </a:rPr>
              <a:t> large </a:t>
            </a:r>
            <a:r>
              <a:rPr lang="fr-FR" sz="1200" dirty="0" err="1">
                <a:solidFill>
                  <a:schemeClr val="bg1"/>
                </a:solidFill>
                <a:latin typeface="ArialMT"/>
              </a:rPr>
              <a:t>thin</a:t>
            </a:r>
            <a:r>
              <a:rPr lang="fr-FR" sz="1200" dirty="0">
                <a:solidFill>
                  <a:schemeClr val="bg1"/>
                </a:solidFill>
                <a:latin typeface="ArialMT"/>
              </a:rPr>
              <a:t>-gap </a:t>
            </a:r>
            <a:r>
              <a:rPr lang="fr-FR" sz="1200" dirty="0" err="1">
                <a:solidFill>
                  <a:schemeClr val="bg1"/>
                </a:solidFill>
                <a:latin typeface="ArialMT"/>
              </a:rPr>
              <a:t>MPGDs</a:t>
            </a:r>
            <a:endParaRPr lang="fr-FR" sz="1200" dirty="0">
              <a:solidFill>
                <a:schemeClr val="bg1"/>
              </a:solidFill>
              <a:latin typeface="ArialMT"/>
            </a:endParaRPr>
          </a:p>
          <a:p>
            <a:r>
              <a:rPr lang="fr-FR" sz="1200" dirty="0">
                <a:solidFill>
                  <a:schemeClr val="bg1"/>
                </a:solidFill>
                <a:latin typeface="ArialMT"/>
              </a:rPr>
              <a:t>       - Gas </a:t>
            </a:r>
            <a:r>
              <a:rPr lang="fr-FR" sz="1200" dirty="0" err="1">
                <a:solidFill>
                  <a:schemeClr val="bg1"/>
                </a:solidFill>
                <a:latin typeface="ArialMT"/>
              </a:rPr>
              <a:t>studies</a:t>
            </a:r>
            <a:r>
              <a:rPr lang="fr-FR" sz="1200" dirty="0">
                <a:solidFill>
                  <a:schemeClr val="bg1"/>
                </a:solidFill>
                <a:latin typeface="ArialMT"/>
              </a:rPr>
              <a:t> for performance </a:t>
            </a:r>
            <a:r>
              <a:rPr lang="fr-FR" sz="1200" dirty="0" err="1">
                <a:solidFill>
                  <a:schemeClr val="bg1"/>
                </a:solidFill>
                <a:latin typeface="ArialMT"/>
              </a:rPr>
              <a:t>optimization</a:t>
            </a:r>
            <a:r>
              <a:rPr lang="fr-FR" sz="1200" dirty="0">
                <a:solidFill>
                  <a:schemeClr val="bg1"/>
                </a:solidFill>
                <a:latin typeface="ArialMT"/>
              </a:rPr>
              <a:t> (spatial and time </a:t>
            </a:r>
            <a:br>
              <a:rPr lang="fr-FR" sz="1200" dirty="0">
                <a:solidFill>
                  <a:schemeClr val="bg1"/>
                </a:solidFill>
                <a:latin typeface="ArialMT"/>
              </a:rPr>
            </a:br>
            <a:r>
              <a:rPr lang="fr-FR" sz="1200" dirty="0">
                <a:solidFill>
                  <a:schemeClr val="bg1"/>
                </a:solidFill>
                <a:latin typeface="ArialMT"/>
              </a:rPr>
              <a:t>        </a:t>
            </a:r>
            <a:r>
              <a:rPr lang="fr-FR" sz="1200" dirty="0" err="1">
                <a:solidFill>
                  <a:schemeClr val="bg1"/>
                </a:solidFill>
                <a:latin typeface="ArialMT"/>
              </a:rPr>
              <a:t>resolutions</a:t>
            </a:r>
            <a:r>
              <a:rPr lang="fr-FR" sz="1200" dirty="0">
                <a:solidFill>
                  <a:schemeClr val="bg1"/>
                </a:solidFill>
                <a:latin typeface="ArialMT"/>
              </a:rPr>
              <a:t>, detector </a:t>
            </a:r>
            <a:r>
              <a:rPr lang="fr-FR" sz="1200" dirty="0" err="1">
                <a:solidFill>
                  <a:schemeClr val="bg1"/>
                </a:solidFill>
                <a:latin typeface="ArialMT"/>
              </a:rPr>
              <a:t>efficiency</a:t>
            </a:r>
            <a:r>
              <a:rPr lang="fr-FR" sz="1200" dirty="0">
                <a:solidFill>
                  <a:schemeClr val="bg1"/>
                </a:solidFill>
                <a:latin typeface="ArialMT"/>
              </a:rPr>
              <a:t>)  </a:t>
            </a:r>
          </a:p>
          <a:p>
            <a:endParaRPr lang="fr-FR" sz="1400" dirty="0">
              <a:latin typeface="ArialMT"/>
            </a:endParaRPr>
          </a:p>
          <a:p>
            <a:pPr marL="285750" indent="-285750">
              <a:buFont typeface="Arial" panose="020B0604020202020204" pitchFamily="34" charset="0"/>
              <a:buChar char="•"/>
            </a:pPr>
            <a:r>
              <a:rPr lang="fr-FR" sz="1400" b="1" i="1" dirty="0">
                <a:solidFill>
                  <a:srgbClr val="FFFF00"/>
                </a:solidFill>
                <a:latin typeface="ArialMT"/>
              </a:rPr>
              <a:t>Low mass and </a:t>
            </a:r>
            <a:r>
              <a:rPr lang="fr-FR" sz="1400" b="1" i="1" dirty="0" err="1">
                <a:solidFill>
                  <a:srgbClr val="FFFF00"/>
                </a:solidFill>
                <a:latin typeface="ArialMT"/>
              </a:rPr>
              <a:t>curved</a:t>
            </a:r>
            <a:r>
              <a:rPr lang="fr-FR" sz="1400" b="1" i="1" dirty="0">
                <a:solidFill>
                  <a:srgbClr val="FFFF00"/>
                </a:solidFill>
                <a:latin typeface="ArialMT"/>
              </a:rPr>
              <a:t> MPGD </a:t>
            </a:r>
            <a:r>
              <a:rPr lang="fr-FR" sz="1400" b="1" i="1" dirty="0" err="1">
                <a:solidFill>
                  <a:srgbClr val="FFFF00"/>
                </a:solidFill>
                <a:latin typeface="ArialMT"/>
              </a:rPr>
              <a:t>geometry</a:t>
            </a:r>
            <a:r>
              <a:rPr lang="fr-FR" sz="1400" b="1" i="1" dirty="0">
                <a:solidFill>
                  <a:srgbClr val="FFFF00"/>
                </a:solidFill>
                <a:latin typeface="ArialMT"/>
              </a:rPr>
              <a:t>: </a:t>
            </a:r>
            <a:r>
              <a:rPr lang="fr-FR" sz="1400" dirty="0" err="1">
                <a:solidFill>
                  <a:schemeClr val="bg1"/>
                </a:solidFill>
                <a:latin typeface="ArialMT"/>
              </a:rPr>
              <a:t>Optimization</a:t>
            </a:r>
            <a:r>
              <a:rPr lang="fr-FR" sz="1400" dirty="0">
                <a:solidFill>
                  <a:schemeClr val="bg1"/>
                </a:solidFill>
                <a:latin typeface="ArialMT"/>
              </a:rPr>
              <a:t> of the </a:t>
            </a:r>
            <a:r>
              <a:rPr lang="fr-FR" sz="1400" dirty="0" err="1">
                <a:solidFill>
                  <a:schemeClr val="bg1"/>
                </a:solidFill>
                <a:latin typeface="ArialMT"/>
              </a:rPr>
              <a:t>inner</a:t>
            </a:r>
            <a:r>
              <a:rPr lang="fr-FR" sz="1400" dirty="0">
                <a:solidFill>
                  <a:schemeClr val="bg1"/>
                </a:solidFill>
                <a:latin typeface="ArialMT"/>
              </a:rPr>
              <a:t> tracker in barrel central </a:t>
            </a:r>
            <a:r>
              <a:rPr lang="fr-FR" sz="1400" dirty="0" err="1">
                <a:solidFill>
                  <a:schemeClr val="bg1"/>
                </a:solidFill>
                <a:latin typeface="ArialMT"/>
              </a:rPr>
              <a:t>region</a:t>
            </a:r>
            <a:r>
              <a:rPr lang="fr-FR" sz="1400" dirty="0">
                <a:solidFill>
                  <a:schemeClr val="bg1"/>
                </a:solidFill>
                <a:latin typeface="ArialMT"/>
              </a:rPr>
              <a:t> </a:t>
            </a:r>
            <a:r>
              <a:rPr lang="fr-FR" sz="1400" dirty="0">
                <a:solidFill>
                  <a:srgbClr val="FFFF00"/>
                </a:solidFill>
                <a:latin typeface="ArialMT"/>
              </a:rPr>
              <a:t>(</a:t>
            </a:r>
            <a:r>
              <a:rPr lang="fr-FR" sz="1400" dirty="0" err="1">
                <a:solidFill>
                  <a:srgbClr val="FFFF00"/>
                </a:solidFill>
                <a:latin typeface="ArialMT"/>
              </a:rPr>
              <a:t>CyMBaL</a:t>
            </a:r>
            <a:r>
              <a:rPr lang="fr-FR" sz="1400" dirty="0">
                <a:solidFill>
                  <a:srgbClr val="FFFF00"/>
                </a:solidFill>
                <a:latin typeface="ArialMT"/>
              </a:rPr>
              <a:t>)</a:t>
            </a:r>
          </a:p>
          <a:p>
            <a:r>
              <a:rPr lang="fr-FR" sz="1200" dirty="0">
                <a:solidFill>
                  <a:schemeClr val="bg1"/>
                </a:solidFill>
                <a:latin typeface="ArialMT"/>
              </a:rPr>
              <a:t>      - </a:t>
            </a:r>
            <a:r>
              <a:rPr lang="fr-FR" sz="1200" dirty="0" err="1">
                <a:solidFill>
                  <a:schemeClr val="bg1"/>
                </a:solidFill>
                <a:latin typeface="ArialMT"/>
              </a:rPr>
              <a:t>Curved</a:t>
            </a:r>
            <a:r>
              <a:rPr lang="fr-FR" sz="1200" dirty="0">
                <a:solidFill>
                  <a:schemeClr val="bg1"/>
                </a:solidFill>
                <a:latin typeface="ArialMT"/>
              </a:rPr>
              <a:t> </a:t>
            </a:r>
            <a:r>
              <a:rPr lang="fr-FR" sz="1200" dirty="0" err="1">
                <a:solidFill>
                  <a:schemeClr val="bg1"/>
                </a:solidFill>
                <a:latin typeface="ArialMT"/>
              </a:rPr>
              <a:t>tile</a:t>
            </a:r>
            <a:r>
              <a:rPr lang="fr-FR" sz="1200" dirty="0">
                <a:solidFill>
                  <a:schemeClr val="bg1"/>
                </a:solidFill>
                <a:latin typeface="ArialMT"/>
              </a:rPr>
              <a:t> </a:t>
            </a:r>
            <a:r>
              <a:rPr lang="fr-FR" sz="1200" dirty="0" err="1">
                <a:solidFill>
                  <a:schemeClr val="bg1"/>
                </a:solidFill>
                <a:latin typeface="ArialMT"/>
              </a:rPr>
              <a:t>geometry</a:t>
            </a:r>
            <a:r>
              <a:rPr lang="fr-FR" sz="1200" dirty="0">
                <a:solidFill>
                  <a:schemeClr val="bg1"/>
                </a:solidFill>
                <a:latin typeface="ArialMT"/>
              </a:rPr>
              <a:t> </a:t>
            </a:r>
            <a:r>
              <a:rPr lang="fr-FR" sz="1200" dirty="0" err="1">
                <a:solidFill>
                  <a:schemeClr val="bg1"/>
                </a:solidFill>
                <a:latin typeface="ArialMT"/>
              </a:rPr>
              <a:t>with</a:t>
            </a:r>
            <a:r>
              <a:rPr lang="fr-FR" sz="1200" dirty="0">
                <a:solidFill>
                  <a:schemeClr val="bg1"/>
                </a:solidFill>
                <a:latin typeface="ArialMT"/>
              </a:rPr>
              <a:t> </a:t>
            </a:r>
            <a:r>
              <a:rPr lang="fr-FR" sz="1200" dirty="0" err="1">
                <a:solidFill>
                  <a:schemeClr val="bg1"/>
                </a:solidFill>
                <a:latin typeface="ArialMT"/>
              </a:rPr>
              <a:t>Micromegas</a:t>
            </a:r>
            <a:r>
              <a:rPr lang="fr-FR" sz="1200" dirty="0">
                <a:solidFill>
                  <a:schemeClr val="bg1"/>
                </a:solidFill>
                <a:latin typeface="ArialMT"/>
              </a:rPr>
              <a:t> </a:t>
            </a:r>
            <a:r>
              <a:rPr lang="fr-FR" sz="1200" dirty="0" err="1">
                <a:solidFill>
                  <a:schemeClr val="bg1"/>
                </a:solidFill>
                <a:latin typeface="ArialMT"/>
              </a:rPr>
              <a:t>technology</a:t>
            </a:r>
            <a:r>
              <a:rPr lang="fr-FR" sz="1200" dirty="0">
                <a:solidFill>
                  <a:schemeClr val="bg1"/>
                </a:solidFill>
                <a:latin typeface="ArialMT"/>
              </a:rPr>
              <a:t>  </a:t>
            </a:r>
          </a:p>
          <a:p>
            <a:r>
              <a:rPr lang="fr-FR" sz="1200" dirty="0">
                <a:solidFill>
                  <a:schemeClr val="bg1"/>
                </a:solidFill>
                <a:latin typeface="ArialMT"/>
              </a:rPr>
              <a:t>      - R&amp;D on </a:t>
            </a:r>
            <a:r>
              <a:rPr lang="fr-FR" sz="1200" dirty="0" err="1">
                <a:solidFill>
                  <a:schemeClr val="bg1"/>
                </a:solidFill>
                <a:latin typeface="ArialMT"/>
              </a:rPr>
              <a:t>mechanical</a:t>
            </a:r>
            <a:r>
              <a:rPr lang="fr-FR" sz="1200" dirty="0">
                <a:solidFill>
                  <a:schemeClr val="bg1"/>
                </a:solidFill>
                <a:latin typeface="ArialMT"/>
              </a:rPr>
              <a:t> structure for </a:t>
            </a:r>
            <a:r>
              <a:rPr lang="fr-FR" sz="1200" dirty="0" err="1">
                <a:solidFill>
                  <a:schemeClr val="bg1"/>
                </a:solidFill>
                <a:latin typeface="ArialMT"/>
              </a:rPr>
              <a:t>low</a:t>
            </a:r>
            <a:r>
              <a:rPr lang="fr-FR" sz="1200" dirty="0">
                <a:solidFill>
                  <a:schemeClr val="bg1"/>
                </a:solidFill>
                <a:latin typeface="ArialMT"/>
              </a:rPr>
              <a:t> mass detector (.5% </a:t>
            </a:r>
            <a:br>
              <a:rPr lang="fr-FR" sz="1200" dirty="0">
                <a:solidFill>
                  <a:schemeClr val="bg1"/>
                </a:solidFill>
                <a:latin typeface="ArialMT"/>
              </a:rPr>
            </a:br>
            <a:r>
              <a:rPr lang="fr-FR" sz="1200" dirty="0">
                <a:solidFill>
                  <a:schemeClr val="bg1"/>
                </a:solidFill>
                <a:latin typeface="ArialMT"/>
              </a:rPr>
              <a:t>       X0 </a:t>
            </a:r>
            <a:r>
              <a:rPr lang="fr-FR" sz="1200" dirty="0" err="1">
                <a:solidFill>
                  <a:schemeClr val="bg1"/>
                </a:solidFill>
                <a:latin typeface="ArialMT"/>
              </a:rPr>
              <a:t>material</a:t>
            </a:r>
            <a:r>
              <a:rPr lang="fr-FR" sz="1200" dirty="0">
                <a:solidFill>
                  <a:schemeClr val="bg1"/>
                </a:solidFill>
                <a:latin typeface="ArialMT"/>
              </a:rPr>
              <a:t> budget)</a:t>
            </a:r>
          </a:p>
          <a:p>
            <a:endParaRPr lang="fr-FR" sz="1400" dirty="0">
              <a:latin typeface="ArialMT"/>
            </a:endParaRPr>
          </a:p>
          <a:p>
            <a:pPr marL="285750" indent="-285750">
              <a:buFont typeface="Arial" panose="020B0604020202020204" pitchFamily="34" charset="0"/>
              <a:buChar char="•"/>
            </a:pPr>
            <a:r>
              <a:rPr lang="fr-FR" sz="1400" b="1" i="1" dirty="0">
                <a:solidFill>
                  <a:srgbClr val="FFFF00"/>
                </a:solidFill>
                <a:latin typeface="ArialMT"/>
              </a:rPr>
              <a:t>2D </a:t>
            </a:r>
            <a:r>
              <a:rPr lang="fr-FR" sz="1400" b="1" i="1" dirty="0" err="1">
                <a:solidFill>
                  <a:srgbClr val="FFFF00"/>
                </a:solidFill>
                <a:latin typeface="ArialMT"/>
              </a:rPr>
              <a:t>strips</a:t>
            </a:r>
            <a:r>
              <a:rPr lang="fr-FR" sz="1400" b="1" i="1" dirty="0">
                <a:solidFill>
                  <a:srgbClr val="FFFF00"/>
                </a:solidFill>
                <a:latin typeface="ArialMT"/>
              </a:rPr>
              <a:t> </a:t>
            </a:r>
            <a:r>
              <a:rPr lang="fr-FR" sz="1400" b="1" i="1" dirty="0" err="1">
                <a:solidFill>
                  <a:srgbClr val="FFFF00"/>
                </a:solidFill>
                <a:latin typeface="ArialMT"/>
              </a:rPr>
              <a:t>readout</a:t>
            </a:r>
            <a:r>
              <a:rPr lang="fr-FR" sz="1400" b="1" i="1" dirty="0">
                <a:solidFill>
                  <a:srgbClr val="FFFF00"/>
                </a:solidFill>
                <a:latin typeface="ArialMT"/>
              </a:rPr>
              <a:t> </a:t>
            </a:r>
            <a:r>
              <a:rPr lang="fr-FR" sz="1400" b="1" i="1" dirty="0" err="1">
                <a:solidFill>
                  <a:srgbClr val="FFFF00"/>
                </a:solidFill>
                <a:latin typeface="ArialMT"/>
              </a:rPr>
              <a:t>development</a:t>
            </a:r>
            <a:r>
              <a:rPr lang="fr-FR" sz="1400" b="1" i="1" dirty="0">
                <a:solidFill>
                  <a:srgbClr val="FFFF00"/>
                </a:solidFill>
                <a:latin typeface="ArialMT"/>
              </a:rPr>
              <a:t>: </a:t>
            </a:r>
            <a:r>
              <a:rPr lang="fr-FR" sz="1400" dirty="0">
                <a:solidFill>
                  <a:schemeClr val="bg1"/>
                </a:solidFill>
                <a:latin typeface="ArialMT"/>
              </a:rPr>
              <a:t> </a:t>
            </a:r>
            <a:r>
              <a:rPr lang="fr-FR" sz="1400" dirty="0" err="1">
                <a:solidFill>
                  <a:schemeClr val="bg1"/>
                </a:solidFill>
                <a:latin typeface="ArialMT"/>
              </a:rPr>
              <a:t>low</a:t>
            </a:r>
            <a:r>
              <a:rPr lang="fr-FR" sz="1400" dirty="0">
                <a:solidFill>
                  <a:schemeClr val="bg1"/>
                </a:solidFill>
                <a:latin typeface="ArialMT"/>
              </a:rPr>
              <a:t> </a:t>
            </a:r>
            <a:r>
              <a:rPr lang="fr-FR" sz="1400" dirty="0" err="1">
                <a:solidFill>
                  <a:schemeClr val="bg1"/>
                </a:solidFill>
                <a:latin typeface="ArialMT"/>
              </a:rPr>
              <a:t>channel</a:t>
            </a:r>
            <a:r>
              <a:rPr lang="fr-FR" sz="1400" dirty="0">
                <a:solidFill>
                  <a:schemeClr val="bg1"/>
                </a:solidFill>
                <a:latin typeface="ArialMT"/>
              </a:rPr>
              <a:t> count &amp; spatial </a:t>
            </a:r>
            <a:r>
              <a:rPr lang="fr-FR" sz="1400" dirty="0" err="1">
                <a:solidFill>
                  <a:schemeClr val="bg1"/>
                </a:solidFill>
                <a:latin typeface="ArialMT"/>
              </a:rPr>
              <a:t>resolution</a:t>
            </a:r>
            <a:r>
              <a:rPr lang="fr-FR" sz="1400" dirty="0">
                <a:solidFill>
                  <a:schemeClr val="bg1"/>
                </a:solidFill>
                <a:latin typeface="ArialMT"/>
              </a:rPr>
              <a:t> performance </a:t>
            </a:r>
            <a:r>
              <a:rPr lang="fr-FR" sz="1400" dirty="0">
                <a:solidFill>
                  <a:srgbClr val="FFFF00"/>
                </a:solidFill>
                <a:latin typeface="ArialMT"/>
              </a:rPr>
              <a:t>(</a:t>
            </a:r>
            <a:r>
              <a:rPr lang="fr-FR" sz="1400" dirty="0" err="1">
                <a:solidFill>
                  <a:srgbClr val="FFFF00"/>
                </a:solidFill>
                <a:latin typeface="ArialMT"/>
              </a:rPr>
              <a:t>CyMBaL</a:t>
            </a:r>
            <a:r>
              <a:rPr lang="fr-FR" sz="1400" dirty="0">
                <a:solidFill>
                  <a:srgbClr val="FFFF00"/>
                </a:solidFill>
                <a:latin typeface="ArialMT"/>
              </a:rPr>
              <a:t>, MPGD-BOT, MPGD-ECT)</a:t>
            </a:r>
          </a:p>
          <a:p>
            <a:r>
              <a:rPr lang="fr-FR" sz="1200" dirty="0">
                <a:solidFill>
                  <a:schemeClr val="bg1"/>
                </a:solidFill>
                <a:latin typeface="ArialMT"/>
              </a:rPr>
              <a:t>       - Capacitive-sharing for high performance &amp; </a:t>
            </a:r>
            <a:r>
              <a:rPr lang="fr-FR" sz="1200" dirty="0" err="1">
                <a:solidFill>
                  <a:schemeClr val="bg1"/>
                </a:solidFill>
                <a:latin typeface="ArialMT"/>
              </a:rPr>
              <a:t>low</a:t>
            </a:r>
            <a:r>
              <a:rPr lang="fr-FR" sz="1200" dirty="0">
                <a:solidFill>
                  <a:schemeClr val="bg1"/>
                </a:solidFill>
                <a:latin typeface="ArialMT"/>
              </a:rPr>
              <a:t> </a:t>
            </a:r>
            <a:r>
              <a:rPr lang="fr-FR" sz="1200" dirty="0" err="1">
                <a:solidFill>
                  <a:schemeClr val="bg1"/>
                </a:solidFill>
                <a:latin typeface="ArialMT"/>
              </a:rPr>
              <a:t>channel</a:t>
            </a:r>
            <a:r>
              <a:rPr lang="fr-FR" sz="1200" dirty="0">
                <a:solidFill>
                  <a:schemeClr val="bg1"/>
                </a:solidFill>
                <a:latin typeface="ArialMT"/>
              </a:rPr>
              <a:t>   </a:t>
            </a:r>
            <a:br>
              <a:rPr lang="fr-FR" sz="1200" dirty="0">
                <a:solidFill>
                  <a:schemeClr val="bg1"/>
                </a:solidFill>
                <a:latin typeface="ArialMT"/>
              </a:rPr>
            </a:br>
            <a:r>
              <a:rPr lang="fr-FR" sz="1200" dirty="0">
                <a:solidFill>
                  <a:schemeClr val="bg1"/>
                </a:solidFill>
                <a:latin typeface="ArialMT"/>
              </a:rPr>
              <a:t>         </a:t>
            </a:r>
            <a:r>
              <a:rPr lang="fr-FR" sz="1200" dirty="0" err="1">
                <a:solidFill>
                  <a:schemeClr val="bg1"/>
                </a:solidFill>
                <a:latin typeface="ArialMT"/>
              </a:rPr>
              <a:t>counts</a:t>
            </a:r>
            <a:r>
              <a:rPr lang="fr-FR" sz="1200" dirty="0">
                <a:solidFill>
                  <a:schemeClr val="bg1"/>
                </a:solidFill>
                <a:latin typeface="ArialMT"/>
              </a:rPr>
              <a:t> </a:t>
            </a:r>
            <a:r>
              <a:rPr lang="fr-FR" sz="1200" dirty="0" err="1">
                <a:solidFill>
                  <a:schemeClr val="bg1"/>
                </a:solidFill>
                <a:latin typeface="ArialMT"/>
              </a:rPr>
              <a:t>readout</a:t>
            </a:r>
            <a:r>
              <a:rPr lang="fr-FR" sz="1200" dirty="0">
                <a:solidFill>
                  <a:schemeClr val="bg1"/>
                </a:solidFill>
                <a:latin typeface="ArialMT"/>
              </a:rPr>
              <a:t> for MPGD-BOT</a:t>
            </a:r>
          </a:p>
          <a:p>
            <a:r>
              <a:rPr lang="fr-FR" sz="1200" dirty="0">
                <a:solidFill>
                  <a:schemeClr val="bg1"/>
                </a:solidFill>
                <a:latin typeface="ArialMT"/>
              </a:rPr>
              <a:t>       - 2D </a:t>
            </a:r>
            <a:r>
              <a:rPr lang="fr-FR" sz="1200" dirty="0" err="1">
                <a:solidFill>
                  <a:schemeClr val="bg1"/>
                </a:solidFill>
                <a:latin typeface="ArialMT"/>
              </a:rPr>
              <a:t>resistive</a:t>
            </a:r>
            <a:r>
              <a:rPr lang="fr-FR" sz="1200" dirty="0">
                <a:solidFill>
                  <a:schemeClr val="bg1"/>
                </a:solidFill>
                <a:latin typeface="ArialMT"/>
              </a:rPr>
              <a:t> </a:t>
            </a:r>
            <a:r>
              <a:rPr lang="fr-FR" sz="1200" dirty="0" err="1">
                <a:solidFill>
                  <a:schemeClr val="bg1"/>
                </a:solidFill>
                <a:latin typeface="ArialMT"/>
              </a:rPr>
              <a:t>strip</a:t>
            </a:r>
            <a:r>
              <a:rPr lang="fr-FR" sz="1200" dirty="0">
                <a:solidFill>
                  <a:schemeClr val="bg1"/>
                </a:solidFill>
                <a:latin typeface="ArialMT"/>
              </a:rPr>
              <a:t> </a:t>
            </a:r>
            <a:r>
              <a:rPr lang="fr-FR" sz="1200" dirty="0" err="1">
                <a:solidFill>
                  <a:schemeClr val="bg1"/>
                </a:solidFill>
                <a:latin typeface="ArialMT"/>
              </a:rPr>
              <a:t>readout</a:t>
            </a:r>
            <a:r>
              <a:rPr lang="fr-FR" sz="1200" dirty="0">
                <a:solidFill>
                  <a:schemeClr val="bg1"/>
                </a:solidFill>
                <a:latin typeface="ArialMT"/>
              </a:rPr>
              <a:t> for </a:t>
            </a:r>
            <a:r>
              <a:rPr lang="fr-FR" sz="1200" dirty="0" err="1">
                <a:solidFill>
                  <a:schemeClr val="bg1"/>
                </a:solidFill>
                <a:latin typeface="ArialMT"/>
              </a:rPr>
              <a:t>curved</a:t>
            </a:r>
            <a:r>
              <a:rPr lang="fr-FR" sz="1200" dirty="0">
                <a:solidFill>
                  <a:schemeClr val="bg1"/>
                </a:solidFill>
                <a:latin typeface="ArialMT"/>
              </a:rPr>
              <a:t> </a:t>
            </a:r>
            <a:r>
              <a:rPr lang="fr-FR" sz="1200" dirty="0" err="1">
                <a:solidFill>
                  <a:schemeClr val="bg1"/>
                </a:solidFill>
                <a:latin typeface="ArialMT"/>
              </a:rPr>
              <a:t>Micromegas</a:t>
            </a:r>
            <a:r>
              <a:rPr lang="fr-FR" sz="1200" dirty="0">
                <a:solidFill>
                  <a:schemeClr val="bg1"/>
                </a:solidFill>
                <a:latin typeface="ArialMT"/>
              </a:rPr>
              <a:t> </a:t>
            </a:r>
            <a:r>
              <a:rPr lang="fr-FR" sz="1200" dirty="0" err="1">
                <a:solidFill>
                  <a:schemeClr val="bg1"/>
                </a:solidFill>
                <a:latin typeface="ArialMT"/>
              </a:rPr>
              <a:t>tile</a:t>
            </a:r>
            <a:r>
              <a:rPr lang="fr-FR" sz="1200" dirty="0">
                <a:solidFill>
                  <a:schemeClr val="bg1"/>
                </a:solidFill>
                <a:latin typeface="ArialMT"/>
              </a:rPr>
              <a:t> for </a:t>
            </a:r>
            <a:br>
              <a:rPr lang="fr-FR" sz="1200" dirty="0">
                <a:solidFill>
                  <a:schemeClr val="bg1"/>
                </a:solidFill>
                <a:latin typeface="ArialMT"/>
              </a:rPr>
            </a:br>
            <a:r>
              <a:rPr lang="fr-FR" sz="1200" dirty="0">
                <a:solidFill>
                  <a:schemeClr val="bg1"/>
                </a:solidFill>
                <a:latin typeface="ArialMT"/>
              </a:rPr>
              <a:t>          </a:t>
            </a:r>
            <a:r>
              <a:rPr lang="fr-FR" sz="1200" dirty="0" err="1">
                <a:solidFill>
                  <a:schemeClr val="bg1"/>
                </a:solidFill>
                <a:latin typeface="ArialMT"/>
              </a:rPr>
              <a:t>CyMBaL</a:t>
            </a:r>
            <a:endParaRPr lang="fr-FR" sz="1200" dirty="0">
              <a:solidFill>
                <a:schemeClr val="bg1"/>
              </a:solidFill>
              <a:latin typeface="ArialMT"/>
            </a:endParaRPr>
          </a:p>
          <a:p>
            <a:r>
              <a:rPr lang="fr-FR" sz="1200" dirty="0">
                <a:solidFill>
                  <a:schemeClr val="bg1"/>
                </a:solidFill>
                <a:latin typeface="ArialMT"/>
              </a:rPr>
              <a:t>       - Fine pitch 2D </a:t>
            </a:r>
            <a:r>
              <a:rPr lang="fr-FR" sz="1200" dirty="0" err="1">
                <a:solidFill>
                  <a:schemeClr val="bg1"/>
                </a:solidFill>
                <a:latin typeface="ArialMT"/>
              </a:rPr>
              <a:t>strip</a:t>
            </a:r>
            <a:r>
              <a:rPr lang="fr-FR" sz="1200" dirty="0">
                <a:solidFill>
                  <a:schemeClr val="bg1"/>
                </a:solidFill>
                <a:latin typeface="ArialMT"/>
              </a:rPr>
              <a:t> </a:t>
            </a:r>
            <a:r>
              <a:rPr lang="fr-FR" sz="1200" dirty="0" err="1">
                <a:solidFill>
                  <a:schemeClr val="bg1"/>
                </a:solidFill>
                <a:latin typeface="ArialMT"/>
              </a:rPr>
              <a:t>readout</a:t>
            </a:r>
            <a:r>
              <a:rPr lang="fr-FR" sz="1200" dirty="0">
                <a:solidFill>
                  <a:schemeClr val="bg1"/>
                </a:solidFill>
                <a:latin typeface="ArialMT"/>
              </a:rPr>
              <a:t> for MPGD-ECT in micro-TPC </a:t>
            </a:r>
            <a:br>
              <a:rPr lang="fr-FR" sz="1200" dirty="0">
                <a:solidFill>
                  <a:schemeClr val="bg1"/>
                </a:solidFill>
                <a:latin typeface="ArialMT"/>
              </a:rPr>
            </a:br>
            <a:r>
              <a:rPr lang="fr-FR" sz="1200" dirty="0">
                <a:solidFill>
                  <a:schemeClr val="bg1"/>
                </a:solidFill>
                <a:latin typeface="ArialMT"/>
              </a:rPr>
              <a:t>         </a:t>
            </a:r>
            <a:r>
              <a:rPr lang="fr-FR" sz="1200" dirty="0" err="1">
                <a:solidFill>
                  <a:schemeClr val="bg1"/>
                </a:solidFill>
                <a:latin typeface="ArialMT"/>
              </a:rPr>
              <a:t>operation</a:t>
            </a:r>
            <a:r>
              <a:rPr lang="fr-FR" sz="1200" dirty="0">
                <a:solidFill>
                  <a:schemeClr val="bg1"/>
                </a:solidFill>
                <a:latin typeface="ArialMT"/>
              </a:rPr>
              <a:t> mode</a:t>
            </a:r>
          </a:p>
        </p:txBody>
      </p:sp>
      <p:pic>
        <p:nvPicPr>
          <p:cNvPr id="17" name="Image 16">
            <a:extLst>
              <a:ext uri="{FF2B5EF4-FFF2-40B4-BE49-F238E27FC236}">
                <a16:creationId xmlns:a16="http://schemas.microsoft.com/office/drawing/2014/main" id="{94B08171-9A4E-40B6-BD88-DE53F9384C19}"/>
              </a:ext>
            </a:extLst>
          </p:cNvPr>
          <p:cNvPicPr>
            <a:picLocks noChangeAspect="1"/>
          </p:cNvPicPr>
          <p:nvPr/>
        </p:nvPicPr>
        <p:blipFill>
          <a:blip r:embed="rId3"/>
          <a:stretch>
            <a:fillRect/>
          </a:stretch>
        </p:blipFill>
        <p:spPr>
          <a:xfrm>
            <a:off x="4708417" y="44624"/>
            <a:ext cx="4400087" cy="2262849"/>
          </a:xfrm>
          <a:prstGeom prst="rect">
            <a:avLst/>
          </a:prstGeom>
        </p:spPr>
      </p:pic>
      <p:pic>
        <p:nvPicPr>
          <p:cNvPr id="19" name="Image 18">
            <a:extLst>
              <a:ext uri="{FF2B5EF4-FFF2-40B4-BE49-F238E27FC236}">
                <a16:creationId xmlns:a16="http://schemas.microsoft.com/office/drawing/2014/main" id="{9C9BBFE2-768F-4434-85E5-FE31527CC0A7}"/>
              </a:ext>
            </a:extLst>
          </p:cNvPr>
          <p:cNvPicPr>
            <a:picLocks noChangeAspect="1"/>
          </p:cNvPicPr>
          <p:nvPr/>
        </p:nvPicPr>
        <p:blipFill>
          <a:blip r:embed="rId4"/>
          <a:stretch>
            <a:fillRect/>
          </a:stretch>
        </p:blipFill>
        <p:spPr>
          <a:xfrm>
            <a:off x="4708416" y="2380031"/>
            <a:ext cx="4400087" cy="2152375"/>
          </a:xfrm>
          <a:prstGeom prst="rect">
            <a:avLst/>
          </a:prstGeom>
        </p:spPr>
      </p:pic>
      <p:pic>
        <p:nvPicPr>
          <p:cNvPr id="21" name="Image 20">
            <a:extLst>
              <a:ext uri="{FF2B5EF4-FFF2-40B4-BE49-F238E27FC236}">
                <a16:creationId xmlns:a16="http://schemas.microsoft.com/office/drawing/2014/main" id="{47E884A7-8F0E-4910-8EEF-86450E47660F}"/>
              </a:ext>
            </a:extLst>
          </p:cNvPr>
          <p:cNvPicPr>
            <a:picLocks noChangeAspect="1"/>
          </p:cNvPicPr>
          <p:nvPr/>
        </p:nvPicPr>
        <p:blipFill>
          <a:blip r:embed="rId5"/>
          <a:stretch>
            <a:fillRect/>
          </a:stretch>
        </p:blipFill>
        <p:spPr>
          <a:xfrm>
            <a:off x="4732384" y="4572129"/>
            <a:ext cx="4378407" cy="2271977"/>
          </a:xfrm>
          <a:prstGeom prst="rect">
            <a:avLst/>
          </a:prstGeom>
        </p:spPr>
      </p:pic>
      <p:sp>
        <p:nvSpPr>
          <p:cNvPr id="22" name="TextBox 19">
            <a:extLst>
              <a:ext uri="{FF2B5EF4-FFF2-40B4-BE49-F238E27FC236}">
                <a16:creationId xmlns:a16="http://schemas.microsoft.com/office/drawing/2014/main" id="{3D1D1E9A-B347-457C-B748-50C91CEA9780}"/>
              </a:ext>
            </a:extLst>
          </p:cNvPr>
          <p:cNvSpPr txBox="1"/>
          <p:nvPr/>
        </p:nvSpPr>
        <p:spPr>
          <a:xfrm>
            <a:off x="6382015" y="1093815"/>
            <a:ext cx="1079143" cy="307777"/>
          </a:xfrm>
          <a:prstGeom prst="rect">
            <a:avLst/>
          </a:prstGeom>
          <a:solidFill>
            <a:srgbClr val="006600"/>
          </a:solidFill>
        </p:spPr>
        <p:txBody>
          <a:bodyPr wrap="none" rtlCol="0">
            <a:spAutoFit/>
          </a:bodyPr>
          <a:lstStyle/>
          <a:p>
            <a:pPr algn="ctr"/>
            <a:r>
              <a:rPr lang="en-US" sz="1400" b="1" dirty="0">
                <a:solidFill>
                  <a:schemeClr val="bg1"/>
                </a:solidFill>
                <a:latin typeface="ArialMT"/>
              </a:rPr>
              <a:t>K. </a:t>
            </a:r>
            <a:r>
              <a:rPr lang="en-US" sz="1400" b="1" dirty="0" err="1">
                <a:solidFill>
                  <a:schemeClr val="bg1"/>
                </a:solidFill>
                <a:latin typeface="ArialMT"/>
              </a:rPr>
              <a:t>Gnanvo</a:t>
            </a:r>
            <a:endParaRPr lang="en-US" sz="1400" b="1" dirty="0">
              <a:solidFill>
                <a:schemeClr val="bg1"/>
              </a:solidFill>
              <a:latin typeface="ArialMT"/>
            </a:endParaRPr>
          </a:p>
        </p:txBody>
      </p:sp>
      <p:sp>
        <p:nvSpPr>
          <p:cNvPr id="10" name="TextBox 19">
            <a:extLst>
              <a:ext uri="{FF2B5EF4-FFF2-40B4-BE49-F238E27FC236}">
                <a16:creationId xmlns:a16="http://schemas.microsoft.com/office/drawing/2014/main" id="{432896F0-1516-4E4D-827F-0B8961CB25AC}"/>
              </a:ext>
            </a:extLst>
          </p:cNvPr>
          <p:cNvSpPr txBox="1"/>
          <p:nvPr/>
        </p:nvSpPr>
        <p:spPr>
          <a:xfrm>
            <a:off x="611560" y="548680"/>
            <a:ext cx="3243197" cy="338554"/>
          </a:xfrm>
          <a:prstGeom prst="rect">
            <a:avLst/>
          </a:prstGeom>
          <a:noFill/>
        </p:spPr>
        <p:txBody>
          <a:bodyPr wrap="none" rtlCol="0">
            <a:spAutoFit/>
          </a:bodyPr>
          <a:lstStyle/>
          <a:p>
            <a:pPr algn="ctr"/>
            <a:r>
              <a:rPr lang="en-US" sz="1600" b="1" dirty="0">
                <a:solidFill>
                  <a:srgbClr val="FF0000"/>
                </a:solidFill>
                <a:highlight>
                  <a:srgbClr val="FFFF00"/>
                </a:highlight>
                <a:latin typeface="ArialMT"/>
              </a:rPr>
              <a:t>… the most critical R&amp;D needs:</a:t>
            </a:r>
          </a:p>
        </p:txBody>
      </p:sp>
    </p:spTree>
    <p:extLst>
      <p:ext uri="{BB962C8B-B14F-4D97-AF65-F5344CB8AC3E}">
        <p14:creationId xmlns:p14="http://schemas.microsoft.com/office/powerpoint/2010/main" val="2650382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 30">
            <a:extLst>
              <a:ext uri="{FF2B5EF4-FFF2-40B4-BE49-F238E27FC236}">
                <a16:creationId xmlns:a16="http://schemas.microsoft.com/office/drawing/2014/main" id="{3EA4DBE3-9B52-4659-A5F0-433B731886C3}"/>
              </a:ext>
            </a:extLst>
          </p:cNvPr>
          <p:cNvPicPr>
            <a:picLocks noChangeAspect="1"/>
          </p:cNvPicPr>
          <p:nvPr/>
        </p:nvPicPr>
        <p:blipFill>
          <a:blip r:embed="rId2"/>
          <a:stretch>
            <a:fillRect/>
          </a:stretch>
        </p:blipFill>
        <p:spPr>
          <a:xfrm>
            <a:off x="1" y="0"/>
            <a:ext cx="9144000" cy="6865085"/>
          </a:xfrm>
          <a:prstGeom prst="rect">
            <a:avLst/>
          </a:prstGeom>
        </p:spPr>
      </p:pic>
      <p:sp>
        <p:nvSpPr>
          <p:cNvPr id="32" name="Rectangle 1027">
            <a:extLst>
              <a:ext uri="{FF2B5EF4-FFF2-40B4-BE49-F238E27FC236}">
                <a16:creationId xmlns:a16="http://schemas.microsoft.com/office/drawing/2014/main" id="{23204691-5FCF-4F4A-BB13-7D7507BD584E}"/>
              </a:ext>
            </a:extLst>
          </p:cNvPr>
          <p:cNvSpPr txBox="1">
            <a:spLocks noChangeArrowheads="1"/>
          </p:cNvSpPr>
          <p:nvPr/>
        </p:nvSpPr>
        <p:spPr bwMode="auto">
          <a:xfrm>
            <a:off x="395536" y="-99392"/>
            <a:ext cx="3503040"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WPs</a:t>
            </a:r>
            <a:endParaRPr lang="en-GB" sz="2400" b="1" kern="0" dirty="0">
              <a:solidFill>
                <a:srgbClr val="336699"/>
              </a:solidFill>
              <a:effectLst>
                <a:outerShdw blurRad="38100" dist="38100" dir="2700000">
                  <a:srgbClr val="000000"/>
                </a:outerShdw>
              </a:effectLst>
              <a:latin typeface="ArialMT"/>
            </a:endParaRPr>
          </a:p>
        </p:txBody>
      </p:sp>
      <p:pic>
        <p:nvPicPr>
          <p:cNvPr id="21" name="Image 20">
            <a:extLst>
              <a:ext uri="{FF2B5EF4-FFF2-40B4-BE49-F238E27FC236}">
                <a16:creationId xmlns:a16="http://schemas.microsoft.com/office/drawing/2014/main" id="{5BCF1D8D-8CB0-4432-91E7-9FFBD0F4DB47}"/>
              </a:ext>
            </a:extLst>
          </p:cNvPr>
          <p:cNvPicPr>
            <a:picLocks noChangeAspect="1"/>
          </p:cNvPicPr>
          <p:nvPr/>
        </p:nvPicPr>
        <p:blipFill>
          <a:blip r:embed="rId3"/>
          <a:stretch>
            <a:fillRect/>
          </a:stretch>
        </p:blipFill>
        <p:spPr>
          <a:xfrm>
            <a:off x="2771800" y="134684"/>
            <a:ext cx="6316596" cy="3510340"/>
          </a:xfrm>
          <a:prstGeom prst="rect">
            <a:avLst/>
          </a:prstGeom>
        </p:spPr>
      </p:pic>
      <p:sp>
        <p:nvSpPr>
          <p:cNvPr id="22" name="TextBox 110">
            <a:extLst>
              <a:ext uri="{FF2B5EF4-FFF2-40B4-BE49-F238E27FC236}">
                <a16:creationId xmlns:a16="http://schemas.microsoft.com/office/drawing/2014/main" id="{F73CEBDA-8B5D-4090-9EDA-54955C7DA13F}"/>
              </a:ext>
            </a:extLst>
          </p:cNvPr>
          <p:cNvSpPr txBox="1"/>
          <p:nvPr/>
        </p:nvSpPr>
        <p:spPr>
          <a:xfrm>
            <a:off x="135184" y="465797"/>
            <a:ext cx="2573086" cy="4401205"/>
          </a:xfrm>
          <a:prstGeom prst="rect">
            <a:avLst/>
          </a:prstGeom>
          <a:noFill/>
        </p:spPr>
        <p:txBody>
          <a:bodyPr wrap="square">
            <a:spAutoFit/>
          </a:bodyPr>
          <a:lstStyle/>
          <a:p>
            <a:pPr marL="0" marR="0" algn="just">
              <a:buNone/>
            </a:pPr>
            <a:r>
              <a:rPr lang="en-US" sz="1400" b="1" i="1" dirty="0">
                <a:solidFill>
                  <a:schemeClr val="bg1"/>
                </a:solidFill>
                <a:effectLst/>
                <a:latin typeface="Aptos" panose="020B0004020202020204" pitchFamily="34" charset="0"/>
                <a:ea typeface="Times New Roman" panose="02020603050405020304" pitchFamily="18" charset="0"/>
              </a:rPr>
              <a:t>The </a:t>
            </a:r>
            <a:r>
              <a:rPr lang="en-US" sz="1400" b="1" i="1" dirty="0">
                <a:solidFill>
                  <a:srgbClr val="FFFF00"/>
                </a:solidFill>
                <a:effectLst/>
                <a:latin typeface="Aptos" panose="020B0004020202020204" pitchFamily="34" charset="0"/>
                <a:ea typeface="Times New Roman" panose="02020603050405020304" pitchFamily="18" charset="0"/>
              </a:rPr>
              <a:t>Work Packages (WPs) </a:t>
            </a:r>
            <a:r>
              <a:rPr lang="en-US" sz="1400" b="1" i="1" dirty="0">
                <a:solidFill>
                  <a:schemeClr val="bg1"/>
                </a:solidFill>
                <a:effectLst/>
                <a:latin typeface="Aptos" panose="020B0004020202020204" pitchFamily="34" charset="0"/>
                <a:ea typeface="Times New Roman" panose="02020603050405020304" pitchFamily="18" charset="0"/>
              </a:rPr>
              <a:t>form the </a:t>
            </a:r>
            <a:r>
              <a:rPr lang="en-US" sz="1400" b="1" i="1" dirty="0">
                <a:solidFill>
                  <a:srgbClr val="FFFF00"/>
                </a:solidFill>
                <a:effectLst/>
                <a:latin typeface="Aptos" panose="020B0004020202020204" pitchFamily="34" charset="0"/>
                <a:ea typeface="Times New Roman" panose="02020603050405020304" pitchFamily="18" charset="0"/>
              </a:rPr>
              <a:t>strategic R&amp;D pillars </a:t>
            </a:r>
            <a:r>
              <a:rPr lang="en-US" sz="1400" b="1" i="1" dirty="0">
                <a:solidFill>
                  <a:schemeClr val="bg1"/>
                </a:solidFill>
                <a:effectLst/>
                <a:latin typeface="Aptos" panose="020B0004020202020204" pitchFamily="34" charset="0"/>
                <a:ea typeface="Times New Roman" panose="02020603050405020304" pitchFamily="18" charset="0"/>
              </a:rPr>
              <a:t>as defined by the Detector R&amp;D roadmap, which was a key outcome of the last European Strategy update. </a:t>
            </a:r>
          </a:p>
          <a:p>
            <a:pPr marL="0" marR="0" algn="just">
              <a:buNone/>
            </a:pPr>
            <a:r>
              <a:rPr lang="en-US" sz="1400" b="1" i="1" dirty="0">
                <a:solidFill>
                  <a:srgbClr val="FFFF00"/>
                </a:solidFill>
                <a:effectLst/>
                <a:latin typeface="Aptos" panose="020B0004020202020204" pitchFamily="34" charset="0"/>
                <a:ea typeface="Times New Roman" panose="02020603050405020304" pitchFamily="18" charset="0"/>
              </a:rPr>
              <a:t>Each WP consolidates activities around specific technological challenges - ranging from advanced tracking systems and calorimetry to photon detection and precise timing. </a:t>
            </a:r>
          </a:p>
          <a:p>
            <a:pPr marL="0" marR="0" algn="just">
              <a:buNone/>
            </a:pPr>
            <a:r>
              <a:rPr lang="en-US" sz="1400" b="1" i="1" dirty="0">
                <a:solidFill>
                  <a:schemeClr val="bg1"/>
                </a:solidFill>
                <a:effectLst/>
                <a:latin typeface="Aptos" panose="020B0004020202020204" pitchFamily="34" charset="0"/>
                <a:ea typeface="Times New Roman" panose="02020603050405020304" pitchFamily="18" charset="0"/>
              </a:rPr>
              <a:t>These projects are defined by </a:t>
            </a:r>
            <a:r>
              <a:rPr lang="en-US" sz="1400" b="1" i="1" dirty="0">
                <a:solidFill>
                  <a:srgbClr val="FFFF00"/>
                </a:solidFill>
                <a:effectLst/>
                <a:latin typeface="Aptos" panose="020B0004020202020204" pitchFamily="34" charset="0"/>
                <a:ea typeface="Times New Roman" panose="02020603050405020304" pitchFamily="18" charset="0"/>
              </a:rPr>
              <a:t>clear objectives, milestones, and deliverables, </a:t>
            </a:r>
            <a:r>
              <a:rPr lang="en-US" sz="1400" b="1" i="1" dirty="0">
                <a:solidFill>
                  <a:schemeClr val="bg1"/>
                </a:solidFill>
                <a:effectLst/>
                <a:latin typeface="Aptos" panose="020B0004020202020204" pitchFamily="34" charset="0"/>
                <a:ea typeface="Times New Roman" panose="02020603050405020304" pitchFamily="18" charset="0"/>
              </a:rPr>
              <a:t>providing a focused roadmap to address the critical needs of future collider experiments, neutrino studies, and other high-impact applications.</a:t>
            </a:r>
            <a:endParaRPr lang="en-US" sz="1400" b="1" i="1" dirty="0">
              <a:solidFill>
                <a:schemeClr val="bg1"/>
              </a:solidFill>
              <a:effectLst/>
              <a:latin typeface="Times New Roman" panose="02020603050405020304" pitchFamily="18" charset="0"/>
              <a:ea typeface="Times New Roman" panose="02020603050405020304" pitchFamily="18" charset="0"/>
            </a:endParaRPr>
          </a:p>
        </p:txBody>
      </p:sp>
      <p:graphicFrame>
        <p:nvGraphicFramePr>
          <p:cNvPr id="23" name="Table 1">
            <a:extLst>
              <a:ext uri="{FF2B5EF4-FFF2-40B4-BE49-F238E27FC236}">
                <a16:creationId xmlns:a16="http://schemas.microsoft.com/office/drawing/2014/main" id="{936377E4-976C-4052-B94B-4FC34F35B81B}"/>
              </a:ext>
            </a:extLst>
          </p:cNvPr>
          <p:cNvGraphicFramePr>
            <a:graphicFrameLocks noGrp="1"/>
          </p:cNvGraphicFramePr>
          <p:nvPr>
            <p:extLst>
              <p:ext uri="{D42A27DB-BD31-4B8C-83A1-F6EECF244321}">
                <p14:modId xmlns:p14="http://schemas.microsoft.com/office/powerpoint/2010/main" val="2426412536"/>
              </p:ext>
            </p:extLst>
          </p:nvPr>
        </p:nvGraphicFramePr>
        <p:xfrm>
          <a:off x="135184" y="4916698"/>
          <a:ext cx="4115644" cy="1788986"/>
        </p:xfrm>
        <a:graphic>
          <a:graphicData uri="http://schemas.openxmlformats.org/drawingml/2006/table">
            <a:tbl>
              <a:tblPr firstRow="1" firstCol="1" bandRow="1">
                <a:tableStyleId>{5C22544A-7EE6-4342-B048-85BDC9FD1C3A}</a:tableStyleId>
              </a:tblPr>
              <a:tblGrid>
                <a:gridCol w="944867">
                  <a:extLst>
                    <a:ext uri="{9D8B030D-6E8A-4147-A177-3AD203B41FA5}">
                      <a16:colId xmlns:a16="http://schemas.microsoft.com/office/drawing/2014/main" val="1868828639"/>
                    </a:ext>
                  </a:extLst>
                </a:gridCol>
                <a:gridCol w="3170777">
                  <a:extLst>
                    <a:ext uri="{9D8B030D-6E8A-4147-A177-3AD203B41FA5}">
                      <a16:colId xmlns:a16="http://schemas.microsoft.com/office/drawing/2014/main" val="1761623799"/>
                    </a:ext>
                  </a:extLst>
                </a:gridCol>
              </a:tblGrid>
              <a:tr h="198120">
                <a:tc>
                  <a:txBody>
                    <a:bodyPr/>
                    <a:lstStyle/>
                    <a:p>
                      <a:pPr marL="0" marR="0" algn="ctr">
                        <a:lnSpc>
                          <a:spcPct val="115000"/>
                        </a:lnSpc>
                        <a:spcBef>
                          <a:spcPts val="300"/>
                        </a:spcBef>
                        <a:spcAft>
                          <a:spcPts val="300"/>
                        </a:spcAft>
                        <a:buNone/>
                      </a:pPr>
                      <a:r>
                        <a:rPr lang="en-GB" sz="1200" kern="0">
                          <a:effectLst/>
                        </a:rPr>
                        <a:t>WP1</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Trackers, hodoscopes, large area muon systems</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37486363"/>
                  </a:ext>
                </a:extLst>
              </a:tr>
              <a:tr h="198120">
                <a:tc>
                  <a:txBody>
                    <a:bodyPr/>
                    <a:lstStyle/>
                    <a:p>
                      <a:pPr marL="0" marR="0" algn="ctr">
                        <a:lnSpc>
                          <a:spcPct val="115000"/>
                        </a:lnSpc>
                        <a:spcBef>
                          <a:spcPts val="300"/>
                        </a:spcBef>
                        <a:spcAft>
                          <a:spcPts val="300"/>
                        </a:spcAft>
                        <a:buNone/>
                      </a:pPr>
                      <a:r>
                        <a:rPr lang="en-GB" sz="1200" kern="0">
                          <a:effectLst/>
                        </a:rPr>
                        <a:t>WP2</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Drift chambers</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26419172"/>
                  </a:ext>
                </a:extLst>
              </a:tr>
              <a:tr h="205105">
                <a:tc>
                  <a:txBody>
                    <a:bodyPr/>
                    <a:lstStyle/>
                    <a:p>
                      <a:pPr marL="0" marR="0" algn="ctr">
                        <a:lnSpc>
                          <a:spcPct val="115000"/>
                        </a:lnSpc>
                        <a:spcBef>
                          <a:spcPts val="300"/>
                        </a:spcBef>
                        <a:spcAft>
                          <a:spcPts val="300"/>
                        </a:spcAft>
                        <a:buNone/>
                      </a:pPr>
                      <a:r>
                        <a:rPr lang="en-GB" sz="1200" kern="0">
                          <a:effectLst/>
                        </a:rPr>
                        <a:t>WP3</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Straws and drift tubes </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2610400"/>
                  </a:ext>
                </a:extLst>
              </a:tr>
              <a:tr h="198120">
                <a:tc>
                  <a:txBody>
                    <a:bodyPr/>
                    <a:lstStyle/>
                    <a:p>
                      <a:pPr marL="0" marR="0" algn="ctr">
                        <a:lnSpc>
                          <a:spcPct val="115000"/>
                        </a:lnSpc>
                        <a:spcBef>
                          <a:spcPts val="300"/>
                        </a:spcBef>
                        <a:spcAft>
                          <a:spcPts val="300"/>
                        </a:spcAft>
                        <a:buNone/>
                      </a:pPr>
                      <a:r>
                        <a:rPr lang="en-GB" sz="1200" kern="0">
                          <a:effectLst/>
                        </a:rPr>
                        <a:t>WP4</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Tracking TPCs</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9262555"/>
                  </a:ext>
                </a:extLst>
              </a:tr>
              <a:tr h="198120">
                <a:tc>
                  <a:txBody>
                    <a:bodyPr/>
                    <a:lstStyle/>
                    <a:p>
                      <a:pPr marL="0" marR="0" algn="ctr">
                        <a:lnSpc>
                          <a:spcPct val="115000"/>
                        </a:lnSpc>
                        <a:spcBef>
                          <a:spcPts val="300"/>
                        </a:spcBef>
                        <a:spcAft>
                          <a:spcPts val="300"/>
                        </a:spcAft>
                        <a:buNone/>
                      </a:pPr>
                      <a:r>
                        <a:rPr lang="en-GB" sz="1200" kern="0">
                          <a:effectLst/>
                        </a:rPr>
                        <a:t>WP5</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Gaseous calorimeters</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73912147"/>
                  </a:ext>
                </a:extLst>
              </a:tr>
              <a:tr h="198120">
                <a:tc>
                  <a:txBody>
                    <a:bodyPr/>
                    <a:lstStyle/>
                    <a:p>
                      <a:pPr marL="0" marR="0" algn="ctr">
                        <a:lnSpc>
                          <a:spcPct val="115000"/>
                        </a:lnSpc>
                        <a:spcBef>
                          <a:spcPts val="300"/>
                        </a:spcBef>
                        <a:spcAft>
                          <a:spcPts val="300"/>
                        </a:spcAft>
                        <a:buNone/>
                      </a:pPr>
                      <a:r>
                        <a:rPr lang="en-GB" sz="1200" kern="0">
                          <a:effectLst/>
                        </a:rPr>
                        <a:t>WP6</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Gaseous photon detectors</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9165128"/>
                  </a:ext>
                </a:extLst>
              </a:tr>
              <a:tr h="198120">
                <a:tc>
                  <a:txBody>
                    <a:bodyPr/>
                    <a:lstStyle/>
                    <a:p>
                      <a:pPr marL="0" marR="0" algn="ctr">
                        <a:lnSpc>
                          <a:spcPct val="115000"/>
                        </a:lnSpc>
                        <a:spcBef>
                          <a:spcPts val="300"/>
                        </a:spcBef>
                        <a:spcAft>
                          <a:spcPts val="300"/>
                        </a:spcAft>
                        <a:buNone/>
                      </a:pPr>
                      <a:r>
                        <a:rPr lang="en-GB" sz="1200" kern="0">
                          <a:effectLst/>
                        </a:rPr>
                        <a:t>WP7</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a:effectLst/>
                        </a:rPr>
                        <a:t>Timing detectors</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91021892"/>
                  </a:ext>
                </a:extLst>
              </a:tr>
              <a:tr h="187960">
                <a:tc>
                  <a:txBody>
                    <a:bodyPr/>
                    <a:lstStyle/>
                    <a:p>
                      <a:pPr marL="0" marR="0" algn="ctr">
                        <a:lnSpc>
                          <a:spcPct val="115000"/>
                        </a:lnSpc>
                        <a:spcBef>
                          <a:spcPts val="300"/>
                        </a:spcBef>
                        <a:spcAft>
                          <a:spcPts val="300"/>
                        </a:spcAft>
                        <a:buNone/>
                      </a:pPr>
                      <a:r>
                        <a:rPr lang="en-GB" sz="1200" kern="0">
                          <a:effectLst/>
                        </a:rPr>
                        <a:t>WP8</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dirty="0">
                          <a:effectLst/>
                        </a:rPr>
                        <a:t>Reaction/decay TPCs</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778381"/>
                  </a:ext>
                </a:extLst>
              </a:tr>
              <a:tr h="198120">
                <a:tc>
                  <a:txBody>
                    <a:bodyPr/>
                    <a:lstStyle/>
                    <a:p>
                      <a:pPr marL="0" marR="0" algn="ctr">
                        <a:lnSpc>
                          <a:spcPct val="115000"/>
                        </a:lnSpc>
                        <a:spcBef>
                          <a:spcPts val="300"/>
                        </a:spcBef>
                        <a:spcAft>
                          <a:spcPts val="300"/>
                        </a:spcAft>
                        <a:buNone/>
                      </a:pPr>
                      <a:r>
                        <a:rPr lang="en-GB" sz="1200" kern="0">
                          <a:effectLst/>
                        </a:rPr>
                        <a:t>WP9</a:t>
                      </a:r>
                      <a:endParaRPr lang="en-US" sz="12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300"/>
                        </a:spcBef>
                        <a:spcAft>
                          <a:spcPts val="300"/>
                        </a:spcAft>
                        <a:buNone/>
                      </a:pPr>
                      <a:r>
                        <a:rPr lang="en-GB" sz="1200" kern="0" dirty="0">
                          <a:effectLst/>
                        </a:rPr>
                        <a:t>BHEP applications</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47383472"/>
                  </a:ext>
                </a:extLst>
              </a:tr>
            </a:tbl>
          </a:graphicData>
        </a:graphic>
      </p:graphicFrame>
      <p:sp>
        <p:nvSpPr>
          <p:cNvPr id="24" name="ZoneTexte 23">
            <a:extLst>
              <a:ext uri="{FF2B5EF4-FFF2-40B4-BE49-F238E27FC236}">
                <a16:creationId xmlns:a16="http://schemas.microsoft.com/office/drawing/2014/main" id="{D2848189-D828-4EFB-9EB7-BBF8D90317EC}"/>
              </a:ext>
            </a:extLst>
          </p:cNvPr>
          <p:cNvSpPr txBox="1"/>
          <p:nvPr/>
        </p:nvSpPr>
        <p:spPr>
          <a:xfrm>
            <a:off x="2771800" y="3681853"/>
            <a:ext cx="6272008" cy="1169551"/>
          </a:xfrm>
          <a:prstGeom prst="rect">
            <a:avLst/>
          </a:prstGeom>
          <a:noFill/>
        </p:spPr>
        <p:txBody>
          <a:bodyPr wrap="square">
            <a:spAutoFit/>
          </a:bodyPr>
          <a:lstStyle/>
          <a:p>
            <a:pPr marL="214313" indent="-214313">
              <a:buFont typeface="Arial" panose="020B0604020202020204" pitchFamily="34" charset="0"/>
              <a:buChar char="•"/>
            </a:pPr>
            <a:r>
              <a:rPr lang="en-US" sz="1400" b="1" i="1" dirty="0">
                <a:solidFill>
                  <a:srgbClr val="FFFF00"/>
                </a:solidFill>
                <a:latin typeface="Arial" panose="020B0604020202020204" pitchFamily="34" charset="0"/>
                <a:cs typeface="Arial" panose="020B0604020202020204" pitchFamily="34" charset="0"/>
              </a:rPr>
              <a:t>DRD collaborations do not bring funding “ab initio” in core MoU</a:t>
            </a:r>
          </a:p>
          <a:p>
            <a:pPr marL="214313" indent="-214313">
              <a:buFont typeface="Arial" panose="020B0604020202020204" pitchFamily="34" charset="0"/>
              <a:buChar char="•"/>
            </a:pPr>
            <a:endParaRPr lang="en-US" sz="1400" b="1" i="1" dirty="0">
              <a:solidFill>
                <a:srgbClr val="FFFF00"/>
              </a:solidFill>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400" b="1" i="1" dirty="0">
                <a:solidFill>
                  <a:schemeClr val="bg1"/>
                </a:solidFill>
                <a:latin typeface="Arial" panose="020B0604020202020204" pitchFamily="34" charset="0"/>
                <a:cs typeface="Arial" panose="020B0604020202020204" pitchFamily="34" charset="0"/>
              </a:rPr>
              <a:t>Only </a:t>
            </a:r>
            <a:r>
              <a:rPr lang="en-US" sz="1400" b="1" i="1" dirty="0">
                <a:solidFill>
                  <a:srgbClr val="FFFF00"/>
                </a:solidFill>
                <a:latin typeface="Arial" panose="020B0604020202020204" pitchFamily="34" charset="0"/>
                <a:cs typeface="Arial" panose="020B0604020202020204" pitchFamily="34" charset="0"/>
              </a:rPr>
              <a:t>resource-loaded Work Packages </a:t>
            </a:r>
            <a:r>
              <a:rPr lang="en-US" sz="1400" b="1" i="1" dirty="0">
                <a:solidFill>
                  <a:schemeClr val="bg1"/>
                </a:solidFill>
                <a:latin typeface="Arial" panose="020B0604020202020204" pitchFamily="34" charset="0"/>
                <a:cs typeface="Arial" panose="020B0604020202020204" pitchFamily="34" charset="0"/>
              </a:rPr>
              <a:t>described in </a:t>
            </a:r>
            <a:r>
              <a:rPr lang="en-US" sz="1400" b="1" i="1" dirty="0">
                <a:solidFill>
                  <a:srgbClr val="FFFF00"/>
                </a:solidFill>
                <a:latin typeface="Arial" panose="020B0604020202020204" pitchFamily="34" charset="0"/>
                <a:cs typeface="Arial" panose="020B0604020202020204" pitchFamily="34" charset="0"/>
              </a:rPr>
              <a:t>MoU Annexes </a:t>
            </a:r>
            <a:r>
              <a:rPr lang="en-US" sz="1400" b="1" i="1" dirty="0">
                <a:solidFill>
                  <a:schemeClr val="bg1"/>
                </a:solidFill>
                <a:latin typeface="Arial" panose="020B0604020202020204" pitchFamily="34" charset="0"/>
                <a:cs typeface="Arial" panose="020B0604020202020204" pitchFamily="34" charset="0"/>
              </a:rPr>
              <a:t>will be backed up by FAs and </a:t>
            </a:r>
            <a:r>
              <a:rPr lang="en-US" sz="1400" b="1" i="1" dirty="0">
                <a:solidFill>
                  <a:srgbClr val="FFFF00"/>
                </a:solidFill>
                <a:latin typeface="Arial" panose="020B0604020202020204" pitchFamily="34" charset="0"/>
                <a:cs typeface="Arial" panose="020B0604020202020204" pitchFamily="34" charset="0"/>
              </a:rPr>
              <a:t>needs to be endorsed (</a:t>
            </a:r>
            <a:r>
              <a:rPr lang="en-US" sz="1400" b="1" i="1" dirty="0">
                <a:solidFill>
                  <a:schemeClr val="bg1"/>
                </a:solidFill>
                <a:latin typeface="Arial" panose="020B0604020202020204" pitchFamily="34" charset="0"/>
                <a:cs typeface="Arial" panose="020B0604020202020204" pitchFamily="34" charset="0"/>
              </a:rPr>
              <a:t>milestones, tasks, deliverables)</a:t>
            </a:r>
          </a:p>
        </p:txBody>
      </p:sp>
      <p:sp>
        <p:nvSpPr>
          <p:cNvPr id="26" name="ZoneTexte 25">
            <a:extLst>
              <a:ext uri="{FF2B5EF4-FFF2-40B4-BE49-F238E27FC236}">
                <a16:creationId xmlns:a16="http://schemas.microsoft.com/office/drawing/2014/main" id="{989B76FC-7DF6-4DCD-97E1-772BAF607191}"/>
              </a:ext>
            </a:extLst>
          </p:cNvPr>
          <p:cNvSpPr txBox="1"/>
          <p:nvPr/>
        </p:nvSpPr>
        <p:spPr>
          <a:xfrm>
            <a:off x="4386010" y="4889802"/>
            <a:ext cx="4638855" cy="1815882"/>
          </a:xfrm>
          <a:prstGeom prst="rect">
            <a:avLst/>
          </a:prstGeom>
          <a:noFill/>
        </p:spPr>
        <p:txBody>
          <a:bodyPr wrap="square">
            <a:spAutoFit/>
          </a:bodyPr>
          <a:lstStyle/>
          <a:p>
            <a:r>
              <a:rPr lang="en-US" sz="1400" b="1" i="1" dirty="0">
                <a:solidFill>
                  <a:srgbClr val="FFFF00"/>
                </a:solidFill>
                <a:effectLst/>
                <a:latin typeface="Arial" panose="020B0604020202020204" pitchFamily="34" charset="0"/>
                <a:ea typeface="Arial Unicode MS"/>
              </a:rPr>
              <a:t>DRD1 does not prioritize future projects in the WPs </a:t>
            </a:r>
            <a:r>
              <a:rPr lang="en-US" sz="1400" dirty="0">
                <a:solidFill>
                  <a:schemeClr val="bg1"/>
                </a:solidFill>
                <a:effectLst/>
                <a:latin typeface="Arial" panose="020B0604020202020204" pitchFamily="34" charset="0"/>
                <a:ea typeface="Arial Unicode MS"/>
              </a:rPr>
              <a:t>and keeps open various options for gaseous detector technologies</a:t>
            </a:r>
            <a:r>
              <a:rPr lang="en-US" sz="1400" i="1" dirty="0">
                <a:solidFill>
                  <a:srgbClr val="FFFF00"/>
                </a:solidFill>
                <a:effectLst/>
                <a:latin typeface="Arial" panose="020B0604020202020204" pitchFamily="34" charset="0"/>
                <a:ea typeface="Arial Unicode MS"/>
              </a:rPr>
              <a:t>. It facilitates clustering of research teams to address technology challenges, based on priorities </a:t>
            </a:r>
            <a:r>
              <a:rPr lang="en-US" sz="1400" dirty="0">
                <a:solidFill>
                  <a:schemeClr val="bg1"/>
                </a:solidFill>
                <a:effectLst/>
                <a:latin typeface="Arial" panose="020B0604020202020204" pitchFamily="34" charset="0"/>
                <a:ea typeface="Arial Unicode MS"/>
              </a:rPr>
              <a:t>of participating institutes </a:t>
            </a:r>
            <a:r>
              <a:rPr lang="en-US" sz="1400" i="1" dirty="0">
                <a:solidFill>
                  <a:srgbClr val="FFFF00"/>
                </a:solidFill>
                <a:effectLst/>
                <a:latin typeface="Arial" panose="020B0604020202020204" pitchFamily="34" charset="0"/>
                <a:ea typeface="Arial Unicode MS"/>
              </a:rPr>
              <a:t>backed up by FA’s resources</a:t>
            </a:r>
            <a:r>
              <a:rPr lang="en-US" sz="1400" dirty="0">
                <a:solidFill>
                  <a:schemeClr val="bg1"/>
                </a:solidFill>
                <a:effectLst/>
                <a:latin typeface="Arial" panose="020B0604020202020204" pitchFamily="34" charset="0"/>
                <a:ea typeface="Arial Unicode MS"/>
              </a:rPr>
              <a:t>. This has the advantage that the technologies can be further advanced until specific choices have to be made once the project is approved. </a:t>
            </a:r>
            <a:endParaRPr lang="fr-FR" sz="1400" dirty="0">
              <a:solidFill>
                <a:schemeClr val="bg1"/>
              </a:solidFill>
            </a:endParaRPr>
          </a:p>
        </p:txBody>
      </p:sp>
    </p:spTree>
    <p:extLst>
      <p:ext uri="{BB962C8B-B14F-4D97-AF65-F5344CB8AC3E}">
        <p14:creationId xmlns:p14="http://schemas.microsoft.com/office/powerpoint/2010/main" val="4150741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582FBC6-ADD7-4127-AC2C-480E984461E9}"/>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129D92E6-9325-4CDD-98A0-74611A7C2F51}"/>
              </a:ext>
            </a:extLst>
          </p:cNvPr>
          <p:cNvSpPr txBox="1">
            <a:spLocks noChangeArrowheads="1"/>
          </p:cNvSpPr>
          <p:nvPr/>
        </p:nvSpPr>
        <p:spPr bwMode="auto">
          <a:xfrm>
            <a:off x="1893333" y="-75150"/>
            <a:ext cx="547260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Work Packages Highlights (I)</a:t>
            </a:r>
            <a:endParaRPr lang="en-GB" sz="2400" b="1" kern="0" dirty="0">
              <a:solidFill>
                <a:srgbClr val="336699"/>
              </a:solidFill>
              <a:effectLst>
                <a:outerShdw blurRad="38100" dist="38100" dir="2700000">
                  <a:srgbClr val="000000"/>
                </a:outerShdw>
              </a:effectLst>
              <a:latin typeface="ArialMT"/>
            </a:endParaRPr>
          </a:p>
        </p:txBody>
      </p:sp>
      <p:pic>
        <p:nvPicPr>
          <p:cNvPr id="9" name="Image 8">
            <a:extLst>
              <a:ext uri="{FF2B5EF4-FFF2-40B4-BE49-F238E27FC236}">
                <a16:creationId xmlns:a16="http://schemas.microsoft.com/office/drawing/2014/main" id="{5EE053C5-A17C-4DE1-BF17-12F94F3DFA1A}"/>
              </a:ext>
            </a:extLst>
          </p:cNvPr>
          <p:cNvPicPr>
            <a:picLocks noChangeAspect="1"/>
          </p:cNvPicPr>
          <p:nvPr/>
        </p:nvPicPr>
        <p:blipFill>
          <a:blip r:embed="rId3"/>
          <a:stretch>
            <a:fillRect/>
          </a:stretch>
        </p:blipFill>
        <p:spPr>
          <a:xfrm>
            <a:off x="4499992" y="578753"/>
            <a:ext cx="4644007" cy="2971063"/>
          </a:xfrm>
          <a:prstGeom prst="rect">
            <a:avLst/>
          </a:prstGeom>
        </p:spPr>
      </p:pic>
      <p:pic>
        <p:nvPicPr>
          <p:cNvPr id="10" name="Image 9">
            <a:extLst>
              <a:ext uri="{FF2B5EF4-FFF2-40B4-BE49-F238E27FC236}">
                <a16:creationId xmlns:a16="http://schemas.microsoft.com/office/drawing/2014/main" id="{E46B45B5-61A6-4B7A-803C-EF53AA123782}"/>
              </a:ext>
            </a:extLst>
          </p:cNvPr>
          <p:cNvPicPr>
            <a:picLocks noChangeAspect="1"/>
          </p:cNvPicPr>
          <p:nvPr/>
        </p:nvPicPr>
        <p:blipFill>
          <a:blip r:embed="rId4"/>
          <a:stretch>
            <a:fillRect/>
          </a:stretch>
        </p:blipFill>
        <p:spPr>
          <a:xfrm>
            <a:off x="64823" y="578753"/>
            <a:ext cx="4499992" cy="2999187"/>
          </a:xfrm>
          <a:prstGeom prst="rect">
            <a:avLst/>
          </a:prstGeom>
        </p:spPr>
      </p:pic>
      <p:pic>
        <p:nvPicPr>
          <p:cNvPr id="11" name="Image 10">
            <a:extLst>
              <a:ext uri="{FF2B5EF4-FFF2-40B4-BE49-F238E27FC236}">
                <a16:creationId xmlns:a16="http://schemas.microsoft.com/office/drawing/2014/main" id="{8D451814-DE20-499F-B320-9CF671B65D59}"/>
              </a:ext>
            </a:extLst>
          </p:cNvPr>
          <p:cNvPicPr>
            <a:picLocks noChangeAspect="1"/>
          </p:cNvPicPr>
          <p:nvPr/>
        </p:nvPicPr>
        <p:blipFill>
          <a:blip r:embed="rId5"/>
          <a:stretch>
            <a:fillRect/>
          </a:stretch>
        </p:blipFill>
        <p:spPr>
          <a:xfrm>
            <a:off x="37709" y="3549816"/>
            <a:ext cx="4458553" cy="3221098"/>
          </a:xfrm>
          <a:prstGeom prst="rect">
            <a:avLst/>
          </a:prstGeom>
        </p:spPr>
      </p:pic>
      <p:pic>
        <p:nvPicPr>
          <p:cNvPr id="12" name="Image 11">
            <a:extLst>
              <a:ext uri="{FF2B5EF4-FFF2-40B4-BE49-F238E27FC236}">
                <a16:creationId xmlns:a16="http://schemas.microsoft.com/office/drawing/2014/main" id="{46AC4853-F373-454D-92FD-AB64B7BD7EA9}"/>
              </a:ext>
            </a:extLst>
          </p:cNvPr>
          <p:cNvPicPr>
            <a:picLocks noChangeAspect="1"/>
          </p:cNvPicPr>
          <p:nvPr/>
        </p:nvPicPr>
        <p:blipFill>
          <a:blip r:embed="rId6"/>
          <a:stretch>
            <a:fillRect/>
          </a:stretch>
        </p:blipFill>
        <p:spPr>
          <a:xfrm>
            <a:off x="4499992" y="3549817"/>
            <a:ext cx="4644007" cy="3221098"/>
          </a:xfrm>
          <a:prstGeom prst="rect">
            <a:avLst/>
          </a:prstGeom>
        </p:spPr>
      </p:pic>
    </p:spTree>
    <p:extLst>
      <p:ext uri="{BB962C8B-B14F-4D97-AF65-F5344CB8AC3E}">
        <p14:creationId xmlns:p14="http://schemas.microsoft.com/office/powerpoint/2010/main" val="223812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16F9EE0-0CAA-4625-99DD-CDF5E46EA41A}"/>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CB120738-1286-4D5E-9F21-B66FF31D3A55}"/>
              </a:ext>
            </a:extLst>
          </p:cNvPr>
          <p:cNvSpPr txBox="1">
            <a:spLocks noChangeArrowheads="1"/>
          </p:cNvSpPr>
          <p:nvPr/>
        </p:nvSpPr>
        <p:spPr bwMode="auto">
          <a:xfrm>
            <a:off x="971600" y="-99392"/>
            <a:ext cx="7235373"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Summary: DRD1 Work Packages Highlights (II)</a:t>
            </a:r>
            <a:endParaRPr lang="en-GB" sz="2400" b="1" kern="0" dirty="0">
              <a:solidFill>
                <a:srgbClr val="336699"/>
              </a:solidFill>
              <a:effectLst>
                <a:outerShdw blurRad="38100" dist="38100" dir="2700000">
                  <a:srgbClr val="000000"/>
                </a:outerShdw>
              </a:effectLst>
              <a:latin typeface="ArialMT"/>
            </a:endParaRPr>
          </a:p>
        </p:txBody>
      </p:sp>
      <p:pic>
        <p:nvPicPr>
          <p:cNvPr id="9" name="Image 8">
            <a:extLst>
              <a:ext uri="{FF2B5EF4-FFF2-40B4-BE49-F238E27FC236}">
                <a16:creationId xmlns:a16="http://schemas.microsoft.com/office/drawing/2014/main" id="{45E7A957-B62B-4FB1-B917-71374F304817}"/>
              </a:ext>
            </a:extLst>
          </p:cNvPr>
          <p:cNvPicPr>
            <a:picLocks noChangeAspect="1"/>
          </p:cNvPicPr>
          <p:nvPr/>
        </p:nvPicPr>
        <p:blipFill>
          <a:blip r:embed="rId3"/>
          <a:stretch>
            <a:fillRect/>
          </a:stretch>
        </p:blipFill>
        <p:spPr>
          <a:xfrm>
            <a:off x="4635794" y="476672"/>
            <a:ext cx="4363267" cy="3179856"/>
          </a:xfrm>
          <a:prstGeom prst="rect">
            <a:avLst/>
          </a:prstGeom>
        </p:spPr>
      </p:pic>
      <p:pic>
        <p:nvPicPr>
          <p:cNvPr id="10" name="Image 9">
            <a:extLst>
              <a:ext uri="{FF2B5EF4-FFF2-40B4-BE49-F238E27FC236}">
                <a16:creationId xmlns:a16="http://schemas.microsoft.com/office/drawing/2014/main" id="{89E19A07-3627-4E30-8102-09D4816423E6}"/>
              </a:ext>
            </a:extLst>
          </p:cNvPr>
          <p:cNvPicPr>
            <a:picLocks noChangeAspect="1"/>
          </p:cNvPicPr>
          <p:nvPr/>
        </p:nvPicPr>
        <p:blipFill>
          <a:blip r:embed="rId4"/>
          <a:stretch>
            <a:fillRect/>
          </a:stretch>
        </p:blipFill>
        <p:spPr>
          <a:xfrm>
            <a:off x="4649662" y="2183759"/>
            <a:ext cx="4380111" cy="3147305"/>
          </a:xfrm>
          <a:prstGeom prst="rect">
            <a:avLst/>
          </a:prstGeom>
        </p:spPr>
      </p:pic>
      <p:pic>
        <p:nvPicPr>
          <p:cNvPr id="11" name="Image 10">
            <a:extLst>
              <a:ext uri="{FF2B5EF4-FFF2-40B4-BE49-F238E27FC236}">
                <a16:creationId xmlns:a16="http://schemas.microsoft.com/office/drawing/2014/main" id="{33C5787C-F3C1-4625-A861-5EFE66EF50FA}"/>
              </a:ext>
            </a:extLst>
          </p:cNvPr>
          <p:cNvPicPr>
            <a:picLocks noChangeAspect="1"/>
          </p:cNvPicPr>
          <p:nvPr/>
        </p:nvPicPr>
        <p:blipFill>
          <a:blip r:embed="rId5"/>
          <a:stretch>
            <a:fillRect/>
          </a:stretch>
        </p:blipFill>
        <p:spPr>
          <a:xfrm>
            <a:off x="33001" y="3656528"/>
            <a:ext cx="4602794" cy="3149157"/>
          </a:xfrm>
          <a:prstGeom prst="rect">
            <a:avLst/>
          </a:prstGeom>
        </p:spPr>
      </p:pic>
      <p:pic>
        <p:nvPicPr>
          <p:cNvPr id="12" name="Image 11">
            <a:extLst>
              <a:ext uri="{FF2B5EF4-FFF2-40B4-BE49-F238E27FC236}">
                <a16:creationId xmlns:a16="http://schemas.microsoft.com/office/drawing/2014/main" id="{21CC65B6-6AFE-423E-9FCA-5EDCFEEEBB6D}"/>
              </a:ext>
            </a:extLst>
          </p:cNvPr>
          <p:cNvPicPr>
            <a:picLocks noChangeAspect="1"/>
          </p:cNvPicPr>
          <p:nvPr/>
        </p:nvPicPr>
        <p:blipFill>
          <a:blip r:embed="rId6"/>
          <a:stretch>
            <a:fillRect/>
          </a:stretch>
        </p:blipFill>
        <p:spPr>
          <a:xfrm>
            <a:off x="4609434" y="3706108"/>
            <a:ext cx="4427062" cy="3079715"/>
          </a:xfrm>
          <a:prstGeom prst="rect">
            <a:avLst/>
          </a:prstGeom>
        </p:spPr>
      </p:pic>
      <p:pic>
        <p:nvPicPr>
          <p:cNvPr id="16" name="Image 15">
            <a:extLst>
              <a:ext uri="{FF2B5EF4-FFF2-40B4-BE49-F238E27FC236}">
                <a16:creationId xmlns:a16="http://schemas.microsoft.com/office/drawing/2014/main" id="{A4DF1B4C-B5CB-4422-9E0E-586F0EBF69CA}"/>
              </a:ext>
            </a:extLst>
          </p:cNvPr>
          <p:cNvPicPr>
            <a:picLocks noChangeAspect="1"/>
          </p:cNvPicPr>
          <p:nvPr/>
        </p:nvPicPr>
        <p:blipFill>
          <a:blip r:embed="rId7"/>
          <a:stretch>
            <a:fillRect/>
          </a:stretch>
        </p:blipFill>
        <p:spPr>
          <a:xfrm>
            <a:off x="33001" y="475221"/>
            <a:ext cx="4613427" cy="3221098"/>
          </a:xfrm>
          <a:prstGeom prst="rect">
            <a:avLst/>
          </a:prstGeom>
        </p:spPr>
      </p:pic>
    </p:spTree>
    <p:extLst>
      <p:ext uri="{BB962C8B-B14F-4D97-AF65-F5344CB8AC3E}">
        <p14:creationId xmlns:p14="http://schemas.microsoft.com/office/powerpoint/2010/main" val="113631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D5062C9-6A54-45F0-96B5-78C6BE9C89BF}"/>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0729F257-180A-468A-8C4E-01C70B09221D}"/>
              </a:ext>
            </a:extLst>
          </p:cNvPr>
          <p:cNvSpPr txBox="1">
            <a:spLocks noChangeArrowheads="1"/>
          </p:cNvSpPr>
          <p:nvPr/>
        </p:nvSpPr>
        <p:spPr bwMode="auto">
          <a:xfrm>
            <a:off x="2114350" y="-10757"/>
            <a:ext cx="4846611"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Summary and Outlook</a:t>
            </a:r>
            <a:endParaRPr lang="en-GB" sz="2400" b="1" kern="0" dirty="0">
              <a:solidFill>
                <a:srgbClr val="336699"/>
              </a:solidFill>
              <a:effectLst>
                <a:outerShdw blurRad="38100" dist="38100" dir="2700000">
                  <a:srgbClr val="000000"/>
                </a:outerShdw>
              </a:effectLst>
              <a:latin typeface="ArialMT"/>
            </a:endParaRPr>
          </a:p>
        </p:txBody>
      </p:sp>
      <p:sp>
        <p:nvSpPr>
          <p:cNvPr id="6" name="Rectangle 5">
            <a:extLst>
              <a:ext uri="{FF2B5EF4-FFF2-40B4-BE49-F238E27FC236}">
                <a16:creationId xmlns:a16="http://schemas.microsoft.com/office/drawing/2014/main" id="{813AB10E-602E-4BE3-9CBF-FB89F50EB706}"/>
              </a:ext>
            </a:extLst>
          </p:cNvPr>
          <p:cNvSpPr/>
          <p:nvPr/>
        </p:nvSpPr>
        <p:spPr>
          <a:xfrm>
            <a:off x="38816" y="800120"/>
            <a:ext cx="8997680" cy="5509200"/>
          </a:xfrm>
          <a:prstGeom prst="rect">
            <a:avLst/>
          </a:prstGeom>
        </p:spPr>
        <p:txBody>
          <a:bodyPr wrap="square">
            <a:spAutoFit/>
          </a:bodyPr>
          <a:lstStyle/>
          <a:p>
            <a:pPr marL="285750" indent="-285750">
              <a:buFont typeface="Wingdings" panose="05000000000000000000" pitchFamily="2" charset="2"/>
              <a:buChar char="ü"/>
            </a:pPr>
            <a:r>
              <a:rPr lang="en-US" sz="1600" b="1" i="1" dirty="0">
                <a:solidFill>
                  <a:srgbClr val="FFFF00"/>
                </a:solidFill>
                <a:latin typeface="ArialMT"/>
              </a:rPr>
              <a:t>DRD1, a community-driven collaboration</a:t>
            </a:r>
            <a:r>
              <a:rPr lang="en-US" sz="1600" b="1" i="1" dirty="0">
                <a:solidFill>
                  <a:schemeClr val="bg1"/>
                </a:solidFill>
                <a:latin typeface="ArialMT"/>
              </a:rPr>
              <a:t>, </a:t>
            </a:r>
            <a:r>
              <a:rPr lang="en-US" sz="1600" i="1" dirty="0">
                <a:solidFill>
                  <a:schemeClr val="bg1"/>
                </a:solidFill>
                <a:latin typeface="ArialMT"/>
              </a:rPr>
              <a:t>covers a large set of different gaseous detector technologies, different applications and a </a:t>
            </a:r>
            <a:r>
              <a:rPr lang="en-US" sz="1600" b="1" i="1" dirty="0">
                <a:solidFill>
                  <a:srgbClr val="FFFF00"/>
                </a:solidFill>
                <a:latin typeface="ArialMT"/>
              </a:rPr>
              <a:t>large and diversified community</a:t>
            </a:r>
            <a:r>
              <a:rPr lang="en-US" sz="1600" b="1" i="1" dirty="0">
                <a:solidFill>
                  <a:schemeClr val="bg1"/>
                </a:solidFill>
                <a:latin typeface="ArialMT"/>
              </a:rPr>
              <a:t>; </a:t>
            </a:r>
            <a:r>
              <a:rPr lang="en-US" sz="1600" i="1" dirty="0">
                <a:solidFill>
                  <a:schemeClr val="bg1"/>
                </a:solidFill>
                <a:latin typeface="ArialMT"/>
              </a:rPr>
              <a:t>it </a:t>
            </a:r>
            <a:r>
              <a:rPr lang="en-US" sz="1600" b="1" i="1" dirty="0">
                <a:solidFill>
                  <a:srgbClr val="FFFF00"/>
                </a:solidFill>
                <a:latin typeface="ArialMT"/>
              </a:rPr>
              <a:t>promotes</a:t>
            </a:r>
            <a:r>
              <a:rPr lang="en-US" sz="1600" b="1" i="1" dirty="0">
                <a:solidFill>
                  <a:schemeClr val="bg1"/>
                </a:solidFill>
                <a:latin typeface="ArialMT"/>
              </a:rPr>
              <a:t> the </a:t>
            </a:r>
            <a:r>
              <a:rPr lang="en-US" sz="1600" b="1" i="1" dirty="0">
                <a:solidFill>
                  <a:srgbClr val="FFFF00"/>
                </a:solidFill>
                <a:latin typeface="ArialMT"/>
              </a:rPr>
              <a:t>clustering</a:t>
            </a:r>
            <a:r>
              <a:rPr lang="en-US" sz="1600" i="1" dirty="0">
                <a:solidFill>
                  <a:srgbClr val="FFFF00"/>
                </a:solidFill>
                <a:latin typeface="ArialMT"/>
              </a:rPr>
              <a:t> </a:t>
            </a:r>
            <a:r>
              <a:rPr lang="en-US" sz="1600" i="1" dirty="0">
                <a:solidFill>
                  <a:schemeClr val="bg1"/>
                </a:solidFill>
                <a:latin typeface="ArialMT"/>
              </a:rPr>
              <a:t>of different </a:t>
            </a:r>
            <a:r>
              <a:rPr lang="en-US" sz="1600" b="1" i="1" dirty="0">
                <a:solidFill>
                  <a:schemeClr val="bg1"/>
                </a:solidFill>
                <a:latin typeface="ArialMT"/>
              </a:rPr>
              <a:t>research teams</a:t>
            </a:r>
            <a:r>
              <a:rPr lang="en-US" sz="1600" i="1" dirty="0">
                <a:solidFill>
                  <a:schemeClr val="bg1"/>
                </a:solidFill>
                <a:latin typeface="ArialMT"/>
              </a:rPr>
              <a:t>, acting as a seed for long-term collaborations and activities. </a:t>
            </a:r>
            <a:r>
              <a:rPr lang="en-US" sz="1600" dirty="0">
                <a:solidFill>
                  <a:schemeClr val="bg1"/>
                </a:solidFill>
                <a:latin typeface="ArialMT"/>
              </a:rPr>
              <a:t>DRD1 aims to offer a proper R&amp;D framework (WGs &amp; WPs) to support both </a:t>
            </a:r>
            <a:r>
              <a:rPr lang="en-US" sz="1600" b="1" i="1" dirty="0">
                <a:solidFill>
                  <a:srgbClr val="FFFF00"/>
                </a:solidFill>
                <a:latin typeface="ArialMT"/>
              </a:rPr>
              <a:t>strategic and generic, blue-sky, and technology-driven R&amp;D</a:t>
            </a:r>
            <a:endParaRPr lang="en-US" sz="1600" i="1" dirty="0">
              <a:solidFill>
                <a:srgbClr val="FFFF00"/>
              </a:solidFill>
              <a:latin typeface="ArialMT"/>
            </a:endParaRPr>
          </a:p>
          <a:p>
            <a:pPr marL="285750" indent="-285750">
              <a:buFont typeface="Wingdings" panose="05000000000000000000" pitchFamily="2" charset="2"/>
              <a:buChar char="ü"/>
            </a:pPr>
            <a:endParaRPr lang="en-US" sz="1600" dirty="0">
              <a:solidFill>
                <a:schemeClr val="bg1"/>
              </a:solidFill>
              <a:latin typeface="ArialMT"/>
            </a:endParaRPr>
          </a:p>
          <a:p>
            <a:pPr marL="285750" indent="-285750">
              <a:buFont typeface="Wingdings" panose="05000000000000000000" pitchFamily="2" charset="2"/>
              <a:buChar char="ü"/>
            </a:pPr>
            <a:r>
              <a:rPr lang="en-US" sz="1600" b="1" i="1" dirty="0">
                <a:solidFill>
                  <a:srgbClr val="FFFF00"/>
                </a:solidFill>
                <a:latin typeface="ArialMT"/>
              </a:rPr>
              <a:t>DRD1 has been</a:t>
            </a:r>
            <a:r>
              <a:rPr lang="en-US" sz="1600" i="1" dirty="0">
                <a:solidFill>
                  <a:srgbClr val="FFFF00"/>
                </a:solidFill>
                <a:latin typeface="ArialMT"/>
              </a:rPr>
              <a:t> (</a:t>
            </a:r>
            <a:r>
              <a:rPr lang="en-US" sz="1600" b="1" i="1" dirty="0">
                <a:solidFill>
                  <a:srgbClr val="FFFF00"/>
                </a:solidFill>
                <a:latin typeface="ArialMT"/>
              </a:rPr>
              <a:t>successfully) proactive so far </a:t>
            </a:r>
            <a:r>
              <a:rPr lang="en-US" sz="1600" i="1" dirty="0">
                <a:solidFill>
                  <a:schemeClr val="bg1"/>
                </a:solidFill>
                <a:latin typeface="ArialMT"/>
              </a:rPr>
              <a:t>in building DRD1 structure and external engagements, and </a:t>
            </a:r>
            <a:r>
              <a:rPr lang="en-US" sz="1600" b="1" i="1" dirty="0">
                <a:solidFill>
                  <a:srgbClr val="FFFF00"/>
                </a:solidFill>
                <a:latin typeface="ArialMT"/>
              </a:rPr>
              <a:t>it is important to maintain this approach </a:t>
            </a:r>
            <a:r>
              <a:rPr lang="en-US" sz="1600" b="1" i="1" dirty="0">
                <a:solidFill>
                  <a:schemeClr val="bg1"/>
                </a:solidFill>
                <a:latin typeface="ArialMT"/>
                <a:sym typeface="Wingdings" panose="05000000000000000000" pitchFamily="2" charset="2"/>
              </a:rPr>
              <a:t> many other DRDs “adapted and adopted” such an approach</a:t>
            </a:r>
            <a:endParaRPr lang="en-US" sz="1600" b="1" i="1" dirty="0">
              <a:solidFill>
                <a:schemeClr val="bg1"/>
              </a:solidFill>
              <a:latin typeface="ArialMT"/>
            </a:endParaRPr>
          </a:p>
          <a:p>
            <a:pPr marL="285750" indent="-285750">
              <a:buFont typeface="Wingdings" panose="05000000000000000000" pitchFamily="2" charset="2"/>
              <a:buChar char="ü"/>
            </a:pPr>
            <a:endParaRPr lang="en-US" sz="1600" i="1" dirty="0">
              <a:solidFill>
                <a:schemeClr val="bg1"/>
              </a:solidFill>
              <a:latin typeface="ArialMT"/>
            </a:endParaRPr>
          </a:p>
          <a:p>
            <a:pPr marL="285750" indent="-285750">
              <a:buFont typeface="Wingdings" panose="05000000000000000000" pitchFamily="2" charset="2"/>
              <a:buChar char="ü"/>
            </a:pPr>
            <a:r>
              <a:rPr lang="en-US" sz="1600" i="1" dirty="0">
                <a:solidFill>
                  <a:schemeClr val="bg1"/>
                </a:solidFill>
                <a:latin typeface="ArialMT"/>
              </a:rPr>
              <a:t>Finalization and initiation of the </a:t>
            </a:r>
            <a:r>
              <a:rPr lang="en-US" sz="1600" b="1" i="1" dirty="0">
                <a:solidFill>
                  <a:schemeClr val="bg1"/>
                </a:solidFill>
                <a:latin typeface="ArialMT"/>
              </a:rPr>
              <a:t>DRD1 MoU signature process </a:t>
            </a:r>
            <a:r>
              <a:rPr lang="en-US" sz="1600" i="1" dirty="0">
                <a:solidFill>
                  <a:schemeClr val="bg1"/>
                </a:solidFill>
                <a:latin typeface="ArialMT"/>
              </a:rPr>
              <a:t>took more than one year, but it is now</a:t>
            </a:r>
            <a:r>
              <a:rPr lang="en-US" sz="1600" b="1" i="1" dirty="0">
                <a:solidFill>
                  <a:schemeClr val="bg1"/>
                </a:solidFill>
                <a:latin typeface="ArialMT"/>
              </a:rPr>
              <a:t> progressing</a:t>
            </a:r>
            <a:endParaRPr lang="en-US" sz="1600" b="1" dirty="0">
              <a:solidFill>
                <a:schemeClr val="bg1"/>
              </a:solidFill>
              <a:latin typeface="ArialMT"/>
            </a:endParaRPr>
          </a:p>
          <a:p>
            <a:pPr marL="285750" indent="-285750">
              <a:buFont typeface="Wingdings" panose="05000000000000000000" pitchFamily="2" charset="2"/>
              <a:buChar char="ü"/>
            </a:pPr>
            <a:r>
              <a:rPr lang="en-US" sz="1600" b="1" i="1" dirty="0">
                <a:solidFill>
                  <a:srgbClr val="FFFF00"/>
                </a:solidFill>
                <a:latin typeface="ArialMT"/>
              </a:rPr>
              <a:t>Endorsement</a:t>
            </a:r>
            <a:r>
              <a:rPr lang="en-US" sz="1600" i="1" dirty="0">
                <a:solidFill>
                  <a:srgbClr val="FFFF00"/>
                </a:solidFill>
                <a:latin typeface="ArialMT"/>
              </a:rPr>
              <a:t> </a:t>
            </a:r>
            <a:r>
              <a:rPr lang="en-US" sz="1600" i="1" dirty="0">
                <a:solidFill>
                  <a:schemeClr val="bg1"/>
                </a:solidFill>
                <a:latin typeface="ArialMT"/>
              </a:rPr>
              <a:t>of (resource-loaded) </a:t>
            </a:r>
            <a:r>
              <a:rPr lang="en-US" sz="1600" b="1" i="1" dirty="0">
                <a:solidFill>
                  <a:srgbClr val="FFFF00"/>
                </a:solidFill>
                <a:latin typeface="ArialMT"/>
              </a:rPr>
              <a:t>Work Packages </a:t>
            </a:r>
            <a:r>
              <a:rPr lang="en-US" sz="1600" i="1" dirty="0">
                <a:solidFill>
                  <a:schemeClr val="bg1"/>
                </a:solidFill>
                <a:latin typeface="ArialMT"/>
              </a:rPr>
              <a:t>and their recognition at the FA’s level is the </a:t>
            </a:r>
            <a:r>
              <a:rPr lang="en-US" sz="1600" b="1" i="1" dirty="0">
                <a:solidFill>
                  <a:srgbClr val="FFFF00"/>
                </a:solidFill>
                <a:latin typeface="ArialMT"/>
              </a:rPr>
              <a:t>next  fundamental step</a:t>
            </a:r>
            <a:endParaRPr lang="en-US" sz="1600" b="1" dirty="0">
              <a:solidFill>
                <a:srgbClr val="FFFF00"/>
              </a:solidFill>
              <a:latin typeface="ArialMT"/>
            </a:endParaRPr>
          </a:p>
          <a:p>
            <a:pPr marL="285750" indent="-285750">
              <a:buFont typeface="Wingdings" panose="05000000000000000000" pitchFamily="2" charset="2"/>
              <a:buChar char="ü"/>
            </a:pPr>
            <a:endParaRPr lang="en-US" sz="1600" b="1" dirty="0">
              <a:solidFill>
                <a:schemeClr val="bg1"/>
              </a:solidFill>
              <a:latin typeface="ArialMT"/>
            </a:endParaRPr>
          </a:p>
          <a:p>
            <a:pPr marL="285750" indent="-285750">
              <a:buFont typeface="Wingdings" panose="05000000000000000000" pitchFamily="2" charset="2"/>
              <a:buChar char="ü"/>
            </a:pPr>
            <a:r>
              <a:rPr lang="en-US" sz="1600" b="1" i="1" dirty="0">
                <a:solidFill>
                  <a:srgbClr val="FFFF00"/>
                </a:solidFill>
                <a:latin typeface="ArialMT"/>
              </a:rPr>
              <a:t>Strong support for “Strategic R&amp;D” at the level of the Funding Agencies for</a:t>
            </a:r>
          </a:p>
          <a:p>
            <a:r>
              <a:rPr lang="en-US" sz="1600" b="1" i="1" dirty="0">
                <a:solidFill>
                  <a:schemeClr val="bg1"/>
                </a:solidFill>
                <a:latin typeface="ArialMT"/>
              </a:rPr>
              <a:t>               - strengthening the recognition of the DRDs’ resource plans and needs </a:t>
            </a:r>
          </a:p>
          <a:p>
            <a:r>
              <a:rPr lang="en-US" sz="1600" b="1" i="1" dirty="0">
                <a:solidFill>
                  <a:schemeClr val="bg1"/>
                </a:solidFill>
                <a:latin typeface="ArialMT"/>
              </a:rPr>
              <a:t>               - establishment of long-term funding mechanisms linked to the DRDs </a:t>
            </a:r>
          </a:p>
          <a:p>
            <a:r>
              <a:rPr lang="en-US" sz="1600" b="1" i="1" dirty="0">
                <a:solidFill>
                  <a:schemeClr val="bg1"/>
                </a:solidFill>
                <a:latin typeface="ArialMT"/>
              </a:rPr>
              <a:t>        </a:t>
            </a:r>
            <a:r>
              <a:rPr lang="en-US" sz="1600" b="1" i="1" dirty="0">
                <a:solidFill>
                  <a:srgbClr val="FFFF00"/>
                </a:solidFill>
                <a:latin typeface="ArialMT"/>
              </a:rPr>
              <a:t>would be highly effective</a:t>
            </a:r>
          </a:p>
          <a:p>
            <a:endParaRPr lang="en-US" sz="1600" b="1" dirty="0">
              <a:solidFill>
                <a:schemeClr val="bg1"/>
              </a:solidFill>
              <a:latin typeface="ArialMT"/>
            </a:endParaRPr>
          </a:p>
          <a:p>
            <a:pPr marL="285750" indent="-285750">
              <a:buFont typeface="Wingdings" panose="05000000000000000000" pitchFamily="2" charset="2"/>
              <a:buChar char="ü"/>
            </a:pPr>
            <a:r>
              <a:rPr lang="en-US" sz="1600" b="1" i="1" dirty="0">
                <a:solidFill>
                  <a:schemeClr val="bg1"/>
                </a:solidFill>
                <a:latin typeface="ArialMT"/>
              </a:rPr>
              <a:t>NEXT: </a:t>
            </a:r>
            <a:r>
              <a:rPr lang="en-US" sz="1600" b="1" i="1" dirty="0">
                <a:solidFill>
                  <a:srgbClr val="FFFF00"/>
                </a:solidFill>
                <a:latin typeface="ArialMT"/>
              </a:rPr>
              <a:t>Boost the DRD1 Research Program and Common Activities </a:t>
            </a:r>
            <a:r>
              <a:rPr lang="en-US" sz="1600" i="1" dirty="0">
                <a:solidFill>
                  <a:schemeClr val="bg1"/>
                </a:solidFill>
                <a:latin typeface="ArialMT"/>
              </a:rPr>
              <a:t>(several important initiatives are already underway)</a:t>
            </a:r>
            <a:r>
              <a:rPr lang="en-US" sz="1600" i="1" dirty="0">
                <a:solidFill>
                  <a:schemeClr val="bg1"/>
                </a:solidFill>
                <a:latin typeface="ArialMT"/>
                <a:sym typeface="Wingdings" panose="05000000000000000000" pitchFamily="2" charset="2"/>
              </a:rPr>
              <a:t> many others from the DRD1 proposal are in the pipeline,</a:t>
            </a:r>
            <a:r>
              <a:rPr lang="en-US" sz="1600" b="1" i="1" dirty="0">
                <a:solidFill>
                  <a:schemeClr val="bg1"/>
                </a:solidFill>
                <a:latin typeface="ArialMT"/>
                <a:sym typeface="Wingdings" panose="05000000000000000000" pitchFamily="2" charset="2"/>
              </a:rPr>
              <a:t> </a:t>
            </a:r>
          </a:p>
        </p:txBody>
      </p:sp>
    </p:spTree>
    <p:extLst>
      <p:ext uri="{BB962C8B-B14F-4D97-AF65-F5344CB8AC3E}">
        <p14:creationId xmlns:p14="http://schemas.microsoft.com/office/powerpoint/2010/main" val="2168994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2FE95F-8E8C-4A89-AAE6-AD932A288FD9}"/>
              </a:ext>
            </a:extLst>
          </p:cNvPr>
          <p:cNvPicPr>
            <a:picLocks noChangeAspect="1"/>
          </p:cNvPicPr>
          <p:nvPr/>
        </p:nvPicPr>
        <p:blipFill>
          <a:blip r:embed="rId2"/>
          <a:stretch>
            <a:fillRect/>
          </a:stretch>
        </p:blipFill>
        <p:spPr>
          <a:xfrm>
            <a:off x="1" y="0"/>
            <a:ext cx="9144000" cy="6865085"/>
          </a:xfrm>
          <a:prstGeom prst="rect">
            <a:avLst/>
          </a:prstGeom>
        </p:spPr>
      </p:pic>
      <p:sp>
        <p:nvSpPr>
          <p:cNvPr id="3" name="Content Placeholder 2">
            <a:extLst>
              <a:ext uri="{FF2B5EF4-FFF2-40B4-BE49-F238E27FC236}">
                <a16:creationId xmlns:a16="http://schemas.microsoft.com/office/drawing/2014/main" id="{C4C6C9E4-2FDE-4030-B87A-F09E9E7D8CA4}"/>
              </a:ext>
            </a:extLst>
          </p:cNvPr>
          <p:cNvSpPr txBox="1">
            <a:spLocks/>
          </p:cNvSpPr>
          <p:nvPr/>
        </p:nvSpPr>
        <p:spPr>
          <a:xfrm>
            <a:off x="2421845" y="2101849"/>
            <a:ext cx="1646099" cy="1673868"/>
          </a:xfrm>
          <a:prstGeom prst="rect">
            <a:avLst/>
          </a:prstGeom>
        </p:spPr>
        <p:txBody>
          <a:bodyPr vert="horz" lIns="121920" tIns="60960" rIns="121920" bIns="60960" rtlCol="0">
            <a:normAutofit/>
          </a:bodyPr>
          <a:lstStyle>
            <a:lvl1pPr marL="342900" indent="-342900" algn="l" defTabSz="457200" rtl="0" eaLnBrk="1" latinLnBrk="0" hangingPunct="1">
              <a:spcBef>
                <a:spcPct val="20000"/>
              </a:spcBef>
              <a:buFont typeface="Arial"/>
              <a:buChar char="•"/>
              <a:defRPr sz="3200" b="1" kern="1200">
                <a:solidFill>
                  <a:schemeClr val="accent6">
                    <a:lumMod val="40000"/>
                    <a:lumOff val="60000"/>
                  </a:schemeClr>
                </a:solidFill>
                <a:latin typeface="+mn-lt"/>
                <a:ea typeface="+mn-ea"/>
                <a:cs typeface="+mn-cs"/>
              </a:defRPr>
            </a:lvl1pPr>
            <a:lvl2pPr marL="742950" indent="-285750" algn="l" defTabSz="457200" rtl="0" eaLnBrk="1" latinLnBrk="0" hangingPunct="1">
              <a:spcBef>
                <a:spcPct val="20000"/>
              </a:spcBef>
              <a:buFont typeface="Arial"/>
              <a:buChar char="–"/>
              <a:defRPr sz="2800" b="1" kern="1200">
                <a:solidFill>
                  <a:schemeClr val="accent6">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b="1" kern="1200">
                <a:solidFill>
                  <a:schemeClr val="accent5">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b="1" kern="1200">
                <a:solidFill>
                  <a:schemeClr val="accent4">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b="1" kern="1200">
                <a:solidFill>
                  <a:schemeClr val="accent3">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pPr>
            <a:endParaRPr lang="en-US" sz="3867" dirty="0">
              <a:solidFill>
                <a:srgbClr val="C17529">
                  <a:lumMod val="40000"/>
                  <a:lumOff val="60000"/>
                </a:srgbClr>
              </a:solidFill>
              <a:latin typeface="Calibri"/>
            </a:endParaRPr>
          </a:p>
        </p:txBody>
      </p:sp>
      <p:sp>
        <p:nvSpPr>
          <p:cNvPr id="4" name="Rectangle 1027">
            <a:extLst>
              <a:ext uri="{FF2B5EF4-FFF2-40B4-BE49-F238E27FC236}">
                <a16:creationId xmlns:a16="http://schemas.microsoft.com/office/drawing/2014/main" id="{10FBF354-E989-4E15-A83D-112F64714C96}"/>
              </a:ext>
            </a:extLst>
          </p:cNvPr>
          <p:cNvSpPr txBox="1">
            <a:spLocks noChangeArrowheads="1"/>
          </p:cNvSpPr>
          <p:nvPr/>
        </p:nvSpPr>
        <p:spPr bwMode="auto">
          <a:xfrm>
            <a:off x="971600" y="-37422"/>
            <a:ext cx="7416824"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Outlook: Towards Realization of Future Colliders</a:t>
            </a:r>
            <a:endParaRPr lang="en-GB" sz="2400" b="1" kern="0" dirty="0">
              <a:solidFill>
                <a:srgbClr val="336699"/>
              </a:solidFill>
              <a:effectLst>
                <a:outerShdw blurRad="38100" dist="38100" dir="2700000">
                  <a:srgbClr val="000000"/>
                </a:outerShdw>
              </a:effectLst>
              <a:latin typeface="ArialMT"/>
            </a:endParaRPr>
          </a:p>
        </p:txBody>
      </p:sp>
      <p:sp>
        <p:nvSpPr>
          <p:cNvPr id="5" name="Rectangle 4">
            <a:extLst>
              <a:ext uri="{FF2B5EF4-FFF2-40B4-BE49-F238E27FC236}">
                <a16:creationId xmlns:a16="http://schemas.microsoft.com/office/drawing/2014/main" id="{A224C98C-4508-4D93-8EF8-1C6151E766B1}"/>
              </a:ext>
            </a:extLst>
          </p:cNvPr>
          <p:cNvSpPr/>
          <p:nvPr/>
        </p:nvSpPr>
        <p:spPr>
          <a:xfrm>
            <a:off x="46360" y="4221088"/>
            <a:ext cx="9097640" cy="2800767"/>
          </a:xfrm>
          <a:prstGeom prst="rect">
            <a:avLst/>
          </a:prstGeom>
        </p:spPr>
        <p:txBody>
          <a:bodyPr wrap="square">
            <a:spAutoFit/>
          </a:bodyPr>
          <a:lstStyle/>
          <a:p>
            <a:pPr marL="285750" indent="-285750" defTabSz="609585">
              <a:buFont typeface="Arial" panose="020B0604020202020204" pitchFamily="34" charset="0"/>
              <a:buChar char="•"/>
            </a:pPr>
            <a:r>
              <a:rPr lang="en-US" sz="1600" i="1" dirty="0">
                <a:solidFill>
                  <a:schemeClr val="bg1"/>
                </a:solidFill>
                <a:latin typeface="ArialMT"/>
              </a:rPr>
              <a:t> We aim for a discovery machine; this will require </a:t>
            </a:r>
            <a:r>
              <a:rPr lang="en-US" sz="1600" b="1" i="1" dirty="0">
                <a:solidFill>
                  <a:srgbClr val="FFFF00"/>
                </a:solidFill>
                <a:latin typeface="ArialMT"/>
              </a:rPr>
              <a:t>novel technologies and new ideas.</a:t>
            </a:r>
            <a:endParaRPr lang="en-US" sz="1600" i="1" dirty="0">
              <a:solidFill>
                <a:schemeClr val="bg1"/>
              </a:solidFill>
              <a:latin typeface="ArialMT"/>
            </a:endParaRPr>
          </a:p>
          <a:p>
            <a:pPr marL="285750" indent="-285750" defTabSz="609585">
              <a:buFont typeface="Arial" panose="020B0604020202020204" pitchFamily="34" charset="0"/>
              <a:buChar char="•"/>
            </a:pPr>
            <a:endParaRPr lang="en-US" sz="1600" i="1" dirty="0">
              <a:solidFill>
                <a:schemeClr val="bg1"/>
              </a:solidFill>
              <a:latin typeface="ArialMT"/>
            </a:endParaRPr>
          </a:p>
          <a:p>
            <a:pPr marL="285750" indent="-285750" defTabSz="609585">
              <a:buFont typeface="Arial" panose="020B0604020202020204" pitchFamily="34" charset="0"/>
              <a:buChar char="•"/>
            </a:pPr>
            <a:r>
              <a:rPr lang="en-US" sz="1600" i="1" dirty="0">
                <a:solidFill>
                  <a:schemeClr val="bg1"/>
                </a:solidFill>
                <a:latin typeface="ArialMT"/>
              </a:rPr>
              <a:t>There is plenty of time to explore new ideas; think of the box and </a:t>
            </a:r>
            <a:r>
              <a:rPr lang="en-US" sz="1600" b="1" i="1" dirty="0">
                <a:solidFill>
                  <a:srgbClr val="FFFF00"/>
                </a:solidFill>
                <a:latin typeface="ArialMT"/>
              </a:rPr>
              <a:t>rethink current paradigms.</a:t>
            </a:r>
          </a:p>
          <a:p>
            <a:pPr marL="285750" indent="-285750" defTabSz="609585">
              <a:buFont typeface="Arial" panose="020B0604020202020204" pitchFamily="34" charset="0"/>
              <a:buChar char="•"/>
            </a:pPr>
            <a:endParaRPr lang="en-US" sz="1600" i="1" dirty="0">
              <a:solidFill>
                <a:schemeClr val="bg1"/>
              </a:solidFill>
              <a:latin typeface="ArialMT"/>
            </a:endParaRPr>
          </a:p>
          <a:p>
            <a:pPr marL="285750" indent="-285750" defTabSz="609585">
              <a:buFont typeface="Arial" panose="020B0604020202020204" pitchFamily="34" charset="0"/>
              <a:buChar char="•"/>
            </a:pPr>
            <a:r>
              <a:rPr lang="en-US" sz="1600" i="1" dirty="0">
                <a:solidFill>
                  <a:schemeClr val="bg1"/>
                </a:solidFill>
                <a:latin typeface="ArialMT"/>
              </a:rPr>
              <a:t>We should build the strongest science case and demonstrate that we can meet the physics challenges with the </a:t>
            </a:r>
            <a:r>
              <a:rPr lang="en-US" sz="1600" b="1" i="1" dirty="0">
                <a:solidFill>
                  <a:srgbClr val="FFFF00"/>
                </a:solidFill>
                <a:latin typeface="ArialMT"/>
              </a:rPr>
              <a:t>most advanced detectors </a:t>
            </a:r>
            <a:r>
              <a:rPr lang="en-US" sz="1600" i="1" dirty="0">
                <a:solidFill>
                  <a:schemeClr val="bg1"/>
                </a:solidFill>
                <a:latin typeface="ArialMT"/>
              </a:rPr>
              <a:t>that we can design, to improve the likelihood that this very ambitious process be realized. </a:t>
            </a:r>
          </a:p>
          <a:p>
            <a:pPr marL="285750" indent="-285750" defTabSz="609585">
              <a:buFont typeface="Arial" panose="020B0604020202020204" pitchFamily="34" charset="0"/>
              <a:buChar char="•"/>
            </a:pPr>
            <a:endParaRPr lang="en-US" sz="1600" i="1" dirty="0">
              <a:solidFill>
                <a:srgbClr val="FFFF00"/>
              </a:solidFill>
              <a:latin typeface="ArialMT"/>
            </a:endParaRPr>
          </a:p>
          <a:p>
            <a:pPr marL="285750" indent="-285750" defTabSz="609585">
              <a:buFont typeface="Arial" panose="020B0604020202020204" pitchFamily="34" charset="0"/>
              <a:buChar char="•"/>
            </a:pPr>
            <a:r>
              <a:rPr lang="en-US" sz="1600" i="1" dirty="0">
                <a:solidFill>
                  <a:schemeClr val="bg1"/>
                </a:solidFill>
                <a:latin typeface="ArialMT"/>
              </a:rPr>
              <a:t>We need to work together in a unified and objective fashion, leading with the science. </a:t>
            </a:r>
          </a:p>
          <a:p>
            <a:pPr defTabSz="609585"/>
            <a:r>
              <a:rPr lang="en-US" sz="1600" b="1" i="1" dirty="0">
                <a:solidFill>
                  <a:schemeClr val="bg1"/>
                </a:solidFill>
                <a:latin typeface="ArialMT"/>
              </a:rPr>
              <a:t>     </a:t>
            </a:r>
            <a:r>
              <a:rPr lang="en-US" sz="1600" b="1" i="1" dirty="0">
                <a:solidFill>
                  <a:srgbClr val="FFFF00"/>
                </a:solidFill>
                <a:latin typeface="ArialMT"/>
              </a:rPr>
              <a:t>The ask is huge</a:t>
            </a:r>
            <a:r>
              <a:rPr lang="en-US" sz="1600" i="1" dirty="0">
                <a:solidFill>
                  <a:schemeClr val="bg1"/>
                </a:solidFill>
                <a:latin typeface="ArialMT"/>
              </a:rPr>
              <a:t>; we need to work for a common goal.</a:t>
            </a:r>
          </a:p>
          <a:p>
            <a:pPr defTabSz="609585"/>
            <a:endParaRPr lang="en-US" sz="1600" i="1" dirty="0">
              <a:solidFill>
                <a:schemeClr val="bg1"/>
              </a:solidFill>
              <a:latin typeface="ArialMT"/>
            </a:endParaRPr>
          </a:p>
        </p:txBody>
      </p:sp>
      <p:pic>
        <p:nvPicPr>
          <p:cNvPr id="6" name="Image 5">
            <a:extLst>
              <a:ext uri="{FF2B5EF4-FFF2-40B4-BE49-F238E27FC236}">
                <a16:creationId xmlns:a16="http://schemas.microsoft.com/office/drawing/2014/main" id="{A64A533C-5FC0-4AD3-8624-404F4E75AC8A}"/>
              </a:ext>
            </a:extLst>
          </p:cNvPr>
          <p:cNvPicPr>
            <a:picLocks noChangeAspect="1"/>
          </p:cNvPicPr>
          <p:nvPr/>
        </p:nvPicPr>
        <p:blipFill>
          <a:blip r:embed="rId3"/>
          <a:stretch>
            <a:fillRect/>
          </a:stretch>
        </p:blipFill>
        <p:spPr>
          <a:xfrm>
            <a:off x="107504" y="648378"/>
            <a:ext cx="8928992" cy="3500702"/>
          </a:xfrm>
          <a:prstGeom prst="rect">
            <a:avLst/>
          </a:prstGeom>
        </p:spPr>
      </p:pic>
    </p:spTree>
    <p:extLst>
      <p:ext uri="{BB962C8B-B14F-4D97-AF65-F5344CB8AC3E}">
        <p14:creationId xmlns:p14="http://schemas.microsoft.com/office/powerpoint/2010/main" val="3553786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3A8E31E-486C-4F56-B1D1-328DE9062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957392"/>
          </a:xfrm>
          <a:prstGeom prst="rect">
            <a:avLst/>
          </a:prstGeom>
        </p:spPr>
      </p:pic>
      <p:sp>
        <p:nvSpPr>
          <p:cNvPr id="3" name="ZoneTexte 2">
            <a:extLst>
              <a:ext uri="{FF2B5EF4-FFF2-40B4-BE49-F238E27FC236}">
                <a16:creationId xmlns:a16="http://schemas.microsoft.com/office/drawing/2014/main" id="{9AD49D64-4642-4EBB-9F70-C5F36AEC861A}"/>
              </a:ext>
            </a:extLst>
          </p:cNvPr>
          <p:cNvSpPr txBox="1"/>
          <p:nvPr/>
        </p:nvSpPr>
        <p:spPr>
          <a:xfrm>
            <a:off x="755576" y="5661248"/>
            <a:ext cx="5127750" cy="769441"/>
          </a:xfrm>
          <a:prstGeom prst="rect">
            <a:avLst/>
          </a:prstGeom>
          <a:noFill/>
        </p:spPr>
        <p:txBody>
          <a:bodyPr wrap="none" rtlCol="0">
            <a:spAutoFit/>
          </a:bodyPr>
          <a:lstStyle/>
          <a:p>
            <a:r>
              <a:rPr lang="fr-FR" sz="4400" b="1" dirty="0">
                <a:solidFill>
                  <a:schemeClr val="bg1"/>
                </a:solidFill>
                <a:latin typeface="ArialMT"/>
              </a:rPr>
              <a:t>BACKUP SLIDES !</a:t>
            </a:r>
          </a:p>
        </p:txBody>
      </p:sp>
    </p:spTree>
    <p:extLst>
      <p:ext uri="{BB962C8B-B14F-4D97-AF65-F5344CB8AC3E}">
        <p14:creationId xmlns:p14="http://schemas.microsoft.com/office/powerpoint/2010/main" val="578202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20F33BD-C6CC-4400-B392-1C5D06EB5720}"/>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9508E3A8-9B31-4378-8C97-BFDB3C2E27E9}"/>
              </a:ext>
            </a:extLst>
          </p:cNvPr>
          <p:cNvSpPr txBox="1">
            <a:spLocks noChangeArrowheads="1"/>
          </p:cNvSpPr>
          <p:nvPr/>
        </p:nvSpPr>
        <p:spPr bwMode="auto">
          <a:xfrm>
            <a:off x="2404383" y="-78970"/>
            <a:ext cx="4560585"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MoU Signature Status</a:t>
            </a:r>
            <a:endParaRPr lang="en-GB" sz="2400" b="1" kern="0" dirty="0">
              <a:solidFill>
                <a:srgbClr val="336699"/>
              </a:solidFill>
              <a:effectLst>
                <a:outerShdw blurRad="38100" dist="38100" dir="2700000">
                  <a:srgbClr val="000000"/>
                </a:outerShdw>
              </a:effectLst>
              <a:latin typeface="ArialMT"/>
            </a:endParaRPr>
          </a:p>
        </p:txBody>
      </p:sp>
      <p:pic>
        <p:nvPicPr>
          <p:cNvPr id="21" name="Image 20">
            <a:extLst>
              <a:ext uri="{FF2B5EF4-FFF2-40B4-BE49-F238E27FC236}">
                <a16:creationId xmlns:a16="http://schemas.microsoft.com/office/drawing/2014/main" id="{A2A6D537-2099-4723-9E0D-B5A31CD0CDC8}"/>
              </a:ext>
            </a:extLst>
          </p:cNvPr>
          <p:cNvPicPr>
            <a:picLocks noChangeAspect="1"/>
          </p:cNvPicPr>
          <p:nvPr/>
        </p:nvPicPr>
        <p:blipFill>
          <a:blip r:embed="rId3"/>
          <a:stretch>
            <a:fillRect/>
          </a:stretch>
        </p:blipFill>
        <p:spPr>
          <a:xfrm>
            <a:off x="4203970" y="1008547"/>
            <a:ext cx="2431916" cy="5632311"/>
          </a:xfrm>
          <a:prstGeom prst="rect">
            <a:avLst/>
          </a:prstGeom>
        </p:spPr>
      </p:pic>
      <p:pic>
        <p:nvPicPr>
          <p:cNvPr id="24" name="Content Placeholder 7">
            <a:extLst>
              <a:ext uri="{FF2B5EF4-FFF2-40B4-BE49-F238E27FC236}">
                <a16:creationId xmlns:a16="http://schemas.microsoft.com/office/drawing/2014/main" id="{3E0EC653-AAB1-4580-A7B5-74CDF4429FB8}"/>
              </a:ext>
            </a:extLst>
          </p:cNvPr>
          <p:cNvPicPr>
            <a:picLocks noChangeAspect="1"/>
          </p:cNvPicPr>
          <p:nvPr/>
        </p:nvPicPr>
        <p:blipFill>
          <a:blip r:embed="rId4"/>
          <a:stretch>
            <a:fillRect/>
          </a:stretch>
        </p:blipFill>
        <p:spPr>
          <a:xfrm>
            <a:off x="133225" y="3712081"/>
            <a:ext cx="2431916" cy="3028002"/>
          </a:xfrm>
          <a:prstGeom prst="rect">
            <a:avLst/>
          </a:prstGeom>
          <a:ln>
            <a:noFill/>
          </a:ln>
          <a:effectLst>
            <a:outerShdw blurRad="292100" dist="139700" dir="2700000" algn="tl" rotWithShape="0">
              <a:srgbClr val="333333">
                <a:alpha val="65000"/>
              </a:srgbClr>
            </a:outerShdw>
          </a:effectLst>
        </p:spPr>
      </p:pic>
      <p:sp>
        <p:nvSpPr>
          <p:cNvPr id="25" name="ZoneTexte 24">
            <a:extLst>
              <a:ext uri="{FF2B5EF4-FFF2-40B4-BE49-F238E27FC236}">
                <a16:creationId xmlns:a16="http://schemas.microsoft.com/office/drawing/2014/main" id="{B0AA86A8-7A56-4E4A-BCE3-597E8DE60975}"/>
              </a:ext>
            </a:extLst>
          </p:cNvPr>
          <p:cNvSpPr txBox="1"/>
          <p:nvPr/>
        </p:nvSpPr>
        <p:spPr>
          <a:xfrm>
            <a:off x="107504" y="548680"/>
            <a:ext cx="4272688" cy="3077766"/>
          </a:xfrm>
          <a:prstGeom prst="rect">
            <a:avLst/>
          </a:prstGeom>
          <a:noFill/>
        </p:spPr>
        <p:txBody>
          <a:bodyPr wrap="square">
            <a:spAutoFit/>
          </a:bodyPr>
          <a:lstStyle/>
          <a:p>
            <a:pPr algn="ctr"/>
            <a:r>
              <a:rPr lang="en-US" b="1" i="1" dirty="0">
                <a:solidFill>
                  <a:srgbClr val="FFFF00"/>
                </a:solidFill>
                <a:latin typeface="ArialMT"/>
              </a:rPr>
              <a:t>July 2026 Status:</a:t>
            </a:r>
          </a:p>
          <a:p>
            <a:endParaRPr lang="en-US" sz="1600" dirty="0">
              <a:solidFill>
                <a:schemeClr val="bg1"/>
              </a:solidFill>
              <a:latin typeface="ArialMT"/>
            </a:endParaRPr>
          </a:p>
          <a:p>
            <a:pPr marL="285750" indent="-285750">
              <a:buFont typeface="Arial" panose="020B0604020202020204" pitchFamily="34" charset="0"/>
              <a:buChar char="•"/>
            </a:pPr>
            <a:r>
              <a:rPr lang="en-US" sz="1600" b="1" i="1" dirty="0">
                <a:solidFill>
                  <a:srgbClr val="FFFF00"/>
                </a:solidFill>
                <a:latin typeface="ArialMT"/>
              </a:rPr>
              <a:t>Number of Institutes:</a:t>
            </a:r>
            <a:r>
              <a:rPr lang="en-US" sz="1600" dirty="0">
                <a:solidFill>
                  <a:srgbClr val="FFFF00"/>
                </a:solidFill>
                <a:latin typeface="ArialMT"/>
              </a:rPr>
              <a:t> </a:t>
            </a:r>
            <a:r>
              <a:rPr lang="en-US" sz="1600" b="1" dirty="0">
                <a:solidFill>
                  <a:schemeClr val="bg1"/>
                </a:solidFill>
                <a:latin typeface="ArialMT"/>
              </a:rPr>
              <a:t>135</a:t>
            </a:r>
            <a:r>
              <a:rPr lang="en-US" sz="1600" dirty="0">
                <a:solidFill>
                  <a:schemeClr val="bg1"/>
                </a:solidFill>
                <a:latin typeface="ArialMT"/>
              </a:rPr>
              <a:t> </a:t>
            </a:r>
          </a:p>
          <a:p>
            <a:endParaRPr lang="en-US" sz="1600" dirty="0">
              <a:solidFill>
                <a:schemeClr val="bg1"/>
              </a:solidFill>
              <a:latin typeface="ArialMT"/>
            </a:endParaRPr>
          </a:p>
          <a:p>
            <a:pPr marL="285750" indent="-285750">
              <a:buFont typeface="Arial" panose="020B0604020202020204" pitchFamily="34" charset="0"/>
              <a:buChar char="•"/>
            </a:pPr>
            <a:r>
              <a:rPr lang="en-US" sz="1600" b="1" i="1" dirty="0">
                <a:solidFill>
                  <a:srgbClr val="FFFF00"/>
                </a:solidFill>
                <a:latin typeface="ArialMT"/>
              </a:rPr>
              <a:t>Membership Changes </a:t>
            </a:r>
            <a:r>
              <a:rPr lang="en-US" sz="1600" b="1" i="1" dirty="0">
                <a:solidFill>
                  <a:schemeClr val="bg1"/>
                </a:solidFill>
                <a:latin typeface="ArialMT"/>
              </a:rPr>
              <a:t>from MoU release: 5</a:t>
            </a:r>
            <a:r>
              <a:rPr lang="en-US" sz="1600" b="1" dirty="0">
                <a:solidFill>
                  <a:schemeClr val="bg1"/>
                </a:solidFill>
                <a:latin typeface="ArialMT"/>
              </a:rPr>
              <a:t> new and  3 withdrawn </a:t>
            </a:r>
            <a:br>
              <a:rPr lang="en-US" sz="1600" dirty="0">
                <a:solidFill>
                  <a:schemeClr val="bg1"/>
                </a:solidFill>
                <a:latin typeface="ArialMT"/>
              </a:rPr>
            </a:br>
            <a:endParaRPr lang="en-US" sz="1600" dirty="0">
              <a:solidFill>
                <a:schemeClr val="bg1"/>
              </a:solidFill>
              <a:latin typeface="ArialMT"/>
            </a:endParaRPr>
          </a:p>
          <a:p>
            <a:pPr marL="285750" indent="-285750">
              <a:buFont typeface="Arial" panose="020B0604020202020204" pitchFamily="34" charset="0"/>
              <a:buChar char="•"/>
            </a:pPr>
            <a:r>
              <a:rPr lang="en-US" sz="1600" b="1" i="1" dirty="0">
                <a:solidFill>
                  <a:srgbClr val="FFFF00"/>
                </a:solidFill>
                <a:latin typeface="ArialMT"/>
              </a:rPr>
              <a:t>Signature: </a:t>
            </a:r>
            <a:br>
              <a:rPr lang="en-US" sz="1600" b="1" i="1" dirty="0">
                <a:solidFill>
                  <a:schemeClr val="bg1"/>
                </a:solidFill>
                <a:latin typeface="ArialMT"/>
              </a:rPr>
            </a:br>
            <a:r>
              <a:rPr lang="en-US" sz="1600" b="1" i="1" dirty="0">
                <a:solidFill>
                  <a:schemeClr val="bg1"/>
                </a:solidFill>
                <a:latin typeface="ArialMT"/>
              </a:rPr>
              <a:t>60</a:t>
            </a:r>
            <a:r>
              <a:rPr lang="en-US" sz="1600" b="1" dirty="0">
                <a:solidFill>
                  <a:schemeClr val="bg1"/>
                </a:solidFill>
                <a:latin typeface="ArialMT"/>
              </a:rPr>
              <a:t> signed out of the 74 sent</a:t>
            </a:r>
            <a:endParaRPr lang="en-US" sz="1600" dirty="0">
              <a:solidFill>
                <a:schemeClr val="bg1"/>
              </a:solidFill>
              <a:latin typeface="ArialMT"/>
            </a:endParaRPr>
          </a:p>
          <a:p>
            <a:pPr marL="285750" indent="-285750">
              <a:buFont typeface="Arial" panose="020B0604020202020204" pitchFamily="34" charset="0"/>
              <a:buChar char="•"/>
            </a:pPr>
            <a:r>
              <a:rPr lang="en-US" sz="1600" b="1" i="1" dirty="0">
                <a:solidFill>
                  <a:srgbClr val="FFFF00"/>
                </a:solidFill>
                <a:latin typeface="ArialMT"/>
              </a:rPr>
              <a:t>Not sent MoU: </a:t>
            </a:r>
            <a:br>
              <a:rPr lang="en-US" sz="1600" b="1" i="1" dirty="0">
                <a:solidFill>
                  <a:schemeClr val="bg1"/>
                </a:solidFill>
                <a:latin typeface="ArialMT"/>
              </a:rPr>
            </a:br>
            <a:r>
              <a:rPr lang="en-US" sz="1600" b="1" dirty="0">
                <a:solidFill>
                  <a:schemeClr val="bg1"/>
                </a:solidFill>
                <a:latin typeface="ArialMT"/>
              </a:rPr>
              <a:t>61 (57 in current Annex 1 + new) </a:t>
            </a:r>
            <a:br>
              <a:rPr lang="en-US" sz="1600" b="1" dirty="0">
                <a:solidFill>
                  <a:schemeClr val="bg1"/>
                </a:solidFill>
                <a:latin typeface="ArialMT"/>
              </a:rPr>
            </a:br>
            <a:r>
              <a:rPr lang="en-US" sz="1600" b="1" dirty="0">
                <a:solidFill>
                  <a:schemeClr val="bg1"/>
                </a:solidFill>
                <a:latin typeface="ArialMT"/>
              </a:rPr>
              <a:t>all will be contacted</a:t>
            </a:r>
            <a:endParaRPr lang="fr-FR" sz="1600" b="1" dirty="0">
              <a:solidFill>
                <a:schemeClr val="bg1"/>
              </a:solidFill>
              <a:latin typeface="ArialMT"/>
            </a:endParaRPr>
          </a:p>
        </p:txBody>
      </p:sp>
      <p:sp>
        <p:nvSpPr>
          <p:cNvPr id="27" name="ZoneTexte 26">
            <a:extLst>
              <a:ext uri="{FF2B5EF4-FFF2-40B4-BE49-F238E27FC236}">
                <a16:creationId xmlns:a16="http://schemas.microsoft.com/office/drawing/2014/main" id="{A384945F-BD3D-48FD-94E3-294962BBA1CB}"/>
              </a:ext>
            </a:extLst>
          </p:cNvPr>
          <p:cNvSpPr txBox="1"/>
          <p:nvPr/>
        </p:nvSpPr>
        <p:spPr>
          <a:xfrm>
            <a:off x="2631753" y="4377174"/>
            <a:ext cx="1505605" cy="2154436"/>
          </a:xfrm>
          <a:prstGeom prst="rect">
            <a:avLst/>
          </a:prstGeom>
          <a:noFill/>
        </p:spPr>
        <p:txBody>
          <a:bodyPr wrap="square">
            <a:spAutoFit/>
          </a:bodyPr>
          <a:lstStyle/>
          <a:p>
            <a:pPr algn="ctr"/>
            <a:endParaRPr lang="en-US" dirty="0">
              <a:solidFill>
                <a:srgbClr val="663300"/>
              </a:solidFill>
            </a:endParaRPr>
          </a:p>
          <a:p>
            <a:pPr algn="ctr"/>
            <a:r>
              <a:rPr lang="en-US" sz="1600" b="1" i="1" dirty="0">
                <a:solidFill>
                  <a:schemeClr val="bg1"/>
                </a:solidFill>
                <a:latin typeface="ArialMT"/>
              </a:rPr>
              <a:t>CERN – DoE / NSF Official Guidelines since May 2026</a:t>
            </a:r>
            <a:endParaRPr lang="en-US" sz="1600" dirty="0">
              <a:solidFill>
                <a:schemeClr val="bg1"/>
              </a:solidFill>
              <a:latin typeface="ArialMT"/>
            </a:endParaRPr>
          </a:p>
          <a:p>
            <a:endParaRPr lang="en-US" dirty="0">
              <a:solidFill>
                <a:srgbClr val="663300"/>
              </a:solidFill>
              <a:latin typeface="ArialMT"/>
            </a:endParaRPr>
          </a:p>
          <a:p>
            <a:pPr marL="285750" indent="-285750">
              <a:buFont typeface="Arial" panose="020B0604020202020204" pitchFamily="34" charset="0"/>
              <a:buChar char="•"/>
            </a:pPr>
            <a:endParaRPr lang="fr-FR" dirty="0">
              <a:solidFill>
                <a:srgbClr val="663300"/>
              </a:solidFill>
              <a:latin typeface="ArialMT"/>
            </a:endParaRPr>
          </a:p>
        </p:txBody>
      </p:sp>
      <p:sp>
        <p:nvSpPr>
          <p:cNvPr id="28" name="TextBox 8">
            <a:extLst>
              <a:ext uri="{FF2B5EF4-FFF2-40B4-BE49-F238E27FC236}">
                <a16:creationId xmlns:a16="http://schemas.microsoft.com/office/drawing/2014/main" id="{70761618-C072-4608-A805-A066AD555564}"/>
              </a:ext>
            </a:extLst>
          </p:cNvPr>
          <p:cNvSpPr txBox="1"/>
          <p:nvPr/>
        </p:nvSpPr>
        <p:spPr>
          <a:xfrm>
            <a:off x="7017839" y="555035"/>
            <a:ext cx="1907895" cy="338554"/>
          </a:xfrm>
          <a:prstGeom prst="rect">
            <a:avLst/>
          </a:prstGeom>
          <a:noFill/>
        </p:spPr>
        <p:txBody>
          <a:bodyPr wrap="none" rtlCol="0">
            <a:spAutoFit/>
          </a:bodyPr>
          <a:lstStyle/>
          <a:p>
            <a:r>
              <a:rPr lang="en-US" sz="1600" b="1" i="1" dirty="0">
                <a:solidFill>
                  <a:schemeClr val="bg1"/>
                </a:solidFill>
                <a:latin typeface="Arial" panose="020B0604020202020204" pitchFamily="34" charset="0"/>
                <a:cs typeface="Arial" panose="020B0604020202020204" pitchFamily="34" charset="0"/>
              </a:rPr>
              <a:t>MoU not sent (61)</a:t>
            </a:r>
          </a:p>
        </p:txBody>
      </p:sp>
      <p:sp>
        <p:nvSpPr>
          <p:cNvPr id="29" name="TextBox 9">
            <a:extLst>
              <a:ext uri="{FF2B5EF4-FFF2-40B4-BE49-F238E27FC236}">
                <a16:creationId xmlns:a16="http://schemas.microsoft.com/office/drawing/2014/main" id="{C43B7108-57A9-464A-9175-E296721DAD36}"/>
              </a:ext>
            </a:extLst>
          </p:cNvPr>
          <p:cNvSpPr txBox="1"/>
          <p:nvPr/>
        </p:nvSpPr>
        <p:spPr>
          <a:xfrm>
            <a:off x="4695668" y="583876"/>
            <a:ext cx="1792478" cy="338554"/>
          </a:xfrm>
          <a:prstGeom prst="rect">
            <a:avLst/>
          </a:prstGeom>
          <a:noFill/>
        </p:spPr>
        <p:txBody>
          <a:bodyPr wrap="none" rtlCol="0">
            <a:spAutoFit/>
          </a:bodyPr>
          <a:lstStyle/>
          <a:p>
            <a:r>
              <a:rPr lang="en-US" sz="1600" b="1" i="1" dirty="0">
                <a:solidFill>
                  <a:schemeClr val="bg1"/>
                </a:solidFill>
                <a:latin typeface="Arial" panose="020B0604020202020204" pitchFamily="34" charset="0"/>
                <a:cs typeface="Arial" panose="020B0604020202020204" pitchFamily="34" charset="0"/>
              </a:rPr>
              <a:t>MoU Signed (60)</a:t>
            </a:r>
          </a:p>
        </p:txBody>
      </p:sp>
      <p:sp>
        <p:nvSpPr>
          <p:cNvPr id="30" name="TextBox 13">
            <a:extLst>
              <a:ext uri="{FF2B5EF4-FFF2-40B4-BE49-F238E27FC236}">
                <a16:creationId xmlns:a16="http://schemas.microsoft.com/office/drawing/2014/main" id="{744E9386-5316-4C0E-96E1-00BE2E7DF334}"/>
              </a:ext>
            </a:extLst>
          </p:cNvPr>
          <p:cNvSpPr txBox="1"/>
          <p:nvPr/>
        </p:nvSpPr>
        <p:spPr>
          <a:xfrm>
            <a:off x="6964968" y="3796871"/>
            <a:ext cx="2431915" cy="584775"/>
          </a:xfrm>
          <a:prstGeom prst="rect">
            <a:avLst/>
          </a:prstGeom>
          <a:noFill/>
        </p:spPr>
        <p:txBody>
          <a:bodyPr wrap="square" rtlCol="0">
            <a:spAutoFit/>
          </a:bodyPr>
          <a:lstStyle/>
          <a:p>
            <a:r>
              <a:rPr lang="en-US" sz="1600" b="1" i="1" dirty="0">
                <a:solidFill>
                  <a:schemeClr val="bg1"/>
                </a:solidFill>
                <a:latin typeface="ArialMT"/>
              </a:rPr>
              <a:t>Pending or Frozen MoU Signature (14)</a:t>
            </a:r>
          </a:p>
        </p:txBody>
      </p:sp>
      <p:pic>
        <p:nvPicPr>
          <p:cNvPr id="33" name="Image 32">
            <a:extLst>
              <a:ext uri="{FF2B5EF4-FFF2-40B4-BE49-F238E27FC236}">
                <a16:creationId xmlns:a16="http://schemas.microsoft.com/office/drawing/2014/main" id="{0B8AB695-FD61-40D6-A34B-773311D0EE39}"/>
              </a:ext>
            </a:extLst>
          </p:cNvPr>
          <p:cNvPicPr>
            <a:picLocks noChangeAspect="1"/>
          </p:cNvPicPr>
          <p:nvPr/>
        </p:nvPicPr>
        <p:blipFill>
          <a:blip r:embed="rId5"/>
          <a:stretch>
            <a:fillRect/>
          </a:stretch>
        </p:blipFill>
        <p:spPr>
          <a:xfrm>
            <a:off x="6763257" y="1064092"/>
            <a:ext cx="2162477" cy="2753109"/>
          </a:xfrm>
          <a:prstGeom prst="rect">
            <a:avLst/>
          </a:prstGeom>
        </p:spPr>
      </p:pic>
      <p:pic>
        <p:nvPicPr>
          <p:cNvPr id="35" name="Image 34">
            <a:extLst>
              <a:ext uri="{FF2B5EF4-FFF2-40B4-BE49-F238E27FC236}">
                <a16:creationId xmlns:a16="http://schemas.microsoft.com/office/drawing/2014/main" id="{850A8400-84B6-4D0E-8AA6-D70D685B45E3}"/>
              </a:ext>
            </a:extLst>
          </p:cNvPr>
          <p:cNvPicPr>
            <a:picLocks noChangeAspect="1"/>
          </p:cNvPicPr>
          <p:nvPr/>
        </p:nvPicPr>
        <p:blipFill>
          <a:blip r:embed="rId6"/>
          <a:stretch>
            <a:fillRect/>
          </a:stretch>
        </p:blipFill>
        <p:spPr>
          <a:xfrm>
            <a:off x="6848298" y="4387454"/>
            <a:ext cx="2162477" cy="2305372"/>
          </a:xfrm>
          <a:prstGeom prst="rect">
            <a:avLst/>
          </a:prstGeom>
        </p:spPr>
      </p:pic>
    </p:spTree>
    <p:extLst>
      <p:ext uri="{BB962C8B-B14F-4D97-AF65-F5344CB8AC3E}">
        <p14:creationId xmlns:p14="http://schemas.microsoft.com/office/powerpoint/2010/main" val="2214356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FAC9726-F472-498D-847B-D497AC083D3B}"/>
              </a:ext>
            </a:extLst>
          </p:cNvPr>
          <p:cNvPicPr>
            <a:picLocks noChangeAspect="1"/>
          </p:cNvPicPr>
          <p:nvPr/>
        </p:nvPicPr>
        <p:blipFill>
          <a:blip r:embed="rId2"/>
          <a:stretch>
            <a:fillRect/>
          </a:stretch>
        </p:blipFill>
        <p:spPr>
          <a:xfrm>
            <a:off x="1" y="1"/>
            <a:ext cx="9144000" cy="6885384"/>
          </a:xfrm>
          <a:prstGeom prst="rect">
            <a:avLst/>
          </a:prstGeom>
        </p:spPr>
      </p:pic>
      <p:sp>
        <p:nvSpPr>
          <p:cNvPr id="3" name="Rectangle 1027">
            <a:extLst>
              <a:ext uri="{FF2B5EF4-FFF2-40B4-BE49-F238E27FC236}">
                <a16:creationId xmlns:a16="http://schemas.microsoft.com/office/drawing/2014/main" id="{9264B6C2-30B0-4CA2-82C4-7BF1AF51E103}"/>
              </a:ext>
            </a:extLst>
          </p:cNvPr>
          <p:cNvSpPr txBox="1">
            <a:spLocks noChangeArrowheads="1"/>
          </p:cNvSpPr>
          <p:nvPr/>
        </p:nvSpPr>
        <p:spPr bwMode="auto">
          <a:xfrm>
            <a:off x="683568" y="0"/>
            <a:ext cx="835292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Common Community Initiatives and Activities</a:t>
            </a:r>
            <a:endParaRPr lang="en-GB" sz="2400" b="1" kern="0" dirty="0">
              <a:solidFill>
                <a:srgbClr val="336699"/>
              </a:solidFill>
              <a:effectLst>
                <a:outerShdw blurRad="38100" dist="38100" dir="2700000">
                  <a:srgbClr val="000000"/>
                </a:outerShdw>
              </a:effectLst>
              <a:latin typeface="ArialMT"/>
            </a:endParaRPr>
          </a:p>
        </p:txBody>
      </p:sp>
      <p:sp>
        <p:nvSpPr>
          <p:cNvPr id="21" name="Each of the 8 Working Groups is guided by conveners who play a pivotal role in facilitating the group's activities and carrying out the DRD1 scientific work program">
            <a:extLst>
              <a:ext uri="{FF2B5EF4-FFF2-40B4-BE49-F238E27FC236}">
                <a16:creationId xmlns:a16="http://schemas.microsoft.com/office/drawing/2014/main" id="{9A1B0EF7-6337-4D47-9216-6C1D6AB7B7D5}"/>
              </a:ext>
            </a:extLst>
          </p:cNvPr>
          <p:cNvSpPr txBox="1"/>
          <p:nvPr/>
        </p:nvSpPr>
        <p:spPr>
          <a:xfrm>
            <a:off x="121979" y="598909"/>
            <a:ext cx="8914517" cy="1461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spcBef>
                <a:spcPts val="500"/>
              </a:spcBef>
              <a:defRPr sz="2300" b="1" i="1">
                <a:solidFill>
                  <a:srgbClr val="21529F"/>
                </a:solidFill>
              </a:defRPr>
            </a:lvl1pPr>
          </a:lstStyle>
          <a:p>
            <a:r>
              <a:rPr lang="en-US" sz="1600" dirty="0">
                <a:solidFill>
                  <a:schemeClr val="bg1"/>
                </a:solidFill>
                <a:latin typeface="ArialMT"/>
              </a:rPr>
              <a:t>Required </a:t>
            </a:r>
            <a:r>
              <a:rPr lang="en-US" sz="1600" dirty="0">
                <a:solidFill>
                  <a:srgbClr val="FFFF00"/>
                </a:solidFill>
                <a:latin typeface="ArialMT"/>
              </a:rPr>
              <a:t>strong prioritization </a:t>
            </a:r>
            <a:r>
              <a:rPr lang="en-US" sz="1600" dirty="0">
                <a:solidFill>
                  <a:schemeClr val="bg1"/>
                </a:solidFill>
                <a:latin typeface="ArialMT"/>
              </a:rPr>
              <a:t>based on limited DRD1 Common Resources in 2025</a:t>
            </a:r>
          </a:p>
          <a:p>
            <a:pPr marL="285750" indent="-285750">
              <a:buFont typeface="Wingdings" panose="05000000000000000000" pitchFamily="2" charset="2"/>
              <a:buChar char="à"/>
            </a:pPr>
            <a:r>
              <a:rPr lang="en-US" sz="1600" dirty="0">
                <a:solidFill>
                  <a:schemeClr val="bg1"/>
                </a:solidFill>
                <a:latin typeface="ArialMT"/>
                <a:sym typeface="Wingdings" panose="05000000000000000000" pitchFamily="2" charset="2"/>
              </a:rPr>
              <a:t>Many </a:t>
            </a:r>
            <a:r>
              <a:rPr lang="en-US" sz="1600" dirty="0">
                <a:solidFill>
                  <a:srgbClr val="FFFF00"/>
                </a:solidFill>
                <a:latin typeface="ArialMT"/>
                <a:sym typeface="Wingdings" panose="05000000000000000000" pitchFamily="2" charset="2"/>
              </a:rPr>
              <a:t>other common community developments </a:t>
            </a:r>
            <a:r>
              <a:rPr lang="en-US" sz="1600" dirty="0">
                <a:solidFill>
                  <a:schemeClr val="bg1"/>
                </a:solidFill>
                <a:latin typeface="ArialMT"/>
                <a:sym typeface="Wingdings" panose="05000000000000000000" pitchFamily="2" charset="2"/>
              </a:rPr>
              <a:t>from the DRD1 proposal </a:t>
            </a:r>
            <a:r>
              <a:rPr lang="en-US" sz="1600" dirty="0">
                <a:solidFill>
                  <a:srgbClr val="FFFF00"/>
                </a:solidFill>
                <a:latin typeface="ArialMT"/>
                <a:sym typeface="Wingdings" panose="05000000000000000000" pitchFamily="2" charset="2"/>
              </a:rPr>
              <a:t>were in the pipeline</a:t>
            </a:r>
            <a:r>
              <a:rPr lang="en-US" sz="1600" dirty="0">
                <a:solidFill>
                  <a:schemeClr val="bg1"/>
                </a:solidFill>
                <a:latin typeface="ArialMT"/>
                <a:sym typeface="Wingdings" panose="05000000000000000000" pitchFamily="2" charset="2"/>
              </a:rPr>
              <a:t>, depending on the available resources</a:t>
            </a:r>
          </a:p>
          <a:p>
            <a:pPr marL="285750" indent="-285750">
              <a:buFont typeface="Wingdings" panose="05000000000000000000" pitchFamily="2" charset="2"/>
              <a:buChar char="à"/>
            </a:pPr>
            <a:r>
              <a:rPr lang="en-US" sz="1600" dirty="0">
                <a:solidFill>
                  <a:schemeClr val="bg1"/>
                </a:solidFill>
                <a:latin typeface="ArialMT"/>
                <a:sym typeface="Wingdings" panose="05000000000000000000" pitchFamily="2" charset="2"/>
              </a:rPr>
              <a:t>These days </a:t>
            </a:r>
            <a:r>
              <a:rPr lang="en-US" sz="1600" dirty="0">
                <a:solidFill>
                  <a:srgbClr val="FFFF00"/>
                </a:solidFill>
                <a:latin typeface="ArialMT"/>
                <a:sym typeface="Wingdings" panose="05000000000000000000" pitchFamily="2" charset="2"/>
              </a:rPr>
              <a:t>start to ramp-up </a:t>
            </a:r>
            <a:r>
              <a:rPr lang="en-US" sz="1600" dirty="0">
                <a:solidFill>
                  <a:schemeClr val="bg1"/>
                </a:solidFill>
                <a:latin typeface="ArialMT"/>
                <a:sym typeface="Wingdings" panose="05000000000000000000" pitchFamily="2" charset="2"/>
              </a:rPr>
              <a:t>available</a:t>
            </a:r>
            <a:r>
              <a:rPr lang="en-US" sz="1600" dirty="0">
                <a:solidFill>
                  <a:srgbClr val="FFFF00"/>
                </a:solidFill>
                <a:latin typeface="ArialMT"/>
                <a:sym typeface="Wingdings" panose="05000000000000000000" pitchFamily="2" charset="2"/>
              </a:rPr>
              <a:t> DRD1 resources </a:t>
            </a:r>
            <a:r>
              <a:rPr lang="en-US" sz="1600" dirty="0">
                <a:solidFill>
                  <a:schemeClr val="bg1"/>
                </a:solidFill>
                <a:latin typeface="ArialMT"/>
                <a:sym typeface="Wingdings" panose="05000000000000000000" pitchFamily="2" charset="2"/>
              </a:rPr>
              <a:t>for Common </a:t>
            </a:r>
            <a:r>
              <a:rPr lang="en-US" sz="1600" dirty="0">
                <a:solidFill>
                  <a:srgbClr val="FFFF00"/>
                </a:solidFill>
                <a:latin typeface="ArialMT"/>
                <a:sym typeface="Wingdings" panose="05000000000000000000" pitchFamily="2" charset="2"/>
              </a:rPr>
              <a:t>Collaboration-Wide Activities</a:t>
            </a:r>
          </a:p>
        </p:txBody>
      </p:sp>
      <p:pic>
        <p:nvPicPr>
          <p:cNvPr id="23" name="Image 22">
            <a:extLst>
              <a:ext uri="{FF2B5EF4-FFF2-40B4-BE49-F238E27FC236}">
                <a16:creationId xmlns:a16="http://schemas.microsoft.com/office/drawing/2014/main" id="{47A6C079-68BF-4251-819E-9017A1E73A20}"/>
              </a:ext>
            </a:extLst>
          </p:cNvPr>
          <p:cNvPicPr>
            <a:picLocks noChangeAspect="1"/>
          </p:cNvPicPr>
          <p:nvPr/>
        </p:nvPicPr>
        <p:blipFill>
          <a:blip r:embed="rId3"/>
          <a:stretch>
            <a:fillRect/>
          </a:stretch>
        </p:blipFill>
        <p:spPr>
          <a:xfrm>
            <a:off x="159247" y="2060848"/>
            <a:ext cx="8877249" cy="3915079"/>
          </a:xfrm>
          <a:prstGeom prst="rect">
            <a:avLst/>
          </a:prstGeom>
        </p:spPr>
      </p:pic>
      <p:sp>
        <p:nvSpPr>
          <p:cNvPr id="24" name="TextBox 14">
            <a:extLst>
              <a:ext uri="{FF2B5EF4-FFF2-40B4-BE49-F238E27FC236}">
                <a16:creationId xmlns:a16="http://schemas.microsoft.com/office/drawing/2014/main" id="{6CAFF523-A9DE-4AE0-8091-5D367612AA04}"/>
              </a:ext>
            </a:extLst>
          </p:cNvPr>
          <p:cNvSpPr txBox="1"/>
          <p:nvPr/>
        </p:nvSpPr>
        <p:spPr>
          <a:xfrm>
            <a:off x="-108520" y="5949280"/>
            <a:ext cx="9252520" cy="931024"/>
          </a:xfrm>
          <a:prstGeom prst="rect">
            <a:avLst/>
          </a:prstGeom>
          <a:noFill/>
        </p:spPr>
        <p:txBody>
          <a:bodyPr wrap="square" rtlCol="0">
            <a:spAutoFit/>
          </a:bodyPr>
          <a:lstStyle/>
          <a:p>
            <a:pPr algn="ctr">
              <a:spcAft>
                <a:spcPts val="300"/>
              </a:spcAft>
            </a:pPr>
            <a:r>
              <a:rPr lang="en-US" b="1" i="1" dirty="0">
                <a:solidFill>
                  <a:srgbClr val="FFFF00"/>
                </a:solidFill>
                <a:latin typeface="Arial" panose="020B0604020202020204" pitchFamily="34" charset="0"/>
                <a:cs typeface="Arial" panose="020B0604020202020204" pitchFamily="34" charset="0"/>
              </a:rPr>
              <a:t>DRD1 is </a:t>
            </a:r>
            <a:r>
              <a:rPr lang="en-US" b="1" i="1" u="sng" dirty="0">
                <a:solidFill>
                  <a:srgbClr val="FFFF00"/>
                </a:solidFill>
                <a:latin typeface="Arial" panose="020B0604020202020204" pitchFamily="34" charset="0"/>
                <a:cs typeface="Arial" panose="020B0604020202020204" pitchFamily="34" charset="0"/>
              </a:rPr>
              <a:t>“TECHNOLOGY - DRIVEN R&amp;D COLLABORATION” </a:t>
            </a:r>
          </a:p>
          <a:p>
            <a:pPr algn="ctr">
              <a:spcAft>
                <a:spcPts val="300"/>
              </a:spcAft>
            </a:pPr>
            <a:r>
              <a:rPr lang="en-US" b="1" i="1" dirty="0">
                <a:solidFill>
                  <a:srgbClr val="FFFF00"/>
                </a:solidFill>
                <a:latin typeface="Arial" panose="020B0604020202020204" pitchFamily="34" charset="0"/>
                <a:cs typeface="Arial" panose="020B0604020202020204" pitchFamily="34" charset="0"/>
              </a:rPr>
              <a:t> </a:t>
            </a:r>
            <a:r>
              <a:rPr lang="en-US" sz="1600" b="1" i="1" dirty="0">
                <a:solidFill>
                  <a:schemeClr val="bg1"/>
                </a:solidFill>
                <a:latin typeface="Arial" panose="020B0604020202020204" pitchFamily="34" charset="0"/>
                <a:cs typeface="Arial" panose="020B0604020202020204" pitchFamily="34" charset="0"/>
              </a:rPr>
              <a:t>aims to promote the development and diffusion of gaseous detectors and to support the advancement of these technologies for the next generation experiments and applications. </a:t>
            </a:r>
          </a:p>
        </p:txBody>
      </p:sp>
    </p:spTree>
    <p:extLst>
      <p:ext uri="{BB962C8B-B14F-4D97-AF65-F5344CB8AC3E}">
        <p14:creationId xmlns:p14="http://schemas.microsoft.com/office/powerpoint/2010/main" val="1703307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92BD2C4-574C-4C26-AB03-F9BCBE1E8ED2}"/>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F7D1D150-299A-422E-B3CB-625825227FEE}"/>
              </a:ext>
            </a:extLst>
          </p:cNvPr>
          <p:cNvSpPr txBox="1">
            <a:spLocks noChangeArrowheads="1"/>
          </p:cNvSpPr>
          <p:nvPr/>
        </p:nvSpPr>
        <p:spPr bwMode="auto">
          <a:xfrm>
            <a:off x="326672" y="-17555"/>
            <a:ext cx="4710746"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WG7: DRD1 Test-Beams / SPS</a:t>
            </a:r>
            <a:endParaRPr lang="en-GB" sz="2400" b="1" kern="0" dirty="0">
              <a:solidFill>
                <a:srgbClr val="336699"/>
              </a:solidFill>
              <a:effectLst>
                <a:outerShdw blurRad="38100" dist="38100" dir="2700000">
                  <a:srgbClr val="000000"/>
                </a:outerShdw>
              </a:effectLst>
              <a:latin typeface="ArialMT"/>
            </a:endParaRPr>
          </a:p>
        </p:txBody>
      </p:sp>
      <p:sp>
        <p:nvSpPr>
          <p:cNvPr id="21" name="TextBox 8">
            <a:extLst>
              <a:ext uri="{FF2B5EF4-FFF2-40B4-BE49-F238E27FC236}">
                <a16:creationId xmlns:a16="http://schemas.microsoft.com/office/drawing/2014/main" id="{EB223211-B2E1-4B95-A2BD-4AE259E1278D}"/>
              </a:ext>
            </a:extLst>
          </p:cNvPr>
          <p:cNvSpPr txBox="1"/>
          <p:nvPr/>
        </p:nvSpPr>
        <p:spPr>
          <a:xfrm>
            <a:off x="1" y="604451"/>
            <a:ext cx="5364088" cy="1323439"/>
          </a:xfrm>
          <a:prstGeom prst="rect">
            <a:avLst/>
          </a:prstGeom>
          <a:noFill/>
        </p:spPr>
        <p:txBody>
          <a:bodyPr wrap="square" rtlCol="0">
            <a:spAutoFit/>
          </a:bodyPr>
          <a:lstStyle/>
          <a:p>
            <a:r>
              <a:rPr lang="en-US" sz="1600" i="1" dirty="0">
                <a:solidFill>
                  <a:srgbClr val="FFFF00"/>
                </a:solidFill>
                <a:latin typeface="Arial" panose="020B0604020202020204" pitchFamily="34" charset="0"/>
                <a:cs typeface="Arial" panose="020B0604020202020204" pitchFamily="34" charset="0"/>
              </a:rPr>
              <a:t>Common DRD1 Test Beam campaigns at EHN1/SPS Semi-permanent installation (H4): </a:t>
            </a:r>
          </a:p>
          <a:p>
            <a:r>
              <a:rPr lang="en-US" sz="1600" i="1" dirty="0">
                <a:solidFill>
                  <a:schemeClr val="bg1"/>
                </a:solidFill>
                <a:latin typeface="Arial" panose="020B0604020202020204" pitchFamily="34" charset="0"/>
                <a:cs typeface="Arial" panose="020B0604020202020204" pitchFamily="34" charset="0"/>
              </a:rPr>
              <a:t>      2024: 3 DRD1 test-beam campaigns (8/8/5 setups)</a:t>
            </a:r>
          </a:p>
          <a:p>
            <a:r>
              <a:rPr lang="en-US" sz="1600" i="1" dirty="0">
                <a:solidFill>
                  <a:schemeClr val="bg1"/>
                </a:solidFill>
                <a:latin typeface="Arial" panose="020B0604020202020204" pitchFamily="34" charset="0"/>
                <a:cs typeface="Arial" panose="020B0604020202020204" pitchFamily="34" charset="0"/>
              </a:rPr>
              <a:t>      2025: 2 DRD1 test-beam campaigns (13 /17 setups)</a:t>
            </a:r>
          </a:p>
          <a:p>
            <a:r>
              <a:rPr lang="en-US" sz="1600" i="1" dirty="0">
                <a:solidFill>
                  <a:schemeClr val="bg1"/>
                </a:solidFill>
                <a:latin typeface="Arial" panose="020B0604020202020204" pitchFamily="34" charset="0"/>
                <a:cs typeface="Arial" panose="020B0604020202020204" pitchFamily="34" charset="0"/>
              </a:rPr>
              <a:t>      2026: 2 DRD1 test-beam campaigns </a:t>
            </a:r>
            <a:r>
              <a:rPr lang="en-US" sz="1600" i="1" dirty="0">
                <a:solidFill>
                  <a:schemeClr val="bg1"/>
                </a:solidFill>
                <a:latin typeface="Arial" panose="020B0604020202020204" pitchFamily="34" charset="0"/>
                <a:cs typeface="Arial" panose="020B0604020202020204" pitchFamily="34" charset="0"/>
                <a:sym typeface="Wingdings" panose="05000000000000000000" pitchFamily="2" charset="2"/>
              </a:rPr>
              <a:t>(~15 setups)</a:t>
            </a:r>
            <a:endParaRPr lang="en-US" sz="1600" i="1" dirty="0">
              <a:solidFill>
                <a:schemeClr val="bg1"/>
              </a:solidFill>
              <a:latin typeface="Arial" panose="020B0604020202020204" pitchFamily="34" charset="0"/>
              <a:cs typeface="Arial" panose="020B0604020202020204" pitchFamily="34" charset="0"/>
            </a:endParaRPr>
          </a:p>
        </p:txBody>
      </p:sp>
      <p:pic>
        <p:nvPicPr>
          <p:cNvPr id="24" name="Picture 1">
            <a:extLst>
              <a:ext uri="{FF2B5EF4-FFF2-40B4-BE49-F238E27FC236}">
                <a16:creationId xmlns:a16="http://schemas.microsoft.com/office/drawing/2014/main" id="{379EC1B0-4875-458A-94A0-B3E8E86EB889}"/>
              </a:ext>
            </a:extLst>
          </p:cNvPr>
          <p:cNvPicPr>
            <a:picLocks noChangeAspect="1"/>
          </p:cNvPicPr>
          <p:nvPr/>
        </p:nvPicPr>
        <p:blipFill>
          <a:blip r:embed="rId3"/>
          <a:stretch>
            <a:fillRect/>
          </a:stretch>
        </p:blipFill>
        <p:spPr>
          <a:xfrm>
            <a:off x="162745" y="1927891"/>
            <a:ext cx="4567508" cy="2437213"/>
          </a:xfrm>
          <a:prstGeom prst="rect">
            <a:avLst/>
          </a:prstGeom>
        </p:spPr>
      </p:pic>
      <p:sp>
        <p:nvSpPr>
          <p:cNvPr id="25" name="TextBox 2">
            <a:extLst>
              <a:ext uri="{FF2B5EF4-FFF2-40B4-BE49-F238E27FC236}">
                <a16:creationId xmlns:a16="http://schemas.microsoft.com/office/drawing/2014/main" id="{02D63A04-0114-44B2-B06C-1D591BF92D85}"/>
              </a:ext>
            </a:extLst>
          </p:cNvPr>
          <p:cNvSpPr txBox="1"/>
          <p:nvPr/>
        </p:nvSpPr>
        <p:spPr>
          <a:xfrm>
            <a:off x="683568" y="4365104"/>
            <a:ext cx="3493264" cy="584775"/>
          </a:xfrm>
          <a:prstGeom prst="rect">
            <a:avLst/>
          </a:prstGeom>
          <a:noFill/>
        </p:spPr>
        <p:txBody>
          <a:bodyPr wrap="none" rtlCol="0">
            <a:spAutoFit/>
          </a:bodyPr>
          <a:lstStyle/>
          <a:p>
            <a:r>
              <a:rPr lang="en-US" sz="1600" b="1" i="1" dirty="0">
                <a:solidFill>
                  <a:srgbClr val="FFFF00"/>
                </a:solidFill>
                <a:latin typeface="ArialMT"/>
              </a:rPr>
              <a:t>May/July 2026: DRD1 test beam – </a:t>
            </a:r>
          </a:p>
          <a:p>
            <a:r>
              <a:rPr lang="en-US" sz="1600" b="1" i="1" dirty="0">
                <a:solidFill>
                  <a:srgbClr val="FFFF00"/>
                </a:solidFill>
                <a:latin typeface="ArialMT"/>
              </a:rPr>
              <a:t>~15 setups in parallel (31 group)</a:t>
            </a:r>
          </a:p>
        </p:txBody>
      </p:sp>
      <p:sp>
        <p:nvSpPr>
          <p:cNvPr id="26" name="TextBox 20">
            <a:extLst>
              <a:ext uri="{FF2B5EF4-FFF2-40B4-BE49-F238E27FC236}">
                <a16:creationId xmlns:a16="http://schemas.microsoft.com/office/drawing/2014/main" id="{F1A2FB5E-4B49-47B2-AFC1-8C5C6B4947D8}"/>
              </a:ext>
            </a:extLst>
          </p:cNvPr>
          <p:cNvSpPr txBox="1"/>
          <p:nvPr/>
        </p:nvSpPr>
        <p:spPr>
          <a:xfrm>
            <a:off x="107504" y="4920550"/>
            <a:ext cx="4622748" cy="1892826"/>
          </a:xfrm>
          <a:prstGeom prst="rect">
            <a:avLst/>
          </a:prstGeom>
          <a:noFill/>
        </p:spPr>
        <p:txBody>
          <a:bodyPr wrap="square">
            <a:spAutoFit/>
          </a:bodyPr>
          <a:lstStyle/>
          <a:p>
            <a:pPr algn="just"/>
            <a:r>
              <a:rPr lang="en-US" sz="900" dirty="0">
                <a:solidFill>
                  <a:schemeClr val="bg1"/>
                </a:solidFill>
                <a:latin typeface="ArialMT"/>
              </a:rPr>
              <a:t>Groups expressing interest with most of </a:t>
            </a:r>
            <a:r>
              <a:rPr lang="en-US" sz="900" dirty="0" err="1">
                <a:solidFill>
                  <a:schemeClr val="bg1"/>
                </a:solidFill>
                <a:latin typeface="ArialMT"/>
              </a:rPr>
              <a:t>themparticipating</a:t>
            </a:r>
            <a:r>
              <a:rPr lang="en-US" sz="900" dirty="0">
                <a:solidFill>
                  <a:schemeClr val="bg1"/>
                </a:solidFill>
                <a:latin typeface="ArialMT"/>
              </a:rPr>
              <a:t> to DRD1 test beam in 2026: 1. CERN, 2. CEA IRFU / Université Paris-Saclay, 3. INFN Bari / University of Bari, 4. INFN Bologna / University of Bologna, 5. INFN Ferrara / University of Ferrara, 6. INFN Frascati, 7. INFN Napoli / University of Napoli, 8. INFN Pavia, 9. INFN Pisa / University of Pisa, 10. INFN Roma Tre / University of Roma Tre, 11. INFN Torino / University of Torino, 12. AUTH (Aristotle University of Thessaloniki), 13. Czech Technical University in Prague, 14. Helsinki Institute of Physics, 15. USTC (University of Science and Technology of China), 16. LICP, 17. Jefferson Lab, 18. Weizmann Institute of Science, 19. Max Planck Institute (MPI), 20. LMU Munich, 21. University of Bonn, 22. University of Michigan, 23. University of Santiago de Compostela, 24. HUN-REN Wigner Research Centre for Physics, 25. </a:t>
            </a:r>
            <a:r>
              <a:rPr lang="en-US" sz="900" dirty="0" err="1">
                <a:solidFill>
                  <a:schemeClr val="bg1"/>
                </a:solidFill>
                <a:latin typeface="ArialMT"/>
              </a:rPr>
              <a:t>Ruđer</a:t>
            </a:r>
            <a:r>
              <a:rPr lang="en-US" sz="900" dirty="0">
                <a:solidFill>
                  <a:schemeClr val="bg1"/>
                </a:solidFill>
                <a:latin typeface="ArialMT"/>
              </a:rPr>
              <a:t> Bošković Institute (RBI), 26. </a:t>
            </a:r>
            <a:r>
              <a:rPr lang="en-US" sz="900" dirty="0" err="1">
                <a:solidFill>
                  <a:schemeClr val="bg1"/>
                </a:solidFill>
                <a:latin typeface="ArialMT"/>
              </a:rPr>
              <a:t>Technische</a:t>
            </a:r>
            <a:r>
              <a:rPr lang="en-US" sz="900" dirty="0">
                <a:solidFill>
                  <a:schemeClr val="bg1"/>
                </a:solidFill>
                <a:latin typeface="ArialMT"/>
              </a:rPr>
              <a:t> Universität Wien, 27. TU Darmstadt, 28. GSI Helmholtz Centre, 29. ULB (Université libre de Bruxelles), 30. University of Wisconsin, 31. Yonsei University.</a:t>
            </a:r>
          </a:p>
        </p:txBody>
      </p:sp>
      <p:pic>
        <p:nvPicPr>
          <p:cNvPr id="29" name="Image 28">
            <a:extLst>
              <a:ext uri="{FF2B5EF4-FFF2-40B4-BE49-F238E27FC236}">
                <a16:creationId xmlns:a16="http://schemas.microsoft.com/office/drawing/2014/main" id="{273002DC-D94E-4181-8A2E-3092FCD03239}"/>
              </a:ext>
            </a:extLst>
          </p:cNvPr>
          <p:cNvPicPr>
            <a:picLocks noChangeAspect="1"/>
          </p:cNvPicPr>
          <p:nvPr/>
        </p:nvPicPr>
        <p:blipFill>
          <a:blip r:embed="rId4"/>
          <a:stretch>
            <a:fillRect/>
          </a:stretch>
        </p:blipFill>
        <p:spPr>
          <a:xfrm>
            <a:off x="4818250" y="3839729"/>
            <a:ext cx="4163006" cy="2857899"/>
          </a:xfrm>
          <a:prstGeom prst="rect">
            <a:avLst/>
          </a:prstGeom>
        </p:spPr>
      </p:pic>
      <p:pic>
        <p:nvPicPr>
          <p:cNvPr id="32" name="Image 31">
            <a:extLst>
              <a:ext uri="{FF2B5EF4-FFF2-40B4-BE49-F238E27FC236}">
                <a16:creationId xmlns:a16="http://schemas.microsoft.com/office/drawing/2014/main" id="{C80AB9DD-E287-4BA8-8A57-F0883E8D4BFD}"/>
              </a:ext>
            </a:extLst>
          </p:cNvPr>
          <p:cNvPicPr>
            <a:picLocks noChangeAspect="1"/>
          </p:cNvPicPr>
          <p:nvPr/>
        </p:nvPicPr>
        <p:blipFill>
          <a:blip r:embed="rId5"/>
          <a:stretch>
            <a:fillRect/>
          </a:stretch>
        </p:blipFill>
        <p:spPr>
          <a:xfrm>
            <a:off x="5148064" y="116632"/>
            <a:ext cx="3888432" cy="3701255"/>
          </a:xfrm>
          <a:prstGeom prst="rect">
            <a:avLst/>
          </a:prstGeom>
        </p:spPr>
      </p:pic>
    </p:spTree>
    <p:extLst>
      <p:ext uri="{BB962C8B-B14F-4D97-AF65-F5344CB8AC3E}">
        <p14:creationId xmlns:p14="http://schemas.microsoft.com/office/powerpoint/2010/main" val="401850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D2DE787-B32D-4FE6-B013-8F46963ED27B}"/>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5B39CB6E-BE38-463F-BF48-A0FA4F6FBD7E}"/>
              </a:ext>
            </a:extLst>
          </p:cNvPr>
          <p:cNvSpPr txBox="1">
            <a:spLocks noChangeArrowheads="1"/>
          </p:cNvSpPr>
          <p:nvPr/>
        </p:nvSpPr>
        <p:spPr bwMode="auto">
          <a:xfrm>
            <a:off x="810131" y="0"/>
            <a:ext cx="8064896"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WPs: “Existing” and “Additional” Resources</a:t>
            </a:r>
            <a:endParaRPr lang="en-GB" sz="2400" b="1" kern="0" dirty="0">
              <a:solidFill>
                <a:srgbClr val="336699"/>
              </a:solidFill>
              <a:effectLst>
                <a:outerShdw blurRad="38100" dist="38100" dir="2700000">
                  <a:srgbClr val="000000"/>
                </a:outerShdw>
              </a:effectLst>
              <a:latin typeface="ArialMT"/>
            </a:endParaRPr>
          </a:p>
        </p:txBody>
      </p:sp>
      <p:sp>
        <p:nvSpPr>
          <p:cNvPr id="13" name="Content Placeholder 6">
            <a:extLst>
              <a:ext uri="{FF2B5EF4-FFF2-40B4-BE49-F238E27FC236}">
                <a16:creationId xmlns:a16="http://schemas.microsoft.com/office/drawing/2014/main" id="{86F6E2ED-125B-456A-806D-924D9EEE2D79}"/>
              </a:ext>
            </a:extLst>
          </p:cNvPr>
          <p:cNvSpPr txBox="1">
            <a:spLocks/>
          </p:cNvSpPr>
          <p:nvPr/>
        </p:nvSpPr>
        <p:spPr>
          <a:xfrm>
            <a:off x="107504" y="725430"/>
            <a:ext cx="8954593" cy="13354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GB" sz="1600" b="1" i="1" dirty="0">
                <a:solidFill>
                  <a:schemeClr val="bg1"/>
                </a:solidFill>
                <a:latin typeface="ArialMT"/>
              </a:rPr>
              <a:t>Scientific progress can be quantitatively evaluated only after internal DRD1 WP endorsement, when institutions, deliverables, timelines, and resources are formally approved by the CB, RB, and funding agencies.</a:t>
            </a:r>
          </a:p>
          <a:p>
            <a:pPr marL="342900" indent="-342900"/>
            <a:r>
              <a:rPr lang="en-GB" sz="1600" b="1" i="1" dirty="0">
                <a:solidFill>
                  <a:schemeClr val="bg1"/>
                </a:solidFill>
                <a:latin typeface="ArialMT"/>
              </a:rPr>
              <a:t>During endorsement, WPLs will report about the </a:t>
            </a:r>
            <a:r>
              <a:rPr lang="en-GB" sz="1600" b="1" i="1" dirty="0">
                <a:solidFill>
                  <a:srgbClr val="FFFF00"/>
                </a:solidFill>
                <a:latin typeface="ArialMT"/>
              </a:rPr>
              <a:t>WP status for quantitative assessment and available resources</a:t>
            </a:r>
          </a:p>
        </p:txBody>
      </p:sp>
      <p:pic>
        <p:nvPicPr>
          <p:cNvPr id="14" name="drawing">
            <a:extLst>
              <a:ext uri="{FF2B5EF4-FFF2-40B4-BE49-F238E27FC236}">
                <a16:creationId xmlns:a16="http://schemas.microsoft.com/office/drawing/2014/main" id="{C9034B19-E8BC-430B-A01B-AB81781943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661" y="2191560"/>
            <a:ext cx="4492339" cy="3325672"/>
          </a:xfrm>
          <a:prstGeom prst="rect">
            <a:avLst/>
          </a:prstGeom>
        </p:spPr>
      </p:pic>
      <p:pic>
        <p:nvPicPr>
          <p:cNvPr id="15" name="drawing">
            <a:extLst>
              <a:ext uri="{FF2B5EF4-FFF2-40B4-BE49-F238E27FC236}">
                <a16:creationId xmlns:a16="http://schemas.microsoft.com/office/drawing/2014/main" id="{E12A53D6-8748-4875-9A9A-52FF95F4E85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608682" y="2191560"/>
            <a:ext cx="4502241" cy="3325672"/>
          </a:xfrm>
          <a:prstGeom prst="rect">
            <a:avLst/>
          </a:prstGeom>
        </p:spPr>
      </p:pic>
      <p:sp>
        <p:nvSpPr>
          <p:cNvPr id="16" name="TextBox 10">
            <a:extLst>
              <a:ext uri="{FF2B5EF4-FFF2-40B4-BE49-F238E27FC236}">
                <a16:creationId xmlns:a16="http://schemas.microsoft.com/office/drawing/2014/main" id="{1C870663-ADC9-4B99-9EED-CABA7A06024C}"/>
              </a:ext>
            </a:extLst>
          </p:cNvPr>
          <p:cNvSpPr txBox="1"/>
          <p:nvPr/>
        </p:nvSpPr>
        <p:spPr>
          <a:xfrm>
            <a:off x="684570" y="5589240"/>
            <a:ext cx="3282519" cy="634533"/>
          </a:xfrm>
          <a:prstGeom prst="rect">
            <a:avLst/>
          </a:prstGeom>
          <a:noFill/>
        </p:spPr>
        <p:txBody>
          <a:bodyPr wrap="square">
            <a:spAutoFit/>
          </a:bodyPr>
          <a:lstStyle/>
          <a:p>
            <a:pPr marL="0" marR="0" algn="ctr">
              <a:lnSpc>
                <a:spcPct val="115000"/>
              </a:lnSpc>
              <a:spcAft>
                <a:spcPts val="800"/>
              </a:spcAft>
              <a:buNone/>
            </a:pPr>
            <a:r>
              <a:rPr lang="en-US" sz="1600" b="1" i="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List of </a:t>
            </a:r>
            <a:r>
              <a:rPr lang="en-US" sz="1600" b="1" i="1" kern="100" dirty="0">
                <a:solidFill>
                  <a:srgbClr val="FFFF00"/>
                </a:solidFill>
                <a:effectLst/>
                <a:latin typeface="Arial" panose="020B0604020202020204" pitchFamily="34" charset="0"/>
                <a:ea typeface="Aptos" panose="020B0004020202020204" pitchFamily="34" charset="0"/>
                <a:cs typeface="Arial" panose="020B0604020202020204" pitchFamily="34" charset="0"/>
              </a:rPr>
              <a:t>“existing” resources</a:t>
            </a:r>
            <a:r>
              <a:rPr lang="en-US" sz="1600" b="1" i="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the time of the DRD1 proposal*</a:t>
            </a:r>
            <a:endParaRPr lang="en-US" sz="1600" b="1" i="1"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7" name="TextBox 12">
            <a:extLst>
              <a:ext uri="{FF2B5EF4-FFF2-40B4-BE49-F238E27FC236}">
                <a16:creationId xmlns:a16="http://schemas.microsoft.com/office/drawing/2014/main" id="{51DE1AD3-EFAD-4D70-A943-1DC57268E3AF}"/>
              </a:ext>
            </a:extLst>
          </p:cNvPr>
          <p:cNvSpPr txBox="1"/>
          <p:nvPr/>
        </p:nvSpPr>
        <p:spPr>
          <a:xfrm>
            <a:off x="4948413" y="5589240"/>
            <a:ext cx="4054874" cy="641971"/>
          </a:xfrm>
          <a:prstGeom prst="rect">
            <a:avLst/>
          </a:prstGeom>
          <a:noFill/>
        </p:spPr>
        <p:txBody>
          <a:bodyPr wrap="square">
            <a:spAutoFit/>
          </a:bodyPr>
          <a:lstStyle/>
          <a:p>
            <a:pPr marL="0" marR="0" algn="ctr">
              <a:lnSpc>
                <a:spcPct val="115000"/>
              </a:lnSpc>
              <a:spcAft>
                <a:spcPts val="800"/>
              </a:spcAft>
              <a:buNone/>
            </a:pPr>
            <a:r>
              <a:rPr lang="en-US" sz="1600" b="1" i="1" kern="100" dirty="0">
                <a:solidFill>
                  <a:schemeClr val="bg1"/>
                </a:solidFill>
                <a:effectLst/>
                <a:latin typeface="ArialMT"/>
                <a:ea typeface="Aptos" panose="020B0004020202020204" pitchFamily="34" charset="0"/>
                <a:cs typeface="Aptos" panose="020B0004020202020204" pitchFamily="34" charset="0"/>
              </a:rPr>
              <a:t>List of </a:t>
            </a:r>
            <a:r>
              <a:rPr lang="en-US" sz="1600" b="1" i="1" kern="100" dirty="0">
                <a:solidFill>
                  <a:srgbClr val="FFFF00"/>
                </a:solidFill>
                <a:effectLst/>
                <a:latin typeface="ArialMT"/>
                <a:ea typeface="Aptos" panose="020B0004020202020204" pitchFamily="34" charset="0"/>
                <a:cs typeface="Aptos" panose="020B0004020202020204" pitchFamily="34" charset="0"/>
              </a:rPr>
              <a:t>“additional” resources </a:t>
            </a:r>
            <a:r>
              <a:rPr lang="en-US" sz="1600" b="1" i="1" kern="100" dirty="0">
                <a:solidFill>
                  <a:schemeClr val="bg1"/>
                </a:solidFill>
                <a:effectLst/>
                <a:latin typeface="ArialMT"/>
                <a:ea typeface="Aptos" panose="020B0004020202020204" pitchFamily="34" charset="0"/>
                <a:cs typeface="Aptos" panose="020B0004020202020204" pitchFamily="34" charset="0"/>
              </a:rPr>
              <a:t>needed, at the time of the DRD1 proposal*</a:t>
            </a:r>
            <a:endParaRPr lang="en-US" sz="1600" b="1" i="1" kern="100" dirty="0">
              <a:solidFill>
                <a:schemeClr val="bg1"/>
              </a:solidFill>
              <a:effectLst/>
              <a:latin typeface="ArialMT"/>
              <a:ea typeface="Calibri" panose="020F0502020204030204" pitchFamily="34" charset="0"/>
              <a:cs typeface="Times New Roman" panose="02020603050405020304" pitchFamily="18" charset="0"/>
            </a:endParaRPr>
          </a:p>
        </p:txBody>
      </p:sp>
      <p:sp>
        <p:nvSpPr>
          <p:cNvPr id="19" name="TextBox 10">
            <a:extLst>
              <a:ext uri="{FF2B5EF4-FFF2-40B4-BE49-F238E27FC236}">
                <a16:creationId xmlns:a16="http://schemas.microsoft.com/office/drawing/2014/main" id="{DC70F6A8-588C-4ED4-B4E2-B6BCE64D5670}"/>
              </a:ext>
            </a:extLst>
          </p:cNvPr>
          <p:cNvSpPr txBox="1"/>
          <p:nvPr/>
        </p:nvSpPr>
        <p:spPr>
          <a:xfrm>
            <a:off x="782643" y="6367370"/>
            <a:ext cx="7458983" cy="351378"/>
          </a:xfrm>
          <a:prstGeom prst="rect">
            <a:avLst/>
          </a:prstGeom>
          <a:noFill/>
        </p:spPr>
        <p:txBody>
          <a:bodyPr wrap="square">
            <a:spAutoFit/>
          </a:bodyPr>
          <a:lstStyle/>
          <a:p>
            <a:pPr marL="0" marR="0" algn="ctr">
              <a:lnSpc>
                <a:spcPct val="115000"/>
              </a:lnSpc>
              <a:spcAft>
                <a:spcPts val="800"/>
              </a:spcAft>
              <a:buNone/>
            </a:pPr>
            <a:r>
              <a:rPr lang="en-US" sz="1600" b="1" i="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Information based on original DRD1 proposal submitted in 2023</a:t>
            </a:r>
          </a:p>
        </p:txBody>
      </p:sp>
    </p:spTree>
    <p:extLst>
      <p:ext uri="{BB962C8B-B14F-4D97-AF65-F5344CB8AC3E}">
        <p14:creationId xmlns:p14="http://schemas.microsoft.com/office/powerpoint/2010/main" val="1101795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1637343-2FF9-4142-BE8E-BD0D691569DC}"/>
              </a:ext>
            </a:extLst>
          </p:cNvPr>
          <p:cNvPicPr>
            <a:picLocks noChangeAspect="1"/>
          </p:cNvPicPr>
          <p:nvPr/>
        </p:nvPicPr>
        <p:blipFill>
          <a:blip r:embed="rId2"/>
          <a:stretch>
            <a:fillRect/>
          </a:stretch>
        </p:blipFill>
        <p:spPr>
          <a:xfrm>
            <a:off x="1" y="0"/>
            <a:ext cx="9144000" cy="6865085"/>
          </a:xfrm>
          <a:prstGeom prst="rect">
            <a:avLst/>
          </a:prstGeom>
        </p:spPr>
      </p:pic>
      <p:sp>
        <p:nvSpPr>
          <p:cNvPr id="3" name="Rectangle 1027">
            <a:extLst>
              <a:ext uri="{FF2B5EF4-FFF2-40B4-BE49-F238E27FC236}">
                <a16:creationId xmlns:a16="http://schemas.microsoft.com/office/drawing/2014/main" id="{711D585D-FE69-49B1-A1D6-927CF92E7D7F}"/>
              </a:ext>
            </a:extLst>
          </p:cNvPr>
          <p:cNvSpPr txBox="1">
            <a:spLocks noChangeArrowheads="1"/>
          </p:cNvSpPr>
          <p:nvPr/>
        </p:nvSpPr>
        <p:spPr bwMode="auto">
          <a:xfrm>
            <a:off x="107504" y="-65112"/>
            <a:ext cx="511256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DRD1: Summary of the WP Status</a:t>
            </a:r>
            <a:endParaRPr lang="en-GB" sz="2400" b="1" kern="0" dirty="0">
              <a:solidFill>
                <a:srgbClr val="336699"/>
              </a:solidFill>
              <a:effectLst>
                <a:outerShdw blurRad="38100" dist="38100" dir="2700000">
                  <a:srgbClr val="000000"/>
                </a:outerShdw>
              </a:effectLst>
              <a:latin typeface="ArialMT"/>
            </a:endParaRPr>
          </a:p>
        </p:txBody>
      </p:sp>
      <p:pic>
        <p:nvPicPr>
          <p:cNvPr id="4" name="Image 3">
            <a:extLst>
              <a:ext uri="{FF2B5EF4-FFF2-40B4-BE49-F238E27FC236}">
                <a16:creationId xmlns:a16="http://schemas.microsoft.com/office/drawing/2014/main" id="{DE418A97-53BB-4016-9F6D-2E4E1006E56C}"/>
              </a:ext>
            </a:extLst>
          </p:cNvPr>
          <p:cNvPicPr>
            <a:picLocks noChangeAspect="1"/>
          </p:cNvPicPr>
          <p:nvPr/>
        </p:nvPicPr>
        <p:blipFill>
          <a:blip r:embed="rId3"/>
          <a:stretch>
            <a:fillRect/>
          </a:stretch>
        </p:blipFill>
        <p:spPr>
          <a:xfrm>
            <a:off x="107504" y="2032936"/>
            <a:ext cx="8928992" cy="4739106"/>
          </a:xfrm>
          <a:prstGeom prst="rect">
            <a:avLst/>
          </a:prstGeom>
        </p:spPr>
      </p:pic>
      <p:pic>
        <p:nvPicPr>
          <p:cNvPr id="5" name="Image 4">
            <a:extLst>
              <a:ext uri="{FF2B5EF4-FFF2-40B4-BE49-F238E27FC236}">
                <a16:creationId xmlns:a16="http://schemas.microsoft.com/office/drawing/2014/main" id="{22D37615-03C1-4FE4-8AD9-7CCDDA062D39}"/>
              </a:ext>
            </a:extLst>
          </p:cNvPr>
          <p:cNvPicPr>
            <a:picLocks noChangeAspect="1"/>
          </p:cNvPicPr>
          <p:nvPr/>
        </p:nvPicPr>
        <p:blipFill>
          <a:blip r:embed="rId4"/>
          <a:stretch>
            <a:fillRect/>
          </a:stretch>
        </p:blipFill>
        <p:spPr>
          <a:xfrm>
            <a:off x="5328084" y="38427"/>
            <a:ext cx="3708412" cy="1950413"/>
          </a:xfrm>
          <a:prstGeom prst="rect">
            <a:avLst/>
          </a:prstGeom>
        </p:spPr>
      </p:pic>
      <p:sp>
        <p:nvSpPr>
          <p:cNvPr id="6" name="ZoneTexte 5">
            <a:extLst>
              <a:ext uri="{FF2B5EF4-FFF2-40B4-BE49-F238E27FC236}">
                <a16:creationId xmlns:a16="http://schemas.microsoft.com/office/drawing/2014/main" id="{C7D80A9A-AD34-4170-A54B-572E9CBC5516}"/>
              </a:ext>
            </a:extLst>
          </p:cNvPr>
          <p:cNvSpPr txBox="1"/>
          <p:nvPr/>
        </p:nvSpPr>
        <p:spPr>
          <a:xfrm>
            <a:off x="251520" y="548680"/>
            <a:ext cx="4752528" cy="1600438"/>
          </a:xfrm>
          <a:prstGeom prst="rect">
            <a:avLst/>
          </a:prstGeom>
          <a:noFill/>
        </p:spPr>
        <p:txBody>
          <a:bodyPr wrap="square">
            <a:spAutoFit/>
          </a:bodyPr>
          <a:lstStyle/>
          <a:p>
            <a:pPr marL="285750" indent="-285750">
              <a:buFont typeface="Wingdings" panose="05000000000000000000" pitchFamily="2" charset="2"/>
              <a:buChar char="ü"/>
            </a:pPr>
            <a:r>
              <a:rPr lang="en-US" sz="1400" b="1" i="1" dirty="0">
                <a:solidFill>
                  <a:srgbClr val="FFFF00"/>
                </a:solidFill>
                <a:latin typeface="ArialMT"/>
              </a:rPr>
              <a:t>The first-ever DRD1 Work Package Endorsement Procedure </a:t>
            </a:r>
            <a:r>
              <a:rPr lang="en-US" sz="1400" b="1" i="1" dirty="0">
                <a:solidFill>
                  <a:schemeClr val="bg1"/>
                </a:solidFill>
                <a:latin typeface="ArialMT"/>
              </a:rPr>
              <a:t>(requires approval by DRD1 CB and RB) has been </a:t>
            </a:r>
            <a:r>
              <a:rPr lang="en-US" sz="1400" b="1" i="1" dirty="0">
                <a:solidFill>
                  <a:srgbClr val="FFFF00"/>
                </a:solidFill>
                <a:latin typeface="ArialMT"/>
              </a:rPr>
              <a:t>initiated </a:t>
            </a:r>
          </a:p>
          <a:p>
            <a:pPr marL="285750" indent="-285750">
              <a:buFont typeface="Wingdings" panose="05000000000000000000" pitchFamily="2" charset="2"/>
              <a:buChar char="ü"/>
            </a:pPr>
            <a:endParaRPr lang="en-US" sz="1400" b="1" i="1" dirty="0">
              <a:solidFill>
                <a:srgbClr val="FFFF00"/>
              </a:solidFill>
              <a:latin typeface="ArialMT"/>
            </a:endParaRPr>
          </a:p>
          <a:p>
            <a:pPr marL="285750" indent="-285750">
              <a:buFont typeface="Wingdings" panose="05000000000000000000" pitchFamily="2" charset="2"/>
              <a:buChar char="ü"/>
            </a:pPr>
            <a:r>
              <a:rPr lang="en-US" sz="1400" b="1" i="1" dirty="0">
                <a:solidFill>
                  <a:schemeClr val="bg1"/>
                </a:solidFill>
                <a:latin typeface="ArialMT"/>
              </a:rPr>
              <a:t>Expect to have the first WP </a:t>
            </a:r>
            <a:r>
              <a:rPr lang="en-US" sz="1400" b="1" i="1" dirty="0">
                <a:solidFill>
                  <a:srgbClr val="FFFF00"/>
                </a:solidFill>
                <a:latin typeface="ArialMT"/>
              </a:rPr>
              <a:t>(WP4 on TPCs) approved </a:t>
            </a:r>
            <a:r>
              <a:rPr lang="en-US" sz="1400" b="1" i="1" dirty="0">
                <a:solidFill>
                  <a:schemeClr val="bg1"/>
                </a:solidFill>
                <a:latin typeface="ArialMT"/>
              </a:rPr>
              <a:t>by end of </a:t>
            </a:r>
            <a:r>
              <a:rPr lang="en-US" sz="1400" b="1" i="1" dirty="0">
                <a:solidFill>
                  <a:srgbClr val="FFFF00"/>
                </a:solidFill>
                <a:latin typeface="ArialMT"/>
              </a:rPr>
              <a:t>Sep. 2026</a:t>
            </a:r>
          </a:p>
          <a:p>
            <a:endParaRPr lang="en-US" sz="1400" b="1" i="1" dirty="0">
              <a:solidFill>
                <a:srgbClr val="0000CC"/>
              </a:solidFill>
              <a:latin typeface="ArialMT"/>
            </a:endParaRPr>
          </a:p>
        </p:txBody>
      </p:sp>
    </p:spTree>
    <p:extLst>
      <p:ext uri="{BB962C8B-B14F-4D97-AF65-F5344CB8AC3E}">
        <p14:creationId xmlns:p14="http://schemas.microsoft.com/office/powerpoint/2010/main" val="1448954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617239F-8CC7-42F5-B4C5-CD657C372EAD}"/>
              </a:ext>
            </a:extLst>
          </p:cNvPr>
          <p:cNvPicPr>
            <a:picLocks noChangeAspect="1"/>
          </p:cNvPicPr>
          <p:nvPr/>
        </p:nvPicPr>
        <p:blipFill>
          <a:blip r:embed="rId2"/>
          <a:stretch>
            <a:fillRect/>
          </a:stretch>
        </p:blipFill>
        <p:spPr>
          <a:xfrm>
            <a:off x="0" y="-34700"/>
            <a:ext cx="9144000" cy="6918529"/>
          </a:xfrm>
          <a:prstGeom prst="rect">
            <a:avLst/>
          </a:prstGeom>
        </p:spPr>
      </p:pic>
      <p:sp>
        <p:nvSpPr>
          <p:cNvPr id="3" name="Rectangle 1027">
            <a:extLst>
              <a:ext uri="{FF2B5EF4-FFF2-40B4-BE49-F238E27FC236}">
                <a16:creationId xmlns:a16="http://schemas.microsoft.com/office/drawing/2014/main" id="{DFCCCD68-FA67-4508-88A4-4C9C8C1AE4A2}"/>
              </a:ext>
            </a:extLst>
          </p:cNvPr>
          <p:cNvSpPr txBox="1">
            <a:spLocks noChangeArrowheads="1"/>
          </p:cNvSpPr>
          <p:nvPr/>
        </p:nvSpPr>
        <p:spPr bwMode="auto">
          <a:xfrm>
            <a:off x="691666" y="-65112"/>
            <a:ext cx="7760668"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Resistive Plate Chambers: Performance &amp; Trends </a:t>
            </a:r>
            <a:endParaRPr lang="en-GB" sz="2400" b="1" kern="0" dirty="0">
              <a:solidFill>
                <a:srgbClr val="336699"/>
              </a:solidFill>
              <a:effectLst>
                <a:outerShdw blurRad="38100" dist="38100" dir="2700000">
                  <a:srgbClr val="000000"/>
                </a:outerShdw>
              </a:effectLst>
              <a:latin typeface="ArialMT"/>
            </a:endParaRPr>
          </a:p>
        </p:txBody>
      </p:sp>
      <p:sp>
        <p:nvSpPr>
          <p:cNvPr id="4" name="ZoneTexte 3">
            <a:extLst>
              <a:ext uri="{FF2B5EF4-FFF2-40B4-BE49-F238E27FC236}">
                <a16:creationId xmlns:a16="http://schemas.microsoft.com/office/drawing/2014/main" id="{BC97DFC5-713B-441E-96C2-8189A078F7CC}"/>
              </a:ext>
            </a:extLst>
          </p:cNvPr>
          <p:cNvSpPr txBox="1"/>
          <p:nvPr/>
        </p:nvSpPr>
        <p:spPr>
          <a:xfrm>
            <a:off x="1893562" y="3794019"/>
            <a:ext cx="5173211" cy="369332"/>
          </a:xfrm>
          <a:prstGeom prst="rect">
            <a:avLst/>
          </a:prstGeom>
          <a:noFill/>
        </p:spPr>
        <p:txBody>
          <a:bodyPr wrap="none" rtlCol="0">
            <a:spAutoFit/>
          </a:bodyPr>
          <a:lstStyle/>
          <a:p>
            <a:r>
              <a:rPr lang="fr-FR" b="1" i="1" dirty="0">
                <a:solidFill>
                  <a:srgbClr val="FFFF00"/>
                </a:solidFill>
                <a:latin typeface="ArialMT"/>
              </a:rPr>
              <a:t>Multi-Gap </a:t>
            </a:r>
            <a:r>
              <a:rPr lang="fr-FR" b="1" i="1" dirty="0" err="1">
                <a:solidFill>
                  <a:srgbClr val="FFFF00"/>
                </a:solidFill>
                <a:latin typeface="ArialMT"/>
              </a:rPr>
              <a:t>Resistive</a:t>
            </a:r>
            <a:r>
              <a:rPr lang="fr-FR" b="1" i="1" dirty="0">
                <a:solidFill>
                  <a:srgbClr val="FFFF00"/>
                </a:solidFill>
                <a:latin typeface="ArialMT"/>
              </a:rPr>
              <a:t> Plate Chambers (MRPC): </a:t>
            </a:r>
          </a:p>
        </p:txBody>
      </p:sp>
      <p:pic>
        <p:nvPicPr>
          <p:cNvPr id="5" name="Image 4">
            <a:extLst>
              <a:ext uri="{FF2B5EF4-FFF2-40B4-BE49-F238E27FC236}">
                <a16:creationId xmlns:a16="http://schemas.microsoft.com/office/drawing/2014/main" id="{CAA2B0D1-184D-4FDF-933D-81C65284592A}"/>
              </a:ext>
            </a:extLst>
          </p:cNvPr>
          <p:cNvPicPr>
            <a:picLocks noChangeAspect="1"/>
          </p:cNvPicPr>
          <p:nvPr/>
        </p:nvPicPr>
        <p:blipFill>
          <a:blip r:embed="rId3"/>
          <a:stretch>
            <a:fillRect/>
          </a:stretch>
        </p:blipFill>
        <p:spPr>
          <a:xfrm>
            <a:off x="3475328" y="4837667"/>
            <a:ext cx="2878759" cy="1928147"/>
          </a:xfrm>
          <a:prstGeom prst="rect">
            <a:avLst/>
          </a:prstGeom>
        </p:spPr>
      </p:pic>
      <p:pic>
        <p:nvPicPr>
          <p:cNvPr id="6" name="Image 5">
            <a:extLst>
              <a:ext uri="{FF2B5EF4-FFF2-40B4-BE49-F238E27FC236}">
                <a16:creationId xmlns:a16="http://schemas.microsoft.com/office/drawing/2014/main" id="{EC794764-CB7A-4C59-9413-D99580CCF59A}"/>
              </a:ext>
            </a:extLst>
          </p:cNvPr>
          <p:cNvPicPr>
            <a:picLocks noChangeAspect="1"/>
          </p:cNvPicPr>
          <p:nvPr/>
        </p:nvPicPr>
        <p:blipFill>
          <a:blip r:embed="rId4"/>
          <a:stretch>
            <a:fillRect/>
          </a:stretch>
        </p:blipFill>
        <p:spPr>
          <a:xfrm>
            <a:off x="182416" y="4850410"/>
            <a:ext cx="3249423" cy="1919661"/>
          </a:xfrm>
          <a:prstGeom prst="rect">
            <a:avLst/>
          </a:prstGeom>
        </p:spPr>
      </p:pic>
      <p:sp>
        <p:nvSpPr>
          <p:cNvPr id="7" name="Rectangle 6">
            <a:extLst>
              <a:ext uri="{FF2B5EF4-FFF2-40B4-BE49-F238E27FC236}">
                <a16:creationId xmlns:a16="http://schemas.microsoft.com/office/drawing/2014/main" id="{1795C688-1284-4279-8474-FB58EC5D6E26}"/>
              </a:ext>
            </a:extLst>
          </p:cNvPr>
          <p:cNvSpPr/>
          <p:nvPr/>
        </p:nvSpPr>
        <p:spPr>
          <a:xfrm>
            <a:off x="214584" y="4099584"/>
            <a:ext cx="5653560" cy="738664"/>
          </a:xfrm>
          <a:prstGeom prst="rect">
            <a:avLst/>
          </a:prstGeom>
        </p:spPr>
        <p:txBody>
          <a:bodyPr wrap="square">
            <a:spAutoFit/>
          </a:bodyPr>
          <a:lstStyle/>
          <a:p>
            <a:pPr marL="285750" indent="-285750">
              <a:buFont typeface="Wingdings" panose="05000000000000000000" pitchFamily="2" charset="2"/>
              <a:buChar char="ü"/>
            </a:pPr>
            <a:r>
              <a:rPr lang="fr-FR" sz="1400" dirty="0">
                <a:solidFill>
                  <a:schemeClr val="bg1"/>
                </a:solidFill>
                <a:latin typeface="ArialMT"/>
                <a:ea typeface="Times New Roman" panose="02020603050405020304" pitchFamily="18" charset="0"/>
              </a:rPr>
              <a:t>ALICE TOF detector (160m</a:t>
            </a:r>
            <a:r>
              <a:rPr lang="fr-FR" sz="1400" baseline="30000" dirty="0">
                <a:solidFill>
                  <a:schemeClr val="bg1"/>
                </a:solidFill>
                <a:latin typeface="ArialMT"/>
                <a:ea typeface="Times New Roman" panose="02020603050405020304" pitchFamily="18" charset="0"/>
              </a:rPr>
              <a:t>2</a:t>
            </a:r>
            <a:r>
              <a:rPr lang="fr-FR" sz="1400" dirty="0">
                <a:solidFill>
                  <a:schemeClr val="bg1"/>
                </a:solidFill>
                <a:latin typeface="ArialMT"/>
                <a:ea typeface="Times New Roman" panose="02020603050405020304" pitchFamily="18" charset="0"/>
              </a:rPr>
              <a:t>) </a:t>
            </a:r>
            <a:r>
              <a:rPr lang="fr-FR" sz="1400" dirty="0" err="1">
                <a:solidFill>
                  <a:srgbClr val="FFFF00"/>
                </a:solidFill>
                <a:latin typeface="ArialMT"/>
                <a:ea typeface="Times New Roman" panose="02020603050405020304" pitchFamily="18" charset="0"/>
              </a:rPr>
              <a:t>achieved</a:t>
            </a:r>
            <a:r>
              <a:rPr lang="fr-FR" sz="1400" dirty="0">
                <a:solidFill>
                  <a:srgbClr val="FFFF00"/>
                </a:solidFill>
                <a:latin typeface="ArialMT"/>
                <a:ea typeface="Times New Roman" panose="02020603050405020304" pitchFamily="18" charset="0"/>
              </a:rPr>
              <a:t> time </a:t>
            </a:r>
            <a:r>
              <a:rPr lang="fr-FR" sz="1400" dirty="0" err="1">
                <a:solidFill>
                  <a:srgbClr val="FFFF00"/>
                </a:solidFill>
                <a:latin typeface="ArialMT"/>
                <a:ea typeface="Times New Roman" panose="02020603050405020304" pitchFamily="18" charset="0"/>
              </a:rPr>
              <a:t>res</a:t>
            </a:r>
            <a:r>
              <a:rPr lang="fr-FR" sz="1400" dirty="0">
                <a:solidFill>
                  <a:srgbClr val="FFFF00"/>
                </a:solidFill>
                <a:latin typeface="ArialMT"/>
                <a:ea typeface="Times New Roman" panose="02020603050405020304" pitchFamily="18" charset="0"/>
              </a:rPr>
              <a:t>. ~ 60 </a:t>
            </a:r>
            <a:r>
              <a:rPr lang="fr-FR" sz="1400" dirty="0" err="1">
                <a:solidFill>
                  <a:srgbClr val="FFFF00"/>
                </a:solidFill>
                <a:latin typeface="ArialMT"/>
                <a:ea typeface="Times New Roman" panose="02020603050405020304" pitchFamily="18" charset="0"/>
              </a:rPr>
              <a:t>ps</a:t>
            </a:r>
            <a:endParaRPr lang="fr-FR" sz="1400" dirty="0">
              <a:solidFill>
                <a:srgbClr val="FFFF00"/>
              </a:solidFill>
              <a:latin typeface="ArialMT"/>
              <a:ea typeface="Times New Roman" panose="02020603050405020304" pitchFamily="18" charset="0"/>
            </a:endParaRPr>
          </a:p>
          <a:p>
            <a:pPr marL="285750" indent="-285750">
              <a:buFont typeface="Wingdings" panose="05000000000000000000" pitchFamily="2" charset="2"/>
              <a:buChar char="ü"/>
            </a:pPr>
            <a:r>
              <a:rPr lang="fr-FR" sz="1400" dirty="0">
                <a:solidFill>
                  <a:schemeClr val="bg1"/>
                </a:solidFill>
                <a:latin typeface="ArialMT"/>
                <a:ea typeface="Times New Roman" panose="02020603050405020304" pitchFamily="18" charset="0"/>
              </a:rPr>
              <a:t>New </a:t>
            </a:r>
            <a:r>
              <a:rPr lang="fr-FR" sz="1400" dirty="0" err="1">
                <a:solidFill>
                  <a:schemeClr val="bg1"/>
                </a:solidFill>
                <a:latin typeface="ArialMT"/>
                <a:ea typeface="Times New Roman" panose="02020603050405020304" pitchFamily="18" charset="0"/>
              </a:rPr>
              <a:t>studies</a:t>
            </a:r>
            <a:r>
              <a:rPr lang="fr-FR" sz="1400" dirty="0">
                <a:solidFill>
                  <a:schemeClr val="bg1"/>
                </a:solidFill>
                <a:latin typeface="ArialMT"/>
                <a:ea typeface="Times New Roman" panose="02020603050405020304" pitchFamily="18" charset="0"/>
              </a:rPr>
              <a:t> </a:t>
            </a:r>
            <a:r>
              <a:rPr lang="fr-FR" sz="1400" dirty="0" err="1">
                <a:solidFill>
                  <a:schemeClr val="bg1"/>
                </a:solidFill>
                <a:latin typeface="ArialMT"/>
                <a:ea typeface="Times New Roman" panose="02020603050405020304" pitchFamily="18" charset="0"/>
              </a:rPr>
              <a:t>with</a:t>
            </a:r>
            <a:r>
              <a:rPr lang="fr-FR" sz="1400" dirty="0">
                <a:solidFill>
                  <a:schemeClr val="bg1"/>
                </a:solidFill>
                <a:latin typeface="ArialMT"/>
                <a:ea typeface="Times New Roman" panose="02020603050405020304" pitchFamily="18" charset="0"/>
              </a:rPr>
              <a:t> MRPC </a:t>
            </a:r>
            <a:r>
              <a:rPr lang="ru-RU" sz="1400" dirty="0">
                <a:solidFill>
                  <a:schemeClr val="bg1"/>
                </a:solidFill>
                <a:latin typeface="ArialMT"/>
                <a:ea typeface="Times New Roman" panose="02020603050405020304" pitchFamily="18" charset="0"/>
              </a:rPr>
              <a:t>with 20 gas gaps using a low-resistivity</a:t>
            </a:r>
            <a:r>
              <a:rPr lang="fr-FR" sz="1400" dirty="0">
                <a:solidFill>
                  <a:schemeClr val="bg1"/>
                </a:solidFill>
                <a:latin typeface="ArialMT"/>
                <a:ea typeface="Times New Roman" panose="02020603050405020304" pitchFamily="18" charset="0"/>
              </a:rPr>
              <a:t> </a:t>
            </a:r>
            <a:br>
              <a:rPr lang="fr-FR" sz="1400" dirty="0">
                <a:solidFill>
                  <a:schemeClr val="bg1"/>
                </a:solidFill>
                <a:latin typeface="ArialMT"/>
                <a:ea typeface="Times New Roman" panose="02020603050405020304" pitchFamily="18" charset="0"/>
              </a:rPr>
            </a:br>
            <a:r>
              <a:rPr lang="ru-RU" sz="1400" dirty="0">
                <a:solidFill>
                  <a:schemeClr val="bg1"/>
                </a:solidFill>
                <a:latin typeface="ArialMT"/>
                <a:ea typeface="Times New Roman" panose="02020603050405020304" pitchFamily="18" charset="0"/>
              </a:rPr>
              <a:t>400 μm-thick glass</a:t>
            </a:r>
            <a:r>
              <a:rPr lang="fr-FR" sz="1400" dirty="0">
                <a:solidFill>
                  <a:schemeClr val="bg1"/>
                </a:solidFill>
                <a:latin typeface="ArialMT"/>
                <a:ea typeface="Times New Roman" panose="02020603050405020304" pitchFamily="18" charset="0"/>
              </a:rPr>
              <a:t> </a:t>
            </a:r>
            <a:r>
              <a:rPr lang="fr-FR" sz="1400" dirty="0">
                <a:solidFill>
                  <a:schemeClr val="bg1"/>
                </a:solidFill>
                <a:latin typeface="ArialMT"/>
                <a:ea typeface="Times New Roman" panose="02020603050405020304" pitchFamily="18" charset="0"/>
                <a:sym typeface="Wingdings" panose="05000000000000000000" pitchFamily="2" charset="2"/>
              </a:rPr>
              <a:t> </a:t>
            </a:r>
            <a:r>
              <a:rPr lang="fr-FR" sz="1400" dirty="0">
                <a:solidFill>
                  <a:srgbClr val="FFFF00"/>
                </a:solidFill>
                <a:latin typeface="ArialMT"/>
                <a:ea typeface="Times New Roman" panose="02020603050405020304" pitchFamily="18" charset="0"/>
                <a:sym typeface="Wingdings" panose="05000000000000000000" pitchFamily="2" charset="2"/>
              </a:rPr>
              <a:t>down to 20 </a:t>
            </a:r>
            <a:r>
              <a:rPr lang="fr-FR" sz="1400" dirty="0" err="1">
                <a:solidFill>
                  <a:srgbClr val="FFFF00"/>
                </a:solidFill>
                <a:latin typeface="ArialMT"/>
                <a:ea typeface="Times New Roman" panose="02020603050405020304" pitchFamily="18" charset="0"/>
                <a:sym typeface="Wingdings" panose="05000000000000000000" pitchFamily="2" charset="2"/>
              </a:rPr>
              <a:t>ps</a:t>
            </a:r>
            <a:r>
              <a:rPr lang="fr-FR" sz="1400" dirty="0">
                <a:solidFill>
                  <a:srgbClr val="FFFF00"/>
                </a:solidFill>
                <a:latin typeface="ArialMT"/>
                <a:ea typeface="Times New Roman" panose="02020603050405020304" pitchFamily="18" charset="0"/>
                <a:sym typeface="Wingdings" panose="05000000000000000000" pitchFamily="2" charset="2"/>
              </a:rPr>
              <a:t> time </a:t>
            </a:r>
            <a:r>
              <a:rPr lang="fr-FR" sz="1400" dirty="0" err="1">
                <a:solidFill>
                  <a:srgbClr val="FFFF00"/>
                </a:solidFill>
                <a:latin typeface="ArialMT"/>
                <a:ea typeface="Times New Roman" panose="02020603050405020304" pitchFamily="18" charset="0"/>
                <a:sym typeface="Wingdings" panose="05000000000000000000" pitchFamily="2" charset="2"/>
              </a:rPr>
              <a:t>resolution</a:t>
            </a:r>
            <a:endParaRPr lang="fr-FR" sz="1400" dirty="0">
              <a:solidFill>
                <a:srgbClr val="FFFF00"/>
              </a:solidFill>
              <a:latin typeface="ArialMT"/>
            </a:endParaRPr>
          </a:p>
        </p:txBody>
      </p:sp>
      <p:pic>
        <p:nvPicPr>
          <p:cNvPr id="8" name="Picture 7">
            <a:extLst>
              <a:ext uri="{FF2B5EF4-FFF2-40B4-BE49-F238E27FC236}">
                <a16:creationId xmlns:a16="http://schemas.microsoft.com/office/drawing/2014/main" id="{BB3905EF-86D2-49B0-A67B-1EE5E16D5D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7157" y="4388123"/>
            <a:ext cx="3240362" cy="2425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cteur droit avec flèche 8">
            <a:extLst>
              <a:ext uri="{FF2B5EF4-FFF2-40B4-BE49-F238E27FC236}">
                <a16:creationId xmlns:a16="http://schemas.microsoft.com/office/drawing/2014/main" id="{B28DB4A2-9907-4839-BD99-0DAE6E1D91D4}"/>
              </a:ext>
            </a:extLst>
          </p:cNvPr>
          <p:cNvCxnSpPr/>
          <p:nvPr/>
        </p:nvCxnSpPr>
        <p:spPr>
          <a:xfrm>
            <a:off x="5292080" y="4278723"/>
            <a:ext cx="576064" cy="8005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5FA29446-73B1-45C4-8C7A-19C55E9C0C0B}"/>
              </a:ext>
            </a:extLst>
          </p:cNvPr>
          <p:cNvPicPr>
            <a:picLocks noChangeAspect="1"/>
          </p:cNvPicPr>
          <p:nvPr/>
        </p:nvPicPr>
        <p:blipFill>
          <a:blip r:embed="rId6"/>
          <a:stretch>
            <a:fillRect/>
          </a:stretch>
        </p:blipFill>
        <p:spPr>
          <a:xfrm>
            <a:off x="5211046" y="595716"/>
            <a:ext cx="3711455" cy="3211565"/>
          </a:xfrm>
          <a:prstGeom prst="rect">
            <a:avLst/>
          </a:prstGeom>
        </p:spPr>
      </p:pic>
      <p:pic>
        <p:nvPicPr>
          <p:cNvPr id="11" name="Image 10">
            <a:extLst>
              <a:ext uri="{FF2B5EF4-FFF2-40B4-BE49-F238E27FC236}">
                <a16:creationId xmlns:a16="http://schemas.microsoft.com/office/drawing/2014/main" id="{9B717FAE-9E05-4799-AFAA-0566C70BBAF1}"/>
              </a:ext>
            </a:extLst>
          </p:cNvPr>
          <p:cNvPicPr>
            <a:picLocks noChangeAspect="1"/>
          </p:cNvPicPr>
          <p:nvPr/>
        </p:nvPicPr>
        <p:blipFill>
          <a:blip r:embed="rId7"/>
          <a:stretch>
            <a:fillRect/>
          </a:stretch>
        </p:blipFill>
        <p:spPr>
          <a:xfrm>
            <a:off x="2015615" y="595717"/>
            <a:ext cx="3132449" cy="867775"/>
          </a:xfrm>
          <a:prstGeom prst="rect">
            <a:avLst/>
          </a:prstGeom>
        </p:spPr>
      </p:pic>
      <p:sp>
        <p:nvSpPr>
          <p:cNvPr id="12" name="ZoneTexte 11">
            <a:extLst>
              <a:ext uri="{FF2B5EF4-FFF2-40B4-BE49-F238E27FC236}">
                <a16:creationId xmlns:a16="http://schemas.microsoft.com/office/drawing/2014/main" id="{C3F7BEFC-3EAE-47FB-8459-3E763162BFAE}"/>
              </a:ext>
            </a:extLst>
          </p:cNvPr>
          <p:cNvSpPr txBox="1"/>
          <p:nvPr/>
        </p:nvSpPr>
        <p:spPr>
          <a:xfrm>
            <a:off x="-39013" y="593854"/>
            <a:ext cx="2064769" cy="830997"/>
          </a:xfrm>
          <a:prstGeom prst="rect">
            <a:avLst/>
          </a:prstGeom>
          <a:noFill/>
        </p:spPr>
        <p:txBody>
          <a:bodyPr wrap="square" rtlCol="0">
            <a:spAutoFit/>
          </a:bodyPr>
          <a:lstStyle/>
          <a:p>
            <a:pPr algn="ctr"/>
            <a:r>
              <a:rPr lang="fr-FR" sz="1600" dirty="0">
                <a:solidFill>
                  <a:schemeClr val="bg1"/>
                </a:solidFill>
                <a:latin typeface="ArialMT"/>
              </a:rPr>
              <a:t>Trigger and BX </a:t>
            </a:r>
            <a:r>
              <a:rPr lang="fr-FR" sz="1600" dirty="0" err="1">
                <a:solidFill>
                  <a:schemeClr val="bg1"/>
                </a:solidFill>
                <a:latin typeface="ArialMT"/>
              </a:rPr>
              <a:t>tagging</a:t>
            </a:r>
            <a:r>
              <a:rPr lang="fr-FR" sz="1600" dirty="0">
                <a:solidFill>
                  <a:schemeClr val="bg1"/>
                </a:solidFill>
                <a:latin typeface="ArialMT"/>
              </a:rPr>
              <a:t> at </a:t>
            </a:r>
            <a:br>
              <a:rPr lang="fr-FR" sz="1600" dirty="0">
                <a:solidFill>
                  <a:schemeClr val="bg1"/>
                </a:solidFill>
                <a:latin typeface="ArialMT"/>
              </a:rPr>
            </a:br>
            <a:r>
              <a:rPr lang="fr-FR" sz="1600" dirty="0">
                <a:solidFill>
                  <a:schemeClr val="bg1"/>
                </a:solidFill>
                <a:latin typeface="ArialMT"/>
              </a:rPr>
              <a:t>LHC / HL-LHC:</a:t>
            </a:r>
          </a:p>
        </p:txBody>
      </p:sp>
      <p:sp>
        <p:nvSpPr>
          <p:cNvPr id="13" name="TextBox 20">
            <a:extLst>
              <a:ext uri="{FF2B5EF4-FFF2-40B4-BE49-F238E27FC236}">
                <a16:creationId xmlns:a16="http://schemas.microsoft.com/office/drawing/2014/main" id="{E870409C-F747-42BF-916F-6BFC1A29193C}"/>
              </a:ext>
            </a:extLst>
          </p:cNvPr>
          <p:cNvSpPr txBox="1"/>
          <p:nvPr/>
        </p:nvSpPr>
        <p:spPr>
          <a:xfrm>
            <a:off x="107504" y="1624151"/>
            <a:ext cx="4914785" cy="2092881"/>
          </a:xfrm>
          <a:prstGeom prst="rect">
            <a:avLst/>
          </a:prstGeom>
          <a:solidFill>
            <a:srgbClr val="006600"/>
          </a:solidFill>
        </p:spPr>
        <p:txBody>
          <a:bodyPr wrap="square" rtlCol="0">
            <a:spAutoFit/>
          </a:bodyPr>
          <a:lstStyle/>
          <a:p>
            <a:pPr algn="ctr"/>
            <a:r>
              <a:rPr lang="en-US" sz="1300" b="1" i="1" dirty="0">
                <a:solidFill>
                  <a:srgbClr val="FFFF00"/>
                </a:solidFill>
                <a:latin typeface="Arial" panose="020B0604020202020204" pitchFamily="34" charset="0"/>
                <a:cs typeface="Arial" panose="020B0604020202020204" pitchFamily="34" charset="0"/>
              </a:rPr>
              <a:t>RPC Future R&amp;D Challenges:</a:t>
            </a:r>
          </a:p>
          <a:p>
            <a:pPr algn="ctr"/>
            <a:endParaRPr lang="en-US" sz="1300" b="1" i="1" dirty="0">
              <a:solidFill>
                <a:srgbClr val="FFFF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Will 10 kHz/cm2 be reachable and sustainably for  10-20 years of future collider operation? </a:t>
            </a:r>
          </a:p>
          <a:p>
            <a:pPr marL="285750" indent="-285750">
              <a:buFont typeface="Arial" panose="020B0604020202020204" pitchFamily="34" charset="0"/>
              <a:buChar char="•"/>
            </a:pPr>
            <a:endParaRPr lang="en-US" sz="13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What will be the trigger and aging performance with eco-friendly mixtures ?</a:t>
            </a:r>
          </a:p>
          <a:p>
            <a:pPr marL="285750" indent="-285750">
              <a:buFont typeface="Arial" panose="020B0604020202020204" pitchFamily="34" charset="0"/>
              <a:buChar char="•"/>
            </a:pPr>
            <a:endParaRPr lang="en-US" sz="1300" b="1" i="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300" b="1" i="1" dirty="0">
                <a:solidFill>
                  <a:schemeClr val="bg1"/>
                </a:solidFill>
                <a:latin typeface="Arial" panose="020B0604020202020204" pitchFamily="34" charset="0"/>
                <a:cs typeface="Arial" panose="020B0604020202020204" pitchFamily="34" charset="0"/>
              </a:rPr>
              <a:t>MRPC challenges to produce large-areas of low resistivity glass</a:t>
            </a:r>
          </a:p>
        </p:txBody>
      </p:sp>
    </p:spTree>
    <p:extLst>
      <p:ext uri="{BB962C8B-B14F-4D97-AF65-F5344CB8AC3E}">
        <p14:creationId xmlns:p14="http://schemas.microsoft.com/office/powerpoint/2010/main" val="911011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B0F3213-46B6-479D-BFAC-CF23A3649AA5}"/>
              </a:ext>
            </a:extLst>
          </p:cNvPr>
          <p:cNvPicPr>
            <a:picLocks noChangeAspect="1"/>
          </p:cNvPicPr>
          <p:nvPr/>
        </p:nvPicPr>
        <p:blipFill>
          <a:blip r:embed="rId2"/>
          <a:stretch>
            <a:fillRect/>
          </a:stretch>
        </p:blipFill>
        <p:spPr>
          <a:xfrm>
            <a:off x="-16042" y="-20241"/>
            <a:ext cx="9196554" cy="6878241"/>
          </a:xfrm>
          <a:prstGeom prst="rect">
            <a:avLst/>
          </a:prstGeom>
        </p:spPr>
      </p:pic>
      <p:graphicFrame>
        <p:nvGraphicFramePr>
          <p:cNvPr id="3" name="Tableau 2">
            <a:extLst>
              <a:ext uri="{FF2B5EF4-FFF2-40B4-BE49-F238E27FC236}">
                <a16:creationId xmlns:a16="http://schemas.microsoft.com/office/drawing/2014/main" id="{01B08E1E-4DDF-45B3-83D6-85392B9FB12B}"/>
              </a:ext>
            </a:extLst>
          </p:cNvPr>
          <p:cNvGraphicFramePr>
            <a:graphicFrameLocks noGrp="1"/>
          </p:cNvGraphicFramePr>
          <p:nvPr>
            <p:extLst>
              <p:ext uri="{D42A27DB-BD31-4B8C-83A1-F6EECF244321}">
                <p14:modId xmlns:p14="http://schemas.microsoft.com/office/powerpoint/2010/main" val="1801687718"/>
              </p:ext>
            </p:extLst>
          </p:nvPr>
        </p:nvGraphicFramePr>
        <p:xfrm>
          <a:off x="0" y="548681"/>
          <a:ext cx="9108504" cy="4010787"/>
        </p:xfrm>
        <a:graphic>
          <a:graphicData uri="http://schemas.openxmlformats.org/drawingml/2006/table">
            <a:tbl>
              <a:tblPr firstRow="1" bandRow="1">
                <a:tableStyleId>{5C22544A-7EE6-4342-B048-85BDC9FD1C3A}</a:tableStyleId>
              </a:tblPr>
              <a:tblGrid>
                <a:gridCol w="1518084">
                  <a:extLst>
                    <a:ext uri="{9D8B030D-6E8A-4147-A177-3AD203B41FA5}">
                      <a16:colId xmlns:a16="http://schemas.microsoft.com/office/drawing/2014/main" val="20000"/>
                    </a:ext>
                  </a:extLst>
                </a:gridCol>
                <a:gridCol w="1462444">
                  <a:extLst>
                    <a:ext uri="{9D8B030D-6E8A-4147-A177-3AD203B41FA5}">
                      <a16:colId xmlns:a16="http://schemas.microsoft.com/office/drawing/2014/main" val="20001"/>
                    </a:ext>
                  </a:extLst>
                </a:gridCol>
                <a:gridCol w="1417055">
                  <a:extLst>
                    <a:ext uri="{9D8B030D-6E8A-4147-A177-3AD203B41FA5}">
                      <a16:colId xmlns:a16="http://schemas.microsoft.com/office/drawing/2014/main" val="20002"/>
                    </a:ext>
                  </a:extLst>
                </a:gridCol>
                <a:gridCol w="1453916">
                  <a:extLst>
                    <a:ext uri="{9D8B030D-6E8A-4147-A177-3AD203B41FA5}">
                      <a16:colId xmlns:a16="http://schemas.microsoft.com/office/drawing/2014/main" val="20003"/>
                    </a:ext>
                  </a:extLst>
                </a:gridCol>
                <a:gridCol w="1783565">
                  <a:extLst>
                    <a:ext uri="{9D8B030D-6E8A-4147-A177-3AD203B41FA5}">
                      <a16:colId xmlns:a16="http://schemas.microsoft.com/office/drawing/2014/main" val="20004"/>
                    </a:ext>
                  </a:extLst>
                </a:gridCol>
                <a:gridCol w="1473440">
                  <a:extLst>
                    <a:ext uri="{9D8B030D-6E8A-4147-A177-3AD203B41FA5}">
                      <a16:colId xmlns:a16="http://schemas.microsoft.com/office/drawing/2014/main" val="20005"/>
                    </a:ext>
                  </a:extLst>
                </a:gridCol>
              </a:tblGrid>
              <a:tr h="722337">
                <a:tc>
                  <a:txBody>
                    <a:bodyPr/>
                    <a:lstStyle/>
                    <a:p>
                      <a:r>
                        <a:rPr lang="en-US" sz="1400" dirty="0">
                          <a:latin typeface="ArialMT"/>
                        </a:rPr>
                        <a:t>Experiment /</a:t>
                      </a:r>
                    </a:p>
                    <a:p>
                      <a:r>
                        <a:rPr lang="en-US" sz="1400" dirty="0">
                          <a:latin typeface="ArialMT"/>
                        </a:rPr>
                        <a:t>Timescale</a:t>
                      </a:r>
                      <a:endParaRPr lang="fr-FR" sz="1400" dirty="0">
                        <a:latin typeface="ArialMT"/>
                      </a:endParaRPr>
                    </a:p>
                  </a:txBody>
                  <a:tcPr/>
                </a:tc>
                <a:tc>
                  <a:txBody>
                    <a:bodyPr/>
                    <a:lstStyle/>
                    <a:p>
                      <a:r>
                        <a:rPr lang="en-US" sz="1400" dirty="0">
                          <a:latin typeface="ArialMT"/>
                        </a:rPr>
                        <a:t>Application</a:t>
                      </a:r>
                    </a:p>
                    <a:p>
                      <a:r>
                        <a:rPr lang="en-US" sz="1400" dirty="0">
                          <a:latin typeface="ArialMT"/>
                        </a:rPr>
                        <a:t>Domain </a:t>
                      </a:r>
                      <a:endParaRPr lang="fr-FR" sz="1400" dirty="0">
                        <a:latin typeface="ArialMT"/>
                      </a:endParaRPr>
                    </a:p>
                  </a:txBody>
                  <a:tcPr/>
                </a:tc>
                <a:tc>
                  <a:txBody>
                    <a:bodyPr/>
                    <a:lstStyle/>
                    <a:p>
                      <a:r>
                        <a:rPr lang="en-US" sz="1400" dirty="0">
                          <a:latin typeface="ArialMT"/>
                        </a:rPr>
                        <a:t>MPGD </a:t>
                      </a:r>
                    </a:p>
                    <a:p>
                      <a:r>
                        <a:rPr lang="en-US" sz="1400" dirty="0">
                          <a:latin typeface="ArialMT"/>
                        </a:rPr>
                        <a:t>Technology</a:t>
                      </a:r>
                      <a:endParaRPr lang="fr-FR" sz="1400" dirty="0">
                        <a:latin typeface="ArialMT"/>
                      </a:endParaRPr>
                    </a:p>
                  </a:txBody>
                  <a:tcPr/>
                </a:tc>
                <a:tc>
                  <a:txBody>
                    <a:bodyPr/>
                    <a:lstStyle/>
                    <a:p>
                      <a:r>
                        <a:rPr lang="en-US" sz="1400" dirty="0">
                          <a:latin typeface="ArialMT"/>
                        </a:rPr>
                        <a:t>Total detector size /</a:t>
                      </a:r>
                      <a:r>
                        <a:rPr lang="en-US" sz="1400" baseline="0" dirty="0">
                          <a:latin typeface="ArialMT"/>
                        </a:rPr>
                        <a:t> S</a:t>
                      </a:r>
                      <a:r>
                        <a:rPr lang="en-US" sz="1400" dirty="0">
                          <a:latin typeface="ArialMT"/>
                        </a:rPr>
                        <a:t>ingle module</a:t>
                      </a:r>
                      <a:r>
                        <a:rPr lang="en-US" sz="1400" baseline="0" dirty="0">
                          <a:latin typeface="ArialMT"/>
                        </a:rPr>
                        <a:t> size</a:t>
                      </a:r>
                      <a:endParaRPr lang="fr-FR" sz="1400" dirty="0">
                        <a:latin typeface="ArialMT"/>
                      </a:endParaRPr>
                    </a:p>
                  </a:txBody>
                  <a:tcPr/>
                </a:tc>
                <a:tc>
                  <a:txBody>
                    <a:bodyPr/>
                    <a:lstStyle/>
                    <a:p>
                      <a:r>
                        <a:rPr lang="en-US" sz="1400" dirty="0">
                          <a:latin typeface="ArialMT"/>
                        </a:rPr>
                        <a:t>Operation</a:t>
                      </a:r>
                      <a:r>
                        <a:rPr lang="en-US" sz="1400" baseline="0" dirty="0">
                          <a:latin typeface="ArialMT"/>
                        </a:rPr>
                        <a:t> Characteristics /</a:t>
                      </a:r>
                    </a:p>
                    <a:p>
                      <a:r>
                        <a:rPr lang="en-US" sz="1400" baseline="0" dirty="0">
                          <a:latin typeface="ArialMT"/>
                        </a:rPr>
                        <a:t>Performance</a:t>
                      </a:r>
                      <a:endParaRPr lang="fr-FR" sz="1400" dirty="0">
                        <a:latin typeface="ArialMT"/>
                      </a:endParaRPr>
                    </a:p>
                  </a:txBody>
                  <a:tcPr/>
                </a:tc>
                <a:tc>
                  <a:txBody>
                    <a:bodyPr/>
                    <a:lstStyle/>
                    <a:p>
                      <a:r>
                        <a:rPr lang="en-US" sz="1400" dirty="0">
                          <a:latin typeface="ArialMT"/>
                        </a:rPr>
                        <a:t>Special Requirements /</a:t>
                      </a:r>
                      <a:br>
                        <a:rPr lang="en-US" sz="1400" dirty="0">
                          <a:latin typeface="ArialMT"/>
                        </a:rPr>
                      </a:br>
                      <a:r>
                        <a:rPr lang="en-US" sz="1400" dirty="0">
                          <a:latin typeface="ArialMT"/>
                        </a:rPr>
                        <a:t>Remarks</a:t>
                      </a:r>
                      <a:endParaRPr lang="fr-FR" sz="1400" dirty="0">
                        <a:latin typeface="ArialMT"/>
                      </a:endParaRPr>
                    </a:p>
                  </a:txBody>
                  <a:tcPr/>
                </a:tc>
                <a:extLst>
                  <a:ext uri="{0D108BD9-81ED-4DB2-BD59-A6C34878D82A}">
                    <a16:rowId xmlns:a16="http://schemas.microsoft.com/office/drawing/2014/main" val="10000"/>
                  </a:ext>
                </a:extLst>
              </a:tr>
              <a:tr h="1002619">
                <a:tc>
                  <a:txBody>
                    <a:bodyPr/>
                    <a:lstStyle/>
                    <a:p>
                      <a:pPr algn="ctr">
                        <a:lnSpc>
                          <a:spcPct val="115000"/>
                        </a:lnSpc>
                        <a:spcAft>
                          <a:spcPts val="1000"/>
                        </a:spcAft>
                      </a:pPr>
                      <a:r>
                        <a:rPr lang="en-US" sz="1100" dirty="0">
                          <a:solidFill>
                            <a:srgbClr val="FF0000"/>
                          </a:solidFill>
                          <a:effectLst/>
                          <a:latin typeface="ArialMT"/>
                          <a:ea typeface="Times New Roman" panose="02020603050405020304" pitchFamily="18" charset="0"/>
                          <a:cs typeface="Arial" panose="020B0604020202020204" pitchFamily="34" charset="0"/>
                        </a:rPr>
                        <a:t>COMPASS</a:t>
                      </a:r>
                      <a:br>
                        <a:rPr lang="en-US" sz="1100" dirty="0">
                          <a:solidFill>
                            <a:srgbClr val="FF0000"/>
                          </a:solidFill>
                          <a:effectLst/>
                          <a:latin typeface="ArialMT"/>
                          <a:ea typeface="Times New Roman" panose="02020603050405020304" pitchFamily="18" charset="0"/>
                          <a:cs typeface="Arial" panose="020B0604020202020204" pitchFamily="34" charset="0"/>
                        </a:rPr>
                      </a:br>
                      <a:r>
                        <a:rPr lang="en-US" sz="1100" dirty="0">
                          <a:solidFill>
                            <a:srgbClr val="0000CC"/>
                          </a:solidFill>
                          <a:effectLst/>
                          <a:latin typeface="ArialMT"/>
                          <a:ea typeface="Times New Roman" panose="02020603050405020304" pitchFamily="18" charset="0"/>
                          <a:cs typeface="Arial" panose="020B0604020202020204" pitchFamily="34" charset="0"/>
                        </a:rPr>
                        <a:t>TRACKING</a:t>
                      </a:r>
                      <a:br>
                        <a:rPr lang="en-US" sz="1100" dirty="0">
                          <a:solidFill>
                            <a:srgbClr val="0000CC"/>
                          </a:solidFill>
                          <a:effectLst/>
                          <a:latin typeface="ArialMT"/>
                          <a:ea typeface="Times New Roman" panose="02020603050405020304" pitchFamily="18" charset="0"/>
                          <a:cs typeface="Arial" panose="020B0604020202020204" pitchFamily="34" charset="0"/>
                        </a:rPr>
                      </a:br>
                      <a:br>
                        <a:rPr lang="en-US" sz="1100" dirty="0">
                          <a:solidFill>
                            <a:srgbClr val="FF0000"/>
                          </a:solidFill>
                          <a:effectLst/>
                          <a:latin typeface="ArialMT"/>
                          <a:ea typeface="Times New Roman" panose="02020603050405020304" pitchFamily="18" charset="0"/>
                          <a:cs typeface="Arial" panose="020B0604020202020204" pitchFamily="34" charset="0"/>
                        </a:rPr>
                      </a:br>
                      <a:r>
                        <a:rPr lang="en-US" sz="1100" dirty="0">
                          <a:solidFill>
                            <a:schemeClr val="tx1"/>
                          </a:solidFill>
                          <a:effectLst/>
                          <a:latin typeface="ArialMT"/>
                          <a:ea typeface="Times New Roman" panose="02020603050405020304" pitchFamily="18" charset="0"/>
                          <a:cs typeface="Arial" panose="020B0604020202020204" pitchFamily="34" charset="0"/>
                        </a:rPr>
                        <a:t>&gt; 2002</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Arial" panose="020B0604020202020204" pitchFamily="34" charset="0"/>
                        </a:rPr>
                        <a:t>Fixed</a:t>
                      </a:r>
                      <a:r>
                        <a:rPr lang="en-US" sz="1100" kern="1200" baseline="0" dirty="0">
                          <a:solidFill>
                            <a:schemeClr val="tx1"/>
                          </a:solidFill>
                          <a:effectLst/>
                          <a:latin typeface="ArialMT"/>
                          <a:ea typeface="Calibri" panose="020F0502020204030204" pitchFamily="34" charset="0"/>
                          <a:cs typeface="Arial" panose="020B0604020202020204" pitchFamily="34" charset="0"/>
                        </a:rPr>
                        <a:t> Target</a:t>
                      </a:r>
                      <a:br>
                        <a:rPr lang="en-US" sz="1100" kern="1200" dirty="0">
                          <a:solidFill>
                            <a:schemeClr val="tx1"/>
                          </a:solidFill>
                          <a:effectLst/>
                          <a:latin typeface="ArialMT"/>
                          <a:ea typeface="Calibri" panose="020F0502020204030204" pitchFamily="34" charset="0"/>
                          <a:cs typeface="Arial" panose="020B0604020202020204" pitchFamily="34" charset="0"/>
                        </a:rPr>
                      </a:br>
                      <a:r>
                        <a:rPr lang="en-US" sz="1100" kern="1200" dirty="0">
                          <a:solidFill>
                            <a:schemeClr val="tx1"/>
                          </a:solidFill>
                          <a:effectLst/>
                          <a:latin typeface="ArialMT"/>
                          <a:ea typeface="Calibri" panose="020F0502020204030204" pitchFamily="34" charset="0"/>
                          <a:cs typeface="Arial" panose="020B0604020202020204" pitchFamily="34" charset="0"/>
                        </a:rPr>
                        <a:t>Experiment</a:t>
                      </a:r>
                      <a:br>
                        <a:rPr lang="en-US" sz="1100" kern="1200" dirty="0">
                          <a:solidFill>
                            <a:schemeClr val="tx1"/>
                          </a:solidFill>
                          <a:effectLst/>
                          <a:latin typeface="ArialMT"/>
                          <a:ea typeface="Calibri" panose="020F0502020204030204" pitchFamily="34" charset="0"/>
                          <a:cs typeface="Arial" panose="020B0604020202020204" pitchFamily="34" charset="0"/>
                        </a:rPr>
                      </a:br>
                      <a:r>
                        <a:rPr lang="en-US" sz="1100" kern="1200" dirty="0">
                          <a:solidFill>
                            <a:schemeClr val="tx1"/>
                          </a:solidFill>
                          <a:effectLst/>
                          <a:latin typeface="ArialMT"/>
                          <a:ea typeface="Calibri" panose="020F0502020204030204" pitchFamily="34" charset="0"/>
                          <a:cs typeface="Arial" panose="020B0604020202020204" pitchFamily="34" charset="0"/>
                        </a:rPr>
                        <a:t>(Tracking)</a:t>
                      </a:r>
                      <a:endParaRPr lang="fr-FR" sz="1100" dirty="0">
                        <a:solidFill>
                          <a:schemeClr val="tx1"/>
                        </a:solidFill>
                        <a:effectLst/>
                        <a:latin typeface="ArialMT"/>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Arial" panose="020B0604020202020204" pitchFamily="34" charset="0"/>
                        </a:rPr>
                        <a:t> </a:t>
                      </a:r>
                      <a:endParaRPr lang="fr-FR" sz="1100" dirty="0">
                        <a:solidFill>
                          <a:schemeClr val="tx1"/>
                        </a:solidFill>
                        <a:effectLst/>
                        <a:latin typeface="ArialMT"/>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Arial" panose="020B0604020202020204" pitchFamily="34" charset="0"/>
                        </a:rPr>
                        <a:t> </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Arial" panose="020B0604020202020204" pitchFamily="34" charset="0"/>
                        </a:rPr>
                        <a:t>3-GEM</a:t>
                      </a:r>
                      <a:endParaRPr lang="fr-FR" sz="1100" dirty="0">
                        <a:solidFill>
                          <a:srgbClr val="0000CC"/>
                        </a:solidFill>
                        <a:effectLst/>
                        <a:latin typeface="ArialMT"/>
                        <a:ea typeface="Calibri" panose="020F0502020204030204" pitchFamily="34" charset="0"/>
                        <a:cs typeface="Arial" panose="020B0604020202020204" pitchFamily="34" charset="0"/>
                      </a:endParaRPr>
                    </a:p>
                    <a:p>
                      <a:pPr algn="ctr">
                        <a:lnSpc>
                          <a:spcPct val="115000"/>
                        </a:lnSpc>
                        <a:spcAft>
                          <a:spcPts val="0"/>
                        </a:spcAft>
                      </a:pPr>
                      <a:endParaRPr lang="en-US" sz="1100" kern="1200" dirty="0">
                        <a:solidFill>
                          <a:srgbClr val="0000CC"/>
                        </a:solidFill>
                        <a:effectLst/>
                        <a:latin typeface="ArialMT"/>
                        <a:ea typeface="Calibri" panose="020F0502020204030204" pitchFamily="34" charset="0"/>
                        <a:cs typeface="Arial" panose="020B0604020202020204" pitchFamily="34" charset="0"/>
                      </a:endParaRPr>
                    </a:p>
                    <a:p>
                      <a:pPr algn="ctr">
                        <a:lnSpc>
                          <a:spcPct val="115000"/>
                        </a:lnSpc>
                        <a:spcAft>
                          <a:spcPts val="0"/>
                        </a:spcAft>
                      </a:pPr>
                      <a:r>
                        <a:rPr lang="en-US" sz="1100" kern="1200" dirty="0" err="1">
                          <a:solidFill>
                            <a:srgbClr val="0000CC"/>
                          </a:solidFill>
                          <a:effectLst/>
                          <a:latin typeface="ArialMT"/>
                          <a:ea typeface="Calibri" panose="020F0502020204030204" pitchFamily="34" charset="0"/>
                          <a:cs typeface="Arial" panose="020B0604020202020204" pitchFamily="34" charset="0"/>
                        </a:rPr>
                        <a:t>Micromegas</a:t>
                      </a:r>
                      <a:r>
                        <a:rPr lang="en-US" sz="1100" kern="1200" dirty="0">
                          <a:solidFill>
                            <a:srgbClr val="0000CC"/>
                          </a:solidFill>
                          <a:effectLst/>
                          <a:latin typeface="ArialMT"/>
                          <a:ea typeface="Calibri" panose="020F0502020204030204" pitchFamily="34" charset="0"/>
                          <a:cs typeface="Arial" panose="020B0604020202020204" pitchFamily="34" charset="0"/>
                        </a:rPr>
                        <a:t> w/ GEM </a:t>
                      </a:r>
                      <a:r>
                        <a:rPr lang="en-US" sz="1100" kern="1200" dirty="0" err="1">
                          <a:solidFill>
                            <a:srgbClr val="0000CC"/>
                          </a:solidFill>
                          <a:effectLst/>
                          <a:latin typeface="ArialMT"/>
                          <a:ea typeface="Calibri" panose="020F0502020204030204" pitchFamily="34" charset="0"/>
                          <a:cs typeface="Arial" panose="020B0604020202020204" pitchFamily="34" charset="0"/>
                        </a:rPr>
                        <a:t>preampl</a:t>
                      </a:r>
                      <a:r>
                        <a:rPr lang="en-US" sz="1100" kern="1200" dirty="0">
                          <a:solidFill>
                            <a:srgbClr val="0000CC"/>
                          </a:solidFill>
                          <a:effectLst/>
                          <a:latin typeface="ArialMT"/>
                          <a:ea typeface="Calibri" panose="020F0502020204030204" pitchFamily="34" charset="0"/>
                          <a:cs typeface="Arial" panose="020B0604020202020204" pitchFamily="34" charset="0"/>
                        </a:rPr>
                        <a:t>.</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MT"/>
                          <a:cs typeface="Arial" panose="020B0604020202020204" pitchFamily="34" charset="0"/>
                        </a:rPr>
                        <a:t>Total area: 2.6</a:t>
                      </a:r>
                      <a:r>
                        <a:rPr lang="en-US" sz="1100" baseline="0" dirty="0">
                          <a:solidFill>
                            <a:schemeClr val="tx1"/>
                          </a:solidFill>
                          <a:effectLst/>
                          <a:latin typeface="ArialMT"/>
                          <a:cs typeface="Arial" panose="020B0604020202020204" pitchFamily="34" charset="0"/>
                        </a:rPr>
                        <a:t> </a:t>
                      </a:r>
                      <a:r>
                        <a:rPr lang="en-US" sz="1100" dirty="0">
                          <a:solidFill>
                            <a:schemeClr val="tx1"/>
                          </a:solidFill>
                          <a:effectLst/>
                          <a:latin typeface="ArialMT"/>
                          <a:cs typeface="Arial" panose="020B0604020202020204" pitchFamily="34" charset="0"/>
                        </a:rPr>
                        <a:t>m</a:t>
                      </a:r>
                      <a:r>
                        <a:rPr lang="en-US" sz="1100" baseline="30000" dirty="0">
                          <a:solidFill>
                            <a:schemeClr val="tx1"/>
                          </a:solidFill>
                          <a:effectLst/>
                          <a:latin typeface="ArialMT"/>
                          <a:cs typeface="Arial" panose="020B0604020202020204" pitchFamily="34" charset="0"/>
                        </a:rPr>
                        <a:t>2</a:t>
                      </a:r>
                      <a:r>
                        <a:rPr lang="en-US" sz="1100" dirty="0">
                          <a:solidFill>
                            <a:schemeClr val="tx1"/>
                          </a:solidFill>
                          <a:effectLst/>
                          <a:latin typeface="ArialMT"/>
                          <a:cs typeface="Arial" panose="020B0604020202020204" pitchFamily="34" charset="0"/>
                        </a:rPr>
                        <a:t> </a:t>
                      </a:r>
                    </a:p>
                    <a:p>
                      <a:pPr algn="l"/>
                      <a:r>
                        <a:rPr lang="en-US" sz="1100" dirty="0">
                          <a:solidFill>
                            <a:schemeClr val="tx1"/>
                          </a:solidFill>
                          <a:effectLst/>
                          <a:latin typeface="ArialMT"/>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MT"/>
                          <a:cs typeface="Arial" panose="020B0604020202020204" pitchFamily="34" charset="0"/>
                        </a:rPr>
                        <a:t>0.31x0.31</a:t>
                      </a:r>
                      <a:r>
                        <a:rPr lang="en-US" sz="1100" baseline="0" dirty="0">
                          <a:solidFill>
                            <a:schemeClr val="tx1"/>
                          </a:solidFill>
                          <a:effectLst/>
                          <a:latin typeface="ArialMT"/>
                          <a:cs typeface="Arial" panose="020B0604020202020204" pitchFamily="34" charset="0"/>
                        </a:rPr>
                        <a:t> </a:t>
                      </a:r>
                      <a:r>
                        <a:rPr lang="en-US" sz="1100" dirty="0">
                          <a:solidFill>
                            <a:schemeClr val="tx1"/>
                          </a:solidFill>
                          <a:effectLst/>
                          <a:latin typeface="ArialMT"/>
                          <a:cs typeface="Arial" panose="020B0604020202020204" pitchFamily="34" charset="0"/>
                        </a:rPr>
                        <a:t>m</a:t>
                      </a:r>
                      <a:r>
                        <a:rPr lang="en-US" sz="1100" baseline="30000" dirty="0">
                          <a:solidFill>
                            <a:schemeClr val="tx1"/>
                          </a:solidFill>
                          <a:effectLst/>
                          <a:latin typeface="ArialMT"/>
                          <a:cs typeface="Arial" panose="020B0604020202020204" pitchFamily="34" charset="0"/>
                        </a:rPr>
                        <a:t>2 </a:t>
                      </a:r>
                      <a:br>
                        <a:rPr lang="en-US" sz="1100" kern="1200" dirty="0">
                          <a:solidFill>
                            <a:schemeClr val="tx1"/>
                          </a:solidFill>
                          <a:effectLst/>
                          <a:latin typeface="ArialMT"/>
                          <a:cs typeface="Arial" panose="020B0604020202020204" pitchFamily="34" charset="0"/>
                        </a:rPr>
                      </a:br>
                      <a:r>
                        <a:rPr lang="en-US" sz="1100" dirty="0">
                          <a:solidFill>
                            <a:schemeClr val="tx1"/>
                          </a:solidFill>
                          <a:effectLst/>
                          <a:latin typeface="ArialMT"/>
                          <a:cs typeface="Arial" panose="020B0604020202020204" pitchFamily="34" charset="0"/>
                        </a:rPr>
                        <a:t>Total area: ~ 2</a:t>
                      </a:r>
                      <a:r>
                        <a:rPr lang="en-US" sz="1100" baseline="0" dirty="0">
                          <a:solidFill>
                            <a:schemeClr val="tx1"/>
                          </a:solidFill>
                          <a:effectLst/>
                          <a:latin typeface="ArialMT"/>
                          <a:cs typeface="Arial" panose="020B0604020202020204" pitchFamily="34" charset="0"/>
                        </a:rPr>
                        <a:t> </a:t>
                      </a:r>
                      <a:r>
                        <a:rPr lang="en-US" sz="1100" dirty="0">
                          <a:solidFill>
                            <a:schemeClr val="tx1"/>
                          </a:solidFill>
                          <a:effectLst/>
                          <a:latin typeface="ArialMT"/>
                          <a:cs typeface="Arial" panose="020B0604020202020204" pitchFamily="34" charset="0"/>
                        </a:rPr>
                        <a:t>m</a:t>
                      </a:r>
                      <a:r>
                        <a:rPr lang="en-US" sz="1100" baseline="30000" dirty="0">
                          <a:solidFill>
                            <a:schemeClr val="tx1"/>
                          </a:solidFill>
                          <a:effectLst/>
                          <a:latin typeface="ArialMT"/>
                          <a:cs typeface="Arial" panose="020B0604020202020204" pitchFamily="34" charset="0"/>
                        </a:rPr>
                        <a:t>2</a:t>
                      </a:r>
                      <a:r>
                        <a:rPr lang="en-US" sz="1100" dirty="0">
                          <a:solidFill>
                            <a:schemeClr val="tx1"/>
                          </a:solidFill>
                          <a:effectLst/>
                          <a:latin typeface="ArialMT"/>
                          <a:cs typeface="Arial" panose="020B0604020202020204" pitchFamily="34" charset="0"/>
                        </a:rPr>
                        <a:t> </a:t>
                      </a:r>
                    </a:p>
                    <a:p>
                      <a:pPr algn="l"/>
                      <a:r>
                        <a:rPr lang="en-US" sz="1100" dirty="0">
                          <a:solidFill>
                            <a:schemeClr val="tx1"/>
                          </a:solidFill>
                          <a:effectLst/>
                          <a:latin typeface="ArialMT"/>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MT"/>
                          <a:cs typeface="Arial" panose="020B0604020202020204" pitchFamily="34" charset="0"/>
                        </a:rPr>
                        <a:t>0.4x0.4</a:t>
                      </a:r>
                      <a:r>
                        <a:rPr lang="en-US" sz="1100" baseline="0" dirty="0">
                          <a:solidFill>
                            <a:schemeClr val="tx1"/>
                          </a:solidFill>
                          <a:effectLst/>
                          <a:latin typeface="ArialMT"/>
                          <a:cs typeface="Arial" panose="020B0604020202020204" pitchFamily="34" charset="0"/>
                        </a:rPr>
                        <a:t> </a:t>
                      </a:r>
                      <a:r>
                        <a:rPr lang="en-US" sz="1100" dirty="0">
                          <a:solidFill>
                            <a:schemeClr val="tx1"/>
                          </a:solidFill>
                          <a:effectLst/>
                          <a:latin typeface="ArialMT"/>
                          <a:cs typeface="Arial" panose="020B0604020202020204" pitchFamily="34" charset="0"/>
                        </a:rPr>
                        <a:t>m</a:t>
                      </a:r>
                      <a:r>
                        <a:rPr lang="en-US" sz="1100" baseline="30000" dirty="0">
                          <a:solidFill>
                            <a:schemeClr val="tx1"/>
                          </a:solidFill>
                          <a:effectLst/>
                          <a:latin typeface="ArialMT"/>
                          <a:cs typeface="Arial" panose="020B0604020202020204" pitchFamily="34" charset="0"/>
                        </a:rPr>
                        <a:t>2 </a:t>
                      </a:r>
                    </a:p>
                  </a:txBody>
                  <a:tcPr marL="66040" marR="66040" marT="9525" marB="0"/>
                </a:tc>
                <a:tc>
                  <a:txBody>
                    <a:bodyPr/>
                    <a:lstStyle/>
                    <a:p>
                      <a:pPr algn="l">
                        <a:lnSpc>
                          <a:spcPct val="115000"/>
                        </a:lnSpc>
                        <a:spcAft>
                          <a:spcPts val="0"/>
                        </a:spcAft>
                      </a:pPr>
                      <a:r>
                        <a:rPr lang="en-US" sz="1100" b="1" kern="1200" dirty="0" err="1">
                          <a:solidFill>
                            <a:srgbClr val="663300"/>
                          </a:solidFill>
                          <a:effectLst/>
                          <a:latin typeface="ArialMT"/>
                          <a:ea typeface="Calibri" panose="020F0502020204030204" pitchFamily="34" charset="0"/>
                          <a:cs typeface="Arial" panose="020B0604020202020204" pitchFamily="34" charset="0"/>
                        </a:rPr>
                        <a:t>Max.rate</a:t>
                      </a:r>
                      <a:r>
                        <a:rPr lang="en-US" sz="1100" b="0" kern="1200" dirty="0">
                          <a:solidFill>
                            <a:srgbClr val="663300"/>
                          </a:solidFill>
                          <a:effectLst/>
                          <a:latin typeface="ArialMT"/>
                          <a:ea typeface="Calibri" panose="020F0502020204030204" pitchFamily="34" charset="0"/>
                          <a:cs typeface="Arial" panose="020B0604020202020204" pitchFamily="34" charset="0"/>
                        </a:rPr>
                        <a:t>:</a:t>
                      </a:r>
                      <a:r>
                        <a:rPr lang="en-US" sz="1100" b="0" kern="1200" baseline="0" dirty="0">
                          <a:solidFill>
                            <a:srgbClr val="663300"/>
                          </a:solidFill>
                          <a:effectLst/>
                          <a:latin typeface="ArialMT"/>
                          <a:ea typeface="Calibri" panose="020F0502020204030204" pitchFamily="34" charset="0"/>
                          <a:cs typeface="Arial" panose="020B0604020202020204" pitchFamily="34" charset="0"/>
                        </a:rPr>
                        <a:t> </a:t>
                      </a:r>
                      <a:r>
                        <a:rPr lang="en-US" sz="1100" kern="1200" dirty="0">
                          <a:solidFill>
                            <a:srgbClr val="663300"/>
                          </a:solidFill>
                          <a:effectLst/>
                          <a:latin typeface="ArialMT"/>
                          <a:ea typeface="Calibri" panose="020F0502020204030204" pitchFamily="34" charset="0"/>
                          <a:cs typeface="Arial" panose="020B0604020202020204" pitchFamily="34" charset="0"/>
                        </a:rPr>
                        <a:t>~</a:t>
                      </a:r>
                      <a:r>
                        <a:rPr lang="en-US" sz="1100" dirty="0">
                          <a:solidFill>
                            <a:srgbClr val="663300"/>
                          </a:solidFill>
                          <a:effectLst/>
                          <a:latin typeface="ArialMT"/>
                          <a:ea typeface="Calibri" panose="020F0502020204030204" pitchFamily="34" charset="0"/>
                          <a:cs typeface="Arial" panose="020B0604020202020204" pitchFamily="34" charset="0"/>
                        </a:rPr>
                        <a:t>100kHz/mm² </a:t>
                      </a:r>
                      <a:br>
                        <a:rPr lang="en-US" sz="1100" kern="1200" dirty="0">
                          <a:solidFill>
                            <a:srgbClr val="663300"/>
                          </a:solidFill>
                          <a:effectLst/>
                          <a:latin typeface="ArialMT"/>
                          <a:ea typeface="Calibri" panose="020F0502020204030204" pitchFamily="34" charset="0"/>
                          <a:cs typeface="Arial" panose="020B0604020202020204" pitchFamily="34" charset="0"/>
                        </a:rPr>
                      </a:br>
                      <a:r>
                        <a:rPr lang="en-US" sz="1100" b="1" kern="1200" dirty="0">
                          <a:solidFill>
                            <a:srgbClr val="663300"/>
                          </a:solidFill>
                          <a:effectLst/>
                          <a:latin typeface="ArialMT"/>
                          <a:ea typeface="Calibri" panose="020F0502020204030204" pitchFamily="34" charset="0"/>
                          <a:cs typeface="Arial" panose="020B0604020202020204" pitchFamily="34" charset="0"/>
                        </a:rPr>
                        <a:t>Spatial res.:</a:t>
                      </a:r>
                      <a:r>
                        <a:rPr lang="en-US" sz="1100" kern="1200" dirty="0">
                          <a:solidFill>
                            <a:srgbClr val="663300"/>
                          </a:solidFill>
                          <a:effectLst/>
                          <a:latin typeface="ArialMT"/>
                          <a:ea typeface="Calibri" panose="020F0502020204030204" pitchFamily="34" charset="0"/>
                          <a:cs typeface="Arial" panose="020B0604020202020204" pitchFamily="34" charset="0"/>
                        </a:rPr>
                        <a:t> ~70-100µm</a:t>
                      </a:r>
                    </a:p>
                    <a:p>
                      <a:pPr marL="0" marR="0" indent="0" algn="l" defTabSz="914400" rtl="0" eaLnBrk="1" fontAlgn="auto" latinLnBrk="0" hangingPunct="1">
                        <a:lnSpc>
                          <a:spcPct val="115000"/>
                        </a:lnSpc>
                        <a:spcBef>
                          <a:spcPts val="0"/>
                        </a:spcBef>
                        <a:spcAft>
                          <a:spcPts val="0"/>
                        </a:spcAft>
                        <a:buClrTx/>
                        <a:buSzTx/>
                        <a:buFontTx/>
                        <a:buNone/>
                        <a:tabLst/>
                        <a:defRPr/>
                      </a:pPr>
                      <a:r>
                        <a:rPr lang="en-US" sz="1100" kern="1200" dirty="0">
                          <a:solidFill>
                            <a:srgbClr val="663300"/>
                          </a:solidFill>
                          <a:effectLst/>
                          <a:latin typeface="ArialMT"/>
                          <a:ea typeface="Calibri" panose="020F0502020204030204" pitchFamily="34" charset="0"/>
                          <a:cs typeface="Arial" panose="020B0604020202020204" pitchFamily="34" charset="0"/>
                        </a:rPr>
                        <a:t>(strip), ~120µm (pixel)</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Time res.:</a:t>
                      </a:r>
                      <a:r>
                        <a:rPr lang="en-US" sz="1100" kern="1200" dirty="0">
                          <a:solidFill>
                            <a:srgbClr val="663300"/>
                          </a:solidFill>
                          <a:effectLst/>
                          <a:latin typeface="ArialMT"/>
                          <a:ea typeface="Calibri" panose="020F0502020204030204" pitchFamily="34" charset="0"/>
                          <a:cs typeface="Arial" panose="020B0604020202020204" pitchFamily="34" charset="0"/>
                        </a:rPr>
                        <a:t> ~</a:t>
                      </a:r>
                      <a:r>
                        <a:rPr lang="en-US" sz="1100" kern="1200" baseline="0" dirty="0">
                          <a:solidFill>
                            <a:srgbClr val="663300"/>
                          </a:solidFill>
                          <a:effectLst/>
                          <a:latin typeface="ArialMT"/>
                          <a:ea typeface="Calibri" panose="020F0502020204030204" pitchFamily="34" charset="0"/>
                          <a:cs typeface="Arial" panose="020B0604020202020204" pitchFamily="34" charset="0"/>
                        </a:rPr>
                        <a:t> 8 ns</a:t>
                      </a:r>
                      <a:br>
                        <a:rPr lang="en-US" sz="1100" kern="1200" dirty="0">
                          <a:solidFill>
                            <a:srgbClr val="663300"/>
                          </a:solidFill>
                          <a:effectLst/>
                          <a:latin typeface="ArialMT"/>
                          <a:ea typeface="Calibri" panose="020F0502020204030204" pitchFamily="34" charset="0"/>
                          <a:cs typeface="Arial" panose="020B0604020202020204" pitchFamily="34" charset="0"/>
                        </a:rPr>
                      </a:br>
                      <a:r>
                        <a:rPr lang="en-US" sz="1100" b="1" kern="1200" dirty="0">
                          <a:solidFill>
                            <a:srgbClr val="663300"/>
                          </a:solidFill>
                          <a:effectLst/>
                          <a:latin typeface="ArialMT"/>
                          <a:ea typeface="Calibri" panose="020F0502020204030204" pitchFamily="34" charset="0"/>
                          <a:cs typeface="Arial" panose="020B0604020202020204" pitchFamily="34" charset="0"/>
                        </a:rPr>
                        <a:t>Rad. Hard.:</a:t>
                      </a:r>
                      <a:r>
                        <a:rPr lang="en-US" sz="1100" kern="1200" dirty="0">
                          <a:solidFill>
                            <a:srgbClr val="663300"/>
                          </a:solidFill>
                          <a:effectLst/>
                          <a:latin typeface="ArialMT"/>
                          <a:ea typeface="Calibri" panose="020F0502020204030204" pitchFamily="34" charset="0"/>
                          <a:cs typeface="Arial" panose="020B0604020202020204" pitchFamily="34" charset="0"/>
                        </a:rPr>
                        <a:t> 2.5</a:t>
                      </a:r>
                      <a:r>
                        <a:rPr lang="en-US" sz="1100" kern="1200" baseline="0" dirty="0">
                          <a:solidFill>
                            <a:srgbClr val="663300"/>
                          </a:solidFill>
                          <a:effectLst/>
                          <a:latin typeface="ArialMT"/>
                          <a:ea typeface="Calibri" panose="020F0502020204030204" pitchFamily="34" charset="0"/>
                          <a:cs typeface="Arial" panose="020B0604020202020204" pitchFamily="34" charset="0"/>
                        </a:rPr>
                        <a:t> </a:t>
                      </a:r>
                      <a:r>
                        <a:rPr lang="en-US" sz="1100" kern="1200" dirty="0">
                          <a:solidFill>
                            <a:srgbClr val="663300"/>
                          </a:solidFill>
                          <a:effectLst/>
                          <a:latin typeface="ArialMT"/>
                          <a:ea typeface="Calibri" panose="020F0502020204030204" pitchFamily="34" charset="0"/>
                          <a:cs typeface="Arial" panose="020B0604020202020204" pitchFamily="34" charset="0"/>
                        </a:rPr>
                        <a:t>C/cm</a:t>
                      </a:r>
                      <a:r>
                        <a:rPr lang="en-US" sz="1100" kern="1200" baseline="30000" dirty="0">
                          <a:solidFill>
                            <a:srgbClr val="663300"/>
                          </a:solidFill>
                          <a:effectLst/>
                          <a:latin typeface="ArialMT"/>
                          <a:ea typeface="Calibri" panose="020F0502020204030204" pitchFamily="34" charset="0"/>
                          <a:cs typeface="Arial" panose="020B0604020202020204" pitchFamily="34" charset="0"/>
                        </a:rPr>
                        <a:t>2</a:t>
                      </a:r>
                      <a:r>
                        <a:rPr lang="en-US" sz="1100" kern="1200" dirty="0">
                          <a:solidFill>
                            <a:srgbClr val="663300"/>
                          </a:solidFill>
                          <a:effectLst/>
                          <a:latin typeface="ArialMT"/>
                          <a:ea typeface="Calibri" panose="020F0502020204030204" pitchFamily="34" charset="0"/>
                          <a:cs typeface="Arial" panose="020B0604020202020204" pitchFamily="34" charset="0"/>
                        </a:rPr>
                        <a:t> </a:t>
                      </a:r>
                      <a:endParaRPr lang="fr-FR" sz="1100" dirty="0">
                        <a:solidFill>
                          <a:srgbClr val="663300"/>
                        </a:solidFill>
                        <a:effectLst/>
                        <a:latin typeface="ArialMT"/>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MT"/>
                          <a:ea typeface="Calibri" panose="020F0502020204030204" pitchFamily="34" charset="0"/>
                          <a:cs typeface="Arial" panose="020B0604020202020204" pitchFamily="34" charset="0"/>
                        </a:rPr>
                        <a:t>Required beam tracking (</a:t>
                      </a:r>
                      <a:r>
                        <a:rPr lang="en-US" sz="1100" kern="1200" dirty="0" err="1">
                          <a:solidFill>
                            <a:schemeClr val="tx1"/>
                          </a:solidFill>
                          <a:effectLst/>
                          <a:latin typeface="ArialMT"/>
                          <a:ea typeface="Calibri" panose="020F0502020204030204" pitchFamily="34" charset="0"/>
                          <a:cs typeface="Arial" panose="020B0604020202020204" pitchFamily="34" charset="0"/>
                        </a:rPr>
                        <a:t>pixelized</a:t>
                      </a:r>
                      <a:endParaRPr lang="en-US" sz="1100" kern="1200" dirty="0">
                        <a:solidFill>
                          <a:schemeClr val="tx1"/>
                        </a:solidFill>
                        <a:effectLst/>
                        <a:latin typeface="ArialMT"/>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MT"/>
                          <a:ea typeface="Calibri" panose="020F0502020204030204" pitchFamily="34" charset="0"/>
                          <a:cs typeface="Arial" panose="020B0604020202020204" pitchFamily="34" charset="0"/>
                        </a:rPr>
                        <a:t>central / beam area)</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530722849"/>
                  </a:ext>
                </a:extLst>
              </a:tr>
              <a:tr h="835579">
                <a:tc>
                  <a:txBody>
                    <a:bodyPr/>
                    <a:lstStyle/>
                    <a:p>
                      <a:pPr algn="ctr"/>
                      <a:r>
                        <a:rPr lang="en-US" sz="1100" dirty="0">
                          <a:solidFill>
                            <a:srgbClr val="FF0000"/>
                          </a:solidFill>
                          <a:latin typeface="ArialMT"/>
                          <a:cs typeface="Arial" panose="020B0604020202020204" pitchFamily="34" charset="0"/>
                        </a:rPr>
                        <a:t>TOTEM</a:t>
                      </a:r>
                      <a:br>
                        <a:rPr lang="en-US" sz="1100" dirty="0">
                          <a:solidFill>
                            <a:srgbClr val="FF0000"/>
                          </a:solidFill>
                          <a:latin typeface="ArialMT"/>
                          <a:cs typeface="Arial" panose="020B0604020202020204" pitchFamily="34" charset="0"/>
                        </a:rPr>
                      </a:br>
                      <a:r>
                        <a:rPr lang="en-US" sz="1100" dirty="0">
                          <a:solidFill>
                            <a:srgbClr val="0000CC"/>
                          </a:solidFill>
                          <a:latin typeface="ArialMT"/>
                          <a:cs typeface="Arial" panose="020B0604020202020204" pitchFamily="34" charset="0"/>
                        </a:rPr>
                        <a:t>TRACKING</a:t>
                      </a:r>
                      <a:r>
                        <a:rPr lang="en-US" sz="1100" baseline="0" dirty="0">
                          <a:solidFill>
                            <a:srgbClr val="0000CC"/>
                          </a:solidFill>
                          <a:latin typeface="ArialMT"/>
                          <a:cs typeface="Arial" panose="020B0604020202020204" pitchFamily="34" charset="0"/>
                        </a:rPr>
                        <a:t>:</a:t>
                      </a:r>
                      <a:br>
                        <a:rPr lang="en-US" sz="1100" baseline="0" dirty="0">
                          <a:solidFill>
                            <a:srgbClr val="0000CC"/>
                          </a:solidFill>
                          <a:latin typeface="ArialMT"/>
                          <a:cs typeface="Arial" panose="020B0604020202020204" pitchFamily="34" charset="0"/>
                        </a:rPr>
                      </a:br>
                      <a:endParaRPr lang="en-US" sz="1100" baseline="0" dirty="0">
                        <a:solidFill>
                          <a:srgbClr val="0000CC"/>
                        </a:solidFill>
                        <a:latin typeface="ArialMT"/>
                        <a:cs typeface="Arial" panose="020B0604020202020204" pitchFamily="34" charset="0"/>
                      </a:endParaRPr>
                    </a:p>
                    <a:p>
                      <a:pPr algn="ctr"/>
                      <a:r>
                        <a:rPr lang="en-US" sz="1100" baseline="0" dirty="0">
                          <a:solidFill>
                            <a:schemeClr val="dk1"/>
                          </a:solidFill>
                          <a:latin typeface="ArialMT"/>
                          <a:cs typeface="Arial" panose="020B0604020202020204" pitchFamily="34" charset="0"/>
                        </a:rPr>
                        <a:t>&gt; </a:t>
                      </a:r>
                      <a:r>
                        <a:rPr lang="en-US" sz="1100" dirty="0">
                          <a:latin typeface="ArialMT"/>
                          <a:cs typeface="Arial" panose="020B0604020202020204" pitchFamily="34" charset="0"/>
                        </a:rPr>
                        <a:t>2009</a:t>
                      </a:r>
                    </a:p>
                  </a:txBody>
                  <a:tcPr/>
                </a:tc>
                <a:tc>
                  <a:txBody>
                    <a:bodyPr/>
                    <a:lstStyle/>
                    <a:p>
                      <a:pPr algn="ctr"/>
                      <a:r>
                        <a:rPr lang="en-US" sz="1100" baseline="0" dirty="0">
                          <a:solidFill>
                            <a:schemeClr val="tx1"/>
                          </a:solidFill>
                          <a:latin typeface="ArialMT"/>
                          <a:cs typeface="Arial" panose="020B0604020202020204" pitchFamily="34" charset="0"/>
                        </a:rPr>
                        <a:t>Hadron Collider / </a:t>
                      </a:r>
                      <a:br>
                        <a:rPr lang="en-US" sz="1100" baseline="0" dirty="0">
                          <a:solidFill>
                            <a:schemeClr val="tx1"/>
                          </a:solidFill>
                          <a:latin typeface="ArialMT"/>
                          <a:cs typeface="Arial" panose="020B0604020202020204" pitchFamily="34" charset="0"/>
                        </a:rPr>
                      </a:br>
                      <a:r>
                        <a:rPr lang="en-US" sz="1100" baseline="0" dirty="0">
                          <a:solidFill>
                            <a:schemeClr val="tx1"/>
                          </a:solidFill>
                          <a:latin typeface="ArialMT"/>
                          <a:cs typeface="Arial" panose="020B0604020202020204" pitchFamily="34" charset="0"/>
                        </a:rPr>
                        <a:t>Forward</a:t>
                      </a:r>
                      <a:r>
                        <a:rPr lang="en-US" sz="1100" dirty="0">
                          <a:solidFill>
                            <a:schemeClr val="tx1"/>
                          </a:solidFill>
                          <a:latin typeface="ArialMT"/>
                          <a:cs typeface="Arial" panose="020B0604020202020204" pitchFamily="34" charset="0"/>
                        </a:rPr>
                        <a:t> Physics </a:t>
                      </a:r>
                    </a:p>
                    <a:p>
                      <a:pPr algn="ctr"/>
                      <a:r>
                        <a:rPr lang="en-US" sz="1100" dirty="0">
                          <a:solidFill>
                            <a:schemeClr val="tx1"/>
                          </a:solidFill>
                          <a:latin typeface="ArialMT"/>
                          <a:cs typeface="Arial" panose="020B0604020202020204" pitchFamily="34" charset="0"/>
                        </a:rPr>
                        <a:t>(5.3≤|h| ≤ 6.5)</a:t>
                      </a:r>
                    </a:p>
                  </a:txBody>
                  <a:tcPr/>
                </a:tc>
                <a:tc>
                  <a:txBody>
                    <a:bodyPr/>
                    <a:lstStyle/>
                    <a:p>
                      <a:pPr algn="ctr"/>
                      <a:r>
                        <a:rPr lang="en-US" sz="1100" dirty="0">
                          <a:solidFill>
                            <a:srgbClr val="0000CC"/>
                          </a:solidFill>
                          <a:latin typeface="ArialMT"/>
                          <a:cs typeface="Arial" panose="020B0604020202020204" pitchFamily="34" charset="0"/>
                        </a:rPr>
                        <a:t>3-GEM</a:t>
                      </a:r>
                      <a:endParaRPr lang="fr-FR" sz="1100" dirty="0">
                        <a:solidFill>
                          <a:srgbClr val="0000CC"/>
                        </a:solidFill>
                        <a:latin typeface="ArialMT"/>
                        <a:cs typeface="Arial" panose="020B0604020202020204" pitchFamily="34" charset="0"/>
                      </a:endParaRPr>
                    </a:p>
                    <a:p>
                      <a:pPr algn="ctr"/>
                      <a:r>
                        <a:rPr lang="fr-FR" sz="1100" dirty="0">
                          <a:solidFill>
                            <a:srgbClr val="0000CC"/>
                          </a:solidFill>
                          <a:latin typeface="ArialMT"/>
                          <a:cs typeface="Arial" panose="020B0604020202020204" pitchFamily="34" charset="0"/>
                        </a:rPr>
                        <a:t>(</a:t>
                      </a:r>
                      <a:r>
                        <a:rPr lang="fr-FR" sz="1100" dirty="0" err="1">
                          <a:solidFill>
                            <a:srgbClr val="0000CC"/>
                          </a:solidFill>
                          <a:latin typeface="ArialMT"/>
                          <a:cs typeface="Arial" panose="020B0604020202020204" pitchFamily="34" charset="0"/>
                        </a:rPr>
                        <a:t>semicircular</a:t>
                      </a:r>
                      <a:endParaRPr lang="fr-FR" sz="1100" dirty="0">
                        <a:solidFill>
                          <a:srgbClr val="0000CC"/>
                        </a:solidFill>
                        <a:latin typeface="ArialMT"/>
                        <a:cs typeface="Arial" panose="020B0604020202020204" pitchFamily="34" charset="0"/>
                      </a:endParaRPr>
                    </a:p>
                    <a:p>
                      <a:pPr algn="ctr"/>
                      <a:r>
                        <a:rPr lang="en-US" sz="1100" dirty="0">
                          <a:solidFill>
                            <a:srgbClr val="0000CC"/>
                          </a:solidFill>
                          <a:latin typeface="ArialMT"/>
                          <a:cs typeface="Arial" panose="020B0604020202020204" pitchFamily="34" charset="0"/>
                        </a:rPr>
                        <a:t>shape)</a:t>
                      </a:r>
                      <a:endParaRPr lang="fr-FR" sz="1100" dirty="0">
                        <a:latin typeface="ArialMT"/>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cs typeface="Arial" panose="020B0604020202020204" pitchFamily="34" charset="0"/>
                        </a:rPr>
                        <a:t>Total area: ~</a:t>
                      </a:r>
                      <a:r>
                        <a:rPr lang="en-US" sz="1100" baseline="0" dirty="0">
                          <a:solidFill>
                            <a:schemeClr val="tx1"/>
                          </a:solidFill>
                          <a:latin typeface="ArialMT"/>
                          <a:cs typeface="Arial" panose="020B0604020202020204" pitchFamily="34" charset="0"/>
                        </a:rPr>
                        <a:t> 4 </a:t>
                      </a:r>
                      <a:r>
                        <a:rPr lang="en-US" sz="1100" dirty="0">
                          <a:solidFill>
                            <a:schemeClr val="tx1"/>
                          </a:solidFill>
                          <a:latin typeface="ArialMT"/>
                          <a:cs typeface="Arial" panose="020B0604020202020204" pitchFamily="34" charset="0"/>
                        </a:rPr>
                        <a:t>m</a:t>
                      </a:r>
                      <a:r>
                        <a:rPr lang="en-US" sz="1100" baseline="30000" dirty="0">
                          <a:solidFill>
                            <a:schemeClr val="tx1"/>
                          </a:solidFill>
                          <a:latin typeface="ArialMT"/>
                          <a:cs typeface="Arial" panose="020B0604020202020204" pitchFamily="34" charset="0"/>
                        </a:rPr>
                        <a:t>2</a:t>
                      </a:r>
                      <a:r>
                        <a:rPr lang="en-US" sz="1100" dirty="0">
                          <a:solidFill>
                            <a:schemeClr val="tx1"/>
                          </a:solidFill>
                          <a:latin typeface="ArialMT"/>
                          <a:cs typeface="Arial" panose="020B0604020202020204" pitchFamily="34" charset="0"/>
                        </a:rPr>
                        <a:t> </a:t>
                      </a:r>
                    </a:p>
                    <a:p>
                      <a:pPr algn="l"/>
                      <a:endParaRPr lang="en-US" sz="1100" dirty="0">
                        <a:solidFill>
                          <a:schemeClr val="tx1"/>
                        </a:solidFill>
                        <a:latin typeface="ArialMT"/>
                        <a:cs typeface="Arial" panose="020B0604020202020204" pitchFamily="34" charset="0"/>
                      </a:endParaRPr>
                    </a:p>
                    <a:p>
                      <a:pPr algn="l"/>
                      <a:r>
                        <a:rPr lang="en-US" sz="1100" dirty="0">
                          <a:solidFill>
                            <a:schemeClr val="tx1"/>
                          </a:solidFill>
                          <a:latin typeface="ArialMT"/>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cs typeface="Arial" panose="020B0604020202020204" pitchFamily="34" charset="0"/>
                        </a:rPr>
                        <a:t>up to 0.03m</a:t>
                      </a:r>
                      <a:r>
                        <a:rPr lang="en-US" sz="1100" baseline="30000" dirty="0">
                          <a:solidFill>
                            <a:schemeClr val="tx1"/>
                          </a:solidFill>
                          <a:latin typeface="ArialMT"/>
                          <a:cs typeface="Arial" panose="020B0604020202020204" pitchFamily="34" charset="0"/>
                        </a:rPr>
                        <a:t>2 </a:t>
                      </a:r>
                      <a:r>
                        <a:rPr lang="en-US" sz="1100" kern="1200" dirty="0">
                          <a:solidFill>
                            <a:schemeClr val="tx1"/>
                          </a:solidFill>
                          <a:effectLst/>
                          <a:latin typeface="ArialMT"/>
                          <a:ea typeface="Calibri" panose="020F0502020204030204" pitchFamily="34" charset="0"/>
                          <a:cs typeface="Arial" panose="020B0604020202020204" pitchFamily="34" charset="0"/>
                        </a:rPr>
                        <a:t> </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a:tc>
                <a:tc>
                  <a:txBody>
                    <a:bodyPr/>
                    <a:lstStyle/>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Max.rate</a:t>
                      </a:r>
                      <a:r>
                        <a:rPr lang="en-US" sz="1100" kern="1200" dirty="0">
                          <a:solidFill>
                            <a:srgbClr val="663300"/>
                          </a:solidFill>
                          <a:effectLst/>
                          <a:latin typeface="ArialMT"/>
                          <a:ea typeface="Calibri" panose="020F0502020204030204" pitchFamily="34" charset="0"/>
                          <a:cs typeface="Arial" panose="020B0604020202020204" pitchFamily="34" charset="0"/>
                        </a:rPr>
                        <a:t>:20</a:t>
                      </a:r>
                      <a:r>
                        <a:rPr lang="en-US" sz="1100" kern="1200" baseline="0" dirty="0">
                          <a:solidFill>
                            <a:srgbClr val="663300"/>
                          </a:solidFill>
                          <a:effectLst/>
                          <a:latin typeface="ArialMT"/>
                          <a:ea typeface="Calibri" panose="020F0502020204030204" pitchFamily="34" charset="0"/>
                          <a:cs typeface="Arial" panose="020B0604020202020204" pitchFamily="34" charset="0"/>
                        </a:rPr>
                        <a:t> </a:t>
                      </a:r>
                      <a:r>
                        <a:rPr lang="en-US" sz="1100" kern="1200" dirty="0">
                          <a:solidFill>
                            <a:srgbClr val="663300"/>
                          </a:solidFill>
                          <a:effectLst/>
                          <a:latin typeface="ArialMT"/>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MT"/>
                          <a:ea typeface="Calibri" panose="020F0502020204030204" pitchFamily="34" charset="0"/>
                          <a:cs typeface="Arial" panose="020B0604020202020204" pitchFamily="34" charset="0"/>
                        </a:rPr>
                        <a:t>2</a:t>
                      </a:r>
                      <a:br>
                        <a:rPr lang="en-US" sz="1100" kern="1200" dirty="0">
                          <a:solidFill>
                            <a:srgbClr val="663300"/>
                          </a:solidFill>
                          <a:effectLst/>
                          <a:latin typeface="ArialMT"/>
                          <a:ea typeface="Calibri" panose="020F0502020204030204" pitchFamily="34" charset="0"/>
                          <a:cs typeface="Arial" panose="020B0604020202020204" pitchFamily="34" charset="0"/>
                        </a:rPr>
                      </a:br>
                      <a:r>
                        <a:rPr lang="en-US" sz="1100" b="1" kern="1200" dirty="0">
                          <a:solidFill>
                            <a:srgbClr val="663300"/>
                          </a:solidFill>
                          <a:effectLst/>
                          <a:latin typeface="ArialMT"/>
                          <a:ea typeface="Calibri" panose="020F0502020204030204" pitchFamily="34" charset="0"/>
                          <a:cs typeface="Arial" panose="020B0604020202020204" pitchFamily="34" charset="0"/>
                        </a:rPr>
                        <a:t>Spatial res.:</a:t>
                      </a:r>
                      <a:r>
                        <a:rPr lang="en-US" sz="1100" kern="1200" dirty="0">
                          <a:solidFill>
                            <a:srgbClr val="663300"/>
                          </a:solidFill>
                          <a:effectLst/>
                          <a:latin typeface="ArialMT"/>
                          <a:ea typeface="Calibri" panose="020F0502020204030204" pitchFamily="34" charset="0"/>
                          <a:cs typeface="Arial" panose="020B0604020202020204" pitchFamily="34" charset="0"/>
                        </a:rPr>
                        <a:t> ~120µm</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Time res.:</a:t>
                      </a:r>
                      <a:r>
                        <a:rPr lang="en-US" sz="1100" kern="1200" dirty="0">
                          <a:solidFill>
                            <a:srgbClr val="663300"/>
                          </a:solidFill>
                          <a:effectLst/>
                          <a:latin typeface="ArialMT"/>
                          <a:ea typeface="Calibri" panose="020F0502020204030204" pitchFamily="34" charset="0"/>
                          <a:cs typeface="Arial" panose="020B0604020202020204" pitchFamily="34" charset="0"/>
                        </a:rPr>
                        <a:t> ~</a:t>
                      </a:r>
                      <a:r>
                        <a:rPr lang="en-US" sz="1100" kern="1200" baseline="0" dirty="0">
                          <a:solidFill>
                            <a:srgbClr val="663300"/>
                          </a:solidFill>
                          <a:effectLst/>
                          <a:latin typeface="ArialMT"/>
                          <a:ea typeface="Calibri" panose="020F0502020204030204" pitchFamily="34" charset="0"/>
                          <a:cs typeface="Arial" panose="020B0604020202020204" pitchFamily="34" charset="0"/>
                        </a:rPr>
                        <a:t> 12 ns</a:t>
                      </a:r>
                      <a:br>
                        <a:rPr lang="en-US" sz="1100" dirty="0">
                          <a:solidFill>
                            <a:srgbClr val="663300"/>
                          </a:solidFill>
                          <a:effectLst/>
                          <a:latin typeface="ArialMT"/>
                          <a:ea typeface="Calibri" panose="020F0502020204030204" pitchFamily="34" charset="0"/>
                          <a:cs typeface="Arial" panose="020B0604020202020204" pitchFamily="34" charset="0"/>
                        </a:rPr>
                      </a:br>
                      <a:r>
                        <a:rPr lang="en-US" sz="1100" b="1" kern="1200" dirty="0">
                          <a:solidFill>
                            <a:srgbClr val="663300"/>
                          </a:solidFill>
                          <a:effectLst/>
                          <a:latin typeface="ArialMT"/>
                          <a:ea typeface="Calibri" panose="020F0502020204030204" pitchFamily="34" charset="0"/>
                          <a:cs typeface="Arial" panose="020B0604020202020204" pitchFamily="34" charset="0"/>
                        </a:rPr>
                        <a:t>Rad. Hard.:</a:t>
                      </a:r>
                      <a:r>
                        <a:rPr lang="en-US" sz="1100" kern="1200" dirty="0">
                          <a:solidFill>
                            <a:srgbClr val="663300"/>
                          </a:solidFill>
                          <a:effectLst/>
                          <a:latin typeface="ArialMT"/>
                          <a:ea typeface="Calibri" panose="020F0502020204030204" pitchFamily="34" charset="0"/>
                          <a:cs typeface="Arial" panose="020B0604020202020204" pitchFamily="34" charset="0"/>
                        </a:rPr>
                        <a:t>  ~ </a:t>
                      </a:r>
                      <a:r>
                        <a:rPr lang="en-US" sz="1100" kern="1200" dirty="0" err="1">
                          <a:solidFill>
                            <a:srgbClr val="663300"/>
                          </a:solidFill>
                          <a:effectLst/>
                          <a:latin typeface="ArialMT"/>
                          <a:ea typeface="Calibri" panose="020F0502020204030204" pitchFamily="34" charset="0"/>
                          <a:cs typeface="Arial" panose="020B0604020202020204" pitchFamily="34" charset="0"/>
                        </a:rPr>
                        <a:t>mC</a:t>
                      </a:r>
                      <a:r>
                        <a:rPr lang="en-US" sz="1100" kern="1200" dirty="0">
                          <a:solidFill>
                            <a:srgbClr val="663300"/>
                          </a:solidFill>
                          <a:effectLst/>
                          <a:latin typeface="ArialMT"/>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MT"/>
                          <a:ea typeface="Calibri" panose="020F0502020204030204" pitchFamily="34" charset="0"/>
                          <a:cs typeface="Arial" panose="020B0604020202020204" pitchFamily="34" charset="0"/>
                        </a:rPr>
                        <a:t>2</a:t>
                      </a:r>
                      <a:r>
                        <a:rPr lang="en-US" sz="1100" kern="1200" dirty="0">
                          <a:solidFill>
                            <a:srgbClr val="663300"/>
                          </a:solidFill>
                          <a:effectLst/>
                          <a:latin typeface="ArialMT"/>
                          <a:ea typeface="Calibri" panose="020F0502020204030204" pitchFamily="34" charset="0"/>
                          <a:cs typeface="Arial" panose="020B0604020202020204" pitchFamily="34" charset="0"/>
                        </a:rPr>
                        <a:t> </a:t>
                      </a:r>
                      <a:endParaRPr lang="fr-FR" sz="1100" dirty="0">
                        <a:solidFill>
                          <a:srgbClr val="663300"/>
                        </a:solidFill>
                        <a:effectLst/>
                        <a:latin typeface="ArialMT"/>
                        <a:ea typeface="Calibri" panose="020F050202020403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MT"/>
                          <a:cs typeface="Arial" panose="020B0604020202020204" pitchFamily="34" charset="0"/>
                        </a:rPr>
                        <a:t>Operation in pp, </a:t>
                      </a:r>
                      <a:r>
                        <a:rPr lang="fr-FR" sz="1100" dirty="0" err="1">
                          <a:solidFill>
                            <a:schemeClr val="tx1"/>
                          </a:solidFill>
                          <a:latin typeface="ArialMT"/>
                          <a:cs typeface="Arial" panose="020B0604020202020204" pitchFamily="34" charset="0"/>
                        </a:rPr>
                        <a:t>pA</a:t>
                      </a:r>
                      <a:r>
                        <a:rPr lang="fr-FR" sz="1100" dirty="0">
                          <a:solidFill>
                            <a:schemeClr val="tx1"/>
                          </a:solidFill>
                          <a:latin typeface="ArialMT"/>
                          <a:cs typeface="Arial" panose="020B0604020202020204" pitchFamily="34" charset="0"/>
                        </a:rPr>
                        <a:t> and AA collisions.</a:t>
                      </a:r>
                    </a:p>
                  </a:txBody>
                  <a:tcPr/>
                </a:tc>
                <a:extLst>
                  <a:ext uri="{0D108BD9-81ED-4DB2-BD59-A6C34878D82A}">
                    <a16:rowId xmlns:a16="http://schemas.microsoft.com/office/drawing/2014/main" val="2082905564"/>
                  </a:ext>
                </a:extLst>
              </a:tr>
              <a:tr h="754692">
                <a:tc>
                  <a:txBody>
                    <a:bodyPr/>
                    <a:lstStyle/>
                    <a:p>
                      <a:pPr algn="ctr">
                        <a:lnSpc>
                          <a:spcPct val="115000"/>
                        </a:lnSpc>
                        <a:spcAft>
                          <a:spcPts val="1000"/>
                        </a:spcAft>
                      </a:pPr>
                      <a:r>
                        <a:rPr lang="en-US" sz="1100" kern="1200" dirty="0" err="1">
                          <a:solidFill>
                            <a:srgbClr val="FF0000"/>
                          </a:solidFill>
                          <a:effectLst/>
                          <a:latin typeface="ArialMT"/>
                          <a:ea typeface="Calibri" panose="020F0502020204030204" pitchFamily="34" charset="0"/>
                          <a:cs typeface="Arial" panose="020B0604020202020204" pitchFamily="34" charset="0"/>
                        </a:rPr>
                        <a:t>LHCb</a:t>
                      </a:r>
                      <a:r>
                        <a:rPr lang="en-US" sz="1100" kern="1200" dirty="0">
                          <a:solidFill>
                            <a:srgbClr val="FF0000"/>
                          </a:solidFill>
                          <a:effectLst/>
                          <a:latin typeface="ArialMT"/>
                          <a:ea typeface="Calibri" panose="020F0502020204030204" pitchFamily="34" charset="0"/>
                          <a:cs typeface="Arial" panose="020B0604020202020204" pitchFamily="34" charset="0"/>
                        </a:rPr>
                        <a:t> </a:t>
                      </a:r>
                      <a:r>
                        <a:rPr lang="en-US" sz="1100" kern="1200" dirty="0">
                          <a:solidFill>
                            <a:srgbClr val="0000CC"/>
                          </a:solidFill>
                          <a:effectLst/>
                          <a:latin typeface="ArialMT"/>
                          <a:ea typeface="Calibri" panose="020F0502020204030204" pitchFamily="34" charset="0"/>
                          <a:cs typeface="Arial" panose="020B0604020202020204" pitchFamily="34" charset="0"/>
                        </a:rPr>
                        <a:t>MUON</a:t>
                      </a:r>
                      <a:br>
                        <a:rPr lang="en-US" sz="1100" kern="1200" dirty="0">
                          <a:solidFill>
                            <a:srgbClr val="0000CC"/>
                          </a:solidFill>
                          <a:effectLst/>
                          <a:latin typeface="ArialMT"/>
                          <a:ea typeface="Calibri" panose="020F0502020204030204" pitchFamily="34" charset="0"/>
                          <a:cs typeface="Arial" panose="020B0604020202020204" pitchFamily="34" charset="0"/>
                        </a:rPr>
                      </a:br>
                      <a:r>
                        <a:rPr lang="en-US" sz="1100" kern="1200" dirty="0">
                          <a:solidFill>
                            <a:srgbClr val="0000CC"/>
                          </a:solidFill>
                          <a:effectLst/>
                          <a:latin typeface="ArialMT"/>
                          <a:ea typeface="Calibri" panose="020F0502020204030204" pitchFamily="34" charset="0"/>
                          <a:cs typeface="Arial" panose="020B0604020202020204" pitchFamily="34" charset="0"/>
                        </a:rPr>
                        <a:t>DETECTOR</a:t>
                      </a:r>
                      <a:br>
                        <a:rPr lang="en-US" sz="1100" kern="1200" baseline="0" dirty="0">
                          <a:solidFill>
                            <a:srgbClr val="663300"/>
                          </a:solidFill>
                          <a:effectLst/>
                          <a:latin typeface="ArialMT"/>
                          <a:ea typeface="Calibri" panose="020F0502020204030204" pitchFamily="34" charset="0"/>
                          <a:cs typeface="Arial" panose="020B0604020202020204" pitchFamily="34" charset="0"/>
                        </a:rPr>
                      </a:br>
                      <a:r>
                        <a:rPr lang="en-US" sz="1100" kern="1200" baseline="0" dirty="0">
                          <a:solidFill>
                            <a:schemeClr val="tx1"/>
                          </a:solidFill>
                          <a:effectLst/>
                          <a:latin typeface="ArialMT"/>
                          <a:ea typeface="Calibri" panose="020F0502020204030204" pitchFamily="34" charset="0"/>
                          <a:cs typeface="Arial" panose="020B0604020202020204" pitchFamily="34" charset="0"/>
                        </a:rPr>
                        <a:t>&gt; 2010</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Arial" panose="020B0604020202020204" pitchFamily="34" charset="0"/>
                        </a:rPr>
                        <a:t>Hadron</a:t>
                      </a:r>
                      <a:r>
                        <a:rPr lang="en-US" sz="1100" kern="1200" baseline="0" dirty="0">
                          <a:solidFill>
                            <a:schemeClr val="tx1"/>
                          </a:solidFill>
                          <a:effectLst/>
                          <a:latin typeface="ArialMT"/>
                          <a:ea typeface="Calibri" panose="020F0502020204030204" pitchFamily="34" charset="0"/>
                          <a:cs typeface="Arial" panose="020B0604020202020204" pitchFamily="34" charset="0"/>
                        </a:rPr>
                        <a:t> Collider /</a:t>
                      </a:r>
                      <a:br>
                        <a:rPr lang="en-US" sz="1100" kern="1200" dirty="0">
                          <a:solidFill>
                            <a:schemeClr val="tx1"/>
                          </a:solidFill>
                          <a:effectLst/>
                          <a:latin typeface="ArialMT"/>
                          <a:ea typeface="Calibri" panose="020F0502020204030204" pitchFamily="34" charset="0"/>
                          <a:cs typeface="Arial" panose="020B0604020202020204" pitchFamily="34" charset="0"/>
                        </a:rPr>
                      </a:br>
                      <a:r>
                        <a:rPr lang="en-US" sz="1100" kern="1200" dirty="0">
                          <a:solidFill>
                            <a:schemeClr val="tx1"/>
                          </a:solidFill>
                          <a:effectLst/>
                          <a:latin typeface="ArialMT"/>
                          <a:ea typeface="Calibri" panose="020F0502020204030204" pitchFamily="34" charset="0"/>
                          <a:cs typeface="Arial" panose="020B0604020202020204" pitchFamily="34" charset="0"/>
                        </a:rPr>
                        <a:t>B-physics</a:t>
                      </a:r>
                      <a:endParaRPr lang="fr-FR" sz="1100" dirty="0">
                        <a:solidFill>
                          <a:schemeClr val="tx1"/>
                        </a:solidFill>
                        <a:effectLst/>
                        <a:latin typeface="ArialMT"/>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Arial" panose="020B0604020202020204" pitchFamily="34" charset="0"/>
                        </a:rPr>
                        <a:t>(triggering) </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Arial" panose="020B0604020202020204" pitchFamily="34" charset="0"/>
                        </a:rPr>
                        <a:t>3-GEM</a:t>
                      </a:r>
                      <a:endParaRPr lang="fr-FR" sz="1100" dirty="0">
                        <a:solidFill>
                          <a:srgbClr val="0000CC"/>
                        </a:solidFill>
                        <a:effectLst/>
                        <a:latin typeface="ArialMT"/>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cs typeface="Arial" panose="020B0604020202020204" pitchFamily="34" charset="0"/>
                        </a:rPr>
                        <a:t>Total area: ~</a:t>
                      </a:r>
                      <a:r>
                        <a:rPr lang="en-US" sz="1100" baseline="0" dirty="0">
                          <a:solidFill>
                            <a:schemeClr val="tx1"/>
                          </a:solidFill>
                          <a:latin typeface="ArialMT"/>
                          <a:cs typeface="Arial" panose="020B0604020202020204" pitchFamily="34" charset="0"/>
                        </a:rPr>
                        <a:t> 0.6 </a:t>
                      </a:r>
                      <a:r>
                        <a:rPr lang="en-US" sz="1100" dirty="0">
                          <a:solidFill>
                            <a:schemeClr val="tx1"/>
                          </a:solidFill>
                          <a:latin typeface="ArialMT"/>
                          <a:cs typeface="Arial" panose="020B0604020202020204" pitchFamily="34" charset="0"/>
                        </a:rPr>
                        <a:t>m</a:t>
                      </a:r>
                      <a:r>
                        <a:rPr lang="en-US" sz="1100" baseline="30000" dirty="0">
                          <a:solidFill>
                            <a:schemeClr val="tx1"/>
                          </a:solidFill>
                          <a:latin typeface="ArialMT"/>
                          <a:cs typeface="Arial" panose="020B0604020202020204" pitchFamily="34" charset="0"/>
                        </a:rPr>
                        <a:t>2</a:t>
                      </a:r>
                      <a:r>
                        <a:rPr lang="en-US" sz="1100" dirty="0">
                          <a:solidFill>
                            <a:schemeClr val="tx1"/>
                          </a:solidFill>
                          <a:latin typeface="ArialMT"/>
                          <a:cs typeface="Arial" panose="020B0604020202020204" pitchFamily="34" charset="0"/>
                        </a:rPr>
                        <a:t> </a:t>
                      </a:r>
                    </a:p>
                    <a:p>
                      <a:pPr algn="l"/>
                      <a:endParaRPr lang="en-US" sz="1100" dirty="0">
                        <a:solidFill>
                          <a:schemeClr val="tx1"/>
                        </a:solidFill>
                        <a:latin typeface="ArialMT"/>
                        <a:cs typeface="Arial" panose="020B0604020202020204" pitchFamily="34" charset="0"/>
                      </a:endParaRPr>
                    </a:p>
                    <a:p>
                      <a:pPr algn="l"/>
                      <a:r>
                        <a:rPr lang="en-US" sz="1100" dirty="0">
                          <a:solidFill>
                            <a:schemeClr val="tx1"/>
                          </a:solidFill>
                          <a:latin typeface="ArialMT"/>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cs typeface="Arial" panose="020B0604020202020204" pitchFamily="34" charset="0"/>
                        </a:rPr>
                        <a:t>20-24 cm</a:t>
                      </a:r>
                      <a:r>
                        <a:rPr lang="en-US" sz="1100" baseline="30000" dirty="0">
                          <a:solidFill>
                            <a:schemeClr val="tx1"/>
                          </a:solidFill>
                          <a:latin typeface="ArialMT"/>
                          <a:cs typeface="Arial" panose="020B0604020202020204" pitchFamily="34" charset="0"/>
                        </a:rPr>
                        <a:t>2 </a:t>
                      </a:r>
                      <a:r>
                        <a:rPr lang="en-US" sz="1100" kern="1200" dirty="0">
                          <a:solidFill>
                            <a:schemeClr val="tx1"/>
                          </a:solidFill>
                          <a:effectLst/>
                          <a:latin typeface="ArialMT"/>
                          <a:ea typeface="Calibri" panose="020F0502020204030204" pitchFamily="34" charset="0"/>
                          <a:cs typeface="Arial" panose="020B0604020202020204" pitchFamily="34" charset="0"/>
                        </a:rPr>
                        <a:t> </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marL="66040" marR="66040" marT="9525" marB="0"/>
                </a:tc>
                <a:tc>
                  <a:txBody>
                    <a:bodyPr/>
                    <a:lstStyle/>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Max.rate</a:t>
                      </a:r>
                      <a:r>
                        <a:rPr lang="en-US" sz="1100" kern="1200" dirty="0">
                          <a:solidFill>
                            <a:srgbClr val="663300"/>
                          </a:solidFill>
                          <a:effectLst/>
                          <a:latin typeface="ArialMT"/>
                          <a:ea typeface="Calibri" panose="020F0502020204030204" pitchFamily="34" charset="0"/>
                          <a:cs typeface="Arial" panose="020B0604020202020204" pitchFamily="34" charset="0"/>
                        </a:rPr>
                        <a:t>:500</a:t>
                      </a:r>
                      <a:r>
                        <a:rPr lang="en-US" sz="1100" kern="1200" baseline="0" dirty="0">
                          <a:solidFill>
                            <a:srgbClr val="663300"/>
                          </a:solidFill>
                          <a:effectLst/>
                          <a:latin typeface="ArialMT"/>
                          <a:ea typeface="Calibri" panose="020F0502020204030204" pitchFamily="34" charset="0"/>
                          <a:cs typeface="Arial" panose="020B0604020202020204" pitchFamily="34" charset="0"/>
                        </a:rPr>
                        <a:t> </a:t>
                      </a:r>
                      <a:r>
                        <a:rPr lang="en-US" sz="1100" kern="1200" dirty="0">
                          <a:solidFill>
                            <a:srgbClr val="663300"/>
                          </a:solidFill>
                          <a:effectLst/>
                          <a:latin typeface="ArialMT"/>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MT"/>
                          <a:ea typeface="Calibri" panose="020F0502020204030204" pitchFamily="34" charset="0"/>
                          <a:cs typeface="Arial" panose="020B0604020202020204" pitchFamily="34" charset="0"/>
                        </a:rPr>
                        <a:t>2</a:t>
                      </a:r>
                      <a:br>
                        <a:rPr lang="en-US" sz="1100" kern="1200" dirty="0">
                          <a:solidFill>
                            <a:srgbClr val="663300"/>
                          </a:solidFill>
                          <a:effectLst/>
                          <a:latin typeface="ArialMT"/>
                          <a:ea typeface="Calibri" panose="020F0502020204030204" pitchFamily="34" charset="0"/>
                          <a:cs typeface="Arial" panose="020B0604020202020204" pitchFamily="34" charset="0"/>
                        </a:rPr>
                      </a:br>
                      <a:r>
                        <a:rPr lang="en-US" sz="1100" b="1" kern="1200" dirty="0">
                          <a:solidFill>
                            <a:srgbClr val="663300"/>
                          </a:solidFill>
                          <a:effectLst/>
                          <a:latin typeface="ArialMT"/>
                          <a:ea typeface="Calibri" panose="020F0502020204030204" pitchFamily="34" charset="0"/>
                          <a:cs typeface="Arial" panose="020B0604020202020204" pitchFamily="34" charset="0"/>
                        </a:rPr>
                        <a:t>Spatial res.:</a:t>
                      </a:r>
                      <a:r>
                        <a:rPr lang="en-US" sz="1100" kern="1200" dirty="0">
                          <a:solidFill>
                            <a:srgbClr val="663300"/>
                          </a:solidFill>
                          <a:effectLst/>
                          <a:latin typeface="ArialMT"/>
                          <a:ea typeface="Calibri" panose="020F0502020204030204" pitchFamily="34" charset="0"/>
                          <a:cs typeface="Arial" panose="020B0604020202020204" pitchFamily="34" charset="0"/>
                        </a:rPr>
                        <a:t> ~</a:t>
                      </a:r>
                      <a:r>
                        <a:rPr lang="en-US" sz="1100" kern="1200" baseline="0" dirty="0">
                          <a:solidFill>
                            <a:srgbClr val="663300"/>
                          </a:solidFill>
                          <a:effectLst/>
                          <a:latin typeface="ArialMT"/>
                          <a:ea typeface="Calibri" panose="020F0502020204030204" pitchFamily="34" charset="0"/>
                          <a:cs typeface="Arial" panose="020B0604020202020204" pitchFamily="34" charset="0"/>
                        </a:rPr>
                        <a:t> c</a:t>
                      </a:r>
                      <a:r>
                        <a:rPr lang="en-US" sz="1100" kern="1200" dirty="0">
                          <a:solidFill>
                            <a:srgbClr val="663300"/>
                          </a:solidFill>
                          <a:effectLst/>
                          <a:latin typeface="ArialMT"/>
                          <a:ea typeface="Calibri" panose="020F0502020204030204" pitchFamily="34" charset="0"/>
                          <a:cs typeface="Arial" panose="020B0604020202020204" pitchFamily="34" charset="0"/>
                        </a:rPr>
                        <a:t>m</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Time res.:</a:t>
                      </a:r>
                      <a:r>
                        <a:rPr lang="en-US" sz="1100" kern="1200" dirty="0">
                          <a:solidFill>
                            <a:srgbClr val="663300"/>
                          </a:solidFill>
                          <a:effectLst/>
                          <a:latin typeface="ArialMT"/>
                          <a:ea typeface="Calibri" panose="020F0502020204030204" pitchFamily="34" charset="0"/>
                          <a:cs typeface="Arial" panose="020B0604020202020204" pitchFamily="34" charset="0"/>
                        </a:rPr>
                        <a:t> ~</a:t>
                      </a:r>
                      <a:r>
                        <a:rPr lang="en-US" sz="1100" kern="1200" baseline="0" dirty="0">
                          <a:solidFill>
                            <a:srgbClr val="663300"/>
                          </a:solidFill>
                          <a:effectLst/>
                          <a:latin typeface="ArialMT"/>
                          <a:ea typeface="Calibri" panose="020F0502020204030204" pitchFamily="34" charset="0"/>
                          <a:cs typeface="Arial" panose="020B0604020202020204" pitchFamily="34" charset="0"/>
                        </a:rPr>
                        <a:t> 3 ns</a:t>
                      </a:r>
                      <a:br>
                        <a:rPr lang="en-US" sz="1100" dirty="0">
                          <a:solidFill>
                            <a:srgbClr val="663300"/>
                          </a:solidFill>
                          <a:effectLst/>
                          <a:latin typeface="ArialMT"/>
                          <a:ea typeface="Calibri" panose="020F0502020204030204" pitchFamily="34" charset="0"/>
                          <a:cs typeface="Arial" panose="020B0604020202020204" pitchFamily="34" charset="0"/>
                        </a:rPr>
                      </a:br>
                      <a:r>
                        <a:rPr lang="en-US" sz="1100" b="1" kern="1200" dirty="0">
                          <a:solidFill>
                            <a:srgbClr val="663300"/>
                          </a:solidFill>
                          <a:effectLst/>
                          <a:latin typeface="ArialMT"/>
                          <a:ea typeface="Calibri" panose="020F0502020204030204" pitchFamily="34" charset="0"/>
                          <a:cs typeface="Arial" panose="020B0604020202020204" pitchFamily="34" charset="0"/>
                        </a:rPr>
                        <a:t>Rad. Hard.:</a:t>
                      </a:r>
                      <a:r>
                        <a:rPr lang="en-US" sz="1100" kern="1200" dirty="0">
                          <a:solidFill>
                            <a:srgbClr val="663300"/>
                          </a:solidFill>
                          <a:effectLst/>
                          <a:latin typeface="ArialMT"/>
                          <a:ea typeface="Calibri" panose="020F0502020204030204" pitchFamily="34" charset="0"/>
                          <a:cs typeface="Arial" panose="020B0604020202020204" pitchFamily="34" charset="0"/>
                        </a:rPr>
                        <a:t>~</a:t>
                      </a:r>
                      <a:r>
                        <a:rPr lang="en-US" sz="1100" kern="1200" baseline="0" dirty="0">
                          <a:solidFill>
                            <a:srgbClr val="663300"/>
                          </a:solidFill>
                          <a:effectLst/>
                          <a:latin typeface="ArialMT"/>
                          <a:ea typeface="Calibri" panose="020F0502020204030204" pitchFamily="34" charset="0"/>
                          <a:cs typeface="Arial" panose="020B0604020202020204" pitchFamily="34" charset="0"/>
                        </a:rPr>
                        <a:t> </a:t>
                      </a:r>
                      <a:r>
                        <a:rPr lang="en-US" sz="1100" kern="1200" dirty="0">
                          <a:solidFill>
                            <a:srgbClr val="663300"/>
                          </a:solidFill>
                          <a:effectLst/>
                          <a:latin typeface="ArialMT"/>
                          <a:ea typeface="Calibri" panose="020F0502020204030204" pitchFamily="34" charset="0"/>
                          <a:cs typeface="Arial" panose="020B0604020202020204" pitchFamily="34" charset="0"/>
                        </a:rPr>
                        <a:t>0.5 C/cm</a:t>
                      </a:r>
                      <a:r>
                        <a:rPr lang="en-US" sz="1100" kern="1200" baseline="30000" dirty="0">
                          <a:solidFill>
                            <a:srgbClr val="663300"/>
                          </a:solidFill>
                          <a:effectLst/>
                          <a:latin typeface="ArialMT"/>
                          <a:ea typeface="Calibri" panose="020F0502020204030204" pitchFamily="34" charset="0"/>
                          <a:cs typeface="Arial" panose="020B0604020202020204" pitchFamily="34" charset="0"/>
                        </a:rPr>
                        <a:t>2</a:t>
                      </a:r>
                      <a:r>
                        <a:rPr lang="en-US" sz="1100" kern="1200" dirty="0">
                          <a:solidFill>
                            <a:srgbClr val="663300"/>
                          </a:solidFill>
                          <a:effectLst/>
                          <a:latin typeface="ArialMT"/>
                          <a:ea typeface="Calibri" panose="020F0502020204030204" pitchFamily="34" charset="0"/>
                          <a:cs typeface="Arial" panose="020B0604020202020204" pitchFamily="34" charset="0"/>
                        </a:rPr>
                        <a:t> </a:t>
                      </a:r>
                      <a:endParaRPr lang="fr-FR" sz="1100" dirty="0">
                        <a:solidFill>
                          <a:srgbClr val="663300"/>
                        </a:solidFill>
                        <a:effectLst/>
                        <a:latin typeface="ArialMT"/>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MT"/>
                          <a:ea typeface="Calibri" panose="020F0502020204030204" pitchFamily="34" charset="0"/>
                          <a:cs typeface="Arial" panose="020B0604020202020204" pitchFamily="34" charset="0"/>
                        </a:rPr>
                        <a:t>Redundant triggering</a:t>
                      </a:r>
                      <a:endParaRPr lang="fr-FR" sz="1100" dirty="0">
                        <a:solidFill>
                          <a:schemeClr val="tx1"/>
                        </a:solidFill>
                        <a:effectLst/>
                        <a:latin typeface="ArialM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4233409745"/>
                  </a:ext>
                </a:extLst>
              </a:tr>
              <a:tr h="645213">
                <a:tc>
                  <a:txBody>
                    <a:bodyPr/>
                    <a:lstStyle/>
                    <a:p>
                      <a:pPr algn="ctr"/>
                      <a:r>
                        <a:rPr lang="en-US" sz="1100" dirty="0">
                          <a:solidFill>
                            <a:srgbClr val="FF0000"/>
                          </a:solidFill>
                          <a:latin typeface="ArialMT"/>
                          <a:cs typeface="Arial" panose="020B0604020202020204" pitchFamily="34" charset="0"/>
                        </a:rPr>
                        <a:t>COMPASS RICH</a:t>
                      </a:r>
                      <a:r>
                        <a:rPr lang="en-US" sz="1100" baseline="0" dirty="0">
                          <a:solidFill>
                            <a:srgbClr val="FF0000"/>
                          </a:solidFill>
                          <a:latin typeface="ArialMT"/>
                          <a:cs typeface="Arial" panose="020B0604020202020204" pitchFamily="34" charset="0"/>
                        </a:rPr>
                        <a:t> </a:t>
                      </a:r>
                      <a:r>
                        <a:rPr lang="en-US" sz="1100" baseline="0" dirty="0">
                          <a:solidFill>
                            <a:srgbClr val="0000CC"/>
                          </a:solidFill>
                          <a:latin typeface="ArialMT"/>
                          <a:cs typeface="Arial" panose="020B0604020202020204" pitchFamily="34" charset="0"/>
                        </a:rPr>
                        <a:t>UPGRADE</a:t>
                      </a:r>
                      <a:br>
                        <a:rPr lang="en-US" sz="1100" baseline="0" dirty="0">
                          <a:solidFill>
                            <a:srgbClr val="663300"/>
                          </a:solidFill>
                          <a:latin typeface="ArialMT"/>
                          <a:cs typeface="Arial" panose="020B0604020202020204" pitchFamily="34" charset="0"/>
                        </a:rPr>
                      </a:br>
                      <a:r>
                        <a:rPr lang="en-US" sz="1100" baseline="0" dirty="0">
                          <a:solidFill>
                            <a:schemeClr val="tx1"/>
                          </a:solidFill>
                          <a:latin typeface="ArialMT"/>
                          <a:cs typeface="Arial" panose="020B0604020202020204" pitchFamily="34" charset="0"/>
                        </a:rPr>
                        <a:t>&gt; 2</a:t>
                      </a:r>
                      <a:r>
                        <a:rPr lang="en-US" sz="1100" dirty="0">
                          <a:solidFill>
                            <a:schemeClr val="tx1"/>
                          </a:solidFill>
                          <a:latin typeface="ArialMT"/>
                          <a:cs typeface="Arial" panose="020B0604020202020204" pitchFamily="34" charset="0"/>
                        </a:rPr>
                        <a:t>016</a:t>
                      </a:r>
                    </a:p>
                  </a:txBody>
                  <a:tcPr/>
                </a:tc>
                <a:tc>
                  <a:txBody>
                    <a:bodyPr/>
                    <a:lstStyle/>
                    <a:p>
                      <a:pPr algn="ctr"/>
                      <a:r>
                        <a:rPr lang="fr-FR" sz="1100" kern="1200" dirty="0" err="1">
                          <a:solidFill>
                            <a:schemeClr val="tx1"/>
                          </a:solidFill>
                          <a:effectLst/>
                          <a:latin typeface="ArialMT"/>
                          <a:ea typeface="+mn-ea"/>
                          <a:cs typeface="Arial" panose="020B0604020202020204" pitchFamily="34" charset="0"/>
                        </a:rPr>
                        <a:t>Fixed</a:t>
                      </a:r>
                      <a:r>
                        <a:rPr lang="fr-FR" sz="1100" kern="1200" baseline="0" dirty="0">
                          <a:solidFill>
                            <a:schemeClr val="tx1"/>
                          </a:solidFill>
                          <a:effectLst/>
                          <a:latin typeface="ArialMT"/>
                          <a:ea typeface="+mn-ea"/>
                          <a:cs typeface="Arial" panose="020B0604020202020204" pitchFamily="34" charset="0"/>
                        </a:rPr>
                        <a:t> Target</a:t>
                      </a:r>
                      <a:endParaRPr lang="fr-FR" sz="1100" kern="1200" dirty="0">
                        <a:solidFill>
                          <a:schemeClr val="tx1"/>
                        </a:solidFill>
                        <a:effectLst/>
                        <a:latin typeface="ArialMT"/>
                        <a:ea typeface="+mn-ea"/>
                        <a:cs typeface="Arial" panose="020B0604020202020204" pitchFamily="34" charset="0"/>
                      </a:endParaRPr>
                    </a:p>
                    <a:p>
                      <a:pPr algn="ctr"/>
                      <a:r>
                        <a:rPr lang="fr-FR" sz="1100" kern="1200" dirty="0">
                          <a:solidFill>
                            <a:schemeClr val="tx1"/>
                          </a:solidFill>
                          <a:effectLst/>
                          <a:latin typeface="ArialMT"/>
                          <a:ea typeface="+mn-ea"/>
                          <a:cs typeface="Arial" panose="020B0604020202020204" pitchFamily="34" charset="0"/>
                        </a:rPr>
                        <a:t>(RICH</a:t>
                      </a:r>
                      <a:r>
                        <a:rPr lang="fr-FR" sz="1100" kern="1200" baseline="0" dirty="0">
                          <a:solidFill>
                            <a:schemeClr val="tx1"/>
                          </a:solidFill>
                          <a:effectLst/>
                          <a:latin typeface="ArialMT"/>
                          <a:ea typeface="+mn-ea"/>
                          <a:cs typeface="Arial" panose="020B0604020202020204" pitchFamily="34" charset="0"/>
                        </a:rPr>
                        <a:t> </a:t>
                      </a:r>
                      <a:r>
                        <a:rPr lang="fr-FR" sz="1100" kern="1200" dirty="0">
                          <a:solidFill>
                            <a:schemeClr val="tx1"/>
                          </a:solidFill>
                          <a:effectLst/>
                          <a:latin typeface="ArialMT"/>
                          <a:ea typeface="+mn-ea"/>
                          <a:cs typeface="Arial" panose="020B0604020202020204" pitchFamily="34" charset="0"/>
                        </a:rPr>
                        <a:t>-</a:t>
                      </a:r>
                      <a:r>
                        <a:rPr lang="fr-FR" sz="1100" kern="1200" baseline="0" dirty="0">
                          <a:solidFill>
                            <a:schemeClr val="tx1"/>
                          </a:solidFill>
                          <a:effectLst/>
                          <a:latin typeface="ArialMT"/>
                          <a:ea typeface="+mn-ea"/>
                          <a:cs typeface="Arial" panose="020B0604020202020204" pitchFamily="34" charset="0"/>
                        </a:rPr>
                        <a:t> </a:t>
                      </a:r>
                      <a:r>
                        <a:rPr lang="fr-FR" sz="1100" kern="1200" baseline="0" dirty="0" err="1">
                          <a:solidFill>
                            <a:schemeClr val="tx1"/>
                          </a:solidFill>
                          <a:effectLst/>
                          <a:latin typeface="ArialMT"/>
                          <a:ea typeface="+mn-ea"/>
                          <a:cs typeface="Arial" panose="020B0604020202020204" pitchFamily="34" charset="0"/>
                        </a:rPr>
                        <a:t>detection</a:t>
                      </a:r>
                      <a:r>
                        <a:rPr lang="fr-FR" sz="1100" kern="1200" baseline="0" dirty="0">
                          <a:solidFill>
                            <a:schemeClr val="tx1"/>
                          </a:solidFill>
                          <a:effectLst/>
                          <a:latin typeface="ArialMT"/>
                          <a:ea typeface="+mn-ea"/>
                          <a:cs typeface="Arial" panose="020B0604020202020204" pitchFamily="34" charset="0"/>
                        </a:rPr>
                        <a:t> of single VUV photons</a:t>
                      </a:r>
                      <a:r>
                        <a:rPr lang="fr-FR" sz="1100" kern="1200" dirty="0">
                          <a:solidFill>
                            <a:schemeClr val="tx1"/>
                          </a:solidFill>
                          <a:effectLst/>
                          <a:latin typeface="ArialMT"/>
                          <a:ea typeface="+mn-ea"/>
                          <a:cs typeface="Arial" panose="020B0604020202020204" pitchFamily="34" charset="0"/>
                        </a:rPr>
                        <a:t>)</a:t>
                      </a:r>
                      <a:endParaRPr lang="fr-FR" sz="1100" dirty="0">
                        <a:solidFill>
                          <a:schemeClr val="tx1"/>
                        </a:solidFill>
                        <a:latin typeface="ArialMT"/>
                        <a:cs typeface="Arial" panose="020B0604020202020204" pitchFamily="34" charset="0"/>
                      </a:endParaRPr>
                    </a:p>
                  </a:txBody>
                  <a:tcPr/>
                </a:tc>
                <a:tc>
                  <a:txBody>
                    <a:bodyPr/>
                    <a:lstStyle/>
                    <a:p>
                      <a:pPr algn="ctr"/>
                      <a:r>
                        <a:rPr lang="en-US" sz="1100" baseline="0" dirty="0">
                          <a:solidFill>
                            <a:srgbClr val="0000CC"/>
                          </a:solidFill>
                          <a:latin typeface="ArialMT"/>
                          <a:cs typeface="Arial" panose="020B0604020202020204" pitchFamily="34" charset="0"/>
                        </a:rPr>
                        <a:t>Hybrid </a:t>
                      </a:r>
                    </a:p>
                    <a:p>
                      <a:pPr algn="ctr"/>
                      <a:r>
                        <a:rPr lang="en-US" sz="1100" baseline="0" dirty="0">
                          <a:solidFill>
                            <a:srgbClr val="0000CC"/>
                          </a:solidFill>
                          <a:latin typeface="ArialMT"/>
                          <a:cs typeface="Arial" panose="020B0604020202020204" pitchFamily="34" charset="0"/>
                        </a:rPr>
                        <a:t>(THGEM + </a:t>
                      </a:r>
                      <a:r>
                        <a:rPr lang="en-US" sz="1100" baseline="0" dirty="0" err="1">
                          <a:solidFill>
                            <a:srgbClr val="0000CC"/>
                          </a:solidFill>
                          <a:latin typeface="ArialMT"/>
                          <a:cs typeface="Arial" panose="020B0604020202020204" pitchFamily="34" charset="0"/>
                        </a:rPr>
                        <a:t>CsI</a:t>
                      </a:r>
                      <a:endParaRPr lang="en-US" sz="1100" baseline="0" dirty="0">
                        <a:solidFill>
                          <a:srgbClr val="0000CC"/>
                        </a:solidFill>
                        <a:latin typeface="ArialMT"/>
                        <a:cs typeface="Arial" panose="020B0604020202020204" pitchFamily="34" charset="0"/>
                      </a:endParaRPr>
                    </a:p>
                    <a:p>
                      <a:pPr algn="ctr"/>
                      <a:r>
                        <a:rPr lang="en-US" sz="1100" baseline="0" dirty="0">
                          <a:solidFill>
                            <a:srgbClr val="0000CC"/>
                          </a:solidFill>
                          <a:latin typeface="ArialMT"/>
                          <a:cs typeface="Arial" panose="020B0604020202020204" pitchFamily="34" charset="0"/>
                        </a:rPr>
                        <a:t>and MM)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cs typeface="Arial" panose="020B0604020202020204" pitchFamily="34" charset="0"/>
                        </a:rPr>
                        <a:t>Total area: ~</a:t>
                      </a:r>
                      <a:r>
                        <a:rPr lang="en-US" sz="1100" baseline="0" dirty="0">
                          <a:solidFill>
                            <a:schemeClr val="tx1"/>
                          </a:solidFill>
                          <a:latin typeface="ArialMT"/>
                          <a:cs typeface="Arial" panose="020B0604020202020204" pitchFamily="34" charset="0"/>
                        </a:rPr>
                        <a:t> 1.4 </a:t>
                      </a:r>
                      <a:r>
                        <a:rPr lang="en-US" sz="1100" dirty="0">
                          <a:solidFill>
                            <a:schemeClr val="tx1"/>
                          </a:solidFill>
                          <a:latin typeface="ArialMT"/>
                          <a:cs typeface="Arial" panose="020B0604020202020204" pitchFamily="34" charset="0"/>
                        </a:rPr>
                        <a:t>m</a:t>
                      </a:r>
                      <a:r>
                        <a:rPr lang="en-US" sz="1100" baseline="30000" dirty="0">
                          <a:solidFill>
                            <a:schemeClr val="tx1"/>
                          </a:solidFill>
                          <a:latin typeface="ArialMT"/>
                          <a:cs typeface="Arial" panose="020B0604020202020204" pitchFamily="34" charset="0"/>
                        </a:rPr>
                        <a:t>2</a:t>
                      </a:r>
                      <a:r>
                        <a:rPr lang="en-US" sz="1100" dirty="0">
                          <a:solidFill>
                            <a:schemeClr val="tx1"/>
                          </a:solidFill>
                          <a:latin typeface="ArialMT"/>
                          <a:cs typeface="Arial" panose="020B0604020202020204" pitchFamily="34" charset="0"/>
                        </a:rPr>
                        <a:t> </a:t>
                      </a:r>
                    </a:p>
                    <a:p>
                      <a:pPr algn="l"/>
                      <a:r>
                        <a:rPr lang="en-US" sz="1100" dirty="0">
                          <a:solidFill>
                            <a:schemeClr val="tx1"/>
                          </a:solidFill>
                          <a:latin typeface="ArialMT"/>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cs typeface="Arial" panose="020B0604020202020204" pitchFamily="34" charset="0"/>
                        </a:rPr>
                        <a:t>    ~</a:t>
                      </a:r>
                      <a:r>
                        <a:rPr lang="en-US" sz="1100" baseline="0" dirty="0">
                          <a:solidFill>
                            <a:schemeClr val="tx1"/>
                          </a:solidFill>
                          <a:latin typeface="ArialMT"/>
                          <a:cs typeface="Arial" panose="020B0604020202020204" pitchFamily="34" charset="0"/>
                        </a:rPr>
                        <a:t> 0.6 x 0.6 </a:t>
                      </a:r>
                      <a:r>
                        <a:rPr lang="en-US" sz="1100" dirty="0">
                          <a:solidFill>
                            <a:schemeClr val="tx1"/>
                          </a:solidFill>
                          <a:latin typeface="ArialMT"/>
                          <a:cs typeface="Arial" panose="020B0604020202020204" pitchFamily="34" charset="0"/>
                        </a:rPr>
                        <a:t>m</a:t>
                      </a:r>
                      <a:r>
                        <a:rPr lang="en-US" sz="1100" baseline="30000" dirty="0">
                          <a:solidFill>
                            <a:schemeClr val="tx1"/>
                          </a:solidFill>
                          <a:latin typeface="ArialMT"/>
                          <a:cs typeface="Arial" panose="020B0604020202020204" pitchFamily="34" charset="0"/>
                        </a:rPr>
                        <a:t>2 </a:t>
                      </a:r>
                      <a:r>
                        <a:rPr lang="en-US" sz="1100" kern="1200" dirty="0">
                          <a:solidFill>
                            <a:schemeClr val="tx1"/>
                          </a:solidFill>
                          <a:effectLst/>
                          <a:latin typeface="ArialMT"/>
                          <a:ea typeface="Calibri" panose="020F0502020204030204" pitchFamily="34" charset="0"/>
                          <a:cs typeface="Arial" panose="020B0604020202020204" pitchFamily="34" charset="0"/>
                        </a:rPr>
                        <a:t> </a:t>
                      </a:r>
                    </a:p>
                  </a:txBody>
                  <a:tcPr/>
                </a:tc>
                <a:tc>
                  <a:txBody>
                    <a:bodyPr/>
                    <a:lstStyle/>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Max.rate</a:t>
                      </a:r>
                      <a:r>
                        <a:rPr lang="en-US" sz="1100" kern="1200" dirty="0">
                          <a:solidFill>
                            <a:srgbClr val="663300"/>
                          </a:solidFill>
                          <a:effectLst/>
                          <a:latin typeface="ArialMT"/>
                          <a:ea typeface="Calibri" panose="020F0502020204030204" pitchFamily="34" charset="0"/>
                          <a:cs typeface="Arial" panose="020B0604020202020204" pitchFamily="34" charset="0"/>
                        </a:rPr>
                        <a:t>:1</a:t>
                      </a:r>
                      <a:r>
                        <a:rPr lang="en-US" sz="1100" kern="1200" baseline="0" dirty="0">
                          <a:solidFill>
                            <a:srgbClr val="663300"/>
                          </a:solidFill>
                          <a:effectLst/>
                          <a:latin typeface="ArialMT"/>
                          <a:ea typeface="Calibri" panose="020F0502020204030204" pitchFamily="34" charset="0"/>
                          <a:cs typeface="Arial" panose="020B0604020202020204" pitchFamily="34" charset="0"/>
                        </a:rPr>
                        <a:t>00 </a:t>
                      </a:r>
                      <a:r>
                        <a:rPr lang="en-US" sz="1100" kern="1200" dirty="0">
                          <a:solidFill>
                            <a:srgbClr val="663300"/>
                          </a:solidFill>
                          <a:effectLst/>
                          <a:latin typeface="ArialMT"/>
                          <a:ea typeface="Calibri" panose="020F0502020204030204" pitchFamily="34" charset="0"/>
                          <a:cs typeface="Arial" panose="020B0604020202020204" pitchFamily="34" charset="0"/>
                        </a:rPr>
                        <a:t>Hz/cm</a:t>
                      </a:r>
                      <a:r>
                        <a:rPr lang="en-US" sz="1100" kern="1200" baseline="30000" dirty="0">
                          <a:solidFill>
                            <a:srgbClr val="663300"/>
                          </a:solidFill>
                          <a:effectLst/>
                          <a:latin typeface="ArialMT"/>
                          <a:ea typeface="Calibri" panose="020F0502020204030204" pitchFamily="34" charset="0"/>
                          <a:cs typeface="Arial" panose="020B0604020202020204" pitchFamily="34" charset="0"/>
                        </a:rPr>
                        <a:t>2</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Spatial res.:</a:t>
                      </a:r>
                      <a:r>
                        <a:rPr lang="en-US" sz="1100" kern="1200" dirty="0">
                          <a:solidFill>
                            <a:srgbClr val="663300"/>
                          </a:solidFill>
                          <a:effectLst/>
                          <a:latin typeface="ArialMT"/>
                          <a:ea typeface="Calibri" panose="020F0502020204030204" pitchFamily="34" charset="0"/>
                          <a:cs typeface="Arial" panose="020B0604020202020204" pitchFamily="34" charset="0"/>
                        </a:rPr>
                        <a:t> &lt;~</a:t>
                      </a:r>
                      <a:r>
                        <a:rPr lang="en-US" sz="1100" kern="1200" baseline="0" dirty="0">
                          <a:solidFill>
                            <a:srgbClr val="663300"/>
                          </a:solidFill>
                          <a:effectLst/>
                          <a:latin typeface="ArialMT"/>
                          <a:ea typeface="Calibri" panose="020F0502020204030204" pitchFamily="34" charset="0"/>
                          <a:cs typeface="Arial" panose="020B0604020202020204" pitchFamily="34" charset="0"/>
                        </a:rPr>
                        <a:t> 2.5 m</a:t>
                      </a:r>
                      <a:r>
                        <a:rPr lang="en-US" sz="1100" kern="1200" dirty="0">
                          <a:solidFill>
                            <a:srgbClr val="663300"/>
                          </a:solidFill>
                          <a:effectLst/>
                          <a:latin typeface="ArialMT"/>
                          <a:ea typeface="Calibri" panose="020F0502020204030204" pitchFamily="34" charset="0"/>
                          <a:cs typeface="Arial" panose="020B0604020202020204" pitchFamily="34" charset="0"/>
                        </a:rPr>
                        <a:t>m</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Arial" panose="020B0604020202020204" pitchFamily="34" charset="0"/>
                        </a:rPr>
                        <a:t>Time res.:</a:t>
                      </a:r>
                      <a:r>
                        <a:rPr lang="en-US" sz="1100" kern="1200" dirty="0">
                          <a:solidFill>
                            <a:srgbClr val="663300"/>
                          </a:solidFill>
                          <a:effectLst/>
                          <a:latin typeface="ArialMT"/>
                          <a:ea typeface="Calibri" panose="020F0502020204030204" pitchFamily="34" charset="0"/>
                          <a:cs typeface="Arial" panose="020B0604020202020204" pitchFamily="34" charset="0"/>
                        </a:rPr>
                        <a:t> ~</a:t>
                      </a:r>
                      <a:r>
                        <a:rPr lang="en-US" sz="1100" kern="1200" baseline="0" dirty="0">
                          <a:solidFill>
                            <a:srgbClr val="663300"/>
                          </a:solidFill>
                          <a:effectLst/>
                          <a:latin typeface="ArialMT"/>
                          <a:ea typeface="Calibri" panose="020F0502020204030204" pitchFamily="34" charset="0"/>
                          <a:cs typeface="Arial" panose="020B0604020202020204" pitchFamily="34" charset="0"/>
                        </a:rPr>
                        <a:t> 10 ns</a:t>
                      </a:r>
                      <a:endParaRPr lang="fr-FR" sz="1100" kern="1200" dirty="0">
                        <a:solidFill>
                          <a:srgbClr val="663300"/>
                        </a:solidFill>
                        <a:effectLst/>
                        <a:latin typeface="ArialMT"/>
                        <a:ea typeface="+mn-ea"/>
                        <a:cs typeface="Arial" panose="020B0604020202020204" pitchFamily="34" charset="0"/>
                      </a:endParaRPr>
                    </a:p>
                  </a:txBody>
                  <a:tcPr/>
                </a:tc>
                <a:tc>
                  <a:txBody>
                    <a:bodyPr/>
                    <a:lstStyle/>
                    <a:p>
                      <a:pPr algn="l">
                        <a:lnSpc>
                          <a:spcPct val="115000"/>
                        </a:lnSpc>
                        <a:spcAft>
                          <a:spcPts val="0"/>
                        </a:spcAft>
                      </a:pPr>
                      <a:r>
                        <a:rPr lang="en-US" sz="1100" kern="1200" dirty="0">
                          <a:solidFill>
                            <a:schemeClr val="tx1"/>
                          </a:solidFill>
                          <a:effectLst/>
                          <a:latin typeface="ArialMT"/>
                          <a:ea typeface="+mn-ea"/>
                          <a:cs typeface="Arial" panose="020B0604020202020204" pitchFamily="34" charset="0"/>
                        </a:rPr>
                        <a:t>Production</a:t>
                      </a:r>
                      <a:r>
                        <a:rPr lang="en-US" sz="1100" kern="1200" baseline="0" dirty="0">
                          <a:solidFill>
                            <a:schemeClr val="tx1"/>
                          </a:solidFill>
                          <a:effectLst/>
                          <a:latin typeface="ArialMT"/>
                          <a:ea typeface="+mn-ea"/>
                          <a:cs typeface="Arial" panose="020B0604020202020204" pitchFamily="34" charset="0"/>
                        </a:rPr>
                        <a:t> of large area THGEM of sufficient quality</a:t>
                      </a:r>
                      <a:endParaRPr lang="fr-FR" sz="1100" kern="1200" dirty="0">
                        <a:solidFill>
                          <a:schemeClr val="tx1"/>
                        </a:solidFill>
                        <a:effectLst/>
                        <a:latin typeface="ArialMT"/>
                        <a:ea typeface="+mn-ea"/>
                        <a:cs typeface="Arial" panose="020B0604020202020204" pitchFamily="34" charset="0"/>
                      </a:endParaRPr>
                    </a:p>
                  </a:txBody>
                  <a:tcPr/>
                </a:tc>
                <a:extLst>
                  <a:ext uri="{0D108BD9-81ED-4DB2-BD59-A6C34878D82A}">
                    <a16:rowId xmlns:a16="http://schemas.microsoft.com/office/drawing/2014/main" val="858510267"/>
                  </a:ext>
                </a:extLst>
              </a:tr>
            </a:tbl>
          </a:graphicData>
        </a:graphic>
      </p:graphicFrame>
      <p:sp>
        <p:nvSpPr>
          <p:cNvPr id="4" name="Rectangle 1027">
            <a:extLst>
              <a:ext uri="{FF2B5EF4-FFF2-40B4-BE49-F238E27FC236}">
                <a16:creationId xmlns:a16="http://schemas.microsoft.com/office/drawing/2014/main" id="{38A851E5-A2C4-4613-8DA3-D2ED83C6DA4B}"/>
              </a:ext>
            </a:extLst>
          </p:cNvPr>
          <p:cNvSpPr txBox="1">
            <a:spLocks noChangeArrowheads="1"/>
          </p:cNvSpPr>
          <p:nvPr/>
        </p:nvSpPr>
        <p:spPr bwMode="auto">
          <a:xfrm>
            <a:off x="179512" y="-148083"/>
            <a:ext cx="8784976"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4000" kern="0" dirty="0">
                <a:solidFill>
                  <a:srgbClr val="FCF933"/>
                </a:solidFill>
                <a:effectLst>
                  <a:outerShdw blurRad="38100" dist="38100" dir="2700000">
                    <a:srgbClr val="000000"/>
                  </a:outerShdw>
                </a:effectLst>
              </a:rPr>
              <a:t>    </a:t>
            </a:r>
            <a:r>
              <a:rPr lang="en-GB" sz="2400" b="1" kern="0" dirty="0">
                <a:solidFill>
                  <a:srgbClr val="FCF933"/>
                </a:solidFill>
                <a:effectLst>
                  <a:outerShdw blurRad="38100" dist="38100" dir="2700000">
                    <a:srgbClr val="000000"/>
                  </a:outerShdw>
                </a:effectLst>
                <a:latin typeface="ArialMT"/>
              </a:rPr>
              <a:t>Early MPGD Detector Concepts  @ CERN Experiments</a:t>
            </a:r>
            <a:endParaRPr lang="en-GB" sz="2400" b="1" kern="0" dirty="0">
              <a:solidFill>
                <a:srgbClr val="336699"/>
              </a:solidFill>
              <a:effectLst>
                <a:outerShdw blurRad="38100" dist="38100" dir="2700000">
                  <a:srgbClr val="000000"/>
                </a:outerShdw>
              </a:effectLst>
              <a:latin typeface="ArialMT"/>
            </a:endParaRPr>
          </a:p>
        </p:txBody>
      </p:sp>
      <p:pic>
        <p:nvPicPr>
          <p:cNvPr id="5" name="Image 4">
            <a:extLst>
              <a:ext uri="{FF2B5EF4-FFF2-40B4-BE49-F238E27FC236}">
                <a16:creationId xmlns:a16="http://schemas.microsoft.com/office/drawing/2014/main" id="{7602E6F3-09BC-4369-BFC3-76F0E5DF7EFF}"/>
              </a:ext>
            </a:extLst>
          </p:cNvPr>
          <p:cNvPicPr>
            <a:picLocks noChangeAspect="1"/>
          </p:cNvPicPr>
          <p:nvPr/>
        </p:nvPicPr>
        <p:blipFill>
          <a:blip r:embed="rId3"/>
          <a:stretch>
            <a:fillRect/>
          </a:stretch>
        </p:blipFill>
        <p:spPr>
          <a:xfrm>
            <a:off x="6099088" y="4570432"/>
            <a:ext cx="3009416" cy="2234578"/>
          </a:xfrm>
          <a:prstGeom prst="rect">
            <a:avLst/>
          </a:prstGeom>
        </p:spPr>
      </p:pic>
      <p:pic>
        <p:nvPicPr>
          <p:cNvPr id="6" name="Image 5">
            <a:extLst>
              <a:ext uri="{FF2B5EF4-FFF2-40B4-BE49-F238E27FC236}">
                <a16:creationId xmlns:a16="http://schemas.microsoft.com/office/drawing/2014/main" id="{2EF6CEDA-6FE5-4E8B-AFB8-1FB7889A0E60}"/>
              </a:ext>
            </a:extLst>
          </p:cNvPr>
          <p:cNvPicPr>
            <a:picLocks noChangeAspect="1"/>
          </p:cNvPicPr>
          <p:nvPr/>
        </p:nvPicPr>
        <p:blipFill>
          <a:blip r:embed="rId4"/>
          <a:stretch>
            <a:fillRect/>
          </a:stretch>
        </p:blipFill>
        <p:spPr>
          <a:xfrm>
            <a:off x="3131119" y="4570431"/>
            <a:ext cx="2953049" cy="2234579"/>
          </a:xfrm>
          <a:prstGeom prst="rect">
            <a:avLst/>
          </a:prstGeom>
        </p:spPr>
      </p:pic>
      <p:pic>
        <p:nvPicPr>
          <p:cNvPr id="7" name="Image 6">
            <a:extLst>
              <a:ext uri="{FF2B5EF4-FFF2-40B4-BE49-F238E27FC236}">
                <a16:creationId xmlns:a16="http://schemas.microsoft.com/office/drawing/2014/main" id="{EDB3D520-0973-4D64-A294-BD2E7E1BE385}"/>
              </a:ext>
            </a:extLst>
          </p:cNvPr>
          <p:cNvPicPr>
            <a:picLocks noChangeAspect="1"/>
          </p:cNvPicPr>
          <p:nvPr/>
        </p:nvPicPr>
        <p:blipFill>
          <a:blip r:embed="rId5"/>
          <a:stretch>
            <a:fillRect/>
          </a:stretch>
        </p:blipFill>
        <p:spPr>
          <a:xfrm>
            <a:off x="34775" y="4552950"/>
            <a:ext cx="3096344" cy="2262684"/>
          </a:xfrm>
          <a:prstGeom prst="rect">
            <a:avLst/>
          </a:prstGeom>
        </p:spPr>
      </p:pic>
    </p:spTree>
    <p:extLst>
      <p:ext uri="{BB962C8B-B14F-4D97-AF65-F5344CB8AC3E}">
        <p14:creationId xmlns:p14="http://schemas.microsoft.com/office/powerpoint/2010/main" val="1928969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788B0D4-68F0-41D8-8723-BC615522FC67}"/>
              </a:ext>
            </a:extLst>
          </p:cNvPr>
          <p:cNvPicPr>
            <a:picLocks noChangeAspect="1"/>
          </p:cNvPicPr>
          <p:nvPr/>
        </p:nvPicPr>
        <p:blipFill>
          <a:blip r:embed="rId2"/>
          <a:stretch>
            <a:fillRect/>
          </a:stretch>
        </p:blipFill>
        <p:spPr>
          <a:xfrm>
            <a:off x="1" y="0"/>
            <a:ext cx="9144000" cy="6865085"/>
          </a:xfrm>
          <a:prstGeom prst="rect">
            <a:avLst/>
          </a:prstGeom>
        </p:spPr>
      </p:pic>
      <p:graphicFrame>
        <p:nvGraphicFramePr>
          <p:cNvPr id="3" name="Tableau 2">
            <a:extLst>
              <a:ext uri="{FF2B5EF4-FFF2-40B4-BE49-F238E27FC236}">
                <a16:creationId xmlns:a16="http://schemas.microsoft.com/office/drawing/2014/main" id="{5E6F825B-8024-4246-A96A-A89BE150EFC6}"/>
              </a:ext>
            </a:extLst>
          </p:cNvPr>
          <p:cNvGraphicFramePr>
            <a:graphicFrameLocks noGrp="1"/>
          </p:cNvGraphicFramePr>
          <p:nvPr>
            <p:extLst>
              <p:ext uri="{D42A27DB-BD31-4B8C-83A1-F6EECF244321}">
                <p14:modId xmlns:p14="http://schemas.microsoft.com/office/powerpoint/2010/main" val="3932710116"/>
              </p:ext>
            </p:extLst>
          </p:nvPr>
        </p:nvGraphicFramePr>
        <p:xfrm>
          <a:off x="60837" y="548680"/>
          <a:ext cx="9022326" cy="6033740"/>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0000"/>
                    </a:ext>
                  </a:extLst>
                </a:gridCol>
                <a:gridCol w="1207242">
                  <a:extLst>
                    <a:ext uri="{9D8B030D-6E8A-4147-A177-3AD203B41FA5}">
                      <a16:colId xmlns:a16="http://schemas.microsoft.com/office/drawing/2014/main" val="20001"/>
                    </a:ext>
                  </a:extLst>
                </a:gridCol>
                <a:gridCol w="1348534">
                  <a:extLst>
                    <a:ext uri="{9D8B030D-6E8A-4147-A177-3AD203B41FA5}">
                      <a16:colId xmlns:a16="http://schemas.microsoft.com/office/drawing/2014/main" val="20002"/>
                    </a:ext>
                  </a:extLst>
                </a:gridCol>
                <a:gridCol w="1323560">
                  <a:extLst>
                    <a:ext uri="{9D8B030D-6E8A-4147-A177-3AD203B41FA5}">
                      <a16:colId xmlns:a16="http://schemas.microsoft.com/office/drawing/2014/main" val="20003"/>
                    </a:ext>
                  </a:extLst>
                </a:gridCol>
                <a:gridCol w="1999979">
                  <a:extLst>
                    <a:ext uri="{9D8B030D-6E8A-4147-A177-3AD203B41FA5}">
                      <a16:colId xmlns:a16="http://schemas.microsoft.com/office/drawing/2014/main" val="20004"/>
                    </a:ext>
                  </a:extLst>
                </a:gridCol>
                <a:gridCol w="1342811">
                  <a:extLst>
                    <a:ext uri="{9D8B030D-6E8A-4147-A177-3AD203B41FA5}">
                      <a16:colId xmlns:a16="http://schemas.microsoft.com/office/drawing/2014/main" val="20005"/>
                    </a:ext>
                  </a:extLst>
                </a:gridCol>
              </a:tblGrid>
              <a:tr h="726303">
                <a:tc>
                  <a:txBody>
                    <a:bodyPr/>
                    <a:lstStyle/>
                    <a:p>
                      <a:r>
                        <a:rPr lang="en-US" sz="1400" dirty="0">
                          <a:latin typeface="ArialMT"/>
                        </a:rPr>
                        <a:t>Experiment/</a:t>
                      </a:r>
                    </a:p>
                    <a:p>
                      <a:r>
                        <a:rPr lang="en-US" sz="1400" dirty="0">
                          <a:latin typeface="ArialMT"/>
                        </a:rPr>
                        <a:t>Timescale</a:t>
                      </a:r>
                      <a:endParaRPr lang="fr-FR" sz="1400" dirty="0">
                        <a:latin typeface="ArialMT"/>
                      </a:endParaRPr>
                    </a:p>
                  </a:txBody>
                  <a:tcPr/>
                </a:tc>
                <a:tc>
                  <a:txBody>
                    <a:bodyPr/>
                    <a:lstStyle/>
                    <a:p>
                      <a:r>
                        <a:rPr lang="en-US" sz="1400" dirty="0">
                          <a:latin typeface="ArialMT"/>
                        </a:rPr>
                        <a:t>Application</a:t>
                      </a:r>
                    </a:p>
                    <a:p>
                      <a:r>
                        <a:rPr lang="en-US" sz="1400" dirty="0">
                          <a:latin typeface="ArialMT"/>
                        </a:rPr>
                        <a:t>Domain </a:t>
                      </a:r>
                      <a:endParaRPr lang="fr-FR" sz="1400" dirty="0">
                        <a:latin typeface="ArialMT"/>
                      </a:endParaRPr>
                    </a:p>
                  </a:txBody>
                  <a:tcPr/>
                </a:tc>
                <a:tc>
                  <a:txBody>
                    <a:bodyPr/>
                    <a:lstStyle/>
                    <a:p>
                      <a:r>
                        <a:rPr lang="en-US" sz="1400" dirty="0">
                          <a:latin typeface="ArialMT"/>
                        </a:rPr>
                        <a:t>MPGD </a:t>
                      </a:r>
                    </a:p>
                    <a:p>
                      <a:r>
                        <a:rPr lang="en-US" sz="1400" dirty="0">
                          <a:latin typeface="ArialMT"/>
                        </a:rPr>
                        <a:t>Technology</a:t>
                      </a:r>
                    </a:p>
                    <a:p>
                      <a:endParaRPr lang="fr-FR" sz="1400" dirty="0">
                        <a:latin typeface="ArialMT"/>
                      </a:endParaRPr>
                    </a:p>
                  </a:txBody>
                  <a:tcPr/>
                </a:tc>
                <a:tc>
                  <a:txBody>
                    <a:bodyPr/>
                    <a:lstStyle/>
                    <a:p>
                      <a:r>
                        <a:rPr lang="en-US" sz="1400" dirty="0">
                          <a:latin typeface="ArialMT"/>
                        </a:rPr>
                        <a:t>Total detector size /</a:t>
                      </a:r>
                      <a:r>
                        <a:rPr lang="en-US" sz="1400" baseline="0" dirty="0">
                          <a:latin typeface="ArialMT"/>
                        </a:rPr>
                        <a:t> S</a:t>
                      </a:r>
                      <a:r>
                        <a:rPr lang="en-US" sz="1400" dirty="0">
                          <a:latin typeface="ArialMT"/>
                        </a:rPr>
                        <a:t>ingle module</a:t>
                      </a:r>
                      <a:r>
                        <a:rPr lang="en-US" sz="1400" baseline="0" dirty="0">
                          <a:latin typeface="ArialMT"/>
                        </a:rPr>
                        <a:t> size</a:t>
                      </a:r>
                      <a:endParaRPr lang="fr-FR" sz="1400" dirty="0">
                        <a:latin typeface="ArialMT"/>
                      </a:endParaRPr>
                    </a:p>
                  </a:txBody>
                  <a:tcPr/>
                </a:tc>
                <a:tc>
                  <a:txBody>
                    <a:bodyPr/>
                    <a:lstStyle/>
                    <a:p>
                      <a:r>
                        <a:rPr lang="en-US" sz="1400" dirty="0">
                          <a:latin typeface="ArialMT"/>
                        </a:rPr>
                        <a:t>Operation</a:t>
                      </a:r>
                      <a:r>
                        <a:rPr lang="en-US" sz="1400" baseline="0" dirty="0">
                          <a:latin typeface="ArialMT"/>
                        </a:rPr>
                        <a:t> Characteristics/</a:t>
                      </a:r>
                    </a:p>
                    <a:p>
                      <a:r>
                        <a:rPr lang="en-US" sz="1400" baseline="0" dirty="0">
                          <a:latin typeface="ArialMT"/>
                        </a:rPr>
                        <a:t>Performance</a:t>
                      </a:r>
                      <a:endParaRPr lang="fr-FR" sz="1400" dirty="0">
                        <a:latin typeface="ArialMT"/>
                      </a:endParaRPr>
                    </a:p>
                  </a:txBody>
                  <a:tcPr/>
                </a:tc>
                <a:tc>
                  <a:txBody>
                    <a:bodyPr/>
                    <a:lstStyle/>
                    <a:p>
                      <a:r>
                        <a:rPr lang="en-US" sz="1400" dirty="0">
                          <a:latin typeface="ArialMT"/>
                        </a:rPr>
                        <a:t>Special Requirements/</a:t>
                      </a:r>
                    </a:p>
                    <a:p>
                      <a:r>
                        <a:rPr lang="en-US" sz="1400" dirty="0">
                          <a:latin typeface="ArialMT"/>
                        </a:rPr>
                        <a:t>Remarks</a:t>
                      </a:r>
                      <a:endParaRPr lang="fr-FR" sz="1400" dirty="0">
                        <a:latin typeface="ArialMT"/>
                      </a:endParaRPr>
                    </a:p>
                  </a:txBody>
                  <a:tcPr/>
                </a:tc>
                <a:extLst>
                  <a:ext uri="{0D108BD9-81ED-4DB2-BD59-A6C34878D82A}">
                    <a16:rowId xmlns:a16="http://schemas.microsoft.com/office/drawing/2014/main" val="10000"/>
                  </a:ext>
                </a:extLst>
              </a:tr>
              <a:tr h="845462">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COMPASS @ CERN</a:t>
                      </a:r>
                      <a:b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br>
                      <a:br>
                        <a:rPr lang="en-US"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Run: &gt; 2002</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Hadron Physics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GEM</a:t>
                      </a:r>
                      <a:endParaRPr lang="fr-FR" sz="11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endPar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spcAft>
                          <a:spcPts val="0"/>
                        </a:spcAft>
                      </a:pPr>
                      <a:r>
                        <a:rPr lang="en-US" sz="1100" kern="120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Micromegas</a:t>
                      </a: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 w/ GEM </a:t>
                      </a:r>
                      <a:r>
                        <a:rPr lang="en-US" sz="1100" kern="1200" dirty="0" err="1">
                          <a:solidFill>
                            <a:srgbClr val="0000CC"/>
                          </a:solidFill>
                          <a:effectLst/>
                          <a:latin typeface="Arial" panose="020B0604020202020204" pitchFamily="34" charset="0"/>
                          <a:ea typeface="Calibri" panose="020F0502020204030204" pitchFamily="34" charset="0"/>
                          <a:cs typeface="Arial" panose="020B0604020202020204" pitchFamily="34" charset="0"/>
                        </a:rPr>
                        <a:t>preampl</a:t>
                      </a: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 panose="020B0604020202020204" pitchFamily="34" charset="0"/>
                          <a:cs typeface="Arial" panose="020B0604020202020204" pitchFamily="34" charset="0"/>
                        </a:rPr>
                        <a:t>Total area: 2.6</a:t>
                      </a:r>
                      <a:r>
                        <a:rPr lang="en-US" sz="1100" baseline="0" dirty="0">
                          <a:solidFill>
                            <a:schemeClr val="tx1"/>
                          </a:solidFill>
                          <a:effectLst/>
                          <a:latin typeface="Arial" panose="020B0604020202020204" pitchFamily="34" charset="0"/>
                          <a:cs typeface="Arial" panose="020B0604020202020204" pitchFamily="34" charset="0"/>
                        </a:rPr>
                        <a:t> </a:t>
                      </a:r>
                      <a:r>
                        <a:rPr lang="en-US" sz="1100" dirty="0">
                          <a:solidFill>
                            <a:schemeClr val="tx1"/>
                          </a:solidFill>
                          <a:effectLst/>
                          <a:latin typeface="Arial" panose="020B0604020202020204" pitchFamily="34" charset="0"/>
                          <a:cs typeface="Arial" panose="020B0604020202020204" pitchFamily="34" charset="0"/>
                        </a:rPr>
                        <a:t>m</a:t>
                      </a:r>
                      <a:r>
                        <a:rPr lang="en-US" sz="1100" baseline="30000" dirty="0">
                          <a:solidFill>
                            <a:schemeClr val="tx1"/>
                          </a:solidFill>
                          <a:effectLst/>
                          <a:latin typeface="Arial" panose="020B0604020202020204" pitchFamily="34" charset="0"/>
                          <a:cs typeface="Arial" panose="020B0604020202020204" pitchFamily="34" charset="0"/>
                        </a:rPr>
                        <a:t>2</a:t>
                      </a:r>
                      <a:r>
                        <a:rPr lang="en-US" sz="1100" dirty="0">
                          <a:solidFill>
                            <a:schemeClr val="tx1"/>
                          </a:solidFill>
                          <a:effectLst/>
                          <a:latin typeface="Arial" panose="020B0604020202020204" pitchFamily="34" charset="0"/>
                          <a:cs typeface="Arial" panose="020B0604020202020204" pitchFamily="34" charset="0"/>
                        </a:rPr>
                        <a:t> </a:t>
                      </a:r>
                    </a:p>
                    <a:p>
                      <a:pPr algn="l"/>
                      <a:r>
                        <a:rPr lang="en-US" sz="1100" dirty="0">
                          <a:solidFill>
                            <a:schemeClr val="tx1"/>
                          </a:solidFill>
                          <a:effectLst/>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 panose="020B0604020202020204" pitchFamily="34" charset="0"/>
                          <a:cs typeface="Arial" panose="020B0604020202020204" pitchFamily="34" charset="0"/>
                        </a:rPr>
                        <a:t>0.31x0.31</a:t>
                      </a:r>
                      <a:r>
                        <a:rPr lang="en-US" sz="1100" baseline="0" dirty="0">
                          <a:solidFill>
                            <a:schemeClr val="tx1"/>
                          </a:solidFill>
                          <a:effectLst/>
                          <a:latin typeface="Arial" panose="020B0604020202020204" pitchFamily="34" charset="0"/>
                          <a:cs typeface="Arial" panose="020B0604020202020204" pitchFamily="34" charset="0"/>
                        </a:rPr>
                        <a:t> </a:t>
                      </a:r>
                      <a:r>
                        <a:rPr lang="en-US" sz="1100" dirty="0">
                          <a:solidFill>
                            <a:schemeClr val="tx1"/>
                          </a:solidFill>
                          <a:effectLst/>
                          <a:latin typeface="Arial" panose="020B0604020202020204" pitchFamily="34" charset="0"/>
                          <a:cs typeface="Arial" panose="020B0604020202020204" pitchFamily="34" charset="0"/>
                        </a:rPr>
                        <a:t>m</a:t>
                      </a:r>
                      <a:r>
                        <a:rPr lang="en-US" sz="1100" baseline="30000" dirty="0">
                          <a:solidFill>
                            <a:schemeClr val="tx1"/>
                          </a:solidFill>
                          <a:effectLst/>
                          <a:latin typeface="Arial" panose="020B0604020202020204" pitchFamily="34" charset="0"/>
                          <a:cs typeface="Arial" panose="020B0604020202020204" pitchFamily="34" charset="0"/>
                        </a:rPr>
                        <a:t>2 </a:t>
                      </a:r>
                    </a:p>
                    <a:p>
                      <a:pPr marL="0" marR="0" indent="0" algn="l" defTabSz="914400" rtl="0" eaLnBrk="1" fontAlgn="auto" latinLnBrk="0" hangingPunct="1">
                        <a:lnSpc>
                          <a:spcPct val="100000"/>
                        </a:lnSpc>
                        <a:spcBef>
                          <a:spcPts val="0"/>
                        </a:spcBef>
                        <a:spcAft>
                          <a:spcPts val="0"/>
                        </a:spcAft>
                        <a:buClrTx/>
                        <a:buSzTx/>
                        <a:buFontTx/>
                        <a:buNone/>
                        <a:tabLst/>
                        <a:defRPr/>
                      </a:pPr>
                      <a:br>
                        <a:rPr lang="en-US" sz="1100" kern="1200" dirty="0">
                          <a:solidFill>
                            <a:schemeClr val="tx1"/>
                          </a:solidFill>
                          <a:effectLst/>
                          <a:latin typeface="Arial" panose="020B0604020202020204" pitchFamily="34" charset="0"/>
                          <a:cs typeface="Arial" panose="020B0604020202020204" pitchFamily="34" charset="0"/>
                        </a:rPr>
                      </a:br>
                      <a:r>
                        <a:rPr lang="en-US" sz="1100" dirty="0">
                          <a:solidFill>
                            <a:schemeClr val="tx1"/>
                          </a:solidFill>
                          <a:effectLst/>
                          <a:latin typeface="Arial" panose="020B0604020202020204" pitchFamily="34" charset="0"/>
                          <a:cs typeface="Arial" panose="020B0604020202020204" pitchFamily="34" charset="0"/>
                        </a:rPr>
                        <a:t>Total area: ~ 2</a:t>
                      </a:r>
                      <a:r>
                        <a:rPr lang="en-US" sz="1100" baseline="0" dirty="0">
                          <a:solidFill>
                            <a:schemeClr val="tx1"/>
                          </a:solidFill>
                          <a:effectLst/>
                          <a:latin typeface="Arial" panose="020B0604020202020204" pitchFamily="34" charset="0"/>
                          <a:cs typeface="Arial" panose="020B0604020202020204" pitchFamily="34" charset="0"/>
                        </a:rPr>
                        <a:t> </a:t>
                      </a:r>
                      <a:r>
                        <a:rPr lang="en-US" sz="1100" dirty="0">
                          <a:solidFill>
                            <a:schemeClr val="tx1"/>
                          </a:solidFill>
                          <a:effectLst/>
                          <a:latin typeface="Arial" panose="020B0604020202020204" pitchFamily="34" charset="0"/>
                          <a:cs typeface="Arial" panose="020B0604020202020204" pitchFamily="34" charset="0"/>
                        </a:rPr>
                        <a:t>m</a:t>
                      </a:r>
                      <a:r>
                        <a:rPr lang="en-US" sz="1100" baseline="30000" dirty="0">
                          <a:solidFill>
                            <a:schemeClr val="tx1"/>
                          </a:solidFill>
                          <a:effectLst/>
                          <a:latin typeface="Arial" panose="020B0604020202020204" pitchFamily="34" charset="0"/>
                          <a:cs typeface="Arial" panose="020B0604020202020204" pitchFamily="34" charset="0"/>
                        </a:rPr>
                        <a:t>2</a:t>
                      </a:r>
                      <a:r>
                        <a:rPr lang="en-US" sz="1100" dirty="0">
                          <a:solidFill>
                            <a:schemeClr val="tx1"/>
                          </a:solidFill>
                          <a:effectLst/>
                          <a:latin typeface="Arial" panose="020B0604020202020204" pitchFamily="34" charset="0"/>
                          <a:cs typeface="Arial" panose="020B0604020202020204" pitchFamily="34" charset="0"/>
                        </a:rPr>
                        <a:t> </a:t>
                      </a:r>
                    </a:p>
                    <a:p>
                      <a:pPr algn="l"/>
                      <a:r>
                        <a:rPr lang="en-US" sz="1100" dirty="0">
                          <a:solidFill>
                            <a:schemeClr val="tx1"/>
                          </a:solidFill>
                          <a:effectLst/>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 panose="020B0604020202020204" pitchFamily="34" charset="0"/>
                          <a:cs typeface="Arial" panose="020B0604020202020204" pitchFamily="34" charset="0"/>
                        </a:rPr>
                        <a:t>0.4x0.4</a:t>
                      </a:r>
                      <a:r>
                        <a:rPr lang="en-US" sz="1100" baseline="0" dirty="0">
                          <a:solidFill>
                            <a:schemeClr val="tx1"/>
                          </a:solidFill>
                          <a:effectLst/>
                          <a:latin typeface="Arial" panose="020B0604020202020204" pitchFamily="34" charset="0"/>
                          <a:cs typeface="Arial" panose="020B0604020202020204" pitchFamily="34" charset="0"/>
                        </a:rPr>
                        <a:t> </a:t>
                      </a:r>
                      <a:r>
                        <a:rPr lang="en-US" sz="1100" dirty="0">
                          <a:solidFill>
                            <a:schemeClr val="tx1"/>
                          </a:solidFill>
                          <a:effectLst/>
                          <a:latin typeface="Arial" panose="020B0604020202020204" pitchFamily="34" charset="0"/>
                          <a:cs typeface="Arial" panose="020B0604020202020204" pitchFamily="34" charset="0"/>
                        </a:rPr>
                        <a:t>m</a:t>
                      </a:r>
                      <a:r>
                        <a:rPr lang="en-US" sz="1100" baseline="30000" dirty="0">
                          <a:solidFill>
                            <a:schemeClr val="tx1"/>
                          </a:solidFill>
                          <a:effectLst/>
                          <a:latin typeface="Arial" panose="020B0604020202020204" pitchFamily="34" charset="0"/>
                          <a:cs typeface="Arial" panose="020B0604020202020204" pitchFamily="34" charset="0"/>
                        </a:rPr>
                        <a:t>2 </a:t>
                      </a: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:10^7</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Hz</a:t>
                      </a:r>
                      <a:b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dirty="0">
                          <a:solidFill>
                            <a:srgbClr val="663300"/>
                          </a:solidFill>
                          <a:effectLst/>
                          <a:latin typeface="Arial" panose="020B0604020202020204" pitchFamily="34" charset="0"/>
                          <a:ea typeface="Calibri" panose="020F0502020204030204" pitchFamily="34" charset="0"/>
                          <a:cs typeface="Arial" panose="020B0604020202020204" pitchFamily="34" charset="0"/>
                        </a:rPr>
                        <a:t>100kHz/mm² )</a:t>
                      </a:r>
                      <a:endPar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~70-100 µm</a:t>
                      </a:r>
                    </a:p>
                    <a:p>
                      <a:pPr marL="0" marR="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(strip), ~120µm (pixel)</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8 ns</a:t>
                      </a:r>
                      <a:b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b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2500 </a:t>
                      </a:r>
                      <a:r>
                        <a:rPr lang="en-US"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Required beam tracking (</a:t>
                      </a:r>
                      <a:r>
                        <a:rPr lang="en-US" sz="1100" kern="12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pixelized</a:t>
                      </a:r>
                      <a:endPar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central / beam area)</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2327639127"/>
                  </a:ext>
                </a:extLst>
              </a:tr>
              <a:tr h="845462">
                <a:tc>
                  <a:txBody>
                    <a:bodyPr/>
                    <a:lstStyle/>
                    <a:p>
                      <a:pPr algn="ctr"/>
                      <a:r>
                        <a:rPr lang="en-US" sz="1100" dirty="0">
                          <a:solidFill>
                            <a:srgbClr val="FF0000"/>
                          </a:solidFill>
                          <a:latin typeface="Arial" panose="020B0604020202020204" pitchFamily="34" charset="0"/>
                          <a:cs typeface="Arial" panose="020B0604020202020204" pitchFamily="34" charset="0"/>
                        </a:rPr>
                        <a:t>TOTEM</a:t>
                      </a:r>
                      <a:r>
                        <a:rPr lang="en-US" sz="1100" baseline="0" dirty="0">
                          <a:solidFill>
                            <a:srgbClr val="0000CC"/>
                          </a:solidFill>
                          <a:latin typeface="Arial" panose="020B0604020202020204" pitchFamily="34" charset="0"/>
                          <a:cs typeface="Arial" panose="020B0604020202020204" pitchFamily="34" charset="0"/>
                        </a:rPr>
                        <a:t>:</a:t>
                      </a:r>
                      <a:br>
                        <a:rPr lang="en-US" sz="1100" baseline="0" dirty="0">
                          <a:solidFill>
                            <a:srgbClr val="0000CC"/>
                          </a:solidFill>
                          <a:latin typeface="Arial" panose="020B0604020202020204" pitchFamily="34" charset="0"/>
                          <a:cs typeface="Arial" panose="020B0604020202020204" pitchFamily="34" charset="0"/>
                        </a:rPr>
                      </a:br>
                      <a:br>
                        <a:rPr lang="en-US" sz="1100" baseline="0" dirty="0">
                          <a:latin typeface="Arial" panose="020B0604020202020204" pitchFamily="34" charset="0"/>
                          <a:cs typeface="Arial" panose="020B0604020202020204" pitchFamily="34" charset="0"/>
                        </a:rPr>
                      </a:br>
                      <a:r>
                        <a:rPr lang="en-US" sz="1100" baseline="0" dirty="0">
                          <a:solidFill>
                            <a:schemeClr val="tx1"/>
                          </a:solidFill>
                          <a:latin typeface="Arial" panose="020B0604020202020204" pitchFamily="34" charset="0"/>
                          <a:cs typeface="Arial" panose="020B0604020202020204" pitchFamily="34" charset="0"/>
                        </a:rPr>
                        <a:t>Run:  &gt; </a:t>
                      </a:r>
                      <a:r>
                        <a:rPr lang="en-US" sz="1100" dirty="0">
                          <a:solidFill>
                            <a:schemeClr val="tx1"/>
                          </a:solidFill>
                          <a:latin typeface="Arial" panose="020B0604020202020204" pitchFamily="34" charset="0"/>
                          <a:cs typeface="Arial" panose="020B0604020202020204" pitchFamily="34" charset="0"/>
                        </a:rPr>
                        <a:t>2009</a:t>
                      </a:r>
                    </a:p>
                  </a:txBody>
                  <a:tcPr/>
                </a:tc>
                <a:tc>
                  <a:txBody>
                    <a:bodyPr/>
                    <a:lstStyle/>
                    <a:p>
                      <a:pPr algn="ctr"/>
                      <a:r>
                        <a:rPr lang="en-US" sz="1100" dirty="0">
                          <a:solidFill>
                            <a:schemeClr val="tx1"/>
                          </a:solidFill>
                          <a:latin typeface="Arial" panose="020B0604020202020204" pitchFamily="34" charset="0"/>
                          <a:cs typeface="Arial" panose="020B0604020202020204" pitchFamily="34" charset="0"/>
                        </a:rPr>
                        <a:t>High</a:t>
                      </a:r>
                      <a:r>
                        <a:rPr lang="en-US" sz="1100" baseline="0" dirty="0">
                          <a:solidFill>
                            <a:schemeClr val="tx1"/>
                          </a:solidFill>
                          <a:latin typeface="Arial" panose="020B0604020202020204" pitchFamily="34" charset="0"/>
                          <a:cs typeface="Arial" panose="020B0604020202020204" pitchFamily="34" charset="0"/>
                        </a:rPr>
                        <a:t> Energy/ Forward</a:t>
                      </a:r>
                      <a:r>
                        <a:rPr lang="en-US" sz="1100" dirty="0">
                          <a:solidFill>
                            <a:schemeClr val="tx1"/>
                          </a:solidFill>
                          <a:latin typeface="Arial" panose="020B0604020202020204" pitchFamily="34" charset="0"/>
                          <a:cs typeface="Arial" panose="020B0604020202020204" pitchFamily="34" charset="0"/>
                        </a:rPr>
                        <a:t> Physics </a:t>
                      </a:r>
                    </a:p>
                    <a:p>
                      <a:pPr algn="ctr"/>
                      <a:r>
                        <a:rPr lang="en-US" sz="1100" dirty="0">
                          <a:solidFill>
                            <a:schemeClr val="tx1"/>
                          </a:solidFill>
                          <a:latin typeface="Arial" panose="020B0604020202020204" pitchFamily="34" charset="0"/>
                          <a:cs typeface="Arial" panose="020B0604020202020204" pitchFamily="34" charset="0"/>
                        </a:rPr>
                        <a:t>(5.3≤|eta| ≤ 6.5)</a:t>
                      </a: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a:t>
                      </a:r>
                      <a:endParaRPr lang="fr-FR" sz="1100" dirty="0">
                        <a:solidFill>
                          <a:srgbClr val="0000CC"/>
                        </a:solidFill>
                        <a:latin typeface="Arial" panose="020B0604020202020204" pitchFamily="34" charset="0"/>
                        <a:cs typeface="Arial" panose="020B0604020202020204" pitchFamily="34" charset="0"/>
                      </a:endParaRPr>
                    </a:p>
                    <a:p>
                      <a:pPr algn="ctr"/>
                      <a:r>
                        <a:rPr lang="fr-FR" sz="1100" dirty="0">
                          <a:solidFill>
                            <a:srgbClr val="0000CC"/>
                          </a:solidFill>
                          <a:latin typeface="Arial" panose="020B0604020202020204" pitchFamily="34" charset="0"/>
                          <a:cs typeface="Arial" panose="020B0604020202020204" pitchFamily="34" charset="0"/>
                        </a:rPr>
                        <a:t>(</a:t>
                      </a:r>
                      <a:r>
                        <a:rPr lang="fr-FR" sz="1100" dirty="0" err="1">
                          <a:solidFill>
                            <a:srgbClr val="0000CC"/>
                          </a:solidFill>
                          <a:latin typeface="Arial" panose="020B0604020202020204" pitchFamily="34" charset="0"/>
                          <a:cs typeface="Arial" panose="020B0604020202020204" pitchFamily="34" charset="0"/>
                        </a:rPr>
                        <a:t>semicircular</a:t>
                      </a:r>
                      <a:endParaRPr lang="fr-FR" sz="1100" dirty="0">
                        <a:solidFill>
                          <a:srgbClr val="0000CC"/>
                        </a:solidFill>
                        <a:latin typeface="Arial" panose="020B0604020202020204" pitchFamily="34" charset="0"/>
                        <a:cs typeface="Arial" panose="020B0604020202020204" pitchFamily="34" charset="0"/>
                      </a:endParaRPr>
                    </a:p>
                    <a:p>
                      <a:pPr algn="ctr"/>
                      <a:r>
                        <a:rPr lang="en-US" sz="1100" dirty="0">
                          <a:solidFill>
                            <a:srgbClr val="0000CC"/>
                          </a:solidFill>
                          <a:latin typeface="Arial" panose="020B0604020202020204" pitchFamily="34" charset="0"/>
                          <a:cs typeface="Arial" panose="020B0604020202020204" pitchFamily="34" charset="0"/>
                        </a:rPr>
                        <a:t>shape)</a:t>
                      </a:r>
                      <a:endParaRPr lang="fr-FR" sz="11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Total area: ~</a:t>
                      </a:r>
                      <a:r>
                        <a:rPr lang="en-US" sz="1100" baseline="0" dirty="0">
                          <a:solidFill>
                            <a:schemeClr val="tx1"/>
                          </a:solidFill>
                          <a:latin typeface="Arial" panose="020B0604020202020204" pitchFamily="34" charset="0"/>
                          <a:cs typeface="Arial" panose="020B0604020202020204" pitchFamily="34" charset="0"/>
                        </a:rPr>
                        <a:t> 4 </a:t>
                      </a:r>
                      <a:r>
                        <a:rPr lang="en-US" sz="1100" dirty="0">
                          <a:solidFill>
                            <a:schemeClr val="tx1"/>
                          </a:solidFill>
                          <a:latin typeface="Arial" panose="020B0604020202020204" pitchFamily="34" charset="0"/>
                          <a:cs typeface="Arial" panose="020B0604020202020204" pitchFamily="34" charset="0"/>
                        </a:rPr>
                        <a:t>m</a:t>
                      </a:r>
                      <a:r>
                        <a:rPr lang="en-US" sz="1100" baseline="30000" dirty="0">
                          <a:solidFill>
                            <a:schemeClr val="tx1"/>
                          </a:solidFill>
                          <a:latin typeface="Arial" panose="020B0604020202020204" pitchFamily="34" charset="0"/>
                          <a:cs typeface="Arial" panose="020B0604020202020204" pitchFamily="34" charset="0"/>
                        </a:rPr>
                        <a:t>2</a:t>
                      </a:r>
                      <a:r>
                        <a:rPr lang="en-US" sz="1100" dirty="0">
                          <a:solidFill>
                            <a:schemeClr val="tx1"/>
                          </a:solidFill>
                          <a:latin typeface="Arial" panose="020B0604020202020204" pitchFamily="34" charset="0"/>
                          <a:cs typeface="Arial" panose="020B0604020202020204" pitchFamily="34" charset="0"/>
                        </a:rPr>
                        <a:t> </a:t>
                      </a:r>
                    </a:p>
                    <a:p>
                      <a:pPr algn="l"/>
                      <a:endParaRPr lang="en-US" sz="1100" dirty="0">
                        <a:solidFill>
                          <a:schemeClr val="tx1"/>
                        </a:solidFill>
                        <a:latin typeface="Arial" panose="020B0604020202020204" pitchFamily="34" charset="0"/>
                        <a:cs typeface="Arial" panose="020B0604020202020204" pitchFamily="34" charset="0"/>
                      </a:endParaRPr>
                    </a:p>
                    <a:p>
                      <a:pPr algn="l"/>
                      <a:r>
                        <a:rPr lang="en-US" sz="1100" dirty="0">
                          <a:solidFill>
                            <a:schemeClr val="tx1"/>
                          </a:solidFill>
                          <a:latin typeface="Arial" panose="020B0604020202020204" pitchFamily="34" charset="0"/>
                          <a:cs typeface="Arial" panose="020B0604020202020204" pitchFamily="34" charset="0"/>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 panose="020B0604020202020204" pitchFamily="34" charset="0"/>
                          <a:cs typeface="Arial" panose="020B0604020202020204" pitchFamily="34" charset="0"/>
                        </a:rPr>
                        <a:t>up to 0.03m</a:t>
                      </a:r>
                      <a:r>
                        <a:rPr lang="en-US" sz="1100" baseline="30000" dirty="0">
                          <a:solidFill>
                            <a:schemeClr val="tx1"/>
                          </a:solidFill>
                          <a:latin typeface="Arial" panose="020B0604020202020204" pitchFamily="34" charset="0"/>
                          <a:cs typeface="Arial" panose="020B0604020202020204" pitchFamily="34" charset="0"/>
                        </a:rPr>
                        <a:t>2 </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:20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~120µm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12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 </a:t>
                      </a:r>
                      <a:r>
                        <a:rPr lang="en-US" sz="1100" kern="120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mC</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solidFill>
                            <a:schemeClr val="tx1"/>
                          </a:solidFill>
                          <a:latin typeface="Arial" panose="020B0604020202020204" pitchFamily="34" charset="0"/>
                          <a:cs typeface="Arial" panose="020B0604020202020204" pitchFamily="34" charset="0"/>
                        </a:rPr>
                        <a:t>Operation in pp, </a:t>
                      </a:r>
                      <a:r>
                        <a:rPr lang="fr-FR" sz="1100" dirty="0" err="1">
                          <a:solidFill>
                            <a:schemeClr val="tx1"/>
                          </a:solidFill>
                          <a:latin typeface="Arial" panose="020B0604020202020204" pitchFamily="34" charset="0"/>
                          <a:cs typeface="Arial" panose="020B0604020202020204" pitchFamily="34" charset="0"/>
                        </a:rPr>
                        <a:t>pA</a:t>
                      </a:r>
                      <a:r>
                        <a:rPr lang="fr-FR" sz="1100" dirty="0">
                          <a:solidFill>
                            <a:schemeClr val="tx1"/>
                          </a:solidFill>
                          <a:latin typeface="Arial" panose="020B0604020202020204" pitchFamily="34" charset="0"/>
                          <a:cs typeface="Arial" panose="020B0604020202020204" pitchFamily="34" charset="0"/>
                        </a:rPr>
                        <a:t> and AA collisions.</a:t>
                      </a:r>
                    </a:p>
                  </a:txBody>
                  <a:tcPr/>
                </a:tc>
                <a:extLst>
                  <a:ext uri="{0D108BD9-81ED-4DB2-BD59-A6C34878D82A}">
                    <a16:rowId xmlns:a16="http://schemas.microsoft.com/office/drawing/2014/main" val="2380100625"/>
                  </a:ext>
                </a:extLst>
              </a:tr>
              <a:tr h="8454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rgbClr val="FF0000"/>
                          </a:solidFill>
                          <a:effectLst/>
                          <a:latin typeface="Arial" panose="020B0604020202020204" pitchFamily="34" charset="0"/>
                          <a:ea typeface="+mn-ea"/>
                          <a:cs typeface="Arial" panose="020B0604020202020204" pitchFamily="34" charset="0"/>
                        </a:rPr>
                        <a:t>SBS</a:t>
                      </a:r>
                      <a:r>
                        <a:rPr lang="en-US" sz="1100" kern="1200" baseline="0" dirty="0">
                          <a:solidFill>
                            <a:srgbClr val="FF0000"/>
                          </a:solidFill>
                          <a:effectLst/>
                          <a:latin typeface="Arial" panose="020B0604020202020204" pitchFamily="34" charset="0"/>
                          <a:ea typeface="+mn-ea"/>
                          <a:cs typeface="Arial" panose="020B0604020202020204" pitchFamily="34" charset="0"/>
                        </a:rPr>
                        <a:t> in </a:t>
                      </a:r>
                      <a:r>
                        <a:rPr lang="en-US" sz="1100" kern="1200" dirty="0">
                          <a:solidFill>
                            <a:srgbClr val="FF0000"/>
                          </a:solidFill>
                          <a:effectLst/>
                          <a:latin typeface="Arial" panose="020B0604020202020204" pitchFamily="34" charset="0"/>
                          <a:ea typeface="+mn-ea"/>
                          <a:cs typeface="Arial" panose="020B0604020202020204" pitchFamily="34" charset="0"/>
                        </a:rPr>
                        <a:t>Hall A @ JLAB  </a:t>
                      </a:r>
                      <a:br>
                        <a:rPr lang="en-US" sz="1100" kern="1200" dirty="0">
                          <a:solidFill>
                            <a:schemeClr val="dk1"/>
                          </a:solidFill>
                          <a:effectLst/>
                          <a:latin typeface="Arial" panose="020B0604020202020204" pitchFamily="34" charset="0"/>
                          <a:ea typeface="+mn-ea"/>
                          <a:cs typeface="Arial" panose="020B0604020202020204" pitchFamily="34" charset="0"/>
                        </a:rPr>
                      </a:br>
                      <a:endParaRPr lang="en-US" sz="1100" kern="1200" dirty="0">
                        <a:solidFill>
                          <a:schemeClr val="dk1"/>
                        </a:solidFill>
                        <a:effectLst/>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Run: 2021 - 2025</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Nuclear Physics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(Tracking)</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nucleon</a:t>
                      </a:r>
                      <a:r>
                        <a:rPr lang="en-US" sz="1100" kern="1200" baseline="0" dirty="0">
                          <a:solidFill>
                            <a:schemeClr val="tx1"/>
                          </a:solidFill>
                          <a:effectLst/>
                          <a:latin typeface="Arial" panose="020B0604020202020204" pitchFamily="34" charset="0"/>
                          <a:ea typeface="+mn-ea"/>
                          <a:cs typeface="Arial" panose="020B0604020202020204" pitchFamily="34" charset="0"/>
                        </a:rPr>
                        <a:t> form factors / </a:t>
                      </a:r>
                      <a:r>
                        <a:rPr lang="en-US" sz="1100" kern="1200" baseline="0" dirty="0" err="1">
                          <a:solidFill>
                            <a:schemeClr val="tx1"/>
                          </a:solidFill>
                          <a:effectLst/>
                          <a:latin typeface="Arial" panose="020B0604020202020204" pitchFamily="34" charset="0"/>
                          <a:ea typeface="+mn-ea"/>
                          <a:cs typeface="Arial" panose="020B0604020202020204" pitchFamily="34" charset="0"/>
                        </a:rPr>
                        <a:t>struct</a:t>
                      </a:r>
                      <a:r>
                        <a:rPr lang="en-US" sz="1100" kern="1200" baseline="0" dirty="0">
                          <a:solidFill>
                            <a:schemeClr val="tx1"/>
                          </a:solidFill>
                          <a:effectLst/>
                          <a:latin typeface="Arial" panose="020B0604020202020204" pitchFamily="34" charset="0"/>
                          <a:ea typeface="+mn-ea"/>
                          <a:cs typeface="Arial" panose="020B0604020202020204" pitchFamily="34" charset="0"/>
                        </a:rPr>
                        <a:t>.</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a:t>
                      </a:r>
                      <a:endParaRPr lang="fr-FR" sz="1100" dirty="0">
                        <a:solidFill>
                          <a:srgbClr val="0000CC"/>
                        </a:solidFill>
                        <a:latin typeface="Arial" panose="020B0604020202020204" pitchFamily="34" charset="0"/>
                        <a:cs typeface="Arial" panose="020B0604020202020204" pitchFamily="34" charset="0"/>
                      </a:endParaRPr>
                    </a:p>
                  </a:txBody>
                  <a:tcPr/>
                </a:tc>
                <a:tc>
                  <a:txBody>
                    <a:bodyPr/>
                    <a:lstStyle/>
                    <a:p>
                      <a:pPr algn="l"/>
                      <a:r>
                        <a:rPr lang="fr-FR" sz="1100" kern="1200" dirty="0">
                          <a:solidFill>
                            <a:schemeClr val="tx1"/>
                          </a:solidFill>
                          <a:effectLst/>
                          <a:latin typeface="Arial" panose="020B0604020202020204" pitchFamily="34" charset="0"/>
                          <a:ea typeface="+mn-ea"/>
                          <a:cs typeface="Arial" panose="020B0604020202020204" pitchFamily="34" charset="0"/>
                        </a:rPr>
                        <a:t>T</a:t>
                      </a:r>
                      <a:r>
                        <a:rPr lang="en-US" sz="1100" kern="1200" dirty="0" err="1">
                          <a:solidFill>
                            <a:schemeClr val="tx1"/>
                          </a:solidFill>
                          <a:effectLst/>
                          <a:latin typeface="Arial" panose="020B0604020202020204" pitchFamily="34" charset="0"/>
                          <a:ea typeface="+mn-ea"/>
                          <a:cs typeface="Arial" panose="020B0604020202020204" pitchFamily="34" charset="0"/>
                        </a:rPr>
                        <a:t>otal</a:t>
                      </a:r>
                      <a:r>
                        <a:rPr lang="en-US" sz="1100" kern="1200" dirty="0">
                          <a:solidFill>
                            <a:schemeClr val="tx1"/>
                          </a:solidFill>
                          <a:effectLst/>
                          <a:latin typeface="Arial" panose="020B0604020202020204" pitchFamily="34" charset="0"/>
                          <a:ea typeface="+mn-ea"/>
                          <a:cs typeface="Arial" panose="020B0604020202020204" pitchFamily="34" charset="0"/>
                        </a:rPr>
                        <a:t> area: 14 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r>
                        <a:rPr lang="en-US" sz="1100" kern="1200" dirty="0">
                          <a:solidFill>
                            <a:schemeClr val="tx1"/>
                          </a:solidFill>
                          <a:effectLst/>
                          <a:latin typeface="Arial" panose="020B0604020202020204" pitchFamily="34" charset="0"/>
                          <a:ea typeface="+mn-ea"/>
                          <a:cs typeface="Arial" panose="020B0604020202020204" pitchFamily="34" charset="0"/>
                        </a:rPr>
                        <a:t>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p>
                      <a:pPr algn="l"/>
                      <a:r>
                        <a:rPr lang="en-US" sz="1100" kern="1200" dirty="0">
                          <a:solidFill>
                            <a:schemeClr val="tx1"/>
                          </a:solidFill>
                          <a:effectLst/>
                          <a:latin typeface="Arial" panose="020B0604020202020204" pitchFamily="34" charset="0"/>
                          <a:ea typeface="+mn-ea"/>
                          <a:cs typeface="Arial" panose="020B0604020202020204" pitchFamily="34" charset="0"/>
                        </a:rPr>
                        <a:t>Single unit detect. 0.6x0.5m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:400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~70µm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15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0.1-1</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kGy</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/y.</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3"/>
                  </a:ext>
                </a:extLst>
              </a:tr>
              <a:tr h="7162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err="1">
                          <a:solidFill>
                            <a:srgbClr val="FF0000"/>
                          </a:solidFill>
                          <a:effectLst/>
                          <a:latin typeface="Arial" panose="020B0604020202020204" pitchFamily="34" charset="0"/>
                          <a:ea typeface="+mn-ea"/>
                          <a:cs typeface="Arial" panose="020B0604020202020204" pitchFamily="34" charset="0"/>
                        </a:rPr>
                        <a:t>pRad</a:t>
                      </a:r>
                      <a:r>
                        <a:rPr lang="en-US" sz="1100" kern="1200" dirty="0">
                          <a:solidFill>
                            <a:srgbClr val="FF0000"/>
                          </a:solidFill>
                          <a:effectLst/>
                          <a:latin typeface="Arial" panose="020B0604020202020204" pitchFamily="34" charset="0"/>
                          <a:ea typeface="+mn-ea"/>
                          <a:cs typeface="Arial" panose="020B0604020202020204" pitchFamily="34" charset="0"/>
                        </a:rPr>
                        <a:t> &amp; </a:t>
                      </a:r>
                      <a:r>
                        <a:rPr lang="en-US" sz="1100" kern="1200" dirty="0" err="1">
                          <a:solidFill>
                            <a:srgbClr val="FF0000"/>
                          </a:solidFill>
                          <a:effectLst/>
                          <a:latin typeface="Arial" panose="020B0604020202020204" pitchFamily="34" charset="0"/>
                          <a:ea typeface="+mn-ea"/>
                          <a:cs typeface="Arial" panose="020B0604020202020204" pitchFamily="34" charset="0"/>
                        </a:rPr>
                        <a:t>pRad</a:t>
                      </a:r>
                      <a:r>
                        <a:rPr lang="en-US" sz="1100" kern="1200">
                          <a:solidFill>
                            <a:srgbClr val="FF0000"/>
                          </a:solidFill>
                          <a:effectLst/>
                          <a:latin typeface="Arial" panose="020B0604020202020204" pitchFamily="34" charset="0"/>
                          <a:ea typeface="+mn-ea"/>
                          <a:cs typeface="Arial" panose="020B0604020202020204" pitchFamily="34" charset="0"/>
                        </a:rPr>
                        <a:t>-II / X17 </a:t>
                      </a:r>
                      <a:r>
                        <a:rPr lang="en-US" sz="1100" kern="1200" dirty="0">
                          <a:solidFill>
                            <a:srgbClr val="FF0000"/>
                          </a:solidFill>
                          <a:effectLst/>
                          <a:latin typeface="Arial" panose="020B0604020202020204" pitchFamily="34" charset="0"/>
                          <a:ea typeface="+mn-ea"/>
                          <a:cs typeface="Arial" panose="020B0604020202020204" pitchFamily="34" charset="0"/>
                        </a:rPr>
                        <a:t>in</a:t>
                      </a:r>
                      <a:r>
                        <a:rPr lang="en-US" sz="1100" kern="1200" baseline="0" dirty="0">
                          <a:solidFill>
                            <a:srgbClr val="FF0000"/>
                          </a:solidFill>
                          <a:effectLst/>
                          <a:latin typeface="Arial" panose="020B0604020202020204" pitchFamily="34" charset="0"/>
                          <a:ea typeface="+mn-ea"/>
                          <a:cs typeface="Arial" panose="020B0604020202020204" pitchFamily="34" charset="0"/>
                        </a:rPr>
                        <a:t> H</a:t>
                      </a:r>
                      <a:r>
                        <a:rPr lang="en-US" sz="1100" kern="1200" dirty="0">
                          <a:solidFill>
                            <a:srgbClr val="FF0000"/>
                          </a:solidFill>
                          <a:effectLst/>
                          <a:latin typeface="Arial" panose="020B0604020202020204" pitchFamily="34" charset="0"/>
                          <a:ea typeface="+mn-ea"/>
                          <a:cs typeface="Arial" panose="020B0604020202020204" pitchFamily="34" charset="0"/>
                        </a:rPr>
                        <a:t>all B @</a:t>
                      </a:r>
                      <a:r>
                        <a:rPr lang="en-US" sz="1100" kern="1200" baseline="0" dirty="0">
                          <a:solidFill>
                            <a:srgbClr val="FF0000"/>
                          </a:solidFill>
                          <a:effectLst/>
                          <a:latin typeface="Arial" panose="020B0604020202020204" pitchFamily="34" charset="0"/>
                          <a:ea typeface="+mn-ea"/>
                          <a:cs typeface="Arial" panose="020B0604020202020204" pitchFamily="34" charset="0"/>
                        </a:rPr>
                        <a:t> JLAB</a:t>
                      </a:r>
                      <a:r>
                        <a:rPr lang="en-US" sz="1100" kern="1200" dirty="0">
                          <a:solidFill>
                            <a:srgbClr val="FF0000"/>
                          </a:solidFill>
                          <a:effectLst/>
                          <a:latin typeface="Arial" panose="020B0604020202020204" pitchFamily="34" charset="0"/>
                          <a:ea typeface="+mn-ea"/>
                          <a:cs typeface="Arial" panose="020B0604020202020204" pitchFamily="34" charset="0"/>
                        </a:rPr>
                        <a:t> </a:t>
                      </a:r>
                      <a:br>
                        <a:rPr lang="en-US" sz="1100" kern="1200" dirty="0">
                          <a:solidFill>
                            <a:schemeClr val="dk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Run: 2017 </a:t>
                      </a:r>
                      <a:r>
                        <a:rPr lang="en-US" sz="1100" kern="1200">
                          <a:solidFill>
                            <a:schemeClr val="tx1"/>
                          </a:solidFill>
                          <a:effectLst/>
                          <a:latin typeface="Arial" panose="020B0604020202020204" pitchFamily="34" charset="0"/>
                          <a:ea typeface="+mn-ea"/>
                          <a:cs typeface="Arial" panose="020B0604020202020204" pitchFamily="34" charset="0"/>
                        </a:rPr>
                        <a:t>&amp; 2026 - 2027</a:t>
                      </a: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Nuclear Physics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(Tracking)</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precision meas.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of</a:t>
                      </a:r>
                      <a:r>
                        <a:rPr lang="en-US" sz="1100" kern="1200" baseline="0" dirty="0">
                          <a:solidFill>
                            <a:schemeClr val="tx1"/>
                          </a:solidFill>
                          <a:effectLst/>
                          <a:latin typeface="Arial" panose="020B0604020202020204" pitchFamily="34" charset="0"/>
                          <a:ea typeface="+mn-ea"/>
                          <a:cs typeface="Arial" panose="020B0604020202020204" pitchFamily="34" charset="0"/>
                        </a:rPr>
                        <a:t> proton radius</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a:t>
                      </a:r>
                      <a:endParaRPr lang="fr-FR" sz="1100" dirty="0">
                        <a:solidFill>
                          <a:srgbClr val="0000CC"/>
                        </a:solidFill>
                        <a:latin typeface="Arial" panose="020B0604020202020204" pitchFamily="34" charset="0"/>
                        <a:cs typeface="Arial" panose="020B0604020202020204" pitchFamily="34" charset="0"/>
                      </a:endParaRPr>
                    </a:p>
                  </a:txBody>
                  <a:tcPr/>
                </a:tc>
                <a:tc>
                  <a:txBody>
                    <a:bodyPr/>
                    <a:lstStyle/>
                    <a:p>
                      <a:pPr algn="l"/>
                      <a:r>
                        <a:rPr lang="en-US" sz="1100" kern="1200" dirty="0">
                          <a:solidFill>
                            <a:schemeClr val="tx1"/>
                          </a:solidFill>
                          <a:effectLst/>
                          <a:latin typeface="Arial" panose="020B0604020202020204" pitchFamily="34" charset="0"/>
                          <a:ea typeface="+mn-ea"/>
                          <a:cs typeface="Arial" panose="020B0604020202020204" pitchFamily="34" charset="0"/>
                        </a:rPr>
                        <a:t>Total area:  3 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r>
                        <a:rPr lang="en-US" sz="1100" kern="1200" dirty="0">
                          <a:solidFill>
                            <a:schemeClr val="tx1"/>
                          </a:solidFill>
                          <a:effectLst/>
                          <a:latin typeface="Arial" panose="020B0604020202020204" pitchFamily="34" charset="0"/>
                          <a:ea typeface="+mn-ea"/>
                          <a:cs typeface="Arial" panose="020B0604020202020204" pitchFamily="34" charset="0"/>
                        </a:rPr>
                        <a:t>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p>
                      <a:pPr algn="l"/>
                      <a:r>
                        <a:rPr lang="en-US" sz="1100" kern="1200" dirty="0">
                          <a:solidFill>
                            <a:schemeClr val="tx1"/>
                          </a:solidFill>
                          <a:effectLst/>
                          <a:latin typeface="Arial" panose="020B0604020202020204" pitchFamily="34" charset="0"/>
                          <a:ea typeface="+mn-ea"/>
                          <a:cs typeface="Arial" panose="020B0604020202020204" pitchFamily="34" charset="0"/>
                        </a:rPr>
                        <a:t>Single unit detect. 1.2x0.6 m2</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:25</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~70µm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15 ns</a:t>
                      </a:r>
                    </a:p>
                  </a:txBody>
                  <a:tcPr/>
                </a:tc>
                <a:tc>
                  <a:txBody>
                    <a:bodyPr/>
                    <a:lstStyle/>
                    <a:p>
                      <a:pPr algn="l"/>
                      <a:endParaRPr lang="fr-FR" sz="11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845462">
                <a:tc>
                  <a:txBody>
                    <a:bodyPr/>
                    <a:lstStyle/>
                    <a:p>
                      <a:pPr algn="ctr"/>
                      <a:r>
                        <a:rPr lang="en-US" sz="1100" kern="1200" dirty="0">
                          <a:solidFill>
                            <a:schemeClr val="dk1"/>
                          </a:solidFill>
                          <a:effectLst/>
                          <a:latin typeface="Arial" panose="020B0604020202020204" pitchFamily="34" charset="0"/>
                          <a:ea typeface="+mn-ea"/>
                          <a:cs typeface="Arial" panose="020B0604020202020204" pitchFamily="34" charset="0"/>
                        </a:rPr>
                        <a:t> </a:t>
                      </a:r>
                      <a:r>
                        <a:rPr lang="en-US" sz="1100" kern="1200" dirty="0" err="1">
                          <a:solidFill>
                            <a:srgbClr val="FF0000"/>
                          </a:solidFill>
                          <a:effectLst/>
                          <a:latin typeface="Arial" panose="020B0604020202020204" pitchFamily="34" charset="0"/>
                          <a:ea typeface="+mn-ea"/>
                          <a:cs typeface="Arial" panose="020B0604020202020204" pitchFamily="34" charset="0"/>
                        </a:rPr>
                        <a:t>SoLID</a:t>
                      </a:r>
                      <a:r>
                        <a:rPr lang="en-US" sz="1100" kern="1200" baseline="0" dirty="0">
                          <a:solidFill>
                            <a:srgbClr val="FF0000"/>
                          </a:solidFill>
                          <a:effectLst/>
                          <a:latin typeface="Arial" panose="020B0604020202020204" pitchFamily="34" charset="0"/>
                          <a:ea typeface="+mn-ea"/>
                          <a:cs typeface="Arial" panose="020B0604020202020204" pitchFamily="34" charset="0"/>
                        </a:rPr>
                        <a:t> in H</a:t>
                      </a:r>
                      <a:r>
                        <a:rPr lang="en-US" sz="1100" kern="1200" dirty="0">
                          <a:solidFill>
                            <a:srgbClr val="FF0000"/>
                          </a:solidFill>
                          <a:effectLst/>
                          <a:latin typeface="Arial" panose="020B0604020202020204" pitchFamily="34" charset="0"/>
                          <a:ea typeface="+mn-ea"/>
                          <a:cs typeface="Arial" panose="020B0604020202020204" pitchFamily="34" charset="0"/>
                        </a:rPr>
                        <a:t>all A@ JLAB</a:t>
                      </a:r>
                      <a:br>
                        <a:rPr lang="en-US" sz="1100" kern="1200" dirty="0">
                          <a:solidFill>
                            <a:srgbClr val="FF0000"/>
                          </a:solidFill>
                          <a:effectLst/>
                          <a:latin typeface="Arial" panose="020B0604020202020204" pitchFamily="34" charset="0"/>
                          <a:ea typeface="+mn-ea"/>
                          <a:cs typeface="Arial" panose="020B0604020202020204" pitchFamily="34" charset="0"/>
                        </a:rPr>
                      </a:br>
                      <a:endParaRPr lang="en-US" sz="1100" kern="1200" dirty="0">
                        <a:solidFill>
                          <a:srgbClr val="FF0000"/>
                        </a:solidFill>
                        <a:effectLst/>
                        <a:latin typeface="Arial" panose="020B0604020202020204" pitchFamily="34" charset="0"/>
                        <a:ea typeface="+mn-ea"/>
                        <a:cs typeface="Arial" panose="020B0604020202020204" pitchFamily="34" charset="0"/>
                      </a:endParaRPr>
                    </a:p>
                    <a:p>
                      <a:pPr algn="ctr"/>
                      <a:r>
                        <a:rPr lang="en-US" sz="1100" kern="1200" dirty="0">
                          <a:solidFill>
                            <a:schemeClr val="tx1"/>
                          </a:solidFill>
                          <a:effectLst/>
                          <a:latin typeface="Arial" panose="020B0604020202020204" pitchFamily="34" charset="0"/>
                          <a:ea typeface="+mn-ea"/>
                          <a:cs typeface="Arial" panose="020B0604020202020204" pitchFamily="34" charset="0"/>
                        </a:rPr>
                        <a:t>Run: &gt; 2020</a:t>
                      </a:r>
                    </a:p>
                  </a:txBody>
                  <a:tcPr/>
                </a:tc>
                <a:tc>
                  <a:txBody>
                    <a:bodyPr/>
                    <a:lstStyle/>
                    <a:p>
                      <a:pPr algn="ctr"/>
                      <a:r>
                        <a:rPr lang="en-US" sz="1100" kern="1200" dirty="0">
                          <a:solidFill>
                            <a:schemeClr val="tx1"/>
                          </a:solidFill>
                          <a:effectLst/>
                          <a:latin typeface="Arial" panose="020B0604020202020204" pitchFamily="34" charset="0"/>
                          <a:ea typeface="+mn-ea"/>
                          <a:cs typeface="Arial" panose="020B0604020202020204" pitchFamily="34" charset="0"/>
                        </a:rPr>
                        <a:t>Nuclear Physics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(Tracking)</a:t>
                      </a:r>
                      <a:endParaRPr lang="fr-FR" sz="11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 </a:t>
                      </a:r>
                    </a:p>
                    <a:p>
                      <a:pPr algn="ctr"/>
                      <a:r>
                        <a:rPr lang="en-US" sz="1100" dirty="0">
                          <a:solidFill>
                            <a:srgbClr val="0000CC"/>
                          </a:solidFill>
                          <a:latin typeface="Arial" panose="020B0604020202020204" pitchFamily="34" charset="0"/>
                          <a:cs typeface="Arial" panose="020B0604020202020204" pitchFamily="34" charset="0"/>
                        </a:rPr>
                        <a:t>and μRWELL</a:t>
                      </a:r>
                      <a:endParaRPr lang="fr-FR" sz="1100" dirty="0">
                        <a:solidFill>
                          <a:srgbClr val="0000CC"/>
                        </a:solidFill>
                        <a:latin typeface="Arial" panose="020B0604020202020204" pitchFamily="34" charset="0"/>
                        <a:cs typeface="Arial" panose="020B0604020202020204" pitchFamily="34" charset="0"/>
                      </a:endParaRPr>
                    </a:p>
                  </a:txBody>
                  <a:tcPr/>
                </a:tc>
                <a:tc>
                  <a:txBody>
                    <a:bodyPr/>
                    <a:lstStyle/>
                    <a:p>
                      <a:pPr algn="l"/>
                      <a:r>
                        <a:rPr lang="en-US" sz="1100" kern="1200" dirty="0">
                          <a:solidFill>
                            <a:schemeClr val="tx1"/>
                          </a:solidFill>
                          <a:effectLst/>
                          <a:latin typeface="Arial" panose="020B0604020202020204" pitchFamily="34" charset="0"/>
                          <a:ea typeface="+mn-ea"/>
                          <a:cs typeface="Arial" panose="020B0604020202020204" pitchFamily="34" charset="0"/>
                        </a:rPr>
                        <a:t>Total area:  40m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r>
                        <a:rPr lang="en-US" sz="1100" kern="1200" dirty="0">
                          <a:solidFill>
                            <a:schemeClr val="tx1"/>
                          </a:solidFill>
                          <a:effectLst/>
                          <a:latin typeface="Arial" panose="020B0604020202020204" pitchFamily="34" charset="0"/>
                          <a:ea typeface="+mn-ea"/>
                          <a:cs typeface="Arial" panose="020B0604020202020204" pitchFamily="34" charset="0"/>
                        </a:rPr>
                        <a:t>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p>
                      <a:pPr algn="l"/>
                      <a:r>
                        <a:rPr lang="en-US" sz="1100" kern="1200" dirty="0">
                          <a:solidFill>
                            <a:schemeClr val="tx1"/>
                          </a:solidFill>
                          <a:effectLst/>
                          <a:latin typeface="Arial" panose="020B0604020202020204" pitchFamily="34" charset="0"/>
                          <a:ea typeface="+mn-ea"/>
                          <a:cs typeface="Arial" panose="020B0604020202020204" pitchFamily="34" charset="0"/>
                        </a:rPr>
                        <a:t>Single unit detect. 1.2x0.6 m2</a:t>
                      </a:r>
                      <a:endParaRPr lang="fr-FR" sz="1100" dirty="0">
                        <a:solidFill>
                          <a:schemeClr val="tx1"/>
                        </a:solidFill>
                        <a:latin typeface="Arial" panose="020B0604020202020204" pitchFamily="34" charset="0"/>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:600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15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0.8-1</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kGy</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/y.</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a:tc>
                <a:tc>
                  <a:txBody>
                    <a:bodyPr/>
                    <a:lstStyle/>
                    <a:p>
                      <a:pPr algn="l"/>
                      <a:r>
                        <a:rPr lang="fr-FR" sz="1100" dirty="0">
                          <a:solidFill>
                            <a:schemeClr val="tx1"/>
                          </a:solidFill>
                          <a:latin typeface="Arial" panose="020B0604020202020204" pitchFamily="34" charset="0"/>
                          <a:cs typeface="Arial" panose="020B0604020202020204" pitchFamily="34" charset="0"/>
                        </a:rPr>
                        <a:t>Muon tracker system</a:t>
                      </a:r>
                    </a:p>
                  </a:txBody>
                  <a:tcPr/>
                </a:tc>
                <a:extLst>
                  <a:ext uri="{0D108BD9-81ED-4DB2-BD59-A6C34878D82A}">
                    <a16:rowId xmlns:a16="http://schemas.microsoft.com/office/drawing/2014/main" val="10005"/>
                  </a:ext>
                </a:extLst>
              </a:tr>
              <a:tr h="605252">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E42 and E45 @ JPARC</a:t>
                      </a:r>
                      <a:br>
                        <a:rPr lang="en-US" sz="1100" dirty="0">
                          <a:solidFill>
                            <a:srgbClr val="663300"/>
                          </a:solidFill>
                          <a:effectLst/>
                          <a:latin typeface="Arial" panose="020B0604020202020204" pitchFamily="34" charset="0"/>
                          <a:ea typeface="Times New Roman" panose="02020603050405020304" pitchFamily="18" charset="0"/>
                          <a:cs typeface="Arial" panose="020B0604020202020204" pitchFamily="34" charset="0"/>
                        </a:rPr>
                      </a:br>
                      <a:br>
                        <a:rPr lang="en-US" sz="1100" dirty="0">
                          <a:solidFill>
                            <a:srgbClr val="663300"/>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Run: &gt; 2020</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Hadron</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Physics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 </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TPC</a:t>
                      </a:r>
                      <a:r>
                        <a:rPr lang="en-US" sz="1100" kern="1200" baseline="0" dirty="0">
                          <a:solidFill>
                            <a:srgbClr val="0000CC"/>
                          </a:solidFill>
                          <a:effectLst/>
                          <a:latin typeface="Arial" panose="020B0604020202020204" pitchFamily="34" charset="0"/>
                          <a:ea typeface="Calibri" panose="020F0502020204030204" pitchFamily="34" charset="0"/>
                          <a:cs typeface="Arial" panose="020B0604020202020204" pitchFamily="34" charset="0"/>
                        </a:rPr>
                        <a:t> w/ </a:t>
                      </a:r>
                      <a:r>
                        <a:rPr lang="en-US" sz="1100" kern="12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GEM</a:t>
                      </a: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a:t>
                      </a:r>
                      <a:b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rgbClr val="0000CC"/>
                          </a:solidFill>
                          <a:effectLst/>
                          <a:latin typeface="Arial" panose="020B0604020202020204" pitchFamily="34" charset="0"/>
                          <a:ea typeface="MS Mincho" panose="02020609040205080304" pitchFamily="49" charset="-128"/>
                          <a:cs typeface="Arial" panose="020B0604020202020204" pitchFamily="34" charset="0"/>
                        </a:rPr>
                        <a:t>gating grid</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algn="l">
                        <a:lnSpc>
                          <a:spcPct val="115000"/>
                        </a:lnSpc>
                        <a:spcAft>
                          <a:spcPts val="1000"/>
                        </a:spcAft>
                      </a:pP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T</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otal </a:t>
                      </a: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area</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0.26</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m</a:t>
                      </a:r>
                      <a:r>
                        <a:rPr lang="en-US" sz="1100" kern="1200" baseline="300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2</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0.52m(diameter)</a:t>
                      </a:r>
                      <a:br>
                        <a:rPr lang="fr-FR"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b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x0.5m(drift length)</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marL="171450" marR="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:10</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6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marR="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0.2-0.4</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m</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Gating grid operation ~ 1kHz</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p>
                      <a:pPr algn="l"/>
                      <a:endParaRPr lang="fr-FR" sz="1100" dirty="0">
                        <a:solidFill>
                          <a:schemeClr val="tx1"/>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
        <p:nvSpPr>
          <p:cNvPr id="4" name="Rectangle 1027">
            <a:extLst>
              <a:ext uri="{FF2B5EF4-FFF2-40B4-BE49-F238E27FC236}">
                <a16:creationId xmlns:a16="http://schemas.microsoft.com/office/drawing/2014/main" id="{20D43C1D-6968-451A-BD19-EC84E01BD80F}"/>
              </a:ext>
            </a:extLst>
          </p:cNvPr>
          <p:cNvSpPr txBox="1">
            <a:spLocks noChangeArrowheads="1"/>
          </p:cNvSpPr>
          <p:nvPr/>
        </p:nvSpPr>
        <p:spPr bwMode="auto">
          <a:xfrm>
            <a:off x="395536" y="-65112"/>
            <a:ext cx="8894121"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Gaseous Tracking (MPGD) for Hadron &amp; Nuclear Physics</a:t>
            </a:r>
            <a:endParaRPr lang="en-GB" sz="2400" b="1" kern="0" dirty="0">
              <a:solidFill>
                <a:srgbClr val="336699"/>
              </a:solidFill>
              <a:effectLst>
                <a:outerShdw blurRad="38100" dist="38100" dir="2700000">
                  <a:srgbClr val="000000"/>
                </a:outerShdw>
              </a:effectLst>
              <a:latin typeface="ArialMT"/>
            </a:endParaRPr>
          </a:p>
        </p:txBody>
      </p:sp>
    </p:spTree>
    <p:extLst>
      <p:ext uri="{BB962C8B-B14F-4D97-AF65-F5344CB8AC3E}">
        <p14:creationId xmlns:p14="http://schemas.microsoft.com/office/powerpoint/2010/main" val="3141341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FB9847D-FA1C-471F-9964-1889929EAEF0}"/>
              </a:ext>
            </a:extLst>
          </p:cNvPr>
          <p:cNvPicPr>
            <a:picLocks noChangeAspect="1"/>
          </p:cNvPicPr>
          <p:nvPr/>
        </p:nvPicPr>
        <p:blipFill>
          <a:blip r:embed="rId2"/>
          <a:stretch>
            <a:fillRect/>
          </a:stretch>
        </p:blipFill>
        <p:spPr>
          <a:xfrm>
            <a:off x="0" y="-34700"/>
            <a:ext cx="9144000" cy="6918529"/>
          </a:xfrm>
          <a:prstGeom prst="rect">
            <a:avLst/>
          </a:prstGeom>
        </p:spPr>
      </p:pic>
      <p:graphicFrame>
        <p:nvGraphicFramePr>
          <p:cNvPr id="3" name="Tableau 2">
            <a:extLst>
              <a:ext uri="{FF2B5EF4-FFF2-40B4-BE49-F238E27FC236}">
                <a16:creationId xmlns:a16="http://schemas.microsoft.com/office/drawing/2014/main" id="{ED6EEE36-1453-4CFF-B77C-1BDE805764D2}"/>
              </a:ext>
            </a:extLst>
          </p:cNvPr>
          <p:cNvGraphicFramePr>
            <a:graphicFrameLocks noGrp="1"/>
          </p:cNvGraphicFramePr>
          <p:nvPr>
            <p:extLst>
              <p:ext uri="{D42A27DB-BD31-4B8C-83A1-F6EECF244321}">
                <p14:modId xmlns:p14="http://schemas.microsoft.com/office/powerpoint/2010/main" val="3393057260"/>
              </p:ext>
            </p:extLst>
          </p:nvPr>
        </p:nvGraphicFramePr>
        <p:xfrm>
          <a:off x="35497" y="476672"/>
          <a:ext cx="9022326" cy="5211429"/>
        </p:xfrm>
        <a:graphic>
          <a:graphicData uri="http://schemas.openxmlformats.org/drawingml/2006/table">
            <a:tbl>
              <a:tblPr firstRow="1" bandRow="1">
                <a:tableStyleId>{5C22544A-7EE6-4342-B048-85BDC9FD1C3A}</a:tableStyleId>
              </a:tblPr>
              <a:tblGrid>
                <a:gridCol w="1503721">
                  <a:extLst>
                    <a:ext uri="{9D8B030D-6E8A-4147-A177-3AD203B41FA5}">
                      <a16:colId xmlns:a16="http://schemas.microsoft.com/office/drawing/2014/main" val="20000"/>
                    </a:ext>
                  </a:extLst>
                </a:gridCol>
                <a:gridCol w="1503721">
                  <a:extLst>
                    <a:ext uri="{9D8B030D-6E8A-4147-A177-3AD203B41FA5}">
                      <a16:colId xmlns:a16="http://schemas.microsoft.com/office/drawing/2014/main" val="20001"/>
                    </a:ext>
                  </a:extLst>
                </a:gridCol>
                <a:gridCol w="1348534">
                  <a:extLst>
                    <a:ext uri="{9D8B030D-6E8A-4147-A177-3AD203B41FA5}">
                      <a16:colId xmlns:a16="http://schemas.microsoft.com/office/drawing/2014/main" val="20002"/>
                    </a:ext>
                  </a:extLst>
                </a:gridCol>
                <a:gridCol w="1323560">
                  <a:extLst>
                    <a:ext uri="{9D8B030D-6E8A-4147-A177-3AD203B41FA5}">
                      <a16:colId xmlns:a16="http://schemas.microsoft.com/office/drawing/2014/main" val="20003"/>
                    </a:ext>
                  </a:extLst>
                </a:gridCol>
                <a:gridCol w="1881304">
                  <a:extLst>
                    <a:ext uri="{9D8B030D-6E8A-4147-A177-3AD203B41FA5}">
                      <a16:colId xmlns:a16="http://schemas.microsoft.com/office/drawing/2014/main" val="20004"/>
                    </a:ext>
                  </a:extLst>
                </a:gridCol>
                <a:gridCol w="1461486">
                  <a:extLst>
                    <a:ext uri="{9D8B030D-6E8A-4147-A177-3AD203B41FA5}">
                      <a16:colId xmlns:a16="http://schemas.microsoft.com/office/drawing/2014/main" val="20005"/>
                    </a:ext>
                  </a:extLst>
                </a:gridCol>
              </a:tblGrid>
              <a:tr h="721655">
                <a:tc>
                  <a:txBody>
                    <a:bodyPr/>
                    <a:lstStyle/>
                    <a:p>
                      <a:r>
                        <a:rPr lang="en-US" sz="1100" dirty="0">
                          <a:latin typeface="ArialMT"/>
                        </a:rPr>
                        <a:t>Experiment/</a:t>
                      </a:r>
                    </a:p>
                    <a:p>
                      <a:r>
                        <a:rPr lang="en-US" sz="1100" dirty="0">
                          <a:latin typeface="ArialMT"/>
                        </a:rPr>
                        <a:t>Timescale</a:t>
                      </a:r>
                      <a:endParaRPr lang="fr-FR" sz="1100" dirty="0">
                        <a:latin typeface="ArialMT"/>
                      </a:endParaRPr>
                    </a:p>
                  </a:txBody>
                  <a:tcPr/>
                </a:tc>
                <a:tc>
                  <a:txBody>
                    <a:bodyPr/>
                    <a:lstStyle/>
                    <a:p>
                      <a:r>
                        <a:rPr lang="en-US" sz="1100" dirty="0">
                          <a:latin typeface="ArialMT"/>
                        </a:rPr>
                        <a:t>Application</a:t>
                      </a:r>
                    </a:p>
                    <a:p>
                      <a:r>
                        <a:rPr lang="en-US" sz="1100" dirty="0">
                          <a:latin typeface="ArialMT"/>
                        </a:rPr>
                        <a:t>Domain </a:t>
                      </a:r>
                      <a:endParaRPr lang="fr-FR" sz="1100" dirty="0">
                        <a:latin typeface="ArialMT"/>
                      </a:endParaRPr>
                    </a:p>
                  </a:txBody>
                  <a:tcPr/>
                </a:tc>
                <a:tc>
                  <a:txBody>
                    <a:bodyPr/>
                    <a:lstStyle/>
                    <a:p>
                      <a:r>
                        <a:rPr lang="en-US" sz="1100" dirty="0">
                          <a:latin typeface="ArialMT"/>
                        </a:rPr>
                        <a:t>MPGD </a:t>
                      </a:r>
                    </a:p>
                    <a:p>
                      <a:r>
                        <a:rPr lang="en-US" sz="1100" dirty="0">
                          <a:latin typeface="ArialMT"/>
                        </a:rPr>
                        <a:t>Technology</a:t>
                      </a:r>
                      <a:endParaRPr lang="fr-FR" sz="1100" dirty="0">
                        <a:latin typeface="ArialMT"/>
                      </a:endParaRPr>
                    </a:p>
                  </a:txBody>
                  <a:tcPr/>
                </a:tc>
                <a:tc>
                  <a:txBody>
                    <a:bodyPr/>
                    <a:lstStyle/>
                    <a:p>
                      <a:r>
                        <a:rPr lang="en-US" sz="1100" dirty="0">
                          <a:latin typeface="ArialMT"/>
                        </a:rPr>
                        <a:t>Total detector size /</a:t>
                      </a:r>
                      <a:r>
                        <a:rPr lang="en-US" sz="1100" baseline="0" dirty="0">
                          <a:latin typeface="ArialMT"/>
                        </a:rPr>
                        <a:t> S</a:t>
                      </a:r>
                      <a:r>
                        <a:rPr lang="en-US" sz="1100" dirty="0">
                          <a:latin typeface="ArialMT"/>
                        </a:rPr>
                        <a:t>ingle</a:t>
                      </a:r>
                      <a:r>
                        <a:rPr lang="en-US" sz="1100" baseline="0" dirty="0">
                          <a:latin typeface="ArialMT"/>
                        </a:rPr>
                        <a:t> </a:t>
                      </a:r>
                      <a:r>
                        <a:rPr lang="en-US" sz="1100" dirty="0">
                          <a:latin typeface="ArialMT"/>
                        </a:rPr>
                        <a:t>module</a:t>
                      </a:r>
                      <a:r>
                        <a:rPr lang="en-US" sz="1100" baseline="0" dirty="0">
                          <a:latin typeface="ArialMT"/>
                        </a:rPr>
                        <a:t> size</a:t>
                      </a:r>
                      <a:endParaRPr lang="fr-FR" sz="1100" dirty="0">
                        <a:latin typeface="ArialMT"/>
                      </a:endParaRPr>
                    </a:p>
                  </a:txBody>
                  <a:tcPr/>
                </a:tc>
                <a:tc>
                  <a:txBody>
                    <a:bodyPr/>
                    <a:lstStyle/>
                    <a:p>
                      <a:r>
                        <a:rPr lang="en-US" sz="1100" dirty="0">
                          <a:latin typeface="ArialMT"/>
                        </a:rPr>
                        <a:t>Operation</a:t>
                      </a:r>
                      <a:r>
                        <a:rPr lang="en-US" sz="1100" baseline="0" dirty="0">
                          <a:latin typeface="ArialMT"/>
                        </a:rPr>
                        <a:t> Characteristics/</a:t>
                      </a:r>
                    </a:p>
                    <a:p>
                      <a:r>
                        <a:rPr lang="en-US" sz="1100" baseline="0" dirty="0">
                          <a:latin typeface="ArialMT"/>
                        </a:rPr>
                        <a:t>Performance</a:t>
                      </a:r>
                      <a:endParaRPr lang="fr-FR" sz="1100" dirty="0">
                        <a:latin typeface="ArialMT"/>
                      </a:endParaRPr>
                    </a:p>
                  </a:txBody>
                  <a:tcPr/>
                </a:tc>
                <a:tc>
                  <a:txBody>
                    <a:bodyPr/>
                    <a:lstStyle/>
                    <a:p>
                      <a:r>
                        <a:rPr lang="en-US" sz="1100" dirty="0">
                          <a:latin typeface="ArialMT"/>
                        </a:rPr>
                        <a:t>Special Requirements/</a:t>
                      </a:r>
                    </a:p>
                    <a:p>
                      <a:r>
                        <a:rPr lang="en-US" sz="1100" dirty="0">
                          <a:latin typeface="ArialMT"/>
                        </a:rPr>
                        <a:t>Remarks</a:t>
                      </a:r>
                      <a:endParaRPr lang="fr-FR" sz="1100" dirty="0">
                        <a:latin typeface="ArialMT"/>
                      </a:endParaRPr>
                    </a:p>
                  </a:txBody>
                  <a:tcPr/>
                </a:tc>
                <a:extLst>
                  <a:ext uri="{0D108BD9-81ED-4DB2-BD59-A6C34878D82A}">
                    <a16:rowId xmlns:a16="http://schemas.microsoft.com/office/drawing/2014/main" val="10000"/>
                  </a:ext>
                </a:extLst>
              </a:tr>
              <a:tr h="949427">
                <a:tc>
                  <a:txBody>
                    <a:bodyPr/>
                    <a:lstStyle/>
                    <a:p>
                      <a:pPr algn="ctr">
                        <a:lnSpc>
                          <a:spcPct val="115000"/>
                        </a:lnSpc>
                        <a:spcAft>
                          <a:spcPts val="1000"/>
                        </a:spcAft>
                      </a:pPr>
                      <a:r>
                        <a:rPr lang="en-US" sz="1100" kern="1200" dirty="0">
                          <a:solidFill>
                            <a:srgbClr val="FF0000"/>
                          </a:solidFill>
                          <a:effectLst/>
                          <a:latin typeface="ArialMT"/>
                          <a:ea typeface="Calibri" panose="020F0502020204030204" pitchFamily="34" charset="0"/>
                          <a:cs typeface="Times New Roman" panose="02020603050405020304" pitchFamily="18" charset="0"/>
                        </a:rPr>
                        <a:t>KLOE-2 @</a:t>
                      </a:r>
                      <a:r>
                        <a:rPr lang="en-US" sz="1100" kern="1200" baseline="0" dirty="0">
                          <a:solidFill>
                            <a:srgbClr val="FF0000"/>
                          </a:solidFill>
                          <a:effectLst/>
                          <a:latin typeface="ArialMT"/>
                          <a:ea typeface="Calibri" panose="020F0502020204030204" pitchFamily="34" charset="0"/>
                          <a:cs typeface="Times New Roman" panose="02020603050405020304" pitchFamily="18" charset="0"/>
                        </a:rPr>
                        <a:t> DAFNE</a:t>
                      </a:r>
                      <a:br>
                        <a:rPr lang="en-US" sz="1100" kern="1200" dirty="0">
                          <a:solidFill>
                            <a:srgbClr val="663300"/>
                          </a:solidFill>
                          <a:effectLst/>
                          <a:latin typeface="ArialMT"/>
                          <a:ea typeface="Calibri" panose="020F0502020204030204" pitchFamily="34" charset="0"/>
                          <a:cs typeface="Times New Roman" panose="02020603050405020304" pitchFamily="18" charset="0"/>
                        </a:rPr>
                      </a:b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a:t>
                      </a:r>
                      <a:br>
                        <a:rPr lang="en-US" sz="1100" kern="1200" baseline="0" dirty="0">
                          <a:solidFill>
                            <a:srgbClr val="663300"/>
                          </a:solidFill>
                          <a:effectLst/>
                          <a:latin typeface="ArialMT"/>
                          <a:ea typeface="Calibri" panose="020F0502020204030204" pitchFamily="34" charset="0"/>
                          <a:cs typeface="Times New Roman" panose="02020603050405020304" pitchFamily="18" charset="0"/>
                        </a:rPr>
                      </a:b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Run:  </a:t>
                      </a:r>
                      <a:r>
                        <a:rPr lang="en-US" sz="1100" kern="1200" dirty="0">
                          <a:solidFill>
                            <a:schemeClr val="tx1"/>
                          </a:solidFill>
                          <a:effectLst/>
                          <a:latin typeface="ArialMT"/>
                          <a:ea typeface="Calibri" panose="020F0502020204030204" pitchFamily="34" charset="0"/>
                          <a:cs typeface="Times New Roman" panose="02020603050405020304" pitchFamily="18" charset="0"/>
                        </a:rPr>
                        <a:t>2014-2017</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Particle Physics/</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K-flavor physics</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(Tracking)</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Cylindrical GEM</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100" dirty="0">
                          <a:solidFill>
                            <a:schemeClr val="tx1"/>
                          </a:solidFill>
                          <a:latin typeface="ArialMT"/>
                        </a:rPr>
                        <a:t>Total area: 3.5m</a:t>
                      </a:r>
                      <a:r>
                        <a:rPr lang="en-US" sz="1100" baseline="30000" dirty="0">
                          <a:solidFill>
                            <a:schemeClr val="tx1"/>
                          </a:solidFill>
                          <a:latin typeface="ArialMT"/>
                        </a:rPr>
                        <a:t>2</a:t>
                      </a:r>
                      <a:r>
                        <a:rPr lang="en-US" sz="1100" dirty="0">
                          <a:solidFill>
                            <a:schemeClr val="tx1"/>
                          </a:solidFill>
                          <a:latin typeface="ArialMT"/>
                        </a:rPr>
                        <a:t> </a:t>
                      </a:r>
                      <a:br>
                        <a:rPr lang="en-US" sz="1100" dirty="0">
                          <a:solidFill>
                            <a:schemeClr val="tx1"/>
                          </a:solidFill>
                          <a:latin typeface="ArialMT"/>
                        </a:rPr>
                      </a:br>
                      <a:r>
                        <a:rPr lang="en-US" sz="1100" kern="1200" dirty="0">
                          <a:solidFill>
                            <a:schemeClr val="tx1"/>
                          </a:solidFill>
                          <a:effectLst/>
                          <a:latin typeface="ArialMT"/>
                          <a:ea typeface="Calibri" panose="020F0502020204030204" pitchFamily="34" charset="0"/>
                          <a:cs typeface="Times New Roman" panose="02020603050405020304" pitchFamily="18" charset="0"/>
                        </a:rPr>
                        <a:t>4 cylindrical layers</a:t>
                      </a:r>
                      <a:br>
                        <a:rPr lang="fr-FR"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L  = 700mm</a:t>
                      </a:r>
                      <a:br>
                        <a:rPr lang="fr-FR" sz="1100" kern="1200" baseline="0" dirty="0">
                          <a:solidFill>
                            <a:schemeClr val="tx1"/>
                          </a:solidFill>
                          <a:effectLst/>
                          <a:latin typeface="ArialMT"/>
                          <a:ea typeface="Calibri" panose="020F0502020204030204" pitchFamily="34" charset="0"/>
                          <a:cs typeface="Times New Roman" panose="02020603050405020304" pitchFamily="18" charset="0"/>
                        </a:rPr>
                      </a:br>
                      <a:r>
                        <a:rPr lang="fr-FR" sz="1100" kern="1200" baseline="0" dirty="0">
                          <a:solidFill>
                            <a:schemeClr val="tx1"/>
                          </a:solidFill>
                          <a:effectLst/>
                          <a:latin typeface="ArialMT"/>
                          <a:ea typeface="Calibri" panose="020F0502020204030204" pitchFamily="34" charset="0"/>
                          <a:cs typeface="Times New Roman" panose="02020603050405020304" pitchFamily="18" charset="0"/>
                        </a:rPr>
                        <a:t>R = 13, 15,5, 18.0, 20.5 cm</a:t>
                      </a:r>
                      <a:endParaRPr lang="en-US" sz="1100" kern="12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res</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a:t>
                      </a:r>
                      <a:r>
                        <a:rPr lang="en-US" sz="1100" kern="1200" dirty="0">
                          <a:solidFill>
                            <a:srgbClr val="663300"/>
                          </a:solidFill>
                          <a:effectLst/>
                          <a:latin typeface="ArialMT"/>
                          <a:ea typeface="Calibri" panose="020F0502020204030204" pitchFamily="34" charset="0"/>
                          <a:cs typeface="Times New Roman" panose="02020603050405020304" pitchFamily="18" charset="0"/>
                        </a:rPr>
                        <a:t>(r phi) = 250um</a:t>
                      </a:r>
                      <a:endParaRPr lang="fr-FR" sz="1100" dirty="0">
                        <a:effectLst/>
                        <a:latin typeface="ArialMT"/>
                        <a:ea typeface="Calibri" panose="020F0502020204030204" pitchFamily="34" charset="0"/>
                        <a:cs typeface="Times New Roman" panose="02020603050405020304" pitchFamily="18" charset="0"/>
                      </a:endParaRP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res.</a:t>
                      </a:r>
                      <a:r>
                        <a:rPr lang="en-US" sz="1100" b="1" kern="1200" dirty="0">
                          <a:solidFill>
                            <a:srgbClr val="663300"/>
                          </a:solidFill>
                          <a:effectLst/>
                          <a:latin typeface="ArialMT"/>
                          <a:ea typeface="Calibri" panose="020F0502020204030204" pitchFamily="34" charset="0"/>
                          <a:cs typeface="Times New Roman" panose="02020603050405020304" pitchFamily="18" charset="0"/>
                        </a:rPr>
                        <a:t>(z)</a:t>
                      </a:r>
                      <a:r>
                        <a:rPr lang="en-US" sz="1100" kern="1200" dirty="0">
                          <a:solidFill>
                            <a:srgbClr val="663300"/>
                          </a:solidFill>
                          <a:effectLst/>
                          <a:latin typeface="ArialMT"/>
                          <a:ea typeface="Calibri" panose="020F0502020204030204" pitchFamily="34" charset="0"/>
                          <a:cs typeface="Times New Roman" panose="02020603050405020304" pitchFamily="18" charset="0"/>
                        </a:rPr>
                        <a:t> = 350um</a:t>
                      </a:r>
                      <a:endParaRPr lang="fr-FR" sz="1100" dirty="0">
                        <a:effectLst/>
                        <a:latin typeface="ArialMT"/>
                        <a:ea typeface="Calibri" panose="020F0502020204030204" pitchFamily="34" charset="0"/>
                        <a:cs typeface="Times New Roman" panose="02020603050405020304" pitchFamily="18" charset="0"/>
                      </a:endParaRPr>
                    </a:p>
                    <a:p>
                      <a:pPr marL="171450" indent="-171450" algn="l">
                        <a:lnSpc>
                          <a:spcPct val="115000"/>
                        </a:lnSpc>
                        <a:spcAft>
                          <a:spcPts val="0"/>
                        </a:spcAft>
                        <a:buFont typeface="Arial" panose="020B0604020202020204" pitchFamily="34" charset="0"/>
                        <a:buChar char="•"/>
                      </a:pP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 Mat. budget 2% X0</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l">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 Operation in  0.5 T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l"/>
                      <a:endParaRPr lang="fr-FR" sz="1100" dirty="0">
                        <a:solidFill>
                          <a:schemeClr val="tx1"/>
                        </a:solidFill>
                        <a:latin typeface="ArialMT"/>
                      </a:endParaRPr>
                    </a:p>
                  </a:txBody>
                  <a:tcPr/>
                </a:tc>
                <a:extLst>
                  <a:ext uri="{0D108BD9-81ED-4DB2-BD59-A6C34878D82A}">
                    <a16:rowId xmlns:a16="http://schemas.microsoft.com/office/drawing/2014/main" val="10001"/>
                  </a:ext>
                </a:extLst>
              </a:tr>
              <a:tr h="619922">
                <a:tc>
                  <a:txBody>
                    <a:bodyPr/>
                    <a:lstStyle/>
                    <a:p>
                      <a:pPr algn="ctr">
                        <a:lnSpc>
                          <a:spcPct val="115000"/>
                        </a:lnSpc>
                        <a:spcAft>
                          <a:spcPts val="1000"/>
                        </a:spcAft>
                      </a:pPr>
                      <a:r>
                        <a:rPr lang="en-US" sz="1100" kern="1200" dirty="0">
                          <a:solidFill>
                            <a:srgbClr val="FF0000"/>
                          </a:solidFill>
                          <a:effectLst/>
                          <a:latin typeface="ArialMT"/>
                          <a:ea typeface="Calibri" panose="020F0502020204030204" pitchFamily="34" charset="0"/>
                          <a:cs typeface="Times New Roman" panose="02020603050405020304" pitchFamily="18" charset="0"/>
                        </a:rPr>
                        <a:t>BESIII Upgrade @ Beijing</a:t>
                      </a:r>
                      <a:br>
                        <a:rPr lang="en-US" sz="1100" kern="1200" dirty="0">
                          <a:solidFill>
                            <a:srgbClr val="FF0000"/>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Run:</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a:t>
                      </a:r>
                      <a:r>
                        <a:rPr lang="en-US" sz="1100" kern="1200" dirty="0">
                          <a:solidFill>
                            <a:schemeClr val="tx1"/>
                          </a:solidFill>
                          <a:effectLst/>
                          <a:latin typeface="ArialMT"/>
                          <a:ea typeface="Calibri" panose="020F0502020204030204" pitchFamily="34" charset="0"/>
                          <a:cs typeface="Times New Roman" panose="02020603050405020304" pitchFamily="18" charset="0"/>
                        </a:rPr>
                        <a:t>2018-2022</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err="1">
                          <a:solidFill>
                            <a:schemeClr val="tx1"/>
                          </a:solidFill>
                          <a:effectLst/>
                          <a:latin typeface="ArialMT"/>
                          <a:ea typeface="Calibri" panose="020F0502020204030204" pitchFamily="34" charset="0"/>
                          <a:cs typeface="Times New Roman" panose="02020603050405020304" pitchFamily="18" charset="0"/>
                        </a:rPr>
                        <a:t>Partcile</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Physics/</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 </a:t>
                      </a:r>
                      <a:r>
                        <a:rPr lang="en-US" sz="1100" kern="1200" dirty="0" err="1">
                          <a:solidFill>
                            <a:schemeClr val="tx1"/>
                          </a:solidFill>
                          <a:effectLst/>
                          <a:latin typeface="ArialMT"/>
                          <a:ea typeface="Calibri" panose="020F0502020204030204" pitchFamily="34" charset="0"/>
                          <a:cs typeface="Times New Roman" panose="02020603050405020304" pitchFamily="18" charset="0"/>
                        </a:rPr>
                        <a:t>e+e</a:t>
                      </a:r>
                      <a:r>
                        <a:rPr lang="en-US" sz="1100" kern="1200" dirty="0">
                          <a:solidFill>
                            <a:schemeClr val="tx1"/>
                          </a:solidFill>
                          <a:effectLst/>
                          <a:latin typeface="ArialMT"/>
                          <a:ea typeface="Calibri" panose="020F0502020204030204" pitchFamily="34" charset="0"/>
                          <a:cs typeface="Times New Roman" panose="02020603050405020304" pitchFamily="18" charset="0"/>
                        </a:rPr>
                        <a:t>-  collider</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(Tracking)</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Cylindrical GEM</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100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3 cylindrical layers</a:t>
                      </a:r>
                      <a:br>
                        <a:rPr lang="fr-FR"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R ~ 20 cm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a:t>
                      </a:r>
                      <a:r>
                        <a:rPr lang="en-US" sz="1100" b="1" kern="1200" dirty="0">
                          <a:solidFill>
                            <a:srgbClr val="663300"/>
                          </a:solidFill>
                          <a:effectLst/>
                          <a:latin typeface="ArialMT"/>
                          <a:ea typeface="Calibri" panose="020F0502020204030204" pitchFamily="34" charset="0"/>
                          <a:cs typeface="Times New Roman" panose="02020603050405020304" pitchFamily="18" charset="0"/>
                        </a:rPr>
                        <a:t>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 10</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k</a:t>
                      </a:r>
                      <a:r>
                        <a:rPr lang="en-US" sz="1100" kern="1200" dirty="0">
                          <a:solidFill>
                            <a:srgbClr val="663300"/>
                          </a:solidFill>
                          <a:effectLst/>
                          <a:latin typeface="ArialMT"/>
                          <a:ea typeface="Calibri" panose="020F0502020204030204" pitchFamily="34" charset="0"/>
                          <a:cs typeface="Times New Roman" panose="02020603050405020304" pitchFamily="18" charset="0"/>
                        </a:rPr>
                        <a:t>Hz/cm</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res</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dirty="0" err="1">
                          <a:solidFill>
                            <a:srgbClr val="663300"/>
                          </a:solidFill>
                          <a:effectLst/>
                          <a:latin typeface="ArialMT"/>
                          <a:ea typeface="Calibri" panose="020F0502020204030204" pitchFamily="34" charset="0"/>
                          <a:cs typeface="Times New Roman" panose="02020603050405020304" pitchFamily="18" charset="0"/>
                        </a:rPr>
                        <a:t>xy</a:t>
                      </a:r>
                      <a:r>
                        <a:rPr lang="en-US" sz="1100" kern="1200" dirty="0">
                          <a:solidFill>
                            <a:srgbClr val="663300"/>
                          </a:solidFill>
                          <a:effectLst/>
                          <a:latin typeface="ArialMT"/>
                          <a:ea typeface="Calibri" panose="020F0502020204030204" pitchFamily="34" charset="0"/>
                          <a:cs typeface="Times New Roman" panose="02020603050405020304" pitchFamily="18" charset="0"/>
                        </a:rPr>
                        <a:t>) = 130um</a:t>
                      </a:r>
                      <a:endParaRPr lang="fr-FR" sz="1100" dirty="0">
                        <a:effectLst/>
                        <a:latin typeface="ArialMT"/>
                        <a:ea typeface="Calibri" panose="020F0502020204030204" pitchFamily="34" charset="0"/>
                        <a:cs typeface="Times New Roman" panose="02020603050405020304" pitchFamily="18" charset="0"/>
                      </a:endParaRP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res.</a:t>
                      </a:r>
                      <a:r>
                        <a:rPr lang="en-US" sz="1100" b="1" kern="1200" dirty="0">
                          <a:solidFill>
                            <a:srgbClr val="663300"/>
                          </a:solidFill>
                          <a:effectLst/>
                          <a:latin typeface="ArialMT"/>
                          <a:ea typeface="Calibri" panose="020F0502020204030204" pitchFamily="34" charset="0"/>
                          <a:cs typeface="Times New Roman" panose="02020603050405020304" pitchFamily="18" charset="0"/>
                        </a:rPr>
                        <a:t>(z)</a:t>
                      </a:r>
                      <a:r>
                        <a:rPr lang="en-US" sz="1100" kern="1200" dirty="0">
                          <a:solidFill>
                            <a:srgbClr val="663300"/>
                          </a:solidFill>
                          <a:effectLst/>
                          <a:latin typeface="ArialMT"/>
                          <a:ea typeface="Calibri" panose="020F0502020204030204" pitchFamily="34" charset="0"/>
                          <a:cs typeface="Times New Roman" panose="02020603050405020304" pitchFamily="18" charset="0"/>
                        </a:rPr>
                        <a:t> =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 m</a:t>
                      </a:r>
                      <a:r>
                        <a:rPr lang="en-US" sz="1100" kern="1200" dirty="0">
                          <a:solidFill>
                            <a:srgbClr val="663300"/>
                          </a:solidFill>
                          <a:effectLst/>
                          <a:latin typeface="ArialMT"/>
                          <a:ea typeface="Calibri" panose="020F0502020204030204" pitchFamily="34" charset="0"/>
                          <a:cs typeface="Times New Roman" panose="02020603050405020304" pitchFamily="18" charset="0"/>
                        </a:rPr>
                        <a:t>m</a:t>
                      </a: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MT"/>
                          <a:ea typeface="Times New Roman" panose="02020603050405020304" pitchFamily="18" charset="0"/>
                          <a:cs typeface="Arial" panose="020B0604020202020204" pitchFamily="34" charset="0"/>
                        </a:rPr>
                        <a:t>- Material ≤ 1.5% of X</a:t>
                      </a:r>
                      <a:r>
                        <a:rPr lang="en-US" sz="1100" baseline="-25000" dirty="0">
                          <a:solidFill>
                            <a:schemeClr val="tx1"/>
                          </a:solidFill>
                          <a:effectLst/>
                          <a:latin typeface="ArialMT"/>
                          <a:ea typeface="Times New Roman" panose="02020603050405020304" pitchFamily="18" charset="0"/>
                          <a:cs typeface="Arial" panose="020B0604020202020204" pitchFamily="34" charset="0"/>
                        </a:rPr>
                        <a:t>0</a:t>
                      </a:r>
                      <a:r>
                        <a:rPr lang="en-US" sz="1100" dirty="0">
                          <a:solidFill>
                            <a:schemeClr val="tx1"/>
                          </a:solidFill>
                          <a:effectLst/>
                          <a:latin typeface="ArialMT"/>
                          <a:ea typeface="Times New Roman" panose="02020603050405020304" pitchFamily="18" charset="0"/>
                          <a:cs typeface="Arial" panose="020B0604020202020204" pitchFamily="34" charset="0"/>
                        </a:rPr>
                        <a:t> for all layers</a:t>
                      </a:r>
                      <a:br>
                        <a:rPr lang="en-US" sz="1100" dirty="0">
                          <a:solidFill>
                            <a:schemeClr val="tx1"/>
                          </a:solidFill>
                          <a:effectLst/>
                          <a:latin typeface="ArialMT"/>
                          <a:ea typeface="Times New Roman" panose="02020603050405020304" pitchFamily="18" charset="0"/>
                          <a:cs typeface="Arial" panose="020B0604020202020204" pitchFamily="34" charset="0"/>
                        </a:rPr>
                      </a:br>
                      <a:r>
                        <a:rPr lang="en-US" sz="1100" dirty="0">
                          <a:solidFill>
                            <a:schemeClr val="tx1"/>
                          </a:solidFill>
                          <a:effectLst/>
                          <a:latin typeface="ArialMT"/>
                          <a:ea typeface="Times New Roman" panose="02020603050405020304" pitchFamily="18" charset="0"/>
                          <a:cs typeface="Arial" panose="020B0604020202020204" pitchFamily="34" charset="0"/>
                        </a:rPr>
                        <a:t>- Operation in 1T</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2"/>
                  </a:ext>
                </a:extLst>
              </a:tr>
              <a:tr h="949427">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US" sz="1100" dirty="0">
                          <a:solidFill>
                            <a:srgbClr val="FF0000"/>
                          </a:solidFill>
                          <a:effectLst/>
                          <a:latin typeface="ArialMT"/>
                          <a:ea typeface="Times New Roman" panose="02020603050405020304" pitchFamily="18" charset="0"/>
                          <a:cs typeface="Arial" panose="020B0604020202020204" pitchFamily="34" charset="0"/>
                        </a:rPr>
                        <a:t>CLAS12 @ JLAB </a:t>
                      </a:r>
                      <a:br>
                        <a:rPr lang="en-US" sz="1100" dirty="0">
                          <a:solidFill>
                            <a:srgbClr val="FF0000"/>
                          </a:solidFill>
                          <a:effectLst/>
                          <a:latin typeface="ArialMT"/>
                          <a:ea typeface="Times New Roman" panose="02020603050405020304" pitchFamily="18" charset="0"/>
                          <a:cs typeface="Arial" panose="020B0604020202020204" pitchFamily="34" charset="0"/>
                        </a:rPr>
                      </a:br>
                      <a:br>
                        <a:rPr lang="en-US" sz="1100" dirty="0">
                          <a:solidFill>
                            <a:srgbClr val="FF0000"/>
                          </a:solidFill>
                          <a:effectLst/>
                          <a:latin typeface="ArialMT"/>
                          <a:ea typeface="Times New Roman" panose="02020603050405020304" pitchFamily="18" charset="0"/>
                          <a:cs typeface="Arial" panose="020B0604020202020204" pitchFamily="34" charset="0"/>
                        </a:rPr>
                      </a:br>
                      <a:r>
                        <a:rPr lang="en-US" sz="1100" dirty="0">
                          <a:solidFill>
                            <a:schemeClr val="tx1"/>
                          </a:solidFill>
                          <a:effectLst/>
                          <a:latin typeface="ArialMT"/>
                          <a:ea typeface="Times New Roman" panose="02020603050405020304" pitchFamily="18" charset="0"/>
                          <a:cs typeface="Arial" panose="020B0604020202020204" pitchFamily="34" charset="0"/>
                        </a:rPr>
                        <a:t>Run:</a:t>
                      </a:r>
                      <a:r>
                        <a:rPr lang="en-US" sz="1100" baseline="0" dirty="0">
                          <a:solidFill>
                            <a:schemeClr val="tx1"/>
                          </a:solidFill>
                          <a:effectLst/>
                          <a:latin typeface="ArialMT"/>
                          <a:ea typeface="Times New Roman" panose="02020603050405020304" pitchFamily="18" charset="0"/>
                          <a:cs typeface="Arial" panose="020B0604020202020204" pitchFamily="34" charset="0"/>
                        </a:rPr>
                        <a:t>  &gt; </a:t>
                      </a:r>
                      <a:r>
                        <a:rPr lang="en-US" sz="1100" dirty="0">
                          <a:solidFill>
                            <a:schemeClr val="tx1"/>
                          </a:solidFill>
                          <a:effectLst/>
                          <a:latin typeface="ArialMT"/>
                          <a:ea typeface="Times New Roman" panose="02020603050405020304" pitchFamily="18" charset="0"/>
                          <a:cs typeface="Arial" panose="020B0604020202020204" pitchFamily="34" charset="0"/>
                        </a:rPr>
                        <a:t>2017</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dirty="0">
                          <a:solidFill>
                            <a:schemeClr val="tx1"/>
                          </a:solidFill>
                          <a:effectLst/>
                          <a:latin typeface="ArialMT"/>
                          <a:ea typeface="Calibri" panose="020F0502020204030204" pitchFamily="34" charset="0"/>
                          <a:cs typeface="Times New Roman" panose="02020603050405020304" pitchFamily="18" charset="0"/>
                        </a:rPr>
                        <a:t>Nuclear Physics/ Nucleon structure</a:t>
                      </a:r>
                      <a:br>
                        <a:rPr lang="en-US" sz="1100" dirty="0">
                          <a:solidFill>
                            <a:schemeClr val="tx1"/>
                          </a:solidFill>
                          <a:effectLst/>
                          <a:latin typeface="ArialMT"/>
                          <a:ea typeface="Calibri" panose="020F0502020204030204" pitchFamily="34" charset="0"/>
                          <a:cs typeface="Times New Roman" panose="02020603050405020304" pitchFamily="18" charset="0"/>
                        </a:rPr>
                      </a:br>
                      <a:r>
                        <a:rPr lang="en-US" sz="1100" dirty="0">
                          <a:solidFill>
                            <a:schemeClr val="tx1"/>
                          </a:solidFill>
                          <a:effectLst/>
                          <a:latin typeface="ArialMT"/>
                          <a:ea typeface="Calibri" panose="020F0502020204030204" pitchFamily="34" charset="0"/>
                          <a:cs typeface="Times New Roman" panose="02020603050405020304" pitchFamily="18" charset="0"/>
                        </a:rPr>
                        <a:t>(tracking)</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kern="1200" dirty="0">
                          <a:solidFill>
                            <a:srgbClr val="0000CC"/>
                          </a:solidFill>
                          <a:effectLst/>
                          <a:latin typeface="ArialMT"/>
                          <a:ea typeface="Calibri" panose="020F0502020204030204" pitchFamily="34" charset="0"/>
                          <a:cs typeface="Times New Roman" panose="02020603050405020304" pitchFamily="18" charset="0"/>
                        </a:rPr>
                        <a:t>Planar  (forward) &amp;</a:t>
                      </a:r>
                    </a:p>
                    <a:p>
                      <a:pPr marL="0" marR="0" indent="0" algn="ctr" defTabSz="914400" rtl="0" eaLnBrk="1" fontAlgn="auto" latinLnBrk="0" hangingPunct="1">
                        <a:lnSpc>
                          <a:spcPct val="115000"/>
                        </a:lnSpc>
                        <a:spcBef>
                          <a:spcPts val="0"/>
                        </a:spcBef>
                        <a:spcAft>
                          <a:spcPts val="0"/>
                        </a:spcAft>
                        <a:buClrTx/>
                        <a:buSzTx/>
                        <a:buFontTx/>
                        <a:buNone/>
                        <a:tabLst/>
                        <a:defRPr/>
                      </a:pPr>
                      <a:r>
                        <a:rPr lang="en-US" sz="1100" kern="1200" dirty="0">
                          <a:solidFill>
                            <a:srgbClr val="0000CC"/>
                          </a:solidFill>
                          <a:effectLst/>
                          <a:latin typeface="ArialMT"/>
                          <a:ea typeface="Calibri" panose="020F0502020204030204" pitchFamily="34" charset="0"/>
                          <a:cs typeface="Times New Roman" panose="02020603050405020304" pitchFamily="18" charset="0"/>
                        </a:rPr>
                        <a:t>Cylindrical  (barrel) </a:t>
                      </a:r>
                      <a:r>
                        <a:rPr lang="en-US" sz="1100" kern="1200" dirty="0" err="1">
                          <a:solidFill>
                            <a:srgbClr val="0000CC"/>
                          </a:solidFill>
                          <a:effectLst/>
                          <a:latin typeface="ArialMT"/>
                          <a:ea typeface="Calibri" panose="020F0502020204030204" pitchFamily="34" charset="0"/>
                          <a:cs typeface="Times New Roman" panose="02020603050405020304" pitchFamily="18" charset="0"/>
                        </a:rPr>
                        <a:t>Micromegas</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1000"/>
                        </a:spcAft>
                      </a:pPr>
                      <a:r>
                        <a:rPr lang="en-US" sz="1100" dirty="0">
                          <a:solidFill>
                            <a:schemeClr val="tx1"/>
                          </a:solidFill>
                          <a:effectLst/>
                          <a:latin typeface="ArialMT"/>
                          <a:ea typeface="Calibri" panose="020F0502020204030204" pitchFamily="34" charset="0"/>
                          <a:cs typeface="Times New Roman" panose="02020603050405020304" pitchFamily="18" charset="0"/>
                        </a:rPr>
                        <a:t>Total</a:t>
                      </a:r>
                      <a:r>
                        <a:rPr lang="en-US" sz="1100" baseline="0" dirty="0">
                          <a:solidFill>
                            <a:schemeClr val="tx1"/>
                          </a:solidFill>
                          <a:effectLst/>
                          <a:latin typeface="ArialMT"/>
                          <a:ea typeface="Calibri" panose="020F0502020204030204" pitchFamily="34" charset="0"/>
                          <a:cs typeface="Times New Roman" panose="02020603050405020304" pitchFamily="18" charset="0"/>
                        </a:rPr>
                        <a:t> area: </a:t>
                      </a:r>
                      <a:br>
                        <a:rPr lang="en-US" sz="1100" baseline="0" dirty="0">
                          <a:solidFill>
                            <a:schemeClr val="tx1"/>
                          </a:solidFill>
                          <a:effectLst/>
                          <a:latin typeface="ArialMT"/>
                          <a:ea typeface="Calibri" panose="020F0502020204030204" pitchFamily="34" charset="0"/>
                          <a:cs typeface="Times New Roman" panose="02020603050405020304" pitchFamily="18" charset="0"/>
                        </a:rPr>
                      </a:br>
                      <a:r>
                        <a:rPr lang="en-US" sz="1100" baseline="0" dirty="0">
                          <a:solidFill>
                            <a:schemeClr val="tx1"/>
                          </a:solidFill>
                          <a:effectLst/>
                          <a:latin typeface="ArialMT"/>
                          <a:ea typeface="Calibri" panose="020F0502020204030204" pitchFamily="34" charset="0"/>
                          <a:cs typeface="Times New Roman" panose="02020603050405020304" pitchFamily="18" charset="0"/>
                        </a:rPr>
                        <a:t>Forward  </a:t>
                      </a:r>
                      <a:r>
                        <a:rPr lang="en-US" sz="1100" kern="1200" dirty="0">
                          <a:solidFill>
                            <a:schemeClr val="tx1"/>
                          </a:solidFill>
                          <a:effectLst/>
                          <a:latin typeface="ArialMT"/>
                          <a:ea typeface="Calibri" panose="020F0502020204030204" pitchFamily="34" charset="0"/>
                          <a:cs typeface="Times New Roman" panose="02020603050405020304" pitchFamily="18" charset="0"/>
                        </a:rPr>
                        <a:t>~ 0.6 m</a:t>
                      </a:r>
                      <a:r>
                        <a:rPr lang="en-US" sz="1100" kern="1200" baseline="30000" dirty="0">
                          <a:solidFill>
                            <a:schemeClr val="tx1"/>
                          </a:solidFill>
                          <a:effectLst/>
                          <a:latin typeface="ArialMT"/>
                          <a:ea typeface="Calibri" panose="020F0502020204030204" pitchFamily="34" charset="0"/>
                          <a:cs typeface="Times New Roman" panose="02020603050405020304" pitchFamily="18" charset="0"/>
                        </a:rPr>
                        <a:t>2</a:t>
                      </a:r>
                      <a:br>
                        <a:rPr lang="en-US" sz="1100" kern="1200" baseline="0" dirty="0">
                          <a:solidFill>
                            <a:schemeClr val="tx1"/>
                          </a:solidFill>
                          <a:effectLst/>
                          <a:latin typeface="ArialMT"/>
                          <a:ea typeface="Calibri" panose="020F0502020204030204" pitchFamily="34" charset="0"/>
                          <a:cs typeface="Times New Roman" panose="02020603050405020304" pitchFamily="18" charset="0"/>
                        </a:rPr>
                      </a:br>
                      <a:r>
                        <a:rPr lang="en-US" sz="1100" baseline="0" dirty="0">
                          <a:solidFill>
                            <a:schemeClr val="tx1"/>
                          </a:solidFill>
                          <a:effectLst/>
                          <a:latin typeface="ArialMT"/>
                          <a:ea typeface="Calibri" panose="020F0502020204030204" pitchFamily="34" charset="0"/>
                          <a:cs typeface="Times New Roman" panose="02020603050405020304" pitchFamily="18" charset="0"/>
                        </a:rPr>
                        <a:t>Barrel  </a:t>
                      </a:r>
                      <a:r>
                        <a:rPr lang="en-US" sz="1100" kern="1200" dirty="0">
                          <a:solidFill>
                            <a:schemeClr val="tx1"/>
                          </a:solidFill>
                          <a:effectLst/>
                          <a:latin typeface="ArialMT"/>
                          <a:ea typeface="Calibri" panose="020F0502020204030204" pitchFamily="34" charset="0"/>
                          <a:cs typeface="Times New Roman" panose="02020603050405020304" pitchFamily="18" charset="0"/>
                        </a:rPr>
                        <a:t>~ 3.7</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a:t>
                      </a:r>
                      <a:r>
                        <a:rPr lang="en-US" sz="1100" kern="1200" dirty="0">
                          <a:solidFill>
                            <a:schemeClr val="tx1"/>
                          </a:solidFill>
                          <a:effectLst/>
                          <a:latin typeface="ArialMT"/>
                          <a:ea typeface="Calibri" panose="020F0502020204030204" pitchFamily="34" charset="0"/>
                          <a:cs typeface="Times New Roman" panose="02020603050405020304" pitchFamily="18" charset="0"/>
                        </a:rPr>
                        <a:t>m</a:t>
                      </a:r>
                      <a:r>
                        <a:rPr lang="en-US" sz="1100" kern="1200" baseline="30000" dirty="0">
                          <a:solidFill>
                            <a:schemeClr val="tx1"/>
                          </a:solidFill>
                          <a:effectLst/>
                          <a:latin typeface="ArialMT"/>
                          <a:ea typeface="Calibri" panose="020F0502020204030204" pitchFamily="34" charset="0"/>
                          <a:cs typeface="Times New Roman" panose="02020603050405020304" pitchFamily="18" charset="0"/>
                        </a:rPr>
                        <a:t>2</a:t>
                      </a:r>
                      <a:br>
                        <a:rPr lang="en-US" sz="1100" kern="1200" baseline="0">
                          <a:solidFill>
                            <a:schemeClr val="tx1"/>
                          </a:solidFill>
                          <a:effectLst/>
                          <a:latin typeface="ArialMT"/>
                          <a:ea typeface="Calibri" panose="020F0502020204030204" pitchFamily="34" charset="0"/>
                          <a:cs typeface="Times New Roman" panose="02020603050405020304" pitchFamily="18" charset="0"/>
                        </a:rPr>
                      </a:b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6</a:t>
                      </a:r>
                      <a:r>
                        <a:rPr lang="en-US" sz="1100">
                          <a:solidFill>
                            <a:schemeClr val="tx1"/>
                          </a:solidFill>
                          <a:effectLst/>
                          <a:latin typeface="ArialMT"/>
                          <a:ea typeface="Calibri" panose="020F0502020204030204" pitchFamily="34" charset="0"/>
                          <a:cs typeface="Times New Roman" panose="02020603050405020304" pitchFamily="18" charset="0"/>
                        </a:rPr>
                        <a:t> </a:t>
                      </a:r>
                      <a:r>
                        <a:rPr lang="en-US" sz="1100" dirty="0">
                          <a:solidFill>
                            <a:schemeClr val="tx1"/>
                          </a:solidFill>
                          <a:effectLst/>
                          <a:latin typeface="ArialMT"/>
                          <a:ea typeface="Calibri" panose="020F0502020204030204" pitchFamily="34" charset="0"/>
                          <a:cs typeface="Times New Roman" panose="02020603050405020304" pitchFamily="18" charset="0"/>
                        </a:rPr>
                        <a:t>cylindrical layers</a:t>
                      </a:r>
                      <a:br>
                        <a:rPr lang="en-US" sz="1100" dirty="0">
                          <a:solidFill>
                            <a:schemeClr val="tx1"/>
                          </a:solidFill>
                          <a:effectLst/>
                          <a:latin typeface="ArialMT"/>
                          <a:ea typeface="Calibri" panose="020F0502020204030204" pitchFamily="34" charset="0"/>
                          <a:cs typeface="Times New Roman" panose="02020603050405020304" pitchFamily="18" charset="0"/>
                        </a:rPr>
                      </a:br>
                      <a:r>
                        <a:rPr lang="en-US" sz="1100" dirty="0">
                          <a:solidFill>
                            <a:schemeClr val="tx1"/>
                          </a:solidFill>
                          <a:effectLst/>
                          <a:latin typeface="ArialMT"/>
                          <a:ea typeface="Calibri" panose="020F0502020204030204" pitchFamily="34" charset="0"/>
                          <a:cs typeface="Times New Roman" panose="02020603050405020304" pitchFamily="18" charset="0"/>
                        </a:rPr>
                        <a:t>R</a:t>
                      </a:r>
                      <a:r>
                        <a:rPr lang="en-US" sz="1100" baseline="0" dirty="0">
                          <a:solidFill>
                            <a:schemeClr val="tx1"/>
                          </a:solidFill>
                          <a:effectLst/>
                          <a:latin typeface="ArialMT"/>
                          <a:ea typeface="Calibri" panose="020F0502020204030204" pitchFamily="34" charset="0"/>
                          <a:cs typeface="Times New Roman" panose="02020603050405020304" pitchFamily="18" charset="0"/>
                        </a:rPr>
                        <a:t> ~ 20 cm</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a:t>
                      </a:r>
                      <a:r>
                        <a:rPr lang="en-US" sz="1100" b="1" kern="1200" dirty="0">
                          <a:solidFill>
                            <a:srgbClr val="663300"/>
                          </a:solidFill>
                          <a:effectLst/>
                          <a:latin typeface="ArialMT"/>
                          <a:ea typeface="Calibri" panose="020F0502020204030204" pitchFamily="34" charset="0"/>
                          <a:cs typeface="Times New Roman" panose="02020603050405020304" pitchFamily="18" charset="0"/>
                        </a:rPr>
                        <a:t>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 ~  30</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M</a:t>
                      </a:r>
                      <a:r>
                        <a:rPr lang="en-US" sz="1100" kern="1200" dirty="0">
                          <a:solidFill>
                            <a:srgbClr val="663300"/>
                          </a:solidFill>
                          <a:effectLst/>
                          <a:latin typeface="ArialMT"/>
                          <a:ea typeface="Calibri" panose="020F0502020204030204" pitchFamily="34" charset="0"/>
                          <a:cs typeface="Times New Roman" panose="02020603050405020304" pitchFamily="18" charset="0"/>
                        </a:rPr>
                        <a:t>Hz</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&lt;  200µm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Time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20 ns</a:t>
                      </a:r>
                      <a:endParaRPr lang="en-US" sz="1100" kern="1200" dirty="0">
                        <a:solidFill>
                          <a:srgbClr val="663300"/>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MT"/>
                          <a:ea typeface="+mn-ea"/>
                          <a:cs typeface="+mn-cs"/>
                        </a:rPr>
                        <a:t>-  Low material budget : </a:t>
                      </a:r>
                      <a:r>
                        <a:rPr lang="en-US" sz="1100" kern="1200" dirty="0">
                          <a:solidFill>
                            <a:schemeClr val="tx1"/>
                          </a:solidFill>
                          <a:effectLst/>
                          <a:latin typeface="ArialMT"/>
                          <a:ea typeface="+mn-ea"/>
                          <a:cs typeface="Times New Roman" panose="02020603050405020304" pitchFamily="18" charset="0"/>
                        </a:rPr>
                        <a:t>0.4 </a:t>
                      </a:r>
                      <a:r>
                        <a:rPr lang="en-US" sz="1100" kern="1200" dirty="0">
                          <a:solidFill>
                            <a:schemeClr val="tx1"/>
                          </a:solidFill>
                          <a:effectLst/>
                          <a:latin typeface="ArialMT"/>
                          <a:ea typeface="Calibri" panose="020F0502020204030204" pitchFamily="34" charset="0"/>
                          <a:cs typeface="Times New Roman" panose="02020603050405020304" pitchFamily="18" charset="0"/>
                        </a:rPr>
                        <a:t>% X0</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r>
                        <a:rPr lang="en-US" sz="1100" kern="1200" dirty="0">
                          <a:solidFill>
                            <a:schemeClr val="tx1"/>
                          </a:solidFill>
                          <a:effectLst/>
                          <a:latin typeface="ArialMT"/>
                          <a:ea typeface="+mn-ea"/>
                          <a:cs typeface="+mn-cs"/>
                        </a:rPr>
                        <a:t>-  Remote electronics</a:t>
                      </a:r>
                      <a:endParaRPr lang="fr-FR" sz="1100" kern="1200" dirty="0">
                        <a:solidFill>
                          <a:schemeClr val="tx1"/>
                        </a:solidFill>
                        <a:effectLst/>
                        <a:latin typeface="ArialM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3"/>
                  </a:ext>
                </a:extLst>
              </a:tr>
              <a:tr h="759241">
                <a:tc>
                  <a:txBody>
                    <a:bodyPr/>
                    <a:lstStyle/>
                    <a:p>
                      <a:pPr algn="ctr">
                        <a:lnSpc>
                          <a:spcPct val="115000"/>
                        </a:lnSpc>
                        <a:spcAft>
                          <a:spcPts val="1000"/>
                        </a:spcAft>
                      </a:pPr>
                      <a:r>
                        <a:rPr lang="en-US" sz="1100" dirty="0">
                          <a:solidFill>
                            <a:srgbClr val="FF0000"/>
                          </a:solidFill>
                          <a:effectLst/>
                          <a:latin typeface="ArialMT"/>
                          <a:ea typeface="Times New Roman" panose="02020603050405020304" pitchFamily="18" charset="0"/>
                          <a:cs typeface="Arial" panose="020B0604020202020204" pitchFamily="34" charset="0"/>
                        </a:rPr>
                        <a:t>ASACUSA @ CERN </a:t>
                      </a:r>
                      <a:br>
                        <a:rPr lang="en-US" sz="1100" dirty="0">
                          <a:solidFill>
                            <a:srgbClr val="FF0000"/>
                          </a:solidFill>
                          <a:effectLst/>
                          <a:latin typeface="ArialMT"/>
                          <a:ea typeface="Times New Roman" panose="02020603050405020304" pitchFamily="18" charset="0"/>
                          <a:cs typeface="Arial" panose="020B0604020202020204" pitchFamily="34" charset="0"/>
                        </a:rPr>
                      </a:br>
                      <a:br>
                        <a:rPr lang="en-US" sz="1100" dirty="0">
                          <a:solidFill>
                            <a:srgbClr val="FF0000"/>
                          </a:solidFill>
                          <a:effectLst/>
                          <a:latin typeface="ArialMT"/>
                          <a:ea typeface="Times New Roman" panose="02020603050405020304" pitchFamily="18" charset="0"/>
                          <a:cs typeface="Arial" panose="020B0604020202020204" pitchFamily="34" charset="0"/>
                        </a:rPr>
                      </a:br>
                      <a:r>
                        <a:rPr lang="en-US" sz="1100" dirty="0">
                          <a:solidFill>
                            <a:schemeClr val="tx1"/>
                          </a:solidFill>
                          <a:effectLst/>
                          <a:latin typeface="ArialMT"/>
                          <a:ea typeface="Times New Roman" panose="02020603050405020304" pitchFamily="18" charset="0"/>
                          <a:cs typeface="Arial" panose="020B0604020202020204" pitchFamily="34" charset="0"/>
                        </a:rPr>
                        <a:t>Run:</a:t>
                      </a:r>
                      <a:r>
                        <a:rPr lang="en-US" sz="1100" baseline="0" dirty="0">
                          <a:solidFill>
                            <a:schemeClr val="tx1"/>
                          </a:solidFill>
                          <a:effectLst/>
                          <a:latin typeface="ArialMT"/>
                          <a:ea typeface="Times New Roman" panose="02020603050405020304" pitchFamily="18" charset="0"/>
                          <a:cs typeface="Arial" panose="020B0604020202020204" pitchFamily="34" charset="0"/>
                        </a:rPr>
                        <a:t> &gt;  </a:t>
                      </a:r>
                      <a:r>
                        <a:rPr lang="en-US" sz="1100" dirty="0">
                          <a:solidFill>
                            <a:schemeClr val="tx1"/>
                          </a:solidFill>
                          <a:effectLst/>
                          <a:latin typeface="ArialMT"/>
                          <a:ea typeface="Times New Roman" panose="02020603050405020304" pitchFamily="18" charset="0"/>
                          <a:cs typeface="Arial" panose="020B0604020202020204" pitchFamily="34" charset="0"/>
                        </a:rPr>
                        <a:t>2014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Nuclear Physics </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(Tracking and </a:t>
                      </a:r>
                      <a:r>
                        <a:rPr lang="en-US" sz="1100" kern="1200" dirty="0" err="1">
                          <a:solidFill>
                            <a:schemeClr val="tx1"/>
                          </a:solidFill>
                          <a:effectLst/>
                          <a:latin typeface="ArialMT"/>
                          <a:ea typeface="Calibri" panose="020F0502020204030204" pitchFamily="34" charset="0"/>
                          <a:cs typeface="Times New Roman" panose="02020603050405020304" pitchFamily="18" charset="0"/>
                        </a:rPr>
                        <a:t>vertexing</a:t>
                      </a:r>
                      <a:r>
                        <a:rPr lang="en-US" sz="1100" kern="1200" dirty="0">
                          <a:solidFill>
                            <a:schemeClr val="tx1"/>
                          </a:solidFill>
                          <a:effectLst/>
                          <a:latin typeface="ArialMT"/>
                          <a:ea typeface="Calibri" panose="020F0502020204030204" pitchFamily="34" charset="0"/>
                          <a:cs typeface="Times New Roman" panose="02020603050405020304" pitchFamily="18" charset="0"/>
                        </a:rPr>
                        <a:t> of </a:t>
                      </a:r>
                      <a:r>
                        <a:rPr lang="en-US" sz="1100" kern="1200" dirty="0" err="1">
                          <a:solidFill>
                            <a:schemeClr val="tx1"/>
                          </a:solidFill>
                          <a:effectLst/>
                          <a:latin typeface="ArialMT"/>
                          <a:ea typeface="Calibri" panose="020F0502020204030204" pitchFamily="34" charset="0"/>
                          <a:cs typeface="Times New Roman" panose="02020603050405020304" pitchFamily="18" charset="0"/>
                        </a:rPr>
                        <a:t>pions</a:t>
                      </a:r>
                      <a:r>
                        <a:rPr lang="en-US" sz="1100" kern="1200" dirty="0">
                          <a:solidFill>
                            <a:schemeClr val="tx1"/>
                          </a:solidFill>
                          <a:effectLst/>
                          <a:latin typeface="ArialMT"/>
                          <a:ea typeface="Calibri" panose="020F0502020204030204" pitchFamily="34" charset="0"/>
                          <a:cs typeface="Times New Roman" panose="02020603050405020304" pitchFamily="18" charset="0"/>
                        </a:rPr>
                        <a:t> resulting from the p-</a:t>
                      </a:r>
                      <a:r>
                        <a:rPr lang="en-US" sz="1100" kern="1200" dirty="0" err="1">
                          <a:solidFill>
                            <a:schemeClr val="tx1"/>
                          </a:solidFill>
                          <a:effectLst/>
                          <a:latin typeface="ArialMT"/>
                          <a:ea typeface="Calibri" panose="020F0502020204030204" pitchFamily="34" charset="0"/>
                          <a:cs typeface="Times New Roman" panose="02020603050405020304" pitchFamily="18" charset="0"/>
                        </a:rPr>
                        <a:t>antip</a:t>
                      </a:r>
                      <a:r>
                        <a:rPr lang="en-US" sz="1100" kern="1200" dirty="0">
                          <a:solidFill>
                            <a:schemeClr val="tx1"/>
                          </a:solidFill>
                          <a:effectLst/>
                          <a:latin typeface="ArialMT"/>
                          <a:ea typeface="Calibri" panose="020F0502020204030204" pitchFamily="34" charset="0"/>
                          <a:cs typeface="Times New Roman" panose="02020603050405020304" pitchFamily="18" charset="0"/>
                        </a:rPr>
                        <a:t> annihilation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Cylindrical </a:t>
                      </a:r>
                      <a:r>
                        <a:rPr lang="en-US" sz="1100" kern="1200" dirty="0" err="1">
                          <a:solidFill>
                            <a:srgbClr val="0000CC"/>
                          </a:solidFill>
                          <a:effectLst/>
                          <a:latin typeface="ArialMT"/>
                          <a:ea typeface="Calibri" panose="020F0502020204030204" pitchFamily="34" charset="0"/>
                          <a:cs typeface="Times New Roman" panose="02020603050405020304" pitchFamily="18" charset="0"/>
                        </a:rPr>
                        <a:t>Micromegas</a:t>
                      </a:r>
                      <a:r>
                        <a:rPr lang="en-US" sz="1100" kern="1200" baseline="0" dirty="0">
                          <a:solidFill>
                            <a:srgbClr val="0000CC"/>
                          </a:solidFill>
                          <a:effectLst/>
                          <a:latin typeface="ArialMT"/>
                          <a:ea typeface="Calibri" panose="020F0502020204030204" pitchFamily="34" charset="0"/>
                          <a:cs typeface="Times New Roman" panose="02020603050405020304" pitchFamily="18" charset="0"/>
                        </a:rPr>
                        <a:t> </a:t>
                      </a:r>
                      <a:r>
                        <a:rPr lang="en-US" sz="1100" kern="1200" dirty="0">
                          <a:solidFill>
                            <a:srgbClr val="0000CC"/>
                          </a:solidFill>
                          <a:effectLst/>
                          <a:latin typeface="ArialMT"/>
                          <a:ea typeface="Calibri" panose="020F0502020204030204" pitchFamily="34" charset="0"/>
                          <a:cs typeface="Times New Roman" panose="02020603050405020304" pitchFamily="18" charset="0"/>
                        </a:rPr>
                        <a:t>2D</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100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2 cylindrical layers</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L =</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60 cm</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R</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 </a:t>
                      </a:r>
                      <a:r>
                        <a:rPr lang="en-US" sz="1100" kern="1200" dirty="0">
                          <a:solidFill>
                            <a:schemeClr val="tx1"/>
                          </a:solidFill>
                          <a:effectLst/>
                          <a:latin typeface="ArialMT"/>
                          <a:ea typeface="Calibri" panose="020F0502020204030204" pitchFamily="34" charset="0"/>
                          <a:cs typeface="Times New Roman" panose="02020603050405020304" pitchFamily="18" charset="0"/>
                        </a:rPr>
                        <a:t>85,</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a:t>
                      </a:r>
                      <a:r>
                        <a:rPr lang="en-US" sz="1100" kern="1200" dirty="0">
                          <a:solidFill>
                            <a:schemeClr val="tx1"/>
                          </a:solidFill>
                          <a:effectLst/>
                          <a:latin typeface="ArialMT"/>
                          <a:ea typeface="Calibri" panose="020F0502020204030204" pitchFamily="34" charset="0"/>
                          <a:cs typeface="Times New Roman" panose="02020603050405020304" pitchFamily="18" charset="0"/>
                        </a:rPr>
                        <a:t>95 mm</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trigger </a:t>
                      </a:r>
                      <a:r>
                        <a:rPr lang="en-US" sz="1100" b="1" kern="1200" dirty="0">
                          <a:solidFill>
                            <a:srgbClr val="663300"/>
                          </a:solidFill>
                          <a:effectLst/>
                          <a:latin typeface="ArialMT"/>
                          <a:ea typeface="Calibri" panose="020F0502020204030204" pitchFamily="34" charset="0"/>
                          <a:cs typeface="Times New Roman" panose="02020603050405020304" pitchFamily="18" charset="0"/>
                        </a:rPr>
                        <a:t>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 kHz</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~2</a:t>
                      </a:r>
                      <a:r>
                        <a:rPr lang="en-US" sz="1100" kern="1200" dirty="0">
                          <a:solidFill>
                            <a:srgbClr val="663300"/>
                          </a:solidFill>
                          <a:effectLst/>
                          <a:latin typeface="ArialMT"/>
                          <a:ea typeface="Calibri" panose="020F0502020204030204" pitchFamily="34" charset="0"/>
                          <a:cs typeface="Times New Roman" panose="02020603050405020304" pitchFamily="18" charset="0"/>
                        </a:rPr>
                        <a:t>00µm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Time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10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Rad. Hard.:</a:t>
                      </a:r>
                      <a:r>
                        <a:rPr lang="en-US" sz="1100" kern="1200" dirty="0">
                          <a:solidFill>
                            <a:srgbClr val="663300"/>
                          </a:solidFill>
                          <a:effectLst/>
                          <a:latin typeface="ArialMT"/>
                          <a:ea typeface="Calibri" panose="020F0502020204030204" pitchFamily="34" charset="0"/>
                          <a:cs typeface="Times New Roman" panose="02020603050405020304" pitchFamily="18" charset="0"/>
                        </a:rPr>
                        <a:t> 1 C/cm</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2</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MT"/>
                          <a:ea typeface="Calibri" panose="020F0502020204030204" pitchFamily="34" charset="0"/>
                          <a:cs typeface="Times New Roman" panose="02020603050405020304" pitchFamily="18" charset="0"/>
                        </a:rPr>
                        <a:t>- Large magnetic field that varies from -3 to 4T in the active area</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4"/>
                  </a:ext>
                </a:extLst>
              </a:tr>
              <a:tr h="420965">
                <a:tc>
                  <a:txBody>
                    <a:bodyPr/>
                    <a:lstStyle/>
                    <a:p>
                      <a:pPr algn="ctr">
                        <a:lnSpc>
                          <a:spcPct val="115000"/>
                        </a:lnSpc>
                        <a:spcAft>
                          <a:spcPts val="1000"/>
                        </a:spcAft>
                      </a:pPr>
                      <a:r>
                        <a:rPr lang="en-US" sz="1100" dirty="0">
                          <a:solidFill>
                            <a:srgbClr val="FF0000"/>
                          </a:solidFill>
                          <a:effectLst/>
                          <a:latin typeface="ArialMT"/>
                          <a:ea typeface="Times New Roman" panose="02020603050405020304" pitchFamily="18" charset="0"/>
                          <a:cs typeface="Arial" panose="020B0604020202020204" pitchFamily="34" charset="0"/>
                        </a:rPr>
                        <a:t>MINOS</a:t>
                      </a:r>
                      <a:br>
                        <a:rPr lang="en-US" sz="1100" dirty="0">
                          <a:solidFill>
                            <a:schemeClr val="tx1"/>
                          </a:solidFill>
                          <a:effectLst/>
                          <a:latin typeface="ArialMT"/>
                          <a:ea typeface="Times New Roman" panose="02020603050405020304" pitchFamily="18" charset="0"/>
                          <a:cs typeface="Arial" panose="020B0604020202020204" pitchFamily="34" charset="0"/>
                        </a:rPr>
                      </a:br>
                      <a:r>
                        <a:rPr lang="en-US" sz="1100" dirty="0">
                          <a:solidFill>
                            <a:schemeClr val="tx1"/>
                          </a:solidFill>
                          <a:effectLst/>
                          <a:latin typeface="ArialMT"/>
                          <a:ea typeface="Times New Roman" panose="02020603050405020304" pitchFamily="18" charset="0"/>
                          <a:cs typeface="Arial" panose="020B0604020202020204" pitchFamily="34" charset="0"/>
                        </a:rPr>
                        <a:t>Run:</a:t>
                      </a:r>
                      <a:r>
                        <a:rPr lang="en-US" sz="1100" baseline="0" dirty="0">
                          <a:solidFill>
                            <a:schemeClr val="tx1"/>
                          </a:solidFill>
                          <a:effectLst/>
                          <a:latin typeface="ArialMT"/>
                          <a:ea typeface="Times New Roman" panose="02020603050405020304" pitchFamily="18" charset="0"/>
                          <a:cs typeface="Arial" panose="020B0604020202020204" pitchFamily="34" charset="0"/>
                        </a:rPr>
                        <a:t> 2014-2016</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Nuclear structure</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TPC</a:t>
                      </a:r>
                      <a:r>
                        <a:rPr lang="en-US" sz="1100" kern="1200" baseline="0" dirty="0">
                          <a:solidFill>
                            <a:srgbClr val="0000CC"/>
                          </a:solidFill>
                          <a:effectLst/>
                          <a:latin typeface="ArialMT"/>
                          <a:ea typeface="Calibri" panose="020F0502020204030204" pitchFamily="34" charset="0"/>
                          <a:cs typeface="Times New Roman" panose="02020603050405020304" pitchFamily="18" charset="0"/>
                        </a:rPr>
                        <a:t> w/ cylindrical </a:t>
                      </a:r>
                      <a:r>
                        <a:rPr lang="en-US" sz="1100" kern="1200" dirty="0" err="1">
                          <a:solidFill>
                            <a:srgbClr val="0000CC"/>
                          </a:solidFill>
                          <a:effectLst/>
                          <a:latin typeface="ArialMT"/>
                          <a:ea typeface="Calibri" panose="020F0502020204030204" pitchFamily="34" charset="0"/>
                          <a:cs typeface="Times New Roman" panose="02020603050405020304" pitchFamily="18" charset="0"/>
                        </a:rPr>
                        <a:t>Micromegas</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100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1 cylindrical layer</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L=30 cm,</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R = </a:t>
                      </a:r>
                      <a:r>
                        <a:rPr lang="en-US" sz="1100" kern="1200" dirty="0">
                          <a:solidFill>
                            <a:schemeClr val="tx1"/>
                          </a:solidFill>
                          <a:effectLst/>
                          <a:latin typeface="ArialMT"/>
                          <a:ea typeface="Calibri" panose="020F0502020204030204" pitchFamily="34" charset="0"/>
                          <a:cs typeface="Times New Roman" panose="02020603050405020304" pitchFamily="18" charset="0"/>
                        </a:rPr>
                        <a:t>10cm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indent="-171450" algn="l">
                        <a:lnSpc>
                          <a:spcPct val="115000"/>
                        </a:lnSpc>
                        <a:spcAft>
                          <a:spcPts val="1000"/>
                        </a:spcAft>
                        <a:buFont typeface="Arial" panose="020B0604020202020204" pitchFamily="34" charset="0"/>
                        <a:buChar cha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&lt;5 mm FWHM</a:t>
                      </a:r>
                      <a:br>
                        <a:rPr lang="en-US" sz="1100" kern="1200" baseline="0" dirty="0">
                          <a:solidFill>
                            <a:srgbClr val="663300"/>
                          </a:solidFill>
                          <a:effectLst/>
                          <a:latin typeface="ArialMT"/>
                          <a:ea typeface="Calibri" panose="020F0502020204030204" pitchFamily="34" charset="0"/>
                          <a:cs typeface="Times New Roman" panose="02020603050405020304" pitchFamily="18" charset="0"/>
                        </a:rPr>
                      </a:br>
                      <a:r>
                        <a:rPr lang="en-US" sz="1100" kern="1200" dirty="0">
                          <a:solidFill>
                            <a:srgbClr val="663300"/>
                          </a:solidFill>
                          <a:effectLst/>
                          <a:latin typeface="ArialMT"/>
                          <a:ea typeface="Calibri" panose="020F0502020204030204" pitchFamily="34" charset="0"/>
                          <a:cs typeface="Times New Roman" panose="02020603050405020304" pitchFamily="18" charset="0"/>
                        </a:rPr>
                        <a:t>Trigger rate up to </a:t>
                      </a:r>
                      <a:r>
                        <a:rPr lang="fr-FR" sz="1100" i="1" kern="1200" dirty="0">
                          <a:solidFill>
                            <a:srgbClr val="663300"/>
                          </a:solidFill>
                          <a:effectLst/>
                          <a:latin typeface="ArialMT"/>
                          <a:ea typeface="Calibri" panose="020F0502020204030204" pitchFamily="34" charset="0"/>
                          <a:cs typeface="Times New Roman" panose="02020603050405020304" pitchFamily="18" charset="0"/>
                        </a:rPr>
                        <a:t>≈</a:t>
                      </a:r>
                      <a:r>
                        <a:rPr lang="fr-FR" sz="1100" kern="1200" dirty="0">
                          <a:solidFill>
                            <a:srgbClr val="663300"/>
                          </a:solidFill>
                          <a:effectLst/>
                          <a:latin typeface="ArialMT"/>
                          <a:ea typeface="Calibri" panose="020F0502020204030204" pitchFamily="34" charset="0"/>
                          <a:cs typeface="Times New Roman" panose="02020603050405020304" pitchFamily="18" charset="0"/>
                        </a:rPr>
                        <a:t>1 KHz</a:t>
                      </a: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latin typeface="ArialMT"/>
                          <a:ea typeface="Calibri" panose="020F0502020204030204" pitchFamily="34" charset="0"/>
                          <a:cs typeface="Times New Roman" panose="02020603050405020304" pitchFamily="18" charset="0"/>
                        </a:rPr>
                        <a:t>- Low material budget</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5"/>
                  </a:ext>
                </a:extLst>
              </a:tr>
              <a:tr h="619922">
                <a:tc>
                  <a:txBody>
                    <a:bodyPr/>
                    <a:lstStyle/>
                    <a:p>
                      <a:pPr algn="ctr">
                        <a:lnSpc>
                          <a:spcPct val="115000"/>
                        </a:lnSpc>
                        <a:spcAft>
                          <a:spcPts val="1000"/>
                        </a:spcAft>
                      </a:pPr>
                      <a:r>
                        <a:rPr lang="en-US" sz="1100" dirty="0">
                          <a:solidFill>
                            <a:srgbClr val="FF0000"/>
                          </a:solidFill>
                          <a:effectLst/>
                          <a:latin typeface="ArialMT"/>
                          <a:ea typeface="Times New Roman" panose="02020603050405020304" pitchFamily="18" charset="0"/>
                          <a:cs typeface="Arial" panose="020B0604020202020204" pitchFamily="34" charset="0"/>
                        </a:rPr>
                        <a:t>CMD-3 Upgrade </a:t>
                      </a:r>
                      <a:br>
                        <a:rPr lang="en-US" sz="1100" dirty="0">
                          <a:solidFill>
                            <a:srgbClr val="FF0000"/>
                          </a:solidFill>
                          <a:effectLst/>
                          <a:latin typeface="ArialMT"/>
                          <a:ea typeface="Times New Roman" panose="02020603050405020304" pitchFamily="18" charset="0"/>
                          <a:cs typeface="Arial" panose="020B0604020202020204" pitchFamily="34" charset="0"/>
                        </a:rPr>
                      </a:br>
                      <a:r>
                        <a:rPr lang="en-US" sz="1100" dirty="0">
                          <a:solidFill>
                            <a:srgbClr val="FF0000"/>
                          </a:solidFill>
                          <a:effectLst/>
                          <a:latin typeface="ArialMT"/>
                          <a:ea typeface="Times New Roman" panose="02020603050405020304" pitchFamily="18" charset="0"/>
                          <a:cs typeface="Arial" panose="020B0604020202020204" pitchFamily="34" charset="0"/>
                        </a:rPr>
                        <a:t>@ BINP</a:t>
                      </a:r>
                      <a:br>
                        <a:rPr lang="fr-FR" sz="1100" dirty="0">
                          <a:solidFill>
                            <a:srgbClr val="FF0000"/>
                          </a:solidFill>
                          <a:effectLst/>
                          <a:latin typeface="ArialMT"/>
                          <a:ea typeface="Times New Roman" panose="02020603050405020304" pitchFamily="18" charset="0"/>
                          <a:cs typeface="Times New Roman" panose="02020603050405020304" pitchFamily="18" charset="0"/>
                        </a:rPr>
                      </a:b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Particle physics</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(z-chamber, tracking)</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dirty="0">
                          <a:solidFill>
                            <a:srgbClr val="0000CC"/>
                          </a:solidFill>
                          <a:effectLst/>
                          <a:latin typeface="ArialMT"/>
                          <a:ea typeface="Calibri" panose="020F0502020204030204" pitchFamily="34" charset="0"/>
                          <a:cs typeface="Times New Roman" panose="02020603050405020304" pitchFamily="18" charset="0"/>
                        </a:rPr>
                        <a:t>Cylindrical</a:t>
                      </a:r>
                      <a:r>
                        <a:rPr lang="en-US" sz="1100" baseline="0" dirty="0">
                          <a:solidFill>
                            <a:srgbClr val="0000CC"/>
                          </a:solidFill>
                          <a:effectLst/>
                          <a:latin typeface="ArialMT"/>
                          <a:ea typeface="Calibri" panose="020F0502020204030204" pitchFamily="34" charset="0"/>
                          <a:cs typeface="Times New Roman" panose="02020603050405020304" pitchFamily="18" charset="0"/>
                        </a:rPr>
                        <a:t> </a:t>
                      </a:r>
                      <a:br>
                        <a:rPr lang="en-US" sz="1100" baseline="0" dirty="0">
                          <a:solidFill>
                            <a:srgbClr val="0000CC"/>
                          </a:solidFill>
                          <a:effectLst/>
                          <a:latin typeface="ArialMT"/>
                          <a:ea typeface="Calibri" panose="020F0502020204030204" pitchFamily="34" charset="0"/>
                          <a:cs typeface="Times New Roman" panose="02020603050405020304" pitchFamily="18" charset="0"/>
                        </a:rPr>
                      </a:br>
                      <a:r>
                        <a:rPr lang="en-US" sz="1100" baseline="0" dirty="0">
                          <a:solidFill>
                            <a:srgbClr val="0000CC"/>
                          </a:solidFill>
                          <a:effectLst/>
                          <a:latin typeface="ArialMT"/>
                          <a:ea typeface="Calibri" panose="020F0502020204030204" pitchFamily="34" charset="0"/>
                          <a:cs typeface="Times New Roman" panose="02020603050405020304" pitchFamily="18" charset="0"/>
                        </a:rPr>
                        <a:t>GEM</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100" kern="1200" dirty="0">
                          <a:solidFill>
                            <a:schemeClr val="tx1"/>
                          </a:solidFill>
                          <a:effectLst/>
                          <a:latin typeface="ArialMT"/>
                          <a:ea typeface="Calibri" panose="020F0502020204030204" pitchFamily="34" charset="0"/>
                          <a:cs typeface="Times New Roman" panose="02020603050405020304" pitchFamily="18" charset="0"/>
                        </a:rPr>
                        <a:t>Total arear: ~ 3m</a:t>
                      </a:r>
                      <a:r>
                        <a:rPr lang="en-US" sz="1100" kern="1200" baseline="30000" dirty="0">
                          <a:solidFill>
                            <a:schemeClr val="tx1"/>
                          </a:solidFill>
                          <a:effectLst/>
                          <a:latin typeface="ArialMT"/>
                          <a:ea typeface="Calibri" panose="020F0502020204030204" pitchFamily="34" charset="0"/>
                          <a:cs typeface="Times New Roman" panose="02020603050405020304" pitchFamily="18" charset="0"/>
                        </a:rPr>
                        <a:t>2</a:t>
                      </a:r>
                      <a:br>
                        <a:rPr lang="en-US" sz="1100" kern="1200" baseline="300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2 cylindrical</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layers</a:t>
                      </a:r>
                      <a:endParaRPr lang="en-US" sz="1100" kern="1200" baseline="300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171450" marR="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a:t>
                      </a:r>
                      <a:r>
                        <a:rPr lang="en-US" sz="1100" kern="1200" dirty="0">
                          <a:solidFill>
                            <a:srgbClr val="663300"/>
                          </a:solidFill>
                          <a:effectLst/>
                          <a:latin typeface="ArialMT"/>
                          <a:ea typeface="Calibri" panose="020F0502020204030204" pitchFamily="34" charset="0"/>
                          <a:cs typeface="Times New Roman" panose="02020603050405020304" pitchFamily="18" charset="0"/>
                        </a:rPr>
                        <a:t>00µm</a:t>
                      </a:r>
                    </a:p>
                  </a:txBody>
                  <a:tcPr marL="66040" marR="66040" marT="9525"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dirty="0">
                        <a:solidFill>
                          <a:srgbClr val="663300"/>
                        </a:solidFill>
                        <a:effectLst/>
                        <a:latin typeface="ArialM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0006"/>
                  </a:ext>
                </a:extLst>
              </a:tr>
            </a:tbl>
          </a:graphicData>
        </a:graphic>
      </p:graphicFrame>
      <p:pic>
        <p:nvPicPr>
          <p:cNvPr id="4" name="Image 3">
            <a:extLst>
              <a:ext uri="{FF2B5EF4-FFF2-40B4-BE49-F238E27FC236}">
                <a16:creationId xmlns:a16="http://schemas.microsoft.com/office/drawing/2014/main" id="{F6D157E7-A8B9-4DF8-95C5-97F041259585}"/>
              </a:ext>
            </a:extLst>
          </p:cNvPr>
          <p:cNvPicPr>
            <a:picLocks noChangeAspect="1"/>
          </p:cNvPicPr>
          <p:nvPr/>
        </p:nvPicPr>
        <p:blipFill>
          <a:blip r:embed="rId3"/>
          <a:stretch>
            <a:fillRect/>
          </a:stretch>
        </p:blipFill>
        <p:spPr>
          <a:xfrm>
            <a:off x="7812360" y="5754885"/>
            <a:ext cx="1243122" cy="1073122"/>
          </a:xfrm>
          <a:prstGeom prst="rect">
            <a:avLst/>
          </a:prstGeom>
        </p:spPr>
      </p:pic>
      <p:pic>
        <p:nvPicPr>
          <p:cNvPr id="5" name="Picture 7">
            <a:extLst>
              <a:ext uri="{FF2B5EF4-FFF2-40B4-BE49-F238E27FC236}">
                <a16:creationId xmlns:a16="http://schemas.microsoft.com/office/drawing/2014/main" id="{D2B3F233-229B-43F1-8B2C-E4D4ADB7E340}"/>
              </a:ext>
            </a:extLst>
          </p:cNvPr>
          <p:cNvPicPr>
            <a:picLocks noChangeAspect="1"/>
          </p:cNvPicPr>
          <p:nvPr/>
        </p:nvPicPr>
        <p:blipFill rotWithShape="1">
          <a:blip r:embed="rId4"/>
          <a:srcRect l="32539"/>
          <a:stretch/>
        </p:blipFill>
        <p:spPr>
          <a:xfrm flipH="1">
            <a:off x="6637985" y="5782031"/>
            <a:ext cx="1102367" cy="1011656"/>
          </a:xfrm>
          <a:prstGeom prst="rect">
            <a:avLst/>
          </a:prstGeom>
          <a:ln>
            <a:solidFill>
              <a:srgbClr val="ABD333"/>
            </a:solidFill>
          </a:ln>
        </p:spPr>
      </p:pic>
      <p:pic>
        <p:nvPicPr>
          <p:cNvPr id="6" name="Picture 2" descr="C:\Users\Dallator\AppData\Local\Temp\P1060639-1.JPG">
            <a:extLst>
              <a:ext uri="{FF2B5EF4-FFF2-40B4-BE49-F238E27FC236}">
                <a16:creationId xmlns:a16="http://schemas.microsoft.com/office/drawing/2014/main" id="{6B131E83-B06C-4C22-9A57-7B7706F0245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496" y="5757256"/>
            <a:ext cx="1573464" cy="1056120"/>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7" name="Picture 20" descr="6BAC9DFA-57CB-417B-9338-C0AD6EAA3734.jpg">
            <a:extLst>
              <a:ext uri="{FF2B5EF4-FFF2-40B4-BE49-F238E27FC236}">
                <a16:creationId xmlns:a16="http://schemas.microsoft.com/office/drawing/2014/main" id="{2356929E-BAE6-4E9F-8441-D271F45A58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00339" y="5782466"/>
            <a:ext cx="1365638" cy="1024229"/>
          </a:xfrm>
          <a:prstGeom prst="rect">
            <a:avLst/>
          </a:prstGeom>
          <a:ln>
            <a:solidFill>
              <a:srgbClr val="AAD233"/>
            </a:solidFill>
          </a:ln>
        </p:spPr>
      </p:pic>
      <p:pic>
        <p:nvPicPr>
          <p:cNvPr id="8" name="Image 7">
            <a:extLst>
              <a:ext uri="{FF2B5EF4-FFF2-40B4-BE49-F238E27FC236}">
                <a16:creationId xmlns:a16="http://schemas.microsoft.com/office/drawing/2014/main" id="{1FD73188-7054-48B1-BF9B-F3AC54622547}"/>
              </a:ext>
            </a:extLst>
          </p:cNvPr>
          <p:cNvPicPr>
            <a:picLocks noChangeAspect="1"/>
          </p:cNvPicPr>
          <p:nvPr/>
        </p:nvPicPr>
        <p:blipFill>
          <a:blip r:embed="rId7"/>
          <a:stretch>
            <a:fillRect/>
          </a:stretch>
        </p:blipFill>
        <p:spPr>
          <a:xfrm>
            <a:off x="1699515" y="5770529"/>
            <a:ext cx="1864373" cy="1053352"/>
          </a:xfrm>
          <a:prstGeom prst="rect">
            <a:avLst/>
          </a:prstGeom>
        </p:spPr>
      </p:pic>
      <p:pic>
        <p:nvPicPr>
          <p:cNvPr id="9" name="Picture 5" descr="IMG_1302.jpg">
            <a:extLst>
              <a:ext uri="{FF2B5EF4-FFF2-40B4-BE49-F238E27FC236}">
                <a16:creationId xmlns:a16="http://schemas.microsoft.com/office/drawing/2014/main" id="{73A1CE4C-46BA-47E6-827E-2067EC1E51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07904" y="5805264"/>
            <a:ext cx="1347937" cy="988423"/>
          </a:xfrm>
          <a:prstGeom prst="rect">
            <a:avLst/>
          </a:prstGeom>
        </p:spPr>
      </p:pic>
      <p:sp>
        <p:nvSpPr>
          <p:cNvPr id="10" name="Rectangle 1027">
            <a:extLst>
              <a:ext uri="{FF2B5EF4-FFF2-40B4-BE49-F238E27FC236}">
                <a16:creationId xmlns:a16="http://schemas.microsoft.com/office/drawing/2014/main" id="{09028958-6B3E-4950-9C84-DCE003CA6ECE}"/>
              </a:ext>
            </a:extLst>
          </p:cNvPr>
          <p:cNvSpPr txBox="1">
            <a:spLocks noChangeArrowheads="1"/>
          </p:cNvSpPr>
          <p:nvPr/>
        </p:nvSpPr>
        <p:spPr bwMode="auto">
          <a:xfrm>
            <a:off x="0" y="-95155"/>
            <a:ext cx="9254161"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Cylindrical MPGDs as Trackers for Hadron &amp; Nuclear Physics</a:t>
            </a:r>
            <a:endParaRPr lang="en-GB" sz="2400" b="1" kern="0" dirty="0">
              <a:solidFill>
                <a:srgbClr val="336699"/>
              </a:solidFill>
              <a:effectLst>
                <a:outerShdw blurRad="38100" dist="38100" dir="2700000">
                  <a:srgbClr val="000000"/>
                </a:outerShdw>
              </a:effectLst>
              <a:latin typeface="ArialMT"/>
            </a:endParaRPr>
          </a:p>
        </p:txBody>
      </p:sp>
    </p:spTree>
    <p:extLst>
      <p:ext uri="{BB962C8B-B14F-4D97-AF65-F5344CB8AC3E}">
        <p14:creationId xmlns:p14="http://schemas.microsoft.com/office/powerpoint/2010/main" val="15495520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81F2DE0-F909-4DBE-AA11-F6AAF358F2C3}"/>
              </a:ext>
            </a:extLst>
          </p:cNvPr>
          <p:cNvPicPr>
            <a:picLocks noChangeAspect="1"/>
          </p:cNvPicPr>
          <p:nvPr/>
        </p:nvPicPr>
        <p:blipFill>
          <a:blip r:embed="rId2"/>
          <a:stretch>
            <a:fillRect/>
          </a:stretch>
        </p:blipFill>
        <p:spPr>
          <a:xfrm>
            <a:off x="1" y="0"/>
            <a:ext cx="9144000" cy="6865085"/>
          </a:xfrm>
          <a:prstGeom prst="rect">
            <a:avLst/>
          </a:prstGeom>
        </p:spPr>
      </p:pic>
      <p:graphicFrame>
        <p:nvGraphicFramePr>
          <p:cNvPr id="3" name="Tableau 2">
            <a:extLst>
              <a:ext uri="{FF2B5EF4-FFF2-40B4-BE49-F238E27FC236}">
                <a16:creationId xmlns:a16="http://schemas.microsoft.com/office/drawing/2014/main" id="{6E426388-AA68-45E8-95A5-3476843AB220}"/>
              </a:ext>
            </a:extLst>
          </p:cNvPr>
          <p:cNvGraphicFramePr>
            <a:graphicFrameLocks noGrp="1"/>
          </p:cNvGraphicFramePr>
          <p:nvPr>
            <p:extLst>
              <p:ext uri="{D42A27DB-BD31-4B8C-83A1-F6EECF244321}">
                <p14:modId xmlns:p14="http://schemas.microsoft.com/office/powerpoint/2010/main" val="4133603592"/>
              </p:ext>
            </p:extLst>
          </p:nvPr>
        </p:nvGraphicFramePr>
        <p:xfrm>
          <a:off x="60837" y="548680"/>
          <a:ext cx="9022326" cy="4584446"/>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0000"/>
                    </a:ext>
                  </a:extLst>
                </a:gridCol>
                <a:gridCol w="1207242">
                  <a:extLst>
                    <a:ext uri="{9D8B030D-6E8A-4147-A177-3AD203B41FA5}">
                      <a16:colId xmlns:a16="http://schemas.microsoft.com/office/drawing/2014/main" val="20001"/>
                    </a:ext>
                  </a:extLst>
                </a:gridCol>
                <a:gridCol w="1348534">
                  <a:extLst>
                    <a:ext uri="{9D8B030D-6E8A-4147-A177-3AD203B41FA5}">
                      <a16:colId xmlns:a16="http://schemas.microsoft.com/office/drawing/2014/main" val="20002"/>
                    </a:ext>
                  </a:extLst>
                </a:gridCol>
                <a:gridCol w="1323560">
                  <a:extLst>
                    <a:ext uri="{9D8B030D-6E8A-4147-A177-3AD203B41FA5}">
                      <a16:colId xmlns:a16="http://schemas.microsoft.com/office/drawing/2014/main" val="20003"/>
                    </a:ext>
                  </a:extLst>
                </a:gridCol>
                <a:gridCol w="1999979">
                  <a:extLst>
                    <a:ext uri="{9D8B030D-6E8A-4147-A177-3AD203B41FA5}">
                      <a16:colId xmlns:a16="http://schemas.microsoft.com/office/drawing/2014/main" val="20004"/>
                    </a:ext>
                  </a:extLst>
                </a:gridCol>
                <a:gridCol w="1342811">
                  <a:extLst>
                    <a:ext uri="{9D8B030D-6E8A-4147-A177-3AD203B41FA5}">
                      <a16:colId xmlns:a16="http://schemas.microsoft.com/office/drawing/2014/main" val="20005"/>
                    </a:ext>
                  </a:extLst>
                </a:gridCol>
              </a:tblGrid>
              <a:tr h="726303">
                <a:tc>
                  <a:txBody>
                    <a:bodyPr/>
                    <a:lstStyle/>
                    <a:p>
                      <a:r>
                        <a:rPr lang="en-US" sz="1400" dirty="0">
                          <a:latin typeface="ArialMT"/>
                        </a:rPr>
                        <a:t>Experiment/</a:t>
                      </a:r>
                    </a:p>
                    <a:p>
                      <a:r>
                        <a:rPr lang="en-US" sz="1400" dirty="0">
                          <a:latin typeface="ArialMT"/>
                        </a:rPr>
                        <a:t>Timescale</a:t>
                      </a:r>
                      <a:endParaRPr lang="fr-FR" sz="1400" dirty="0">
                        <a:latin typeface="ArialMT"/>
                      </a:endParaRPr>
                    </a:p>
                  </a:txBody>
                  <a:tcPr/>
                </a:tc>
                <a:tc>
                  <a:txBody>
                    <a:bodyPr/>
                    <a:lstStyle/>
                    <a:p>
                      <a:r>
                        <a:rPr lang="en-US" sz="1400" dirty="0">
                          <a:latin typeface="ArialMT"/>
                        </a:rPr>
                        <a:t>Application</a:t>
                      </a:r>
                    </a:p>
                    <a:p>
                      <a:r>
                        <a:rPr lang="en-US" sz="1400" dirty="0">
                          <a:latin typeface="ArialMT"/>
                        </a:rPr>
                        <a:t>Domain </a:t>
                      </a:r>
                      <a:endParaRPr lang="fr-FR" sz="1400" dirty="0">
                        <a:latin typeface="ArialMT"/>
                      </a:endParaRPr>
                    </a:p>
                  </a:txBody>
                  <a:tcPr/>
                </a:tc>
                <a:tc>
                  <a:txBody>
                    <a:bodyPr/>
                    <a:lstStyle/>
                    <a:p>
                      <a:r>
                        <a:rPr lang="en-US" sz="1400" dirty="0">
                          <a:latin typeface="ArialMT"/>
                        </a:rPr>
                        <a:t>MPGD </a:t>
                      </a:r>
                    </a:p>
                    <a:p>
                      <a:r>
                        <a:rPr lang="en-US" sz="1400" dirty="0">
                          <a:latin typeface="ArialMT"/>
                        </a:rPr>
                        <a:t>Technology</a:t>
                      </a:r>
                    </a:p>
                    <a:p>
                      <a:endParaRPr lang="fr-FR" sz="1400" dirty="0">
                        <a:latin typeface="ArialMT"/>
                      </a:endParaRPr>
                    </a:p>
                  </a:txBody>
                  <a:tcPr/>
                </a:tc>
                <a:tc>
                  <a:txBody>
                    <a:bodyPr/>
                    <a:lstStyle/>
                    <a:p>
                      <a:r>
                        <a:rPr lang="en-US" sz="1400" dirty="0">
                          <a:latin typeface="ArialMT"/>
                        </a:rPr>
                        <a:t>Total detector size /</a:t>
                      </a:r>
                      <a:r>
                        <a:rPr lang="en-US" sz="1400" baseline="0" dirty="0">
                          <a:latin typeface="ArialMT"/>
                        </a:rPr>
                        <a:t> S</a:t>
                      </a:r>
                      <a:r>
                        <a:rPr lang="en-US" sz="1400" dirty="0">
                          <a:latin typeface="ArialMT"/>
                        </a:rPr>
                        <a:t>ingle module</a:t>
                      </a:r>
                      <a:r>
                        <a:rPr lang="en-US" sz="1400" baseline="0" dirty="0">
                          <a:latin typeface="ArialMT"/>
                        </a:rPr>
                        <a:t> size</a:t>
                      </a:r>
                      <a:endParaRPr lang="fr-FR" sz="1400" dirty="0">
                        <a:latin typeface="ArialMT"/>
                      </a:endParaRPr>
                    </a:p>
                  </a:txBody>
                  <a:tcPr/>
                </a:tc>
                <a:tc>
                  <a:txBody>
                    <a:bodyPr/>
                    <a:lstStyle/>
                    <a:p>
                      <a:r>
                        <a:rPr lang="en-US" sz="1400" dirty="0">
                          <a:latin typeface="ArialMT"/>
                        </a:rPr>
                        <a:t>Operation</a:t>
                      </a:r>
                      <a:r>
                        <a:rPr lang="en-US" sz="1400" baseline="0" dirty="0">
                          <a:latin typeface="ArialMT"/>
                        </a:rPr>
                        <a:t> Characteristics/</a:t>
                      </a:r>
                    </a:p>
                    <a:p>
                      <a:r>
                        <a:rPr lang="en-US" sz="1400" baseline="0" dirty="0">
                          <a:latin typeface="ArialMT"/>
                        </a:rPr>
                        <a:t>Performance</a:t>
                      </a:r>
                      <a:endParaRPr lang="fr-FR" sz="1400" dirty="0">
                        <a:latin typeface="ArialMT"/>
                      </a:endParaRPr>
                    </a:p>
                  </a:txBody>
                  <a:tcPr/>
                </a:tc>
                <a:tc>
                  <a:txBody>
                    <a:bodyPr/>
                    <a:lstStyle/>
                    <a:p>
                      <a:r>
                        <a:rPr lang="en-US" sz="1400" dirty="0">
                          <a:latin typeface="ArialMT"/>
                        </a:rPr>
                        <a:t>Special Requirements/</a:t>
                      </a:r>
                    </a:p>
                    <a:p>
                      <a:r>
                        <a:rPr lang="en-US" sz="1400" dirty="0">
                          <a:latin typeface="ArialMT"/>
                        </a:rPr>
                        <a:t>Remarks</a:t>
                      </a:r>
                      <a:endParaRPr lang="fr-FR" sz="1400" dirty="0">
                        <a:latin typeface="ArialMT"/>
                      </a:endParaRPr>
                    </a:p>
                  </a:txBody>
                  <a:tcPr/>
                </a:tc>
                <a:extLst>
                  <a:ext uri="{0D108BD9-81ED-4DB2-BD59-A6C34878D82A}">
                    <a16:rowId xmlns:a16="http://schemas.microsoft.com/office/drawing/2014/main" val="10000"/>
                  </a:ext>
                </a:extLst>
              </a:tr>
              <a:tr h="8454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rgbClr val="FF0000"/>
                          </a:solidFill>
                          <a:effectLst/>
                          <a:latin typeface="Arial" panose="020B0604020202020204" pitchFamily="34" charset="0"/>
                          <a:ea typeface="+mn-ea"/>
                          <a:cs typeface="Arial" panose="020B0604020202020204" pitchFamily="34" charset="0"/>
                        </a:rPr>
                        <a:t>MOLLER</a:t>
                      </a:r>
                      <a:r>
                        <a:rPr lang="en-US" sz="1100" kern="1200" baseline="0" dirty="0">
                          <a:solidFill>
                            <a:srgbClr val="FF0000"/>
                          </a:solidFill>
                          <a:effectLst/>
                          <a:latin typeface="Arial" panose="020B0604020202020204" pitchFamily="34" charset="0"/>
                          <a:ea typeface="+mn-ea"/>
                          <a:cs typeface="Arial" panose="020B0604020202020204" pitchFamily="34" charset="0"/>
                        </a:rPr>
                        <a:t> in </a:t>
                      </a:r>
                      <a:r>
                        <a:rPr lang="en-US" sz="1100" kern="1200" dirty="0">
                          <a:solidFill>
                            <a:srgbClr val="FF0000"/>
                          </a:solidFill>
                          <a:effectLst/>
                          <a:latin typeface="Arial" panose="020B0604020202020204" pitchFamily="34" charset="0"/>
                          <a:ea typeface="+mn-ea"/>
                          <a:cs typeface="Arial" panose="020B0604020202020204" pitchFamily="34" charset="0"/>
                        </a:rPr>
                        <a:t>Hall A @ JLAB  </a:t>
                      </a:r>
                      <a:br>
                        <a:rPr lang="en-US" sz="1100" kern="1200" dirty="0">
                          <a:solidFill>
                            <a:schemeClr val="dk1"/>
                          </a:solidFill>
                          <a:effectLst/>
                          <a:latin typeface="Arial" panose="020B0604020202020204" pitchFamily="34" charset="0"/>
                          <a:ea typeface="+mn-ea"/>
                          <a:cs typeface="Arial" panose="020B0604020202020204" pitchFamily="34" charset="0"/>
                        </a:rPr>
                      </a:br>
                      <a:endParaRPr lang="en-US" sz="1100" kern="1200" dirty="0">
                        <a:solidFill>
                          <a:schemeClr val="dk1"/>
                        </a:solidFill>
                        <a:effectLst/>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Run: &gt; 2027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Nuclear Physics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(Tracking)</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precision meas. of the Weak Mixing Angle</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a:t>
                      </a:r>
                      <a:endParaRPr lang="fr-FR" sz="1100" dirty="0">
                        <a:solidFill>
                          <a:srgbClr val="0000CC"/>
                        </a:solidFill>
                        <a:latin typeface="Arial" panose="020B0604020202020204" pitchFamily="34" charset="0"/>
                        <a:cs typeface="Arial" panose="020B0604020202020204" pitchFamily="34" charset="0"/>
                      </a:endParaRPr>
                    </a:p>
                  </a:txBody>
                  <a:tcPr/>
                </a:tc>
                <a:tc>
                  <a:txBody>
                    <a:bodyPr/>
                    <a:lstStyle/>
                    <a:p>
                      <a:pPr algn="l"/>
                      <a:r>
                        <a:rPr lang="fr-FR" sz="1100" kern="1200" dirty="0">
                          <a:solidFill>
                            <a:schemeClr val="tx1"/>
                          </a:solidFill>
                          <a:effectLst/>
                          <a:latin typeface="Arial" panose="020B0604020202020204" pitchFamily="34" charset="0"/>
                          <a:ea typeface="+mn-ea"/>
                          <a:cs typeface="Arial" panose="020B0604020202020204" pitchFamily="34" charset="0"/>
                        </a:rPr>
                        <a:t>T</a:t>
                      </a:r>
                      <a:r>
                        <a:rPr lang="en-US" sz="1100" kern="1200" dirty="0" err="1">
                          <a:solidFill>
                            <a:schemeClr val="tx1"/>
                          </a:solidFill>
                          <a:effectLst/>
                          <a:latin typeface="Arial" panose="020B0604020202020204" pitchFamily="34" charset="0"/>
                          <a:ea typeface="+mn-ea"/>
                          <a:cs typeface="Arial" panose="020B0604020202020204" pitchFamily="34" charset="0"/>
                        </a:rPr>
                        <a:t>otal</a:t>
                      </a:r>
                      <a:r>
                        <a:rPr lang="en-US" sz="1100" kern="1200" dirty="0">
                          <a:solidFill>
                            <a:schemeClr val="tx1"/>
                          </a:solidFill>
                          <a:effectLst/>
                          <a:latin typeface="Arial" panose="020B0604020202020204" pitchFamily="34" charset="0"/>
                          <a:ea typeface="+mn-ea"/>
                          <a:cs typeface="Arial" panose="020B0604020202020204" pitchFamily="34" charset="0"/>
                        </a:rPr>
                        <a:t> area: 4 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r>
                        <a:rPr lang="en-US" sz="1100" kern="1200" dirty="0">
                          <a:solidFill>
                            <a:schemeClr val="tx1"/>
                          </a:solidFill>
                          <a:effectLst/>
                          <a:latin typeface="Arial" panose="020B0604020202020204" pitchFamily="34" charset="0"/>
                          <a:ea typeface="+mn-ea"/>
                          <a:cs typeface="Arial" panose="020B0604020202020204" pitchFamily="34" charset="0"/>
                        </a:rPr>
                        <a:t>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p>
                      <a:pPr algn="l"/>
                      <a:r>
                        <a:rPr lang="en-US" sz="1100" kern="1200" dirty="0">
                          <a:solidFill>
                            <a:schemeClr val="tx1"/>
                          </a:solidFill>
                          <a:effectLst/>
                          <a:latin typeface="Arial" panose="020B0604020202020204" pitchFamily="34" charset="0"/>
                          <a:ea typeface="+mn-ea"/>
                          <a:cs typeface="Arial" panose="020B0604020202020204" pitchFamily="34" charset="0"/>
                        </a:rPr>
                        <a:t>Single unit detect. 0.5 x 0.5m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:200</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~300µm</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15 ns</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Rad. Hard.:</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0.1-1</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baseline="0" dirty="0" err="1">
                          <a:solidFill>
                            <a:srgbClr val="663300"/>
                          </a:solidFill>
                          <a:effectLst/>
                          <a:latin typeface="Arial" panose="020B0604020202020204" pitchFamily="34" charset="0"/>
                          <a:ea typeface="Calibri" panose="020F0502020204030204" pitchFamily="34" charset="0"/>
                          <a:cs typeface="Arial" panose="020B0604020202020204" pitchFamily="34" charset="0"/>
                        </a:rPr>
                        <a:t>kGy</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/y.</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3"/>
                  </a:ext>
                </a:extLst>
              </a:tr>
              <a:tr h="7162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err="1">
                          <a:solidFill>
                            <a:srgbClr val="FF0000"/>
                          </a:solidFill>
                          <a:effectLst/>
                          <a:latin typeface="Arial" panose="020B0604020202020204" pitchFamily="34" charset="0"/>
                          <a:ea typeface="+mn-ea"/>
                          <a:cs typeface="Arial" panose="020B0604020202020204" pitchFamily="34" charset="0"/>
                        </a:rPr>
                        <a:t>BoNus</a:t>
                      </a:r>
                      <a:r>
                        <a:rPr lang="en-US" sz="1100" kern="1200" dirty="0">
                          <a:solidFill>
                            <a:srgbClr val="FF0000"/>
                          </a:solidFill>
                          <a:effectLst/>
                          <a:latin typeface="Arial" panose="020B0604020202020204" pitchFamily="34" charset="0"/>
                          <a:ea typeface="+mn-ea"/>
                          <a:cs typeface="Arial" panose="020B0604020202020204" pitchFamily="34" charset="0"/>
                        </a:rPr>
                        <a:t> &amp; BoNus12 in</a:t>
                      </a:r>
                      <a:r>
                        <a:rPr lang="en-US" sz="1100" kern="1200" baseline="0" dirty="0">
                          <a:solidFill>
                            <a:srgbClr val="FF0000"/>
                          </a:solidFill>
                          <a:effectLst/>
                          <a:latin typeface="Arial" panose="020B0604020202020204" pitchFamily="34" charset="0"/>
                          <a:ea typeface="+mn-ea"/>
                          <a:cs typeface="Arial" panose="020B0604020202020204" pitchFamily="34" charset="0"/>
                        </a:rPr>
                        <a:t> H</a:t>
                      </a:r>
                      <a:r>
                        <a:rPr lang="en-US" sz="1100" kern="1200" dirty="0">
                          <a:solidFill>
                            <a:srgbClr val="FF0000"/>
                          </a:solidFill>
                          <a:effectLst/>
                          <a:latin typeface="Arial" panose="020B0604020202020204" pitchFamily="34" charset="0"/>
                          <a:ea typeface="+mn-ea"/>
                          <a:cs typeface="Arial" panose="020B0604020202020204" pitchFamily="34" charset="0"/>
                        </a:rPr>
                        <a:t>all B @</a:t>
                      </a:r>
                      <a:r>
                        <a:rPr lang="en-US" sz="1100" kern="1200" baseline="0" dirty="0">
                          <a:solidFill>
                            <a:srgbClr val="FF0000"/>
                          </a:solidFill>
                          <a:effectLst/>
                          <a:latin typeface="Arial" panose="020B0604020202020204" pitchFamily="34" charset="0"/>
                          <a:ea typeface="+mn-ea"/>
                          <a:cs typeface="Arial" panose="020B0604020202020204" pitchFamily="34" charset="0"/>
                        </a:rPr>
                        <a:t> JLAB</a:t>
                      </a:r>
                      <a:r>
                        <a:rPr lang="en-US" sz="1100" kern="1200" dirty="0">
                          <a:solidFill>
                            <a:srgbClr val="FF0000"/>
                          </a:solidFill>
                          <a:effectLst/>
                          <a:latin typeface="Arial" panose="020B0604020202020204" pitchFamily="34" charset="0"/>
                          <a:ea typeface="+mn-ea"/>
                          <a:cs typeface="Arial" panose="020B0604020202020204" pitchFamily="34" charset="0"/>
                        </a:rPr>
                        <a:t> </a:t>
                      </a:r>
                      <a:br>
                        <a:rPr lang="en-US" sz="1100" kern="1200" dirty="0">
                          <a:solidFill>
                            <a:schemeClr val="dk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Run: 2007 &amp; 2021</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Nuclear Physics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(Tracking)</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precision meas.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of</a:t>
                      </a:r>
                      <a:r>
                        <a:rPr lang="en-US" sz="1100" kern="1200" baseline="0" dirty="0">
                          <a:solidFill>
                            <a:schemeClr val="tx1"/>
                          </a:solidFill>
                          <a:effectLst/>
                          <a:latin typeface="Arial" panose="020B0604020202020204" pitchFamily="34" charset="0"/>
                          <a:ea typeface="+mn-ea"/>
                          <a:cs typeface="Arial" panose="020B0604020202020204" pitchFamily="34" charset="0"/>
                        </a:rPr>
                        <a:t> proton radius</a:t>
                      </a: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a:t>
                      </a:r>
                      <a:endParaRPr lang="fr-FR" sz="1100" dirty="0">
                        <a:solidFill>
                          <a:srgbClr val="0000CC"/>
                        </a:solidFill>
                        <a:latin typeface="Arial" panose="020B0604020202020204" pitchFamily="34" charset="0"/>
                        <a:cs typeface="Arial" panose="020B0604020202020204" pitchFamily="34" charset="0"/>
                      </a:endParaRPr>
                    </a:p>
                  </a:txBody>
                  <a:tcPr/>
                </a:tc>
                <a:tc>
                  <a:txBody>
                    <a:bodyPr/>
                    <a:lstStyle/>
                    <a:p>
                      <a:pPr algn="l"/>
                      <a:r>
                        <a:rPr lang="en-US" sz="1100" kern="1200" dirty="0">
                          <a:solidFill>
                            <a:schemeClr val="tx1"/>
                          </a:solidFill>
                          <a:effectLst/>
                          <a:latin typeface="Arial" panose="020B0604020202020204" pitchFamily="34" charset="0"/>
                          <a:ea typeface="+mn-ea"/>
                          <a:cs typeface="Arial" panose="020B0604020202020204" pitchFamily="34" charset="0"/>
                        </a:rPr>
                        <a:t>Total area:  3 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r>
                        <a:rPr lang="en-US" sz="1100" kern="1200" dirty="0">
                          <a:solidFill>
                            <a:schemeClr val="tx1"/>
                          </a:solidFill>
                          <a:effectLst/>
                          <a:latin typeface="Arial" panose="020B0604020202020204" pitchFamily="34" charset="0"/>
                          <a:ea typeface="+mn-ea"/>
                          <a:cs typeface="Arial" panose="020B0604020202020204" pitchFamily="34" charset="0"/>
                        </a:rPr>
                        <a:t>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:30MHz</a:t>
                      </a:r>
                      <a:endPar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a:txBody>
                  <a:tcPr/>
                </a:tc>
                <a:tc>
                  <a:txBody>
                    <a:bodyPr/>
                    <a:lstStyle/>
                    <a:p>
                      <a:pPr algn="l"/>
                      <a:r>
                        <a:rPr lang="fr-FR" sz="1100" dirty="0">
                          <a:solidFill>
                            <a:schemeClr val="tx1"/>
                          </a:solidFill>
                          <a:latin typeface="Arial" panose="020B0604020202020204" pitchFamily="34" charset="0"/>
                          <a:cs typeface="Arial" panose="020B0604020202020204" pitchFamily="34" charset="0"/>
                        </a:rPr>
                        <a:t>Radial TPC Detector </a:t>
                      </a:r>
                      <a:r>
                        <a:rPr lang="fr-FR" sz="1100" dirty="0" err="1">
                          <a:solidFill>
                            <a:schemeClr val="tx1"/>
                          </a:solidFill>
                          <a:latin typeface="Arial" panose="020B0604020202020204" pitchFamily="34" charset="0"/>
                          <a:cs typeface="Arial" panose="020B0604020202020204" pitchFamily="34" charset="0"/>
                        </a:rPr>
                        <a:t>with</a:t>
                      </a:r>
                      <a:r>
                        <a:rPr lang="fr-FR" sz="1100" dirty="0">
                          <a:solidFill>
                            <a:schemeClr val="tx1"/>
                          </a:solidFill>
                          <a:latin typeface="Arial" panose="020B0604020202020204" pitchFamily="34" charset="0"/>
                          <a:cs typeface="Arial" panose="020B0604020202020204" pitchFamily="34" charset="0"/>
                        </a:rPr>
                        <a:t> </a:t>
                      </a:r>
                      <a:r>
                        <a:rPr lang="fr-FR" sz="1100" dirty="0" err="1">
                          <a:solidFill>
                            <a:schemeClr val="tx1"/>
                          </a:solidFill>
                          <a:latin typeface="Arial" panose="020B0604020202020204" pitchFamily="34" charset="0"/>
                          <a:cs typeface="Arial" panose="020B0604020202020204" pitchFamily="34" charset="0"/>
                        </a:rPr>
                        <a:t>Cylindrical</a:t>
                      </a:r>
                      <a:r>
                        <a:rPr lang="fr-FR" sz="1100" dirty="0">
                          <a:solidFill>
                            <a:schemeClr val="tx1"/>
                          </a:solidFill>
                          <a:latin typeface="Arial" panose="020B0604020202020204" pitchFamily="34" charset="0"/>
                          <a:cs typeface="Arial" panose="020B0604020202020204" pitchFamily="34" charset="0"/>
                        </a:rPr>
                        <a:t> GEM readout </a:t>
                      </a:r>
                    </a:p>
                  </a:txBody>
                  <a:tcPr/>
                </a:tc>
                <a:extLst>
                  <a:ext uri="{0D108BD9-81ED-4DB2-BD59-A6C34878D82A}">
                    <a16:rowId xmlns:a16="http://schemas.microsoft.com/office/drawing/2014/main" val="10004"/>
                  </a:ext>
                </a:extLst>
              </a:tr>
              <a:tr h="845462">
                <a:tc>
                  <a:txBody>
                    <a:bodyPr/>
                    <a:lstStyle/>
                    <a:p>
                      <a:pPr algn="ctr"/>
                      <a:r>
                        <a:rPr lang="en-US" sz="1100" kern="1200" dirty="0">
                          <a:solidFill>
                            <a:schemeClr val="dk1"/>
                          </a:solidFill>
                          <a:effectLst/>
                          <a:latin typeface="Arial" panose="020B0604020202020204" pitchFamily="34" charset="0"/>
                          <a:ea typeface="+mn-ea"/>
                          <a:cs typeface="Arial" panose="020B0604020202020204" pitchFamily="34" charset="0"/>
                        </a:rPr>
                        <a:t> </a:t>
                      </a:r>
                      <a:r>
                        <a:rPr lang="en-US" sz="1100" kern="1200" dirty="0">
                          <a:solidFill>
                            <a:srgbClr val="FF0000"/>
                          </a:solidFill>
                          <a:effectLst/>
                          <a:latin typeface="Arial" panose="020B0604020202020204" pitchFamily="34" charset="0"/>
                          <a:ea typeface="+mn-ea"/>
                          <a:cs typeface="Arial" panose="020B0604020202020204" pitchFamily="34" charset="0"/>
                        </a:rPr>
                        <a:t>GEM-TRD </a:t>
                      </a:r>
                      <a:r>
                        <a:rPr lang="en-US" sz="1100" kern="1200" baseline="0" dirty="0">
                          <a:solidFill>
                            <a:srgbClr val="FF0000"/>
                          </a:solidFill>
                          <a:effectLst/>
                          <a:latin typeface="Arial" panose="020B0604020202020204" pitchFamily="34" charset="0"/>
                          <a:ea typeface="+mn-ea"/>
                          <a:cs typeface="Arial" panose="020B0604020202020204" pitchFamily="34" charset="0"/>
                        </a:rPr>
                        <a:t>in H</a:t>
                      </a:r>
                      <a:r>
                        <a:rPr lang="en-US" sz="1100" kern="1200" dirty="0">
                          <a:solidFill>
                            <a:srgbClr val="FF0000"/>
                          </a:solidFill>
                          <a:effectLst/>
                          <a:latin typeface="Arial" panose="020B0604020202020204" pitchFamily="34" charset="0"/>
                          <a:ea typeface="+mn-ea"/>
                          <a:cs typeface="Arial" panose="020B0604020202020204" pitchFamily="34" charset="0"/>
                        </a:rPr>
                        <a:t>all D @ JLAB</a:t>
                      </a:r>
                      <a:br>
                        <a:rPr lang="en-US" sz="1100" kern="1200" dirty="0">
                          <a:solidFill>
                            <a:srgbClr val="FF0000"/>
                          </a:solidFill>
                          <a:effectLst/>
                          <a:latin typeface="Arial" panose="020B0604020202020204" pitchFamily="34" charset="0"/>
                          <a:ea typeface="+mn-ea"/>
                          <a:cs typeface="Arial" panose="020B0604020202020204" pitchFamily="34" charset="0"/>
                        </a:rPr>
                      </a:br>
                      <a:endParaRPr lang="en-US" sz="1100" kern="1200" dirty="0">
                        <a:solidFill>
                          <a:srgbClr val="FF0000"/>
                        </a:solidFill>
                        <a:effectLst/>
                        <a:latin typeface="Arial" panose="020B0604020202020204" pitchFamily="34" charset="0"/>
                        <a:ea typeface="+mn-ea"/>
                        <a:cs typeface="Arial" panose="020B0604020202020204" pitchFamily="34" charset="0"/>
                      </a:endParaRPr>
                    </a:p>
                    <a:p>
                      <a:pPr algn="ctr"/>
                      <a:r>
                        <a:rPr lang="en-US" sz="1100" kern="1200" dirty="0">
                          <a:solidFill>
                            <a:schemeClr val="tx1"/>
                          </a:solidFill>
                          <a:effectLst/>
                          <a:latin typeface="Arial" panose="020B0604020202020204" pitchFamily="34" charset="0"/>
                          <a:ea typeface="+mn-ea"/>
                          <a:cs typeface="Arial" panose="020B0604020202020204" pitchFamily="34" charset="0"/>
                        </a:rPr>
                        <a:t>Run: &gt; 2027</a:t>
                      </a:r>
                    </a:p>
                  </a:txBody>
                  <a:tcPr/>
                </a:tc>
                <a:tc>
                  <a:txBody>
                    <a:bodyPr/>
                    <a:lstStyle/>
                    <a:p>
                      <a:pPr algn="ctr"/>
                      <a:r>
                        <a:rPr lang="en-US" sz="1100" kern="1200" dirty="0">
                          <a:solidFill>
                            <a:schemeClr val="tx1"/>
                          </a:solidFill>
                          <a:effectLst/>
                          <a:latin typeface="Arial" panose="020B0604020202020204" pitchFamily="34" charset="0"/>
                          <a:ea typeface="+mn-ea"/>
                          <a:cs typeface="Arial" panose="020B0604020202020204" pitchFamily="34" charset="0"/>
                        </a:rPr>
                        <a:t>Nuclear Physics</a:t>
                      </a:r>
                      <a:br>
                        <a:rPr lang="en-US" sz="1100" kern="1200" dirty="0">
                          <a:solidFill>
                            <a:schemeClr val="tx1"/>
                          </a:solidFill>
                          <a:effectLst/>
                          <a:latin typeface="Arial" panose="020B0604020202020204" pitchFamily="34" charset="0"/>
                          <a:ea typeface="+mn-ea"/>
                          <a:cs typeface="Arial" panose="020B0604020202020204" pitchFamily="34" charset="0"/>
                        </a:rPr>
                      </a:br>
                      <a:r>
                        <a:rPr lang="en-US" sz="1100" kern="1200" dirty="0">
                          <a:solidFill>
                            <a:schemeClr val="tx1"/>
                          </a:solidFill>
                          <a:effectLst/>
                          <a:latin typeface="Arial" panose="020B0604020202020204" pitchFamily="34" charset="0"/>
                          <a:ea typeface="+mn-ea"/>
                          <a:cs typeface="Arial" panose="020B0604020202020204" pitchFamily="34" charset="0"/>
                        </a:rPr>
                        <a:t>(Tracking)</a:t>
                      </a:r>
                      <a:endParaRPr lang="fr-FR" sz="11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1100" dirty="0">
                          <a:solidFill>
                            <a:srgbClr val="0000CC"/>
                          </a:solidFill>
                          <a:latin typeface="Arial" panose="020B0604020202020204" pitchFamily="34" charset="0"/>
                          <a:cs typeface="Arial" panose="020B0604020202020204" pitchFamily="34" charset="0"/>
                        </a:rPr>
                        <a:t>GEM </a:t>
                      </a:r>
                    </a:p>
                  </a:txBody>
                  <a:tcPr/>
                </a:tc>
                <a:tc>
                  <a:txBody>
                    <a:bodyPr/>
                    <a:lstStyle/>
                    <a:p>
                      <a:pPr algn="l"/>
                      <a:r>
                        <a:rPr lang="en-US" sz="1100" kern="1200" dirty="0">
                          <a:solidFill>
                            <a:schemeClr val="tx1"/>
                          </a:solidFill>
                          <a:effectLst/>
                          <a:latin typeface="Arial" panose="020B0604020202020204" pitchFamily="34" charset="0"/>
                          <a:ea typeface="+mn-ea"/>
                          <a:cs typeface="Arial" panose="020B0604020202020204" pitchFamily="34" charset="0"/>
                        </a:rPr>
                        <a:t>Total area:  2.25m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r>
                        <a:rPr lang="en-US" sz="1100" kern="1200" dirty="0">
                          <a:solidFill>
                            <a:schemeClr val="tx1"/>
                          </a:solidFill>
                          <a:effectLst/>
                          <a:latin typeface="Arial" panose="020B0604020202020204" pitchFamily="34" charset="0"/>
                          <a:ea typeface="+mn-ea"/>
                          <a:cs typeface="Arial" panose="020B0604020202020204" pitchFamily="34" charset="0"/>
                        </a:rPr>
                        <a:t> </a:t>
                      </a:r>
                      <a:br>
                        <a:rPr lang="en-US" sz="1100" kern="1200" dirty="0">
                          <a:solidFill>
                            <a:schemeClr val="tx1"/>
                          </a:solidFill>
                          <a:effectLst/>
                          <a:latin typeface="Arial" panose="020B0604020202020204" pitchFamily="34" charset="0"/>
                          <a:ea typeface="+mn-ea"/>
                          <a:cs typeface="Arial" panose="020B0604020202020204" pitchFamily="34" charset="0"/>
                        </a:rPr>
                      </a:br>
                      <a:endParaRPr lang="fr-FR" sz="1100" kern="1200" dirty="0">
                        <a:solidFill>
                          <a:schemeClr val="tx1"/>
                        </a:solidFill>
                        <a:effectLst/>
                        <a:latin typeface="Arial" panose="020B0604020202020204" pitchFamily="34" charset="0"/>
                        <a:ea typeface="+mn-ea"/>
                        <a:cs typeface="Arial" panose="020B0604020202020204" pitchFamily="34" charset="0"/>
                      </a:endParaRPr>
                    </a:p>
                    <a:p>
                      <a:pPr algn="l"/>
                      <a:r>
                        <a:rPr lang="en-US" sz="1100" kern="1200" dirty="0">
                          <a:solidFill>
                            <a:schemeClr val="tx1"/>
                          </a:solidFill>
                          <a:effectLst/>
                          <a:latin typeface="Arial" panose="020B0604020202020204" pitchFamily="34" charset="0"/>
                          <a:ea typeface="+mn-ea"/>
                          <a:cs typeface="Arial" panose="020B0604020202020204" pitchFamily="34" charset="0"/>
                        </a:rPr>
                        <a:t>Single unit detect. 1.5 x 0.5 m2</a:t>
                      </a:r>
                      <a:endParaRPr lang="fr-FR" sz="1100" dirty="0">
                        <a:solidFill>
                          <a:schemeClr val="tx1"/>
                        </a:solidFill>
                        <a:latin typeface="Arial" panose="020B0604020202020204" pitchFamily="34" charset="0"/>
                        <a:cs typeface="Arial" panose="020B0604020202020204" pitchFamily="34" charset="0"/>
                      </a:endParaRPr>
                    </a:p>
                  </a:txBody>
                  <a:tcPr/>
                </a:tc>
                <a:tc>
                  <a:txBody>
                    <a:bodyPr/>
                    <a:lstStyle/>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a:t>
                      </a:r>
                      <a:r>
                        <a:rPr lang="en-US" sz="1100"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indent="-171450" algn="l">
                        <a:lnSpc>
                          <a:spcPct val="115000"/>
                        </a:lnSpc>
                        <a:spcAft>
                          <a:spcPts val="0"/>
                        </a:spcAft>
                        <a:buFont typeface="Arial" panose="020B0604020202020204" pitchFamily="34" charset="0"/>
                        <a:buChar cha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~100 µm</a:t>
                      </a:r>
                    </a:p>
                  </a:txBody>
                  <a:tcPr/>
                </a:tc>
                <a:tc>
                  <a:txBody>
                    <a:bodyPr/>
                    <a:lstStyle/>
                    <a:p>
                      <a:pPr algn="l"/>
                      <a:endParaRPr lang="fr-FR" sz="11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605252">
                <a:tc>
                  <a:txBody>
                    <a:bodyPr/>
                    <a:lstStyle/>
                    <a:p>
                      <a:pPr algn="ctr">
                        <a:lnSpc>
                          <a:spcPct val="115000"/>
                        </a:lnSpc>
                        <a:spcAft>
                          <a:spcPts val="1000"/>
                        </a:spcAft>
                      </a:pP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CLAS12 Hi-</a:t>
                      </a:r>
                      <a:r>
                        <a:rPr lang="en-US" sz="1100" dirty="0" err="1">
                          <a:solidFill>
                            <a:srgbClr val="FF0000"/>
                          </a:solidFill>
                          <a:effectLst/>
                          <a:latin typeface="Arial" panose="020B0604020202020204" pitchFamily="34" charset="0"/>
                          <a:ea typeface="MS Mincho" panose="02020609040205080304" pitchFamily="49" charset="-128"/>
                          <a:cs typeface="Arial" panose="020B0604020202020204" pitchFamily="34" charset="0"/>
                        </a:rPr>
                        <a:t>lumi</a:t>
                      </a:r>
                      <a:r>
                        <a:rPr lang="en-US" sz="1100" dirty="0">
                          <a:solidFill>
                            <a:srgbClr val="FF0000"/>
                          </a:solidFill>
                          <a:effectLst/>
                          <a:latin typeface="Arial" panose="020B0604020202020204" pitchFamily="34" charset="0"/>
                          <a:ea typeface="MS Mincho" panose="02020609040205080304" pitchFamily="49" charset="-128"/>
                          <a:cs typeface="Arial" panose="020B0604020202020204" pitchFamily="34" charset="0"/>
                        </a:rPr>
                        <a:t> in Hall B@ JLab</a:t>
                      </a:r>
                      <a:br>
                        <a:rPr lang="en-US" sz="1100" dirty="0">
                          <a:solidFill>
                            <a:srgbClr val="663300"/>
                          </a:solidFill>
                          <a:effectLst/>
                          <a:latin typeface="Arial" panose="020B0604020202020204" pitchFamily="34" charset="0"/>
                          <a:ea typeface="Times New Roman" panose="02020603050405020304" pitchFamily="18" charset="0"/>
                          <a:cs typeface="Arial" panose="020B0604020202020204" pitchFamily="34" charset="0"/>
                        </a:rPr>
                      </a:br>
                      <a:r>
                        <a:rPr lang="en-US" sz="11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Run: &gt; 2020</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Nuclear</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Physics </a:t>
                      </a:r>
                      <a:b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(Tracking) </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p>
                      <a:pPr algn="ctr">
                        <a:lnSpc>
                          <a:spcPct val="115000"/>
                        </a:lnSpc>
                        <a:spcAft>
                          <a:spcPts val="0"/>
                        </a:spcAft>
                      </a:pP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 panose="020B0604020202020204" pitchFamily="34" charset="0"/>
                          <a:ea typeface="Calibri" panose="020F0502020204030204" pitchFamily="34" charset="0"/>
                          <a:cs typeface="Arial" panose="020B0604020202020204" pitchFamily="34" charset="0"/>
                        </a:rPr>
                        <a:t>μRWELL</a:t>
                      </a:r>
                      <a:endParaRPr lang="fr-FR" sz="1100" dirty="0">
                        <a:solidFill>
                          <a:srgbClr val="0000CC"/>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algn="l">
                        <a:lnSpc>
                          <a:spcPct val="115000"/>
                        </a:lnSpc>
                        <a:spcAft>
                          <a:spcPts val="1000"/>
                        </a:spcAft>
                      </a:pP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T</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otal </a:t>
                      </a: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area</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25 </a:t>
                      </a:r>
                      <a:r>
                        <a:rPr lang="en-US" sz="11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m</a:t>
                      </a:r>
                      <a:r>
                        <a:rPr lang="en-US" sz="1100" kern="1200" baseline="300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2</a:t>
                      </a:r>
                      <a:r>
                        <a:rPr lang="en-US" sz="1100" kern="1200" dirty="0">
                          <a:solidFill>
                            <a:schemeClr val="tx1"/>
                          </a:solidFill>
                          <a:effectLst/>
                          <a:latin typeface="Arial" panose="020B060402020202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15000"/>
                        </a:lnSpc>
                        <a:spcBef>
                          <a:spcPts val="0"/>
                        </a:spcBef>
                        <a:spcAft>
                          <a:spcPts val="100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Largest unit detect. 1.5 x 0.5m</a:t>
                      </a:r>
                      <a:r>
                        <a:rPr lang="en-US" sz="1100" kern="1200" baseline="30000" dirty="0">
                          <a:solidFill>
                            <a:schemeClr val="tx1"/>
                          </a:solidFill>
                          <a:effectLst/>
                          <a:latin typeface="Arial" panose="020B0604020202020204" pitchFamily="34" charset="0"/>
                          <a:ea typeface="+mn-ea"/>
                          <a:cs typeface="Arial" panose="020B0604020202020204" pitchFamily="34" charset="0"/>
                        </a:rPr>
                        <a:t>2</a:t>
                      </a:r>
                      <a:endParaRPr lang="fr-FR" sz="1100" kern="1200" dirty="0">
                        <a:solidFill>
                          <a:schemeClr val="tx1"/>
                        </a:solidFill>
                        <a:effectLst/>
                        <a:latin typeface="Arial" panose="020B0604020202020204" pitchFamily="34" charset="0"/>
                        <a:ea typeface="+mn-ea"/>
                        <a:cs typeface="Arial" panose="020B0604020202020204" pitchFamily="34" charset="0"/>
                      </a:endParaRPr>
                    </a:p>
                    <a:p>
                      <a:pPr algn="l">
                        <a:lnSpc>
                          <a:spcPct val="115000"/>
                        </a:lnSpc>
                        <a:spcAft>
                          <a:spcPts val="1000"/>
                        </a:spcAft>
                      </a:pPr>
                      <a:endParaRPr lang="fr-FR" sz="110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66040" marR="66040" marT="9525" marB="0"/>
                </a:tc>
                <a:tc>
                  <a:txBody>
                    <a:bodyPr/>
                    <a:lstStyle/>
                    <a:p>
                      <a:pPr marL="171450" marR="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Max.</a:t>
                      </a:r>
                      <a:r>
                        <a:rPr lang="en-US" sz="1100" b="1" kern="1200" baseline="0" dirty="0">
                          <a:solidFill>
                            <a:srgbClr val="663300"/>
                          </a:solidFill>
                          <a:effectLst/>
                          <a:latin typeface="Arial" panose="020B0604020202020204" pitchFamily="34" charset="0"/>
                          <a:ea typeface="Calibri" panose="020F0502020204030204" pitchFamily="34" charset="0"/>
                          <a:cs typeface="Arial" panose="020B0604020202020204" pitchFamily="34" charset="0"/>
                        </a:rPr>
                        <a:t> </a:t>
                      </a: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rate</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20kHz/cm</a:t>
                      </a:r>
                      <a:r>
                        <a:rPr lang="en-US" sz="1100" kern="1200" baseline="30000" dirty="0">
                          <a:solidFill>
                            <a:srgbClr val="663300"/>
                          </a:solidFill>
                          <a:effectLst/>
                          <a:latin typeface="Arial" panose="020B0604020202020204" pitchFamily="34" charset="0"/>
                          <a:ea typeface="Calibri" panose="020F0502020204030204" pitchFamily="34" charset="0"/>
                          <a:cs typeface="Arial" panose="020B0604020202020204" pitchFamily="34" charset="0"/>
                        </a:rPr>
                        <a:t>2</a:t>
                      </a:r>
                    </a:p>
                    <a:p>
                      <a:pPr marL="171450" marR="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US" sz="1100" b="1"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Spatial res.:</a:t>
                      </a: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 ~100 µm</a:t>
                      </a:r>
                    </a:p>
                    <a:p>
                      <a:pPr marL="171450" marR="0" indent="-171450" algn="l" defTabSz="914400" rtl="0" eaLnBrk="1" fontAlgn="auto" latinLnBrk="0" hangingPunct="1">
                        <a:lnSpc>
                          <a:spcPct val="115000"/>
                        </a:lnSpc>
                        <a:spcBef>
                          <a:spcPts val="0"/>
                        </a:spcBef>
                        <a:spcAft>
                          <a:spcPts val="1000"/>
                        </a:spcAft>
                        <a:buClrTx/>
                        <a:buSzTx/>
                        <a:buFont typeface="Arial" panose="020B0604020202020204" pitchFamily="34" charset="0"/>
                        <a:buChar char="•"/>
                        <a:tabLst/>
                        <a:defRPr/>
                      </a:pPr>
                      <a:r>
                        <a:rPr lang="en-US" sz="1100" kern="1200" dirty="0">
                          <a:solidFill>
                            <a:srgbClr val="663300"/>
                          </a:solidFill>
                          <a:effectLst/>
                          <a:latin typeface="Arial" panose="020B0604020202020204" pitchFamily="34" charset="0"/>
                          <a:ea typeface="Calibri" panose="020F0502020204030204" pitchFamily="34" charset="0"/>
                          <a:cs typeface="Arial" panose="020B0604020202020204" pitchFamily="34" charset="0"/>
                        </a:rPr>
                        <a:t>Time resolution: 10 – 20 ns</a:t>
                      </a:r>
                    </a:p>
                  </a:txBody>
                  <a:tcPr marL="66040" marR="66040" marT="9525" marB="0"/>
                </a:tc>
                <a:tc>
                  <a:txBody>
                    <a:bodyPr/>
                    <a:lstStyle/>
                    <a:p>
                      <a:pPr algn="l"/>
                      <a:endParaRPr lang="fr-FR" sz="1100" dirty="0">
                        <a:solidFill>
                          <a:schemeClr val="tx1"/>
                        </a:solidFill>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
        <p:nvSpPr>
          <p:cNvPr id="4" name="Rectangle 1027">
            <a:extLst>
              <a:ext uri="{FF2B5EF4-FFF2-40B4-BE49-F238E27FC236}">
                <a16:creationId xmlns:a16="http://schemas.microsoft.com/office/drawing/2014/main" id="{6D4EC441-1ADA-4A19-AEC8-0921A6FF7394}"/>
              </a:ext>
            </a:extLst>
          </p:cNvPr>
          <p:cNvSpPr txBox="1">
            <a:spLocks noChangeArrowheads="1"/>
          </p:cNvSpPr>
          <p:nvPr/>
        </p:nvSpPr>
        <p:spPr bwMode="auto">
          <a:xfrm>
            <a:off x="539552" y="-83957"/>
            <a:ext cx="9143999"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Gaseous Tracking (MPGD) for Nuclear Physics @ JLab</a:t>
            </a:r>
            <a:endParaRPr lang="en-GB" sz="2400" b="1" kern="0" dirty="0">
              <a:solidFill>
                <a:srgbClr val="336699"/>
              </a:solidFill>
              <a:effectLst>
                <a:outerShdw blurRad="38100" dist="38100" dir="2700000">
                  <a:srgbClr val="000000"/>
                </a:outerShdw>
              </a:effectLst>
              <a:latin typeface="ArialMT"/>
            </a:endParaRPr>
          </a:p>
        </p:txBody>
      </p:sp>
    </p:spTree>
    <p:extLst>
      <p:ext uri="{BB962C8B-B14F-4D97-AF65-F5344CB8AC3E}">
        <p14:creationId xmlns:p14="http://schemas.microsoft.com/office/powerpoint/2010/main" val="2595972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E631260-374E-4084-AB5F-F33DBCE5C81B}"/>
              </a:ext>
            </a:extLst>
          </p:cNvPr>
          <p:cNvPicPr>
            <a:picLocks noChangeAspect="1"/>
          </p:cNvPicPr>
          <p:nvPr/>
        </p:nvPicPr>
        <p:blipFill>
          <a:blip r:embed="rId2"/>
          <a:stretch>
            <a:fillRect/>
          </a:stretch>
        </p:blipFill>
        <p:spPr>
          <a:xfrm>
            <a:off x="1" y="0"/>
            <a:ext cx="9144000" cy="6865085"/>
          </a:xfrm>
          <a:prstGeom prst="rect">
            <a:avLst/>
          </a:prstGeom>
        </p:spPr>
      </p:pic>
      <p:sp>
        <p:nvSpPr>
          <p:cNvPr id="4" name="Rectangle 1027">
            <a:extLst>
              <a:ext uri="{FF2B5EF4-FFF2-40B4-BE49-F238E27FC236}">
                <a16:creationId xmlns:a16="http://schemas.microsoft.com/office/drawing/2014/main" id="{5F175220-1D26-4C1C-8EDF-081BD1DC1FF3}"/>
              </a:ext>
            </a:extLst>
          </p:cNvPr>
          <p:cNvSpPr txBox="1">
            <a:spLocks noChangeArrowheads="1"/>
          </p:cNvSpPr>
          <p:nvPr/>
        </p:nvSpPr>
        <p:spPr bwMode="auto">
          <a:xfrm>
            <a:off x="1403648" y="-65112"/>
            <a:ext cx="6336704" cy="685800"/>
          </a:xfrm>
          <a:prstGeom prst="rect">
            <a:avLst/>
          </a:prstGeom>
          <a:noFill/>
          <a:ln w="9525">
            <a:noFill/>
            <a:miter lim="800000"/>
            <a:headEnd/>
            <a:tailEnd/>
          </a:ln>
          <a:effectLst>
            <a:outerShdw blurRad="63500" dist="38099" dir="2700000" algn="ctr" rotWithShape="0">
              <a:schemeClr val="tx1">
                <a:alpha val="74997"/>
              </a:schemeClr>
            </a:outerShdw>
          </a:effectLst>
        </p:spPr>
        <p:txBody>
          <a:bodyPr vert="horz" wrap="square" lIns="91440" tIns="45720" rIns="91440" bIns="45720" numCol="1" anchor="ctr" anchorCtr="0" compatLnSpc="1">
            <a:prstTxWarp prst="textNoShape">
              <a:avLst/>
            </a:prstTxWarp>
          </a:bodyPr>
          <a:lstStyle/>
          <a:p>
            <a:pPr fontAlgn="base">
              <a:spcBef>
                <a:spcPct val="0"/>
              </a:spcBef>
              <a:spcAft>
                <a:spcPct val="0"/>
              </a:spcAft>
              <a:defRPr/>
            </a:pPr>
            <a:r>
              <a:rPr lang="en-GB" sz="2400" b="1" kern="0" dirty="0">
                <a:solidFill>
                  <a:srgbClr val="FCF933"/>
                </a:solidFill>
                <a:effectLst>
                  <a:outerShdw blurRad="38100" dist="38100" dir="2700000">
                    <a:srgbClr val="000000"/>
                  </a:outerShdw>
                </a:effectLst>
                <a:latin typeface="ArialMT"/>
              </a:rPr>
              <a:t>MPGD Technologies for Photon Detection</a:t>
            </a:r>
            <a:endParaRPr lang="en-GB" sz="2400" b="1" kern="0" dirty="0">
              <a:solidFill>
                <a:srgbClr val="336699"/>
              </a:solidFill>
              <a:effectLst>
                <a:outerShdw blurRad="38100" dist="38100" dir="2700000">
                  <a:srgbClr val="000000"/>
                </a:outerShdw>
              </a:effectLst>
              <a:latin typeface="ArialMT"/>
            </a:endParaRPr>
          </a:p>
        </p:txBody>
      </p:sp>
      <p:pic>
        <p:nvPicPr>
          <p:cNvPr id="5" name="Picture 3" descr="C:\Documents and Settings\Andrea Latina\Desktop\CLAM\Rich1Photos\Vert_1.jpg">
            <a:extLst>
              <a:ext uri="{FF2B5EF4-FFF2-40B4-BE49-F238E27FC236}">
                <a16:creationId xmlns:a16="http://schemas.microsoft.com/office/drawing/2014/main" id="{2DAE6B12-759E-4900-A41F-A98BCC8A3348}"/>
              </a:ext>
            </a:extLst>
          </p:cNvPr>
          <p:cNvPicPr>
            <a:picLocks noChangeAspect="1" noChangeArrowheads="1"/>
          </p:cNvPicPr>
          <p:nvPr/>
        </p:nvPicPr>
        <p:blipFill>
          <a:blip r:embed="rId3" cstate="print"/>
          <a:srcRect/>
          <a:stretch>
            <a:fillRect/>
          </a:stretch>
        </p:blipFill>
        <p:spPr bwMode="auto">
          <a:xfrm>
            <a:off x="35496" y="4610764"/>
            <a:ext cx="1486690" cy="2100987"/>
          </a:xfrm>
          <a:prstGeom prst="rect">
            <a:avLst/>
          </a:prstGeom>
          <a:noFill/>
        </p:spPr>
      </p:pic>
      <p:graphicFrame>
        <p:nvGraphicFramePr>
          <p:cNvPr id="6" name="Tableau 5">
            <a:extLst>
              <a:ext uri="{FF2B5EF4-FFF2-40B4-BE49-F238E27FC236}">
                <a16:creationId xmlns:a16="http://schemas.microsoft.com/office/drawing/2014/main" id="{ED6E8CA3-AFD1-43FC-8B2B-969977690868}"/>
              </a:ext>
            </a:extLst>
          </p:cNvPr>
          <p:cNvGraphicFramePr>
            <a:graphicFrameLocks noGrp="1"/>
          </p:cNvGraphicFramePr>
          <p:nvPr>
            <p:extLst>
              <p:ext uri="{D42A27DB-BD31-4B8C-83A1-F6EECF244321}">
                <p14:modId xmlns:p14="http://schemas.microsoft.com/office/powerpoint/2010/main" val="776987825"/>
              </p:ext>
            </p:extLst>
          </p:nvPr>
        </p:nvGraphicFramePr>
        <p:xfrm>
          <a:off x="35498" y="548680"/>
          <a:ext cx="9073006" cy="3996972"/>
        </p:xfrm>
        <a:graphic>
          <a:graphicData uri="http://schemas.openxmlformats.org/drawingml/2006/table">
            <a:tbl>
              <a:tblPr firstRow="1" bandRow="1">
                <a:tableStyleId>{5C22544A-7EE6-4342-B048-85BDC9FD1C3A}</a:tableStyleId>
              </a:tblPr>
              <a:tblGrid>
                <a:gridCol w="1515645">
                  <a:extLst>
                    <a:ext uri="{9D8B030D-6E8A-4147-A177-3AD203B41FA5}">
                      <a16:colId xmlns:a16="http://schemas.microsoft.com/office/drawing/2014/main" val="20000"/>
                    </a:ext>
                  </a:extLst>
                </a:gridCol>
                <a:gridCol w="1480881">
                  <a:extLst>
                    <a:ext uri="{9D8B030D-6E8A-4147-A177-3AD203B41FA5}">
                      <a16:colId xmlns:a16="http://schemas.microsoft.com/office/drawing/2014/main" val="20001"/>
                    </a:ext>
                  </a:extLst>
                </a:gridCol>
                <a:gridCol w="1198809">
                  <a:extLst>
                    <a:ext uri="{9D8B030D-6E8A-4147-A177-3AD203B41FA5}">
                      <a16:colId xmlns:a16="http://schemas.microsoft.com/office/drawing/2014/main" val="20002"/>
                    </a:ext>
                  </a:extLst>
                </a:gridCol>
                <a:gridCol w="1480881">
                  <a:extLst>
                    <a:ext uri="{9D8B030D-6E8A-4147-A177-3AD203B41FA5}">
                      <a16:colId xmlns:a16="http://schemas.microsoft.com/office/drawing/2014/main" val="20003"/>
                    </a:ext>
                  </a:extLst>
                </a:gridCol>
                <a:gridCol w="1884624">
                  <a:extLst>
                    <a:ext uri="{9D8B030D-6E8A-4147-A177-3AD203B41FA5}">
                      <a16:colId xmlns:a16="http://schemas.microsoft.com/office/drawing/2014/main" val="20004"/>
                    </a:ext>
                  </a:extLst>
                </a:gridCol>
                <a:gridCol w="1512166">
                  <a:extLst>
                    <a:ext uri="{9D8B030D-6E8A-4147-A177-3AD203B41FA5}">
                      <a16:colId xmlns:a16="http://schemas.microsoft.com/office/drawing/2014/main" val="20005"/>
                    </a:ext>
                  </a:extLst>
                </a:gridCol>
              </a:tblGrid>
              <a:tr h="703100">
                <a:tc>
                  <a:txBody>
                    <a:bodyPr/>
                    <a:lstStyle/>
                    <a:p>
                      <a:r>
                        <a:rPr lang="en-US" sz="1400" dirty="0">
                          <a:latin typeface="ArialMT"/>
                        </a:rPr>
                        <a:t>Experiment /</a:t>
                      </a:r>
                    </a:p>
                    <a:p>
                      <a:r>
                        <a:rPr lang="en-US" sz="1400" dirty="0">
                          <a:latin typeface="ArialMT"/>
                        </a:rPr>
                        <a:t>Timescale</a:t>
                      </a:r>
                      <a:endParaRPr lang="fr-FR" sz="1400" dirty="0">
                        <a:latin typeface="ArialMT"/>
                      </a:endParaRPr>
                    </a:p>
                  </a:txBody>
                  <a:tcPr/>
                </a:tc>
                <a:tc>
                  <a:txBody>
                    <a:bodyPr/>
                    <a:lstStyle/>
                    <a:p>
                      <a:r>
                        <a:rPr lang="en-US" sz="1400" dirty="0">
                          <a:latin typeface="ArialMT"/>
                        </a:rPr>
                        <a:t>Application</a:t>
                      </a:r>
                    </a:p>
                    <a:p>
                      <a:r>
                        <a:rPr lang="en-US" sz="1400" dirty="0">
                          <a:latin typeface="ArialMT"/>
                        </a:rPr>
                        <a:t>Domain</a:t>
                      </a:r>
                      <a:endParaRPr lang="fr-FR" sz="1400" dirty="0">
                        <a:latin typeface="ArialMT"/>
                      </a:endParaRPr>
                    </a:p>
                  </a:txBody>
                  <a:tcPr/>
                </a:tc>
                <a:tc>
                  <a:txBody>
                    <a:bodyPr/>
                    <a:lstStyle/>
                    <a:p>
                      <a:r>
                        <a:rPr lang="en-US" sz="1400" dirty="0">
                          <a:latin typeface="ArialMT"/>
                        </a:rPr>
                        <a:t>MPGD </a:t>
                      </a:r>
                    </a:p>
                    <a:p>
                      <a:r>
                        <a:rPr lang="en-US" sz="1400" dirty="0">
                          <a:latin typeface="ArialMT"/>
                        </a:rPr>
                        <a:t>Technology</a:t>
                      </a:r>
                      <a:endParaRPr lang="fr-FR" sz="1400" dirty="0">
                        <a:latin typeface="ArialMT"/>
                      </a:endParaRPr>
                    </a:p>
                  </a:txBody>
                  <a:tcPr/>
                </a:tc>
                <a:tc>
                  <a:txBody>
                    <a:bodyPr/>
                    <a:lstStyle/>
                    <a:p>
                      <a:r>
                        <a:rPr lang="en-US" sz="1400" dirty="0">
                          <a:latin typeface="ArialMT"/>
                        </a:rPr>
                        <a:t>Total detector size /</a:t>
                      </a:r>
                      <a:r>
                        <a:rPr lang="en-US" sz="1400" baseline="0" dirty="0">
                          <a:latin typeface="ArialMT"/>
                        </a:rPr>
                        <a:t> S</a:t>
                      </a:r>
                      <a:r>
                        <a:rPr lang="en-US" sz="1400" dirty="0">
                          <a:latin typeface="ArialMT"/>
                        </a:rPr>
                        <a:t>ingle module</a:t>
                      </a:r>
                      <a:r>
                        <a:rPr lang="en-US" sz="1400" baseline="0" dirty="0">
                          <a:latin typeface="ArialMT"/>
                        </a:rPr>
                        <a:t> size</a:t>
                      </a:r>
                      <a:endParaRPr lang="fr-FR" sz="1400" dirty="0">
                        <a:latin typeface="ArialMT"/>
                      </a:endParaRPr>
                    </a:p>
                  </a:txBody>
                  <a:tcPr/>
                </a:tc>
                <a:tc>
                  <a:txBody>
                    <a:bodyPr/>
                    <a:lstStyle/>
                    <a:p>
                      <a:r>
                        <a:rPr lang="en-US" sz="1400" dirty="0">
                          <a:latin typeface="ArialMT"/>
                        </a:rPr>
                        <a:t>Operation</a:t>
                      </a:r>
                      <a:r>
                        <a:rPr lang="en-US" sz="1400" baseline="0" dirty="0">
                          <a:latin typeface="ArialMT"/>
                        </a:rPr>
                        <a:t> Characteristics /</a:t>
                      </a:r>
                    </a:p>
                    <a:p>
                      <a:r>
                        <a:rPr lang="en-US" sz="1400" baseline="0" dirty="0">
                          <a:latin typeface="ArialMT"/>
                        </a:rPr>
                        <a:t>Performance</a:t>
                      </a:r>
                      <a:endParaRPr lang="fr-FR" sz="1400" dirty="0">
                        <a:latin typeface="ArialMT"/>
                      </a:endParaRPr>
                    </a:p>
                  </a:txBody>
                  <a:tcPr/>
                </a:tc>
                <a:tc>
                  <a:txBody>
                    <a:bodyPr/>
                    <a:lstStyle/>
                    <a:p>
                      <a:r>
                        <a:rPr lang="en-US" sz="1400" dirty="0">
                          <a:latin typeface="ArialMT"/>
                        </a:rPr>
                        <a:t>Special Requirements /</a:t>
                      </a:r>
                    </a:p>
                    <a:p>
                      <a:r>
                        <a:rPr lang="en-US" sz="1400" dirty="0">
                          <a:latin typeface="ArialMT"/>
                        </a:rPr>
                        <a:t>Remarks</a:t>
                      </a:r>
                      <a:endParaRPr lang="fr-FR" sz="1400" dirty="0">
                        <a:latin typeface="ArialMT"/>
                      </a:endParaRPr>
                    </a:p>
                  </a:txBody>
                  <a:tcPr/>
                </a:tc>
                <a:extLst>
                  <a:ext uri="{0D108BD9-81ED-4DB2-BD59-A6C34878D82A}">
                    <a16:rowId xmlns:a16="http://schemas.microsoft.com/office/drawing/2014/main" val="10000"/>
                  </a:ext>
                </a:extLst>
              </a:tr>
              <a:tr h="633156">
                <a:tc>
                  <a:txBody>
                    <a:bodyPr/>
                    <a:lstStyle/>
                    <a:p>
                      <a:pPr algn="ctr"/>
                      <a:r>
                        <a:rPr lang="en-US" sz="1200" dirty="0">
                          <a:solidFill>
                            <a:srgbClr val="FF0000"/>
                          </a:solidFill>
                          <a:latin typeface="ArialMT"/>
                        </a:rPr>
                        <a:t>COMPASS RICH</a:t>
                      </a:r>
                      <a:r>
                        <a:rPr lang="en-US" sz="1200" baseline="0" dirty="0">
                          <a:solidFill>
                            <a:srgbClr val="FF0000"/>
                          </a:solidFill>
                          <a:latin typeface="ArialMT"/>
                        </a:rPr>
                        <a:t> </a:t>
                      </a:r>
                      <a:r>
                        <a:rPr lang="en-US" sz="1200" baseline="0" dirty="0">
                          <a:solidFill>
                            <a:srgbClr val="0000CC"/>
                          </a:solidFill>
                          <a:latin typeface="ArialMT"/>
                        </a:rPr>
                        <a:t>UPGRADE</a:t>
                      </a:r>
                    </a:p>
                    <a:p>
                      <a:pPr algn="ctr"/>
                      <a:r>
                        <a:rPr lang="en-US" sz="1200" baseline="0" dirty="0">
                          <a:solidFill>
                            <a:srgbClr val="663300"/>
                          </a:solidFill>
                          <a:latin typeface="ArialMT"/>
                        </a:rPr>
                        <a:t>Start &gt; 2</a:t>
                      </a:r>
                      <a:r>
                        <a:rPr lang="en-US" sz="1200" dirty="0">
                          <a:solidFill>
                            <a:srgbClr val="663300"/>
                          </a:solidFill>
                          <a:latin typeface="ArialMT"/>
                        </a:rPr>
                        <a:t>016</a:t>
                      </a:r>
                    </a:p>
                  </a:txBody>
                  <a:tcPr/>
                </a:tc>
                <a:tc>
                  <a:txBody>
                    <a:bodyPr/>
                    <a:lstStyle/>
                    <a:p>
                      <a:pPr algn="ctr"/>
                      <a:r>
                        <a:rPr lang="fr-FR" sz="1100" kern="1200" dirty="0">
                          <a:solidFill>
                            <a:schemeClr val="tx1"/>
                          </a:solidFill>
                          <a:effectLst/>
                          <a:latin typeface="ArialMT"/>
                          <a:ea typeface="+mn-ea"/>
                          <a:cs typeface="+mn-cs"/>
                        </a:rPr>
                        <a:t>Hadron</a:t>
                      </a:r>
                      <a:r>
                        <a:rPr lang="fr-FR" sz="1100" kern="1200" baseline="0" dirty="0">
                          <a:solidFill>
                            <a:schemeClr val="tx1"/>
                          </a:solidFill>
                          <a:effectLst/>
                          <a:latin typeface="ArialMT"/>
                          <a:ea typeface="+mn-ea"/>
                          <a:cs typeface="+mn-cs"/>
                        </a:rPr>
                        <a:t>  </a:t>
                      </a:r>
                      <a:r>
                        <a:rPr lang="fr-FR" sz="1100" kern="1200" dirty="0" err="1">
                          <a:solidFill>
                            <a:schemeClr val="tx1"/>
                          </a:solidFill>
                          <a:effectLst/>
                          <a:latin typeface="ArialMT"/>
                          <a:ea typeface="+mn-ea"/>
                          <a:cs typeface="+mn-cs"/>
                        </a:rPr>
                        <a:t>Physics</a:t>
                      </a:r>
                      <a:endParaRPr lang="fr-FR" sz="1100" kern="1200" dirty="0">
                        <a:solidFill>
                          <a:schemeClr val="tx1"/>
                        </a:solidFill>
                        <a:effectLst/>
                        <a:latin typeface="ArialMT"/>
                        <a:ea typeface="+mn-ea"/>
                        <a:cs typeface="+mn-cs"/>
                      </a:endParaRPr>
                    </a:p>
                    <a:p>
                      <a:pPr algn="ctr"/>
                      <a:r>
                        <a:rPr lang="fr-FR" sz="1100" kern="1200" dirty="0">
                          <a:solidFill>
                            <a:schemeClr val="tx1"/>
                          </a:solidFill>
                          <a:effectLst/>
                          <a:latin typeface="ArialMT"/>
                          <a:ea typeface="+mn-ea"/>
                          <a:cs typeface="+mn-cs"/>
                        </a:rPr>
                        <a:t>(RICH</a:t>
                      </a:r>
                      <a:r>
                        <a:rPr lang="fr-FR" sz="1100" kern="1200" baseline="0" dirty="0">
                          <a:solidFill>
                            <a:schemeClr val="tx1"/>
                          </a:solidFill>
                          <a:effectLst/>
                          <a:latin typeface="ArialMT"/>
                          <a:ea typeface="+mn-ea"/>
                          <a:cs typeface="+mn-cs"/>
                        </a:rPr>
                        <a:t> </a:t>
                      </a:r>
                      <a:r>
                        <a:rPr lang="fr-FR" sz="1100" kern="1200" dirty="0">
                          <a:solidFill>
                            <a:schemeClr val="tx1"/>
                          </a:solidFill>
                          <a:effectLst/>
                          <a:latin typeface="ArialMT"/>
                          <a:ea typeface="+mn-ea"/>
                          <a:cs typeface="+mn-cs"/>
                        </a:rPr>
                        <a:t>-</a:t>
                      </a:r>
                      <a:r>
                        <a:rPr lang="fr-FR" sz="1100" kern="1200" baseline="0" dirty="0">
                          <a:solidFill>
                            <a:schemeClr val="tx1"/>
                          </a:solidFill>
                          <a:effectLst/>
                          <a:latin typeface="ArialMT"/>
                          <a:ea typeface="+mn-ea"/>
                          <a:cs typeface="+mn-cs"/>
                        </a:rPr>
                        <a:t> </a:t>
                      </a:r>
                      <a:r>
                        <a:rPr lang="fr-FR" sz="1100" kern="1200" baseline="0" dirty="0" err="1">
                          <a:solidFill>
                            <a:schemeClr val="tx1"/>
                          </a:solidFill>
                          <a:effectLst/>
                          <a:latin typeface="ArialMT"/>
                          <a:ea typeface="+mn-ea"/>
                          <a:cs typeface="+mn-cs"/>
                        </a:rPr>
                        <a:t>detection</a:t>
                      </a:r>
                      <a:r>
                        <a:rPr lang="fr-FR" sz="1100" kern="1200" baseline="0" dirty="0">
                          <a:solidFill>
                            <a:schemeClr val="tx1"/>
                          </a:solidFill>
                          <a:effectLst/>
                          <a:latin typeface="ArialMT"/>
                          <a:ea typeface="+mn-ea"/>
                          <a:cs typeface="+mn-cs"/>
                        </a:rPr>
                        <a:t> of single VUV photons</a:t>
                      </a:r>
                      <a:r>
                        <a:rPr lang="fr-FR" sz="1100" kern="1200" dirty="0">
                          <a:solidFill>
                            <a:schemeClr val="tx1"/>
                          </a:solidFill>
                          <a:effectLst/>
                          <a:latin typeface="ArialMT"/>
                          <a:ea typeface="+mn-ea"/>
                          <a:cs typeface="+mn-cs"/>
                        </a:rPr>
                        <a:t>)</a:t>
                      </a:r>
                      <a:endParaRPr lang="fr-FR" sz="1100" dirty="0">
                        <a:solidFill>
                          <a:schemeClr val="tx1"/>
                        </a:solidFill>
                        <a:latin typeface="ArialMT"/>
                      </a:endParaRPr>
                    </a:p>
                  </a:txBody>
                  <a:tcPr/>
                </a:tc>
                <a:tc>
                  <a:txBody>
                    <a:bodyPr/>
                    <a:lstStyle/>
                    <a:p>
                      <a:pPr algn="ctr"/>
                      <a:r>
                        <a:rPr lang="en-US" sz="1100" baseline="0" dirty="0">
                          <a:solidFill>
                            <a:srgbClr val="0000CC"/>
                          </a:solidFill>
                          <a:latin typeface="ArialMT"/>
                        </a:rPr>
                        <a:t>Hybrid </a:t>
                      </a:r>
                    </a:p>
                    <a:p>
                      <a:pPr algn="ctr"/>
                      <a:r>
                        <a:rPr lang="en-US" sz="1100" baseline="0" dirty="0">
                          <a:solidFill>
                            <a:srgbClr val="0000CC"/>
                          </a:solidFill>
                          <a:latin typeface="ArialMT"/>
                        </a:rPr>
                        <a:t>(THGEM + </a:t>
                      </a:r>
                      <a:r>
                        <a:rPr lang="en-US" sz="1100" baseline="0" dirty="0" err="1">
                          <a:solidFill>
                            <a:srgbClr val="0000CC"/>
                          </a:solidFill>
                          <a:latin typeface="ArialMT"/>
                        </a:rPr>
                        <a:t>CsI</a:t>
                      </a:r>
                      <a:endParaRPr lang="en-US" sz="1100" baseline="0" dirty="0">
                        <a:solidFill>
                          <a:srgbClr val="0000CC"/>
                        </a:solidFill>
                        <a:latin typeface="ArialMT"/>
                      </a:endParaRPr>
                    </a:p>
                    <a:p>
                      <a:pPr algn="ctr"/>
                      <a:r>
                        <a:rPr lang="en-US" sz="1100" baseline="0" dirty="0">
                          <a:solidFill>
                            <a:srgbClr val="0000CC"/>
                          </a:solidFill>
                          <a:latin typeface="ArialMT"/>
                        </a:rPr>
                        <a:t>and MM)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rPr>
                        <a:t>Total area: ~</a:t>
                      </a:r>
                      <a:r>
                        <a:rPr lang="en-US" sz="1100" baseline="0" dirty="0">
                          <a:solidFill>
                            <a:schemeClr val="tx1"/>
                          </a:solidFill>
                          <a:latin typeface="ArialMT"/>
                        </a:rPr>
                        <a:t> 1.4 </a:t>
                      </a:r>
                      <a:r>
                        <a:rPr lang="en-US" sz="1100" dirty="0">
                          <a:solidFill>
                            <a:schemeClr val="tx1"/>
                          </a:solidFill>
                          <a:latin typeface="ArialMT"/>
                        </a:rPr>
                        <a:t>m</a:t>
                      </a:r>
                      <a:r>
                        <a:rPr lang="en-US" sz="1100" baseline="30000" dirty="0">
                          <a:solidFill>
                            <a:schemeClr val="tx1"/>
                          </a:solidFill>
                          <a:latin typeface="ArialMT"/>
                        </a:rPr>
                        <a:t>2</a:t>
                      </a:r>
                      <a:r>
                        <a:rPr lang="en-US" sz="1100" dirty="0">
                          <a:solidFill>
                            <a:schemeClr val="tx1"/>
                          </a:solidFill>
                          <a:latin typeface="ArialMT"/>
                        </a:rPr>
                        <a:t> </a:t>
                      </a:r>
                    </a:p>
                    <a:p>
                      <a:pPr algn="l"/>
                      <a:r>
                        <a:rPr lang="en-US" sz="1100" dirty="0">
                          <a:solidFill>
                            <a:schemeClr val="tx1"/>
                          </a:solidFill>
                          <a:latin typeface="ArialMT"/>
                        </a:rPr>
                        <a:t>Single unit detect: </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ArialMT"/>
                        </a:rPr>
                        <a:t>    ~</a:t>
                      </a:r>
                      <a:r>
                        <a:rPr lang="en-US" sz="1100" baseline="0" dirty="0">
                          <a:solidFill>
                            <a:schemeClr val="tx1"/>
                          </a:solidFill>
                          <a:latin typeface="ArialMT"/>
                        </a:rPr>
                        <a:t> 0.6 x 0.6 </a:t>
                      </a:r>
                      <a:r>
                        <a:rPr lang="en-US" sz="1100" dirty="0">
                          <a:solidFill>
                            <a:schemeClr val="tx1"/>
                          </a:solidFill>
                          <a:latin typeface="ArialMT"/>
                        </a:rPr>
                        <a:t>m</a:t>
                      </a:r>
                      <a:r>
                        <a:rPr lang="en-US" sz="1100" baseline="30000" dirty="0">
                          <a:solidFill>
                            <a:schemeClr val="tx1"/>
                          </a:solidFill>
                          <a:latin typeface="ArialMT"/>
                        </a:rPr>
                        <a:t>2 </a:t>
                      </a:r>
                      <a:r>
                        <a:rPr lang="en-US" sz="1100" kern="1200" dirty="0">
                          <a:solidFill>
                            <a:schemeClr val="tx1"/>
                          </a:solidFill>
                          <a:effectLst/>
                          <a:latin typeface="ArialMT"/>
                          <a:ea typeface="Calibri" panose="020F0502020204030204" pitchFamily="34" charset="0"/>
                          <a:cs typeface="Times New Roman" panose="02020603050405020304" pitchFamily="18" charset="0"/>
                        </a:rPr>
                        <a:t> </a:t>
                      </a:r>
                    </a:p>
                  </a:txBody>
                  <a:tcPr/>
                </a:tc>
                <a:tc>
                  <a:txBody>
                    <a:bodyPr/>
                    <a:lstStyle/>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:1</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00 </a:t>
                      </a:r>
                      <a:r>
                        <a:rPr lang="en-US" sz="1100" kern="1200" dirty="0">
                          <a:solidFill>
                            <a:srgbClr val="663300"/>
                          </a:solidFill>
                          <a:effectLst/>
                          <a:latin typeface="ArialMT"/>
                          <a:ea typeface="Calibri" panose="020F0502020204030204" pitchFamily="34" charset="0"/>
                          <a:cs typeface="Times New Roman" panose="02020603050405020304" pitchFamily="18" charset="0"/>
                        </a:rPr>
                        <a:t>Hz/cm</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2</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&lt;~</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2.5 m</a:t>
                      </a:r>
                      <a:r>
                        <a:rPr lang="en-US" sz="1100" kern="1200" dirty="0">
                          <a:solidFill>
                            <a:srgbClr val="663300"/>
                          </a:solidFill>
                          <a:effectLst/>
                          <a:latin typeface="ArialMT"/>
                          <a:ea typeface="Calibri" panose="020F0502020204030204" pitchFamily="34" charset="0"/>
                          <a:cs typeface="Times New Roman" panose="02020603050405020304" pitchFamily="18" charset="0"/>
                        </a:rPr>
                        <a:t>m</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Times New Roman" panose="02020603050405020304" pitchFamily="18" charset="0"/>
                        </a:rPr>
                        <a:t>Time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10 ns</a:t>
                      </a:r>
                      <a:endParaRPr lang="fr-FR" sz="1100" kern="1200" dirty="0">
                        <a:solidFill>
                          <a:srgbClr val="663300"/>
                        </a:solidFill>
                        <a:effectLst/>
                        <a:latin typeface="ArialMT"/>
                        <a:ea typeface="+mn-ea"/>
                        <a:cs typeface="+mn-cs"/>
                      </a:endParaRPr>
                    </a:p>
                  </a:txBody>
                  <a:tcPr/>
                </a:tc>
                <a:tc>
                  <a:txBody>
                    <a:bodyPr/>
                    <a:lstStyle/>
                    <a:p>
                      <a:pPr algn="l">
                        <a:lnSpc>
                          <a:spcPct val="115000"/>
                        </a:lnSpc>
                        <a:spcAft>
                          <a:spcPts val="0"/>
                        </a:spcAft>
                      </a:pPr>
                      <a:r>
                        <a:rPr lang="en-US" sz="1100" kern="1200" dirty="0">
                          <a:solidFill>
                            <a:schemeClr val="tx1"/>
                          </a:solidFill>
                          <a:effectLst/>
                          <a:latin typeface="ArialMT"/>
                          <a:ea typeface="+mn-ea"/>
                          <a:cs typeface="+mn-cs"/>
                        </a:rPr>
                        <a:t>Production</a:t>
                      </a:r>
                      <a:r>
                        <a:rPr lang="en-US" sz="1100" kern="1200" baseline="0" dirty="0">
                          <a:solidFill>
                            <a:schemeClr val="tx1"/>
                          </a:solidFill>
                          <a:effectLst/>
                          <a:latin typeface="ArialMT"/>
                          <a:ea typeface="+mn-ea"/>
                          <a:cs typeface="+mn-cs"/>
                        </a:rPr>
                        <a:t> of large area THGEM of sufficient quality</a:t>
                      </a:r>
                      <a:endParaRPr lang="fr-FR" sz="1100" kern="1200" dirty="0">
                        <a:solidFill>
                          <a:schemeClr val="tx1"/>
                        </a:solidFill>
                        <a:effectLst/>
                        <a:latin typeface="ArialMT"/>
                        <a:ea typeface="+mn-ea"/>
                        <a:cs typeface="+mn-cs"/>
                      </a:endParaRPr>
                    </a:p>
                  </a:txBody>
                  <a:tcPr/>
                </a:tc>
                <a:extLst>
                  <a:ext uri="{0D108BD9-81ED-4DB2-BD59-A6C34878D82A}">
                    <a16:rowId xmlns:a16="http://schemas.microsoft.com/office/drawing/2014/main" val="10001"/>
                  </a:ext>
                </a:extLst>
              </a:tr>
              <a:tr h="554424">
                <a:tc>
                  <a:txBody>
                    <a:bodyPr/>
                    <a:lstStyle/>
                    <a:p>
                      <a:pPr algn="ctr">
                        <a:lnSpc>
                          <a:spcPct val="115000"/>
                        </a:lnSpc>
                        <a:spcAft>
                          <a:spcPts val="1000"/>
                        </a:spcAft>
                      </a:pPr>
                      <a:r>
                        <a:rPr lang="en-US" sz="1200" dirty="0">
                          <a:solidFill>
                            <a:srgbClr val="FF0000"/>
                          </a:solidFill>
                          <a:effectLst/>
                          <a:latin typeface="ArialMT"/>
                          <a:ea typeface="Times New Roman" panose="02020603050405020304" pitchFamily="18" charset="0"/>
                          <a:cs typeface="Arial" panose="020B0604020202020204" pitchFamily="34" charset="0"/>
                        </a:rPr>
                        <a:t>PHENIX</a:t>
                      </a:r>
                      <a:r>
                        <a:rPr lang="en-US" sz="1200" baseline="0" dirty="0">
                          <a:solidFill>
                            <a:srgbClr val="FF0000"/>
                          </a:solidFill>
                          <a:effectLst/>
                          <a:latin typeface="ArialMT"/>
                          <a:ea typeface="Times New Roman" panose="02020603050405020304" pitchFamily="18" charset="0"/>
                          <a:cs typeface="Arial" panose="020B0604020202020204" pitchFamily="34" charset="0"/>
                        </a:rPr>
                        <a:t> HBD</a:t>
                      </a:r>
                      <a:br>
                        <a:rPr lang="en-US" sz="1200" baseline="0" dirty="0">
                          <a:solidFill>
                            <a:srgbClr val="FF0000"/>
                          </a:solidFill>
                          <a:effectLst/>
                          <a:latin typeface="ArialMT"/>
                          <a:ea typeface="Times New Roman" panose="02020603050405020304" pitchFamily="18" charset="0"/>
                          <a:cs typeface="Arial" panose="020B0604020202020204" pitchFamily="34" charset="0"/>
                        </a:rPr>
                      </a:br>
                      <a:r>
                        <a:rPr lang="en-US" sz="1200" baseline="0" dirty="0">
                          <a:solidFill>
                            <a:schemeClr val="tx1"/>
                          </a:solidFill>
                          <a:effectLst/>
                          <a:latin typeface="ArialMT"/>
                          <a:ea typeface="Times New Roman" panose="02020603050405020304" pitchFamily="18" charset="0"/>
                          <a:cs typeface="Arial" panose="020B0604020202020204" pitchFamily="34" charset="0"/>
                        </a:rPr>
                        <a:t>Run: </a:t>
                      </a:r>
                      <a:r>
                        <a:rPr lang="en-US" sz="1200" dirty="0">
                          <a:solidFill>
                            <a:schemeClr val="tx1"/>
                          </a:solidFill>
                          <a:effectLst/>
                          <a:latin typeface="ArialMT"/>
                          <a:ea typeface="Times New Roman" panose="02020603050405020304" pitchFamily="18" charset="0"/>
                          <a:cs typeface="Arial" panose="020B0604020202020204" pitchFamily="34" charset="0"/>
                        </a:rPr>
                        <a:t>2009-2010</a:t>
                      </a:r>
                      <a:endParaRPr lang="fr-FR" sz="12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Nuclear Physics</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a:t>
                      </a:r>
                      <a:br>
                        <a:rPr lang="en-US" sz="1100" kern="1200" baseline="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(RICH – e/h</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a:t>
                      </a:r>
                      <a:r>
                        <a:rPr lang="en-US" sz="1100" kern="1200" dirty="0">
                          <a:solidFill>
                            <a:schemeClr val="tx1"/>
                          </a:solidFill>
                          <a:effectLst/>
                          <a:latin typeface="ArialMT"/>
                          <a:ea typeface="Calibri" panose="020F0502020204030204" pitchFamily="34" charset="0"/>
                          <a:cs typeface="Times New Roman" panose="02020603050405020304" pitchFamily="18" charset="0"/>
                        </a:rPr>
                        <a:t>separation)</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kern="1200" dirty="0">
                          <a:solidFill>
                            <a:srgbClr val="663300"/>
                          </a:solidFill>
                          <a:effectLst>
                            <a:outerShdw blurRad="38100" dist="38100" dir="2700000" algn="tl">
                              <a:srgbClr val="000000">
                                <a:alpha val="43000"/>
                              </a:srgbClr>
                            </a:outerShdw>
                          </a:effectLst>
                          <a:latin typeface="ArialMT"/>
                          <a:ea typeface="Calibri" panose="020F0502020204030204" pitchFamily="34" charset="0"/>
                          <a:cs typeface="Times New Roman" panose="02020603050405020304" pitchFamily="18" charset="0"/>
                        </a:rPr>
                        <a:t> </a:t>
                      </a:r>
                      <a:r>
                        <a:rPr lang="en-US" sz="1100" kern="1200" dirty="0" err="1">
                          <a:solidFill>
                            <a:srgbClr val="0000CC"/>
                          </a:solidFill>
                          <a:effectLst/>
                          <a:latin typeface="ArialMT"/>
                          <a:ea typeface="Calibri" panose="020F0502020204030204" pitchFamily="34" charset="0"/>
                          <a:cs typeface="Times New Roman" panose="02020603050405020304" pitchFamily="18" charset="0"/>
                        </a:rPr>
                        <a:t>GEM+CsI</a:t>
                      </a:r>
                      <a:r>
                        <a:rPr lang="en-US" sz="1100" kern="1200" dirty="0">
                          <a:solidFill>
                            <a:srgbClr val="0000CC"/>
                          </a:solidFill>
                          <a:effectLst/>
                          <a:latin typeface="ArialMT"/>
                          <a:ea typeface="Calibri" panose="020F0502020204030204" pitchFamily="34" charset="0"/>
                          <a:cs typeface="Times New Roman" panose="02020603050405020304" pitchFamily="18" charset="0"/>
                        </a:rPr>
                        <a:t> detectors</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100" dirty="0">
                          <a:solidFill>
                            <a:schemeClr val="tx1"/>
                          </a:solidFill>
                          <a:latin typeface="ArialMT"/>
                        </a:rPr>
                        <a:t>Total area: ~</a:t>
                      </a:r>
                      <a:r>
                        <a:rPr lang="en-US" sz="1100" baseline="0" dirty="0">
                          <a:solidFill>
                            <a:schemeClr val="tx1"/>
                          </a:solidFill>
                          <a:latin typeface="ArialMT"/>
                        </a:rPr>
                        <a:t> 1.2 </a:t>
                      </a:r>
                      <a:r>
                        <a:rPr lang="en-US" sz="1100" dirty="0">
                          <a:solidFill>
                            <a:schemeClr val="tx1"/>
                          </a:solidFill>
                          <a:latin typeface="ArialMT"/>
                        </a:rPr>
                        <a:t>m</a:t>
                      </a:r>
                      <a:r>
                        <a:rPr lang="en-US" sz="1100" baseline="30000" dirty="0">
                          <a:solidFill>
                            <a:schemeClr val="tx1"/>
                          </a:solidFill>
                          <a:latin typeface="ArialMT"/>
                        </a:rPr>
                        <a:t>2</a:t>
                      </a:r>
                      <a:r>
                        <a:rPr lang="en-US" sz="1100" dirty="0">
                          <a:solidFill>
                            <a:schemeClr val="tx1"/>
                          </a:solidFill>
                          <a:latin typeface="ArialMT"/>
                        </a:rPr>
                        <a:t> Single unit detect: ~</a:t>
                      </a:r>
                      <a:r>
                        <a:rPr lang="en-US" sz="1100" baseline="0" dirty="0">
                          <a:solidFill>
                            <a:schemeClr val="tx1"/>
                          </a:solidFill>
                          <a:latin typeface="ArialMT"/>
                        </a:rPr>
                        <a:t> 0.3 x 0.3 </a:t>
                      </a:r>
                      <a:r>
                        <a:rPr lang="en-US" sz="1100" dirty="0">
                          <a:solidFill>
                            <a:schemeClr val="tx1"/>
                          </a:solidFill>
                          <a:latin typeface="ArialMT"/>
                        </a:rPr>
                        <a:t>m</a:t>
                      </a:r>
                      <a:r>
                        <a:rPr lang="en-US" sz="1100" baseline="30000" dirty="0">
                          <a:solidFill>
                            <a:schemeClr val="tx1"/>
                          </a:solidFill>
                          <a:latin typeface="ArialMT"/>
                        </a:rPr>
                        <a:t>2 </a:t>
                      </a:r>
                      <a:r>
                        <a:rPr lang="en-US" sz="1100" kern="1200" dirty="0">
                          <a:solidFill>
                            <a:schemeClr val="tx1"/>
                          </a:solidFill>
                          <a:effectLst/>
                          <a:latin typeface="ArialMT"/>
                          <a:ea typeface="Calibri" panose="020F0502020204030204" pitchFamily="34" charset="0"/>
                          <a:cs typeface="Times New Roman" panose="02020603050405020304" pitchFamily="18" charset="0"/>
                        </a:rPr>
                        <a:t> </a:t>
                      </a:r>
                    </a:p>
                  </a:txBody>
                  <a:tcPr marL="66040" marR="66040" marT="9525" marB="0"/>
                </a:tc>
                <a:tc>
                  <a:txBody>
                    <a:bodyPr/>
                    <a:lstStyle/>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Max</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rate</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low</a:t>
                      </a:r>
                      <a:endParaRPr lang="en-US" sz="1100" kern="1200" baseline="30000" dirty="0">
                        <a:solidFill>
                          <a:srgbClr val="663300"/>
                        </a:solidFill>
                        <a:effectLst/>
                        <a:latin typeface="ArialMT"/>
                        <a:ea typeface="Calibri" panose="020F0502020204030204" pitchFamily="34" charset="0"/>
                        <a:cs typeface="Times New Roman" panose="02020603050405020304" pitchFamily="18" charset="0"/>
                      </a:endParaRP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5 m</a:t>
                      </a:r>
                      <a:r>
                        <a:rPr lang="en-US" sz="1100" kern="1200" dirty="0">
                          <a:solidFill>
                            <a:srgbClr val="663300"/>
                          </a:solidFill>
                          <a:effectLst/>
                          <a:latin typeface="ArialMT"/>
                          <a:ea typeface="Calibri" panose="020F0502020204030204" pitchFamily="34" charset="0"/>
                          <a:cs typeface="Times New Roman" panose="02020603050405020304" pitchFamily="18" charset="0"/>
                        </a:rPr>
                        <a:t>m (</a:t>
                      </a:r>
                      <a:r>
                        <a:rPr lang="en-US" sz="1100" kern="1200" dirty="0" err="1">
                          <a:solidFill>
                            <a:srgbClr val="663300"/>
                          </a:solidFill>
                          <a:effectLst/>
                          <a:latin typeface="ArialMT"/>
                          <a:ea typeface="Calibri" panose="020F0502020204030204" pitchFamily="34" charset="0"/>
                          <a:cs typeface="Times New Roman" panose="02020603050405020304" pitchFamily="18" charset="0"/>
                        </a:rPr>
                        <a:t>rf</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p>
                    <a:p>
                      <a:pPr algn="l">
                        <a:lnSpc>
                          <a:spcPct val="115000"/>
                        </a:lnSpc>
                        <a:spcAft>
                          <a:spcPts val="0"/>
                        </a:spcAft>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Single</a:t>
                      </a:r>
                      <a:r>
                        <a:rPr lang="en-US" sz="1100" b="1" kern="1200" baseline="0" dirty="0">
                          <a:solidFill>
                            <a:srgbClr val="663300"/>
                          </a:solidFill>
                          <a:effectLst/>
                          <a:latin typeface="ArialMT"/>
                          <a:ea typeface="Calibri" panose="020F0502020204030204" pitchFamily="34" charset="0"/>
                          <a:cs typeface="Times New Roman" panose="02020603050405020304" pitchFamily="18" charset="0"/>
                        </a:rPr>
                        <a:t> el. eff.</a:t>
                      </a:r>
                      <a:r>
                        <a:rPr lang="en-US" sz="1100" b="1"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90 %</a:t>
                      </a:r>
                      <a:endParaRPr lang="fr-FR" sz="1100" kern="1200" dirty="0">
                        <a:solidFill>
                          <a:srgbClr val="663300"/>
                        </a:solidFill>
                        <a:effectLst/>
                        <a:latin typeface="ArialMT"/>
                        <a:ea typeface="+mn-ea"/>
                        <a:cs typeface="+mn-cs"/>
                      </a:endParaRPr>
                    </a:p>
                  </a:txBody>
                  <a:tcPr marL="66040" marR="66040" marT="9525" marB="0"/>
                </a:tc>
                <a:tc>
                  <a:txBody>
                    <a:bodyPr/>
                    <a:lstStyle/>
                    <a:p>
                      <a:pPr algn="l">
                        <a:lnSpc>
                          <a:spcPct val="115000"/>
                        </a:lnSpc>
                        <a:spcAft>
                          <a:spcPts val="0"/>
                        </a:spcAft>
                      </a:pPr>
                      <a:r>
                        <a:rPr lang="en-US" sz="1100" kern="1200" dirty="0">
                          <a:solidFill>
                            <a:schemeClr val="tx1"/>
                          </a:solidFill>
                          <a:effectLst/>
                          <a:latin typeface="ArialMT"/>
                          <a:ea typeface="+mn-ea"/>
                          <a:cs typeface="+mn-cs"/>
                        </a:rPr>
                        <a:t>Single el. eff. depends from hadron rejection factor</a:t>
                      </a:r>
                      <a:endParaRPr lang="fr-FR" sz="1100" kern="1200" dirty="0">
                        <a:solidFill>
                          <a:schemeClr val="tx1"/>
                        </a:solidFill>
                        <a:effectLst/>
                        <a:latin typeface="ArialMT"/>
                        <a:ea typeface="+mn-ea"/>
                        <a:cs typeface="+mn-cs"/>
                      </a:endParaRPr>
                    </a:p>
                  </a:txBody>
                  <a:tcPr marL="66040" marR="66040" marT="9525" marB="0"/>
                </a:tc>
                <a:extLst>
                  <a:ext uri="{0D108BD9-81ED-4DB2-BD59-A6C34878D82A}">
                    <a16:rowId xmlns:a16="http://schemas.microsoft.com/office/drawing/2014/main" val="10002"/>
                  </a:ext>
                </a:extLst>
              </a:tr>
              <a:tr h="554424">
                <a:tc>
                  <a:txBody>
                    <a:bodyPr/>
                    <a:lstStyle/>
                    <a:p>
                      <a:pPr algn="ctr">
                        <a:lnSpc>
                          <a:spcPct val="115000"/>
                        </a:lnSpc>
                        <a:spcAft>
                          <a:spcPts val="1000"/>
                        </a:spcAft>
                      </a:pPr>
                      <a:r>
                        <a:rPr lang="en-US" sz="1200" dirty="0">
                          <a:solidFill>
                            <a:srgbClr val="FF0000"/>
                          </a:solidFill>
                          <a:effectLst/>
                          <a:latin typeface="ArialMT"/>
                          <a:ea typeface="Calibri" panose="020F0502020204030204" pitchFamily="34" charset="0"/>
                          <a:cs typeface="Times New Roman" panose="02020603050405020304" pitchFamily="18" charset="0"/>
                        </a:rPr>
                        <a:t>SPHENIX</a:t>
                      </a:r>
                      <a:br>
                        <a:rPr lang="fr-FR" sz="1200" dirty="0">
                          <a:solidFill>
                            <a:srgbClr val="FF0000"/>
                          </a:solidFill>
                          <a:effectLst/>
                          <a:latin typeface="ArialMT"/>
                          <a:ea typeface="Calibri" panose="020F0502020204030204" pitchFamily="34" charset="0"/>
                          <a:cs typeface="Times New Roman" panose="02020603050405020304" pitchFamily="18" charset="0"/>
                        </a:rPr>
                      </a:br>
                      <a:r>
                        <a:rPr lang="fr-FR" sz="1200" dirty="0" err="1">
                          <a:solidFill>
                            <a:schemeClr val="tx1"/>
                          </a:solidFill>
                          <a:effectLst/>
                          <a:latin typeface="ArialMT"/>
                          <a:ea typeface="Calibri" panose="020F0502020204030204" pitchFamily="34" charset="0"/>
                          <a:cs typeface="Times New Roman" panose="02020603050405020304" pitchFamily="18" charset="0"/>
                        </a:rPr>
                        <a:t>Run</a:t>
                      </a:r>
                      <a:r>
                        <a:rPr lang="fr-FR" sz="1200" dirty="0">
                          <a:solidFill>
                            <a:schemeClr val="tx1"/>
                          </a:solidFill>
                          <a:effectLst/>
                          <a:latin typeface="ArialMT"/>
                          <a:ea typeface="Calibri" panose="020F0502020204030204" pitchFamily="34" charset="0"/>
                          <a:cs typeface="Times New Roman" panose="02020603050405020304" pitchFamily="18" charset="0"/>
                        </a:rPr>
                        <a:t>: 2021-2023</a:t>
                      </a:r>
                      <a:endParaRPr lang="en-US" sz="12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dirty="0">
                          <a:solidFill>
                            <a:schemeClr val="tx1"/>
                          </a:solidFill>
                          <a:effectLst/>
                          <a:latin typeface="ArialMT"/>
                          <a:ea typeface="Calibri" panose="020F0502020204030204" pitchFamily="34" charset="0"/>
                          <a:cs typeface="Times New Roman" panose="02020603050405020304" pitchFamily="18" charset="0"/>
                        </a:rPr>
                        <a:t>Heavy</a:t>
                      </a:r>
                      <a:r>
                        <a:rPr lang="en-US" sz="1100" baseline="0" dirty="0">
                          <a:solidFill>
                            <a:schemeClr val="tx1"/>
                          </a:solidFill>
                          <a:effectLst/>
                          <a:latin typeface="ArialMT"/>
                          <a:ea typeface="Calibri" panose="020F0502020204030204" pitchFamily="34" charset="0"/>
                          <a:cs typeface="Times New Roman" panose="02020603050405020304" pitchFamily="18" charset="0"/>
                        </a:rPr>
                        <a:t> Ions</a:t>
                      </a:r>
                      <a:r>
                        <a:rPr lang="en-US" sz="1100" dirty="0">
                          <a:solidFill>
                            <a:schemeClr val="tx1"/>
                          </a:solidFill>
                          <a:effectLst/>
                          <a:latin typeface="ArialMT"/>
                          <a:ea typeface="Calibri" panose="020F0502020204030204" pitchFamily="34" charset="0"/>
                          <a:cs typeface="Times New Roman" panose="02020603050405020304" pitchFamily="18" charset="0"/>
                        </a:rPr>
                        <a:t> Physics</a:t>
                      </a:r>
                      <a:br>
                        <a:rPr lang="en-US" sz="1100" dirty="0">
                          <a:solidFill>
                            <a:schemeClr val="tx1"/>
                          </a:solidFill>
                          <a:effectLst/>
                          <a:latin typeface="ArialMT"/>
                          <a:ea typeface="Calibri" panose="020F0502020204030204" pitchFamily="34" charset="0"/>
                          <a:cs typeface="Times New Roman" panose="02020603050405020304" pitchFamily="18" charset="0"/>
                        </a:rPr>
                      </a:br>
                      <a:r>
                        <a:rPr lang="en-US" sz="1100" dirty="0">
                          <a:solidFill>
                            <a:schemeClr val="tx1"/>
                          </a:solidFill>
                          <a:effectLst/>
                          <a:latin typeface="ArialMT"/>
                          <a:ea typeface="Calibri" panose="020F0502020204030204" pitchFamily="34" charset="0"/>
                          <a:cs typeface="Times New Roman" panose="02020603050405020304" pitchFamily="18" charset="0"/>
                        </a:rPr>
                        <a:t>(tracking)</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dirty="0">
                          <a:solidFill>
                            <a:srgbClr val="0000CC"/>
                          </a:solidFill>
                          <a:effectLst/>
                          <a:latin typeface="ArialMT"/>
                          <a:ea typeface="Calibri" panose="020F0502020204030204" pitchFamily="34" charset="0"/>
                          <a:cs typeface="Times New Roman" panose="02020603050405020304" pitchFamily="18" charset="0"/>
                        </a:rPr>
                        <a:t>TPC</a:t>
                      </a:r>
                      <a:r>
                        <a:rPr lang="en-US" sz="1100" baseline="0" dirty="0">
                          <a:solidFill>
                            <a:srgbClr val="0000CC"/>
                          </a:solidFill>
                          <a:effectLst/>
                          <a:latin typeface="ArialMT"/>
                          <a:ea typeface="Calibri" panose="020F0502020204030204" pitchFamily="34" charset="0"/>
                          <a:cs typeface="Times New Roman" panose="02020603050405020304" pitchFamily="18" charset="0"/>
                        </a:rPr>
                        <a:t> w/GEM</a:t>
                      </a:r>
                      <a:br>
                        <a:rPr lang="en-US" sz="1100" baseline="0" dirty="0">
                          <a:solidFill>
                            <a:srgbClr val="0000CC"/>
                          </a:solidFill>
                          <a:effectLst/>
                          <a:latin typeface="ArialMT"/>
                          <a:ea typeface="Calibri" panose="020F0502020204030204" pitchFamily="34" charset="0"/>
                          <a:cs typeface="Times New Roman" panose="02020603050405020304" pitchFamily="18" charset="0"/>
                        </a:rPr>
                      </a:br>
                      <a:r>
                        <a:rPr lang="en-US" sz="1100" baseline="0" dirty="0">
                          <a:solidFill>
                            <a:srgbClr val="0000CC"/>
                          </a:solidFill>
                          <a:effectLst/>
                          <a:latin typeface="ArialMT"/>
                          <a:ea typeface="Calibri" panose="020F0502020204030204" pitchFamily="34" charset="0"/>
                          <a:cs typeface="Times New Roman" panose="02020603050405020304" pitchFamily="18" charset="0"/>
                        </a:rPr>
                        <a:t>readout</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100" dirty="0">
                          <a:solidFill>
                            <a:schemeClr val="tx1"/>
                          </a:solidFill>
                          <a:latin typeface="ArialMT"/>
                        </a:rPr>
                        <a:t>Total area: ~</a:t>
                      </a:r>
                      <a:r>
                        <a:rPr lang="en-US" sz="1100" baseline="0" dirty="0">
                          <a:solidFill>
                            <a:schemeClr val="tx1"/>
                          </a:solidFill>
                          <a:latin typeface="ArialMT"/>
                        </a:rPr>
                        <a:t> 3 </a:t>
                      </a:r>
                      <a:r>
                        <a:rPr lang="en-US" sz="1100" dirty="0">
                          <a:solidFill>
                            <a:schemeClr val="tx1"/>
                          </a:solidFill>
                          <a:latin typeface="ArialMT"/>
                        </a:rPr>
                        <a:t>m</a:t>
                      </a:r>
                      <a:r>
                        <a:rPr lang="en-US" sz="1100" baseline="30000" dirty="0">
                          <a:solidFill>
                            <a:schemeClr val="tx1"/>
                          </a:solidFill>
                          <a:latin typeface="ArialMT"/>
                        </a:rPr>
                        <a:t>2</a:t>
                      </a:r>
                      <a:r>
                        <a:rPr lang="en-US" sz="1100" dirty="0">
                          <a:solidFill>
                            <a:schemeClr val="tx1"/>
                          </a:solidFill>
                          <a:latin typeface="ArialMT"/>
                        </a:rPr>
                        <a:t> </a:t>
                      </a:r>
                      <a:endParaRPr lang="en-US" sz="1100" kern="12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Multiplicity</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dNch/</a:t>
                      </a:r>
                      <a:r>
                        <a:rPr lang="en-US" sz="1100" kern="1200" baseline="0" dirty="0" err="1">
                          <a:solidFill>
                            <a:srgbClr val="663300"/>
                          </a:solidFill>
                          <a:effectLst/>
                          <a:latin typeface="ArialMT"/>
                          <a:ea typeface="Calibri" panose="020F0502020204030204" pitchFamily="34" charset="0"/>
                          <a:cs typeface="Times New Roman" panose="02020603050405020304" pitchFamily="18" charset="0"/>
                        </a:rPr>
                        <a:t>dy</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 600</a:t>
                      </a:r>
                      <a:endParaRPr lang="en-US" sz="1100" b="1" kern="1200" dirty="0">
                        <a:solidFill>
                          <a:srgbClr val="663300"/>
                        </a:solidFill>
                        <a:effectLst/>
                        <a:latin typeface="ArialMT"/>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100 u</a:t>
                      </a:r>
                      <a:r>
                        <a:rPr lang="en-US" sz="1100" kern="1200" dirty="0">
                          <a:solidFill>
                            <a:srgbClr val="663300"/>
                          </a:solidFill>
                          <a:effectLst/>
                          <a:latin typeface="ArialMT"/>
                          <a:ea typeface="Calibri" panose="020F0502020204030204" pitchFamily="34" charset="0"/>
                          <a:cs typeface="Times New Roman" panose="02020603050405020304" pitchFamily="18" charset="0"/>
                        </a:rPr>
                        <a:t>m (</a:t>
                      </a:r>
                      <a:r>
                        <a:rPr lang="en-US" sz="1100" kern="1200" dirty="0" err="1">
                          <a:solidFill>
                            <a:srgbClr val="663300"/>
                          </a:solidFill>
                          <a:effectLst/>
                          <a:latin typeface="ArialMT"/>
                          <a:ea typeface="Calibri" panose="020F0502020204030204" pitchFamily="34" charset="0"/>
                          <a:cs typeface="Times New Roman" panose="02020603050405020304" pitchFamily="18" charset="0"/>
                        </a:rPr>
                        <a:t>rf</a:t>
                      </a:r>
                      <a:r>
                        <a:rPr lang="en-US" sz="1100" kern="1200" dirty="0">
                          <a:solidFill>
                            <a:srgbClr val="663300"/>
                          </a:solidFill>
                          <a:effectLst/>
                          <a:latin typeface="ArialMT"/>
                          <a:ea typeface="Calibri" panose="020F0502020204030204" pitchFamily="34" charset="0"/>
                          <a:cs typeface="Times New Roman" panose="02020603050405020304" pitchFamily="18" charset="0"/>
                        </a:rPr>
                        <a:t>)</a:t>
                      </a:r>
                    </a:p>
                  </a:txBody>
                  <a:tcPr marL="66040" marR="66040" marT="9525"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100" kern="1200" dirty="0">
                          <a:solidFill>
                            <a:schemeClr val="tx1"/>
                          </a:solidFill>
                          <a:effectLst/>
                          <a:latin typeface="ArialMT"/>
                          <a:ea typeface="Calibri" panose="020F0502020204030204" pitchFamily="34" charset="0"/>
                          <a:cs typeface="Times New Roman" panose="02020603050405020304" pitchFamily="18" charset="0"/>
                        </a:rPr>
                        <a:t>Runs</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with Heavy Ions and comparison to pp operation</a:t>
                      </a:r>
                      <a:endParaRPr lang="en-US" sz="1100" kern="12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extLst>
                  <a:ext uri="{0D108BD9-81ED-4DB2-BD59-A6C34878D82A}">
                    <a16:rowId xmlns:a16="http://schemas.microsoft.com/office/drawing/2014/main" val="10003"/>
                  </a:ext>
                </a:extLst>
              </a:tr>
              <a:tr h="1469037">
                <a:tc>
                  <a:txBody>
                    <a:bodyPr/>
                    <a:lstStyle/>
                    <a:p>
                      <a:pPr algn="ctr">
                        <a:lnSpc>
                          <a:spcPct val="115000"/>
                        </a:lnSpc>
                        <a:spcAft>
                          <a:spcPts val="1000"/>
                        </a:spcAft>
                      </a:pPr>
                      <a:r>
                        <a:rPr lang="en-US" sz="1200" dirty="0">
                          <a:solidFill>
                            <a:srgbClr val="FF0000"/>
                          </a:solidFill>
                          <a:effectLst/>
                          <a:latin typeface="ArialMT"/>
                          <a:ea typeface="Calibri" panose="020F0502020204030204" pitchFamily="34" charset="0"/>
                          <a:cs typeface="Arial" panose="020B0604020202020204" pitchFamily="34" charset="0"/>
                        </a:rPr>
                        <a:t>Electron-Ion</a:t>
                      </a:r>
                      <a:r>
                        <a:rPr lang="en-US" sz="1200" baseline="0" dirty="0">
                          <a:solidFill>
                            <a:srgbClr val="FF0000"/>
                          </a:solidFill>
                          <a:effectLst/>
                          <a:latin typeface="ArialMT"/>
                          <a:ea typeface="Calibri" panose="020F0502020204030204" pitchFamily="34" charset="0"/>
                          <a:cs typeface="Arial" panose="020B0604020202020204" pitchFamily="34" charset="0"/>
                        </a:rPr>
                        <a:t> Collider </a:t>
                      </a:r>
                      <a:r>
                        <a:rPr lang="en-US" sz="1200" baseline="0" dirty="0">
                          <a:solidFill>
                            <a:srgbClr val="663300"/>
                          </a:solidFill>
                          <a:effectLst/>
                          <a:latin typeface="ArialMT"/>
                          <a:ea typeface="Calibri" panose="020F0502020204030204" pitchFamily="34" charset="0"/>
                          <a:cs typeface="Arial" panose="020B0604020202020204" pitchFamily="34" charset="0"/>
                        </a:rPr>
                        <a:t>(EIC)</a:t>
                      </a:r>
                      <a:br>
                        <a:rPr lang="fr-FR" sz="1200" baseline="0" dirty="0">
                          <a:solidFill>
                            <a:srgbClr val="663300"/>
                          </a:solidFill>
                          <a:effectLst/>
                          <a:latin typeface="ArialMT"/>
                          <a:ea typeface="Calibri" panose="020F0502020204030204" pitchFamily="34" charset="0"/>
                          <a:cs typeface="Times New Roman" panose="02020603050405020304" pitchFamily="18" charset="0"/>
                        </a:rPr>
                      </a:br>
                      <a:r>
                        <a:rPr lang="en-US" sz="1200" dirty="0">
                          <a:solidFill>
                            <a:schemeClr val="tx1"/>
                          </a:solidFill>
                          <a:effectLst/>
                          <a:latin typeface="ArialMT"/>
                          <a:ea typeface="Times New Roman" panose="02020603050405020304" pitchFamily="18" charset="0"/>
                          <a:cs typeface="Arial" panose="020B0604020202020204" pitchFamily="34" charset="0"/>
                        </a:rPr>
                        <a:t>Start: &gt; 2025</a:t>
                      </a:r>
                      <a:endParaRPr lang="fr-FR" sz="12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ctr">
                        <a:lnSpc>
                          <a:spcPct val="115000"/>
                        </a:lnSpc>
                        <a:spcAft>
                          <a:spcPts val="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Hadron Physics</a:t>
                      </a:r>
                      <a:br>
                        <a:rPr lang="en-US" sz="1100" kern="1200" dirty="0">
                          <a:solidFill>
                            <a:schemeClr val="tx1"/>
                          </a:solidFill>
                          <a:effectLst/>
                          <a:latin typeface="ArialMT"/>
                          <a:ea typeface="Calibri" panose="020F0502020204030204" pitchFamily="34" charset="0"/>
                          <a:cs typeface="Times New Roman" panose="02020603050405020304" pitchFamily="18" charset="0"/>
                        </a:rPr>
                      </a:br>
                      <a:r>
                        <a:rPr lang="en-US" sz="1100" kern="1200" dirty="0">
                          <a:solidFill>
                            <a:schemeClr val="tx1"/>
                          </a:solidFill>
                          <a:effectLst/>
                          <a:latin typeface="ArialMT"/>
                          <a:ea typeface="Calibri" panose="020F0502020204030204" pitchFamily="34" charset="0"/>
                          <a:cs typeface="Times New Roman" panose="02020603050405020304" pitchFamily="18" charset="0"/>
                        </a:rPr>
                        <a:t>(tracking, RICH)</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TPC w/GEM readout +</a:t>
                      </a:r>
                      <a:br>
                        <a:rPr lang="en-US" sz="1100" kern="1200" dirty="0">
                          <a:solidFill>
                            <a:srgbClr val="0000CC"/>
                          </a:solidFill>
                          <a:effectLst/>
                          <a:latin typeface="ArialMT"/>
                          <a:ea typeface="Calibri" panose="020F0502020204030204" pitchFamily="34" charset="0"/>
                          <a:cs typeface="Times New Roman" panose="02020603050405020304" pitchFamily="18" charset="0"/>
                        </a:rPr>
                      </a:br>
                      <a:r>
                        <a:rPr lang="en-US" sz="1100" kern="1200" dirty="0">
                          <a:solidFill>
                            <a:srgbClr val="0000CC"/>
                          </a:solidFill>
                          <a:effectLst/>
                          <a:latin typeface="ArialMT"/>
                          <a:ea typeface="Calibri" panose="020F0502020204030204" pitchFamily="34" charset="0"/>
                          <a:cs typeface="Times New Roman" panose="02020603050405020304" pitchFamily="18" charset="0"/>
                        </a:rPr>
                        <a:t>Cherenkov</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 </a:t>
                      </a:r>
                      <a:br>
                        <a:rPr lang="fr-FR" sz="1100" kern="1200" dirty="0">
                          <a:solidFill>
                            <a:srgbClr val="0000CC"/>
                          </a:solidFill>
                          <a:effectLst/>
                          <a:latin typeface="ArialMT"/>
                          <a:ea typeface="Calibri" panose="020F0502020204030204" pitchFamily="34" charset="0"/>
                          <a:cs typeface="Times New Roman" panose="02020603050405020304" pitchFamily="18" charset="0"/>
                        </a:rPr>
                      </a:br>
                      <a:r>
                        <a:rPr lang="en-US" sz="1100" kern="1200" dirty="0">
                          <a:solidFill>
                            <a:srgbClr val="0000CC"/>
                          </a:solidFill>
                          <a:effectLst/>
                          <a:latin typeface="ArialMT"/>
                          <a:ea typeface="Calibri" panose="020F0502020204030204" pitchFamily="34" charset="0"/>
                          <a:cs typeface="Times New Roman" panose="02020603050405020304" pitchFamily="18" charset="0"/>
                        </a:rPr>
                        <a:t> </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p>
                      <a:pPr algn="ctr">
                        <a:lnSpc>
                          <a:spcPct val="115000"/>
                        </a:lnSpc>
                        <a:spcAft>
                          <a:spcPts val="0"/>
                        </a:spcAft>
                      </a:pPr>
                      <a:r>
                        <a:rPr lang="en-US" sz="1100" kern="1200" dirty="0">
                          <a:solidFill>
                            <a:srgbClr val="0000CC"/>
                          </a:solidFill>
                          <a:effectLst/>
                          <a:latin typeface="ArialMT"/>
                          <a:ea typeface="Calibri" panose="020F0502020204030204" pitchFamily="34" charset="0"/>
                          <a:cs typeface="Times New Roman" panose="02020603050405020304" pitchFamily="18" charset="0"/>
                        </a:rPr>
                        <a:t> RICH with GEM readout</a:t>
                      </a:r>
                      <a:endParaRPr lang="fr-FR" sz="1100" dirty="0">
                        <a:solidFill>
                          <a:srgbClr val="0000CC"/>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1000"/>
                        </a:spcAft>
                      </a:pPr>
                      <a:r>
                        <a:rPr lang="en-US" sz="1100" dirty="0">
                          <a:solidFill>
                            <a:schemeClr val="tx1"/>
                          </a:solidFill>
                          <a:latin typeface="ArialMT"/>
                        </a:rPr>
                        <a:t>Total area: ~</a:t>
                      </a:r>
                      <a:r>
                        <a:rPr lang="en-US" sz="1100" baseline="0" dirty="0">
                          <a:solidFill>
                            <a:schemeClr val="tx1"/>
                          </a:solidFill>
                          <a:latin typeface="ArialMT"/>
                        </a:rPr>
                        <a:t> 3 </a:t>
                      </a:r>
                      <a:r>
                        <a:rPr lang="en-US" sz="1100" dirty="0">
                          <a:solidFill>
                            <a:schemeClr val="tx1"/>
                          </a:solidFill>
                          <a:latin typeface="ArialMT"/>
                        </a:rPr>
                        <a:t>m</a:t>
                      </a:r>
                      <a:r>
                        <a:rPr lang="en-US" sz="1100" baseline="30000" dirty="0">
                          <a:solidFill>
                            <a:schemeClr val="tx1"/>
                          </a:solidFill>
                          <a:latin typeface="ArialMT"/>
                        </a:rPr>
                        <a:t>2</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algn="l">
                        <a:lnSpc>
                          <a:spcPct val="115000"/>
                        </a:lnSpc>
                        <a:spcAft>
                          <a:spcPts val="1000"/>
                        </a:spcAft>
                      </a:pPr>
                      <a:r>
                        <a:rPr lang="en-US" sz="1100" kern="1200" dirty="0">
                          <a:solidFill>
                            <a:schemeClr val="tx1"/>
                          </a:solidFill>
                          <a:effectLst/>
                          <a:latin typeface="ArialMT"/>
                          <a:ea typeface="Calibri" panose="020F0502020204030204" pitchFamily="34" charset="0"/>
                          <a:cs typeface="Times New Roman" panose="02020603050405020304" pitchFamily="18" charset="0"/>
                        </a:rPr>
                        <a:t> </a:t>
                      </a:r>
                      <a:endParaRPr lang="fr-FR" sz="1100" dirty="0">
                        <a:solidFill>
                          <a:schemeClr val="tx1"/>
                        </a:solidFill>
                        <a:effectLst/>
                        <a:latin typeface="ArialMT"/>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15000"/>
                        </a:lnSpc>
                        <a:spcBef>
                          <a:spcPts val="0"/>
                        </a:spcBef>
                        <a:spcAft>
                          <a:spcPts val="1000"/>
                        </a:spcAft>
                        <a:buClrTx/>
                        <a:buSzTx/>
                        <a:buFontTx/>
                        <a:buNone/>
                        <a:tabLst/>
                        <a:defRPr/>
                      </a:pPr>
                      <a:br>
                        <a:rPr lang="en-US" sz="1100" dirty="0">
                          <a:solidFill>
                            <a:schemeClr val="tx1"/>
                          </a:solidFill>
                          <a:latin typeface="ArialMT"/>
                        </a:rPr>
                      </a:br>
                      <a:r>
                        <a:rPr lang="en-US" sz="1100" dirty="0">
                          <a:solidFill>
                            <a:schemeClr val="tx1"/>
                          </a:solidFill>
                          <a:latin typeface="ArialMT"/>
                        </a:rPr>
                        <a:t>Total area: ~</a:t>
                      </a:r>
                      <a:r>
                        <a:rPr lang="en-US" sz="1100" baseline="0" dirty="0">
                          <a:solidFill>
                            <a:schemeClr val="tx1"/>
                          </a:solidFill>
                          <a:latin typeface="ArialMT"/>
                        </a:rPr>
                        <a:t> 10 </a:t>
                      </a:r>
                      <a:r>
                        <a:rPr lang="en-US" sz="1100" dirty="0">
                          <a:solidFill>
                            <a:schemeClr val="tx1"/>
                          </a:solidFill>
                          <a:latin typeface="ArialMT"/>
                        </a:rPr>
                        <a:t>m</a:t>
                      </a:r>
                      <a:r>
                        <a:rPr lang="en-US" sz="1100" baseline="30000" dirty="0">
                          <a:solidFill>
                            <a:schemeClr val="tx1"/>
                          </a:solidFill>
                          <a:latin typeface="ArialMT"/>
                        </a:rPr>
                        <a:t>2</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a:t>
                      </a:r>
                      <a:r>
                        <a:rPr lang="en-US" sz="1100" kern="1200" baseline="0" dirty="0">
                          <a:solidFill>
                            <a:srgbClr val="663300"/>
                          </a:solidFill>
                          <a:effectLst/>
                          <a:latin typeface="ArialMT"/>
                          <a:ea typeface="Calibri" panose="020F0502020204030204" pitchFamily="34" charset="0"/>
                          <a:cs typeface="Times New Roman" panose="02020603050405020304" pitchFamily="18" charset="0"/>
                        </a:rPr>
                        <a:t> 100 u</a:t>
                      </a:r>
                      <a:r>
                        <a:rPr lang="en-US" sz="1100" kern="1200" dirty="0">
                          <a:solidFill>
                            <a:srgbClr val="663300"/>
                          </a:solidFill>
                          <a:effectLst/>
                          <a:latin typeface="ArialMT"/>
                          <a:ea typeface="Calibri" panose="020F0502020204030204" pitchFamily="34" charset="0"/>
                          <a:cs typeface="Times New Roman" panose="02020603050405020304" pitchFamily="18" charset="0"/>
                        </a:rPr>
                        <a:t>m (rf)</a:t>
                      </a:r>
                      <a:br>
                        <a:rPr lang="en-US" sz="1100" kern="1200" dirty="0">
                          <a:solidFill>
                            <a:srgbClr val="663300"/>
                          </a:solidFill>
                          <a:effectLst/>
                          <a:latin typeface="ArialMT"/>
                          <a:ea typeface="Calibri" panose="020F0502020204030204" pitchFamily="34" charset="0"/>
                          <a:cs typeface="Times New Roman" panose="02020603050405020304" pitchFamily="18" charset="0"/>
                        </a:rPr>
                      </a:br>
                      <a:r>
                        <a:rPr lang="en-US" sz="1100" kern="1200" dirty="0">
                          <a:solidFill>
                            <a:srgbClr val="663300"/>
                          </a:solidFill>
                          <a:effectLst/>
                          <a:latin typeface="ArialMT"/>
                          <a:ea typeface="Calibri" panose="020F0502020204030204" pitchFamily="34" charset="0"/>
                          <a:cs typeface="Times New Roman" panose="02020603050405020304" pitchFamily="18" charset="0"/>
                        </a:rPr>
                        <a:t>Luminosity (e-p): 10</a:t>
                      </a:r>
                      <a:r>
                        <a:rPr lang="en-US" sz="1100" kern="1200" baseline="30000" dirty="0">
                          <a:solidFill>
                            <a:srgbClr val="663300"/>
                          </a:solidFill>
                          <a:effectLst/>
                          <a:latin typeface="ArialMT"/>
                          <a:ea typeface="Calibri" panose="020F0502020204030204" pitchFamily="34" charset="0"/>
                          <a:cs typeface="Times New Roman" panose="02020603050405020304" pitchFamily="18" charset="0"/>
                        </a:rPr>
                        <a:t>33</a:t>
                      </a:r>
                      <a:br>
                        <a:rPr lang="en-US" sz="1100" kern="1200" dirty="0">
                          <a:solidFill>
                            <a:srgbClr val="663300"/>
                          </a:solidFill>
                          <a:effectLst/>
                          <a:latin typeface="ArialMT"/>
                          <a:ea typeface="Calibri" panose="020F0502020204030204" pitchFamily="34" charset="0"/>
                          <a:cs typeface="Times New Roman" panose="02020603050405020304" pitchFamily="18" charset="0"/>
                        </a:rPr>
                      </a:br>
                      <a:br>
                        <a:rPr lang="en-US" sz="1100" kern="1200" dirty="0">
                          <a:solidFill>
                            <a:srgbClr val="663300"/>
                          </a:solidFill>
                          <a:effectLst/>
                          <a:latin typeface="ArialMT"/>
                          <a:ea typeface="Calibri" panose="020F0502020204030204" pitchFamily="34" charset="0"/>
                          <a:cs typeface="Times New Roman" panose="02020603050405020304" pitchFamily="18" charset="0"/>
                        </a:rPr>
                      </a:br>
                      <a:br>
                        <a:rPr lang="en-US" sz="1100" kern="1200" dirty="0">
                          <a:solidFill>
                            <a:srgbClr val="663300"/>
                          </a:solidFill>
                          <a:effectLst/>
                          <a:latin typeface="ArialMT"/>
                          <a:ea typeface="Calibri" panose="020F0502020204030204" pitchFamily="34" charset="0"/>
                          <a:cs typeface="Times New Roman" panose="02020603050405020304" pitchFamily="18" charset="0"/>
                        </a:rPr>
                      </a:br>
                      <a:br>
                        <a:rPr lang="en-US" sz="1100" kern="1200" dirty="0">
                          <a:solidFill>
                            <a:srgbClr val="663300"/>
                          </a:solidFill>
                          <a:effectLst/>
                          <a:latin typeface="ArialMT"/>
                          <a:ea typeface="Calibri" panose="020F0502020204030204" pitchFamily="34" charset="0"/>
                          <a:cs typeface="Times New Roman" panose="02020603050405020304" pitchFamily="18" charset="0"/>
                        </a:rPr>
                      </a:br>
                      <a:r>
                        <a:rPr lang="en-US" sz="1100" b="1" kern="1200" dirty="0">
                          <a:solidFill>
                            <a:srgbClr val="663300"/>
                          </a:solidFill>
                          <a:effectLst/>
                          <a:latin typeface="ArialMT"/>
                          <a:ea typeface="Calibri" panose="020F0502020204030204" pitchFamily="34" charset="0"/>
                          <a:cs typeface="Times New Roman" panose="02020603050405020304" pitchFamily="18" charset="0"/>
                        </a:rPr>
                        <a:t>Spatial res.:</a:t>
                      </a:r>
                      <a:r>
                        <a:rPr lang="en-US" sz="1100" kern="1200" dirty="0">
                          <a:solidFill>
                            <a:srgbClr val="663300"/>
                          </a:solidFill>
                          <a:effectLst/>
                          <a:latin typeface="ArialMT"/>
                          <a:ea typeface="Calibri" panose="020F0502020204030204" pitchFamily="34" charset="0"/>
                          <a:cs typeface="Times New Roman" panose="02020603050405020304" pitchFamily="18" charset="0"/>
                        </a:rPr>
                        <a:t> ~ few mm</a:t>
                      </a:r>
                      <a:endParaRPr lang="fr-FR" sz="1100" dirty="0">
                        <a:effectLst/>
                        <a:latin typeface="ArialMT"/>
                        <a:ea typeface="Calibri" panose="020F0502020204030204" pitchFamily="34" charset="0"/>
                        <a:cs typeface="Times New Roman" panose="02020603050405020304" pitchFamily="18" charset="0"/>
                      </a:endParaRPr>
                    </a:p>
                  </a:txBody>
                  <a:tcPr marL="66040" marR="66040" marT="9525" marB="0"/>
                </a:tc>
                <a:tc>
                  <a:txBody>
                    <a:bodyPr/>
                    <a:lstStyle/>
                    <a:p>
                      <a:pPr algn="l">
                        <a:lnSpc>
                          <a:spcPct val="115000"/>
                        </a:lnSpc>
                        <a:spcAft>
                          <a:spcPts val="1000"/>
                        </a:spcAft>
                      </a:pPr>
                      <a:r>
                        <a:rPr lang="en-US" sz="1100" dirty="0">
                          <a:solidFill>
                            <a:schemeClr val="tx1"/>
                          </a:solidFill>
                          <a:effectLst/>
                          <a:latin typeface="ArialMT"/>
                          <a:ea typeface="Calibri" panose="020F0502020204030204" pitchFamily="34" charset="0"/>
                          <a:cs typeface="Times New Roman" panose="02020603050405020304" pitchFamily="18" charset="0"/>
                        </a:rPr>
                        <a:t>Low material budget</a:t>
                      </a:r>
                    </a:p>
                    <a:p>
                      <a:pPr algn="l">
                        <a:lnSpc>
                          <a:spcPct val="115000"/>
                        </a:lnSpc>
                        <a:spcAft>
                          <a:spcPts val="1000"/>
                        </a:spcAft>
                      </a:pPr>
                      <a:br>
                        <a:rPr lang="en-US" sz="1100" baseline="0" dirty="0">
                          <a:solidFill>
                            <a:schemeClr val="tx1"/>
                          </a:solidFill>
                          <a:effectLst/>
                          <a:latin typeface="ArialMT"/>
                          <a:ea typeface="Calibri" panose="020F0502020204030204" pitchFamily="34" charset="0"/>
                          <a:cs typeface="Times New Roman" panose="02020603050405020304" pitchFamily="18" charset="0"/>
                        </a:rPr>
                      </a:br>
                      <a:br>
                        <a:rPr lang="en-US" sz="1100" baseline="0" dirty="0">
                          <a:solidFill>
                            <a:schemeClr val="tx1"/>
                          </a:solidFill>
                          <a:effectLst/>
                          <a:latin typeface="ArialMT"/>
                          <a:ea typeface="Calibri" panose="020F0502020204030204" pitchFamily="34" charset="0"/>
                          <a:cs typeface="Times New Roman" panose="02020603050405020304" pitchFamily="18" charset="0"/>
                        </a:rPr>
                      </a:br>
                      <a:br>
                        <a:rPr lang="en-US" sz="1100" baseline="0" dirty="0">
                          <a:solidFill>
                            <a:schemeClr val="tx1"/>
                          </a:solidFill>
                          <a:effectLst/>
                          <a:latin typeface="ArialMT"/>
                          <a:ea typeface="Calibri" panose="020F0502020204030204" pitchFamily="34" charset="0"/>
                          <a:cs typeface="Times New Roman" panose="02020603050405020304" pitchFamily="18" charset="0"/>
                        </a:rPr>
                      </a:b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H</a:t>
                      </a:r>
                      <a:r>
                        <a:rPr lang="en-US" sz="1100" kern="1200" dirty="0">
                          <a:solidFill>
                            <a:schemeClr val="tx1"/>
                          </a:solidFill>
                          <a:effectLst/>
                          <a:latin typeface="ArialMT"/>
                          <a:ea typeface="Calibri" panose="020F0502020204030204" pitchFamily="34" charset="0"/>
                          <a:cs typeface="Times New Roman" panose="02020603050405020304" pitchFamily="18" charset="0"/>
                        </a:rPr>
                        <a:t>igh single</a:t>
                      </a:r>
                      <a:r>
                        <a:rPr lang="en-US" sz="1100" kern="1200" baseline="0" dirty="0">
                          <a:solidFill>
                            <a:schemeClr val="tx1"/>
                          </a:solidFill>
                          <a:effectLst/>
                          <a:latin typeface="ArialMT"/>
                          <a:ea typeface="Calibri" panose="020F0502020204030204" pitchFamily="34" charset="0"/>
                          <a:cs typeface="Times New Roman" panose="02020603050405020304" pitchFamily="18" charset="0"/>
                        </a:rPr>
                        <a:t> electron</a:t>
                      </a:r>
                      <a:r>
                        <a:rPr lang="en-US" sz="1100" kern="1200" dirty="0">
                          <a:solidFill>
                            <a:schemeClr val="tx1"/>
                          </a:solidFill>
                          <a:effectLst/>
                          <a:latin typeface="ArialMT"/>
                          <a:ea typeface="Calibri" panose="020F0502020204030204" pitchFamily="34" charset="0"/>
                          <a:cs typeface="Times New Roman" panose="02020603050405020304" pitchFamily="18" charset="0"/>
                        </a:rPr>
                        <a:t> efficiency</a:t>
                      </a:r>
                      <a:endParaRPr lang="fr-FR" sz="1100" dirty="0">
                        <a:solidFill>
                          <a:schemeClr val="tx1"/>
                        </a:solidFill>
                        <a:effectLst/>
                        <a:latin typeface="ArialMT"/>
                        <a:ea typeface="Calibri" panose="020F0502020204030204" pitchFamily="34" charset="0"/>
                        <a:cs typeface="Times New Roman" panose="02020603050405020304" pitchFamily="18" charset="0"/>
                      </a:endParaRPr>
                    </a:p>
                  </a:txBody>
                  <a:tcPr marL="66040" marR="66040" marT="9525" marB="0"/>
                </a:tc>
                <a:extLst>
                  <a:ext uri="{0D108BD9-81ED-4DB2-BD59-A6C34878D82A}">
                    <a16:rowId xmlns:a16="http://schemas.microsoft.com/office/drawing/2014/main" val="10004"/>
                  </a:ext>
                </a:extLst>
              </a:tr>
            </a:tbl>
          </a:graphicData>
        </a:graphic>
      </p:graphicFrame>
      <p:pic>
        <p:nvPicPr>
          <p:cNvPr id="7" name="Picture 33">
            <a:extLst>
              <a:ext uri="{FF2B5EF4-FFF2-40B4-BE49-F238E27FC236}">
                <a16:creationId xmlns:a16="http://schemas.microsoft.com/office/drawing/2014/main" id="{2235610D-5645-4E5F-8E43-0F8652204EA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6919" y="4610764"/>
            <a:ext cx="1752048" cy="20791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a:extLst>
              <a:ext uri="{FF2B5EF4-FFF2-40B4-BE49-F238E27FC236}">
                <a16:creationId xmlns:a16="http://schemas.microsoft.com/office/drawing/2014/main" id="{C724D7C3-5FE7-42CC-8362-149CF9E22D3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0443" r="24526" b="25459"/>
          <a:stretch/>
        </p:blipFill>
        <p:spPr>
          <a:xfrm>
            <a:off x="1595590" y="4610764"/>
            <a:ext cx="1488329" cy="2100987"/>
          </a:xfrm>
          <a:prstGeom prst="rect">
            <a:avLst/>
          </a:prstGeom>
        </p:spPr>
      </p:pic>
      <p:pic>
        <p:nvPicPr>
          <p:cNvPr id="9" name="Image 8">
            <a:extLst>
              <a:ext uri="{FF2B5EF4-FFF2-40B4-BE49-F238E27FC236}">
                <a16:creationId xmlns:a16="http://schemas.microsoft.com/office/drawing/2014/main" id="{C87A4BA4-7362-451D-B7AF-0163FC631DA1}"/>
              </a:ext>
            </a:extLst>
          </p:cNvPr>
          <p:cNvPicPr>
            <a:picLocks noChangeAspect="1"/>
          </p:cNvPicPr>
          <p:nvPr/>
        </p:nvPicPr>
        <p:blipFill>
          <a:blip r:embed="rId6"/>
          <a:stretch>
            <a:fillRect/>
          </a:stretch>
        </p:blipFill>
        <p:spPr>
          <a:xfrm>
            <a:off x="6652958" y="4610764"/>
            <a:ext cx="2383536" cy="1782779"/>
          </a:xfrm>
          <a:prstGeom prst="rect">
            <a:avLst/>
          </a:prstGeom>
        </p:spPr>
      </p:pic>
      <p:pic>
        <p:nvPicPr>
          <p:cNvPr id="10" name="Picture 7">
            <a:extLst>
              <a:ext uri="{FF2B5EF4-FFF2-40B4-BE49-F238E27FC236}">
                <a16:creationId xmlns:a16="http://schemas.microsoft.com/office/drawing/2014/main" id="{E047452A-2F54-488B-99CB-0E06E7AD7EA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296" r="12971" b="8614"/>
          <a:stretch/>
        </p:blipFill>
        <p:spPr bwMode="auto">
          <a:xfrm>
            <a:off x="3131840" y="4610764"/>
            <a:ext cx="1591449" cy="1782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a:extLst>
              <a:ext uri="{FF2B5EF4-FFF2-40B4-BE49-F238E27FC236}">
                <a16:creationId xmlns:a16="http://schemas.microsoft.com/office/drawing/2014/main" id="{CB538B3A-83CE-4045-BD0E-9271F86DF347}"/>
              </a:ext>
            </a:extLst>
          </p:cNvPr>
          <p:cNvSpPr txBox="1"/>
          <p:nvPr/>
        </p:nvSpPr>
        <p:spPr>
          <a:xfrm>
            <a:off x="3371909" y="6351711"/>
            <a:ext cx="1184940" cy="461665"/>
          </a:xfrm>
          <a:prstGeom prst="rect">
            <a:avLst/>
          </a:prstGeom>
          <a:noFill/>
        </p:spPr>
        <p:txBody>
          <a:bodyPr wrap="none" rtlCol="0">
            <a:spAutoFit/>
          </a:bodyPr>
          <a:lstStyle/>
          <a:p>
            <a:pPr algn="ctr"/>
            <a:r>
              <a:rPr lang="en-US" sz="1200" dirty="0">
                <a:solidFill>
                  <a:schemeClr val="bg1"/>
                </a:solidFill>
                <a:latin typeface="ArialMT"/>
              </a:rPr>
              <a:t>ALICE VHPID </a:t>
            </a:r>
          </a:p>
          <a:p>
            <a:pPr algn="ctr"/>
            <a:r>
              <a:rPr lang="en-US" sz="1200" dirty="0">
                <a:solidFill>
                  <a:schemeClr val="bg1"/>
                </a:solidFill>
                <a:latin typeface="ArialMT"/>
              </a:rPr>
              <a:t>THGEM</a:t>
            </a:r>
            <a:endParaRPr lang="fr-FR" sz="1200" dirty="0">
              <a:solidFill>
                <a:schemeClr val="bg1"/>
              </a:solidFill>
              <a:latin typeface="ArialMT"/>
            </a:endParaRPr>
          </a:p>
        </p:txBody>
      </p:sp>
      <p:sp>
        <p:nvSpPr>
          <p:cNvPr id="12" name="ZoneTexte 11">
            <a:extLst>
              <a:ext uri="{FF2B5EF4-FFF2-40B4-BE49-F238E27FC236}">
                <a16:creationId xmlns:a16="http://schemas.microsoft.com/office/drawing/2014/main" id="{7E7D2BB9-9B98-43DB-AB12-75D51DF666B8}"/>
              </a:ext>
            </a:extLst>
          </p:cNvPr>
          <p:cNvSpPr txBox="1"/>
          <p:nvPr/>
        </p:nvSpPr>
        <p:spPr>
          <a:xfrm>
            <a:off x="7308304" y="6434752"/>
            <a:ext cx="1208985" cy="276999"/>
          </a:xfrm>
          <a:prstGeom prst="rect">
            <a:avLst/>
          </a:prstGeom>
          <a:noFill/>
        </p:spPr>
        <p:txBody>
          <a:bodyPr wrap="none" rtlCol="0">
            <a:spAutoFit/>
          </a:bodyPr>
          <a:lstStyle/>
          <a:p>
            <a:r>
              <a:rPr lang="en-US" sz="1200" dirty="0">
                <a:solidFill>
                  <a:schemeClr val="bg1"/>
                </a:solidFill>
                <a:latin typeface="ArialMT"/>
              </a:rPr>
              <a:t>HBD Concept:</a:t>
            </a:r>
            <a:endParaRPr lang="fr-FR" sz="1200" dirty="0">
              <a:solidFill>
                <a:schemeClr val="bg1"/>
              </a:solidFill>
              <a:latin typeface="ArialMT"/>
            </a:endParaRPr>
          </a:p>
        </p:txBody>
      </p:sp>
    </p:spTree>
    <p:extLst>
      <p:ext uri="{BB962C8B-B14F-4D97-AF65-F5344CB8AC3E}">
        <p14:creationId xmlns:p14="http://schemas.microsoft.com/office/powerpoint/2010/main" val="3695348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16223</TotalTime>
  <Words>8201</Words>
  <Application>Microsoft Office PowerPoint</Application>
  <PresentationFormat>Affichage à l'écran (4:3)</PresentationFormat>
  <Paragraphs>1089</Paragraphs>
  <Slides>43</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43</vt:i4>
      </vt:variant>
    </vt:vector>
  </HeadingPairs>
  <TitlesOfParts>
    <vt:vector size="51" baseType="lpstr">
      <vt:lpstr>Aptos</vt:lpstr>
      <vt:lpstr>Arial</vt:lpstr>
      <vt:lpstr>ArialMT</vt:lpstr>
      <vt:lpstr>Calibri</vt:lpstr>
      <vt:lpstr>Symbol</vt:lpstr>
      <vt:lpstr>Times New Roman</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TITOV Maksym</dc:creator>
  <cp:lastModifiedBy>TITOV Maksym</cp:lastModifiedBy>
  <cp:revision>553</cp:revision>
  <dcterms:created xsi:type="dcterms:W3CDTF">2014-10-28T06:43:35Z</dcterms:created>
  <dcterms:modified xsi:type="dcterms:W3CDTF">2026-10-12T07:04:24Z</dcterms:modified>
</cp:coreProperties>
</file>