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Barlow Condensed Bold" charset="1" panose="00000806000000000000"/>
      <p:regular r:id="rId16"/>
    </p:embeddedFont>
    <p:embeddedFont>
      <p:font typeface="Open Sans" charset="1" panose="00000000000000000000"/>
      <p:regular r:id="rId17"/>
    </p:embeddedFont>
    <p:embeddedFont>
      <p:font typeface="Open Sans Bold" charset="1" panose="00000000000000000000"/>
      <p:regular r:id="rId18"/>
    </p:embeddedFont>
    <p:embeddedFont>
      <p:font typeface="Open Sans Italics" charset="1" panose="00000000000000000000"/>
      <p:regular r:id="rId19"/>
    </p:embeddedFont>
    <p:embeddedFont>
      <p:font typeface="Open Sans Bold Italics" charset="1" panose="00000000000000000000"/>
      <p:regular r:id="rId20"/>
    </p:embeddedFont>
    <p:embeddedFont>
      <p:font typeface="Barlow Condensed Italics" charset="1" panose="00000506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Relationship Id="rId7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png" Type="http://schemas.openxmlformats.org/officeDocument/2006/relationships/image"/><Relationship Id="rId4" Target="../media/image1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749838" y="7527480"/>
            <a:ext cx="47625" cy="1740345"/>
            <a:chOff x="0" y="0"/>
            <a:chExt cx="12543" cy="4583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43" cy="458362"/>
            </a:xfrm>
            <a:custGeom>
              <a:avLst/>
              <a:gdLst/>
              <a:ahLst/>
              <a:cxnLst/>
              <a:rect r="r" b="b" t="t" l="l"/>
              <a:pathLst>
                <a:path h="458362" w="12543">
                  <a:moveTo>
                    <a:pt x="0" y="0"/>
                  </a:moveTo>
                  <a:lnTo>
                    <a:pt x="12543" y="0"/>
                  </a:lnTo>
                  <a:lnTo>
                    <a:pt x="12543" y="458362"/>
                  </a:lnTo>
                  <a:lnTo>
                    <a:pt x="0" y="458362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543" cy="496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259300" y="0"/>
            <a:ext cx="1028700" cy="1028700"/>
            <a:chOff x="0" y="0"/>
            <a:chExt cx="270933" cy="2709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259300" y="9258300"/>
            <a:ext cx="1028700" cy="1028700"/>
            <a:chOff x="0" y="0"/>
            <a:chExt cx="270933" cy="2709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535999" y="2551362"/>
            <a:ext cx="11298706" cy="4438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09"/>
              </a:lnSpc>
            </a:pPr>
            <a:r>
              <a:rPr lang="en-US" sz="9358" b="true">
                <a:solidFill>
                  <a:srgbClr val="02CD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[ </a:t>
            </a:r>
            <a:r>
              <a:rPr lang="en-US" sz="9358" b="true">
                <a:solidFill>
                  <a:srgbClr val="02CD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F]FDG</a:t>
            </a:r>
            <a:r>
              <a:rPr lang="en-US" sz="9358" b="true">
                <a:solidFill>
                  <a:srgbClr val="1F202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interactions with </a:t>
            </a:r>
            <a:r>
              <a:rPr lang="en-US" sz="9358" b="true">
                <a:solidFill>
                  <a:srgbClr val="02CD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human serum albumin</a:t>
            </a:r>
            <a:r>
              <a:rPr lang="en-US" sz="9358" b="true">
                <a:solidFill>
                  <a:srgbClr val="1F202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: Binding and molecular modeling studies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4329160" y="8765213"/>
            <a:ext cx="1236570" cy="1290024"/>
          </a:xfrm>
          <a:custGeom>
            <a:avLst/>
            <a:gdLst/>
            <a:ahLst/>
            <a:cxnLst/>
            <a:rect r="r" b="b" t="t" l="l"/>
            <a:pathLst>
              <a:path h="1290024" w="1236570">
                <a:moveTo>
                  <a:pt x="0" y="0"/>
                </a:moveTo>
                <a:lnTo>
                  <a:pt x="1236569" y="0"/>
                </a:lnTo>
                <a:lnTo>
                  <a:pt x="1236569" y="1290024"/>
                </a:lnTo>
                <a:lnTo>
                  <a:pt x="0" y="12900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721061" y="8809142"/>
            <a:ext cx="1236570" cy="1236570"/>
          </a:xfrm>
          <a:custGeom>
            <a:avLst/>
            <a:gdLst/>
            <a:ahLst/>
            <a:cxnLst/>
            <a:rect r="r" b="b" t="t" l="l"/>
            <a:pathLst>
              <a:path h="1236570" w="1236570">
                <a:moveTo>
                  <a:pt x="0" y="0"/>
                </a:moveTo>
                <a:lnTo>
                  <a:pt x="1236569" y="0"/>
                </a:lnTo>
                <a:lnTo>
                  <a:pt x="1236569" y="1236570"/>
                </a:lnTo>
                <a:lnTo>
                  <a:pt x="0" y="1236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670617" y="7653865"/>
            <a:ext cx="10236026" cy="1336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29"/>
              </a:lnSpc>
            </a:pPr>
            <a:r>
              <a:rPr lang="en-US" sz="252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Anna Butenko</a:t>
            </a:r>
          </a:p>
          <a:p>
            <a:pPr algn="l">
              <a:lnSpc>
                <a:spcPts val="3529"/>
              </a:lnSpc>
            </a:pPr>
            <a:r>
              <a:rPr lang="en-US" sz="252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Supervisor: Valeria Trusova</a:t>
            </a:r>
          </a:p>
          <a:p>
            <a:pPr algn="l">
              <a:lnSpc>
                <a:spcPts val="3529"/>
              </a:lnSpc>
              <a:spcBef>
                <a:spcPct val="0"/>
              </a:spcBef>
            </a:pPr>
            <a:r>
              <a:rPr lang="en-US" sz="252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V. N. Karazin Kharkiv University | School of Physics and Technology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499918" y="9638067"/>
            <a:ext cx="547464" cy="240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b="true" sz="1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942021" y="2256087"/>
            <a:ext cx="773033" cy="886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87"/>
              </a:lnSpc>
              <a:spcBef>
                <a:spcPct val="0"/>
              </a:spcBef>
            </a:pPr>
            <a:r>
              <a:rPr lang="en-US" b="true" sz="5205">
                <a:solidFill>
                  <a:srgbClr val="02CD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18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963341" y="9663979"/>
            <a:ext cx="4361318" cy="381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9"/>
              </a:lnSpc>
              <a:spcBef>
                <a:spcPct val="0"/>
              </a:spcBef>
            </a:pPr>
            <a:r>
              <a:rPr lang="en-US" sz="2221" i="true">
                <a:solidFill>
                  <a:srgbClr val="1F202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12-14 October 2026, Orsay, France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749838" y="7527480"/>
            <a:ext cx="47625" cy="1740345"/>
            <a:chOff x="0" y="0"/>
            <a:chExt cx="12543" cy="4583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43" cy="458362"/>
            </a:xfrm>
            <a:custGeom>
              <a:avLst/>
              <a:gdLst/>
              <a:ahLst/>
              <a:cxnLst/>
              <a:rect r="r" b="b" t="t" l="l"/>
              <a:pathLst>
                <a:path h="458362" w="12543">
                  <a:moveTo>
                    <a:pt x="0" y="0"/>
                  </a:moveTo>
                  <a:lnTo>
                    <a:pt x="12543" y="0"/>
                  </a:lnTo>
                  <a:lnTo>
                    <a:pt x="12543" y="458362"/>
                  </a:lnTo>
                  <a:lnTo>
                    <a:pt x="0" y="458362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543" cy="496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259300" y="0"/>
            <a:ext cx="1028700" cy="1028700"/>
            <a:chOff x="0" y="0"/>
            <a:chExt cx="270933" cy="2709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259300" y="9258300"/>
            <a:ext cx="1028700" cy="1028700"/>
            <a:chOff x="0" y="0"/>
            <a:chExt cx="270933" cy="2709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7499918" y="9638067"/>
            <a:ext cx="547464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b="true" sz="1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0" y="4417803"/>
            <a:ext cx="6789917" cy="1546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61"/>
              </a:lnSpc>
            </a:pPr>
            <a:r>
              <a:rPr lang="en-US" b="true" sz="10783">
                <a:solidFill>
                  <a:srgbClr val="02CD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OUTLINE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084559" y="1770126"/>
            <a:ext cx="9271778" cy="66133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7240" indent="-388620" lvl="1">
              <a:lnSpc>
                <a:spcPts val="5796"/>
              </a:lnSpc>
              <a:buAutoNum type="arabicPeriod" startAt="1"/>
            </a:pPr>
            <a:r>
              <a:rPr lang="en-US" b="true" sz="360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Introduction &amp; Clinical Background</a:t>
            </a:r>
          </a:p>
          <a:p>
            <a:pPr algn="l">
              <a:lnSpc>
                <a:spcPts val="5796"/>
              </a:lnSpc>
            </a:pPr>
            <a:r>
              <a:rPr lang="en-US" sz="3600" b="true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      </a:t>
            </a:r>
            <a:r>
              <a:rPr lang="en-US" sz="36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- FDG and HSA</a:t>
            </a:r>
          </a:p>
          <a:p>
            <a:pPr algn="l">
              <a:lnSpc>
                <a:spcPts val="5796"/>
              </a:lnSpc>
            </a:pPr>
            <a:r>
              <a:rPr lang="en-US" sz="36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          - Standard uptake value</a:t>
            </a:r>
          </a:p>
          <a:p>
            <a:pPr algn="l">
              <a:lnSpc>
                <a:spcPts val="3220"/>
              </a:lnSpc>
            </a:pPr>
          </a:p>
          <a:p>
            <a:pPr algn="l">
              <a:lnSpc>
                <a:spcPts val="5796"/>
              </a:lnSpc>
            </a:pPr>
            <a:r>
              <a:rPr lang="en-US" sz="36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   2. </a:t>
            </a:r>
            <a:r>
              <a:rPr lang="en-US" sz="3600" b="true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[¹⁸F]FDG–Alb</a:t>
            </a:r>
            <a:r>
              <a:rPr lang="en-US" sz="3600" b="true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umin Interactions</a:t>
            </a:r>
          </a:p>
          <a:p>
            <a:pPr algn="l">
              <a:lnSpc>
                <a:spcPts val="5796"/>
              </a:lnSpc>
            </a:pPr>
            <a:r>
              <a:rPr lang="en-US" sz="36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           - Equilibrium binding and saturation</a:t>
            </a:r>
          </a:p>
          <a:p>
            <a:pPr algn="l">
              <a:lnSpc>
                <a:spcPts val="5796"/>
              </a:lnSpc>
            </a:pPr>
            <a:r>
              <a:rPr lang="en-US" sz="36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           - Binding kinetics</a:t>
            </a:r>
          </a:p>
          <a:p>
            <a:pPr algn="l">
              <a:lnSpc>
                <a:spcPts val="5796"/>
              </a:lnSpc>
            </a:pPr>
            <a:r>
              <a:rPr lang="en-US" sz="36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           - Molecular modeling</a:t>
            </a:r>
          </a:p>
          <a:p>
            <a:pPr algn="l">
              <a:lnSpc>
                <a:spcPts val="3220"/>
              </a:lnSpc>
            </a:pPr>
          </a:p>
          <a:p>
            <a:pPr algn="l" marL="777240" indent="-388620" lvl="1">
              <a:lnSpc>
                <a:spcPts val="5796"/>
              </a:lnSpc>
              <a:buAutoNum type="arabicPeriod" startAt="1"/>
            </a:pPr>
            <a:r>
              <a:rPr lang="en-US" sz="36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b="true" sz="360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Biophysical Impact and Conclusion</a:t>
            </a:r>
          </a:p>
        </p:txBody>
      </p:sp>
    </p:spTree>
  </p:cSld>
  <p:clrMapOvr>
    <a:masterClrMapping/>
  </p:clrMapOvr>
  <p:transition spd="slow">
    <p:push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749838" y="7527480"/>
            <a:ext cx="47625" cy="1740345"/>
            <a:chOff x="0" y="0"/>
            <a:chExt cx="12543" cy="4583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43" cy="458362"/>
            </a:xfrm>
            <a:custGeom>
              <a:avLst/>
              <a:gdLst/>
              <a:ahLst/>
              <a:cxnLst/>
              <a:rect r="r" b="b" t="t" l="l"/>
              <a:pathLst>
                <a:path h="458362" w="12543">
                  <a:moveTo>
                    <a:pt x="0" y="0"/>
                  </a:moveTo>
                  <a:lnTo>
                    <a:pt x="12543" y="0"/>
                  </a:lnTo>
                  <a:lnTo>
                    <a:pt x="12543" y="458362"/>
                  </a:lnTo>
                  <a:lnTo>
                    <a:pt x="0" y="458362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543" cy="496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259300" y="0"/>
            <a:ext cx="1028700" cy="1028700"/>
            <a:chOff x="0" y="0"/>
            <a:chExt cx="270933" cy="2709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259300" y="9258300"/>
            <a:ext cx="1028700" cy="1028700"/>
            <a:chOff x="0" y="0"/>
            <a:chExt cx="270933" cy="2709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6579448" y="4585251"/>
            <a:ext cx="598864" cy="591242"/>
          </a:xfrm>
          <a:custGeom>
            <a:avLst/>
            <a:gdLst/>
            <a:ahLst/>
            <a:cxnLst/>
            <a:rect r="r" b="b" t="t" l="l"/>
            <a:pathLst>
              <a:path h="591242" w="598864">
                <a:moveTo>
                  <a:pt x="0" y="0"/>
                </a:moveTo>
                <a:lnTo>
                  <a:pt x="598864" y="0"/>
                </a:lnTo>
                <a:lnTo>
                  <a:pt x="598864" y="591242"/>
                </a:lnTo>
                <a:lnTo>
                  <a:pt x="0" y="591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571846" y="6583789"/>
            <a:ext cx="606465" cy="606465"/>
          </a:xfrm>
          <a:custGeom>
            <a:avLst/>
            <a:gdLst/>
            <a:ahLst/>
            <a:cxnLst/>
            <a:rect r="r" b="b" t="t" l="l"/>
            <a:pathLst>
              <a:path h="606465" w="606465">
                <a:moveTo>
                  <a:pt x="0" y="0"/>
                </a:moveTo>
                <a:lnTo>
                  <a:pt x="606466" y="0"/>
                </a:lnTo>
                <a:lnTo>
                  <a:pt x="606466" y="606465"/>
                </a:lnTo>
                <a:lnTo>
                  <a:pt x="0" y="6064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579448" y="7895104"/>
            <a:ext cx="598864" cy="796586"/>
          </a:xfrm>
          <a:custGeom>
            <a:avLst/>
            <a:gdLst/>
            <a:ahLst/>
            <a:cxnLst/>
            <a:rect r="r" b="b" t="t" l="l"/>
            <a:pathLst>
              <a:path h="796586" w="598864">
                <a:moveTo>
                  <a:pt x="0" y="0"/>
                </a:moveTo>
                <a:lnTo>
                  <a:pt x="598864" y="0"/>
                </a:lnTo>
                <a:lnTo>
                  <a:pt x="598864" y="796586"/>
                </a:lnTo>
                <a:lnTo>
                  <a:pt x="0" y="7965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7608" t="0" r="-15407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97857" y="717041"/>
            <a:ext cx="4341395" cy="4468976"/>
          </a:xfrm>
          <a:custGeom>
            <a:avLst/>
            <a:gdLst/>
            <a:ahLst/>
            <a:cxnLst/>
            <a:rect r="r" b="b" t="t" l="l"/>
            <a:pathLst>
              <a:path h="4468976" w="4341395">
                <a:moveTo>
                  <a:pt x="0" y="0"/>
                </a:moveTo>
                <a:lnTo>
                  <a:pt x="4341395" y="0"/>
                </a:lnTo>
                <a:lnTo>
                  <a:pt x="4341395" y="4468977"/>
                </a:lnTo>
                <a:lnTo>
                  <a:pt x="0" y="44689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527" t="-8273" r="-6294" b="-9099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28700" y="5797056"/>
            <a:ext cx="4679709" cy="4383328"/>
          </a:xfrm>
          <a:custGeom>
            <a:avLst/>
            <a:gdLst/>
            <a:ahLst/>
            <a:cxnLst/>
            <a:rect r="r" b="b" t="t" l="l"/>
            <a:pathLst>
              <a:path h="4383328" w="4679709">
                <a:moveTo>
                  <a:pt x="0" y="0"/>
                </a:moveTo>
                <a:lnTo>
                  <a:pt x="4679709" y="0"/>
                </a:lnTo>
                <a:lnTo>
                  <a:pt x="4679709" y="4383328"/>
                </a:lnTo>
                <a:lnTo>
                  <a:pt x="0" y="438332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7499918" y="9638067"/>
            <a:ext cx="547464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b="true" sz="1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03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151286" y="1120210"/>
            <a:ext cx="10867189" cy="10958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38"/>
              </a:lnSpc>
            </a:pPr>
            <a:r>
              <a:rPr lang="en-US" sz="7671" b="true">
                <a:solidFill>
                  <a:srgbClr val="02CD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[¹⁸F]FDG </a:t>
            </a:r>
            <a:r>
              <a:rPr lang="en-US" sz="7671" b="true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in PET scanning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579448" y="2520038"/>
            <a:ext cx="9777680" cy="17255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15725" indent="-357862" lvl="1">
              <a:lnSpc>
                <a:spcPts val="4641"/>
              </a:lnSpc>
              <a:buFont typeface="Arial"/>
              <a:buChar char="•"/>
            </a:pPr>
            <a:r>
              <a:rPr lang="en-US" sz="3315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[¹⁸F]Fluorodeoxyglucose – a glucose analog, with the ¹⁸F substituted for the hydroxyl group at the C-2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322375" y="4518576"/>
            <a:ext cx="9777680" cy="17255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41"/>
              </a:lnSpc>
            </a:pPr>
            <a:r>
              <a:rPr lang="en-US" sz="3315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Reflects the distribution of glucose uptake in the organism, particularly highlighting high-glucose-using cells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302137" y="6520348"/>
            <a:ext cx="9777680" cy="1144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41"/>
              </a:lnSpc>
            </a:pPr>
            <a:r>
              <a:rPr lang="en-US" sz="3315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By the long-standing assumption it circulates 100% unbound as a free diffusible solute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302137" y="7941095"/>
            <a:ext cx="9777680" cy="17255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41"/>
              </a:lnSpc>
            </a:pPr>
            <a:r>
              <a:rPr lang="en-US" sz="3315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Human serum albumin concentration may correlate with standardized [18F]FDG uptake values in the body</a:t>
            </a:r>
          </a:p>
        </p:txBody>
      </p:sp>
    </p:spTree>
  </p:cSld>
  <p:clrMapOvr>
    <a:masterClrMapping/>
  </p:clrMapOvr>
  <p:transition spd="slow">
    <p:push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749838" y="7527480"/>
            <a:ext cx="47625" cy="1740345"/>
            <a:chOff x="0" y="0"/>
            <a:chExt cx="12543" cy="4583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43" cy="458362"/>
            </a:xfrm>
            <a:custGeom>
              <a:avLst/>
              <a:gdLst/>
              <a:ahLst/>
              <a:cxnLst/>
              <a:rect r="r" b="b" t="t" l="l"/>
              <a:pathLst>
                <a:path h="458362" w="12543">
                  <a:moveTo>
                    <a:pt x="0" y="0"/>
                  </a:moveTo>
                  <a:lnTo>
                    <a:pt x="12543" y="0"/>
                  </a:lnTo>
                  <a:lnTo>
                    <a:pt x="12543" y="458362"/>
                  </a:lnTo>
                  <a:lnTo>
                    <a:pt x="0" y="458362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543" cy="496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259300" y="0"/>
            <a:ext cx="1028700" cy="1028700"/>
            <a:chOff x="0" y="0"/>
            <a:chExt cx="270933" cy="2709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259300" y="9258300"/>
            <a:ext cx="1028700" cy="1028700"/>
            <a:chOff x="0" y="0"/>
            <a:chExt cx="270933" cy="2709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999389" y="8208721"/>
            <a:ext cx="2353942" cy="535416"/>
            <a:chOff x="0" y="0"/>
            <a:chExt cx="605053" cy="13762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05053" cy="137622"/>
            </a:xfrm>
            <a:custGeom>
              <a:avLst/>
              <a:gdLst/>
              <a:ahLst/>
              <a:cxnLst/>
              <a:rect r="r" b="b" t="t" l="l"/>
              <a:pathLst>
                <a:path h="137622" w="605053">
                  <a:moveTo>
                    <a:pt x="0" y="0"/>
                  </a:moveTo>
                  <a:lnTo>
                    <a:pt x="605053" y="0"/>
                  </a:lnTo>
                  <a:lnTo>
                    <a:pt x="605053" y="137622"/>
                  </a:lnTo>
                  <a:lnTo>
                    <a:pt x="0" y="13762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605053" cy="1757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2929700" y="2777960"/>
            <a:ext cx="3181411" cy="1548132"/>
          </a:xfrm>
          <a:custGeom>
            <a:avLst/>
            <a:gdLst/>
            <a:ahLst/>
            <a:cxnLst/>
            <a:rect r="r" b="b" t="t" l="l"/>
            <a:pathLst>
              <a:path h="1548132" w="3181411">
                <a:moveTo>
                  <a:pt x="0" y="0"/>
                </a:moveTo>
                <a:lnTo>
                  <a:pt x="3181411" y="0"/>
                </a:lnTo>
                <a:lnTo>
                  <a:pt x="3181411" y="1548132"/>
                </a:lnTo>
                <a:lnTo>
                  <a:pt x="0" y="15481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997271" y="4928544"/>
            <a:ext cx="4752566" cy="1667975"/>
          </a:xfrm>
          <a:custGeom>
            <a:avLst/>
            <a:gdLst/>
            <a:ahLst/>
            <a:cxnLst/>
            <a:rect r="r" b="b" t="t" l="l"/>
            <a:pathLst>
              <a:path h="1667975" w="4752566">
                <a:moveTo>
                  <a:pt x="0" y="0"/>
                </a:moveTo>
                <a:lnTo>
                  <a:pt x="4752567" y="0"/>
                </a:lnTo>
                <a:lnTo>
                  <a:pt x="4752567" y="1667975"/>
                </a:lnTo>
                <a:lnTo>
                  <a:pt x="0" y="16679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811" t="-16630" r="0" b="-21289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7499918" y="9638067"/>
            <a:ext cx="547464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b="true" sz="1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04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376045" y="1095375"/>
            <a:ext cx="11235126" cy="92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50"/>
              </a:lnSpc>
            </a:pPr>
            <a:r>
              <a:rPr lang="en-US" sz="6500" b="true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Target-to-Background Normalization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196744" y="3183144"/>
            <a:ext cx="8869256" cy="507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9228" indent="-324614" lvl="1">
              <a:lnSpc>
                <a:spcPts val="4209"/>
              </a:lnSpc>
              <a:buFont typeface="Arial"/>
              <a:buChar char="•"/>
            </a:pP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Standardized Uptake Value (SUV):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196744" y="5431236"/>
            <a:ext cx="8869256" cy="507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9228" indent="-324614" lvl="1">
              <a:lnSpc>
                <a:spcPts val="4209"/>
              </a:lnSpc>
              <a:buFont typeface="Arial"/>
              <a:buChar char="•"/>
            </a:pP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Target to Background Ratio (TBR):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028700" y="749057"/>
            <a:ext cx="4893363" cy="8917585"/>
            <a:chOff x="0" y="0"/>
            <a:chExt cx="6524484" cy="11890114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4"/>
            <a:srcRect l="0" t="7147" r="50000" b="15169"/>
            <a:stretch>
              <a:fillRect/>
            </a:stretch>
          </p:blipFill>
          <p:spPr>
            <a:xfrm flipH="false" flipV="false">
              <a:off x="0" y="0"/>
              <a:ext cx="6524484" cy="11890114"/>
            </a:xfrm>
            <a:prstGeom prst="rect">
              <a:avLst/>
            </a:prstGeom>
          </p:spPr>
        </p:pic>
      </p:grpSp>
      <p:sp>
        <p:nvSpPr>
          <p:cNvPr name="TextBox 22" id="22"/>
          <p:cNvSpPr txBox="true"/>
          <p:nvPr/>
        </p:nvSpPr>
        <p:spPr>
          <a:xfrm rot="0">
            <a:off x="6196744" y="7044194"/>
            <a:ext cx="9782691" cy="1580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9229" indent="-324614" lvl="1">
              <a:lnSpc>
                <a:spcPts val="4209"/>
              </a:lnSpc>
              <a:buFont typeface="Arial"/>
              <a:buChar char="•"/>
            </a:pP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Clinical сonsequence: Blunted reference SUV inflates target-to-background ratios, leading to </a:t>
            </a:r>
            <a:r>
              <a:rPr lang="en-US" b="true" sz="3007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false-positive response assessments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</p:txBody>
      </p:sp>
    </p:spTree>
  </p:cSld>
  <p:clrMapOvr>
    <a:masterClrMapping/>
  </p:clrMapOvr>
  <p:transition spd="slow">
    <p:push dir="l"/>
  </p:transition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749838" y="7527480"/>
            <a:ext cx="47625" cy="1740345"/>
            <a:chOff x="0" y="0"/>
            <a:chExt cx="12543" cy="4583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43" cy="458362"/>
            </a:xfrm>
            <a:custGeom>
              <a:avLst/>
              <a:gdLst/>
              <a:ahLst/>
              <a:cxnLst/>
              <a:rect r="r" b="b" t="t" l="l"/>
              <a:pathLst>
                <a:path h="458362" w="12543">
                  <a:moveTo>
                    <a:pt x="0" y="0"/>
                  </a:moveTo>
                  <a:lnTo>
                    <a:pt x="12543" y="0"/>
                  </a:lnTo>
                  <a:lnTo>
                    <a:pt x="12543" y="458362"/>
                  </a:lnTo>
                  <a:lnTo>
                    <a:pt x="0" y="458362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543" cy="496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259300" y="0"/>
            <a:ext cx="1028700" cy="1028700"/>
            <a:chOff x="0" y="0"/>
            <a:chExt cx="270933" cy="2709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259300" y="9258300"/>
            <a:ext cx="1028700" cy="1028700"/>
            <a:chOff x="0" y="0"/>
            <a:chExt cx="270933" cy="2709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08665" y="2295594"/>
            <a:ext cx="1102474" cy="1102474"/>
            <a:chOff x="0" y="0"/>
            <a:chExt cx="178502" cy="17850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78502" cy="178502"/>
            </a:xfrm>
            <a:custGeom>
              <a:avLst/>
              <a:gdLst/>
              <a:ahLst/>
              <a:cxnLst/>
              <a:rect r="r" b="b" t="t" l="l"/>
              <a:pathLst>
                <a:path h="178502" w="178502">
                  <a:moveTo>
                    <a:pt x="0" y="0"/>
                  </a:moveTo>
                  <a:lnTo>
                    <a:pt x="178502" y="0"/>
                  </a:lnTo>
                  <a:lnTo>
                    <a:pt x="178502" y="178502"/>
                  </a:lnTo>
                  <a:lnTo>
                    <a:pt x="0" y="178502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78502" cy="2166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144000" y="2295594"/>
            <a:ext cx="1102474" cy="1102474"/>
            <a:chOff x="0" y="0"/>
            <a:chExt cx="178502" cy="17850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78502" cy="178502"/>
            </a:xfrm>
            <a:custGeom>
              <a:avLst/>
              <a:gdLst/>
              <a:ahLst/>
              <a:cxnLst/>
              <a:rect r="r" b="b" t="t" l="l"/>
              <a:pathLst>
                <a:path h="178502" w="178502">
                  <a:moveTo>
                    <a:pt x="0" y="0"/>
                  </a:moveTo>
                  <a:lnTo>
                    <a:pt x="178502" y="0"/>
                  </a:lnTo>
                  <a:lnTo>
                    <a:pt x="178502" y="178502"/>
                  </a:lnTo>
                  <a:lnTo>
                    <a:pt x="0" y="178502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78502" cy="2166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08665" y="5987892"/>
            <a:ext cx="1102474" cy="1102474"/>
            <a:chOff x="0" y="0"/>
            <a:chExt cx="178502" cy="17850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78502" cy="178502"/>
            </a:xfrm>
            <a:custGeom>
              <a:avLst/>
              <a:gdLst/>
              <a:ahLst/>
              <a:cxnLst/>
              <a:rect r="r" b="b" t="t" l="l"/>
              <a:pathLst>
                <a:path h="178502" w="178502">
                  <a:moveTo>
                    <a:pt x="0" y="0"/>
                  </a:moveTo>
                  <a:lnTo>
                    <a:pt x="178502" y="0"/>
                  </a:lnTo>
                  <a:lnTo>
                    <a:pt x="178502" y="178502"/>
                  </a:lnTo>
                  <a:lnTo>
                    <a:pt x="0" y="178502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78502" cy="2166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7499918" y="9638067"/>
            <a:ext cx="547464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b="true" sz="1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05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085624" y="691536"/>
            <a:ext cx="14116752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6999" b="true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Multi-Technique Methodological Framework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311139" y="2799206"/>
            <a:ext cx="6419264" cy="2920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5325" indent="-257662" lvl="1">
              <a:lnSpc>
                <a:spcPts val="3341"/>
              </a:lnSpc>
              <a:buFont typeface="Arial"/>
              <a:buChar char="•"/>
            </a:pPr>
            <a:r>
              <a:rPr lang="en-US" sz="2386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Radiometric titration of clinical [¹⁸F]FDG with HSA at 37 °C.</a:t>
            </a:r>
          </a:p>
          <a:p>
            <a:pPr algn="l" marL="515325" indent="-257662" lvl="1">
              <a:lnSpc>
                <a:spcPts val="3341"/>
              </a:lnSpc>
              <a:buFont typeface="Arial"/>
              <a:buChar char="•"/>
            </a:pPr>
            <a:r>
              <a:rPr lang="en-US" sz="2386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Evaluated in the presence (5 mM) and absence of D-glucose.</a:t>
            </a:r>
          </a:p>
          <a:p>
            <a:pPr algn="l" marL="515325" indent="-257662" lvl="1">
              <a:lnSpc>
                <a:spcPts val="3341"/>
              </a:lnSpc>
              <a:buFont typeface="Arial"/>
              <a:buChar char="•"/>
            </a:pPr>
            <a:r>
              <a:rPr lang="en-US" sz="2386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Output: Separation via centrifugation; Langmuir single-site fitting</a:t>
            </a:r>
          </a:p>
          <a:p>
            <a:pPr algn="l">
              <a:lnSpc>
                <a:spcPts val="3341"/>
              </a:lnSpc>
              <a:spcBef>
                <a:spcPct val="0"/>
              </a:spcBef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1356399" y="2580741"/>
            <a:ext cx="807006" cy="484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99"/>
              </a:lnSpc>
              <a:spcBef>
                <a:spcPct val="0"/>
              </a:spcBef>
            </a:pPr>
            <a:r>
              <a:rPr lang="en-US" b="true" sz="2927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01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291734" y="2580741"/>
            <a:ext cx="807006" cy="484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99"/>
              </a:lnSpc>
              <a:spcBef>
                <a:spcPct val="0"/>
              </a:spcBef>
            </a:pPr>
            <a:r>
              <a:rPr lang="en-US" b="true" sz="2927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02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356399" y="6273038"/>
            <a:ext cx="807006" cy="484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99"/>
              </a:lnSpc>
              <a:spcBef>
                <a:spcPct val="0"/>
              </a:spcBef>
            </a:pPr>
            <a:r>
              <a:rPr lang="en-US" b="true" sz="2927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03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9144000" y="5987892"/>
            <a:ext cx="1102474" cy="1102474"/>
            <a:chOff x="0" y="0"/>
            <a:chExt cx="178502" cy="178502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78502" cy="178502"/>
            </a:xfrm>
            <a:custGeom>
              <a:avLst/>
              <a:gdLst/>
              <a:ahLst/>
              <a:cxnLst/>
              <a:rect r="r" b="b" t="t" l="l"/>
              <a:pathLst>
                <a:path h="178502" w="178502">
                  <a:moveTo>
                    <a:pt x="0" y="0"/>
                  </a:moveTo>
                  <a:lnTo>
                    <a:pt x="178502" y="0"/>
                  </a:lnTo>
                  <a:lnTo>
                    <a:pt x="178502" y="178502"/>
                  </a:lnTo>
                  <a:lnTo>
                    <a:pt x="0" y="178502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178502" cy="2166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9296400" y="6273038"/>
            <a:ext cx="807006" cy="484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99"/>
              </a:lnSpc>
              <a:spcBef>
                <a:spcPct val="0"/>
              </a:spcBef>
            </a:pPr>
            <a:r>
              <a:rPr lang="en-US" b="true" sz="2927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04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551682" y="2247969"/>
            <a:ext cx="5612327" cy="462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98"/>
              </a:lnSpc>
              <a:spcBef>
                <a:spcPct val="0"/>
              </a:spcBef>
            </a:pPr>
            <a:r>
              <a:rPr lang="en-US" b="true" sz="2784">
                <a:solidFill>
                  <a:srgbClr val="02CD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Equilibrium Binding Assays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246474" y="2799206"/>
            <a:ext cx="6419264" cy="2501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5325" indent="-257662" lvl="1">
              <a:lnSpc>
                <a:spcPts val="3341"/>
              </a:lnSpc>
              <a:buFont typeface="Arial"/>
              <a:buChar char="•"/>
            </a:pPr>
            <a:r>
              <a:rPr lang="en-US" sz="2386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Time-resolved radiometric sampling over  0-90 min at physiological conditions.</a:t>
            </a:r>
          </a:p>
          <a:p>
            <a:pPr algn="l" marL="515325" indent="-257662" lvl="1">
              <a:lnSpc>
                <a:spcPts val="3341"/>
              </a:lnSpc>
              <a:buFont typeface="Arial"/>
              <a:buChar char="•"/>
            </a:pPr>
            <a:r>
              <a:rPr lang="en-US" sz="2386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Pseudo-first-order association kinetics.</a:t>
            </a:r>
          </a:p>
          <a:p>
            <a:pPr algn="l" marL="515325" indent="-257662" lvl="1">
              <a:lnSpc>
                <a:spcPts val="3341"/>
              </a:lnSpc>
              <a:buFont typeface="Arial"/>
              <a:buChar char="•"/>
            </a:pPr>
            <a:r>
              <a:rPr lang="en-US" sz="2386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Output: Association rate constant and characteristic equilibration time.</a:t>
            </a:r>
          </a:p>
          <a:p>
            <a:pPr algn="l">
              <a:lnSpc>
                <a:spcPts val="3341"/>
              </a:lnSpc>
              <a:spcBef>
                <a:spcPct val="0"/>
              </a:spcBef>
            </a:pPr>
          </a:p>
        </p:txBody>
      </p:sp>
      <p:sp>
        <p:nvSpPr>
          <p:cNvPr name="TextBox 32" id="32"/>
          <p:cNvSpPr txBox="true"/>
          <p:nvPr/>
        </p:nvSpPr>
        <p:spPr>
          <a:xfrm rot="0">
            <a:off x="10487017" y="2247969"/>
            <a:ext cx="5612327" cy="462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98"/>
              </a:lnSpc>
              <a:spcBef>
                <a:spcPct val="0"/>
              </a:spcBef>
            </a:pPr>
            <a:r>
              <a:rPr lang="en-US" b="true" sz="2784">
                <a:solidFill>
                  <a:srgbClr val="02CD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Binding Kinetics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311139" y="6491504"/>
            <a:ext cx="6419264" cy="2920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5325" indent="-257662" lvl="1">
              <a:lnSpc>
                <a:spcPts val="3341"/>
              </a:lnSpc>
              <a:buFont typeface="Arial"/>
              <a:buChar char="•"/>
            </a:pPr>
            <a:r>
              <a:rPr lang="en-US" sz="2386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Global search on HSA crystal structure  via AutoDock Vina.</a:t>
            </a:r>
          </a:p>
          <a:p>
            <a:pPr algn="l" marL="515325" indent="-257662" lvl="1">
              <a:lnSpc>
                <a:spcPts val="3341"/>
              </a:lnSpc>
              <a:buFont typeface="Arial"/>
              <a:buChar char="•"/>
            </a:pPr>
            <a:r>
              <a:rPr lang="en-US" sz="2386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100 ns all-atom MD in GROMACS 2023.2</a:t>
            </a:r>
          </a:p>
          <a:p>
            <a:pPr algn="l" marL="515325" indent="-257662" lvl="1">
              <a:lnSpc>
                <a:spcPts val="3341"/>
              </a:lnSpc>
              <a:buFont typeface="Arial"/>
              <a:buChar char="•"/>
            </a:pPr>
            <a:r>
              <a:rPr lang="en-US" sz="2386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Output: Binding pocket mapping (Sudlow's site I) and conformational stability.</a:t>
            </a:r>
          </a:p>
          <a:p>
            <a:pPr algn="l">
              <a:lnSpc>
                <a:spcPts val="3341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2551682" y="5940267"/>
            <a:ext cx="5612327" cy="462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98"/>
              </a:lnSpc>
              <a:spcBef>
                <a:spcPct val="0"/>
              </a:spcBef>
            </a:pPr>
            <a:r>
              <a:rPr lang="en-US" b="true" sz="2784">
                <a:solidFill>
                  <a:srgbClr val="02CD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Molecular Modeling </a:t>
            </a:r>
            <a:r>
              <a:rPr lang="en-US" b="true" sz="2784" i="true">
                <a:solidFill>
                  <a:srgbClr val="02CDF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(in silico)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0246474" y="6491504"/>
            <a:ext cx="6419264" cy="2920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5325" indent="-257662" lvl="1">
              <a:lnSpc>
                <a:spcPts val="3341"/>
              </a:lnSpc>
              <a:buFont typeface="Arial"/>
              <a:buChar char="•"/>
            </a:pPr>
            <a:r>
              <a:rPr lang="en-US" sz="2386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Warfarin as the canonical fluorescence reporter for Sudlow’s site I.</a:t>
            </a:r>
          </a:p>
          <a:p>
            <a:pPr algn="l" marL="515325" indent="-257662" lvl="1">
              <a:lnSpc>
                <a:spcPts val="3341"/>
              </a:lnSpc>
              <a:buFont typeface="Arial"/>
              <a:buChar char="•"/>
            </a:pPr>
            <a:r>
              <a:rPr lang="en-US" sz="2386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Displacement using the non-radioactive analog 2-deoxy-D-glucose (2-DG).</a:t>
            </a:r>
          </a:p>
          <a:p>
            <a:pPr algn="l" marL="515325" indent="-257662" lvl="1">
              <a:lnSpc>
                <a:spcPts val="3341"/>
              </a:lnSpc>
              <a:buFont typeface="Arial"/>
              <a:buChar char="•"/>
            </a:pPr>
            <a:r>
              <a:rPr lang="en-US" sz="2386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Output: Spectrofluorometric validation of site-specific pocket competition.</a:t>
            </a:r>
          </a:p>
          <a:p>
            <a:pPr algn="l">
              <a:lnSpc>
                <a:spcPts val="3341"/>
              </a:lnSpc>
              <a:spcBef>
                <a:spcPct val="0"/>
              </a:spcBef>
            </a:pPr>
          </a:p>
        </p:txBody>
      </p:sp>
      <p:sp>
        <p:nvSpPr>
          <p:cNvPr name="TextBox 36" id="36"/>
          <p:cNvSpPr txBox="true"/>
          <p:nvPr/>
        </p:nvSpPr>
        <p:spPr>
          <a:xfrm rot="0">
            <a:off x="10487017" y="5940267"/>
            <a:ext cx="5612327" cy="462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98"/>
              </a:lnSpc>
              <a:spcBef>
                <a:spcPct val="0"/>
              </a:spcBef>
            </a:pPr>
            <a:r>
              <a:rPr lang="en-US" b="true" sz="2784">
                <a:solidFill>
                  <a:srgbClr val="02CD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Competitive Displacement</a:t>
            </a:r>
          </a:p>
        </p:txBody>
      </p:sp>
    </p:spTree>
  </p:cSld>
  <p:clrMapOvr>
    <a:masterClrMapping/>
  </p:clrMapOvr>
  <p:transition spd="slow">
    <p:push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749838" y="7527480"/>
            <a:ext cx="47625" cy="1740345"/>
            <a:chOff x="0" y="0"/>
            <a:chExt cx="12543" cy="4583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43" cy="458362"/>
            </a:xfrm>
            <a:custGeom>
              <a:avLst/>
              <a:gdLst/>
              <a:ahLst/>
              <a:cxnLst/>
              <a:rect r="r" b="b" t="t" l="l"/>
              <a:pathLst>
                <a:path h="458362" w="12543">
                  <a:moveTo>
                    <a:pt x="0" y="0"/>
                  </a:moveTo>
                  <a:lnTo>
                    <a:pt x="12543" y="0"/>
                  </a:lnTo>
                  <a:lnTo>
                    <a:pt x="12543" y="458362"/>
                  </a:lnTo>
                  <a:lnTo>
                    <a:pt x="0" y="458362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543" cy="496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259300" y="0"/>
            <a:ext cx="1028700" cy="1028700"/>
            <a:chOff x="0" y="0"/>
            <a:chExt cx="270933" cy="2709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259300" y="9258300"/>
            <a:ext cx="1028700" cy="1028700"/>
            <a:chOff x="0" y="0"/>
            <a:chExt cx="270933" cy="2709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3287022" y="2376069"/>
            <a:ext cx="2442395" cy="1311434"/>
          </a:xfrm>
          <a:custGeom>
            <a:avLst/>
            <a:gdLst/>
            <a:ahLst/>
            <a:cxnLst/>
            <a:rect r="r" b="b" t="t" l="l"/>
            <a:pathLst>
              <a:path h="1311434" w="2442395">
                <a:moveTo>
                  <a:pt x="0" y="0"/>
                </a:moveTo>
                <a:lnTo>
                  <a:pt x="2442395" y="0"/>
                </a:lnTo>
                <a:lnTo>
                  <a:pt x="2442395" y="1311434"/>
                </a:lnTo>
                <a:lnTo>
                  <a:pt x="0" y="13114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691993" y="4193436"/>
            <a:ext cx="6567307" cy="5247744"/>
          </a:xfrm>
          <a:custGeom>
            <a:avLst/>
            <a:gdLst/>
            <a:ahLst/>
            <a:cxnLst/>
            <a:rect r="r" b="b" t="t" l="l"/>
            <a:pathLst>
              <a:path h="5247744" w="6567307">
                <a:moveTo>
                  <a:pt x="0" y="0"/>
                </a:moveTo>
                <a:lnTo>
                  <a:pt x="6567307" y="0"/>
                </a:lnTo>
                <a:lnTo>
                  <a:pt x="6567307" y="5247744"/>
                </a:lnTo>
                <a:lnTo>
                  <a:pt x="0" y="52477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63130" y="6817308"/>
            <a:ext cx="3640636" cy="506686"/>
          </a:xfrm>
          <a:custGeom>
            <a:avLst/>
            <a:gdLst/>
            <a:ahLst/>
            <a:cxnLst/>
            <a:rect r="r" b="b" t="t" l="l"/>
            <a:pathLst>
              <a:path h="506686" w="3640636">
                <a:moveTo>
                  <a:pt x="0" y="0"/>
                </a:moveTo>
                <a:lnTo>
                  <a:pt x="3640636" y="0"/>
                </a:lnTo>
                <a:lnTo>
                  <a:pt x="3640636" y="506686"/>
                </a:lnTo>
                <a:lnTo>
                  <a:pt x="0" y="5066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7499918" y="9638067"/>
            <a:ext cx="547464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b="true" sz="1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06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663130" y="1104900"/>
            <a:ext cx="10846967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50"/>
              </a:lnSpc>
            </a:pPr>
            <a:r>
              <a:rPr lang="en-US" sz="7500" b="true">
                <a:solidFill>
                  <a:srgbClr val="02CD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Binding Results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2756418"/>
            <a:ext cx="12516922" cy="493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32850" indent="-316425" lvl="1">
              <a:lnSpc>
                <a:spcPts val="4103"/>
              </a:lnSpc>
              <a:spcBef>
                <a:spcPct val="0"/>
              </a:spcBef>
              <a:buFont typeface="Arial"/>
              <a:buChar char="•"/>
            </a:pP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Binding data were analyzed using</a:t>
            </a: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the Langmuir single-site model: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3951035"/>
            <a:ext cx="8906679" cy="5073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32850" indent="-316425" lvl="1">
              <a:lnSpc>
                <a:spcPts val="4103"/>
              </a:lnSpc>
              <a:buFont typeface="Arial"/>
              <a:buChar char="•"/>
            </a:pP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Bound fraction plateaus at </a:t>
            </a:r>
            <a:r>
              <a:rPr lang="en-US" b="true" sz="293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~40%</a:t>
            </a: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at physiological glucose (5mM);</a:t>
            </a:r>
          </a:p>
          <a:p>
            <a:pPr algn="l">
              <a:lnSpc>
                <a:spcPts val="700"/>
              </a:lnSpc>
            </a:pPr>
          </a:p>
          <a:p>
            <a:pPr algn="l" marL="632850" indent="-316425" lvl="1">
              <a:lnSpc>
                <a:spcPts val="4103"/>
              </a:lnSpc>
              <a:buFont typeface="Arial"/>
              <a:buChar char="•"/>
            </a:pP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Bound fraction increases to</a:t>
            </a:r>
            <a:r>
              <a:rPr lang="en-US" b="true" sz="293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~50%</a:t>
            </a: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in the absence of glucose;</a:t>
            </a:r>
          </a:p>
          <a:p>
            <a:pPr algn="l">
              <a:lnSpc>
                <a:spcPts val="700"/>
              </a:lnSpc>
            </a:pPr>
          </a:p>
          <a:p>
            <a:pPr algn="l" marL="632850" indent="-316425" lvl="1">
              <a:lnSpc>
                <a:spcPts val="4103"/>
              </a:lnSpc>
              <a:buFont typeface="Arial"/>
              <a:buChar char="•"/>
            </a:pP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Apparent dissociation constant:</a:t>
            </a:r>
          </a:p>
          <a:p>
            <a:pPr algn="l">
              <a:lnSpc>
                <a:spcPts val="4103"/>
              </a:lnSpc>
            </a:pPr>
          </a:p>
          <a:p>
            <a:pPr algn="l">
              <a:lnSpc>
                <a:spcPts val="2003"/>
              </a:lnSpc>
            </a:pPr>
          </a:p>
          <a:p>
            <a:pPr algn="l" marL="632850" indent="-316425" lvl="1">
              <a:lnSpc>
                <a:spcPts val="4103"/>
              </a:lnSpc>
              <a:spcBef>
                <a:spcPct val="0"/>
              </a:spcBef>
              <a:buFont typeface="Arial"/>
              <a:buChar char="•"/>
            </a:pP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Interaction</a:t>
            </a: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saturates near </a:t>
            </a:r>
            <a:r>
              <a:rPr lang="en-US" b="true" sz="293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70-100 muM HSA</a:t>
            </a: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; </a:t>
            </a:r>
          </a:p>
          <a:p>
            <a:pPr algn="l" marL="632850" indent="-316425" lvl="1">
              <a:lnSpc>
                <a:spcPts val="4103"/>
              </a:lnSpc>
              <a:spcBef>
                <a:spcPct val="0"/>
              </a:spcBef>
              <a:buFont typeface="Arial"/>
              <a:buChar char="•"/>
            </a:pP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Validated at physiological HSA 700 μM: bound fraction remains steady at </a:t>
            </a:r>
            <a:r>
              <a:rPr lang="en-US" b="true" sz="293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~40%</a:t>
            </a: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820880" y="9508320"/>
            <a:ext cx="6438420" cy="500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19"/>
              </a:lnSpc>
              <a:spcBef>
                <a:spcPct val="0"/>
              </a:spcBef>
            </a:pPr>
            <a:r>
              <a:rPr lang="en-US" sz="1442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Fig. 1. Percentage of [18F]FDG binding to HSA in the absence and presence of glucose. Solid lines represent</a:t>
            </a:r>
            <a:r>
              <a:rPr lang="en-US" sz="1442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theoretical curves providing the best fit.</a:t>
            </a:r>
          </a:p>
        </p:txBody>
      </p:sp>
    </p:spTree>
  </p:cSld>
  <p:clrMapOvr>
    <a:masterClrMapping/>
  </p:clrMapOvr>
  <p:transition spd="slow">
    <p:push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749838" y="7527480"/>
            <a:ext cx="47625" cy="1740345"/>
            <a:chOff x="0" y="0"/>
            <a:chExt cx="12543" cy="4583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43" cy="458362"/>
            </a:xfrm>
            <a:custGeom>
              <a:avLst/>
              <a:gdLst/>
              <a:ahLst/>
              <a:cxnLst/>
              <a:rect r="r" b="b" t="t" l="l"/>
              <a:pathLst>
                <a:path h="458362" w="12543">
                  <a:moveTo>
                    <a:pt x="0" y="0"/>
                  </a:moveTo>
                  <a:lnTo>
                    <a:pt x="12543" y="0"/>
                  </a:lnTo>
                  <a:lnTo>
                    <a:pt x="12543" y="458362"/>
                  </a:lnTo>
                  <a:lnTo>
                    <a:pt x="0" y="458362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543" cy="496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259300" y="0"/>
            <a:ext cx="1028700" cy="1028700"/>
            <a:chOff x="0" y="0"/>
            <a:chExt cx="270933" cy="2709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259300" y="9258300"/>
            <a:ext cx="1028700" cy="1028700"/>
            <a:chOff x="0" y="0"/>
            <a:chExt cx="270933" cy="2709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663130" y="3371613"/>
            <a:ext cx="3986858" cy="821823"/>
          </a:xfrm>
          <a:custGeom>
            <a:avLst/>
            <a:gdLst/>
            <a:ahLst/>
            <a:cxnLst/>
            <a:rect r="r" b="b" t="t" l="l"/>
            <a:pathLst>
              <a:path h="821823" w="3986858">
                <a:moveTo>
                  <a:pt x="0" y="0"/>
                </a:moveTo>
                <a:lnTo>
                  <a:pt x="3986858" y="0"/>
                </a:lnTo>
                <a:lnTo>
                  <a:pt x="3986858" y="821823"/>
                </a:lnTo>
                <a:lnTo>
                  <a:pt x="0" y="8218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969323" y="4831611"/>
            <a:ext cx="4511029" cy="476010"/>
          </a:xfrm>
          <a:custGeom>
            <a:avLst/>
            <a:gdLst/>
            <a:ahLst/>
            <a:cxnLst/>
            <a:rect r="r" b="b" t="t" l="l"/>
            <a:pathLst>
              <a:path h="476010" w="4511029">
                <a:moveTo>
                  <a:pt x="0" y="0"/>
                </a:moveTo>
                <a:lnTo>
                  <a:pt x="4511029" y="0"/>
                </a:lnTo>
                <a:lnTo>
                  <a:pt x="4511029" y="476010"/>
                </a:lnTo>
                <a:lnTo>
                  <a:pt x="0" y="476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030063" y="4468303"/>
            <a:ext cx="6229237" cy="4998771"/>
          </a:xfrm>
          <a:custGeom>
            <a:avLst/>
            <a:gdLst/>
            <a:ahLst/>
            <a:cxnLst/>
            <a:rect r="r" b="b" t="t" l="l"/>
            <a:pathLst>
              <a:path h="4998771" w="6229237">
                <a:moveTo>
                  <a:pt x="0" y="0"/>
                </a:moveTo>
                <a:lnTo>
                  <a:pt x="6229237" y="0"/>
                </a:lnTo>
                <a:lnTo>
                  <a:pt x="6229237" y="4998771"/>
                </a:lnTo>
                <a:lnTo>
                  <a:pt x="0" y="49987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7499918" y="9638067"/>
            <a:ext cx="547464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b="true" sz="1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07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663130" y="1104900"/>
            <a:ext cx="10846967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50"/>
              </a:lnSpc>
            </a:pPr>
            <a:r>
              <a:rPr lang="en-US" sz="7500" b="true">
                <a:solidFill>
                  <a:srgbClr val="02CD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Binding Kinetics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2756418"/>
            <a:ext cx="13343363" cy="493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32850" indent="-316425" lvl="1">
              <a:lnSpc>
                <a:spcPts val="4103"/>
              </a:lnSpc>
              <a:spcBef>
                <a:spcPct val="0"/>
              </a:spcBef>
              <a:buFont typeface="Arial"/>
              <a:buChar char="•"/>
            </a:pP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The kinetic profiles were fitted </a:t>
            </a: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to a pseudo-first-order association model: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4774461"/>
            <a:ext cx="8906679" cy="2573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32850" indent="-316425" lvl="1">
              <a:lnSpc>
                <a:spcPts val="4103"/>
              </a:lnSpc>
              <a:buFont typeface="Arial"/>
              <a:buChar char="•"/>
            </a:pP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Appare</a:t>
            </a: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nt rate </a:t>
            </a: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constant:</a:t>
            </a:r>
          </a:p>
          <a:p>
            <a:pPr algn="l">
              <a:lnSpc>
                <a:spcPts val="2100"/>
              </a:lnSpc>
            </a:pPr>
          </a:p>
          <a:p>
            <a:pPr algn="l" marL="632850" indent="-316425" lvl="1">
              <a:lnSpc>
                <a:spcPts val="4103"/>
              </a:lnSpc>
              <a:buFont typeface="Arial"/>
              <a:buChar char="•"/>
            </a:pP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Equilibrium is fully achieved within 30-35 min;</a:t>
            </a:r>
          </a:p>
          <a:p>
            <a:pPr algn="l">
              <a:lnSpc>
                <a:spcPts val="2100"/>
              </a:lnSpc>
            </a:pPr>
          </a:p>
          <a:p>
            <a:pPr algn="l" marL="632850" indent="-316425" lvl="1">
              <a:lnSpc>
                <a:spcPts val="4103"/>
              </a:lnSpc>
              <a:buFont typeface="Arial"/>
              <a:buChar char="•"/>
            </a:pPr>
            <a:r>
              <a:rPr lang="en-US" sz="293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Equilibration occurs well within the standard 50-60 min clinical uptake window.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820880" y="9508320"/>
            <a:ext cx="6438420" cy="500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19"/>
              </a:lnSpc>
              <a:spcBef>
                <a:spcPct val="0"/>
              </a:spcBef>
            </a:pPr>
            <a:r>
              <a:rPr lang="en-US" sz="1442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Fig. 2. Kinetic profile of [18F]FDG binding to human serum albumin. Protein concentration was 70 μM.</a:t>
            </a:r>
          </a:p>
        </p:txBody>
      </p:sp>
    </p:spTree>
  </p:cSld>
  <p:clrMapOvr>
    <a:masterClrMapping/>
  </p:clrMapOvr>
  <p:transition spd="slow">
    <p:push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749838" y="7527480"/>
            <a:ext cx="47625" cy="1740345"/>
            <a:chOff x="0" y="0"/>
            <a:chExt cx="12543" cy="4583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43" cy="458362"/>
            </a:xfrm>
            <a:custGeom>
              <a:avLst/>
              <a:gdLst/>
              <a:ahLst/>
              <a:cxnLst/>
              <a:rect r="r" b="b" t="t" l="l"/>
              <a:pathLst>
                <a:path h="458362" w="12543">
                  <a:moveTo>
                    <a:pt x="0" y="0"/>
                  </a:moveTo>
                  <a:lnTo>
                    <a:pt x="12543" y="0"/>
                  </a:lnTo>
                  <a:lnTo>
                    <a:pt x="12543" y="458362"/>
                  </a:lnTo>
                  <a:lnTo>
                    <a:pt x="0" y="458362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543" cy="496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259300" y="0"/>
            <a:ext cx="1028700" cy="1028700"/>
            <a:chOff x="0" y="0"/>
            <a:chExt cx="270933" cy="2709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259300" y="9258300"/>
            <a:ext cx="1028700" cy="1028700"/>
            <a:chOff x="0" y="0"/>
            <a:chExt cx="270933" cy="2709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7628185" y="2114515"/>
            <a:ext cx="10419197" cy="7143785"/>
          </a:xfrm>
          <a:custGeom>
            <a:avLst/>
            <a:gdLst/>
            <a:ahLst/>
            <a:cxnLst/>
            <a:rect r="r" b="b" t="t" l="l"/>
            <a:pathLst>
              <a:path h="7143785" w="10419197">
                <a:moveTo>
                  <a:pt x="0" y="0"/>
                </a:moveTo>
                <a:lnTo>
                  <a:pt x="10419197" y="0"/>
                </a:lnTo>
                <a:lnTo>
                  <a:pt x="10419197" y="7143785"/>
                </a:lnTo>
                <a:lnTo>
                  <a:pt x="0" y="71437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7499918" y="9638067"/>
            <a:ext cx="547464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b="true" sz="1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08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63130" y="365453"/>
            <a:ext cx="10846967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50"/>
              </a:lnSpc>
            </a:pPr>
            <a:r>
              <a:rPr lang="en-US" sz="7500" b="true">
                <a:solidFill>
                  <a:srgbClr val="02CD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Structural Identification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19743" y="1760257"/>
            <a:ext cx="7949747" cy="7851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i="true">
                <a:solidFill>
                  <a:srgbClr val="1F202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 Molecular docking: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Blind docking converged to </a:t>
            </a: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     </a:t>
            </a:r>
            <a:r>
              <a:rPr lang="en-US" sz="24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subdomain IIA (Sudlow’s site I).;</a:t>
            </a:r>
          </a:p>
          <a:p>
            <a:pPr algn="l">
              <a:lnSpc>
                <a:spcPts val="1399"/>
              </a:lnSpc>
            </a:pPr>
          </a:p>
          <a:p>
            <a:pPr algn="l" marL="539749" indent="-269875" lvl="1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Predicted binding energy: -5.8 kcal/m</a:t>
            </a:r>
            <a:r>
              <a:rPr lang="en-US" sz="24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ol;</a:t>
            </a:r>
          </a:p>
          <a:p>
            <a:pPr algn="l">
              <a:lnSpc>
                <a:spcPts val="1399"/>
              </a:lnSpc>
              <a:spcBef>
                <a:spcPct val="0"/>
              </a:spcBef>
            </a:pPr>
          </a:p>
          <a:p>
            <a:pPr algn="l" marL="539749" indent="-269875" lvl="1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Direct polar contacts and H-bonds: Tyr150, Lys199, His242, Arg257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r>
              <a:rPr lang="en-US" sz="2499" i="true">
                <a:solidFill>
                  <a:srgbClr val="1F202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Molecular dynamics:</a:t>
            </a:r>
          </a:p>
          <a:p>
            <a:pPr algn="l">
              <a:lnSpc>
                <a:spcPts val="1399"/>
              </a:lnSpc>
              <a:spcBef>
                <a:spcPct val="0"/>
              </a:spcBef>
            </a:pPr>
          </a:p>
          <a:p>
            <a:pPr algn="l" marL="539749" indent="-269875" lvl="1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[¹⁸F]FDG remained stably bound in site I pocket across the entire trajectory;</a:t>
            </a:r>
          </a:p>
          <a:p>
            <a:pPr algn="l">
              <a:lnSpc>
                <a:spcPts val="1399"/>
              </a:lnSpc>
              <a:spcBef>
                <a:spcPct val="0"/>
              </a:spcBef>
            </a:pPr>
          </a:p>
          <a:p>
            <a:pPr algn="l" marL="539749" indent="-269875" lvl="1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Stable RMSD, RMSF, and radius of gyration.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r>
              <a:rPr lang="en-US" sz="2499" i="true">
                <a:solidFill>
                  <a:srgbClr val="1F202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Warfarin displacement studies:</a:t>
            </a:r>
          </a:p>
          <a:p>
            <a:pPr algn="l">
              <a:lnSpc>
                <a:spcPts val="1399"/>
              </a:lnSpc>
              <a:spcBef>
                <a:spcPct val="0"/>
              </a:spcBef>
            </a:pPr>
          </a:p>
          <a:p>
            <a:pPr algn="l" marL="539749" indent="-269875" lvl="1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Dose-dependent displacement plateau of 15-18%;</a:t>
            </a:r>
          </a:p>
          <a:p>
            <a:pPr algn="l" marL="539749" indent="-269875" lvl="1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Preserved spectral shape confirms competitive site I occupancy.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132368" y="9320226"/>
            <a:ext cx="9022158" cy="500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19"/>
              </a:lnSpc>
              <a:spcBef>
                <a:spcPct val="0"/>
              </a:spcBef>
            </a:pPr>
            <a:r>
              <a:rPr lang="en-US" sz="1442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Fig. 3. The best scored docked pose and binding interactions for HSA-[18F]FDG complexes. Show in green are the amino acid residues constituting the binding site. [ 18F]FDG is highlighted in magenta. </a:t>
            </a:r>
          </a:p>
        </p:txBody>
      </p:sp>
    </p:spTree>
  </p:cSld>
  <p:clrMapOvr>
    <a:masterClrMapping/>
  </p:clrMapOvr>
  <p:transition spd="slow">
    <p:push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749838" y="7527480"/>
            <a:ext cx="47625" cy="1740345"/>
            <a:chOff x="0" y="0"/>
            <a:chExt cx="12543" cy="4583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43" cy="458362"/>
            </a:xfrm>
            <a:custGeom>
              <a:avLst/>
              <a:gdLst/>
              <a:ahLst/>
              <a:cxnLst/>
              <a:rect r="r" b="b" t="t" l="l"/>
              <a:pathLst>
                <a:path h="458362" w="12543">
                  <a:moveTo>
                    <a:pt x="0" y="0"/>
                  </a:moveTo>
                  <a:lnTo>
                    <a:pt x="12543" y="0"/>
                  </a:lnTo>
                  <a:lnTo>
                    <a:pt x="12543" y="458362"/>
                  </a:lnTo>
                  <a:lnTo>
                    <a:pt x="0" y="458362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543" cy="496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259300" y="0"/>
            <a:ext cx="1028700" cy="1028700"/>
            <a:chOff x="0" y="0"/>
            <a:chExt cx="270933" cy="2709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259300" y="9258300"/>
            <a:ext cx="1028700" cy="1028700"/>
            <a:chOff x="0" y="0"/>
            <a:chExt cx="270933" cy="2709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999389" y="8208721"/>
            <a:ext cx="2353942" cy="535416"/>
            <a:chOff x="0" y="0"/>
            <a:chExt cx="605053" cy="13762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05053" cy="137622"/>
            </a:xfrm>
            <a:custGeom>
              <a:avLst/>
              <a:gdLst/>
              <a:ahLst/>
              <a:cxnLst/>
              <a:rect r="r" b="b" t="t" l="l"/>
              <a:pathLst>
                <a:path h="137622" w="605053">
                  <a:moveTo>
                    <a:pt x="0" y="0"/>
                  </a:moveTo>
                  <a:lnTo>
                    <a:pt x="605053" y="0"/>
                  </a:lnTo>
                  <a:lnTo>
                    <a:pt x="605053" y="137622"/>
                  </a:lnTo>
                  <a:lnTo>
                    <a:pt x="0" y="13762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605053" cy="1757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393668" y="2032359"/>
            <a:ext cx="16133239" cy="4247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9"/>
              </a:lnSpc>
            </a:pP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Liver &amp; Blood Pool (Reversible Equilibrium):</a:t>
            </a:r>
          </a:p>
          <a:p>
            <a:pPr algn="l" marL="649229" indent="-324614" lvl="1">
              <a:lnSpc>
                <a:spcPts val="4209"/>
              </a:lnSpc>
              <a:buFont typeface="Arial"/>
              <a:buChar char="•"/>
            </a:pP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Hypoalbuminemia (&lt;100 μM) causes loss of dynamic buffering → rapid renal clearance;</a:t>
            </a:r>
          </a:p>
          <a:p>
            <a:pPr algn="l" marL="649229" indent="-324614" lvl="1">
              <a:lnSpc>
                <a:spcPts val="4209"/>
              </a:lnSpc>
              <a:buFont typeface="Arial"/>
              <a:buChar char="•"/>
            </a:pP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Result – reference SUV may drop by 30-40%. </a:t>
            </a:r>
          </a:p>
          <a:p>
            <a:pPr algn="l">
              <a:lnSpc>
                <a:spcPts val="4209"/>
              </a:lnSpc>
            </a:pPr>
          </a:p>
          <a:p>
            <a:pPr algn="l">
              <a:lnSpc>
                <a:spcPts val="4209"/>
              </a:lnSpc>
            </a:pP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Tumor Lesions (Irreversible Trapping):</a:t>
            </a:r>
          </a:p>
          <a:p>
            <a:pPr algn="l" marL="649229" indent="-324614" lvl="1">
              <a:lnSpc>
                <a:spcPts val="4209"/>
              </a:lnSpc>
              <a:buFont typeface="Arial"/>
              <a:buChar char="•"/>
            </a:pP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High GLUT-1/3 expression 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nd h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x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o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kina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e activ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it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y trap [¹⁸F]FDG 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ntrac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llularly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ea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r</a:t>
            </a: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ly on;</a:t>
            </a:r>
          </a:p>
          <a:p>
            <a:pPr algn="l" marL="649229" indent="-324614" lvl="1">
              <a:lnSpc>
                <a:spcPts val="4209"/>
              </a:lnSpc>
              <a:buFont typeface="Arial"/>
              <a:buChar char="•"/>
            </a:pPr>
            <a:r>
              <a:rPr lang="en-US" sz="3007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Result – lesion SUV remains largely unaffected.</a:t>
            </a:r>
          </a:p>
          <a:p>
            <a:pPr algn="l">
              <a:lnSpc>
                <a:spcPts val="4209"/>
              </a:lnSpc>
            </a:pP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7060176" y="6218295"/>
            <a:ext cx="10055497" cy="3149614"/>
          </a:xfrm>
          <a:custGeom>
            <a:avLst/>
            <a:gdLst/>
            <a:ahLst/>
            <a:cxnLst/>
            <a:rect r="r" b="b" t="t" l="l"/>
            <a:pathLst>
              <a:path h="3149614" w="10055497">
                <a:moveTo>
                  <a:pt x="0" y="0"/>
                </a:moveTo>
                <a:lnTo>
                  <a:pt x="10055497" y="0"/>
                </a:lnTo>
                <a:lnTo>
                  <a:pt x="10055497" y="3149615"/>
                </a:lnTo>
                <a:lnTo>
                  <a:pt x="0" y="31496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7499918" y="9638067"/>
            <a:ext cx="547464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b="true" sz="1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09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629458"/>
            <a:ext cx="13596263" cy="855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9"/>
              </a:lnSpc>
            </a:pPr>
            <a:r>
              <a:rPr lang="en-US" sz="6008" b="true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Biophysical Mechanism of </a:t>
            </a:r>
            <a:r>
              <a:rPr lang="en-US" sz="6008" b="true">
                <a:solidFill>
                  <a:srgbClr val="02CD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False-Positive Risk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443504" y="9526635"/>
            <a:ext cx="9288842" cy="246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19"/>
              </a:lnSpc>
              <a:spcBef>
                <a:spcPct val="0"/>
              </a:spcBef>
            </a:pPr>
            <a:r>
              <a:rPr lang="en-US" sz="1442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Table 1. Representative scenario indicating a risk of false positive decision for patients with hypoalbumenia</a:t>
            </a:r>
          </a:p>
        </p:txBody>
      </p:sp>
    </p:spTree>
  </p:cSld>
  <p:clrMapOvr>
    <a:masterClrMapping/>
  </p:clrMapOvr>
  <p:transition spd="slow">
    <p:push dir="l"/>
  </p:transition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749838" y="7527480"/>
            <a:ext cx="47625" cy="1740345"/>
            <a:chOff x="0" y="0"/>
            <a:chExt cx="12543" cy="4583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43" cy="458362"/>
            </a:xfrm>
            <a:custGeom>
              <a:avLst/>
              <a:gdLst/>
              <a:ahLst/>
              <a:cxnLst/>
              <a:rect r="r" b="b" t="t" l="l"/>
              <a:pathLst>
                <a:path h="458362" w="12543">
                  <a:moveTo>
                    <a:pt x="0" y="0"/>
                  </a:moveTo>
                  <a:lnTo>
                    <a:pt x="12543" y="0"/>
                  </a:lnTo>
                  <a:lnTo>
                    <a:pt x="12543" y="458362"/>
                  </a:lnTo>
                  <a:lnTo>
                    <a:pt x="0" y="458362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543" cy="496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259300" y="0"/>
            <a:ext cx="1028700" cy="1028700"/>
            <a:chOff x="0" y="0"/>
            <a:chExt cx="270933" cy="2709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259300" y="9258300"/>
            <a:ext cx="1028700" cy="1028700"/>
            <a:chOff x="0" y="0"/>
            <a:chExt cx="270933" cy="2709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70933" cy="270933"/>
            </a:xfrm>
            <a:custGeom>
              <a:avLst/>
              <a:gdLst/>
              <a:ahLst/>
              <a:cxnLst/>
              <a:rect r="r" b="b" t="t" l="l"/>
              <a:pathLst>
                <a:path h="2709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true">
              <a:gsLst>
                <a:gs pos="0">
                  <a:srgbClr val="45D0FC">
                    <a:alpha val="100000"/>
                  </a:srgbClr>
                </a:gs>
                <a:gs pos="100000">
                  <a:srgbClr val="085DA0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70933" cy="3090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7499918" y="9638067"/>
            <a:ext cx="547464" cy="488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b="true" sz="1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</a:t>
            </a:r>
          </a:p>
          <a:p>
            <a:pPr algn="ctr">
              <a:lnSpc>
                <a:spcPts val="1960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7317740" y="806840"/>
            <a:ext cx="3652520" cy="92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50"/>
              </a:lnSpc>
            </a:pPr>
            <a:r>
              <a:rPr lang="en-US" sz="6500" b="true">
                <a:solidFill>
                  <a:srgbClr val="02CD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Conclusions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28102" y="2246240"/>
            <a:ext cx="14831795" cy="6466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90882" indent="-345441" lvl="1">
              <a:lnSpc>
                <a:spcPts val="4672"/>
              </a:lnSpc>
              <a:buFont typeface="Arial"/>
              <a:buChar char="•"/>
            </a:pP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[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¹⁸F]FDG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reversibly binds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human serum albumin (~40% bound, K</a:t>
            </a:r>
            <a:r>
              <a:rPr lang="en-US" sz="3200" i="true">
                <a:solidFill>
                  <a:srgbClr val="1F202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d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≈43 μM). </a:t>
            </a:r>
          </a:p>
          <a:p>
            <a:pPr algn="l" marL="690882" indent="-345441" lvl="1">
              <a:lnSpc>
                <a:spcPts val="4672"/>
              </a:lnSpc>
              <a:buFont typeface="Arial"/>
              <a:buChar char="•"/>
            </a:pP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Localizes to Sudlow’s site I without alt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er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n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g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p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r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otein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conformation. </a:t>
            </a:r>
          </a:p>
          <a:p>
            <a:pPr algn="l" marL="690882" indent="-345441" lvl="1">
              <a:lnSpc>
                <a:spcPts val="4672"/>
              </a:lnSpc>
              <a:buFont typeface="Arial"/>
              <a:buChar char="•"/>
            </a:pP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Reaches dynamic equilibrium within 30-35 min, acting as a vas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u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l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r b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uff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er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algn="l" marL="690882" indent="-345441" lvl="1">
              <a:lnSpc>
                <a:spcPts val="4672"/>
              </a:lnSpc>
              <a:buFont typeface="Arial"/>
              <a:buChar char="•"/>
            </a:pP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Saturation at ~100 µM explains liver and blo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o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d-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p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oo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l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SUV drops in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hypoalbu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mine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mi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algn="l">
              <a:lnSpc>
                <a:spcPts val="4672"/>
              </a:lnSpc>
            </a:pPr>
          </a:p>
          <a:p>
            <a:pPr algn="l" marL="690882" indent="-345441" lvl="1">
              <a:lnSpc>
                <a:spcPts val="4672"/>
              </a:lnSpc>
              <a:buFont typeface="Arial"/>
              <a:buChar char="•"/>
            </a:pP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P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at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nt albumin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and 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gly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ce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mic p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aram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eters need to be considered when interpreting borderline SUV thresholds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in ca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ctic o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n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colo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g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y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p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t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n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ts. </a:t>
            </a:r>
          </a:p>
          <a:p>
            <a:pPr algn="l" marL="690882" indent="-345441" lvl="1">
              <a:lnSpc>
                <a:spcPts val="4672"/>
              </a:lnSpc>
              <a:spcBef>
                <a:spcPct val="0"/>
              </a:spcBef>
              <a:buFont typeface="Arial"/>
              <a:buChar char="•"/>
            </a:pP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Future wor</a:t>
            </a:r>
            <a:r>
              <a:rPr lang="en-US" sz="3200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k should examine [¹⁸F]FDG-albumin interactions in human plasma and evaluate their contribution to PET variability across diverse clinical settings.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970531" y="9508018"/>
            <a:ext cx="8045959" cy="557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46"/>
              </a:lnSpc>
            </a:pPr>
            <a:r>
              <a:rPr lang="en-US" sz="3860" i="true">
                <a:solidFill>
                  <a:srgbClr val="000000"/>
                </a:solidFill>
                <a:latin typeface="Barlow Condensed Italics"/>
                <a:ea typeface="Barlow Condensed Italics"/>
                <a:cs typeface="Barlow Condensed Italics"/>
                <a:sym typeface="Barlow Condensed Italics"/>
              </a:rPr>
              <a:t>Thank you, and I’ll be glad to hear your questions</a:t>
            </a:r>
          </a:p>
        </p:txBody>
      </p:sp>
    </p:spTree>
  </p:cSld>
  <p:clrMapOvr>
    <a:masterClrMapping/>
  </p:clrMapOvr>
  <p:transition spd="slow">
    <p:push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DAHXugp2Vqk</dc:identifier>
  <dcterms:modified xsi:type="dcterms:W3CDTF">2011-08-01T06:04:30Z</dcterms:modified>
  <cp:revision>1</cp:revision>
  <dc:title>FDG</dc:title>
</cp:coreProperties>
</file>