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6" r:id="rId2"/>
  </p:sldMasterIdLst>
  <p:notesMasterIdLst>
    <p:notesMasterId r:id="rId33"/>
  </p:notesMasterIdLst>
  <p:sldIdLst>
    <p:sldId id="609" r:id="rId3"/>
    <p:sldId id="257" r:id="rId4"/>
    <p:sldId id="462" r:id="rId5"/>
    <p:sldId id="367" r:id="rId6"/>
    <p:sldId id="400" r:id="rId7"/>
    <p:sldId id="610" r:id="rId8"/>
    <p:sldId id="611" r:id="rId9"/>
    <p:sldId id="258" r:id="rId10"/>
    <p:sldId id="582" r:id="rId11"/>
    <p:sldId id="584" r:id="rId12"/>
    <p:sldId id="548" r:id="rId13"/>
    <p:sldId id="269" r:id="rId14"/>
    <p:sldId id="271" r:id="rId15"/>
    <p:sldId id="279" r:id="rId16"/>
    <p:sldId id="280" r:id="rId17"/>
    <p:sldId id="281" r:id="rId18"/>
    <p:sldId id="282" r:id="rId19"/>
    <p:sldId id="286" r:id="rId20"/>
    <p:sldId id="273" r:id="rId21"/>
    <p:sldId id="579" r:id="rId22"/>
    <p:sldId id="275" r:id="rId23"/>
    <p:sldId id="288" r:id="rId24"/>
    <p:sldId id="602" r:id="rId25"/>
    <p:sldId id="585" r:id="rId26"/>
    <p:sldId id="289" r:id="rId27"/>
    <p:sldId id="598" r:id="rId28"/>
    <p:sldId id="589" r:id="rId29"/>
    <p:sldId id="403" r:id="rId30"/>
    <p:sldId id="571" r:id="rId31"/>
    <p:sldId id="586" r:id="rId32"/>
  </p:sldIdLst>
  <p:sldSz cx="9906000" cy="6858000" type="A4"/>
  <p:notesSz cx="9144000" cy="6858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B8"/>
    <a:srgbClr val="4F872D"/>
    <a:srgbClr val="CC7A25"/>
    <a:srgbClr val="CF3B1F"/>
    <a:srgbClr val="435423"/>
    <a:srgbClr val="599832"/>
    <a:srgbClr val="FFFFFF"/>
    <a:srgbClr val="F40024"/>
    <a:srgbClr val="EA4A30"/>
    <a:srgbClr val="DE0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CC"/>
          </a:solidFill>
        </a:fill>
      </a:tcStyle>
    </a:band2H>
    <a:firstCol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CC"/>
          </a:solidFill>
        </a:fill>
      </a:tcStyle>
    </a:lastRow>
    <a:fir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CC"/>
        </a:fontRef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432"/>
    <p:restoredTop sz="95915"/>
  </p:normalViewPr>
  <p:slideViewPr>
    <p:cSldViewPr snapToGrid="0">
      <p:cViewPr varScale="1">
        <p:scale>
          <a:sx n="22" d="100"/>
          <a:sy n="22" d="100"/>
        </p:scale>
        <p:origin x="208" y="23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29" d="100"/>
          <a:sy n="129" d="100"/>
        </p:scale>
        <p:origin x="11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body" sz="quarter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Late-arriving neutrons account for only a small fraction of the neutrons produced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4625" y="514350"/>
            <a:ext cx="371475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190251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8929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0" algn="ctr">
              <a:buSzTx/>
              <a:buNone/>
            </a:lvl2pPr>
            <a:lvl3pPr marL="0" indent="0" algn="ctr">
              <a:buSzTx/>
              <a:buNone/>
            </a:lvl3pPr>
            <a:lvl4pPr marL="0" indent="0" algn="ctr">
              <a:buSzTx/>
              <a:buNone/>
            </a:lvl4pPr>
            <a:lvl5pPr marL="0" indent="0" algn="ctr"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95300" y="1600200"/>
            <a:ext cx="437515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5D32ACF-CA2E-3895-CC62-F291E31A4D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B785E31-0E2F-0F39-C858-C6E0FF3114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C34287-A8CA-FD31-DE0A-45CA74A7A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00364" y="6245225"/>
            <a:ext cx="310337" cy="307773"/>
          </a:xfrm>
          <a:ln/>
        </p:spPr>
        <p:txBody>
          <a:bodyPr/>
          <a:lstStyle>
            <a:lvl1pPr>
              <a:defRPr/>
            </a:lvl1pPr>
          </a:lstStyle>
          <a:p>
            <a:fld id="{4A87A702-DD04-D14D-87E2-855B75CA5D02}" type="slidenum">
              <a:rPr lang="ru-RU" altLang="en-DE"/>
              <a:pPr/>
              <a:t>‹#›</a:t>
            </a:fld>
            <a:endParaRPr lang="ru-RU" altLang="en-DE"/>
          </a:p>
        </p:txBody>
      </p:sp>
    </p:spTree>
    <p:extLst>
      <p:ext uri="{BB962C8B-B14F-4D97-AF65-F5344CB8AC3E}">
        <p14:creationId xmlns:p14="http://schemas.microsoft.com/office/powerpoint/2010/main" val="102753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5494B7-8460-1CA7-55FA-2509B1CF2C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391B37-B0AB-2F46-298A-EADDDAFAD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0B0127-B8D1-EA16-19B0-4DF439B9AB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00364" y="6245225"/>
            <a:ext cx="310337" cy="307773"/>
          </a:xfrm>
          <a:ln/>
        </p:spPr>
        <p:txBody>
          <a:bodyPr/>
          <a:lstStyle>
            <a:lvl1pPr>
              <a:defRPr/>
            </a:lvl1pPr>
          </a:lstStyle>
          <a:p>
            <a:fld id="{165CAA5A-6FE4-0B45-91D4-6080E358D13A}" type="slidenum">
              <a:rPr lang="ru-RU" altLang="en-DE"/>
              <a:pPr/>
              <a:t>‹#›</a:t>
            </a:fld>
            <a:endParaRPr lang="ru-RU" altLang="en-DE"/>
          </a:p>
        </p:txBody>
      </p:sp>
    </p:spTree>
    <p:extLst>
      <p:ext uri="{BB962C8B-B14F-4D97-AF65-F5344CB8AC3E}">
        <p14:creationId xmlns:p14="http://schemas.microsoft.com/office/powerpoint/2010/main" val="107003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505B3-34B6-8E64-5BE5-332BF8C6C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467CF-8B75-4543-9146-2B2DDF5BE603}" type="datetime1">
              <a:rPr lang="ru-RU" altLang="en-US"/>
              <a:pPr>
                <a:defRPr/>
              </a:pPr>
              <a:t>14.10.2026</a:t>
            </a:fld>
            <a:endParaRPr lang="ru-R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71A7D-937F-07C1-85F2-4E393251A9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841D42-5449-A95A-D6EC-F7D91D0B35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BB549-F47B-FC45-B29E-7484313FEA0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9726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742950" y="2130425"/>
            <a:ext cx="8420100" cy="14700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95285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9057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485854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981139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50974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82505" y="4406902"/>
            <a:ext cx="8420101" cy="1362076"/>
          </a:xfrm>
          <a:prstGeom prst="rect">
            <a:avLst/>
          </a:prstGeo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82505" y="2906713"/>
            <a:ext cx="84201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33"/>
              </a:spcBef>
              <a:buSzTx/>
              <a:buFontTx/>
              <a:buNone/>
              <a:defRPr sz="2167">
                <a:solidFill>
                  <a:srgbClr val="888888"/>
                </a:solidFill>
              </a:defRPr>
            </a:lvl1pPr>
            <a:lvl2pPr marL="0" indent="495285">
              <a:spcBef>
                <a:spcPts val="433"/>
              </a:spcBef>
              <a:buSzTx/>
              <a:buFontTx/>
              <a:buNone/>
              <a:defRPr sz="2167">
                <a:solidFill>
                  <a:srgbClr val="888888"/>
                </a:solidFill>
              </a:defRPr>
            </a:lvl2pPr>
            <a:lvl3pPr marL="0" indent="990570">
              <a:spcBef>
                <a:spcPts val="433"/>
              </a:spcBef>
              <a:buSzTx/>
              <a:buFontTx/>
              <a:buNone/>
              <a:defRPr sz="2167">
                <a:solidFill>
                  <a:srgbClr val="888888"/>
                </a:solidFill>
              </a:defRPr>
            </a:lvl3pPr>
            <a:lvl4pPr marL="0" indent="1485854">
              <a:spcBef>
                <a:spcPts val="433"/>
              </a:spcBef>
              <a:buSzTx/>
              <a:buFontTx/>
              <a:buNone/>
              <a:defRPr sz="2167">
                <a:solidFill>
                  <a:srgbClr val="888888"/>
                </a:solidFill>
              </a:defRPr>
            </a:lvl4pPr>
            <a:lvl5pPr marL="0" indent="1981139">
              <a:spcBef>
                <a:spcPts val="433"/>
              </a:spcBef>
              <a:buSzTx/>
              <a:buFontTx/>
              <a:buNone/>
              <a:defRPr sz="2167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607875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4"/>
          </a:xfrm>
          <a:prstGeom prst="rect">
            <a:avLst/>
          </a:prstGeom>
        </p:spPr>
        <p:txBody>
          <a:bodyPr/>
          <a:lstStyle>
            <a:lvl1pPr>
              <a:spcBef>
                <a:spcPts val="650"/>
              </a:spcBef>
              <a:defRPr sz="3033"/>
            </a:lvl1pPr>
            <a:lvl2pPr marL="856430" indent="-361145">
              <a:spcBef>
                <a:spcPts val="650"/>
              </a:spcBef>
              <a:defRPr sz="3033"/>
            </a:lvl2pPr>
            <a:lvl3pPr marL="1337268" indent="-346698">
              <a:spcBef>
                <a:spcPts val="650"/>
              </a:spcBef>
              <a:defRPr sz="3033"/>
            </a:lvl3pPr>
            <a:lvl4pPr marL="1871076" indent="-385221">
              <a:spcBef>
                <a:spcPts val="650"/>
              </a:spcBef>
              <a:defRPr sz="3033"/>
            </a:lvl4pPr>
            <a:lvl5pPr marL="2366361" indent="-385221">
              <a:spcBef>
                <a:spcPts val="650"/>
              </a:spcBef>
              <a:defRPr sz="3033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273625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95300" y="1535113"/>
            <a:ext cx="4376870" cy="6397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42"/>
              </a:spcBef>
              <a:buSzTx/>
              <a:buFontTx/>
              <a:buNone/>
              <a:defRPr sz="2600" b="1"/>
            </a:lvl1pPr>
            <a:lvl2pPr marL="0" indent="495285">
              <a:spcBef>
                <a:spcPts val="542"/>
              </a:spcBef>
              <a:buSzTx/>
              <a:buFontTx/>
              <a:buNone/>
              <a:defRPr sz="2600" b="1"/>
            </a:lvl2pPr>
            <a:lvl3pPr marL="0" indent="990570">
              <a:spcBef>
                <a:spcPts val="542"/>
              </a:spcBef>
              <a:buSzTx/>
              <a:buFontTx/>
              <a:buNone/>
              <a:defRPr sz="2600" b="1"/>
            </a:lvl3pPr>
            <a:lvl4pPr marL="0" indent="1485854">
              <a:spcBef>
                <a:spcPts val="542"/>
              </a:spcBef>
              <a:buSzTx/>
              <a:buFontTx/>
              <a:buNone/>
              <a:defRPr sz="2600" b="1"/>
            </a:lvl4pPr>
            <a:lvl5pPr marL="0" indent="1981139">
              <a:spcBef>
                <a:spcPts val="542"/>
              </a:spcBef>
              <a:buSzTx/>
              <a:buFontTx/>
              <a:buNone/>
              <a:defRPr sz="26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5032111" y="1535113"/>
            <a:ext cx="4378591" cy="6397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42"/>
              </a:spcBef>
              <a:buSzTx/>
              <a:buFontTx/>
              <a:buNone/>
              <a:defRPr sz="2400" b="1"/>
            </a:lvl1pPr>
          </a:lstStyle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995539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067208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95301" y="273049"/>
            <a:ext cx="3259007" cy="1162052"/>
          </a:xfrm>
          <a:prstGeom prst="rect">
            <a:avLst/>
          </a:prstGeom>
        </p:spPr>
        <p:txBody>
          <a:bodyPr anchor="b"/>
          <a:lstStyle>
            <a:lvl1pPr algn="l">
              <a:defRPr sz="2167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872971" y="273051"/>
            <a:ext cx="5537729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half" idx="21"/>
          </p:nvPr>
        </p:nvSpPr>
        <p:spPr>
          <a:xfrm>
            <a:off x="495301" y="1435102"/>
            <a:ext cx="3259008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25"/>
              </a:spcBef>
              <a:buSzTx/>
              <a:buFont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20090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941646" y="4800600"/>
            <a:ext cx="5943601" cy="566739"/>
          </a:xfrm>
          <a:prstGeom prst="rect">
            <a:avLst/>
          </a:prstGeom>
        </p:spPr>
        <p:txBody>
          <a:bodyPr anchor="b"/>
          <a:lstStyle>
            <a:lvl1pPr algn="l">
              <a:defRPr sz="2167" b="1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1941646" y="612775"/>
            <a:ext cx="5943601" cy="41148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41646" y="5367337"/>
            <a:ext cx="5943601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25"/>
              </a:spcBef>
              <a:buSzTx/>
              <a:buFontTx/>
              <a:buNone/>
              <a:defRPr sz="1517"/>
            </a:lvl1pPr>
            <a:lvl2pPr marL="0" indent="495285">
              <a:spcBef>
                <a:spcPts val="325"/>
              </a:spcBef>
              <a:buSzTx/>
              <a:buFontTx/>
              <a:buNone/>
              <a:defRPr sz="1517"/>
            </a:lvl2pPr>
            <a:lvl3pPr marL="0" indent="990570">
              <a:spcBef>
                <a:spcPts val="325"/>
              </a:spcBef>
              <a:buSzTx/>
              <a:buFontTx/>
              <a:buNone/>
              <a:defRPr sz="1517"/>
            </a:lvl3pPr>
            <a:lvl4pPr marL="0" indent="1485854">
              <a:spcBef>
                <a:spcPts val="325"/>
              </a:spcBef>
              <a:buSzTx/>
              <a:buFontTx/>
              <a:buNone/>
              <a:defRPr sz="1517"/>
            </a:lvl4pPr>
            <a:lvl5pPr marL="0" indent="1981139">
              <a:spcBef>
                <a:spcPts val="325"/>
              </a:spcBef>
              <a:buSzTx/>
              <a:buFontTx/>
              <a:buNone/>
              <a:defRPr sz="1517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227606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1" cy="1143001"/>
          </a:xfrm>
          <a:prstGeom prst="rect">
            <a:avLst/>
          </a:prstGeom>
        </p:spPr>
        <p:txBody>
          <a:bodyPr/>
          <a:lstStyle>
            <a:lvl1pPr>
              <a:defRPr sz="4550"/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1" cy="4525964"/>
          </a:xfrm>
          <a:prstGeom prst="rect">
            <a:avLst/>
          </a:prstGeom>
        </p:spPr>
        <p:txBody>
          <a:bodyPr/>
          <a:lstStyle>
            <a:lvl1pPr marL="348246" indent="-348246">
              <a:defRPr sz="3250"/>
            </a:lvl1pPr>
            <a:lvl2pPr marL="826948" indent="-331663">
              <a:defRPr sz="3250"/>
            </a:lvl2pPr>
            <a:lvl3pPr marL="1300122" indent="-309553">
              <a:defRPr sz="3250"/>
            </a:lvl3pPr>
            <a:lvl4pPr marL="1857318" indent="-371464">
              <a:defRPr sz="3250"/>
            </a:lvl4pPr>
            <a:lvl5pPr marL="2352603" indent="-371464">
              <a:defRPr sz="3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13185" y="6392719"/>
            <a:ext cx="297515" cy="2923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989650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1609725" y="274638"/>
            <a:ext cx="6686550" cy="1143001"/>
          </a:xfrm>
          <a:prstGeom prst="rect">
            <a:avLst/>
          </a:prstGeom>
        </p:spPr>
        <p:txBody>
          <a:bodyPr lIns="34289" tIns="34289" rIns="34289" bIns="34289"/>
          <a:lstStyle>
            <a:lvl1pPr defTabSz="742927">
              <a:defRPr sz="3467"/>
            </a:lvl1pPr>
          </a:lstStyle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1609725" y="1600201"/>
            <a:ext cx="6686550" cy="4525964"/>
          </a:xfrm>
          <a:prstGeom prst="rect">
            <a:avLst/>
          </a:prstGeom>
        </p:spPr>
        <p:txBody>
          <a:bodyPr lIns="34289" tIns="34289" rIns="34289" bIns="34289"/>
          <a:lstStyle>
            <a:lvl1pPr marL="278598" indent="-278598" defTabSz="742927">
              <a:spcBef>
                <a:spcPts val="542"/>
              </a:spcBef>
              <a:defRPr sz="2600"/>
            </a:lvl1pPr>
            <a:lvl2pPr marL="760615" indent="-265331" defTabSz="742927">
              <a:spcBef>
                <a:spcPts val="542"/>
              </a:spcBef>
              <a:defRPr sz="2600"/>
            </a:lvl2pPr>
            <a:lvl3pPr marL="1238212" indent="-247642" defTabSz="742927">
              <a:spcBef>
                <a:spcPts val="542"/>
              </a:spcBef>
              <a:defRPr sz="2600"/>
            </a:lvl3pPr>
            <a:lvl4pPr marL="1783025" indent="-297171" defTabSz="742927">
              <a:spcBef>
                <a:spcPts val="542"/>
              </a:spcBef>
              <a:defRPr sz="2600"/>
            </a:lvl4pPr>
            <a:lvl5pPr marL="2278310" indent="-297171" defTabSz="742927">
              <a:spcBef>
                <a:spcPts val="542"/>
              </a:spcBef>
              <a:defRPr sz="2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074743" y="6429269"/>
            <a:ext cx="221533" cy="219289"/>
          </a:xfrm>
          <a:prstGeom prst="rect">
            <a:avLst/>
          </a:prstGeom>
        </p:spPr>
        <p:txBody>
          <a:bodyPr lIns="34289" tIns="34289" rIns="34289" bIns="34289"/>
          <a:lstStyle>
            <a:lvl1pPr defTabSz="742927">
              <a:defRPr sz="975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55025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5D32ACF-CA2E-3895-CC62-F291E31A4D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B785E31-0E2F-0F39-C858-C6E0FF3114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C34287-A8CA-FD31-DE0A-45CA74A7A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100364" y="6245225"/>
            <a:ext cx="310337" cy="307773"/>
          </a:xfrm>
          <a:ln/>
        </p:spPr>
        <p:txBody>
          <a:bodyPr/>
          <a:lstStyle>
            <a:lvl1pPr>
              <a:defRPr/>
            </a:lvl1pPr>
          </a:lstStyle>
          <a:p>
            <a:fld id="{4A87A702-DD04-D14D-87E2-855B75CA5D02}" type="slidenum">
              <a:rPr lang="ru-RU" altLang="en-DE"/>
              <a:pPr/>
              <a:t>‹#›</a:t>
            </a:fld>
            <a:endParaRPr lang="ru-RU" altLang="en-DE"/>
          </a:p>
        </p:txBody>
      </p:sp>
    </p:spTree>
    <p:extLst>
      <p:ext uri="{BB962C8B-B14F-4D97-AF65-F5344CB8AC3E}">
        <p14:creationId xmlns:p14="http://schemas.microsoft.com/office/powerpoint/2010/main" val="464831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95300" y="274635"/>
            <a:ext cx="8915400" cy="1143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08797" y="6245225"/>
            <a:ext cx="301904" cy="2888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>
              <a:defRPr sz="1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5" r:id="rId5"/>
    <p:sldLayoutId id="2147483656" r:id="rId6"/>
    <p:sldLayoutId id="2147483698" r:id="rId7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13185" y="6392719"/>
            <a:ext cx="297515" cy="29238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3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30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91" r:id="rId4"/>
    <p:sldLayoutId id="2147483692" r:id="rId5"/>
    <p:sldLayoutId id="2147483694" r:id="rId6"/>
    <p:sldLayoutId id="2147483695" r:id="rId7"/>
    <p:sldLayoutId id="2147483696" r:id="rId8"/>
    <p:sldLayoutId id="2147483697" r:id="rId9"/>
    <p:sldLayoutId id="2147483699" r:id="rId10"/>
  </p:sldLayoutIdLst>
  <p:transition spd="med"/>
  <p:txStyles>
    <p:titleStyle>
      <a:lvl1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71464" marR="0" indent="-371464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849059" marR="0" indent="-353774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–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320759" marR="0" indent="-330190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882082" marR="0" indent="-396228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–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377367" marR="0" indent="-396228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»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872652" marR="0" indent="-396228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367936" marR="0" indent="-396228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863220" marR="0" indent="-396227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58505" marR="0" indent="-396227" algn="l" defTabSz="990570" rtl="0" latinLnBrk="0">
        <a:lnSpc>
          <a:spcPct val="100000"/>
        </a:lnSpc>
        <a:spcBef>
          <a:spcPts val="758"/>
        </a:spcBef>
        <a:spcAft>
          <a:spcPts val="0"/>
        </a:spcAft>
        <a:buClrTx/>
        <a:buSzPct val="100000"/>
        <a:buFont typeface="Arial"/>
        <a:buChar char="•"/>
        <a:tabLst/>
        <a:defRPr sz="3467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95285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90570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485854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981139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476424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971709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466993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962278" algn="r" defTabSz="9905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80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3.png"/><Relationship Id="rId7" Type="http://schemas.openxmlformats.org/officeDocument/2006/relationships/image" Target="../media/image45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7.emf"/><Relationship Id="rId5" Type="http://schemas.openxmlformats.org/officeDocument/2006/relationships/image" Target="../media/image44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263388" y="6640512"/>
            <a:ext cx="162861" cy="24621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>
              <a:spcBef>
                <a:spcPts val="200"/>
              </a:spcBef>
              <a:defRPr sz="10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64" name="Multiple scattering effect on radiation of ultra relativistic electrons in matter:…"/>
          <p:cNvSpPr txBox="1"/>
          <p:nvPr/>
        </p:nvSpPr>
        <p:spPr>
          <a:xfrm>
            <a:off x="3936662" y="2329199"/>
            <a:ext cx="5526279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 defTabSz="457200">
              <a:defRPr sz="2800" b="1">
                <a:solidFill>
                  <a:srgbClr val="CC7A2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Advanced concept for a fast breeder reactor based on the phenomenon of nuclear deflagration</a:t>
            </a:r>
            <a:endParaRPr sz="2800" dirty="0">
              <a:solidFill>
                <a:srgbClr val="C00000"/>
              </a:solidFill>
            </a:endParaRPr>
          </a:p>
        </p:txBody>
      </p:sp>
      <p:sp>
        <p:nvSpPr>
          <p:cNvPr id="65" name="French-Ukrainian Workshop 2026…"/>
          <p:cNvSpPr txBox="1"/>
          <p:nvPr/>
        </p:nvSpPr>
        <p:spPr>
          <a:xfrm>
            <a:off x="2324592" y="562161"/>
            <a:ext cx="5258810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defRPr sz="1833">
                <a:solidFill>
                  <a:srgbClr val="0021B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1600" dirty="0"/>
              <a:t>French-Ukrainian Workshop 2026</a:t>
            </a:r>
          </a:p>
          <a:p>
            <a:pPr algn="ctr" defTabSz="457200">
              <a:defRPr sz="1833">
                <a:solidFill>
                  <a:srgbClr val="0021B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1600" dirty="0"/>
              <a:t>“Instrumentation Developments for High Energy Physics”</a:t>
            </a:r>
          </a:p>
          <a:p>
            <a:pPr algn="ctr" defTabSz="457200">
              <a:defRPr sz="1833">
                <a:solidFill>
                  <a:srgbClr val="0021B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1600" dirty="0"/>
              <a:t>dedicated to the blessed memory of Nikolai F. Shul’ga</a:t>
            </a:r>
          </a:p>
          <a:p>
            <a:pPr algn="ctr" defTabSz="457200">
              <a:defRPr sz="800" b="1">
                <a:solidFill>
                  <a:srgbClr val="0021B8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sz="800" dirty="0"/>
          </a:p>
          <a:p>
            <a:pPr algn="ctr" defTabSz="457200">
              <a:defRPr sz="1400" b="1">
                <a:solidFill>
                  <a:srgbClr val="0021B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1200" dirty="0"/>
              <a:t>October 12-14, 2026, </a:t>
            </a:r>
            <a:r>
              <a:rPr sz="1200" dirty="0" err="1"/>
              <a:t>IJCLab</a:t>
            </a:r>
            <a:r>
              <a:rPr sz="1200" dirty="0"/>
              <a:t>, University Paris-Saclay, Orsay</a:t>
            </a:r>
          </a:p>
        </p:txBody>
      </p:sp>
      <p:pic>
        <p:nvPicPr>
          <p:cNvPr id="66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145" y="5424179"/>
            <a:ext cx="689849" cy="854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DFG Logo.png" descr="DF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1" y="6731000"/>
            <a:ext cx="3251661" cy="2151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DFG Logo.png" descr="DF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1" y="6604000"/>
            <a:ext cx="3251661" cy="2151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DFG Logo.png" descr="DF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1" y="6731000"/>
            <a:ext cx="3251661" cy="2151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DFG Logo.png" descr="DF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1" y="6731000"/>
            <a:ext cx="3251661" cy="2151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KIPT_logo_w.jpg" descr="KIPT_logo_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59" y="562161"/>
            <a:ext cx="1108700" cy="981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JCLab_logo.png" descr="IJCLab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802" y="5434807"/>
            <a:ext cx="1199382" cy="832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LIA logo.jpg" descr="LIA log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8731" y="562161"/>
            <a:ext cx="1080184" cy="88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Karazin KNU logo.jpg" descr="Karazin KNU lo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314" y="5424178"/>
            <a:ext cx="832904" cy="832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University Paris-Saclay logo.jpg" descr="University Paris-Saclay lo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8731" y="1444798"/>
            <a:ext cx="1080184" cy="427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Erasmus+ logo!.jpg" descr="Erasmus+ logo!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5769" y="5434808"/>
            <a:ext cx="832903" cy="832903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ergii FOMIN…"/>
          <p:cNvSpPr txBox="1"/>
          <p:nvPr/>
        </p:nvSpPr>
        <p:spPr>
          <a:xfrm>
            <a:off x="3709524" y="4123968"/>
            <a:ext cx="5815477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accent2"/>
                </a:solidFill>
              </a:defRPr>
            </a:pPr>
            <a:r>
              <a:rPr sz="1200" b="1" dirty="0"/>
              <a:t>Sergii FOMIN</a:t>
            </a:r>
            <a:r>
              <a:rPr sz="1200" dirty="0"/>
              <a:t>  </a:t>
            </a:r>
          </a:p>
          <a:p>
            <a:pPr algn="ctr" defTabSz="457200">
              <a:defRPr sz="1200">
                <a:solidFill>
                  <a:schemeClr val="accent2"/>
                </a:solidFill>
              </a:defRPr>
            </a:pPr>
            <a:r>
              <a:rPr sz="1200" i="1" dirty="0"/>
              <a:t>Leading researcher at the </a:t>
            </a:r>
            <a:r>
              <a:rPr sz="1200" i="1" dirty="0" err="1"/>
              <a:t>Akhiezer</a:t>
            </a:r>
            <a:r>
              <a:rPr sz="1200" i="1" dirty="0"/>
              <a:t> Institute for Theoretical Physics </a:t>
            </a:r>
          </a:p>
          <a:p>
            <a:pPr algn="ctr" defTabSz="457200">
              <a:defRPr sz="1200" i="1">
                <a:solidFill>
                  <a:schemeClr val="accent2"/>
                </a:solidFill>
              </a:defRPr>
            </a:pPr>
            <a:r>
              <a:rPr sz="1200" dirty="0"/>
              <a:t>National Science Center "Kharkiv Institute of Physics and Technology"</a:t>
            </a:r>
          </a:p>
          <a:p>
            <a:pPr algn="ctr" defTabSz="457200">
              <a:defRPr sz="1100">
                <a:solidFill>
                  <a:srgbClr val="000099"/>
                </a:solidFill>
              </a:defRPr>
            </a:pPr>
            <a:endParaRPr lang="en-US" sz="1100" dirty="0"/>
          </a:p>
          <a:p>
            <a:pPr algn="ctr" defTabSz="457200">
              <a:defRPr sz="1100">
                <a:solidFill>
                  <a:srgbClr val="000099"/>
                </a:solidFill>
              </a:defRPr>
            </a:pPr>
            <a:r>
              <a:rPr sz="1100" dirty="0"/>
              <a:t>e-mail: </a:t>
            </a:r>
            <a:r>
              <a:rPr sz="1100" dirty="0" err="1"/>
              <a:t>spfomin@gmail.com</a:t>
            </a:r>
            <a:endParaRPr sz="1100" dirty="0"/>
          </a:p>
        </p:txBody>
      </p:sp>
      <p:pic>
        <p:nvPicPr>
          <p:cNvPr id="78" name="image.png" descr="image.png"/>
          <p:cNvPicPr>
            <a:picLocks noChangeAspect="1"/>
          </p:cNvPicPr>
          <p:nvPr/>
        </p:nvPicPr>
        <p:blipFill>
          <a:blip r:embed="rId10"/>
          <a:srcRect t="8728"/>
          <a:stretch>
            <a:fillRect/>
          </a:stretch>
        </p:blipFill>
        <p:spPr>
          <a:xfrm>
            <a:off x="692558" y="2222586"/>
            <a:ext cx="3001264" cy="3639959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15.09.1947 - 23.01.2024"/>
          <p:cNvSpPr txBox="1"/>
          <p:nvPr/>
        </p:nvSpPr>
        <p:spPr>
          <a:xfrm>
            <a:off x="1009062" y="6019866"/>
            <a:ext cx="2328521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/>
            </a:lvl1pPr>
          </a:lstStyle>
          <a:p>
            <a:r>
              <a:t>15.09.1947 - 23.01.2024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221962" y="6381750"/>
            <a:ext cx="203021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69" name="Outlook:"/>
          <p:cNvSpPr txBox="1">
            <a:spLocks noGrp="1"/>
          </p:cNvSpPr>
          <p:nvPr>
            <p:ph type="title" idx="4294967295"/>
          </p:nvPr>
        </p:nvSpPr>
        <p:spPr>
          <a:xfrm>
            <a:off x="812800" y="810515"/>
            <a:ext cx="2652716" cy="7207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>
              <a:defRPr sz="3200" b="1">
                <a:solidFill>
                  <a:srgbClr val="CC3300"/>
                </a:solidFill>
              </a:defRPr>
            </a:pPr>
            <a:r>
              <a:rPr dirty="0"/>
              <a:t>Outlook:</a:t>
            </a:r>
            <a:r>
              <a:rPr sz="4400" b="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0" name="Introduction…"/>
          <p:cNvSpPr txBox="1">
            <a:spLocks noGrp="1"/>
          </p:cNvSpPr>
          <p:nvPr>
            <p:ph type="body" idx="4294967295"/>
          </p:nvPr>
        </p:nvSpPr>
        <p:spPr>
          <a:xfrm>
            <a:off x="812800" y="1921675"/>
            <a:ext cx="8612183" cy="376544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lang="en-US" dirty="0"/>
              <a:t>I</a:t>
            </a:r>
            <a:r>
              <a:rPr dirty="0"/>
              <a:t>ntroduction</a:t>
            </a:r>
          </a:p>
          <a:p>
            <a:pPr>
              <a:lnSpc>
                <a:spcPct val="120000"/>
              </a:lnSpc>
              <a:spcBef>
                <a:spcPts val="500"/>
              </a:spcBef>
              <a:buFontTx/>
              <a:buChar char="•"/>
              <a:defRPr sz="2400">
                <a:solidFill>
                  <a:srgbClr val="0033CC"/>
                </a:solidFill>
              </a:defRPr>
            </a:pPr>
            <a:r>
              <a:rPr dirty="0"/>
              <a:t>Nuclear </a:t>
            </a:r>
            <a:r>
              <a:rPr lang="en-GB" dirty="0"/>
              <a:t>deflagration </a:t>
            </a:r>
            <a:r>
              <a:rPr dirty="0"/>
              <a:t>phenomenon</a:t>
            </a:r>
          </a:p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dirty="0"/>
              <a:t>Mathematical approach &amp; results </a:t>
            </a:r>
            <a:r>
              <a:rPr lang="en-US" dirty="0"/>
              <a:t>of </a:t>
            </a:r>
            <a:r>
              <a:rPr lang="en-GB" dirty="0"/>
              <a:t>calculations </a:t>
            </a:r>
            <a:endParaRPr dirty="0"/>
          </a:p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lang="en-US" dirty="0"/>
              <a:t>Our achievements in the study of the Nuclear Burning Wave</a:t>
            </a:r>
            <a:endParaRPr dirty="0"/>
          </a:p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dirty="0"/>
              <a:t>Stability study </a:t>
            </a:r>
            <a:r>
              <a:rPr lang="en-US" dirty="0"/>
              <a:t>and </a:t>
            </a:r>
            <a:r>
              <a:rPr lang="en-GB" dirty="0"/>
              <a:t>intrinsic safety of FR in NBW mode</a:t>
            </a:r>
            <a:endParaRPr dirty="0"/>
          </a:p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dirty="0"/>
              <a:t>Transient processes </a:t>
            </a:r>
            <a:r>
              <a:rPr lang="en-US" dirty="0"/>
              <a:t>&amp; power control</a:t>
            </a:r>
            <a:r>
              <a:rPr lang="en-GB" dirty="0"/>
              <a:t> of the NBW reactor </a:t>
            </a:r>
            <a:endParaRPr dirty="0"/>
          </a:p>
          <a:p>
            <a:pPr>
              <a:lnSpc>
                <a:spcPct val="120000"/>
              </a:lnSpc>
              <a:spcBef>
                <a:spcPts val="500"/>
              </a:spcBef>
              <a:buChar char="•"/>
              <a:defRPr sz="2400">
                <a:solidFill>
                  <a:srgbClr val="0033CC"/>
                </a:solidFill>
              </a:defRPr>
            </a:pPr>
            <a:r>
              <a:rPr dirty="0"/>
              <a:t>Main features of </a:t>
            </a:r>
            <a:r>
              <a:rPr lang="en-US" dirty="0"/>
              <a:t>the </a:t>
            </a:r>
            <a:r>
              <a:rPr dirty="0"/>
              <a:t>NBW reactor</a:t>
            </a:r>
            <a:r>
              <a:rPr lang="en-US" dirty="0"/>
              <a:t> &amp; u</a:t>
            </a:r>
            <a:r>
              <a:rPr dirty="0"/>
              <a:t>nsolved problems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8FAC0C-8E9D-08C1-254D-20FFAF3F8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6027" y="330380"/>
            <a:ext cx="1314718" cy="115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2782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87A9957-E3B0-FA21-F505-79393028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6477B-471B-3A4A-AF08-0E35F18A2FA1}" type="slidenum">
              <a:rPr lang="ru-RU" altLang="en-DE"/>
              <a:pPr/>
              <a:t>3</a:t>
            </a:fld>
            <a:endParaRPr lang="ru-RU" altLang="en-DE"/>
          </a:p>
        </p:txBody>
      </p:sp>
      <p:pic>
        <p:nvPicPr>
          <p:cNvPr id="106498" name="Picture 2">
            <a:extLst>
              <a:ext uri="{FF2B5EF4-FFF2-40B4-BE49-F238E27FC236}">
                <a16:creationId xmlns:a16="http://schemas.microsoft.com/office/drawing/2014/main" id="{F0C71B6F-9F78-7BB2-D45E-061BB3AD1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90" y="3694305"/>
            <a:ext cx="5619057" cy="309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3">
            <a:extLst>
              <a:ext uri="{FF2B5EF4-FFF2-40B4-BE49-F238E27FC236}">
                <a16:creationId xmlns:a16="http://schemas.microsoft.com/office/drawing/2014/main" id="{7764482E-0BF3-D13B-3E55-EC0F298B7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942" y="3469832"/>
            <a:ext cx="1285130" cy="97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0" name="Rectangle 4">
            <a:extLst>
              <a:ext uri="{FF2B5EF4-FFF2-40B4-BE49-F238E27FC236}">
                <a16:creationId xmlns:a16="http://schemas.microsoft.com/office/drawing/2014/main" id="{62E19405-C3CC-EF83-40A7-0A56B0E62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031" y="766273"/>
            <a:ext cx="6750288" cy="1711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0" hangingPunct="0">
              <a:lnSpc>
                <a:spcPct val="150000"/>
              </a:lnSpc>
            </a:pPr>
            <a:r>
              <a:rPr lang="ru-RU" altLang="en-DE" b="1" dirty="0">
                <a:solidFill>
                  <a:srgbClr val="4F87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en-US" altLang="en-DE" b="1" dirty="0">
                <a:solidFill>
                  <a:srgbClr val="4F87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Gravitational interaction</a:t>
            </a:r>
            <a:r>
              <a:rPr lang="ru-RU" altLang="en-DE" b="1" dirty="0">
                <a:solidFill>
                  <a:srgbClr val="4F87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altLang="en-DE" dirty="0">
                <a:solidFill>
                  <a:srgbClr val="4F87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rgbClr val="4F87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hydroelectric power plant</a:t>
            </a:r>
            <a:endParaRPr lang="ru-RU" altLang="en-DE" b="1" dirty="0">
              <a:solidFill>
                <a:srgbClr val="4F87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0" hangingPunct="0">
              <a:lnSpc>
                <a:spcPct val="150000"/>
              </a:lnSpc>
            </a:pPr>
            <a:r>
              <a:rPr lang="ru-RU" altLang="en-DE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altLang="en-DE" b="1" dirty="0">
                <a:latin typeface="Calibri" panose="020F0502020204030204" pitchFamily="34" charset="0"/>
                <a:cs typeface="Calibri" panose="020F0502020204030204" pitchFamily="34" charset="0"/>
              </a:rPr>
              <a:t> Electromagnetic interaction</a:t>
            </a:r>
            <a:r>
              <a:rPr lang="ru-RU" altLang="en-DE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burning</a:t>
            </a:r>
            <a:r>
              <a:rPr lang="en-GB" altLang="en-DE" dirty="0">
                <a:latin typeface="Calibri" panose="020F0502020204030204" pitchFamily="34" charset="0"/>
                <a:cs typeface="Calibri" panose="020F0502020204030204" pitchFamily="34" charset="0"/>
              </a:rPr>
              <a:t> of organic fuels (coal, oil, gas)</a:t>
            </a:r>
            <a:endParaRPr lang="en-US" altLang="en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0" hangingPunct="0">
              <a:lnSpc>
                <a:spcPct val="150000"/>
              </a:lnSpc>
            </a:pPr>
            <a:r>
              <a:rPr lang="ru-RU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en-US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 interaction</a:t>
            </a:r>
            <a:r>
              <a:rPr lang="ru-RU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altLang="en-DE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“Nuclear power”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DE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ru-RU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the binding energy </a:t>
            </a:r>
          </a:p>
          <a:p>
            <a:pPr marL="0" indent="0" eaLnBrk="0" hangingPunct="0">
              <a:lnSpc>
                <a:spcPct val="150000"/>
              </a:lnSpc>
            </a:pP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			of the nucleons in the nucleus </a:t>
            </a:r>
            <a:endParaRPr lang="ru-RU" altLang="en-DE" dirty="0">
              <a:solidFill>
                <a:srgbClr val="CC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502" name="Rectangle 6">
            <a:extLst>
              <a:ext uri="{FF2B5EF4-FFF2-40B4-BE49-F238E27FC236}">
                <a16:creationId xmlns:a16="http://schemas.microsoft.com/office/drawing/2014/main" id="{A436E88A-4955-9E18-1147-09D8BD779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78" y="2494262"/>
            <a:ext cx="5935712" cy="73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Fission of 1 atomic nuclear of Uranium</a:t>
            </a:r>
            <a:r>
              <a:rPr lang="ru-RU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releases ~  </a:t>
            </a:r>
            <a:r>
              <a:rPr lang="ru-RU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</a:t>
            </a:r>
            <a:r>
              <a:rPr lang="en-US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MeV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eaLnBrk="0" hangingPunct="0">
              <a:lnSpc>
                <a:spcPct val="120000"/>
              </a:lnSpc>
            </a:pPr>
            <a:r>
              <a:rPr lang="ru-RU" altLang="en-DE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altLang="en-DE" dirty="0" err="1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altLang="en-DE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altLang="en-DE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altLang="en-DE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altLang="en-DE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 more !!!</a:t>
            </a:r>
            <a:r>
              <a:rPr lang="ru-RU" altLang="en-D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 at</a:t>
            </a:r>
            <a:r>
              <a:rPr lang="ru-RU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oxidation</a:t>
            </a:r>
            <a:r>
              <a:rPr lang="ru-RU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ru-RU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en-DE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carbon atom</a:t>
            </a:r>
            <a:endParaRPr lang="ru-RU" altLang="en-DE" dirty="0">
              <a:effectLst>
                <a:outerShdw blurRad="38100" dist="38100" dir="2700000" algn="tl">
                  <a:srgbClr val="FFFFFF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503" name="Rectangle 7">
            <a:extLst>
              <a:ext uri="{FF2B5EF4-FFF2-40B4-BE49-F238E27FC236}">
                <a16:creationId xmlns:a16="http://schemas.microsoft.com/office/drawing/2014/main" id="{67034FDF-48EB-ABA1-1CC9-A7C85BDEF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9740" y="286173"/>
            <a:ext cx="5068655" cy="433387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altLang="en-DE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kinds  of  “Energy sources”</a:t>
            </a:r>
            <a:endParaRPr lang="ru-RU" altLang="en-DE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504" name="Rectangle 8">
            <a:extLst>
              <a:ext uri="{FF2B5EF4-FFF2-40B4-BE49-F238E27FC236}">
                <a16:creationId xmlns:a16="http://schemas.microsoft.com/office/drawing/2014/main" id="{1EC7ED60-19A1-ACA6-0F25-8D37886BE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78" y="4488934"/>
            <a:ext cx="3484920" cy="40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boil </a:t>
            </a:r>
            <a:r>
              <a:rPr lang="ru-RU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liter of water ~ </a:t>
            </a:r>
            <a:r>
              <a:rPr lang="ru-RU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b="1" dirty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 kWh</a:t>
            </a:r>
            <a:endParaRPr lang="ru-RU" altLang="en-DE" b="1" dirty="0">
              <a:solidFill>
                <a:srgbClr val="CC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505" name="Text Box 9">
            <a:extLst>
              <a:ext uri="{FF2B5EF4-FFF2-40B4-BE49-F238E27FC236}">
                <a16:creationId xmlns:a16="http://schemas.microsoft.com/office/drawing/2014/main" id="{1BAA7A85-0F76-3FBB-06BE-65C3DD4F7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99" y="4873030"/>
            <a:ext cx="3744416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drop</a:t>
            </a:r>
            <a:r>
              <a:rPr lang="ru-RU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ru-RU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ar-SA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٠</a:t>
            </a: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ru-RU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water</a:t>
            </a:r>
            <a:endParaRPr lang="ru-RU" altLang="en-DE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to burn 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of gasoline </a:t>
            </a:r>
            <a:endParaRPr lang="ru-RU" altLang="en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ru-RU" altLang="en-DE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to split </a:t>
            </a:r>
            <a:r>
              <a:rPr lang="ru-RU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ru-RU" altLang="en-DE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 </a:t>
            </a:r>
            <a:r>
              <a:rPr lang="en-US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nuclei</a:t>
            </a:r>
            <a:r>
              <a:rPr lang="ru-RU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 </a:t>
            </a:r>
            <a:r>
              <a:rPr lang="ru-RU" altLang="en-DE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235</a:t>
            </a:r>
            <a:r>
              <a:rPr lang="en-US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ru-RU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altLang="en-D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cm</a:t>
            </a:r>
            <a:r>
              <a:rPr lang="en-US" altLang="en-DE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altLang="en-DE" dirty="0">
                <a:latin typeface="Calibri" panose="020F0502020204030204" pitchFamily="34" charset="0"/>
                <a:cs typeface="Calibri" panose="020F0502020204030204" pitchFamily="34" charset="0"/>
              </a:rPr>
              <a:t>contains </a:t>
            </a:r>
            <a:r>
              <a:rPr lang="ru-RU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altLang="en-DE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ru-RU" altLang="en-DE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ru-RU" altLang="en-DE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235</a:t>
            </a:r>
            <a:r>
              <a:rPr lang="en-US" altLang="en-D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ru-RU" altLang="en-DE" baseline="30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atoms that allows</a:t>
            </a:r>
            <a:r>
              <a:rPr lang="ru-RU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boil </a:t>
            </a:r>
            <a:r>
              <a:rPr lang="en-US" altLang="en-D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million liters of water</a:t>
            </a:r>
            <a:endParaRPr lang="ru-RU" altLang="en-D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E051BF2-2C02-D634-C3E4-D47086C97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484" y="277062"/>
            <a:ext cx="2396592" cy="158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16851A-0C63-361F-C401-8D4DFCA57996}"/>
                  </a:ext>
                </a:extLst>
              </p:cNvPr>
              <p:cNvSpPr txBox="1"/>
              <p:nvPr/>
            </p:nvSpPr>
            <p:spPr>
              <a:xfrm>
                <a:off x="5589211" y="884672"/>
                <a:ext cx="1078368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Helvetica"/>
                        </a:rPr>
                        <m:t>𝐸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Helvetica"/>
                        </a:rPr>
                        <m:t>=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Helvetica"/>
                        </a:rPr>
                        <m:t>𝑚𝑔h</m:t>
                      </m:r>
                    </m:oMath>
                  </m:oMathPara>
                </a14:m>
                <a:endParaRPr kumimoji="0" lang="en-D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16851A-0C63-361F-C401-8D4DFCA57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211" y="884672"/>
                <a:ext cx="1078368" cy="369328"/>
              </a:xfrm>
              <a:prstGeom prst="rect">
                <a:avLst/>
              </a:prstGeom>
              <a:blipFill>
                <a:blip r:embed="rId5"/>
                <a:stretch>
                  <a:fillRect r="-2326" b="-1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A1A0DC0-6D11-497E-18FC-E16B5F020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644" y="2100425"/>
            <a:ext cx="1934144" cy="144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2">
            <a:extLst>
              <a:ext uri="{FF2B5EF4-FFF2-40B4-BE49-F238E27FC236}">
                <a16:creationId xmlns:a16="http://schemas.microsoft.com/office/drawing/2014/main" id="{A8ED6D0E-DC1E-711B-3CDF-73EDB7C4D31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8408" y="1463508"/>
            <a:ext cx="5890680" cy="451507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027" name="Text Box 3">
            <a:extLst>
              <a:ext uri="{FF2B5EF4-FFF2-40B4-BE49-F238E27FC236}">
                <a16:creationId xmlns:a16="http://schemas.microsoft.com/office/drawing/2014/main" id="{83498964-74A6-B2FE-CCB5-C0A0C1942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231298"/>
            <a:ext cx="9283700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DE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Key parameters of a </a:t>
            </a:r>
            <a:r>
              <a:rPr lang="en-US" altLang="en-DE" sz="2400" b="1" dirty="0">
                <a:solidFill>
                  <a:srgbClr val="CC3300"/>
                </a:solidFill>
                <a:latin typeface="Tahoma" panose="020B0604030504040204" pitchFamily="34" charset="0"/>
              </a:rPr>
              <a:t>chain</a:t>
            </a:r>
            <a:r>
              <a:rPr lang="ru-RU" altLang="en-DE" sz="2400" b="1" dirty="0">
                <a:solidFill>
                  <a:srgbClr val="CC3300"/>
                </a:solidFill>
                <a:latin typeface="Tahoma" panose="020B0604030504040204" pitchFamily="34" charset="0"/>
              </a:rPr>
              <a:t> </a:t>
            </a:r>
            <a:r>
              <a:rPr lang="en-US" altLang="en-DE" sz="2400" b="1" dirty="0">
                <a:solidFill>
                  <a:srgbClr val="CC3300"/>
                </a:solidFill>
                <a:latin typeface="Tahoma" panose="020B0604030504040204" pitchFamily="34" charset="0"/>
              </a:rPr>
              <a:t>nuclear reaction</a:t>
            </a:r>
            <a:r>
              <a:rPr lang="en-US" altLang="en-DE" sz="2400" b="1" dirty="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endParaRPr lang="en-US" altLang="en-DE" sz="2400" b="1" dirty="0">
              <a:solidFill>
                <a:srgbClr val="DE001F"/>
              </a:solidFill>
              <a:latin typeface="Tahoma" panose="020B060403050404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altLang="en-DE" sz="2000" dirty="0">
                <a:solidFill>
                  <a:schemeClr val="accent2"/>
                </a:solidFill>
                <a:latin typeface="Tahoma" panose="020B0604030504040204" pitchFamily="34" charset="0"/>
              </a:rPr>
              <a:t>1939</a:t>
            </a:r>
            <a:r>
              <a:rPr lang="en-US" altLang="en-DE" sz="2000" dirty="0">
                <a:solidFill>
                  <a:schemeClr val="accent2"/>
                </a:solidFill>
                <a:latin typeface="Tahoma" panose="020B0604030504040204" pitchFamily="34" charset="0"/>
              </a:rPr>
              <a:t>:</a:t>
            </a:r>
            <a:r>
              <a:rPr lang="ru-RU" altLang="en-DE" sz="2000" dirty="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  <a:r>
              <a:rPr lang="en-US" altLang="en-DE" sz="2000" dirty="0">
                <a:solidFill>
                  <a:schemeClr val="accent2"/>
                </a:solidFill>
                <a:latin typeface="Tahoma" panose="020B0604030504040204" pitchFamily="34" charset="0"/>
              </a:rPr>
              <a:t>Leo </a:t>
            </a:r>
            <a:r>
              <a:rPr lang="it-IT" altLang="en-DE" sz="2000" dirty="0" err="1">
                <a:solidFill>
                  <a:schemeClr val="accent2"/>
                </a:solidFill>
                <a:latin typeface="Tahoma" panose="020B0604030504040204" pitchFamily="34" charset="0"/>
              </a:rPr>
              <a:t>Szilárd</a:t>
            </a:r>
            <a:r>
              <a:rPr lang="it-IT" altLang="en-DE" sz="2000" dirty="0">
                <a:solidFill>
                  <a:schemeClr val="accent2"/>
                </a:solidFill>
                <a:latin typeface="Tahoma" panose="020B0604030504040204" pitchFamily="34" charset="0"/>
              </a:rPr>
              <a:t> and Enrico Fermi</a:t>
            </a:r>
            <a:endParaRPr lang="ru-RU" altLang="en-DE" sz="2000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257028" name="Text Box 4">
            <a:extLst>
              <a:ext uri="{FF2B5EF4-FFF2-40B4-BE49-F238E27FC236}">
                <a16:creationId xmlns:a16="http://schemas.microsoft.com/office/drawing/2014/main" id="{C57D2E7E-9A24-02DD-92B1-9F46B0D68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088" y="1164163"/>
            <a:ext cx="3236912" cy="290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n-DE" b="1" dirty="0">
                <a:solidFill>
                  <a:srgbClr val="4F872D"/>
                </a:solidFill>
                <a:latin typeface="Tahoma" panose="020B0604030504040204" pitchFamily="34" charset="0"/>
              </a:rPr>
              <a:t>Delayed neutrons</a:t>
            </a:r>
          </a:p>
          <a:p>
            <a:pPr marL="285750" indent="-285750" algn="ctr">
              <a:lnSpc>
                <a:spcPct val="130000"/>
              </a:lnSpc>
              <a:buFont typeface="Symbol" pitchFamily="2" charset="2"/>
              <a:buChar char="b"/>
            </a:pPr>
            <a:r>
              <a:rPr lang="en-US" altLang="en-DE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&lt; 1%,  ∆t ~ 1</a:t>
            </a:r>
            <a:r>
              <a:rPr lang="ru-RU" altLang="en-DE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altLang="en-DE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</a:t>
            </a:r>
          </a:p>
          <a:p>
            <a:pPr marL="285750" indent="-285750" algn="ctr">
              <a:lnSpc>
                <a:spcPct val="130000"/>
              </a:lnSpc>
              <a:buFont typeface="Symbol" pitchFamily="2" charset="2"/>
              <a:buChar char="b"/>
            </a:pPr>
            <a:r>
              <a:rPr lang="en-US" altLang="en-DE" sz="16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~ 0.6% (</a:t>
            </a:r>
            <a:r>
              <a:rPr lang="en-US" altLang="en-DE" sz="1600" baseline="300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235</a:t>
            </a:r>
            <a:r>
              <a:rPr lang="en-US" altLang="en-DE" sz="16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U)  </a:t>
            </a:r>
          </a:p>
          <a:p>
            <a:pPr marL="285750" indent="-285750" algn="ctr">
              <a:lnSpc>
                <a:spcPct val="130000"/>
              </a:lnSpc>
              <a:buFont typeface="Symbol" pitchFamily="2" charset="2"/>
              <a:buChar char="b"/>
            </a:pPr>
            <a:r>
              <a:rPr lang="en-US" altLang="en-DE" sz="16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~ 0.2% (</a:t>
            </a:r>
            <a:r>
              <a:rPr lang="en-US" altLang="en-DE" sz="1600" baseline="300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239</a:t>
            </a:r>
            <a:r>
              <a:rPr lang="en-US" altLang="en-DE" sz="1600" dirty="0">
                <a:solidFill>
                  <a:srgbClr val="4F872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Pu)</a:t>
            </a:r>
            <a:endParaRPr lang="en-US" altLang="en-DE" sz="1600" dirty="0">
              <a:solidFill>
                <a:srgbClr val="4F872D"/>
              </a:solidFill>
              <a:latin typeface="Symbol" pitchFamily="2" charset="2"/>
              <a:cs typeface="Tahoma" panose="020B0604030504040204" pitchFamily="34" charset="0"/>
            </a:endParaRPr>
          </a:p>
          <a:p>
            <a:pPr algn="ctr">
              <a:lnSpc>
                <a:spcPct val="130000"/>
              </a:lnSpc>
            </a:pPr>
            <a:endParaRPr lang="en-US" altLang="en-DE" sz="800" b="1" dirty="0">
              <a:solidFill>
                <a:srgbClr val="4F872D"/>
              </a:solidFill>
              <a:latin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DE" sz="1800" b="1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Tahoma" panose="020B0604030504040204" pitchFamily="34" charset="0"/>
                <a:sym typeface="Helvetica"/>
              </a:rPr>
              <a:t>Neutron multiplication factor  </a:t>
            </a:r>
            <a:r>
              <a:rPr kumimoji="0" lang="en-US" altLang="en-DE" sz="1800" b="0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Tahoma" panose="020B0604030504040204" pitchFamily="34" charset="0"/>
                <a:sym typeface="Helvetica"/>
              </a:rPr>
              <a:t> </a:t>
            </a:r>
            <a:r>
              <a:rPr kumimoji="0" lang="en-US" altLang="en-DE" sz="2000" b="1" i="1" u="none" strike="noStrike" kern="0" cap="none" spc="0" normalizeH="0" baseline="0" noProof="0" dirty="0" err="1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k</a:t>
            </a:r>
            <a:r>
              <a:rPr kumimoji="0" lang="en-US" altLang="en-DE" sz="2000" b="1" i="1" u="none" strike="noStrike" kern="0" cap="none" spc="0" normalizeH="0" baseline="-25000" noProof="0" dirty="0" err="1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eff</a:t>
            </a:r>
            <a:r>
              <a:rPr kumimoji="0" lang="en-US" altLang="en-DE" sz="2000" b="1" i="0" u="none" strike="noStrike" kern="0" cap="none" spc="0" normalizeH="0" baseline="-2500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  </a:t>
            </a:r>
            <a:r>
              <a:rPr kumimoji="0" lang="en-US" altLang="en-DE" sz="2000" b="1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= 1</a:t>
            </a:r>
            <a:r>
              <a:rPr kumimoji="0" lang="ru-RU" altLang="en-DE" sz="2000" b="1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   </a:t>
            </a:r>
            <a:r>
              <a:rPr kumimoji="0" lang="en-US" altLang="en-DE" sz="2000" b="1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Helvetica"/>
                <a:sym typeface="Helvetica"/>
              </a:rPr>
              <a:t>!!!</a:t>
            </a:r>
            <a:r>
              <a:rPr kumimoji="0" lang="en-US" altLang="en-DE" sz="2000" b="1" i="0" u="none" strike="noStrike" kern="0" cap="none" spc="0" normalizeH="0" baseline="0" noProof="0" dirty="0">
                <a:ln>
                  <a:noFill/>
                </a:ln>
                <a:solidFill>
                  <a:srgbClr val="4F872D"/>
                </a:solidFill>
                <a:effectLst/>
                <a:uLnTx/>
                <a:uFillTx/>
                <a:latin typeface="Tahoma" panose="020B0604030504040204" pitchFamily="34" charset="0"/>
                <a:sym typeface="Helvetica"/>
              </a:rPr>
              <a:t> </a:t>
            </a:r>
            <a:endParaRPr lang="en-US" altLang="en-DE" sz="800" b="1" dirty="0">
              <a:solidFill>
                <a:srgbClr val="4F872D"/>
              </a:solidFill>
              <a:latin typeface="Tahoma" panose="020B0604030504040204" pitchFamily="34" charset="0"/>
            </a:endParaRPr>
          </a:p>
          <a:p>
            <a:pPr algn="ctr">
              <a:lnSpc>
                <a:spcPct val="130000"/>
              </a:lnSpc>
            </a:pPr>
            <a:endParaRPr lang="en-US" altLang="en-DE" sz="800" b="1" dirty="0">
              <a:solidFill>
                <a:srgbClr val="CC3300"/>
              </a:solidFill>
              <a:latin typeface="Tahoma" panose="020B060403050404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en-DE" b="1" dirty="0">
                <a:solidFill>
                  <a:srgbClr val="C00000"/>
                </a:solidFill>
                <a:latin typeface="Tahoma" panose="020B0604030504040204" pitchFamily="34" charset="0"/>
              </a:rPr>
              <a:t>Reactivity</a:t>
            </a:r>
          </a:p>
        </p:txBody>
      </p:sp>
      <p:graphicFrame>
        <p:nvGraphicFramePr>
          <p:cNvPr id="257029" name="Object 5">
            <a:extLst>
              <a:ext uri="{FF2B5EF4-FFF2-40B4-BE49-F238E27FC236}">
                <a16:creationId xmlns:a16="http://schemas.microsoft.com/office/drawing/2014/main" id="{F2CAB6CA-F5C7-8FAD-15F1-1E8909165E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2632" y="4232896"/>
          <a:ext cx="25241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137100" imgH="10820400" progId="Equation.DSMT4">
                  <p:embed/>
                </p:oleObj>
              </mc:Choice>
              <mc:Fallback>
                <p:oleObj name="Equation" r:id="rId4" imgW="30137100" imgH="10820400" progId="Equation.DSMT4">
                  <p:embed/>
                  <p:pic>
                    <p:nvPicPr>
                      <p:cNvPr id="257029" name="Object 5">
                        <a:extLst>
                          <a:ext uri="{FF2B5EF4-FFF2-40B4-BE49-F238E27FC236}">
                            <a16:creationId xmlns:a16="http://schemas.microsoft.com/office/drawing/2014/main" id="{F2CAB6CA-F5C7-8FAD-15F1-1E8909165E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2632" y="4232896"/>
                        <a:ext cx="2524125" cy="90646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272B0C-F44E-F0C0-3EEE-60DFEE967D86}"/>
              </a:ext>
            </a:extLst>
          </p:cNvPr>
          <p:cNvSpPr txBox="1"/>
          <p:nvPr/>
        </p:nvSpPr>
        <p:spPr>
          <a:xfrm>
            <a:off x="389947" y="1212507"/>
            <a:ext cx="2357113" cy="122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DE" b="1" dirty="0">
                <a:solidFill>
                  <a:srgbClr val="008000"/>
                </a:solidFill>
                <a:latin typeface="Tahoma" panose="020B0604030504040204" pitchFamily="34" charset="0"/>
              </a:rPr>
              <a:t>Neutron lifetime</a:t>
            </a:r>
            <a:r>
              <a:rPr lang="en-US" altLang="en-DE" dirty="0">
                <a:solidFill>
                  <a:srgbClr val="008000"/>
                </a:solidFill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130000"/>
              </a:lnSpc>
              <a:buFont typeface="Symbol" pitchFamily="2" charset="2"/>
              <a:buChar char="t"/>
            </a:pPr>
            <a:r>
              <a:rPr lang="en-US" altLang="en-DE" sz="2000" dirty="0">
                <a:solidFill>
                  <a:srgbClr val="008000"/>
                </a:solidFill>
                <a:sym typeface="Symbol" pitchFamily="2" charset="2"/>
              </a:rPr>
              <a:t> 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~ 10</a:t>
            </a:r>
            <a:r>
              <a:rPr lang="en-US" altLang="en-DE" baseline="30000" dirty="0">
                <a:solidFill>
                  <a:srgbClr val="008000"/>
                </a:solidFill>
                <a:sym typeface="Symbol" pitchFamily="2" charset="2"/>
              </a:rPr>
              <a:t>-7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s – fast n</a:t>
            </a:r>
            <a:r>
              <a:rPr lang="ru-RU" altLang="en-DE" dirty="0">
                <a:solidFill>
                  <a:srgbClr val="008000"/>
                </a:solidFill>
                <a:sym typeface="Symbol" pitchFamily="2" charset="2"/>
              </a:rPr>
              <a:t> </a:t>
            </a:r>
            <a:endParaRPr lang="en-US" altLang="en-DE" dirty="0">
              <a:solidFill>
                <a:srgbClr val="008000"/>
              </a:solidFill>
              <a:sym typeface="Symbol" pitchFamily="2" charset="2"/>
            </a:endParaRPr>
          </a:p>
          <a:p>
            <a:pPr>
              <a:lnSpc>
                <a:spcPct val="130000"/>
              </a:lnSpc>
              <a:buFont typeface="Symbol" pitchFamily="2" charset="2"/>
              <a:buChar char="t"/>
            </a:pPr>
            <a:r>
              <a:rPr lang="en-US" altLang="en-DE" sz="2000" dirty="0">
                <a:solidFill>
                  <a:srgbClr val="008000"/>
                </a:solidFill>
                <a:sym typeface="Symbol" pitchFamily="2" charset="2"/>
              </a:rPr>
              <a:t> 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~ 10</a:t>
            </a:r>
            <a:r>
              <a:rPr lang="en-US" altLang="en-DE" baseline="30000" dirty="0">
                <a:solidFill>
                  <a:srgbClr val="008000"/>
                </a:solidFill>
                <a:sym typeface="Symbol" pitchFamily="2" charset="2"/>
              </a:rPr>
              <a:t>-4 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s</a:t>
            </a:r>
            <a:r>
              <a:rPr lang="en-US" altLang="en-DE" sz="2000" dirty="0">
                <a:solidFill>
                  <a:srgbClr val="008000"/>
                </a:solidFill>
                <a:sym typeface="Symbol" pitchFamily="2" charset="2"/>
              </a:rPr>
              <a:t> 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– thermal 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83C4CE-AC19-0975-9E84-224DC8CBA1FE}"/>
              </a:ext>
            </a:extLst>
          </p:cNvPr>
          <p:cNvSpPr txBox="1"/>
          <p:nvPr/>
        </p:nvSpPr>
        <p:spPr>
          <a:xfrm>
            <a:off x="7639343" y="5328138"/>
            <a:ext cx="146129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DE" sz="2400" b="1" i="1" u="none" strike="noStrike" cap="none" spc="0" normalizeH="0" baseline="0" dirty="0">
                <a:ln>
                  <a:noFill/>
                </a:ln>
                <a:solidFill>
                  <a:srgbClr val="F40024"/>
                </a:solidFill>
                <a:effectLst/>
                <a:uFillTx/>
                <a:latin typeface="Symbol" pitchFamily="2" charset="2"/>
                <a:sym typeface="Helvetica"/>
              </a:rPr>
              <a:t>r</a:t>
            </a:r>
            <a:r>
              <a:rPr kumimoji="0" lang="en-DE" sz="1800" b="1" i="0" u="none" strike="noStrike" cap="none" spc="0" normalizeH="0" baseline="0" dirty="0">
                <a:ln>
                  <a:noFill/>
                </a:ln>
                <a:solidFill>
                  <a:srgbClr val="F40024"/>
                </a:solidFill>
                <a:effectLst/>
                <a:uFillTx/>
                <a:latin typeface="Symbol" pitchFamily="2" charset="2"/>
                <a:sym typeface="Helvetica"/>
              </a:rPr>
              <a:t>   &lt;&lt;</a:t>
            </a:r>
            <a:r>
              <a:rPr kumimoji="0" lang="en-D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Helvetica"/>
              </a:rPr>
              <a:t>  </a:t>
            </a:r>
            <a:r>
              <a:rPr kumimoji="0" lang="en-DE" sz="2400" b="1" u="none" strike="noStrike" cap="none" spc="0" normalizeH="0" baseline="0" dirty="0">
                <a:ln>
                  <a:noFill/>
                </a:ln>
                <a:solidFill>
                  <a:srgbClr val="599832"/>
                </a:solidFill>
                <a:effectLst/>
                <a:uFillTx/>
                <a:latin typeface="Symbol" pitchFamily="2" charset="2"/>
                <a:sym typeface="Helvetica"/>
              </a:rPr>
              <a:t>b </a:t>
            </a:r>
            <a:r>
              <a:rPr kumimoji="0" lang="en-DE" sz="2400" b="1" u="none" strike="noStrike" cap="none" spc="0" normalizeH="0" baseline="0" dirty="0">
                <a:ln>
                  <a:noFill/>
                </a:ln>
                <a:solidFill>
                  <a:srgbClr val="F40024"/>
                </a:solidFill>
                <a:effectLst/>
                <a:uFillTx/>
                <a:latin typeface="Symbol" pitchFamily="2" charset="2"/>
                <a:sym typeface="Helvetica"/>
              </a:rPr>
              <a:t>!!!</a:t>
            </a:r>
            <a:endParaRPr kumimoji="0" lang="en-DE" sz="2400" b="1" u="none" strike="noStrike" cap="none" spc="0" normalizeH="0" baseline="0" dirty="0">
              <a:ln>
                <a:noFill/>
              </a:ln>
              <a:solidFill>
                <a:srgbClr val="F40024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0A0FF-7244-C3E5-F5BA-8D81CC72013A}"/>
              </a:ext>
            </a:extLst>
          </p:cNvPr>
          <p:cNvSpPr txBox="1"/>
          <p:nvPr/>
        </p:nvSpPr>
        <p:spPr>
          <a:xfrm>
            <a:off x="5522026" y="5978579"/>
            <a:ext cx="2892668" cy="4450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en-DE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Reactivity margin !</a:t>
            </a:r>
            <a:r>
              <a:rPr lang="ru-RU" altLang="en-DE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!!</a:t>
            </a:r>
            <a:r>
              <a:rPr lang="en-US" altLang="en-DE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CB9824-E65D-9BE5-17DD-BAF0C4AE6E50}"/>
              </a:ext>
            </a:extLst>
          </p:cNvPr>
          <p:cNvSpPr txBox="1"/>
          <p:nvPr/>
        </p:nvSpPr>
        <p:spPr>
          <a:xfrm>
            <a:off x="389947" y="5558969"/>
            <a:ext cx="2193068" cy="8233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en-DE" b="1" dirty="0">
                <a:solidFill>
                  <a:srgbClr val="008000"/>
                </a:solidFill>
                <a:latin typeface="Tahoma" panose="020B0604030504040204" pitchFamily="34" charset="0"/>
              </a:rPr>
              <a:t>Neutron mean free pass  </a:t>
            </a:r>
            <a:r>
              <a:rPr lang="en-US" altLang="en-DE" sz="2000" i="1" dirty="0">
                <a:solidFill>
                  <a:srgbClr val="008000"/>
                </a:solidFill>
                <a:sym typeface="Symbol" pitchFamily="2" charset="2"/>
              </a:rPr>
              <a:t>l 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~ </a:t>
            </a:r>
            <a:r>
              <a:rPr lang="ru-RU" altLang="en-DE" dirty="0">
                <a:solidFill>
                  <a:srgbClr val="008000"/>
                </a:solidFill>
                <a:sym typeface="Symbol" pitchFamily="2" charset="2"/>
              </a:rPr>
              <a:t>3</a:t>
            </a:r>
            <a:r>
              <a:rPr lang="en-US" altLang="en-DE" dirty="0">
                <a:solidFill>
                  <a:srgbClr val="008000"/>
                </a:solidFill>
                <a:sym typeface="Symbol" pitchFamily="2" charset="2"/>
              </a:rPr>
              <a:t> cm</a:t>
            </a:r>
          </a:p>
        </p:txBody>
      </p:sp>
    </p:spTree>
    <p:extLst>
      <p:ext uri="{BB962C8B-B14F-4D97-AF65-F5344CB8AC3E}">
        <p14:creationId xmlns:p14="http://schemas.microsoft.com/office/powerpoint/2010/main" val="209093973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9" name="Picture 5">
            <a:extLst>
              <a:ext uri="{FF2B5EF4-FFF2-40B4-BE49-F238E27FC236}">
                <a16:creationId xmlns:a16="http://schemas.microsoft.com/office/drawing/2014/main" id="{D09D41B2-F471-6383-DF1E-7075A9AB1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48" y="931283"/>
            <a:ext cx="5509768" cy="398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50" name="Picture 6">
            <a:extLst>
              <a:ext uri="{FF2B5EF4-FFF2-40B4-BE49-F238E27FC236}">
                <a16:creationId xmlns:a16="http://schemas.microsoft.com/office/drawing/2014/main" id="{32C86CA3-A3C2-A9F2-664A-87C99749E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48" y="2413392"/>
            <a:ext cx="2465963" cy="24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1" name="Rectangle 7">
            <a:extLst>
              <a:ext uri="{FF2B5EF4-FFF2-40B4-BE49-F238E27FC236}">
                <a16:creationId xmlns:a16="http://schemas.microsoft.com/office/drawing/2014/main" id="{2EBC5DE8-2B78-6EC5-A070-BC20F2FB1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4769199"/>
            <a:ext cx="6969125" cy="173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en-DE" sz="2000" b="1" dirty="0">
                <a:solidFill>
                  <a:srgbClr val="C00000"/>
                </a:solidFill>
              </a:rPr>
              <a:t>Safety !!!   </a:t>
            </a:r>
            <a:r>
              <a:rPr lang="en-US" altLang="en-DE" sz="2000" b="1" dirty="0">
                <a:latin typeface="Arial Narrow" panose="020B0604020202020204" pitchFamily="34" charset="0"/>
              </a:rPr>
              <a:t>(Chernobyl accident  </a:t>
            </a:r>
            <a:r>
              <a:rPr lang="en-US" altLang="en-DE" sz="2400" b="1" dirty="0">
                <a:latin typeface="Symbol" pitchFamily="2" charset="2"/>
              </a:rPr>
              <a:t>-&gt;</a:t>
            </a:r>
            <a:r>
              <a:rPr lang="en-US" altLang="en-DE" sz="2000" b="1" dirty="0">
                <a:latin typeface="Arial Narrow" panose="020B0604020202020204" pitchFamily="34" charset="0"/>
              </a:rPr>
              <a:t>  Radiophobia)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en-DE" sz="2000" b="1" dirty="0">
                <a:solidFill>
                  <a:srgbClr val="000099"/>
                </a:solidFill>
              </a:rPr>
              <a:t>Limited fuel resources </a:t>
            </a:r>
            <a:r>
              <a:rPr lang="en-US" altLang="en-DE" sz="2000" dirty="0">
                <a:solidFill>
                  <a:srgbClr val="000099"/>
                </a:solidFill>
              </a:rPr>
              <a:t> </a:t>
            </a:r>
            <a:r>
              <a:rPr lang="en-US" altLang="en-DE" sz="2000" b="1" dirty="0">
                <a:latin typeface="Arial Narrow" panose="020B0604020202020204" pitchFamily="34" charset="0"/>
              </a:rPr>
              <a:t>(0.7% of U-235 &amp; 99% of U-238)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en-DE" sz="2000" b="1" dirty="0">
                <a:solidFill>
                  <a:srgbClr val="000099"/>
                </a:solidFill>
              </a:rPr>
              <a:t>Ecological problems</a:t>
            </a:r>
            <a:r>
              <a:rPr lang="en-US" altLang="en-DE" sz="2000" dirty="0"/>
              <a:t> </a:t>
            </a:r>
            <a:r>
              <a:rPr lang="en-US" altLang="en-DE" sz="2000" b="1" dirty="0">
                <a:latin typeface="Arial Narrow" panose="020B0604020202020204" pitchFamily="34" charset="0"/>
              </a:rPr>
              <a:t>(nuclear waste utilization – mainly MA)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en-DE" sz="2000" b="1" dirty="0">
                <a:solidFill>
                  <a:srgbClr val="000099"/>
                </a:solidFill>
              </a:rPr>
              <a:t>Nonproliferation of fissile materials </a:t>
            </a:r>
            <a:r>
              <a:rPr lang="en-US" altLang="en-DE" sz="2000" b="1" dirty="0">
                <a:latin typeface="Arial Narrow" panose="020B0604020202020204" pitchFamily="34" charset="0"/>
              </a:rPr>
              <a:t>(nuclear terrorism)</a:t>
            </a:r>
          </a:p>
          <a:p>
            <a:pPr algn="r">
              <a:lnSpc>
                <a:spcPct val="90000"/>
              </a:lnSpc>
            </a:pPr>
            <a:endParaRPr lang="ru-RU" altLang="en-DE" sz="2400" b="1" dirty="0">
              <a:solidFill>
                <a:schemeClr val="folHlink"/>
              </a:solidFill>
              <a:latin typeface="Arial Narrow" panose="020B0604020202020204" pitchFamily="34" charset="0"/>
            </a:endParaRPr>
          </a:p>
        </p:txBody>
      </p:sp>
      <p:sp>
        <p:nvSpPr>
          <p:cNvPr id="108554" name="Rectangle 10">
            <a:extLst>
              <a:ext uri="{FF2B5EF4-FFF2-40B4-BE49-F238E27FC236}">
                <a16:creationId xmlns:a16="http://schemas.microsoft.com/office/drawing/2014/main" id="{3A1B8225-F4EF-8E2C-14BE-4B3F3158E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33" y="225571"/>
            <a:ext cx="4968874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DE" sz="2800" b="1" dirty="0">
                <a:solidFill>
                  <a:srgbClr val="C00000"/>
                </a:solidFill>
              </a:rPr>
              <a:t>Nuclear Power C</a:t>
            </a:r>
            <a:r>
              <a:rPr lang="ru-RU" altLang="en-DE" sz="2800" b="1" dirty="0" err="1">
                <a:solidFill>
                  <a:srgbClr val="C00000"/>
                </a:solidFill>
              </a:rPr>
              <a:t>hallenges</a:t>
            </a:r>
            <a:endParaRPr lang="ru-RU" altLang="en-DE" sz="2800" b="1" dirty="0">
              <a:solidFill>
                <a:srgbClr val="C00000"/>
              </a:solidFill>
            </a:endParaRPr>
          </a:p>
        </p:txBody>
      </p:sp>
      <p:sp>
        <p:nvSpPr>
          <p:cNvPr id="108555" name="Rectangle 11">
            <a:extLst>
              <a:ext uri="{FF2B5EF4-FFF2-40B4-BE49-F238E27FC236}">
                <a16:creationId xmlns:a16="http://schemas.microsoft.com/office/drawing/2014/main" id="{2B16C1C4-AF90-2141-A01D-0F9F18CF7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9995" y="4913201"/>
            <a:ext cx="3201554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DE" sz="1400" b="1" dirty="0">
                <a:solidFill>
                  <a:srgbClr val="CC3300"/>
                </a:solidFill>
              </a:rPr>
              <a:t>Atomic Bomb House, Hiroshima</a:t>
            </a:r>
            <a:endParaRPr lang="ru-RU" altLang="en-DE" sz="1400" b="1" dirty="0">
              <a:solidFill>
                <a:srgbClr val="CC3300"/>
              </a:solidFill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996F0FB1-5654-955D-9FE9-0B604ADEA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933" y="563962"/>
            <a:ext cx="1800225" cy="15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0E06E99F-130B-E782-8C72-59E492597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80" y="2264592"/>
            <a:ext cx="1800225" cy="232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22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F0AA6-790F-F87E-C961-B9383F728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232Th">
            <a:extLst>
              <a:ext uri="{FF2B5EF4-FFF2-40B4-BE49-F238E27FC236}">
                <a16:creationId xmlns:a16="http://schemas.microsoft.com/office/drawing/2014/main" id="{29E82230-5BBF-CB24-A8D7-6DB2DC4A7CB2}"/>
              </a:ext>
            </a:extLst>
          </p:cNvPr>
          <p:cNvSpPr txBox="1"/>
          <p:nvPr/>
        </p:nvSpPr>
        <p:spPr>
          <a:xfrm>
            <a:off x="239392" y="3140075"/>
            <a:ext cx="696970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232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</a:t>
            </a:r>
          </a:p>
        </p:txBody>
      </p:sp>
      <p:sp>
        <p:nvSpPr>
          <p:cNvPr id="283" name="233Th">
            <a:extLst>
              <a:ext uri="{FF2B5EF4-FFF2-40B4-BE49-F238E27FC236}">
                <a16:creationId xmlns:a16="http://schemas.microsoft.com/office/drawing/2014/main" id="{490F17A1-374A-B0A8-BFA7-05E416D4081D}"/>
              </a:ext>
            </a:extLst>
          </p:cNvPr>
          <p:cNvSpPr txBox="1"/>
          <p:nvPr/>
        </p:nvSpPr>
        <p:spPr>
          <a:xfrm>
            <a:off x="1642742" y="3140075"/>
            <a:ext cx="696969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233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</a:t>
            </a:r>
          </a:p>
        </p:txBody>
      </p:sp>
      <p:sp>
        <p:nvSpPr>
          <p:cNvPr id="284" name="233Pa">
            <a:extLst>
              <a:ext uri="{FF2B5EF4-FFF2-40B4-BE49-F238E27FC236}">
                <a16:creationId xmlns:a16="http://schemas.microsoft.com/office/drawing/2014/main" id="{C3015B37-A780-F673-EADA-1EDE6913B690}"/>
              </a:ext>
            </a:extLst>
          </p:cNvPr>
          <p:cNvSpPr txBox="1"/>
          <p:nvPr/>
        </p:nvSpPr>
        <p:spPr>
          <a:xfrm>
            <a:off x="1645917" y="2276475"/>
            <a:ext cx="697342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233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</a:t>
            </a:r>
          </a:p>
        </p:txBody>
      </p:sp>
      <p:sp>
        <p:nvSpPr>
          <p:cNvPr id="285" name="233U">
            <a:extLst>
              <a:ext uri="{FF2B5EF4-FFF2-40B4-BE49-F238E27FC236}">
                <a16:creationId xmlns:a16="http://schemas.microsoft.com/office/drawing/2014/main" id="{45A8639D-76CF-6147-ED6E-0D817CFDFEF3}"/>
              </a:ext>
            </a:extLst>
          </p:cNvPr>
          <p:cNvSpPr txBox="1"/>
          <p:nvPr/>
        </p:nvSpPr>
        <p:spPr>
          <a:xfrm>
            <a:off x="1645920" y="1412875"/>
            <a:ext cx="570093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233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86" name="234U">
            <a:extLst>
              <a:ext uri="{FF2B5EF4-FFF2-40B4-BE49-F238E27FC236}">
                <a16:creationId xmlns:a16="http://schemas.microsoft.com/office/drawing/2014/main" id="{305216FC-AB9B-0F52-3276-7932E8FB69D5}"/>
              </a:ext>
            </a:extLst>
          </p:cNvPr>
          <p:cNvSpPr txBox="1"/>
          <p:nvPr/>
        </p:nvSpPr>
        <p:spPr>
          <a:xfrm>
            <a:off x="3049270" y="1412875"/>
            <a:ext cx="570093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234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87" name="235U">
            <a:extLst>
              <a:ext uri="{FF2B5EF4-FFF2-40B4-BE49-F238E27FC236}">
                <a16:creationId xmlns:a16="http://schemas.microsoft.com/office/drawing/2014/main" id="{DF6E4E3A-6CD7-3F5A-5913-65D6EB5D9270}"/>
              </a:ext>
            </a:extLst>
          </p:cNvPr>
          <p:cNvSpPr txBox="1"/>
          <p:nvPr/>
        </p:nvSpPr>
        <p:spPr>
          <a:xfrm>
            <a:off x="4452620" y="1412875"/>
            <a:ext cx="570093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235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88" name="236U">
            <a:extLst>
              <a:ext uri="{FF2B5EF4-FFF2-40B4-BE49-F238E27FC236}">
                <a16:creationId xmlns:a16="http://schemas.microsoft.com/office/drawing/2014/main" id="{5F123D5D-5EE1-12AF-8C36-93A1B28127BA}"/>
              </a:ext>
            </a:extLst>
          </p:cNvPr>
          <p:cNvSpPr txBox="1"/>
          <p:nvPr/>
        </p:nvSpPr>
        <p:spPr>
          <a:xfrm>
            <a:off x="5855970" y="1412875"/>
            <a:ext cx="570093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236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89" name="237U">
            <a:extLst>
              <a:ext uri="{FF2B5EF4-FFF2-40B4-BE49-F238E27FC236}">
                <a16:creationId xmlns:a16="http://schemas.microsoft.com/office/drawing/2014/main" id="{1E50E470-33AC-020C-3A1D-F6220D10979A}"/>
              </a:ext>
            </a:extLst>
          </p:cNvPr>
          <p:cNvSpPr txBox="1"/>
          <p:nvPr/>
        </p:nvSpPr>
        <p:spPr>
          <a:xfrm>
            <a:off x="7260907" y="1412875"/>
            <a:ext cx="570093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237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90" name="Line">
            <a:extLst>
              <a:ext uri="{FF2B5EF4-FFF2-40B4-BE49-F238E27FC236}">
                <a16:creationId xmlns:a16="http://schemas.microsoft.com/office/drawing/2014/main" id="{75DFC30B-55E3-3F7A-04B8-48BFA3E27465}"/>
              </a:ext>
            </a:extLst>
          </p:cNvPr>
          <p:cNvSpPr/>
          <p:nvPr/>
        </p:nvSpPr>
        <p:spPr>
          <a:xfrm flipV="1">
            <a:off x="2065335" y="1844675"/>
            <a:ext cx="1590" cy="431800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291" name="Line">
            <a:extLst>
              <a:ext uri="{FF2B5EF4-FFF2-40B4-BE49-F238E27FC236}">
                <a16:creationId xmlns:a16="http://schemas.microsoft.com/office/drawing/2014/main" id="{F82004A1-00B4-8112-7CF9-575F307F48E3}"/>
              </a:ext>
            </a:extLst>
          </p:cNvPr>
          <p:cNvSpPr/>
          <p:nvPr/>
        </p:nvSpPr>
        <p:spPr>
          <a:xfrm>
            <a:off x="1052512" y="3358832"/>
            <a:ext cx="547691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292" name="T½ = 22.2 min">
            <a:extLst>
              <a:ext uri="{FF2B5EF4-FFF2-40B4-BE49-F238E27FC236}">
                <a16:creationId xmlns:a16="http://schemas.microsoft.com/office/drawing/2014/main" id="{B39BBE00-B4FA-959E-A4B5-0B29F0228A5A}"/>
              </a:ext>
            </a:extLst>
          </p:cNvPr>
          <p:cNvSpPr txBox="1"/>
          <p:nvPr/>
        </p:nvSpPr>
        <p:spPr>
          <a:xfrm>
            <a:off x="2190431" y="2781300"/>
            <a:ext cx="2015177" cy="35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none" strike="noStrike" kern="0" cap="none" spc="0" normalizeH="0" baseline="-25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</a:t>
            </a:r>
            <a:r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22.2 min</a:t>
            </a:r>
          </a:p>
        </p:txBody>
      </p:sp>
      <p:sp>
        <p:nvSpPr>
          <p:cNvPr id="293" name="T½ = 27 days">
            <a:extLst>
              <a:ext uri="{FF2B5EF4-FFF2-40B4-BE49-F238E27FC236}">
                <a16:creationId xmlns:a16="http://schemas.microsoft.com/office/drawing/2014/main" id="{4DBAD39A-1BA1-BAFE-2BCD-827E27715BE4}"/>
              </a:ext>
            </a:extLst>
          </p:cNvPr>
          <p:cNvSpPr txBox="1"/>
          <p:nvPr/>
        </p:nvSpPr>
        <p:spPr>
          <a:xfrm>
            <a:off x="2190431" y="1916111"/>
            <a:ext cx="1937388" cy="3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u="sng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sng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sng" strike="noStrike" kern="0" cap="none" spc="0" normalizeH="0" baseline="-2500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sng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27 days</a:t>
            </a:r>
          </a:p>
        </p:txBody>
      </p:sp>
      <p:sp>
        <p:nvSpPr>
          <p:cNvPr id="294" name="237Np">
            <a:extLst>
              <a:ext uri="{FF2B5EF4-FFF2-40B4-BE49-F238E27FC236}">
                <a16:creationId xmlns:a16="http://schemas.microsoft.com/office/drawing/2014/main" id="{DF1AED09-617F-2C68-AC0C-CBB99FAB163C}"/>
              </a:ext>
            </a:extLst>
          </p:cNvPr>
          <p:cNvSpPr txBox="1"/>
          <p:nvPr/>
        </p:nvSpPr>
        <p:spPr>
          <a:xfrm>
            <a:off x="7260907" y="549276"/>
            <a:ext cx="725246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237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Np</a:t>
            </a:r>
          </a:p>
        </p:txBody>
      </p:sp>
      <p:sp>
        <p:nvSpPr>
          <p:cNvPr id="295" name="Line">
            <a:extLst>
              <a:ext uri="{FF2B5EF4-FFF2-40B4-BE49-F238E27FC236}">
                <a16:creationId xmlns:a16="http://schemas.microsoft.com/office/drawing/2014/main" id="{15C3645C-6A4E-B3D4-CB29-D95DD59467F4}"/>
              </a:ext>
            </a:extLst>
          </p:cNvPr>
          <p:cNvSpPr/>
          <p:nvPr/>
        </p:nvSpPr>
        <p:spPr>
          <a:xfrm flipV="1">
            <a:off x="7681912" y="981075"/>
            <a:ext cx="1" cy="431800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296" name="T½ = 6.75 days">
            <a:extLst>
              <a:ext uri="{FF2B5EF4-FFF2-40B4-BE49-F238E27FC236}">
                <a16:creationId xmlns:a16="http://schemas.microsoft.com/office/drawing/2014/main" id="{A09B8F08-4700-A20D-5732-C85718F3FADC}"/>
              </a:ext>
            </a:extLst>
          </p:cNvPr>
          <p:cNvSpPr txBox="1"/>
          <p:nvPr/>
        </p:nvSpPr>
        <p:spPr>
          <a:xfrm>
            <a:off x="7807007" y="981075"/>
            <a:ext cx="1902463" cy="35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none" strike="noStrike" kern="0" cap="none" spc="0" normalizeH="0" baseline="-25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</a:t>
            </a:r>
            <a:r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6.75 days</a:t>
            </a:r>
          </a:p>
        </p:txBody>
      </p:sp>
      <p:sp>
        <p:nvSpPr>
          <p:cNvPr id="297" name="238U">
            <a:extLst>
              <a:ext uri="{FF2B5EF4-FFF2-40B4-BE49-F238E27FC236}">
                <a16:creationId xmlns:a16="http://schemas.microsoft.com/office/drawing/2014/main" id="{C46EE191-8AE6-DBD7-F51C-E460CF996BD5}"/>
              </a:ext>
            </a:extLst>
          </p:cNvPr>
          <p:cNvSpPr txBox="1"/>
          <p:nvPr/>
        </p:nvSpPr>
        <p:spPr>
          <a:xfrm>
            <a:off x="331470" y="5805487"/>
            <a:ext cx="570093" cy="375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238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98" name="239U">
            <a:extLst>
              <a:ext uri="{FF2B5EF4-FFF2-40B4-BE49-F238E27FC236}">
                <a16:creationId xmlns:a16="http://schemas.microsoft.com/office/drawing/2014/main" id="{F9186080-C659-FB83-1400-86722334DFB1}"/>
              </a:ext>
            </a:extLst>
          </p:cNvPr>
          <p:cNvSpPr txBox="1"/>
          <p:nvPr/>
        </p:nvSpPr>
        <p:spPr>
          <a:xfrm>
            <a:off x="1657031" y="5805487"/>
            <a:ext cx="570093" cy="375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239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</a:t>
            </a:r>
          </a:p>
        </p:txBody>
      </p:sp>
      <p:sp>
        <p:nvSpPr>
          <p:cNvPr id="299" name="239Np">
            <a:extLst>
              <a:ext uri="{FF2B5EF4-FFF2-40B4-BE49-F238E27FC236}">
                <a16:creationId xmlns:a16="http://schemas.microsoft.com/office/drawing/2014/main" id="{5FD518A3-532B-5BB4-CA36-A484290E9B00}"/>
              </a:ext>
            </a:extLst>
          </p:cNvPr>
          <p:cNvSpPr txBox="1"/>
          <p:nvPr/>
        </p:nvSpPr>
        <p:spPr>
          <a:xfrm>
            <a:off x="1657031" y="4941887"/>
            <a:ext cx="725246" cy="375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239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Np</a:t>
            </a:r>
          </a:p>
        </p:txBody>
      </p:sp>
      <p:sp>
        <p:nvSpPr>
          <p:cNvPr id="300" name="239Pu">
            <a:extLst>
              <a:ext uri="{FF2B5EF4-FFF2-40B4-BE49-F238E27FC236}">
                <a16:creationId xmlns:a16="http://schemas.microsoft.com/office/drawing/2014/main" id="{37F12375-7650-8D3F-FD17-CA60E03C6D28}"/>
              </a:ext>
            </a:extLst>
          </p:cNvPr>
          <p:cNvSpPr txBox="1"/>
          <p:nvPr/>
        </p:nvSpPr>
        <p:spPr>
          <a:xfrm>
            <a:off x="1657031" y="4149726"/>
            <a:ext cx="711231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239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</a:t>
            </a:r>
          </a:p>
        </p:txBody>
      </p:sp>
      <p:sp>
        <p:nvSpPr>
          <p:cNvPr id="301" name="240Pu">
            <a:extLst>
              <a:ext uri="{FF2B5EF4-FFF2-40B4-BE49-F238E27FC236}">
                <a16:creationId xmlns:a16="http://schemas.microsoft.com/office/drawing/2014/main" id="{5493DF53-3257-E892-DFDF-3BF264D68431}"/>
              </a:ext>
            </a:extLst>
          </p:cNvPr>
          <p:cNvSpPr txBox="1"/>
          <p:nvPr/>
        </p:nvSpPr>
        <p:spPr>
          <a:xfrm>
            <a:off x="3049270" y="4149726"/>
            <a:ext cx="711231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240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</a:t>
            </a:r>
          </a:p>
        </p:txBody>
      </p:sp>
      <p:sp>
        <p:nvSpPr>
          <p:cNvPr id="302" name="241Pu">
            <a:extLst>
              <a:ext uri="{FF2B5EF4-FFF2-40B4-BE49-F238E27FC236}">
                <a16:creationId xmlns:a16="http://schemas.microsoft.com/office/drawing/2014/main" id="{06F826DB-367D-3952-463F-4F4014010700}"/>
              </a:ext>
            </a:extLst>
          </p:cNvPr>
          <p:cNvSpPr txBox="1"/>
          <p:nvPr/>
        </p:nvSpPr>
        <p:spPr>
          <a:xfrm>
            <a:off x="4452620" y="4149726"/>
            <a:ext cx="711231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241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</a:t>
            </a:r>
          </a:p>
        </p:txBody>
      </p:sp>
      <p:sp>
        <p:nvSpPr>
          <p:cNvPr id="303" name="242Pu">
            <a:extLst>
              <a:ext uri="{FF2B5EF4-FFF2-40B4-BE49-F238E27FC236}">
                <a16:creationId xmlns:a16="http://schemas.microsoft.com/office/drawing/2014/main" id="{382B35DF-7A8F-9A06-F8DE-2A204C95172E}"/>
              </a:ext>
            </a:extLst>
          </p:cNvPr>
          <p:cNvSpPr txBox="1"/>
          <p:nvPr/>
        </p:nvSpPr>
        <p:spPr>
          <a:xfrm>
            <a:off x="5857557" y="4149726"/>
            <a:ext cx="711231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242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</a:t>
            </a:r>
          </a:p>
        </p:txBody>
      </p:sp>
      <p:sp>
        <p:nvSpPr>
          <p:cNvPr id="304" name="243Pu">
            <a:extLst>
              <a:ext uri="{FF2B5EF4-FFF2-40B4-BE49-F238E27FC236}">
                <a16:creationId xmlns:a16="http://schemas.microsoft.com/office/drawing/2014/main" id="{39C41749-83FE-2189-45C2-24C1A76757B8}"/>
              </a:ext>
            </a:extLst>
          </p:cNvPr>
          <p:cNvSpPr txBox="1"/>
          <p:nvPr/>
        </p:nvSpPr>
        <p:spPr>
          <a:xfrm>
            <a:off x="7260907" y="4149726"/>
            <a:ext cx="711231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243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</a:t>
            </a:r>
          </a:p>
        </p:txBody>
      </p:sp>
      <p:sp>
        <p:nvSpPr>
          <p:cNvPr id="305" name="T½ = 23.5 min">
            <a:extLst>
              <a:ext uri="{FF2B5EF4-FFF2-40B4-BE49-F238E27FC236}">
                <a16:creationId xmlns:a16="http://schemas.microsoft.com/office/drawing/2014/main" id="{19280CE3-CE66-84BB-8541-D96D2ED2DFC2}"/>
              </a:ext>
            </a:extLst>
          </p:cNvPr>
          <p:cNvSpPr txBox="1"/>
          <p:nvPr/>
        </p:nvSpPr>
        <p:spPr>
          <a:xfrm>
            <a:off x="2125345" y="5373687"/>
            <a:ext cx="2015173" cy="3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none" strike="noStrike" kern="0" cap="none" spc="0" normalizeH="0" baseline="-25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23.5 min</a:t>
            </a:r>
          </a:p>
        </p:txBody>
      </p:sp>
      <p:sp>
        <p:nvSpPr>
          <p:cNvPr id="306" name="T½ = 2,35 days">
            <a:extLst>
              <a:ext uri="{FF2B5EF4-FFF2-40B4-BE49-F238E27FC236}">
                <a16:creationId xmlns:a16="http://schemas.microsoft.com/office/drawing/2014/main" id="{EDC731DC-04BD-B609-3F49-38694E3B1563}"/>
              </a:ext>
            </a:extLst>
          </p:cNvPr>
          <p:cNvSpPr txBox="1"/>
          <p:nvPr/>
        </p:nvSpPr>
        <p:spPr>
          <a:xfrm>
            <a:off x="2233295" y="4618037"/>
            <a:ext cx="1937388" cy="3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u="sng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sng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sng" strike="noStrike" kern="0" cap="none" spc="0" normalizeH="0" baseline="-2500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sng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2,35 days</a:t>
            </a:r>
          </a:p>
        </p:txBody>
      </p:sp>
      <p:sp>
        <p:nvSpPr>
          <p:cNvPr id="307" name="243Am">
            <a:extLst>
              <a:ext uri="{FF2B5EF4-FFF2-40B4-BE49-F238E27FC236}">
                <a16:creationId xmlns:a16="http://schemas.microsoft.com/office/drawing/2014/main" id="{8616448B-57D6-EEF5-89DC-66B3E8491659}"/>
              </a:ext>
            </a:extLst>
          </p:cNvPr>
          <p:cNvSpPr txBox="1"/>
          <p:nvPr/>
        </p:nvSpPr>
        <p:spPr>
          <a:xfrm>
            <a:off x="7260907" y="3213100"/>
            <a:ext cx="795939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243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</a:t>
            </a:r>
          </a:p>
        </p:txBody>
      </p:sp>
      <p:sp>
        <p:nvSpPr>
          <p:cNvPr id="308" name="T½ = 4.98 hours">
            <a:extLst>
              <a:ext uri="{FF2B5EF4-FFF2-40B4-BE49-F238E27FC236}">
                <a16:creationId xmlns:a16="http://schemas.microsoft.com/office/drawing/2014/main" id="{4BF54FF1-1DE3-056E-C919-DCBCB5A4E4B7}"/>
              </a:ext>
            </a:extLst>
          </p:cNvPr>
          <p:cNvSpPr txBox="1"/>
          <p:nvPr/>
        </p:nvSpPr>
        <p:spPr>
          <a:xfrm>
            <a:off x="7772082" y="3754437"/>
            <a:ext cx="1902463" cy="3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none" strike="noStrike" kern="0" cap="none" spc="0" normalizeH="0" baseline="-25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4.98 hours</a:t>
            </a:r>
          </a:p>
        </p:txBody>
      </p:sp>
      <p:sp>
        <p:nvSpPr>
          <p:cNvPr id="309" name="241Am">
            <a:extLst>
              <a:ext uri="{FF2B5EF4-FFF2-40B4-BE49-F238E27FC236}">
                <a16:creationId xmlns:a16="http://schemas.microsoft.com/office/drawing/2014/main" id="{034C78C9-E2D4-AA6E-F285-96FD8DE4F83E}"/>
              </a:ext>
            </a:extLst>
          </p:cNvPr>
          <p:cNvSpPr txBox="1"/>
          <p:nvPr/>
        </p:nvSpPr>
        <p:spPr>
          <a:xfrm>
            <a:off x="4452620" y="3213100"/>
            <a:ext cx="795939" cy="375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baseline="30000">
                <a:latin typeface="+mj-lt"/>
                <a:ea typeface="+mj-ea"/>
                <a:cs typeface="+mj-cs"/>
                <a:sym typeface="Arial"/>
              </a:defRPr>
            </a:pPr>
            <a:r>
              <a:rPr kumimoji="0" sz="2000" b="1" i="0" u="none" strike="noStrike" kern="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241</a:t>
            </a: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</a:t>
            </a:r>
          </a:p>
        </p:txBody>
      </p:sp>
      <p:sp>
        <p:nvSpPr>
          <p:cNvPr id="310" name="T½ = 14,3 years">
            <a:extLst>
              <a:ext uri="{FF2B5EF4-FFF2-40B4-BE49-F238E27FC236}">
                <a16:creationId xmlns:a16="http://schemas.microsoft.com/office/drawing/2014/main" id="{DE92362D-6B6C-DE6F-0431-222E7886C1B9}"/>
              </a:ext>
            </a:extLst>
          </p:cNvPr>
          <p:cNvSpPr txBox="1"/>
          <p:nvPr/>
        </p:nvSpPr>
        <p:spPr>
          <a:xfrm>
            <a:off x="4887595" y="3754437"/>
            <a:ext cx="1900873" cy="3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</a:t>
            </a:r>
            <a:r>
              <a:rPr kumimoji="0" sz="1600" b="1" i="0" u="none" strike="noStrike" kern="0" cap="none" spc="0" normalizeH="0" baseline="-2500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½</a:t>
            </a: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= 14,3 years</a:t>
            </a:r>
          </a:p>
        </p:txBody>
      </p:sp>
      <p:sp>
        <p:nvSpPr>
          <p:cNvPr id="311" name="Line">
            <a:extLst>
              <a:ext uri="{FF2B5EF4-FFF2-40B4-BE49-F238E27FC236}">
                <a16:creationId xmlns:a16="http://schemas.microsoft.com/office/drawing/2014/main" id="{E1A9FBC7-73D4-9577-FBC6-C320977C0C21}"/>
              </a:ext>
            </a:extLst>
          </p:cNvPr>
          <p:cNvSpPr/>
          <p:nvPr/>
        </p:nvSpPr>
        <p:spPr>
          <a:xfrm flipV="1">
            <a:off x="2066922" y="2708275"/>
            <a:ext cx="1590" cy="431800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2" name="Line">
            <a:extLst>
              <a:ext uri="{FF2B5EF4-FFF2-40B4-BE49-F238E27FC236}">
                <a16:creationId xmlns:a16="http://schemas.microsoft.com/office/drawing/2014/main" id="{FA6AD3FF-4DD4-5088-4FD0-514F580B2E2D}"/>
              </a:ext>
            </a:extLst>
          </p:cNvPr>
          <p:cNvSpPr/>
          <p:nvPr/>
        </p:nvSpPr>
        <p:spPr>
          <a:xfrm flipV="1">
            <a:off x="4841873" y="3681412"/>
            <a:ext cx="1590" cy="43180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3" name="Line">
            <a:extLst>
              <a:ext uri="{FF2B5EF4-FFF2-40B4-BE49-F238E27FC236}">
                <a16:creationId xmlns:a16="http://schemas.microsoft.com/office/drawing/2014/main" id="{3C132E11-085D-145B-7111-744342A6CF8A}"/>
              </a:ext>
            </a:extLst>
          </p:cNvPr>
          <p:cNvSpPr/>
          <p:nvPr/>
        </p:nvSpPr>
        <p:spPr>
          <a:xfrm flipV="1">
            <a:off x="7726360" y="3681412"/>
            <a:ext cx="3178" cy="43180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4" name="Line">
            <a:extLst>
              <a:ext uri="{FF2B5EF4-FFF2-40B4-BE49-F238E27FC236}">
                <a16:creationId xmlns:a16="http://schemas.microsoft.com/office/drawing/2014/main" id="{388861AB-D171-E9FA-4039-322F29EB4A3D}"/>
              </a:ext>
            </a:extLst>
          </p:cNvPr>
          <p:cNvSpPr/>
          <p:nvPr/>
        </p:nvSpPr>
        <p:spPr>
          <a:xfrm flipV="1">
            <a:off x="2033585" y="4546600"/>
            <a:ext cx="1590" cy="431800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5" name="Line">
            <a:extLst>
              <a:ext uri="{FF2B5EF4-FFF2-40B4-BE49-F238E27FC236}">
                <a16:creationId xmlns:a16="http://schemas.microsoft.com/office/drawing/2014/main" id="{D0BE59E0-D361-E6C5-D517-5B1FA49AD5A4}"/>
              </a:ext>
            </a:extLst>
          </p:cNvPr>
          <p:cNvSpPr/>
          <p:nvPr/>
        </p:nvSpPr>
        <p:spPr>
          <a:xfrm flipV="1">
            <a:off x="2033585" y="5338762"/>
            <a:ext cx="1590" cy="43180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6" name="Line">
            <a:extLst>
              <a:ext uri="{FF2B5EF4-FFF2-40B4-BE49-F238E27FC236}">
                <a16:creationId xmlns:a16="http://schemas.microsoft.com/office/drawing/2014/main" id="{CECE84E5-BEEE-7A1C-7695-A1F280C95587}"/>
              </a:ext>
            </a:extLst>
          </p:cNvPr>
          <p:cNvSpPr/>
          <p:nvPr/>
        </p:nvSpPr>
        <p:spPr>
          <a:xfrm>
            <a:off x="2378075" y="1630045"/>
            <a:ext cx="547688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7" name="Line">
            <a:extLst>
              <a:ext uri="{FF2B5EF4-FFF2-40B4-BE49-F238E27FC236}">
                <a16:creationId xmlns:a16="http://schemas.microsoft.com/office/drawing/2014/main" id="{B5DDFD12-27D9-734D-89AB-BA5F051CF4A3}"/>
              </a:ext>
            </a:extLst>
          </p:cNvPr>
          <p:cNvSpPr/>
          <p:nvPr/>
        </p:nvSpPr>
        <p:spPr>
          <a:xfrm>
            <a:off x="3783012" y="1630045"/>
            <a:ext cx="547691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8" name="Line">
            <a:extLst>
              <a:ext uri="{FF2B5EF4-FFF2-40B4-BE49-F238E27FC236}">
                <a16:creationId xmlns:a16="http://schemas.microsoft.com/office/drawing/2014/main" id="{1E16742C-400B-5AFD-BF6D-DA2DDAB1E20F}"/>
              </a:ext>
            </a:extLst>
          </p:cNvPr>
          <p:cNvSpPr/>
          <p:nvPr/>
        </p:nvSpPr>
        <p:spPr>
          <a:xfrm>
            <a:off x="5186362" y="1630045"/>
            <a:ext cx="547691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19" name="Line">
            <a:extLst>
              <a:ext uri="{FF2B5EF4-FFF2-40B4-BE49-F238E27FC236}">
                <a16:creationId xmlns:a16="http://schemas.microsoft.com/office/drawing/2014/main" id="{C1EC8A03-2A15-B208-D94C-E259BACED92B}"/>
              </a:ext>
            </a:extLst>
          </p:cNvPr>
          <p:cNvSpPr/>
          <p:nvPr/>
        </p:nvSpPr>
        <p:spPr>
          <a:xfrm>
            <a:off x="6591300" y="1630045"/>
            <a:ext cx="547688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0" name="Line">
            <a:extLst>
              <a:ext uri="{FF2B5EF4-FFF2-40B4-BE49-F238E27FC236}">
                <a16:creationId xmlns:a16="http://schemas.microsoft.com/office/drawing/2014/main" id="{068945F0-BFE2-2798-3FB6-C6A5164D724E}"/>
              </a:ext>
            </a:extLst>
          </p:cNvPr>
          <p:cNvSpPr/>
          <p:nvPr/>
        </p:nvSpPr>
        <p:spPr>
          <a:xfrm>
            <a:off x="1017587" y="5987732"/>
            <a:ext cx="547691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1" name="Line">
            <a:extLst>
              <a:ext uri="{FF2B5EF4-FFF2-40B4-BE49-F238E27FC236}">
                <a16:creationId xmlns:a16="http://schemas.microsoft.com/office/drawing/2014/main" id="{1F420971-FCF5-C4A3-5FC6-ECFBFF106FB0}"/>
              </a:ext>
            </a:extLst>
          </p:cNvPr>
          <p:cNvSpPr/>
          <p:nvPr/>
        </p:nvSpPr>
        <p:spPr>
          <a:xfrm>
            <a:off x="2422525" y="4330382"/>
            <a:ext cx="547688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2" name="Line">
            <a:extLst>
              <a:ext uri="{FF2B5EF4-FFF2-40B4-BE49-F238E27FC236}">
                <a16:creationId xmlns:a16="http://schemas.microsoft.com/office/drawing/2014/main" id="{371077E4-F0EC-AF06-9881-5B2EC64E2095}"/>
              </a:ext>
            </a:extLst>
          </p:cNvPr>
          <p:cNvSpPr/>
          <p:nvPr/>
        </p:nvSpPr>
        <p:spPr>
          <a:xfrm>
            <a:off x="3825875" y="4330382"/>
            <a:ext cx="547688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3" name="Line">
            <a:extLst>
              <a:ext uri="{FF2B5EF4-FFF2-40B4-BE49-F238E27FC236}">
                <a16:creationId xmlns:a16="http://schemas.microsoft.com/office/drawing/2014/main" id="{999308ED-0176-5543-979D-EECDB6740ED8}"/>
              </a:ext>
            </a:extLst>
          </p:cNvPr>
          <p:cNvSpPr/>
          <p:nvPr/>
        </p:nvSpPr>
        <p:spPr>
          <a:xfrm>
            <a:off x="5229225" y="4330382"/>
            <a:ext cx="547688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4" name="Line">
            <a:extLst>
              <a:ext uri="{FF2B5EF4-FFF2-40B4-BE49-F238E27FC236}">
                <a16:creationId xmlns:a16="http://schemas.microsoft.com/office/drawing/2014/main" id="{E72AB615-3214-6ED4-4FEC-BA70251B56CD}"/>
              </a:ext>
            </a:extLst>
          </p:cNvPr>
          <p:cNvSpPr/>
          <p:nvPr/>
        </p:nvSpPr>
        <p:spPr>
          <a:xfrm>
            <a:off x="6635750" y="4330382"/>
            <a:ext cx="546100" cy="3"/>
          </a:xfrm>
          <a:prstGeom prst="line">
            <a:avLst/>
          </a:prstGeom>
          <a:ln w="25400">
            <a:solidFill>
              <a:srgbClr val="336600"/>
            </a:solidFill>
            <a:tailEnd type="triangle"/>
          </a:ln>
        </p:spPr>
        <p:txBody>
          <a:bodyPr lIns="45718" tIns="45718" rIns="45718" bIns="45718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sp>
        <p:nvSpPr>
          <p:cNvPr id="325" name="Th-U fuel cycle">
            <a:extLst>
              <a:ext uri="{FF2B5EF4-FFF2-40B4-BE49-F238E27FC236}">
                <a16:creationId xmlns:a16="http://schemas.microsoft.com/office/drawing/2014/main" id="{3C1BBC8B-0866-CB6D-0C51-A421906F9E3C}"/>
              </a:ext>
            </a:extLst>
          </p:cNvPr>
          <p:cNvSpPr txBox="1"/>
          <p:nvPr/>
        </p:nvSpPr>
        <p:spPr>
          <a:xfrm>
            <a:off x="4608195" y="2133600"/>
            <a:ext cx="2874013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Th-U fuel cycle</a:t>
            </a:r>
          </a:p>
        </p:txBody>
      </p:sp>
      <p:sp>
        <p:nvSpPr>
          <p:cNvPr id="326" name="U-Pu fuel cycle">
            <a:extLst>
              <a:ext uri="{FF2B5EF4-FFF2-40B4-BE49-F238E27FC236}">
                <a16:creationId xmlns:a16="http://schemas.microsoft.com/office/drawing/2014/main" id="{DCACEDAA-5210-898F-EAE0-46A20B531C56}"/>
              </a:ext>
            </a:extLst>
          </p:cNvPr>
          <p:cNvSpPr txBox="1"/>
          <p:nvPr/>
        </p:nvSpPr>
        <p:spPr>
          <a:xfrm>
            <a:off x="4608195" y="5084762"/>
            <a:ext cx="2289231" cy="437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U-Pu fuel cycle</a:t>
            </a:r>
          </a:p>
        </p:txBody>
      </p:sp>
      <p:sp>
        <p:nvSpPr>
          <p:cNvPr id="327" name="Nuclear fuel reproduction">
            <a:extLst>
              <a:ext uri="{FF2B5EF4-FFF2-40B4-BE49-F238E27FC236}">
                <a16:creationId xmlns:a16="http://schemas.microsoft.com/office/drawing/2014/main" id="{A750244F-1166-A2DD-9626-F77BA4EBED59}"/>
              </a:ext>
            </a:extLst>
          </p:cNvPr>
          <p:cNvSpPr txBox="1"/>
          <p:nvPr/>
        </p:nvSpPr>
        <p:spPr>
          <a:xfrm>
            <a:off x="787080" y="404811"/>
            <a:ext cx="5993451" cy="548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200"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Nuclear fuel reproduction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B9E967-97FD-79C3-9831-70A2E6062B53}"/>
              </a:ext>
            </a:extLst>
          </p:cNvPr>
          <p:cNvSpPr txBox="1"/>
          <p:nvPr/>
        </p:nvSpPr>
        <p:spPr>
          <a:xfrm>
            <a:off x="982562" y="6075853"/>
            <a:ext cx="74117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(n, </a:t>
            </a:r>
            <a:r>
              <a:rPr kumimoji="0" lang="en-D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Helvetica"/>
              </a:rPr>
              <a:t>g)</a:t>
            </a:r>
            <a:endParaRPr kumimoji="0" lang="en-D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6E8A3E-8CBD-C9D8-4D5E-E2078D6B3D37}"/>
              </a:ext>
            </a:extLst>
          </p:cNvPr>
          <p:cNvSpPr txBox="1"/>
          <p:nvPr/>
        </p:nvSpPr>
        <p:spPr>
          <a:xfrm>
            <a:off x="1012073" y="3446953"/>
            <a:ext cx="69696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(n, </a:t>
            </a:r>
            <a:r>
              <a:rPr kumimoji="0" lang="en-D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Helvetica"/>
              </a:rPr>
              <a:t>g)</a:t>
            </a:r>
            <a:endParaRPr kumimoji="0" lang="en-D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00297-0769-AF9A-71D5-6C9EF21F9D8D}"/>
              </a:ext>
            </a:extLst>
          </p:cNvPr>
          <p:cNvSpPr txBox="1"/>
          <p:nvPr/>
        </p:nvSpPr>
        <p:spPr>
          <a:xfrm>
            <a:off x="1690263" y="5317115"/>
            <a:ext cx="21896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Helvetica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CF436F-243B-BBE8-7FA3-EEFDD02F277E}"/>
              </a:ext>
            </a:extLst>
          </p:cNvPr>
          <p:cNvSpPr txBox="1"/>
          <p:nvPr/>
        </p:nvSpPr>
        <p:spPr>
          <a:xfrm>
            <a:off x="1723740" y="2658480"/>
            <a:ext cx="181466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Helvetica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6154134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5D662-093C-6050-9C32-699E2058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>
            <a:extLst>
              <a:ext uri="{FF2B5EF4-FFF2-40B4-BE49-F238E27FC236}">
                <a16:creationId xmlns:a16="http://schemas.microsoft.com/office/drawing/2014/main" id="{4573F945-009C-7A32-F7B3-A4D855E8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85" y="766763"/>
            <a:ext cx="4266228" cy="584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1" name="Picture 3">
            <a:extLst>
              <a:ext uri="{FF2B5EF4-FFF2-40B4-BE49-F238E27FC236}">
                <a16:creationId xmlns:a16="http://schemas.microsoft.com/office/drawing/2014/main" id="{B8E7073B-4D73-383A-F9F8-4124D92A3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27" y="766763"/>
            <a:ext cx="4248892" cy="584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2" name="Rectangle 4">
            <a:extLst>
              <a:ext uri="{FF2B5EF4-FFF2-40B4-BE49-F238E27FC236}">
                <a16:creationId xmlns:a16="http://schemas.microsoft.com/office/drawing/2014/main" id="{30B4E676-FB8F-FDB7-AB65-EEA9041F9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7" y="116632"/>
            <a:ext cx="8937625" cy="462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364" tIns="46182" rIns="92364" bIns="46182">
            <a:spAutoFit/>
          </a:bodyPr>
          <a:lstStyle>
            <a:lvl1pPr defTabSz="923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1963" defTabSz="923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23925" defTabSz="923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85888" defTabSz="923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47850" defTabSz="923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050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622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194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76650" defTabSz="92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DE" sz="2400" b="1" dirty="0">
                <a:solidFill>
                  <a:srgbClr val="CF3B1F"/>
                </a:solidFill>
              </a:rPr>
              <a:t>Open and closed nuclear fuel cycles</a:t>
            </a:r>
            <a:endParaRPr lang="ru-RU" altLang="en-DE" sz="2400" b="1" dirty="0">
              <a:solidFill>
                <a:srgbClr val="CF3B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8012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207677" y="6245225"/>
            <a:ext cx="203021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73" name="Nuclear Burning Wave concept Lev Feoktistov (USSR, 1988):"/>
          <p:cNvSpPr txBox="1">
            <a:spLocks noGrp="1"/>
          </p:cNvSpPr>
          <p:nvPr>
            <p:ph type="title" idx="4294967295"/>
          </p:nvPr>
        </p:nvSpPr>
        <p:spPr>
          <a:xfrm>
            <a:off x="592598" y="218597"/>
            <a:ext cx="8531305" cy="44166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defRPr sz="2000" b="1">
                <a:solidFill>
                  <a:srgbClr val="FF3300"/>
                </a:solidFill>
              </a:defRPr>
            </a:pPr>
            <a:r>
              <a:rPr lang="en-US" sz="2200" dirty="0">
                <a:solidFill>
                  <a:srgbClr val="CF3B1F"/>
                </a:solidFill>
              </a:rPr>
              <a:t>1988: </a:t>
            </a:r>
            <a:r>
              <a:rPr lang="en-US" sz="2200" dirty="0"/>
              <a:t>  </a:t>
            </a:r>
            <a:r>
              <a:rPr lang="en-GB" sz="2200" u="sng" dirty="0">
                <a:solidFill>
                  <a:srgbClr val="CF3B1F"/>
                </a:solidFill>
              </a:rPr>
              <a:t>Lev </a:t>
            </a:r>
            <a:r>
              <a:rPr lang="en-GB" sz="2200" u="sng" dirty="0" err="1">
                <a:solidFill>
                  <a:srgbClr val="CF3B1F"/>
                </a:solidFill>
              </a:rPr>
              <a:t>Feoktistov</a:t>
            </a:r>
            <a:r>
              <a:rPr lang="en-GB" sz="2200" dirty="0">
                <a:solidFill>
                  <a:srgbClr val="CF3B1F"/>
                </a:solidFill>
              </a:rPr>
              <a:t>  </a:t>
            </a:r>
            <a:r>
              <a:rPr lang="en-GB" sz="2200" dirty="0">
                <a:solidFill>
                  <a:srgbClr val="0033CC"/>
                </a:solidFill>
              </a:rPr>
              <a:t>(IAE, USSR)</a:t>
            </a:r>
            <a:r>
              <a:rPr lang="en-GB" sz="2200" b="0" dirty="0">
                <a:solidFill>
                  <a:srgbClr val="0033CC"/>
                </a:solidFill>
              </a:rPr>
              <a:t>:</a:t>
            </a:r>
            <a:r>
              <a:rPr lang="en-US" sz="2200" dirty="0"/>
              <a:t>   </a:t>
            </a:r>
            <a:r>
              <a:rPr sz="2200" dirty="0">
                <a:solidFill>
                  <a:srgbClr val="0070C0"/>
                </a:solidFill>
              </a:rPr>
              <a:t>Nuclear Burning Wave concept</a:t>
            </a:r>
            <a:endParaRPr b="0" dirty="0">
              <a:solidFill>
                <a:srgbClr val="0070C0"/>
              </a:solidFill>
            </a:endParaRPr>
          </a:p>
        </p:txBody>
      </p:sp>
      <p:sp>
        <p:nvSpPr>
          <p:cNvPr id="77" name="238U (n,γ) → 239U (β) → 239Np (β) → 239Pu (n,fission) ...…"/>
          <p:cNvSpPr txBox="1"/>
          <p:nvPr/>
        </p:nvSpPr>
        <p:spPr>
          <a:xfrm>
            <a:off x="4265388" y="3178167"/>
            <a:ext cx="5525138" cy="558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 b="1" baseline="30000">
                <a:solidFill>
                  <a:srgbClr val="3366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238</a:t>
            </a:r>
            <a:r>
              <a:rPr baseline="0" dirty="0"/>
              <a:t>U</a:t>
            </a:r>
            <a:r>
              <a:rPr b="0" baseline="0" dirty="0">
                <a:solidFill>
                  <a:srgbClr val="000000"/>
                </a:solidFill>
              </a:rPr>
              <a:t> (</a:t>
            </a:r>
            <a:r>
              <a:rPr b="0" baseline="0" dirty="0" err="1">
                <a:solidFill>
                  <a:srgbClr val="000000"/>
                </a:solidFill>
              </a:rPr>
              <a:t>n,</a:t>
            </a:r>
            <a:r>
              <a:rPr b="0" baseline="0" dirty="0" err="1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g</a:t>
            </a:r>
            <a:r>
              <a:rPr b="0" baseline="0" dirty="0">
                <a:solidFill>
                  <a:srgbClr val="000000"/>
                </a:solidFill>
              </a:rPr>
              <a:t>) </a:t>
            </a:r>
            <a:r>
              <a:rPr b="0" baseline="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®</a:t>
            </a:r>
            <a:r>
              <a:rPr b="0" baseline="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33CC"/>
                </a:solidFill>
              </a:rPr>
              <a:t>239</a:t>
            </a:r>
            <a:r>
              <a:rPr baseline="0" dirty="0">
                <a:solidFill>
                  <a:srgbClr val="0033CC"/>
                </a:solidFill>
              </a:rPr>
              <a:t>U</a:t>
            </a:r>
            <a:r>
              <a:rPr b="0" baseline="0" dirty="0">
                <a:solidFill>
                  <a:srgbClr val="000000"/>
                </a:solidFill>
              </a:rPr>
              <a:t> (</a:t>
            </a:r>
            <a:r>
              <a:rPr b="0" baseline="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="0" baseline="0" dirty="0">
                <a:solidFill>
                  <a:srgbClr val="000000"/>
                </a:solidFill>
              </a:rPr>
              <a:t>) </a:t>
            </a:r>
            <a:r>
              <a:rPr b="0" baseline="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®</a:t>
            </a:r>
            <a:r>
              <a:rPr b="0" baseline="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33CC"/>
                </a:solidFill>
              </a:rPr>
              <a:t>239</a:t>
            </a:r>
            <a:r>
              <a:rPr baseline="0" dirty="0">
                <a:solidFill>
                  <a:srgbClr val="0033CC"/>
                </a:solidFill>
              </a:rPr>
              <a:t>Np</a:t>
            </a:r>
            <a:r>
              <a:rPr b="0" baseline="0" dirty="0">
                <a:solidFill>
                  <a:srgbClr val="000000"/>
                </a:solidFill>
              </a:rPr>
              <a:t> (</a:t>
            </a:r>
            <a:r>
              <a:rPr b="0" baseline="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b="0" baseline="0" dirty="0">
                <a:solidFill>
                  <a:srgbClr val="000000"/>
                </a:solidFill>
              </a:rPr>
              <a:t>) </a:t>
            </a:r>
            <a:r>
              <a:rPr b="0" baseline="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®</a:t>
            </a:r>
            <a:r>
              <a:rPr b="0" baseline="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FF3300"/>
                </a:solidFill>
              </a:rPr>
              <a:t>239</a:t>
            </a:r>
            <a:r>
              <a:rPr baseline="0" dirty="0">
                <a:solidFill>
                  <a:srgbClr val="FF3300"/>
                </a:solidFill>
              </a:rPr>
              <a:t>Pu</a:t>
            </a:r>
            <a:r>
              <a:rPr b="0" baseline="0" dirty="0">
                <a:solidFill>
                  <a:srgbClr val="000000"/>
                </a:solidFill>
              </a:rPr>
              <a:t> (</a:t>
            </a:r>
            <a:r>
              <a:rPr b="0" baseline="0" dirty="0" err="1">
                <a:solidFill>
                  <a:srgbClr val="000000"/>
                </a:solidFill>
              </a:rPr>
              <a:t>n,fission</a:t>
            </a:r>
            <a:r>
              <a:rPr b="0" baseline="0" dirty="0">
                <a:solidFill>
                  <a:srgbClr val="000000"/>
                </a:solidFill>
              </a:rPr>
              <a:t>) ...</a:t>
            </a:r>
          </a:p>
          <a:p>
            <a:pPr>
              <a:defRPr sz="1400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			</a:t>
            </a:r>
            <a:r>
              <a:rPr sz="1200" b="1" u="sng" dirty="0">
                <a:solidFill>
                  <a:srgbClr val="FF3300"/>
                </a:solidFill>
              </a:rPr>
              <a:t>T</a:t>
            </a:r>
            <a:r>
              <a:rPr sz="1200" b="1" u="sng" baseline="-25000" dirty="0">
                <a:solidFill>
                  <a:srgbClr val="FF3300"/>
                </a:solidFill>
              </a:rPr>
              <a:t>1/2</a:t>
            </a:r>
            <a:r>
              <a:rPr sz="1200" b="1" u="sng" dirty="0">
                <a:solidFill>
                  <a:srgbClr val="FF3300"/>
                </a:solidFill>
              </a:rPr>
              <a:t> </a:t>
            </a:r>
            <a:r>
              <a:rPr sz="1200" u="sng" dirty="0">
                <a:solidFill>
                  <a:srgbClr val="FF3300"/>
                </a:solidFill>
                <a:latin typeface="Symbol"/>
                <a:ea typeface="Symbol"/>
                <a:cs typeface="Symbol"/>
                <a:sym typeface="Symbol"/>
              </a:rPr>
              <a:t>»</a:t>
            </a:r>
            <a:r>
              <a:rPr sz="1200" b="1" u="sng" dirty="0">
                <a:solidFill>
                  <a:srgbClr val="FF3300"/>
                </a:solidFill>
              </a:rPr>
              <a:t> 2.35 days</a:t>
            </a:r>
          </a:p>
        </p:txBody>
      </p:sp>
      <p:sp>
        <p:nvSpPr>
          <p:cNvPr id="78" name="Concept  &amp;  Analytical approach"/>
          <p:cNvSpPr txBox="1"/>
          <p:nvPr/>
        </p:nvSpPr>
        <p:spPr>
          <a:xfrm>
            <a:off x="652766" y="3694460"/>
            <a:ext cx="314445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 b="1" u="sng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b="0" dirty="0"/>
              <a:t>Concept  &amp;  Analytical approach</a:t>
            </a:r>
          </a:p>
        </p:txBody>
      </p:sp>
      <p:sp>
        <p:nvSpPr>
          <p:cNvPr id="79" name="Feoktistov…"/>
          <p:cNvSpPr txBox="1"/>
          <p:nvPr/>
        </p:nvSpPr>
        <p:spPr>
          <a:xfrm>
            <a:off x="8129127" y="5378545"/>
            <a:ext cx="1078550" cy="534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609600" indent="-609600" algn="ctr">
              <a:lnSpc>
                <a:spcPct val="80000"/>
              </a:lnSpc>
              <a:spcBef>
                <a:spcPts val="300"/>
              </a:spcBef>
              <a:defRPr sz="1600" b="1" i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Feoktistov</a:t>
            </a:r>
            <a:endParaRPr dirty="0"/>
          </a:p>
          <a:p>
            <a:pPr marL="609600" indent="-609600" algn="ctr">
              <a:lnSpc>
                <a:spcPct val="80000"/>
              </a:lnSpc>
              <a:spcBef>
                <a:spcPts val="300"/>
              </a:spcBef>
              <a:defRPr sz="1600" b="1" i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criterion</a:t>
            </a:r>
          </a:p>
        </p:txBody>
      </p:sp>
      <p:pic>
        <p:nvPicPr>
          <p:cNvPr id="81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49" y="5308158"/>
            <a:ext cx="1715445" cy="553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image.pdf" descr="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761" y="5349621"/>
            <a:ext cx="2109510" cy="636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image.pdf" descr="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39" y="5861899"/>
            <a:ext cx="3119442" cy="604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image.pdf" descr="image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1700" y="4041330"/>
            <a:ext cx="1092203" cy="26829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.pdf" descr="image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692" y="5019419"/>
            <a:ext cx="1584325" cy="66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image.pdf" descr="image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2691" y="4245490"/>
            <a:ext cx="1581153" cy="725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.pdf" descr="image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7835" y="4695696"/>
            <a:ext cx="1482728" cy="496890"/>
          </a:xfrm>
          <a:prstGeom prst="rect">
            <a:avLst/>
          </a:prstGeom>
          <a:ln>
            <a:solidFill>
              <a:srgbClr val="FF6600"/>
            </a:solidFill>
          </a:ln>
        </p:spPr>
      </p:pic>
      <p:sp>
        <p:nvSpPr>
          <p:cNvPr id="88" name="Line"/>
          <p:cNvSpPr/>
          <p:nvPr/>
        </p:nvSpPr>
        <p:spPr>
          <a:xfrm flipV="1">
            <a:off x="4552813" y="5293701"/>
            <a:ext cx="800371" cy="9751"/>
          </a:xfrm>
          <a:prstGeom prst="line">
            <a:avLst/>
          </a:prstGeom>
          <a:ln w="63500">
            <a:solidFill>
              <a:schemeClr val="accent2"/>
            </a:solidFill>
            <a:tailEnd type="stealt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9" name="Line"/>
          <p:cNvSpPr/>
          <p:nvPr/>
        </p:nvSpPr>
        <p:spPr>
          <a:xfrm flipV="1">
            <a:off x="4574835" y="4646419"/>
            <a:ext cx="800371" cy="9751"/>
          </a:xfrm>
          <a:prstGeom prst="line">
            <a:avLst/>
          </a:prstGeom>
          <a:ln w="63500">
            <a:solidFill>
              <a:schemeClr val="accent2"/>
            </a:solidFill>
            <a:tailEnd type="stealth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" name="Line"/>
          <p:cNvSpPr/>
          <p:nvPr/>
        </p:nvSpPr>
        <p:spPr>
          <a:xfrm>
            <a:off x="7077695" y="4985198"/>
            <a:ext cx="677364" cy="2"/>
          </a:xfrm>
          <a:prstGeom prst="line">
            <a:avLst/>
          </a:prstGeom>
          <a:ln w="63500">
            <a:solidFill>
              <a:schemeClr val="accent2"/>
            </a:solidFill>
            <a:tailEnd type="stealth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92" name="image.png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4289" y="996101"/>
            <a:ext cx="6673808" cy="2271558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L.P. Feoktistov. Preprint IAE-4605/4, 1988.…"/>
          <p:cNvSpPr txBox="1">
            <a:spLocks noGrp="1"/>
          </p:cNvSpPr>
          <p:nvPr>
            <p:ph type="body" sz="quarter" idx="4294967295"/>
          </p:nvPr>
        </p:nvSpPr>
        <p:spPr>
          <a:xfrm>
            <a:off x="333124" y="3021185"/>
            <a:ext cx="3587755" cy="503238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ts val="300"/>
              </a:spcBef>
              <a:buSzTx/>
              <a:buNone/>
              <a:defRPr sz="1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L.P. </a:t>
            </a:r>
            <a:r>
              <a:rPr dirty="0" err="1"/>
              <a:t>Feoktistov</a:t>
            </a:r>
            <a:r>
              <a:rPr dirty="0"/>
              <a:t>.</a:t>
            </a:r>
            <a:r>
              <a:rPr i="1" dirty="0"/>
              <a:t> </a:t>
            </a:r>
            <a:r>
              <a:rPr dirty="0"/>
              <a:t>Preprint IAE-4605/4, 1988.</a:t>
            </a:r>
            <a:r>
              <a:rPr i="1" dirty="0"/>
              <a:t> </a:t>
            </a:r>
          </a:p>
          <a:p>
            <a:pPr marL="609600" indent="-609600">
              <a:lnSpc>
                <a:spcPct val="80000"/>
              </a:lnSpc>
              <a:spcBef>
                <a:spcPts val="300"/>
              </a:spcBef>
              <a:buSzTx/>
              <a:buNone/>
              <a:defRPr sz="1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L.P. </a:t>
            </a:r>
            <a:r>
              <a:rPr dirty="0" err="1"/>
              <a:t>Feoktistov</a:t>
            </a:r>
            <a:r>
              <a:rPr dirty="0"/>
              <a:t>.</a:t>
            </a:r>
            <a:r>
              <a:rPr i="1" dirty="0"/>
              <a:t> </a:t>
            </a:r>
            <a:r>
              <a:rPr i="1" dirty="0" err="1"/>
              <a:t>Sov</a:t>
            </a:r>
            <a:r>
              <a:rPr i="1" dirty="0"/>
              <a:t>. Phys. </a:t>
            </a:r>
            <a:r>
              <a:rPr i="1" dirty="0" err="1"/>
              <a:t>Doklady</a:t>
            </a:r>
            <a:r>
              <a:rPr dirty="0"/>
              <a:t>, 34 (1989) 1071.</a:t>
            </a:r>
            <a:r>
              <a:rPr dirty="0">
                <a:latin typeface="+mj-lt"/>
                <a:ea typeface="+mj-ea"/>
                <a:cs typeface="+mj-cs"/>
                <a:sym typeface="Arial"/>
              </a:rPr>
              <a:t> 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87EB126D-9374-1309-0DBA-1B0F31D51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71" y="877658"/>
            <a:ext cx="1500889" cy="196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9B5C4A-24EE-2A98-E0CF-1B6491078505}"/>
              </a:ext>
            </a:extLst>
          </p:cNvPr>
          <p:cNvSpPr txBox="1"/>
          <p:nvPr/>
        </p:nvSpPr>
        <p:spPr>
          <a:xfrm>
            <a:off x="973422" y="4049160"/>
            <a:ext cx="214096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Neutron balance equation</a:t>
            </a:r>
            <a:endParaRPr kumimoji="0" lang="en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9C4B17-A3A2-C4E3-9392-84EC6626DADA}"/>
              </a:ext>
            </a:extLst>
          </p:cNvPr>
          <p:cNvSpPr txBox="1"/>
          <p:nvPr/>
        </p:nvSpPr>
        <p:spPr>
          <a:xfrm>
            <a:off x="1076150" y="5087419"/>
            <a:ext cx="1991888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Set of burnup equations</a:t>
            </a:r>
            <a:endParaRPr kumimoji="0" lang="en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D70E28-66CA-7F17-6B01-A9DB688C5FC9}"/>
                  </a:ext>
                </a:extLst>
              </p:cNvPr>
              <p:cNvSpPr txBox="1"/>
              <p:nvPr/>
            </p:nvSpPr>
            <p:spPr>
              <a:xfrm>
                <a:off x="50629" y="4402637"/>
                <a:ext cx="4648071" cy="4999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fPr>
                        <m:num>
                          <m:r>
                            <a:rPr kumimoji="0" lang="en-GB" sz="1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"/>
                            </a:rPr>
                            <m:t>𝜕</m:t>
                          </m:r>
                          <m:r>
                            <a:rPr kumimoji="0" lang="en-US" sz="1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"/>
                            </a:rPr>
                            <m:t>𝑛</m:t>
                          </m:r>
                        </m:num>
                        <m:den>
                          <m:r>
                            <a:rPr kumimoji="0" lang="en-GB" sz="1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"/>
                            </a:rPr>
                            <m:t>𝜕</m:t>
                          </m:r>
                          <m:r>
                            <a:rPr kumimoji="0" lang="en-US" sz="1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sym typeface="Helvetica"/>
                            </a:rPr>
                            <m:t>𝑡</m:t>
                          </m:r>
                        </m:den>
                      </m:f>
                      <m:r>
                        <a:rPr kumimoji="0" lang="en-GB" sz="16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sym typeface="Helvetica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𝑣𝑛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𝑎𝑖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𝑓𝑃𝑢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𝑃𝑢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DE" sz="16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Helvetica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D70E28-66CA-7F17-6B01-A9DB688C5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9" y="4402637"/>
                <a:ext cx="4648071" cy="499945"/>
              </a:xfrm>
              <a:prstGeom prst="rect">
                <a:avLst/>
              </a:prstGeom>
              <a:blipFill>
                <a:blip r:embed="rId11"/>
                <a:stretch>
                  <a:fillRect t="-177500" b="-2675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8B83956-686A-95A6-62A0-EE7DD6ACE0D1}"/>
              </a:ext>
            </a:extLst>
          </p:cNvPr>
          <p:cNvSpPr txBox="1"/>
          <p:nvPr/>
        </p:nvSpPr>
        <p:spPr>
          <a:xfrm>
            <a:off x="3797222" y="3744362"/>
            <a:ext cx="3060777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Helvetica"/>
              </a:rPr>
              <a:t>n(z,t)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Helvetica"/>
              </a:rPr>
              <a:t> = ? </a:t>
            </a:r>
            <a:r>
              <a:rPr kumimoji="0" lang="en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Helvetica"/>
              </a:rPr>
              <a:t>–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Helvetica"/>
              </a:rPr>
              <a:t>one-dimensional problem</a:t>
            </a:r>
            <a:endParaRPr kumimoji="0" lang="en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cs typeface="Times New Roman" panose="02020603050405020304" pitchFamily="18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C8A3-6CB8-9DD7-C423-A7D08444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lux_2D">
            <a:extLst>
              <a:ext uri="{FF2B5EF4-FFF2-40B4-BE49-F238E27FC236}">
                <a16:creationId xmlns:a16="http://schemas.microsoft.com/office/drawing/2014/main" id="{8DEA5684-6B41-3E30-6018-6023B55C9D8D}"/>
              </a:ext>
            </a:extLst>
          </p:cNvPr>
          <p:cNvPicPr>
            <a:picLocks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486" y="723552"/>
            <a:ext cx="4668270" cy="230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" name="Slide Number">
            <a:extLst>
              <a:ext uri="{FF2B5EF4-FFF2-40B4-BE49-F238E27FC236}">
                <a16:creationId xmlns:a16="http://schemas.microsoft.com/office/drawing/2014/main" id="{9444AD1F-30D9-470B-F9C7-48855A1D08E0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9108791" y="6245225"/>
            <a:ext cx="301905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grpSp>
        <p:nvGrpSpPr>
          <p:cNvPr id="219" name="Group">
            <a:extLst>
              <a:ext uri="{FF2B5EF4-FFF2-40B4-BE49-F238E27FC236}">
                <a16:creationId xmlns:a16="http://schemas.microsoft.com/office/drawing/2014/main" id="{0A2DB5D7-3681-A031-08D9-2E3E3AAF8D84}"/>
              </a:ext>
            </a:extLst>
          </p:cNvPr>
          <p:cNvGrpSpPr/>
          <p:nvPr/>
        </p:nvGrpSpPr>
        <p:grpSpPr>
          <a:xfrm>
            <a:off x="396556" y="880455"/>
            <a:ext cx="4198264" cy="2190379"/>
            <a:chOff x="0" y="-1"/>
            <a:chExt cx="4198263" cy="2190377"/>
          </a:xfrm>
        </p:grpSpPr>
        <p:sp>
          <p:nvSpPr>
            <p:cNvPr id="177" name="Oval">
              <a:extLst>
                <a:ext uri="{FF2B5EF4-FFF2-40B4-BE49-F238E27FC236}">
                  <a16:creationId xmlns:a16="http://schemas.microsoft.com/office/drawing/2014/main" id="{65BE9817-A444-8F47-F4B7-E46F1BBF307C}"/>
                </a:ext>
              </a:extLst>
            </p:cNvPr>
            <p:cNvSpPr/>
            <p:nvPr/>
          </p:nvSpPr>
          <p:spPr>
            <a:xfrm rot="5400000">
              <a:off x="3127930" y="916882"/>
              <a:ext cx="1383399" cy="24132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178" name="Line">
              <a:extLst>
                <a:ext uri="{FF2B5EF4-FFF2-40B4-BE49-F238E27FC236}">
                  <a16:creationId xmlns:a16="http://schemas.microsoft.com/office/drawing/2014/main" id="{77E874D4-1CF9-209B-F0D8-B3F9B1A68A85}"/>
                </a:ext>
              </a:extLst>
            </p:cNvPr>
            <p:cNvSpPr/>
            <p:nvPr/>
          </p:nvSpPr>
          <p:spPr>
            <a:xfrm>
              <a:off x="3838077" y="1037568"/>
              <a:ext cx="360185" cy="62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Line">
              <a:extLst>
                <a:ext uri="{FF2B5EF4-FFF2-40B4-BE49-F238E27FC236}">
                  <a16:creationId xmlns:a16="http://schemas.microsoft.com/office/drawing/2014/main" id="{8DE5B91E-412E-3203-0337-4047477C9A20}"/>
                </a:ext>
              </a:extLst>
            </p:cNvPr>
            <p:cNvSpPr/>
            <p:nvPr/>
          </p:nvSpPr>
          <p:spPr>
            <a:xfrm>
              <a:off x="79102" y="691696"/>
              <a:ext cx="249649" cy="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0" name="Line">
              <a:extLst>
                <a:ext uri="{FF2B5EF4-FFF2-40B4-BE49-F238E27FC236}">
                  <a16:creationId xmlns:a16="http://schemas.microsoft.com/office/drawing/2014/main" id="{792D1290-A41B-1ED6-5DAB-C861E0ABDC8D}"/>
                </a:ext>
              </a:extLst>
            </p:cNvPr>
            <p:cNvSpPr/>
            <p:nvPr/>
          </p:nvSpPr>
          <p:spPr>
            <a:xfrm>
              <a:off x="79102" y="1383393"/>
              <a:ext cx="249649" cy="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1" name="Line">
              <a:extLst>
                <a:ext uri="{FF2B5EF4-FFF2-40B4-BE49-F238E27FC236}">
                  <a16:creationId xmlns:a16="http://schemas.microsoft.com/office/drawing/2014/main" id="{890CD19C-ADEC-CC19-AA88-19BF396BDC59}"/>
                </a:ext>
              </a:extLst>
            </p:cNvPr>
            <p:cNvSpPr/>
            <p:nvPr/>
          </p:nvSpPr>
          <p:spPr>
            <a:xfrm>
              <a:off x="79102" y="1037544"/>
              <a:ext cx="249649" cy="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184" name="Group">
              <a:extLst>
                <a:ext uri="{FF2B5EF4-FFF2-40B4-BE49-F238E27FC236}">
                  <a16:creationId xmlns:a16="http://schemas.microsoft.com/office/drawing/2014/main" id="{90EEF403-B6C8-6FEC-C9A3-3A4D1E0790BF}"/>
                </a:ext>
              </a:extLst>
            </p:cNvPr>
            <p:cNvGrpSpPr/>
            <p:nvPr/>
          </p:nvGrpSpPr>
          <p:grpSpPr>
            <a:xfrm>
              <a:off x="3698966" y="1037543"/>
              <a:ext cx="249652" cy="269237"/>
              <a:chOff x="-1" y="-1"/>
              <a:chExt cx="249650" cy="269235"/>
            </a:xfrm>
          </p:grpSpPr>
          <p:sp>
            <p:nvSpPr>
              <p:cNvPr id="182" name="Rectangle">
                <a:extLst>
                  <a:ext uri="{FF2B5EF4-FFF2-40B4-BE49-F238E27FC236}">
                    <a16:creationId xmlns:a16="http://schemas.microsoft.com/office/drawing/2014/main" id="{284C254C-DF83-7929-BAE3-BE2C673AE9B5}"/>
                  </a:ext>
                </a:extLst>
              </p:cNvPr>
              <p:cNvSpPr/>
              <p:nvPr/>
            </p:nvSpPr>
            <p:spPr>
              <a:xfrm>
                <a:off x="-2" y="-2"/>
                <a:ext cx="249652" cy="230570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3" name="L">
                <a:extLst>
                  <a:ext uri="{FF2B5EF4-FFF2-40B4-BE49-F238E27FC236}">
                    <a16:creationId xmlns:a16="http://schemas.microsoft.com/office/drawing/2014/main" id="{4B3FEB1C-04E1-85D1-A16D-A3685B3C7A10}"/>
                  </a:ext>
                </a:extLst>
              </p:cNvPr>
              <p:cNvSpPr txBox="1"/>
              <p:nvPr/>
            </p:nvSpPr>
            <p:spPr>
              <a:xfrm>
                <a:off x="45719" y="-2"/>
                <a:ext cx="158210" cy="269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L</a:t>
                </a:r>
              </a:p>
            </p:txBody>
          </p:sp>
        </p:grpSp>
        <p:grpSp>
          <p:nvGrpSpPr>
            <p:cNvPr id="187" name="Group">
              <a:extLst>
                <a:ext uri="{FF2B5EF4-FFF2-40B4-BE49-F238E27FC236}">
                  <a16:creationId xmlns:a16="http://schemas.microsoft.com/office/drawing/2014/main" id="{34245510-1F7B-3A4E-A180-F726EE54464E}"/>
                </a:ext>
              </a:extLst>
            </p:cNvPr>
            <p:cNvGrpSpPr/>
            <p:nvPr/>
          </p:nvGrpSpPr>
          <p:grpSpPr>
            <a:xfrm>
              <a:off x="3948613" y="1037544"/>
              <a:ext cx="249651" cy="269237"/>
              <a:chOff x="0" y="0"/>
              <a:chExt cx="249649" cy="269235"/>
            </a:xfrm>
          </p:grpSpPr>
          <p:sp>
            <p:nvSpPr>
              <p:cNvPr id="185" name="Rectangle">
                <a:extLst>
                  <a:ext uri="{FF2B5EF4-FFF2-40B4-BE49-F238E27FC236}">
                    <a16:creationId xmlns:a16="http://schemas.microsoft.com/office/drawing/2014/main" id="{E3E37AB3-F3D4-78E3-FB95-BEDE2C6791E7}"/>
                  </a:ext>
                </a:extLst>
              </p:cNvPr>
              <p:cNvSpPr/>
              <p:nvPr/>
            </p:nvSpPr>
            <p:spPr>
              <a:xfrm>
                <a:off x="-1" y="0"/>
                <a:ext cx="249651" cy="230569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6" name="z">
                <a:extLst>
                  <a:ext uri="{FF2B5EF4-FFF2-40B4-BE49-F238E27FC236}">
                    <a16:creationId xmlns:a16="http://schemas.microsoft.com/office/drawing/2014/main" id="{53FC8FDC-0E87-16F5-2FCC-BDA21D2618C9}"/>
                  </a:ext>
                </a:extLst>
              </p:cNvPr>
              <p:cNvSpPr txBox="1"/>
              <p:nvPr/>
            </p:nvSpPr>
            <p:spPr>
              <a:xfrm>
                <a:off x="45719" y="-1"/>
                <a:ext cx="158210" cy="269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z</a:t>
                </a:r>
              </a:p>
            </p:txBody>
          </p:sp>
        </p:grpSp>
        <p:grpSp>
          <p:nvGrpSpPr>
            <p:cNvPr id="190" name="Group">
              <a:extLst>
                <a:ext uri="{FF2B5EF4-FFF2-40B4-BE49-F238E27FC236}">
                  <a16:creationId xmlns:a16="http://schemas.microsoft.com/office/drawing/2014/main" id="{74712492-2241-B18F-57D9-B22062B9464E}"/>
                </a:ext>
              </a:extLst>
            </p:cNvPr>
            <p:cNvGrpSpPr/>
            <p:nvPr/>
          </p:nvGrpSpPr>
          <p:grpSpPr>
            <a:xfrm>
              <a:off x="578393" y="-2"/>
              <a:ext cx="249652" cy="269237"/>
              <a:chOff x="-1" y="-1"/>
              <a:chExt cx="249650" cy="269235"/>
            </a:xfrm>
          </p:grpSpPr>
          <p:sp>
            <p:nvSpPr>
              <p:cNvPr id="188" name="Rectangle">
                <a:extLst>
                  <a:ext uri="{FF2B5EF4-FFF2-40B4-BE49-F238E27FC236}">
                    <a16:creationId xmlns:a16="http://schemas.microsoft.com/office/drawing/2014/main" id="{F15B4D32-317B-D8A7-D338-D63A8AA5F89A}"/>
                  </a:ext>
                </a:extLst>
              </p:cNvPr>
              <p:cNvSpPr/>
              <p:nvPr/>
            </p:nvSpPr>
            <p:spPr>
              <a:xfrm>
                <a:off x="-2" y="-2"/>
                <a:ext cx="249652" cy="230570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89" name="r">
                <a:extLst>
                  <a:ext uri="{FF2B5EF4-FFF2-40B4-BE49-F238E27FC236}">
                    <a16:creationId xmlns:a16="http://schemas.microsoft.com/office/drawing/2014/main" id="{1E6F4132-5ECC-B25E-38FD-383FECC334D5}"/>
                  </a:ext>
                </a:extLst>
              </p:cNvPr>
              <p:cNvSpPr txBox="1"/>
              <p:nvPr/>
            </p:nvSpPr>
            <p:spPr>
              <a:xfrm>
                <a:off x="45719" y="-2"/>
                <a:ext cx="158210" cy="269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r</a:t>
                </a:r>
              </a:p>
            </p:txBody>
          </p:sp>
        </p:grpSp>
        <p:grpSp>
          <p:nvGrpSpPr>
            <p:cNvPr id="193" name="Group">
              <a:extLst>
                <a:ext uri="{FF2B5EF4-FFF2-40B4-BE49-F238E27FC236}">
                  <a16:creationId xmlns:a16="http://schemas.microsoft.com/office/drawing/2014/main" id="{B14EA3E3-9C82-59C8-E7AB-50B954B6781C}"/>
                </a:ext>
              </a:extLst>
            </p:cNvPr>
            <p:cNvGrpSpPr/>
            <p:nvPr/>
          </p:nvGrpSpPr>
          <p:grpSpPr>
            <a:xfrm>
              <a:off x="203924" y="230564"/>
              <a:ext cx="249652" cy="269237"/>
              <a:chOff x="-1" y="-1"/>
              <a:chExt cx="249650" cy="269235"/>
            </a:xfrm>
          </p:grpSpPr>
          <p:sp>
            <p:nvSpPr>
              <p:cNvPr id="191" name="Rectangle">
                <a:extLst>
                  <a:ext uri="{FF2B5EF4-FFF2-40B4-BE49-F238E27FC236}">
                    <a16:creationId xmlns:a16="http://schemas.microsoft.com/office/drawing/2014/main" id="{8EB74C67-DB83-11AE-F2FC-3EC199A92BB8}"/>
                  </a:ext>
                </a:extLst>
              </p:cNvPr>
              <p:cNvSpPr/>
              <p:nvPr/>
            </p:nvSpPr>
            <p:spPr>
              <a:xfrm>
                <a:off x="-2" y="-2"/>
                <a:ext cx="249652" cy="230570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192" name="R">
                <a:extLst>
                  <a:ext uri="{FF2B5EF4-FFF2-40B4-BE49-F238E27FC236}">
                    <a16:creationId xmlns:a16="http://schemas.microsoft.com/office/drawing/2014/main" id="{4DABF01D-3B2E-7CFB-1B3E-E8433B12BC0C}"/>
                  </a:ext>
                </a:extLst>
              </p:cNvPr>
              <p:cNvSpPr txBox="1"/>
              <p:nvPr/>
            </p:nvSpPr>
            <p:spPr>
              <a:xfrm>
                <a:off x="45719" y="-2"/>
                <a:ext cx="158210" cy="269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R</a:t>
                </a:r>
              </a:p>
            </p:txBody>
          </p:sp>
        </p:grpSp>
        <p:sp>
          <p:nvSpPr>
            <p:cNvPr id="194" name="40%">
              <a:extLst>
                <a:ext uri="{FF2B5EF4-FFF2-40B4-BE49-F238E27FC236}">
                  <a16:creationId xmlns:a16="http://schemas.microsoft.com/office/drawing/2014/main" id="{43471145-59D0-F7FE-DD49-12A9A247934F}"/>
                </a:ext>
              </a:extLst>
            </p:cNvPr>
            <p:cNvSpPr/>
            <p:nvPr/>
          </p:nvSpPr>
          <p:spPr>
            <a:xfrm rot="5400000">
              <a:off x="-113306" y="912721"/>
              <a:ext cx="1383399" cy="249651"/>
            </a:xfrm>
            <a:prstGeom prst="ellipse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195" name="40%">
              <a:extLst>
                <a:ext uri="{FF2B5EF4-FFF2-40B4-BE49-F238E27FC236}">
                  <a16:creationId xmlns:a16="http://schemas.microsoft.com/office/drawing/2014/main" id="{61614C85-95E5-27B2-949B-682EF289C1B9}"/>
                </a:ext>
              </a:extLst>
            </p:cNvPr>
            <p:cNvSpPr/>
            <p:nvPr/>
          </p:nvSpPr>
          <p:spPr>
            <a:xfrm>
              <a:off x="578394" y="345848"/>
              <a:ext cx="624117" cy="1383397"/>
            </a:xfrm>
            <a:prstGeom prst="rect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196" name="Line">
              <a:extLst>
                <a:ext uri="{FF2B5EF4-FFF2-40B4-BE49-F238E27FC236}">
                  <a16:creationId xmlns:a16="http://schemas.microsoft.com/office/drawing/2014/main" id="{E129E02E-FB9C-5194-104E-1E4E74E70FFD}"/>
                </a:ext>
              </a:extLst>
            </p:cNvPr>
            <p:cNvSpPr/>
            <p:nvPr/>
          </p:nvSpPr>
          <p:spPr>
            <a:xfrm flipH="1">
              <a:off x="592680" y="1037544"/>
              <a:ext cx="485008" cy="62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97" name="Line">
              <a:extLst>
                <a:ext uri="{FF2B5EF4-FFF2-40B4-BE49-F238E27FC236}">
                  <a16:creationId xmlns:a16="http://schemas.microsoft.com/office/drawing/2014/main" id="{1CBEDD64-A1F1-9AAF-950A-5C500124CC52}"/>
                </a:ext>
              </a:extLst>
            </p:cNvPr>
            <p:cNvSpPr/>
            <p:nvPr/>
          </p:nvSpPr>
          <p:spPr>
            <a:xfrm flipV="1">
              <a:off x="578394" y="0"/>
              <a:ext cx="696" cy="103754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98" name="25%">
              <a:extLst>
                <a:ext uri="{FF2B5EF4-FFF2-40B4-BE49-F238E27FC236}">
                  <a16:creationId xmlns:a16="http://schemas.microsoft.com/office/drawing/2014/main" id="{9E051F18-00A5-DF7B-DA81-72F61E609074}"/>
                </a:ext>
              </a:extLst>
            </p:cNvPr>
            <p:cNvSpPr/>
            <p:nvPr/>
          </p:nvSpPr>
          <p:spPr>
            <a:xfrm rot="5400000">
              <a:off x="506648" y="916882"/>
              <a:ext cx="1383399" cy="241329"/>
            </a:xfrm>
            <a:prstGeom prst="ellipse">
              <a:avLst/>
            </a:prstGeom>
            <a:blipFill rotWithShape="1">
              <a:blip r:embed="rId4"/>
              <a:srcRect/>
              <a:tile tx="0" ty="0" sx="100000" sy="100000" flip="none" algn="tl"/>
            </a:blipFill>
            <a:ln w="25400" cap="flat">
              <a:solidFill>
                <a:srgbClr val="E0E0E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199" name="Line">
              <a:extLst>
                <a:ext uri="{FF2B5EF4-FFF2-40B4-BE49-F238E27FC236}">
                  <a16:creationId xmlns:a16="http://schemas.microsoft.com/office/drawing/2014/main" id="{6E769055-00AA-2890-3127-5C96130AF628}"/>
                </a:ext>
              </a:extLst>
            </p:cNvPr>
            <p:cNvSpPr/>
            <p:nvPr/>
          </p:nvSpPr>
          <p:spPr>
            <a:xfrm>
              <a:off x="1216795" y="1037548"/>
              <a:ext cx="2482173" cy="64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 type="oval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00" name="Line">
              <a:extLst>
                <a:ext uri="{FF2B5EF4-FFF2-40B4-BE49-F238E27FC236}">
                  <a16:creationId xmlns:a16="http://schemas.microsoft.com/office/drawing/2014/main" id="{3E3FB07D-84FD-2E40-AEEF-D94C916FD800}"/>
                </a:ext>
              </a:extLst>
            </p:cNvPr>
            <p:cNvSpPr/>
            <p:nvPr/>
          </p:nvSpPr>
          <p:spPr>
            <a:xfrm>
              <a:off x="579781" y="345848"/>
              <a:ext cx="124826" cy="1383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44" y="0"/>
                  </a:moveTo>
                  <a:cubicBezTo>
                    <a:pt x="15391" y="1302"/>
                    <a:pt x="21600" y="5647"/>
                    <a:pt x="21600" y="10607"/>
                  </a:cubicBezTo>
                  <a:cubicBezTo>
                    <a:pt x="21600" y="16678"/>
                    <a:pt x="12400" y="21600"/>
                    <a:pt x="1052" y="21600"/>
                  </a:cubicBezTo>
                  <a:cubicBezTo>
                    <a:pt x="701" y="21600"/>
                    <a:pt x="350" y="21595"/>
                    <a:pt x="0" y="21585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01" name="Line">
              <a:extLst>
                <a:ext uri="{FF2B5EF4-FFF2-40B4-BE49-F238E27FC236}">
                  <a16:creationId xmlns:a16="http://schemas.microsoft.com/office/drawing/2014/main" id="{E16505DC-E0BB-6466-8CE1-39F5F4DE3A86}"/>
                </a:ext>
              </a:extLst>
            </p:cNvPr>
            <p:cNvSpPr/>
            <p:nvPr/>
          </p:nvSpPr>
          <p:spPr>
            <a:xfrm>
              <a:off x="1196261" y="347737"/>
              <a:ext cx="136621" cy="1383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38" y="0"/>
                  </a:moveTo>
                  <a:cubicBezTo>
                    <a:pt x="13556" y="176"/>
                    <a:pt x="21600" y="4959"/>
                    <a:pt x="21600" y="10798"/>
                  </a:cubicBezTo>
                  <a:cubicBezTo>
                    <a:pt x="21600" y="16763"/>
                    <a:pt x="13216" y="21600"/>
                    <a:pt x="2874" y="21600"/>
                  </a:cubicBezTo>
                  <a:cubicBezTo>
                    <a:pt x="1912" y="21600"/>
                    <a:pt x="951" y="21557"/>
                    <a:pt x="0" y="21472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02" name="Line">
              <a:extLst>
                <a:ext uri="{FF2B5EF4-FFF2-40B4-BE49-F238E27FC236}">
                  <a16:creationId xmlns:a16="http://schemas.microsoft.com/office/drawing/2014/main" id="{842F352A-5DEA-539B-7B88-679CBEAD8CE7}"/>
                </a:ext>
              </a:extLst>
            </p:cNvPr>
            <p:cNvSpPr/>
            <p:nvPr/>
          </p:nvSpPr>
          <p:spPr>
            <a:xfrm flipH="1">
              <a:off x="1078379" y="345907"/>
              <a:ext cx="137313" cy="138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34" y="77"/>
                  </a:moveTo>
                  <a:cubicBezTo>
                    <a:pt x="798" y="25"/>
                    <a:pt x="1568" y="-1"/>
                    <a:pt x="2338" y="0"/>
                  </a:cubicBezTo>
                  <a:cubicBezTo>
                    <a:pt x="12976" y="0"/>
                    <a:pt x="21600" y="4834"/>
                    <a:pt x="21600" y="10799"/>
                  </a:cubicBezTo>
                  <a:cubicBezTo>
                    <a:pt x="21600" y="16764"/>
                    <a:pt x="12976" y="21599"/>
                    <a:pt x="2338" y="21599"/>
                  </a:cubicBezTo>
                  <a:cubicBezTo>
                    <a:pt x="1556" y="21599"/>
                    <a:pt x="776" y="21572"/>
                    <a:pt x="0" y="21519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03" name="Line">
              <a:extLst>
                <a:ext uri="{FF2B5EF4-FFF2-40B4-BE49-F238E27FC236}">
                  <a16:creationId xmlns:a16="http://schemas.microsoft.com/office/drawing/2014/main" id="{1A7C9141-94EA-2214-5E3A-196534C884A6}"/>
                </a:ext>
              </a:extLst>
            </p:cNvPr>
            <p:cNvSpPr/>
            <p:nvPr/>
          </p:nvSpPr>
          <p:spPr>
            <a:xfrm>
              <a:off x="578394" y="1729241"/>
              <a:ext cx="3245399" cy="64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04" name="Line">
              <a:extLst>
                <a:ext uri="{FF2B5EF4-FFF2-40B4-BE49-F238E27FC236}">
                  <a16:creationId xmlns:a16="http://schemas.microsoft.com/office/drawing/2014/main" id="{49D89576-4308-5B15-17F1-EE90B9AB6E1E}"/>
                </a:ext>
              </a:extLst>
            </p:cNvPr>
            <p:cNvSpPr/>
            <p:nvPr/>
          </p:nvSpPr>
          <p:spPr>
            <a:xfrm>
              <a:off x="616494" y="345854"/>
              <a:ext cx="3207298" cy="63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oval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207" name="Group">
              <a:extLst>
                <a:ext uri="{FF2B5EF4-FFF2-40B4-BE49-F238E27FC236}">
                  <a16:creationId xmlns:a16="http://schemas.microsoft.com/office/drawing/2014/main" id="{4A04D2FE-B087-7C0D-D704-BB70B8D58326}"/>
                </a:ext>
              </a:extLst>
            </p:cNvPr>
            <p:cNvGrpSpPr/>
            <p:nvPr/>
          </p:nvGrpSpPr>
          <p:grpSpPr>
            <a:xfrm>
              <a:off x="1036077" y="1037543"/>
              <a:ext cx="499297" cy="345854"/>
              <a:chOff x="-1" y="0"/>
              <a:chExt cx="499296" cy="345852"/>
            </a:xfrm>
          </p:grpSpPr>
          <p:sp>
            <p:nvSpPr>
              <p:cNvPr id="205" name="Rectangle">
                <a:extLst>
                  <a:ext uri="{FF2B5EF4-FFF2-40B4-BE49-F238E27FC236}">
                    <a16:creationId xmlns:a16="http://schemas.microsoft.com/office/drawing/2014/main" id="{853A6F8F-8270-634C-760C-2C6FEA5F3A50}"/>
                  </a:ext>
                </a:extLst>
              </p:cNvPr>
              <p:cNvSpPr/>
              <p:nvPr/>
            </p:nvSpPr>
            <p:spPr>
              <a:xfrm>
                <a:off x="-2" y="0"/>
                <a:ext cx="499298" cy="345854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b="1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06" name="L ign">
                <a:extLst>
                  <a:ext uri="{FF2B5EF4-FFF2-40B4-BE49-F238E27FC236}">
                    <a16:creationId xmlns:a16="http://schemas.microsoft.com/office/drawing/2014/main" id="{A9DFC349-1CC2-EEC7-A17B-6B7EBD0B480E}"/>
                  </a:ext>
                </a:extLst>
              </p:cNvPr>
              <p:cNvSpPr txBox="1"/>
              <p:nvPr/>
            </p:nvSpPr>
            <p:spPr>
              <a:xfrm>
                <a:off x="45719" y="0"/>
                <a:ext cx="407855" cy="2981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L </a:t>
                </a:r>
                <a:r>
                  <a:rPr b="1" baseline="-25000"/>
                  <a:t>ign</a:t>
                </a:r>
              </a:p>
            </p:txBody>
          </p:sp>
        </p:grpSp>
        <p:sp>
          <p:nvSpPr>
            <p:cNvPr id="208" name="j ext">
              <a:extLst>
                <a:ext uri="{FF2B5EF4-FFF2-40B4-BE49-F238E27FC236}">
                  <a16:creationId xmlns:a16="http://schemas.microsoft.com/office/drawing/2014/main" id="{33E54612-17C9-30A6-2447-3EDD9BB613B1}"/>
                </a:ext>
              </a:extLst>
            </p:cNvPr>
            <p:cNvSpPr txBox="1"/>
            <p:nvPr/>
          </p:nvSpPr>
          <p:spPr>
            <a:xfrm>
              <a:off x="-1" y="691696"/>
              <a:ext cx="491069" cy="3411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sz="1400" b="1">
                  <a:solidFill>
                    <a:srgbClr val="FF330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j </a:t>
              </a:r>
              <a:r>
                <a:rPr baseline="-25000"/>
                <a:t>ext</a:t>
              </a:r>
            </a:p>
          </p:txBody>
        </p:sp>
        <p:sp>
          <p:nvSpPr>
            <p:cNvPr id="209" name="Shape">
              <a:extLst>
                <a:ext uri="{FF2B5EF4-FFF2-40B4-BE49-F238E27FC236}">
                  <a16:creationId xmlns:a16="http://schemas.microsoft.com/office/drawing/2014/main" id="{D22DE0C7-A1CE-3591-AC4E-6620AD030C9F}"/>
                </a:ext>
              </a:extLst>
            </p:cNvPr>
            <p:cNvSpPr/>
            <p:nvPr/>
          </p:nvSpPr>
          <p:spPr>
            <a:xfrm rot="10800000" flipH="1">
              <a:off x="1618584" y="1498676"/>
              <a:ext cx="1830738" cy="69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0896"/>
                  </a:lnTo>
                  <a:lnTo>
                    <a:pt x="11244" y="10896"/>
                  </a:lnTo>
                  <a:lnTo>
                    <a:pt x="11244" y="15936"/>
                  </a:lnTo>
                  <a:lnTo>
                    <a:pt x="12250" y="15936"/>
                  </a:lnTo>
                  <a:lnTo>
                    <a:pt x="10800" y="21600"/>
                  </a:lnTo>
                  <a:lnTo>
                    <a:pt x="9350" y="15936"/>
                  </a:lnTo>
                  <a:lnTo>
                    <a:pt x="10356" y="15936"/>
                  </a:lnTo>
                  <a:lnTo>
                    <a:pt x="10356" y="10896"/>
                  </a:lnTo>
                  <a:lnTo>
                    <a:pt x="0" y="1089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10" name="Breeding zone">
              <a:extLst>
                <a:ext uri="{FF2B5EF4-FFF2-40B4-BE49-F238E27FC236}">
                  <a16:creationId xmlns:a16="http://schemas.microsoft.com/office/drawing/2014/main" id="{6E6564B2-F437-76F7-DD9F-AA29B91822BB}"/>
                </a:ext>
              </a:extLst>
            </p:cNvPr>
            <p:cNvSpPr txBox="1"/>
            <p:nvPr/>
          </p:nvSpPr>
          <p:spPr>
            <a:xfrm>
              <a:off x="1661784" y="1880524"/>
              <a:ext cx="1744339" cy="194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0800" tIns="10800" rIns="10800" bIns="10800" numCol="1" anchor="t">
              <a:spAutoFit/>
            </a:bodyPr>
            <a:lstStyle>
              <a:lvl1pPr algn="ctr">
                <a:spcBef>
                  <a:spcPts val="300"/>
                </a:spcBef>
                <a:defRPr sz="1200" b="1">
                  <a:solidFill>
                    <a:srgbClr val="336600"/>
                  </a:solidFill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t>Breeding zone</a:t>
              </a:r>
            </a:p>
          </p:txBody>
        </p:sp>
        <p:sp>
          <p:nvSpPr>
            <p:cNvPr id="211" name="Shape">
              <a:extLst>
                <a:ext uri="{FF2B5EF4-FFF2-40B4-BE49-F238E27FC236}">
                  <a16:creationId xmlns:a16="http://schemas.microsoft.com/office/drawing/2014/main" id="{211873D9-FF18-B8DA-F185-4BCF48227402}"/>
                </a:ext>
              </a:extLst>
            </p:cNvPr>
            <p:cNvSpPr/>
            <p:nvPr/>
          </p:nvSpPr>
          <p:spPr>
            <a:xfrm>
              <a:off x="328748" y="1498676"/>
              <a:ext cx="1040194" cy="69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40"/>
                  </a:moveTo>
                  <a:lnTo>
                    <a:pt x="10173" y="10640"/>
                  </a:lnTo>
                  <a:lnTo>
                    <a:pt x="10173" y="5784"/>
                  </a:lnTo>
                  <a:lnTo>
                    <a:pt x="8800" y="5784"/>
                  </a:lnTo>
                  <a:lnTo>
                    <a:pt x="10800" y="0"/>
                  </a:lnTo>
                  <a:lnTo>
                    <a:pt x="12800" y="5784"/>
                  </a:lnTo>
                  <a:lnTo>
                    <a:pt x="11427" y="5784"/>
                  </a:lnTo>
                  <a:lnTo>
                    <a:pt x="11427" y="10640"/>
                  </a:lnTo>
                  <a:lnTo>
                    <a:pt x="21600" y="1064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12" name="Ignition zone">
              <a:extLst>
                <a:ext uri="{FF2B5EF4-FFF2-40B4-BE49-F238E27FC236}">
                  <a16:creationId xmlns:a16="http://schemas.microsoft.com/office/drawing/2014/main" id="{5CE83C37-97BC-9EB0-2E70-10ED549B899D}"/>
                </a:ext>
              </a:extLst>
            </p:cNvPr>
            <p:cNvSpPr txBox="1"/>
            <p:nvPr/>
          </p:nvSpPr>
          <p:spPr>
            <a:xfrm>
              <a:off x="328748" y="1890244"/>
              <a:ext cx="1105409" cy="1728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spcBef>
                  <a:spcPts val="300"/>
                </a:spcBef>
                <a:defRPr sz="1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 </a:t>
              </a:r>
              <a:r>
                <a:rPr sz="1200" b="1">
                  <a:solidFill>
                    <a:srgbClr val="FF3300"/>
                  </a:solidFill>
                  <a:latin typeface="+mj-lt"/>
                  <a:ea typeface="+mj-ea"/>
                  <a:cs typeface="+mj-cs"/>
                  <a:sym typeface="Arial"/>
                </a:rPr>
                <a:t>Ignition zone</a:t>
              </a:r>
            </a:p>
          </p:txBody>
        </p:sp>
        <p:grpSp>
          <p:nvGrpSpPr>
            <p:cNvPr id="215" name="Group">
              <a:extLst>
                <a:ext uri="{FF2B5EF4-FFF2-40B4-BE49-F238E27FC236}">
                  <a16:creationId xmlns:a16="http://schemas.microsoft.com/office/drawing/2014/main" id="{2A98B9B9-6758-5D46-5D3F-CD58A2AA8E6E}"/>
                </a:ext>
              </a:extLst>
            </p:cNvPr>
            <p:cNvGrpSpPr/>
            <p:nvPr/>
          </p:nvGrpSpPr>
          <p:grpSpPr>
            <a:xfrm>
              <a:off x="1826620" y="576411"/>
              <a:ext cx="1248236" cy="345854"/>
              <a:chOff x="-1" y="-1"/>
              <a:chExt cx="1248235" cy="345853"/>
            </a:xfrm>
          </p:grpSpPr>
          <p:sp>
            <p:nvSpPr>
              <p:cNvPr id="213" name="Rectangle">
                <a:extLst>
                  <a:ext uri="{FF2B5EF4-FFF2-40B4-BE49-F238E27FC236}">
                    <a16:creationId xmlns:a16="http://schemas.microsoft.com/office/drawing/2014/main" id="{3ECC449D-2863-DCED-1A58-EA8CEE04E0A5}"/>
                  </a:ext>
                </a:extLst>
              </p:cNvPr>
              <p:cNvSpPr/>
              <p:nvPr/>
            </p:nvSpPr>
            <p:spPr>
              <a:xfrm>
                <a:off x="-2" y="-1"/>
                <a:ext cx="1248237" cy="345854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algn="ctr">
                  <a:defRPr sz="1400" b="1">
                    <a:solidFill>
                      <a:srgbClr val="336600"/>
                    </a:solidFill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214" name="238 U  100 %">
                <a:extLst>
                  <a:ext uri="{FF2B5EF4-FFF2-40B4-BE49-F238E27FC236}">
                    <a16:creationId xmlns:a16="http://schemas.microsoft.com/office/drawing/2014/main" id="{B331B02B-A35A-309D-BD31-CCD3EC441135}"/>
                  </a:ext>
                </a:extLst>
              </p:cNvPr>
              <p:cNvSpPr txBox="1"/>
              <p:nvPr/>
            </p:nvSpPr>
            <p:spPr>
              <a:xfrm>
                <a:off x="8278" y="-1"/>
                <a:ext cx="1231677" cy="2888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 algn="ctr">
                  <a:defRPr sz="1400" b="1" baseline="30000">
                    <a:solidFill>
                      <a:srgbClr val="336600"/>
                    </a:solidFill>
                    <a:latin typeface="+mj-lt"/>
                    <a:ea typeface="+mj-ea"/>
                    <a:cs typeface="+mj-cs"/>
                    <a:sym typeface="Arial"/>
                  </a:defRPr>
                </a:pPr>
                <a:r>
                  <a:t>238 </a:t>
                </a:r>
                <a:r>
                  <a:rPr baseline="0"/>
                  <a:t>U  100 %</a:t>
                </a:r>
              </a:p>
            </p:txBody>
          </p:sp>
        </p:grpSp>
        <p:grpSp>
          <p:nvGrpSpPr>
            <p:cNvPr id="218" name="Group">
              <a:extLst>
                <a:ext uri="{FF2B5EF4-FFF2-40B4-BE49-F238E27FC236}">
                  <a16:creationId xmlns:a16="http://schemas.microsoft.com/office/drawing/2014/main" id="{54A6636E-1A0B-DA23-004D-D405F2D3B6D3}"/>
                </a:ext>
              </a:extLst>
            </p:cNvPr>
            <p:cNvGrpSpPr/>
            <p:nvPr/>
          </p:nvGrpSpPr>
          <p:grpSpPr>
            <a:xfrm>
              <a:off x="453571" y="461130"/>
              <a:ext cx="748942" cy="1143226"/>
              <a:chOff x="0" y="0"/>
              <a:chExt cx="748941" cy="1143224"/>
            </a:xfrm>
          </p:grpSpPr>
          <p:sp>
            <p:nvSpPr>
              <p:cNvPr id="216" name="Rectangle">
                <a:extLst>
                  <a:ext uri="{FF2B5EF4-FFF2-40B4-BE49-F238E27FC236}">
                    <a16:creationId xmlns:a16="http://schemas.microsoft.com/office/drawing/2014/main" id="{91194B58-FF78-7AD6-9696-B102C10A4E19}"/>
                  </a:ext>
                </a:extLst>
              </p:cNvPr>
              <p:cNvSpPr/>
              <p:nvPr/>
            </p:nvSpPr>
            <p:spPr>
              <a:xfrm>
                <a:off x="-1" y="0"/>
                <a:ext cx="748942" cy="114322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sz="1200"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17" name="238 U…">
                <a:extLst>
                  <a:ext uri="{FF2B5EF4-FFF2-40B4-BE49-F238E27FC236}">
                    <a16:creationId xmlns:a16="http://schemas.microsoft.com/office/drawing/2014/main" id="{E43E7D29-29F1-69BA-7CEB-1D4609EECDC4}"/>
                  </a:ext>
                </a:extLst>
              </p:cNvPr>
              <p:cNvSpPr txBox="1"/>
              <p:nvPr/>
            </p:nvSpPr>
            <p:spPr>
              <a:xfrm>
                <a:off x="45719" y="0"/>
                <a:ext cx="657503" cy="11016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>
                  <a:defRPr sz="1400" b="1" baseline="30000">
                    <a:solidFill>
                      <a:srgbClr val="808080"/>
                    </a:solidFill>
                    <a:latin typeface="+mj-lt"/>
                    <a:ea typeface="+mj-ea"/>
                    <a:cs typeface="+mj-cs"/>
                    <a:sym typeface="Arial"/>
                  </a:defRPr>
                </a:pPr>
                <a:r>
                  <a:t>  </a:t>
                </a:r>
                <a:r>
                  <a:rPr>
                    <a:solidFill>
                      <a:srgbClr val="336600"/>
                    </a:solidFill>
                  </a:rPr>
                  <a:t>238 </a:t>
                </a:r>
                <a:r>
                  <a:rPr baseline="0">
                    <a:solidFill>
                      <a:srgbClr val="336600"/>
                    </a:solidFill>
                  </a:rPr>
                  <a:t>U </a:t>
                </a:r>
                <a:endParaRPr>
                  <a:solidFill>
                    <a:srgbClr val="336600"/>
                  </a:solidFill>
                </a:endParaRPr>
              </a:p>
              <a:p>
                <a:pPr>
                  <a:defRPr sz="1400">
                    <a:solidFill>
                      <a:srgbClr val="336600"/>
                    </a:solidFill>
                    <a:latin typeface="+mj-lt"/>
                    <a:ea typeface="+mj-ea"/>
                    <a:cs typeface="+mj-cs"/>
                    <a:sym typeface="Arial"/>
                  </a:defRPr>
                </a:pPr>
                <a:r>
                  <a:t> </a:t>
                </a:r>
                <a:r>
                  <a:rPr b="1"/>
                  <a:t>90 %</a:t>
                </a:r>
              </a:p>
              <a:p>
                <a:pPr>
                  <a:defRPr sz="1400" b="1">
                    <a:latin typeface="+mj-lt"/>
                    <a:ea typeface="+mj-ea"/>
                    <a:cs typeface="+mj-cs"/>
                    <a:sym typeface="Arial"/>
                  </a:defRPr>
                </a:pPr>
                <a:endParaRPr b="1"/>
              </a:p>
              <a:p>
                <a:pPr>
                  <a:defRPr sz="1400" b="1" baseline="30000">
                    <a:latin typeface="+mj-lt"/>
                    <a:ea typeface="+mj-ea"/>
                    <a:cs typeface="+mj-cs"/>
                    <a:sym typeface="Arial"/>
                  </a:defRPr>
                </a:pPr>
                <a:r>
                  <a:t> </a:t>
                </a:r>
                <a:r>
                  <a:rPr>
                    <a:solidFill>
                      <a:srgbClr val="FF3300"/>
                    </a:solidFill>
                  </a:rPr>
                  <a:t>239 </a:t>
                </a:r>
                <a:r>
                  <a:rPr baseline="0">
                    <a:solidFill>
                      <a:srgbClr val="FF3300"/>
                    </a:solidFill>
                  </a:rPr>
                  <a:t>Pu </a:t>
                </a:r>
                <a:endParaRPr>
                  <a:solidFill>
                    <a:srgbClr val="FF3300"/>
                  </a:solidFill>
                </a:endParaRPr>
              </a:p>
              <a:p>
                <a:pPr>
                  <a:defRPr sz="1400">
                    <a:solidFill>
                      <a:srgbClr val="FF3300"/>
                    </a:solidFill>
                    <a:latin typeface="+mj-lt"/>
                    <a:ea typeface="+mj-ea"/>
                    <a:cs typeface="+mj-cs"/>
                    <a:sym typeface="Arial"/>
                  </a:defRPr>
                </a:pPr>
                <a:r>
                  <a:t> </a:t>
                </a:r>
                <a:r>
                  <a:rPr b="1"/>
                  <a:t>10 %</a:t>
                </a:r>
              </a:p>
            </p:txBody>
          </p:sp>
        </p:grpSp>
      </p:grpSp>
      <p:sp>
        <p:nvSpPr>
          <p:cNvPr id="220" name="2D  Non-Stationary  Theory of  Nuclear Burning Wave">
            <a:extLst>
              <a:ext uri="{FF2B5EF4-FFF2-40B4-BE49-F238E27FC236}">
                <a16:creationId xmlns:a16="http://schemas.microsoft.com/office/drawing/2014/main" id="{4A054920-7CF2-5F6F-77E1-E1CA1BFA8BAE}"/>
              </a:ext>
            </a:extLst>
          </p:cNvPr>
          <p:cNvSpPr txBox="1"/>
          <p:nvPr/>
        </p:nvSpPr>
        <p:spPr>
          <a:xfrm>
            <a:off x="390293" y="-1415682"/>
            <a:ext cx="9387525" cy="39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ts val="2400"/>
              </a:lnSpc>
              <a:spcBef>
                <a:spcPts val="600"/>
              </a:spcBef>
              <a:defRPr sz="2400" b="1">
                <a:solidFill>
                  <a:srgbClr val="CC33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221" name="S. Fomin, et al. - 1st IC “Global 2009”, Paris, paper 9456.">
            <a:extLst>
              <a:ext uri="{FF2B5EF4-FFF2-40B4-BE49-F238E27FC236}">
                <a16:creationId xmlns:a16="http://schemas.microsoft.com/office/drawing/2014/main" id="{7D03EB27-699F-E341-9BA3-C02BE56E214B}"/>
              </a:ext>
            </a:extLst>
          </p:cNvPr>
          <p:cNvSpPr txBox="1"/>
          <p:nvPr/>
        </p:nvSpPr>
        <p:spPr>
          <a:xfrm>
            <a:off x="1776546" y="555723"/>
            <a:ext cx="763333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 b="1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sz="1800" b="0" dirty="0"/>
              <a:t>S. Fomin, et al. - 1st IC “Global 2009”, Paris, paper 9456.</a:t>
            </a:r>
          </a:p>
        </p:txBody>
      </p:sp>
      <p:sp>
        <p:nvSpPr>
          <p:cNvPr id="222" name="Nuclear Burning Wave">
            <a:extLst>
              <a:ext uri="{FF2B5EF4-FFF2-40B4-BE49-F238E27FC236}">
                <a16:creationId xmlns:a16="http://schemas.microsoft.com/office/drawing/2014/main" id="{5BCD592D-DA65-0FF5-A06A-F7D3E562A837}"/>
              </a:ext>
            </a:extLst>
          </p:cNvPr>
          <p:cNvSpPr txBox="1"/>
          <p:nvPr/>
        </p:nvSpPr>
        <p:spPr>
          <a:xfrm>
            <a:off x="6435725" y="2799008"/>
            <a:ext cx="2184400" cy="269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tabLst>
                <a:tab pos="165100" algn="l"/>
              </a:tabLst>
              <a:defRPr sz="1400" b="1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Nuclear Burning Wave</a:t>
            </a:r>
          </a:p>
        </p:txBody>
      </p:sp>
      <p:pic>
        <p:nvPicPr>
          <p:cNvPr id="223" name="image.pdf" descr="image.pdf">
            <a:extLst>
              <a:ext uri="{FF2B5EF4-FFF2-40B4-BE49-F238E27FC236}">
                <a16:creationId xmlns:a16="http://schemas.microsoft.com/office/drawing/2014/main" id="{3DE69264-C9CB-402F-FA7F-28FB2B549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96" y="3522362"/>
            <a:ext cx="8310565" cy="1243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.pdf" descr="image.pdf">
            <a:extLst>
              <a:ext uri="{FF2B5EF4-FFF2-40B4-BE49-F238E27FC236}">
                <a16:creationId xmlns:a16="http://schemas.microsoft.com/office/drawing/2014/main" id="{12101828-BBAC-AE37-0301-5015B3828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460" y="5084762"/>
            <a:ext cx="4914905" cy="647703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Non-Stationary Nonlinear Multi-Group Diffusion Equation of Neutron Transport">
            <a:extLst>
              <a:ext uri="{FF2B5EF4-FFF2-40B4-BE49-F238E27FC236}">
                <a16:creationId xmlns:a16="http://schemas.microsoft.com/office/drawing/2014/main" id="{810AB743-F405-D723-8607-2E71D826EE81}"/>
              </a:ext>
            </a:extLst>
          </p:cNvPr>
          <p:cNvSpPr txBox="1"/>
          <p:nvPr/>
        </p:nvSpPr>
        <p:spPr>
          <a:xfrm>
            <a:off x="474346" y="3091011"/>
            <a:ext cx="8310566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defRPr sz="1600"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Non-Stationary Nonlinear Multi-Group</a:t>
            </a:r>
            <a:r>
              <a:rPr dirty="0">
                <a:solidFill>
                  <a:srgbClr val="FFCC00"/>
                </a:solidFill>
              </a:rPr>
              <a:t> </a:t>
            </a:r>
            <a:r>
              <a:rPr dirty="0"/>
              <a:t>Diffusion Equation of Neutron Transport</a:t>
            </a:r>
            <a:r>
              <a:rPr sz="2400" dirty="0"/>
              <a:t> </a:t>
            </a:r>
          </a:p>
        </p:txBody>
      </p:sp>
      <p:sp>
        <p:nvSpPr>
          <p:cNvPr id="226" name="Together with Fuel Burn-up Equations and Equations of Nuclear Kinetics">
            <a:extLst>
              <a:ext uri="{FF2B5EF4-FFF2-40B4-BE49-F238E27FC236}">
                <a16:creationId xmlns:a16="http://schemas.microsoft.com/office/drawing/2014/main" id="{32E6B0C7-1DB4-941E-4030-FD720C31AE43}"/>
              </a:ext>
            </a:extLst>
          </p:cNvPr>
          <p:cNvSpPr txBox="1"/>
          <p:nvPr/>
        </p:nvSpPr>
        <p:spPr>
          <a:xfrm>
            <a:off x="390293" y="4746867"/>
            <a:ext cx="7255343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>
              <a:defRPr sz="1600"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Together with Fuel Burn-up Equations and Equations of Nuclear Kinetics </a:t>
            </a:r>
          </a:p>
        </p:txBody>
      </p:sp>
      <p:sp>
        <p:nvSpPr>
          <p:cNvPr id="227" name="of Precursor Nuclei of Delayed Neutrons">
            <a:extLst>
              <a:ext uri="{FF2B5EF4-FFF2-40B4-BE49-F238E27FC236}">
                <a16:creationId xmlns:a16="http://schemas.microsoft.com/office/drawing/2014/main" id="{0A673D04-8A51-D90C-D285-11CE52C927D5}"/>
              </a:ext>
            </a:extLst>
          </p:cNvPr>
          <p:cNvSpPr txBox="1"/>
          <p:nvPr/>
        </p:nvSpPr>
        <p:spPr>
          <a:xfrm>
            <a:off x="396555" y="5757536"/>
            <a:ext cx="4510727" cy="313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1600"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of Precursor Nuclei of Delayed Neutrons</a:t>
            </a:r>
            <a:r>
              <a:rPr b="0"/>
              <a:t> </a:t>
            </a:r>
          </a:p>
        </p:txBody>
      </p:sp>
      <p:pic>
        <p:nvPicPr>
          <p:cNvPr id="228" name="image.pdf" descr="image.pdf">
            <a:extLst>
              <a:ext uri="{FF2B5EF4-FFF2-40B4-BE49-F238E27FC236}">
                <a16:creationId xmlns:a16="http://schemas.microsoft.com/office/drawing/2014/main" id="{D18D0AD2-480E-CED1-C4DE-543D1F9590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4762" y="5157787"/>
            <a:ext cx="1408115" cy="558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.pdf" descr="image.pdf">
            <a:extLst>
              <a:ext uri="{FF2B5EF4-FFF2-40B4-BE49-F238E27FC236}">
                <a16:creationId xmlns:a16="http://schemas.microsoft.com/office/drawing/2014/main" id="{3FF1BFDB-42CB-D3C4-354F-2E2F82ED0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667" y="5681340"/>
            <a:ext cx="2574928" cy="66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.pdf" descr="image.pdf">
            <a:extLst>
              <a:ext uri="{FF2B5EF4-FFF2-40B4-BE49-F238E27FC236}">
                <a16:creationId xmlns:a16="http://schemas.microsoft.com/office/drawing/2014/main" id="{7B7C6F88-1046-C524-323D-1EB02815F2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725" y="6092825"/>
            <a:ext cx="3043240" cy="647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.pdf" descr="image.pdf">
            <a:extLst>
              <a:ext uri="{FF2B5EF4-FFF2-40B4-BE49-F238E27FC236}">
                <a16:creationId xmlns:a16="http://schemas.microsoft.com/office/drawing/2014/main" id="{E7B6B644-2471-1D3F-B04A-76A7CA3049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762" y="5340350"/>
            <a:ext cx="798515" cy="225425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Metal fuel (44%)…">
            <a:extLst>
              <a:ext uri="{FF2B5EF4-FFF2-40B4-BE49-F238E27FC236}">
                <a16:creationId xmlns:a16="http://schemas.microsoft.com/office/drawing/2014/main" id="{DE14A61D-EB71-0AAA-FEA3-5C38DC29C8DD}"/>
              </a:ext>
            </a:extLst>
          </p:cNvPr>
          <p:cNvSpPr txBox="1"/>
          <p:nvPr/>
        </p:nvSpPr>
        <p:spPr>
          <a:xfrm>
            <a:off x="7885262" y="4944672"/>
            <a:ext cx="1859598" cy="1575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800"/>
              </a:spcBef>
              <a:defRPr sz="1400">
                <a:effectLst>
                  <a:outerShdw blurRad="12700" dist="254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Metal fuel (44%)</a:t>
            </a:r>
          </a:p>
          <a:p>
            <a:pPr algn="ctr">
              <a:spcBef>
                <a:spcPts val="800"/>
              </a:spcBef>
              <a:defRPr sz="1400">
                <a:effectLst>
                  <a:outerShdw blurRad="12700" dist="254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Pb-Bi coolant (36%)</a:t>
            </a:r>
          </a:p>
          <a:p>
            <a:pPr algn="ctr">
              <a:spcBef>
                <a:spcPts val="800"/>
              </a:spcBef>
              <a:defRPr sz="1400">
                <a:effectLst>
                  <a:outerShdw blurRad="12700" dist="254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CM - Fe (20%)</a:t>
            </a:r>
          </a:p>
          <a:p>
            <a:pPr algn="ctr">
              <a:spcBef>
                <a:spcPts val="800"/>
              </a:spcBef>
              <a:defRPr sz="1400">
                <a:effectLst>
                  <a:outerShdw blurRad="12700" dist="254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pPr>
            <a:r>
              <a:rPr dirty="0" err="1"/>
              <a:t>j</a:t>
            </a:r>
            <a:r>
              <a:rPr baseline="-25000" dirty="0" err="1"/>
              <a:t>ext</a:t>
            </a:r>
            <a:r>
              <a:rPr baseline="-25000" dirty="0"/>
              <a:t> </a:t>
            </a:r>
            <a:r>
              <a:rPr dirty="0"/>
              <a:t>~ 10</a:t>
            </a:r>
            <a:r>
              <a:rPr baseline="30000" dirty="0"/>
              <a:t>15</a:t>
            </a:r>
            <a:r>
              <a:rPr dirty="0"/>
              <a:t> cm</a:t>
            </a:r>
            <a:r>
              <a:rPr baseline="30000" dirty="0"/>
              <a:t>‑2</a:t>
            </a:r>
            <a:r>
              <a:rPr dirty="0"/>
              <a:t> s</a:t>
            </a:r>
            <a:r>
              <a:rPr baseline="30000" dirty="0"/>
              <a:t>‑1</a:t>
            </a:r>
          </a:p>
          <a:p>
            <a:pPr algn="ctr">
              <a:spcBef>
                <a:spcPts val="800"/>
              </a:spcBef>
              <a:defRPr sz="1400">
                <a:effectLst>
                  <a:outerShdw blurRad="12700" dist="254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 t</a:t>
            </a:r>
            <a:r>
              <a:rPr baseline="-25000" dirty="0"/>
              <a:t>off </a:t>
            </a:r>
            <a:r>
              <a:rPr dirty="0"/>
              <a:t>= 400 days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EF5B8-894C-F34A-DFB7-7B9155ECD231}"/>
              </a:ext>
            </a:extLst>
          </p:cNvPr>
          <p:cNvSpPr txBox="1"/>
          <p:nvPr/>
        </p:nvSpPr>
        <p:spPr>
          <a:xfrm>
            <a:off x="964217" y="125495"/>
            <a:ext cx="788612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2400" b="1" dirty="0">
                <a:solidFill>
                  <a:srgbClr val="DE001F"/>
                </a:solidFill>
              </a:rPr>
              <a:t>2D  Non-Stationary  Theory of  Nuclear Burning Wave</a:t>
            </a:r>
          </a:p>
        </p:txBody>
      </p:sp>
    </p:spTree>
    <p:extLst>
      <p:ext uri="{BB962C8B-B14F-4D97-AF65-F5344CB8AC3E}">
        <p14:creationId xmlns:p14="http://schemas.microsoft.com/office/powerpoint/2010/main" val="5026387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DA6B2457-E0FA-8B3A-494F-FEFE4B3A8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483" y="4128930"/>
            <a:ext cx="5771398" cy="1636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D1A7E-55C6-43C1-1DA6-4A951156A493}"/>
              </a:ext>
            </a:extLst>
          </p:cNvPr>
          <p:cNvSpPr txBox="1"/>
          <p:nvPr/>
        </p:nvSpPr>
        <p:spPr>
          <a:xfrm>
            <a:off x="655234" y="122252"/>
            <a:ext cx="8603673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base" hangingPunct="1">
              <a:spcAft>
                <a:spcPts val="600"/>
              </a:spcAft>
            </a:pPr>
            <a:r>
              <a:rPr lang="en-US" altLang="en-DE" sz="24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FANTENS-2D  computing code</a:t>
            </a:r>
          </a:p>
          <a:p>
            <a:pPr algn="ctr" fontAlgn="base" hangingPunct="1">
              <a:spcAft>
                <a:spcPts val="600"/>
              </a:spcAft>
            </a:pP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DE" sz="1800" b="1" kern="1200" dirty="0" err="1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</a:t>
            </a:r>
            <a:r>
              <a:rPr lang="en-US" altLang="en-DE" sz="1800" b="1" kern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DE" sz="18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eutron </a:t>
            </a:r>
            <a:r>
              <a:rPr lang="en-US" altLang="en-DE" sz="18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ransport in </a:t>
            </a:r>
            <a:r>
              <a:rPr lang="en-US" altLang="en-DE" sz="18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volving </a:t>
            </a:r>
            <a:r>
              <a:rPr lang="en-US" altLang="en-DE" sz="18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uclear </a:t>
            </a:r>
            <a:r>
              <a:rPr lang="en-US" altLang="en-DE" sz="1800" b="1" kern="1200" dirty="0">
                <a:solidFill>
                  <a:srgbClr val="DE00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DE" sz="1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ystems)</a:t>
            </a:r>
            <a:endParaRPr lang="ru-RU" altLang="en-DE" sz="1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612357-863B-9964-0236-92D1A9BE00A4}"/>
              </a:ext>
            </a:extLst>
          </p:cNvPr>
          <p:cNvSpPr txBox="1"/>
          <p:nvPr/>
        </p:nvSpPr>
        <p:spPr>
          <a:xfrm>
            <a:off x="415636" y="981863"/>
            <a:ext cx="9274627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wo-dimensional pattern of a rectangular grid in a cylindrical coordinate system (</a:t>
            </a:r>
            <a:r>
              <a:rPr lang="en-US" sz="1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 </a:t>
            </a:r>
            <a:r>
              <a:rPr lang="en-US" sz="1600" i="1" dirty="0">
                <a:solidFill>
                  <a:srgbClr val="000000"/>
                </a:solidFill>
                <a:effectLst/>
                <a:latin typeface="Symbol" pitchFamily="2" charset="2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with steps </a:t>
            </a:r>
            <a:r>
              <a:rPr lang="en-US" sz="1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sz="1600" i="1" dirty="0">
                <a:solidFill>
                  <a:srgbClr val="000000"/>
                </a:solidFill>
                <a:effectLst/>
                <a:latin typeface="Symbol" pitchFamily="2" charset="2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uniform steps for (</a:t>
            </a:r>
            <a:r>
              <a:rPr lang="en-US" sz="1600" i="1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</a:t>
            </a:r>
            <a:r>
              <a:rPr lang="en-US" sz="1600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 </a:t>
            </a:r>
            <a:r>
              <a:rPr lang="en-US" sz="1600" i="1" dirty="0">
                <a:solidFill>
                  <a:srgbClr val="CF3B1F"/>
                </a:solidFill>
                <a:effectLst/>
                <a:latin typeface="Symbol" pitchFamily="2" charset="2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n-US" sz="1600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and with </a:t>
            </a:r>
            <a:r>
              <a:rPr lang="en-US" sz="1600" dirty="0">
                <a:solidFill>
                  <a:srgbClr val="CF3B1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variable step for </a:t>
            </a:r>
            <a:r>
              <a:rPr lang="en-US" sz="1600" i="1" dirty="0">
                <a:solidFill>
                  <a:srgbClr val="CF3B1F"/>
                </a:solidFill>
                <a:effectLst/>
                <a:highlight>
                  <a:srgbClr val="FFFF00"/>
                </a:highlight>
                <a:latin typeface="Symbol" pitchFamily="2" charset="2"/>
                <a:ea typeface="Times New Roman" panose="02020603050405020304" pitchFamily="18" charset="0"/>
                <a:cs typeface="Calibri" panose="020F0502020204030204" pitchFamily="34" charset="0"/>
              </a:rPr>
              <a:t>t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was used. The solutions of the set of the algebraic equations were obtained </a:t>
            </a:r>
            <a:r>
              <a:rPr lang="en-US" sz="1600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finite-difference technique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using the </a:t>
            </a:r>
            <a:r>
              <a:rPr lang="en-US" sz="1600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implicit difference </a:t>
            </a:r>
            <a:r>
              <a:rPr lang="en-US" sz="1600" b="1" dirty="0">
                <a:solidFill>
                  <a:srgbClr val="CF3B1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Crank-Nicolson scheme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algn="just"/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symmetric-in-time scheme has an unconditional stability at any relation between space and time steps. </a:t>
            </a:r>
          </a:p>
          <a:p>
            <a:pPr algn="just"/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 is the unique implicit scheme that has approximation of the second order of accuracy in </a:t>
            </a:r>
            <a:r>
              <a:rPr lang="en-US" sz="1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and </a:t>
            </a:r>
            <a:r>
              <a:rPr lang="en-US" sz="1600" i="1" dirty="0">
                <a:solidFill>
                  <a:srgbClr val="000000"/>
                </a:solidFill>
                <a:effectLst/>
                <a:latin typeface="Symbol" pitchFamily="2" charset="2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DE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4" name="Рисунок 13" descr="Mesh">
            <a:extLst>
              <a:ext uri="{FF2B5EF4-FFF2-40B4-BE49-F238E27FC236}">
                <a16:creationId xmlns:a16="http://schemas.microsoft.com/office/drawing/2014/main" id="{82E6778E-E996-E694-DD01-F2768B91C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8" y="3384526"/>
            <a:ext cx="3195134" cy="2811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Объект 4">
            <a:extLst>
              <a:ext uri="{FF2B5EF4-FFF2-40B4-BE49-F238E27FC236}">
                <a16:creationId xmlns:a16="http://schemas.microsoft.com/office/drawing/2014/main" id="{2BA7FDBB-83D4-A4B3-FA40-5EFFECAE9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1456" y="2393071"/>
          <a:ext cx="8174425" cy="500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3276400" imgH="6438900" progId="Equation.DSMT4">
                  <p:embed/>
                </p:oleObj>
              </mc:Choice>
              <mc:Fallback>
                <p:oleObj name="Equation" r:id="rId4" imgW="103276400" imgH="6438900" progId="Equation.DSMT4">
                  <p:embed/>
                  <p:pic>
                    <p:nvPicPr>
                      <p:cNvPr id="25" name="Объект 4">
                        <a:extLst>
                          <a:ext uri="{FF2B5EF4-FFF2-40B4-BE49-F238E27FC236}">
                            <a16:creationId xmlns:a16="http://schemas.microsoft.com/office/drawing/2014/main" id="{2BA7FDBB-83D4-A4B3-FA40-5EFFECAE98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456" y="2393071"/>
                        <a:ext cx="8174425" cy="5001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5">
            <a:extLst>
              <a:ext uri="{FF2B5EF4-FFF2-40B4-BE49-F238E27FC236}">
                <a16:creationId xmlns:a16="http://schemas.microsoft.com/office/drawing/2014/main" id="{2BF98BD9-1F59-FBD3-81E8-AC9D28857A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0042" y="2962751"/>
          <a:ext cx="7773109" cy="529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692200" imgH="7023100" progId="Equation.DSMT4">
                  <p:embed/>
                </p:oleObj>
              </mc:Choice>
              <mc:Fallback>
                <p:oleObj name="Equation" r:id="rId6" imgW="102692200" imgH="7023100" progId="Equation.DSMT4">
                  <p:embed/>
                  <p:pic>
                    <p:nvPicPr>
                      <p:cNvPr id="26" name="Объект 5">
                        <a:extLst>
                          <a:ext uri="{FF2B5EF4-FFF2-40B4-BE49-F238E27FC236}">
                            <a16:creationId xmlns:a16="http://schemas.microsoft.com/office/drawing/2014/main" id="{2BF98BD9-1F59-FBD3-81E8-AC9D28857A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042" y="2962751"/>
                        <a:ext cx="7773109" cy="529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6">
            <a:extLst>
              <a:ext uri="{FF2B5EF4-FFF2-40B4-BE49-F238E27FC236}">
                <a16:creationId xmlns:a16="http://schemas.microsoft.com/office/drawing/2014/main" id="{FBA11EF5-1115-CB2B-A243-C9C69FC374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5852" y="3605751"/>
          <a:ext cx="3043743" cy="429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599100" imgH="5854700" progId="Equation.DSMT4">
                  <p:embed/>
                </p:oleObj>
              </mc:Choice>
              <mc:Fallback>
                <p:oleObj name="Equation" r:id="rId8" imgW="43599100" imgH="5854700" progId="Equation.DSMT4">
                  <p:embed/>
                  <p:pic>
                    <p:nvPicPr>
                      <p:cNvPr id="27" name="Объект 6">
                        <a:extLst>
                          <a:ext uri="{FF2B5EF4-FFF2-40B4-BE49-F238E27FC236}">
                            <a16:creationId xmlns:a16="http://schemas.microsoft.com/office/drawing/2014/main" id="{FBA11EF5-1115-CB2B-A243-C9C69FC374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852" y="3605751"/>
                        <a:ext cx="3043743" cy="4293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12">
            <a:extLst>
              <a:ext uri="{FF2B5EF4-FFF2-40B4-BE49-F238E27FC236}">
                <a16:creationId xmlns:a16="http://schemas.microsoft.com/office/drawing/2014/main" id="{8D5A62F2-53A0-941E-F379-281E22BF6B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85884" y="5126168"/>
          <a:ext cx="2004379" cy="453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911300" imgH="6146800" progId="Equation.DSMT4">
                  <p:embed/>
                </p:oleObj>
              </mc:Choice>
              <mc:Fallback>
                <p:oleObj name="Equation" r:id="rId10" imgW="26911300" imgH="6146800" progId="Equation.DSMT4">
                  <p:embed/>
                  <p:pic>
                    <p:nvPicPr>
                      <p:cNvPr id="29" name="Объект 12">
                        <a:extLst>
                          <a:ext uri="{FF2B5EF4-FFF2-40B4-BE49-F238E27FC236}">
                            <a16:creationId xmlns:a16="http://schemas.microsoft.com/office/drawing/2014/main" id="{8D5A62F2-53A0-941E-F379-281E22BF6B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5884" y="5126168"/>
                        <a:ext cx="2004379" cy="4532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477A1E8-2B3C-F2D0-D800-C6977184023A}"/>
              </a:ext>
            </a:extLst>
          </p:cNvPr>
          <p:cNvSpPr txBox="1"/>
          <p:nvPr/>
        </p:nvSpPr>
        <p:spPr>
          <a:xfrm>
            <a:off x="4028433" y="5929487"/>
            <a:ext cx="5877567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S</a:t>
            </a:r>
            <a:r>
              <a:rPr lang="en-GB" sz="1600" i="1" dirty="0">
                <a:solidFill>
                  <a:schemeClr val="tx1"/>
                </a:solidFill>
              </a:rPr>
              <a:t>. </a:t>
            </a:r>
            <a:r>
              <a:rPr lang="en-GB" sz="1600" dirty="0">
                <a:solidFill>
                  <a:schemeClr val="tx1"/>
                </a:solidFill>
              </a:rPr>
              <a:t>Fomin et al.,</a:t>
            </a:r>
            <a:r>
              <a:rPr lang="en-GB" sz="1600" i="1" dirty="0">
                <a:solidFill>
                  <a:schemeClr val="tx1"/>
                </a:solidFill>
              </a:rPr>
              <a:t> Annals of Nuclear Energy</a:t>
            </a:r>
            <a:r>
              <a:rPr lang="en-GB" sz="1600" dirty="0">
                <a:solidFill>
                  <a:schemeClr val="tx1"/>
                </a:solidFill>
              </a:rPr>
              <a:t>, 148 (2020) 107699.  </a:t>
            </a:r>
          </a:p>
        </p:txBody>
      </p:sp>
    </p:spTree>
    <p:extLst>
      <p:ext uri="{BB962C8B-B14F-4D97-AF65-F5344CB8AC3E}">
        <p14:creationId xmlns:p14="http://schemas.microsoft.com/office/powerpoint/2010/main" val="29761822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38B1244B-B5BD-5DB3-7E95-A66D60433C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0313" y="1145613"/>
            <a:ext cx="8435975" cy="561914"/>
          </a:xfrm>
        </p:spPr>
        <p:txBody>
          <a:bodyPr>
            <a:normAutofit fontScale="90000"/>
          </a:bodyPr>
          <a:lstStyle/>
          <a:p>
            <a:r>
              <a:rPr lang="ru-RU" altLang="en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P.</a:t>
            </a:r>
            <a:r>
              <a:rPr lang="ru-RU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 Fomin</a:t>
            </a:r>
            <a:r>
              <a:rPr lang="en-US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altLang="en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S.</a:t>
            </a:r>
            <a:r>
              <a:rPr lang="ru-RU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 Malovytsia </a:t>
            </a:r>
            <a:r>
              <a:rPr lang="en-US" altLang="en-DE" sz="2000" dirty="0">
                <a:latin typeface="Calibri" panose="020F0502020204030204" pitchFamily="34" charset="0"/>
                <a:cs typeface="Calibri" panose="020F0502020204030204" pitchFamily="34" charset="0"/>
              </a:rPr>
              <a:t>- IAEA Research Agreement No: 22942/R0 (2018-2022)</a:t>
            </a:r>
            <a:br>
              <a:rPr lang="ru-RU" altLang="en-DE" sz="1800" dirty="0"/>
            </a:br>
            <a:endParaRPr lang="ru-RU" altLang="en-DE" sz="1600" dirty="0"/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F5F13333-DC5C-D317-E09A-14AA5A55B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01" y="759309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DE" sz="2000" kern="12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Neutronics simulations of CEFR Start-up Tests using deterministic code FANTENS-2D</a:t>
            </a:r>
            <a:endParaRPr lang="ru-RU" altLang="en-DE" sz="2000" kern="1200" dirty="0">
              <a:solidFill>
                <a:srgbClr val="0020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0212" name="Rectangle 4">
            <a:extLst>
              <a:ext uri="{FF2B5EF4-FFF2-40B4-BE49-F238E27FC236}">
                <a16:creationId xmlns:a16="http://schemas.microsoft.com/office/drawing/2014/main" id="{4A257A02-62DD-76A1-68D9-143410892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260350"/>
            <a:ext cx="86407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DE" sz="2400" b="1" dirty="0">
                <a:solidFill>
                  <a:srgbClr val="C00000"/>
                </a:solidFill>
                <a:cs typeface="+mj-cs"/>
              </a:rPr>
              <a:t>IAEA CRP:</a:t>
            </a:r>
            <a:r>
              <a:rPr lang="ru-RU" altLang="en-DE" sz="2400" b="1" dirty="0">
                <a:solidFill>
                  <a:srgbClr val="C00000"/>
                </a:solidFill>
                <a:cs typeface="+mj-cs"/>
              </a:rPr>
              <a:t> </a:t>
            </a:r>
            <a:r>
              <a:rPr lang="ru-RU" altLang="en-DE" sz="2400" b="1" dirty="0" err="1">
                <a:solidFill>
                  <a:srgbClr val="C00000"/>
                </a:solidFill>
                <a:cs typeface="+mj-cs"/>
              </a:rPr>
              <a:t>Neutronics</a:t>
            </a:r>
            <a:r>
              <a:rPr lang="ru-RU" altLang="en-DE" sz="2400" b="1" dirty="0">
                <a:solidFill>
                  <a:srgbClr val="C00000"/>
                </a:solidFill>
                <a:cs typeface="+mj-cs"/>
              </a:rPr>
              <a:t> </a:t>
            </a:r>
            <a:r>
              <a:rPr lang="ru-RU" altLang="en-DE" sz="2400" b="1" dirty="0" err="1">
                <a:solidFill>
                  <a:srgbClr val="C00000"/>
                </a:solidFill>
                <a:cs typeface="+mj-cs"/>
              </a:rPr>
              <a:t>Benchmark</a:t>
            </a:r>
            <a:r>
              <a:rPr lang="ru-RU" altLang="en-DE" sz="2400" b="1" dirty="0">
                <a:solidFill>
                  <a:srgbClr val="C00000"/>
                </a:solidFill>
                <a:cs typeface="+mj-cs"/>
              </a:rPr>
              <a:t> </a:t>
            </a:r>
            <a:r>
              <a:rPr lang="ru-RU" altLang="en-DE" sz="2400" b="1" dirty="0" err="1">
                <a:solidFill>
                  <a:srgbClr val="C00000"/>
                </a:solidFill>
                <a:cs typeface="+mj-cs"/>
              </a:rPr>
              <a:t>of</a:t>
            </a:r>
            <a:r>
              <a:rPr lang="ru-RU" altLang="en-DE" sz="2400" b="1" dirty="0">
                <a:solidFill>
                  <a:srgbClr val="C00000"/>
                </a:solidFill>
                <a:cs typeface="+mj-cs"/>
              </a:rPr>
              <a:t> CEFR</a:t>
            </a:r>
            <a:r>
              <a:rPr lang="en-US" altLang="en-DE" sz="2400" b="1" dirty="0">
                <a:solidFill>
                  <a:srgbClr val="C00000"/>
                </a:solidFill>
                <a:cs typeface="+mj-cs"/>
              </a:rPr>
              <a:t> </a:t>
            </a:r>
            <a:r>
              <a:rPr lang="ru-RU" altLang="en-DE" sz="2400" b="1" dirty="0">
                <a:solidFill>
                  <a:srgbClr val="C00000"/>
                </a:solidFill>
                <a:cs typeface="+mj-cs"/>
              </a:rPr>
              <a:t>Start-Up </a:t>
            </a:r>
            <a:r>
              <a:rPr lang="ru-RU" altLang="en-DE" sz="2400" b="1" dirty="0" err="1">
                <a:solidFill>
                  <a:srgbClr val="C00000"/>
                </a:solidFill>
                <a:cs typeface="+mj-cs"/>
              </a:rPr>
              <a:t>Tests</a:t>
            </a:r>
            <a:endParaRPr lang="ru-RU" altLang="en-DE" sz="2400" b="1" dirty="0">
              <a:solidFill>
                <a:srgbClr val="C00000"/>
              </a:solidFill>
              <a:cs typeface="+mj-cs"/>
            </a:endParaRPr>
          </a:p>
        </p:txBody>
      </p:sp>
      <p:pic>
        <p:nvPicPr>
          <p:cNvPr id="350214" name="Picture 6">
            <a:extLst>
              <a:ext uri="{FF2B5EF4-FFF2-40B4-BE49-F238E27FC236}">
                <a16:creationId xmlns:a16="http://schemas.microsoft.com/office/drawing/2014/main" id="{36EEB22D-1995-3B5F-C6D2-FA18FF234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1" y="2752902"/>
            <a:ext cx="4142957" cy="324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Диаграмма 1">
            <a:extLst>
              <a:ext uri="{FF2B5EF4-FFF2-40B4-BE49-F238E27FC236}">
                <a16:creationId xmlns:a16="http://schemas.microsoft.com/office/drawing/2014/main" id="{642CF03C-2225-DE8C-C5B2-6F44AB5AF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95"/>
          <a:stretch>
            <a:fillRect/>
          </a:stretch>
        </p:blipFill>
        <p:spPr bwMode="auto">
          <a:xfrm>
            <a:off x="4351744" y="2805396"/>
            <a:ext cx="5149666" cy="34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49974-14CB-5547-D5D5-D017253E0D18}"/>
              </a:ext>
            </a:extLst>
          </p:cNvPr>
          <p:cNvSpPr txBox="1"/>
          <p:nvPr/>
        </p:nvSpPr>
        <p:spPr>
          <a:xfrm>
            <a:off x="488157" y="5955390"/>
            <a:ext cx="8785224" cy="58477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altLang="en-DE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results of </a:t>
            </a:r>
            <a:r>
              <a:rPr lang="en-US" altLang="en-DE" sz="1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en-DE" sz="1600" baseline="-25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</a:t>
            </a:r>
            <a:r>
              <a:rPr lang="en-US" altLang="en-DE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calculations for fuel loading into the core of the CEFR reactor, performed using </a:t>
            </a:r>
          </a:p>
          <a:p>
            <a:pPr algn="ctr"/>
            <a:r>
              <a:rPr lang="en-US" altLang="en-DE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FANTENS-2D code, showed good agreement with the results obtained by other research groups.</a:t>
            </a:r>
            <a:endParaRPr lang="en-DE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BB9BC6-3954-E7B7-C952-E0996A8A6970}"/>
              </a:ext>
            </a:extLst>
          </p:cNvPr>
          <p:cNvSpPr txBox="1"/>
          <p:nvPr/>
        </p:nvSpPr>
        <p:spPr>
          <a:xfrm>
            <a:off x="524273" y="1675684"/>
            <a:ext cx="3887097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altLang="en-DE" sz="1800" kern="12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China Experimental Fast Reactor (CEFR) 65MW(</a:t>
            </a:r>
            <a:r>
              <a:rPr lang="en-US" altLang="en-DE" sz="1800" kern="1200" dirty="0" err="1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n-DE" sz="1800" kern="12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pool-type sodium cooled fast-spectrum reactor core</a:t>
            </a:r>
          </a:p>
          <a:p>
            <a:r>
              <a:rPr lang="en-US" altLang="en-DE" sz="1800" kern="12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398D06-F6BE-1EE7-0094-A6A24E44441D}"/>
              </a:ext>
            </a:extLst>
          </p:cNvPr>
          <p:cNvSpPr txBox="1"/>
          <p:nvPr/>
        </p:nvSpPr>
        <p:spPr>
          <a:xfrm>
            <a:off x="4722808" y="1675684"/>
            <a:ext cx="459859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esults of k</a:t>
            </a:r>
            <a:r>
              <a:rPr lang="en-DE" sz="1600" baseline="-250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</a:t>
            </a:r>
            <a:r>
              <a:rPr 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calculations for the sequential loading of fuel assemblies into the core of a CEFR reactor, performed by representatives of different groups using various deterministic computer codes</a:t>
            </a:r>
          </a:p>
        </p:txBody>
      </p:sp>
    </p:spTree>
    <p:extLst>
      <p:ext uri="{BB962C8B-B14F-4D97-AF65-F5344CB8AC3E}">
        <p14:creationId xmlns:p14="http://schemas.microsoft.com/office/powerpoint/2010/main" val="156574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R117_Fn_Pu">
            <a:extLst>
              <a:ext uri="{FF2B5EF4-FFF2-40B4-BE49-F238E27FC236}">
                <a16:creationId xmlns:a16="http://schemas.microsoft.com/office/drawing/2014/main" id="{30690E2D-3A35-997F-0684-CE6E144E6484}"/>
              </a:ext>
            </a:extLst>
          </p:cNvPr>
          <p:cNvPicPr>
            <a:picLocks noChangeArrowheads="1" noCrop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51" y="1677771"/>
            <a:ext cx="7288298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108791" y="6245225"/>
            <a:ext cx="301905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241" name=",1017 cм‑2 с‑1"/>
          <p:cNvSpPr txBox="1"/>
          <p:nvPr/>
        </p:nvSpPr>
        <p:spPr>
          <a:xfrm>
            <a:off x="1819162" y="1942882"/>
            <a:ext cx="1704027" cy="350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60000"/>
              </a:lnSpc>
              <a:defRPr b="1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 ,</a:t>
            </a:r>
            <a:r>
              <a:rPr b="0" dirty="0"/>
              <a:t>10</a:t>
            </a:r>
            <a:r>
              <a:rPr b="0" baseline="30000" dirty="0"/>
              <a:t>17</a:t>
            </a:r>
            <a:r>
              <a:rPr b="0" dirty="0"/>
              <a:t> cм</a:t>
            </a:r>
            <a:r>
              <a:rPr b="0" baseline="30000" dirty="0"/>
              <a:t>‑2</a:t>
            </a:r>
            <a:r>
              <a:rPr b="0" dirty="0"/>
              <a:t> с</a:t>
            </a:r>
            <a:r>
              <a:rPr b="0" baseline="30000" dirty="0"/>
              <a:t>‑1</a:t>
            </a:r>
            <a:r>
              <a:rPr dirty="0"/>
              <a:t> </a:t>
            </a:r>
          </a:p>
        </p:txBody>
      </p:sp>
      <p:sp>
        <p:nvSpPr>
          <p:cNvPr id="242" name=",1021 cм‑3"/>
          <p:cNvSpPr txBox="1"/>
          <p:nvPr/>
        </p:nvSpPr>
        <p:spPr>
          <a:xfrm>
            <a:off x="1975531" y="4213802"/>
            <a:ext cx="1391287" cy="350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60000"/>
              </a:lnSpc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 ,10</a:t>
            </a:r>
            <a:r>
              <a:rPr baseline="30000" dirty="0"/>
              <a:t>21</a:t>
            </a:r>
            <a:r>
              <a:rPr dirty="0"/>
              <a:t> cм</a:t>
            </a:r>
            <a:r>
              <a:rPr baseline="30000" dirty="0"/>
              <a:t>‑3</a:t>
            </a:r>
            <a:r>
              <a:rPr b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4623D5-5F93-B393-5AF6-4A4F5A289030}"/>
              </a:ext>
            </a:extLst>
          </p:cNvPr>
          <p:cNvSpPr txBox="1"/>
          <p:nvPr/>
        </p:nvSpPr>
        <p:spPr>
          <a:xfrm>
            <a:off x="914400" y="297316"/>
            <a:ext cx="7949423" cy="4692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GB" sz="2400" b="1" dirty="0">
                <a:solidFill>
                  <a:srgbClr val="E2492E"/>
                </a:solidFill>
              </a:rPr>
              <a:t>2D  Non-Stationary  Theory of  Nuclear Burning Wave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FE469-BBF1-3D04-4772-11D207B166EE}"/>
              </a:ext>
            </a:extLst>
          </p:cNvPr>
          <p:cNvSpPr txBox="1"/>
          <p:nvPr/>
        </p:nvSpPr>
        <p:spPr>
          <a:xfrm>
            <a:off x="2439647" y="1289365"/>
            <a:ext cx="453104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NBW Reactor : R=117 cm,  L = 500 cm</a:t>
            </a:r>
            <a:endParaRPr kumimoji="0" lang="en-DE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" name="S. Fomin, et al. - 1st IC “Global 2009”, Paris, paper 9456.">
            <a:extLst>
              <a:ext uri="{FF2B5EF4-FFF2-40B4-BE49-F238E27FC236}">
                <a16:creationId xmlns:a16="http://schemas.microsoft.com/office/drawing/2014/main" id="{92DB2753-1FA3-9F25-FE23-C4C3E0B456D6}"/>
              </a:ext>
            </a:extLst>
          </p:cNvPr>
          <p:cNvSpPr txBox="1"/>
          <p:nvPr/>
        </p:nvSpPr>
        <p:spPr>
          <a:xfrm>
            <a:off x="1770120" y="817692"/>
            <a:ext cx="6113335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600" b="1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sz="1800" b="0" dirty="0"/>
              <a:t>S. Fomin, et al. - 1st IC “Global 2009”, Paris, paper 9456.</a:t>
            </a:r>
          </a:p>
        </p:txBody>
      </p:sp>
    </p:spTree>
    <p:extLst>
      <p:ext uri="{BB962C8B-B14F-4D97-AF65-F5344CB8AC3E}">
        <p14:creationId xmlns:p14="http://schemas.microsoft.com/office/powerpoint/2010/main" val="315158667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Nfuel_5500days">
            <a:extLst>
              <a:ext uri="{FF2B5EF4-FFF2-40B4-BE49-F238E27FC236}">
                <a16:creationId xmlns:a16="http://schemas.microsoft.com/office/drawing/2014/main" id="{6A4E59D1-9DC7-8CEA-C1F4-D94F671EAF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7801" y="1412875"/>
            <a:ext cx="6862765" cy="41957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250" name="Fuel burn-up"/>
          <p:cNvSpPr txBox="1">
            <a:spLocks noGrp="1"/>
          </p:cNvSpPr>
          <p:nvPr>
            <p:ph type="body" idx="4294967295"/>
          </p:nvPr>
        </p:nvSpPr>
        <p:spPr>
          <a:xfrm>
            <a:off x="974724" y="404810"/>
            <a:ext cx="8348665" cy="6048380"/>
          </a:xfrm>
          <a:prstGeom prst="rect">
            <a:avLst/>
          </a:prstGeom>
        </p:spPr>
        <p:txBody>
          <a:bodyPr/>
          <a:lstStyle/>
          <a:p>
            <a:pPr marL="0" lvl="2" indent="914400">
              <a:spcBef>
                <a:spcPts val="0"/>
              </a:spcBef>
              <a:buSzTx/>
              <a:buNone/>
              <a:defRPr sz="2800" b="1">
                <a:solidFill>
                  <a:srgbClr val="CC33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lang="en-US" dirty="0"/>
              <a:t>		</a:t>
            </a:r>
            <a:r>
              <a:rPr dirty="0"/>
              <a:t>Fuel burn-up</a:t>
            </a:r>
            <a:endParaRPr sz="2000" dirty="0"/>
          </a:p>
        </p:txBody>
      </p:sp>
      <p:sp>
        <p:nvSpPr>
          <p:cNvPr id="251" name="238U"/>
          <p:cNvSpPr txBox="1"/>
          <p:nvPr/>
        </p:nvSpPr>
        <p:spPr>
          <a:xfrm>
            <a:off x="8696325" y="3933825"/>
            <a:ext cx="541567" cy="372746"/>
          </a:xfrm>
          <a:prstGeom prst="rect">
            <a:avLst/>
          </a:prstGeom>
          <a:solidFill>
            <a:srgbClr val="5FBF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 b="1" baseline="30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238</a:t>
            </a:r>
            <a:r>
              <a:rPr baseline="0"/>
              <a:t>U</a:t>
            </a:r>
          </a:p>
        </p:txBody>
      </p:sp>
      <p:sp>
        <p:nvSpPr>
          <p:cNvPr id="252" name="239Pu"/>
          <p:cNvSpPr txBox="1"/>
          <p:nvPr/>
        </p:nvSpPr>
        <p:spPr>
          <a:xfrm>
            <a:off x="8620125" y="2997200"/>
            <a:ext cx="654553" cy="372746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 b="1" baseline="30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239</a:t>
            </a:r>
            <a:r>
              <a:rPr baseline="0"/>
              <a:t>Pu</a:t>
            </a:r>
          </a:p>
        </p:txBody>
      </p:sp>
      <p:sp>
        <p:nvSpPr>
          <p:cNvPr id="253" name="Fission…"/>
          <p:cNvSpPr txBox="1"/>
          <p:nvPr/>
        </p:nvSpPr>
        <p:spPr>
          <a:xfrm>
            <a:off x="8385175" y="1916110"/>
            <a:ext cx="1059241" cy="664847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Fission</a:t>
            </a:r>
            <a:r>
              <a:rPr b="0"/>
              <a:t> </a:t>
            </a:r>
          </a:p>
          <a:p>
            <a:pPr>
              <a:lnSpc>
                <a:spcPct val="70000"/>
              </a:lnSpc>
              <a:defRPr sz="20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products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4B9D30-E474-F1CD-7F85-BF973C528C14}"/>
              </a:ext>
            </a:extLst>
          </p:cNvPr>
          <p:cNvSpPr txBox="1"/>
          <p:nvPr/>
        </p:nvSpPr>
        <p:spPr>
          <a:xfrm>
            <a:off x="2400300" y="5840215"/>
            <a:ext cx="62960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/>
              <a:t>(Results of calculation in buckling approximation)</a:t>
            </a:r>
            <a:endParaRPr lang="en-DE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nimation_Th-U-Pu">
            <a:extLst>
              <a:ext uri="{FF2B5EF4-FFF2-40B4-BE49-F238E27FC236}">
                <a16:creationId xmlns:a16="http://schemas.microsoft.com/office/drawing/2014/main" id="{ADADA588-6861-EC40-4212-60F5457E1A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33" y="1566388"/>
            <a:ext cx="7645401" cy="499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108791" y="6245225"/>
            <a:ext cx="301905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381" name="Fuel burn-up for Th-U-Pu cycle"/>
          <p:cNvSpPr txBox="1">
            <a:spLocks noGrp="1"/>
          </p:cNvSpPr>
          <p:nvPr>
            <p:ph type="title" idx="4294967295"/>
          </p:nvPr>
        </p:nvSpPr>
        <p:spPr>
          <a:xfrm>
            <a:off x="508000" y="333375"/>
            <a:ext cx="7486650" cy="561975"/>
          </a:xfrm>
          <a:prstGeom prst="rect">
            <a:avLst/>
          </a:prstGeom>
        </p:spPr>
        <p:txBody>
          <a:bodyPr/>
          <a:lstStyle/>
          <a:p>
            <a:pPr>
              <a:defRPr sz="2800" b="1">
                <a:solidFill>
                  <a:srgbClr val="CC3300"/>
                </a:solidFill>
              </a:defRPr>
            </a:pPr>
            <a:r>
              <a:rPr dirty="0"/>
              <a:t>	</a:t>
            </a:r>
            <a:r>
              <a:rPr sz="2400" dirty="0"/>
              <a:t>Fuel burn-up for mixed Th-U-Pu cycle</a:t>
            </a:r>
          </a:p>
        </p:txBody>
      </p:sp>
      <p:sp>
        <p:nvSpPr>
          <p:cNvPr id="3" name="S. Fomin et al., ICAPP 2010 (San Diego, USA) paper 10302.…">
            <a:extLst>
              <a:ext uri="{FF2B5EF4-FFF2-40B4-BE49-F238E27FC236}">
                <a16:creationId xmlns:a16="http://schemas.microsoft.com/office/drawing/2014/main" id="{16F306C8-82FE-8CE5-9FC3-C48D6A6B793F}"/>
              </a:ext>
            </a:extLst>
          </p:cNvPr>
          <p:cNvSpPr txBox="1">
            <a:spLocks/>
          </p:cNvSpPr>
          <p:nvPr/>
        </p:nvSpPr>
        <p:spPr>
          <a:xfrm>
            <a:off x="1911349" y="876300"/>
            <a:ext cx="5918201" cy="69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35200" marR="0" indent="-406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>
              <a:spcBef>
                <a:spcPts val="0"/>
              </a:spcBef>
              <a:buSzTx/>
              <a:buFontTx/>
              <a:buNone/>
              <a:defRPr sz="1600">
                <a:solidFill>
                  <a:schemeClr val="accent2"/>
                </a:solidFill>
              </a:defRPr>
            </a:pPr>
            <a:r>
              <a:rPr lang="en-GB" sz="1600" dirty="0">
                <a:solidFill>
                  <a:schemeClr val="accent2"/>
                </a:solidFill>
              </a:rPr>
              <a:t>S</a:t>
            </a:r>
            <a:r>
              <a:rPr lang="en-GB" sz="1600" i="1" dirty="0">
                <a:solidFill>
                  <a:schemeClr val="accent2"/>
                </a:solidFill>
              </a:rPr>
              <a:t>. </a:t>
            </a:r>
            <a:r>
              <a:rPr lang="en-GB" sz="1600" dirty="0">
                <a:solidFill>
                  <a:schemeClr val="accent2"/>
                </a:solidFill>
              </a:rPr>
              <a:t>Fomin et al.,</a:t>
            </a:r>
            <a:r>
              <a:rPr lang="en-GB" sz="1600" i="1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ICAPP 2010</a:t>
            </a:r>
            <a:r>
              <a:rPr lang="en-GB" sz="1600" i="1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(San Diego, USA)</a:t>
            </a:r>
            <a:r>
              <a:rPr lang="en-GB" sz="1600" i="1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paper 10302.</a:t>
            </a:r>
            <a:endParaRPr lang="en-GB" sz="1600" i="1" dirty="0">
              <a:solidFill>
                <a:schemeClr val="accent2"/>
              </a:solidFill>
            </a:endParaRPr>
          </a:p>
          <a:p>
            <a:pPr hangingPunct="1">
              <a:spcBef>
                <a:spcPts val="0"/>
              </a:spcBef>
              <a:buSzTx/>
              <a:buFontTx/>
              <a:buNone/>
              <a:defRPr sz="1600">
                <a:solidFill>
                  <a:schemeClr val="accent2"/>
                </a:solidFill>
              </a:defRPr>
            </a:pPr>
            <a:r>
              <a:rPr lang="en-GB" sz="1600" dirty="0">
                <a:solidFill>
                  <a:schemeClr val="accent2"/>
                </a:solidFill>
              </a:rPr>
              <a:t>S</a:t>
            </a:r>
            <a:r>
              <a:rPr lang="en-GB" sz="1600" i="1" dirty="0">
                <a:solidFill>
                  <a:schemeClr val="accent2"/>
                </a:solidFill>
              </a:rPr>
              <a:t>. </a:t>
            </a:r>
            <a:r>
              <a:rPr lang="en-GB" sz="1600" dirty="0">
                <a:solidFill>
                  <a:schemeClr val="accent2"/>
                </a:solidFill>
              </a:rPr>
              <a:t>Fomin et al.,</a:t>
            </a:r>
            <a:r>
              <a:rPr lang="en-GB" sz="1600" i="1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Progress in Nuclear Energy,</a:t>
            </a:r>
            <a:r>
              <a:rPr lang="en-GB" sz="1600" i="1" dirty="0">
                <a:solidFill>
                  <a:schemeClr val="accent2"/>
                </a:solidFill>
              </a:rPr>
              <a:t> </a:t>
            </a:r>
            <a:r>
              <a:rPr lang="en-GB" sz="1600" dirty="0">
                <a:solidFill>
                  <a:schemeClr val="accent2"/>
                </a:solidFill>
              </a:rPr>
              <a:t>52 (2011) 800-805.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erturbation of integral neutron flux Fint (×1022 cm/s) caused by an external neutron source…"/>
          <p:cNvSpPr txBox="1"/>
          <p:nvPr/>
        </p:nvSpPr>
        <p:spPr>
          <a:xfrm>
            <a:off x="259237" y="5518235"/>
            <a:ext cx="9387525" cy="989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b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Perturbation of integral neutron flux F</a:t>
            </a:r>
            <a:r>
              <a:rPr baseline="-25000" dirty="0"/>
              <a:t>int</a:t>
            </a:r>
            <a:r>
              <a:rPr dirty="0"/>
              <a:t> (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´</a:t>
            </a:r>
            <a:r>
              <a:rPr dirty="0"/>
              <a:t>10</a:t>
            </a:r>
            <a:r>
              <a:rPr baseline="30000" dirty="0"/>
              <a:t>22</a:t>
            </a:r>
            <a:r>
              <a:rPr dirty="0"/>
              <a:t> cm/s) caused by an external neutron source </a:t>
            </a:r>
          </a:p>
          <a:p>
            <a:pPr algn="ctr">
              <a:defRPr b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via time </a:t>
            </a:r>
            <a:r>
              <a:rPr i="1" dirty="0"/>
              <a:t>t </a:t>
            </a:r>
            <a:r>
              <a:rPr dirty="0"/>
              <a:t>(days).  The source with intensity </a:t>
            </a:r>
            <a:r>
              <a:rPr i="1" dirty="0" err="1"/>
              <a:t>Q</a:t>
            </a:r>
            <a:r>
              <a:rPr baseline="-25000" dirty="0" err="1"/>
              <a:t>ext</a:t>
            </a:r>
            <a:r>
              <a:rPr baseline="-25000" dirty="0"/>
              <a:t> </a:t>
            </a:r>
            <a:r>
              <a:rPr dirty="0"/>
              <a:t>= 2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´</a:t>
            </a:r>
            <a:r>
              <a:rPr dirty="0"/>
              <a:t>10</a:t>
            </a:r>
            <a:r>
              <a:rPr baseline="30000" dirty="0"/>
              <a:t>11</a:t>
            </a:r>
            <a:r>
              <a:rPr dirty="0"/>
              <a:t> (cm</a:t>
            </a:r>
            <a:r>
              <a:rPr baseline="30000" dirty="0"/>
              <a:t>-3</a:t>
            </a:r>
            <a:r>
              <a:rPr dirty="0"/>
              <a:t> s</a:t>
            </a:r>
            <a:r>
              <a:rPr baseline="30000" dirty="0"/>
              <a:t>‑1</a:t>
            </a:r>
            <a:r>
              <a:rPr dirty="0"/>
              <a:t>) starts at </a:t>
            </a:r>
            <a:r>
              <a:rPr i="1" dirty="0"/>
              <a:t>t</a:t>
            </a:r>
            <a:r>
              <a:rPr baseline="-30000" dirty="0"/>
              <a:t>0</a:t>
            </a:r>
            <a:r>
              <a:rPr dirty="0"/>
              <a:t> = 3650 days, </a:t>
            </a:r>
          </a:p>
          <a:p>
            <a:pPr algn="ctr">
              <a:lnSpc>
                <a:spcPct val="120000"/>
              </a:lnSpc>
              <a:defRPr b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lasts during 1 hour and is situated at 160 &lt; </a:t>
            </a:r>
            <a:r>
              <a:rPr i="1" dirty="0"/>
              <a:t>z</a:t>
            </a:r>
            <a:r>
              <a:rPr dirty="0"/>
              <a:t> &lt; 170 cm</a:t>
            </a:r>
          </a:p>
        </p:txBody>
      </p:sp>
      <p:pic>
        <p:nvPicPr>
          <p:cNvPr id="385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85" y="1053636"/>
            <a:ext cx="7566160" cy="5270045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tability of the NBW Regime"/>
          <p:cNvSpPr txBox="1"/>
          <p:nvPr/>
        </p:nvSpPr>
        <p:spPr>
          <a:xfrm>
            <a:off x="641842" y="86353"/>
            <a:ext cx="8823962" cy="658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150000"/>
              </a:lnSpc>
              <a:defRPr sz="2800" b="1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>
                <a:solidFill>
                  <a:srgbClr val="C00000"/>
                </a:solidFill>
              </a:rPr>
              <a:t>Stability </a:t>
            </a:r>
            <a:r>
              <a:rPr lang="en-US" dirty="0">
                <a:solidFill>
                  <a:srgbClr val="C00000"/>
                </a:solidFill>
              </a:rPr>
              <a:t>study </a:t>
            </a:r>
            <a:r>
              <a:rPr dirty="0">
                <a:solidFill>
                  <a:srgbClr val="C00000"/>
                </a:solidFill>
              </a:rPr>
              <a:t>of the NBW </a:t>
            </a:r>
            <a:r>
              <a:rPr lang="en-US" dirty="0">
                <a:solidFill>
                  <a:srgbClr val="C00000"/>
                </a:solidFill>
              </a:rPr>
              <a:t>mode</a:t>
            </a:r>
            <a:r>
              <a:rPr b="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87" name="R = 230 cm"/>
          <p:cNvSpPr/>
          <p:nvPr/>
        </p:nvSpPr>
        <p:spPr>
          <a:xfrm>
            <a:off x="5923492" y="1776084"/>
            <a:ext cx="2027240" cy="35065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solidFill>
                  <a:srgbClr val="000099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R = 230 cm</a:t>
            </a:r>
          </a:p>
        </p:txBody>
      </p:sp>
      <p:sp>
        <p:nvSpPr>
          <p:cNvPr id="388" name="τ ≈ 2.5 days"/>
          <p:cNvSpPr txBox="1"/>
          <p:nvPr/>
        </p:nvSpPr>
        <p:spPr>
          <a:xfrm>
            <a:off x="4193964" y="2636836"/>
            <a:ext cx="1359316" cy="37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solidFill>
                  <a:srgbClr val="FF3300"/>
                </a:solidFill>
                <a:latin typeface="Symbol"/>
                <a:ea typeface="Symbol"/>
                <a:cs typeface="Symbol"/>
                <a:sym typeface="Symbol"/>
              </a:defRPr>
            </a:pPr>
            <a:r>
              <a:t>t</a:t>
            </a:r>
            <a:r>
              <a:rPr b="1">
                <a:latin typeface="+mj-lt"/>
                <a:ea typeface="+mj-ea"/>
                <a:cs typeface="+mj-cs"/>
                <a:sym typeface="Arial"/>
              </a:rPr>
              <a:t> ≈ 2.5 days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F91E37-225B-82C1-0D3A-C463AB68D473}"/>
              </a:ext>
            </a:extLst>
          </p:cNvPr>
          <p:cNvSpPr txBox="1"/>
          <p:nvPr/>
        </p:nvSpPr>
        <p:spPr>
          <a:xfrm>
            <a:off x="1066648" y="799815"/>
            <a:ext cx="81792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/>
              <a:t>S. Fomin et al., IC “Fast Reactors </a:t>
            </a:r>
            <a:r>
              <a:rPr lang="en-GB" dirty="0">
                <a:solidFill>
                  <a:srgbClr val="CC3300"/>
                </a:solidFill>
              </a:rPr>
              <a:t>2013“ </a:t>
            </a:r>
            <a:r>
              <a:rPr lang="en-GB" dirty="0"/>
              <a:t>(Paris, France) </a:t>
            </a:r>
            <a:r>
              <a:rPr lang="en-GB" i="0" dirty="0"/>
              <a:t>paper CN-199-457</a:t>
            </a:r>
            <a:r>
              <a:rPr lang="en-GB" dirty="0"/>
              <a:t>.</a:t>
            </a:r>
            <a:r>
              <a:rPr lang="en-GB" sz="1600" dirty="0"/>
              <a:t> </a:t>
            </a:r>
            <a:endParaRPr lang="en-DE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Evolution of the volume-averaged neutron flux Fav (×1015 cм‑2 с‑1) and concentrations Nav (×1017 cm‑3) of the main fissile and intermediate nuclides  in the fuel of mixed ThUPu cycle with time t (days) at the initial stage of the neutron flux perturbatio"/>
          <p:cNvSpPr txBox="1">
            <a:spLocks noGrp="1"/>
          </p:cNvSpPr>
          <p:nvPr>
            <p:ph type="body" sz="quarter" idx="4294967295"/>
          </p:nvPr>
        </p:nvSpPr>
        <p:spPr>
          <a:xfrm>
            <a:off x="661985" y="5300662"/>
            <a:ext cx="8894768" cy="13684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800"/>
            </a:pPr>
            <a:endParaRPr dirty="0"/>
          </a:p>
          <a:p>
            <a:pPr marL="0" indent="0">
              <a:spcBef>
                <a:spcPts val="300"/>
              </a:spcBef>
              <a:buSzTx/>
              <a:buNone/>
              <a:defRPr sz="1400"/>
            </a:pPr>
            <a:r>
              <a:rPr dirty="0"/>
              <a:t>Evolution of the volume-averaged neutron flux F</a:t>
            </a:r>
            <a:r>
              <a:rPr baseline="-25000" dirty="0"/>
              <a:t>av</a:t>
            </a:r>
            <a:r>
              <a:rPr dirty="0"/>
              <a:t> 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´</a:t>
            </a:r>
            <a:r>
              <a:rPr dirty="0"/>
              <a:t>10</a:t>
            </a:r>
            <a:r>
              <a:rPr baseline="30000" dirty="0"/>
              <a:t>15</a:t>
            </a:r>
            <a:r>
              <a:rPr dirty="0"/>
              <a:t> cм</a:t>
            </a:r>
            <a:r>
              <a:rPr baseline="30000" dirty="0"/>
              <a:t>‑2</a:t>
            </a:r>
            <a:r>
              <a:rPr dirty="0"/>
              <a:t> с</a:t>
            </a:r>
            <a:r>
              <a:rPr baseline="30000" dirty="0"/>
              <a:t>‑1</a:t>
            </a:r>
            <a:r>
              <a:rPr dirty="0"/>
              <a:t>) and concentrations </a:t>
            </a:r>
            <a:r>
              <a:rPr i="1" dirty="0"/>
              <a:t>N</a:t>
            </a:r>
            <a:r>
              <a:rPr baseline="-25000" dirty="0"/>
              <a:t>av</a:t>
            </a:r>
            <a:r>
              <a:rPr dirty="0"/>
              <a:t> 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´</a:t>
            </a:r>
            <a:r>
              <a:rPr dirty="0"/>
              <a:t>10</a:t>
            </a:r>
            <a:r>
              <a:rPr baseline="30000" dirty="0"/>
              <a:t>17</a:t>
            </a:r>
            <a:r>
              <a:rPr dirty="0"/>
              <a:t> cm</a:t>
            </a:r>
            <a:r>
              <a:rPr baseline="30000" dirty="0"/>
              <a:t>‑3</a:t>
            </a:r>
            <a:r>
              <a:rPr dirty="0"/>
              <a:t>) of the main fissile and intermediate nuclides  in the fuel of mixed Th­</a:t>
            </a:r>
            <a:r>
              <a:rPr lang="en-US" dirty="0"/>
              <a:t>-</a:t>
            </a:r>
            <a:r>
              <a:rPr dirty="0"/>
              <a:t>U</a:t>
            </a:r>
            <a:r>
              <a:rPr lang="en-US" dirty="0"/>
              <a:t>-</a:t>
            </a:r>
            <a:r>
              <a:rPr dirty="0"/>
              <a:t>­Pu cycle with time </a:t>
            </a:r>
            <a:r>
              <a:rPr i="1" dirty="0"/>
              <a:t>t</a:t>
            </a:r>
            <a:r>
              <a:rPr dirty="0"/>
              <a:t> (days) at the initial stage of the neutron flux perturbation </a:t>
            </a:r>
            <a:r>
              <a:rPr i="1" dirty="0"/>
              <a:t>t</a:t>
            </a:r>
            <a:r>
              <a:rPr baseline="-25000" dirty="0"/>
              <a:t>0</a:t>
            </a:r>
            <a:r>
              <a:rPr dirty="0"/>
              <a:t> = 3650 days. The averaged nuclide concentrations: </a:t>
            </a:r>
            <a:r>
              <a:rPr i="1" dirty="0" err="1"/>
              <a:t>N</a:t>
            </a:r>
            <a:r>
              <a:rPr baseline="-25000" dirty="0" err="1"/>
              <a:t>Np</a:t>
            </a:r>
            <a:r>
              <a:rPr dirty="0"/>
              <a:t> is for </a:t>
            </a:r>
            <a:r>
              <a:rPr baseline="30000" dirty="0"/>
              <a:t>239</a:t>
            </a:r>
            <a:r>
              <a:rPr dirty="0"/>
              <a:t>Np, </a:t>
            </a:r>
            <a:r>
              <a:rPr i="1" dirty="0" err="1"/>
              <a:t>N</a:t>
            </a:r>
            <a:r>
              <a:rPr baseline="-25000" dirty="0" err="1"/>
              <a:t>Pa</a:t>
            </a:r>
            <a:r>
              <a:rPr baseline="-25000" dirty="0"/>
              <a:t> </a:t>
            </a:r>
            <a:r>
              <a:rPr dirty="0"/>
              <a:t>= </a:t>
            </a:r>
            <a:r>
              <a:rPr i="1" dirty="0" err="1"/>
              <a:t>N</a:t>
            </a:r>
            <a:r>
              <a:rPr baseline="-25000" dirty="0" err="1"/>
              <a:t>Pa</a:t>
            </a:r>
            <a:r>
              <a:rPr dirty="0"/>
              <a:t> - 53.1·10</a:t>
            </a:r>
            <a:r>
              <a:rPr baseline="30000" dirty="0"/>
              <a:t>17 </a:t>
            </a:r>
            <a:r>
              <a:rPr dirty="0"/>
              <a:t>cm</a:t>
            </a:r>
            <a:r>
              <a:rPr baseline="30000" dirty="0"/>
              <a:t>‑3</a:t>
            </a:r>
            <a:r>
              <a:rPr dirty="0"/>
              <a:t>,                               is for </a:t>
            </a:r>
            <a:r>
              <a:rPr baseline="30000" dirty="0"/>
              <a:t>239</a:t>
            </a:r>
            <a:r>
              <a:rPr dirty="0"/>
              <a:t>Pu                            is for </a:t>
            </a:r>
            <a:r>
              <a:rPr baseline="30000" dirty="0"/>
              <a:t>233</a:t>
            </a:r>
            <a:r>
              <a:rPr dirty="0"/>
              <a:t>U.</a:t>
            </a:r>
          </a:p>
        </p:txBody>
      </p:sp>
      <p:pic>
        <p:nvPicPr>
          <p:cNvPr id="391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152133"/>
            <a:ext cx="5810250" cy="4311652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Negative Reactivity Feedback: Stability of the NBW Regime"/>
          <p:cNvSpPr txBox="1"/>
          <p:nvPr/>
        </p:nvSpPr>
        <p:spPr>
          <a:xfrm>
            <a:off x="247498" y="138597"/>
            <a:ext cx="9060500" cy="577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150000"/>
              </a:lnSpc>
              <a:defRPr sz="2400" b="1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Negative Reactivity Feedback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inherent to the NBW mode</a:t>
            </a:r>
            <a:endParaRPr dirty="0">
              <a:solidFill>
                <a:srgbClr val="C00000"/>
              </a:solidFill>
            </a:endParaRPr>
          </a:p>
        </p:txBody>
      </p:sp>
      <p:pic>
        <p:nvPicPr>
          <p:cNvPr id="393" name="image.pdf" descr="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0" y="6130925"/>
            <a:ext cx="1638303" cy="355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" name="image.pdf" descr="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300" y="6159500"/>
            <a:ext cx="1549400" cy="327025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τ ≈ 2.5 days"/>
          <p:cNvSpPr txBox="1"/>
          <p:nvPr/>
        </p:nvSpPr>
        <p:spPr>
          <a:xfrm>
            <a:off x="7937288" y="4508501"/>
            <a:ext cx="1359317" cy="37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solidFill>
                  <a:srgbClr val="FF3300"/>
                </a:solidFill>
                <a:latin typeface="Symbol"/>
                <a:ea typeface="Symbol"/>
                <a:cs typeface="Symbol"/>
                <a:sym typeface="Symbol"/>
              </a:defRPr>
            </a:pPr>
            <a:r>
              <a:t>t</a:t>
            </a:r>
            <a:r>
              <a:rPr b="1">
                <a:latin typeface="+mj-lt"/>
                <a:ea typeface="+mj-ea"/>
                <a:cs typeface="+mj-cs"/>
                <a:sym typeface="Arial"/>
              </a:rPr>
              <a:t> ≈ 2.5 days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339BB4-9477-9733-2160-22B915979AD2}"/>
              </a:ext>
            </a:extLst>
          </p:cNvPr>
          <p:cNvSpPr txBox="1"/>
          <p:nvPr/>
        </p:nvSpPr>
        <p:spPr>
          <a:xfrm>
            <a:off x="1066648" y="799815"/>
            <a:ext cx="81792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/>
              <a:t>S. Fomin et al., IC “Fast Reactors </a:t>
            </a:r>
            <a:r>
              <a:rPr lang="en-GB" dirty="0">
                <a:solidFill>
                  <a:srgbClr val="CC3300"/>
                </a:solidFill>
              </a:rPr>
              <a:t>2013“ </a:t>
            </a:r>
            <a:r>
              <a:rPr lang="en-GB" dirty="0"/>
              <a:t>(Paris, France) </a:t>
            </a:r>
            <a:r>
              <a:rPr lang="en-GB" i="0" dirty="0"/>
              <a:t>paper CN-199-457</a:t>
            </a:r>
            <a:r>
              <a:rPr lang="en-GB" dirty="0"/>
              <a:t>.</a:t>
            </a:r>
            <a:r>
              <a:rPr lang="en-GB" sz="1600" dirty="0"/>
              <a:t> </a:t>
            </a:r>
            <a:endParaRPr lang="en-DE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7" name="Table"/>
          <p:cNvGraphicFramePr/>
          <p:nvPr>
            <p:extLst>
              <p:ext uri="{D42A27DB-BD31-4B8C-83A1-F6EECF244321}">
                <p14:modId xmlns:p14="http://schemas.microsoft.com/office/powerpoint/2010/main" val="2596530270"/>
              </p:ext>
            </p:extLst>
          </p:nvPr>
        </p:nvGraphicFramePr>
        <p:xfrm>
          <a:off x="1052512" y="5084762"/>
          <a:ext cx="7878761" cy="91471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78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4962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7">
                <a:tc>
                  <a:txBody>
                    <a:bodyPr/>
                    <a:lstStyle/>
                    <a:p>
                      <a:pPr indent="15875" algn="ctr">
                        <a:defRPr sz="1600"/>
                      </a:pPr>
                      <a:r>
                        <a:rPr dirty="0"/>
                        <a:t>Variation of the reactivity </a:t>
                      </a:r>
                      <a:r>
                        <a:rPr dirty="0" err="1"/>
                        <a:t>ρ</a:t>
                      </a:r>
                      <a:r>
                        <a:rPr dirty="0"/>
                        <a:t> (</a:t>
                      </a:r>
                      <a:r>
                        <a:rPr lang="en-US" dirty="0"/>
                        <a:t>$</a:t>
                      </a:r>
                      <a:r>
                        <a:rPr dirty="0"/>
                        <a:t>) with time </a:t>
                      </a:r>
                      <a:r>
                        <a:rPr i="1" dirty="0"/>
                        <a:t>t</a:t>
                      </a:r>
                      <a:r>
                        <a:rPr dirty="0"/>
                        <a:t> (days) </a:t>
                      </a:r>
                    </a:p>
                    <a:p>
                      <a:pPr indent="15875" algn="ctr">
                        <a:defRPr sz="1600"/>
                      </a:pPr>
                      <a:r>
                        <a:rPr dirty="0"/>
                        <a:t>along the variation of the volume-averaged neutron flux F</a:t>
                      </a:r>
                      <a:r>
                        <a:rPr baseline="-30000" dirty="0"/>
                        <a:t>av</a:t>
                      </a:r>
                      <a:r>
                        <a:rPr dirty="0"/>
                        <a:t> (</a:t>
                      </a:r>
                      <a:r>
                        <a:rPr dirty="0">
                          <a:latin typeface="Symbol"/>
                          <a:ea typeface="Symbol"/>
                          <a:cs typeface="Symbol"/>
                          <a:sym typeface="Symbol"/>
                        </a:rPr>
                        <a:t>´</a:t>
                      </a:r>
                      <a:r>
                        <a:rPr dirty="0"/>
                        <a:t>10</a:t>
                      </a:r>
                      <a:r>
                        <a:rPr baseline="30000" dirty="0"/>
                        <a:t>15</a:t>
                      </a:r>
                      <a:r>
                        <a:rPr dirty="0"/>
                        <a:t> cм</a:t>
                      </a:r>
                      <a:r>
                        <a:rPr baseline="30000" dirty="0"/>
                        <a:t>‑2 </a:t>
                      </a:r>
                      <a:r>
                        <a:rPr dirty="0"/>
                        <a:t>с</a:t>
                      </a:r>
                      <a:r>
                        <a:rPr baseline="30000" dirty="0"/>
                        <a:t>‑1</a:t>
                      </a:r>
                      <a:r>
                        <a:rPr dirty="0"/>
                        <a:t>)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8" name="Negative Reactivity Feedback: Stability of the NBW Regime"/>
          <p:cNvSpPr txBox="1"/>
          <p:nvPr/>
        </p:nvSpPr>
        <p:spPr>
          <a:xfrm>
            <a:off x="308422" y="243516"/>
            <a:ext cx="9058911" cy="577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150000"/>
              </a:lnSpc>
              <a:defRPr sz="2400" b="1">
                <a:solidFill>
                  <a:srgbClr val="FF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Negative Reactivity Feedback</a:t>
            </a:r>
          </a:p>
        </p:txBody>
      </p:sp>
      <p:pic>
        <p:nvPicPr>
          <p:cNvPr id="399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265" y="1314468"/>
            <a:ext cx="6149073" cy="4348145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Text"/>
          <p:cNvSpPr txBox="1"/>
          <p:nvPr/>
        </p:nvSpPr>
        <p:spPr>
          <a:xfrm>
            <a:off x="4691307" y="3246115"/>
            <a:ext cx="523386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F56FB-A6F0-F548-8BE6-11551299A39A}"/>
              </a:ext>
            </a:extLst>
          </p:cNvPr>
          <p:cNvSpPr txBox="1"/>
          <p:nvPr/>
        </p:nvSpPr>
        <p:spPr>
          <a:xfrm>
            <a:off x="1052512" y="945136"/>
            <a:ext cx="81792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/>
              <a:t>S. Fomin et al., IC “Fast Reactors </a:t>
            </a:r>
            <a:r>
              <a:rPr lang="en-GB" dirty="0">
                <a:solidFill>
                  <a:srgbClr val="CC3300"/>
                </a:solidFill>
              </a:rPr>
              <a:t>2013“ </a:t>
            </a:r>
            <a:r>
              <a:rPr lang="en-GB" dirty="0"/>
              <a:t>(Paris, France) </a:t>
            </a:r>
            <a:r>
              <a:rPr lang="en-GB" i="0" dirty="0"/>
              <a:t>paper CN-199-457</a:t>
            </a:r>
            <a:r>
              <a:rPr lang="en-GB" dirty="0"/>
              <a:t>.</a:t>
            </a:r>
            <a:r>
              <a:rPr lang="en-GB" sz="1600" dirty="0"/>
              <a:t> </a:t>
            </a:r>
            <a:endParaRPr lang="en-DE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image.tif" descr="image.tif"/>
          <p:cNvPicPr>
            <a:picLocks noChangeAspect="1"/>
          </p:cNvPicPr>
          <p:nvPr/>
        </p:nvPicPr>
        <p:blipFill>
          <a:blip r:embed="rId2"/>
          <a:srcRect l="2525" t="3573" r="36194" b="33349"/>
          <a:stretch>
            <a:fillRect/>
          </a:stretch>
        </p:blipFill>
        <p:spPr>
          <a:xfrm>
            <a:off x="488949" y="1058862"/>
            <a:ext cx="4392615" cy="294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" name="image.pdf" descr="image.pdf"/>
          <p:cNvPicPr>
            <a:picLocks noChangeAspect="1"/>
          </p:cNvPicPr>
          <p:nvPr/>
        </p:nvPicPr>
        <p:blipFill>
          <a:blip r:embed="rId3"/>
          <a:srcRect l="2601" t="2491" r="37300" b="33631"/>
          <a:stretch>
            <a:fillRect/>
          </a:stretch>
        </p:blipFill>
        <p:spPr>
          <a:xfrm>
            <a:off x="534192" y="3816146"/>
            <a:ext cx="4302127" cy="2997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2" name="image.tif" descr="image.tif"/>
          <p:cNvPicPr>
            <a:picLocks noChangeAspect="1"/>
          </p:cNvPicPr>
          <p:nvPr/>
        </p:nvPicPr>
        <p:blipFill>
          <a:blip r:embed="rId4"/>
          <a:srcRect l="2525" t="3573" r="36194" b="33349"/>
          <a:stretch>
            <a:fillRect/>
          </a:stretch>
        </p:blipFill>
        <p:spPr>
          <a:xfrm>
            <a:off x="5170485" y="1052511"/>
            <a:ext cx="4462467" cy="2995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image.pdf" descr="image.pdf"/>
          <p:cNvPicPr>
            <a:picLocks noChangeAspect="1"/>
          </p:cNvPicPr>
          <p:nvPr/>
        </p:nvPicPr>
        <p:blipFill>
          <a:blip r:embed="rId5"/>
          <a:srcRect l="2601" t="2491" r="37300" b="33631"/>
          <a:stretch>
            <a:fillRect/>
          </a:stretch>
        </p:blipFill>
        <p:spPr>
          <a:xfrm>
            <a:off x="5241923" y="3766933"/>
            <a:ext cx="4319589" cy="3095628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Shutdown and Restart of the NBW Reactor"/>
          <p:cNvSpPr txBox="1"/>
          <p:nvPr/>
        </p:nvSpPr>
        <p:spPr>
          <a:xfrm>
            <a:off x="45717" y="151755"/>
            <a:ext cx="9814566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Shutdown and Restart of the NBW Reactor</a:t>
            </a:r>
            <a:r>
              <a:rPr lang="en-US" dirty="0"/>
              <a:t> with U-Pu fuel</a:t>
            </a:r>
            <a:endParaRPr dirty="0"/>
          </a:p>
        </p:txBody>
      </p:sp>
      <p:sp>
        <p:nvSpPr>
          <p:cNvPr id="425" name="S. Fomin et al., IC Global 2015 (Paris, France) paper 5254."/>
          <p:cNvSpPr txBox="1"/>
          <p:nvPr/>
        </p:nvSpPr>
        <p:spPr>
          <a:xfrm>
            <a:off x="2045970" y="620712"/>
            <a:ext cx="5761674" cy="35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5000"/>
              </a:lnSpc>
              <a:defRPr b="1"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S. Fomin et al., IC Global </a:t>
            </a:r>
            <a:r>
              <a:rPr>
                <a:solidFill>
                  <a:srgbClr val="CC3300"/>
                </a:solidFill>
              </a:rPr>
              <a:t>2015 </a:t>
            </a:r>
            <a:r>
              <a:t>(Paris, France) paper 5254.</a:t>
            </a:r>
            <a:r>
              <a:rPr sz="1600"/>
              <a:t>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2D  Non-Stationary  Theory of  Nuclear Burning Wave:"/>
          <p:cNvSpPr txBox="1"/>
          <p:nvPr/>
        </p:nvSpPr>
        <p:spPr>
          <a:xfrm>
            <a:off x="396556" y="276196"/>
            <a:ext cx="8879525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ts val="2400"/>
              </a:lnSpc>
              <a:spcBef>
                <a:spcPts val="600"/>
              </a:spcBef>
              <a:defRPr sz="2000" b="1">
                <a:solidFill>
                  <a:srgbClr val="FF33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+mj-lt"/>
                <a:ea typeface="+mj-ea"/>
                <a:cs typeface="+mj-cs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260" name="CoreStruct.png" descr="Core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48" y="2130171"/>
            <a:ext cx="5694363" cy="28829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4" name="Group"/>
          <p:cNvGrpSpPr/>
          <p:nvPr/>
        </p:nvGrpSpPr>
        <p:grpSpPr>
          <a:xfrm>
            <a:off x="5374530" y="1816772"/>
            <a:ext cx="3428480" cy="1046175"/>
            <a:chOff x="0" y="0"/>
            <a:chExt cx="3428478" cy="1046174"/>
          </a:xfrm>
        </p:grpSpPr>
        <p:sp>
          <p:nvSpPr>
            <p:cNvPr id="262" name="Shape"/>
            <p:cNvSpPr/>
            <p:nvPr/>
          </p:nvSpPr>
          <p:spPr>
            <a:xfrm>
              <a:off x="-1" y="-1"/>
              <a:ext cx="3428480" cy="104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37" y="0"/>
                  </a:moveTo>
                  <a:lnTo>
                    <a:pt x="2437" y="9604"/>
                  </a:lnTo>
                  <a:lnTo>
                    <a:pt x="5631" y="9604"/>
                  </a:lnTo>
                  <a:lnTo>
                    <a:pt x="0" y="21600"/>
                  </a:lnTo>
                  <a:lnTo>
                    <a:pt x="10422" y="9604"/>
                  </a:lnTo>
                  <a:lnTo>
                    <a:pt x="21600" y="9604"/>
                  </a:lnTo>
                  <a:lnTo>
                    <a:pt x="21600" y="0"/>
                  </a:lnTo>
                  <a:lnTo>
                    <a:pt x="5631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63" name="Radial reflector Pb-Bi"/>
            <p:cNvSpPr txBox="1"/>
            <p:nvPr/>
          </p:nvSpPr>
          <p:spPr>
            <a:xfrm>
              <a:off x="437307" y="4762"/>
              <a:ext cx="2940690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rPr dirty="0"/>
                <a:t>Radial reflector Pb-Bi</a:t>
              </a:r>
            </a:p>
          </p:txBody>
        </p:sp>
      </p:grpSp>
      <p:grpSp>
        <p:nvGrpSpPr>
          <p:cNvPr id="267" name="Group"/>
          <p:cNvGrpSpPr/>
          <p:nvPr/>
        </p:nvGrpSpPr>
        <p:grpSpPr>
          <a:xfrm>
            <a:off x="5894590" y="3858422"/>
            <a:ext cx="3746242" cy="2259023"/>
            <a:chOff x="-5" y="567540"/>
            <a:chExt cx="3746240" cy="2259022"/>
          </a:xfrm>
        </p:grpSpPr>
        <p:sp>
          <p:nvSpPr>
            <p:cNvPr id="265" name="Shape"/>
            <p:cNvSpPr/>
            <p:nvPr/>
          </p:nvSpPr>
          <p:spPr>
            <a:xfrm>
              <a:off x="-5" y="567540"/>
              <a:ext cx="3739946" cy="225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24" y="17153"/>
                  </a:moveTo>
                  <a:lnTo>
                    <a:pt x="4024" y="21600"/>
                  </a:lnTo>
                  <a:lnTo>
                    <a:pt x="21600" y="21600"/>
                  </a:lnTo>
                  <a:lnTo>
                    <a:pt x="21600" y="17153"/>
                  </a:lnTo>
                  <a:lnTo>
                    <a:pt x="11347" y="17153"/>
                  </a:lnTo>
                  <a:lnTo>
                    <a:pt x="0" y="0"/>
                  </a:lnTo>
                  <a:lnTo>
                    <a:pt x="6953" y="1715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66" name="Breeding zone 238U"/>
            <p:cNvSpPr txBox="1"/>
            <p:nvPr/>
          </p:nvSpPr>
          <p:spPr>
            <a:xfrm>
              <a:off x="803959" y="2417662"/>
              <a:ext cx="2942276" cy="3506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 dirty="0"/>
                <a:t>Breeding zone </a:t>
              </a:r>
              <a:r>
                <a:rPr baseline="30000" dirty="0"/>
                <a:t>238</a:t>
              </a:r>
              <a:r>
                <a:rPr dirty="0"/>
                <a:t>U</a:t>
              </a:r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271462" y="3898894"/>
            <a:ext cx="3900492" cy="2587635"/>
            <a:chOff x="0" y="-1"/>
            <a:chExt cx="3900491" cy="2587633"/>
          </a:xfrm>
        </p:grpSpPr>
        <p:sp>
          <p:nvSpPr>
            <p:cNvPr id="268" name="Shape"/>
            <p:cNvSpPr/>
            <p:nvPr/>
          </p:nvSpPr>
          <p:spPr>
            <a:xfrm>
              <a:off x="0" y="-1"/>
              <a:ext cx="3900491" cy="2587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717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7717"/>
                  </a:lnTo>
                  <a:lnTo>
                    <a:pt x="18000" y="17717"/>
                  </a:lnTo>
                  <a:lnTo>
                    <a:pt x="14467" y="0"/>
                  </a:lnTo>
                  <a:lnTo>
                    <a:pt x="12600" y="1771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269" name="Ignition zone 238U + 239Pu (10%)"/>
            <p:cNvSpPr txBox="1"/>
            <p:nvPr/>
          </p:nvSpPr>
          <p:spPr>
            <a:xfrm>
              <a:off x="50483" y="2160307"/>
              <a:ext cx="3799525" cy="3506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 dirty="0"/>
                <a:t>Ignition zone </a:t>
              </a:r>
              <a:r>
                <a:rPr baseline="30000" dirty="0"/>
                <a:t>238</a:t>
              </a:r>
              <a:r>
                <a:rPr dirty="0"/>
                <a:t>U + </a:t>
              </a:r>
              <a:r>
                <a:rPr baseline="30000" dirty="0"/>
                <a:t>239</a:t>
              </a:r>
              <a:r>
                <a:rPr dirty="0"/>
                <a:t>Pu (10%)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15191AC-FDBB-A5EA-6BDE-3C110C660278}"/>
              </a:ext>
            </a:extLst>
          </p:cNvPr>
          <p:cNvSpPr txBox="1"/>
          <p:nvPr/>
        </p:nvSpPr>
        <p:spPr>
          <a:xfrm>
            <a:off x="2007951" y="769799"/>
            <a:ext cx="565355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2D  Non-Stationary  Theory of  Nuclear Burning Wave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30F969-E45F-87B6-BA39-A0680AA5DC72}"/>
              </a:ext>
            </a:extLst>
          </p:cNvPr>
          <p:cNvSpPr txBox="1"/>
          <p:nvPr/>
        </p:nvSpPr>
        <p:spPr>
          <a:xfrm>
            <a:off x="2853169" y="235568"/>
            <a:ext cx="414632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DE" sz="2400" b="1" i="0" u="none" strike="noStrike" cap="none" spc="0" normalizeH="0" baseline="0" dirty="0">
                <a:ln>
                  <a:noFill/>
                </a:ln>
                <a:solidFill>
                  <a:srgbClr val="DE001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Radial reflector effect study</a:t>
            </a:r>
          </a:p>
        </p:txBody>
      </p:sp>
      <p:sp>
        <p:nvSpPr>
          <p:cNvPr id="5" name="S. Fomin et al., Annals of Nuclear Energy, 148 (2020) 107699.">
            <a:extLst>
              <a:ext uri="{FF2B5EF4-FFF2-40B4-BE49-F238E27FC236}">
                <a16:creationId xmlns:a16="http://schemas.microsoft.com/office/drawing/2014/main" id="{771C9EAB-2671-33B4-4919-EA57DA704853}"/>
              </a:ext>
            </a:extLst>
          </p:cNvPr>
          <p:cNvSpPr txBox="1"/>
          <p:nvPr/>
        </p:nvSpPr>
        <p:spPr>
          <a:xfrm>
            <a:off x="1099815" y="-390816"/>
            <a:ext cx="7469825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 algn="ctr">
              <a:defRPr sz="1600"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E43FFD-E2AE-6B57-C755-940AB74BC368}"/>
              </a:ext>
            </a:extLst>
          </p:cNvPr>
          <p:cNvSpPr txBox="1"/>
          <p:nvPr/>
        </p:nvSpPr>
        <p:spPr>
          <a:xfrm>
            <a:off x="1987548" y="1184666"/>
            <a:ext cx="5877567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S</a:t>
            </a:r>
            <a:r>
              <a:rPr lang="en-GB" sz="1600" i="1" dirty="0">
                <a:solidFill>
                  <a:schemeClr val="tx1"/>
                </a:solidFill>
              </a:rPr>
              <a:t>. </a:t>
            </a:r>
            <a:r>
              <a:rPr lang="en-GB" sz="1600" dirty="0">
                <a:solidFill>
                  <a:schemeClr val="tx1"/>
                </a:solidFill>
              </a:rPr>
              <a:t>Fomin et al.,</a:t>
            </a:r>
            <a:r>
              <a:rPr lang="en-GB" sz="1600" i="1" dirty="0">
                <a:solidFill>
                  <a:schemeClr val="tx1"/>
                </a:solidFill>
              </a:rPr>
              <a:t> Annals of Nuclear Energy</a:t>
            </a:r>
            <a:r>
              <a:rPr lang="en-GB" sz="1600" dirty="0">
                <a:solidFill>
                  <a:schemeClr val="tx1"/>
                </a:solidFill>
              </a:rPr>
              <a:t>, 148 (2020) 107699.  </a:t>
            </a:r>
          </a:p>
        </p:txBody>
      </p:sp>
    </p:spTree>
    <p:extLst>
      <p:ext uri="{BB962C8B-B14F-4D97-AF65-F5344CB8AC3E}">
        <p14:creationId xmlns:p14="http://schemas.microsoft.com/office/powerpoint/2010/main" val="183931568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8" name="Рисунок 3" descr="Pow2D">
            <a:extLst>
              <a:ext uri="{FF2B5EF4-FFF2-40B4-BE49-F238E27FC236}">
                <a16:creationId xmlns:a16="http://schemas.microsoft.com/office/drawing/2014/main" id="{FA4E4EE4-B1B9-042C-CAA2-34EC49D6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168463"/>
            <a:ext cx="3671888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5029" name="Рисунок 4" descr="Vel2D">
            <a:extLst>
              <a:ext uri="{FF2B5EF4-FFF2-40B4-BE49-F238E27FC236}">
                <a16:creationId xmlns:a16="http://schemas.microsoft.com/office/drawing/2014/main" id="{F00BE785-EC6A-25E9-6894-87C4E0126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3868738"/>
            <a:ext cx="3744913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5030" name="Рисунок 5" descr="Pow2Dref">
            <a:extLst>
              <a:ext uri="{FF2B5EF4-FFF2-40B4-BE49-F238E27FC236}">
                <a16:creationId xmlns:a16="http://schemas.microsoft.com/office/drawing/2014/main" id="{2A118AA4-3949-0485-1A50-280CDEFA7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1" y="1142840"/>
            <a:ext cx="3949700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5031" name="Номер слайда 8">
            <a:extLst>
              <a:ext uri="{FF2B5EF4-FFF2-40B4-BE49-F238E27FC236}">
                <a16:creationId xmlns:a16="http://schemas.microsoft.com/office/drawing/2014/main" id="{D72C7919-6986-E775-41B8-5C17BC4D59E4}"/>
              </a:ext>
            </a:extLst>
          </p:cNvPr>
          <p:cNvSpPr txBox="1">
            <a:spLocks noGrp="1"/>
          </p:cNvSpPr>
          <p:nvPr/>
        </p:nvSpPr>
        <p:spPr bwMode="auto">
          <a:xfrm>
            <a:off x="8896351" y="6356351"/>
            <a:ext cx="4429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8E0B39D1-1EDB-3E48-A75B-80CB2A910C38}" type="slidenum">
              <a:rPr lang="en-US" altLang="en-DE" sz="1600">
                <a:solidFill>
                  <a:schemeClr val="bg1"/>
                </a:solidFill>
                <a:latin typeface="Calibri" panose="020F0502020204030204" pitchFamily="34" charset="0"/>
              </a:rPr>
              <a:pPr algn="r" eaLnBrk="1" hangingPunct="1"/>
              <a:t>20</a:t>
            </a:fld>
            <a:endParaRPr lang="en-US" altLang="en-DE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85033" name="Rectangle 9">
            <a:extLst>
              <a:ext uri="{FF2B5EF4-FFF2-40B4-BE49-F238E27FC236}">
                <a16:creationId xmlns:a16="http://schemas.microsoft.com/office/drawing/2014/main" id="{E086F75F-5BC1-2A50-5986-BB5585215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582" y="4533537"/>
            <a:ext cx="4307682" cy="148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</a:pP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Malovytsia M.S., 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“Power control of an advanced</a:t>
            </a:r>
            <a:r>
              <a:rPr lang="ru-RU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 reactor operating in a self-sustained Nuclear</a:t>
            </a:r>
            <a:r>
              <a:rPr lang="ru-RU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Burning Wave mode”,  PhD thesis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altLang="en-DE" sz="1600" dirty="0">
              <a:solidFill>
                <a:srgbClr val="0020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220"/>
              </a:lnSpc>
            </a:pP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V.N. Karazin Kharkiv National University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2220"/>
              </a:lnSpc>
            </a:pP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Kharkiv,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Ukraine</a:t>
            </a:r>
            <a:r>
              <a:rPr lang="uk-UA" altLang="en-DE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altLang="en-DE" sz="1600" dirty="0">
              <a:solidFill>
                <a:srgbClr val="0020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BE0B48-4E5A-4705-3E3D-C87155C3B9D1}"/>
              </a:ext>
            </a:extLst>
          </p:cNvPr>
          <p:cNvSpPr txBox="1"/>
          <p:nvPr/>
        </p:nvSpPr>
        <p:spPr>
          <a:xfrm>
            <a:off x="2083676" y="743255"/>
            <a:ext cx="5328344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GB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1600" i="1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</a:t>
            </a:r>
            <a:r>
              <a:rPr lang="en-GB" sz="1600" i="1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Fomin et al.,</a:t>
            </a:r>
            <a:r>
              <a:rPr lang="en-GB" sz="1600" i="1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Annals of Nuclear Energy</a:t>
            </a:r>
            <a:r>
              <a:rPr lang="en-GB" sz="1600" dirty="0">
                <a:solidFill>
                  <a:srgbClr val="0020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148 (2020) 107699.</a:t>
            </a:r>
            <a:endParaRPr kumimoji="0" lang="en-DE" sz="1800" b="0" i="0" u="none" strike="noStrike" cap="none" spc="0" normalizeH="0" baseline="0" dirty="0">
              <a:ln>
                <a:noFill/>
              </a:ln>
              <a:solidFill>
                <a:srgbClr val="0020B8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4" name="Reactor Power Control by Reflector Efficiency">
            <a:extLst>
              <a:ext uri="{FF2B5EF4-FFF2-40B4-BE49-F238E27FC236}">
                <a16:creationId xmlns:a16="http://schemas.microsoft.com/office/drawing/2014/main" id="{0437F3AE-29D8-0854-1E30-728EF3598860}"/>
              </a:ext>
            </a:extLst>
          </p:cNvPr>
          <p:cNvSpPr txBox="1">
            <a:spLocks/>
          </p:cNvSpPr>
          <p:nvPr/>
        </p:nvSpPr>
        <p:spPr>
          <a:xfrm>
            <a:off x="560387" y="0"/>
            <a:ext cx="8915401" cy="74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>
              <a:lnSpc>
                <a:spcPct val="150000"/>
              </a:lnSpc>
              <a:defRPr sz="2800" b="1">
                <a:solidFill>
                  <a:srgbClr val="CC3300"/>
                </a:solidFill>
              </a:defRPr>
            </a:pPr>
            <a:r>
              <a:rPr lang="en-GB" sz="2800" b="1" dirty="0">
                <a:solidFill>
                  <a:srgbClr val="CC3300"/>
                </a:solidFill>
              </a:rPr>
              <a:t>Reactor Power Control by Reflector Efficiency</a:t>
            </a:r>
            <a:r>
              <a:rPr lang="en-GB" sz="2800" dirty="0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Malovytsia M.S., PhD thesis, defense 30 June 2021, Kharkiv, Ukraine."/>
          <p:cNvSpPr txBox="1"/>
          <p:nvPr/>
        </p:nvSpPr>
        <p:spPr>
          <a:xfrm>
            <a:off x="1581960" y="6117861"/>
            <a:ext cx="687225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indent="12700" defTabSz="519112"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 dirty="0">
                <a:solidFill>
                  <a:schemeClr val="tx1"/>
                </a:solidFill>
              </a:rPr>
              <a:t>Malovytsia M.S., PhD thesis, 30 June 2021, </a:t>
            </a:r>
            <a:r>
              <a:rPr dirty="0"/>
              <a:t>Kharkiv, Ukraine.</a:t>
            </a:r>
          </a:p>
        </p:txBody>
      </p:sp>
      <p:pic>
        <p:nvPicPr>
          <p:cNvPr id="279" name="Fig_1" descr="Fig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521" y="1252908"/>
            <a:ext cx="6256340" cy="474504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707E0-806A-5957-66B7-D406355D7E11}"/>
              </a:ext>
            </a:extLst>
          </p:cNvPr>
          <p:cNvSpPr txBox="1"/>
          <p:nvPr/>
        </p:nvSpPr>
        <p:spPr>
          <a:xfrm>
            <a:off x="560387" y="860052"/>
            <a:ext cx="884711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/>
              <a:t> S. Fomin et al., IC “Fast Reactors </a:t>
            </a:r>
            <a:r>
              <a:rPr lang="en-GB" dirty="0">
                <a:solidFill>
                  <a:schemeClr val="tx1"/>
                </a:solidFill>
              </a:rPr>
              <a:t>2022“, IAEA,</a:t>
            </a:r>
            <a:r>
              <a:rPr lang="en-GB" dirty="0">
                <a:solidFill>
                  <a:srgbClr val="CC3300"/>
                </a:solidFill>
              </a:rPr>
              <a:t> </a:t>
            </a:r>
            <a:r>
              <a:rPr lang="en-GB" dirty="0"/>
              <a:t>Vienna, Austria, </a:t>
            </a:r>
            <a:r>
              <a:rPr lang="en-GB" i="0" dirty="0"/>
              <a:t>paper CN- 291-365</a:t>
            </a:r>
            <a:r>
              <a:rPr lang="en-GB" dirty="0"/>
              <a:t>.</a:t>
            </a:r>
            <a:r>
              <a:rPr lang="en-GB" sz="1600" dirty="0"/>
              <a:t> </a:t>
            </a:r>
            <a:endParaRPr lang="en-DE" dirty="0"/>
          </a:p>
        </p:txBody>
      </p:sp>
      <p:sp>
        <p:nvSpPr>
          <p:cNvPr id="4" name="Reactor Power Control by Reflector Efficiency">
            <a:extLst>
              <a:ext uri="{FF2B5EF4-FFF2-40B4-BE49-F238E27FC236}">
                <a16:creationId xmlns:a16="http://schemas.microsoft.com/office/drawing/2014/main" id="{9DD9C5E4-4080-4B2D-D643-5D82F4EBD087}"/>
              </a:ext>
            </a:extLst>
          </p:cNvPr>
          <p:cNvSpPr txBox="1">
            <a:spLocks/>
          </p:cNvSpPr>
          <p:nvPr/>
        </p:nvSpPr>
        <p:spPr>
          <a:xfrm>
            <a:off x="560387" y="0"/>
            <a:ext cx="8915401" cy="74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>
              <a:lnSpc>
                <a:spcPct val="150000"/>
              </a:lnSpc>
              <a:defRPr sz="2800" b="1">
                <a:solidFill>
                  <a:srgbClr val="CC3300"/>
                </a:solidFill>
              </a:defRPr>
            </a:pPr>
            <a:r>
              <a:rPr lang="en-GB" sz="2800" b="1" dirty="0">
                <a:solidFill>
                  <a:srgbClr val="CC3300"/>
                </a:solidFill>
              </a:rPr>
              <a:t>Reactor Power Control by Reflector Efficiency</a:t>
            </a:r>
            <a:r>
              <a:rPr lang="en-GB" sz="2800" dirty="0">
                <a:solidFill>
                  <a:srgbClr val="FF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02085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108791" y="6245225"/>
            <a:ext cx="301905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33" name="-  negative feedback on reactivity - intrinsic safety (!!!) -  long-term (decades!!) operation without refueling and external control…"/>
          <p:cNvSpPr txBox="1"/>
          <p:nvPr/>
        </p:nvSpPr>
        <p:spPr>
          <a:xfrm>
            <a:off x="744219" y="1628775"/>
            <a:ext cx="8879524" cy="4222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 negative feedback on reactivity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CC3300"/>
                </a:solidFill>
              </a:rPr>
              <a:t>- intrinsic safety (!!!)</a:t>
            </a:r>
            <a:br>
              <a:rPr dirty="0">
                <a:solidFill>
                  <a:srgbClr val="CC3300"/>
                </a:solidFill>
              </a:rPr>
            </a:br>
            <a:r>
              <a:rPr dirty="0"/>
              <a:t>-  long-term (</a:t>
            </a:r>
            <a:r>
              <a:rPr dirty="0">
                <a:solidFill>
                  <a:srgbClr val="CC3300"/>
                </a:solidFill>
              </a:rPr>
              <a:t>decades!!</a:t>
            </a:r>
            <a:r>
              <a:rPr dirty="0"/>
              <a:t>) operation </a:t>
            </a:r>
            <a:r>
              <a:rPr dirty="0">
                <a:solidFill>
                  <a:srgbClr val="CC3300"/>
                </a:solidFill>
              </a:rPr>
              <a:t>without </a:t>
            </a:r>
            <a:r>
              <a:rPr dirty="0" err="1">
                <a:solidFill>
                  <a:srgbClr val="CC3300"/>
                </a:solidFill>
              </a:rPr>
              <a:t>refuelling</a:t>
            </a:r>
            <a:r>
              <a:rPr dirty="0"/>
              <a:t> and </a:t>
            </a:r>
            <a:r>
              <a:rPr dirty="0">
                <a:solidFill>
                  <a:srgbClr val="CC3300"/>
                </a:solidFill>
              </a:rPr>
              <a:t>external control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/>
              <a:t>possibility of </a:t>
            </a:r>
            <a:r>
              <a:rPr baseline="30000" dirty="0">
                <a:solidFill>
                  <a:srgbClr val="CC3300"/>
                </a:solidFill>
              </a:rPr>
              <a:t>232</a:t>
            </a:r>
            <a:r>
              <a:rPr dirty="0">
                <a:solidFill>
                  <a:srgbClr val="CC3300"/>
                </a:solidFill>
              </a:rPr>
              <a:t>Th</a:t>
            </a:r>
            <a:r>
              <a:rPr dirty="0">
                <a:solidFill>
                  <a:srgbClr val="FF3300"/>
                </a:solidFill>
              </a:rPr>
              <a:t> </a:t>
            </a:r>
            <a:r>
              <a:rPr dirty="0"/>
              <a:t>and</a:t>
            </a:r>
            <a:r>
              <a:rPr dirty="0">
                <a:solidFill>
                  <a:srgbClr val="FF3300"/>
                </a:solidFill>
              </a:rPr>
              <a:t> </a:t>
            </a:r>
            <a:r>
              <a:rPr baseline="30000" dirty="0">
                <a:solidFill>
                  <a:srgbClr val="CC3300"/>
                </a:solidFill>
              </a:rPr>
              <a:t>238</a:t>
            </a:r>
            <a:r>
              <a:rPr dirty="0">
                <a:solidFill>
                  <a:srgbClr val="CC3300"/>
                </a:solidFill>
              </a:rPr>
              <a:t>U</a:t>
            </a:r>
            <a:r>
              <a:rPr dirty="0">
                <a:solidFill>
                  <a:srgbClr val="FF3300"/>
                </a:solidFill>
              </a:rPr>
              <a:t> </a:t>
            </a:r>
            <a:r>
              <a:rPr dirty="0"/>
              <a:t>utilization</a:t>
            </a:r>
            <a:r>
              <a:rPr dirty="0">
                <a:solidFill>
                  <a:srgbClr val="FF3300"/>
                </a:solidFill>
              </a:rPr>
              <a:t> </a:t>
            </a:r>
            <a:r>
              <a:rPr dirty="0">
                <a:solidFill>
                  <a:srgbClr val="CC3300"/>
                </a:solidFill>
              </a:rPr>
              <a:t>as a fuel 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 fuel </a:t>
            </a:r>
            <a:r>
              <a:rPr dirty="0">
                <a:solidFill>
                  <a:srgbClr val="CC3300"/>
                </a:solidFill>
              </a:rPr>
              <a:t>burn-up depth</a:t>
            </a:r>
            <a:r>
              <a:rPr dirty="0"/>
              <a:t> for both </a:t>
            </a:r>
            <a:r>
              <a:rPr baseline="30000" dirty="0"/>
              <a:t>238</a:t>
            </a:r>
            <a:r>
              <a:rPr dirty="0"/>
              <a:t>U and </a:t>
            </a:r>
            <a:r>
              <a:rPr baseline="30000" dirty="0"/>
              <a:t>232</a:t>
            </a:r>
            <a:r>
              <a:rPr dirty="0"/>
              <a:t>Th </a:t>
            </a:r>
            <a:r>
              <a:rPr dirty="0">
                <a:solidFill>
                  <a:srgbClr val="CC3300"/>
                </a:solidFill>
              </a:rPr>
              <a:t>≈ 50%  (one through cycle !)</a:t>
            </a:r>
            <a:br>
              <a:rPr dirty="0">
                <a:solidFill>
                  <a:srgbClr val="CC3300"/>
                </a:solidFill>
              </a:rPr>
            </a:br>
            <a:r>
              <a:rPr dirty="0">
                <a:solidFill>
                  <a:srgbClr val="CC3300"/>
                </a:solidFill>
              </a:rPr>
              <a:t>-  neutron flux</a:t>
            </a:r>
            <a:r>
              <a:rPr dirty="0"/>
              <a:t> in active zone </a:t>
            </a:r>
            <a:r>
              <a:rPr dirty="0">
                <a:solidFill>
                  <a:srgbClr val="CC3300"/>
                </a:solidFill>
              </a:rPr>
              <a:t>≈ 2·10</a:t>
            </a:r>
            <a:r>
              <a:rPr baseline="30000" dirty="0">
                <a:solidFill>
                  <a:srgbClr val="CC3300"/>
                </a:solidFill>
              </a:rPr>
              <a:t>15</a:t>
            </a:r>
            <a:r>
              <a:rPr dirty="0">
                <a:solidFill>
                  <a:srgbClr val="CC3300"/>
                </a:solidFill>
              </a:rPr>
              <a:t> n/сm</a:t>
            </a:r>
            <a:r>
              <a:rPr baseline="30000" dirty="0">
                <a:solidFill>
                  <a:srgbClr val="CC3300"/>
                </a:solidFill>
              </a:rPr>
              <a:t>2</a:t>
            </a:r>
            <a:r>
              <a:rPr dirty="0">
                <a:solidFill>
                  <a:srgbClr val="CC3300"/>
                </a:solidFill>
              </a:rPr>
              <a:t>s</a:t>
            </a:r>
            <a:r>
              <a:rPr dirty="0">
                <a:solidFill>
                  <a:srgbClr val="FF3300"/>
                </a:solidFill>
              </a:rPr>
              <a:t>                      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 neutron fluence</a:t>
            </a:r>
            <a:r>
              <a:rPr dirty="0">
                <a:solidFill>
                  <a:srgbClr val="0033CC"/>
                </a:solidFill>
              </a:rPr>
              <a:t> during the whole reactor campaign </a:t>
            </a:r>
            <a:r>
              <a:rPr dirty="0"/>
              <a:t>≈ 3·10</a:t>
            </a:r>
            <a:r>
              <a:rPr baseline="30000" dirty="0"/>
              <a:t>24</a:t>
            </a:r>
            <a:r>
              <a:rPr dirty="0"/>
              <a:t> n/сm</a:t>
            </a:r>
            <a:r>
              <a:rPr baseline="30000" dirty="0"/>
              <a:t>2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</a:t>
            </a:r>
            <a:r>
              <a:rPr dirty="0">
                <a:solidFill>
                  <a:srgbClr val="FF3300"/>
                </a:solidFill>
              </a:rPr>
              <a:t>  </a:t>
            </a:r>
            <a:r>
              <a:rPr dirty="0">
                <a:solidFill>
                  <a:srgbClr val="CC3300"/>
                </a:solidFill>
              </a:rPr>
              <a:t>energy production density</a:t>
            </a:r>
            <a:r>
              <a:rPr dirty="0"/>
              <a:t> in active zone </a:t>
            </a:r>
            <a:r>
              <a:rPr dirty="0">
                <a:solidFill>
                  <a:srgbClr val="CC3300"/>
                </a:solidFill>
              </a:rPr>
              <a:t>≈ 200 W/сm</a:t>
            </a:r>
            <a:r>
              <a:rPr baseline="30000" dirty="0">
                <a:solidFill>
                  <a:srgbClr val="CC3300"/>
                </a:solidFill>
              </a:rPr>
              <a:t>3</a:t>
            </a:r>
            <a:r>
              <a:rPr baseline="30000" dirty="0">
                <a:solidFill>
                  <a:srgbClr val="FF3300"/>
                </a:solidFill>
              </a:rPr>
              <a:t>      </a:t>
            </a:r>
            <a:br>
              <a:rPr baseline="30000" dirty="0">
                <a:solidFill>
                  <a:srgbClr val="FF3300"/>
                </a:solidFill>
              </a:rPr>
            </a:br>
            <a:r>
              <a:rPr dirty="0"/>
              <a:t>-  </a:t>
            </a:r>
            <a:r>
              <a:rPr dirty="0">
                <a:solidFill>
                  <a:srgbClr val="CC3300"/>
                </a:solidFill>
              </a:rPr>
              <a:t>total power</a:t>
            </a:r>
            <a:r>
              <a:rPr dirty="0"/>
              <a:t> at the steady-state regime </a:t>
            </a:r>
            <a:r>
              <a:rPr dirty="0">
                <a:solidFill>
                  <a:srgbClr val="CC3300"/>
                </a:solidFill>
              </a:rPr>
              <a:t>≈ 1.2 </a:t>
            </a:r>
            <a:r>
              <a:rPr dirty="0" err="1">
                <a:solidFill>
                  <a:srgbClr val="CC3300"/>
                </a:solidFill>
              </a:rPr>
              <a:t>GWt</a:t>
            </a:r>
            <a:r>
              <a:rPr dirty="0">
                <a:solidFill>
                  <a:srgbClr val="FF3300"/>
                </a:solidFill>
              </a:rPr>
              <a:t>                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 </a:t>
            </a:r>
            <a:r>
              <a:rPr dirty="0">
                <a:solidFill>
                  <a:srgbClr val="CC3300"/>
                </a:solidFill>
              </a:rPr>
              <a:t>wave velocity</a:t>
            </a:r>
            <a:r>
              <a:rPr dirty="0"/>
              <a:t> at the steady-state regime </a:t>
            </a:r>
            <a:r>
              <a:rPr dirty="0">
                <a:solidFill>
                  <a:srgbClr val="CC3300"/>
                </a:solidFill>
              </a:rPr>
              <a:t>≈ 2 </a:t>
            </a:r>
            <a:r>
              <a:rPr dirty="0" err="1">
                <a:solidFill>
                  <a:srgbClr val="CC3300"/>
                </a:solidFill>
              </a:rPr>
              <a:t>сm</a:t>
            </a:r>
            <a:r>
              <a:rPr dirty="0">
                <a:solidFill>
                  <a:srgbClr val="CC3300"/>
                </a:solidFill>
              </a:rPr>
              <a:t>/year</a:t>
            </a:r>
            <a:r>
              <a:rPr dirty="0">
                <a:solidFill>
                  <a:srgbClr val="FF3300"/>
                </a:solidFill>
              </a:rPr>
              <a:t> </a:t>
            </a:r>
          </a:p>
          <a:p>
            <a:pPr>
              <a:lnSpc>
                <a:spcPct val="150000"/>
              </a:lnSpc>
              <a:spcBef>
                <a:spcPts val="400"/>
              </a:spcBef>
              <a:defRPr b="1">
                <a:solidFill>
                  <a:srgbClr val="0033CC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-  possibility of </a:t>
            </a:r>
            <a:r>
              <a:rPr dirty="0">
                <a:solidFill>
                  <a:srgbClr val="CC3300"/>
                </a:solidFill>
              </a:rPr>
              <a:t>nuclear waste burn out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/>
              <a:t>(expected)</a:t>
            </a:r>
          </a:p>
        </p:txBody>
      </p:sp>
      <p:sp>
        <p:nvSpPr>
          <p:cNvPr id="434" name="Main features of NBW reactor with mixed Th-U-Pu fuel cycle…"/>
          <p:cNvSpPr txBox="1"/>
          <p:nvPr/>
        </p:nvSpPr>
        <p:spPr>
          <a:xfrm>
            <a:off x="193674" y="306069"/>
            <a:ext cx="9555165" cy="1236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200" b="1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>
                <a:solidFill>
                  <a:srgbClr val="C00000"/>
                </a:solidFill>
              </a:rPr>
              <a:t>Main features of NBW reactor with mixed Th-U-Pu fuel cycle</a:t>
            </a:r>
          </a:p>
          <a:p>
            <a:pPr algn="ctr">
              <a:defRPr sz="1400" b="1" u="sng">
                <a:solidFill>
                  <a:srgbClr val="CC3300"/>
                </a:solidFill>
                <a:latin typeface="+mj-lt"/>
                <a:ea typeface="+mj-ea"/>
                <a:cs typeface="+mj-cs"/>
                <a:sym typeface="Arial"/>
              </a:defRPr>
            </a:pPr>
            <a:endParaRPr dirty="0">
              <a:solidFill>
                <a:srgbClr val="C00000"/>
              </a:solidFill>
            </a:endParaRPr>
          </a:p>
          <a:p>
            <a:pPr>
              <a:lnSpc>
                <a:spcPct val="130000"/>
              </a:lnSpc>
              <a:defRPr b="1"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     Reactor composition (vol. frac.):  </a:t>
            </a:r>
          </a:p>
          <a:p>
            <a:pPr>
              <a:lnSpc>
                <a:spcPct val="130000"/>
              </a:lnSpc>
              <a:defRPr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     Fuel</a:t>
            </a:r>
            <a:r>
              <a:rPr i="1" dirty="0"/>
              <a:t> </a:t>
            </a:r>
            <a:r>
              <a:rPr dirty="0"/>
              <a:t>= 55%  (</a:t>
            </a:r>
            <a:r>
              <a:rPr i="1" dirty="0" err="1"/>
              <a:t>F</a:t>
            </a:r>
            <a:r>
              <a:rPr baseline="-25000" dirty="0" err="1"/>
              <a:t>Th</a:t>
            </a:r>
            <a:r>
              <a:rPr dirty="0"/>
              <a:t> = 62%,  </a:t>
            </a:r>
            <a:r>
              <a:rPr i="1" dirty="0">
                <a:solidFill>
                  <a:srgbClr val="0033CC"/>
                </a:solidFill>
              </a:rPr>
              <a:t>p </a:t>
            </a:r>
            <a:r>
              <a:rPr dirty="0">
                <a:solidFill>
                  <a:srgbClr val="0033CC"/>
                </a:solidFill>
              </a:rPr>
              <a:t>= 0.20</a:t>
            </a:r>
            <a:r>
              <a:rPr dirty="0"/>
              <a:t>), Coolant = 30%, CM = 15%, </a:t>
            </a:r>
            <a:r>
              <a:rPr b="1" dirty="0">
                <a:solidFill>
                  <a:srgbClr val="CC3300"/>
                </a:solidFill>
              </a:rPr>
              <a:t>R = 215 cm</a:t>
            </a:r>
          </a:p>
        </p:txBody>
      </p:sp>
    </p:spTree>
    <p:extLst>
      <p:ext uri="{BB962C8B-B14F-4D97-AF65-F5344CB8AC3E}">
        <p14:creationId xmlns:p14="http://schemas.microsoft.com/office/powerpoint/2010/main" val="175885837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58DA44-A400-5D99-BB27-EA4DCC39D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632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1">
            <a:extLst>
              <a:ext uri="{FF2B5EF4-FFF2-40B4-BE49-F238E27FC236}">
                <a16:creationId xmlns:a16="http://schemas.microsoft.com/office/drawing/2014/main" id="{0B8698D0-932D-EDBF-6F12-0106D9B89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67" y="744791"/>
            <a:ext cx="2659220" cy="520928"/>
          </a:xfrm>
          <a:prstGeom prst="rect">
            <a:avLst/>
          </a:prstGeom>
        </p:spPr>
      </p:pic>
      <p:pic>
        <p:nvPicPr>
          <p:cNvPr id="5" name="Picture 4" descr="A screen shot of a graph&#10;&#10;&#10;&#10;&#10;&#10;AI-generated content may be incorrect.">
            <a:extLst>
              <a:ext uri="{FF2B5EF4-FFF2-40B4-BE49-F238E27FC236}">
                <a16:creationId xmlns:a16="http://schemas.microsoft.com/office/drawing/2014/main" id="{F5B988D4-BB82-8816-7CE8-A0BBDEE44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089" y="570542"/>
            <a:ext cx="3410336" cy="2716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screenshot of a graph&#10;&#10;&#10;&#10;&#10;&#10;AI-generated content may be incorrect.">
            <a:extLst>
              <a:ext uri="{FF2B5EF4-FFF2-40B4-BE49-F238E27FC236}">
                <a16:creationId xmlns:a16="http://schemas.microsoft.com/office/drawing/2014/main" id="{817EF084-A98A-3FDD-8369-351843B4D9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425" y="592841"/>
            <a:ext cx="3280488" cy="261327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D95FFD-40D4-3086-BBA3-03A14A0B11CF}"/>
              </a:ext>
            </a:extLst>
          </p:cNvPr>
          <p:cNvSpPr txBox="1"/>
          <p:nvPr/>
        </p:nvSpPr>
        <p:spPr>
          <a:xfrm>
            <a:off x="3743608" y="169449"/>
            <a:ext cx="166749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eutron flux </a:t>
            </a:r>
            <a:r>
              <a:rPr lang="en-GB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8F91C4-F9D7-C1E1-1C7A-78E5B5863A12}"/>
              </a:ext>
            </a:extLst>
          </p:cNvPr>
          <p:cNvSpPr txBox="1"/>
          <p:nvPr/>
        </p:nvSpPr>
        <p:spPr>
          <a:xfrm>
            <a:off x="7063310" y="239567"/>
            <a:ext cx="197471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6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238</a:t>
            </a:r>
            <a:r>
              <a:rPr lang="en-GB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concentration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202F6E-AB01-0CF0-9B29-A77BDEE82E51}"/>
              </a:ext>
            </a:extLst>
          </p:cNvPr>
          <p:cNvSpPr txBox="1"/>
          <p:nvPr/>
        </p:nvSpPr>
        <p:spPr>
          <a:xfrm>
            <a:off x="3570445" y="3158642"/>
            <a:ext cx="2024199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6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239</a:t>
            </a:r>
            <a:r>
              <a:rPr lang="en-GB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 concentration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7FAA0-643A-B648-A07C-7201E405DC55}"/>
              </a:ext>
            </a:extLst>
          </p:cNvPr>
          <p:cNvSpPr txBox="1"/>
          <p:nvPr/>
        </p:nvSpPr>
        <p:spPr>
          <a:xfrm>
            <a:off x="6574184" y="3180741"/>
            <a:ext cx="3116729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Fission products</a:t>
            </a:r>
            <a:r>
              <a:rPr lang="en-GB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concentration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A00DBC-B917-1968-356E-6B521EEC42F6}"/>
              </a:ext>
            </a:extLst>
          </p:cNvPr>
          <p:cNvSpPr txBox="1"/>
          <p:nvPr/>
        </p:nvSpPr>
        <p:spPr>
          <a:xfrm>
            <a:off x="2287402" y="6085096"/>
            <a:ext cx="761273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Radial (along r) and axial (along z) distributions of flux and components of the cylindrical NBW reactor core of radius R = 126 cm with the radial reflector of thickness </a:t>
            </a:r>
            <a:r>
              <a:rPr lang="en-GB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</a:t>
            </a:r>
            <a:r>
              <a:rPr lang="en-GB" sz="1600" baseline="-25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</a:t>
            </a:r>
            <a:r>
              <a:rPr lang="en-GB" sz="1600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71 cm 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 descr="A screenshot of a graph&#10;&#10;&#10;&#10;&#10;&#10;AI-generated content may be incorrect.">
            <a:extLst>
              <a:ext uri="{FF2B5EF4-FFF2-40B4-BE49-F238E27FC236}">
                <a16:creationId xmlns:a16="http://schemas.microsoft.com/office/drawing/2014/main" id="{BC753D60-36B3-96E0-2676-E9930E262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22" y="3456388"/>
            <a:ext cx="3351094" cy="266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screenshot of a computer screen&#10;&#10;&#10;&#10;&#10;&#10;AI-generated content may be incorrect.">
            <a:extLst>
              <a:ext uri="{FF2B5EF4-FFF2-40B4-BE49-F238E27FC236}">
                <a16:creationId xmlns:a16="http://schemas.microsoft.com/office/drawing/2014/main" id="{A1660035-81EE-BC32-3C3D-5F2DD9DFC0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331" y="3429000"/>
            <a:ext cx="3351094" cy="266951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E25B2A-481B-B49D-8957-4027BF032F9F}"/>
              </a:ext>
            </a:extLst>
          </p:cNvPr>
          <p:cNvSpPr txBox="1"/>
          <p:nvPr/>
        </p:nvSpPr>
        <p:spPr>
          <a:xfrm>
            <a:off x="182943" y="2510522"/>
            <a:ext cx="311855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ALLEGRO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type </a:t>
            </a:r>
            <a:r>
              <a:rPr lang="en-US" sz="1800" dirty="0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helium-cooled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fast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reactor with metal fuel </a:t>
            </a: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(10%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NBW mode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332AAE-E5DE-AAA7-6715-4CD930AF4CD9}"/>
              </a:ext>
            </a:extLst>
          </p:cNvPr>
          <p:cNvSpPr txBox="1"/>
          <p:nvPr/>
        </p:nvSpPr>
        <p:spPr>
          <a:xfrm>
            <a:off x="151738" y="3433852"/>
            <a:ext cx="2676335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volume fraction ratio: </a:t>
            </a: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fuel (20% porosity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- 42%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coolant (7 MPa) - 38% </a:t>
            </a:r>
          </a:p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 (Zircaloy-4)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en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031ACA-C4EF-2CA4-D232-C73006851376}"/>
              </a:ext>
            </a:extLst>
          </p:cNvPr>
          <p:cNvSpPr txBox="1"/>
          <p:nvPr/>
        </p:nvSpPr>
        <p:spPr>
          <a:xfrm>
            <a:off x="310139" y="5498350"/>
            <a:ext cx="2058695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Wave velocity – </a:t>
            </a:r>
          </a:p>
          <a:p>
            <a:r>
              <a:rPr lang="en-US" i="1" dirty="0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dirty="0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≈ 10 cm/year 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Thermal power – </a:t>
            </a:r>
            <a:r>
              <a:rPr lang="en-US" i="1" dirty="0" err="1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i="1" baseline="-25000" dirty="0" err="1">
                <a:solidFill>
                  <a:srgbClr val="DE001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solidFill>
                  <a:srgbClr val="DE001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≈ 3.6 GW</a:t>
            </a:r>
            <a:r>
              <a:rPr lang="en-DE" dirty="0">
                <a:solidFill>
                  <a:srgbClr val="DE00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DE" dirty="0">
              <a:solidFill>
                <a:srgbClr val="DE001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8ACA74-024A-B9FF-58B2-9218A6F16BB9}"/>
              </a:ext>
            </a:extLst>
          </p:cNvPr>
          <p:cNvSpPr txBox="1"/>
          <p:nvPr/>
        </p:nvSpPr>
        <p:spPr>
          <a:xfrm>
            <a:off x="179784" y="4653329"/>
            <a:ext cx="262024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Radial reflector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- 78 % silicon carbide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- 22 %</a:t>
            </a:r>
            <a:r>
              <a:rPr lang="en-D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He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coolant (1 MPa)</a:t>
            </a:r>
            <a:r>
              <a:rPr lang="en-D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A1DB9B-AD8B-5631-21E2-156E02B6D0EE}"/>
              </a:ext>
            </a:extLst>
          </p:cNvPr>
          <p:cNvSpPr txBox="1"/>
          <p:nvPr/>
        </p:nvSpPr>
        <p:spPr>
          <a:xfrm>
            <a:off x="233567" y="1237400"/>
            <a:ext cx="2444115" cy="1231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DE00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EURATOM program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project # 101164616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(2024-2028) 18 groups</a:t>
            </a:r>
          </a:p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Work Package 1, Task 1.1</a:t>
            </a:r>
            <a:endParaRPr lang="en-D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07853BA-1141-1A08-2564-A4277F247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65" y="29162"/>
            <a:ext cx="1853988" cy="76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4769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9108791" y="6245225"/>
            <a:ext cx="301905" cy="2888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37" name="List of our publications on the NBW reactor :…"/>
          <p:cNvSpPr txBox="1"/>
          <p:nvPr/>
        </p:nvSpPr>
        <p:spPr>
          <a:xfrm>
            <a:off x="159680" y="72345"/>
            <a:ext cx="9586639" cy="6713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457200" indent="-457200">
              <a:lnSpc>
                <a:spcPct val="125000"/>
              </a:lnSpc>
              <a:defRPr sz="2000" b="1">
                <a:solidFill>
                  <a:schemeClr val="accent2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dirty="0"/>
              <a:t>	</a:t>
            </a:r>
            <a:r>
              <a:rPr dirty="0">
                <a:solidFill>
                  <a:srgbClr val="CC3300"/>
                </a:solidFill>
              </a:rPr>
              <a:t>List of our publications on the NBW reactor :</a:t>
            </a:r>
            <a:r>
              <a:rPr b="0" dirty="0">
                <a:solidFill>
                  <a:srgbClr val="996633"/>
                </a:solidFill>
                <a:latin typeface="Arial Unicode MS"/>
                <a:ea typeface="Arial Unicode MS"/>
                <a:cs typeface="Arial Unicode MS"/>
                <a:sym typeface="Arial Unicode MS"/>
              </a:rPr>
              <a:t>   </a:t>
            </a:r>
          </a:p>
          <a:p>
            <a:pPr marL="457200" indent="-457200">
              <a:lnSpc>
                <a:spcPct val="125000"/>
              </a:lnSpc>
              <a:defRPr sz="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endParaRPr b="0" dirty="0">
              <a:solidFill>
                <a:srgbClr val="996633"/>
              </a:solidFill>
              <a:latin typeface="Arial Unicode MS"/>
              <a:ea typeface="Arial Unicode MS"/>
              <a:cs typeface="Arial Unicode MS"/>
              <a:sym typeface="Arial Unicode MS"/>
            </a:endParaRPr>
          </a:p>
          <a:p>
            <a:pPr marL="457200" indent="-457200">
              <a:lnSpc>
                <a:spcPct val="125000"/>
              </a:lnSpc>
              <a:defRPr sz="8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sz="1800" dirty="0"/>
              <a:t>S. Fomin et al., </a:t>
            </a:r>
            <a:r>
              <a:rPr sz="1800" i="1" dirty="0"/>
              <a:t>Annals of Nuclear Energy</a:t>
            </a:r>
            <a:r>
              <a:rPr sz="1800" dirty="0"/>
              <a:t>, 32 (</a:t>
            </a:r>
            <a:r>
              <a:rPr sz="1800" dirty="0">
                <a:solidFill>
                  <a:srgbClr val="FF3300"/>
                </a:solidFill>
              </a:rPr>
              <a:t>2005</a:t>
            </a:r>
            <a:r>
              <a:rPr sz="1800" dirty="0"/>
              <a:t>) 1435-1456.  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</a:t>
            </a:r>
            <a:r>
              <a:rPr i="1" dirty="0"/>
              <a:t>Problems of Atomic Science &amp; Technology</a:t>
            </a:r>
            <a:r>
              <a:rPr dirty="0"/>
              <a:t>, 6 (</a:t>
            </a:r>
            <a:r>
              <a:rPr dirty="0">
                <a:solidFill>
                  <a:srgbClr val="FF3300"/>
                </a:solidFill>
              </a:rPr>
              <a:t>2005</a:t>
            </a:r>
            <a:r>
              <a:rPr dirty="0"/>
              <a:t>) 106-113.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ICENES (</a:t>
            </a:r>
            <a:r>
              <a:rPr dirty="0">
                <a:solidFill>
                  <a:srgbClr val="CC3300"/>
                </a:solidFill>
              </a:rPr>
              <a:t>2005</a:t>
            </a:r>
            <a:r>
              <a:rPr dirty="0"/>
              <a:t>) (Brussels, Belgium) paper IC058.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</a:t>
            </a:r>
            <a:r>
              <a:rPr i="1" dirty="0"/>
              <a:t>Nuclear Science &amp; Safety in Europe</a:t>
            </a:r>
            <a:r>
              <a:rPr dirty="0"/>
              <a:t>. Springer (</a:t>
            </a:r>
            <a:r>
              <a:rPr dirty="0">
                <a:solidFill>
                  <a:srgbClr val="FF3300"/>
                </a:solidFill>
              </a:rPr>
              <a:t>2006</a:t>
            </a:r>
            <a:r>
              <a:rPr dirty="0"/>
              <a:t>) 239-251. 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ICAPP’06 (</a:t>
            </a:r>
            <a:r>
              <a:rPr dirty="0">
                <a:solidFill>
                  <a:srgbClr val="CC3300"/>
                </a:solidFill>
              </a:rPr>
              <a:t>2006</a:t>
            </a:r>
            <a:r>
              <a:rPr dirty="0"/>
              <a:t>) (Reno, USA) paper 6157.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</a:t>
            </a:r>
            <a:r>
              <a:rPr i="1" dirty="0"/>
              <a:t>Problems of Atomic Science &amp; Technology</a:t>
            </a:r>
            <a:r>
              <a:rPr dirty="0"/>
              <a:t>, 3 (</a:t>
            </a:r>
            <a:r>
              <a:rPr dirty="0">
                <a:solidFill>
                  <a:srgbClr val="FF3300"/>
                </a:solidFill>
              </a:rPr>
              <a:t>2007</a:t>
            </a:r>
            <a:r>
              <a:rPr dirty="0"/>
              <a:t>) 156–163.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ICAPP’07 (</a:t>
            </a:r>
            <a:r>
              <a:rPr dirty="0">
                <a:solidFill>
                  <a:srgbClr val="CC3300"/>
                </a:solidFill>
              </a:rPr>
              <a:t>2007) </a:t>
            </a:r>
            <a:r>
              <a:rPr dirty="0"/>
              <a:t>(Nice, France) paper 7499.</a:t>
            </a:r>
          </a:p>
          <a:p>
            <a:pPr marL="457200" indent="-457200">
              <a:lnSpc>
                <a:spcPct val="125000"/>
              </a:lnSpc>
              <a:defRPr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dirty="0"/>
              <a:t>       </a:t>
            </a:r>
            <a:r>
              <a:rPr dirty="0">
                <a:latin typeface="Arial Narrow"/>
                <a:ea typeface="Arial Narrow"/>
                <a:cs typeface="Arial Narrow"/>
                <a:sym typeface="Arial Narrow"/>
              </a:rPr>
              <a:t>S. Fomin et al., </a:t>
            </a:r>
            <a:r>
              <a:rPr i="1" dirty="0">
                <a:latin typeface="Arial Narrow"/>
                <a:ea typeface="Arial Narrow"/>
                <a:cs typeface="Arial Narrow"/>
                <a:sym typeface="Arial Narrow"/>
              </a:rPr>
              <a:t>Progress in Nuclear Energy</a:t>
            </a:r>
            <a:r>
              <a:rPr dirty="0">
                <a:latin typeface="Arial Narrow"/>
                <a:ea typeface="Arial Narrow"/>
                <a:cs typeface="Arial Narrow"/>
                <a:sym typeface="Arial Narrow"/>
              </a:rPr>
              <a:t>, 50 (</a:t>
            </a:r>
            <a:r>
              <a:rPr dirty="0">
                <a:solidFill>
                  <a:srgbClr val="FF3300"/>
                </a:solidFill>
                <a:latin typeface="Arial Narrow"/>
                <a:ea typeface="Arial Narrow"/>
                <a:cs typeface="Arial Narrow"/>
                <a:sym typeface="Arial Narrow"/>
              </a:rPr>
              <a:t>2008</a:t>
            </a:r>
            <a:r>
              <a:rPr dirty="0">
                <a:latin typeface="Arial Narrow"/>
                <a:ea typeface="Arial Narrow"/>
                <a:cs typeface="Arial Narrow"/>
                <a:sym typeface="Arial Narrow"/>
              </a:rPr>
              <a:t>) 163-169.   </a:t>
            </a:r>
          </a:p>
          <a:p>
            <a:pPr marL="457200" indent="-457200">
              <a:lnSpc>
                <a:spcPct val="125000"/>
              </a:lnSpc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dirty="0" err="1"/>
              <a:t>Yu.Mel’nik</a:t>
            </a:r>
            <a:r>
              <a:rPr dirty="0"/>
              <a:t> et al., </a:t>
            </a:r>
            <a:r>
              <a:rPr i="1" dirty="0"/>
              <a:t>Atomic Energy</a:t>
            </a:r>
            <a:r>
              <a:rPr dirty="0"/>
              <a:t>, 107 (</a:t>
            </a:r>
            <a:r>
              <a:rPr dirty="0">
                <a:solidFill>
                  <a:srgbClr val="FF3300"/>
                </a:solidFill>
              </a:rPr>
              <a:t>2009</a:t>
            </a:r>
            <a:r>
              <a:rPr dirty="0"/>
              <a:t>) 288-295.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i="0" dirty="0"/>
              <a:t>S. Fomin et al.,</a:t>
            </a:r>
            <a:r>
              <a:rPr dirty="0"/>
              <a:t> Global </a:t>
            </a:r>
            <a:r>
              <a:rPr dirty="0">
                <a:solidFill>
                  <a:srgbClr val="CC3300"/>
                </a:solidFill>
              </a:rPr>
              <a:t>2009 </a:t>
            </a:r>
            <a:r>
              <a:rPr i="0" dirty="0"/>
              <a:t>(Paris, France)</a:t>
            </a:r>
            <a:r>
              <a:rPr dirty="0"/>
              <a:t> </a:t>
            </a:r>
            <a:r>
              <a:rPr i="0" dirty="0"/>
              <a:t>paper 9456</a:t>
            </a:r>
            <a:r>
              <a:rPr dirty="0"/>
              <a:t>. 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i="0" dirty="0"/>
              <a:t>S</a:t>
            </a:r>
            <a:r>
              <a:rPr dirty="0"/>
              <a:t>. </a:t>
            </a:r>
            <a:r>
              <a:rPr i="0" dirty="0"/>
              <a:t>Fomin et al.,</a:t>
            </a:r>
            <a:r>
              <a:rPr dirty="0"/>
              <a:t> ICAPP </a:t>
            </a:r>
            <a:r>
              <a:rPr dirty="0">
                <a:solidFill>
                  <a:srgbClr val="CC3300"/>
                </a:solidFill>
              </a:rPr>
              <a:t>2010</a:t>
            </a:r>
            <a:r>
              <a:rPr dirty="0"/>
              <a:t> </a:t>
            </a:r>
            <a:r>
              <a:rPr i="0" dirty="0"/>
              <a:t>(San Diego, USA)</a:t>
            </a:r>
            <a:r>
              <a:rPr dirty="0"/>
              <a:t> </a:t>
            </a:r>
            <a:r>
              <a:rPr i="0" dirty="0"/>
              <a:t>paper 10302.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i="0" dirty="0"/>
              <a:t>S. Fomin et al.,</a:t>
            </a:r>
            <a:r>
              <a:rPr dirty="0"/>
              <a:t> Progress in Nuclear Energy, </a:t>
            </a:r>
            <a:r>
              <a:rPr i="0" dirty="0"/>
              <a:t>52 (</a:t>
            </a:r>
            <a:r>
              <a:rPr i="0" dirty="0">
                <a:solidFill>
                  <a:srgbClr val="CC3300"/>
                </a:solidFill>
              </a:rPr>
              <a:t>2011</a:t>
            </a:r>
            <a:r>
              <a:rPr i="0" dirty="0"/>
              <a:t>) 800-805.</a:t>
            </a:r>
            <a:r>
              <a:rPr dirty="0"/>
              <a:t> 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</a:t>
            </a:r>
            <a:r>
              <a:rPr i="0" dirty="0"/>
              <a:t>O. Fomin et al.,</a:t>
            </a:r>
            <a:r>
              <a:rPr dirty="0"/>
              <a:t> Journal of KNU,  #104, «Nuclei, Particles, Fields», issue 2 /58/  </a:t>
            </a:r>
            <a:r>
              <a:rPr i="0" dirty="0"/>
              <a:t>(</a:t>
            </a:r>
            <a:r>
              <a:rPr i="0" dirty="0">
                <a:solidFill>
                  <a:srgbClr val="CC3300"/>
                </a:solidFill>
              </a:rPr>
              <a:t>2013</a:t>
            </a:r>
            <a:r>
              <a:rPr i="0" dirty="0"/>
              <a:t>) 49-56.</a:t>
            </a:r>
            <a:r>
              <a:rPr dirty="0"/>
              <a:t> 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IC “Fast Reactors </a:t>
            </a:r>
            <a:r>
              <a:rPr dirty="0">
                <a:solidFill>
                  <a:srgbClr val="CC3300"/>
                </a:solidFill>
              </a:rPr>
              <a:t>2013“ </a:t>
            </a:r>
            <a:r>
              <a:rPr dirty="0"/>
              <a:t>(Paris, France) </a:t>
            </a:r>
            <a:r>
              <a:rPr i="0" dirty="0"/>
              <a:t>paper CN-199-457</a:t>
            </a:r>
            <a:r>
              <a:rPr dirty="0"/>
              <a:t>.</a:t>
            </a:r>
            <a:r>
              <a:rPr sz="1600" dirty="0"/>
              <a:t> 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         S. Fomin et al., IC “Global </a:t>
            </a:r>
            <a:r>
              <a:rPr dirty="0">
                <a:solidFill>
                  <a:srgbClr val="CC3300"/>
                </a:solidFill>
              </a:rPr>
              <a:t>2015” </a:t>
            </a:r>
            <a:r>
              <a:rPr dirty="0"/>
              <a:t>(Paris, France) paper 5254.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Problems of Atomic Science &amp; Technology, 3 /121/  (</a:t>
            </a:r>
            <a:r>
              <a:rPr dirty="0">
                <a:solidFill>
                  <a:srgbClr val="CC3300"/>
                </a:solidFill>
              </a:rPr>
              <a:t>2019</a:t>
            </a:r>
            <a:r>
              <a:rPr dirty="0"/>
              <a:t>) 80–85</a:t>
            </a:r>
            <a:r>
              <a:rPr lang="en-US" dirty="0"/>
              <a:t>.</a:t>
            </a:r>
            <a:endParaRPr dirty="0"/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	S. Fomin et al., Annals of Nuclear Energy, 148 (</a:t>
            </a:r>
            <a:r>
              <a:rPr dirty="0">
                <a:solidFill>
                  <a:srgbClr val="CC3300"/>
                </a:solidFill>
              </a:rPr>
              <a:t>2020</a:t>
            </a:r>
            <a:r>
              <a:rPr dirty="0"/>
              <a:t>) 107699</a:t>
            </a:r>
            <a:r>
              <a:rPr lang="en-US" dirty="0"/>
              <a:t>.</a:t>
            </a:r>
          </a:p>
          <a:p>
            <a:pPr marL="457200" indent="-457200">
              <a:lnSpc>
                <a:spcPct val="125000"/>
              </a:lnSpc>
              <a:defRPr i="1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DE" dirty="0"/>
              <a:t>	</a:t>
            </a:r>
            <a:r>
              <a:rPr lang="en-GB" dirty="0"/>
              <a:t>S. Fomin et al., IC “Fast Reactors </a:t>
            </a:r>
            <a:r>
              <a:rPr lang="en-GB" dirty="0">
                <a:solidFill>
                  <a:srgbClr val="CC3300"/>
                </a:solidFill>
              </a:rPr>
              <a:t>2022“ </a:t>
            </a:r>
            <a:r>
              <a:rPr lang="en-GB" dirty="0"/>
              <a:t>(Vienna, Austria) </a:t>
            </a:r>
            <a:r>
              <a:rPr lang="en-GB" i="0" dirty="0"/>
              <a:t>paper CN- 291-365</a:t>
            </a:r>
            <a:r>
              <a:rPr lang="en-GB" dirty="0"/>
              <a:t>.</a:t>
            </a:r>
            <a:r>
              <a:rPr lang="en-GB" sz="1600" dirty="0"/>
              <a:t> 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9A2B46-1135-54A7-49C4-86DA3371D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0978" y="195469"/>
            <a:ext cx="1314718" cy="115075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BCF36AD-34F3-52B5-E976-1CB55A70FDCA}"/>
              </a:ext>
            </a:extLst>
          </p:cNvPr>
          <p:cNvSpPr txBox="1"/>
          <p:nvPr/>
        </p:nvSpPr>
        <p:spPr>
          <a:xfrm>
            <a:off x="974361" y="217447"/>
            <a:ext cx="8598264" cy="6423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i="0" dirty="0">
                <a:solidFill>
                  <a:srgbClr val="C00000"/>
                </a:solidFill>
                <a:effectLst/>
              </a:rPr>
              <a:t>Conclusion</a:t>
            </a:r>
            <a:endParaRPr lang="ru-RU" b="1" i="0" dirty="0">
              <a:solidFill>
                <a:srgbClr val="000000"/>
              </a:solidFill>
              <a:effectLst/>
            </a:endParaRPr>
          </a:p>
          <a:p>
            <a:pPr algn="l">
              <a:lnSpc>
                <a:spcPct val="150000"/>
              </a:lnSpc>
            </a:pPr>
            <a:r>
              <a:rPr lang="en-GB" b="1" i="0" dirty="0">
                <a:solidFill>
                  <a:srgbClr val="0020B8"/>
                </a:solidFill>
                <a:effectLst/>
              </a:rPr>
              <a:t>Advantages of the Burning Wave Reactor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No</a:t>
            </a:r>
            <a:r>
              <a:rPr lang="en-GB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 </a:t>
            </a:r>
            <a:r>
              <a:rPr lang="en-GB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reactivity margin</a:t>
            </a:r>
            <a:r>
              <a:rPr lang="en-GB" b="0" i="0" dirty="0">
                <a:solidFill>
                  <a:srgbClr val="000000"/>
                </a:solidFill>
                <a:effectLst/>
              </a:rPr>
              <a:t> required during operation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Inherent safety due to negative reactivity feedback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Use of natural/depleted uranium and thorium as fuel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Decades of operation without refuelling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Potential transmutation of long-lived radioactive waste</a:t>
            </a:r>
            <a:endParaRPr lang="ru-RU" b="1" i="0" dirty="0">
              <a:solidFill>
                <a:srgbClr val="000000"/>
              </a:solidFill>
              <a:effectLst/>
            </a:endParaRPr>
          </a:p>
          <a:p>
            <a:pPr algn="l">
              <a:lnSpc>
                <a:spcPct val="150000"/>
              </a:lnSpc>
            </a:pPr>
            <a:r>
              <a:rPr lang="en-GB" b="1" i="0" dirty="0">
                <a:solidFill>
                  <a:srgbClr val="0020B8"/>
                </a:solidFill>
                <a:effectLst/>
              </a:rPr>
              <a:t>Main Results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Physical justification of inherent safety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Application of thorium–uranium fuel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Smooth reactor start-up methodology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Safe shutdown and restart capability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0" i="0" dirty="0">
                <a:solidFill>
                  <a:srgbClr val="000000"/>
                </a:solidFill>
                <a:effectLst/>
              </a:rPr>
              <a:t>Power control via radial reflector efficiency</a:t>
            </a:r>
            <a:endParaRPr lang="ru-RU" b="1" i="0" dirty="0">
              <a:solidFill>
                <a:srgbClr val="000000"/>
              </a:solidFill>
              <a:effectLst/>
            </a:endParaRPr>
          </a:p>
          <a:p>
            <a:pPr algn="l">
              <a:lnSpc>
                <a:spcPct val="150000"/>
              </a:lnSpc>
            </a:pPr>
            <a:r>
              <a:rPr lang="en-GB" b="1" i="0" dirty="0">
                <a:solidFill>
                  <a:srgbClr val="0020B8"/>
                </a:solidFill>
                <a:effectLst/>
              </a:rPr>
              <a:t>Remaining Challenge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i="0" dirty="0">
                <a:solidFill>
                  <a:srgbClr val="000000"/>
                </a:solidFill>
                <a:effectLst/>
              </a:rPr>
              <a:t>  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Neutron fluence 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remains too high for currently available structural materials</a:t>
            </a:r>
            <a:endParaRPr lang="en-GB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8202279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"/>
          <p:cNvSpPr/>
          <p:nvPr/>
        </p:nvSpPr>
        <p:spPr>
          <a:xfrm>
            <a:off x="177113" y="4345763"/>
            <a:ext cx="9551773" cy="158548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9529" tIns="49529" rIns="49529" bIns="49529" numCol="1" anchor="ctr">
            <a:noAutofit/>
          </a:bodyPr>
          <a:lstStyle/>
          <a:p>
            <a:pPr algn="ctr" defTabSz="990570">
              <a:defRPr sz="3200" b="1">
                <a:solidFill>
                  <a:srgbClr val="17375E"/>
                </a:solidFill>
              </a:defRPr>
            </a:pPr>
            <a:endParaRPr sz="3467" b="1">
              <a:solidFill>
                <a:srgbClr val="17375E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" name="THANK YOU VERY MUCH FOR ATTENTION,…">
            <a:extLst>
              <a:ext uri="{FF2B5EF4-FFF2-40B4-BE49-F238E27FC236}">
                <a16:creationId xmlns:a16="http://schemas.microsoft.com/office/drawing/2014/main" id="{27FC1EAD-7A05-4CB0-DF0D-CDE20D2AE65D}"/>
              </a:ext>
            </a:extLst>
          </p:cNvPr>
          <p:cNvSpPr txBox="1"/>
          <p:nvPr/>
        </p:nvSpPr>
        <p:spPr>
          <a:xfrm>
            <a:off x="1453407" y="4504934"/>
            <a:ext cx="6778428" cy="633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9529" tIns="49529" rIns="49529" bIns="49529" numCol="1" anchor="ctr">
            <a:spAutoFit/>
          </a:bodyPr>
          <a:lstStyle/>
          <a:p>
            <a:pPr algn="ctr" defTabSz="990570">
              <a:defRPr sz="3200" b="1">
                <a:solidFill>
                  <a:srgbClr val="17375E"/>
                </a:solidFill>
              </a:defRPr>
            </a:pPr>
            <a:r>
              <a:rPr sz="3467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THANK YOU FOR ATTENTION!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ACE75B-C205-C09C-0251-A54387211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63" y="187036"/>
            <a:ext cx="9365673" cy="648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83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>
            <a:extLst>
              <a:ext uri="{FF2B5EF4-FFF2-40B4-BE49-F238E27FC236}">
                <a16:creationId xmlns:a16="http://schemas.microsoft.com/office/drawing/2014/main" id="{F1671BC4-E526-48FA-886E-39D3349B5E9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uk-UA" altLang="en-DE"/>
          </a:p>
        </p:txBody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DBBC8CCA-541F-0057-E622-1275904D23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uk-UA" altLang="en-DE"/>
          </a:p>
        </p:txBody>
      </p:sp>
      <p:pic>
        <p:nvPicPr>
          <p:cNvPr id="376836" name="Picture 4" descr="IMG_0919">
            <a:extLst>
              <a:ext uri="{FF2B5EF4-FFF2-40B4-BE49-F238E27FC236}">
                <a16:creationId xmlns:a16="http://schemas.microsoft.com/office/drawing/2014/main" id="{CA96282C-34DB-8D5C-48A3-87E5C5E62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9475" y="-892175"/>
            <a:ext cx="10909300" cy="818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11F81B-BF82-3533-9079-9CB36D5BC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7" y="738036"/>
            <a:ext cx="5875420" cy="44065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118E49-3097-9350-F3FA-F3D87051B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587" y="738036"/>
            <a:ext cx="3578246" cy="23340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87BD28-71D6-915D-BC25-99EAD44FC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085" y="2941318"/>
            <a:ext cx="3874868" cy="2590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05BE5D-DE31-F438-3F05-F1602953524C}"/>
              </a:ext>
            </a:extLst>
          </p:cNvPr>
          <p:cNvSpPr txBox="1"/>
          <p:nvPr/>
        </p:nvSpPr>
        <p:spPr>
          <a:xfrm>
            <a:off x="316139" y="214258"/>
            <a:ext cx="9273721" cy="425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167" b="1" dirty="0">
                <a:solidFill>
                  <a:srgbClr val="C00000"/>
                </a:solidFill>
              </a:rPr>
              <a:t>Institute of Solid-state Physics, Materials Science and Technologies </a:t>
            </a:r>
            <a:endParaRPr lang="en-DE" sz="2167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A771C751-E470-7D5E-52CF-8DDD2B63C29B}"/>
              </a:ext>
            </a:extLst>
          </p:cNvPr>
          <p:cNvSpPr txBox="1">
            <a:spLocks/>
          </p:cNvSpPr>
          <p:nvPr/>
        </p:nvSpPr>
        <p:spPr>
          <a:xfrm>
            <a:off x="143040" y="5360613"/>
            <a:ext cx="9466338" cy="1283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235200" marR="0" indent="-4064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0" indent="0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DE" sz="1600" dirty="0">
                <a:solidFill>
                  <a:srgbClr val="1616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Various nuclear concepts require low void swelling of structural materials at very high exposures (</a:t>
            </a:r>
            <a:r>
              <a:rPr lang="en-US" altLang="en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&gt;200 dpa</a:t>
            </a:r>
            <a:r>
              <a:rPr lang="en-US" altLang="en-DE" sz="1600" dirty="0">
                <a:solidFill>
                  <a:srgbClr val="1616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high temperatures (</a:t>
            </a:r>
            <a:r>
              <a:rPr lang="en-US" altLang="en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700</a:t>
            </a:r>
            <a:r>
              <a:rPr lang="en-US" altLang="en-DE" sz="1600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altLang="en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altLang="en-DE" sz="1600" dirty="0">
                <a:solidFill>
                  <a:srgbClr val="1616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and at </a:t>
            </a:r>
            <a:r>
              <a:rPr lang="en-US" altLang="en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 high levels </a:t>
            </a:r>
            <a:r>
              <a:rPr lang="en-US" altLang="en-DE" sz="1600" dirty="0">
                <a:solidFill>
                  <a:srgbClr val="16165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helium and hydrogen.</a:t>
            </a:r>
          </a:p>
          <a:p>
            <a:pPr marL="95250" indent="0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DE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Due to high swelling of austenitic steels (life-limited by swelling to 150 dpa) the nuclear materials community has moved toward </a:t>
            </a:r>
            <a:r>
              <a:rPr lang="en-US" altLang="en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ferritic and ferritic/martensitic alloys  </a:t>
            </a:r>
            <a:r>
              <a:rPr lang="en-US" altLang="en-DE" sz="1600" dirty="0">
                <a:solidFill>
                  <a:srgbClr val="59983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ODS - Oxide dispersion-strengthened alloys.</a:t>
            </a:r>
          </a:p>
        </p:txBody>
      </p:sp>
    </p:spTree>
    <p:extLst>
      <p:ext uri="{BB962C8B-B14F-4D97-AF65-F5344CB8AC3E}">
        <p14:creationId xmlns:p14="http://schemas.microsoft.com/office/powerpoint/2010/main" val="189377330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CC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12691</TotalTime>
  <Words>2359</Words>
  <Application>Microsoft Macintosh PowerPoint</Application>
  <PresentationFormat>A4 Paper (210x297 mm)</PresentationFormat>
  <Paragraphs>268</Paragraphs>
  <Slides>30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 Unicode MS</vt:lpstr>
      <vt:lpstr>Arial</vt:lpstr>
      <vt:lpstr>Arial Narrow</vt:lpstr>
      <vt:lpstr>Calibri</vt:lpstr>
      <vt:lpstr>Cambria Math</vt:lpstr>
      <vt:lpstr>Helvetica</vt:lpstr>
      <vt:lpstr>Symbol</vt:lpstr>
      <vt:lpstr>Tahoma</vt:lpstr>
      <vt:lpstr>Times New Roman</vt:lpstr>
      <vt:lpstr>Wingdings</vt:lpstr>
      <vt:lpstr>Default Design</vt:lpstr>
      <vt:lpstr>2_Тема Office</vt:lpstr>
      <vt:lpstr>Equation</vt:lpstr>
      <vt:lpstr>PowerPoint Presentation</vt:lpstr>
      <vt:lpstr>Outlook: </vt:lpstr>
      <vt:lpstr>Different kinds  of  “Energy sources”</vt:lpstr>
      <vt:lpstr>PowerPoint Presentation</vt:lpstr>
      <vt:lpstr>PowerPoint Presentation</vt:lpstr>
      <vt:lpstr>PowerPoint Presentation</vt:lpstr>
      <vt:lpstr>PowerPoint Presentation</vt:lpstr>
      <vt:lpstr>1988:   Lev Feoktistov  (IAE, USSR):   Nuclear Burning Wave concept</vt:lpstr>
      <vt:lpstr>PowerPoint Presentation</vt:lpstr>
      <vt:lpstr>PowerPoint Presentation</vt:lpstr>
      <vt:lpstr>S.P. Fomin, M.S. Malovytsia - IAEA Research Agreement No: 22942/R0 (2018-2022) </vt:lpstr>
      <vt:lpstr>PowerPoint Presentation</vt:lpstr>
      <vt:lpstr>PowerPoint Presentation</vt:lpstr>
      <vt:lpstr> Fuel burn-up for mixed Th-U-Pu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Burning Wave Phenomenon  &amp; Traveling Wave Reactor</dc:title>
  <cp:lastModifiedBy>Sergii Fomin</cp:lastModifiedBy>
  <cp:revision>151</cp:revision>
  <dcterms:modified xsi:type="dcterms:W3CDTF">2026-10-14T12:07:00Z</dcterms:modified>
</cp:coreProperties>
</file>