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7" r:id="rId3"/>
    <p:sldId id="267" r:id="rId4"/>
    <p:sldId id="266" r:id="rId5"/>
    <p:sldId id="260" r:id="rId6"/>
    <p:sldId id="269" r:id="rId7"/>
    <p:sldId id="271" r:id="rId8"/>
    <p:sldId id="262" r:id="rId9"/>
    <p:sldId id="263" r:id="rId10"/>
    <p:sldId id="272" r:id="rId11"/>
    <p:sldId id="261" r:id="rId12"/>
    <p:sldId id="259" r:id="rId13"/>
    <p:sldId id="264" r:id="rId14"/>
    <p:sldId id="27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59"/>
    <a:srgbClr val="00B87B"/>
    <a:srgbClr val="00B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5228C-190E-4E20-8F27-61ED03C50A35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A86C7-F060-4308-B42C-9853C4330D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315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9113-DF5C-B919-92CA-56EBFDF69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05879B-1407-B7D3-2C07-B598BECD1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288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AC487A-9773-DB99-0981-E26AD596D0C1}"/>
              </a:ext>
            </a:extLst>
          </p:cNvPr>
          <p:cNvSpPr/>
          <p:nvPr userDrawn="1"/>
        </p:nvSpPr>
        <p:spPr>
          <a:xfrm>
            <a:off x="-79131" y="-167054"/>
            <a:ext cx="12485077" cy="1345223"/>
          </a:xfrm>
          <a:prstGeom prst="rect">
            <a:avLst/>
          </a:prstGeom>
          <a:solidFill>
            <a:srgbClr val="00B87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C9EFF1-4E24-8ED6-F009-A8622E1F4CB4}"/>
              </a:ext>
            </a:extLst>
          </p:cNvPr>
          <p:cNvSpPr/>
          <p:nvPr userDrawn="1"/>
        </p:nvSpPr>
        <p:spPr>
          <a:xfrm>
            <a:off x="-79131" y="6251331"/>
            <a:ext cx="12660923" cy="712177"/>
          </a:xfrm>
          <a:prstGeom prst="rect">
            <a:avLst/>
          </a:prstGeom>
          <a:solidFill>
            <a:srgbClr val="0086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AC3474-D773-A1DB-621C-30FFBCC06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132B9-EB34-91EC-FA93-2496BB910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D8C09-F122-6E31-3B84-6C85844B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356350"/>
            <a:ext cx="10251832" cy="365125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sz="1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2AE46-A264-FD49-4510-58FB5EB28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53258615-407A-4C74-BBD6-E9C5D3B72242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3929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CAC90-8C6A-5119-BC50-7CF94A5C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B404B-65D1-DD80-B7BC-6EF270F74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2216E-A436-7E54-C96D-1FF01B5C7B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FBE7F-510F-AEB4-E621-BC7396A6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B6DED-BB38-1521-D706-C0891A4D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611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3C281-A8A2-D458-7F88-E75E7F8C5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B0011-0287-EB35-E2FB-74753E870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8EEC6-CDE1-425A-EC72-7B731657E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FFD7F-2BD5-6245-DA70-9621F234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C0F15-CBB6-B196-7A79-2F1BB89FF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7FD83-3BDA-9833-65C7-CA17BA869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773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13912-9C60-1A60-CF34-A80E66FD0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7AA02C-E7C7-6D25-9E93-28DE6D483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51024-A8F5-1BF8-9E22-9E9333EF2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8EB06-9AF6-7E06-4306-85777A65E6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28282-3F54-825A-13C4-5754AEBA9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703AAE-8D4C-E8EC-76FA-B822DEAC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BE4D9D-F628-CEBC-8401-101C50130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4EF97-FFB2-A22F-10AC-4D1C24649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310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71A5F-25C3-E14B-5369-F7E143EA4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DBA29C-A741-FB8A-75A3-26FC8C2763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9E2AFB-3C0F-430F-14DF-387AB723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3862F-EB98-5E36-2687-11EEB76D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00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0565D-E4F7-F507-FF37-EA1CFD49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FAB66B-299A-B798-6F74-83416E33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6BCFA-6C41-5C62-DA40-05293307C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6118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973F6-D9BB-1844-D846-892CF68F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7A70E-AE3D-4DFF-B25F-26411DF06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07DA1-ADE0-9B77-9F10-97344272B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9197B-7F47-76A7-9219-DC46C1FD55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E6BC4-F954-4C8A-7F5C-370C1D0CC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8FBDB-9825-8C6A-A344-3CB3516BD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8421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D07A7-7D74-06F2-317E-1912EC17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FDB92C-7C3B-E03E-F309-8143269CB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4FF83-2688-2557-29DC-4EF37AC7D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94086-83C3-363B-EB7C-48C7E55255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573F1-5C5C-3B77-7135-F030CEE0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B6EFAA-5055-195C-19B0-A8155A9B1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123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BFB0-91D2-C91D-2186-5D617B05C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ACBEB1-00AE-FDF7-3203-641A0A3E7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D31DB-2F66-D462-A37B-39B4526C8A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3DB44-873D-955E-1ED3-42441CEB9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2C9EA-D37F-6A40-7C93-82BAC6311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260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2C3817-42B3-86A1-F3C6-135E545B87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AD159-148D-F5AF-3B01-BC51D38C4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A29B7-C1DA-C912-DFC3-9A20D223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46638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94C4C-F692-0171-0C76-EF2D3BDB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Evolution of Neutron-Capture Cross Sections of Fission Products Under High-Neutron-Fluence Irradiation</a:t>
            </a:r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630BB-8364-5732-E108-FE4E1D280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8662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C2A8E0-752B-0764-F165-4BFD2076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62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CE50A-131E-DE2E-AF85-F5DCB289E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48508"/>
            <a:ext cx="10515600" cy="4928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uk-U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CCE6F-7818-4448-1E94-CC4877D5D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356350"/>
            <a:ext cx="9563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5116D-7416-79FF-4C0D-D74A527E8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7484" y="6356350"/>
            <a:ext cx="706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3258615-407A-4C74-BBD6-E9C5D3B7224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363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08B34E0-05E7-016B-7BEB-1361456613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noProof="0" dirty="0"/>
              <a:t>Evolution of Neutron-Capture Cross Sections of Fission Products Under High-Neutron-Fluence Irradiation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BD3E249-A7B5-C8F7-8615-CD327C878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0830"/>
            <a:ext cx="9144000" cy="1655762"/>
          </a:xfrm>
        </p:spPr>
        <p:txBody>
          <a:bodyPr>
            <a:normAutofit/>
          </a:bodyPr>
          <a:lstStyle/>
          <a:p>
            <a:r>
              <a:rPr lang="en-US" sz="2000" dirty="0"/>
              <a:t>Maksym MALOVYTSIA</a:t>
            </a:r>
          </a:p>
          <a:p>
            <a:r>
              <a:rPr lang="en-US" sz="2000" dirty="0"/>
              <a:t>researcher at NSC Kharkiv Institute of Physics and Technology</a:t>
            </a:r>
          </a:p>
          <a:p>
            <a:r>
              <a:rPr lang="en-US" sz="2000" dirty="0"/>
              <a:t>mmalovytsia@gmail.com</a:t>
            </a:r>
            <a:endParaRPr lang="uk-UA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3B525-DE0F-843D-A156-999B8A8A58A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0252075" cy="365125"/>
          </a:xfrm>
        </p:spPr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A50FC-C8E6-3185-F1EF-D75FC0E8B2A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85563" y="6356350"/>
            <a:ext cx="706437" cy="365125"/>
          </a:xfrm>
        </p:spPr>
        <p:txBody>
          <a:bodyPr/>
          <a:lstStyle/>
          <a:p>
            <a:fld id="{53258615-407A-4C74-BBD6-E9C5D3B72242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26B8E1-EFEC-6B1A-A7AA-490DE9B37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843" y="3875415"/>
            <a:ext cx="1548324" cy="13527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6378FE-2A9C-7E9D-20B1-B7D2A37164B4}"/>
              </a:ext>
            </a:extLst>
          </p:cNvPr>
          <p:cNvSpPr txBox="1"/>
          <p:nvPr/>
        </p:nvSpPr>
        <p:spPr>
          <a:xfrm>
            <a:off x="3673311" y="5847404"/>
            <a:ext cx="4845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French-Ukrainian Workshop 2026</a:t>
            </a:r>
            <a:endParaRPr lang="uk-UA" sz="200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817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5D23A-0EC9-644D-BCFA-DF06D2D44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of study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3FD97-0881-3351-12AB-5078C5041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749" y="1791093"/>
            <a:ext cx="6536703" cy="4400828"/>
          </a:xfrm>
        </p:spPr>
        <p:txBody>
          <a:bodyPr>
            <a:normAutofit/>
          </a:bodyPr>
          <a:lstStyle/>
          <a:p>
            <a:r>
              <a:rPr lang="en-US" sz="2400" dirty="0"/>
              <a:t>Strong influence on the neutron absorption by fission products at high burnup levels (= high fluence)</a:t>
            </a:r>
          </a:p>
          <a:p>
            <a:r>
              <a:rPr lang="en-US" sz="2400" dirty="0"/>
              <a:t>Change of the fission product composition with time and fluence</a:t>
            </a:r>
          </a:p>
          <a:p>
            <a:r>
              <a:rPr lang="en-US" sz="2400" dirty="0"/>
              <a:t>Challenge of accounting for all of the possible fission products ~1000 nuclides</a:t>
            </a:r>
          </a:p>
          <a:p>
            <a:r>
              <a:rPr lang="en-US" sz="2400" dirty="0"/>
              <a:t>Developing a fast method for accounting for fission product evolution</a:t>
            </a:r>
          </a:p>
          <a:p>
            <a:endParaRPr lang="uk-UA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13889-6452-0844-5C45-DDE63AA9C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26EE2E-DB93-9F36-19B0-117C46919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2</a:t>
            </a:fld>
            <a:endParaRPr lang="uk-UA" b="1" dirty="0"/>
          </a:p>
        </p:txBody>
      </p:sp>
      <p:pic>
        <p:nvPicPr>
          <p:cNvPr id="6" name="Рисунок 1" descr="WaveAll3">
            <a:extLst>
              <a:ext uri="{FF2B5EF4-FFF2-40B4-BE49-F238E27FC236}">
                <a16:creationId xmlns:a16="http://schemas.microsoft.com/office/drawing/2014/main" id="{E3F16BDC-9C3F-651A-0ED8-5F611DBE6F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 bwMode="auto">
          <a:xfrm>
            <a:off x="149469" y="1263467"/>
            <a:ext cx="4956280" cy="193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ttps://wwwndc.jaea.go.jp/jendl/j40/Fission_Product_Yields/tmp/plot_192.230.120.220_20261014002746.png">
            <a:extLst>
              <a:ext uri="{FF2B5EF4-FFF2-40B4-BE49-F238E27FC236}">
                <a16:creationId xmlns:a16="http://schemas.microsoft.com/office/drawing/2014/main" id="{747B2004-82A2-F833-0DDF-75E9AD410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25" y="3320509"/>
            <a:ext cx="3782768" cy="283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8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50C63-700E-D02A-1EDD-F0F38F5E3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9DFA8-FBF4-F12B-92BD-FFC3F312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Methods for accounting for fission products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CA3BC-DCAE-D073-A535-8B8FFA7B6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094" y="1602557"/>
            <a:ext cx="10335705" cy="457440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Full vector of fission products. Around 1000 nuclides + the transmutation chains which are influenced by the neutron flux</a:t>
            </a:r>
          </a:p>
          <a:p>
            <a:pPr marL="457200" lvl="1" indent="0">
              <a:buNone/>
            </a:pPr>
            <a:r>
              <a:rPr lang="en-US" sz="2000" dirty="0"/>
              <a:t>- Very time consuming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Accounting only for “important” nuclides, which are considered strong neutron absorbers (e. g. Xe-135, Sm-149, Gd-157 etc.)</a:t>
            </a:r>
          </a:p>
          <a:p>
            <a:pPr lvl="1">
              <a:buFontTx/>
              <a:buChar char="-"/>
            </a:pPr>
            <a:r>
              <a:rPr lang="en-US" sz="2000" dirty="0"/>
              <a:t>Less time consuming, still requires full transmutation chains that result in production of the “important” nuclides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One-lump lumped fission product model</a:t>
            </a:r>
          </a:p>
          <a:p>
            <a:pPr marL="457200" lvl="1" indent="0">
              <a:buNone/>
            </a:pPr>
            <a:r>
              <a:rPr lang="en-US" sz="2000" dirty="0"/>
              <a:t>- Simplest model, usually independent from time and fluence</a:t>
            </a:r>
          </a:p>
          <a:p>
            <a:pPr marL="0" lvl="1" indent="0">
              <a:buNone/>
              <a:tabLst>
                <a:tab pos="442913" algn="l"/>
              </a:tabLst>
            </a:pPr>
            <a:r>
              <a:rPr lang="en-US" dirty="0"/>
              <a:t>4. 	Two-lump lumped fission product model</a:t>
            </a:r>
            <a:r>
              <a:rPr lang="en-US" sz="2000" dirty="0"/>
              <a:t> </a:t>
            </a:r>
          </a:p>
          <a:p>
            <a:pPr marL="442913" lvl="1" indent="0">
              <a:buNone/>
            </a:pPr>
            <a:r>
              <a:rPr lang="en-US" sz="2000" dirty="0"/>
              <a:t>- Accounting for even- odd- A lumps, with transmutation between them</a:t>
            </a:r>
          </a:p>
          <a:p>
            <a:pPr marL="0" indent="0">
              <a:buNone/>
            </a:pPr>
            <a:r>
              <a:rPr lang="en-US" sz="2400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E85418-B621-489B-E6E8-0C27D30B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F88C6-8379-1EFE-96A7-856C01E61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3</a:t>
            </a:fld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73158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C7F98-8B2C-EECD-5846-5AEBB52CF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4E598-BD28-90D6-3EA1-7F3D79E8D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Accounting for important fission products</a:t>
            </a:r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754552-A68B-2B34-265D-1991D593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8D5DC-59BD-66AD-5AE0-E6026A2B6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4</a:t>
            </a:fld>
            <a:endParaRPr lang="uk-UA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64C46C-5F37-39D0-F804-A9027ABD9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922" y="1402848"/>
            <a:ext cx="4648849" cy="43535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DECE63-1DEA-886C-8DFC-76A2778A8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423" y="2506211"/>
            <a:ext cx="5020376" cy="34104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757AFB-ABCA-3062-DBBA-DC4FABF38C5A}"/>
              </a:ext>
            </a:extLst>
          </p:cNvPr>
          <p:cNvSpPr txBox="1"/>
          <p:nvPr/>
        </p:nvSpPr>
        <p:spPr>
          <a:xfrm>
            <a:off x="838200" y="1363025"/>
            <a:ext cx="63348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 err="1"/>
              <a:t>Hiroshi</a:t>
            </a:r>
            <a:r>
              <a:rPr lang="uk-UA" dirty="0"/>
              <a:t> </a:t>
            </a:r>
            <a:r>
              <a:rPr lang="uk-UA" dirty="0" err="1"/>
              <a:t>Sekimoto</a:t>
            </a:r>
            <a:r>
              <a:rPr lang="uk-UA" dirty="0"/>
              <a:t>, </a:t>
            </a:r>
            <a:r>
              <a:rPr lang="uk-UA" dirty="0" err="1"/>
              <a:t>Kouichi</a:t>
            </a:r>
            <a:r>
              <a:rPr lang="uk-UA" dirty="0"/>
              <a:t> </a:t>
            </a:r>
            <a:r>
              <a:rPr lang="uk-UA" dirty="0" err="1"/>
              <a:t>Ryu</a:t>
            </a:r>
            <a:r>
              <a:rPr lang="uk-UA" dirty="0"/>
              <a:t> &amp; </a:t>
            </a:r>
            <a:r>
              <a:rPr lang="uk-UA" dirty="0" err="1"/>
              <a:t>Yoshikane</a:t>
            </a:r>
            <a:r>
              <a:rPr lang="uk-UA" dirty="0"/>
              <a:t> </a:t>
            </a:r>
            <a:r>
              <a:rPr lang="uk-UA" dirty="0" err="1"/>
              <a:t>Yoshimura</a:t>
            </a:r>
            <a:r>
              <a:rPr lang="uk-UA" dirty="0"/>
              <a:t> (2001) CANDLE:</a:t>
            </a:r>
            <a:r>
              <a:rPr lang="en-US" dirty="0"/>
              <a:t> </a:t>
            </a:r>
            <a:r>
              <a:rPr lang="uk-UA" dirty="0" err="1"/>
              <a:t>The</a:t>
            </a:r>
            <a:r>
              <a:rPr lang="uk-UA" dirty="0"/>
              <a:t> </a:t>
            </a:r>
            <a:r>
              <a:rPr lang="uk-UA" dirty="0" err="1"/>
              <a:t>New</a:t>
            </a:r>
            <a:r>
              <a:rPr lang="uk-UA" dirty="0"/>
              <a:t> </a:t>
            </a:r>
            <a:r>
              <a:rPr lang="uk-UA" dirty="0" err="1"/>
              <a:t>Burnup</a:t>
            </a:r>
            <a:r>
              <a:rPr lang="uk-UA" dirty="0"/>
              <a:t> </a:t>
            </a:r>
            <a:r>
              <a:rPr lang="uk-UA" dirty="0" err="1"/>
              <a:t>Strategy</a:t>
            </a:r>
            <a:r>
              <a:rPr lang="uk-UA" dirty="0"/>
              <a:t>, </a:t>
            </a:r>
            <a:r>
              <a:rPr lang="uk-UA" dirty="0" err="1"/>
              <a:t>Nuclear</a:t>
            </a:r>
            <a:r>
              <a:rPr lang="uk-UA" dirty="0"/>
              <a:t> </a:t>
            </a:r>
            <a:r>
              <a:rPr lang="uk-UA" dirty="0" err="1"/>
              <a:t>Science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Engineering</a:t>
            </a:r>
            <a:r>
              <a:rPr lang="uk-UA" dirty="0"/>
              <a:t>, 139:3, 306-317, DOI: 10.13182/NSE01-01</a:t>
            </a:r>
          </a:p>
        </p:txBody>
      </p:sp>
    </p:spTree>
    <p:extLst>
      <p:ext uri="{BB962C8B-B14F-4D97-AF65-F5344CB8AC3E}">
        <p14:creationId xmlns:p14="http://schemas.microsoft.com/office/powerpoint/2010/main" val="344219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11D39-D3A9-C013-ECF4-83C918831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9A80-E826-ED12-AA81-51B4B97C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nuclide evolution</a:t>
            </a:r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52248-ADA7-2E5D-2343-1B536B19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573F0-4740-26DB-0110-82E2E8B96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5</a:t>
            </a:fld>
            <a:endParaRPr lang="uk-UA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8ABCBC-912C-1D9B-5B29-ABD5F8059237}"/>
                  </a:ext>
                </a:extLst>
              </p:cNvPr>
              <p:cNvSpPr txBox="1"/>
              <p:nvPr/>
            </p:nvSpPr>
            <p:spPr>
              <a:xfrm>
                <a:off x="1334874" y="2340898"/>
                <a:ext cx="2894135" cy="874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uk-UA" sz="2000" b="0" i="0"/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uk-UA" sz="2000" b="0" i="0"/>
                            <m:t>d</m:t>
                          </m:r>
                          <m:sSub>
                            <m:sSubPr>
                              <m:ctrlPr>
                                <a:rPr lang="uk-UA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uk-UA" sz="20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uk-UA" sz="2000" b="0" i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uk-UA" sz="2000" b="0" i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uk-UA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b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uk-UA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uk-UA" sz="2000" b="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uk-UA" sz="2000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uk-UA" sz="20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uk-UA" sz="2000" b="0" i="1">
                                  <a:latin typeface="Cambria Math" panose="02040503050406030204" pitchFamily="18" charset="0"/>
                                </a:rPr>
                                <m:t>𝛬</m:t>
                              </m:r>
                            </m:e>
                            <m:sub>
                              <m:r>
                                <a:rPr lang="uk-UA" sz="2000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uk-UA" sz="20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uk-UA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0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uk-UA" sz="2000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uk-UA" sz="20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08ABCBC-912C-1D9B-5B29-ABD5F8059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874" y="2340898"/>
                <a:ext cx="2894135" cy="8740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CFC916A-5E75-73E5-E37B-752BB319D7EE}"/>
              </a:ext>
            </a:extLst>
          </p:cNvPr>
          <p:cNvSpPr txBox="1"/>
          <p:nvPr/>
        </p:nvSpPr>
        <p:spPr>
          <a:xfrm>
            <a:off x="514742" y="1724307"/>
            <a:ext cx="5698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 conservation law for nuclide transmutation chain</a:t>
            </a:r>
            <a:endParaRPr lang="uk-U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04D60B3-A75A-15FC-331D-875EC2F74DE5}"/>
                  </a:ext>
                </a:extLst>
              </p:cNvPr>
              <p:cNvSpPr txBox="1"/>
              <p:nvPr/>
            </p:nvSpPr>
            <p:spPr>
              <a:xfrm>
                <a:off x="4558596" y="2103969"/>
                <a:ext cx="6442044" cy="1291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– </a:t>
                </a:r>
                <a:r>
                  <a:rPr lang="en-US" i="1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</a:t>
                </a:r>
                <a:r>
                  <a:rPr lang="en-US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-th</a:t>
                </a:r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nuclide concentration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uk-UA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 panose="02040503050406030204" pitchFamily="18" charset="0"/>
                          </a:rPr>
                          <m:t>𝛬</m:t>
                        </m:r>
                      </m:e>
                      <m:sub>
                        <m:r>
                          <a:rPr lang="uk-UA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– nuclide disappearance ratio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uk-UA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uk-UA" i="1">
                            <a:latin typeface="Cambria Math" panose="02040503050406030204" pitchFamily="18" charset="0"/>
                          </a:rPr>
                          <m:t>𝛬</m:t>
                        </m:r>
                      </m:e>
                      <m:sub>
                        <m:r>
                          <a:rPr lang="uk-UA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uk-UA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– nuclide production ratio </a:t>
                </a:r>
                <a:b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(from decay/neutron capture/fission or other reaction)</a:t>
                </a:r>
                <a:endParaRPr lang="uk-UA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04D60B3-A75A-15FC-331D-875EC2F74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596" y="2103969"/>
                <a:ext cx="6442044" cy="1291379"/>
              </a:xfrm>
              <a:prstGeom prst="rect">
                <a:avLst/>
              </a:prstGeom>
              <a:blipFill>
                <a:blip r:embed="rId3"/>
                <a:stretch>
                  <a:fillRect l="-851" t="-2358" b="-660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015597-A495-4EB4-29E1-FAD116C278D5}"/>
                  </a:ext>
                </a:extLst>
              </p:cNvPr>
              <p:cNvSpPr txBox="1"/>
              <p:nvPr/>
            </p:nvSpPr>
            <p:spPr>
              <a:xfrm>
                <a:off x="838200" y="4031045"/>
                <a:ext cx="4100214" cy="8704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uk-UA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Sup>
                            <m:sSubSup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bSup>
                          <m:d>
                            <m:d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uk-UA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func>
                            <m:funcPr>
                              <m:ctrlPr>
                                <a:rPr lang="uk-UA" i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uk-UA" i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uk-UA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uk-UA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uk-U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uk-UA" i="1">
                                          <a:latin typeface="Cambria Math" panose="02040503050406030204" pitchFamily="18" charset="0"/>
                                        </a:rPr>
                                        <m:t>𝛬</m:t>
                                      </m:r>
                                    </m:e>
                                    <m:sub>
                                      <m:r>
                                        <a:rPr lang="uk-UA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uk-UA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015597-A495-4EB4-29E1-FAD116C27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031045"/>
                <a:ext cx="4100214" cy="8704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C67E60-4B33-616C-E94B-F54100B55E18}"/>
                  </a:ext>
                </a:extLst>
              </p:cNvPr>
              <p:cNvSpPr txBox="1"/>
              <p:nvPr/>
            </p:nvSpPr>
            <p:spPr>
              <a:xfrm>
                <a:off x="5553075" y="4020617"/>
                <a:ext cx="4724400" cy="8798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bSup>
                      <m:d>
                        <m:dPr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uk-UA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uk-UA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uk-UA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𝛬</m:t>
                              </m:r>
                            </m:e>
                            <m:sub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𝛬</m:t>
                              </m:r>
                            </m:e>
                            <m:sub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uk-UA" i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uk-UA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𝛬</m:t>
                              </m:r>
                            </m:e>
                            <m:sub>
                              <m:r>
                                <a:rPr lang="uk-UA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nary>
                        <m:naryPr>
                          <m:chr m:val="∏"/>
                          <m:limLoc m:val="undOvr"/>
                          <m:ctrlPr>
                            <a:rPr lang="uk-UA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uk-UA" i="0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uk-UA" i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uk-UA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uk-UA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uk-UA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i="1">
                                      <a:latin typeface="Cambria Math" panose="02040503050406030204" pitchFamily="18" charset="0"/>
                                    </a:rPr>
                                    <m:t>𝛬</m:t>
                                  </m:r>
                                </m:e>
                                <m:sub>
                                  <m:r>
                                    <a:rPr lang="uk-UA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uk-UA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i="1">
                                      <a:latin typeface="Cambria Math" panose="02040503050406030204" pitchFamily="18" charset="0"/>
                                    </a:rPr>
                                    <m:t>𝛬</m:t>
                                  </m:r>
                                </m:e>
                                <m:sub>
                                  <m:r>
                                    <a:rPr lang="uk-UA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uk-UA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uk-UA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uk-UA" i="1">
                                      <a:latin typeface="Cambria Math" panose="02040503050406030204" pitchFamily="18" charset="0"/>
                                    </a:rPr>
                                    <m:t>𝛬</m:t>
                                  </m:r>
                                </m:e>
                                <m:sub>
                                  <m:r>
                                    <a:rPr lang="uk-UA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uk-U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C67E60-4B33-616C-E94B-F54100B55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4020617"/>
                <a:ext cx="4724400" cy="8798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0394AD-A964-7E77-1FDA-8740EE05BE70}"/>
                  </a:ext>
                </a:extLst>
              </p:cNvPr>
              <p:cNvSpPr txBox="1"/>
              <p:nvPr/>
            </p:nvSpPr>
            <p:spPr>
              <a:xfrm>
                <a:off x="514742" y="3631305"/>
                <a:ext cx="77148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r>
                  <a:rPr lang="en-US" dirty="0"/>
                  <a:t> the system of equations can be solved analytically for nuclide </a:t>
                </a:r>
                <a:r>
                  <a:rPr lang="en-US" i="1" dirty="0"/>
                  <a:t>n</a:t>
                </a:r>
                <a:r>
                  <a:rPr lang="en-US" dirty="0"/>
                  <a:t> :</a:t>
                </a:r>
                <a:endParaRPr lang="uk-UA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0394AD-A964-7E77-1FDA-8740EE05B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42" y="3631305"/>
                <a:ext cx="7714857" cy="369332"/>
              </a:xfrm>
              <a:prstGeom prst="rect">
                <a:avLst/>
              </a:prstGeom>
              <a:blipFill>
                <a:blip r:embed="rId6"/>
                <a:stretch>
                  <a:fillRect l="-632" t="-10000" b="-2666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F6B52B5-6C09-4D52-81FA-8F64480E2ACF}"/>
                  </a:ext>
                </a:extLst>
              </p:cNvPr>
              <p:cNvSpPr txBox="1"/>
              <p:nvPr/>
            </p:nvSpPr>
            <p:spPr>
              <a:xfrm>
                <a:off x="514742" y="5330621"/>
                <a:ext cx="771485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If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 time interval can be split into a set of smaller intervals, at which the flux can be considered relatively constant</a:t>
                </a:r>
                <a:endParaRPr lang="uk-UA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F6B52B5-6C09-4D52-81FA-8F64480E2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42" y="5330621"/>
                <a:ext cx="7714857" cy="646331"/>
              </a:xfrm>
              <a:prstGeom prst="rect">
                <a:avLst/>
              </a:prstGeom>
              <a:blipFill>
                <a:blip r:embed="rId7"/>
                <a:stretch>
                  <a:fillRect l="-632" t="-4717" r="-790" b="-14151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94627D3-0276-C54B-F231-4C2E2071CD87}"/>
                  </a:ext>
                </a:extLst>
              </p:cNvPr>
              <p:cNvSpPr txBox="1"/>
              <p:nvPr/>
            </p:nvSpPr>
            <p:spPr>
              <a:xfrm>
                <a:off x="7915275" y="1274778"/>
                <a:ext cx="328052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uk-UA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uk-UA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000" b="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 </m:t>
                      </m:r>
                      <m:sSub>
                        <m:sSubPr>
                          <m:ctrlPr>
                            <a:rPr lang="uk-U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 </m:t>
                      </m:r>
                      <m:sSub>
                        <m:sSubPr>
                          <m:ctrlPr>
                            <a:rPr lang="uk-U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uk-UA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uk-UA" sz="20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94627D3-0276-C54B-F231-4C2E2071C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275" y="1274778"/>
                <a:ext cx="3280529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19C4E92-A9E2-DB83-DDF1-CB6B6F16266D}"/>
                  </a:ext>
                </a:extLst>
              </p:cNvPr>
              <p:cNvSpPr txBox="1"/>
              <p:nvPr/>
            </p:nvSpPr>
            <p:spPr>
              <a:xfrm>
                <a:off x="838199" y="1274778"/>
                <a:ext cx="62036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238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b="0" baseline="30000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000" b="0" i="1" baseline="3000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239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𝑁𝑝</m:t>
                    </m:r>
                    <m:r>
                      <a:rPr lang="en-US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000" b="0" i="1" baseline="3000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239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𝑃𝑢</m:t>
                    </m:r>
                  </m:oMath>
                </a14:m>
                <a:endParaRPr lang="uk-UA" sz="20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19C4E92-A9E2-DB83-DDF1-CB6B6F162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274778"/>
                <a:ext cx="6203623" cy="400110"/>
              </a:xfrm>
              <a:prstGeom prst="rect">
                <a:avLst/>
              </a:prstGeom>
              <a:blipFill>
                <a:blip r:embed="rId9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6559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54942-46C3-D59A-4103-28978D581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of research</a:t>
            </a:r>
            <a:endParaRPr lang="uk-U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D6CEED-1CAF-9E13-F53B-F82D70DC85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48508"/>
                <a:ext cx="10869891" cy="490719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Consider an elementary volume initially filled with U-238</a:t>
                </a:r>
              </a:p>
              <a:p>
                <a:r>
                  <a:rPr lang="en-US" sz="2400" dirty="0"/>
                  <a:t>The volume is then irradiated by the neutron flux</a:t>
                </a:r>
              </a:p>
              <a:p>
                <a:r>
                  <a:rPr lang="en-US" sz="2400" dirty="0"/>
                  <a:t>Three variants of fluxes considered: constant fluxes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uk-UA" sz="2400"/>
                          <m:t>Φ</m:t>
                        </m:r>
                      </m:e>
                      <m:sub>
                        <m:r>
                          <a:rPr lang="uk-UA" sz="2400" i="1"/>
                          <m:t>1</m:t>
                        </m:r>
                      </m:sub>
                    </m:sSub>
                  </m:oMath>
                </a14:m>
                <a:r>
                  <a:rPr lang="en-GB" sz="2400" dirty="0"/>
                  <a:t> = 2.5e+16 cm</a:t>
                </a:r>
                <a:r>
                  <a:rPr lang="en-GB" sz="2400" baseline="30000" dirty="0"/>
                  <a:t>-2</a:t>
                </a:r>
                <a:r>
                  <a:rPr lang="en-GB" sz="2400" dirty="0"/>
                  <a:t>s</a:t>
                </a:r>
                <a:r>
                  <a:rPr lang="en-GB" sz="2400" baseline="30000" dirty="0"/>
                  <a:t>-1</a:t>
                </a:r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uk-UA" sz="2400"/>
                          <m:t>Φ</m:t>
                        </m:r>
                      </m:e>
                      <m:sub>
                        <m:r>
                          <a:rPr lang="uk-UA" sz="2400" i="1"/>
                          <m:t>2</m:t>
                        </m:r>
                      </m:sub>
                    </m:sSub>
                  </m:oMath>
                </a14:m>
                <a:r>
                  <a:rPr lang="en-GB" sz="2400" dirty="0"/>
                  <a:t> = 2.5e+14 cm</a:t>
                </a:r>
                <a:r>
                  <a:rPr lang="en-GB" sz="2400" baseline="30000" dirty="0"/>
                  <a:t>-2</a:t>
                </a:r>
                <a:r>
                  <a:rPr lang="en-GB" sz="2400" dirty="0"/>
                  <a:t>s</a:t>
                </a:r>
                <a:r>
                  <a:rPr lang="en-GB" sz="2400" baseline="30000" dirty="0"/>
                  <a:t>-1</a:t>
                </a:r>
                <a:r>
                  <a:rPr lang="en-GB" sz="2400" dirty="0"/>
                  <a:t> , and the flux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2400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uk-UA" sz="2400"/>
                          <m:t>Φ</m:t>
                        </m:r>
                      </m:e>
                      <m:sub>
                        <m:r>
                          <a:rPr lang="uk-UA" sz="2400" i="1"/>
                          <m:t>𝑤</m:t>
                        </m:r>
                      </m:sub>
                    </m:sSub>
                  </m:oMath>
                </a14:m>
                <a:r>
                  <a:rPr lang="en-GB" sz="2400" dirty="0"/>
                  <a:t> that changes similar to the flux in nuclear burning wave.</a:t>
                </a:r>
              </a:p>
              <a:p>
                <a:r>
                  <a:rPr lang="en-GB" sz="2400" dirty="0"/>
                  <a:t>For the three variants, the final fluence </a:t>
                </a:r>
                <a:br>
                  <a:rPr lang="en-GB" sz="2400" dirty="0"/>
                </a:br>
                <a:r>
                  <a:rPr lang="en-GB" sz="2400" dirty="0"/>
                  <a:t>is approximately Ψ = 4 barn</a:t>
                </a:r>
                <a:r>
                  <a:rPr lang="en-GB" sz="2400" baseline="30000" dirty="0"/>
                  <a:t>-1</a:t>
                </a:r>
                <a:r>
                  <a:rPr lang="en-GB" sz="2400" dirty="0"/>
                  <a:t>, which roughly </a:t>
                </a:r>
                <a:br>
                  <a:rPr lang="en-GB" sz="2400" dirty="0"/>
                </a:br>
                <a:r>
                  <a:rPr lang="en-GB" sz="2400" dirty="0"/>
                  <a:t>corresponds to a burnup level of 500 </a:t>
                </a:r>
                <a:r>
                  <a:rPr lang="en-GB" sz="2400" dirty="0" err="1"/>
                  <a:t>GWd</a:t>
                </a:r>
                <a:r>
                  <a:rPr lang="en-GB" sz="2400" dirty="0"/>
                  <a:t>/t.</a:t>
                </a:r>
              </a:p>
              <a:p>
                <a:r>
                  <a:rPr lang="en-US" sz="2400" dirty="0"/>
                  <a:t>U-238 due to the neutron capture and two </a:t>
                </a:r>
                <a:br>
                  <a:rPr lang="en-US" sz="2400" dirty="0"/>
                </a:br>
                <a:r>
                  <a:rPr lang="en-US" sz="2400" dirty="0"/>
                  <a:t>beta decays transforms into Pu-239 (and further </a:t>
                </a:r>
                <a:br>
                  <a:rPr lang="en-US" sz="2400" dirty="0"/>
                </a:br>
                <a:r>
                  <a:rPr lang="en-US" sz="2400" dirty="0"/>
                  <a:t>into other fissile nuclides). Fission of fissile </a:t>
                </a:r>
                <a:br>
                  <a:rPr lang="en-US" sz="2400" dirty="0"/>
                </a:br>
                <a:r>
                  <a:rPr lang="en-US" sz="2400" dirty="0"/>
                  <a:t>products produces fission products.</a:t>
                </a:r>
                <a:endParaRPr lang="uk-UA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D6CEED-1CAF-9E13-F53B-F82D70DC85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48508"/>
                <a:ext cx="10869891" cy="4907195"/>
              </a:xfrm>
              <a:blipFill>
                <a:blip r:embed="rId2"/>
                <a:stretch>
                  <a:fillRect l="-785" t="-173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9BDE8D-B147-0C2E-A242-95DF5E751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DA57A-524A-3348-D784-A35C428CB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3C9254D-71E6-5F07-FFC7-7413D8B894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681" y="3099062"/>
            <a:ext cx="3492094" cy="29130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62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4D71C-F4D2-489A-EB3C-56096934F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65C5-F316-1883-1E1C-AEF19166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of research</a:t>
            </a:r>
            <a:endParaRPr lang="uk-U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56491D-DF59-25DE-8798-42B336E038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48508"/>
                <a:ext cx="10869891" cy="490719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For all of the possible nuclear transmutation chains that started originally from U-238 we calculate concentrations at different moments of time/burnup/fluence.</a:t>
                </a:r>
              </a:p>
              <a:p>
                <a:r>
                  <a:rPr lang="en-US" sz="2400" dirty="0"/>
                  <a:t>For each moment an average neutron capture microscopic cross-section is calculated:</a:t>
                </a:r>
              </a:p>
              <a:p>
                <a:pPr marL="457200" lvl="1" indent="0" algn="ctr">
                  <a:buNone/>
                </a:pPr>
                <a:endParaRPr lang="en-US" i="1" dirty="0"/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uk-UA" i="1"/>
                        </m:ctrlPr>
                      </m:accPr>
                      <m:e>
                        <m:sSubSup>
                          <m:sSubSupPr>
                            <m:ctrlPr>
                              <a:rPr lang="uk-UA" i="1"/>
                            </m:ctrlPr>
                          </m:sSubSupPr>
                          <m:e>
                            <m:r>
                              <a:rPr lang="uk-UA" i="1"/>
                              <m:t>𝜎</m:t>
                            </m:r>
                          </m:e>
                          <m:sub>
                            <m:r>
                              <a:rPr lang="uk-UA" i="1"/>
                              <m:t>𝑐</m:t>
                            </m:r>
                          </m:sub>
                          <m:sup>
                            <m:r>
                              <a:rPr lang="uk-UA" i="1"/>
                              <m:t>𝑔</m:t>
                            </m:r>
                          </m:sup>
                        </m:sSubSup>
                      </m:e>
                    </m:acc>
                    <m:r>
                      <a:rPr lang="uk-UA" i="1"/>
                      <m:t>=</m:t>
                    </m:r>
                    <m:f>
                      <m:fPr>
                        <m:ctrlPr>
                          <a:rPr lang="uk-UA" i="1"/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uk-UA" i="1"/>
                            </m:ctrlPr>
                          </m:naryPr>
                          <m:sub>
                            <m:r>
                              <a:rPr lang="uk-UA" i="1"/>
                              <m:t>𝑖</m:t>
                            </m:r>
                          </m:sub>
                          <m:sup>
                            <m:r>
                              <m:rPr>
                                <m:nor/>
                              </m:rPr>
                              <a:rPr lang="uk-UA"/>
                              <m:t>FP</m:t>
                            </m:r>
                          </m:sup>
                          <m:e>
                            <m:sSub>
                              <m:sSubPr>
                                <m:ctrlPr>
                                  <a:rPr lang="uk-UA" i="1"/>
                                </m:ctrlPr>
                              </m:sSubPr>
                              <m:e>
                                <m:r>
                                  <a:rPr lang="uk-UA" i="1"/>
                                  <m:t>𝑁</m:t>
                                </m:r>
                              </m:e>
                              <m:sub>
                                <m:r>
                                  <a:rPr lang="uk-UA" i="1"/>
                                  <m:t>𝑖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uk-UA" i="1"/>
                                </m:ctrlPr>
                              </m:sSubSupPr>
                              <m:e>
                                <m:r>
                                  <a:rPr lang="uk-UA" i="1"/>
                                  <m:t>𝜎</m:t>
                                </m:r>
                              </m:e>
                              <m:sub>
                                <m:r>
                                  <a:rPr lang="uk-UA" i="1"/>
                                  <m:t>𝑐</m:t>
                                </m:r>
                              </m:sub>
                              <m:sup>
                                <m:r>
                                  <a:rPr lang="uk-UA" i="1"/>
                                  <m:t>𝑔</m:t>
                                </m:r>
                              </m:sup>
                            </m:sSub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uk-UA" i="1"/>
                            </m:ctrlPr>
                          </m:naryPr>
                          <m:sub>
                            <m:r>
                              <a:rPr lang="uk-UA" i="1"/>
                              <m:t>𝑖</m:t>
                            </m:r>
                          </m:sub>
                          <m:sup>
                            <m:r>
                              <m:rPr>
                                <m:nor/>
                              </m:rPr>
                              <a:rPr lang="uk-UA"/>
                              <m:t>FP</m:t>
                            </m:r>
                          </m:sup>
                          <m:e>
                            <m:sSub>
                              <m:sSubPr>
                                <m:ctrlPr>
                                  <a:rPr lang="uk-UA" i="1"/>
                                </m:ctrlPr>
                              </m:sSubPr>
                              <m:e>
                                <m:r>
                                  <a:rPr lang="uk-UA" i="1"/>
                                  <m:t>𝑁</m:t>
                                </m:r>
                              </m:e>
                              <m:sub>
                                <m:r>
                                  <a:rPr lang="uk-UA" i="1"/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r>
                  <a:rPr lang="en-US" dirty="0"/>
                  <a:t>,</a:t>
                </a:r>
              </a:p>
              <a:p>
                <a:pPr marL="179388" lvl="1" indent="0">
                  <a:buNone/>
                </a:pPr>
                <a:br>
                  <a:rPr lang="en-US" dirty="0"/>
                </a:br>
                <a:r>
                  <a:rPr lang="en-US" dirty="0"/>
                  <a:t>where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uk-UA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uk-UA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m:rPr>
                            <m:nor/>
                          </m:rPr>
                          <a:rPr lang="uk-UA" i="0"/>
                          <m:t>FP</m:t>
                        </m:r>
                      </m:sup>
                      <m:e>
                        <m:sSub>
                          <m:sSubPr>
                            <m:ctrlPr>
                              <a:rPr lang="uk-UA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uk-UA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uk-UA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is a sum over all fissile products.</a:t>
                </a:r>
              </a:p>
              <a:p>
                <a:pPr marL="457200" lvl="1" indent="0">
                  <a:buNone/>
                </a:pPr>
                <a:endParaRPr lang="uk-UA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56491D-DF59-25DE-8798-42B336E038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48508"/>
                <a:ext cx="10869891" cy="4907195"/>
              </a:xfrm>
              <a:blipFill>
                <a:blip r:embed="rId2"/>
                <a:stretch>
                  <a:fillRect l="-785" t="-1739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5DA01-633F-96DD-FEDA-F8929944A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CD7E13-8421-195D-A9EC-1F19D3468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7156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9C968-8F86-4377-4169-32FF7A43A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86976-E598-47B8-B49F-A2F5EC86D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F64E8D-E2DB-910C-145D-57D8387E6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A959F-9E6E-3087-B8D0-E2BC30EF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8</a:t>
            </a:fld>
            <a:endParaRPr lang="uk-UA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C5DF80-D856-A1EC-1AC6-C2DFB45497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53" y="1589308"/>
            <a:ext cx="4827309" cy="402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3A6508-2365-67EB-64D6-3E9275E4D9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662" y="1589308"/>
            <a:ext cx="4827310" cy="4026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9336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46CFC-4E42-03C1-2CBA-A7BF896ED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61818-D18A-0869-0314-0FD27C0E4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C2035-F09F-FC0E-98A3-54A9288A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6A4E9-B8AB-E450-3781-638D2551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9</a:t>
            </a:fld>
            <a:endParaRPr lang="uk-UA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661825-0EDE-14EC-8201-AA7BBAEA2A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56" y="1343854"/>
            <a:ext cx="5505044" cy="459216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04BE37-F084-7C2C-2310-0217C66E9195}"/>
                  </a:ext>
                </a:extLst>
              </p:cNvPr>
              <p:cNvSpPr txBox="1"/>
              <p:nvPr/>
            </p:nvSpPr>
            <p:spPr>
              <a:xfrm>
                <a:off x="6432616" y="2868974"/>
                <a:ext cx="24352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uk-UA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uk-UA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2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uk-UA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uk-UA" sz="2400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uk-UA" sz="2400" i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</m:d>
                      <m:r>
                        <a:rPr lang="uk-UA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uk-UA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uk-UA" sz="24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uk-UA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m:rPr>
                          <m:sty m:val="p"/>
                        </m:rPr>
                        <a:rPr lang="uk-UA" sz="2400" i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uk-UA" sz="2400" i="0">
                          <a:latin typeface="Cambria Math" panose="02040503050406030204" pitchFamily="18" charset="0"/>
                        </a:rPr>
                        <m:t> </m:t>
                      </m:r>
                    </m:oMath>
                  </m:oMathPara>
                </a14:m>
                <a:endParaRPr lang="uk-UA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04BE37-F084-7C2C-2310-0217C66E9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616" y="2868974"/>
                <a:ext cx="243525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00A506E-0D9B-791F-C509-5E2CC46E6150}"/>
              </a:ext>
            </a:extLst>
          </p:cNvPr>
          <p:cNvSpPr txBox="1"/>
          <p:nvPr/>
        </p:nvSpPr>
        <p:spPr>
          <a:xfrm>
            <a:off x="6432616" y="3455269"/>
            <a:ext cx="3968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 = 0.1290 barn, b = 0.00454 barn</a:t>
            </a:r>
            <a:r>
              <a:rPr lang="en-GB" sz="18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uk-UA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193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D107A-3EEA-CF04-2761-85C6958D7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21558-68FF-2F9A-6499-0490C6A11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849"/>
            <a:ext cx="10515600" cy="4612114"/>
          </a:xfrm>
        </p:spPr>
        <p:txBody>
          <a:bodyPr/>
          <a:lstStyle/>
          <a:p>
            <a:r>
              <a:rPr lang="en-US" dirty="0"/>
              <a:t>Nuclear fission products have a strong influence on neutron absorption ratio at high burnup levels</a:t>
            </a:r>
          </a:p>
          <a:p>
            <a:r>
              <a:rPr lang="en-US" dirty="0"/>
              <a:t>Taking into account all of the fission products in the neutron absorption calculation can become a time-consuming operation</a:t>
            </a:r>
          </a:p>
          <a:p>
            <a:r>
              <a:rPr lang="en-US" dirty="0"/>
              <a:t>One lumped fission product model is a fast method to account for the presence of fission products, however, and additional consideration is required to account for evolution of the fission products.</a:t>
            </a:r>
          </a:p>
          <a:p>
            <a:r>
              <a:rPr lang="en-US" dirty="0"/>
              <a:t>An approximation is proposed to account for fission product evolution in the one-lump fission product model</a:t>
            </a:r>
          </a:p>
          <a:p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AD6D1-5723-52D4-A377-C1ADDECFF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612DA7-D517-ED4D-576A-C47D2703F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1827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E1BFC-7A63-71DB-980F-E85593D9D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07BFC-32B5-030C-026B-B44509D0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A28FF-B499-3878-482B-432F157ED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9118"/>
            <a:ext cx="10515600" cy="4517845"/>
          </a:xfrm>
        </p:spPr>
        <p:txBody>
          <a:bodyPr/>
          <a:lstStyle/>
          <a:p>
            <a:pPr marL="0" indent="0">
              <a:buNone/>
            </a:pPr>
            <a:r>
              <a:rPr lang="uk-UA" dirty="0" err="1"/>
              <a:t>This</a:t>
            </a:r>
            <a:r>
              <a:rPr lang="uk-UA" dirty="0"/>
              <a:t> </a:t>
            </a:r>
            <a:r>
              <a:rPr lang="uk-UA" dirty="0" err="1"/>
              <a:t>work</a:t>
            </a:r>
            <a:r>
              <a:rPr lang="uk-UA" dirty="0"/>
              <a:t> </a:t>
            </a:r>
            <a:r>
              <a:rPr lang="uk-UA" dirty="0" err="1"/>
              <a:t>was</a:t>
            </a:r>
            <a:r>
              <a:rPr lang="uk-UA" dirty="0"/>
              <a:t> </a:t>
            </a:r>
            <a:r>
              <a:rPr lang="uk-UA" dirty="0" err="1"/>
              <a:t>partially</a:t>
            </a:r>
            <a:r>
              <a:rPr lang="uk-UA" dirty="0"/>
              <a:t> </a:t>
            </a:r>
            <a:r>
              <a:rPr lang="uk-UA" dirty="0" err="1"/>
              <a:t>supported</a:t>
            </a:r>
            <a:r>
              <a:rPr lang="uk-UA" dirty="0"/>
              <a:t> </a:t>
            </a:r>
            <a:r>
              <a:rPr lang="uk-UA" dirty="0" err="1"/>
              <a:t>by</a:t>
            </a:r>
            <a:r>
              <a:rPr lang="uk-UA" dirty="0"/>
              <a:t> </a:t>
            </a:r>
            <a:r>
              <a:rPr lang="uk-UA" dirty="0" err="1"/>
              <a:t>the</a:t>
            </a:r>
            <a:r>
              <a:rPr lang="uk-UA" dirty="0"/>
              <a:t> EURATOM </a:t>
            </a:r>
            <a:r>
              <a:rPr lang="uk-UA" dirty="0" err="1"/>
              <a:t>research</a:t>
            </a:r>
            <a:r>
              <a:rPr lang="uk-UA" dirty="0"/>
              <a:t> </a:t>
            </a:r>
            <a:r>
              <a:rPr lang="uk-UA" dirty="0" err="1"/>
              <a:t>project</a:t>
            </a:r>
            <a:r>
              <a:rPr lang="uk-UA" dirty="0"/>
              <a:t> "TREASURE," </a:t>
            </a:r>
            <a:r>
              <a:rPr lang="uk-UA" dirty="0" err="1"/>
              <a:t>project</a:t>
            </a:r>
            <a:r>
              <a:rPr lang="uk-UA" dirty="0"/>
              <a:t> </a:t>
            </a:r>
            <a:r>
              <a:rPr lang="uk-UA" dirty="0" err="1"/>
              <a:t>number</a:t>
            </a:r>
            <a:r>
              <a:rPr lang="uk-UA" dirty="0"/>
              <a:t> 101164616.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02EB01-7AE8-5982-040D-55419BC58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FD52F-E88A-4600-FE1F-70628BC3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11</a:t>
            </a:fld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36942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C7479-A2B5-5DFF-C8D8-9038FD1860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217E9-C673-6C12-3510-9F9649643F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contacts:</a:t>
            </a:r>
          </a:p>
          <a:p>
            <a:r>
              <a:rPr lang="en-US" dirty="0"/>
              <a:t>Maksym MALOVYTSIA</a:t>
            </a:r>
          </a:p>
          <a:p>
            <a:r>
              <a:rPr lang="en-US" dirty="0"/>
              <a:t>mmalovytsia@gmail.com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15165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BCDA-9D18-9CD8-F8FC-DC31ED4CE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C292F-00C9-07E8-89DB-57DC47AEA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the </a:t>
            </a:r>
            <a:br>
              <a:rPr lang="en-US" dirty="0"/>
            </a:br>
            <a:r>
              <a:rPr lang="en-US" dirty="0"/>
              <a:t>group structure of cross-sections</a:t>
            </a:r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6871CD-78CC-CC48-F69C-90833D13A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F8B2E5-620D-3724-E290-E7B410121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13</a:t>
            </a:fld>
            <a:endParaRPr lang="uk-UA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83F8B9-5113-BD95-D958-26AB8B1A7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78" y="1642784"/>
            <a:ext cx="4720702" cy="3937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A8612-2993-9920-C65D-7CE064EC8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42784"/>
            <a:ext cx="4720702" cy="39378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2098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0E5EA-C641-898C-522E-BF21765D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Fuel transformation </a:t>
            </a:r>
            <a:r>
              <a:rPr lang="en-US" dirty="0" err="1"/>
              <a:t>cyce</a:t>
            </a:r>
            <a:endParaRPr lang="uk-U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44FF82-011C-81AC-AF0C-D0759F2C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Maksym Malovytsia - </a:t>
            </a:r>
            <a:r>
              <a:rPr lang="uk-UA"/>
              <a:t>Evolution of Neutron-Capture Cross Sections of Fission Products Under High-Neutron-Fluence Irradiation</a:t>
            </a:r>
            <a:endParaRPr lang="uk-UA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27B20F-D4BD-24E1-21B7-BE80BC704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58615-407A-4C74-BBD6-E9C5D3B72242}" type="slidenum">
              <a:rPr lang="uk-UA" smtClean="0"/>
              <a:pPr/>
              <a:t>14</a:t>
            </a:fld>
            <a:endParaRPr lang="uk-U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5B65FC-362C-139F-7BBC-878FB2247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5694"/>
            <a:ext cx="12192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19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887</Words>
  <Application>Microsoft Office PowerPoint</Application>
  <PresentationFormat>Widescreen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Tahoma</vt:lpstr>
      <vt:lpstr>Office Theme</vt:lpstr>
      <vt:lpstr>Evolution of Neutron-Capture Cross Sections of Fission Products Under High-Neutron-Fluence Irradiation</vt:lpstr>
      <vt:lpstr>Motivation of study</vt:lpstr>
      <vt:lpstr>Methods for accounting for fission products</vt:lpstr>
      <vt:lpstr>Accounting for important fission products</vt:lpstr>
      <vt:lpstr>Calculating nuclide evolution</vt:lpstr>
      <vt:lpstr>Methodology of research</vt:lpstr>
      <vt:lpstr>Methodology of research</vt:lpstr>
      <vt:lpstr>Results</vt:lpstr>
      <vt:lpstr>Results</vt:lpstr>
      <vt:lpstr>Conclusions</vt:lpstr>
      <vt:lpstr>Acknowledgements</vt:lpstr>
      <vt:lpstr>Thank you!</vt:lpstr>
      <vt:lpstr>Change in the  group structure of cross-sections</vt:lpstr>
      <vt:lpstr>Fuel transformation cyce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Максим Максим</dc:creator>
  <cp:lastModifiedBy>Максим Максим</cp:lastModifiedBy>
  <cp:revision>87</cp:revision>
  <dcterms:created xsi:type="dcterms:W3CDTF">2026-10-13T14:26:57Z</dcterms:created>
  <dcterms:modified xsi:type="dcterms:W3CDTF">2026-10-13T18:25:15Z</dcterms:modified>
</cp:coreProperties>
</file>