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sldIdLst>
    <p:sldId id="257" r:id="rId2"/>
    <p:sldId id="260" r:id="rId3"/>
    <p:sldId id="259" r:id="rId4"/>
    <p:sldId id="261" r:id="rId5"/>
    <p:sldId id="262" r:id="rId6"/>
    <p:sldId id="270" r:id="rId7"/>
    <p:sldId id="289" r:id="rId8"/>
    <p:sldId id="263" r:id="rId9"/>
    <p:sldId id="264" r:id="rId10"/>
    <p:sldId id="268" r:id="rId11"/>
    <p:sldId id="269" r:id="rId12"/>
    <p:sldId id="266" r:id="rId13"/>
    <p:sldId id="272" r:id="rId14"/>
    <p:sldId id="267" r:id="rId15"/>
    <p:sldId id="284" r:id="rId16"/>
    <p:sldId id="283" r:id="rId17"/>
    <p:sldId id="282" r:id="rId18"/>
    <p:sldId id="273" r:id="rId19"/>
    <p:sldId id="285" r:id="rId20"/>
    <p:sldId id="286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8CC8345-21FA-417A-BECF-6E1EDEB317C8}" v="17" dt="2026-10-12T16:06:51.539"/>
    <p1510:client id="{7FFC6D92-6760-4F27-AAE3-F4AEA56FEEA5}" v="10" dt="2026-10-13T07:37:50.880"/>
    <p1510:client id="{92377656-93AA-426C-9621-EABDD43C2C3E}" v="266" dt="2026-10-12T17:11:03.704"/>
    <p1510:client id="{B5E03C4C-187E-409C-9E9A-1447A6C2FF55}" v="1590" dt="2026-10-13T06:35:50.174"/>
    <p1510:client id="{D3D15C37-6C8D-4ECE-8C92-16294DA436F9}" v="1" dt="2026-10-12T12:09:24.070"/>
    <p1510:client id="{E99D68A5-4B2A-4C43-A006-8531DAE3A305}" v="252" dt="2026-10-12T20:50:05.101"/>
    <p1510:client id="{FF5DD2A5-07CB-4453-92B9-661000B6C08F}" v="65" dt="2026-10-13T07:33:25.60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IJClab | 13/10/2026 | K SWAIN​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IJClab | 13/10/2026 | K SWAIN​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IJClab | 13/10/2026 | K SWAIN​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  <p:hf hd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IJClab | 13/10/2026 | K SWAIN​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  <p:hf hd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IJClab | 13/10/2026 | K SWAIN​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  <p:hf hd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IJClab | 13/10/2026 | K SWAIN​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  <p:hf hd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IJClab | 13/10/2026 | K SWAIN​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  <p:hf hd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IJClab | 13/10/2026 | K SWAIN​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  <p:hf hd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IJClab | 13/10/2026 | K SWAIN​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  <p:hf hd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IJClab | 13/10/2026 | K SWAIN​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  <p:hf hd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IJClab | 13/10/2026 | K SWAIN​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  <p:hf hd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/>
              <a:t>IJClab | 13/10/2026 | K SWAIN​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Kalyani.swain@ijclab.i2p3.fr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7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theses.fr/s359286" TargetMode="External"/><Relationship Id="rId2" Type="http://schemas.openxmlformats.org/officeDocument/2006/relationships/hyperlink" Target="https://pallas.pages.in2p3.fr/Presentation/scipac-workshop/20250513_PALLAS_scipacworkshop.html#/references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3.jpe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doi.org/10.3390/app16052312" TargetMode="External"/><Relationship Id="rId3" Type="http://schemas.openxmlformats.org/officeDocument/2006/relationships/image" Target="../media/image10.png"/><Relationship Id="rId7" Type="http://schemas.openxmlformats.org/officeDocument/2006/relationships/image" Target="../media/image3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jpeg"/><Relationship Id="rId4" Type="http://schemas.openxmlformats.org/officeDocument/2006/relationships/image" Target="../media/image11.jpeg"/><Relationship Id="rId9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3.jpeg"/><Relationship Id="rId7" Type="http://schemas.openxmlformats.org/officeDocument/2006/relationships/hyperlink" Target="https://gitlab.in2p3.fr/pallas" TargetMode="External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pallas.ijclab.in2p3.fr/" TargetMode="Externa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6.png"/><Relationship Id="rId7" Type="http://schemas.openxmlformats.org/officeDocument/2006/relationships/image" Target="../media/image18.png"/><Relationship Id="rId2" Type="http://schemas.openxmlformats.org/officeDocument/2006/relationships/hyperlink" Target="https://smileipic.github.io/Smilei/Understand/laser_envelope.html#massimoppcf2019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7.png"/><Relationship Id="rId10" Type="http://schemas.openxmlformats.org/officeDocument/2006/relationships/image" Target="../media/image21.png"/><Relationship Id="rId4" Type="http://schemas.openxmlformats.org/officeDocument/2006/relationships/image" Target="../media/image3.jpeg"/><Relationship Id="rId9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s://iopscience.iop.org/article/10.1088/1361-6587/ab49cf" TargetMode="External"/><Relationship Id="rId3" Type="http://schemas.openxmlformats.org/officeDocument/2006/relationships/image" Target="../media/image7.png"/><Relationship Id="rId7" Type="http://schemas.openxmlformats.org/officeDocument/2006/relationships/hyperlink" Target="https://doi.org/10.1016/j.cpc.2019.04.007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doi.org/10.1063/1.872134" TargetMode="External"/><Relationship Id="rId5" Type="http://schemas.openxmlformats.org/officeDocument/2006/relationships/image" Target="../media/image24.png"/><Relationship Id="rId4" Type="http://schemas.openxmlformats.org/officeDocument/2006/relationships/image" Target="../media/image2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3.jpeg"/><Relationship Id="rId4" Type="http://schemas.openxmlformats.org/officeDocument/2006/relationships/image" Target="../media/image30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hyperlink" Target="https://github.com/LASY-org/lasy" TargetMode="External"/><Relationship Id="rId3" Type="http://schemas.openxmlformats.org/officeDocument/2006/relationships/image" Target="../media/image32.png"/><Relationship Id="rId7" Type="http://schemas.openxmlformats.org/officeDocument/2006/relationships/image" Target="../media/image3.jpeg"/><Relationship Id="rId12" Type="http://schemas.openxmlformats.org/officeDocument/2006/relationships/image" Target="../media/image39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11" Type="http://schemas.openxmlformats.org/officeDocument/2006/relationships/image" Target="../media/image38.png"/><Relationship Id="rId5" Type="http://schemas.openxmlformats.org/officeDocument/2006/relationships/image" Target="../media/image34.png"/><Relationship Id="rId10" Type="http://schemas.openxmlformats.org/officeDocument/2006/relationships/image" Target="../media/image37.png"/><Relationship Id="rId4" Type="http://schemas.openxmlformats.org/officeDocument/2006/relationships/image" Target="../media/image33.png"/><Relationship Id="rId9" Type="http://schemas.openxmlformats.org/officeDocument/2006/relationships/image" Target="../media/image3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4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openxmlformats.org/officeDocument/2006/relationships/image" Target="../media/image42.png"/><Relationship Id="rId4" Type="http://schemas.openxmlformats.org/officeDocument/2006/relationships/image" Target="../media/image4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jpeg"/><Relationship Id="rId5" Type="http://schemas.openxmlformats.org/officeDocument/2006/relationships/image" Target="../media/image47.png"/><Relationship Id="rId4" Type="http://schemas.openxmlformats.org/officeDocument/2006/relationships/image" Target="../media/image4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jpeg"/><Relationship Id="rId5" Type="http://schemas.openxmlformats.org/officeDocument/2006/relationships/image" Target="../media/image50.png"/><Relationship Id="rId4" Type="http://schemas.openxmlformats.org/officeDocument/2006/relationships/image" Target="../media/image4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jpeg"/><Relationship Id="rId5" Type="http://schemas.openxmlformats.org/officeDocument/2006/relationships/image" Target="../media/image53.png"/><Relationship Id="rId4" Type="http://schemas.openxmlformats.org/officeDocument/2006/relationships/image" Target="../media/image52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13" Type="http://schemas.openxmlformats.org/officeDocument/2006/relationships/image" Target="../media/image64.png"/><Relationship Id="rId18" Type="http://schemas.openxmlformats.org/officeDocument/2006/relationships/image" Target="../media/image69.png"/><Relationship Id="rId3" Type="http://schemas.openxmlformats.org/officeDocument/2006/relationships/hyperlink" Target="https://iopscience.iop.org/article/10.1088/2632-2153/ae6603" TargetMode="External"/><Relationship Id="rId21" Type="http://schemas.openxmlformats.org/officeDocument/2006/relationships/image" Target="../media/image72.png"/><Relationship Id="rId7" Type="http://schemas.openxmlformats.org/officeDocument/2006/relationships/image" Target="../media/image58.png"/><Relationship Id="rId12" Type="http://schemas.openxmlformats.org/officeDocument/2006/relationships/image" Target="../media/image63.png"/><Relationship Id="rId17" Type="http://schemas.openxmlformats.org/officeDocument/2006/relationships/image" Target="../media/image68.png"/><Relationship Id="rId25" Type="http://schemas.openxmlformats.org/officeDocument/2006/relationships/image" Target="../media/image76.png"/><Relationship Id="rId2" Type="http://schemas.openxmlformats.org/officeDocument/2006/relationships/image" Target="../media/image7.png"/><Relationship Id="rId16" Type="http://schemas.openxmlformats.org/officeDocument/2006/relationships/image" Target="../media/image67.png"/><Relationship Id="rId20" Type="http://schemas.openxmlformats.org/officeDocument/2006/relationships/image" Target="../media/image7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png"/><Relationship Id="rId11" Type="http://schemas.openxmlformats.org/officeDocument/2006/relationships/image" Target="../media/image62.png"/><Relationship Id="rId24" Type="http://schemas.openxmlformats.org/officeDocument/2006/relationships/image" Target="../media/image75.png"/><Relationship Id="rId5" Type="http://schemas.openxmlformats.org/officeDocument/2006/relationships/image" Target="../media/image56.png"/><Relationship Id="rId15" Type="http://schemas.openxmlformats.org/officeDocument/2006/relationships/image" Target="../media/image66.png"/><Relationship Id="rId23" Type="http://schemas.openxmlformats.org/officeDocument/2006/relationships/image" Target="../media/image74.png"/><Relationship Id="rId10" Type="http://schemas.openxmlformats.org/officeDocument/2006/relationships/image" Target="../media/image61.png"/><Relationship Id="rId19" Type="http://schemas.openxmlformats.org/officeDocument/2006/relationships/image" Target="../media/image70.png"/><Relationship Id="rId4" Type="http://schemas.openxmlformats.org/officeDocument/2006/relationships/image" Target="../media/image55.png"/><Relationship Id="rId9" Type="http://schemas.openxmlformats.org/officeDocument/2006/relationships/image" Target="../media/image60.png"/><Relationship Id="rId14" Type="http://schemas.openxmlformats.org/officeDocument/2006/relationships/image" Target="../media/image65.png"/><Relationship Id="rId22" Type="http://schemas.openxmlformats.org/officeDocument/2006/relationships/image" Target="../media/image7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amplitude-laser.com/" TargetMode="External"/><Relationship Id="rId7" Type="http://schemas.openxmlformats.org/officeDocument/2006/relationships/image" Target="../media/image80.jpeg"/><Relationship Id="rId2" Type="http://schemas.openxmlformats.org/officeDocument/2006/relationships/hyperlink" Target="https://pallas.pages.in2p3.fr/Presentation/scipac-workshop/20250513_PALLAS_scipacworkshop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9.png"/><Relationship Id="rId5" Type="http://schemas.openxmlformats.org/officeDocument/2006/relationships/image" Target="../media/image78.png"/><Relationship Id="rId4" Type="http://schemas.openxmlformats.org/officeDocument/2006/relationships/image" Target="../media/image7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22A2CD-55A5-12F5-CFA4-9CF07FA832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2604" y="1021009"/>
            <a:ext cx="5692931" cy="2075972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3200" b="1">
                <a:solidFill>
                  <a:schemeClr val="tx2">
                    <a:lumMod val="90000"/>
                    <a:lumOff val="10000"/>
                  </a:schemeClr>
                </a:solidFill>
                <a:latin typeface="Aptos Display"/>
                <a:ea typeface="Roboto"/>
                <a:cs typeface="Roboto"/>
              </a:rPr>
              <a:t>Effect of optical aberrations on laser </a:t>
            </a:r>
            <a:r>
              <a:rPr lang="en-US" sz="3200" b="1" err="1">
                <a:solidFill>
                  <a:schemeClr val="tx2">
                    <a:lumMod val="90000"/>
                    <a:lumOff val="10000"/>
                  </a:schemeClr>
                </a:solidFill>
                <a:latin typeface="Aptos Display"/>
                <a:ea typeface="Roboto"/>
                <a:cs typeface="Roboto"/>
              </a:rPr>
              <a:t>wakefield</a:t>
            </a:r>
            <a:r>
              <a:rPr lang="en-US" sz="3200" b="1">
                <a:solidFill>
                  <a:schemeClr val="tx2">
                    <a:lumMod val="90000"/>
                    <a:lumOff val="10000"/>
                  </a:schemeClr>
                </a:solidFill>
                <a:latin typeface="Aptos Display"/>
                <a:ea typeface="Roboto"/>
                <a:cs typeface="Roboto"/>
              </a:rPr>
              <a:t> acceleration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A4D3D2D-E6A3-31E3-14C4-D0F47EE092F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8948" y="921138"/>
            <a:ext cx="5120098" cy="3837143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916ABC54-4D09-8D53-D94E-6F655254FB35}"/>
              </a:ext>
            </a:extLst>
          </p:cNvPr>
          <p:cNvSpPr>
            <a:spLocks noGrp="1"/>
          </p:cNvSpPr>
          <p:nvPr/>
        </p:nvSpPr>
        <p:spPr>
          <a:xfrm>
            <a:off x="7662944" y="3428778"/>
            <a:ext cx="3946779" cy="103822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defPPr>
              <a:defRPr lang="en-US"/>
            </a:defPPr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500"/>
              <a:t>Kalyani SWAIN</a:t>
            </a:r>
          </a:p>
          <a:p>
            <a:pPr algn="r"/>
            <a:r>
              <a:rPr lang="en-US" sz="1500"/>
              <a:t>Postdoctoral Researcher, </a:t>
            </a:r>
            <a:r>
              <a:rPr lang="en-US" sz="1200"/>
              <a:t>CNRS/</a:t>
            </a:r>
            <a:r>
              <a:rPr lang="en-US" sz="1200" err="1"/>
              <a:t>IJClab</a:t>
            </a:r>
            <a:r>
              <a:rPr lang="en-US" sz="1200"/>
              <a:t>/IN2P3</a:t>
            </a:r>
          </a:p>
          <a:p>
            <a:pPr algn="r"/>
            <a:r>
              <a:rPr lang="en-US" sz="1500">
                <a:hlinkClick r:id="rId3"/>
              </a:rPr>
              <a:t>kalyani.swain@ijclab.i2p3.fr</a:t>
            </a:r>
            <a:endParaRPr lang="en-US" sz="150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F26AA3E-3AAF-380B-7CBF-97650B333126}"/>
              </a:ext>
            </a:extLst>
          </p:cNvPr>
          <p:cNvGrpSpPr/>
          <p:nvPr/>
        </p:nvGrpSpPr>
        <p:grpSpPr>
          <a:xfrm>
            <a:off x="7153131" y="5223811"/>
            <a:ext cx="3964219" cy="715458"/>
            <a:chOff x="4010646" y="5462586"/>
            <a:chExt cx="3964219" cy="715458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F437BAAF-3288-1110-8680-F2FA711C3D2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010646" y="5586993"/>
              <a:ext cx="3105150" cy="590550"/>
            </a:xfrm>
            <a:prstGeom prst="rect">
              <a:avLst/>
            </a:prstGeom>
          </p:spPr>
        </p:pic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F8D53865-FEFD-76D6-FBC3-1C19F758A93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240357" y="5462586"/>
              <a:ext cx="734508" cy="715458"/>
            </a:xfrm>
            <a:prstGeom prst="rect">
              <a:avLst/>
            </a:prstGeom>
          </p:spPr>
        </p:pic>
      </p:grp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78C45D01-DC2D-25FA-6E62-6540160DA8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IJClab | 13/10/2026 | K SWAIN​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472B55DD-CA80-6A70-43DC-25EF4D4994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47A74E4-0124-AA0C-86DD-5CF3BC0EB29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9382" y="5284334"/>
            <a:ext cx="5695950" cy="657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82910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BA84E1-07E9-824C-E823-589A346B2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712" y="135905"/>
            <a:ext cx="10515600" cy="675076"/>
          </a:xfrm>
        </p:spPr>
        <p:txBody>
          <a:bodyPr/>
          <a:lstStyle/>
          <a:p>
            <a:pPr marL="228600" indent="-228600">
              <a:spcBef>
                <a:spcPts val="1000"/>
              </a:spcBef>
            </a:pPr>
            <a:r>
              <a:rPr lang="en-US" sz="32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Aptos"/>
              </a:rPr>
              <a:t>Laser </a:t>
            </a:r>
            <a:r>
              <a:rPr lang="en-US" sz="3200" b="1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Aptos"/>
              </a:rPr>
              <a:t>wakefield</a:t>
            </a:r>
            <a:r>
              <a:rPr lang="en-US" sz="3200" b="1" dirty="0">
                <a:solidFill>
                  <a:schemeClr val="tx2">
                    <a:lumMod val="90000"/>
                    <a:lumOff val="10000"/>
                  </a:schemeClr>
                </a:solidFill>
                <a:latin typeface="Aptos"/>
              </a:rPr>
              <a:t> acceleration: </a:t>
            </a:r>
            <a:endParaRPr lang="en-US" dirty="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529F365-D1E6-7E4B-CD66-BA57B54B0DD7}"/>
              </a:ext>
            </a:extLst>
          </p:cNvPr>
          <p:cNvSpPr txBox="1"/>
          <p:nvPr/>
        </p:nvSpPr>
        <p:spPr>
          <a:xfrm>
            <a:off x="939528" y="966524"/>
            <a:ext cx="5011585" cy="195537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b="1"/>
              <a:t>From concept to reality: </a:t>
            </a:r>
            <a:endParaRPr lang="en-US" sz="1600" b="1">
              <a:ea typeface="+mn-lt"/>
              <a:cs typeface="+mn-lt"/>
            </a:endParaRPr>
          </a:p>
          <a:p>
            <a:pPr marL="742950" lvl="1" indent="-285750">
              <a:lnSpc>
                <a:spcPct val="150000"/>
              </a:lnSpc>
              <a:buFont typeface="Arial"/>
              <a:buChar char="•"/>
            </a:pPr>
            <a:r>
              <a:rPr lang="en-US" sz="1600">
                <a:ea typeface="+mn-lt"/>
                <a:cs typeface="+mn-lt"/>
              </a:rPr>
              <a:t>Theoretical Inception [1]</a:t>
            </a:r>
            <a:endParaRPr lang="en-US" sz="1600"/>
          </a:p>
          <a:p>
            <a:pPr marL="742950" lvl="1" indent="-285750">
              <a:lnSpc>
                <a:spcPct val="150000"/>
              </a:lnSpc>
              <a:buFont typeface="Arial"/>
              <a:buChar char="•"/>
            </a:pPr>
            <a:r>
              <a:rPr lang="en-US" sz="1600">
                <a:ea typeface="+mn-lt"/>
                <a:cs typeface="+mn-lt"/>
              </a:rPr>
              <a:t>Chirped Pulse Amplification [2]</a:t>
            </a:r>
            <a:endParaRPr lang="en-US" sz="1600"/>
          </a:p>
          <a:p>
            <a:pPr marL="742950" lvl="1" indent="-285750">
              <a:lnSpc>
                <a:spcPct val="150000"/>
              </a:lnSpc>
              <a:buFont typeface="Arial"/>
              <a:buChar char="•"/>
            </a:pPr>
            <a:r>
              <a:rPr lang="en-US" sz="1600">
                <a:ea typeface="+mn-lt"/>
                <a:cs typeface="+mn-lt"/>
              </a:rPr>
              <a:t>The Dream Beam [3]</a:t>
            </a:r>
          </a:p>
          <a:p>
            <a:pPr marL="742950" lvl="1" indent="-285750">
              <a:lnSpc>
                <a:spcPct val="150000"/>
              </a:lnSpc>
              <a:buFont typeface="Arial"/>
              <a:buChar char="•"/>
            </a:pPr>
            <a:r>
              <a:rPr lang="en-US" sz="1600">
                <a:ea typeface="+mn-lt"/>
                <a:cs typeface="+mn-lt"/>
              </a:rPr>
              <a:t>Multi-GeV Milestones [4,5, and many more]</a:t>
            </a:r>
            <a:r>
              <a:rPr lang="en-US">
                <a:ea typeface="+mn-lt"/>
                <a:cs typeface="+mn-lt"/>
              </a:rPr>
              <a:t> </a:t>
            </a:r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9283635-5B9D-A4B5-08B8-BCAF5342EA21}"/>
              </a:ext>
            </a:extLst>
          </p:cNvPr>
          <p:cNvSpPr txBox="1"/>
          <p:nvPr/>
        </p:nvSpPr>
        <p:spPr>
          <a:xfrm>
            <a:off x="693854" y="4090525"/>
            <a:ext cx="5256670" cy="153420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b="1">
                <a:ea typeface="+mn-lt"/>
                <a:cs typeface="+mn-lt"/>
              </a:rPr>
              <a:t>The Global Projects</a:t>
            </a:r>
            <a:r>
              <a:rPr lang="en-US" sz="1600" b="1" baseline="0">
                <a:latin typeface="Aptos"/>
              </a:rPr>
              <a:t>: </a:t>
            </a:r>
            <a:r>
              <a:rPr sz="1600">
                <a:latin typeface="Aptos"/>
                <a:ea typeface="Aptos"/>
                <a:cs typeface="Aptos"/>
              </a:rPr>
              <a:t>​</a:t>
            </a:r>
            <a:endParaRPr lang="en-US" sz="1600">
              <a:solidFill>
                <a:srgbClr val="000000"/>
              </a:solidFill>
              <a:ea typeface="+mn-lt"/>
              <a:cs typeface="+mn-lt"/>
            </a:endParaRPr>
          </a:p>
          <a:p>
            <a:pPr marL="742950" lvl="1" indent="-285750">
              <a:lnSpc>
                <a:spcPct val="150000"/>
              </a:lnSpc>
              <a:buFont typeface="Arial"/>
              <a:buChar char="•"/>
            </a:pPr>
            <a:r>
              <a:rPr lang="en-US" sz="1600">
                <a:ea typeface="+mn-lt"/>
                <a:cs typeface="+mn-lt"/>
              </a:rPr>
              <a:t>Synchrotron Upgrades: PETRA IV (DESY).</a:t>
            </a:r>
            <a:endParaRPr lang="en-US" sz="1600"/>
          </a:p>
          <a:p>
            <a:pPr marL="742950" lvl="1" indent="-285750">
              <a:lnSpc>
                <a:spcPct val="150000"/>
              </a:lnSpc>
              <a:buFont typeface="Arial"/>
              <a:buChar char="•"/>
            </a:pPr>
            <a:r>
              <a:rPr lang="en-US" sz="1600">
                <a:ea typeface="+mn-lt"/>
                <a:cs typeface="+mn-lt"/>
              </a:rPr>
              <a:t>Others: BELLA, EPAC, SIOM and Tau Systems etc.</a:t>
            </a:r>
          </a:p>
          <a:p>
            <a:pPr marL="742950" lvl="1" indent="-285750">
              <a:lnSpc>
                <a:spcPct val="150000"/>
              </a:lnSpc>
              <a:buFont typeface="Arial,Sans-Serif"/>
              <a:buChar char="•"/>
            </a:pPr>
            <a:r>
              <a:rPr lang="en-US" sz="1600" b="1" err="1"/>
              <a:t>EuPRAXIA</a:t>
            </a:r>
            <a:r>
              <a:rPr lang="en-US" sz="1600"/>
              <a:t>, 1 GeV water-window FELs</a:t>
            </a:r>
          </a:p>
        </p:txBody>
      </p:sp>
      <p:pic>
        <p:nvPicPr>
          <p:cNvPr id="11" name="Picture 10" descr="A logo with text and dots&#10;&#10;AI-generated content may be incorrect.">
            <a:extLst>
              <a:ext uri="{FF2B5EF4-FFF2-40B4-BE49-F238E27FC236}">
                <a16:creationId xmlns:a16="http://schemas.microsoft.com/office/drawing/2014/main" id="{35DFBC5C-139B-8CC2-9924-609EF4E8B8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90209" y="4684"/>
            <a:ext cx="703533" cy="67828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38E3880-DF57-6A64-A139-AB875326A64A}"/>
              </a:ext>
            </a:extLst>
          </p:cNvPr>
          <p:cNvSpPr txBox="1"/>
          <p:nvPr/>
        </p:nvSpPr>
        <p:spPr>
          <a:xfrm>
            <a:off x="942123" y="3011033"/>
            <a:ext cx="3992645" cy="95410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800"/>
              <a:t>[1] T. </a:t>
            </a:r>
            <a:r>
              <a:rPr lang="en-US" sz="800">
                <a:ea typeface="+mn-lt"/>
                <a:cs typeface="+mn-lt"/>
              </a:rPr>
              <a:t>Tajima and J.M. Dawson</a:t>
            </a:r>
            <a:r>
              <a:rPr lang="en-US" sz="800">
                <a:highlight>
                  <a:srgbClr val="FFFFFF"/>
                </a:highlight>
                <a:latin typeface="Noto Sans"/>
                <a:ea typeface="Noto Sans"/>
                <a:cs typeface="Noto Sans"/>
              </a:rPr>
              <a:t>, </a:t>
            </a:r>
            <a:r>
              <a:rPr lang="en-US" sz="800" i="1">
                <a:latin typeface="Aptos"/>
                <a:ea typeface="Noto Sans"/>
                <a:cs typeface="Noto Sans"/>
              </a:rPr>
              <a:t>Phys</a:t>
            </a:r>
            <a:r>
              <a:rPr lang="en-US" sz="800" i="1">
                <a:ea typeface="+mn-lt"/>
                <a:cs typeface="+mn-lt"/>
              </a:rPr>
              <a:t>. Rev. Lett.</a:t>
            </a:r>
            <a:r>
              <a:rPr lang="en-US" sz="800">
                <a:ea typeface="+mn-lt"/>
                <a:cs typeface="+mn-lt"/>
              </a:rPr>
              <a:t> 43, 267, 1979.</a:t>
            </a:r>
            <a:endParaRPr lang="en-US"/>
          </a:p>
          <a:p>
            <a:r>
              <a:rPr lang="en-US" sz="800">
                <a:ea typeface="+mn-lt"/>
                <a:cs typeface="+mn-lt"/>
              </a:rPr>
              <a:t>[2] D. Strickland and G. Mourou, </a:t>
            </a:r>
            <a:r>
              <a:rPr lang="en-US" sz="800" i="1">
                <a:ea typeface="+mn-lt"/>
                <a:cs typeface="+mn-lt"/>
              </a:rPr>
              <a:t>Opt. Commun.</a:t>
            </a:r>
            <a:r>
              <a:rPr lang="en-US" sz="800">
                <a:ea typeface="+mn-lt"/>
                <a:cs typeface="+mn-lt"/>
              </a:rPr>
              <a:t> </a:t>
            </a:r>
            <a:r>
              <a:rPr lang="en-US" sz="800" b="1">
                <a:ea typeface="+mn-lt"/>
                <a:cs typeface="+mn-lt"/>
              </a:rPr>
              <a:t>56</a:t>
            </a:r>
            <a:r>
              <a:rPr lang="en-US" sz="800">
                <a:ea typeface="+mn-lt"/>
                <a:cs typeface="+mn-lt"/>
              </a:rPr>
              <a:t>(3), 219–221 (1985)</a:t>
            </a:r>
          </a:p>
          <a:p>
            <a:r>
              <a:rPr lang="en-US" sz="800">
                <a:ea typeface="+mn-lt"/>
                <a:cs typeface="+mn-lt"/>
              </a:rPr>
              <a:t>[3] Faure, J., </a:t>
            </a:r>
            <a:r>
              <a:rPr lang="en-US" sz="800" err="1">
                <a:ea typeface="+mn-lt"/>
                <a:cs typeface="+mn-lt"/>
              </a:rPr>
              <a:t>Glinec</a:t>
            </a:r>
            <a:r>
              <a:rPr lang="en-US" sz="800">
                <a:ea typeface="+mn-lt"/>
                <a:cs typeface="+mn-lt"/>
              </a:rPr>
              <a:t>, Y., </a:t>
            </a:r>
            <a:r>
              <a:rPr lang="en-US" sz="800" err="1">
                <a:ea typeface="+mn-lt"/>
                <a:cs typeface="+mn-lt"/>
              </a:rPr>
              <a:t>Pukhov</a:t>
            </a:r>
            <a:r>
              <a:rPr lang="en-US" sz="800">
                <a:ea typeface="+mn-lt"/>
                <a:cs typeface="+mn-lt"/>
              </a:rPr>
              <a:t>, A. </a:t>
            </a:r>
            <a:r>
              <a:rPr lang="en-US" sz="800" i="1">
                <a:ea typeface="+mn-lt"/>
                <a:cs typeface="+mn-lt"/>
              </a:rPr>
              <a:t>et al.</a:t>
            </a:r>
            <a:r>
              <a:rPr lang="en-US" sz="800">
                <a:ea typeface="+mn-lt"/>
                <a:cs typeface="+mn-lt"/>
              </a:rPr>
              <a:t>  </a:t>
            </a:r>
            <a:r>
              <a:rPr lang="en-US" sz="800" i="1">
                <a:ea typeface="+mn-lt"/>
                <a:cs typeface="+mn-lt"/>
              </a:rPr>
              <a:t>Nature</a:t>
            </a:r>
            <a:r>
              <a:rPr lang="en-US" sz="800">
                <a:ea typeface="+mn-lt"/>
                <a:cs typeface="+mn-lt"/>
              </a:rPr>
              <a:t> </a:t>
            </a:r>
            <a:r>
              <a:rPr lang="en-US" sz="800" b="1">
                <a:ea typeface="+mn-lt"/>
                <a:cs typeface="+mn-lt"/>
              </a:rPr>
              <a:t>431</a:t>
            </a:r>
            <a:r>
              <a:rPr lang="en-US" sz="800">
                <a:ea typeface="+mn-lt"/>
                <a:cs typeface="+mn-lt"/>
              </a:rPr>
              <a:t>, 541–544 (2004)</a:t>
            </a:r>
          </a:p>
          <a:p>
            <a:r>
              <a:rPr lang="en-US" sz="800">
                <a:ea typeface="+mn-lt"/>
                <a:cs typeface="+mn-lt"/>
              </a:rPr>
              <a:t>[4] W. P. Leemans, B. Nagler,  S. M. Hooker, </a:t>
            </a:r>
            <a:r>
              <a:rPr lang="en-US" sz="800" i="1">
                <a:ea typeface="+mn-lt"/>
                <a:cs typeface="+mn-lt"/>
              </a:rPr>
              <a:t>et al.</a:t>
            </a:r>
            <a:r>
              <a:rPr lang="en-US" sz="800">
                <a:ea typeface="+mn-lt"/>
                <a:cs typeface="+mn-lt"/>
              </a:rPr>
              <a:t>," </a:t>
            </a:r>
            <a:r>
              <a:rPr lang="en-US" sz="800" i="1">
                <a:ea typeface="+mn-lt"/>
                <a:cs typeface="+mn-lt"/>
              </a:rPr>
              <a:t>Nature Physics</a:t>
            </a:r>
            <a:r>
              <a:rPr lang="en-US" sz="800">
                <a:ea typeface="+mn-lt"/>
                <a:cs typeface="+mn-lt"/>
              </a:rPr>
              <a:t> 2, 696–699 (2006). </a:t>
            </a:r>
          </a:p>
          <a:p>
            <a:r>
              <a:rPr lang="en-US" sz="800">
                <a:ea typeface="+mn-lt"/>
                <a:cs typeface="+mn-lt"/>
              </a:rPr>
              <a:t>[5] Leemans et al., </a:t>
            </a:r>
            <a:r>
              <a:rPr lang="en-US" sz="800" i="1">
                <a:ea typeface="+mn-lt"/>
                <a:cs typeface="+mn-lt"/>
              </a:rPr>
              <a:t>Phys. Rev. Lett.</a:t>
            </a:r>
            <a:r>
              <a:rPr lang="en-US" sz="800">
                <a:ea typeface="+mn-lt"/>
                <a:cs typeface="+mn-lt"/>
              </a:rPr>
              <a:t> 113, 245002 (2014) </a:t>
            </a:r>
            <a:endParaRPr lang="en-US"/>
          </a:p>
          <a:p>
            <a:r>
              <a:rPr lang="en-US" sz="800">
                <a:ea typeface="+mn-lt"/>
                <a:cs typeface="+mn-lt"/>
              </a:rPr>
              <a:t>[6] Gonsalves et al., </a:t>
            </a:r>
            <a:r>
              <a:rPr lang="en-US" sz="800" i="1">
                <a:ea typeface="+mn-lt"/>
                <a:cs typeface="+mn-lt"/>
              </a:rPr>
              <a:t>Phys. Rev. Lett.</a:t>
            </a:r>
            <a:r>
              <a:rPr lang="en-US" sz="800">
                <a:ea typeface="+mn-lt"/>
                <a:cs typeface="+mn-lt"/>
              </a:rPr>
              <a:t> 122, 084801 (2019) </a:t>
            </a:r>
            <a:endParaRPr lang="en-US"/>
          </a:p>
          <a:p>
            <a:r>
              <a:rPr lang="en-US" sz="800">
                <a:ea typeface="+mn-lt"/>
                <a:cs typeface="+mn-lt"/>
              </a:rPr>
              <a:t>[7] K. Põder, J. C. Wood, </a:t>
            </a:r>
            <a:r>
              <a:rPr lang="en-US" sz="800" i="1">
                <a:ea typeface="+mn-lt"/>
                <a:cs typeface="+mn-lt"/>
              </a:rPr>
              <a:t>et al.</a:t>
            </a:r>
            <a:r>
              <a:rPr lang="en-US" sz="800">
                <a:ea typeface="+mn-lt"/>
                <a:cs typeface="+mn-lt"/>
              </a:rPr>
              <a:t>  Phys. Rev. Lett. 132, 195001 (2024).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E99C1320-ECF3-8A1B-7BF0-AB538610068F}"/>
              </a:ext>
            </a:extLst>
          </p:cNvPr>
          <p:cNvGrpSpPr/>
          <p:nvPr/>
        </p:nvGrpSpPr>
        <p:grpSpPr>
          <a:xfrm>
            <a:off x="6745985" y="964921"/>
            <a:ext cx="4182598" cy="2633617"/>
            <a:chOff x="9010199" y="1069953"/>
            <a:chExt cx="2514682" cy="1719217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224DC9A-BF57-0C34-AF25-101D8013F151}"/>
                </a:ext>
              </a:extLst>
            </p:cNvPr>
            <p:cNvGrpSpPr/>
            <p:nvPr/>
          </p:nvGrpSpPr>
          <p:grpSpPr>
            <a:xfrm>
              <a:off x="9010199" y="1069953"/>
              <a:ext cx="2514682" cy="1719217"/>
              <a:chOff x="9367547" y="1262001"/>
              <a:chExt cx="2490341" cy="1892679"/>
            </a:xfrm>
          </p:grpSpPr>
          <p:pic>
            <p:nvPicPr>
              <p:cNvPr id="4" name="LWFA_pallas">
                <a:hlinkClick r:id="" action="ppaction://media"/>
                <a:extLst>
                  <a:ext uri="{FF2B5EF4-FFF2-40B4-BE49-F238E27FC236}">
                    <a16:creationId xmlns:a16="http://schemas.microsoft.com/office/drawing/2014/main" id="{30CC1202-C547-3194-81B3-D694585D91DA}"/>
                  </a:ext>
                </a:extLst>
              </p:cNvPr>
              <p:cNvPicPr>
                <a:picLocks noChangeAspect="1"/>
              </p:cNvPicPr>
              <p:nvPr>
                <a:videoFile r:link="rId2"/>
                <p:extLst>
                  <p:ext uri="{DAA4B4D4-6D71-4841-9C94-3DE7FCFB9230}">
                    <p14:media xmlns:p14="http://schemas.microsoft.com/office/powerpoint/2010/main" r:embed="rId1"/>
                  </p:ext>
                </p:extLst>
              </p:nvPr>
            </p:nvPicPr>
            <p:blipFill>
              <a:blip r:embed="rId5"/>
              <a:stretch>
                <a:fillRect/>
              </a:stretch>
            </p:blipFill>
            <p:spPr>
              <a:xfrm>
                <a:off x="9367547" y="1262001"/>
                <a:ext cx="2490341" cy="1892679"/>
              </a:xfrm>
              <a:prstGeom prst="rect">
                <a:avLst/>
              </a:prstGeom>
            </p:spPr>
          </p:pic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E07E8F99-1123-C1A2-4D8E-20A93781F8F3}"/>
                  </a:ext>
                </a:extLst>
              </p:cNvPr>
              <p:cNvSpPr txBox="1"/>
              <p:nvPr/>
            </p:nvSpPr>
            <p:spPr>
              <a:xfrm>
                <a:off x="9647877" y="2884200"/>
                <a:ext cx="2014680" cy="165890"/>
              </a:xfrm>
              <a:prstGeom prst="rect">
                <a:avLst/>
              </a:prstGeom>
              <a:noFill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900"/>
                  <a:t>Simulation laser envelope model</a:t>
                </a:r>
              </a:p>
            </p:txBody>
          </p:sp>
        </p:grpSp>
        <p:pic>
          <p:nvPicPr>
            <p:cNvPr id="16" name="Picture 15" descr="A blue and grey logo&#10;&#10;AI-generated content may be incorrect.">
              <a:extLst>
                <a:ext uri="{FF2B5EF4-FFF2-40B4-BE49-F238E27FC236}">
                  <a16:creationId xmlns:a16="http://schemas.microsoft.com/office/drawing/2014/main" id="{CF18822D-DF88-D86D-523A-0E4EB383121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0615934" y="2568019"/>
              <a:ext cx="371339" cy="140863"/>
            </a:xfrm>
            <a:prstGeom prst="rect">
              <a:avLst/>
            </a:prstGeom>
          </p:spPr>
        </p:pic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6F2B658F-D8C9-AB8A-B0A6-25F333B40BFF}"/>
              </a:ext>
            </a:extLst>
          </p:cNvPr>
          <p:cNvSpPr txBox="1"/>
          <p:nvPr/>
        </p:nvSpPr>
        <p:spPr>
          <a:xfrm>
            <a:off x="6101514" y="3695970"/>
            <a:ext cx="5476918" cy="116487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b="1">
                <a:ea typeface="+mn-lt"/>
                <a:cs typeface="+mn-lt"/>
              </a:rPr>
              <a:t>Recent challenges:</a:t>
            </a:r>
            <a:r>
              <a:rPr lang="en-US" sz="1600">
                <a:ea typeface="+mn-lt"/>
                <a:cs typeface="+mn-lt"/>
              </a:rPr>
              <a:t> </a:t>
            </a: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sz="1600">
                <a:ea typeface="+mn-lt"/>
                <a:cs typeface="+mn-lt"/>
              </a:rPr>
              <a:t>Shot-to-shot variability in charge, energy, and pointing. </a:t>
            </a:r>
          </a:p>
          <a:p>
            <a:pPr marL="285750" indent="-285750">
              <a:lnSpc>
                <a:spcPct val="150000"/>
              </a:lnSpc>
              <a:buFont typeface="Arial,Sans-Serif"/>
              <a:buChar char="•"/>
            </a:pPr>
            <a:r>
              <a:rPr lang="en-US" sz="1600">
                <a:ea typeface="+mn-lt"/>
                <a:cs typeface="+mn-lt"/>
              </a:rPr>
              <a:t>Higher repetition rates, and efficient acceleration.</a:t>
            </a:r>
            <a:endParaRPr lang="en-US" sz="1600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62786996-206D-36B3-C969-CE108B1F4D59}"/>
              </a:ext>
            </a:extLst>
          </p:cNvPr>
          <p:cNvGrpSpPr/>
          <p:nvPr/>
        </p:nvGrpSpPr>
        <p:grpSpPr>
          <a:xfrm>
            <a:off x="696201" y="681087"/>
            <a:ext cx="9498707" cy="65478"/>
            <a:chOff x="808054" y="778959"/>
            <a:chExt cx="9498707" cy="65478"/>
          </a:xfrm>
        </p:grpSpPr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A7F6198A-4378-370E-4D7A-921E66585846}"/>
                </a:ext>
              </a:extLst>
            </p:cNvPr>
            <p:cNvCxnSpPr/>
            <p:nvPr/>
          </p:nvCxnSpPr>
          <p:spPr>
            <a:xfrm flipV="1">
              <a:off x="808054" y="806420"/>
              <a:ext cx="9496487" cy="38017"/>
            </a:xfrm>
            <a:prstGeom prst="straightConnector1">
              <a:avLst/>
            </a:prstGeom>
            <a:ln w="28575">
              <a:solidFill>
                <a:schemeClr val="tx2">
                  <a:lumMod val="90000"/>
                  <a:lumOff val="10000"/>
                </a:schemeClr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A84E77B3-A6F8-DBF7-511A-5FAE7DBFE7A5}"/>
                </a:ext>
              </a:extLst>
            </p:cNvPr>
            <p:cNvSpPr/>
            <p:nvPr/>
          </p:nvSpPr>
          <p:spPr>
            <a:xfrm>
              <a:off x="8401628" y="778959"/>
              <a:ext cx="1905133" cy="50029"/>
            </a:xfrm>
            <a:prstGeom prst="rect">
              <a:avLst/>
            </a:prstGeom>
            <a:solidFill>
              <a:srgbClr val="ED7D31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algn="l" defTabSz="1004888" rtl="0" fontAlgn="base">
                <a:spcBef>
                  <a:spcPct val="0"/>
                </a:spcBef>
                <a:spcAft>
                  <a:spcPct val="0"/>
                </a:spcAft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501650" indent="-44450" algn="l" defTabSz="1004888" rtl="0" fontAlgn="base">
                <a:spcBef>
                  <a:spcPct val="0"/>
                </a:spcBef>
                <a:spcAft>
                  <a:spcPct val="0"/>
                </a:spcAft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004888" indent="-90488" algn="l" defTabSz="1004888" rtl="0" fontAlgn="base">
                <a:spcBef>
                  <a:spcPct val="0"/>
                </a:spcBef>
                <a:spcAft>
                  <a:spcPct val="0"/>
                </a:spcAft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508125" indent="-136525" algn="l" defTabSz="1004888" rtl="0" fontAlgn="base">
                <a:spcBef>
                  <a:spcPct val="0"/>
                </a:spcBef>
                <a:spcAft>
                  <a:spcPct val="0"/>
                </a:spcAft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009775" indent="-180975" algn="l" defTabSz="1004888" rtl="0" fontAlgn="base">
                <a:spcBef>
                  <a:spcPct val="0"/>
                </a:spcBef>
                <a:spcAft>
                  <a:spcPct val="0"/>
                </a:spcAft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sp>
        <p:nvSpPr>
          <p:cNvPr id="21" name="Slide Number Placeholder 20">
            <a:extLst>
              <a:ext uri="{FF2B5EF4-FFF2-40B4-BE49-F238E27FC236}">
                <a16:creationId xmlns:a16="http://schemas.microsoft.com/office/drawing/2014/main" id="{F424A827-64BB-7CB0-0578-F78068443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66AAAE4-1857-3530-641B-B985A89FA3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IJClab | 13/10/2026 | K SWAIN​</a:t>
            </a:r>
          </a:p>
        </p:txBody>
      </p:sp>
      <p:pic>
        <p:nvPicPr>
          <p:cNvPr id="26" name="Picture 25" descr="A logo of a person&#10;&#10;AI-generated content may be incorrect.">
            <a:extLst>
              <a:ext uri="{FF2B5EF4-FFF2-40B4-BE49-F238E27FC236}">
                <a16:creationId xmlns:a16="http://schemas.microsoft.com/office/drawing/2014/main" id="{CB88D026-A937-DD12-BC96-3F860EB32B3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3175" y="6245635"/>
            <a:ext cx="526901" cy="60795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BB569DF-1028-C53A-A62C-D0CB5A237A3F}"/>
              </a:ext>
            </a:extLst>
          </p:cNvPr>
          <p:cNvSpPr txBox="1"/>
          <p:nvPr/>
        </p:nvSpPr>
        <p:spPr>
          <a:xfrm>
            <a:off x="6096000" y="5018548"/>
            <a:ext cx="5252066" cy="73866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rtl="0"/>
            <a:r>
              <a:rPr lang="en-US" sz="1400" dirty="0">
                <a:latin typeface="Aptos"/>
                <a:ea typeface="Segoe UI"/>
                <a:cs typeface="Segoe UI"/>
              </a:rPr>
              <a:t>​</a:t>
            </a:r>
            <a:r>
              <a:rPr lang="en-US" sz="1400" b="1" baseline="0" dirty="0">
                <a:solidFill>
                  <a:schemeClr val="accent2">
                    <a:lumMod val="76000"/>
                  </a:schemeClr>
                </a:solidFill>
                <a:latin typeface="Aptos"/>
                <a:ea typeface="Arial"/>
                <a:cs typeface="Arial"/>
              </a:rPr>
              <a:t>PALLAS </a:t>
            </a:r>
            <a:r>
              <a:rPr lang="en-US" sz="1400" b="1" dirty="0">
                <a:solidFill>
                  <a:schemeClr val="accent2">
                    <a:lumMod val="76000"/>
                  </a:schemeClr>
                </a:solidFill>
                <a:latin typeface="Aptos"/>
                <a:ea typeface="Arial"/>
                <a:cs typeface="Arial"/>
              </a:rPr>
              <a:t>goal</a:t>
            </a:r>
            <a:r>
              <a:rPr lang="en-US" sz="1400" baseline="0" dirty="0">
                <a:latin typeface="Aptos"/>
                <a:ea typeface="Arial"/>
                <a:cs typeface="Arial"/>
              </a:rPr>
              <a:t>: </a:t>
            </a:r>
            <a:r>
              <a:rPr lang="en-US" sz="1400" b="1" baseline="0" dirty="0">
                <a:latin typeface="Aptos"/>
                <a:ea typeface="Arial"/>
                <a:cs typeface="Arial"/>
              </a:rPr>
              <a:t>Controlled injection</a:t>
            </a:r>
            <a:r>
              <a:rPr lang="en-US" sz="1400" baseline="0" dirty="0">
                <a:latin typeface="Aptos"/>
                <a:ea typeface="Arial"/>
                <a:cs typeface="Arial"/>
              </a:rPr>
              <a:t> mechanisms​, mitigating </a:t>
            </a:r>
            <a:r>
              <a:rPr lang="en-US" sz="1400" b="1" baseline="0" dirty="0" err="1">
                <a:latin typeface="Aptos"/>
                <a:ea typeface="Arial"/>
                <a:cs typeface="Arial"/>
              </a:rPr>
              <a:t>spatio</a:t>
            </a:r>
            <a:r>
              <a:rPr lang="en-US" sz="1400" b="1" baseline="0" dirty="0">
                <a:latin typeface="Aptos"/>
                <a:ea typeface="Arial"/>
                <a:cs typeface="Arial"/>
              </a:rPr>
              <a:t>-temporal couplings</a:t>
            </a:r>
            <a:r>
              <a:rPr lang="en-US" sz="1400" baseline="0" dirty="0">
                <a:latin typeface="Aptos"/>
                <a:ea typeface="Arial"/>
                <a:cs typeface="Arial"/>
              </a:rPr>
              <a:t>, and </a:t>
            </a:r>
            <a:r>
              <a:rPr lang="en-US" sz="1400" b="1" baseline="0" dirty="0">
                <a:latin typeface="Aptos"/>
                <a:ea typeface="Arial"/>
                <a:cs typeface="Arial"/>
              </a:rPr>
              <a:t>high-fidelity start-to-end simulations</a:t>
            </a:r>
            <a:r>
              <a:rPr lang="en-US" sz="1400" baseline="0" dirty="0">
                <a:latin typeface="Aptos"/>
                <a:ea typeface="Arial"/>
                <a:cs typeface="Arial"/>
              </a:rPr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2232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  <p:bldP spid="10" grpId="0"/>
      <p:bldP spid="15" grpId="0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73E782-5CB2-5E7B-37F9-FF8094409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845"/>
            <a:ext cx="10515600" cy="856610"/>
          </a:xfrm>
        </p:spPr>
        <p:txBody>
          <a:bodyPr>
            <a:normAutofit/>
          </a:bodyPr>
          <a:lstStyle/>
          <a:p>
            <a:r>
              <a:rPr lang="en-US" sz="3200" b="1">
                <a:solidFill>
                  <a:schemeClr val="tx2">
                    <a:lumMod val="90000"/>
                    <a:lumOff val="10000"/>
                  </a:schemeClr>
                </a:solidFill>
              </a:rPr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46D1D3-E76C-89A1-07A2-AC08C3E963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7300" y="1256873"/>
            <a:ext cx="5922629" cy="4351338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en-US" sz="2000"/>
              <a:t>Laser </a:t>
            </a:r>
            <a:r>
              <a:rPr lang="en-US" sz="2000" err="1"/>
              <a:t>wakefield</a:t>
            </a:r>
            <a:r>
              <a:rPr lang="en-US" sz="2000"/>
              <a:t> acceleration </a:t>
            </a:r>
          </a:p>
          <a:p>
            <a:pPr>
              <a:lnSpc>
                <a:spcPct val="150000"/>
              </a:lnSpc>
            </a:pPr>
            <a:r>
              <a:rPr lang="en-US" sz="2000"/>
              <a:t>PALLAS: Laser-plasma injector test facility (</a:t>
            </a:r>
            <a:r>
              <a:rPr lang="en-US" sz="1800" i="1"/>
              <a:t>J. Serhal, Today's talk</a:t>
            </a:r>
            <a:r>
              <a:rPr lang="en-US" sz="2000"/>
              <a:t>)</a:t>
            </a:r>
            <a:endParaRPr lang="en-US"/>
          </a:p>
          <a:p>
            <a:pPr>
              <a:lnSpc>
                <a:spcPct val="150000"/>
              </a:lnSpc>
            </a:pPr>
            <a:r>
              <a:rPr lang="en-US" sz="2000"/>
              <a:t>Particle-in-cell simulation </a:t>
            </a:r>
          </a:p>
          <a:p>
            <a:pPr>
              <a:lnSpc>
                <a:spcPct val="150000"/>
              </a:lnSpc>
            </a:pPr>
            <a:r>
              <a:rPr lang="en-US" sz="2000"/>
              <a:t>Random scan and Envelope model</a:t>
            </a:r>
            <a:endParaRPr lang="en-US"/>
          </a:p>
          <a:p>
            <a:pPr>
              <a:lnSpc>
                <a:spcPct val="150000"/>
              </a:lnSpc>
            </a:pPr>
            <a:r>
              <a:rPr lang="en-US" sz="2000"/>
              <a:t>Realistic simulation workflow</a:t>
            </a:r>
          </a:p>
          <a:p>
            <a:pPr>
              <a:lnSpc>
                <a:spcPct val="150000"/>
              </a:lnSpc>
            </a:pPr>
            <a:r>
              <a:rPr lang="en-US" sz="2000"/>
              <a:t>Effect of optical aberrations on the electron beam</a:t>
            </a:r>
          </a:p>
          <a:p>
            <a:pPr>
              <a:lnSpc>
                <a:spcPct val="150000"/>
              </a:lnSpc>
            </a:pPr>
            <a:r>
              <a:rPr lang="en-US" sz="2000"/>
              <a:t>Summary</a:t>
            </a:r>
          </a:p>
        </p:txBody>
      </p:sp>
      <p:pic>
        <p:nvPicPr>
          <p:cNvPr id="7" name="Picture 6" descr="A logo with text and dots&#10;&#10;AI-generated content may be incorrect.">
            <a:extLst>
              <a:ext uri="{FF2B5EF4-FFF2-40B4-BE49-F238E27FC236}">
                <a16:creationId xmlns:a16="http://schemas.microsoft.com/office/drawing/2014/main" id="{2E401AD0-043C-BBB8-FDF1-32EA0B9090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55739" y="-4279"/>
            <a:ext cx="838003" cy="741040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A99C67DA-60B2-BDB2-D62A-50FDA708678C}"/>
              </a:ext>
            </a:extLst>
          </p:cNvPr>
          <p:cNvGrpSpPr/>
          <p:nvPr/>
        </p:nvGrpSpPr>
        <p:grpSpPr>
          <a:xfrm>
            <a:off x="836017" y="681088"/>
            <a:ext cx="9498707" cy="65478"/>
            <a:chOff x="808054" y="778959"/>
            <a:chExt cx="9498707" cy="65478"/>
          </a:xfrm>
        </p:grpSpPr>
        <p:cxnSp>
          <p:nvCxnSpPr>
            <p:cNvPr id="4" name="Straight Arrow Connector 3">
              <a:extLst>
                <a:ext uri="{FF2B5EF4-FFF2-40B4-BE49-F238E27FC236}">
                  <a16:creationId xmlns:a16="http://schemas.microsoft.com/office/drawing/2014/main" id="{155481E0-FE86-7480-A1AF-4491D241B7F6}"/>
                </a:ext>
              </a:extLst>
            </p:cNvPr>
            <p:cNvCxnSpPr/>
            <p:nvPr/>
          </p:nvCxnSpPr>
          <p:spPr>
            <a:xfrm flipV="1">
              <a:off x="808054" y="806420"/>
              <a:ext cx="9496487" cy="38017"/>
            </a:xfrm>
            <a:prstGeom prst="straightConnector1">
              <a:avLst/>
            </a:prstGeom>
            <a:ln w="28575">
              <a:solidFill>
                <a:schemeClr val="tx2">
                  <a:lumMod val="90000"/>
                  <a:lumOff val="10000"/>
                </a:schemeClr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1F5E73F9-9A61-BCF2-2D99-70B9E8BAD6D0}"/>
                </a:ext>
              </a:extLst>
            </p:cNvPr>
            <p:cNvSpPr/>
            <p:nvPr/>
          </p:nvSpPr>
          <p:spPr>
            <a:xfrm>
              <a:off x="8401628" y="778959"/>
              <a:ext cx="1905133" cy="50029"/>
            </a:xfrm>
            <a:prstGeom prst="rect">
              <a:avLst/>
            </a:prstGeom>
            <a:solidFill>
              <a:srgbClr val="ED7D31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algn="l" defTabSz="1004888" rtl="0" fontAlgn="base">
                <a:spcBef>
                  <a:spcPct val="0"/>
                </a:spcBef>
                <a:spcAft>
                  <a:spcPct val="0"/>
                </a:spcAft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501650" indent="-44450" algn="l" defTabSz="1004888" rtl="0" fontAlgn="base">
                <a:spcBef>
                  <a:spcPct val="0"/>
                </a:spcBef>
                <a:spcAft>
                  <a:spcPct val="0"/>
                </a:spcAft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004888" indent="-90488" algn="l" defTabSz="1004888" rtl="0" fontAlgn="base">
                <a:spcBef>
                  <a:spcPct val="0"/>
                </a:spcBef>
                <a:spcAft>
                  <a:spcPct val="0"/>
                </a:spcAft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508125" indent="-136525" algn="l" defTabSz="1004888" rtl="0" fontAlgn="base">
                <a:spcBef>
                  <a:spcPct val="0"/>
                </a:spcBef>
                <a:spcAft>
                  <a:spcPct val="0"/>
                </a:spcAft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009775" indent="-180975" algn="l" defTabSz="1004888" rtl="0" fontAlgn="base">
                <a:spcBef>
                  <a:spcPct val="0"/>
                </a:spcBef>
                <a:spcAft>
                  <a:spcPct val="0"/>
                </a:spcAft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34037AD-9049-81A6-132D-B96E7D2FDD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3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A4FAC9D8-8C96-E283-249E-A757445881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IJClab | 13/10/2026 | K SWAIN​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E5C10DB-9F30-DB83-5070-5BE1D85029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175" y="6245635"/>
            <a:ext cx="526901" cy="607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27669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53DDBC3A-24CD-3BC1-05ED-4C1BFF00E000}"/>
              </a:ext>
            </a:extLst>
          </p:cNvPr>
          <p:cNvSpPr>
            <a:spLocks noGrp="1"/>
          </p:cNvSpPr>
          <p:nvPr/>
        </p:nvSpPr>
        <p:spPr>
          <a:xfrm>
            <a:off x="1403126" y="1448509"/>
            <a:ext cx="4413970" cy="165539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defPPr>
              <a:defRPr lang="en-US"/>
            </a:defPPr>
            <a:lvl1pPr marL="228600" indent="-22860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400" b="1">
                <a:solidFill>
                  <a:schemeClr val="accent2"/>
                </a:solidFill>
              </a:rPr>
              <a:t>Continuous 10Hz operation</a:t>
            </a:r>
            <a:r>
              <a:rPr lang="en-US" sz="1400"/>
              <a:t> PALLAS is aiming to generate an electron beam of </a:t>
            </a:r>
            <a:endParaRPr lang="en-US" sz="1400">
              <a:ea typeface="Calibri"/>
              <a:cs typeface="Calibri"/>
            </a:endParaRPr>
          </a:p>
          <a:p>
            <a:pPr marL="742950" lvl="1" indent="-285750"/>
            <a:r>
              <a:rPr lang="en-US" sz="1400"/>
              <a:t>Energy:</a:t>
            </a:r>
            <a:r>
              <a:rPr lang="en-US" sz="1400" b="1"/>
              <a:t>150-250 MeV</a:t>
            </a:r>
            <a:r>
              <a:rPr lang="en-US" sz="1400"/>
              <a:t>,</a:t>
            </a:r>
          </a:p>
          <a:p>
            <a:pPr marL="742950" lvl="1" indent="-285750"/>
            <a:r>
              <a:rPr lang="en-US" sz="1400"/>
              <a:t>Energy spread</a:t>
            </a:r>
            <a:r>
              <a:rPr lang="en-US" sz="1400" b="1"/>
              <a:t> &lt;5%</a:t>
            </a:r>
            <a:r>
              <a:rPr lang="en-US" sz="1400"/>
              <a:t>, </a:t>
            </a:r>
          </a:p>
          <a:p>
            <a:pPr marL="742950" lvl="1" indent="-285750"/>
            <a:r>
              <a:rPr lang="en-US" sz="1400"/>
              <a:t>Charge &gt; </a:t>
            </a:r>
            <a:r>
              <a:rPr lang="en-US" sz="1400" b="1"/>
              <a:t>30pC</a:t>
            </a:r>
            <a:r>
              <a:rPr lang="en-US" sz="1400"/>
              <a:t>, </a:t>
            </a:r>
            <a:endParaRPr lang="en-US" sz="1400">
              <a:ea typeface="Calibri" panose="020F0502020204030204"/>
              <a:cs typeface="Calibri" panose="020F0502020204030204"/>
            </a:endParaRPr>
          </a:p>
          <a:p>
            <a:pPr marL="742950" lvl="1" indent="-285750"/>
            <a:r>
              <a:rPr lang="en-US" sz="1400"/>
              <a:t>Emittance  &lt; 2mm</a:t>
            </a:r>
            <a:r>
              <a:rPr lang="en-US" sz="1400">
                <a:ea typeface="+mn-lt"/>
                <a:cs typeface="+mn-lt"/>
              </a:rPr>
              <a:t>.mrad</a:t>
            </a:r>
            <a:endParaRPr lang="en-US" sz="1400">
              <a:ea typeface="Calibri"/>
              <a:cs typeface="Calibri"/>
            </a:endParaRPr>
          </a:p>
        </p:txBody>
      </p:sp>
      <p:sp>
        <p:nvSpPr>
          <p:cNvPr id="5" name="TextBox 3">
            <a:extLst>
              <a:ext uri="{FF2B5EF4-FFF2-40B4-BE49-F238E27FC236}">
                <a16:creationId xmlns:a16="http://schemas.microsoft.com/office/drawing/2014/main" id="{C1A5670A-32D5-A730-76F0-DDF5FBB09735}"/>
              </a:ext>
            </a:extLst>
          </p:cNvPr>
          <p:cNvSpPr txBox="1"/>
          <p:nvPr/>
        </p:nvSpPr>
        <p:spPr>
          <a:xfrm>
            <a:off x="6016007" y="1451138"/>
            <a:ext cx="4547893" cy="1808187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4445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90488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136525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180975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lnSpc>
                <a:spcPct val="90000"/>
              </a:lnSpc>
              <a:spcBef>
                <a:spcPts val="500"/>
              </a:spcBef>
            </a:pPr>
            <a:r>
              <a:rPr lang="en-US" sz="1400"/>
              <a:t>The PALLAS test facility</a:t>
            </a:r>
            <a:r>
              <a:rPr lang="en-US" sz="1200"/>
              <a:t> </a:t>
            </a:r>
            <a:r>
              <a:rPr lang="en-US" sz="1200" i="1">
                <a:solidFill>
                  <a:srgbClr val="131516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</a:rPr>
              <a:t>[(</a:t>
            </a:r>
            <a:r>
              <a:rPr lang="en-US" sz="1200" i="1">
                <a:solidFill>
                  <a:srgbClr val="456487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hlinkClick r:id="rId2"/>
              </a:rPr>
              <a:t>IJClab 2019</a:t>
            </a:r>
            <a:r>
              <a:rPr lang="en-US" sz="1200" i="1">
                <a:solidFill>
                  <a:srgbClr val="131516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</a:rPr>
              <a:t>)]</a:t>
            </a:r>
            <a:r>
              <a:rPr lang="en-US" sz="1400" i="1">
                <a:solidFill>
                  <a:srgbClr val="131516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</a:rPr>
              <a:t> </a:t>
            </a:r>
            <a:r>
              <a:rPr lang="en-US" sz="1400"/>
              <a:t>includes:</a:t>
            </a:r>
          </a:p>
          <a:p>
            <a:pPr marL="1200150" lvl="2" indent="-285750">
              <a:lnSpc>
                <a:spcPct val="90000"/>
              </a:lnSpc>
              <a:spcBef>
                <a:spcPts val="500"/>
              </a:spcBef>
              <a:buFont typeface="Arial"/>
              <a:buChar char="•"/>
            </a:pPr>
            <a:r>
              <a:rPr lang="en-US" sz="1400"/>
              <a:t>Plasma target development </a:t>
            </a:r>
            <a:r>
              <a:rPr lang="en-US" sz="1200" i="1">
                <a:solidFill>
                  <a:srgbClr val="131516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</a:rPr>
              <a:t>[(</a:t>
            </a:r>
            <a:r>
              <a:rPr lang="en-US" sz="1200" i="1">
                <a:solidFill>
                  <a:srgbClr val="456487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Drobniak, Baynard, Cassou, et al. 2023</a:t>
            </a:r>
            <a:r>
              <a:rPr lang="en-US" sz="1200" i="1">
                <a:solidFill>
                  <a:srgbClr val="131516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</a:rPr>
              <a:t>),(</a:t>
            </a:r>
            <a:r>
              <a:rPr lang="en-US" sz="1200" i="1">
                <a:solidFill>
                  <a:srgbClr val="456487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hlinkClick r:id="rId2"/>
              </a:rPr>
              <a:t>Drobniak 2023</a:t>
            </a:r>
            <a:r>
              <a:rPr lang="en-US" sz="1200" i="1">
                <a:solidFill>
                  <a:srgbClr val="131516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</a:rPr>
              <a:t>)]</a:t>
            </a:r>
          </a:p>
          <a:p>
            <a:pPr marL="1200150" lvl="2" indent="-285750">
              <a:lnSpc>
                <a:spcPct val="90000"/>
              </a:lnSpc>
              <a:spcBef>
                <a:spcPts val="500"/>
              </a:spcBef>
              <a:buFont typeface="Arial"/>
              <a:buChar char="•"/>
            </a:pPr>
            <a:r>
              <a:rPr lang="en-US" sz="1400"/>
              <a:t>Electron beam characterization and transport </a:t>
            </a:r>
            <a:r>
              <a:rPr lang="en-US" sz="1200" i="1">
                <a:solidFill>
                  <a:srgbClr val="131516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</a:rPr>
              <a:t>(</a:t>
            </a:r>
            <a:r>
              <a:rPr lang="en-US" sz="1200" i="1">
                <a:solidFill>
                  <a:srgbClr val="456487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hlinkClick r:id="rId2"/>
              </a:rPr>
              <a:t>Guyot 2025</a:t>
            </a:r>
            <a:r>
              <a:rPr lang="en-US" sz="1200" i="1">
                <a:solidFill>
                  <a:srgbClr val="131516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</a:rPr>
              <a:t>)</a:t>
            </a:r>
            <a:endParaRPr lang="en-US" sz="1200"/>
          </a:p>
          <a:p>
            <a:pPr marL="1200150" lvl="2" indent="-285750">
              <a:lnSpc>
                <a:spcPct val="90000"/>
              </a:lnSpc>
              <a:spcBef>
                <a:spcPts val="500"/>
              </a:spcBef>
              <a:buFont typeface="Arial"/>
              <a:buChar char="•"/>
            </a:pPr>
            <a:r>
              <a:rPr lang="en-US" sz="1400"/>
              <a:t>Advanced method for laser control and optimization of laser-plasma accelerator (</a:t>
            </a:r>
            <a:r>
              <a:rPr lang="en-US" sz="1400" i="1" u="sng">
                <a:hlinkClick r:id="rId3"/>
              </a:rPr>
              <a:t>Gkane, 2026</a:t>
            </a:r>
            <a:r>
              <a:rPr lang="en-US" sz="1400"/>
              <a:t>).  </a:t>
            </a:r>
            <a:endParaRPr lang="en-US"/>
          </a:p>
        </p:txBody>
      </p:sp>
      <p:pic>
        <p:nvPicPr>
          <p:cNvPr id="6" name="Picture 5" descr="A diagram of a laser&#10;&#10;AI-generated content may be incorrect.">
            <a:extLst>
              <a:ext uri="{FF2B5EF4-FFF2-40B4-BE49-F238E27FC236}">
                <a16:creationId xmlns:a16="http://schemas.microsoft.com/office/drawing/2014/main" id="{2E9D8C73-BFCE-2DF8-77DF-11411C4E9F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9468" y="3328590"/>
            <a:ext cx="9388474" cy="2569834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5F26F4B6-2EB0-A33F-2370-EDF6251E5F0F}"/>
              </a:ext>
            </a:extLst>
          </p:cNvPr>
          <p:cNvSpPr txBox="1">
            <a:spLocks/>
          </p:cNvSpPr>
          <p:nvPr/>
        </p:nvSpPr>
        <p:spPr>
          <a:xfrm>
            <a:off x="838200" y="-1864"/>
            <a:ext cx="10515600" cy="81420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28600" indent="-228600">
              <a:spcBef>
                <a:spcPts val="1000"/>
              </a:spcBef>
            </a:pPr>
            <a:r>
              <a:rPr lang="en-US" sz="3200" b="1">
                <a:solidFill>
                  <a:schemeClr val="tx2">
                    <a:lumMod val="90000"/>
                    <a:lumOff val="10000"/>
                  </a:schemeClr>
                </a:solidFill>
                <a:latin typeface="Aptos"/>
              </a:rPr>
              <a:t>PALLAS: Laser-plasma injector test facility</a:t>
            </a:r>
          </a:p>
        </p:txBody>
      </p:sp>
      <p:pic>
        <p:nvPicPr>
          <p:cNvPr id="3" name="Picture 2" descr="A logo with text and dots&#10;&#10;AI-generated content may be incorrect.">
            <a:extLst>
              <a:ext uri="{FF2B5EF4-FFF2-40B4-BE49-F238E27FC236}">
                <a16:creationId xmlns:a16="http://schemas.microsoft.com/office/drawing/2014/main" id="{A99E15E2-05DD-E10A-C7E7-2CFD306D0A2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90209" y="4684"/>
            <a:ext cx="703533" cy="678288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B8166A5B-F690-344C-C07E-AD1823D7E6BF}"/>
              </a:ext>
            </a:extLst>
          </p:cNvPr>
          <p:cNvGrpSpPr/>
          <p:nvPr/>
        </p:nvGrpSpPr>
        <p:grpSpPr>
          <a:xfrm>
            <a:off x="836017" y="681088"/>
            <a:ext cx="9498707" cy="65478"/>
            <a:chOff x="808054" y="778959"/>
            <a:chExt cx="9498707" cy="65478"/>
          </a:xfrm>
        </p:grpSpPr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B9421DE7-D05C-40E3-3983-CB2E4B0D4010}"/>
                </a:ext>
              </a:extLst>
            </p:cNvPr>
            <p:cNvCxnSpPr/>
            <p:nvPr/>
          </p:nvCxnSpPr>
          <p:spPr>
            <a:xfrm flipV="1">
              <a:off x="808054" y="806420"/>
              <a:ext cx="9496487" cy="38017"/>
            </a:xfrm>
            <a:prstGeom prst="straightConnector1">
              <a:avLst/>
            </a:prstGeom>
            <a:ln w="28575">
              <a:solidFill>
                <a:schemeClr val="tx2">
                  <a:lumMod val="90000"/>
                  <a:lumOff val="10000"/>
                </a:schemeClr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6E780903-D291-D089-C921-19587E756186}"/>
                </a:ext>
              </a:extLst>
            </p:cNvPr>
            <p:cNvSpPr/>
            <p:nvPr/>
          </p:nvSpPr>
          <p:spPr>
            <a:xfrm>
              <a:off x="8401628" y="778959"/>
              <a:ext cx="1905133" cy="50029"/>
            </a:xfrm>
            <a:prstGeom prst="rect">
              <a:avLst/>
            </a:prstGeom>
            <a:solidFill>
              <a:srgbClr val="ED7D31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algn="l" defTabSz="1004888" rtl="0" fontAlgn="base">
                <a:spcBef>
                  <a:spcPct val="0"/>
                </a:spcBef>
                <a:spcAft>
                  <a:spcPct val="0"/>
                </a:spcAft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501650" indent="-44450" algn="l" defTabSz="1004888" rtl="0" fontAlgn="base">
                <a:spcBef>
                  <a:spcPct val="0"/>
                </a:spcBef>
                <a:spcAft>
                  <a:spcPct val="0"/>
                </a:spcAft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004888" indent="-90488" algn="l" defTabSz="1004888" rtl="0" fontAlgn="base">
                <a:spcBef>
                  <a:spcPct val="0"/>
                </a:spcBef>
                <a:spcAft>
                  <a:spcPct val="0"/>
                </a:spcAft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508125" indent="-136525" algn="l" defTabSz="1004888" rtl="0" fontAlgn="base">
                <a:spcBef>
                  <a:spcPct val="0"/>
                </a:spcBef>
                <a:spcAft>
                  <a:spcPct val="0"/>
                </a:spcAft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009775" indent="-180975" algn="l" defTabSz="1004888" rtl="0" fontAlgn="base">
                <a:spcBef>
                  <a:spcPct val="0"/>
                </a:spcBef>
                <a:spcAft>
                  <a:spcPct val="0"/>
                </a:spcAft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315AB5BC-8DF9-8765-88C9-4B7311D7E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4</a:t>
            </a:fld>
            <a:endParaRPr lang="en-U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1CC6395-7C37-E3AD-D20B-7A922414DB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IJClab | 13/10/2026 | K SWAIN​</a:t>
            </a:r>
          </a:p>
        </p:txBody>
      </p:sp>
      <p:pic>
        <p:nvPicPr>
          <p:cNvPr id="17" name="Picture 16" descr="A logo of a person&#10;&#10;AI-generated content may be incorrect.">
            <a:extLst>
              <a:ext uri="{FF2B5EF4-FFF2-40B4-BE49-F238E27FC236}">
                <a16:creationId xmlns:a16="http://schemas.microsoft.com/office/drawing/2014/main" id="{B1956DCD-BA96-A20D-4C23-C5E79EBDE8B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3175" y="6245635"/>
            <a:ext cx="526901" cy="607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9910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45DD5B4C-CE38-BA07-C572-0CABAC4F5577}"/>
              </a:ext>
            </a:extLst>
          </p:cNvPr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060" y="1102368"/>
            <a:ext cx="5976379" cy="1802540"/>
          </a:xfrm>
          <a:prstGeom prst="rect">
            <a:avLst/>
          </a:prstGeom>
        </p:spPr>
      </p:pic>
      <p:pic>
        <p:nvPicPr>
          <p:cNvPr id="5" name="Picture 4" descr="A close up of a machine&#10;&#10;AI-generated content may be incorrect.">
            <a:extLst>
              <a:ext uri="{FF2B5EF4-FFF2-40B4-BE49-F238E27FC236}">
                <a16:creationId xmlns:a16="http://schemas.microsoft.com/office/drawing/2014/main" id="{41184316-371A-8F89-D595-2E28B16254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253" y="2980510"/>
            <a:ext cx="5975065" cy="2283882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8EF202AF-AC93-C6B9-16F0-20652A184947}"/>
              </a:ext>
            </a:extLst>
          </p:cNvPr>
          <p:cNvGrpSpPr/>
          <p:nvPr/>
        </p:nvGrpSpPr>
        <p:grpSpPr>
          <a:xfrm>
            <a:off x="841151" y="4056841"/>
            <a:ext cx="3511504" cy="1860581"/>
            <a:chOff x="3784689" y="2540454"/>
            <a:chExt cx="3869305" cy="1896942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61373321-2094-3684-E042-82F8DCC5C72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784689" y="2540454"/>
              <a:ext cx="3869305" cy="1863270"/>
            </a:xfrm>
            <a:prstGeom prst="rect">
              <a:avLst/>
            </a:prstGeom>
          </p:spPr>
        </p:pic>
        <p:sp>
          <p:nvSpPr>
            <p:cNvPr id="21" name="TextBox 27">
              <a:extLst>
                <a:ext uri="{FF2B5EF4-FFF2-40B4-BE49-F238E27FC236}">
                  <a16:creationId xmlns:a16="http://schemas.microsoft.com/office/drawing/2014/main" id="{B9FF1AA5-87D2-247E-B88C-33E32E7A7B9F}"/>
                </a:ext>
              </a:extLst>
            </p:cNvPr>
            <p:cNvSpPr txBox="1"/>
            <p:nvPr/>
          </p:nvSpPr>
          <p:spPr>
            <a:xfrm>
              <a:off x="6509202" y="4175786"/>
              <a:ext cx="1142999" cy="261610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-44450" algn="l" defTabSz="9144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-90488" algn="l" defTabSz="9144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-136525" algn="l" defTabSz="9144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-180975" algn="l" defTabSz="9144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100"/>
                <a:t>J. Serhal, </a:t>
              </a:r>
              <a:r>
                <a:rPr lang="en-US" sz="1100" err="1"/>
                <a:t>phd</a:t>
              </a:r>
              <a:r>
                <a:rPr lang="en-US" sz="1100"/>
                <a:t>.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648B112B-AACC-D448-0107-4A5823D98971}"/>
              </a:ext>
            </a:extLst>
          </p:cNvPr>
          <p:cNvGrpSpPr/>
          <p:nvPr/>
        </p:nvGrpSpPr>
        <p:grpSpPr>
          <a:xfrm>
            <a:off x="6770426" y="998119"/>
            <a:ext cx="5296565" cy="4271366"/>
            <a:chOff x="306077" y="1523991"/>
            <a:chExt cx="3124594" cy="2571732"/>
          </a:xfrm>
        </p:grpSpPr>
        <p:pic>
          <p:nvPicPr>
            <p:cNvPr id="15" name="Picture 14" descr="A room with several white tables and computers&#10;&#10;AI-generated content may be incorrect.">
              <a:extLst>
                <a:ext uri="{FF2B5EF4-FFF2-40B4-BE49-F238E27FC236}">
                  <a16:creationId xmlns:a16="http://schemas.microsoft.com/office/drawing/2014/main" id="{8760A814-128E-ED5A-89B7-2983894F927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07831" y="1781064"/>
              <a:ext cx="3122840" cy="1040947"/>
            </a:xfrm>
            <a:prstGeom prst="rect">
              <a:avLst/>
            </a:prstGeom>
          </p:spPr>
        </p:pic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79CC1860-0A8A-1B85-5F4C-64A1968C06D7}"/>
                </a:ext>
              </a:extLst>
            </p:cNvPr>
            <p:cNvGrpSpPr/>
            <p:nvPr/>
          </p:nvGrpSpPr>
          <p:grpSpPr>
            <a:xfrm>
              <a:off x="306077" y="1523991"/>
              <a:ext cx="2851769" cy="2571732"/>
              <a:chOff x="306077" y="1523991"/>
              <a:chExt cx="2851769" cy="2571732"/>
            </a:xfrm>
          </p:grpSpPr>
          <p:sp>
            <p:nvSpPr>
              <p:cNvPr id="18" name="TextBox 21">
                <a:extLst>
                  <a:ext uri="{FF2B5EF4-FFF2-40B4-BE49-F238E27FC236}">
                    <a16:creationId xmlns:a16="http://schemas.microsoft.com/office/drawing/2014/main" id="{0A215A82-B20E-5061-B8A7-FB97760A8A3A}"/>
                  </a:ext>
                </a:extLst>
              </p:cNvPr>
              <p:cNvSpPr txBox="1"/>
              <p:nvPr/>
            </p:nvSpPr>
            <p:spPr>
              <a:xfrm>
                <a:off x="306077" y="1523991"/>
                <a:ext cx="1849229" cy="186223"/>
              </a:xfrm>
              <a:prstGeom prst="rect">
                <a:avLst/>
              </a:prstGeom>
              <a:noFill/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spAutoFit/>
              </a:bodyPr>
              <a:lstStyle>
                <a:defPPr>
                  <a:defRPr lang="fr-FR"/>
                </a:defPPr>
                <a:lvl1pPr algn="l" defTabSz="1004888" rtl="0" fontAlgn="base">
                  <a:spcBef>
                    <a:spcPct val="0"/>
                  </a:spcBef>
                  <a:spcAft>
                    <a:spcPct val="0"/>
                  </a:spcAft>
                  <a:defRPr sz="2000"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1pPr>
                <a:lvl2pPr marL="501650" indent="-44450" algn="l" defTabSz="1004888" rtl="0" fontAlgn="base">
                  <a:spcBef>
                    <a:spcPct val="0"/>
                  </a:spcBef>
                  <a:spcAft>
                    <a:spcPct val="0"/>
                  </a:spcAft>
                  <a:defRPr sz="2000"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2pPr>
                <a:lvl3pPr marL="1004888" indent="-90488" algn="l" defTabSz="1004888" rtl="0" fontAlgn="base">
                  <a:spcBef>
                    <a:spcPct val="0"/>
                  </a:spcBef>
                  <a:spcAft>
                    <a:spcPct val="0"/>
                  </a:spcAft>
                  <a:defRPr sz="2000"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3pPr>
                <a:lvl4pPr marL="1508125" indent="-136525" algn="l" defTabSz="1004888" rtl="0" fontAlgn="base">
                  <a:spcBef>
                    <a:spcPct val="0"/>
                  </a:spcBef>
                  <a:spcAft>
                    <a:spcPct val="0"/>
                  </a:spcAft>
                  <a:defRPr sz="2000"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4pPr>
                <a:lvl5pPr marL="2009775" indent="-180975" algn="l" defTabSz="1004888" rtl="0" fontAlgn="base">
                  <a:spcBef>
                    <a:spcPct val="0"/>
                  </a:spcBef>
                  <a:spcAft>
                    <a:spcPct val="0"/>
                  </a:spcAft>
                  <a:defRPr sz="2000"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5pPr>
                <a:lvl6pPr marL="2286000" algn="l" defTabSz="914400" rtl="0" eaLnBrk="1" latinLnBrk="0" hangingPunct="1">
                  <a:defRPr sz="2000"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6pPr>
                <a:lvl7pPr marL="2743200" algn="l" defTabSz="914400" rtl="0" eaLnBrk="1" latinLnBrk="0" hangingPunct="1">
                  <a:defRPr sz="2000"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7pPr>
                <a:lvl8pPr marL="3200400" algn="l" defTabSz="914400" rtl="0" eaLnBrk="1" latinLnBrk="0" hangingPunct="1">
                  <a:defRPr sz="2000"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8pPr>
                <a:lvl9pPr marL="3657600" algn="l" defTabSz="914400" rtl="0" eaLnBrk="1" latinLnBrk="0" hangingPunct="1">
                  <a:defRPr sz="2000"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9pPr>
              </a:lstStyle>
              <a:p>
                <a:r>
                  <a:rPr lang="en-US" sz="1400" b="1" err="1">
                    <a:latin typeface="Arial"/>
                    <a:cs typeface="Arial"/>
                  </a:rPr>
                  <a:t>Laserix</a:t>
                </a:r>
                <a:r>
                  <a:rPr lang="en-US" sz="1400" b="1">
                    <a:latin typeface="Arial"/>
                    <a:cs typeface="Arial"/>
                  </a:rPr>
                  <a:t> laser driver</a:t>
                </a:r>
                <a:endParaRPr lang="en-US" sz="1400" b="1"/>
              </a:p>
            </p:txBody>
          </p:sp>
          <p:pic>
            <p:nvPicPr>
              <p:cNvPr id="19" name="Picture 18" descr="A table with numbers and symbols&#10;&#10;AI-generated content may be incorrect.">
                <a:extLst>
                  <a:ext uri="{FF2B5EF4-FFF2-40B4-BE49-F238E27FC236}">
                    <a16:creationId xmlns:a16="http://schemas.microsoft.com/office/drawing/2014/main" id="{AF12DC99-B142-756E-199E-64D6760AE91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50307" y="2843720"/>
                <a:ext cx="2707539" cy="1252003"/>
              </a:xfrm>
              <a:prstGeom prst="rect">
                <a:avLst/>
              </a:prstGeom>
            </p:spPr>
          </p:pic>
        </p:grpSp>
      </p:grpSp>
      <p:sp>
        <p:nvSpPr>
          <p:cNvPr id="3" name="Title 1">
            <a:extLst>
              <a:ext uri="{FF2B5EF4-FFF2-40B4-BE49-F238E27FC236}">
                <a16:creationId xmlns:a16="http://schemas.microsoft.com/office/drawing/2014/main" id="{BD65A805-EA45-210D-DD24-2ED6577007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523"/>
            <a:ext cx="10515600" cy="758282"/>
          </a:xfrm>
        </p:spPr>
        <p:txBody>
          <a:bodyPr>
            <a:normAutofit/>
          </a:bodyPr>
          <a:lstStyle/>
          <a:p>
            <a:pPr marL="228600" indent="-228600">
              <a:spcBef>
                <a:spcPts val="1000"/>
              </a:spcBef>
            </a:pPr>
            <a:r>
              <a:rPr lang="en-US" sz="3200" b="1">
                <a:solidFill>
                  <a:schemeClr val="tx2">
                    <a:lumMod val="90000"/>
                    <a:lumOff val="10000"/>
                  </a:schemeClr>
                </a:solidFill>
                <a:latin typeface="Aptos"/>
              </a:rPr>
              <a:t>PALLAS: Laser-plasma injector test facility</a:t>
            </a:r>
          </a:p>
        </p:txBody>
      </p:sp>
      <p:pic>
        <p:nvPicPr>
          <p:cNvPr id="7" name="Picture 6" descr="A logo with text and dots&#10;&#10;AI-generated content may be incorrect.">
            <a:extLst>
              <a:ext uri="{FF2B5EF4-FFF2-40B4-BE49-F238E27FC236}">
                <a16:creationId xmlns:a16="http://schemas.microsoft.com/office/drawing/2014/main" id="{D3EC815E-7F0E-646D-35AB-3D358BE34D9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490209" y="4684"/>
            <a:ext cx="703533" cy="678288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2EAB7D41-1DD7-5F18-552A-59630FB3D7F0}"/>
              </a:ext>
            </a:extLst>
          </p:cNvPr>
          <p:cNvGrpSpPr/>
          <p:nvPr/>
        </p:nvGrpSpPr>
        <p:grpSpPr>
          <a:xfrm>
            <a:off x="836017" y="646134"/>
            <a:ext cx="9498707" cy="65478"/>
            <a:chOff x="808054" y="778959"/>
            <a:chExt cx="9498707" cy="65478"/>
          </a:xfrm>
        </p:grpSpPr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583F4F0A-DAEB-B73D-66BB-8ADDC60BC4D2}"/>
                </a:ext>
              </a:extLst>
            </p:cNvPr>
            <p:cNvCxnSpPr/>
            <p:nvPr/>
          </p:nvCxnSpPr>
          <p:spPr>
            <a:xfrm flipV="1">
              <a:off x="808054" y="806420"/>
              <a:ext cx="9496487" cy="38017"/>
            </a:xfrm>
            <a:prstGeom prst="straightConnector1">
              <a:avLst/>
            </a:prstGeom>
            <a:ln w="28575">
              <a:solidFill>
                <a:schemeClr val="tx2">
                  <a:lumMod val="90000"/>
                  <a:lumOff val="10000"/>
                </a:schemeClr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708CBE03-7813-575C-B907-BA923495519A}"/>
                </a:ext>
              </a:extLst>
            </p:cNvPr>
            <p:cNvSpPr/>
            <p:nvPr/>
          </p:nvSpPr>
          <p:spPr>
            <a:xfrm>
              <a:off x="8401628" y="778959"/>
              <a:ext cx="1905133" cy="50029"/>
            </a:xfrm>
            <a:prstGeom prst="rect">
              <a:avLst/>
            </a:prstGeom>
            <a:solidFill>
              <a:srgbClr val="ED7D31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algn="l" defTabSz="1004888" rtl="0" fontAlgn="base">
                <a:spcBef>
                  <a:spcPct val="0"/>
                </a:spcBef>
                <a:spcAft>
                  <a:spcPct val="0"/>
                </a:spcAft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501650" indent="-44450" algn="l" defTabSz="1004888" rtl="0" fontAlgn="base">
                <a:spcBef>
                  <a:spcPct val="0"/>
                </a:spcBef>
                <a:spcAft>
                  <a:spcPct val="0"/>
                </a:spcAft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004888" indent="-90488" algn="l" defTabSz="1004888" rtl="0" fontAlgn="base">
                <a:spcBef>
                  <a:spcPct val="0"/>
                </a:spcBef>
                <a:spcAft>
                  <a:spcPct val="0"/>
                </a:spcAft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508125" indent="-136525" algn="l" defTabSz="1004888" rtl="0" fontAlgn="base">
                <a:spcBef>
                  <a:spcPct val="0"/>
                </a:spcBef>
                <a:spcAft>
                  <a:spcPct val="0"/>
                </a:spcAft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009775" indent="-180975" algn="l" defTabSz="1004888" rtl="0" fontAlgn="base">
                <a:spcBef>
                  <a:spcPct val="0"/>
                </a:spcBef>
                <a:spcAft>
                  <a:spcPct val="0"/>
                </a:spcAft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E41D3F39-2585-4AAC-4F54-FA34872CED6C}"/>
              </a:ext>
            </a:extLst>
          </p:cNvPr>
          <p:cNvSpPr txBox="1"/>
          <p:nvPr/>
        </p:nvSpPr>
        <p:spPr>
          <a:xfrm>
            <a:off x="4355284" y="5250110"/>
            <a:ext cx="3365383" cy="73866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400" b="1"/>
              <a:t>Plasma target: </a:t>
            </a:r>
            <a:endParaRPr lang="en-US" b="1"/>
          </a:p>
          <a:p>
            <a:pPr marL="1200150" lvl="2" indent="-285750">
              <a:buFont typeface="Arial"/>
              <a:buChar char="•"/>
            </a:pPr>
            <a:r>
              <a:rPr lang="en-US" sz="1400"/>
              <a:t>Two chamber gas cell</a:t>
            </a:r>
          </a:p>
          <a:p>
            <a:pPr marL="1200150" lvl="2" indent="-285750">
              <a:buFont typeface="Arial"/>
              <a:buChar char="•"/>
            </a:pPr>
            <a:r>
              <a:rPr lang="en-US" sz="1400"/>
              <a:t>Ionization injection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D1F0F5C-1127-C937-C418-AECD088013A2}"/>
              </a:ext>
            </a:extLst>
          </p:cNvPr>
          <p:cNvSpPr txBox="1"/>
          <p:nvPr/>
        </p:nvSpPr>
        <p:spPr>
          <a:xfrm>
            <a:off x="614781" y="5911236"/>
            <a:ext cx="11121499" cy="55399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000">
                <a:highlight>
                  <a:srgbClr val="FFFFFF"/>
                </a:highlight>
                <a:ea typeface="+mn-lt"/>
                <a:cs typeface="+mn-lt"/>
              </a:rPr>
              <a:t>[1] </a:t>
            </a:r>
            <a:r>
              <a:rPr lang="en-US" sz="1000" err="1">
                <a:highlight>
                  <a:srgbClr val="FFFFFF"/>
                </a:highlight>
                <a:ea typeface="+mn-lt"/>
                <a:cs typeface="+mn-lt"/>
              </a:rPr>
              <a:t>Drobniak</a:t>
            </a:r>
            <a:r>
              <a:rPr lang="en-US" sz="1000">
                <a:highlight>
                  <a:srgbClr val="FFFFFF"/>
                </a:highlight>
                <a:ea typeface="+mn-lt"/>
                <a:cs typeface="+mn-lt"/>
              </a:rPr>
              <a:t>, P., E. Baynard, A. Beck, et al. “Two-Chamber Gas Target for Laser-Plasma Electron Source.” Review of Scientific Instruments 96, no. 3 (2025): 033304. https://doi.org/10.1063/5.0226055.</a:t>
            </a:r>
            <a:endParaRPr lang="en-US" sz="1000"/>
          </a:p>
          <a:p>
            <a:r>
              <a:rPr lang="en-US" sz="1000">
                <a:highlight>
                  <a:srgbClr val="FFFFFF"/>
                </a:highlight>
                <a:latin typeface="Arial"/>
                <a:cs typeface="Arial"/>
              </a:rPr>
              <a:t>[2] P </a:t>
            </a:r>
            <a:r>
              <a:rPr lang="en-US" sz="1000" err="1">
                <a:highlight>
                  <a:srgbClr val="FFFFFF"/>
                </a:highlight>
                <a:latin typeface="Arial"/>
                <a:cs typeface="Arial"/>
              </a:rPr>
              <a:t>Drobniak</a:t>
            </a:r>
            <a:r>
              <a:rPr lang="en-US" sz="1000">
                <a:highlight>
                  <a:srgbClr val="FFFFFF"/>
                </a:highlight>
                <a:latin typeface="Arial"/>
                <a:cs typeface="Arial"/>
              </a:rPr>
              <a:t>, J Serhal, </a:t>
            </a:r>
            <a:r>
              <a:rPr lang="en-US" sz="1000" i="1">
                <a:highlight>
                  <a:srgbClr val="FFFFFF"/>
                </a:highlight>
                <a:latin typeface="Arial"/>
                <a:cs typeface="Arial"/>
              </a:rPr>
              <a:t>et al. </a:t>
            </a:r>
            <a:r>
              <a:rPr lang="en-US" sz="1000">
                <a:highlight>
                  <a:srgbClr val="FFFFFF"/>
                </a:highlight>
                <a:latin typeface="Arial"/>
                <a:cs typeface="Arial"/>
              </a:rPr>
              <a:t>Validation of a Compact and Tunable Continuous Gas-Flow Laser-Plasma Target for Electron Beam Production Above 150 MeV, </a:t>
            </a:r>
            <a:r>
              <a:rPr lang="en-US" sz="1000" i="1">
                <a:solidFill>
                  <a:srgbClr val="222222"/>
                </a:solidFill>
                <a:latin typeface="Arial"/>
                <a:cs typeface="Arial"/>
              </a:rPr>
              <a:t>Appl</a:t>
            </a:r>
            <a:r>
              <a:rPr lang="en-US" sz="1000" i="1">
                <a:solidFill>
                  <a:srgbClr val="222222"/>
                </a:solidFill>
                <a:latin typeface="Arial"/>
                <a:ea typeface="Arial"/>
                <a:cs typeface="Arial"/>
              </a:rPr>
              <a:t>. Sci.</a:t>
            </a:r>
            <a:r>
              <a:rPr lang="en-US" sz="1000">
                <a:solidFill>
                  <a:srgbClr val="222222"/>
                </a:solidFill>
                <a:latin typeface="Arial"/>
                <a:ea typeface="Arial"/>
                <a:cs typeface="Arial"/>
              </a:rPr>
              <a:t> </a:t>
            </a:r>
            <a:r>
              <a:rPr lang="en-US" sz="1000" b="1">
                <a:solidFill>
                  <a:srgbClr val="222222"/>
                </a:solidFill>
                <a:latin typeface="Arial"/>
                <a:ea typeface="Arial"/>
                <a:cs typeface="Arial"/>
              </a:rPr>
              <a:t>2026</a:t>
            </a:r>
            <a:r>
              <a:rPr lang="en-US" sz="1000">
                <a:solidFill>
                  <a:srgbClr val="222222"/>
                </a:solidFill>
                <a:latin typeface="Arial"/>
                <a:ea typeface="Arial"/>
                <a:cs typeface="Arial"/>
              </a:rPr>
              <a:t>, </a:t>
            </a:r>
            <a:r>
              <a:rPr lang="en-US" sz="1000" i="1">
                <a:solidFill>
                  <a:srgbClr val="222222"/>
                </a:solidFill>
                <a:latin typeface="Arial"/>
                <a:ea typeface="Arial"/>
                <a:cs typeface="Arial"/>
              </a:rPr>
              <a:t>16</a:t>
            </a:r>
            <a:r>
              <a:rPr lang="en-US" sz="1000">
                <a:solidFill>
                  <a:srgbClr val="222222"/>
                </a:solidFill>
                <a:latin typeface="Arial"/>
                <a:ea typeface="Arial"/>
                <a:cs typeface="Arial"/>
              </a:rPr>
              <a:t>(5), 2312; </a:t>
            </a:r>
            <a:endParaRPr lang="en-US" sz="1000">
              <a:solidFill>
                <a:srgbClr val="000000"/>
              </a:solidFill>
              <a:latin typeface="Aptos" panose="02110004020202020204"/>
              <a:ea typeface="Arial"/>
              <a:cs typeface="Arial"/>
            </a:endParaRPr>
          </a:p>
          <a:p>
            <a:r>
              <a:rPr lang="en-US" sz="1000" u="none" strike="noStrike">
                <a:solidFill>
                  <a:srgbClr val="4F5671"/>
                </a:solidFill>
                <a:latin typeface="Arial"/>
                <a:ea typeface="Arial"/>
                <a:cs typeface="Arial"/>
                <a:hlinkClick r:id="rId8"/>
              </a:rPr>
              <a:t>https://doi.org/10.3390/app16052312</a:t>
            </a:r>
            <a:endParaRPr lang="en-US" sz="1000"/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2FF5A97C-D609-08E6-CB22-89BCC27A09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5</a:t>
            </a:fld>
            <a:endParaRPr lang="en-U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C0CDD2C-F5C8-A3B9-A3E3-EF487E54DA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IJClab | 13/10/2026 | K SWAIN​</a:t>
            </a:r>
          </a:p>
        </p:txBody>
      </p:sp>
      <p:pic>
        <p:nvPicPr>
          <p:cNvPr id="24" name="Picture 23" descr="A logo of a person&#10;&#10;AI-generated content may be incorrect.">
            <a:extLst>
              <a:ext uri="{FF2B5EF4-FFF2-40B4-BE49-F238E27FC236}">
                <a16:creationId xmlns:a16="http://schemas.microsoft.com/office/drawing/2014/main" id="{96AAE9BB-8CB8-22C4-211F-E90B4C18C47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-3175" y="6245635"/>
            <a:ext cx="526901" cy="607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6592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diagram of a graph&#10;&#10;AI-generated content may be incorrect.">
            <a:extLst>
              <a:ext uri="{FF2B5EF4-FFF2-40B4-BE49-F238E27FC236}">
                <a16:creationId xmlns:a16="http://schemas.microsoft.com/office/drawing/2014/main" id="{86569200-68F3-8CEB-2D98-41C0DF899B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81337" y="189401"/>
            <a:ext cx="3297011" cy="3316062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81641776-09DB-C5F3-BACC-6EC7369772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523"/>
            <a:ext cx="10515600" cy="800227"/>
          </a:xfrm>
        </p:spPr>
        <p:txBody>
          <a:bodyPr>
            <a:normAutofit/>
          </a:bodyPr>
          <a:lstStyle/>
          <a:p>
            <a:pPr marL="228600" indent="-228600">
              <a:spcBef>
                <a:spcPts val="1000"/>
              </a:spcBef>
            </a:pPr>
            <a:r>
              <a:rPr lang="en-US" sz="3200" b="1">
                <a:solidFill>
                  <a:schemeClr val="tx2">
                    <a:lumMod val="90000"/>
                    <a:lumOff val="10000"/>
                  </a:schemeClr>
                </a:solidFill>
                <a:latin typeface="Aptos"/>
              </a:rPr>
              <a:t>PALLAS: First electron beam</a:t>
            </a:r>
          </a:p>
        </p:txBody>
      </p:sp>
      <p:pic>
        <p:nvPicPr>
          <p:cNvPr id="6" name="Picture 5" descr="A logo with text and dots&#10;&#10;AI-generated content may be incorrect.">
            <a:extLst>
              <a:ext uri="{FF2B5EF4-FFF2-40B4-BE49-F238E27FC236}">
                <a16:creationId xmlns:a16="http://schemas.microsoft.com/office/drawing/2014/main" id="{DF0D230A-9404-5963-8C1C-B1FFAB6385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90209" y="4684"/>
            <a:ext cx="703533" cy="678288"/>
          </a:xfrm>
          <a:prstGeom prst="rect">
            <a:avLst/>
          </a:prstGeom>
        </p:spPr>
      </p:pic>
      <p:pic>
        <p:nvPicPr>
          <p:cNvPr id="7" name="Picture 6" descr="A graph of a shot number&#10;&#10;AI-generated content may be incorrect.">
            <a:extLst>
              <a:ext uri="{FF2B5EF4-FFF2-40B4-BE49-F238E27FC236}">
                <a16:creationId xmlns:a16="http://schemas.microsoft.com/office/drawing/2014/main" id="{4F73C8DB-6C94-320A-6B33-EABC11AAA3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999" y="796018"/>
            <a:ext cx="7890783" cy="2635704"/>
          </a:xfrm>
          <a:prstGeom prst="rect">
            <a:avLst/>
          </a:prstGeom>
        </p:spPr>
      </p:pic>
      <p:pic>
        <p:nvPicPr>
          <p:cNvPr id="9" name="Picture 8" descr="A table with numbers and symbols&#10;&#10;AI-generated content may be incorrect.">
            <a:extLst>
              <a:ext uri="{FF2B5EF4-FFF2-40B4-BE49-F238E27FC236}">
                <a16:creationId xmlns:a16="http://schemas.microsoft.com/office/drawing/2014/main" id="{5F9D63E8-BA08-FD60-BAE1-7CA60927FBE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57941" y="3681052"/>
            <a:ext cx="4328433" cy="2081893"/>
          </a:xfrm>
          <a:prstGeom prst="rect">
            <a:avLst/>
          </a:prstGeom>
        </p:spPr>
      </p:pic>
      <p:sp>
        <p:nvSpPr>
          <p:cNvPr id="10" name="TextBox 7">
            <a:extLst>
              <a:ext uri="{FF2B5EF4-FFF2-40B4-BE49-F238E27FC236}">
                <a16:creationId xmlns:a16="http://schemas.microsoft.com/office/drawing/2014/main" id="{5FC4BA7A-B9F2-5E9E-7164-A8A270E926ED}"/>
              </a:ext>
            </a:extLst>
          </p:cNvPr>
          <p:cNvSpPr txBox="1"/>
          <p:nvPr/>
        </p:nvSpPr>
        <p:spPr>
          <a:xfrm>
            <a:off x="5953047" y="3680812"/>
            <a:ext cx="5320389" cy="2031325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42950" lvl="1" indent="-285750">
              <a:buFont typeface="Arial"/>
              <a:buChar char="•"/>
            </a:pPr>
            <a:r>
              <a:rPr lang="en-US" sz="1400">
                <a:latin typeface="Aptos"/>
                <a:ea typeface="Arial"/>
                <a:cs typeface="Arial"/>
              </a:rPr>
              <a:t>During recent commissioning energy reached</a:t>
            </a:r>
            <a:r>
              <a:rPr lang="en-US" sz="1400" b="1">
                <a:latin typeface="Aptos"/>
                <a:ea typeface="Arial"/>
                <a:cs typeface="Arial"/>
              </a:rPr>
              <a:t> ~200 MeV</a:t>
            </a:r>
          </a:p>
          <a:p>
            <a:pPr lvl="1"/>
            <a:endParaRPr lang="en-US" sz="1400">
              <a:latin typeface="Aptos"/>
              <a:ea typeface="Arial"/>
              <a:cs typeface="Arial"/>
            </a:endParaRPr>
          </a:p>
          <a:p>
            <a:pPr marL="742950" lvl="1" indent="-285750">
              <a:buFont typeface="Arial"/>
              <a:buChar char="•"/>
            </a:pPr>
            <a:r>
              <a:rPr lang="en-US" sz="1400">
                <a:latin typeface="Aptos"/>
                <a:ea typeface="Arial"/>
                <a:cs typeface="Arial"/>
              </a:rPr>
              <a:t>PALLAS next goal: </a:t>
            </a:r>
            <a:r>
              <a:rPr lang="en-US" sz="1400" b="1">
                <a:latin typeface="Aptos"/>
                <a:ea typeface="Arial"/>
                <a:cs typeface="Arial"/>
              </a:rPr>
              <a:t>Controlled</a:t>
            </a:r>
            <a:r>
              <a:rPr lang="en-US" sz="1400" b="1" baseline="0">
                <a:latin typeface="Aptos"/>
                <a:ea typeface="Arial"/>
                <a:cs typeface="Arial"/>
              </a:rPr>
              <a:t> </a:t>
            </a:r>
            <a:r>
              <a:rPr lang="en-US" sz="1400" b="1">
                <a:latin typeface="Aptos"/>
                <a:ea typeface="Arial"/>
                <a:cs typeface="Arial"/>
              </a:rPr>
              <a:t>injection</a:t>
            </a:r>
            <a:r>
              <a:rPr lang="en-US" sz="1400" baseline="0">
                <a:latin typeface="Aptos"/>
                <a:ea typeface="Arial"/>
                <a:cs typeface="Arial"/>
              </a:rPr>
              <a:t> </a:t>
            </a:r>
            <a:r>
              <a:rPr lang="en-US" sz="1400">
                <a:latin typeface="Aptos"/>
                <a:ea typeface="Arial"/>
                <a:cs typeface="Arial"/>
              </a:rPr>
              <a:t>mechanisms​, mitigating </a:t>
            </a:r>
            <a:r>
              <a:rPr lang="en-US" sz="1400" b="1" err="1">
                <a:latin typeface="Aptos"/>
                <a:ea typeface="Arial"/>
                <a:cs typeface="Arial"/>
              </a:rPr>
              <a:t>spatio</a:t>
            </a:r>
            <a:r>
              <a:rPr lang="en-US" sz="1400" b="1">
                <a:latin typeface="Aptos"/>
                <a:ea typeface="Arial"/>
                <a:cs typeface="Arial"/>
              </a:rPr>
              <a:t>-temporal couplings</a:t>
            </a:r>
            <a:r>
              <a:rPr lang="en-US" sz="1400">
                <a:latin typeface="Aptos"/>
                <a:ea typeface="Arial"/>
                <a:cs typeface="Arial"/>
              </a:rPr>
              <a:t>, and </a:t>
            </a:r>
            <a:r>
              <a:rPr lang="en-US" sz="1400" b="1">
                <a:latin typeface="Aptos"/>
                <a:ea typeface="Arial"/>
                <a:cs typeface="Arial"/>
              </a:rPr>
              <a:t>high-fidelity start-to-end simulations</a:t>
            </a:r>
            <a:r>
              <a:rPr lang="en-US" sz="1400">
                <a:latin typeface="Aptos"/>
                <a:ea typeface="Arial"/>
                <a:cs typeface="Arial"/>
              </a:rPr>
              <a:t>. </a:t>
            </a:r>
            <a:endParaRPr lang="en-US">
              <a:latin typeface="Aptos"/>
              <a:ea typeface="Arial"/>
              <a:cs typeface="Arial"/>
            </a:endParaRPr>
          </a:p>
          <a:p>
            <a:pPr lvl="1"/>
            <a:endParaRPr lang="en-US" sz="1400">
              <a:cs typeface="Arial"/>
            </a:endParaRPr>
          </a:p>
          <a:p>
            <a:pPr marL="742950" lvl="1" indent="-285750">
              <a:buFont typeface="Arial"/>
              <a:buChar char="•"/>
            </a:pPr>
            <a:r>
              <a:rPr lang="en-US" sz="1400">
                <a:cs typeface="Arial"/>
              </a:rPr>
              <a:t>More details on </a:t>
            </a:r>
            <a:r>
              <a:rPr lang="en-US" sz="1400">
                <a:ea typeface="+mn-lt"/>
                <a:cs typeface="+mn-lt"/>
                <a:hlinkClick r:id="rId6"/>
              </a:rPr>
              <a:t>https://pallas.ijclab.in2p3.fr/</a:t>
            </a:r>
            <a:r>
              <a:rPr lang="en-US" sz="1400">
                <a:cs typeface="Arial"/>
              </a:rPr>
              <a:t> and  </a:t>
            </a:r>
            <a:r>
              <a:rPr lang="en-US" sz="1400">
                <a:cs typeface="Arial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https://gitlab.in2p3.fr/pallas</a:t>
            </a:r>
            <a:r>
              <a:rPr lang="en-US" sz="1400">
                <a:cs typeface="Arial"/>
              </a:rPr>
              <a:t> </a:t>
            </a:r>
            <a:endParaRPr lang="en-US"/>
          </a:p>
          <a:p>
            <a:pPr lvl="1"/>
            <a:endParaRPr lang="en-US" sz="1400">
              <a:cs typeface="Arial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A19FE925-1C05-FE96-903A-09AAEF533834}"/>
              </a:ext>
            </a:extLst>
          </p:cNvPr>
          <p:cNvGrpSpPr/>
          <p:nvPr/>
        </p:nvGrpSpPr>
        <p:grpSpPr>
          <a:xfrm>
            <a:off x="836017" y="646134"/>
            <a:ext cx="9498707" cy="65478"/>
            <a:chOff x="808054" y="778959"/>
            <a:chExt cx="9498707" cy="65478"/>
          </a:xfrm>
        </p:grpSpPr>
        <p:cxnSp>
          <p:nvCxnSpPr>
            <p:cNvPr id="5" name="Straight Arrow Connector 4">
              <a:extLst>
                <a:ext uri="{FF2B5EF4-FFF2-40B4-BE49-F238E27FC236}">
                  <a16:creationId xmlns:a16="http://schemas.microsoft.com/office/drawing/2014/main" id="{BECE670E-B832-BFF9-8005-0CE8B3C5DC62}"/>
                </a:ext>
              </a:extLst>
            </p:cNvPr>
            <p:cNvCxnSpPr/>
            <p:nvPr/>
          </p:nvCxnSpPr>
          <p:spPr>
            <a:xfrm flipV="1">
              <a:off x="808054" y="806420"/>
              <a:ext cx="9496487" cy="38017"/>
            </a:xfrm>
            <a:prstGeom prst="straightConnector1">
              <a:avLst/>
            </a:prstGeom>
            <a:ln w="28575">
              <a:solidFill>
                <a:schemeClr val="tx2">
                  <a:lumMod val="90000"/>
                  <a:lumOff val="10000"/>
                </a:schemeClr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1F94C408-D3FE-FB2F-2BE0-0BFEAA1B65BC}"/>
                </a:ext>
              </a:extLst>
            </p:cNvPr>
            <p:cNvSpPr/>
            <p:nvPr/>
          </p:nvSpPr>
          <p:spPr>
            <a:xfrm>
              <a:off x="8401628" y="778959"/>
              <a:ext cx="1905133" cy="50029"/>
            </a:xfrm>
            <a:prstGeom prst="rect">
              <a:avLst/>
            </a:prstGeom>
            <a:solidFill>
              <a:srgbClr val="ED7D31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algn="l" defTabSz="1004888" rtl="0" fontAlgn="base">
                <a:spcBef>
                  <a:spcPct val="0"/>
                </a:spcBef>
                <a:spcAft>
                  <a:spcPct val="0"/>
                </a:spcAft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501650" indent="-44450" algn="l" defTabSz="1004888" rtl="0" fontAlgn="base">
                <a:spcBef>
                  <a:spcPct val="0"/>
                </a:spcBef>
                <a:spcAft>
                  <a:spcPct val="0"/>
                </a:spcAft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004888" indent="-90488" algn="l" defTabSz="1004888" rtl="0" fontAlgn="base">
                <a:spcBef>
                  <a:spcPct val="0"/>
                </a:spcBef>
                <a:spcAft>
                  <a:spcPct val="0"/>
                </a:spcAft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508125" indent="-136525" algn="l" defTabSz="1004888" rtl="0" fontAlgn="base">
                <a:spcBef>
                  <a:spcPct val="0"/>
                </a:spcBef>
                <a:spcAft>
                  <a:spcPct val="0"/>
                </a:spcAft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009775" indent="-180975" algn="l" defTabSz="1004888" rtl="0" fontAlgn="base">
                <a:spcBef>
                  <a:spcPct val="0"/>
                </a:spcBef>
                <a:spcAft>
                  <a:spcPct val="0"/>
                </a:spcAft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81C382AD-86F1-0F09-A748-551B9B7A45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6</a:t>
            </a:fld>
            <a:endParaRPr lang="en-U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048E434-82DB-B656-D638-79434B6349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IJClab | 13/10/2026 | K SWAIN​</a:t>
            </a:r>
          </a:p>
        </p:txBody>
      </p:sp>
      <p:pic>
        <p:nvPicPr>
          <p:cNvPr id="14" name="Picture 13" descr="A logo of a person&#10;&#10;AI-generated content may be incorrect.">
            <a:extLst>
              <a:ext uri="{FF2B5EF4-FFF2-40B4-BE49-F238E27FC236}">
                <a16:creationId xmlns:a16="http://schemas.microsoft.com/office/drawing/2014/main" id="{B6A7C7FC-6F68-1688-20A3-F07BF7259C3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3175" y="6245635"/>
            <a:ext cx="526901" cy="607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1453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7C6360-F7B1-F605-4882-DE14D69A2E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63B5B7-5583-76C9-5C34-E861F6F528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7202" y="-2710"/>
            <a:ext cx="10515600" cy="855644"/>
          </a:xfrm>
        </p:spPr>
        <p:txBody>
          <a:bodyPr/>
          <a:lstStyle/>
          <a:p>
            <a:pPr marL="228600" indent="-228600">
              <a:spcBef>
                <a:spcPts val="1000"/>
              </a:spcBef>
            </a:pPr>
            <a:r>
              <a:rPr lang="en-US" sz="2800" b="1">
                <a:solidFill>
                  <a:schemeClr val="tx2">
                    <a:lumMod val="90000"/>
                    <a:lumOff val="10000"/>
                  </a:schemeClr>
                </a:solidFill>
                <a:latin typeface="Aptos"/>
              </a:rPr>
              <a:t>Particle-in-cell simulation </a:t>
            </a:r>
          </a:p>
        </p:txBody>
      </p:sp>
      <p:sp>
        <p:nvSpPr>
          <p:cNvPr id="4" name="TextBox 13">
            <a:extLst>
              <a:ext uri="{FF2B5EF4-FFF2-40B4-BE49-F238E27FC236}">
                <a16:creationId xmlns:a16="http://schemas.microsoft.com/office/drawing/2014/main" id="{02528EA6-268A-724B-7617-FD977C68FA28}"/>
              </a:ext>
            </a:extLst>
          </p:cNvPr>
          <p:cNvSpPr txBox="1"/>
          <p:nvPr/>
        </p:nvSpPr>
        <p:spPr>
          <a:xfrm>
            <a:off x="6963412" y="1083851"/>
            <a:ext cx="3659505" cy="369332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4445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90488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136525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180975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/>
              <a:t>Particle-in-cell (PIC) simulation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8103B8D8-5733-A52F-387D-07CA57247BFA}"/>
              </a:ext>
            </a:extLst>
          </p:cNvPr>
          <p:cNvGrpSpPr/>
          <p:nvPr/>
        </p:nvGrpSpPr>
        <p:grpSpPr>
          <a:xfrm>
            <a:off x="6416968" y="1645087"/>
            <a:ext cx="4466346" cy="2701622"/>
            <a:chOff x="939109" y="1662329"/>
            <a:chExt cx="4242826" cy="2478102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92D466BF-7E64-B24B-4C71-B134FFD66042}"/>
                </a:ext>
              </a:extLst>
            </p:cNvPr>
            <p:cNvGrpSpPr/>
            <p:nvPr/>
          </p:nvGrpSpPr>
          <p:grpSpPr>
            <a:xfrm>
              <a:off x="939109" y="1662329"/>
              <a:ext cx="4242826" cy="2478102"/>
              <a:chOff x="939108" y="1662329"/>
              <a:chExt cx="4688875" cy="2573412"/>
            </a:xfrm>
          </p:grpSpPr>
          <p:sp>
            <p:nvSpPr>
              <p:cNvPr id="17" name="Rectangle: Rounded Corners 16">
                <a:extLst>
                  <a:ext uri="{FF2B5EF4-FFF2-40B4-BE49-F238E27FC236}">
                    <a16:creationId xmlns:a16="http://schemas.microsoft.com/office/drawing/2014/main" id="{A7AC5A54-CE27-BA6E-8A63-0B4216B18D0A}"/>
                  </a:ext>
                </a:extLst>
              </p:cNvPr>
              <p:cNvSpPr/>
              <p:nvPr/>
            </p:nvSpPr>
            <p:spPr>
              <a:xfrm>
                <a:off x="2465078" y="1662329"/>
                <a:ext cx="1653267" cy="443482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bg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fontAlgn="base" latinLnBrk="0" hangingPunct="1">
                  <a:spcBef>
                    <a:spcPct val="0"/>
                  </a:spcBef>
                  <a:spcAft>
                    <a:spcPct val="0"/>
                  </a:spcAft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44450" algn="l" defTabSz="914400" rtl="0" eaLnBrk="1" fontAlgn="base" latinLnBrk="0" hangingPunct="1">
                  <a:spcBef>
                    <a:spcPct val="0"/>
                  </a:spcBef>
                  <a:spcAft>
                    <a:spcPct val="0"/>
                  </a:spcAft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-90488" algn="l" defTabSz="914400" rtl="0" eaLnBrk="1" fontAlgn="base" latinLnBrk="0" hangingPunct="1">
                  <a:spcBef>
                    <a:spcPct val="0"/>
                  </a:spcBef>
                  <a:spcAft>
                    <a:spcPct val="0"/>
                  </a:spcAft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-136525" algn="l" defTabSz="914400" rtl="0" eaLnBrk="1" fontAlgn="base" latinLnBrk="0" hangingPunct="1">
                  <a:spcBef>
                    <a:spcPct val="0"/>
                  </a:spcBef>
                  <a:spcAft>
                    <a:spcPct val="0"/>
                  </a:spcAft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-180975" algn="l" defTabSz="914400" rtl="0" eaLnBrk="1" fontAlgn="base" latinLnBrk="0" hangingPunct="1">
                  <a:spcBef>
                    <a:spcPct val="0"/>
                  </a:spcBef>
                  <a:spcAft>
                    <a:spcPct val="0"/>
                  </a:spcAft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400">
                    <a:solidFill>
                      <a:schemeClr val="accent1">
                        <a:lumMod val="76000"/>
                      </a:schemeClr>
                    </a:solidFill>
                  </a:rPr>
                  <a:t>Initialize particles</a:t>
                </a:r>
              </a:p>
            </p:txBody>
          </p:sp>
          <p:sp>
            <p:nvSpPr>
              <p:cNvPr id="18" name="Arrow: Down 17">
                <a:extLst>
                  <a:ext uri="{FF2B5EF4-FFF2-40B4-BE49-F238E27FC236}">
                    <a16:creationId xmlns:a16="http://schemas.microsoft.com/office/drawing/2014/main" id="{600D9BF2-1BC5-59F2-4C8D-00024C0B8BC7}"/>
                  </a:ext>
                </a:extLst>
              </p:cNvPr>
              <p:cNvSpPr/>
              <p:nvPr/>
            </p:nvSpPr>
            <p:spPr>
              <a:xfrm>
                <a:off x="3205512" y="2159761"/>
                <a:ext cx="163285" cy="149678"/>
              </a:xfrm>
              <a:prstGeom prst="downArrow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bg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fontAlgn="base" latinLnBrk="0" hangingPunct="1">
                  <a:spcBef>
                    <a:spcPct val="0"/>
                  </a:spcBef>
                  <a:spcAft>
                    <a:spcPct val="0"/>
                  </a:spcAft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44450" algn="l" defTabSz="914400" rtl="0" eaLnBrk="1" fontAlgn="base" latinLnBrk="0" hangingPunct="1">
                  <a:spcBef>
                    <a:spcPct val="0"/>
                  </a:spcBef>
                  <a:spcAft>
                    <a:spcPct val="0"/>
                  </a:spcAft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-90488" algn="l" defTabSz="914400" rtl="0" eaLnBrk="1" fontAlgn="base" latinLnBrk="0" hangingPunct="1">
                  <a:spcBef>
                    <a:spcPct val="0"/>
                  </a:spcBef>
                  <a:spcAft>
                    <a:spcPct val="0"/>
                  </a:spcAft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-136525" algn="l" defTabSz="914400" rtl="0" eaLnBrk="1" fontAlgn="base" latinLnBrk="0" hangingPunct="1">
                  <a:spcBef>
                    <a:spcPct val="0"/>
                  </a:spcBef>
                  <a:spcAft>
                    <a:spcPct val="0"/>
                  </a:spcAft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-180975" algn="l" defTabSz="914400" rtl="0" eaLnBrk="1" fontAlgn="base" latinLnBrk="0" hangingPunct="1">
                  <a:spcBef>
                    <a:spcPct val="0"/>
                  </a:spcBef>
                  <a:spcAft>
                    <a:spcPct val="0"/>
                  </a:spcAft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  <p:sp>
            <p:nvSpPr>
              <p:cNvPr id="19" name="Rectangle: Rounded Corners 18">
                <a:extLst>
                  <a:ext uri="{FF2B5EF4-FFF2-40B4-BE49-F238E27FC236}">
                    <a16:creationId xmlns:a16="http://schemas.microsoft.com/office/drawing/2014/main" id="{F6C00A90-E1E9-E2D9-AAA4-CD4ADC465D19}"/>
                  </a:ext>
                </a:extLst>
              </p:cNvPr>
              <p:cNvSpPr/>
              <p:nvPr/>
            </p:nvSpPr>
            <p:spPr>
              <a:xfrm>
                <a:off x="2483663" y="2370955"/>
                <a:ext cx="1634682" cy="415128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bg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40" tIns="45720" rIns="91440" bIns="45720" rtlCol="0" anchor="ctr"/>
              <a:lstStyle>
                <a:defPPr>
                  <a:defRPr lang="en-US"/>
                </a:defPPr>
                <a:lvl1pPr marL="0" algn="l" defTabSz="914400" rtl="0" eaLnBrk="1" fontAlgn="base" latinLnBrk="0" hangingPunct="1">
                  <a:spcBef>
                    <a:spcPct val="0"/>
                  </a:spcBef>
                  <a:spcAft>
                    <a:spcPct val="0"/>
                  </a:spcAft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44450" algn="l" defTabSz="914400" rtl="0" eaLnBrk="1" fontAlgn="base" latinLnBrk="0" hangingPunct="1">
                  <a:spcBef>
                    <a:spcPct val="0"/>
                  </a:spcBef>
                  <a:spcAft>
                    <a:spcPct val="0"/>
                  </a:spcAft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-90488" algn="l" defTabSz="914400" rtl="0" eaLnBrk="1" fontAlgn="base" latinLnBrk="0" hangingPunct="1">
                  <a:spcBef>
                    <a:spcPct val="0"/>
                  </a:spcBef>
                  <a:spcAft>
                    <a:spcPct val="0"/>
                  </a:spcAft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-136525" algn="l" defTabSz="914400" rtl="0" eaLnBrk="1" fontAlgn="base" latinLnBrk="0" hangingPunct="1">
                  <a:spcBef>
                    <a:spcPct val="0"/>
                  </a:spcBef>
                  <a:spcAft>
                    <a:spcPct val="0"/>
                  </a:spcAft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-180975" algn="l" defTabSz="914400" rtl="0" eaLnBrk="1" fontAlgn="base" latinLnBrk="0" hangingPunct="1">
                  <a:spcBef>
                    <a:spcPct val="0"/>
                  </a:spcBef>
                  <a:spcAft>
                    <a:spcPct val="0"/>
                  </a:spcAft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400" b="1">
                    <a:solidFill>
                      <a:schemeClr val="accent1">
                        <a:lumMod val="76000"/>
                      </a:schemeClr>
                    </a:solidFill>
                  </a:rPr>
                  <a:t>Assign to grid </a:t>
                </a:r>
                <a:endParaRPr lang="en-US" b="1">
                  <a:solidFill>
                    <a:schemeClr val="accent1">
                      <a:lumMod val="76000"/>
                    </a:schemeClr>
                  </a:solidFill>
                </a:endParaRPr>
              </a:p>
            </p:txBody>
          </p:sp>
          <p:sp>
            <p:nvSpPr>
              <p:cNvPr id="20" name="Rectangle: Rounded Corners 19">
                <a:extLst>
                  <a:ext uri="{FF2B5EF4-FFF2-40B4-BE49-F238E27FC236}">
                    <a16:creationId xmlns:a16="http://schemas.microsoft.com/office/drawing/2014/main" id="{084E4633-68B8-C00C-5D3A-178F14AF85C3}"/>
                  </a:ext>
                </a:extLst>
              </p:cNvPr>
              <p:cNvSpPr/>
              <p:nvPr/>
            </p:nvSpPr>
            <p:spPr>
              <a:xfrm>
                <a:off x="4030473" y="2860369"/>
                <a:ext cx="1597510" cy="718689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bg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40" tIns="45720" rIns="91440" bIns="45720" rtlCol="0" anchor="ctr"/>
              <a:lstStyle>
                <a:defPPr>
                  <a:defRPr lang="en-US"/>
                </a:defPPr>
                <a:lvl1pPr marL="0" algn="l" defTabSz="914400" rtl="0" eaLnBrk="1" fontAlgn="base" latinLnBrk="0" hangingPunct="1">
                  <a:spcBef>
                    <a:spcPct val="0"/>
                  </a:spcBef>
                  <a:spcAft>
                    <a:spcPct val="0"/>
                  </a:spcAft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44450" algn="l" defTabSz="914400" rtl="0" eaLnBrk="1" fontAlgn="base" latinLnBrk="0" hangingPunct="1">
                  <a:spcBef>
                    <a:spcPct val="0"/>
                  </a:spcBef>
                  <a:spcAft>
                    <a:spcPct val="0"/>
                  </a:spcAft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-90488" algn="l" defTabSz="914400" rtl="0" eaLnBrk="1" fontAlgn="base" latinLnBrk="0" hangingPunct="1">
                  <a:spcBef>
                    <a:spcPct val="0"/>
                  </a:spcBef>
                  <a:spcAft>
                    <a:spcPct val="0"/>
                  </a:spcAft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-136525" algn="l" defTabSz="914400" rtl="0" eaLnBrk="1" fontAlgn="base" latinLnBrk="0" hangingPunct="1">
                  <a:spcBef>
                    <a:spcPct val="0"/>
                  </a:spcBef>
                  <a:spcAft>
                    <a:spcPct val="0"/>
                  </a:spcAft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-180975" algn="l" defTabSz="914400" rtl="0" eaLnBrk="1" fontAlgn="base" latinLnBrk="0" hangingPunct="1">
                  <a:spcBef>
                    <a:spcPct val="0"/>
                  </a:spcBef>
                  <a:spcAft>
                    <a:spcPct val="0"/>
                  </a:spcAft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400" b="1">
                    <a:solidFill>
                      <a:schemeClr val="accent1">
                        <a:lumMod val="76000"/>
                      </a:schemeClr>
                    </a:solidFill>
                  </a:rPr>
                  <a:t>Solve Maxwell</a:t>
                </a:r>
                <a:r>
                  <a:rPr lang="en-US" sz="1400">
                    <a:solidFill>
                      <a:schemeClr val="accent1">
                        <a:lumMod val="76000"/>
                      </a:schemeClr>
                    </a:solidFill>
                  </a:rPr>
                  <a:t> field equations</a:t>
                </a:r>
              </a:p>
            </p:txBody>
          </p:sp>
          <p:sp>
            <p:nvSpPr>
              <p:cNvPr id="21" name="Rectangle: Rounded Corners 20">
                <a:extLst>
                  <a:ext uri="{FF2B5EF4-FFF2-40B4-BE49-F238E27FC236}">
                    <a16:creationId xmlns:a16="http://schemas.microsoft.com/office/drawing/2014/main" id="{86E2AF82-D10A-75DF-0E58-CE9C45F78D92}"/>
                  </a:ext>
                </a:extLst>
              </p:cNvPr>
              <p:cNvSpPr/>
              <p:nvPr/>
            </p:nvSpPr>
            <p:spPr>
              <a:xfrm>
                <a:off x="2483662" y="3746272"/>
                <a:ext cx="1634682" cy="489469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bg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40" tIns="45720" rIns="91440" bIns="45720" rtlCol="0" anchor="ctr"/>
              <a:lstStyle>
                <a:defPPr>
                  <a:defRPr lang="en-US"/>
                </a:defPPr>
                <a:lvl1pPr marL="0" algn="l" defTabSz="914400" rtl="0" eaLnBrk="1" fontAlgn="base" latinLnBrk="0" hangingPunct="1">
                  <a:spcBef>
                    <a:spcPct val="0"/>
                  </a:spcBef>
                  <a:spcAft>
                    <a:spcPct val="0"/>
                  </a:spcAft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44450" algn="l" defTabSz="914400" rtl="0" eaLnBrk="1" fontAlgn="base" latinLnBrk="0" hangingPunct="1">
                  <a:spcBef>
                    <a:spcPct val="0"/>
                  </a:spcBef>
                  <a:spcAft>
                    <a:spcPct val="0"/>
                  </a:spcAft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-90488" algn="l" defTabSz="914400" rtl="0" eaLnBrk="1" fontAlgn="base" latinLnBrk="0" hangingPunct="1">
                  <a:spcBef>
                    <a:spcPct val="0"/>
                  </a:spcBef>
                  <a:spcAft>
                    <a:spcPct val="0"/>
                  </a:spcAft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-136525" algn="l" defTabSz="914400" rtl="0" eaLnBrk="1" fontAlgn="base" latinLnBrk="0" hangingPunct="1">
                  <a:spcBef>
                    <a:spcPct val="0"/>
                  </a:spcBef>
                  <a:spcAft>
                    <a:spcPct val="0"/>
                  </a:spcAft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-180975" algn="l" defTabSz="914400" rtl="0" eaLnBrk="1" fontAlgn="base" latinLnBrk="0" hangingPunct="1">
                  <a:spcBef>
                    <a:spcPct val="0"/>
                  </a:spcBef>
                  <a:spcAft>
                    <a:spcPct val="0"/>
                  </a:spcAft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400" b="1">
                    <a:solidFill>
                      <a:schemeClr val="accent1">
                        <a:lumMod val="76000"/>
                      </a:schemeClr>
                    </a:solidFill>
                  </a:rPr>
                  <a:t>Interpolate forces</a:t>
                </a:r>
                <a:endParaRPr lang="en-US" b="1">
                  <a:solidFill>
                    <a:schemeClr val="accent1">
                      <a:lumMod val="76000"/>
                    </a:schemeClr>
                  </a:solidFill>
                </a:endParaRPr>
              </a:p>
            </p:txBody>
          </p:sp>
          <p:sp>
            <p:nvSpPr>
              <p:cNvPr id="22" name="Rectangle: Rounded Corners 21">
                <a:extLst>
                  <a:ext uri="{FF2B5EF4-FFF2-40B4-BE49-F238E27FC236}">
                    <a16:creationId xmlns:a16="http://schemas.microsoft.com/office/drawing/2014/main" id="{C2B1C849-9264-C175-D84C-C39AB03A4F69}"/>
                  </a:ext>
                </a:extLst>
              </p:cNvPr>
              <p:cNvSpPr/>
              <p:nvPr/>
            </p:nvSpPr>
            <p:spPr>
              <a:xfrm>
                <a:off x="939108" y="2860370"/>
                <a:ext cx="1653266" cy="718688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>
                <a:solidFill>
                  <a:schemeClr val="bg2">
                    <a:lumMod val="9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40" tIns="45720" rIns="91440" bIns="45720" rtlCol="0" anchor="ctr"/>
              <a:lstStyle>
                <a:defPPr>
                  <a:defRPr lang="en-US"/>
                </a:defPPr>
                <a:lvl1pPr marL="0" algn="l" defTabSz="914400" rtl="0" eaLnBrk="1" fontAlgn="base" latinLnBrk="0" hangingPunct="1">
                  <a:spcBef>
                    <a:spcPct val="0"/>
                  </a:spcBef>
                  <a:spcAft>
                    <a:spcPct val="0"/>
                  </a:spcAft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44450" algn="l" defTabSz="914400" rtl="0" eaLnBrk="1" fontAlgn="base" latinLnBrk="0" hangingPunct="1">
                  <a:spcBef>
                    <a:spcPct val="0"/>
                  </a:spcBef>
                  <a:spcAft>
                    <a:spcPct val="0"/>
                  </a:spcAft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-90488" algn="l" defTabSz="914400" rtl="0" eaLnBrk="1" fontAlgn="base" latinLnBrk="0" hangingPunct="1">
                  <a:spcBef>
                    <a:spcPct val="0"/>
                  </a:spcBef>
                  <a:spcAft>
                    <a:spcPct val="0"/>
                  </a:spcAft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-136525" algn="l" defTabSz="914400" rtl="0" eaLnBrk="1" fontAlgn="base" latinLnBrk="0" hangingPunct="1">
                  <a:spcBef>
                    <a:spcPct val="0"/>
                  </a:spcBef>
                  <a:spcAft>
                    <a:spcPct val="0"/>
                  </a:spcAft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-180975" algn="l" defTabSz="914400" rtl="0" eaLnBrk="1" fontAlgn="base" latinLnBrk="0" hangingPunct="1">
                  <a:spcBef>
                    <a:spcPct val="0"/>
                  </a:spcBef>
                  <a:spcAft>
                    <a:spcPct val="0"/>
                  </a:spcAft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400" b="1">
                    <a:solidFill>
                      <a:schemeClr val="accent1">
                        <a:lumMod val="76000"/>
                      </a:schemeClr>
                    </a:solidFill>
                  </a:rPr>
                  <a:t>Particle pusher</a:t>
                </a:r>
                <a:r>
                  <a:rPr lang="en-US" sz="1400">
                    <a:solidFill>
                      <a:schemeClr val="accent1">
                        <a:lumMod val="76000"/>
                      </a:schemeClr>
                    </a:solidFill>
                  </a:rPr>
                  <a:t> solve equation of motion </a:t>
                </a:r>
                <a:endParaRPr lang="en-US">
                  <a:solidFill>
                    <a:schemeClr val="accent1">
                      <a:lumMod val="76000"/>
                    </a:schemeClr>
                  </a:solidFill>
                </a:endParaRPr>
              </a:p>
            </p:txBody>
          </p:sp>
          <p:sp>
            <p:nvSpPr>
              <p:cNvPr id="23" name="Arrow: Curved Right 22">
                <a:extLst>
                  <a:ext uri="{FF2B5EF4-FFF2-40B4-BE49-F238E27FC236}">
                    <a16:creationId xmlns:a16="http://schemas.microsoft.com/office/drawing/2014/main" id="{C6FCF66F-97F7-B3B0-D5A0-E1D715F97D29}"/>
                  </a:ext>
                </a:extLst>
              </p:cNvPr>
              <p:cNvSpPr/>
              <p:nvPr/>
            </p:nvSpPr>
            <p:spPr>
              <a:xfrm rot="10800000" flipH="1">
                <a:off x="3089850" y="2914354"/>
                <a:ext cx="226910" cy="521037"/>
              </a:xfrm>
              <a:prstGeom prst="curvedRightArrow">
                <a:avLst/>
              </a:prstGeom>
              <a:solidFill>
                <a:schemeClr val="accent2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fontAlgn="base" latinLnBrk="0" hangingPunct="1">
                  <a:spcBef>
                    <a:spcPct val="0"/>
                  </a:spcBef>
                  <a:spcAft>
                    <a:spcPct val="0"/>
                  </a:spcAft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44450" algn="l" defTabSz="914400" rtl="0" eaLnBrk="1" fontAlgn="base" latinLnBrk="0" hangingPunct="1">
                  <a:spcBef>
                    <a:spcPct val="0"/>
                  </a:spcBef>
                  <a:spcAft>
                    <a:spcPct val="0"/>
                  </a:spcAft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-90488" algn="l" defTabSz="914400" rtl="0" eaLnBrk="1" fontAlgn="base" latinLnBrk="0" hangingPunct="1">
                  <a:spcBef>
                    <a:spcPct val="0"/>
                  </a:spcBef>
                  <a:spcAft>
                    <a:spcPct val="0"/>
                  </a:spcAft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-136525" algn="l" defTabSz="914400" rtl="0" eaLnBrk="1" fontAlgn="base" latinLnBrk="0" hangingPunct="1">
                  <a:spcBef>
                    <a:spcPct val="0"/>
                  </a:spcBef>
                  <a:spcAft>
                    <a:spcPct val="0"/>
                  </a:spcAft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-180975" algn="l" defTabSz="914400" rtl="0" eaLnBrk="1" fontAlgn="base" latinLnBrk="0" hangingPunct="1">
                  <a:spcBef>
                    <a:spcPct val="0"/>
                  </a:spcBef>
                  <a:spcAft>
                    <a:spcPct val="0"/>
                  </a:spcAft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4" name="Arrow: Curved Right 23">
                <a:extLst>
                  <a:ext uri="{FF2B5EF4-FFF2-40B4-BE49-F238E27FC236}">
                    <a16:creationId xmlns:a16="http://schemas.microsoft.com/office/drawing/2014/main" id="{EEAE40E3-73D1-9889-7018-17EF6358FBFC}"/>
                  </a:ext>
                </a:extLst>
              </p:cNvPr>
              <p:cNvSpPr/>
              <p:nvPr/>
            </p:nvSpPr>
            <p:spPr>
              <a:xfrm flipH="1">
                <a:off x="3383327" y="2933181"/>
                <a:ext cx="240181" cy="521038"/>
              </a:xfrm>
              <a:prstGeom prst="curvedRightArrow">
                <a:avLst/>
              </a:prstGeom>
              <a:solidFill>
                <a:schemeClr val="accent2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fontAlgn="base" latinLnBrk="0" hangingPunct="1">
                  <a:spcBef>
                    <a:spcPct val="0"/>
                  </a:spcBef>
                  <a:spcAft>
                    <a:spcPct val="0"/>
                  </a:spcAft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44450" algn="l" defTabSz="914400" rtl="0" eaLnBrk="1" fontAlgn="base" latinLnBrk="0" hangingPunct="1">
                  <a:spcBef>
                    <a:spcPct val="0"/>
                  </a:spcBef>
                  <a:spcAft>
                    <a:spcPct val="0"/>
                  </a:spcAft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-90488" algn="l" defTabSz="914400" rtl="0" eaLnBrk="1" fontAlgn="base" latinLnBrk="0" hangingPunct="1">
                  <a:spcBef>
                    <a:spcPct val="0"/>
                  </a:spcBef>
                  <a:spcAft>
                    <a:spcPct val="0"/>
                  </a:spcAft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-136525" algn="l" defTabSz="914400" rtl="0" eaLnBrk="1" fontAlgn="base" latinLnBrk="0" hangingPunct="1">
                  <a:spcBef>
                    <a:spcPct val="0"/>
                  </a:spcBef>
                  <a:spcAft>
                    <a:spcPct val="0"/>
                  </a:spcAft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-180975" algn="l" defTabSz="914400" rtl="0" eaLnBrk="1" fontAlgn="base" latinLnBrk="0" hangingPunct="1">
                  <a:spcBef>
                    <a:spcPct val="0"/>
                  </a:spcBef>
                  <a:spcAft>
                    <a:spcPct val="0"/>
                  </a:spcAft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6" name="TextBox 23">
              <a:extLst>
                <a:ext uri="{FF2B5EF4-FFF2-40B4-BE49-F238E27FC236}">
                  <a16:creationId xmlns:a16="http://schemas.microsoft.com/office/drawing/2014/main" id="{C1ED722B-4978-CB0F-B718-D675E4E91FAE}"/>
                </a:ext>
              </a:extLst>
            </p:cNvPr>
            <p:cNvSpPr txBox="1"/>
            <p:nvPr/>
          </p:nvSpPr>
          <p:spPr>
            <a:xfrm>
              <a:off x="2925201" y="2990024"/>
              <a:ext cx="366397" cy="276999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-44450" algn="l" defTabSz="9144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-90488" algn="l" defTabSz="9144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-136525" algn="l" defTabSz="9144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-180975" algn="l" defTabSz="9144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US" sz="1200" err="1"/>
                <a:t>Δt</a:t>
              </a:r>
              <a:endParaRPr lang="en-US" sz="1200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70C62E85-A044-AE40-B545-BE409A31D956}"/>
              </a:ext>
            </a:extLst>
          </p:cNvPr>
          <p:cNvGrpSpPr/>
          <p:nvPr/>
        </p:nvGrpSpPr>
        <p:grpSpPr>
          <a:xfrm>
            <a:off x="7702716" y="4715769"/>
            <a:ext cx="2188067" cy="729798"/>
            <a:chOff x="2185020" y="4342969"/>
            <a:chExt cx="1360249" cy="448384"/>
          </a:xfrm>
        </p:grpSpPr>
        <p:sp>
          <p:nvSpPr>
            <p:cNvPr id="13" name="TextBox 9">
              <a:extLst>
                <a:ext uri="{FF2B5EF4-FFF2-40B4-BE49-F238E27FC236}">
                  <a16:creationId xmlns:a16="http://schemas.microsoft.com/office/drawing/2014/main" id="{6F9B44F9-091E-CBAB-10C5-595A37B9C480}"/>
                </a:ext>
              </a:extLst>
            </p:cNvPr>
            <p:cNvSpPr txBox="1"/>
            <p:nvPr/>
          </p:nvSpPr>
          <p:spPr>
            <a:xfrm>
              <a:off x="2185020" y="4577197"/>
              <a:ext cx="1360249" cy="214156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-44450" algn="l" defTabSz="9144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-90488" algn="l" defTabSz="9144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-136525" algn="l" defTabSz="9144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-180975" algn="l" defTabSz="9144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200">
                  <a:hlinkClick r:id="rId2"/>
                </a:rPr>
                <a:t>https://smileipic.github.io</a:t>
              </a:r>
              <a:endParaRPr lang="en-US" sz="1200"/>
            </a:p>
          </p:txBody>
        </p:sp>
        <p:pic>
          <p:nvPicPr>
            <p:cNvPr id="14" name="Picture 13" descr="A blue and grey logo&#10;&#10;AI-generated content may be incorrect.">
              <a:extLst>
                <a:ext uri="{FF2B5EF4-FFF2-40B4-BE49-F238E27FC236}">
                  <a16:creationId xmlns:a16="http://schemas.microsoft.com/office/drawing/2014/main" id="{2786FE6A-7F29-B1CC-9F1E-F26B383CA19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393439" y="4342969"/>
              <a:ext cx="822713" cy="276876"/>
            </a:xfrm>
            <a:prstGeom prst="rect">
              <a:avLst/>
            </a:prstGeom>
          </p:spPr>
        </p:pic>
      </p:grpSp>
      <p:pic>
        <p:nvPicPr>
          <p:cNvPr id="25" name="Picture 24" descr="A logo with text and dots&#10;&#10;AI-generated content may be incorrect.">
            <a:extLst>
              <a:ext uri="{FF2B5EF4-FFF2-40B4-BE49-F238E27FC236}">
                <a16:creationId xmlns:a16="http://schemas.microsoft.com/office/drawing/2014/main" id="{E26741E1-B503-B7FD-8C69-3529DBB850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90209" y="4684"/>
            <a:ext cx="703533" cy="678288"/>
          </a:xfrm>
          <a:prstGeom prst="rect">
            <a:avLst/>
          </a:prstGeom>
        </p:spPr>
      </p:pic>
      <p:grpSp>
        <p:nvGrpSpPr>
          <p:cNvPr id="29" name="Group 28">
            <a:extLst>
              <a:ext uri="{FF2B5EF4-FFF2-40B4-BE49-F238E27FC236}">
                <a16:creationId xmlns:a16="http://schemas.microsoft.com/office/drawing/2014/main" id="{534EABF0-619B-EC0F-E59D-ADC91D3EEAFC}"/>
              </a:ext>
            </a:extLst>
          </p:cNvPr>
          <p:cNvGrpSpPr/>
          <p:nvPr/>
        </p:nvGrpSpPr>
        <p:grpSpPr>
          <a:xfrm>
            <a:off x="836017" y="681088"/>
            <a:ext cx="9498707" cy="65478"/>
            <a:chOff x="808054" y="778959"/>
            <a:chExt cx="9498707" cy="65478"/>
          </a:xfrm>
        </p:grpSpPr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CE2121B1-01E1-51A3-21D9-C40777656482}"/>
                </a:ext>
              </a:extLst>
            </p:cNvPr>
            <p:cNvCxnSpPr/>
            <p:nvPr/>
          </p:nvCxnSpPr>
          <p:spPr>
            <a:xfrm flipV="1">
              <a:off x="808054" y="806420"/>
              <a:ext cx="9496487" cy="38017"/>
            </a:xfrm>
            <a:prstGeom prst="straightConnector1">
              <a:avLst/>
            </a:prstGeom>
            <a:ln w="28575">
              <a:solidFill>
                <a:schemeClr val="tx2">
                  <a:lumMod val="90000"/>
                  <a:lumOff val="10000"/>
                </a:schemeClr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747E0646-C160-2CE6-EC2C-5A7C587A3855}"/>
                </a:ext>
              </a:extLst>
            </p:cNvPr>
            <p:cNvSpPr/>
            <p:nvPr/>
          </p:nvSpPr>
          <p:spPr>
            <a:xfrm>
              <a:off x="8401628" y="778959"/>
              <a:ext cx="1905133" cy="50029"/>
            </a:xfrm>
            <a:prstGeom prst="rect">
              <a:avLst/>
            </a:prstGeom>
            <a:solidFill>
              <a:srgbClr val="ED7D31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algn="l" defTabSz="1004888" rtl="0" fontAlgn="base">
                <a:spcBef>
                  <a:spcPct val="0"/>
                </a:spcBef>
                <a:spcAft>
                  <a:spcPct val="0"/>
                </a:spcAft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501650" indent="-44450" algn="l" defTabSz="1004888" rtl="0" fontAlgn="base">
                <a:spcBef>
                  <a:spcPct val="0"/>
                </a:spcBef>
                <a:spcAft>
                  <a:spcPct val="0"/>
                </a:spcAft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004888" indent="-90488" algn="l" defTabSz="1004888" rtl="0" fontAlgn="base">
                <a:spcBef>
                  <a:spcPct val="0"/>
                </a:spcBef>
                <a:spcAft>
                  <a:spcPct val="0"/>
                </a:spcAft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508125" indent="-136525" algn="l" defTabSz="1004888" rtl="0" fontAlgn="base">
                <a:spcBef>
                  <a:spcPct val="0"/>
                </a:spcBef>
                <a:spcAft>
                  <a:spcPct val="0"/>
                </a:spcAft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009775" indent="-180975" algn="l" defTabSz="1004888" rtl="0" fontAlgn="base">
                <a:spcBef>
                  <a:spcPct val="0"/>
                </a:spcBef>
                <a:spcAft>
                  <a:spcPct val="0"/>
                </a:spcAft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sp>
        <p:nvSpPr>
          <p:cNvPr id="30" name="Slide Number Placeholder 29">
            <a:extLst>
              <a:ext uri="{FF2B5EF4-FFF2-40B4-BE49-F238E27FC236}">
                <a16:creationId xmlns:a16="http://schemas.microsoft.com/office/drawing/2014/main" id="{8B5A71FA-DA03-1335-0467-A0B29536C2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7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D5A3FE4-13C3-CA33-FAC8-FC055F9744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IJClab | 13/10/2026 | K SWAIN​</a:t>
            </a:r>
          </a:p>
        </p:txBody>
      </p:sp>
      <p:pic>
        <p:nvPicPr>
          <p:cNvPr id="32" name="Picture 31" descr="A logo of a person&#10;&#10;AI-generated content may be incorrect.">
            <a:extLst>
              <a:ext uri="{FF2B5EF4-FFF2-40B4-BE49-F238E27FC236}">
                <a16:creationId xmlns:a16="http://schemas.microsoft.com/office/drawing/2014/main" id="{5656C946-67AD-F835-79B6-6E8FC262B0A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3175" y="6245635"/>
            <a:ext cx="526901" cy="607956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9A4741AA-BD75-3982-1546-886DEC267171}"/>
              </a:ext>
            </a:extLst>
          </p:cNvPr>
          <p:cNvGrpSpPr/>
          <p:nvPr/>
        </p:nvGrpSpPr>
        <p:grpSpPr>
          <a:xfrm>
            <a:off x="1302815" y="961017"/>
            <a:ext cx="3690572" cy="1095820"/>
            <a:chOff x="1302815" y="961017"/>
            <a:chExt cx="3690572" cy="1095820"/>
          </a:xfrm>
        </p:grpSpPr>
        <p:pic>
          <p:nvPicPr>
            <p:cNvPr id="7" name="Picture 6" descr="Symbols of mathematical equations&#10;&#10;AI-generated content may be incorrect.">
              <a:extLst>
                <a:ext uri="{FF2B5EF4-FFF2-40B4-BE49-F238E27FC236}">
                  <a16:creationId xmlns:a16="http://schemas.microsoft.com/office/drawing/2014/main" id="{A35660F4-6904-DD76-336D-12C3027FE6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302815" y="1365305"/>
              <a:ext cx="3632433" cy="691532"/>
            </a:xfrm>
            <a:prstGeom prst="rect">
              <a:avLst/>
            </a:prstGeom>
          </p:spPr>
        </p:pic>
        <p:sp>
          <p:nvSpPr>
            <p:cNvPr id="10" name="TextBox 24">
              <a:extLst>
                <a:ext uri="{FF2B5EF4-FFF2-40B4-BE49-F238E27FC236}">
                  <a16:creationId xmlns:a16="http://schemas.microsoft.com/office/drawing/2014/main" id="{70D3090B-6474-3C25-2190-03AF4F446B27}"/>
                </a:ext>
              </a:extLst>
            </p:cNvPr>
            <p:cNvSpPr txBox="1"/>
            <p:nvPr/>
          </p:nvSpPr>
          <p:spPr>
            <a:xfrm>
              <a:off x="1305852" y="961017"/>
              <a:ext cx="3687535" cy="369332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Vlasov Equation: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1A8BF556-622F-63DD-3100-F01F4467A564}"/>
              </a:ext>
            </a:extLst>
          </p:cNvPr>
          <p:cNvGrpSpPr/>
          <p:nvPr/>
        </p:nvGrpSpPr>
        <p:grpSpPr>
          <a:xfrm>
            <a:off x="1305370" y="2155543"/>
            <a:ext cx="2444054" cy="986939"/>
            <a:chOff x="1305370" y="2267303"/>
            <a:chExt cx="2444054" cy="986939"/>
          </a:xfrm>
        </p:grpSpPr>
        <p:pic>
          <p:nvPicPr>
            <p:cNvPr id="33" name="Picture 32" descr="A mathematical equation with red letters&#10;&#10;AI-generated content may be incorrect.">
              <a:extLst>
                <a:ext uri="{FF2B5EF4-FFF2-40B4-BE49-F238E27FC236}">
                  <a16:creationId xmlns:a16="http://schemas.microsoft.com/office/drawing/2014/main" id="{5BFFD3C5-8B3C-C91E-4255-ED27387F571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305370" y="2634110"/>
              <a:ext cx="2444054" cy="620132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34" name="TextBox 31">
              <a:extLst>
                <a:ext uri="{FF2B5EF4-FFF2-40B4-BE49-F238E27FC236}">
                  <a16:creationId xmlns:a16="http://schemas.microsoft.com/office/drawing/2014/main" id="{64766540-C386-B20D-593F-F0271B75AC96}"/>
                </a:ext>
              </a:extLst>
            </p:cNvPr>
            <p:cNvSpPr txBox="1"/>
            <p:nvPr/>
          </p:nvSpPr>
          <p:spPr>
            <a:xfrm>
              <a:off x="1319459" y="2267303"/>
              <a:ext cx="2415267" cy="369332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/>
                <a:t>Lorentz Force: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E4EEE779-EAEE-331C-2DC4-98AE15F226F0}"/>
              </a:ext>
            </a:extLst>
          </p:cNvPr>
          <p:cNvGrpSpPr/>
          <p:nvPr/>
        </p:nvGrpSpPr>
        <p:grpSpPr>
          <a:xfrm>
            <a:off x="1214957" y="3380004"/>
            <a:ext cx="4053568" cy="1863503"/>
            <a:chOff x="1275917" y="3451124"/>
            <a:chExt cx="4053568" cy="1863503"/>
          </a:xfrm>
        </p:grpSpPr>
        <p:pic>
          <p:nvPicPr>
            <p:cNvPr id="37" name="Picture 36" descr="A black and white text&#10;&#10;AI-generated content may be incorrect.">
              <a:extLst>
                <a:ext uri="{FF2B5EF4-FFF2-40B4-BE49-F238E27FC236}">
                  <a16:creationId xmlns:a16="http://schemas.microsoft.com/office/drawing/2014/main" id="{7FEC424C-3F0C-9C10-8DF9-2CA02C2A490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277278" y="4913213"/>
              <a:ext cx="1730829" cy="389166"/>
            </a:xfrm>
            <a:prstGeom prst="rect">
              <a:avLst/>
            </a:prstGeom>
          </p:spPr>
        </p:pic>
        <p:pic>
          <p:nvPicPr>
            <p:cNvPr id="38" name="Picture 37" descr="A black and white math symbol&#10;&#10;AI-generated content may be incorrect.">
              <a:extLst>
                <a:ext uri="{FF2B5EF4-FFF2-40B4-BE49-F238E27FC236}">
                  <a16:creationId xmlns:a16="http://schemas.microsoft.com/office/drawing/2014/main" id="{A6FE22C7-521B-33D5-FF74-4E780B0B328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3015591" y="4928182"/>
              <a:ext cx="2288722" cy="386445"/>
            </a:xfrm>
            <a:prstGeom prst="rect">
              <a:avLst/>
            </a:prstGeom>
          </p:spPr>
        </p:pic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6AF97339-4E8E-6692-FE5F-B2F96E76E8A9}"/>
                </a:ext>
              </a:extLst>
            </p:cNvPr>
            <p:cNvGrpSpPr/>
            <p:nvPr/>
          </p:nvGrpSpPr>
          <p:grpSpPr>
            <a:xfrm>
              <a:off x="1275917" y="3451124"/>
              <a:ext cx="4053568" cy="1267508"/>
              <a:chOff x="1275917" y="3451124"/>
              <a:chExt cx="4053568" cy="1267508"/>
            </a:xfrm>
          </p:grpSpPr>
          <p:pic>
            <p:nvPicPr>
              <p:cNvPr id="40" name="Picture 39" descr="A close-up of a number&#10;&#10;AI-generated content may be incorrect.">
                <a:extLst>
                  <a:ext uri="{FF2B5EF4-FFF2-40B4-BE49-F238E27FC236}">
                    <a16:creationId xmlns:a16="http://schemas.microsoft.com/office/drawing/2014/main" id="{6B53CA10-C792-45F9-817D-90738E8C65A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275917" y="3864103"/>
                <a:ext cx="4053568" cy="854529"/>
              </a:xfrm>
              <a:prstGeom prst="rect">
                <a:avLst/>
              </a:prstGeom>
            </p:spPr>
          </p:pic>
          <p:sp>
            <p:nvSpPr>
              <p:cNvPr id="41" name="TextBox 45">
                <a:extLst>
                  <a:ext uri="{FF2B5EF4-FFF2-40B4-BE49-F238E27FC236}">
                    <a16:creationId xmlns:a16="http://schemas.microsoft.com/office/drawing/2014/main" id="{27FFE15C-B47F-99D6-BF11-B282F126634A}"/>
                  </a:ext>
                </a:extLst>
              </p:cNvPr>
              <p:cNvSpPr txBox="1"/>
              <p:nvPr/>
            </p:nvSpPr>
            <p:spPr>
              <a:xfrm>
                <a:off x="1285441" y="3451124"/>
                <a:ext cx="2646589" cy="369332"/>
              </a:xfrm>
              <a:prstGeom prst="rect">
                <a:avLst/>
              </a:prstGeom>
              <a:noFill/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/>
                  <a:t>Maxwell's Equations</a:t>
                </a:r>
              </a:p>
            </p:txBody>
          </p:sp>
        </p:grpSp>
      </p:grpSp>
      <p:pic>
        <p:nvPicPr>
          <p:cNvPr id="43" name="Picture 42" descr="A black and blue math equation&#10;&#10;AI-generated content may be incorrect.">
            <a:extLst>
              <a:ext uri="{FF2B5EF4-FFF2-40B4-BE49-F238E27FC236}">
                <a16:creationId xmlns:a16="http://schemas.microsoft.com/office/drawing/2014/main" id="{69C20C3F-498A-15E9-1B22-167D72BD89F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20775" y="5258435"/>
            <a:ext cx="4047490" cy="994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4976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763715-20B2-743B-041F-27F28C7317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7202" y="-2710"/>
            <a:ext cx="10515600" cy="855644"/>
          </a:xfrm>
        </p:spPr>
        <p:txBody>
          <a:bodyPr/>
          <a:lstStyle/>
          <a:p>
            <a:pPr marL="228600" indent="-228600">
              <a:spcBef>
                <a:spcPts val="1000"/>
              </a:spcBef>
            </a:pPr>
            <a:r>
              <a:rPr lang="en-US" sz="2800" b="1">
                <a:solidFill>
                  <a:schemeClr val="tx2">
                    <a:lumMod val="90000"/>
                    <a:lumOff val="10000"/>
                  </a:schemeClr>
                </a:solidFill>
                <a:latin typeface="Aptos"/>
              </a:rPr>
              <a:t>Particle-in-cell simulation </a:t>
            </a:r>
          </a:p>
        </p:txBody>
      </p:sp>
      <p:pic>
        <p:nvPicPr>
          <p:cNvPr id="25" name="Picture 24" descr="A logo with text and dots&#10;&#10;AI-generated content may be incorrect.">
            <a:extLst>
              <a:ext uri="{FF2B5EF4-FFF2-40B4-BE49-F238E27FC236}">
                <a16:creationId xmlns:a16="http://schemas.microsoft.com/office/drawing/2014/main" id="{8A34830E-E640-AF0A-647F-74579C8B73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90209" y="4684"/>
            <a:ext cx="703533" cy="678288"/>
          </a:xfrm>
          <a:prstGeom prst="rect">
            <a:avLst/>
          </a:prstGeom>
        </p:spPr>
      </p:pic>
      <p:grpSp>
        <p:nvGrpSpPr>
          <p:cNvPr id="29" name="Group 28">
            <a:extLst>
              <a:ext uri="{FF2B5EF4-FFF2-40B4-BE49-F238E27FC236}">
                <a16:creationId xmlns:a16="http://schemas.microsoft.com/office/drawing/2014/main" id="{3B44A2A7-EBD2-D1B3-EFEF-D2FD2D1EED7F}"/>
              </a:ext>
            </a:extLst>
          </p:cNvPr>
          <p:cNvGrpSpPr/>
          <p:nvPr/>
        </p:nvGrpSpPr>
        <p:grpSpPr>
          <a:xfrm>
            <a:off x="836017" y="681088"/>
            <a:ext cx="9498707" cy="65478"/>
            <a:chOff x="808054" y="778959"/>
            <a:chExt cx="9498707" cy="65478"/>
          </a:xfrm>
        </p:grpSpPr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0E48AA7D-AFC0-69AC-5E20-4EB41675D3FC}"/>
                </a:ext>
              </a:extLst>
            </p:cNvPr>
            <p:cNvCxnSpPr/>
            <p:nvPr/>
          </p:nvCxnSpPr>
          <p:spPr>
            <a:xfrm flipV="1">
              <a:off x="808054" y="806420"/>
              <a:ext cx="9496487" cy="38017"/>
            </a:xfrm>
            <a:prstGeom prst="straightConnector1">
              <a:avLst/>
            </a:prstGeom>
            <a:ln w="28575">
              <a:solidFill>
                <a:schemeClr val="tx2">
                  <a:lumMod val="90000"/>
                  <a:lumOff val="10000"/>
                </a:schemeClr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02AE365E-DCC8-6D56-AF9E-D49451C5914F}"/>
                </a:ext>
              </a:extLst>
            </p:cNvPr>
            <p:cNvSpPr/>
            <p:nvPr/>
          </p:nvSpPr>
          <p:spPr>
            <a:xfrm>
              <a:off x="8401628" y="778959"/>
              <a:ext cx="1905133" cy="50029"/>
            </a:xfrm>
            <a:prstGeom prst="rect">
              <a:avLst/>
            </a:prstGeom>
            <a:solidFill>
              <a:srgbClr val="ED7D31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algn="l" defTabSz="1004888" rtl="0" fontAlgn="base">
                <a:spcBef>
                  <a:spcPct val="0"/>
                </a:spcBef>
                <a:spcAft>
                  <a:spcPct val="0"/>
                </a:spcAft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501650" indent="-44450" algn="l" defTabSz="1004888" rtl="0" fontAlgn="base">
                <a:spcBef>
                  <a:spcPct val="0"/>
                </a:spcBef>
                <a:spcAft>
                  <a:spcPct val="0"/>
                </a:spcAft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004888" indent="-90488" algn="l" defTabSz="1004888" rtl="0" fontAlgn="base">
                <a:spcBef>
                  <a:spcPct val="0"/>
                </a:spcBef>
                <a:spcAft>
                  <a:spcPct val="0"/>
                </a:spcAft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508125" indent="-136525" algn="l" defTabSz="1004888" rtl="0" fontAlgn="base">
                <a:spcBef>
                  <a:spcPct val="0"/>
                </a:spcBef>
                <a:spcAft>
                  <a:spcPct val="0"/>
                </a:spcAft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009775" indent="-180975" algn="l" defTabSz="1004888" rtl="0" fontAlgn="base">
                <a:spcBef>
                  <a:spcPct val="0"/>
                </a:spcBef>
                <a:spcAft>
                  <a:spcPct val="0"/>
                </a:spcAft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sp>
        <p:nvSpPr>
          <p:cNvPr id="30" name="Slide Number Placeholder 29">
            <a:extLst>
              <a:ext uri="{FF2B5EF4-FFF2-40B4-BE49-F238E27FC236}">
                <a16:creationId xmlns:a16="http://schemas.microsoft.com/office/drawing/2014/main" id="{F33AB101-D65D-C2D8-2D67-2977FA6C95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8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E69372B-72B7-D8D4-ABBC-344C508D8B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IJClab | 13/10/2026 | K SWAIN​</a:t>
            </a:r>
          </a:p>
        </p:txBody>
      </p:sp>
      <p:pic>
        <p:nvPicPr>
          <p:cNvPr id="32" name="Picture 31" descr="A logo of a person&#10;&#10;AI-generated content may be incorrect.">
            <a:extLst>
              <a:ext uri="{FF2B5EF4-FFF2-40B4-BE49-F238E27FC236}">
                <a16:creationId xmlns:a16="http://schemas.microsoft.com/office/drawing/2014/main" id="{AD1ACB59-C25D-0C54-8CBB-3DA9B46B32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175" y="6245635"/>
            <a:ext cx="526901" cy="60795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DB18963-2C06-B953-E65E-35C6B566D6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7325" y="2827873"/>
            <a:ext cx="5121699" cy="807157"/>
          </a:xfrm>
          <a:prstGeom prst="rect">
            <a:avLst/>
          </a:prstGeom>
        </p:spPr>
      </p:pic>
      <p:sp>
        <p:nvSpPr>
          <p:cNvPr id="11" name="TextBox 29">
            <a:extLst>
              <a:ext uri="{FF2B5EF4-FFF2-40B4-BE49-F238E27FC236}">
                <a16:creationId xmlns:a16="http://schemas.microsoft.com/office/drawing/2014/main" id="{B728DAF6-A1EC-0AAE-A900-9B99742E8625}"/>
              </a:ext>
            </a:extLst>
          </p:cNvPr>
          <p:cNvSpPr txBox="1"/>
          <p:nvPr/>
        </p:nvSpPr>
        <p:spPr>
          <a:xfrm>
            <a:off x="581802" y="2119559"/>
            <a:ext cx="4923972" cy="52322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fr-FR"/>
            </a:defPPr>
            <a:lvl1pPr algn="l" defTabSz="1004888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501650" indent="-44450" algn="l" defTabSz="1004888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1004888" indent="-90488" algn="l" defTabSz="1004888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508125" indent="-136525" algn="l" defTabSz="1004888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2009775" indent="-180975" algn="l" defTabSz="1004888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r>
              <a:rPr lang="en-US" sz="1400">
                <a:latin typeface="Arial"/>
                <a:cs typeface="Arial"/>
              </a:rPr>
              <a:t>Azimuthal mode decomposition in cylindrical geometry </a:t>
            </a:r>
            <a:r>
              <a:rPr lang="en-US" sz="900">
                <a:latin typeface="Arial"/>
                <a:cs typeface="Arial"/>
              </a:rPr>
              <a:t>[https://smileipic.github.io/tutorials/advanced_wakefield_AMcylindrical.html</a:t>
            </a:r>
            <a:r>
              <a:rPr lang="en-US" sz="1400">
                <a:latin typeface="Arial"/>
                <a:cs typeface="Arial"/>
              </a:rPr>
              <a:t>]</a:t>
            </a:r>
            <a:endParaRPr lang="en-US" sz="1400" err="1"/>
          </a:p>
        </p:txBody>
      </p:sp>
      <p:sp>
        <p:nvSpPr>
          <p:cNvPr id="26" name="TextBox 87">
            <a:extLst>
              <a:ext uri="{FF2B5EF4-FFF2-40B4-BE49-F238E27FC236}">
                <a16:creationId xmlns:a16="http://schemas.microsoft.com/office/drawing/2014/main" id="{EC679A19-BC44-A8C7-FB26-22CAA28175BC}"/>
              </a:ext>
            </a:extLst>
          </p:cNvPr>
          <p:cNvSpPr txBox="1"/>
          <p:nvPr/>
        </p:nvSpPr>
        <p:spPr>
          <a:xfrm>
            <a:off x="6892737" y="1243202"/>
            <a:ext cx="2696827" cy="307777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4445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90488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136525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180975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u="sng"/>
              <a:t>Envelope Model in </a:t>
            </a:r>
            <a:r>
              <a:rPr lang="en-US" sz="1400" u="sng" err="1"/>
              <a:t>Smilei</a:t>
            </a:r>
            <a:r>
              <a:rPr lang="en-US" sz="1400"/>
              <a:t> [1,2,3]</a:t>
            </a:r>
            <a:endParaRPr lang="en-US" sz="1400" err="1">
              <a:ea typeface="Calibri"/>
              <a:cs typeface="Calibri"/>
            </a:endParaRPr>
          </a:p>
        </p:txBody>
      </p:sp>
      <p:pic>
        <p:nvPicPr>
          <p:cNvPr id="45" name="Picture 44" descr="A diagram of a graph&#10;&#10;AI-generated content may be incorrect.">
            <a:extLst>
              <a:ext uri="{FF2B5EF4-FFF2-40B4-BE49-F238E27FC236}">
                <a16:creationId xmlns:a16="http://schemas.microsoft.com/office/drawing/2014/main" id="{10FFA929-B8EC-A219-5FBF-C6C670AC76F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54747" y="1922185"/>
            <a:ext cx="3985320" cy="2635290"/>
          </a:xfrm>
          <a:prstGeom prst="rect">
            <a:avLst/>
          </a:prstGeom>
        </p:spPr>
      </p:pic>
      <p:sp>
        <p:nvSpPr>
          <p:cNvPr id="51" name="TextBox 50">
            <a:extLst>
              <a:ext uri="{FF2B5EF4-FFF2-40B4-BE49-F238E27FC236}">
                <a16:creationId xmlns:a16="http://schemas.microsoft.com/office/drawing/2014/main" id="{1E52A646-7506-07A2-06F0-73AAF9D650F9}"/>
              </a:ext>
            </a:extLst>
          </p:cNvPr>
          <p:cNvSpPr txBox="1"/>
          <p:nvPr/>
        </p:nvSpPr>
        <p:spPr>
          <a:xfrm>
            <a:off x="6156525" y="4690048"/>
            <a:ext cx="5414682" cy="60016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100" u="sng">
                <a:solidFill>
                  <a:srgbClr val="409DDB"/>
                </a:solidFill>
                <a:hlinkClick r:id="rId6"/>
              </a:rPr>
              <a:t>[1]</a:t>
            </a:r>
            <a:r>
              <a:rPr lang="en-US" sz="1100" u="sng">
                <a:solidFill>
                  <a:srgbClr val="409DDB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sz="1100" u="sng" strike="noStrike">
                <a:solidFill>
                  <a:srgbClr val="409DDB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P. Mora and T. M. Antonsen Jr, Physics of Plasmas 4, 217 (1997)</a:t>
            </a:r>
            <a:endParaRPr lang="en-US" sz="1100" u="sng" strike="noStrike">
              <a:solidFill>
                <a:srgbClr val="409DDB"/>
              </a:solidFill>
            </a:endParaRPr>
          </a:p>
          <a:p>
            <a:r>
              <a:rPr lang="en-US" sz="1100" u="sng">
                <a:solidFill>
                  <a:srgbClr val="0672BA"/>
                </a:solidFill>
                <a:highlight>
                  <a:srgbClr val="FFFFFF"/>
                </a:highlight>
                <a:latin typeface="Tahoma"/>
                <a:ea typeface="Tahoma"/>
                <a:cs typeface="Tahoma"/>
                <a:hlinkClick r:id="rId7"/>
              </a:rPr>
              <a:t>[</a:t>
            </a:r>
            <a:r>
              <a:rPr lang="en-US" sz="1100" u="sng">
                <a:solidFill>
                  <a:srgbClr val="0672BA"/>
                </a:solidFill>
                <a:highlight>
                  <a:srgbClr val="FFFFFF"/>
                </a:highlight>
                <a:latin typeface="Tahoma"/>
                <a:ea typeface="Tahoma"/>
                <a:cs typeface="Tahoma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2] D. Terzani and P. Londrillo, Computer Physics Communications 242, 49 (2019)</a:t>
            </a:r>
            <a:br>
              <a:rPr lang="en-US" sz="1100" u="sng"/>
            </a:br>
            <a:r>
              <a:rPr lang="en-US" sz="1100" u="sng">
                <a:solidFill>
                  <a:srgbClr val="0672BA"/>
                </a:solidFill>
                <a:highlight>
                  <a:srgbClr val="FFFFFF"/>
                </a:highlight>
                <a:latin typeface="Tahoma"/>
                <a:ea typeface="Tahoma"/>
                <a:cs typeface="Tahoma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[3]</a:t>
            </a:r>
            <a:r>
              <a:rPr lang="en-US" sz="1100" u="sng">
                <a:solidFill>
                  <a:srgbClr val="0672BA"/>
                </a:solidFill>
                <a:highlight>
                  <a:srgbClr val="FFFFFF"/>
                </a:highlight>
                <a:latin typeface="Tahoma"/>
                <a:ea typeface="Tahoma"/>
                <a:cs typeface="Tahoma"/>
                <a:hlinkClick r:id="rId8"/>
              </a:rPr>
              <a:t> </a:t>
            </a:r>
            <a:r>
              <a:rPr lang="en-US" sz="1100" u="sng">
                <a:solidFill>
                  <a:srgbClr val="0672BA"/>
                </a:solidFill>
                <a:highlight>
                  <a:srgbClr val="FFFFFF"/>
                </a:highlight>
                <a:latin typeface="Tahoma"/>
                <a:ea typeface="Tahoma"/>
                <a:cs typeface="Tahoma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F. Massimo et al., Plasma Phys. Control. Fusion (2019)</a:t>
            </a:r>
            <a:endParaRPr lang="en-US" sz="1100" u="sng"/>
          </a:p>
        </p:txBody>
      </p:sp>
      <p:sp>
        <p:nvSpPr>
          <p:cNvPr id="53" name="TextBox 21">
            <a:extLst>
              <a:ext uri="{FF2B5EF4-FFF2-40B4-BE49-F238E27FC236}">
                <a16:creationId xmlns:a16="http://schemas.microsoft.com/office/drawing/2014/main" id="{C9DC2190-0F7B-55FA-E6A7-AC2FDD407D75}"/>
              </a:ext>
            </a:extLst>
          </p:cNvPr>
          <p:cNvSpPr txBox="1"/>
          <p:nvPr/>
        </p:nvSpPr>
        <p:spPr>
          <a:xfrm>
            <a:off x="994696" y="4258860"/>
            <a:ext cx="4093558" cy="738664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4445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90488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136525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180975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/>
              <a:buChar char="•"/>
            </a:pPr>
            <a:r>
              <a:rPr lang="en-US" sz="1400"/>
              <a:t>Low-fidelity simulations:</a:t>
            </a:r>
            <a:endParaRPr lang="en-US" sz="1400">
              <a:ea typeface="Calibri"/>
              <a:cs typeface="Calibri"/>
            </a:endParaRPr>
          </a:p>
          <a:p>
            <a:pPr marL="1657350" lvl="3" indent="-285750">
              <a:buFont typeface="Arial,Sans-Serif"/>
              <a:buChar char="•"/>
            </a:pPr>
            <a:r>
              <a:rPr lang="en-US" sz="1400"/>
              <a:t>Random Scan (RS)</a:t>
            </a:r>
          </a:p>
          <a:p>
            <a:pPr marL="1657350" lvl="3" indent="-285750">
              <a:buFont typeface="Arial,Sans-Serif"/>
              <a:buChar char="•"/>
            </a:pPr>
            <a:r>
              <a:rPr lang="en-US" sz="1400">
                <a:ea typeface="Calibri"/>
                <a:cs typeface="Calibri"/>
              </a:rPr>
              <a:t>Bayesian Optimization (BO)</a:t>
            </a:r>
          </a:p>
        </p:txBody>
      </p:sp>
      <p:sp>
        <p:nvSpPr>
          <p:cNvPr id="55" name="TextBox 96">
            <a:extLst>
              <a:ext uri="{FF2B5EF4-FFF2-40B4-BE49-F238E27FC236}">
                <a16:creationId xmlns:a16="http://schemas.microsoft.com/office/drawing/2014/main" id="{71398AF0-3B69-67A6-108C-05E12624FFA3}"/>
              </a:ext>
            </a:extLst>
          </p:cNvPr>
          <p:cNvSpPr txBox="1"/>
          <p:nvPr/>
        </p:nvSpPr>
        <p:spPr>
          <a:xfrm>
            <a:off x="998431" y="5292315"/>
            <a:ext cx="4091863" cy="307777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4445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90488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136525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180975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,Sans-Serif"/>
              <a:buChar char="•"/>
            </a:pPr>
            <a:r>
              <a:rPr lang="en-US" sz="1400"/>
              <a:t>High fidelity realistic simulation:</a:t>
            </a:r>
            <a:endParaRPr lang="en-US" sz="1400">
              <a:ea typeface="Calibri"/>
              <a:cs typeface="Calibri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EDEA93B-F2CA-F4D8-EB41-F1F9C996A1DA}"/>
              </a:ext>
            </a:extLst>
          </p:cNvPr>
          <p:cNvSpPr txBox="1"/>
          <p:nvPr/>
        </p:nvSpPr>
        <p:spPr>
          <a:xfrm>
            <a:off x="640080" y="1380120"/>
            <a:ext cx="4911868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/>
              <a:t>3D simulations are computationally </a:t>
            </a:r>
            <a:r>
              <a:rPr lang="en-US"/>
              <a:t>expensive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141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6" grpId="0"/>
      <p:bldP spid="51" grpId="0"/>
      <p:bldP spid="53" grpId="0"/>
      <p:bldP spid="55" grpId="0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DE9B11-6234-5D15-6A84-3F6D64DD5B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7763" y="5980"/>
            <a:ext cx="10515600" cy="743223"/>
          </a:xfrm>
        </p:spPr>
        <p:txBody>
          <a:bodyPr/>
          <a:lstStyle/>
          <a:p>
            <a:r>
              <a:rPr lang="en-US" sz="2800" b="1">
                <a:solidFill>
                  <a:schemeClr val="tx2">
                    <a:lumMod val="90000"/>
                    <a:lumOff val="10000"/>
                  </a:schemeClr>
                </a:solidFill>
                <a:latin typeface="Aptos"/>
              </a:rPr>
              <a:t>Low fidelity random scan simulation</a:t>
            </a:r>
            <a:endParaRPr lang="en-US" b="1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pic>
        <p:nvPicPr>
          <p:cNvPr id="5" name="Picture 4" descr="A logo with text and dots&#10;&#10;AI-generated content may be incorrect.">
            <a:extLst>
              <a:ext uri="{FF2B5EF4-FFF2-40B4-BE49-F238E27FC236}">
                <a16:creationId xmlns:a16="http://schemas.microsoft.com/office/drawing/2014/main" id="{03E94607-DC13-DA5A-A6CA-E5C1BF0EC0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90209" y="4684"/>
            <a:ext cx="703533" cy="67828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ADFC929-03D4-AE1A-A5B3-51A10B48EE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928" y="967938"/>
            <a:ext cx="5900467" cy="2895988"/>
          </a:xfrm>
          <a:prstGeom prst="rect">
            <a:avLst/>
          </a:prstGeom>
        </p:spPr>
      </p:pic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A7132262-EC12-149D-7440-1223C91095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7041814"/>
              </p:ext>
            </p:extLst>
          </p:nvPr>
        </p:nvGraphicFramePr>
        <p:xfrm>
          <a:off x="1803554" y="3957909"/>
          <a:ext cx="4362787" cy="2219864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456321">
                  <a:extLst>
                    <a:ext uri="{9D8B030D-6E8A-4147-A177-3AD203B41FA5}">
                      <a16:colId xmlns:a16="http://schemas.microsoft.com/office/drawing/2014/main" val="4134419057"/>
                    </a:ext>
                  </a:extLst>
                </a:gridCol>
                <a:gridCol w="968822">
                  <a:extLst>
                    <a:ext uri="{9D8B030D-6E8A-4147-A177-3AD203B41FA5}">
                      <a16:colId xmlns:a16="http://schemas.microsoft.com/office/drawing/2014/main" val="4111075246"/>
                    </a:ext>
                  </a:extLst>
                </a:gridCol>
                <a:gridCol w="968822">
                  <a:extLst>
                    <a:ext uri="{9D8B030D-6E8A-4147-A177-3AD203B41FA5}">
                      <a16:colId xmlns:a16="http://schemas.microsoft.com/office/drawing/2014/main" val="1468940904"/>
                    </a:ext>
                  </a:extLst>
                </a:gridCol>
                <a:gridCol w="968822">
                  <a:extLst>
                    <a:ext uri="{9D8B030D-6E8A-4147-A177-3AD203B41FA5}">
                      <a16:colId xmlns:a16="http://schemas.microsoft.com/office/drawing/2014/main" val="1627915875"/>
                    </a:ext>
                  </a:extLst>
                </a:gridCol>
              </a:tblGrid>
              <a:tr h="411579">
                <a:tc>
                  <a:txBody>
                    <a:bodyPr/>
                    <a:lstStyle/>
                    <a:p>
                      <a:pPr marL="0" fontAlgn="base">
                        <a:buNone/>
                      </a:pPr>
                      <a:r>
                        <a:rPr lang="en-US" sz="1400" b="1">
                          <a:solidFill>
                            <a:srgbClr val="FFFFFF"/>
                          </a:solidFill>
                          <a:effectLst/>
                          <a:latin typeface="Aptos"/>
                        </a:rPr>
                        <a:t>Fixed Geometry</a:t>
                      </a:r>
                      <a:endParaRPr lang="en-US">
                        <a:effectLst/>
                        <a:latin typeface="Aptos"/>
                      </a:endParaRPr>
                    </a:p>
                  </a:txBody>
                  <a:tcPr marL="76200" marR="76200" marT="25394" marB="25394" anchor="ctr">
                    <a:lnL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546A"/>
                    </a:solidFill>
                  </a:tcPr>
                </a:tc>
                <a:tc>
                  <a:txBody>
                    <a:bodyPr/>
                    <a:lstStyle/>
                    <a:p>
                      <a:pPr marL="0" fontAlgn="base">
                        <a:buNone/>
                      </a:pPr>
                      <a:r>
                        <a:rPr lang="en-US" sz="1400" b="1">
                          <a:solidFill>
                            <a:srgbClr val="FFFFFF"/>
                          </a:solidFill>
                          <a:effectLst/>
                          <a:latin typeface="Aptos"/>
                        </a:rPr>
                        <a:t>Value</a:t>
                      </a:r>
                      <a:endParaRPr lang="en-US">
                        <a:effectLst/>
                        <a:latin typeface="Aptos"/>
                      </a:endParaRPr>
                    </a:p>
                  </a:txBody>
                  <a:tcPr marL="76200" marR="76200" marT="25394" marB="25394" anchor="ctr">
                    <a:lnL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546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>
                        <a:buNone/>
                      </a:pPr>
                      <a:r>
                        <a:rPr lang="en-US" sz="1400" b="1">
                          <a:solidFill>
                            <a:srgbClr val="FFFFFF"/>
                          </a:solidFill>
                          <a:effectLst/>
                          <a:latin typeface="Aptos"/>
                        </a:rPr>
                        <a:t>Fixed Geometry</a:t>
                      </a:r>
                      <a:endParaRPr lang="en-US">
                        <a:effectLst/>
                      </a:endParaRPr>
                    </a:p>
                  </a:txBody>
                  <a:tcPr marL="76200" marR="76200" marT="25394" marB="25394" anchor="ctr">
                    <a:lnL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546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>
                        <a:buNone/>
                      </a:pPr>
                      <a:r>
                        <a:rPr lang="en-US" sz="1400" b="1">
                          <a:solidFill>
                            <a:srgbClr val="FFFFFF"/>
                          </a:solidFill>
                          <a:effectLst/>
                          <a:latin typeface="Aptos"/>
                        </a:rPr>
                        <a:t>Value</a:t>
                      </a:r>
                      <a:endParaRPr lang="en-US">
                        <a:effectLst/>
                      </a:endParaRPr>
                    </a:p>
                  </a:txBody>
                  <a:tcPr marL="76200" marR="76200" marT="25394" marB="25394" anchor="ctr">
                    <a:lnL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546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2759381"/>
                  </a:ext>
                </a:extLst>
              </a:tr>
              <a:tr h="214737">
                <a:tc>
                  <a:txBody>
                    <a:bodyPr/>
                    <a:lstStyle/>
                    <a:p>
                      <a:pPr marL="0" fontAlgn="base">
                        <a:buNone/>
                      </a:pPr>
                      <a:r>
                        <a:rPr lang="en-US" sz="1300">
                          <a:solidFill>
                            <a:srgbClr val="202020"/>
                          </a:solidFill>
                          <a:effectLst/>
                          <a:latin typeface="Aptos"/>
                        </a:rPr>
                        <a:t>a_0</a:t>
                      </a:r>
                      <a:endParaRPr lang="en-US">
                        <a:effectLst/>
                        <a:latin typeface="Aptos"/>
                      </a:endParaRPr>
                    </a:p>
                  </a:txBody>
                  <a:tcPr marL="76200" marR="76200" marT="25394" marB="25394" anchor="ctr">
                    <a:lnL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fontAlgn="base">
                        <a:buNone/>
                      </a:pPr>
                      <a:r>
                        <a:rPr lang="en-US" sz="1300">
                          <a:solidFill>
                            <a:srgbClr val="202020"/>
                          </a:solidFill>
                          <a:effectLst/>
                          <a:latin typeface="Aptos"/>
                        </a:rPr>
                        <a:t>1.25</a:t>
                      </a:r>
                      <a:endParaRPr lang="en-US">
                        <a:effectLst/>
                        <a:latin typeface="Aptos"/>
                      </a:endParaRPr>
                    </a:p>
                  </a:txBody>
                  <a:tcPr marL="76200" marR="76200" marT="25394" marB="25394" anchor="ctr">
                    <a:lnL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>
                        <a:buNone/>
                      </a:pPr>
                      <a:r>
                        <a:rPr lang="en-US" sz="1300">
                          <a:solidFill>
                            <a:srgbClr val="202020"/>
                          </a:solidFill>
                          <a:effectLst/>
                          <a:latin typeface="Aptos"/>
                        </a:rPr>
                        <a:t>round_inj</a:t>
                      </a:r>
                      <a:endParaRPr lang="en-US">
                        <a:effectLst/>
                      </a:endParaRPr>
                    </a:p>
                  </a:txBody>
                  <a:tcPr marL="76200" marR="76200" marT="25394" marB="25394" anchor="ctr">
                    <a:lnL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>
                        <a:buNone/>
                      </a:pPr>
                      <a:r>
                        <a:rPr lang="en-US" sz="1300">
                          <a:solidFill>
                            <a:srgbClr val="202020"/>
                          </a:solidFill>
                          <a:effectLst/>
                          <a:latin typeface="Aptos"/>
                        </a:rPr>
                        <a:t>1.0</a:t>
                      </a:r>
                      <a:endParaRPr lang="en-US">
                        <a:effectLst/>
                      </a:endParaRPr>
                    </a:p>
                  </a:txBody>
                  <a:tcPr marL="76200" marR="76200" marT="25394" marB="25394" anchor="ctr">
                    <a:lnL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6527160"/>
                  </a:ext>
                </a:extLst>
              </a:tr>
              <a:tr h="214737">
                <a:tc>
                  <a:txBody>
                    <a:bodyPr/>
                    <a:lstStyle/>
                    <a:p>
                      <a:pPr marL="0" fontAlgn="base">
                        <a:buNone/>
                      </a:pPr>
                      <a:r>
                        <a:rPr lang="en-US" sz="1300">
                          <a:solidFill>
                            <a:srgbClr val="202020"/>
                          </a:solidFill>
                          <a:effectLst/>
                          <a:latin typeface="Aptos"/>
                        </a:rPr>
                        <a:t>x_start</a:t>
                      </a:r>
                      <a:endParaRPr lang="en-US">
                        <a:effectLst/>
                        <a:latin typeface="Aptos"/>
                      </a:endParaRPr>
                    </a:p>
                  </a:txBody>
                  <a:tcPr marL="76200" marR="76200" marT="25394" marB="25394" anchor="ctr">
                    <a:lnL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fontAlgn="base">
                        <a:buNone/>
                      </a:pPr>
                      <a:r>
                        <a:rPr lang="en-US" sz="1300">
                          <a:solidFill>
                            <a:srgbClr val="202020"/>
                          </a:solidFill>
                          <a:effectLst/>
                          <a:latin typeface="Aptos"/>
                        </a:rPr>
                        <a:t>-2.4</a:t>
                      </a:r>
                      <a:endParaRPr lang="en-US">
                        <a:effectLst/>
                        <a:latin typeface="Aptos"/>
                      </a:endParaRPr>
                    </a:p>
                  </a:txBody>
                  <a:tcPr marL="76200" marR="76200" marT="25394" marB="25394" anchor="ctr">
                    <a:lnL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>
                        <a:buNone/>
                      </a:pPr>
                      <a:r>
                        <a:rPr lang="en-US" sz="1300">
                          <a:solidFill>
                            <a:srgbClr val="202020"/>
                          </a:solidFill>
                          <a:effectLst/>
                          <a:latin typeface="Aptos"/>
                        </a:rPr>
                        <a:t>round_acc</a:t>
                      </a:r>
                      <a:endParaRPr lang="en-US">
                        <a:effectLst/>
                      </a:endParaRPr>
                    </a:p>
                  </a:txBody>
                  <a:tcPr marL="76200" marR="76200" marT="25394" marB="25394" anchor="ctr">
                    <a:lnL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>
                        <a:buNone/>
                      </a:pPr>
                      <a:r>
                        <a:rPr lang="en-US" sz="1300">
                          <a:solidFill>
                            <a:srgbClr val="202020"/>
                          </a:solidFill>
                          <a:effectLst/>
                          <a:latin typeface="Aptos"/>
                        </a:rPr>
                        <a:t>1.0</a:t>
                      </a:r>
                      <a:endParaRPr lang="en-US">
                        <a:effectLst/>
                      </a:endParaRPr>
                    </a:p>
                  </a:txBody>
                  <a:tcPr marL="76200" marR="76200" marT="25394" marB="25394" anchor="ctr">
                    <a:lnL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2895709"/>
                  </a:ext>
                </a:extLst>
              </a:tr>
              <a:tr h="214737">
                <a:tc>
                  <a:txBody>
                    <a:bodyPr/>
                    <a:lstStyle/>
                    <a:p>
                      <a:pPr marL="0" fontAlgn="base">
                        <a:buNone/>
                      </a:pPr>
                      <a:r>
                        <a:rPr lang="en-US" sz="1300">
                          <a:solidFill>
                            <a:srgbClr val="202020"/>
                          </a:solidFill>
                          <a:effectLst/>
                          <a:latin typeface="Aptos"/>
                        </a:rPr>
                        <a:t>L_inramp</a:t>
                      </a:r>
                      <a:endParaRPr lang="en-US">
                        <a:effectLst/>
                        <a:latin typeface="Aptos"/>
                      </a:endParaRPr>
                    </a:p>
                  </a:txBody>
                  <a:tcPr marL="76200" marR="76200" marT="25394" marB="25394" anchor="ctr">
                    <a:lnL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fontAlgn="base">
                        <a:buNone/>
                      </a:pPr>
                      <a:r>
                        <a:rPr lang="en-US" sz="1300">
                          <a:solidFill>
                            <a:srgbClr val="202020"/>
                          </a:solidFill>
                          <a:effectLst/>
                          <a:latin typeface="Aptos"/>
                        </a:rPr>
                        <a:t>0.4</a:t>
                      </a:r>
                      <a:endParaRPr lang="en-US">
                        <a:effectLst/>
                        <a:latin typeface="Aptos"/>
                      </a:endParaRPr>
                    </a:p>
                  </a:txBody>
                  <a:tcPr marL="76200" marR="76200" marT="25394" marB="25394" anchor="ctr">
                    <a:lnL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>
                        <a:buNone/>
                      </a:pPr>
                      <a:r>
                        <a:rPr lang="en-US" sz="1300">
                          <a:solidFill>
                            <a:srgbClr val="202020"/>
                          </a:solidFill>
                          <a:effectLst/>
                          <a:latin typeface="Aptos"/>
                        </a:rPr>
                        <a:t>L_outramp</a:t>
                      </a:r>
                      <a:endParaRPr lang="en-US">
                        <a:effectLst/>
                      </a:endParaRPr>
                    </a:p>
                  </a:txBody>
                  <a:tcPr marL="76200" marR="76200" marT="25394" marB="25394" anchor="ctr">
                    <a:lnL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>
                        <a:buNone/>
                      </a:pPr>
                      <a:r>
                        <a:rPr lang="en-US" sz="1300">
                          <a:solidFill>
                            <a:srgbClr val="202020"/>
                          </a:solidFill>
                          <a:effectLst/>
                          <a:latin typeface="Aptos"/>
                        </a:rPr>
                        <a:t>0.3</a:t>
                      </a:r>
                      <a:endParaRPr lang="en-US">
                        <a:effectLst/>
                      </a:endParaRPr>
                    </a:p>
                  </a:txBody>
                  <a:tcPr marL="76200" marR="76200" marT="25394" marB="25394" anchor="ctr">
                    <a:lnL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720574"/>
                  </a:ext>
                </a:extLst>
              </a:tr>
              <a:tr h="214737">
                <a:tc>
                  <a:txBody>
                    <a:bodyPr/>
                    <a:lstStyle/>
                    <a:p>
                      <a:pPr marL="0" fontAlgn="base">
                        <a:buNone/>
                      </a:pPr>
                      <a:r>
                        <a:rPr lang="en-US" sz="1300">
                          <a:solidFill>
                            <a:srgbClr val="202020"/>
                          </a:solidFill>
                          <a:effectLst/>
                          <a:latin typeface="Aptos"/>
                        </a:rPr>
                        <a:t>sharp_in</a:t>
                      </a:r>
                      <a:endParaRPr lang="en-US">
                        <a:effectLst/>
                        <a:latin typeface="Aptos"/>
                      </a:endParaRPr>
                    </a:p>
                  </a:txBody>
                  <a:tcPr marL="76200" marR="76200" marT="25394" marB="25394" anchor="ctr">
                    <a:lnL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fontAlgn="base">
                        <a:buNone/>
                      </a:pPr>
                      <a:r>
                        <a:rPr lang="en-US" sz="1300">
                          <a:solidFill>
                            <a:srgbClr val="202020"/>
                          </a:solidFill>
                          <a:effectLst/>
                          <a:latin typeface="Aptos"/>
                        </a:rPr>
                        <a:t>2.0</a:t>
                      </a:r>
                      <a:endParaRPr lang="en-US">
                        <a:effectLst/>
                        <a:latin typeface="Aptos"/>
                      </a:endParaRPr>
                    </a:p>
                  </a:txBody>
                  <a:tcPr marL="76200" marR="76200" marT="25394" marB="25394" anchor="ctr">
                    <a:lnL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>
                        <a:buNone/>
                      </a:pPr>
                      <a:r>
                        <a:rPr lang="en-US" sz="1300">
                          <a:solidFill>
                            <a:srgbClr val="202020"/>
                          </a:solidFill>
                          <a:effectLst/>
                          <a:latin typeface="Aptos"/>
                        </a:rPr>
                        <a:t>P_min</a:t>
                      </a:r>
                      <a:endParaRPr lang="en-US">
                        <a:effectLst/>
                      </a:endParaRPr>
                    </a:p>
                  </a:txBody>
                  <a:tcPr marL="76200" marR="76200" marT="25394" marB="25394" anchor="ctr">
                    <a:lnL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>
                        <a:buNone/>
                      </a:pPr>
                      <a:r>
                        <a:rPr lang="en-US" sz="1300">
                          <a:solidFill>
                            <a:srgbClr val="202020"/>
                          </a:solidFill>
                          <a:effectLst/>
                          <a:latin typeface="Aptos"/>
                        </a:rPr>
                        <a:t>100.0</a:t>
                      </a:r>
                      <a:endParaRPr lang="en-US">
                        <a:effectLst/>
                      </a:endParaRPr>
                    </a:p>
                  </a:txBody>
                  <a:tcPr marL="76200" marR="76200" marT="25394" marB="25394" anchor="ctr">
                    <a:lnL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674792"/>
                  </a:ext>
                </a:extLst>
              </a:tr>
              <a:tr h="214737">
                <a:tc>
                  <a:txBody>
                    <a:bodyPr/>
                    <a:lstStyle/>
                    <a:p>
                      <a:pPr marL="0" fontAlgn="base">
                        <a:buNone/>
                      </a:pPr>
                      <a:r>
                        <a:rPr lang="en-US" sz="1300">
                          <a:solidFill>
                            <a:srgbClr val="202020"/>
                          </a:solidFill>
                          <a:effectLst/>
                          <a:latin typeface="Aptos"/>
                        </a:rPr>
                        <a:t>L_outlet</a:t>
                      </a:r>
                      <a:endParaRPr lang="en-US">
                        <a:effectLst/>
                        <a:latin typeface="Aptos"/>
                      </a:endParaRPr>
                    </a:p>
                  </a:txBody>
                  <a:tcPr marL="76200" marR="76200" marT="25394" marB="25394" anchor="ctr">
                    <a:lnL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fontAlgn="base">
                        <a:buNone/>
                      </a:pPr>
                      <a:r>
                        <a:rPr lang="en-US" sz="1300">
                          <a:solidFill>
                            <a:srgbClr val="202020"/>
                          </a:solidFill>
                          <a:effectLst/>
                          <a:latin typeface="Aptos"/>
                        </a:rPr>
                        <a:t>0.3</a:t>
                      </a:r>
                      <a:endParaRPr lang="en-US">
                        <a:effectLst/>
                        <a:latin typeface="Aptos"/>
                      </a:endParaRPr>
                    </a:p>
                  </a:txBody>
                  <a:tcPr marL="76200" marR="76200" marT="25394" marB="25394" anchor="ctr">
                    <a:lnL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>
                        <a:buNone/>
                      </a:pPr>
                      <a:r>
                        <a:rPr lang="en-US" sz="1300">
                          <a:solidFill>
                            <a:srgbClr val="202020"/>
                          </a:solidFill>
                          <a:effectLst/>
                          <a:latin typeface="Aptos"/>
                        </a:rPr>
                        <a:t>cN2_soft</a:t>
                      </a:r>
                      <a:endParaRPr lang="en-US">
                        <a:effectLst/>
                      </a:endParaRPr>
                    </a:p>
                  </a:txBody>
                  <a:tcPr marL="76200" marR="76200" marT="25394" marB="25394" anchor="ctr">
                    <a:lnL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>
                        <a:buNone/>
                      </a:pPr>
                      <a:r>
                        <a:rPr lang="en-US" sz="1300">
                          <a:solidFill>
                            <a:srgbClr val="202020"/>
                          </a:solidFill>
                          <a:effectLst/>
                          <a:latin typeface="Aptos"/>
                        </a:rPr>
                        <a:t>0.018</a:t>
                      </a:r>
                      <a:endParaRPr lang="en-US">
                        <a:effectLst/>
                      </a:endParaRPr>
                    </a:p>
                  </a:txBody>
                  <a:tcPr marL="76200" marR="76200" marT="25394" marB="25394" anchor="ctr">
                    <a:lnL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9799816"/>
                  </a:ext>
                </a:extLst>
              </a:tr>
              <a:tr h="214737">
                <a:tc>
                  <a:txBody>
                    <a:bodyPr/>
                    <a:lstStyle/>
                    <a:p>
                      <a:pPr marL="0" fontAlgn="base">
                        <a:buNone/>
                      </a:pPr>
                      <a:r>
                        <a:rPr lang="en-US" sz="1300">
                          <a:solidFill>
                            <a:srgbClr val="202020"/>
                          </a:solidFill>
                          <a:effectLst/>
                          <a:latin typeface="Aptos"/>
                        </a:rPr>
                        <a:t>dip_round</a:t>
                      </a:r>
                      <a:endParaRPr lang="en-US">
                        <a:effectLst/>
                        <a:latin typeface="Aptos"/>
                      </a:endParaRPr>
                    </a:p>
                  </a:txBody>
                  <a:tcPr marL="76200" marR="76200" marT="25394" marB="25394" anchor="ctr">
                    <a:lnL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fontAlgn="base">
                        <a:buNone/>
                      </a:pPr>
                      <a:r>
                        <a:rPr lang="en-US" sz="1300">
                          <a:solidFill>
                            <a:srgbClr val="202020"/>
                          </a:solidFill>
                          <a:effectLst/>
                          <a:latin typeface="Aptos"/>
                        </a:rPr>
                        <a:t>1.0</a:t>
                      </a:r>
                      <a:endParaRPr lang="en-US">
                        <a:effectLst/>
                        <a:latin typeface="Aptos"/>
                      </a:endParaRPr>
                    </a:p>
                  </a:txBody>
                  <a:tcPr marL="76200" marR="76200" marT="25394" marB="25394" anchor="ctr">
                    <a:lnL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>
                        <a:buNone/>
                      </a:pPr>
                      <a:r>
                        <a:rPr lang="en-US" sz="1300">
                          <a:solidFill>
                            <a:srgbClr val="202020"/>
                          </a:solidFill>
                          <a:effectLst/>
                          <a:latin typeface="Aptos"/>
                        </a:rPr>
                        <a:t>he_smooth</a:t>
                      </a:r>
                      <a:endParaRPr lang="en-US">
                        <a:effectLst/>
                      </a:endParaRPr>
                    </a:p>
                  </a:txBody>
                  <a:tcPr marL="76200" marR="76200" marT="25394" marB="25394" anchor="ctr">
                    <a:lnL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>
                        <a:buNone/>
                      </a:pPr>
                      <a:r>
                        <a:rPr lang="en-US" sz="1300">
                          <a:solidFill>
                            <a:srgbClr val="202020"/>
                          </a:solidFill>
                          <a:effectLst/>
                          <a:latin typeface="Aptos"/>
                        </a:rPr>
                        <a:t>0.3</a:t>
                      </a:r>
                      <a:endParaRPr lang="en-US">
                        <a:effectLst/>
                      </a:endParaRPr>
                    </a:p>
                  </a:txBody>
                  <a:tcPr marL="76200" marR="76200" marT="25394" marB="25394" anchor="ctr">
                    <a:lnL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3748857"/>
                  </a:ext>
                </a:extLst>
              </a:tr>
              <a:tr h="214737">
                <a:tc>
                  <a:txBody>
                    <a:bodyPr/>
                    <a:lstStyle/>
                    <a:p>
                      <a:pPr marL="0" fontAlgn="base">
                        <a:buNone/>
                      </a:pPr>
                      <a:r>
                        <a:rPr lang="en-US" sz="1300">
                          <a:solidFill>
                            <a:srgbClr val="202020"/>
                          </a:solidFill>
                          <a:effectLst/>
                          <a:latin typeface="Aptos"/>
                        </a:rPr>
                        <a:t>L_acc</a:t>
                      </a:r>
                      <a:endParaRPr lang="en-US">
                        <a:effectLst/>
                        <a:latin typeface="Aptos"/>
                      </a:endParaRPr>
                    </a:p>
                  </a:txBody>
                  <a:tcPr marL="76200" marR="76200" marT="25394" marB="25394" anchor="ctr">
                    <a:lnL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fontAlgn="base">
                        <a:buNone/>
                      </a:pPr>
                      <a:r>
                        <a:rPr lang="en-US" sz="1300">
                          <a:solidFill>
                            <a:srgbClr val="202020"/>
                          </a:solidFill>
                          <a:effectLst/>
                          <a:latin typeface="Aptos"/>
                        </a:rPr>
                        <a:t>1.2</a:t>
                      </a:r>
                      <a:endParaRPr lang="en-US">
                        <a:effectLst/>
                        <a:latin typeface="Aptos"/>
                      </a:endParaRPr>
                    </a:p>
                  </a:txBody>
                  <a:tcPr marL="76200" marR="76200" marT="25394" marB="25394" anchor="ctr">
                    <a:lnL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>
                        <a:buNone/>
                      </a:pPr>
                      <a:endParaRPr lang="en-US" sz="1300">
                        <a:solidFill>
                          <a:srgbClr val="202020"/>
                        </a:solidFill>
                        <a:effectLst/>
                        <a:latin typeface="Aptos"/>
                      </a:endParaRPr>
                    </a:p>
                  </a:txBody>
                  <a:tcPr marL="76200" marR="76200" marT="25394" marB="25394" anchor="ctr">
                    <a:lnL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>
                        <a:buNone/>
                      </a:pPr>
                      <a:endParaRPr lang="en-US" sz="1300">
                        <a:solidFill>
                          <a:srgbClr val="202020"/>
                        </a:solidFill>
                        <a:effectLst/>
                        <a:latin typeface="Aptos"/>
                      </a:endParaRPr>
                    </a:p>
                  </a:txBody>
                  <a:tcPr marL="76200" marR="76200" marT="25394" marB="25394" anchor="ctr">
                    <a:lnL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9800629"/>
                  </a:ext>
                </a:extLst>
              </a:tr>
            </a:tbl>
          </a:graphicData>
        </a:graphic>
      </p:graphicFrame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9ED79CD2-4D74-F553-33C8-FB593A91CDF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90970958"/>
              </p:ext>
            </p:extLst>
          </p:nvPr>
        </p:nvGraphicFramePr>
        <p:xfrm>
          <a:off x="7984571" y="1139681"/>
          <a:ext cx="2281878" cy="2393966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121986">
                  <a:extLst>
                    <a:ext uri="{9D8B030D-6E8A-4147-A177-3AD203B41FA5}">
                      <a16:colId xmlns:a16="http://schemas.microsoft.com/office/drawing/2014/main" val="2675348142"/>
                    </a:ext>
                  </a:extLst>
                </a:gridCol>
                <a:gridCol w="1159892">
                  <a:extLst>
                    <a:ext uri="{9D8B030D-6E8A-4147-A177-3AD203B41FA5}">
                      <a16:colId xmlns:a16="http://schemas.microsoft.com/office/drawing/2014/main" val="2550812689"/>
                    </a:ext>
                  </a:extLst>
                </a:gridCol>
              </a:tblGrid>
              <a:tr h="567320">
                <a:tc>
                  <a:txBody>
                    <a:bodyPr/>
                    <a:lstStyle/>
                    <a:p>
                      <a:pPr marL="0" fontAlgn="base">
                        <a:buNone/>
                      </a:pPr>
                      <a:r>
                        <a:rPr lang="en-US" sz="1400" b="1">
                          <a:solidFill>
                            <a:srgbClr val="FFFFFF"/>
                          </a:solidFill>
                          <a:effectLst/>
                          <a:latin typeface="Aptos" panose="020B0004020202020204" pitchFamily="34" charset="0"/>
                        </a:rPr>
                        <a:t>Variable Range</a:t>
                      </a:r>
                      <a:endParaRPr lang="en-US">
                        <a:effectLst/>
                      </a:endParaRPr>
                    </a:p>
                  </a:txBody>
                  <a:tcPr marL="76200" marR="76200" marT="25394" marB="25394" anchor="ctr">
                    <a:lnL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546A"/>
                    </a:solidFill>
                  </a:tcPr>
                </a:tc>
                <a:tc>
                  <a:txBody>
                    <a:bodyPr/>
                    <a:lstStyle/>
                    <a:p>
                      <a:pPr marL="0" fontAlgn="base">
                        <a:buNone/>
                      </a:pPr>
                      <a:r>
                        <a:rPr lang="en-US" sz="1400" b="1">
                          <a:solidFill>
                            <a:srgbClr val="FFFFFF"/>
                          </a:solidFill>
                          <a:effectLst/>
                          <a:latin typeface="Aptos" panose="020B0004020202020204" pitchFamily="34" charset="0"/>
                        </a:rPr>
                        <a:t>Range</a:t>
                      </a:r>
                      <a:endParaRPr lang="en-US">
                        <a:effectLst/>
                      </a:endParaRPr>
                    </a:p>
                  </a:txBody>
                  <a:tcPr marL="76200" marR="76200" marT="25394" marB="25394" anchor="ctr">
                    <a:lnL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546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37853"/>
                  </a:ext>
                </a:extLst>
              </a:tr>
              <a:tr h="529914">
                <a:tc>
                  <a:txBody>
                    <a:bodyPr/>
                    <a:lstStyle/>
                    <a:p>
                      <a:pPr marL="0" fontAlgn="base">
                        <a:buNone/>
                      </a:pPr>
                      <a:r>
                        <a:rPr lang="en-US" sz="1300">
                          <a:solidFill>
                            <a:srgbClr val="202020"/>
                          </a:solidFill>
                          <a:effectLst/>
                          <a:latin typeface="Aptos" panose="020B0004020202020204" pitchFamily="34" charset="0"/>
                        </a:rPr>
                        <a:t>P_max</a:t>
                      </a:r>
                      <a:endParaRPr lang="en-US">
                        <a:effectLst/>
                      </a:endParaRPr>
                    </a:p>
                  </a:txBody>
                  <a:tcPr marL="76200" marR="76200" marT="25394" marB="25394" anchor="ctr">
                    <a:lnL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fontAlgn="base">
                        <a:buNone/>
                      </a:pPr>
                      <a:r>
                        <a:rPr lang="en-US" sz="1300">
                          <a:solidFill>
                            <a:srgbClr val="202020"/>
                          </a:solidFill>
                          <a:effectLst/>
                          <a:latin typeface="Aptos" panose="020B0004020202020204" pitchFamily="34" charset="0"/>
                        </a:rPr>
                        <a:t>4000 – 7000</a:t>
                      </a:r>
                      <a:endParaRPr lang="en-US">
                        <a:effectLst/>
                      </a:endParaRPr>
                    </a:p>
                  </a:txBody>
                  <a:tcPr marL="76200" marR="76200" marT="25394" marB="25394" anchor="ctr">
                    <a:lnL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6573398"/>
                  </a:ext>
                </a:extLst>
              </a:tr>
              <a:tr h="324183">
                <a:tc>
                  <a:txBody>
                    <a:bodyPr/>
                    <a:lstStyle/>
                    <a:p>
                      <a:pPr marL="0" fontAlgn="base">
                        <a:buNone/>
                      </a:pPr>
                      <a:r>
                        <a:rPr lang="en-US" sz="1300">
                          <a:solidFill>
                            <a:srgbClr val="202020"/>
                          </a:solidFill>
                          <a:effectLst/>
                          <a:latin typeface="Aptos" panose="020B0004020202020204" pitchFamily="34" charset="0"/>
                        </a:rPr>
                        <a:t>cN2_max</a:t>
                      </a:r>
                      <a:endParaRPr lang="en-US">
                        <a:effectLst/>
                      </a:endParaRPr>
                    </a:p>
                  </a:txBody>
                  <a:tcPr marL="76200" marR="76200" marT="25394" marB="25394" anchor="ctr">
                    <a:lnL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fontAlgn="base">
                        <a:buNone/>
                      </a:pPr>
                      <a:r>
                        <a:rPr lang="en-US" sz="1300">
                          <a:solidFill>
                            <a:srgbClr val="202020"/>
                          </a:solidFill>
                          <a:effectLst/>
                          <a:latin typeface="Aptos" panose="020B0004020202020204" pitchFamily="34" charset="0"/>
                        </a:rPr>
                        <a:t>0.05 – 0.25</a:t>
                      </a:r>
                      <a:endParaRPr lang="en-US">
                        <a:effectLst/>
                      </a:endParaRPr>
                    </a:p>
                  </a:txBody>
                  <a:tcPr marL="76200" marR="76200" marT="25394" marB="25394" anchor="ctr">
                    <a:lnL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1139901"/>
                  </a:ext>
                </a:extLst>
              </a:tr>
              <a:tr h="324183">
                <a:tc>
                  <a:txBody>
                    <a:bodyPr/>
                    <a:lstStyle/>
                    <a:p>
                      <a:pPr marL="0" fontAlgn="base">
                        <a:buNone/>
                      </a:pPr>
                      <a:r>
                        <a:rPr lang="en-US" sz="1300">
                          <a:solidFill>
                            <a:srgbClr val="202020"/>
                          </a:solidFill>
                          <a:effectLst/>
                          <a:latin typeface="Aptos" panose="020B0004020202020204" pitchFamily="34" charset="0"/>
                        </a:rPr>
                        <a:t>L_inj</a:t>
                      </a:r>
                      <a:endParaRPr lang="en-US">
                        <a:effectLst/>
                      </a:endParaRPr>
                    </a:p>
                  </a:txBody>
                  <a:tcPr marL="76200" marR="76200" marT="25394" marB="25394" anchor="ctr">
                    <a:lnL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fontAlgn="base">
                        <a:buNone/>
                      </a:pPr>
                      <a:r>
                        <a:rPr lang="en-US" sz="1300">
                          <a:solidFill>
                            <a:srgbClr val="202020"/>
                          </a:solidFill>
                          <a:effectLst/>
                          <a:latin typeface="Aptos" panose="020B0004020202020204" pitchFamily="34" charset="0"/>
                        </a:rPr>
                        <a:t>0.4 – 0.8</a:t>
                      </a:r>
                      <a:endParaRPr lang="en-US">
                        <a:effectLst/>
                      </a:endParaRPr>
                    </a:p>
                  </a:txBody>
                  <a:tcPr marL="76200" marR="76200" marT="25394" marB="25394" anchor="ctr">
                    <a:lnL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7424745"/>
                  </a:ext>
                </a:extLst>
              </a:tr>
              <a:tr h="324183">
                <a:tc>
                  <a:txBody>
                    <a:bodyPr/>
                    <a:lstStyle/>
                    <a:p>
                      <a:pPr marL="0" fontAlgn="base">
                        <a:buNone/>
                      </a:pPr>
                      <a:r>
                        <a:rPr lang="en-US" sz="1300">
                          <a:solidFill>
                            <a:srgbClr val="202020"/>
                          </a:solidFill>
                          <a:effectLst/>
                          <a:latin typeface="Aptos" panose="020B0004020202020204" pitchFamily="34" charset="0"/>
                        </a:rPr>
                        <a:t>dip_frac</a:t>
                      </a:r>
                      <a:endParaRPr lang="en-US">
                        <a:effectLst/>
                      </a:endParaRPr>
                    </a:p>
                  </a:txBody>
                  <a:tcPr marL="76200" marR="76200" marT="25394" marB="25394" anchor="ctr">
                    <a:lnL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fontAlgn="base">
                        <a:buNone/>
                      </a:pPr>
                      <a:r>
                        <a:rPr lang="en-US" sz="1300">
                          <a:solidFill>
                            <a:srgbClr val="202020"/>
                          </a:solidFill>
                          <a:effectLst/>
                          <a:latin typeface="Aptos" panose="020B0004020202020204" pitchFamily="34" charset="0"/>
                        </a:rPr>
                        <a:t>0.1 – 0.5</a:t>
                      </a:r>
                      <a:endParaRPr lang="en-US">
                        <a:effectLst/>
                      </a:endParaRPr>
                    </a:p>
                  </a:txBody>
                  <a:tcPr marL="76200" marR="76200" marT="25394" marB="25394" anchor="ctr">
                    <a:lnL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7620758"/>
                  </a:ext>
                </a:extLst>
              </a:tr>
              <a:tr h="324183">
                <a:tc>
                  <a:txBody>
                    <a:bodyPr/>
                    <a:lstStyle/>
                    <a:p>
                      <a:pPr marL="0" fontAlgn="base">
                        <a:buNone/>
                      </a:pPr>
                      <a:r>
                        <a:rPr lang="en-US" sz="1300">
                          <a:solidFill>
                            <a:srgbClr val="202020"/>
                          </a:solidFill>
                          <a:effectLst/>
                          <a:latin typeface="Aptos" panose="020B0004020202020204" pitchFamily="34" charset="0"/>
                        </a:rPr>
                        <a:t>x_of</a:t>
                      </a:r>
                      <a:endParaRPr lang="en-US">
                        <a:effectLst/>
                      </a:endParaRPr>
                    </a:p>
                  </a:txBody>
                  <a:tcPr marL="76200" marR="76200" marT="25394" marB="25394" anchor="ctr">
                    <a:lnL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fontAlgn="base">
                        <a:buNone/>
                      </a:pPr>
                      <a:r>
                        <a:rPr lang="en-US" sz="1300">
                          <a:solidFill>
                            <a:srgbClr val="202020"/>
                          </a:solidFill>
                          <a:effectLst/>
                          <a:latin typeface="Aptos" panose="020B0004020202020204" pitchFamily="34" charset="0"/>
                        </a:rPr>
                        <a:t>250 – 1750</a:t>
                      </a:r>
                      <a:endParaRPr lang="en-US">
                        <a:effectLst/>
                      </a:endParaRPr>
                    </a:p>
                  </a:txBody>
                  <a:tcPr marL="76200" marR="76200" marT="25394" marB="25394" anchor="ctr">
                    <a:lnL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2223509"/>
                  </a:ext>
                </a:extLst>
              </a:tr>
            </a:tbl>
          </a:graphicData>
        </a:graphic>
      </p:graphicFrame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0BF0CC6D-22AB-DE1F-B221-282FCC99D5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2795674"/>
              </p:ext>
            </p:extLst>
          </p:nvPr>
        </p:nvGraphicFramePr>
        <p:xfrm>
          <a:off x="6531428" y="3932463"/>
          <a:ext cx="3975895" cy="2268955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141906">
                  <a:extLst>
                    <a:ext uri="{9D8B030D-6E8A-4147-A177-3AD203B41FA5}">
                      <a16:colId xmlns:a16="http://schemas.microsoft.com/office/drawing/2014/main" val="247970431"/>
                    </a:ext>
                  </a:extLst>
                </a:gridCol>
                <a:gridCol w="944663">
                  <a:extLst>
                    <a:ext uri="{9D8B030D-6E8A-4147-A177-3AD203B41FA5}">
                      <a16:colId xmlns:a16="http://schemas.microsoft.com/office/drawing/2014/main" val="2368978846"/>
                    </a:ext>
                  </a:extLst>
                </a:gridCol>
                <a:gridCol w="944663">
                  <a:extLst>
                    <a:ext uri="{9D8B030D-6E8A-4147-A177-3AD203B41FA5}">
                      <a16:colId xmlns:a16="http://schemas.microsoft.com/office/drawing/2014/main" val="352644696"/>
                    </a:ext>
                  </a:extLst>
                </a:gridCol>
                <a:gridCol w="944663">
                  <a:extLst>
                    <a:ext uri="{9D8B030D-6E8A-4147-A177-3AD203B41FA5}">
                      <a16:colId xmlns:a16="http://schemas.microsoft.com/office/drawing/2014/main" val="1137335708"/>
                    </a:ext>
                  </a:extLst>
                </a:gridCol>
              </a:tblGrid>
              <a:tr h="565554">
                <a:tc>
                  <a:txBody>
                    <a:bodyPr/>
                    <a:lstStyle/>
                    <a:p>
                      <a:pPr marL="0" fontAlgn="base">
                        <a:buNone/>
                      </a:pPr>
                      <a:r>
                        <a:rPr lang="en-US" sz="1400" b="1" err="1">
                          <a:solidFill>
                            <a:srgbClr val="FFFFFF"/>
                          </a:solidFill>
                          <a:effectLst/>
                          <a:latin typeface="Aptos"/>
                        </a:rPr>
                        <a:t>Smilei</a:t>
                      </a:r>
                      <a:r>
                        <a:rPr lang="en-US" sz="1400" b="1">
                          <a:solidFill>
                            <a:srgbClr val="FFFFFF"/>
                          </a:solidFill>
                          <a:effectLst/>
                          <a:latin typeface="Aptos"/>
                        </a:rPr>
                        <a:t> Parameters</a:t>
                      </a:r>
                      <a:endParaRPr lang="en-US">
                        <a:effectLst/>
                        <a:latin typeface="Aptos"/>
                      </a:endParaRPr>
                    </a:p>
                  </a:txBody>
                  <a:tcPr marL="76200" marR="76200" marT="25394" marB="25394" anchor="ctr">
                    <a:lnL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546A"/>
                    </a:solidFill>
                  </a:tcPr>
                </a:tc>
                <a:tc>
                  <a:txBody>
                    <a:bodyPr/>
                    <a:lstStyle/>
                    <a:p>
                      <a:pPr marL="0" fontAlgn="base">
                        <a:buNone/>
                      </a:pPr>
                      <a:r>
                        <a:rPr lang="en-US" sz="1400" b="1">
                          <a:solidFill>
                            <a:srgbClr val="FFFFFF"/>
                          </a:solidFill>
                          <a:effectLst/>
                          <a:latin typeface="Aptos"/>
                        </a:rPr>
                        <a:t>Value</a:t>
                      </a:r>
                      <a:endParaRPr lang="en-US">
                        <a:effectLst/>
                        <a:latin typeface="Aptos"/>
                      </a:endParaRPr>
                    </a:p>
                  </a:txBody>
                  <a:tcPr marL="76200" marR="76200" marT="25394" marB="25394" anchor="ctr">
                    <a:lnL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546A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400" b="1" i="0" u="none" strike="noStrike" noProof="0" err="1">
                          <a:solidFill>
                            <a:srgbClr val="FFFFFF"/>
                          </a:solidFill>
                          <a:effectLst/>
                          <a:latin typeface="Aptos"/>
                        </a:rPr>
                        <a:t>Smilei</a:t>
                      </a:r>
                      <a:r>
                        <a:rPr lang="en-US" sz="1400" b="1" i="0" u="none" strike="noStrike" noProof="0">
                          <a:solidFill>
                            <a:srgbClr val="FFFFFF"/>
                          </a:solidFill>
                          <a:effectLst/>
                          <a:latin typeface="Aptos"/>
                        </a:rPr>
                        <a:t> Parameters</a:t>
                      </a:r>
                      <a:endParaRPr lang="en-US" sz="1400" b="0" i="0" u="none" strike="noStrike" noProof="0">
                        <a:solidFill>
                          <a:srgbClr val="000000"/>
                        </a:solidFill>
                        <a:effectLst/>
                        <a:latin typeface="Aptos"/>
                      </a:endParaRPr>
                    </a:p>
                    <a:p>
                      <a:pPr marL="0" lvl="0">
                        <a:buNone/>
                      </a:pPr>
                      <a:endParaRPr lang="en-US" sz="1400" b="1">
                        <a:solidFill>
                          <a:srgbClr val="FFFFFF"/>
                        </a:solidFill>
                        <a:effectLst/>
                        <a:latin typeface="Aptos"/>
                      </a:endParaRPr>
                    </a:p>
                  </a:txBody>
                  <a:tcPr marL="76200" marR="76200" marT="25394" marB="25394" anchor="ctr">
                    <a:lnL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777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7773">
                      <a:solidFill>
                        <a:srgbClr val="FFFFFF"/>
                      </a:solidFill>
                    </a:lnT>
                    <a:lnB w="17773">
                      <a:solidFill>
                        <a:srgbClr val="FFFFFF"/>
                      </a:solidFill>
                    </a:lnB>
                    <a:solidFill>
                      <a:srgbClr val="44546A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>
                        <a:buNone/>
                      </a:pPr>
                      <a:r>
                        <a:rPr lang="en-US" sz="1400" b="1" i="0" u="none" strike="noStrike" noProof="0">
                          <a:solidFill>
                            <a:srgbClr val="FFFFFF"/>
                          </a:solidFill>
                          <a:effectLst/>
                          <a:latin typeface="Aptos"/>
                        </a:rPr>
                        <a:t>Value</a:t>
                      </a:r>
                      <a:endParaRPr lang="en-US"/>
                    </a:p>
                  </a:txBody>
                  <a:tcPr marL="76200" marR="76200" marT="25394" marB="25394" anchor="ctr">
                    <a:lnL w="17773">
                      <a:solidFill>
                        <a:srgbClr val="FFFFFF"/>
                      </a:solidFill>
                    </a:lnL>
                    <a:lnR w="17773">
                      <a:solidFill>
                        <a:srgbClr val="FFFFFF"/>
                      </a:solidFill>
                    </a:lnR>
                    <a:lnT w="17773">
                      <a:solidFill>
                        <a:srgbClr val="FFFFFF"/>
                      </a:solidFill>
                    </a:lnT>
                    <a:lnB w="17773">
                      <a:solidFill>
                        <a:srgbClr val="FFFFFF"/>
                      </a:solidFill>
                    </a:lnB>
                    <a:solidFill>
                      <a:srgbClr val="44546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5327495"/>
                  </a:ext>
                </a:extLst>
              </a:tr>
              <a:tr h="277121">
                <a:tc>
                  <a:txBody>
                    <a:bodyPr/>
                    <a:lstStyle/>
                    <a:p>
                      <a:pPr marL="0" algn="ctr" fontAlgn="base">
                        <a:buNone/>
                      </a:pPr>
                      <a:r>
                        <a:rPr lang="en-US" sz="1300">
                          <a:solidFill>
                            <a:srgbClr val="202020"/>
                          </a:solidFill>
                          <a:effectLst/>
                          <a:latin typeface="Aptos"/>
                        </a:rPr>
                        <a:t>dx</a:t>
                      </a:r>
                      <a:endParaRPr lang="en-US">
                        <a:effectLst/>
                        <a:latin typeface="Aptos"/>
                      </a:endParaRPr>
                    </a:p>
                  </a:txBody>
                  <a:tcPr marL="76200" marR="76200" marT="25394" marB="25394" anchor="ctr">
                    <a:lnL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fontAlgn="base">
                        <a:buNone/>
                      </a:pPr>
                      <a:r>
                        <a:rPr lang="en-US" sz="1300">
                          <a:solidFill>
                            <a:srgbClr val="202020"/>
                          </a:solidFill>
                          <a:effectLst/>
                          <a:latin typeface="Aptos"/>
                        </a:rPr>
                        <a:t>0.10 * um</a:t>
                      </a:r>
                      <a:endParaRPr lang="en-US">
                        <a:effectLst/>
                        <a:latin typeface="Aptos"/>
                      </a:endParaRPr>
                    </a:p>
                  </a:txBody>
                  <a:tcPr marL="76200" marR="76200" marT="25394" marB="25394" anchor="ctr">
                    <a:lnL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>
                        <a:buNone/>
                      </a:pPr>
                      <a:r>
                        <a:rPr lang="en-US" sz="1300">
                          <a:solidFill>
                            <a:srgbClr val="202020"/>
                          </a:solidFill>
                          <a:effectLst/>
                          <a:latin typeface="Aptos"/>
                        </a:rPr>
                        <a:t>Lx</a:t>
                      </a:r>
                      <a:endParaRPr lang="en-US">
                        <a:effectLst/>
                        <a:latin typeface="Aptos"/>
                      </a:endParaRPr>
                    </a:p>
                  </a:txBody>
                  <a:tcPr marL="76200" marR="76200" marT="25394" marB="25394" anchor="ctr">
                    <a:lnL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777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>
                        <a:buNone/>
                      </a:pPr>
                      <a:r>
                        <a:rPr lang="en-US" sz="1300" err="1">
                          <a:solidFill>
                            <a:srgbClr val="202020"/>
                          </a:solidFill>
                          <a:effectLst/>
                          <a:latin typeface="Aptos"/>
                        </a:rPr>
                        <a:t>nx</a:t>
                      </a:r>
                      <a:r>
                        <a:rPr lang="en-US" sz="1300">
                          <a:solidFill>
                            <a:srgbClr val="202020"/>
                          </a:solidFill>
                          <a:effectLst/>
                          <a:latin typeface="Aptos"/>
                        </a:rPr>
                        <a:t> * dx</a:t>
                      </a:r>
                      <a:endParaRPr lang="en-US">
                        <a:effectLst/>
                        <a:latin typeface="Aptos"/>
                      </a:endParaRPr>
                    </a:p>
                  </a:txBody>
                  <a:tcPr marL="76200" marR="76200" marT="25394" marB="25394" anchor="ctr">
                    <a:lnL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7773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7210768"/>
                  </a:ext>
                </a:extLst>
              </a:tr>
              <a:tr h="277121">
                <a:tc>
                  <a:txBody>
                    <a:bodyPr/>
                    <a:lstStyle/>
                    <a:p>
                      <a:pPr marL="0" algn="ctr" fontAlgn="base">
                        <a:buNone/>
                      </a:pPr>
                      <a:r>
                        <a:rPr lang="en-US" sz="1300">
                          <a:solidFill>
                            <a:srgbClr val="202020"/>
                          </a:solidFill>
                          <a:effectLst/>
                          <a:latin typeface="Aptos"/>
                        </a:rPr>
                        <a:t>dr</a:t>
                      </a:r>
                      <a:endParaRPr lang="en-US">
                        <a:effectLst/>
                        <a:latin typeface="Aptos"/>
                      </a:endParaRPr>
                    </a:p>
                  </a:txBody>
                  <a:tcPr marL="76200" marR="76200" marT="25394" marB="25394" anchor="ctr">
                    <a:lnL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fontAlgn="base">
                        <a:buNone/>
                      </a:pPr>
                      <a:r>
                        <a:rPr lang="en-US" sz="1300">
                          <a:solidFill>
                            <a:srgbClr val="202020"/>
                          </a:solidFill>
                          <a:effectLst/>
                          <a:latin typeface="Aptos"/>
                        </a:rPr>
                        <a:t>0.16 * um</a:t>
                      </a:r>
                      <a:endParaRPr lang="en-US">
                        <a:effectLst/>
                        <a:latin typeface="Aptos"/>
                      </a:endParaRPr>
                    </a:p>
                  </a:txBody>
                  <a:tcPr marL="76200" marR="76200" marT="25394" marB="25394" anchor="ctr">
                    <a:lnL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>
                        <a:buNone/>
                      </a:pPr>
                      <a:r>
                        <a:rPr lang="en-US" sz="1300">
                          <a:solidFill>
                            <a:srgbClr val="202020"/>
                          </a:solidFill>
                          <a:effectLst/>
                          <a:latin typeface="Aptos"/>
                        </a:rPr>
                        <a:t>Lr</a:t>
                      </a:r>
                      <a:endParaRPr lang="en-US">
                        <a:effectLst/>
                        <a:latin typeface="Aptos"/>
                      </a:endParaRPr>
                    </a:p>
                  </a:txBody>
                  <a:tcPr marL="76200" marR="76200" marT="25394" marB="25394" anchor="ctr">
                    <a:lnL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>
                        <a:buNone/>
                      </a:pPr>
                      <a:r>
                        <a:rPr lang="en-US" sz="1300">
                          <a:solidFill>
                            <a:srgbClr val="202020"/>
                          </a:solidFill>
                          <a:effectLst/>
                          <a:latin typeface="Aptos"/>
                        </a:rPr>
                        <a:t>nr * dr</a:t>
                      </a:r>
                      <a:endParaRPr lang="en-US">
                        <a:effectLst/>
                        <a:latin typeface="Aptos"/>
                      </a:endParaRPr>
                    </a:p>
                  </a:txBody>
                  <a:tcPr marL="76200" marR="76200" marT="25394" marB="25394" anchor="ctr">
                    <a:lnL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1312279"/>
                  </a:ext>
                </a:extLst>
              </a:tr>
              <a:tr h="277121">
                <a:tc>
                  <a:txBody>
                    <a:bodyPr/>
                    <a:lstStyle/>
                    <a:p>
                      <a:pPr marL="0" algn="ctr" fontAlgn="base">
                        <a:buNone/>
                      </a:pPr>
                      <a:r>
                        <a:rPr lang="en-US" sz="1300">
                          <a:solidFill>
                            <a:srgbClr val="202020"/>
                          </a:solidFill>
                          <a:effectLst/>
                          <a:latin typeface="Aptos"/>
                        </a:rPr>
                        <a:t>dt</a:t>
                      </a:r>
                      <a:endParaRPr lang="en-US">
                        <a:effectLst/>
                        <a:latin typeface="Aptos"/>
                      </a:endParaRPr>
                    </a:p>
                  </a:txBody>
                  <a:tcPr marL="76200" marR="76200" marT="25394" marB="25394" anchor="ctr">
                    <a:lnL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fontAlgn="base">
                        <a:buNone/>
                      </a:pPr>
                      <a:r>
                        <a:rPr lang="en-US" sz="1300">
                          <a:solidFill>
                            <a:srgbClr val="202020"/>
                          </a:solidFill>
                          <a:effectLst/>
                          <a:latin typeface="Aptos"/>
                        </a:rPr>
                        <a:t>0.75 * dx/c</a:t>
                      </a:r>
                      <a:endParaRPr lang="en-US">
                        <a:effectLst/>
                        <a:latin typeface="Aptos"/>
                      </a:endParaRPr>
                    </a:p>
                  </a:txBody>
                  <a:tcPr marL="76200" marR="76200" marT="25394" marB="25394" anchor="ctr">
                    <a:lnL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>
                        <a:buNone/>
                      </a:pPr>
                      <a:r>
                        <a:rPr lang="en-US" sz="1300" err="1">
                          <a:solidFill>
                            <a:srgbClr val="202020"/>
                          </a:solidFill>
                          <a:effectLst/>
                          <a:latin typeface="Aptos"/>
                        </a:rPr>
                        <a:t>T_sim</a:t>
                      </a:r>
                      <a:endParaRPr lang="en-US">
                        <a:effectLst/>
                        <a:latin typeface="Aptos"/>
                      </a:endParaRPr>
                    </a:p>
                  </a:txBody>
                  <a:tcPr marL="76200" marR="76200" marT="25394" marB="25394" anchor="ctr">
                    <a:lnL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>
                        <a:buNone/>
                      </a:pPr>
                      <a:r>
                        <a:rPr lang="en-US" sz="1300">
                          <a:solidFill>
                            <a:srgbClr val="202020"/>
                          </a:solidFill>
                          <a:effectLst/>
                          <a:latin typeface="Aptos"/>
                        </a:rPr>
                        <a:t>55330</a:t>
                      </a:r>
                      <a:endParaRPr lang="en-US">
                        <a:effectLst/>
                        <a:latin typeface="Aptos"/>
                      </a:endParaRPr>
                    </a:p>
                  </a:txBody>
                  <a:tcPr marL="76200" marR="76200" marT="25394" marB="25394" anchor="ctr">
                    <a:lnL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2406672"/>
                  </a:ext>
                </a:extLst>
              </a:tr>
              <a:tr h="203599">
                <a:tc>
                  <a:txBody>
                    <a:bodyPr/>
                    <a:lstStyle/>
                    <a:p>
                      <a:pPr marL="0" algn="ctr" fontAlgn="base">
                        <a:buNone/>
                      </a:pPr>
                      <a:r>
                        <a:rPr lang="en-US" sz="1300">
                          <a:solidFill>
                            <a:srgbClr val="202020"/>
                          </a:solidFill>
                          <a:effectLst/>
                          <a:latin typeface="Aptos"/>
                        </a:rPr>
                        <a:t>nx</a:t>
                      </a:r>
                      <a:endParaRPr lang="en-US">
                        <a:effectLst/>
                        <a:latin typeface="Aptos"/>
                      </a:endParaRPr>
                    </a:p>
                  </a:txBody>
                  <a:tcPr marL="76200" marR="76200" marT="25394" marB="25394" anchor="ctr">
                    <a:lnL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fontAlgn="base">
                        <a:buNone/>
                      </a:pPr>
                      <a:r>
                        <a:rPr lang="en-US" sz="1300">
                          <a:solidFill>
                            <a:srgbClr val="202020"/>
                          </a:solidFill>
                          <a:effectLst/>
                          <a:latin typeface="Aptos"/>
                        </a:rPr>
                        <a:t>640</a:t>
                      </a:r>
                      <a:endParaRPr lang="en-US">
                        <a:effectLst/>
                        <a:latin typeface="Aptos"/>
                      </a:endParaRPr>
                    </a:p>
                  </a:txBody>
                  <a:tcPr marL="76200" marR="76200" marT="25394" marB="25394" anchor="ctr">
                    <a:lnL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>
                        <a:buNone/>
                      </a:pPr>
                      <a:r>
                        <a:rPr lang="en-US" sz="1300" err="1">
                          <a:solidFill>
                            <a:srgbClr val="202020"/>
                          </a:solidFill>
                          <a:effectLst/>
                          <a:latin typeface="Aptos"/>
                        </a:rPr>
                        <a:t>npatch_x</a:t>
                      </a:r>
                      <a:endParaRPr lang="en-US">
                        <a:effectLst/>
                        <a:latin typeface="Aptos"/>
                      </a:endParaRPr>
                    </a:p>
                  </a:txBody>
                  <a:tcPr marL="76200" marR="76200" marT="25394" marB="25394" anchor="ctr">
                    <a:lnL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>
                        <a:buNone/>
                      </a:pPr>
                      <a:r>
                        <a:rPr lang="en-US" sz="1300">
                          <a:solidFill>
                            <a:srgbClr val="202020"/>
                          </a:solidFill>
                          <a:effectLst/>
                          <a:latin typeface="Aptos"/>
                        </a:rPr>
                        <a:t>32</a:t>
                      </a:r>
                      <a:endParaRPr lang="en-US">
                        <a:effectLst/>
                        <a:latin typeface="Aptos"/>
                      </a:endParaRPr>
                    </a:p>
                  </a:txBody>
                  <a:tcPr marL="76200" marR="76200" marT="25394" marB="25394" anchor="ctr">
                    <a:lnL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6164547"/>
                  </a:ext>
                </a:extLst>
              </a:tr>
              <a:tr h="203599">
                <a:tc>
                  <a:txBody>
                    <a:bodyPr/>
                    <a:lstStyle/>
                    <a:p>
                      <a:pPr marL="0" algn="ctr" fontAlgn="base">
                        <a:buNone/>
                      </a:pPr>
                      <a:r>
                        <a:rPr lang="en-US" sz="1300">
                          <a:solidFill>
                            <a:srgbClr val="202020"/>
                          </a:solidFill>
                          <a:effectLst/>
                          <a:latin typeface="Aptos"/>
                        </a:rPr>
                        <a:t>nr</a:t>
                      </a:r>
                      <a:endParaRPr lang="en-US">
                        <a:effectLst/>
                        <a:latin typeface="Aptos"/>
                      </a:endParaRPr>
                    </a:p>
                  </a:txBody>
                  <a:tcPr marL="76200" marR="76200" marT="25394" marB="25394" anchor="ctr">
                    <a:lnL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fontAlgn="base">
                        <a:buNone/>
                      </a:pPr>
                      <a:r>
                        <a:rPr lang="en-US" sz="1300">
                          <a:solidFill>
                            <a:srgbClr val="202020"/>
                          </a:solidFill>
                          <a:effectLst/>
                          <a:latin typeface="Aptos"/>
                        </a:rPr>
                        <a:t>896</a:t>
                      </a:r>
                      <a:endParaRPr lang="en-US">
                        <a:effectLst/>
                        <a:latin typeface="Aptos"/>
                      </a:endParaRPr>
                    </a:p>
                  </a:txBody>
                  <a:tcPr marL="76200" marR="76200" marT="25394" marB="25394" anchor="ctr">
                    <a:lnL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>
                        <a:buNone/>
                      </a:pPr>
                      <a:r>
                        <a:rPr lang="en-US" sz="1300" err="1">
                          <a:solidFill>
                            <a:srgbClr val="202020"/>
                          </a:solidFill>
                          <a:effectLst/>
                          <a:latin typeface="Aptos"/>
                        </a:rPr>
                        <a:t>npatch_r</a:t>
                      </a:r>
                      <a:endParaRPr lang="en-US">
                        <a:effectLst/>
                        <a:latin typeface="Aptos"/>
                      </a:endParaRPr>
                    </a:p>
                  </a:txBody>
                  <a:tcPr marL="76200" marR="76200" marT="25394" marB="25394" anchor="ctr">
                    <a:lnL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>
                        <a:buNone/>
                      </a:pPr>
                      <a:r>
                        <a:rPr lang="en-US" sz="1300">
                          <a:solidFill>
                            <a:srgbClr val="202020"/>
                          </a:solidFill>
                          <a:effectLst/>
                          <a:latin typeface="Aptos"/>
                        </a:rPr>
                        <a:t>64</a:t>
                      </a:r>
                      <a:endParaRPr lang="en-US">
                        <a:effectLst/>
                        <a:latin typeface="Aptos"/>
                      </a:endParaRPr>
                    </a:p>
                  </a:txBody>
                  <a:tcPr marL="76200" marR="76200" marT="25394" marB="25394" anchor="ctr">
                    <a:lnL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8837868"/>
                  </a:ext>
                </a:extLst>
              </a:tr>
              <a:tr h="203599">
                <a:tc>
                  <a:txBody>
                    <a:bodyPr/>
                    <a:lstStyle/>
                    <a:p>
                      <a:pPr marL="0" algn="ctr" fontAlgn="base">
                        <a:buNone/>
                      </a:pPr>
                      <a:endParaRPr lang="en-US" sz="1300">
                        <a:solidFill>
                          <a:srgbClr val="202020"/>
                        </a:solidFill>
                        <a:effectLst/>
                        <a:latin typeface="Aptos"/>
                      </a:endParaRPr>
                    </a:p>
                  </a:txBody>
                  <a:tcPr marL="76200" marR="76200" marT="25394" marB="25394" anchor="ctr">
                    <a:lnL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fontAlgn="base">
                        <a:buNone/>
                      </a:pPr>
                      <a:endParaRPr lang="en-US" sz="1300">
                        <a:solidFill>
                          <a:srgbClr val="202020"/>
                        </a:solidFill>
                        <a:effectLst/>
                        <a:latin typeface="Aptos"/>
                      </a:endParaRPr>
                    </a:p>
                  </a:txBody>
                  <a:tcPr marL="76200" marR="76200" marT="25394" marB="25394" anchor="ctr">
                    <a:lnL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>
                        <a:buNone/>
                      </a:pPr>
                      <a:r>
                        <a:rPr lang="en-US" sz="1300">
                          <a:solidFill>
                            <a:srgbClr val="202020"/>
                          </a:solidFill>
                          <a:effectLst/>
                          <a:latin typeface="Aptos"/>
                        </a:rPr>
                        <a:t>No of PPC</a:t>
                      </a:r>
                      <a:endParaRPr lang="en-US">
                        <a:effectLst/>
                        <a:latin typeface="Aptos"/>
                      </a:endParaRPr>
                    </a:p>
                  </a:txBody>
                  <a:tcPr marL="76200" marR="76200" marT="25394" marB="25394" anchor="ctr">
                    <a:lnL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>
                        <a:buNone/>
                      </a:pPr>
                      <a:r>
                        <a:rPr lang="en-US" sz="1300">
                          <a:solidFill>
                            <a:srgbClr val="202020"/>
                          </a:solidFill>
                          <a:effectLst/>
                          <a:latin typeface="Aptos"/>
                        </a:rPr>
                        <a:t>1</a:t>
                      </a:r>
                      <a:endParaRPr lang="en-US">
                        <a:effectLst/>
                        <a:latin typeface="Aptos"/>
                      </a:endParaRPr>
                    </a:p>
                  </a:txBody>
                  <a:tcPr marL="76200" marR="76200" marT="25394" marB="25394" anchor="ctr">
                    <a:lnL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777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2088301"/>
                  </a:ext>
                </a:extLst>
              </a:tr>
            </a:tbl>
          </a:graphicData>
        </a:graphic>
      </p:graphicFrame>
      <p:grpSp>
        <p:nvGrpSpPr>
          <p:cNvPr id="10" name="Group 9">
            <a:extLst>
              <a:ext uri="{FF2B5EF4-FFF2-40B4-BE49-F238E27FC236}">
                <a16:creationId xmlns:a16="http://schemas.microsoft.com/office/drawing/2014/main" id="{FD04FDC4-DE07-20F4-48C5-68A155048B75}"/>
              </a:ext>
            </a:extLst>
          </p:cNvPr>
          <p:cNvGrpSpPr/>
          <p:nvPr/>
        </p:nvGrpSpPr>
        <p:grpSpPr>
          <a:xfrm>
            <a:off x="836017" y="646134"/>
            <a:ext cx="9498707" cy="65478"/>
            <a:chOff x="808054" y="778959"/>
            <a:chExt cx="9498707" cy="65478"/>
          </a:xfrm>
        </p:grpSpPr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5BDA475F-B87D-C51F-9E3D-8C8720DC865B}"/>
                </a:ext>
              </a:extLst>
            </p:cNvPr>
            <p:cNvCxnSpPr/>
            <p:nvPr/>
          </p:nvCxnSpPr>
          <p:spPr>
            <a:xfrm flipV="1">
              <a:off x="808054" y="806420"/>
              <a:ext cx="9496487" cy="38017"/>
            </a:xfrm>
            <a:prstGeom prst="straightConnector1">
              <a:avLst/>
            </a:prstGeom>
            <a:ln w="28575">
              <a:solidFill>
                <a:schemeClr val="tx2">
                  <a:lumMod val="90000"/>
                  <a:lumOff val="10000"/>
                </a:schemeClr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7F5A7E3E-6564-F442-93C7-A025CC18DFC1}"/>
                </a:ext>
              </a:extLst>
            </p:cNvPr>
            <p:cNvSpPr/>
            <p:nvPr/>
          </p:nvSpPr>
          <p:spPr>
            <a:xfrm>
              <a:off x="8401628" y="778959"/>
              <a:ext cx="1905133" cy="50029"/>
            </a:xfrm>
            <a:prstGeom prst="rect">
              <a:avLst/>
            </a:prstGeom>
            <a:solidFill>
              <a:srgbClr val="ED7D31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algn="l" defTabSz="1004888" rtl="0" fontAlgn="base">
                <a:spcBef>
                  <a:spcPct val="0"/>
                </a:spcBef>
                <a:spcAft>
                  <a:spcPct val="0"/>
                </a:spcAft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501650" indent="-44450" algn="l" defTabSz="1004888" rtl="0" fontAlgn="base">
                <a:spcBef>
                  <a:spcPct val="0"/>
                </a:spcBef>
                <a:spcAft>
                  <a:spcPct val="0"/>
                </a:spcAft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004888" indent="-90488" algn="l" defTabSz="1004888" rtl="0" fontAlgn="base">
                <a:spcBef>
                  <a:spcPct val="0"/>
                </a:spcBef>
                <a:spcAft>
                  <a:spcPct val="0"/>
                </a:spcAft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508125" indent="-136525" algn="l" defTabSz="1004888" rtl="0" fontAlgn="base">
                <a:spcBef>
                  <a:spcPct val="0"/>
                </a:spcBef>
                <a:spcAft>
                  <a:spcPct val="0"/>
                </a:spcAft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009775" indent="-180975" algn="l" defTabSz="1004888" rtl="0" fontAlgn="base">
                <a:spcBef>
                  <a:spcPct val="0"/>
                </a:spcBef>
                <a:spcAft>
                  <a:spcPct val="0"/>
                </a:spcAft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30EE09C-90C9-B70F-AE08-F6991F8A47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3FF56D3-787C-F09E-EC4A-766902D893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IJClab | 13/10/2026 | K SWAIN​</a:t>
            </a:r>
          </a:p>
        </p:txBody>
      </p:sp>
      <p:pic>
        <p:nvPicPr>
          <p:cNvPr id="14" name="Picture 13" descr="A logo of a person&#10;&#10;AI-generated content may be incorrect.">
            <a:extLst>
              <a:ext uri="{FF2B5EF4-FFF2-40B4-BE49-F238E27FC236}">
                <a16:creationId xmlns:a16="http://schemas.microsoft.com/office/drawing/2014/main" id="{0CBBEC43-B38B-D09B-C030-0D1CF3FBEE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3175" y="6245635"/>
            <a:ext cx="526901" cy="607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422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C4609A51-11A5-2374-C0E0-B5C8E989A5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7169" y="86"/>
            <a:ext cx="10515600" cy="743790"/>
          </a:xfrm>
        </p:spPr>
        <p:txBody>
          <a:bodyPr/>
          <a:lstStyle/>
          <a:p>
            <a:pPr marL="228600" indent="-228600">
              <a:spcBef>
                <a:spcPts val="1000"/>
              </a:spcBef>
            </a:pPr>
            <a:r>
              <a:rPr lang="en-US" sz="2800" b="1">
                <a:solidFill>
                  <a:schemeClr val="tx2">
                    <a:lumMod val="90000"/>
                    <a:lumOff val="10000"/>
                  </a:schemeClr>
                </a:solidFill>
                <a:latin typeface="Aptos"/>
              </a:rPr>
              <a:t>Envelope Model Random scan simulation</a:t>
            </a:r>
            <a:endParaRPr lang="en-US" sz="2800">
              <a:solidFill>
                <a:srgbClr val="000000"/>
              </a:solidFill>
              <a:latin typeface="Apto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5BE1576-E954-3233-912D-291A509C12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1655" y="807951"/>
            <a:ext cx="8503257" cy="534638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B684E08-936D-A2A0-F202-B8F147E640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6567" y="1711600"/>
            <a:ext cx="10775522" cy="3567665"/>
          </a:xfrm>
          <a:prstGeom prst="rect">
            <a:avLst/>
          </a:prstGeom>
        </p:spPr>
      </p:pic>
      <p:pic>
        <p:nvPicPr>
          <p:cNvPr id="9" name="Picture 8" descr="A logo with text and dots&#10;&#10;AI-generated content may be incorrect.">
            <a:extLst>
              <a:ext uri="{FF2B5EF4-FFF2-40B4-BE49-F238E27FC236}">
                <a16:creationId xmlns:a16="http://schemas.microsoft.com/office/drawing/2014/main" id="{814B8D34-2752-6DF6-6FEF-A47177C636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90209" y="4684"/>
            <a:ext cx="703533" cy="678288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C5BC76AD-2B72-B2E2-591F-8173E96562F6}"/>
              </a:ext>
            </a:extLst>
          </p:cNvPr>
          <p:cNvGrpSpPr/>
          <p:nvPr/>
        </p:nvGrpSpPr>
        <p:grpSpPr>
          <a:xfrm>
            <a:off x="836017" y="646134"/>
            <a:ext cx="9498707" cy="65478"/>
            <a:chOff x="808054" y="778959"/>
            <a:chExt cx="9498707" cy="65478"/>
          </a:xfrm>
        </p:grpSpPr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E7FA4B46-137A-C761-0865-105ECC452B35}"/>
                </a:ext>
              </a:extLst>
            </p:cNvPr>
            <p:cNvCxnSpPr/>
            <p:nvPr/>
          </p:nvCxnSpPr>
          <p:spPr>
            <a:xfrm flipV="1">
              <a:off x="808054" y="806420"/>
              <a:ext cx="9496487" cy="38017"/>
            </a:xfrm>
            <a:prstGeom prst="straightConnector1">
              <a:avLst/>
            </a:prstGeom>
            <a:ln w="28575">
              <a:solidFill>
                <a:schemeClr val="tx2">
                  <a:lumMod val="90000"/>
                  <a:lumOff val="10000"/>
                </a:schemeClr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04B069F3-15C7-E230-FEF3-A542B022E77C}"/>
                </a:ext>
              </a:extLst>
            </p:cNvPr>
            <p:cNvSpPr/>
            <p:nvPr/>
          </p:nvSpPr>
          <p:spPr>
            <a:xfrm>
              <a:off x="8401628" y="778959"/>
              <a:ext cx="1905133" cy="50029"/>
            </a:xfrm>
            <a:prstGeom prst="rect">
              <a:avLst/>
            </a:prstGeom>
            <a:solidFill>
              <a:srgbClr val="ED7D31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algn="l" defTabSz="1004888" rtl="0" fontAlgn="base">
                <a:spcBef>
                  <a:spcPct val="0"/>
                </a:spcBef>
                <a:spcAft>
                  <a:spcPct val="0"/>
                </a:spcAft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501650" indent="-44450" algn="l" defTabSz="1004888" rtl="0" fontAlgn="base">
                <a:spcBef>
                  <a:spcPct val="0"/>
                </a:spcBef>
                <a:spcAft>
                  <a:spcPct val="0"/>
                </a:spcAft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004888" indent="-90488" algn="l" defTabSz="1004888" rtl="0" fontAlgn="base">
                <a:spcBef>
                  <a:spcPct val="0"/>
                </a:spcBef>
                <a:spcAft>
                  <a:spcPct val="0"/>
                </a:spcAft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508125" indent="-136525" algn="l" defTabSz="1004888" rtl="0" fontAlgn="base">
                <a:spcBef>
                  <a:spcPct val="0"/>
                </a:spcBef>
                <a:spcAft>
                  <a:spcPct val="0"/>
                </a:spcAft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009775" indent="-180975" algn="l" defTabSz="1004888" rtl="0" fontAlgn="base">
                <a:spcBef>
                  <a:spcPct val="0"/>
                </a:spcBef>
                <a:spcAft>
                  <a:spcPct val="0"/>
                </a:spcAft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D46F9283-A99B-C595-D573-5295D26E7D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222AF83-6EEA-BBF7-427B-CC508270FD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IJClab | 13/10/2026 | K SWAIN​</a:t>
            </a:r>
          </a:p>
        </p:txBody>
      </p:sp>
      <p:pic>
        <p:nvPicPr>
          <p:cNvPr id="15" name="Picture 14" descr="A logo of a person&#10;&#10;AI-generated content may be incorrect.">
            <a:extLst>
              <a:ext uri="{FF2B5EF4-FFF2-40B4-BE49-F238E27FC236}">
                <a16:creationId xmlns:a16="http://schemas.microsoft.com/office/drawing/2014/main" id="{02B33746-412B-CE2C-7436-30EB4DC0987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3175" y="6245635"/>
            <a:ext cx="526901" cy="607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2450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22ED3E07-19A0-7D23-EC6C-F92419FEAD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046"/>
            <a:ext cx="10515600" cy="743223"/>
          </a:xfrm>
        </p:spPr>
        <p:txBody>
          <a:bodyPr/>
          <a:lstStyle/>
          <a:p>
            <a:r>
              <a:rPr lang="en-US" sz="2800" b="1">
                <a:solidFill>
                  <a:schemeClr val="tx2">
                    <a:lumMod val="90000"/>
                    <a:lumOff val="10000"/>
                  </a:schemeClr>
                </a:solidFill>
                <a:latin typeface="Aptos"/>
              </a:rPr>
              <a:t>Random scan (RS) simulation</a:t>
            </a:r>
            <a:endParaRPr lang="en-US" b="1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0726441-82A2-1FF1-4F8E-AE75B0EC88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121" y="931231"/>
            <a:ext cx="3288335" cy="232575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FB2F3F3-DFB6-F1DA-9792-E07B9AE7B1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5013" y="817990"/>
            <a:ext cx="6745217" cy="450943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904C555-3B77-91D0-FBA1-8FA83E47AA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1217" y="3323433"/>
            <a:ext cx="3286461" cy="1989321"/>
          </a:xfrm>
          <a:prstGeom prst="rect">
            <a:avLst/>
          </a:prstGeom>
        </p:spPr>
      </p:pic>
      <p:pic>
        <p:nvPicPr>
          <p:cNvPr id="3" name="Picture 2" descr="A logo with text and dots&#10;&#10;AI-generated content may be incorrect.">
            <a:extLst>
              <a:ext uri="{FF2B5EF4-FFF2-40B4-BE49-F238E27FC236}">
                <a16:creationId xmlns:a16="http://schemas.microsoft.com/office/drawing/2014/main" id="{F08ED95E-624B-4D66-EE6D-C6222A8D804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90209" y="4684"/>
            <a:ext cx="703533" cy="678288"/>
          </a:xfrm>
          <a:prstGeom prst="rect">
            <a:avLst/>
          </a:prstGeom>
        </p:spPr>
      </p:pic>
      <p:sp>
        <p:nvSpPr>
          <p:cNvPr id="4" name="TextBox 6">
            <a:extLst>
              <a:ext uri="{FF2B5EF4-FFF2-40B4-BE49-F238E27FC236}">
                <a16:creationId xmlns:a16="http://schemas.microsoft.com/office/drawing/2014/main" id="{ADCDBACA-AABB-E8F7-A7A5-82E01585E306}"/>
              </a:ext>
            </a:extLst>
          </p:cNvPr>
          <p:cNvSpPr txBox="1"/>
          <p:nvPr/>
        </p:nvSpPr>
        <p:spPr>
          <a:xfrm>
            <a:off x="4823535" y="6640759"/>
            <a:ext cx="2939730" cy="215444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err="1"/>
              <a:t>IJClab</a:t>
            </a:r>
            <a:r>
              <a:rPr lang="en-US" sz="800"/>
              <a:t> | K SWAIN | 15/09/2026  |  ECLIM2026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933B083-C32D-9BC1-233D-7A58C7462D30}"/>
              </a:ext>
            </a:extLst>
          </p:cNvPr>
          <p:cNvSpPr txBox="1"/>
          <p:nvPr/>
        </p:nvSpPr>
        <p:spPr>
          <a:xfrm>
            <a:off x="1973161" y="5488046"/>
            <a:ext cx="8767432" cy="7076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sz="1400"/>
              <a:t>Low fidelity random RS simulations are useful to find the best laser and plasma parameter working point. </a:t>
            </a:r>
            <a:endParaRPr lang="en-US"/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r>
              <a:rPr lang="en-US" sz="1400"/>
              <a:t>Also helpful in optimization time of </a:t>
            </a:r>
            <a:r>
              <a:rPr lang="en-US" sz="1400" err="1"/>
              <a:t>dif</a:t>
            </a:r>
            <a:r>
              <a:rPr lang="en-US" sz="1400"/>
              <a:t>ferent parameters in high-fidelity realistic simulation.</a:t>
            </a:r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5FAC3AB-1C4B-08EF-110B-198DD795E893}"/>
              </a:ext>
            </a:extLst>
          </p:cNvPr>
          <p:cNvGrpSpPr/>
          <p:nvPr/>
        </p:nvGrpSpPr>
        <p:grpSpPr>
          <a:xfrm>
            <a:off x="836017" y="611180"/>
            <a:ext cx="9498707" cy="65478"/>
            <a:chOff x="808054" y="778959"/>
            <a:chExt cx="9498707" cy="65478"/>
          </a:xfrm>
        </p:grpSpPr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BC2E7CC1-70C1-44B0-E13B-EB3725E3554E}"/>
                </a:ext>
              </a:extLst>
            </p:cNvPr>
            <p:cNvCxnSpPr/>
            <p:nvPr/>
          </p:nvCxnSpPr>
          <p:spPr>
            <a:xfrm flipV="1">
              <a:off x="808054" y="806420"/>
              <a:ext cx="9496487" cy="38017"/>
            </a:xfrm>
            <a:prstGeom prst="straightConnector1">
              <a:avLst/>
            </a:prstGeom>
            <a:ln w="28575">
              <a:solidFill>
                <a:schemeClr val="tx2">
                  <a:lumMod val="90000"/>
                  <a:lumOff val="10000"/>
                </a:schemeClr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6D3C664E-F274-8F84-33C0-5B3B2ADEF9C0}"/>
                </a:ext>
              </a:extLst>
            </p:cNvPr>
            <p:cNvSpPr/>
            <p:nvPr/>
          </p:nvSpPr>
          <p:spPr>
            <a:xfrm>
              <a:off x="8401628" y="778959"/>
              <a:ext cx="1905133" cy="50029"/>
            </a:xfrm>
            <a:prstGeom prst="rect">
              <a:avLst/>
            </a:prstGeom>
            <a:solidFill>
              <a:srgbClr val="ED7D31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algn="l" defTabSz="1004888" rtl="0" fontAlgn="base">
                <a:spcBef>
                  <a:spcPct val="0"/>
                </a:spcBef>
                <a:spcAft>
                  <a:spcPct val="0"/>
                </a:spcAft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501650" indent="-44450" algn="l" defTabSz="1004888" rtl="0" fontAlgn="base">
                <a:spcBef>
                  <a:spcPct val="0"/>
                </a:spcBef>
                <a:spcAft>
                  <a:spcPct val="0"/>
                </a:spcAft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004888" indent="-90488" algn="l" defTabSz="1004888" rtl="0" fontAlgn="base">
                <a:spcBef>
                  <a:spcPct val="0"/>
                </a:spcBef>
                <a:spcAft>
                  <a:spcPct val="0"/>
                </a:spcAft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508125" indent="-136525" algn="l" defTabSz="1004888" rtl="0" fontAlgn="base">
                <a:spcBef>
                  <a:spcPct val="0"/>
                </a:spcBef>
                <a:spcAft>
                  <a:spcPct val="0"/>
                </a:spcAft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009775" indent="-180975" algn="l" defTabSz="1004888" rtl="0" fontAlgn="base">
                <a:spcBef>
                  <a:spcPct val="0"/>
                </a:spcBef>
                <a:spcAft>
                  <a:spcPct val="0"/>
                </a:spcAft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D217EEC6-2651-E93A-B602-3EFD856678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11</a:t>
            </a:fld>
            <a:endParaRPr lang="en-U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32FDB20-AF23-ED97-80A8-C3179FE664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IJClab | 13/10/2026 | K SWAIN​</a:t>
            </a:r>
          </a:p>
        </p:txBody>
      </p:sp>
      <p:pic>
        <p:nvPicPr>
          <p:cNvPr id="15" name="Picture 14" descr="A logo of a person&#10;&#10;AI-generated content may be incorrect.">
            <a:extLst>
              <a:ext uri="{FF2B5EF4-FFF2-40B4-BE49-F238E27FC236}">
                <a16:creationId xmlns:a16="http://schemas.microsoft.com/office/drawing/2014/main" id="{A2BA74B3-2191-08BD-19A4-4352ECA5C55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3175" y="6245635"/>
            <a:ext cx="526901" cy="607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95714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72F166-F911-C5F5-D978-7DE0FD4028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0274" y="7462"/>
            <a:ext cx="6230934" cy="678424"/>
          </a:xfrm>
        </p:spPr>
        <p:txBody>
          <a:bodyPr/>
          <a:lstStyle/>
          <a:p>
            <a:pPr marL="171450" indent="-171450">
              <a:lnSpc>
                <a:spcPct val="100000"/>
              </a:lnSpc>
              <a:spcAft>
                <a:spcPct val="0"/>
              </a:spcAft>
            </a:pPr>
            <a:r>
              <a:rPr lang="en-US" sz="2800" b="1">
                <a:solidFill>
                  <a:schemeClr val="tx2">
                    <a:lumMod val="90000"/>
                    <a:lumOff val="10000"/>
                  </a:schemeClr>
                </a:solidFill>
                <a:latin typeface="Arial"/>
                <a:cs typeface="Arial"/>
              </a:rPr>
              <a:t>Realistic simulation workflow</a:t>
            </a:r>
            <a:endParaRPr lang="en-US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23682D1-FC04-A79B-3C4C-CFF82F7930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0623" y="962098"/>
            <a:ext cx="2131566" cy="156160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DCC712A-F299-E0BC-DE3E-B3091168D2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0807" y="1034444"/>
            <a:ext cx="2126446" cy="1490041"/>
          </a:xfrm>
          <a:prstGeom prst="rect">
            <a:avLst/>
          </a:prstGeom>
        </p:spPr>
      </p:pic>
      <p:pic>
        <p:nvPicPr>
          <p:cNvPr id="6" name="Picture 5" descr="A close-up of a graph&#10;&#10;AI-generated content may be incorrect.">
            <a:extLst>
              <a:ext uri="{FF2B5EF4-FFF2-40B4-BE49-F238E27FC236}">
                <a16:creationId xmlns:a16="http://schemas.microsoft.com/office/drawing/2014/main" id="{759CB9F9-8A7B-C1E5-7173-4E73342B14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9075" y="2694739"/>
            <a:ext cx="2131819" cy="1644919"/>
          </a:xfrm>
          <a:prstGeom prst="rect">
            <a:avLst/>
          </a:prstGeom>
        </p:spPr>
      </p:pic>
      <p:pic>
        <p:nvPicPr>
          <p:cNvPr id="7" name="Picture 6" descr="A close-up of a graph&#10;&#10;AI-generated content may be incorrect.">
            <a:extLst>
              <a:ext uri="{FF2B5EF4-FFF2-40B4-BE49-F238E27FC236}">
                <a16:creationId xmlns:a16="http://schemas.microsoft.com/office/drawing/2014/main" id="{E0F183C6-85AA-4A57-8B56-BDE614FF9F0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22625" y="2694243"/>
            <a:ext cx="2120765" cy="1644917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B9CE9751-B353-3ACD-EF96-4BCA0183468D}"/>
              </a:ext>
            </a:extLst>
          </p:cNvPr>
          <p:cNvGrpSpPr/>
          <p:nvPr/>
        </p:nvGrpSpPr>
        <p:grpSpPr>
          <a:xfrm>
            <a:off x="6439658" y="870207"/>
            <a:ext cx="4486296" cy="2698169"/>
            <a:chOff x="868308" y="3108307"/>
            <a:chExt cx="3834662" cy="2476307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28F1292A-3B68-FA57-3364-A665B0395E3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68308" y="3108307"/>
              <a:ext cx="3826291" cy="2276045"/>
            </a:xfrm>
            <a:prstGeom prst="rect">
              <a:avLst/>
            </a:prstGeom>
          </p:spPr>
        </p:pic>
        <p:sp>
          <p:nvSpPr>
            <p:cNvPr id="11" name="TextBox 22">
              <a:extLst>
                <a:ext uri="{FF2B5EF4-FFF2-40B4-BE49-F238E27FC236}">
                  <a16:creationId xmlns:a16="http://schemas.microsoft.com/office/drawing/2014/main" id="{3A83EE84-A88E-383E-9A73-D7C6660F271D}"/>
                </a:ext>
              </a:extLst>
            </p:cNvPr>
            <p:cNvSpPr txBox="1"/>
            <p:nvPr/>
          </p:nvSpPr>
          <p:spPr>
            <a:xfrm>
              <a:off x="2838845" y="5386885"/>
              <a:ext cx="1864125" cy="197729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fr-FR"/>
              </a:defPPr>
              <a:lvl1pPr algn="l" defTabSz="1004888" rtl="0" fontAlgn="base">
                <a:spcBef>
                  <a:spcPct val="0"/>
                </a:spcBef>
                <a:spcAft>
                  <a:spcPct val="0"/>
                </a:spcAft>
                <a:defRPr sz="2000"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1pPr>
              <a:lvl2pPr marL="501650" indent="-44450" algn="l" defTabSz="1004888" rtl="0" fontAlgn="base">
                <a:spcBef>
                  <a:spcPct val="0"/>
                </a:spcBef>
                <a:spcAft>
                  <a:spcPct val="0"/>
                </a:spcAft>
                <a:defRPr sz="2000"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2pPr>
              <a:lvl3pPr marL="1004888" indent="-90488" algn="l" defTabSz="1004888" rtl="0" fontAlgn="base">
                <a:spcBef>
                  <a:spcPct val="0"/>
                </a:spcBef>
                <a:spcAft>
                  <a:spcPct val="0"/>
                </a:spcAft>
                <a:defRPr sz="2000"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3pPr>
              <a:lvl4pPr marL="1508125" indent="-136525" algn="l" defTabSz="1004888" rtl="0" fontAlgn="base">
                <a:spcBef>
                  <a:spcPct val="0"/>
                </a:spcBef>
                <a:spcAft>
                  <a:spcPct val="0"/>
                </a:spcAft>
                <a:defRPr sz="2000"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4pPr>
              <a:lvl5pPr marL="2009775" indent="-180975" algn="l" defTabSz="1004888" rtl="0" fontAlgn="base">
                <a:spcBef>
                  <a:spcPct val="0"/>
                </a:spcBef>
                <a:spcAft>
                  <a:spcPct val="0"/>
                </a:spcAft>
                <a:defRPr sz="2000"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9pPr>
            </a:lstStyle>
            <a:p>
              <a:r>
                <a:rPr lang="en-US" sz="800">
                  <a:latin typeface="Arial"/>
                  <a:cs typeface="Arial"/>
                </a:rPr>
                <a:t>Slava Smartsev, Post doctoral researcher</a:t>
              </a:r>
              <a:endParaRPr lang="en-US" sz="800"/>
            </a:p>
          </p:txBody>
        </p:sp>
      </p:grpSp>
      <p:pic>
        <p:nvPicPr>
          <p:cNvPr id="12" name="Picture 11" descr="A logo with text and dots&#10;&#10;AI-generated content may be incorrect.">
            <a:extLst>
              <a:ext uri="{FF2B5EF4-FFF2-40B4-BE49-F238E27FC236}">
                <a16:creationId xmlns:a16="http://schemas.microsoft.com/office/drawing/2014/main" id="{18F5B9E6-9F9F-2D79-CD12-2EC8690AE85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490209" y="4684"/>
            <a:ext cx="703533" cy="678288"/>
          </a:xfrm>
          <a:prstGeom prst="rect">
            <a:avLst/>
          </a:prstGeom>
        </p:spPr>
      </p:pic>
      <p:sp>
        <p:nvSpPr>
          <p:cNvPr id="30" name="TextBox 21">
            <a:extLst>
              <a:ext uri="{FF2B5EF4-FFF2-40B4-BE49-F238E27FC236}">
                <a16:creationId xmlns:a16="http://schemas.microsoft.com/office/drawing/2014/main" id="{8645604A-4008-ADC4-60BD-FD949CFF140D}"/>
              </a:ext>
            </a:extLst>
          </p:cNvPr>
          <p:cNvSpPr txBox="1"/>
          <p:nvPr/>
        </p:nvSpPr>
        <p:spPr>
          <a:xfrm>
            <a:off x="941023" y="4337020"/>
            <a:ext cx="5158740" cy="1345048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fr-FR"/>
            </a:defPPr>
            <a:lvl1pPr algn="l" defTabSz="1004888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501650" indent="-44450" algn="l" defTabSz="1004888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1004888" indent="-90488" algn="l" defTabSz="1004888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508125" indent="-136525" algn="l" defTabSz="1004888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2009775" indent="-180975" algn="l" defTabSz="1004888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marL="171450" indent="-171450">
              <a:lnSpc>
                <a:spcPct val="150000"/>
              </a:lnSpc>
              <a:buFont typeface="Arial"/>
              <a:buChar char="•"/>
            </a:pPr>
            <a:r>
              <a:rPr lang="en-US" sz="1400">
                <a:latin typeface="Arial"/>
                <a:cs typeface="Arial"/>
              </a:rPr>
              <a:t>Spatial phase retrieval using </a:t>
            </a:r>
            <a:r>
              <a:rPr lang="en-US" sz="1400" err="1">
                <a:latin typeface="Arial"/>
                <a:cs typeface="Arial"/>
              </a:rPr>
              <a:t>Gerchberg</a:t>
            </a:r>
            <a:r>
              <a:rPr lang="en-US" sz="1400">
                <a:latin typeface="Arial"/>
                <a:cs typeface="Arial"/>
              </a:rPr>
              <a:t> </a:t>
            </a:r>
            <a:r>
              <a:rPr lang="en-US" sz="1400" err="1">
                <a:latin typeface="Arial"/>
                <a:cs typeface="Arial"/>
              </a:rPr>
              <a:t>saxton</a:t>
            </a:r>
            <a:r>
              <a:rPr lang="en-US" sz="1400">
                <a:latin typeface="Arial"/>
                <a:cs typeface="Arial"/>
              </a:rPr>
              <a:t> algorithm (GSA) [1,2,3,4]</a:t>
            </a:r>
            <a:endParaRPr lang="en-US" sz="1200"/>
          </a:p>
          <a:p>
            <a:pPr marL="171450" indent="-171450">
              <a:lnSpc>
                <a:spcPct val="150000"/>
              </a:lnSpc>
              <a:buFont typeface="Arial"/>
              <a:buChar char="•"/>
            </a:pPr>
            <a:r>
              <a:rPr lang="en-US" sz="1400">
                <a:latin typeface="Arial"/>
                <a:cs typeface="Arial"/>
              </a:rPr>
              <a:t>Decomposed into Zernike modes </a:t>
            </a:r>
            <a:endParaRPr lang="en-US" sz="1200"/>
          </a:p>
          <a:p>
            <a:pPr marL="171450" indent="-171450">
              <a:lnSpc>
                <a:spcPct val="150000"/>
              </a:lnSpc>
              <a:buFont typeface="Arial"/>
              <a:buChar char="•"/>
            </a:pPr>
            <a:r>
              <a:rPr lang="en-US" sz="1400">
                <a:latin typeface="Arial"/>
                <a:cs typeface="Arial"/>
              </a:rPr>
              <a:t>Reconstruction of Far field (Intensity+ Phase)</a:t>
            </a:r>
            <a:endParaRPr lang="en-US" sz="120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33D42805-89E5-BFA5-F008-43274E9F5722}"/>
              </a:ext>
            </a:extLst>
          </p:cNvPr>
          <p:cNvGrpSpPr/>
          <p:nvPr/>
        </p:nvGrpSpPr>
        <p:grpSpPr>
          <a:xfrm>
            <a:off x="1129632" y="646134"/>
            <a:ext cx="9498707" cy="65478"/>
            <a:chOff x="808054" y="778959"/>
            <a:chExt cx="9498707" cy="65478"/>
          </a:xfrm>
        </p:grpSpPr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14C5874B-F551-E59C-9D71-76A5058E0359}"/>
                </a:ext>
              </a:extLst>
            </p:cNvPr>
            <p:cNvCxnSpPr/>
            <p:nvPr/>
          </p:nvCxnSpPr>
          <p:spPr>
            <a:xfrm flipV="1">
              <a:off x="808054" y="806420"/>
              <a:ext cx="9496487" cy="38017"/>
            </a:xfrm>
            <a:prstGeom prst="straightConnector1">
              <a:avLst/>
            </a:prstGeom>
            <a:ln w="28575">
              <a:solidFill>
                <a:schemeClr val="tx2">
                  <a:lumMod val="90000"/>
                  <a:lumOff val="10000"/>
                </a:schemeClr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3CA78C92-BAD8-0341-0754-FFACC1BA465F}"/>
                </a:ext>
              </a:extLst>
            </p:cNvPr>
            <p:cNvSpPr/>
            <p:nvPr/>
          </p:nvSpPr>
          <p:spPr>
            <a:xfrm>
              <a:off x="8401628" y="778959"/>
              <a:ext cx="1905133" cy="50029"/>
            </a:xfrm>
            <a:prstGeom prst="rect">
              <a:avLst/>
            </a:prstGeom>
            <a:solidFill>
              <a:srgbClr val="ED7D31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algn="l" defTabSz="1004888" rtl="0" fontAlgn="base">
                <a:spcBef>
                  <a:spcPct val="0"/>
                </a:spcBef>
                <a:spcAft>
                  <a:spcPct val="0"/>
                </a:spcAft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501650" indent="-44450" algn="l" defTabSz="1004888" rtl="0" fontAlgn="base">
                <a:spcBef>
                  <a:spcPct val="0"/>
                </a:spcBef>
                <a:spcAft>
                  <a:spcPct val="0"/>
                </a:spcAft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004888" indent="-90488" algn="l" defTabSz="1004888" rtl="0" fontAlgn="base">
                <a:spcBef>
                  <a:spcPct val="0"/>
                </a:spcBef>
                <a:spcAft>
                  <a:spcPct val="0"/>
                </a:spcAft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508125" indent="-136525" algn="l" defTabSz="1004888" rtl="0" fontAlgn="base">
                <a:spcBef>
                  <a:spcPct val="0"/>
                </a:spcBef>
                <a:spcAft>
                  <a:spcPct val="0"/>
                </a:spcAft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009775" indent="-180975" algn="l" defTabSz="1004888" rtl="0" fontAlgn="base">
                <a:spcBef>
                  <a:spcPct val="0"/>
                </a:spcBef>
                <a:spcAft>
                  <a:spcPct val="0"/>
                </a:spcAft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51A5BE34-359C-8A1E-D7DA-D9BD67CC32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8B650F9-C4E4-49F5-7403-2578A262FE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IJClab | 13/10/2026 | K SWAIN​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C7B7F06-45E3-1000-0FF8-6023395E67F8}"/>
              </a:ext>
            </a:extLst>
          </p:cNvPr>
          <p:cNvSpPr txBox="1"/>
          <p:nvPr/>
        </p:nvSpPr>
        <p:spPr>
          <a:xfrm>
            <a:off x="941294" y="5679140"/>
            <a:ext cx="6418729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000">
                <a:solidFill>
                  <a:srgbClr val="222222"/>
                </a:solidFill>
                <a:highlight>
                  <a:srgbClr val="FFFFFF"/>
                </a:highlight>
                <a:ea typeface="+mn-lt"/>
                <a:cs typeface="+mn-lt"/>
              </a:rPr>
              <a:t>[1] Ralph W Gerchberg Optik, 35:237–246, 1972.</a:t>
            </a:r>
            <a:endParaRPr lang="en-US" sz="1000"/>
          </a:p>
          <a:p>
            <a:r>
              <a:rPr lang="en-US" sz="1000">
                <a:solidFill>
                  <a:srgbClr val="222222"/>
                </a:solidFill>
                <a:highlight>
                  <a:srgbClr val="FFFFFF"/>
                </a:highlight>
                <a:ea typeface="+mn-lt"/>
                <a:cs typeface="+mn-lt"/>
              </a:rPr>
              <a:t>[2] J. R. Fienup. Phase retrieval algorithms: a comparison. Appl. Opt., 21(15):2758–2769, Aug 1982.</a:t>
            </a:r>
            <a:endParaRPr lang="en-US" sz="1000"/>
          </a:p>
          <a:p>
            <a:r>
              <a:rPr lang="en-US" sz="1000">
                <a:solidFill>
                  <a:srgbClr val="222222"/>
                </a:solidFill>
                <a:highlight>
                  <a:srgbClr val="FFFFFF"/>
                </a:highlight>
                <a:ea typeface="+mn-lt"/>
                <a:cs typeface="+mn-lt"/>
              </a:rPr>
              <a:t>[3] I. </a:t>
            </a:r>
            <a:r>
              <a:rPr lang="en-US" sz="1000" err="1">
                <a:solidFill>
                  <a:srgbClr val="222222"/>
                </a:solidFill>
                <a:highlight>
                  <a:srgbClr val="FFFFFF"/>
                </a:highlight>
                <a:ea typeface="+mn-lt"/>
                <a:cs typeface="+mn-lt"/>
              </a:rPr>
              <a:t>Moulanier</a:t>
            </a:r>
            <a:r>
              <a:rPr lang="en-US" sz="1000">
                <a:solidFill>
                  <a:srgbClr val="222222"/>
                </a:solidFill>
                <a:highlight>
                  <a:srgbClr val="FFFFFF"/>
                </a:highlight>
                <a:ea typeface="+mn-lt"/>
                <a:cs typeface="+mn-lt"/>
              </a:rPr>
              <a:t>, L. T. Dickson, F. Massimo, G. Maynard, and B. Cros, J. Opt. Soc. Am. B </a:t>
            </a:r>
            <a:r>
              <a:rPr lang="en-US" sz="1000" b="1">
                <a:solidFill>
                  <a:srgbClr val="222222"/>
                </a:solidFill>
                <a:highlight>
                  <a:srgbClr val="FFFFFF"/>
                </a:highlight>
                <a:ea typeface="+mn-lt"/>
                <a:cs typeface="+mn-lt"/>
              </a:rPr>
              <a:t>40</a:t>
            </a:r>
            <a:r>
              <a:rPr lang="en-US" sz="1000">
                <a:solidFill>
                  <a:srgbClr val="222222"/>
                </a:solidFill>
                <a:highlight>
                  <a:srgbClr val="FFFFFF"/>
                </a:highlight>
                <a:ea typeface="+mn-lt"/>
                <a:cs typeface="+mn-lt"/>
              </a:rPr>
              <a:t>, 2450-2461 (2023)</a:t>
            </a:r>
          </a:p>
          <a:p>
            <a:r>
              <a:rPr lang="en-US" sz="1000">
                <a:solidFill>
                  <a:srgbClr val="000000"/>
                </a:solidFill>
                <a:highlight>
                  <a:srgbClr val="FFFFFF"/>
                </a:highlight>
                <a:ea typeface="+mn-lt"/>
                <a:cs typeface="+mn-lt"/>
              </a:rPr>
              <a:t>[4] Massimo, F. and Moulanier, I.,</a:t>
            </a:r>
            <a:r>
              <a:rPr lang="en-US" sz="1000">
                <a:solidFill>
                  <a:srgbClr val="000000"/>
                </a:solidFill>
                <a:highlight>
                  <a:srgbClr val="FFFFFF"/>
                </a:highlight>
                <a:latin typeface="Aptos"/>
                <a:ea typeface="Noto Sans"/>
                <a:cs typeface="Noto Sans"/>
              </a:rPr>
              <a:t> </a:t>
            </a:r>
            <a:r>
              <a:rPr lang="en-US" sz="1000" i="1">
                <a:solidFill>
                  <a:srgbClr val="000000"/>
                </a:solidFill>
                <a:highlight>
                  <a:srgbClr val="FFFFFF"/>
                </a:highlight>
                <a:latin typeface="Aptos"/>
                <a:ea typeface="Noto Sans"/>
                <a:cs typeface="Noto Sans"/>
              </a:rPr>
              <a:t>et al.</a:t>
            </a:r>
            <a:r>
              <a:rPr lang="en-US" sz="1000">
                <a:solidFill>
                  <a:srgbClr val="000000"/>
                </a:solidFill>
                <a:highlight>
                  <a:srgbClr val="FFFFFF"/>
                </a:highlight>
                <a:latin typeface="Aptos"/>
                <a:ea typeface="Noto Sans"/>
                <a:cs typeface="Noto Sans"/>
              </a:rPr>
              <a:t> </a:t>
            </a:r>
            <a:r>
              <a:rPr lang="en-US" sz="1000">
                <a:solidFill>
                  <a:srgbClr val="000000"/>
                </a:solidFill>
                <a:highlight>
                  <a:srgbClr val="FFFFFF"/>
                </a:highlight>
                <a:latin typeface="Noto Sans"/>
                <a:ea typeface="Noto Sans"/>
                <a:cs typeface="Noto Sans"/>
              </a:rPr>
              <a:t>Phys. Rev. E </a:t>
            </a:r>
            <a:r>
              <a:rPr lang="en-US" sz="1000" b="1">
                <a:solidFill>
                  <a:srgbClr val="000000"/>
                </a:solidFill>
                <a:highlight>
                  <a:srgbClr val="FFFFFF"/>
                </a:highlight>
                <a:latin typeface="Noto Sans"/>
                <a:ea typeface="Noto Sans"/>
                <a:cs typeface="Noto Sans"/>
              </a:rPr>
              <a:t>113</a:t>
            </a:r>
            <a:r>
              <a:rPr lang="en-US" sz="1000">
                <a:solidFill>
                  <a:srgbClr val="000000"/>
                </a:solidFill>
                <a:highlight>
                  <a:srgbClr val="FFFFFF"/>
                </a:highlight>
                <a:latin typeface="Noto Sans"/>
                <a:ea typeface="Noto Sans"/>
                <a:cs typeface="Noto Sans"/>
              </a:rPr>
              <a:t>, 055211</a:t>
            </a:r>
            <a:endParaRPr lang="en-US" sz="1000"/>
          </a:p>
        </p:txBody>
      </p:sp>
      <p:pic>
        <p:nvPicPr>
          <p:cNvPr id="29" name="Picture 28" descr="A logo of a person&#10;&#10;AI-generated content may be incorrect.">
            <a:extLst>
              <a:ext uri="{FF2B5EF4-FFF2-40B4-BE49-F238E27FC236}">
                <a16:creationId xmlns:a16="http://schemas.microsoft.com/office/drawing/2014/main" id="{197AB80F-E705-9B99-AD7D-B4B3E9DDB8A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3175" y="6245635"/>
            <a:ext cx="526901" cy="607956"/>
          </a:xfrm>
          <a:prstGeom prst="rect">
            <a:avLst/>
          </a:prstGeom>
        </p:spPr>
      </p:pic>
      <p:grpSp>
        <p:nvGrpSpPr>
          <p:cNvPr id="27" name="Group 26">
            <a:extLst>
              <a:ext uri="{FF2B5EF4-FFF2-40B4-BE49-F238E27FC236}">
                <a16:creationId xmlns:a16="http://schemas.microsoft.com/office/drawing/2014/main" id="{9AB63B68-0DFD-2448-C745-7129F50DF306}"/>
              </a:ext>
            </a:extLst>
          </p:cNvPr>
          <p:cNvGrpSpPr/>
          <p:nvPr/>
        </p:nvGrpSpPr>
        <p:grpSpPr>
          <a:xfrm>
            <a:off x="6725874" y="3616703"/>
            <a:ext cx="4200000" cy="2416664"/>
            <a:chOff x="4899743" y="3101943"/>
            <a:chExt cx="3775759" cy="2079515"/>
          </a:xfrm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B3485587-5643-A5D5-DE9B-95F02C19A7A5}"/>
                </a:ext>
              </a:extLst>
            </p:cNvPr>
            <p:cNvGrpSpPr/>
            <p:nvPr/>
          </p:nvGrpSpPr>
          <p:grpSpPr>
            <a:xfrm>
              <a:off x="4899743" y="3101943"/>
              <a:ext cx="3576645" cy="2079515"/>
              <a:chOff x="4899743" y="3101943"/>
              <a:chExt cx="3576645" cy="2079515"/>
            </a:xfrm>
          </p:grpSpPr>
          <p:grpSp>
            <p:nvGrpSpPr>
              <p:cNvPr id="19" name="Group 18">
                <a:extLst>
                  <a:ext uri="{FF2B5EF4-FFF2-40B4-BE49-F238E27FC236}">
                    <a16:creationId xmlns:a16="http://schemas.microsoft.com/office/drawing/2014/main" id="{FB4C2306-368F-488D-63ED-B5FF218BF2B3}"/>
                  </a:ext>
                </a:extLst>
              </p:cNvPr>
              <p:cNvGrpSpPr/>
              <p:nvPr/>
            </p:nvGrpSpPr>
            <p:grpSpPr>
              <a:xfrm>
                <a:off x="4899743" y="3101943"/>
                <a:ext cx="3576645" cy="2079515"/>
                <a:chOff x="4899742" y="3101944"/>
                <a:chExt cx="4834437" cy="3055909"/>
              </a:xfrm>
            </p:grpSpPr>
            <p:pic>
              <p:nvPicPr>
                <p:cNvPr id="21" name="Picture 20">
                  <a:extLst>
                    <a:ext uri="{FF2B5EF4-FFF2-40B4-BE49-F238E27FC236}">
                      <a16:creationId xmlns:a16="http://schemas.microsoft.com/office/drawing/2014/main" id="{983158C9-CCC9-016A-DF24-82835138B65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4900117" y="3101944"/>
                  <a:ext cx="2096912" cy="1529091"/>
                </a:xfrm>
                <a:prstGeom prst="rect">
                  <a:avLst/>
                </a:prstGeom>
              </p:spPr>
            </p:pic>
            <p:pic>
              <p:nvPicPr>
                <p:cNvPr id="22" name="Picture 21" descr="A graph of a function&#10;&#10;AI-generated content may be incorrect.">
                  <a:extLst>
                    <a:ext uri="{FF2B5EF4-FFF2-40B4-BE49-F238E27FC236}">
                      <a16:creationId xmlns:a16="http://schemas.microsoft.com/office/drawing/2014/main" id="{8BC682A8-3E10-D46E-B9B2-0A29539977E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4899742" y="4627657"/>
                  <a:ext cx="2098437" cy="1530196"/>
                </a:xfrm>
                <a:prstGeom prst="rect">
                  <a:avLst/>
                </a:prstGeom>
              </p:spPr>
            </p:pic>
            <p:sp>
              <p:nvSpPr>
                <p:cNvPr id="23" name="Right Brace 22">
                  <a:extLst>
                    <a:ext uri="{FF2B5EF4-FFF2-40B4-BE49-F238E27FC236}">
                      <a16:creationId xmlns:a16="http://schemas.microsoft.com/office/drawing/2014/main" id="{EE094F66-94F3-D573-3F84-A77404E49AE9}"/>
                    </a:ext>
                  </a:extLst>
                </p:cNvPr>
                <p:cNvSpPr/>
                <p:nvPr/>
              </p:nvSpPr>
              <p:spPr>
                <a:xfrm>
                  <a:off x="6992553" y="3696531"/>
                  <a:ext cx="421838" cy="1533911"/>
                </a:xfrm>
                <a:prstGeom prst="rightBrace">
                  <a:avLst/>
                </a:prstGeom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fontAlgn="base" latinLnBrk="0" hangingPunct="1">
                    <a:spcBef>
                      <a:spcPct val="0"/>
                    </a:spcBef>
                    <a:spcAft>
                      <a:spcPct val="0"/>
                    </a:spcAft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-44450" algn="l" defTabSz="914400" rtl="0" eaLnBrk="1" fontAlgn="base" latinLnBrk="0" hangingPunct="1">
                    <a:spcBef>
                      <a:spcPct val="0"/>
                    </a:spcBef>
                    <a:spcAft>
                      <a:spcPct val="0"/>
                    </a:spcAft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-90488" algn="l" defTabSz="914400" rtl="0" eaLnBrk="1" fontAlgn="base" latinLnBrk="0" hangingPunct="1">
                    <a:spcBef>
                      <a:spcPct val="0"/>
                    </a:spcBef>
                    <a:spcAft>
                      <a:spcPct val="0"/>
                    </a:spcAft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-136525" algn="l" defTabSz="914400" rtl="0" eaLnBrk="1" fontAlgn="base" latinLnBrk="0" hangingPunct="1">
                    <a:spcBef>
                      <a:spcPct val="0"/>
                    </a:spcBef>
                    <a:spcAft>
                      <a:spcPct val="0"/>
                    </a:spcAft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-180975" algn="l" defTabSz="914400" rtl="0" eaLnBrk="1" fontAlgn="base" latinLnBrk="0" hangingPunct="1">
                    <a:spcBef>
                      <a:spcPct val="0"/>
                    </a:spcBef>
                    <a:spcAft>
                      <a:spcPct val="0"/>
                    </a:spcAft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/>
                </a:p>
              </p:txBody>
            </p:sp>
            <p:pic>
              <p:nvPicPr>
                <p:cNvPr id="24" name="Picture 23" descr="A blue and grey logo&#10;&#10;AI-generated content may be incorrect.">
                  <a:extLst>
                    <a:ext uri="{FF2B5EF4-FFF2-40B4-BE49-F238E27FC236}">
                      <a16:creationId xmlns:a16="http://schemas.microsoft.com/office/drawing/2014/main" id="{8AEED47E-FFD5-5DA9-EF7A-69F93881518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8687203" y="4279957"/>
                  <a:ext cx="1046976" cy="360866"/>
                </a:xfrm>
                <a:prstGeom prst="rect">
                  <a:avLst/>
                </a:prstGeom>
              </p:spPr>
            </p:pic>
            <p:sp>
              <p:nvSpPr>
                <p:cNvPr id="25" name="Arrow: Right 24">
                  <a:extLst>
                    <a:ext uri="{FF2B5EF4-FFF2-40B4-BE49-F238E27FC236}">
                      <a16:creationId xmlns:a16="http://schemas.microsoft.com/office/drawing/2014/main" id="{60756DBE-696C-6136-D654-852B91C7867F}"/>
                    </a:ext>
                  </a:extLst>
                </p:cNvPr>
                <p:cNvSpPr/>
                <p:nvPr/>
              </p:nvSpPr>
              <p:spPr>
                <a:xfrm>
                  <a:off x="8292597" y="4446728"/>
                  <a:ext cx="306160" cy="61232"/>
                </a:xfrm>
                <a:prstGeom prst="rightArrow">
                  <a:avLst/>
                </a:prstGeom>
                <a:solidFill>
                  <a:schemeClr val="bg2">
                    <a:lumMod val="10000"/>
                  </a:schemeClr>
                </a:solidFill>
                <a:ln>
                  <a:solidFill>
                    <a:schemeClr val="bg2">
                      <a:lumMod val="10000"/>
                    </a:schemeClr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en-US"/>
                  </a:defPPr>
                  <a:lvl1pPr marL="0" algn="l" defTabSz="914400" rtl="0" eaLnBrk="1" fontAlgn="base" latinLnBrk="0" hangingPunct="1">
                    <a:spcBef>
                      <a:spcPct val="0"/>
                    </a:spcBef>
                    <a:spcAft>
                      <a:spcPct val="0"/>
                    </a:spcAft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-44450" algn="l" defTabSz="914400" rtl="0" eaLnBrk="1" fontAlgn="base" latinLnBrk="0" hangingPunct="1">
                    <a:spcBef>
                      <a:spcPct val="0"/>
                    </a:spcBef>
                    <a:spcAft>
                      <a:spcPct val="0"/>
                    </a:spcAft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-90488" algn="l" defTabSz="914400" rtl="0" eaLnBrk="1" fontAlgn="base" latinLnBrk="0" hangingPunct="1">
                    <a:spcBef>
                      <a:spcPct val="0"/>
                    </a:spcBef>
                    <a:spcAft>
                      <a:spcPct val="0"/>
                    </a:spcAft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-136525" algn="l" defTabSz="914400" rtl="0" eaLnBrk="1" fontAlgn="base" latinLnBrk="0" hangingPunct="1">
                    <a:spcBef>
                      <a:spcPct val="0"/>
                    </a:spcBef>
                    <a:spcAft>
                      <a:spcPct val="0"/>
                    </a:spcAft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-180975" algn="l" defTabSz="914400" rtl="0" eaLnBrk="1" fontAlgn="base" latinLnBrk="0" hangingPunct="1">
                    <a:spcBef>
                      <a:spcPct val="0"/>
                    </a:spcBef>
                    <a:spcAft>
                      <a:spcPct val="0"/>
                    </a:spcAft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en-US"/>
                </a:p>
              </p:txBody>
            </p:sp>
            <p:pic>
              <p:nvPicPr>
                <p:cNvPr id="26" name="Picture 25" descr="A black and pink logo&#10;&#10;AI-generated content may be incorrect.">
                  <a:extLst>
                    <a:ext uri="{FF2B5EF4-FFF2-40B4-BE49-F238E27FC236}">
                      <a16:creationId xmlns:a16="http://schemas.microsoft.com/office/drawing/2014/main" id="{2CEE8C48-375B-5A6C-F5E2-37FC129111C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7418752" y="4074745"/>
                  <a:ext cx="783682" cy="777488"/>
                </a:xfrm>
                <a:prstGeom prst="rect">
                  <a:avLst/>
                </a:prstGeom>
              </p:spPr>
            </p:pic>
          </p:grpSp>
          <p:sp>
            <p:nvSpPr>
              <p:cNvPr id="20" name="TextBox 23">
                <a:extLst>
                  <a:ext uri="{FF2B5EF4-FFF2-40B4-BE49-F238E27FC236}">
                    <a16:creationId xmlns:a16="http://schemas.microsoft.com/office/drawing/2014/main" id="{147139CE-1B98-BB26-8CAB-601C9654673B}"/>
                  </a:ext>
                </a:extLst>
              </p:cNvPr>
              <p:cNvSpPr txBox="1"/>
              <p:nvPr/>
            </p:nvSpPr>
            <p:spPr>
              <a:xfrm>
                <a:off x="6831812" y="4333606"/>
                <a:ext cx="1618405" cy="397258"/>
              </a:xfrm>
              <a:prstGeom prst="rect">
                <a:avLst/>
              </a:prstGeom>
              <a:noFill/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spAutoFit/>
              </a:bodyPr>
              <a:lstStyle>
                <a:defPPr>
                  <a:defRPr lang="fr-FR"/>
                </a:defPPr>
                <a:lvl1pPr algn="l" defTabSz="1004888" rtl="0" fontAlgn="base">
                  <a:spcBef>
                    <a:spcPct val="0"/>
                  </a:spcBef>
                  <a:spcAft>
                    <a:spcPct val="0"/>
                  </a:spcAft>
                  <a:defRPr sz="2000"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1pPr>
                <a:lvl2pPr marL="501650" indent="-44450" algn="l" defTabSz="1004888" rtl="0" fontAlgn="base">
                  <a:spcBef>
                    <a:spcPct val="0"/>
                  </a:spcBef>
                  <a:spcAft>
                    <a:spcPct val="0"/>
                  </a:spcAft>
                  <a:defRPr sz="2000"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2pPr>
                <a:lvl3pPr marL="1004888" indent="-90488" algn="l" defTabSz="1004888" rtl="0" fontAlgn="base">
                  <a:spcBef>
                    <a:spcPct val="0"/>
                  </a:spcBef>
                  <a:spcAft>
                    <a:spcPct val="0"/>
                  </a:spcAft>
                  <a:defRPr sz="2000"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3pPr>
                <a:lvl4pPr marL="1508125" indent="-136525" algn="l" defTabSz="1004888" rtl="0" fontAlgn="base">
                  <a:spcBef>
                    <a:spcPct val="0"/>
                  </a:spcBef>
                  <a:spcAft>
                    <a:spcPct val="0"/>
                  </a:spcAft>
                  <a:defRPr sz="2000"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4pPr>
                <a:lvl5pPr marL="2009775" indent="-180975" algn="l" defTabSz="1004888" rtl="0" fontAlgn="base">
                  <a:spcBef>
                    <a:spcPct val="0"/>
                  </a:spcBef>
                  <a:spcAft>
                    <a:spcPct val="0"/>
                  </a:spcAft>
                  <a:defRPr sz="2000"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5pPr>
                <a:lvl6pPr marL="2286000" algn="l" defTabSz="914400" rtl="0" eaLnBrk="1" latinLnBrk="0" hangingPunct="1">
                  <a:defRPr sz="2000"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6pPr>
                <a:lvl7pPr marL="2743200" algn="l" defTabSz="914400" rtl="0" eaLnBrk="1" latinLnBrk="0" hangingPunct="1">
                  <a:defRPr sz="2000"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7pPr>
                <a:lvl8pPr marL="3200400" algn="l" defTabSz="914400" rtl="0" eaLnBrk="1" latinLnBrk="0" hangingPunct="1">
                  <a:defRPr sz="2000"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8pPr>
                <a:lvl9pPr marL="3657600" algn="l" defTabSz="914400" rtl="0" eaLnBrk="1" latinLnBrk="0" hangingPunct="1">
                  <a:defRPr sz="2000" kern="1200">
                    <a:solidFill>
                      <a:schemeClr val="tx1"/>
                    </a:solidFill>
                    <a:latin typeface="Arial" charset="0"/>
                    <a:ea typeface="+mn-ea"/>
                    <a:cs typeface="Arial" charset="0"/>
                  </a:defRPr>
                </a:lvl9pPr>
              </a:lstStyle>
              <a:p>
                <a:r>
                  <a:rPr lang="en-US" sz="800">
                    <a:latin typeface="Arial"/>
                    <a:cs typeface="Arial"/>
                    <a:hlinkClick r:id="rId13"/>
                  </a:rPr>
                  <a:t>https://github.com/LASY-org/lasy</a:t>
                </a:r>
              </a:p>
              <a:p>
                <a:r>
                  <a:rPr lang="en-US" sz="800">
                    <a:latin typeface="Arial"/>
                    <a:cs typeface="Arial"/>
                  </a:rPr>
                  <a:t>M </a:t>
                </a:r>
                <a:r>
                  <a:rPr lang="en-US" sz="800" err="1">
                    <a:latin typeface="Arial"/>
                    <a:cs typeface="Arial"/>
                  </a:rPr>
                  <a:t>Thévenet</a:t>
                </a:r>
                <a:r>
                  <a:rPr lang="en-US" sz="800">
                    <a:latin typeface="Arial"/>
                    <a:cs typeface="Arial"/>
                  </a:rPr>
                  <a:t> et al 2025 J. Phys.: Conf. Ser. 3124 012014</a:t>
                </a:r>
                <a:endParaRPr lang="en-US"/>
              </a:p>
            </p:txBody>
          </p:sp>
        </p:grpSp>
        <p:sp>
          <p:nvSpPr>
            <p:cNvPr id="18" name="TextBox 26">
              <a:extLst>
                <a:ext uri="{FF2B5EF4-FFF2-40B4-BE49-F238E27FC236}">
                  <a16:creationId xmlns:a16="http://schemas.microsoft.com/office/drawing/2014/main" id="{EB94A031-9790-9887-29B8-E6F72085CA59}"/>
                </a:ext>
              </a:extLst>
            </p:cNvPr>
            <p:cNvSpPr txBox="1"/>
            <p:nvPr/>
          </p:nvSpPr>
          <p:spPr>
            <a:xfrm>
              <a:off x="7546817" y="3326081"/>
              <a:ext cx="1128685" cy="584775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fr-FR"/>
              </a:defPPr>
              <a:lvl1pPr algn="l" defTabSz="1004888" rtl="0" fontAlgn="base">
                <a:spcBef>
                  <a:spcPct val="0"/>
                </a:spcBef>
                <a:spcAft>
                  <a:spcPct val="0"/>
                </a:spcAft>
                <a:defRPr sz="2000"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1pPr>
              <a:lvl2pPr marL="501650" indent="-44450" algn="l" defTabSz="1004888" rtl="0" fontAlgn="base">
                <a:spcBef>
                  <a:spcPct val="0"/>
                </a:spcBef>
                <a:spcAft>
                  <a:spcPct val="0"/>
                </a:spcAft>
                <a:defRPr sz="2000"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2pPr>
              <a:lvl3pPr marL="1004888" indent="-90488" algn="l" defTabSz="1004888" rtl="0" fontAlgn="base">
                <a:spcBef>
                  <a:spcPct val="0"/>
                </a:spcBef>
                <a:spcAft>
                  <a:spcPct val="0"/>
                </a:spcAft>
                <a:defRPr sz="2000"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3pPr>
              <a:lvl4pPr marL="1508125" indent="-136525" algn="l" defTabSz="1004888" rtl="0" fontAlgn="base">
                <a:spcBef>
                  <a:spcPct val="0"/>
                </a:spcBef>
                <a:spcAft>
                  <a:spcPct val="0"/>
                </a:spcAft>
                <a:defRPr sz="2000"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4pPr>
              <a:lvl5pPr marL="2009775" indent="-180975" algn="l" defTabSz="1004888" rtl="0" fontAlgn="base">
                <a:spcBef>
                  <a:spcPct val="0"/>
                </a:spcBef>
                <a:spcAft>
                  <a:spcPct val="0"/>
                </a:spcAft>
                <a:defRPr sz="2000"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5pPr>
              <a:lvl6pPr marL="22860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6pPr>
              <a:lvl7pPr marL="27432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7pPr>
              <a:lvl8pPr marL="32004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8pPr>
              <a:lvl9pPr marL="36576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Arial" charset="0"/>
                  <a:ea typeface="+mn-ea"/>
                  <a:cs typeface="Arial" charset="0"/>
                </a:defRPr>
              </a:lvl9pPr>
            </a:lstStyle>
            <a:p>
              <a:r>
                <a:rPr lang="en-US" sz="800">
                  <a:latin typeface="Arial"/>
                  <a:cs typeface="Arial"/>
                </a:rPr>
                <a:t>Quasi-3D azimuthal mode (AM) decomposition in cylindrical geometry</a:t>
              </a:r>
              <a:endParaRPr lang="en-US" sz="800"/>
            </a:p>
          </p:txBody>
        </p:sp>
      </p:grpSp>
    </p:spTree>
    <p:extLst>
      <p:ext uri="{BB962C8B-B14F-4D97-AF65-F5344CB8AC3E}">
        <p14:creationId xmlns:p14="http://schemas.microsoft.com/office/powerpoint/2010/main" val="1033766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1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116FB70-A03C-D062-B0EA-1AA215091558}"/>
              </a:ext>
            </a:extLst>
          </p:cNvPr>
          <p:cNvSpPr txBox="1"/>
          <p:nvPr/>
        </p:nvSpPr>
        <p:spPr>
          <a:xfrm>
            <a:off x="834404" y="153485"/>
            <a:ext cx="7834096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 b="1">
                <a:solidFill>
                  <a:schemeClr val="tx2">
                    <a:lumMod val="90000"/>
                    <a:lumOff val="10000"/>
                  </a:schemeClr>
                </a:solidFill>
              </a:rPr>
              <a:t>Envelope and realistic simulation comparison</a:t>
            </a:r>
          </a:p>
        </p:txBody>
      </p:sp>
      <p:pic>
        <p:nvPicPr>
          <p:cNvPr id="6" name="Picture 5" descr="A logo with text and dots&#10;&#10;AI-generated content may be incorrect.">
            <a:extLst>
              <a:ext uri="{FF2B5EF4-FFF2-40B4-BE49-F238E27FC236}">
                <a16:creationId xmlns:a16="http://schemas.microsoft.com/office/drawing/2014/main" id="{E954789E-5070-FE30-920D-AF7A129CD6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90209" y="4684"/>
            <a:ext cx="703533" cy="678288"/>
          </a:xfrm>
          <a:prstGeom prst="rect">
            <a:avLst/>
          </a:prstGeom>
        </p:spPr>
      </p:pic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AF30D218-E443-B368-4041-355E548846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6814747"/>
              </p:ext>
            </p:extLst>
          </p:nvPr>
        </p:nvGraphicFramePr>
        <p:xfrm>
          <a:off x="1028461" y="1005275"/>
          <a:ext cx="4282250" cy="122112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119374">
                  <a:extLst>
                    <a:ext uri="{9D8B030D-6E8A-4147-A177-3AD203B41FA5}">
                      <a16:colId xmlns:a16="http://schemas.microsoft.com/office/drawing/2014/main" val="2940041006"/>
                    </a:ext>
                  </a:extLst>
                </a:gridCol>
                <a:gridCol w="1054292">
                  <a:extLst>
                    <a:ext uri="{9D8B030D-6E8A-4147-A177-3AD203B41FA5}">
                      <a16:colId xmlns:a16="http://schemas.microsoft.com/office/drawing/2014/main" val="2346760918"/>
                    </a:ext>
                  </a:extLst>
                </a:gridCol>
                <a:gridCol w="1054292">
                  <a:extLst>
                    <a:ext uri="{9D8B030D-6E8A-4147-A177-3AD203B41FA5}">
                      <a16:colId xmlns:a16="http://schemas.microsoft.com/office/drawing/2014/main" val="3096389521"/>
                    </a:ext>
                  </a:extLst>
                </a:gridCol>
                <a:gridCol w="1054292">
                  <a:extLst>
                    <a:ext uri="{9D8B030D-6E8A-4147-A177-3AD203B41FA5}">
                      <a16:colId xmlns:a16="http://schemas.microsoft.com/office/drawing/2014/main" val="2263520349"/>
                    </a:ext>
                  </a:extLst>
                </a:gridCol>
              </a:tblGrid>
              <a:tr h="277134">
                <a:tc>
                  <a:txBody>
                    <a:bodyPr/>
                    <a:lstStyle/>
                    <a:p>
                      <a:pPr marL="0" algn="ctr" fontAlgn="base">
                        <a:buNone/>
                      </a:pPr>
                      <a:r>
                        <a:rPr lang="en-US" sz="800" b="1">
                          <a:effectLst/>
                          <a:latin typeface="Calibri"/>
                        </a:rPr>
                        <a:t>Realistic Simulation</a:t>
                      </a:r>
                      <a:endParaRPr lang="en-US">
                        <a:effectLst/>
                        <a:latin typeface="Calibri"/>
                      </a:endParaRPr>
                    </a:p>
                    <a:p>
                      <a:pPr marL="0" algn="ctr" fontAlgn="base">
                        <a:buNone/>
                      </a:pPr>
                      <a:r>
                        <a:rPr lang="en-US" sz="800" b="1">
                          <a:effectLst/>
                          <a:latin typeface="Calibri"/>
                        </a:rPr>
                        <a:t> parameters</a:t>
                      </a:r>
                      <a:endParaRPr lang="en-US">
                        <a:effectLst/>
                        <a:latin typeface="Calibri"/>
                      </a:endParaRPr>
                    </a:p>
                  </a:txBody>
                  <a:tcPr>
                    <a:lnL w="44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4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21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21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fontAlgn="base">
                        <a:buNone/>
                      </a:pPr>
                      <a:r>
                        <a:rPr lang="en-US" sz="800" b="1">
                          <a:effectLst/>
                          <a:latin typeface="Calibri"/>
                        </a:rPr>
                        <a:t>Value</a:t>
                      </a:r>
                      <a:endParaRPr lang="en-US">
                        <a:effectLst/>
                        <a:latin typeface="Calibri"/>
                      </a:endParaRPr>
                    </a:p>
                  </a:txBody>
                  <a:tcPr>
                    <a:lnL w="44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4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21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21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>
                        <a:buNone/>
                      </a:pPr>
                      <a:r>
                        <a:rPr lang="en-US" sz="800" b="1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Realistic Simulation</a:t>
                      </a:r>
                      <a:endParaRPr lang="en-US" sz="800" b="0" i="0" u="none" strike="noStrike" noProof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  <a:p>
                      <a:pPr marL="0" lvl="0" algn="ctr">
                        <a:buNone/>
                      </a:pPr>
                      <a:r>
                        <a:rPr lang="en-US" sz="800" b="1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 parameters</a:t>
                      </a:r>
                      <a:endParaRPr lang="en-US" sz="800" b="0" i="0" u="none" strike="noStrike" noProof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</a:txBody>
                  <a:tcPr>
                    <a:lnL w="44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4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21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216">
                      <a:solidFill>
                        <a:srgbClr val="FFFFFF"/>
                      </a:solidFill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800" b="1" i="0" u="none" strike="noStrike" noProof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Value</a:t>
                      </a:r>
                      <a:endParaRPr lang="en-US" sz="800" b="0" i="0" u="none" strike="noStrike" noProof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  <a:p>
                      <a:pPr marL="0" lvl="0" algn="ctr">
                        <a:buNone/>
                      </a:pPr>
                      <a:endParaRPr lang="en-US" sz="800" b="1">
                        <a:effectLst/>
                        <a:latin typeface="Calibri"/>
                      </a:endParaRPr>
                    </a:p>
                  </a:txBody>
                  <a:tcPr>
                    <a:lnL w="44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4720">
                      <a:solidFill>
                        <a:srgbClr val="FFFFFF"/>
                      </a:solidFill>
                    </a:lnR>
                    <a:lnT w="13421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34216">
                      <a:solidFill>
                        <a:srgbClr val="FFFFFF"/>
                      </a:solidFill>
                    </a:lnB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7946428"/>
                  </a:ext>
                </a:extLst>
              </a:tr>
              <a:tr h="177784">
                <a:tc>
                  <a:txBody>
                    <a:bodyPr/>
                    <a:lstStyle/>
                    <a:p>
                      <a:pPr marL="0" algn="ctr" fontAlgn="base">
                        <a:buNone/>
                      </a:pPr>
                      <a:r>
                        <a:rPr lang="en-US" sz="800" err="1">
                          <a:effectLst/>
                          <a:latin typeface="Calibri"/>
                        </a:rPr>
                        <a:t>Δx</a:t>
                      </a:r>
                      <a:r>
                        <a:rPr lang="en-US" sz="800">
                          <a:effectLst/>
                          <a:latin typeface="Calibri"/>
                        </a:rPr>
                        <a:t> (µm)</a:t>
                      </a:r>
                      <a:endParaRPr lang="en-US">
                        <a:effectLst/>
                        <a:latin typeface="Calibri"/>
                      </a:endParaRPr>
                    </a:p>
                  </a:txBody>
                  <a:tcPr>
                    <a:lnL w="44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4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21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4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fontAlgn="base">
                        <a:buNone/>
                      </a:pPr>
                      <a:r>
                        <a:rPr lang="en-US" sz="800">
                          <a:effectLst/>
                          <a:latin typeface="Calibri"/>
                        </a:rPr>
                        <a:t>0.03</a:t>
                      </a:r>
                      <a:endParaRPr lang="en-US">
                        <a:effectLst/>
                        <a:latin typeface="Calibri"/>
                      </a:endParaRPr>
                    </a:p>
                  </a:txBody>
                  <a:tcPr>
                    <a:lnL w="44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4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217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4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>
                        <a:buNone/>
                      </a:pPr>
                      <a:r>
                        <a:rPr lang="en-US" sz="800" err="1">
                          <a:effectLst/>
                          <a:latin typeface="Calibri"/>
                        </a:rPr>
                        <a:t>Δt</a:t>
                      </a:r>
                      <a:r>
                        <a:rPr lang="en-US" sz="800">
                          <a:effectLst/>
                          <a:latin typeface="Calibri"/>
                        </a:rPr>
                        <a:t> (fs)</a:t>
                      </a:r>
                      <a:endParaRPr lang="en-US">
                        <a:effectLst/>
                        <a:latin typeface="Calibri"/>
                      </a:endParaRPr>
                    </a:p>
                  </a:txBody>
                  <a:tcPr>
                    <a:lnL w="44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4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21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4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>
                        <a:buNone/>
                      </a:pPr>
                      <a:r>
                        <a:rPr lang="en-US" sz="800">
                          <a:effectLst/>
                          <a:latin typeface="Calibri"/>
                        </a:rPr>
                        <a:t>~ 0.09</a:t>
                      </a:r>
                      <a:endParaRPr lang="en-US">
                        <a:effectLst/>
                        <a:latin typeface="Calibri"/>
                      </a:endParaRPr>
                    </a:p>
                  </a:txBody>
                  <a:tcPr>
                    <a:lnL w="44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4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3421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4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1720324"/>
                  </a:ext>
                </a:extLst>
              </a:tr>
              <a:tr h="177784">
                <a:tc>
                  <a:txBody>
                    <a:bodyPr/>
                    <a:lstStyle/>
                    <a:p>
                      <a:pPr marL="0" algn="ctr" fontAlgn="base">
                        <a:buNone/>
                      </a:pPr>
                      <a:r>
                        <a:rPr lang="en-US" sz="800" err="1">
                          <a:effectLst/>
                          <a:latin typeface="Calibri"/>
                        </a:rPr>
                        <a:t>Δr</a:t>
                      </a:r>
                      <a:r>
                        <a:rPr lang="en-US" sz="800">
                          <a:effectLst/>
                          <a:latin typeface="Calibri"/>
                        </a:rPr>
                        <a:t> (µm)</a:t>
                      </a:r>
                      <a:endParaRPr lang="en-US">
                        <a:effectLst/>
                        <a:latin typeface="Calibri"/>
                      </a:endParaRPr>
                    </a:p>
                  </a:txBody>
                  <a:tcPr>
                    <a:lnL w="44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4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4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4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fontAlgn="base">
                        <a:buNone/>
                      </a:pPr>
                      <a:r>
                        <a:rPr lang="en-US" sz="800">
                          <a:effectLst/>
                          <a:latin typeface="Calibri"/>
                        </a:rPr>
                        <a:t>0.35</a:t>
                      </a:r>
                      <a:endParaRPr lang="en-US">
                        <a:effectLst/>
                        <a:latin typeface="Calibri"/>
                      </a:endParaRPr>
                    </a:p>
                  </a:txBody>
                  <a:tcPr>
                    <a:lnL w="44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4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4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19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>
                        <a:buNone/>
                      </a:pPr>
                      <a:r>
                        <a:rPr lang="en-US" sz="800" err="1">
                          <a:effectLst/>
                          <a:latin typeface="Calibri"/>
                        </a:rPr>
                        <a:t>Nsteps</a:t>
                      </a:r>
                      <a:endParaRPr lang="en-US">
                        <a:effectLst/>
                        <a:latin typeface="Calibri"/>
                      </a:endParaRPr>
                    </a:p>
                  </a:txBody>
                  <a:tcPr>
                    <a:lnL w="44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4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4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4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>
                        <a:buNone/>
                      </a:pPr>
                      <a:r>
                        <a:rPr lang="en-US" sz="800">
                          <a:effectLst/>
                          <a:latin typeface="Calibri"/>
                        </a:rPr>
                        <a:t>250,000</a:t>
                      </a:r>
                      <a:endParaRPr lang="en-US">
                        <a:effectLst/>
                        <a:latin typeface="Calibri"/>
                      </a:endParaRPr>
                    </a:p>
                  </a:txBody>
                  <a:tcPr>
                    <a:lnL w="44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4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4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4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0252607"/>
                  </a:ext>
                </a:extLst>
              </a:tr>
              <a:tr h="245760">
                <a:tc>
                  <a:txBody>
                    <a:bodyPr/>
                    <a:lstStyle/>
                    <a:p>
                      <a:pPr marL="0" algn="ctr" fontAlgn="base">
                        <a:buNone/>
                      </a:pPr>
                      <a:r>
                        <a:rPr lang="en-US" sz="800">
                          <a:effectLst/>
                          <a:latin typeface="Calibri"/>
                        </a:rPr>
                        <a:t>Lx × Lr (µm )</a:t>
                      </a:r>
                      <a:endParaRPr lang="en-US">
                        <a:effectLst/>
                        <a:latin typeface="Calibri"/>
                      </a:endParaRPr>
                    </a:p>
                  </a:txBody>
                  <a:tcPr>
                    <a:lnL w="2819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19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4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4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fontAlgn="base">
                        <a:buNone/>
                      </a:pPr>
                      <a:r>
                        <a:rPr lang="en-US" sz="800">
                          <a:effectLst/>
                          <a:latin typeface="Calibri"/>
                        </a:rPr>
                        <a:t>153.6 × 179.2</a:t>
                      </a:r>
                      <a:endParaRPr lang="en-US">
                        <a:effectLst/>
                        <a:latin typeface="Calibri"/>
                      </a:endParaRPr>
                    </a:p>
                  </a:txBody>
                  <a:tcPr>
                    <a:lnL w="2819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19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19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19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>
                        <a:buNone/>
                      </a:pPr>
                      <a:r>
                        <a:rPr lang="en-US" sz="800">
                          <a:effectLst/>
                          <a:latin typeface="Calibri"/>
                        </a:rPr>
                        <a:t>Nm</a:t>
                      </a:r>
                      <a:endParaRPr lang="en-US">
                        <a:effectLst/>
                        <a:latin typeface="Calibri"/>
                      </a:endParaRPr>
                    </a:p>
                  </a:txBody>
                  <a:tcPr>
                    <a:lnL w="2819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4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4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4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>
                        <a:buNone/>
                      </a:pPr>
                      <a:r>
                        <a:rPr lang="en-US" sz="800">
                          <a:effectLst/>
                          <a:latin typeface="Calibri"/>
                        </a:rPr>
                        <a:t>3</a:t>
                      </a:r>
                      <a:endParaRPr lang="en-US">
                        <a:effectLst/>
                        <a:latin typeface="Calibri"/>
                      </a:endParaRPr>
                    </a:p>
                  </a:txBody>
                  <a:tcPr>
                    <a:lnL w="44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4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4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4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010270"/>
                  </a:ext>
                </a:extLst>
              </a:tr>
              <a:tr h="177784">
                <a:tc>
                  <a:txBody>
                    <a:bodyPr/>
                    <a:lstStyle/>
                    <a:p>
                      <a:pPr marL="0" algn="ctr" fontAlgn="base">
                        <a:buNone/>
                      </a:pPr>
                      <a:r>
                        <a:rPr lang="en-US" sz="800" err="1">
                          <a:effectLst/>
                          <a:latin typeface="Calibri"/>
                        </a:rPr>
                        <a:t>Nx</a:t>
                      </a:r>
                      <a:r>
                        <a:rPr lang="en-US" sz="800">
                          <a:effectLst/>
                          <a:latin typeface="Calibri"/>
                        </a:rPr>
                        <a:t> × Nr</a:t>
                      </a:r>
                      <a:endParaRPr lang="en-US">
                        <a:effectLst/>
                        <a:latin typeface="Calibri"/>
                      </a:endParaRPr>
                    </a:p>
                  </a:txBody>
                  <a:tcPr>
                    <a:lnL w="44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4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4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4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fontAlgn="base">
                        <a:buNone/>
                      </a:pPr>
                      <a:r>
                        <a:rPr lang="en-US" sz="800">
                          <a:effectLst/>
                          <a:latin typeface="Calibri"/>
                        </a:rPr>
                        <a:t>5120 × 512</a:t>
                      </a:r>
                      <a:endParaRPr lang="en-US">
                        <a:effectLst/>
                        <a:latin typeface="Calibri"/>
                      </a:endParaRPr>
                    </a:p>
                  </a:txBody>
                  <a:tcPr>
                    <a:lnL w="44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4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194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4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>
                        <a:buNone/>
                      </a:pPr>
                      <a:r>
                        <a:rPr lang="en-US" sz="800" err="1">
                          <a:effectLst/>
                          <a:latin typeface="Calibri"/>
                        </a:rPr>
                        <a:t>ppc</a:t>
                      </a:r>
                      <a:endParaRPr lang="en-US">
                        <a:effectLst/>
                        <a:latin typeface="Calibri"/>
                      </a:endParaRPr>
                    </a:p>
                  </a:txBody>
                  <a:tcPr>
                    <a:lnL w="44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4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4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4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>
                        <a:buNone/>
                      </a:pPr>
                      <a:r>
                        <a:rPr lang="en-US" sz="800">
                          <a:effectLst/>
                          <a:latin typeface="Calibri"/>
                        </a:rPr>
                        <a:t>8</a:t>
                      </a:r>
                      <a:endParaRPr lang="en-US">
                        <a:effectLst/>
                        <a:latin typeface="Calibri"/>
                      </a:endParaRPr>
                    </a:p>
                  </a:txBody>
                  <a:tcPr>
                    <a:lnL w="44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4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4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4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8049050"/>
                  </a:ext>
                </a:extLst>
              </a:tr>
            </a:tbl>
          </a:graphicData>
        </a:graphic>
      </p:graphicFrame>
      <p:pic>
        <p:nvPicPr>
          <p:cNvPr id="8" name="Picture 7">
            <a:extLst>
              <a:ext uri="{FF2B5EF4-FFF2-40B4-BE49-F238E27FC236}">
                <a16:creationId xmlns:a16="http://schemas.microsoft.com/office/drawing/2014/main" id="{F75E41D6-4E48-21F2-87C3-D04812C75B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995" y="2377790"/>
            <a:ext cx="5417475" cy="3078978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E8F75CBC-56AD-907F-6B07-C363A8B41E0D}"/>
              </a:ext>
            </a:extLst>
          </p:cNvPr>
          <p:cNvGrpSpPr/>
          <p:nvPr/>
        </p:nvGrpSpPr>
        <p:grpSpPr>
          <a:xfrm>
            <a:off x="836017" y="646134"/>
            <a:ext cx="9498707" cy="65478"/>
            <a:chOff x="808054" y="778959"/>
            <a:chExt cx="9498707" cy="65478"/>
          </a:xfrm>
        </p:grpSpPr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B299332B-258D-1362-21AF-7C7B88DB8F0F}"/>
                </a:ext>
              </a:extLst>
            </p:cNvPr>
            <p:cNvCxnSpPr/>
            <p:nvPr/>
          </p:nvCxnSpPr>
          <p:spPr>
            <a:xfrm flipV="1">
              <a:off x="808054" y="806420"/>
              <a:ext cx="9496487" cy="38017"/>
            </a:xfrm>
            <a:prstGeom prst="straightConnector1">
              <a:avLst/>
            </a:prstGeom>
            <a:ln w="28575">
              <a:solidFill>
                <a:schemeClr val="tx2">
                  <a:lumMod val="90000"/>
                  <a:lumOff val="10000"/>
                </a:schemeClr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DE40AC3-28B8-4782-98C2-CF4FE0960AA4}"/>
                </a:ext>
              </a:extLst>
            </p:cNvPr>
            <p:cNvSpPr/>
            <p:nvPr/>
          </p:nvSpPr>
          <p:spPr>
            <a:xfrm>
              <a:off x="8401628" y="778959"/>
              <a:ext cx="1905133" cy="50029"/>
            </a:xfrm>
            <a:prstGeom prst="rect">
              <a:avLst/>
            </a:prstGeom>
            <a:solidFill>
              <a:srgbClr val="ED7D31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algn="l" defTabSz="1004888" rtl="0" fontAlgn="base">
                <a:spcBef>
                  <a:spcPct val="0"/>
                </a:spcBef>
                <a:spcAft>
                  <a:spcPct val="0"/>
                </a:spcAft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501650" indent="-44450" algn="l" defTabSz="1004888" rtl="0" fontAlgn="base">
                <a:spcBef>
                  <a:spcPct val="0"/>
                </a:spcBef>
                <a:spcAft>
                  <a:spcPct val="0"/>
                </a:spcAft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004888" indent="-90488" algn="l" defTabSz="1004888" rtl="0" fontAlgn="base">
                <a:spcBef>
                  <a:spcPct val="0"/>
                </a:spcBef>
                <a:spcAft>
                  <a:spcPct val="0"/>
                </a:spcAft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508125" indent="-136525" algn="l" defTabSz="1004888" rtl="0" fontAlgn="base">
                <a:spcBef>
                  <a:spcPct val="0"/>
                </a:spcBef>
                <a:spcAft>
                  <a:spcPct val="0"/>
                </a:spcAft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009775" indent="-180975" algn="l" defTabSz="1004888" rtl="0" fontAlgn="base">
                <a:spcBef>
                  <a:spcPct val="0"/>
                </a:spcBef>
                <a:spcAft>
                  <a:spcPct val="0"/>
                </a:spcAft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AD80A316-7BC0-7F58-2AD6-7D581AD6FC32}"/>
              </a:ext>
            </a:extLst>
          </p:cNvPr>
          <p:cNvSpPr txBox="1"/>
          <p:nvPr/>
        </p:nvSpPr>
        <p:spPr>
          <a:xfrm>
            <a:off x="768989" y="5767430"/>
            <a:ext cx="10136697" cy="60820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US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6176677A-6A80-CE41-D3B0-B4D9EB10BD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5ABF10-DE05-5B09-1F11-528A3859A0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IJClab | 13/10/2026 | K SWAIN​</a:t>
            </a:r>
          </a:p>
        </p:txBody>
      </p:sp>
      <p:pic>
        <p:nvPicPr>
          <p:cNvPr id="15" name="Picture 14" descr="A logo of a person&#10;&#10;AI-generated content may be incorrect.">
            <a:extLst>
              <a:ext uri="{FF2B5EF4-FFF2-40B4-BE49-F238E27FC236}">
                <a16:creationId xmlns:a16="http://schemas.microsoft.com/office/drawing/2014/main" id="{72D6F023-D010-14D8-B80F-B154EAC454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3175" y="6245635"/>
            <a:ext cx="526901" cy="607956"/>
          </a:xfrm>
          <a:prstGeom prst="rect">
            <a:avLst/>
          </a:prstGeo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A248EE9A-459C-72AE-0CAD-E2FE2B7179F4}"/>
              </a:ext>
            </a:extLst>
          </p:cNvPr>
          <p:cNvGrpSpPr/>
          <p:nvPr/>
        </p:nvGrpSpPr>
        <p:grpSpPr>
          <a:xfrm>
            <a:off x="6921852" y="905434"/>
            <a:ext cx="3804742" cy="4810829"/>
            <a:chOff x="6921852" y="905434"/>
            <a:chExt cx="3804742" cy="4810829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57D387B4-7C37-A55F-0B93-0CEBA363F00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921852" y="905434"/>
              <a:ext cx="3700228" cy="2528047"/>
            </a:xfrm>
            <a:prstGeom prst="rect">
              <a:avLst/>
            </a:prstGeom>
          </p:spPr>
        </p:pic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8A7A3199-3756-F5F8-5412-94EDBF9638D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923556" y="3269684"/>
              <a:ext cx="3803038" cy="2446579"/>
            </a:xfrm>
            <a:prstGeom prst="rect">
              <a:avLst/>
            </a:prstGeom>
          </p:spPr>
        </p:pic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885D1AF3-06CE-DA54-297F-FA791476B41E}"/>
                </a:ext>
              </a:extLst>
            </p:cNvPr>
            <p:cNvCxnSpPr>
              <a:cxnSpLocks/>
            </p:cNvCxnSpPr>
            <p:nvPr/>
          </p:nvCxnSpPr>
          <p:spPr>
            <a:xfrm>
              <a:off x="7449669" y="1004046"/>
              <a:ext cx="8966" cy="4455459"/>
            </a:xfrm>
            <a:prstGeom prst="straightConnector1">
              <a:avLst/>
            </a:prstGeom>
            <a:ln>
              <a:solidFill>
                <a:srgbClr val="FFFF00"/>
              </a:solidFill>
              <a:prstDash val="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8F00CDD0-D714-A2D1-B022-3B07C1DCC627}"/>
                </a:ext>
              </a:extLst>
            </p:cNvPr>
            <p:cNvCxnSpPr/>
            <p:nvPr/>
          </p:nvCxnSpPr>
          <p:spPr>
            <a:xfrm>
              <a:off x="7673787" y="1013012"/>
              <a:ext cx="8966" cy="4455459"/>
            </a:xfrm>
            <a:prstGeom prst="straightConnector1">
              <a:avLst/>
            </a:prstGeom>
            <a:ln>
              <a:solidFill>
                <a:srgbClr val="FFFF00"/>
              </a:solidFill>
              <a:prstDash val="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2101B89A-AAC5-E381-E219-59ABFEF91E38}"/>
                </a:ext>
              </a:extLst>
            </p:cNvPr>
            <p:cNvCxnSpPr>
              <a:cxnSpLocks/>
            </p:cNvCxnSpPr>
            <p:nvPr/>
          </p:nvCxnSpPr>
          <p:spPr>
            <a:xfrm>
              <a:off x="7853081" y="1004046"/>
              <a:ext cx="8966" cy="4455459"/>
            </a:xfrm>
            <a:prstGeom prst="straightConnector1">
              <a:avLst/>
            </a:prstGeom>
            <a:ln>
              <a:solidFill>
                <a:srgbClr val="FFFF00"/>
              </a:solidFill>
              <a:prstDash val="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5436487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57D22E-6FDE-A047-93E2-082CC86818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945"/>
            <a:ext cx="10515600" cy="680861"/>
          </a:xfrm>
        </p:spPr>
        <p:txBody>
          <a:bodyPr/>
          <a:lstStyle/>
          <a:p>
            <a:pPr marL="228600" indent="-228600">
              <a:spcBef>
                <a:spcPts val="1000"/>
              </a:spcBef>
            </a:pPr>
            <a:r>
              <a:rPr lang="en-US" sz="2800" b="1">
                <a:solidFill>
                  <a:schemeClr val="tx2">
                    <a:lumMod val="90000"/>
                    <a:lumOff val="10000"/>
                  </a:schemeClr>
                </a:solidFill>
                <a:latin typeface="Aptos"/>
              </a:rPr>
              <a:t>Effect of optical aberrations on the electron beam (Flat Phase)</a:t>
            </a:r>
          </a:p>
        </p:txBody>
      </p:sp>
      <p:pic>
        <p:nvPicPr>
          <p:cNvPr id="6" name="Picture 5" descr="A logo with text and dots&#10;&#10;AI-generated content may be incorrect.">
            <a:extLst>
              <a:ext uri="{FF2B5EF4-FFF2-40B4-BE49-F238E27FC236}">
                <a16:creationId xmlns:a16="http://schemas.microsoft.com/office/drawing/2014/main" id="{32B9762C-743F-CE1F-C7A7-0EAE8839F5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90209" y="4684"/>
            <a:ext cx="703533" cy="678288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B405CEB3-8C98-BB1D-4D66-2E930AB80745}"/>
              </a:ext>
            </a:extLst>
          </p:cNvPr>
          <p:cNvGrpSpPr/>
          <p:nvPr/>
        </p:nvGrpSpPr>
        <p:grpSpPr>
          <a:xfrm>
            <a:off x="836017" y="646134"/>
            <a:ext cx="9498707" cy="65478"/>
            <a:chOff x="808054" y="778959"/>
            <a:chExt cx="9498707" cy="65478"/>
          </a:xfrm>
        </p:grpSpPr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92743D1D-F764-0B12-1134-6629E723EB0B}"/>
                </a:ext>
              </a:extLst>
            </p:cNvPr>
            <p:cNvCxnSpPr/>
            <p:nvPr/>
          </p:nvCxnSpPr>
          <p:spPr>
            <a:xfrm flipV="1">
              <a:off x="808054" y="806420"/>
              <a:ext cx="9496487" cy="38017"/>
            </a:xfrm>
            <a:prstGeom prst="straightConnector1">
              <a:avLst/>
            </a:prstGeom>
            <a:ln w="28575">
              <a:solidFill>
                <a:schemeClr val="tx2">
                  <a:lumMod val="90000"/>
                  <a:lumOff val="10000"/>
                </a:schemeClr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4870D908-2DC5-FEC4-6D1F-DCBAB0A0B5FF}"/>
                </a:ext>
              </a:extLst>
            </p:cNvPr>
            <p:cNvSpPr/>
            <p:nvPr/>
          </p:nvSpPr>
          <p:spPr>
            <a:xfrm>
              <a:off x="8401628" y="778959"/>
              <a:ext cx="1905133" cy="50029"/>
            </a:xfrm>
            <a:prstGeom prst="rect">
              <a:avLst/>
            </a:prstGeom>
            <a:solidFill>
              <a:srgbClr val="ED7D31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algn="l" defTabSz="1004888" rtl="0" fontAlgn="base">
                <a:spcBef>
                  <a:spcPct val="0"/>
                </a:spcBef>
                <a:spcAft>
                  <a:spcPct val="0"/>
                </a:spcAft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501650" indent="-44450" algn="l" defTabSz="1004888" rtl="0" fontAlgn="base">
                <a:spcBef>
                  <a:spcPct val="0"/>
                </a:spcBef>
                <a:spcAft>
                  <a:spcPct val="0"/>
                </a:spcAft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004888" indent="-90488" algn="l" defTabSz="1004888" rtl="0" fontAlgn="base">
                <a:spcBef>
                  <a:spcPct val="0"/>
                </a:spcBef>
                <a:spcAft>
                  <a:spcPct val="0"/>
                </a:spcAft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508125" indent="-136525" algn="l" defTabSz="1004888" rtl="0" fontAlgn="base">
                <a:spcBef>
                  <a:spcPct val="0"/>
                </a:spcBef>
                <a:spcAft>
                  <a:spcPct val="0"/>
                </a:spcAft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009775" indent="-180975" algn="l" defTabSz="1004888" rtl="0" fontAlgn="base">
                <a:spcBef>
                  <a:spcPct val="0"/>
                </a:spcBef>
                <a:spcAft>
                  <a:spcPct val="0"/>
                </a:spcAft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3A012C5-EA68-AFED-7ED6-8D24390837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887109-B67E-8DC0-4F06-C834760C3A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IJClab | 13/10/2026 | K SWAIN​</a:t>
            </a:r>
          </a:p>
        </p:txBody>
      </p:sp>
      <p:pic>
        <p:nvPicPr>
          <p:cNvPr id="11" name="Picture 10" descr="A logo of a person&#10;&#10;AI-generated content may be incorrect.">
            <a:extLst>
              <a:ext uri="{FF2B5EF4-FFF2-40B4-BE49-F238E27FC236}">
                <a16:creationId xmlns:a16="http://schemas.microsoft.com/office/drawing/2014/main" id="{946BCE54-7D80-615A-F4CF-2673A326B3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175" y="6245635"/>
            <a:ext cx="526901" cy="607956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DBFDDA10-38B9-2841-F28B-4AAD23A5BF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7094" y="848646"/>
            <a:ext cx="6387076" cy="2727531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B89BD129-91A9-2AFF-9943-57331F01658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4155" y="846360"/>
            <a:ext cx="3574274" cy="2579969"/>
          </a:xfrm>
          <a:prstGeom prst="rect">
            <a:avLst/>
          </a:prstGeom>
        </p:spPr>
      </p:pic>
      <p:grpSp>
        <p:nvGrpSpPr>
          <p:cNvPr id="28" name="Group 27">
            <a:extLst>
              <a:ext uri="{FF2B5EF4-FFF2-40B4-BE49-F238E27FC236}">
                <a16:creationId xmlns:a16="http://schemas.microsoft.com/office/drawing/2014/main" id="{0135E7E2-590D-E26D-572A-7C9E56A70F65}"/>
              </a:ext>
            </a:extLst>
          </p:cNvPr>
          <p:cNvGrpSpPr/>
          <p:nvPr/>
        </p:nvGrpSpPr>
        <p:grpSpPr>
          <a:xfrm>
            <a:off x="840094" y="3687712"/>
            <a:ext cx="9692455" cy="2522383"/>
            <a:chOff x="635255" y="3777841"/>
            <a:chExt cx="9471230" cy="2383093"/>
          </a:xfrm>
        </p:grpSpPr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5BB1DFBD-1415-BBCB-A759-7E1DBB84A10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35255" y="3777841"/>
              <a:ext cx="9471230" cy="2383093"/>
            </a:xfrm>
            <a:prstGeom prst="rect">
              <a:avLst/>
            </a:prstGeom>
          </p:spPr>
        </p:pic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F615DC45-3BF6-3EA4-7762-F73684685692}"/>
                </a:ext>
              </a:extLst>
            </p:cNvPr>
            <p:cNvSpPr txBox="1"/>
            <p:nvPr/>
          </p:nvSpPr>
          <p:spPr>
            <a:xfrm>
              <a:off x="3326869" y="4149983"/>
              <a:ext cx="2518889" cy="246221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1000">
                  <a:highlight>
                    <a:srgbClr val="FFFFFF"/>
                  </a:highlight>
                  <a:latin typeface="Consolas"/>
                </a:rPr>
                <a:t>Strehl: 0.30112133916687167</a:t>
              </a:r>
              <a:endParaRPr lang="en-US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380738F6-BEE6-DC9E-0FDD-046E5C1ADD0E}"/>
              </a:ext>
            </a:extLst>
          </p:cNvPr>
          <p:cNvGrpSpPr/>
          <p:nvPr/>
        </p:nvGrpSpPr>
        <p:grpSpPr>
          <a:xfrm>
            <a:off x="2128531" y="3566857"/>
            <a:ext cx="9471230" cy="2383093"/>
            <a:chOff x="2128531" y="3566857"/>
            <a:chExt cx="9471230" cy="2383093"/>
          </a:xfrm>
        </p:grpSpPr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F0861D64-88AF-5CA6-F141-7E5695272A7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128531" y="3566857"/>
              <a:ext cx="9471230" cy="2383093"/>
            </a:xfrm>
            <a:prstGeom prst="rect">
              <a:avLst/>
            </a:prstGeom>
          </p:spPr>
        </p:pic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1E67E0B1-5B3D-4F56-053D-00382E5B08AB}"/>
                </a:ext>
              </a:extLst>
            </p:cNvPr>
            <p:cNvSpPr txBox="1"/>
            <p:nvPr/>
          </p:nvSpPr>
          <p:spPr>
            <a:xfrm>
              <a:off x="2850776" y="4078940"/>
              <a:ext cx="1067571" cy="246221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1000">
                  <a:highlight>
                    <a:srgbClr val="FFFFFF"/>
                  </a:highlight>
                  <a:latin typeface="Consolas"/>
                </a:rPr>
                <a:t>Strehl: 1.0</a:t>
              </a:r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753136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F05223-2904-0441-DBA4-DC685CA12E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9EA96D-D988-EFFE-8E43-868F19C5FB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945"/>
            <a:ext cx="10515600" cy="680861"/>
          </a:xfrm>
        </p:spPr>
        <p:txBody>
          <a:bodyPr/>
          <a:lstStyle/>
          <a:p>
            <a:pPr marL="228600" indent="-228600">
              <a:spcBef>
                <a:spcPts val="1000"/>
              </a:spcBef>
            </a:pPr>
            <a:r>
              <a:rPr lang="en-US" sz="2800" b="1">
                <a:solidFill>
                  <a:schemeClr val="tx2">
                    <a:lumMod val="90000"/>
                    <a:lumOff val="10000"/>
                  </a:schemeClr>
                </a:solidFill>
                <a:latin typeface="Aptos"/>
              </a:rPr>
              <a:t>Effect of Astigmatism on the electron beam (test1)</a:t>
            </a:r>
          </a:p>
        </p:txBody>
      </p:sp>
      <p:pic>
        <p:nvPicPr>
          <p:cNvPr id="6" name="Picture 5" descr="A logo with text and dots&#10;&#10;AI-generated content may be incorrect.">
            <a:extLst>
              <a:ext uri="{FF2B5EF4-FFF2-40B4-BE49-F238E27FC236}">
                <a16:creationId xmlns:a16="http://schemas.microsoft.com/office/drawing/2014/main" id="{EB0FC17B-498D-9652-1021-E75E844E3E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90209" y="4684"/>
            <a:ext cx="703533" cy="678288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52252E0C-C96C-3300-0061-96FDC27B912C}"/>
              </a:ext>
            </a:extLst>
          </p:cNvPr>
          <p:cNvGrpSpPr/>
          <p:nvPr/>
        </p:nvGrpSpPr>
        <p:grpSpPr>
          <a:xfrm>
            <a:off x="836017" y="646134"/>
            <a:ext cx="9498707" cy="65478"/>
            <a:chOff x="808054" y="778959"/>
            <a:chExt cx="9498707" cy="65478"/>
          </a:xfrm>
        </p:grpSpPr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A9875C39-2F69-025A-C1C8-E45ADF67CAA7}"/>
                </a:ext>
              </a:extLst>
            </p:cNvPr>
            <p:cNvCxnSpPr/>
            <p:nvPr/>
          </p:nvCxnSpPr>
          <p:spPr>
            <a:xfrm flipV="1">
              <a:off x="808054" y="806420"/>
              <a:ext cx="9496487" cy="38017"/>
            </a:xfrm>
            <a:prstGeom prst="straightConnector1">
              <a:avLst/>
            </a:prstGeom>
            <a:ln w="28575">
              <a:solidFill>
                <a:schemeClr val="tx2">
                  <a:lumMod val="90000"/>
                  <a:lumOff val="10000"/>
                </a:schemeClr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CECE336-F807-BB85-5F21-4C7A225B8FB5}"/>
                </a:ext>
              </a:extLst>
            </p:cNvPr>
            <p:cNvSpPr/>
            <p:nvPr/>
          </p:nvSpPr>
          <p:spPr>
            <a:xfrm>
              <a:off x="8401628" y="778959"/>
              <a:ext cx="1905133" cy="50029"/>
            </a:xfrm>
            <a:prstGeom prst="rect">
              <a:avLst/>
            </a:prstGeom>
            <a:solidFill>
              <a:srgbClr val="ED7D31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algn="l" defTabSz="1004888" rtl="0" fontAlgn="base">
                <a:spcBef>
                  <a:spcPct val="0"/>
                </a:spcBef>
                <a:spcAft>
                  <a:spcPct val="0"/>
                </a:spcAft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501650" indent="-44450" algn="l" defTabSz="1004888" rtl="0" fontAlgn="base">
                <a:spcBef>
                  <a:spcPct val="0"/>
                </a:spcBef>
                <a:spcAft>
                  <a:spcPct val="0"/>
                </a:spcAft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004888" indent="-90488" algn="l" defTabSz="1004888" rtl="0" fontAlgn="base">
                <a:spcBef>
                  <a:spcPct val="0"/>
                </a:spcBef>
                <a:spcAft>
                  <a:spcPct val="0"/>
                </a:spcAft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508125" indent="-136525" algn="l" defTabSz="1004888" rtl="0" fontAlgn="base">
                <a:spcBef>
                  <a:spcPct val="0"/>
                </a:spcBef>
                <a:spcAft>
                  <a:spcPct val="0"/>
                </a:spcAft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009775" indent="-180975" algn="l" defTabSz="1004888" rtl="0" fontAlgn="base">
                <a:spcBef>
                  <a:spcPct val="0"/>
                </a:spcBef>
                <a:spcAft>
                  <a:spcPct val="0"/>
                </a:spcAft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88C853E-F8FD-D560-28DC-6063DA0937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A83240-D937-180C-C21B-B3746F74E7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IJClab | 13/10/2026 | K SWAIN​</a:t>
            </a:r>
          </a:p>
        </p:txBody>
      </p:sp>
      <p:pic>
        <p:nvPicPr>
          <p:cNvPr id="11" name="Picture 10" descr="A logo of a person&#10;&#10;AI-generated content may be incorrect.">
            <a:extLst>
              <a:ext uri="{FF2B5EF4-FFF2-40B4-BE49-F238E27FC236}">
                <a16:creationId xmlns:a16="http://schemas.microsoft.com/office/drawing/2014/main" id="{282B7319-65FE-BF95-CD62-BF70377029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175" y="6245635"/>
            <a:ext cx="526901" cy="607956"/>
          </a:xfrm>
          <a:prstGeom prst="rect">
            <a:avLst/>
          </a:prstGeom>
        </p:spPr>
      </p:pic>
      <p:pic>
        <p:nvPicPr>
          <p:cNvPr id="15" name="Picture 14" descr="A close-up of a diagram&#10;&#10;AI-generated content may be incorrect.">
            <a:extLst>
              <a:ext uri="{FF2B5EF4-FFF2-40B4-BE49-F238E27FC236}">
                <a16:creationId xmlns:a16="http://schemas.microsoft.com/office/drawing/2014/main" id="{E07ED4A6-F96A-584F-8AFE-EAD66AA465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5655" y="3345752"/>
            <a:ext cx="5220241" cy="2262147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EA6FCFE6-0AFF-1455-5D4D-C161DFDA2CCB}"/>
              </a:ext>
            </a:extLst>
          </p:cNvPr>
          <p:cNvGrpSpPr/>
          <p:nvPr/>
        </p:nvGrpSpPr>
        <p:grpSpPr>
          <a:xfrm>
            <a:off x="526585" y="824627"/>
            <a:ext cx="9689171" cy="2309431"/>
            <a:chOff x="526585" y="824627"/>
            <a:chExt cx="9689171" cy="2309431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933A7AE8-3A0C-F2C8-04B5-2906BDE5BA2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26585" y="824627"/>
              <a:ext cx="9689171" cy="2309431"/>
            </a:xfrm>
            <a:prstGeom prst="rect">
              <a:avLst/>
            </a:prstGeom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1A72A739-4D24-EDAE-BB44-BD0AAED41151}"/>
                </a:ext>
              </a:extLst>
            </p:cNvPr>
            <p:cNvSpPr txBox="1"/>
            <p:nvPr/>
          </p:nvSpPr>
          <p:spPr>
            <a:xfrm>
              <a:off x="3531220" y="1143000"/>
              <a:ext cx="6096000" cy="523220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1000" b="1" baseline="0">
                  <a:latin typeface="Aptos"/>
                </a:rPr>
                <a:t>Strehl: 0.9658446028346874</a:t>
              </a:r>
              <a:r>
                <a:rPr sz="1000" b="1">
                  <a:latin typeface="Aptos"/>
                  <a:ea typeface="Aptos"/>
                  <a:cs typeface="Aptos"/>
                </a:rPr>
                <a:t>​</a:t>
              </a:r>
              <a:endParaRPr lang="en-US" b="1"/>
            </a:p>
            <a:p>
              <a:pPr algn="ctr"/>
              <a:endParaRPr lang="en-US"/>
            </a:p>
          </p:txBody>
        </p:sp>
      </p:grpSp>
      <p:pic>
        <p:nvPicPr>
          <p:cNvPr id="16" name="Picture 15" descr="A graph of different colored lines&#10;&#10;AI-generated content may be incorrect.">
            <a:extLst>
              <a:ext uri="{FF2B5EF4-FFF2-40B4-BE49-F238E27FC236}">
                <a16:creationId xmlns:a16="http://schemas.microsoft.com/office/drawing/2014/main" id="{B3F26120-C13F-83E7-010A-EBF9C8326CC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23517" y="1884586"/>
            <a:ext cx="5668071" cy="4242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8425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30FE92-03FD-5FD9-EEF1-147BAC6C2F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9BD46B-9397-0172-2755-AD7BA6AFEF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945"/>
            <a:ext cx="10515600" cy="680861"/>
          </a:xfrm>
        </p:spPr>
        <p:txBody>
          <a:bodyPr/>
          <a:lstStyle/>
          <a:p>
            <a:pPr marL="228600" indent="-228600">
              <a:spcBef>
                <a:spcPts val="1000"/>
              </a:spcBef>
            </a:pPr>
            <a:r>
              <a:rPr lang="en-US" sz="2800" b="1">
                <a:solidFill>
                  <a:schemeClr val="tx2">
                    <a:lumMod val="90000"/>
                    <a:lumOff val="10000"/>
                  </a:schemeClr>
                </a:solidFill>
                <a:latin typeface="Aptos"/>
              </a:rPr>
              <a:t>Effect of Astigmatism on the electron beam (test2)</a:t>
            </a:r>
          </a:p>
        </p:txBody>
      </p:sp>
      <p:pic>
        <p:nvPicPr>
          <p:cNvPr id="6" name="Picture 5" descr="A logo with text and dots&#10;&#10;AI-generated content may be incorrect.">
            <a:extLst>
              <a:ext uri="{FF2B5EF4-FFF2-40B4-BE49-F238E27FC236}">
                <a16:creationId xmlns:a16="http://schemas.microsoft.com/office/drawing/2014/main" id="{442FBA75-B1E8-4C0C-1AC9-CF0C456140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90209" y="4684"/>
            <a:ext cx="703533" cy="678288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B830A9BB-EB90-F02A-ECA6-0FAABDF06F93}"/>
              </a:ext>
            </a:extLst>
          </p:cNvPr>
          <p:cNvGrpSpPr/>
          <p:nvPr/>
        </p:nvGrpSpPr>
        <p:grpSpPr>
          <a:xfrm>
            <a:off x="836017" y="646134"/>
            <a:ext cx="9498707" cy="65478"/>
            <a:chOff x="808054" y="778959"/>
            <a:chExt cx="9498707" cy="65478"/>
          </a:xfrm>
        </p:grpSpPr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128CDCBE-57D7-9A98-9722-07628851DE94}"/>
                </a:ext>
              </a:extLst>
            </p:cNvPr>
            <p:cNvCxnSpPr/>
            <p:nvPr/>
          </p:nvCxnSpPr>
          <p:spPr>
            <a:xfrm flipV="1">
              <a:off x="808054" y="806420"/>
              <a:ext cx="9496487" cy="38017"/>
            </a:xfrm>
            <a:prstGeom prst="straightConnector1">
              <a:avLst/>
            </a:prstGeom>
            <a:ln w="28575">
              <a:solidFill>
                <a:schemeClr val="tx2">
                  <a:lumMod val="90000"/>
                  <a:lumOff val="10000"/>
                </a:schemeClr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2FE3FFE2-46D8-7121-9A92-3F414A0B8912}"/>
                </a:ext>
              </a:extLst>
            </p:cNvPr>
            <p:cNvSpPr/>
            <p:nvPr/>
          </p:nvSpPr>
          <p:spPr>
            <a:xfrm>
              <a:off x="8401628" y="778959"/>
              <a:ext cx="1905133" cy="50029"/>
            </a:xfrm>
            <a:prstGeom prst="rect">
              <a:avLst/>
            </a:prstGeom>
            <a:solidFill>
              <a:srgbClr val="ED7D31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algn="l" defTabSz="1004888" rtl="0" fontAlgn="base">
                <a:spcBef>
                  <a:spcPct val="0"/>
                </a:spcBef>
                <a:spcAft>
                  <a:spcPct val="0"/>
                </a:spcAft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501650" indent="-44450" algn="l" defTabSz="1004888" rtl="0" fontAlgn="base">
                <a:spcBef>
                  <a:spcPct val="0"/>
                </a:spcBef>
                <a:spcAft>
                  <a:spcPct val="0"/>
                </a:spcAft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004888" indent="-90488" algn="l" defTabSz="1004888" rtl="0" fontAlgn="base">
                <a:spcBef>
                  <a:spcPct val="0"/>
                </a:spcBef>
                <a:spcAft>
                  <a:spcPct val="0"/>
                </a:spcAft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508125" indent="-136525" algn="l" defTabSz="1004888" rtl="0" fontAlgn="base">
                <a:spcBef>
                  <a:spcPct val="0"/>
                </a:spcBef>
                <a:spcAft>
                  <a:spcPct val="0"/>
                </a:spcAft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009775" indent="-180975" algn="l" defTabSz="1004888" rtl="0" fontAlgn="base">
                <a:spcBef>
                  <a:spcPct val="0"/>
                </a:spcBef>
                <a:spcAft>
                  <a:spcPct val="0"/>
                </a:spcAft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23A910E-B68F-F356-84FD-121D7A6184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FD191A-0F90-BAE9-B41A-ED7CE7155F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IJClab | 13/10/2026 | K SWAIN​</a:t>
            </a:r>
          </a:p>
        </p:txBody>
      </p:sp>
      <p:pic>
        <p:nvPicPr>
          <p:cNvPr id="11" name="Picture 10" descr="A logo of a person&#10;&#10;AI-generated content may be incorrect.">
            <a:extLst>
              <a:ext uri="{FF2B5EF4-FFF2-40B4-BE49-F238E27FC236}">
                <a16:creationId xmlns:a16="http://schemas.microsoft.com/office/drawing/2014/main" id="{4F464A43-A478-64DE-A01E-7C6D9DDB98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175" y="6245635"/>
            <a:ext cx="526901" cy="607956"/>
          </a:xfrm>
          <a:prstGeom prst="rect">
            <a:avLst/>
          </a:prstGeom>
        </p:spPr>
      </p:pic>
      <p:pic>
        <p:nvPicPr>
          <p:cNvPr id="3" name="Picture 2" descr="A close-up of a diagram&#10;&#10;AI-generated content may be incorrect.">
            <a:extLst>
              <a:ext uri="{FF2B5EF4-FFF2-40B4-BE49-F238E27FC236}">
                <a16:creationId xmlns:a16="http://schemas.microsoft.com/office/drawing/2014/main" id="{1B98E858-3E0A-0B0E-F12B-EB8EF5435A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6631" y="3370532"/>
            <a:ext cx="4815855" cy="2157372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53C291FE-3FFE-B2F3-61BE-227A1B45CEC2}"/>
              </a:ext>
            </a:extLst>
          </p:cNvPr>
          <p:cNvGrpSpPr/>
          <p:nvPr/>
        </p:nvGrpSpPr>
        <p:grpSpPr>
          <a:xfrm>
            <a:off x="706244" y="855602"/>
            <a:ext cx="9627220" cy="2321822"/>
            <a:chOff x="706244" y="855602"/>
            <a:chExt cx="9627220" cy="2321822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828302DF-5DD0-B413-590D-533798433C7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06244" y="855602"/>
              <a:ext cx="9627220" cy="2321822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DAB10B24-0013-3333-FD94-AB0662184A09}"/>
                </a:ext>
              </a:extLst>
            </p:cNvPr>
            <p:cNvSpPr txBox="1"/>
            <p:nvPr/>
          </p:nvSpPr>
          <p:spPr>
            <a:xfrm>
              <a:off x="3933902" y="1149195"/>
              <a:ext cx="6096000" cy="523220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1000" b="1" baseline="0">
                  <a:highlight>
                    <a:srgbClr val="FFFFFF"/>
                  </a:highlight>
                  <a:latin typeface="Aptos"/>
                </a:rPr>
                <a:t>Strehl: </a:t>
              </a:r>
              <a:r>
                <a:rPr lang="en-US" sz="1000" b="1" baseline="0">
                  <a:highlight>
                    <a:srgbClr val="FFFFFF"/>
                  </a:highlight>
                  <a:latin typeface="Consolas"/>
                </a:rPr>
                <a:t>0.9439715278183798</a:t>
              </a:r>
              <a:r>
                <a:rPr sz="1000" b="1">
                  <a:latin typeface="Consolas"/>
                  <a:ea typeface="Consolas"/>
                  <a:cs typeface="Consolas"/>
                </a:rPr>
                <a:t>​</a:t>
              </a:r>
              <a:endParaRPr lang="en-US" b="1"/>
            </a:p>
            <a:p>
              <a:pPr algn="ctr"/>
              <a:endParaRPr lang="en-US"/>
            </a:p>
          </p:txBody>
        </p:sp>
      </p:grpSp>
      <p:pic>
        <p:nvPicPr>
          <p:cNvPr id="4" name="Picture 3" descr="A graph of different colored lines&#10;&#10;AI-generated content may be incorrect.">
            <a:extLst>
              <a:ext uri="{FF2B5EF4-FFF2-40B4-BE49-F238E27FC236}">
                <a16:creationId xmlns:a16="http://schemas.microsoft.com/office/drawing/2014/main" id="{DAF8EA70-453F-2A9E-E722-7E86621920E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99408" y="1859310"/>
            <a:ext cx="5622847" cy="4217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8367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C33B16-08B3-2F93-97E1-EA6CA68619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DF6748-3D9A-CBF5-EC56-F968E277CB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945"/>
            <a:ext cx="10515600" cy="680861"/>
          </a:xfrm>
        </p:spPr>
        <p:txBody>
          <a:bodyPr/>
          <a:lstStyle/>
          <a:p>
            <a:pPr marL="228600" indent="-228600">
              <a:spcBef>
                <a:spcPts val="1000"/>
              </a:spcBef>
            </a:pPr>
            <a:r>
              <a:rPr lang="en-US" sz="2800" b="1">
                <a:solidFill>
                  <a:schemeClr val="tx2">
                    <a:lumMod val="90000"/>
                    <a:lumOff val="10000"/>
                  </a:schemeClr>
                </a:solidFill>
                <a:latin typeface="Aptos"/>
              </a:rPr>
              <a:t>Effect of Astigmatism on the electron beam (test3)</a:t>
            </a:r>
          </a:p>
        </p:txBody>
      </p:sp>
      <p:pic>
        <p:nvPicPr>
          <p:cNvPr id="6" name="Picture 5" descr="A logo with text and dots&#10;&#10;AI-generated content may be incorrect.">
            <a:extLst>
              <a:ext uri="{FF2B5EF4-FFF2-40B4-BE49-F238E27FC236}">
                <a16:creationId xmlns:a16="http://schemas.microsoft.com/office/drawing/2014/main" id="{9FFD836C-65A8-EA38-3E71-6F83C06579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90209" y="4684"/>
            <a:ext cx="703533" cy="678288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9193A26B-D099-8B27-7A21-8D799949529E}"/>
              </a:ext>
            </a:extLst>
          </p:cNvPr>
          <p:cNvGrpSpPr/>
          <p:nvPr/>
        </p:nvGrpSpPr>
        <p:grpSpPr>
          <a:xfrm>
            <a:off x="836017" y="646134"/>
            <a:ext cx="9498707" cy="65478"/>
            <a:chOff x="808054" y="778959"/>
            <a:chExt cx="9498707" cy="65478"/>
          </a:xfrm>
        </p:grpSpPr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48651335-286D-E8F4-A014-7D026F5B6D74}"/>
                </a:ext>
              </a:extLst>
            </p:cNvPr>
            <p:cNvCxnSpPr/>
            <p:nvPr/>
          </p:nvCxnSpPr>
          <p:spPr>
            <a:xfrm flipV="1">
              <a:off x="808054" y="806420"/>
              <a:ext cx="9496487" cy="38017"/>
            </a:xfrm>
            <a:prstGeom prst="straightConnector1">
              <a:avLst/>
            </a:prstGeom>
            <a:ln w="28575">
              <a:solidFill>
                <a:schemeClr val="tx2">
                  <a:lumMod val="90000"/>
                  <a:lumOff val="10000"/>
                </a:schemeClr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49A86A3C-6397-349D-71B4-1DF95787AEB1}"/>
                </a:ext>
              </a:extLst>
            </p:cNvPr>
            <p:cNvSpPr/>
            <p:nvPr/>
          </p:nvSpPr>
          <p:spPr>
            <a:xfrm>
              <a:off x="8401628" y="778959"/>
              <a:ext cx="1905133" cy="50029"/>
            </a:xfrm>
            <a:prstGeom prst="rect">
              <a:avLst/>
            </a:prstGeom>
            <a:solidFill>
              <a:srgbClr val="ED7D31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algn="l" defTabSz="1004888" rtl="0" fontAlgn="base">
                <a:spcBef>
                  <a:spcPct val="0"/>
                </a:spcBef>
                <a:spcAft>
                  <a:spcPct val="0"/>
                </a:spcAft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501650" indent="-44450" algn="l" defTabSz="1004888" rtl="0" fontAlgn="base">
                <a:spcBef>
                  <a:spcPct val="0"/>
                </a:spcBef>
                <a:spcAft>
                  <a:spcPct val="0"/>
                </a:spcAft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004888" indent="-90488" algn="l" defTabSz="1004888" rtl="0" fontAlgn="base">
                <a:spcBef>
                  <a:spcPct val="0"/>
                </a:spcBef>
                <a:spcAft>
                  <a:spcPct val="0"/>
                </a:spcAft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508125" indent="-136525" algn="l" defTabSz="1004888" rtl="0" fontAlgn="base">
                <a:spcBef>
                  <a:spcPct val="0"/>
                </a:spcBef>
                <a:spcAft>
                  <a:spcPct val="0"/>
                </a:spcAft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009775" indent="-180975" algn="l" defTabSz="1004888" rtl="0" fontAlgn="base">
                <a:spcBef>
                  <a:spcPct val="0"/>
                </a:spcBef>
                <a:spcAft>
                  <a:spcPct val="0"/>
                </a:spcAft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8E93150D-2E6F-6BF7-AFD1-3D3E45F52C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145CED-EBCD-739D-6BAC-3F087A83D2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IJClab | 13/10/2026 | K SWAIN​</a:t>
            </a:r>
          </a:p>
        </p:txBody>
      </p:sp>
      <p:pic>
        <p:nvPicPr>
          <p:cNvPr id="11" name="Picture 10" descr="A logo of a person&#10;&#10;AI-generated content may be incorrect.">
            <a:extLst>
              <a:ext uri="{FF2B5EF4-FFF2-40B4-BE49-F238E27FC236}">
                <a16:creationId xmlns:a16="http://schemas.microsoft.com/office/drawing/2014/main" id="{14923467-FF21-48C0-2A33-A54DE5A345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175" y="6245635"/>
            <a:ext cx="526901" cy="607956"/>
          </a:xfrm>
          <a:prstGeom prst="rect">
            <a:avLst/>
          </a:prstGeom>
        </p:spPr>
      </p:pic>
      <p:pic>
        <p:nvPicPr>
          <p:cNvPr id="14" name="Picture 13" descr="A close-up of a diagram&#10;&#10;AI-generated content may be incorrect.">
            <a:extLst>
              <a:ext uri="{FF2B5EF4-FFF2-40B4-BE49-F238E27FC236}">
                <a16:creationId xmlns:a16="http://schemas.microsoft.com/office/drawing/2014/main" id="{FE36D247-86A2-FB66-4458-DDDF45866F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900" y="3550192"/>
            <a:ext cx="4856046" cy="2202985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0AF06FFD-F6E9-27C4-1D25-FDB6BC7640EF}"/>
              </a:ext>
            </a:extLst>
          </p:cNvPr>
          <p:cNvGrpSpPr/>
          <p:nvPr/>
        </p:nvGrpSpPr>
        <p:grpSpPr>
          <a:xfrm>
            <a:off x="644292" y="942333"/>
            <a:ext cx="9490928" cy="2197918"/>
            <a:chOff x="644292" y="942333"/>
            <a:chExt cx="9490928" cy="2197918"/>
          </a:xfrm>
        </p:grpSpPr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8A596E66-E39C-1254-B4AA-B3C4627060E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44292" y="942333"/>
              <a:ext cx="9224537" cy="2197918"/>
            </a:xfrm>
            <a:prstGeom prst="rect">
              <a:avLst/>
            </a:prstGeom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CFA75819-4F01-B2AE-57A2-A932A9E2B6F8}"/>
                </a:ext>
              </a:extLst>
            </p:cNvPr>
            <p:cNvSpPr txBox="1"/>
            <p:nvPr/>
          </p:nvSpPr>
          <p:spPr>
            <a:xfrm>
              <a:off x="4039220" y="1359829"/>
              <a:ext cx="6096000" cy="677108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r>
                <a:rPr lang="en-US" sz="1000" b="1">
                  <a:latin typeface="Consolas"/>
                </a:rPr>
                <a:t>Strehl: 0.9231824765837418</a:t>
              </a:r>
            </a:p>
            <a:p>
              <a:endParaRPr lang="en-US" sz="1000">
                <a:latin typeface="Consolas"/>
              </a:endParaRPr>
            </a:p>
            <a:p>
              <a:pPr algn="ctr"/>
              <a:endParaRPr lang="en-US"/>
            </a:p>
          </p:txBody>
        </p:sp>
      </p:grpSp>
      <p:pic>
        <p:nvPicPr>
          <p:cNvPr id="15" name="Picture 14" descr="A graph of different colored lines&#10;&#10;AI-generated content may be incorrect.">
            <a:extLst>
              <a:ext uri="{FF2B5EF4-FFF2-40B4-BE49-F238E27FC236}">
                <a16:creationId xmlns:a16="http://schemas.microsoft.com/office/drawing/2014/main" id="{74CAD757-87B7-48AA-D08E-868BDB34C5A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17994" y="1698237"/>
            <a:ext cx="5671402" cy="4300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4997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1F730632-BCEC-5D0C-CCE0-1EC725D768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9000"/>
            <a:ext cx="10515600" cy="680861"/>
          </a:xfrm>
        </p:spPr>
        <p:txBody>
          <a:bodyPr/>
          <a:lstStyle/>
          <a:p>
            <a:pPr marL="228600" indent="-228600">
              <a:spcBef>
                <a:spcPts val="1000"/>
              </a:spcBef>
            </a:pPr>
            <a:r>
              <a:rPr lang="en-US" sz="2800" b="1">
                <a:solidFill>
                  <a:schemeClr val="tx2">
                    <a:lumMod val="90000"/>
                    <a:lumOff val="10000"/>
                  </a:schemeClr>
                </a:solidFill>
                <a:latin typeface="Aptos"/>
              </a:rPr>
              <a:t>Summary</a:t>
            </a:r>
            <a:endParaRPr lang="en-US"/>
          </a:p>
        </p:txBody>
      </p:sp>
      <p:pic>
        <p:nvPicPr>
          <p:cNvPr id="5" name="Picture 4" descr="A logo with text and dots&#10;&#10;AI-generated content may be incorrect.">
            <a:extLst>
              <a:ext uri="{FF2B5EF4-FFF2-40B4-BE49-F238E27FC236}">
                <a16:creationId xmlns:a16="http://schemas.microsoft.com/office/drawing/2014/main" id="{B0787DF4-867C-057F-53BB-08A5289AC5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90209" y="4684"/>
            <a:ext cx="703533" cy="678288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E9640B6E-D477-3400-2815-3FFC083D36CA}"/>
              </a:ext>
            </a:extLst>
          </p:cNvPr>
          <p:cNvGrpSpPr/>
          <p:nvPr/>
        </p:nvGrpSpPr>
        <p:grpSpPr>
          <a:xfrm>
            <a:off x="836017" y="646134"/>
            <a:ext cx="9498707" cy="65478"/>
            <a:chOff x="808054" y="778959"/>
            <a:chExt cx="9498707" cy="65478"/>
          </a:xfrm>
        </p:grpSpPr>
        <p:cxnSp>
          <p:nvCxnSpPr>
            <p:cNvPr id="4" name="Straight Arrow Connector 3">
              <a:extLst>
                <a:ext uri="{FF2B5EF4-FFF2-40B4-BE49-F238E27FC236}">
                  <a16:creationId xmlns:a16="http://schemas.microsoft.com/office/drawing/2014/main" id="{20F5DB2E-B02E-5FD7-DBB3-D9AF995463ED}"/>
                </a:ext>
              </a:extLst>
            </p:cNvPr>
            <p:cNvCxnSpPr/>
            <p:nvPr/>
          </p:nvCxnSpPr>
          <p:spPr>
            <a:xfrm flipV="1">
              <a:off x="808054" y="806420"/>
              <a:ext cx="9496487" cy="38017"/>
            </a:xfrm>
            <a:prstGeom prst="straightConnector1">
              <a:avLst/>
            </a:prstGeom>
            <a:ln w="28575">
              <a:solidFill>
                <a:schemeClr val="tx2">
                  <a:lumMod val="90000"/>
                  <a:lumOff val="10000"/>
                </a:schemeClr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FA98B2FC-3DAA-0FEA-8B27-2F55C6E66697}"/>
                </a:ext>
              </a:extLst>
            </p:cNvPr>
            <p:cNvSpPr/>
            <p:nvPr/>
          </p:nvSpPr>
          <p:spPr>
            <a:xfrm>
              <a:off x="8401628" y="778959"/>
              <a:ext cx="1905133" cy="50029"/>
            </a:xfrm>
            <a:prstGeom prst="rect">
              <a:avLst/>
            </a:prstGeom>
            <a:solidFill>
              <a:srgbClr val="ED7D31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algn="l" defTabSz="1004888" rtl="0" fontAlgn="base">
                <a:spcBef>
                  <a:spcPct val="0"/>
                </a:spcBef>
                <a:spcAft>
                  <a:spcPct val="0"/>
                </a:spcAft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501650" indent="-44450" algn="l" defTabSz="1004888" rtl="0" fontAlgn="base">
                <a:spcBef>
                  <a:spcPct val="0"/>
                </a:spcBef>
                <a:spcAft>
                  <a:spcPct val="0"/>
                </a:spcAft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004888" indent="-90488" algn="l" defTabSz="1004888" rtl="0" fontAlgn="base">
                <a:spcBef>
                  <a:spcPct val="0"/>
                </a:spcBef>
                <a:spcAft>
                  <a:spcPct val="0"/>
                </a:spcAft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508125" indent="-136525" algn="l" defTabSz="1004888" rtl="0" fontAlgn="base">
                <a:spcBef>
                  <a:spcPct val="0"/>
                </a:spcBef>
                <a:spcAft>
                  <a:spcPct val="0"/>
                </a:spcAft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009775" indent="-180975" algn="l" defTabSz="1004888" rtl="0" fontAlgn="base">
                <a:spcBef>
                  <a:spcPct val="0"/>
                </a:spcBef>
                <a:spcAft>
                  <a:spcPct val="0"/>
                </a:spcAft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0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sp>
        <p:nvSpPr>
          <p:cNvPr id="8" name="TextBox 9">
            <a:extLst>
              <a:ext uri="{FF2B5EF4-FFF2-40B4-BE49-F238E27FC236}">
                <a16:creationId xmlns:a16="http://schemas.microsoft.com/office/drawing/2014/main" id="{644E6CFE-37AC-A974-6D71-B70A5A01A8A8}"/>
              </a:ext>
            </a:extLst>
          </p:cNvPr>
          <p:cNvSpPr txBox="1"/>
          <p:nvPr/>
        </p:nvSpPr>
        <p:spPr>
          <a:xfrm>
            <a:off x="837442" y="1126753"/>
            <a:ext cx="10269063" cy="3791872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4445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90488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136525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180975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indent="-228600">
              <a:lnSpc>
                <a:spcPct val="150000"/>
              </a:lnSpc>
              <a:buFont typeface="Arial"/>
              <a:buChar char="•"/>
            </a:pPr>
            <a:r>
              <a:rPr lang="en-US">
                <a:solidFill>
                  <a:srgbClr val="000000"/>
                </a:solidFill>
                <a:latin typeface="Aptos"/>
                <a:ea typeface="Arial"/>
                <a:cs typeface="Arial"/>
              </a:rPr>
              <a:t>Importance of </a:t>
            </a:r>
            <a:r>
              <a:rPr lang="en-US" b="1">
                <a:solidFill>
                  <a:srgbClr val="000000"/>
                </a:solidFill>
                <a:latin typeface="Aptos"/>
                <a:ea typeface="Arial"/>
                <a:cs typeface="Arial"/>
              </a:rPr>
              <a:t>High-fidelity simulation </a:t>
            </a:r>
            <a:r>
              <a:rPr lang="en-US">
                <a:solidFill>
                  <a:srgbClr val="000000"/>
                </a:solidFill>
                <a:latin typeface="Aptos"/>
                <a:ea typeface="Arial"/>
                <a:cs typeface="Arial"/>
              </a:rPr>
              <a:t>to improve and optimize the laser and plasma parameters. More importantly </a:t>
            </a:r>
            <a:r>
              <a:rPr lang="en-US" b="1">
                <a:solidFill>
                  <a:srgbClr val="000000"/>
                </a:solidFill>
                <a:latin typeface="Aptos"/>
                <a:ea typeface="Arial"/>
                <a:cs typeface="Arial"/>
              </a:rPr>
              <a:t>high-fidelity simulations </a:t>
            </a:r>
            <a:r>
              <a:rPr lang="en-US">
                <a:solidFill>
                  <a:srgbClr val="000000"/>
                </a:solidFill>
                <a:latin typeface="Aptos"/>
                <a:ea typeface="Arial"/>
                <a:cs typeface="Arial"/>
              </a:rPr>
              <a:t>may help to understand the effect of </a:t>
            </a:r>
            <a:r>
              <a:rPr lang="en-US" b="1">
                <a:solidFill>
                  <a:srgbClr val="000000"/>
                </a:solidFill>
                <a:latin typeface="Aptos"/>
                <a:ea typeface="Arial"/>
                <a:cs typeface="Arial"/>
              </a:rPr>
              <a:t>spatio-temporal coupling </a:t>
            </a:r>
            <a:r>
              <a:rPr lang="en-US">
                <a:solidFill>
                  <a:srgbClr val="000000"/>
                </a:solidFill>
                <a:latin typeface="Aptos"/>
                <a:ea typeface="Arial"/>
                <a:cs typeface="Arial"/>
              </a:rPr>
              <a:t>in the laser wakefield acceleration.</a:t>
            </a:r>
          </a:p>
          <a:p>
            <a:pPr marL="228600" indent="-228600">
              <a:lnSpc>
                <a:spcPct val="150000"/>
              </a:lnSpc>
              <a:buFont typeface="Arial"/>
              <a:buChar char="•"/>
            </a:pPr>
            <a:endParaRPr lang="en-US">
              <a:solidFill>
                <a:srgbClr val="000000"/>
              </a:solidFill>
              <a:latin typeface="Aptos"/>
              <a:ea typeface="Arial"/>
              <a:cs typeface="Arial"/>
            </a:endParaRPr>
          </a:p>
          <a:p>
            <a:pPr marL="228600" indent="-228600">
              <a:lnSpc>
                <a:spcPct val="150000"/>
              </a:lnSpc>
              <a:buFont typeface="Arial,Sans-Serif"/>
              <a:buChar char="•"/>
            </a:pPr>
            <a:r>
              <a:rPr lang="en-US" b="1">
                <a:solidFill>
                  <a:srgbClr val="000000"/>
                </a:solidFill>
                <a:latin typeface="Aptos"/>
                <a:ea typeface="Arial"/>
                <a:cs typeface="Arial"/>
              </a:rPr>
              <a:t>Effect of asigmatism</a:t>
            </a:r>
            <a:r>
              <a:rPr lang="en-US">
                <a:solidFill>
                  <a:srgbClr val="000000"/>
                </a:solidFill>
                <a:latin typeface="Aptos"/>
                <a:ea typeface="Arial"/>
                <a:cs typeface="Arial"/>
              </a:rPr>
              <a:t> on the charge, energy and stability of the electron beam using high fidelity simulations.</a:t>
            </a:r>
          </a:p>
          <a:p>
            <a:pPr marL="228600" indent="-228600">
              <a:lnSpc>
                <a:spcPct val="150000"/>
              </a:lnSpc>
              <a:buFont typeface="Arial"/>
              <a:buChar char="•"/>
            </a:pPr>
            <a:endParaRPr lang="en-US">
              <a:solidFill>
                <a:srgbClr val="000000"/>
              </a:solidFill>
              <a:latin typeface="Aptos"/>
              <a:ea typeface="Arial"/>
              <a:cs typeface="Arial"/>
            </a:endParaRPr>
          </a:p>
          <a:p>
            <a:pPr marL="228600" indent="-228600">
              <a:lnSpc>
                <a:spcPct val="150000"/>
              </a:lnSpc>
              <a:buFont typeface="Arial"/>
              <a:buChar char="•"/>
            </a:pPr>
            <a:r>
              <a:rPr lang="en-US" b="1">
                <a:solidFill>
                  <a:srgbClr val="000000"/>
                </a:solidFill>
                <a:latin typeface="Aptos"/>
                <a:ea typeface="Arial"/>
                <a:cs typeface="Arial"/>
              </a:rPr>
              <a:t>Low fidelity simulations with envelope approximations</a:t>
            </a:r>
            <a:r>
              <a:rPr lang="en-US">
                <a:solidFill>
                  <a:srgbClr val="000000"/>
                </a:solidFill>
                <a:latin typeface="Aptos"/>
                <a:ea typeface="Arial"/>
                <a:cs typeface="Arial"/>
              </a:rPr>
              <a:t> are quick and helpful to optimize the plasma parameters for the high fidelity simulation setup. 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EA77385-2815-61C1-D4A0-8B9EDBD6B0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18</a:t>
            </a:fld>
            <a:endParaRPr lang="en-U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B333E69-210D-7063-478F-9B0F7016AC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IJClab | 13/10/2026 | K SWAIN​</a:t>
            </a:r>
          </a:p>
        </p:txBody>
      </p:sp>
      <p:pic>
        <p:nvPicPr>
          <p:cNvPr id="42" name="Picture 41" descr="A logo of a person&#10;&#10;AI-generated content may be incorrect.">
            <a:extLst>
              <a:ext uri="{FF2B5EF4-FFF2-40B4-BE49-F238E27FC236}">
                <a16:creationId xmlns:a16="http://schemas.microsoft.com/office/drawing/2014/main" id="{8DAD3C08-2036-BB4F-0D80-C85B24F63E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175" y="6245635"/>
            <a:ext cx="526901" cy="607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52958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4EB021-035F-BA28-94AF-9486BAF737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E7453102-49A1-010A-3822-077925C095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19</a:t>
            </a:fld>
            <a:endParaRPr lang="en-US"/>
          </a:p>
        </p:txBody>
      </p:sp>
      <p:sp>
        <p:nvSpPr>
          <p:cNvPr id="15" name="Footer Placeholder 14">
            <a:extLst>
              <a:ext uri="{FF2B5EF4-FFF2-40B4-BE49-F238E27FC236}">
                <a16:creationId xmlns:a16="http://schemas.microsoft.com/office/drawing/2014/main" id="{0ECADB1C-AC53-E923-2F2F-9111A12AE1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IJClab | 13/10/2026 | K SWAIN​</a:t>
            </a:r>
          </a:p>
        </p:txBody>
      </p:sp>
      <p:pic>
        <p:nvPicPr>
          <p:cNvPr id="17" name="Picture 16" descr="A logo of a person&#10;&#10;AI-generated content may be incorrect.">
            <a:extLst>
              <a:ext uri="{FF2B5EF4-FFF2-40B4-BE49-F238E27FC236}">
                <a16:creationId xmlns:a16="http://schemas.microsoft.com/office/drawing/2014/main" id="{3C90CDC0-8FE3-F43F-B06F-BA87D70A87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175" y="6245635"/>
            <a:ext cx="526901" cy="607956"/>
          </a:xfrm>
          <a:prstGeom prst="rect">
            <a:avLst/>
          </a:prstGeom>
        </p:spPr>
      </p:pic>
      <p:sp>
        <p:nvSpPr>
          <p:cNvPr id="22" name="TextBox 6">
            <a:extLst>
              <a:ext uri="{FF2B5EF4-FFF2-40B4-BE49-F238E27FC236}">
                <a16:creationId xmlns:a16="http://schemas.microsoft.com/office/drawing/2014/main" id="{60DD95A7-3FFD-75EC-8034-7126F97457FB}"/>
              </a:ext>
            </a:extLst>
          </p:cNvPr>
          <p:cNvSpPr txBox="1"/>
          <p:nvPr/>
        </p:nvSpPr>
        <p:spPr>
          <a:xfrm>
            <a:off x="2226394" y="745315"/>
            <a:ext cx="1687350" cy="307777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4445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90488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136525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180975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/>
              <a:t>Surrogate Model </a:t>
            </a:r>
            <a:endParaRPr lang="en-US" sz="1400">
              <a:ea typeface="Calibri"/>
              <a:cs typeface="Calibri"/>
            </a:endParaRPr>
          </a:p>
        </p:txBody>
      </p:sp>
      <p:sp>
        <p:nvSpPr>
          <p:cNvPr id="24" name="TextBox 10">
            <a:extLst>
              <a:ext uri="{FF2B5EF4-FFF2-40B4-BE49-F238E27FC236}">
                <a16:creationId xmlns:a16="http://schemas.microsoft.com/office/drawing/2014/main" id="{F64EB06A-C15F-A67A-E2BF-2DB372C4780E}"/>
              </a:ext>
            </a:extLst>
          </p:cNvPr>
          <p:cNvSpPr txBox="1"/>
          <p:nvPr/>
        </p:nvSpPr>
        <p:spPr>
          <a:xfrm>
            <a:off x="2611895" y="4533140"/>
            <a:ext cx="4206683" cy="246221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4445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90488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136525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180975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 b="1">
                <a:solidFill>
                  <a:srgbClr val="333333"/>
                </a:solidFill>
                <a:ea typeface="+mn-lt"/>
                <a:cs typeface="+mn-lt"/>
              </a:rPr>
              <a:t> </a:t>
            </a:r>
            <a:r>
              <a:rPr lang="en-US" sz="1000" b="1">
                <a:solidFill>
                  <a:srgbClr val="333333"/>
                </a:solidFill>
                <a:ea typeface="+mn-lt"/>
                <a:cs typeface="+mn-lt"/>
                <a:hlinkClick r:id="rId3"/>
              </a:rPr>
              <a:t>G Kane </a:t>
            </a:r>
            <a:r>
              <a:rPr lang="en-US" sz="1000">
                <a:solidFill>
                  <a:srgbClr val="333333"/>
                </a:solidFill>
                <a:ea typeface="+mn-lt"/>
                <a:cs typeface="+mn-lt"/>
                <a:hlinkClick r:id="rId3"/>
              </a:rPr>
              <a:t>et al 2026 Mach. Learn.: Sci. Technol. 7 030502</a:t>
            </a:r>
            <a:endParaRPr lang="en-US" sz="1000">
              <a:solidFill>
                <a:srgbClr val="333333"/>
              </a:solidFill>
            </a:endParaRP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0918D5B5-95A4-F741-7BFF-329A455FCD06}"/>
              </a:ext>
            </a:extLst>
          </p:cNvPr>
          <p:cNvGrpSpPr/>
          <p:nvPr/>
        </p:nvGrpSpPr>
        <p:grpSpPr>
          <a:xfrm>
            <a:off x="996042" y="1053598"/>
            <a:ext cx="5336028" cy="1062029"/>
            <a:chOff x="637290" y="1645433"/>
            <a:chExt cx="4762500" cy="911679"/>
          </a:xfrm>
        </p:grpSpPr>
        <p:pic>
          <p:nvPicPr>
            <p:cNvPr id="26" name="Picture 25" descr="A white rectangular object with a black border&#10;&#10;AI-generated content may be incorrect.">
              <a:extLst>
                <a:ext uri="{FF2B5EF4-FFF2-40B4-BE49-F238E27FC236}">
                  <a16:creationId xmlns:a16="http://schemas.microsoft.com/office/drawing/2014/main" id="{4434A5F6-4853-1BB3-D510-FF668717A08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37290" y="1645433"/>
              <a:ext cx="4723040" cy="911679"/>
            </a:xfrm>
            <a:prstGeom prst="rect">
              <a:avLst/>
            </a:prstGeom>
          </p:spPr>
        </p:pic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939B190E-38A6-8A17-1FC3-A3FB0FC5F1D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359289" y="1992416"/>
              <a:ext cx="225879" cy="253093"/>
            </a:xfrm>
            <a:prstGeom prst="rect">
              <a:avLst/>
            </a:prstGeom>
          </p:spPr>
        </p:pic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C8F1697F-4E79-C24E-C773-332C54C255A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424454" y="1978808"/>
              <a:ext cx="225879" cy="253093"/>
            </a:xfrm>
            <a:prstGeom prst="rect">
              <a:avLst/>
            </a:prstGeom>
          </p:spPr>
        </p:pic>
        <p:sp>
          <p:nvSpPr>
            <p:cNvPr id="29" name="TextBox 93">
              <a:extLst>
                <a:ext uri="{FF2B5EF4-FFF2-40B4-BE49-F238E27FC236}">
                  <a16:creationId xmlns:a16="http://schemas.microsoft.com/office/drawing/2014/main" id="{9F3D630A-BBAD-EB5D-9FC0-55E7BCBF8229}"/>
                </a:ext>
              </a:extLst>
            </p:cNvPr>
            <p:cNvSpPr txBox="1"/>
            <p:nvPr/>
          </p:nvSpPr>
          <p:spPr>
            <a:xfrm>
              <a:off x="2555362" y="1924381"/>
              <a:ext cx="823766" cy="475964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-44450" algn="l" defTabSz="9144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-90488" algn="l" defTabSz="9144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-136525" algn="l" defTabSz="9144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-180975" algn="l" defTabSz="9144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900" b="1">
                  <a:solidFill>
                    <a:schemeClr val="accent2"/>
                  </a:solidFill>
                </a:rPr>
                <a:t>Surrogate</a:t>
              </a:r>
              <a:endParaRPr lang="en-US">
                <a:solidFill>
                  <a:schemeClr val="accent2"/>
                </a:solidFill>
              </a:endParaRPr>
            </a:p>
            <a:p>
              <a:r>
                <a:rPr lang="en-US" sz="1000" b="1">
                  <a:solidFill>
                    <a:schemeClr val="bg1"/>
                  </a:solidFill>
                </a:rPr>
                <a:t>  MODEL</a:t>
              </a:r>
            </a:p>
          </p:txBody>
        </p: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39A9DD9D-B09E-38C5-128C-47AACCAF2970}"/>
                </a:ext>
              </a:extLst>
            </p:cNvPr>
            <p:cNvGrpSpPr/>
            <p:nvPr/>
          </p:nvGrpSpPr>
          <p:grpSpPr>
            <a:xfrm>
              <a:off x="756259" y="1706669"/>
              <a:ext cx="1546651" cy="532283"/>
              <a:chOff x="756259" y="1706669"/>
              <a:chExt cx="1546651" cy="532283"/>
            </a:xfrm>
          </p:grpSpPr>
          <p:grpSp>
            <p:nvGrpSpPr>
              <p:cNvPr id="44" name="Group 43">
                <a:extLst>
                  <a:ext uri="{FF2B5EF4-FFF2-40B4-BE49-F238E27FC236}">
                    <a16:creationId xmlns:a16="http://schemas.microsoft.com/office/drawing/2014/main" id="{F1EE194D-6226-BCC2-8D72-F7D5F33661ED}"/>
                  </a:ext>
                </a:extLst>
              </p:cNvPr>
              <p:cNvGrpSpPr/>
              <p:nvPr/>
            </p:nvGrpSpPr>
            <p:grpSpPr>
              <a:xfrm>
                <a:off x="756259" y="1992415"/>
                <a:ext cx="1546651" cy="246537"/>
                <a:chOff x="756259" y="1992415"/>
                <a:chExt cx="1546651" cy="246537"/>
              </a:xfrm>
            </p:grpSpPr>
            <p:sp>
              <p:nvSpPr>
                <p:cNvPr id="46" name="TextBox 74">
                  <a:extLst>
                    <a:ext uri="{FF2B5EF4-FFF2-40B4-BE49-F238E27FC236}">
                      <a16:creationId xmlns:a16="http://schemas.microsoft.com/office/drawing/2014/main" id="{2AE543EB-7BD7-431A-DD80-3F619616101D}"/>
                    </a:ext>
                  </a:extLst>
                </p:cNvPr>
                <p:cNvSpPr txBox="1"/>
                <p:nvPr/>
              </p:nvSpPr>
              <p:spPr>
                <a:xfrm>
                  <a:off x="756259" y="1992415"/>
                  <a:ext cx="370093" cy="238363"/>
                </a:xfrm>
                <a:prstGeom prst="roundRect">
                  <a:avLst/>
                </a:prstGeom>
                <a:solidFill>
                  <a:schemeClr val="accent2"/>
                </a:solidFill>
              </p:spPr>
              <p:txBody>
                <a:bodyPr rot="0" spcFirstLastPara="0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fontAlgn="base" latinLnBrk="0" hangingPunct="1">
                    <a:spcBef>
                      <a:spcPct val="0"/>
                    </a:spcBef>
                    <a:spcAft>
                      <a:spcPct val="0"/>
                    </a:spcAft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-44450" algn="l" defTabSz="914400" rtl="0" eaLnBrk="1" fontAlgn="base" latinLnBrk="0" hangingPunct="1">
                    <a:spcBef>
                      <a:spcPct val="0"/>
                    </a:spcBef>
                    <a:spcAft>
                      <a:spcPct val="0"/>
                    </a:spcAft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-90488" algn="l" defTabSz="914400" rtl="0" eaLnBrk="1" fontAlgn="base" latinLnBrk="0" hangingPunct="1">
                    <a:spcBef>
                      <a:spcPct val="0"/>
                    </a:spcBef>
                    <a:spcAft>
                      <a:spcPct val="0"/>
                    </a:spcAft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-136525" algn="l" defTabSz="914400" rtl="0" eaLnBrk="1" fontAlgn="base" latinLnBrk="0" hangingPunct="1">
                    <a:spcBef>
                      <a:spcPct val="0"/>
                    </a:spcBef>
                    <a:spcAft>
                      <a:spcPct val="0"/>
                    </a:spcAft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-180975" algn="l" defTabSz="914400" rtl="0" eaLnBrk="1" fontAlgn="base" latinLnBrk="0" hangingPunct="1">
                    <a:spcBef>
                      <a:spcPct val="0"/>
                    </a:spcBef>
                    <a:spcAft>
                      <a:spcPct val="0"/>
                    </a:spcAft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l"/>
                  <a:r>
                    <a:rPr lang="en-US" sz="800">
                      <a:solidFill>
                        <a:schemeClr val="bg1"/>
                      </a:solidFill>
                    </a:rPr>
                    <a:t>a_0</a:t>
                  </a:r>
                </a:p>
              </p:txBody>
            </p:sp>
            <p:sp>
              <p:nvSpPr>
                <p:cNvPr id="47" name="TextBox 75">
                  <a:extLst>
                    <a:ext uri="{FF2B5EF4-FFF2-40B4-BE49-F238E27FC236}">
                      <a16:creationId xmlns:a16="http://schemas.microsoft.com/office/drawing/2014/main" id="{7FDFF9DF-7998-E087-BDE8-91AA6A011068}"/>
                    </a:ext>
                  </a:extLst>
                </p:cNvPr>
                <p:cNvSpPr txBox="1"/>
                <p:nvPr/>
              </p:nvSpPr>
              <p:spPr>
                <a:xfrm>
                  <a:off x="1136105" y="1999217"/>
                  <a:ext cx="196245" cy="234196"/>
                </a:xfrm>
                <a:prstGeom prst="roundRect">
                  <a:avLst/>
                </a:prstGeom>
                <a:solidFill>
                  <a:schemeClr val="accent2"/>
                </a:solidFill>
              </p:spPr>
              <p:txBody>
                <a:bodyPr rot="0" spcFirstLastPara="0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fontAlgn="base" latinLnBrk="0" hangingPunct="1">
                    <a:spcBef>
                      <a:spcPct val="0"/>
                    </a:spcBef>
                    <a:spcAft>
                      <a:spcPct val="0"/>
                    </a:spcAft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-44450" algn="l" defTabSz="914400" rtl="0" eaLnBrk="1" fontAlgn="base" latinLnBrk="0" hangingPunct="1">
                    <a:spcBef>
                      <a:spcPct val="0"/>
                    </a:spcBef>
                    <a:spcAft>
                      <a:spcPct val="0"/>
                    </a:spcAft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-90488" algn="l" defTabSz="914400" rtl="0" eaLnBrk="1" fontAlgn="base" latinLnBrk="0" hangingPunct="1">
                    <a:spcBef>
                      <a:spcPct val="0"/>
                    </a:spcBef>
                    <a:spcAft>
                      <a:spcPct val="0"/>
                    </a:spcAft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-136525" algn="l" defTabSz="914400" rtl="0" eaLnBrk="1" fontAlgn="base" latinLnBrk="0" hangingPunct="1">
                    <a:spcBef>
                      <a:spcPct val="0"/>
                    </a:spcBef>
                    <a:spcAft>
                      <a:spcPct val="0"/>
                    </a:spcAft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-180975" algn="l" defTabSz="914400" rtl="0" eaLnBrk="1" fontAlgn="base" latinLnBrk="0" hangingPunct="1">
                    <a:spcBef>
                      <a:spcPct val="0"/>
                    </a:spcBef>
                    <a:spcAft>
                      <a:spcPct val="0"/>
                    </a:spcAft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l"/>
                  <a:r>
                    <a:rPr lang="en-US" sz="800">
                      <a:solidFill>
                        <a:schemeClr val="bg1"/>
                      </a:solidFill>
                    </a:rPr>
                    <a:t>P</a:t>
                  </a:r>
                </a:p>
              </p:txBody>
            </p:sp>
            <p:sp>
              <p:nvSpPr>
                <p:cNvPr id="48" name="TextBox 76">
                  <a:extLst>
                    <a:ext uri="{FF2B5EF4-FFF2-40B4-BE49-F238E27FC236}">
                      <a16:creationId xmlns:a16="http://schemas.microsoft.com/office/drawing/2014/main" id="{C8C1B173-EA15-B971-9DC2-F22B58045D56}"/>
                    </a:ext>
                  </a:extLst>
                </p:cNvPr>
                <p:cNvSpPr txBox="1"/>
                <p:nvPr/>
              </p:nvSpPr>
              <p:spPr>
                <a:xfrm>
                  <a:off x="1342021" y="2000589"/>
                  <a:ext cx="465343" cy="238363"/>
                </a:xfrm>
                <a:prstGeom prst="roundRect">
                  <a:avLst/>
                </a:prstGeom>
                <a:solidFill>
                  <a:schemeClr val="accent2"/>
                </a:solidFill>
              </p:spPr>
              <p:txBody>
                <a:bodyPr rot="0" spcFirstLastPara="0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fontAlgn="base" latinLnBrk="0" hangingPunct="1">
                    <a:spcBef>
                      <a:spcPct val="0"/>
                    </a:spcBef>
                    <a:spcAft>
                      <a:spcPct val="0"/>
                    </a:spcAft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-44450" algn="l" defTabSz="914400" rtl="0" eaLnBrk="1" fontAlgn="base" latinLnBrk="0" hangingPunct="1">
                    <a:spcBef>
                      <a:spcPct val="0"/>
                    </a:spcBef>
                    <a:spcAft>
                      <a:spcPct val="0"/>
                    </a:spcAft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-90488" algn="l" defTabSz="914400" rtl="0" eaLnBrk="1" fontAlgn="base" latinLnBrk="0" hangingPunct="1">
                    <a:spcBef>
                      <a:spcPct val="0"/>
                    </a:spcBef>
                    <a:spcAft>
                      <a:spcPct val="0"/>
                    </a:spcAft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-136525" algn="l" defTabSz="914400" rtl="0" eaLnBrk="1" fontAlgn="base" latinLnBrk="0" hangingPunct="1">
                    <a:spcBef>
                      <a:spcPct val="0"/>
                    </a:spcBef>
                    <a:spcAft>
                      <a:spcPct val="0"/>
                    </a:spcAft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-180975" algn="l" defTabSz="914400" rtl="0" eaLnBrk="1" fontAlgn="base" latinLnBrk="0" hangingPunct="1">
                    <a:spcBef>
                      <a:spcPct val="0"/>
                    </a:spcBef>
                    <a:spcAft>
                      <a:spcPct val="0"/>
                    </a:spcAft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l"/>
                  <a:r>
                    <a:rPr lang="en-US" sz="800">
                      <a:solidFill>
                        <a:schemeClr val="bg1"/>
                      </a:solidFill>
                    </a:rPr>
                    <a:t>c_N2</a:t>
                  </a:r>
                </a:p>
              </p:txBody>
            </p:sp>
            <p:sp>
              <p:nvSpPr>
                <p:cNvPr id="49" name="TextBox 77">
                  <a:extLst>
                    <a:ext uri="{FF2B5EF4-FFF2-40B4-BE49-F238E27FC236}">
                      <a16:creationId xmlns:a16="http://schemas.microsoft.com/office/drawing/2014/main" id="{4E6B1E55-0920-0F9F-A2EF-4C62DB1A7A8A}"/>
                    </a:ext>
                  </a:extLst>
                </p:cNvPr>
                <p:cNvSpPr txBox="1"/>
                <p:nvPr/>
              </p:nvSpPr>
              <p:spPr>
                <a:xfrm>
                  <a:off x="1823962" y="1999217"/>
                  <a:ext cx="478948" cy="238363"/>
                </a:xfrm>
                <a:prstGeom prst="roundRect">
                  <a:avLst/>
                </a:prstGeom>
                <a:solidFill>
                  <a:schemeClr val="accent2"/>
                </a:solidFill>
              </p:spPr>
              <p:txBody>
                <a:bodyPr rot="0" spcFirstLastPara="0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fontAlgn="base" latinLnBrk="0" hangingPunct="1">
                    <a:spcBef>
                      <a:spcPct val="0"/>
                    </a:spcBef>
                    <a:spcAft>
                      <a:spcPct val="0"/>
                    </a:spcAft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-44450" algn="l" defTabSz="914400" rtl="0" eaLnBrk="1" fontAlgn="base" latinLnBrk="0" hangingPunct="1">
                    <a:spcBef>
                      <a:spcPct val="0"/>
                    </a:spcBef>
                    <a:spcAft>
                      <a:spcPct val="0"/>
                    </a:spcAft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-90488" algn="l" defTabSz="914400" rtl="0" eaLnBrk="1" fontAlgn="base" latinLnBrk="0" hangingPunct="1">
                    <a:spcBef>
                      <a:spcPct val="0"/>
                    </a:spcBef>
                    <a:spcAft>
                      <a:spcPct val="0"/>
                    </a:spcAft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-136525" algn="l" defTabSz="914400" rtl="0" eaLnBrk="1" fontAlgn="base" latinLnBrk="0" hangingPunct="1">
                    <a:spcBef>
                      <a:spcPct val="0"/>
                    </a:spcBef>
                    <a:spcAft>
                      <a:spcPct val="0"/>
                    </a:spcAft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-180975" algn="l" defTabSz="914400" rtl="0" eaLnBrk="1" fontAlgn="base" latinLnBrk="0" hangingPunct="1">
                    <a:spcBef>
                      <a:spcPct val="0"/>
                    </a:spcBef>
                    <a:spcAft>
                      <a:spcPct val="0"/>
                    </a:spcAft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l"/>
                  <a:r>
                    <a:rPr lang="en-US" sz="800" err="1">
                      <a:solidFill>
                        <a:schemeClr val="bg1"/>
                      </a:solidFill>
                    </a:rPr>
                    <a:t>x_of</a:t>
                  </a:r>
                  <a:endParaRPr lang="en-US" sz="80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45" name="TextBox 95">
                <a:extLst>
                  <a:ext uri="{FF2B5EF4-FFF2-40B4-BE49-F238E27FC236}">
                    <a16:creationId xmlns:a16="http://schemas.microsoft.com/office/drawing/2014/main" id="{01298AEA-02E3-CB39-2A1B-4E417B443F7F}"/>
                  </a:ext>
                </a:extLst>
              </p:cNvPr>
              <p:cNvSpPr txBox="1"/>
              <p:nvPr/>
            </p:nvSpPr>
            <p:spPr>
              <a:xfrm>
                <a:off x="875416" y="1706669"/>
                <a:ext cx="1313088" cy="215444"/>
              </a:xfrm>
              <a:prstGeom prst="rect">
                <a:avLst/>
              </a:prstGeom>
              <a:noFill/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spAutoFit/>
              </a:bodyPr>
              <a:lstStyle>
                <a:defPPr>
                  <a:defRPr lang="en-US"/>
                </a:defPPr>
                <a:lvl1pPr marL="0" algn="l" defTabSz="914400" rtl="0" eaLnBrk="1" fontAlgn="base" latinLnBrk="0" hangingPunct="1">
                  <a:spcBef>
                    <a:spcPct val="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44450" algn="l" defTabSz="914400" rtl="0" eaLnBrk="1" fontAlgn="base" latinLnBrk="0" hangingPunct="1">
                  <a:spcBef>
                    <a:spcPct val="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-90488" algn="l" defTabSz="914400" rtl="0" eaLnBrk="1" fontAlgn="base" latinLnBrk="0" hangingPunct="1">
                  <a:spcBef>
                    <a:spcPct val="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-136525" algn="l" defTabSz="914400" rtl="0" eaLnBrk="1" fontAlgn="base" latinLnBrk="0" hangingPunct="1">
                  <a:spcBef>
                    <a:spcPct val="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-180975" algn="l" defTabSz="914400" rtl="0" eaLnBrk="1" fontAlgn="base" latinLnBrk="0" hangingPunct="1">
                  <a:spcBef>
                    <a:spcPct val="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800" b="1"/>
                  <a:t>INPUT PARAMETERS</a:t>
                </a:r>
                <a:endParaRPr lang="en-US"/>
              </a:p>
            </p:txBody>
          </p:sp>
        </p:grp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07321D89-6A49-71C5-C4F7-8D725443FB93}"/>
                </a:ext>
              </a:extLst>
            </p:cNvPr>
            <p:cNvGrpSpPr/>
            <p:nvPr/>
          </p:nvGrpSpPr>
          <p:grpSpPr>
            <a:xfrm>
              <a:off x="3692094" y="1706668"/>
              <a:ext cx="1707696" cy="658584"/>
              <a:chOff x="3692094" y="1706668"/>
              <a:chExt cx="1707696" cy="658584"/>
            </a:xfrm>
          </p:grpSpPr>
          <p:grpSp>
            <p:nvGrpSpPr>
              <p:cNvPr id="32" name="Group 31">
                <a:extLst>
                  <a:ext uri="{FF2B5EF4-FFF2-40B4-BE49-F238E27FC236}">
                    <a16:creationId xmlns:a16="http://schemas.microsoft.com/office/drawing/2014/main" id="{E31034DC-DC66-07F8-DEB7-09C539A6289B}"/>
                  </a:ext>
                </a:extLst>
              </p:cNvPr>
              <p:cNvGrpSpPr/>
              <p:nvPr/>
            </p:nvGrpSpPr>
            <p:grpSpPr>
              <a:xfrm>
                <a:off x="3749176" y="1924380"/>
                <a:ext cx="1435672" cy="440872"/>
                <a:chOff x="3749176" y="1924380"/>
                <a:chExt cx="1435672" cy="440872"/>
              </a:xfrm>
            </p:grpSpPr>
            <p:pic>
              <p:nvPicPr>
                <p:cNvPr id="34" name="Picture 33">
                  <a:extLst>
                    <a:ext uri="{FF2B5EF4-FFF2-40B4-BE49-F238E27FC236}">
                      <a16:creationId xmlns:a16="http://schemas.microsoft.com/office/drawing/2014/main" id="{F9264C42-89D4-F788-ACB2-A0F69A44D52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3749176" y="1924380"/>
                  <a:ext cx="421131" cy="195943"/>
                </a:xfrm>
                <a:prstGeom prst="rect">
                  <a:avLst/>
                </a:prstGeom>
              </p:spPr>
            </p:pic>
            <p:pic>
              <p:nvPicPr>
                <p:cNvPr id="35" name="Picture 34">
                  <a:extLst>
                    <a:ext uri="{FF2B5EF4-FFF2-40B4-BE49-F238E27FC236}">
                      <a16:creationId xmlns:a16="http://schemas.microsoft.com/office/drawing/2014/main" id="{AF82032E-1648-F840-11B9-D13A83C260A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3800222" y="1937987"/>
                  <a:ext cx="327972" cy="138793"/>
                </a:xfrm>
                <a:prstGeom prst="rect">
                  <a:avLst/>
                </a:prstGeom>
              </p:spPr>
            </p:pic>
            <p:pic>
              <p:nvPicPr>
                <p:cNvPr id="36" name="Picture 35">
                  <a:extLst>
                    <a:ext uri="{FF2B5EF4-FFF2-40B4-BE49-F238E27FC236}">
                      <a16:creationId xmlns:a16="http://schemas.microsoft.com/office/drawing/2014/main" id="{57EE503D-3517-D6E5-779B-3571DA2C955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4266017" y="1924380"/>
                  <a:ext cx="421131" cy="195943"/>
                </a:xfrm>
                <a:prstGeom prst="rect">
                  <a:avLst/>
                </a:prstGeom>
              </p:spPr>
            </p:pic>
            <p:pic>
              <p:nvPicPr>
                <p:cNvPr id="37" name="Picture 36">
                  <a:extLst>
                    <a:ext uri="{FF2B5EF4-FFF2-40B4-BE49-F238E27FC236}">
                      <a16:creationId xmlns:a16="http://schemas.microsoft.com/office/drawing/2014/main" id="{74F45501-7CB5-1166-39D8-E44CFB583F2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4310683" y="1937987"/>
                  <a:ext cx="327972" cy="138793"/>
                </a:xfrm>
                <a:prstGeom prst="rect">
                  <a:avLst/>
                </a:prstGeom>
              </p:spPr>
            </p:pic>
            <p:pic>
              <p:nvPicPr>
                <p:cNvPr id="38" name="Picture 37">
                  <a:extLst>
                    <a:ext uri="{FF2B5EF4-FFF2-40B4-BE49-F238E27FC236}">
                      <a16:creationId xmlns:a16="http://schemas.microsoft.com/office/drawing/2014/main" id="{EECE6EFD-0538-D3C0-4543-426B34642CA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4763717" y="1924380"/>
                  <a:ext cx="421131" cy="195943"/>
                </a:xfrm>
                <a:prstGeom prst="rect">
                  <a:avLst/>
                </a:prstGeom>
              </p:spPr>
            </p:pic>
            <p:pic>
              <p:nvPicPr>
                <p:cNvPr id="39" name="Picture 38">
                  <a:extLst>
                    <a:ext uri="{FF2B5EF4-FFF2-40B4-BE49-F238E27FC236}">
                      <a16:creationId xmlns:a16="http://schemas.microsoft.com/office/drawing/2014/main" id="{043F1424-BDB1-B84C-FDDD-FE87761564B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4795621" y="1937987"/>
                  <a:ext cx="327972" cy="138793"/>
                </a:xfrm>
                <a:prstGeom prst="rect">
                  <a:avLst/>
                </a:prstGeom>
              </p:spPr>
            </p:pic>
            <p:pic>
              <p:nvPicPr>
                <p:cNvPr id="40" name="Picture 39">
                  <a:extLst>
                    <a:ext uri="{FF2B5EF4-FFF2-40B4-BE49-F238E27FC236}">
                      <a16:creationId xmlns:a16="http://schemas.microsoft.com/office/drawing/2014/main" id="{EB6F0B7A-AD25-2DB5-B5C7-D93294696C3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3857649" y="2169309"/>
                  <a:ext cx="593412" cy="195943"/>
                </a:xfrm>
                <a:prstGeom prst="rect">
                  <a:avLst/>
                </a:prstGeom>
              </p:spPr>
            </p:pic>
            <p:pic>
              <p:nvPicPr>
                <p:cNvPr id="41" name="Picture 40">
                  <a:extLst>
                    <a:ext uri="{FF2B5EF4-FFF2-40B4-BE49-F238E27FC236}">
                      <a16:creationId xmlns:a16="http://schemas.microsoft.com/office/drawing/2014/main" id="{48672384-8B87-F381-D316-86DD612A669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3908695" y="2203327"/>
                  <a:ext cx="500252" cy="138793"/>
                </a:xfrm>
                <a:prstGeom prst="rect">
                  <a:avLst/>
                </a:prstGeom>
              </p:spPr>
            </p:pic>
            <p:pic>
              <p:nvPicPr>
                <p:cNvPr id="42" name="Picture 41">
                  <a:extLst>
                    <a:ext uri="{FF2B5EF4-FFF2-40B4-BE49-F238E27FC236}">
                      <a16:creationId xmlns:a16="http://schemas.microsoft.com/office/drawing/2014/main" id="{C19DB038-FD52-B52F-E72E-C9B364AF86D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4565913" y="2169309"/>
                  <a:ext cx="393055" cy="195943"/>
                </a:xfrm>
                <a:prstGeom prst="rect">
                  <a:avLst/>
                </a:prstGeom>
              </p:spPr>
            </p:pic>
            <p:pic>
              <p:nvPicPr>
                <p:cNvPr id="43" name="Picture 42">
                  <a:extLst>
                    <a:ext uri="{FF2B5EF4-FFF2-40B4-BE49-F238E27FC236}">
                      <a16:creationId xmlns:a16="http://schemas.microsoft.com/office/drawing/2014/main" id="{A9910BC1-B4CF-23E2-84A5-681365D6894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4610579" y="2189720"/>
                  <a:ext cx="299896" cy="138793"/>
                </a:xfrm>
                <a:prstGeom prst="rect">
                  <a:avLst/>
                </a:prstGeom>
              </p:spPr>
            </p:pic>
          </p:grpSp>
          <p:sp>
            <p:nvSpPr>
              <p:cNvPr id="33" name="TextBox 98">
                <a:extLst>
                  <a:ext uri="{FF2B5EF4-FFF2-40B4-BE49-F238E27FC236}">
                    <a16:creationId xmlns:a16="http://schemas.microsoft.com/office/drawing/2014/main" id="{6E769588-6FFB-4B36-DAD3-2ADC79E14043}"/>
                  </a:ext>
                </a:extLst>
              </p:cNvPr>
              <p:cNvSpPr txBox="1"/>
              <p:nvPr/>
            </p:nvSpPr>
            <p:spPr>
              <a:xfrm>
                <a:off x="3692094" y="1706668"/>
                <a:ext cx="1707696" cy="215444"/>
              </a:xfrm>
              <a:prstGeom prst="rect">
                <a:avLst/>
              </a:prstGeom>
              <a:noFill/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spAutoFit/>
              </a:bodyPr>
              <a:lstStyle>
                <a:defPPr>
                  <a:defRPr lang="en-US"/>
                </a:defPPr>
                <a:lvl1pPr marL="0" algn="l" defTabSz="914400" rtl="0" eaLnBrk="1" fontAlgn="base" latinLnBrk="0" hangingPunct="1">
                  <a:spcBef>
                    <a:spcPct val="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-44450" algn="l" defTabSz="914400" rtl="0" eaLnBrk="1" fontAlgn="base" latinLnBrk="0" hangingPunct="1">
                  <a:spcBef>
                    <a:spcPct val="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-90488" algn="l" defTabSz="914400" rtl="0" eaLnBrk="1" fontAlgn="base" latinLnBrk="0" hangingPunct="1">
                  <a:spcBef>
                    <a:spcPct val="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-136525" algn="l" defTabSz="914400" rtl="0" eaLnBrk="1" fontAlgn="base" latinLnBrk="0" hangingPunct="1">
                  <a:spcBef>
                    <a:spcPct val="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-180975" algn="l" defTabSz="914400" rtl="0" eaLnBrk="1" fontAlgn="base" latinLnBrk="0" hangingPunct="1">
                  <a:spcBef>
                    <a:spcPct val="0"/>
                  </a:spcBef>
                  <a:spcAft>
                    <a:spcPct val="0"/>
                  </a:spcAft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800" b="1">
                    <a:latin typeface="Aptos"/>
                    <a:ea typeface="Aptos"/>
                    <a:cs typeface="Aptos"/>
                  </a:rPr>
                  <a:t>MEASURED ELECTRON BEAM</a:t>
                </a:r>
                <a:r>
                  <a:rPr sz="800" b="1">
                    <a:latin typeface="Aptos"/>
                    <a:ea typeface="Aptos"/>
                    <a:cs typeface="Aptos"/>
                  </a:rPr>
                  <a:t>​</a:t>
                </a:r>
                <a:endParaRPr lang="en-US" b="1"/>
              </a:p>
            </p:txBody>
          </p:sp>
        </p:grp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F9246127-A0D9-A1A6-1680-17F4050B900B}"/>
              </a:ext>
            </a:extLst>
          </p:cNvPr>
          <p:cNvGrpSpPr/>
          <p:nvPr/>
        </p:nvGrpSpPr>
        <p:grpSpPr>
          <a:xfrm>
            <a:off x="521094" y="2375218"/>
            <a:ext cx="6108587" cy="1991743"/>
            <a:chOff x="242970" y="2744465"/>
            <a:chExt cx="5453220" cy="1703720"/>
          </a:xfrm>
        </p:grpSpPr>
        <p:pic>
          <p:nvPicPr>
            <p:cNvPr id="52" name="Picture 51" descr="A graph of training size and training size&#10;&#10;AI-generated content may be incorrect.">
              <a:extLst>
                <a:ext uri="{FF2B5EF4-FFF2-40B4-BE49-F238E27FC236}">
                  <a16:creationId xmlns:a16="http://schemas.microsoft.com/office/drawing/2014/main" id="{BC15784E-E59E-740C-D8F7-377BB17AECBC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242970" y="2744465"/>
              <a:ext cx="2869749" cy="1703720"/>
            </a:xfrm>
            <a:prstGeom prst="rect">
              <a:avLst/>
            </a:prstGeom>
          </p:spPr>
        </p:pic>
        <p:pic>
          <p:nvPicPr>
            <p:cNvPr id="53" name="Picture 52" descr="A table with numbers and symbols&#10;&#10;AI-generated content may be incorrect.">
              <a:extLst>
                <a:ext uri="{FF2B5EF4-FFF2-40B4-BE49-F238E27FC236}">
                  <a16:creationId xmlns:a16="http://schemas.microsoft.com/office/drawing/2014/main" id="{44A12A89-4CE2-D818-3EA9-B9BCDF66BC5D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3258317" y="2979997"/>
              <a:ext cx="2437873" cy="1233690"/>
            </a:xfrm>
            <a:prstGeom prst="rect">
              <a:avLst/>
            </a:prstGeom>
          </p:spPr>
        </p:pic>
      </p:grpSp>
      <p:sp>
        <p:nvSpPr>
          <p:cNvPr id="56" name="TextBox 55">
            <a:extLst>
              <a:ext uri="{FF2B5EF4-FFF2-40B4-BE49-F238E27FC236}">
                <a16:creationId xmlns:a16="http://schemas.microsoft.com/office/drawing/2014/main" id="{95E8B244-60CD-17A1-3985-09AE6D763FDC}"/>
              </a:ext>
            </a:extLst>
          </p:cNvPr>
          <p:cNvSpPr txBox="1"/>
          <p:nvPr/>
        </p:nvSpPr>
        <p:spPr>
          <a:xfrm>
            <a:off x="4637904" y="128172"/>
            <a:ext cx="2915176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u="sng"/>
              <a:t>Other simulation activities</a:t>
            </a:r>
          </a:p>
        </p:txBody>
      </p:sp>
      <p:sp>
        <p:nvSpPr>
          <p:cNvPr id="58" name="TextBox 8">
            <a:extLst>
              <a:ext uri="{FF2B5EF4-FFF2-40B4-BE49-F238E27FC236}">
                <a16:creationId xmlns:a16="http://schemas.microsoft.com/office/drawing/2014/main" id="{B2EECC0C-7142-7DAE-CD68-7E1442A61BBE}"/>
              </a:ext>
            </a:extLst>
          </p:cNvPr>
          <p:cNvSpPr txBox="1"/>
          <p:nvPr/>
        </p:nvSpPr>
        <p:spPr>
          <a:xfrm>
            <a:off x="8301888" y="1042165"/>
            <a:ext cx="1525950" cy="307777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4445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90488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136525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180975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/>
              <a:t>Inverse Model </a:t>
            </a:r>
            <a:endParaRPr lang="en-US" sz="1400">
              <a:ea typeface="Calibri"/>
              <a:cs typeface="Calibri"/>
            </a:endParaRPr>
          </a:p>
        </p:txBody>
      </p:sp>
      <p:sp>
        <p:nvSpPr>
          <p:cNvPr id="60" name="TextBox 12">
            <a:extLst>
              <a:ext uri="{FF2B5EF4-FFF2-40B4-BE49-F238E27FC236}">
                <a16:creationId xmlns:a16="http://schemas.microsoft.com/office/drawing/2014/main" id="{5B064555-088F-2F99-2706-EDAB0C36E769}"/>
              </a:ext>
            </a:extLst>
          </p:cNvPr>
          <p:cNvSpPr txBox="1"/>
          <p:nvPr/>
        </p:nvSpPr>
        <p:spPr>
          <a:xfrm>
            <a:off x="9415541" y="4215067"/>
            <a:ext cx="1525037" cy="246221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4445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90488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136525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180975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00"/>
              <a:t>M. </a:t>
            </a:r>
            <a:r>
              <a:rPr lang="en-US" sz="1000">
                <a:solidFill>
                  <a:srgbClr val="333333"/>
                </a:solidFill>
                <a:ea typeface="+mn-lt"/>
                <a:cs typeface="+mn-lt"/>
              </a:rPr>
              <a:t>Lenivenko</a:t>
            </a:r>
            <a:r>
              <a:rPr lang="en-US" sz="1000"/>
              <a:t>, </a:t>
            </a:r>
            <a:r>
              <a:rPr lang="en-US" sz="1000" err="1"/>
              <a:t>phd</a:t>
            </a:r>
            <a:endParaRPr lang="en-US" sz="1000" err="1">
              <a:ea typeface="Calibri"/>
              <a:cs typeface="Calibri"/>
            </a:endParaRPr>
          </a:p>
        </p:txBody>
      </p:sp>
      <p:grpSp>
        <p:nvGrpSpPr>
          <p:cNvPr id="88" name="Group 87">
            <a:extLst>
              <a:ext uri="{FF2B5EF4-FFF2-40B4-BE49-F238E27FC236}">
                <a16:creationId xmlns:a16="http://schemas.microsoft.com/office/drawing/2014/main" id="{C37E9A1F-9CA6-170B-EFF2-692B31AE18CD}"/>
              </a:ext>
            </a:extLst>
          </p:cNvPr>
          <p:cNvGrpSpPr/>
          <p:nvPr/>
        </p:nvGrpSpPr>
        <p:grpSpPr>
          <a:xfrm>
            <a:off x="6820721" y="1348268"/>
            <a:ext cx="4303439" cy="1027168"/>
            <a:chOff x="6278243" y="1645434"/>
            <a:chExt cx="5036004" cy="911679"/>
          </a:xfrm>
        </p:grpSpPr>
        <p:pic>
          <p:nvPicPr>
            <p:cNvPr id="62" name="Picture 61" descr="A white rectangular object with a black border&#10;&#10;AI-generated content may be incorrect.">
              <a:extLst>
                <a:ext uri="{FF2B5EF4-FFF2-40B4-BE49-F238E27FC236}">
                  <a16:creationId xmlns:a16="http://schemas.microsoft.com/office/drawing/2014/main" id="{62E5EC2B-0CDB-48E2-8AA7-5BB5499D17F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278243" y="1645434"/>
              <a:ext cx="5036004" cy="911679"/>
            </a:xfrm>
            <a:prstGeom prst="rect">
              <a:avLst/>
            </a:prstGeom>
          </p:spPr>
        </p:pic>
        <p:pic>
          <p:nvPicPr>
            <p:cNvPr id="63" name="Picture 62">
              <a:extLst>
                <a:ext uri="{FF2B5EF4-FFF2-40B4-BE49-F238E27FC236}">
                  <a16:creationId xmlns:a16="http://schemas.microsoft.com/office/drawing/2014/main" id="{08F0C5FD-2AE3-37CE-519D-C80BC99AD463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6607929" y="1720273"/>
              <a:ext cx="1781175" cy="111579"/>
            </a:xfrm>
            <a:prstGeom prst="rect">
              <a:avLst/>
            </a:prstGeom>
          </p:spPr>
        </p:pic>
        <p:pic>
          <p:nvPicPr>
            <p:cNvPr id="64" name="Picture 63">
              <a:extLst>
                <a:ext uri="{FF2B5EF4-FFF2-40B4-BE49-F238E27FC236}">
                  <a16:creationId xmlns:a16="http://schemas.microsoft.com/office/drawing/2014/main" id="{921C2E0C-DE29-03CE-6F4E-C534FB2AEC9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563993" y="1931184"/>
              <a:ext cx="449036" cy="195943"/>
            </a:xfrm>
            <a:prstGeom prst="rect">
              <a:avLst/>
            </a:prstGeom>
          </p:spPr>
        </p:pic>
        <p:pic>
          <p:nvPicPr>
            <p:cNvPr id="65" name="Picture 64">
              <a:extLst>
                <a:ext uri="{FF2B5EF4-FFF2-40B4-BE49-F238E27FC236}">
                  <a16:creationId xmlns:a16="http://schemas.microsoft.com/office/drawing/2014/main" id="{91C6CB50-CCE9-D631-7480-7BD47D84E4B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618422" y="1944791"/>
              <a:ext cx="349704" cy="138793"/>
            </a:xfrm>
            <a:prstGeom prst="rect">
              <a:avLst/>
            </a:prstGeom>
          </p:spPr>
        </p:pic>
        <p:pic>
          <p:nvPicPr>
            <p:cNvPr id="66" name="Picture 65">
              <a:extLst>
                <a:ext uri="{FF2B5EF4-FFF2-40B4-BE49-F238E27FC236}">
                  <a16:creationId xmlns:a16="http://schemas.microsoft.com/office/drawing/2014/main" id="{9FFF45C9-E1A6-3993-EA70-CB626826FB7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115082" y="1931184"/>
              <a:ext cx="449036" cy="195943"/>
            </a:xfrm>
            <a:prstGeom prst="rect">
              <a:avLst/>
            </a:prstGeom>
          </p:spPr>
        </p:pic>
        <p:pic>
          <p:nvPicPr>
            <p:cNvPr id="67" name="Picture 66">
              <a:extLst>
                <a:ext uri="{FF2B5EF4-FFF2-40B4-BE49-F238E27FC236}">
                  <a16:creationId xmlns:a16="http://schemas.microsoft.com/office/drawing/2014/main" id="{CEDF75E0-0F39-182A-D8B4-F72DD30FFE4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162707" y="1944791"/>
              <a:ext cx="349704" cy="138793"/>
            </a:xfrm>
            <a:prstGeom prst="rect">
              <a:avLst/>
            </a:prstGeom>
          </p:spPr>
        </p:pic>
        <p:pic>
          <p:nvPicPr>
            <p:cNvPr id="68" name="Picture 67">
              <a:extLst>
                <a:ext uri="{FF2B5EF4-FFF2-40B4-BE49-F238E27FC236}">
                  <a16:creationId xmlns:a16="http://schemas.microsoft.com/office/drawing/2014/main" id="{2650EBFE-425C-C173-FC20-91384ADB938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645761" y="1931184"/>
              <a:ext cx="449036" cy="195943"/>
            </a:xfrm>
            <a:prstGeom prst="rect">
              <a:avLst/>
            </a:prstGeom>
          </p:spPr>
        </p:pic>
        <p:pic>
          <p:nvPicPr>
            <p:cNvPr id="69" name="Picture 68">
              <a:extLst>
                <a:ext uri="{FF2B5EF4-FFF2-40B4-BE49-F238E27FC236}">
                  <a16:creationId xmlns:a16="http://schemas.microsoft.com/office/drawing/2014/main" id="{CFFA8214-D82E-5D37-9DC0-9016E760454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7679779" y="1944791"/>
              <a:ext cx="349704" cy="138793"/>
            </a:xfrm>
            <a:prstGeom prst="rect">
              <a:avLst/>
            </a:prstGeom>
          </p:spPr>
        </p:pic>
        <p:pic>
          <p:nvPicPr>
            <p:cNvPr id="70" name="Picture 69">
              <a:extLst>
                <a:ext uri="{FF2B5EF4-FFF2-40B4-BE49-F238E27FC236}">
                  <a16:creationId xmlns:a16="http://schemas.microsoft.com/office/drawing/2014/main" id="{0083AD86-992A-E3F0-49AA-E7B24CCF6784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6679654" y="2176113"/>
              <a:ext cx="632733" cy="195943"/>
            </a:xfrm>
            <a:prstGeom prst="rect">
              <a:avLst/>
            </a:prstGeom>
          </p:spPr>
        </p:pic>
        <p:pic>
          <p:nvPicPr>
            <p:cNvPr id="71" name="Picture 70">
              <a:extLst>
                <a:ext uri="{FF2B5EF4-FFF2-40B4-BE49-F238E27FC236}">
                  <a16:creationId xmlns:a16="http://schemas.microsoft.com/office/drawing/2014/main" id="{BD506D60-CC9E-4B10-C2A7-2BC8E82EAA26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6734082" y="2210131"/>
              <a:ext cx="533400" cy="138793"/>
            </a:xfrm>
            <a:prstGeom prst="rect">
              <a:avLst/>
            </a:prstGeom>
          </p:spPr>
        </p:pic>
        <p:pic>
          <p:nvPicPr>
            <p:cNvPr id="72" name="Picture 71">
              <a:extLst>
                <a:ext uri="{FF2B5EF4-FFF2-40B4-BE49-F238E27FC236}">
                  <a16:creationId xmlns:a16="http://schemas.microsoft.com/office/drawing/2014/main" id="{033EFE4B-EDA8-A08B-10BD-278109EF39FF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7434850" y="2176113"/>
              <a:ext cx="419100" cy="195943"/>
            </a:xfrm>
            <a:prstGeom prst="rect">
              <a:avLst/>
            </a:prstGeom>
          </p:spPr>
        </p:pic>
        <p:pic>
          <p:nvPicPr>
            <p:cNvPr id="73" name="Picture 72">
              <a:extLst>
                <a:ext uri="{FF2B5EF4-FFF2-40B4-BE49-F238E27FC236}">
                  <a16:creationId xmlns:a16="http://schemas.microsoft.com/office/drawing/2014/main" id="{34117264-70C3-68E6-824D-88AE451C4C6A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7482475" y="2196524"/>
              <a:ext cx="319768" cy="138793"/>
            </a:xfrm>
            <a:prstGeom prst="rect">
              <a:avLst/>
            </a:prstGeom>
          </p:spPr>
        </p:pic>
        <p:pic>
          <p:nvPicPr>
            <p:cNvPr id="74" name="Picture 73">
              <a:extLst>
                <a:ext uri="{FF2B5EF4-FFF2-40B4-BE49-F238E27FC236}">
                  <a16:creationId xmlns:a16="http://schemas.microsoft.com/office/drawing/2014/main" id="{AF32FD10-348D-C079-DFF6-8F5EC820432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237672" y="1903970"/>
              <a:ext cx="240847" cy="253093"/>
            </a:xfrm>
            <a:prstGeom prst="rect">
              <a:avLst/>
            </a:prstGeom>
          </p:spPr>
        </p:pic>
        <p:pic>
          <p:nvPicPr>
            <p:cNvPr id="75" name="Picture 74" descr="A blue square with white lines&#10;&#10;AI-generated content may be incorrect.">
              <a:extLst>
                <a:ext uri="{FF2B5EF4-FFF2-40B4-BE49-F238E27FC236}">
                  <a16:creationId xmlns:a16="http://schemas.microsoft.com/office/drawing/2014/main" id="{1E78E7F6-2E54-2CA5-1BAB-CE0309FB3B75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8543832" y="1829130"/>
              <a:ext cx="741590" cy="449036"/>
            </a:xfrm>
            <a:prstGeom prst="rect">
              <a:avLst/>
            </a:prstGeom>
          </p:spPr>
        </p:pic>
        <p:pic>
          <p:nvPicPr>
            <p:cNvPr id="76" name="Picture 75">
              <a:extLst>
                <a:ext uri="{FF2B5EF4-FFF2-40B4-BE49-F238E27FC236}">
                  <a16:creationId xmlns:a16="http://schemas.microsoft.com/office/drawing/2014/main" id="{BF260975-DA40-0408-9D99-1D100E347BA9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8639082" y="1897166"/>
              <a:ext cx="530679" cy="111579"/>
            </a:xfrm>
            <a:prstGeom prst="rect">
              <a:avLst/>
            </a:prstGeom>
          </p:spPr>
        </p:pic>
        <p:pic>
          <p:nvPicPr>
            <p:cNvPr id="77" name="Picture 76">
              <a:extLst>
                <a:ext uri="{FF2B5EF4-FFF2-40B4-BE49-F238E27FC236}">
                  <a16:creationId xmlns:a16="http://schemas.microsoft.com/office/drawing/2014/main" id="{1EC92E31-5BBA-0EAE-9258-EE84E231A023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8679903" y="2074059"/>
              <a:ext cx="530679" cy="168729"/>
            </a:xfrm>
            <a:prstGeom prst="rect">
              <a:avLst/>
            </a:prstGeom>
          </p:spPr>
        </p:pic>
        <p:pic>
          <p:nvPicPr>
            <p:cNvPr id="78" name="Picture 77">
              <a:extLst>
                <a:ext uri="{FF2B5EF4-FFF2-40B4-BE49-F238E27FC236}">
                  <a16:creationId xmlns:a16="http://schemas.microsoft.com/office/drawing/2014/main" id="{E6FAA7D0-6459-D655-895A-CB95D9A73BC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380672" y="1876755"/>
              <a:ext cx="240847" cy="253093"/>
            </a:xfrm>
            <a:prstGeom prst="rect">
              <a:avLst/>
            </a:prstGeom>
          </p:spPr>
        </p:pic>
        <p:pic>
          <p:nvPicPr>
            <p:cNvPr id="79" name="Picture 78">
              <a:extLst>
                <a:ext uri="{FF2B5EF4-FFF2-40B4-BE49-F238E27FC236}">
                  <a16:creationId xmlns:a16="http://schemas.microsoft.com/office/drawing/2014/main" id="{5BFDC901-3F56-412B-0923-98397D5667D6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9775279" y="1720273"/>
              <a:ext cx="1401536" cy="111579"/>
            </a:xfrm>
            <a:prstGeom prst="rect">
              <a:avLst/>
            </a:prstGeom>
          </p:spPr>
        </p:pic>
        <p:pic>
          <p:nvPicPr>
            <p:cNvPr id="80" name="Picture 79">
              <a:extLst>
                <a:ext uri="{FF2B5EF4-FFF2-40B4-BE49-F238E27FC236}">
                  <a16:creationId xmlns:a16="http://schemas.microsoft.com/office/drawing/2014/main" id="{6DB1E0FE-E716-6C99-37B8-EC579AAE2F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/>
            <a:stretch>
              <a:fillRect/>
            </a:stretch>
          </p:blipFill>
          <p:spPr>
            <a:xfrm>
              <a:off x="9666422" y="1931184"/>
              <a:ext cx="249734" cy="171484"/>
            </a:xfrm>
            <a:prstGeom prst="rect">
              <a:avLst/>
            </a:prstGeom>
          </p:spPr>
        </p:pic>
        <p:pic>
          <p:nvPicPr>
            <p:cNvPr id="81" name="Picture 80">
              <a:extLst>
                <a:ext uri="{FF2B5EF4-FFF2-40B4-BE49-F238E27FC236}">
                  <a16:creationId xmlns:a16="http://schemas.microsoft.com/office/drawing/2014/main" id="{37FC0AF0-B8C0-EC0B-7603-E34852B15CA5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/>
            <a:stretch>
              <a:fillRect/>
            </a:stretch>
          </p:blipFill>
          <p:spPr>
            <a:xfrm>
              <a:off x="9998991" y="1927122"/>
              <a:ext cx="225879" cy="193222"/>
            </a:xfrm>
            <a:prstGeom prst="rect">
              <a:avLst/>
            </a:prstGeom>
          </p:spPr>
        </p:pic>
        <p:pic>
          <p:nvPicPr>
            <p:cNvPr id="82" name="Picture 81">
              <a:extLst>
                <a:ext uri="{FF2B5EF4-FFF2-40B4-BE49-F238E27FC236}">
                  <a16:creationId xmlns:a16="http://schemas.microsoft.com/office/drawing/2014/main" id="{E4F3A997-E2CE-E6EB-4FB8-2080F8671FA2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/>
            <a:stretch>
              <a:fillRect/>
            </a:stretch>
          </p:blipFill>
          <p:spPr>
            <a:xfrm>
              <a:off x="10299153" y="1932555"/>
              <a:ext cx="352426" cy="193222"/>
            </a:xfrm>
            <a:prstGeom prst="rect">
              <a:avLst/>
            </a:prstGeom>
          </p:spPr>
        </p:pic>
        <p:pic>
          <p:nvPicPr>
            <p:cNvPr id="83" name="Picture 82">
              <a:extLst>
                <a:ext uri="{FF2B5EF4-FFF2-40B4-BE49-F238E27FC236}">
                  <a16:creationId xmlns:a16="http://schemas.microsoft.com/office/drawing/2014/main" id="{D22F9F19-8572-8153-6966-F52748885518}"/>
                </a:ext>
              </a:extLst>
            </p:cNvPr>
            <p:cNvPicPr>
              <a:picLocks noChangeAspect="1"/>
            </p:cNvPicPr>
            <p:nvPr/>
          </p:nvPicPr>
          <p:blipFill>
            <a:blip r:embed="rId24"/>
            <a:stretch>
              <a:fillRect/>
            </a:stretch>
          </p:blipFill>
          <p:spPr>
            <a:xfrm>
              <a:off x="10715140" y="1925751"/>
              <a:ext cx="340179" cy="193222"/>
            </a:xfrm>
            <a:prstGeom prst="rect">
              <a:avLst/>
            </a:prstGeom>
          </p:spPr>
        </p:pic>
        <p:sp>
          <p:nvSpPr>
            <p:cNvPr id="84" name="TextBox 46">
              <a:extLst>
                <a:ext uri="{FF2B5EF4-FFF2-40B4-BE49-F238E27FC236}">
                  <a16:creationId xmlns:a16="http://schemas.microsoft.com/office/drawing/2014/main" id="{6C5B2587-7314-AC5E-1F10-38043545F2CF}"/>
                </a:ext>
              </a:extLst>
            </p:cNvPr>
            <p:cNvSpPr txBox="1"/>
            <p:nvPr/>
          </p:nvSpPr>
          <p:spPr>
            <a:xfrm>
              <a:off x="9585581" y="1913513"/>
              <a:ext cx="489466" cy="215444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-44450" algn="l" defTabSz="9144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-90488" algn="l" defTabSz="9144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-136525" algn="l" defTabSz="9144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-180975" algn="l" defTabSz="9144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US" sz="800">
                  <a:solidFill>
                    <a:schemeClr val="bg1"/>
                  </a:solidFill>
                </a:rPr>
                <a:t>a_0</a:t>
              </a:r>
            </a:p>
          </p:txBody>
        </p:sp>
        <p:sp>
          <p:nvSpPr>
            <p:cNvPr id="85" name="TextBox 47">
              <a:extLst>
                <a:ext uri="{FF2B5EF4-FFF2-40B4-BE49-F238E27FC236}">
                  <a16:creationId xmlns:a16="http://schemas.microsoft.com/office/drawing/2014/main" id="{CDCF475F-15C3-1A26-509D-655195736096}"/>
                </a:ext>
              </a:extLst>
            </p:cNvPr>
            <p:cNvSpPr txBox="1"/>
            <p:nvPr/>
          </p:nvSpPr>
          <p:spPr>
            <a:xfrm>
              <a:off x="9965775" y="1924378"/>
              <a:ext cx="191863" cy="215444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-44450" algn="l" defTabSz="9144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-90488" algn="l" defTabSz="9144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-136525" algn="l" defTabSz="9144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-180975" algn="l" defTabSz="9144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US" sz="800">
                  <a:solidFill>
                    <a:schemeClr val="bg1"/>
                  </a:solidFill>
                </a:rPr>
                <a:t>P</a:t>
              </a:r>
            </a:p>
          </p:txBody>
        </p:sp>
        <p:sp>
          <p:nvSpPr>
            <p:cNvPr id="86" name="TextBox 48">
              <a:extLst>
                <a:ext uri="{FF2B5EF4-FFF2-40B4-BE49-F238E27FC236}">
                  <a16:creationId xmlns:a16="http://schemas.microsoft.com/office/drawing/2014/main" id="{7D7AE1C9-AB65-976C-3BE8-5932A2D9E79D}"/>
                </a:ext>
              </a:extLst>
            </p:cNvPr>
            <p:cNvSpPr txBox="1"/>
            <p:nvPr/>
          </p:nvSpPr>
          <p:spPr>
            <a:xfrm>
              <a:off x="10225278" y="1931181"/>
              <a:ext cx="482822" cy="215444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-44450" algn="l" defTabSz="9144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-90488" algn="l" defTabSz="9144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-136525" algn="l" defTabSz="9144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-180975" algn="l" defTabSz="9144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US" sz="800">
                  <a:solidFill>
                    <a:schemeClr val="bg1"/>
                  </a:solidFill>
                </a:rPr>
                <a:t>c_N2</a:t>
              </a:r>
            </a:p>
          </p:txBody>
        </p:sp>
        <p:sp>
          <p:nvSpPr>
            <p:cNvPr id="87" name="TextBox 49">
              <a:extLst>
                <a:ext uri="{FF2B5EF4-FFF2-40B4-BE49-F238E27FC236}">
                  <a16:creationId xmlns:a16="http://schemas.microsoft.com/office/drawing/2014/main" id="{BCFE14EF-1107-A015-D578-4F3460B52C02}"/>
                </a:ext>
              </a:extLst>
            </p:cNvPr>
            <p:cNvSpPr txBox="1"/>
            <p:nvPr/>
          </p:nvSpPr>
          <p:spPr>
            <a:xfrm>
              <a:off x="10681115" y="1923007"/>
              <a:ext cx="516042" cy="215444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-44450" algn="l" defTabSz="9144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-90488" algn="l" defTabSz="9144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-136525" algn="l" defTabSz="9144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-180975" algn="l" defTabSz="914400" rtl="0" eaLnBrk="1" fontAlgn="base" latinLnBrk="0" hangingPunct="1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en-US" sz="800" err="1">
                  <a:solidFill>
                    <a:schemeClr val="bg1"/>
                  </a:solidFill>
                </a:rPr>
                <a:t>x_of</a:t>
              </a:r>
            </a:p>
          </p:txBody>
        </p:sp>
      </p:grpSp>
      <p:pic>
        <p:nvPicPr>
          <p:cNvPr id="90" name="Picture 89" descr="A screenshot of a phone&#10;&#10;AI-generated content may be incorrect.">
            <a:extLst>
              <a:ext uri="{FF2B5EF4-FFF2-40B4-BE49-F238E27FC236}">
                <a16:creationId xmlns:a16="http://schemas.microsoft.com/office/drawing/2014/main" id="{B4BBB23E-EB5A-9714-DD04-75538CFA9686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7375825" y="2370923"/>
            <a:ext cx="3370172" cy="1846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2526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4" grpId="0"/>
      <p:bldP spid="56" grpId="0"/>
      <p:bldP spid="58" grpId="0"/>
      <p:bldP spid="6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BB19BDE-BD0A-9202-B5AA-47E865E80A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IJClab | 13/10/2026 | K SWAIN​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5C86E70-FFC5-453F-3F60-5F9AB5D269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20</a:t>
            </a:fld>
            <a:endParaRPr lang="en-US"/>
          </a:p>
        </p:txBody>
      </p:sp>
      <p:sp>
        <p:nvSpPr>
          <p:cNvPr id="7" name="TextBox 12">
            <a:extLst>
              <a:ext uri="{FF2B5EF4-FFF2-40B4-BE49-F238E27FC236}">
                <a16:creationId xmlns:a16="http://schemas.microsoft.com/office/drawing/2014/main" id="{EE50F1E7-C74A-E0CF-6FAC-454C2DDD053A}"/>
              </a:ext>
            </a:extLst>
          </p:cNvPr>
          <p:cNvSpPr txBox="1"/>
          <p:nvPr/>
        </p:nvSpPr>
        <p:spPr>
          <a:xfrm>
            <a:off x="2255480" y="5473867"/>
            <a:ext cx="7686511" cy="769441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0" b="1"/>
              <a:t>Thank you for your attention!</a:t>
            </a:r>
          </a:p>
        </p:txBody>
      </p:sp>
      <p:sp>
        <p:nvSpPr>
          <p:cNvPr id="2" name="TextBox 5">
            <a:extLst>
              <a:ext uri="{FF2B5EF4-FFF2-40B4-BE49-F238E27FC236}">
                <a16:creationId xmlns:a16="http://schemas.microsoft.com/office/drawing/2014/main" id="{15E1B301-3CCE-FB79-1999-CD182C329606}"/>
              </a:ext>
            </a:extLst>
          </p:cNvPr>
          <p:cNvSpPr txBox="1"/>
          <p:nvPr/>
        </p:nvSpPr>
        <p:spPr>
          <a:xfrm>
            <a:off x="6443116" y="869217"/>
            <a:ext cx="4480516" cy="1704506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4445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90488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136525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180975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en-US" sz="1200">
                <a:latin typeface="Roboto"/>
                <a:ea typeface="Segoe UI"/>
                <a:cs typeface="Segoe UI"/>
              </a:rPr>
              <a:t>​</a:t>
            </a:r>
            <a:r>
              <a:rPr lang="en-US" sz="1100" b="1" baseline="0">
                <a:solidFill>
                  <a:srgbClr val="131516"/>
                </a:solidFill>
                <a:highlight>
                  <a:srgbClr val="FFFFFF"/>
                </a:highlight>
                <a:latin typeface="Segoe UI"/>
                <a:ea typeface="Segoe UI"/>
                <a:cs typeface="Segoe UI"/>
              </a:rPr>
              <a:t>National</a:t>
            </a:r>
            <a:r>
              <a:rPr lang="en-US" sz="1100" baseline="0">
                <a:solidFill>
                  <a:srgbClr val="131516"/>
                </a:solidFill>
                <a:highlight>
                  <a:srgbClr val="FFFFFF"/>
                </a:highlight>
                <a:latin typeface="Roboto"/>
                <a:ea typeface="Segoe UI"/>
                <a:cs typeface="Segoe UI"/>
              </a:rPr>
              <a:t> level with</a:t>
            </a:r>
            <a:r>
              <a:rPr lang="en-US" sz="1100">
                <a:latin typeface="Roboto"/>
                <a:ea typeface="Segoe UI"/>
                <a:cs typeface="Segoe UI"/>
              </a:rPr>
              <a:t>​</a:t>
            </a:r>
            <a:endParaRPr lang="en-US" sz="1100">
              <a:ea typeface="Calibri"/>
              <a:cs typeface="Calibri"/>
            </a:endParaRPr>
          </a:p>
          <a:p>
            <a:pPr rtl="0">
              <a:lnSpc>
                <a:spcPts val="1350"/>
              </a:lnSpc>
            </a:pPr>
            <a:r>
              <a:rPr lang="en-US" sz="1100" b="1" baseline="0">
                <a:solidFill>
                  <a:srgbClr val="131516"/>
                </a:solidFill>
                <a:highlight>
                  <a:srgbClr val="FFFFFF"/>
                </a:highlight>
                <a:latin typeface="Segoe UI"/>
                <a:ea typeface="Segoe UI"/>
                <a:cs typeface="Segoe UI"/>
              </a:rPr>
              <a:t>LPGP</a:t>
            </a:r>
            <a:r>
              <a:rPr lang="en-US" sz="1100" baseline="0">
                <a:solidFill>
                  <a:srgbClr val="131516"/>
                </a:solidFill>
                <a:highlight>
                  <a:srgbClr val="FFFFFF"/>
                </a:highlight>
                <a:latin typeface="Roboto"/>
                <a:ea typeface="Segoe UI"/>
                <a:cs typeface="Segoe UI"/>
              </a:rPr>
              <a:t>: F. Massimo </a:t>
            </a:r>
            <a:r>
              <a:rPr lang="en-US" sz="1100" i="1" baseline="0">
                <a:solidFill>
                  <a:srgbClr val="131516"/>
                </a:solidFill>
                <a:highlight>
                  <a:srgbClr val="FFFFFF"/>
                </a:highlight>
                <a:latin typeface="Segoe UI"/>
                <a:ea typeface="Segoe UI"/>
                <a:cs typeface="Segoe UI"/>
              </a:rPr>
              <a:t>et al.</a:t>
            </a:r>
            <a:r>
              <a:rPr lang="en-US" sz="1100">
                <a:latin typeface="Segoe UI"/>
                <a:ea typeface="Segoe UI"/>
                <a:cs typeface="Segoe UI"/>
              </a:rPr>
              <a:t>​</a:t>
            </a:r>
          </a:p>
          <a:p>
            <a:pPr rtl="0">
              <a:lnSpc>
                <a:spcPts val="1350"/>
              </a:lnSpc>
            </a:pPr>
            <a:r>
              <a:rPr lang="en-US" sz="1100" b="1" baseline="0">
                <a:solidFill>
                  <a:srgbClr val="131516"/>
                </a:solidFill>
                <a:highlight>
                  <a:srgbClr val="FFFFFF"/>
                </a:highlight>
                <a:latin typeface="Segoe UI"/>
                <a:ea typeface="Segoe UI"/>
                <a:cs typeface="Segoe UI"/>
              </a:rPr>
              <a:t>LOA</a:t>
            </a:r>
            <a:r>
              <a:rPr lang="en-US" sz="1100" baseline="0">
                <a:solidFill>
                  <a:srgbClr val="131516"/>
                </a:solidFill>
                <a:highlight>
                  <a:srgbClr val="FFFFFF"/>
                </a:highlight>
                <a:latin typeface="Roboto"/>
                <a:ea typeface="Segoe UI"/>
                <a:cs typeface="Segoe UI"/>
              </a:rPr>
              <a:t>: J. Gauthier, L. Ononenko, P. Rousseau, C. Thaury </a:t>
            </a:r>
            <a:r>
              <a:rPr lang="en-US" sz="1100" i="1" baseline="0">
                <a:solidFill>
                  <a:srgbClr val="131516"/>
                </a:solidFill>
                <a:highlight>
                  <a:srgbClr val="FFFFFF"/>
                </a:highlight>
                <a:latin typeface="Segoe UI"/>
                <a:ea typeface="Segoe UI"/>
                <a:cs typeface="Segoe UI"/>
              </a:rPr>
              <a:t>et al.</a:t>
            </a:r>
            <a:r>
              <a:rPr lang="en-US" sz="1100">
                <a:latin typeface="Segoe UI"/>
                <a:ea typeface="Segoe UI"/>
                <a:cs typeface="Segoe UI"/>
              </a:rPr>
              <a:t>​</a:t>
            </a:r>
          </a:p>
          <a:p>
            <a:pPr rtl="0">
              <a:lnSpc>
                <a:spcPts val="1350"/>
              </a:lnSpc>
            </a:pPr>
            <a:r>
              <a:rPr lang="en-US" sz="1100" b="1" baseline="0">
                <a:solidFill>
                  <a:srgbClr val="131516"/>
                </a:solidFill>
                <a:highlight>
                  <a:srgbClr val="FFFFFF"/>
                </a:highlight>
                <a:latin typeface="Segoe UI"/>
                <a:ea typeface="Segoe UI"/>
                <a:cs typeface="Segoe UI"/>
              </a:rPr>
              <a:t>LLR: </a:t>
            </a:r>
            <a:r>
              <a:rPr lang="en-US" sz="1100" baseline="0">
                <a:solidFill>
                  <a:srgbClr val="131516"/>
                </a:solidFill>
                <a:highlight>
                  <a:srgbClr val="FFFFFF"/>
                </a:highlight>
                <a:latin typeface="Segoe UI"/>
                <a:ea typeface="Segoe UI"/>
                <a:cs typeface="Segoe UI"/>
              </a:rPr>
              <a:t>Arnaud Beck,</a:t>
            </a:r>
            <a:r>
              <a:rPr lang="en-US" sz="1100">
                <a:latin typeface="Segoe UI"/>
                <a:ea typeface="Segoe UI"/>
                <a:cs typeface="Segoe UI"/>
              </a:rPr>
              <a:t>​</a:t>
            </a:r>
          </a:p>
          <a:p>
            <a:pPr rtl="0">
              <a:lnSpc>
                <a:spcPts val="1350"/>
              </a:lnSpc>
            </a:pPr>
            <a:r>
              <a:rPr lang="en-US" sz="1100" b="1" baseline="0">
                <a:solidFill>
                  <a:srgbClr val="131516"/>
                </a:solidFill>
                <a:highlight>
                  <a:srgbClr val="FFFFFF"/>
                </a:highlight>
                <a:latin typeface="Segoe UI"/>
                <a:ea typeface="Segoe UI"/>
                <a:cs typeface="Segoe UI"/>
              </a:rPr>
              <a:t>International</a:t>
            </a:r>
            <a:r>
              <a:rPr lang="en-US" sz="1100" baseline="0">
                <a:solidFill>
                  <a:srgbClr val="131516"/>
                </a:solidFill>
                <a:highlight>
                  <a:srgbClr val="FFFFFF"/>
                </a:highlight>
                <a:latin typeface="Roboto"/>
                <a:ea typeface="Segoe UI"/>
                <a:cs typeface="Segoe UI"/>
              </a:rPr>
              <a:t> within </a:t>
            </a:r>
            <a:r>
              <a:rPr lang="en-US" sz="1100" u="sng" strike="noStrike" baseline="0">
                <a:solidFill>
                  <a:srgbClr val="467886"/>
                </a:solidFill>
                <a:highlight>
                  <a:srgbClr val="FFFFFF"/>
                </a:highlight>
                <a:latin typeface="Segoe UI"/>
                <a:ea typeface="Segoe UI"/>
                <a:cs typeface="Segoe UI"/>
                <a:hlinkClick r:id="rId2"/>
              </a:rPr>
              <a:t>EuPRAXIA</a:t>
            </a:r>
            <a:r>
              <a:rPr lang="en-US" sz="1100" baseline="0">
                <a:solidFill>
                  <a:srgbClr val="131516"/>
                </a:solidFill>
                <a:highlight>
                  <a:srgbClr val="FFFFFF"/>
                </a:highlight>
                <a:latin typeface="Roboto"/>
                <a:ea typeface="Segoe UI"/>
                <a:cs typeface="Segoe UI"/>
              </a:rPr>
              <a:t> and </a:t>
            </a:r>
            <a:r>
              <a:rPr lang="en-US" sz="1100" u="sng" strike="noStrike" baseline="0">
                <a:solidFill>
                  <a:srgbClr val="467886"/>
                </a:solidFill>
                <a:highlight>
                  <a:srgbClr val="FFFFFF"/>
                </a:highlight>
                <a:latin typeface="Segoe UI"/>
                <a:ea typeface="Segoe UI"/>
                <a:cs typeface="Segoe UI"/>
                <a:hlinkClick r:id="rId2"/>
              </a:rPr>
              <a:t>DMLab</a:t>
            </a:r>
            <a:r>
              <a:rPr lang="en-US" sz="1100">
                <a:latin typeface="Segoe UI"/>
                <a:ea typeface="Segoe UI"/>
                <a:cs typeface="Segoe UI"/>
              </a:rPr>
              <a:t>​</a:t>
            </a:r>
          </a:p>
          <a:p>
            <a:pPr rtl="0">
              <a:lnSpc>
                <a:spcPts val="1350"/>
              </a:lnSpc>
            </a:pPr>
            <a:r>
              <a:rPr lang="en-US" sz="1100" b="1" baseline="0">
                <a:solidFill>
                  <a:srgbClr val="131516"/>
                </a:solidFill>
                <a:highlight>
                  <a:srgbClr val="FFFFFF"/>
                </a:highlight>
                <a:latin typeface="Segoe UI"/>
                <a:ea typeface="Segoe UI"/>
                <a:cs typeface="Segoe UI"/>
              </a:rPr>
              <a:t>LNF-INFN</a:t>
            </a:r>
            <a:r>
              <a:rPr lang="en-US" sz="1100" baseline="0">
                <a:solidFill>
                  <a:srgbClr val="131516"/>
                </a:solidFill>
                <a:highlight>
                  <a:srgbClr val="FFFFFF"/>
                </a:highlight>
                <a:latin typeface="Roboto"/>
                <a:ea typeface="Segoe UI"/>
                <a:cs typeface="Segoe UI"/>
              </a:rPr>
              <a:t>: A. Biagioni, G. Costa, </a:t>
            </a:r>
            <a:r>
              <a:rPr lang="en-US" sz="1100" baseline="0" err="1">
                <a:solidFill>
                  <a:srgbClr val="131516"/>
                </a:solidFill>
                <a:highlight>
                  <a:srgbClr val="FFFFFF"/>
                </a:highlight>
                <a:latin typeface="Roboto"/>
                <a:ea typeface="Segoe UI"/>
                <a:cs typeface="Segoe UI"/>
              </a:rPr>
              <a:t>L.Crincoli</a:t>
            </a:r>
            <a:r>
              <a:rPr lang="en-US" sz="1100" baseline="0">
                <a:solidFill>
                  <a:srgbClr val="131516"/>
                </a:solidFill>
                <a:highlight>
                  <a:srgbClr val="FFFFFF"/>
                </a:highlight>
                <a:latin typeface="Roboto"/>
                <a:ea typeface="Segoe UI"/>
                <a:cs typeface="Segoe UI"/>
              </a:rPr>
              <a:t> </a:t>
            </a:r>
            <a:r>
              <a:rPr lang="en-US" sz="1100" i="1" baseline="0">
                <a:solidFill>
                  <a:srgbClr val="131516"/>
                </a:solidFill>
                <a:highlight>
                  <a:srgbClr val="FFFFFF"/>
                </a:highlight>
                <a:latin typeface="Segoe UI"/>
                <a:ea typeface="Segoe UI"/>
                <a:cs typeface="Segoe UI"/>
              </a:rPr>
              <a:t>et al.</a:t>
            </a:r>
            <a:r>
              <a:rPr lang="en-US" sz="1100">
                <a:latin typeface="Segoe UI"/>
                <a:ea typeface="Segoe UI"/>
                <a:cs typeface="Segoe UI"/>
              </a:rPr>
              <a:t>​</a:t>
            </a:r>
          </a:p>
          <a:p>
            <a:pPr rtl="0">
              <a:lnSpc>
                <a:spcPts val="1350"/>
              </a:lnSpc>
            </a:pPr>
            <a:r>
              <a:rPr lang="en-US" sz="1100" b="1" baseline="0">
                <a:solidFill>
                  <a:srgbClr val="131516"/>
                </a:solidFill>
                <a:highlight>
                  <a:srgbClr val="FFFFFF"/>
                </a:highlight>
                <a:latin typeface="Segoe UI"/>
                <a:ea typeface="Segoe UI"/>
                <a:cs typeface="Segoe UI"/>
              </a:rPr>
              <a:t>DM-lab (DESY,KIT)</a:t>
            </a:r>
            <a:r>
              <a:rPr lang="en-US" sz="1100" baseline="0">
                <a:solidFill>
                  <a:srgbClr val="131516"/>
                </a:solidFill>
                <a:highlight>
                  <a:srgbClr val="FFFFFF"/>
                </a:highlight>
                <a:latin typeface="Roboto"/>
                <a:ea typeface="Segoe UI"/>
                <a:cs typeface="Segoe UI"/>
              </a:rPr>
              <a:t>: M. Kirchen (DN EPACE), M. Fuchs (CNRS MITI 2024) </a:t>
            </a:r>
            <a:r>
              <a:rPr lang="en-US" sz="1100">
                <a:latin typeface="Roboto"/>
                <a:ea typeface="Segoe UI"/>
                <a:cs typeface="Segoe UI"/>
              </a:rPr>
              <a:t>​</a:t>
            </a:r>
          </a:p>
          <a:p>
            <a:pPr rtl="0">
              <a:lnSpc>
                <a:spcPts val="1350"/>
              </a:lnSpc>
            </a:pPr>
            <a:r>
              <a:rPr lang="en-US" sz="1100" b="1" baseline="0">
                <a:solidFill>
                  <a:srgbClr val="131516"/>
                </a:solidFill>
                <a:highlight>
                  <a:srgbClr val="FFFFFF"/>
                </a:highlight>
                <a:latin typeface="Segoe UI"/>
                <a:ea typeface="Segoe UI"/>
                <a:cs typeface="Segoe UI"/>
              </a:rPr>
              <a:t>Industrial partnership</a:t>
            </a:r>
            <a:r>
              <a:rPr lang="en-US" sz="1100" baseline="0">
                <a:solidFill>
                  <a:srgbClr val="131516"/>
                </a:solidFill>
                <a:highlight>
                  <a:srgbClr val="FFFFFF"/>
                </a:highlight>
                <a:latin typeface="Roboto"/>
                <a:ea typeface="Segoe UI"/>
                <a:cs typeface="Segoe UI"/>
              </a:rPr>
              <a:t> :  </a:t>
            </a:r>
            <a:r>
              <a:rPr lang="en-US" sz="1100" u="sng" strike="noStrike" baseline="0">
                <a:solidFill>
                  <a:srgbClr val="467886"/>
                </a:solidFill>
                <a:highlight>
                  <a:srgbClr val="FFFFFF"/>
                </a:highlight>
                <a:latin typeface="Segoe UI"/>
                <a:ea typeface="Segoe UI"/>
                <a:cs typeface="Segoe UI"/>
                <a:hlinkClick r:id="rId3"/>
              </a:rPr>
              <a:t>Amplitude Laser</a:t>
            </a:r>
            <a:r>
              <a:rPr lang="en-US" sz="1100" baseline="0">
                <a:solidFill>
                  <a:srgbClr val="131516"/>
                </a:solidFill>
                <a:highlight>
                  <a:srgbClr val="FFFFFF"/>
                </a:highlight>
                <a:latin typeface="Roboto"/>
                <a:ea typeface="Segoe UI"/>
                <a:cs typeface="Segoe UI"/>
              </a:rPr>
              <a:t>; </a:t>
            </a:r>
            <a:r>
              <a:rPr lang="en-US" sz="1100" u="sng" strike="noStrike" baseline="0">
                <a:solidFill>
                  <a:srgbClr val="467886"/>
                </a:solidFill>
                <a:highlight>
                  <a:srgbClr val="FFFFFF"/>
                </a:highlight>
                <a:latin typeface="Segoe UI"/>
                <a:ea typeface="Segoe UI"/>
                <a:cs typeface="Segoe UI"/>
                <a:hlinkClick r:id="rId2"/>
              </a:rPr>
              <a:t>Imagine Optics</a:t>
            </a:r>
            <a:r>
              <a:rPr lang="en-US" sz="1100">
                <a:latin typeface="Calibri"/>
                <a:ea typeface="Segoe UI"/>
                <a:cs typeface="Segoe UI"/>
              </a:rPr>
              <a:t>​</a:t>
            </a:r>
          </a:p>
        </p:txBody>
      </p:sp>
      <p:sp>
        <p:nvSpPr>
          <p:cNvPr id="3" name="TextBox 15">
            <a:extLst>
              <a:ext uri="{FF2B5EF4-FFF2-40B4-BE49-F238E27FC236}">
                <a16:creationId xmlns:a16="http://schemas.microsoft.com/office/drawing/2014/main" id="{22158AF6-1BEE-C0E6-47E1-6DB538FAAE69}"/>
              </a:ext>
            </a:extLst>
          </p:cNvPr>
          <p:cNvSpPr txBox="1"/>
          <p:nvPr/>
        </p:nvSpPr>
        <p:spPr>
          <a:xfrm>
            <a:off x="7918909" y="337634"/>
            <a:ext cx="1316073" cy="338554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4445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90488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136525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180975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u="sng">
                <a:latin typeface="Aptos Display"/>
              </a:rPr>
              <a:t>Collaboration</a:t>
            </a:r>
            <a:endParaRPr lang="en-US" sz="1600" u="sng">
              <a:ea typeface="Calibri"/>
              <a:cs typeface="Calibri"/>
            </a:endParaRPr>
          </a:p>
        </p:txBody>
      </p:sp>
      <p:sp>
        <p:nvSpPr>
          <p:cNvPr id="6" name="TextBox 16">
            <a:extLst>
              <a:ext uri="{FF2B5EF4-FFF2-40B4-BE49-F238E27FC236}">
                <a16:creationId xmlns:a16="http://schemas.microsoft.com/office/drawing/2014/main" id="{C8B96AC0-FE46-A611-09CF-56EAB091DE9B}"/>
              </a:ext>
            </a:extLst>
          </p:cNvPr>
          <p:cNvSpPr txBox="1"/>
          <p:nvPr/>
        </p:nvSpPr>
        <p:spPr>
          <a:xfrm>
            <a:off x="1187796" y="4235373"/>
            <a:ext cx="9409992" cy="938719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4445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90488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-136525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-180975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en-US" sz="1100" b="1" baseline="0">
                <a:solidFill>
                  <a:srgbClr val="FB7318"/>
                </a:solidFill>
                <a:highlight>
                  <a:srgbClr val="FFFFFF"/>
                </a:highlight>
                <a:latin typeface="Roboto"/>
                <a:ea typeface="Segoe UI"/>
                <a:cs typeface="Segoe UI"/>
              </a:rPr>
              <a:t>IN2P3/</a:t>
            </a:r>
            <a:r>
              <a:rPr lang="en-US" sz="1100" b="1" baseline="0" err="1">
                <a:solidFill>
                  <a:srgbClr val="FB7318"/>
                </a:solidFill>
                <a:highlight>
                  <a:srgbClr val="FFFFFF"/>
                </a:highlight>
                <a:latin typeface="Roboto"/>
                <a:ea typeface="Segoe UI"/>
                <a:cs typeface="Segoe UI"/>
              </a:rPr>
              <a:t>IJClab</a:t>
            </a:r>
            <a:r>
              <a:rPr lang="en-US" sz="1100">
                <a:latin typeface="Roboto"/>
                <a:ea typeface="Segoe UI"/>
                <a:cs typeface="Segoe UI"/>
              </a:rPr>
              <a:t>​</a:t>
            </a:r>
          </a:p>
          <a:p>
            <a:r>
              <a:rPr lang="en-US" sz="1100" baseline="0">
                <a:solidFill>
                  <a:srgbClr val="131516"/>
                </a:solidFill>
                <a:highlight>
                  <a:srgbClr val="FFFFFF"/>
                </a:highlight>
                <a:latin typeface="Roboto"/>
                <a:ea typeface="Segoe UI"/>
                <a:cs typeface="Segoe UI"/>
              </a:rPr>
              <a:t>E. Baynard, C. Bruni, K. </a:t>
            </a:r>
            <a:r>
              <a:rPr lang="en-US" sz="1100" baseline="0" err="1">
                <a:solidFill>
                  <a:srgbClr val="131516"/>
                </a:solidFill>
                <a:highlight>
                  <a:srgbClr val="FFFFFF"/>
                </a:highlight>
                <a:latin typeface="Roboto"/>
                <a:ea typeface="Segoe UI"/>
                <a:cs typeface="Segoe UI"/>
              </a:rPr>
              <a:t>Cassou</a:t>
            </a:r>
            <a:r>
              <a:rPr lang="en-US" sz="1100" baseline="0">
                <a:solidFill>
                  <a:srgbClr val="131516"/>
                </a:solidFill>
                <a:highlight>
                  <a:srgbClr val="FFFFFF"/>
                </a:highlight>
                <a:latin typeface="Roboto"/>
                <a:ea typeface="Segoe UI"/>
                <a:cs typeface="Segoe UI"/>
              </a:rPr>
              <a:t>, J.-N. Cayla, J.L. </a:t>
            </a:r>
            <a:r>
              <a:rPr lang="en-US" sz="1100" baseline="0" err="1">
                <a:solidFill>
                  <a:srgbClr val="131516"/>
                </a:solidFill>
                <a:highlight>
                  <a:srgbClr val="FFFFFF"/>
                </a:highlight>
                <a:latin typeface="Roboto"/>
                <a:ea typeface="Segoe UI"/>
                <a:cs typeface="Segoe UI"/>
              </a:rPr>
              <a:t>Coacolo</a:t>
            </a:r>
            <a:r>
              <a:rPr lang="en-US" sz="1100" baseline="0">
                <a:solidFill>
                  <a:srgbClr val="131516"/>
                </a:solidFill>
                <a:highlight>
                  <a:srgbClr val="FFFFFF"/>
                </a:highlight>
                <a:latin typeface="Roboto"/>
                <a:ea typeface="Segoe UI"/>
                <a:cs typeface="Segoe UI"/>
              </a:rPr>
              <a:t>, V. </a:t>
            </a:r>
            <a:r>
              <a:rPr lang="en-US" sz="1100" baseline="0" err="1">
                <a:solidFill>
                  <a:srgbClr val="131516"/>
                </a:solidFill>
                <a:highlight>
                  <a:srgbClr val="FFFFFF"/>
                </a:highlight>
                <a:latin typeface="Roboto"/>
                <a:ea typeface="Segoe UI"/>
                <a:cs typeface="Segoe UI"/>
              </a:rPr>
              <a:t>Dalifar</a:t>
            </a:r>
            <a:r>
              <a:rPr lang="en-US" sz="1100" baseline="0">
                <a:solidFill>
                  <a:srgbClr val="131516"/>
                </a:solidFill>
                <a:highlight>
                  <a:srgbClr val="FFFFFF"/>
                </a:highlight>
                <a:latin typeface="Roboto"/>
                <a:ea typeface="Segoe UI"/>
                <a:cs typeface="Segoe UI"/>
              </a:rPr>
              <a:t>, J. </a:t>
            </a:r>
            <a:r>
              <a:rPr lang="en-US" sz="1100" baseline="0" err="1">
                <a:solidFill>
                  <a:srgbClr val="131516"/>
                </a:solidFill>
                <a:highlight>
                  <a:srgbClr val="FFFFFF"/>
                </a:highlight>
                <a:latin typeface="Roboto"/>
                <a:ea typeface="Segoe UI"/>
                <a:cs typeface="Segoe UI"/>
              </a:rPr>
              <a:t>Demailly,D</a:t>
            </a:r>
            <a:r>
              <a:rPr lang="en-US" sz="1100" baseline="0">
                <a:solidFill>
                  <a:srgbClr val="131516"/>
                </a:solidFill>
                <a:highlight>
                  <a:srgbClr val="FFFFFF"/>
                </a:highlight>
                <a:latin typeface="Roboto"/>
                <a:ea typeface="Segoe UI"/>
                <a:cs typeface="Segoe UI"/>
              </a:rPr>
              <a:t>. Douillet, P. Drobniak, P. Gauron, A. </a:t>
            </a:r>
            <a:r>
              <a:rPr lang="en-US" sz="1100" baseline="0" err="1">
                <a:solidFill>
                  <a:srgbClr val="131516"/>
                </a:solidFill>
                <a:highlight>
                  <a:srgbClr val="FFFFFF"/>
                </a:highlight>
                <a:latin typeface="Roboto"/>
                <a:ea typeface="Segoe UI"/>
                <a:cs typeface="Segoe UI"/>
              </a:rPr>
              <a:t>Gonnin</a:t>
            </a:r>
            <a:r>
              <a:rPr lang="en-US" sz="1100" baseline="0">
                <a:solidFill>
                  <a:srgbClr val="131516"/>
                </a:solidFill>
                <a:highlight>
                  <a:srgbClr val="FFFFFF"/>
                </a:highlight>
                <a:latin typeface="Roboto"/>
                <a:ea typeface="Segoe UI"/>
                <a:cs typeface="Segoe UI"/>
              </a:rPr>
              <a:t>, E. Jules, G. Iaquaniello, S. Kazamias, V. Kubytsky, </a:t>
            </a:r>
            <a:r>
              <a:rPr lang="en-US" sz="1100" baseline="0" err="1">
                <a:solidFill>
                  <a:srgbClr val="131516"/>
                </a:solidFill>
                <a:highlight>
                  <a:srgbClr val="FFFFFF"/>
                </a:highlight>
                <a:latin typeface="Roboto"/>
                <a:ea typeface="Segoe UI"/>
                <a:cs typeface="Segoe UI"/>
              </a:rPr>
              <a:t>V.Lafage</a:t>
            </a:r>
            <a:r>
              <a:rPr lang="en-US" sz="1100" baseline="0">
                <a:solidFill>
                  <a:srgbClr val="131516"/>
                </a:solidFill>
                <a:highlight>
                  <a:srgbClr val="FFFFFF"/>
                </a:highlight>
                <a:latin typeface="Roboto"/>
                <a:ea typeface="Segoe UI"/>
                <a:cs typeface="Segoe UI"/>
              </a:rPr>
              <a:t>, E. Legay, B. Lucas, Y. Peinaud, K. Malkinski, O. Neveu, L. Perot, M. Pittman.</a:t>
            </a:r>
            <a:r>
              <a:rPr lang="en-US" sz="1100">
                <a:latin typeface="Roboto"/>
                <a:ea typeface="Segoe UI"/>
                <a:cs typeface="Segoe UI"/>
              </a:rPr>
              <a:t>​, </a:t>
            </a:r>
            <a:r>
              <a:rPr lang="en-US" sz="1100">
                <a:solidFill>
                  <a:srgbClr val="000000"/>
                </a:solidFill>
                <a:latin typeface="Roboto"/>
                <a:ea typeface="Segoe UI"/>
                <a:cs typeface="Segoe UI"/>
              </a:rPr>
              <a:t>S. </a:t>
            </a:r>
            <a:r>
              <a:rPr lang="en-US" sz="1100" err="1">
                <a:solidFill>
                  <a:srgbClr val="000000"/>
                </a:solidFill>
                <a:latin typeface="Roboto"/>
                <a:ea typeface="Segoe UI"/>
                <a:cs typeface="Segoe UI"/>
              </a:rPr>
              <a:t>Smartsev</a:t>
            </a:r>
            <a:endParaRPr lang="en-US" sz="1100">
              <a:solidFill>
                <a:srgbClr val="000000"/>
              </a:solidFill>
              <a:latin typeface="Roboto"/>
              <a:ea typeface="Segoe UI"/>
              <a:cs typeface="Segoe UI"/>
            </a:endParaRPr>
          </a:p>
          <a:p>
            <a:pPr rtl="0"/>
            <a:r>
              <a:rPr lang="en-US" sz="1100" b="1" baseline="0" err="1">
                <a:solidFill>
                  <a:srgbClr val="131516"/>
                </a:solidFill>
                <a:highlight>
                  <a:srgbClr val="FFFFFF"/>
                </a:highlight>
                <a:latin typeface="Roboto"/>
                <a:ea typeface="Segoe UI"/>
                <a:cs typeface="Segoe UI"/>
              </a:rPr>
              <a:t>phd</a:t>
            </a:r>
            <a:r>
              <a:rPr lang="en-US" sz="1100" b="1" baseline="0">
                <a:solidFill>
                  <a:srgbClr val="131516"/>
                </a:solidFill>
                <a:highlight>
                  <a:srgbClr val="FFFFFF"/>
                </a:highlight>
                <a:latin typeface="Roboto"/>
                <a:ea typeface="Segoe UI"/>
                <a:cs typeface="Segoe UI"/>
              </a:rPr>
              <a:t> students</a:t>
            </a:r>
            <a:r>
              <a:rPr lang="en-US" sz="1100" baseline="0">
                <a:solidFill>
                  <a:srgbClr val="131516"/>
                </a:solidFill>
                <a:highlight>
                  <a:srgbClr val="FFFFFF"/>
                </a:highlight>
                <a:latin typeface="Roboto"/>
                <a:ea typeface="Segoe UI"/>
                <a:cs typeface="Segoe UI"/>
              </a:rPr>
              <a:t>: M. Lenivenko, M. </a:t>
            </a:r>
            <a:r>
              <a:rPr lang="en-US" sz="1100" baseline="0" err="1">
                <a:solidFill>
                  <a:srgbClr val="131516"/>
                </a:solidFill>
                <a:highlight>
                  <a:srgbClr val="FFFFFF"/>
                </a:highlight>
                <a:latin typeface="Roboto"/>
                <a:ea typeface="Segoe UI"/>
                <a:cs typeface="Segoe UI"/>
              </a:rPr>
              <a:t>Pintonato</a:t>
            </a:r>
            <a:r>
              <a:rPr lang="en-US" sz="1100" baseline="0">
                <a:solidFill>
                  <a:srgbClr val="131516"/>
                </a:solidFill>
                <a:highlight>
                  <a:srgbClr val="FFFFFF"/>
                </a:highlight>
                <a:latin typeface="Roboto"/>
                <a:ea typeface="Segoe UI"/>
                <a:cs typeface="Segoe UI"/>
              </a:rPr>
              <a:t>, J. Serhal, G. Kane(</a:t>
            </a:r>
            <a:r>
              <a:rPr lang="en-US" sz="1100" i="1" baseline="0">
                <a:solidFill>
                  <a:srgbClr val="131516"/>
                </a:solidFill>
                <a:highlight>
                  <a:srgbClr val="FFFFFF"/>
                </a:highlight>
                <a:latin typeface="Roboto"/>
                <a:ea typeface="Segoe UI"/>
                <a:cs typeface="Segoe UI"/>
              </a:rPr>
              <a:t>2025</a:t>
            </a:r>
            <a:r>
              <a:rPr lang="en-US" sz="1100" baseline="0">
                <a:solidFill>
                  <a:srgbClr val="131516"/>
                </a:solidFill>
                <a:highlight>
                  <a:srgbClr val="FFFFFF"/>
                </a:highlight>
                <a:latin typeface="Roboto"/>
                <a:ea typeface="Segoe UI"/>
                <a:cs typeface="Segoe UI"/>
              </a:rPr>
              <a:t>), C. Guyot(</a:t>
            </a:r>
            <a:r>
              <a:rPr lang="en-US" sz="1100" i="1" baseline="0">
                <a:solidFill>
                  <a:srgbClr val="131516"/>
                </a:solidFill>
                <a:highlight>
                  <a:srgbClr val="FFFFFF"/>
                </a:highlight>
                <a:latin typeface="Roboto"/>
                <a:ea typeface="Segoe UI"/>
                <a:cs typeface="Segoe UI"/>
              </a:rPr>
              <a:t>2024</a:t>
            </a:r>
            <a:r>
              <a:rPr lang="en-US" sz="1100" baseline="0">
                <a:solidFill>
                  <a:srgbClr val="131516"/>
                </a:solidFill>
                <a:highlight>
                  <a:srgbClr val="FFFFFF"/>
                </a:highlight>
                <a:latin typeface="Roboto"/>
                <a:ea typeface="Segoe UI"/>
                <a:cs typeface="Segoe UI"/>
              </a:rPr>
              <a:t>), </a:t>
            </a:r>
            <a:r>
              <a:rPr lang="en-US" sz="1100" baseline="0" err="1">
                <a:solidFill>
                  <a:srgbClr val="131516"/>
                </a:solidFill>
                <a:highlight>
                  <a:srgbClr val="FFFFFF"/>
                </a:highlight>
                <a:latin typeface="Roboto"/>
                <a:ea typeface="Segoe UI"/>
                <a:cs typeface="Segoe UI"/>
              </a:rPr>
              <a:t>P.Drobniak</a:t>
            </a:r>
            <a:r>
              <a:rPr lang="en-US" sz="1100" baseline="0">
                <a:solidFill>
                  <a:srgbClr val="131516"/>
                </a:solidFill>
                <a:highlight>
                  <a:srgbClr val="FFFFFF"/>
                </a:highlight>
                <a:latin typeface="Roboto"/>
                <a:ea typeface="Segoe UI"/>
                <a:cs typeface="Segoe UI"/>
              </a:rPr>
              <a:t>(</a:t>
            </a:r>
            <a:r>
              <a:rPr lang="en-US" sz="1100" i="1" baseline="0">
                <a:solidFill>
                  <a:srgbClr val="131516"/>
                </a:solidFill>
                <a:highlight>
                  <a:srgbClr val="FFFFFF"/>
                </a:highlight>
                <a:latin typeface="Roboto"/>
                <a:ea typeface="Segoe UI"/>
                <a:cs typeface="Segoe UI"/>
              </a:rPr>
              <a:t>2023</a:t>
            </a:r>
            <a:r>
              <a:rPr lang="en-US" sz="1100" baseline="0">
                <a:solidFill>
                  <a:srgbClr val="131516"/>
                </a:solidFill>
                <a:highlight>
                  <a:srgbClr val="FFFFFF"/>
                </a:highlight>
                <a:latin typeface="Roboto"/>
                <a:ea typeface="Segoe UI"/>
                <a:cs typeface="Segoe UI"/>
              </a:rPr>
              <a:t>)</a:t>
            </a:r>
            <a:r>
              <a:rPr lang="en-US" sz="1100">
                <a:latin typeface="Roboto"/>
                <a:ea typeface="Segoe UI"/>
                <a:cs typeface="Segoe UI"/>
              </a:rPr>
              <a:t>​</a:t>
            </a:r>
          </a:p>
          <a:p>
            <a:r>
              <a:rPr lang="en-US" sz="1100" b="1" baseline="0">
                <a:solidFill>
                  <a:srgbClr val="FB7318"/>
                </a:solidFill>
                <a:highlight>
                  <a:srgbClr val="FFFFFF"/>
                </a:highlight>
                <a:latin typeface="Roboto"/>
                <a:ea typeface="Segoe UI"/>
                <a:cs typeface="Segoe UI"/>
              </a:rPr>
              <a:t>IN2P3/LLR</a:t>
            </a:r>
            <a:r>
              <a:rPr lang="en-US" sz="1100" baseline="0">
                <a:solidFill>
                  <a:srgbClr val="131516"/>
                </a:solidFill>
                <a:highlight>
                  <a:srgbClr val="FFFFFF"/>
                </a:highlight>
                <a:latin typeface="Roboto"/>
                <a:ea typeface="Segoe UI"/>
                <a:cs typeface="Segoe UI"/>
              </a:rPr>
              <a:t> : A. Beck, A. Cauchois, A. Mahjoub, A. </a:t>
            </a:r>
            <a:r>
              <a:rPr lang="en-US" sz="1100" baseline="0" err="1">
                <a:solidFill>
                  <a:srgbClr val="131516"/>
                </a:solidFill>
                <a:highlight>
                  <a:srgbClr val="FFFFFF"/>
                </a:highlight>
                <a:latin typeface="Roboto"/>
                <a:ea typeface="Segoe UI"/>
                <a:cs typeface="Segoe UI"/>
              </a:rPr>
              <a:t>Specka</a:t>
            </a:r>
            <a:r>
              <a:rPr lang="en-US" sz="1100" baseline="0">
                <a:solidFill>
                  <a:srgbClr val="131516"/>
                </a:solidFill>
                <a:highlight>
                  <a:srgbClr val="FFFFFF"/>
                </a:highlight>
                <a:latin typeface="Roboto"/>
                <a:ea typeface="Segoe UI"/>
                <a:cs typeface="Segoe UI"/>
              </a:rPr>
              <a:t>.</a:t>
            </a:r>
            <a:r>
              <a:rPr lang="en-US" sz="1100">
                <a:latin typeface="Roboto"/>
                <a:ea typeface="Segoe UI"/>
                <a:cs typeface="Segoe UI"/>
              </a:rPr>
              <a:t>​</a:t>
            </a:r>
            <a:r>
              <a:rPr lang="en-US" sz="1100">
                <a:solidFill>
                  <a:srgbClr val="000000"/>
                </a:solidFill>
                <a:latin typeface="Roboto"/>
                <a:ea typeface="Segoe UI"/>
                <a:cs typeface="Segoe UI"/>
              </a:rPr>
              <a:t> </a:t>
            </a:r>
            <a:r>
              <a:rPr lang="en-US" sz="1100" b="1" baseline="0">
                <a:solidFill>
                  <a:srgbClr val="FB7318"/>
                </a:solidFill>
                <a:highlight>
                  <a:srgbClr val="FFFFFF"/>
                </a:highlight>
                <a:latin typeface="Roboto"/>
                <a:ea typeface="Segoe UI"/>
                <a:cs typeface="Segoe UI"/>
              </a:rPr>
              <a:t>IN2P3/LP2I-B</a:t>
            </a:r>
            <a:r>
              <a:rPr lang="en-US" sz="1100" baseline="0">
                <a:solidFill>
                  <a:srgbClr val="131516"/>
                </a:solidFill>
                <a:highlight>
                  <a:srgbClr val="FFFFFF"/>
                </a:highlight>
                <a:latin typeface="Roboto"/>
                <a:ea typeface="Segoe UI"/>
                <a:cs typeface="Segoe UI"/>
              </a:rPr>
              <a:t> : A. Huber, A. </a:t>
            </a:r>
            <a:r>
              <a:rPr lang="en-US" sz="1100" baseline="0" err="1">
                <a:solidFill>
                  <a:srgbClr val="131516"/>
                </a:solidFill>
                <a:highlight>
                  <a:srgbClr val="FFFFFF"/>
                </a:highlight>
                <a:latin typeface="Roboto"/>
                <a:ea typeface="Segoe UI"/>
                <a:cs typeface="Segoe UI"/>
              </a:rPr>
              <a:t>Maitrallain</a:t>
            </a:r>
            <a:r>
              <a:rPr lang="en-US" sz="1100" baseline="0">
                <a:solidFill>
                  <a:srgbClr val="131516"/>
                </a:solidFill>
                <a:highlight>
                  <a:srgbClr val="FFFFFF"/>
                </a:highlight>
                <a:latin typeface="Roboto"/>
                <a:ea typeface="Segoe UI"/>
                <a:cs typeface="Segoe UI"/>
              </a:rPr>
              <a:t>, C.-E. </a:t>
            </a:r>
            <a:r>
              <a:rPr lang="en-US" sz="1100" baseline="0" err="1">
                <a:solidFill>
                  <a:srgbClr val="131516"/>
                </a:solidFill>
                <a:highlight>
                  <a:srgbClr val="FFFFFF"/>
                </a:highlight>
                <a:latin typeface="Roboto"/>
                <a:ea typeface="Segoe UI"/>
                <a:cs typeface="Segoe UI"/>
              </a:rPr>
              <a:t>Demonchy</a:t>
            </a:r>
            <a:r>
              <a:rPr lang="en-US" sz="1100" baseline="0">
                <a:solidFill>
                  <a:srgbClr val="131516"/>
                </a:solidFill>
                <a:highlight>
                  <a:srgbClr val="FFFFFF"/>
                </a:highlight>
                <a:latin typeface="Roboto"/>
                <a:ea typeface="Segoe UI"/>
                <a:cs typeface="Segoe UI"/>
              </a:rPr>
              <a:t>, M. Tarisien</a:t>
            </a:r>
            <a:r>
              <a:rPr lang="en-US" sz="1100">
                <a:latin typeface="Roboto"/>
                <a:ea typeface="Segoe UI"/>
                <a:cs typeface="Segoe UI"/>
              </a:rPr>
              <a:t>​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E6D1B198-45E2-D019-1649-674063B05E15}"/>
              </a:ext>
            </a:extLst>
          </p:cNvPr>
          <p:cNvGrpSpPr/>
          <p:nvPr/>
        </p:nvGrpSpPr>
        <p:grpSpPr>
          <a:xfrm>
            <a:off x="6557909" y="2670903"/>
            <a:ext cx="4032344" cy="1513197"/>
            <a:chOff x="6368455" y="2892631"/>
            <a:chExt cx="3684754" cy="1255214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CC2E55D6-E41E-D8B5-7855-539CA87DB17C}"/>
                </a:ext>
              </a:extLst>
            </p:cNvPr>
            <p:cNvGrpSpPr/>
            <p:nvPr/>
          </p:nvGrpSpPr>
          <p:grpSpPr>
            <a:xfrm>
              <a:off x="6368455" y="2892631"/>
              <a:ext cx="3684754" cy="966609"/>
              <a:chOff x="6368455" y="2892631"/>
              <a:chExt cx="5715000" cy="1428750"/>
            </a:xfrm>
          </p:grpSpPr>
          <p:pic>
            <p:nvPicPr>
              <p:cNvPr id="11" name="Picture 10" descr="A group of logos on a black background&#10;&#10;AI-generated content may be incorrect.">
                <a:extLst>
                  <a:ext uri="{FF2B5EF4-FFF2-40B4-BE49-F238E27FC236}">
                    <a16:creationId xmlns:a16="http://schemas.microsoft.com/office/drawing/2014/main" id="{E5E45001-E2F4-9D4E-B217-0BD568DB170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368455" y="2892631"/>
                <a:ext cx="5715000" cy="1428750"/>
              </a:xfrm>
              <a:prstGeom prst="rect">
                <a:avLst/>
              </a:prstGeom>
            </p:spPr>
          </p:pic>
          <p:pic>
            <p:nvPicPr>
              <p:cNvPr id="12" name="Picture 11" descr="A logo of an amplitude&#10;&#10;AI-generated content may be incorrect.">
                <a:extLst>
                  <a:ext uri="{FF2B5EF4-FFF2-40B4-BE49-F238E27FC236}">
                    <a16:creationId xmlns:a16="http://schemas.microsoft.com/office/drawing/2014/main" id="{249E0EF0-8AD7-52C4-50FE-05E9EF622AE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1653840" y="3784059"/>
                <a:ext cx="347345" cy="391160"/>
              </a:xfrm>
              <a:prstGeom prst="rect">
                <a:avLst/>
              </a:prstGeom>
            </p:spPr>
          </p:pic>
        </p:grpSp>
        <p:pic>
          <p:nvPicPr>
            <p:cNvPr id="10" name="Picture 9" descr="A logo with yellow and blue text&#10;&#10;AI-generated content may be incorrect.">
              <a:extLst>
                <a:ext uri="{FF2B5EF4-FFF2-40B4-BE49-F238E27FC236}">
                  <a16:creationId xmlns:a16="http://schemas.microsoft.com/office/drawing/2014/main" id="{F89F8B91-F9DE-9C15-6CE8-0B465ABC569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541660" y="3856683"/>
              <a:ext cx="527218" cy="291162"/>
            </a:xfrm>
            <a:prstGeom prst="rect">
              <a:avLst/>
            </a:prstGeom>
          </p:spPr>
        </p:pic>
      </p:grpSp>
      <p:pic>
        <p:nvPicPr>
          <p:cNvPr id="14" name="Picture 13" descr="A group of people posing for a photo&#10;&#10;AI-generated content may be incorrect.">
            <a:extLst>
              <a:ext uri="{FF2B5EF4-FFF2-40B4-BE49-F238E27FC236}">
                <a16:creationId xmlns:a16="http://schemas.microsoft.com/office/drawing/2014/main" id="{3ADEF474-F8F8-4302-116E-26C8217DA32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21765" y="1031875"/>
            <a:ext cx="4552950" cy="276225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A2553392-10C8-44B4-A808-FAC125537885}"/>
              </a:ext>
            </a:extLst>
          </p:cNvPr>
          <p:cNvSpPr txBox="1"/>
          <p:nvPr/>
        </p:nvSpPr>
        <p:spPr>
          <a:xfrm>
            <a:off x="1670980" y="3804762"/>
            <a:ext cx="4163786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000" i="1" baseline="0">
                <a:latin typeface="Helvetica Neue"/>
              </a:rPr>
              <a:t>+ </a:t>
            </a:r>
            <a:r>
              <a:rPr lang="en-US" sz="1000" i="1">
                <a:ea typeface="+mn-lt"/>
                <a:cs typeface="+mn-lt"/>
              </a:rPr>
              <a:t>Slava,</a:t>
            </a:r>
            <a:r>
              <a:rPr lang="en-US" sz="1000" i="1">
                <a:latin typeface="Aptos"/>
              </a:rPr>
              <a:t> </a:t>
            </a:r>
            <a:r>
              <a:rPr lang="en-US" sz="1000" i="1" baseline="0">
                <a:latin typeface="Helvetica Neue"/>
              </a:rPr>
              <a:t>Elsa, Olivier, Konrad, Jean Noel,</a:t>
            </a:r>
            <a:r>
              <a:rPr lang="en-US" sz="1000" i="1">
                <a:latin typeface="Helvetica Neue"/>
              </a:rPr>
              <a:t> </a:t>
            </a:r>
            <a:r>
              <a:rPr lang="en-US" sz="1000" i="1" baseline="0">
                <a:latin typeface="Helvetica Neue"/>
              </a:rPr>
              <a:t>Arnd, Jean Louis,  Victor</a:t>
            </a:r>
            <a:r>
              <a:rPr sz="1000">
                <a:latin typeface="Helvetica Neue"/>
                <a:ea typeface="Helvetica Neue"/>
                <a:cs typeface="Helvetica Neue"/>
              </a:rPr>
              <a:t>​</a:t>
            </a:r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C12B632-C589-EC4D-610F-08B15D962B02}"/>
              </a:ext>
            </a:extLst>
          </p:cNvPr>
          <p:cNvSpPr txBox="1"/>
          <p:nvPr/>
        </p:nvSpPr>
        <p:spPr>
          <a:xfrm>
            <a:off x="2785492" y="686323"/>
            <a:ext cx="1551215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/>
              <a:t>PALLAS Team</a:t>
            </a:r>
          </a:p>
        </p:txBody>
      </p:sp>
    </p:spTree>
    <p:extLst>
      <p:ext uri="{BB962C8B-B14F-4D97-AF65-F5344CB8AC3E}">
        <p14:creationId xmlns:p14="http://schemas.microsoft.com/office/powerpoint/2010/main" val="23605740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Application>Microsoft Office PowerPoint</Application>
  <PresentationFormat>Widescreen</PresentationFormat>
  <Slides>20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Effect of optical aberrations on laser wakefield acceleration</vt:lpstr>
      <vt:lpstr>Laser wakefield acceleration: </vt:lpstr>
      <vt:lpstr>Outline</vt:lpstr>
      <vt:lpstr>PowerPoint Presentation</vt:lpstr>
      <vt:lpstr>PALLAS: Laser-plasma injector test facility</vt:lpstr>
      <vt:lpstr>PALLAS: First electron beam</vt:lpstr>
      <vt:lpstr>Particle-in-cell simulation </vt:lpstr>
      <vt:lpstr>Particle-in-cell simulation </vt:lpstr>
      <vt:lpstr>Low fidelity random scan simulation</vt:lpstr>
      <vt:lpstr>Envelope Model Random scan simulation</vt:lpstr>
      <vt:lpstr>Random scan (RS) simulation</vt:lpstr>
      <vt:lpstr>Realistic simulation workflow</vt:lpstr>
      <vt:lpstr>PowerPoint Presentation</vt:lpstr>
      <vt:lpstr>Effect of optical aberrations on the electron beam (Flat Phase)</vt:lpstr>
      <vt:lpstr>Effect of Astigmatism on the electron beam (test1)</vt:lpstr>
      <vt:lpstr>Effect of Astigmatism on the electron beam (test2)</vt:lpstr>
      <vt:lpstr>Effect of Astigmatism on the electron beam (test3)</vt:lpstr>
      <vt:lpstr>Summary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revision>109</cp:revision>
  <dcterms:created xsi:type="dcterms:W3CDTF">2026-09-07T08:39:20Z</dcterms:created>
  <dcterms:modified xsi:type="dcterms:W3CDTF">2026-10-13T07:38:09Z</dcterms:modified>
</cp:coreProperties>
</file>