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Times Roman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Times Roman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Times Roman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Times Roman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Times Roman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Times Roman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Times Roman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Times Roman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Times Roman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2"/>
  </p:normalViewPr>
  <p:slideViewPr>
    <p:cSldViewPr snapToGrid="0">
      <p:cViewPr varScale="1">
        <p:scale>
          <a:sx n="56" d="100"/>
          <a:sy n="56" d="100"/>
        </p:scale>
        <p:origin x="76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8" name="Shape 16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Times Roman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Times Roman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Times Roman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Times Roman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Times Roman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Times Roman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Times Roman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Times Roman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Times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8" name="Shape 22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600">
                <a:solidFill>
                  <a:srgbClr val="808080"/>
                </a:solidFill>
              </a:defRPr>
            </a:pPr>
            <a:r>
              <a:t>Generated notes (Beta). Check for accuracy.</a:t>
            </a:r>
          </a:p>
          <a:p>
            <a:pPr marL="251459" indent="-251459">
              <a:buSzPct val="100000"/>
              <a:buChar char="•"/>
            </a:pPr>
            <a:r>
              <a:t>Here is a look at the actual physical setup of the PALLAS injector inside the lab</a:t>
            </a:r>
          </a:p>
          <a:p>
            <a:pPr marL="251459" indent="-251459">
              <a:buSzPct val="100000"/>
              <a:buChar char="•"/>
            </a:pPr>
            <a:r>
              <a:t>We have a highly integrated layout with the laser focusing, the plasma gas target, and the diagnostics aligned in sequence</a:t>
            </a:r>
          </a:p>
          <a:p>
            <a:pPr marL="251459" indent="-251459">
              <a:buSzPct val="100000"/>
              <a:buChar char="•"/>
            </a:pPr>
            <a:r>
              <a:t>Key elements like the beam position monitors and spectrometers are highlighted here to show the compact footprint</a:t>
            </a:r>
          </a:p>
          <a:p>
            <a:pPr marL="251459" indent="-251459">
              <a:buSzPct val="100000"/>
              <a:buChar char="•"/>
            </a:pPr>
            <a:r>
              <a:t>This is where the magic happens and where we capture all our diagnostic data shot-to-shot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23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Image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14301" y="13066132"/>
            <a:ext cx="342901" cy="3937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Image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spc="-232"/>
            </a:lvl1pPr>
          </a:lstStyle>
          <a:p>
            <a:r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14301" y="13066132"/>
            <a:ext cx="342901" cy="3937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Agenda Subtitle</a:t>
            </a:r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b="1" spc="-232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b="1" spc="-232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b="1" spc="-232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b="1" spc="-232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b="1" spc="-232"/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Fact information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Attribution</a:t>
            </a:r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b="1" spc="-170"/>
            </a:lvl1pPr>
            <a:lvl2pPr marL="638923" indent="-12700">
              <a:spcBef>
                <a:spcPts val="0"/>
              </a:spcBef>
              <a:buSzTx/>
              <a:buNone/>
              <a:defRPr sz="8500" b="1" spc="-170"/>
            </a:lvl2pPr>
            <a:lvl3pPr marL="638923" indent="444500">
              <a:spcBef>
                <a:spcPts val="0"/>
              </a:spcBef>
              <a:buSzTx/>
              <a:buNone/>
              <a:defRPr sz="8500" b="1" spc="-170"/>
            </a:lvl3pPr>
            <a:lvl4pPr marL="638923" indent="901700">
              <a:spcBef>
                <a:spcPts val="0"/>
              </a:spcBef>
              <a:buSzTx/>
              <a:buNone/>
              <a:defRPr sz="8500" b="1" spc="-170"/>
            </a:lvl4pPr>
            <a:lvl5pPr marL="638923" indent="1358900">
              <a:spcBef>
                <a:spcPts val="0"/>
              </a:spcBef>
              <a:buSzTx/>
              <a:buNone/>
              <a:defRPr sz="8500" b="1" spc="-170"/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Image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Image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solidFill>
                  <a:srgbClr val="53585F"/>
                </a:solidFill>
              </a:defRPr>
            </a:lvl1pPr>
          </a:lstStyle>
          <a:p>
            <a:r>
              <a:t>Slide Subtitle</a:t>
            </a:r>
          </a:p>
        </p:txBody>
      </p:sp>
      <p:sp>
        <p:nvSpPr>
          <p:cNvPr id="150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</p:spPr>
        <p:txBody>
          <a:bodyPr/>
          <a:lstStyle>
            <a:lvl1pPr defTabSz="2438400">
              <a:lnSpc>
                <a:spcPct val="90000"/>
              </a:lnSpc>
              <a:defRPr sz="10000" b="0" spc="-100">
                <a:solidFill>
                  <a:srgbClr val="53585F"/>
                </a:solidFill>
              </a:defRPr>
            </a:lvl1pPr>
          </a:lstStyle>
          <a:p>
            <a:r>
              <a:t>Slide Title</a:t>
            </a:r>
          </a:p>
        </p:txBody>
      </p:sp>
      <p:sp>
        <p:nvSpPr>
          <p:cNvPr id="151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457200" indent="-457200" defTabSz="355600">
              <a:lnSpc>
                <a:spcPct val="100000"/>
              </a:lnSpc>
              <a:spcBef>
                <a:spcPts val="4700"/>
              </a:spcBef>
              <a:buSzPct val="100000"/>
              <a:defRPr sz="4000">
                <a:solidFill>
                  <a:srgbClr val="53585F"/>
                </a:solidFill>
              </a:defRPr>
            </a:lvl1pPr>
            <a:lvl2pPr marL="914400" indent="-457200" defTabSz="355600">
              <a:lnSpc>
                <a:spcPct val="100000"/>
              </a:lnSpc>
              <a:spcBef>
                <a:spcPts val="4700"/>
              </a:spcBef>
              <a:buSzPct val="100000"/>
              <a:defRPr sz="4000">
                <a:solidFill>
                  <a:srgbClr val="53585F"/>
                </a:solidFill>
              </a:defRPr>
            </a:lvl2pPr>
            <a:lvl3pPr marL="1371600" indent="-457200" defTabSz="355600">
              <a:lnSpc>
                <a:spcPct val="100000"/>
              </a:lnSpc>
              <a:spcBef>
                <a:spcPts val="4700"/>
              </a:spcBef>
              <a:buSzPct val="100000"/>
              <a:defRPr sz="4000">
                <a:solidFill>
                  <a:srgbClr val="53585F"/>
                </a:solidFill>
              </a:defRPr>
            </a:lvl3pPr>
            <a:lvl4pPr marL="1828800" indent="-457200" defTabSz="355600">
              <a:lnSpc>
                <a:spcPct val="100000"/>
              </a:lnSpc>
              <a:spcBef>
                <a:spcPts val="4700"/>
              </a:spcBef>
              <a:buSzPct val="100000"/>
              <a:defRPr sz="4000">
                <a:solidFill>
                  <a:srgbClr val="53585F"/>
                </a:solidFill>
              </a:defRPr>
            </a:lvl4pPr>
            <a:lvl5pPr marL="2286000" indent="-457200" defTabSz="355600">
              <a:lnSpc>
                <a:spcPct val="100000"/>
              </a:lnSpc>
              <a:spcBef>
                <a:spcPts val="4700"/>
              </a:spcBef>
              <a:buSzPct val="100000"/>
              <a:defRPr sz="4000">
                <a:solidFill>
                  <a:srgbClr val="53585F"/>
                </a:solidFill>
              </a:defRPr>
            </a:lvl5pPr>
          </a:lstStyle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5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578819" y="12481559"/>
            <a:ext cx="368301" cy="406401"/>
          </a:xfrm>
          <a:prstGeom prst="rect">
            <a:avLst/>
          </a:prstGeom>
        </p:spPr>
        <p:txBody>
          <a:bodyPr/>
          <a:lstStyle>
            <a:lvl1pPr algn="r">
              <a:defRPr sz="2000">
                <a:solidFill>
                  <a:srgbClr val="53585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solidFill>
                  <a:srgbClr val="53585F"/>
                </a:solidFill>
              </a:defRPr>
            </a:lvl1pPr>
          </a:lstStyle>
          <a:p>
            <a:r>
              <a:t>Slide Subtitle</a:t>
            </a:r>
          </a:p>
        </p:txBody>
      </p:sp>
      <p:sp>
        <p:nvSpPr>
          <p:cNvPr id="160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</p:spPr>
        <p:txBody>
          <a:bodyPr/>
          <a:lstStyle>
            <a:lvl1pPr defTabSz="2438400">
              <a:lnSpc>
                <a:spcPct val="90000"/>
              </a:lnSpc>
              <a:defRPr sz="10000" spc="-100">
                <a:solidFill>
                  <a:srgbClr val="1B3656"/>
                </a:solidFill>
              </a:defRPr>
            </a:lvl1pPr>
          </a:lstStyle>
          <a:p>
            <a:r>
              <a:t>Slide Title</a:t>
            </a:r>
          </a:p>
        </p:txBody>
      </p:sp>
      <p:sp>
        <p:nvSpPr>
          <p:cNvPr id="16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578819" y="12481559"/>
            <a:ext cx="368301" cy="406401"/>
          </a:xfrm>
          <a:prstGeom prst="rect">
            <a:avLst/>
          </a:prstGeom>
        </p:spPr>
        <p:txBody>
          <a:bodyPr/>
          <a:lstStyle>
            <a:lvl1pPr algn="r">
              <a:defRPr sz="2000">
                <a:solidFill>
                  <a:srgbClr val="53585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14301" y="13061898"/>
            <a:ext cx="342901" cy="3937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Times Roman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Times Roman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Times Roman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Times Roman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Times Roman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Times Roman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Times Roman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Times Roman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Times Roman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Times Roman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Times Roman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Times Roman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Times Roman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Times Roman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Times Roman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Times Roman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Times Roman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Times Roman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Roman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Roman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Roman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Roman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Roman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Roman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Roman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Roman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Roman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Jana Serhal. 13/10/2026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lnSpcReduction="10000"/>
          </a:bodyPr>
          <a:lstStyle>
            <a:lvl1pPr>
              <a:defRPr>
                <a:solidFill>
                  <a:srgbClr val="1C2A46"/>
                </a:solidFill>
              </a:defRPr>
            </a:lvl1pPr>
          </a:lstStyle>
          <a:p>
            <a:r>
              <a:t>Jana Serhal. 13/10/2026</a:t>
            </a:r>
          </a:p>
        </p:txBody>
      </p:sp>
      <p:sp>
        <p:nvSpPr>
          <p:cNvPr id="171" name="PALLAS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C2A46"/>
                </a:solidFill>
              </a:defRPr>
            </a:lvl1pPr>
          </a:lstStyle>
          <a:p>
            <a:r>
              <a:t>PALLAS </a:t>
            </a:r>
          </a:p>
        </p:txBody>
      </p:sp>
      <p:sp>
        <p:nvSpPr>
          <p:cNvPr id="172" name="A Laser Plasma Accelerator at IJCLab : the beamline and status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EB6F2D">
                    <a:alpha val="55705"/>
                  </a:srgbClr>
                </a:solidFill>
              </a:defRPr>
            </a:lvl1pPr>
          </a:lstStyle>
          <a:p>
            <a:r>
              <a:t>A Laser Plasma Accelerator at IJCLab : the beamline and status</a:t>
            </a:r>
          </a:p>
        </p:txBody>
      </p:sp>
      <p:sp>
        <p:nvSpPr>
          <p:cNvPr id="173" name="FRENCH–UKRAINIAN WORKSHOP ·"/>
          <p:cNvSpPr txBox="1"/>
          <p:nvPr/>
        </p:nvSpPr>
        <p:spPr>
          <a:xfrm>
            <a:off x="1030437" y="720895"/>
            <a:ext cx="813338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825500">
              <a:defRPr sz="3600" b="1">
                <a:solidFill>
                  <a:srgbClr val="DB6F34"/>
                </a:solidFill>
              </a:defRPr>
            </a:lvl1pPr>
          </a:lstStyle>
          <a:p>
            <a:r>
              <a:t>FRENCH–UKRAINIAN WORKSHOP · </a:t>
            </a:r>
          </a:p>
        </p:txBody>
      </p:sp>
      <p:pic>
        <p:nvPicPr>
          <p:cNvPr id="174" name="pasted-movie.png" descr="pasted-mov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85054" y="11966801"/>
            <a:ext cx="7483764" cy="164737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5" name="pasted-movie.png" descr="pasted-mov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1187" y="11904230"/>
            <a:ext cx="2233569" cy="17725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wake_nobeam.mp4" descr="wake_nobeam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662165" y="3214948"/>
            <a:ext cx="16629491" cy="9354090"/>
          </a:xfrm>
          <a:prstGeom prst="rect">
            <a:avLst/>
          </a:prstGeom>
          <a:ln w="12700">
            <a:miter lim="400000"/>
          </a:ln>
          <a:effectLst>
            <a:reflection stA="40000" endPos="40000" dir="5400000" sy="-100000" algn="bl" rotWithShape="0"/>
          </a:effectLst>
        </p:spPr>
      </p:pic>
      <p:sp>
        <p:nvSpPr>
          <p:cNvPr id="178" name="Gradient: ~100 GV/m → 1000× conventional accelerators."/>
          <p:cNvSpPr txBox="1"/>
          <p:nvPr/>
        </p:nvSpPr>
        <p:spPr>
          <a:xfrm>
            <a:off x="447175" y="10210461"/>
            <a:ext cx="11934277" cy="21043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57200" indent="-317500" algn="l" defTabSz="457200">
              <a:spcBef>
                <a:spcPts val="1200"/>
              </a:spcBef>
              <a:buSzPct val="100000"/>
              <a:buFont typeface="Times Roman"/>
              <a:buChar char="•"/>
              <a:defRPr sz="4000">
                <a:solidFill>
                  <a:srgbClr val="1B3656"/>
                </a:solidFill>
              </a:defRPr>
            </a:pPr>
            <a:r>
              <a:t>Gradient: </a:t>
            </a:r>
            <a:r>
              <a:rPr b="1"/>
              <a:t>~100 GV/m → </a:t>
            </a:r>
            <a:r>
              <a:t>1000× conventional accelerators.</a:t>
            </a:r>
          </a:p>
        </p:txBody>
      </p:sp>
      <p:sp>
        <p:nvSpPr>
          <p:cNvPr id="179" name="Laser Plasma Acceleration:…"/>
          <p:cNvSpPr txBox="1"/>
          <p:nvPr/>
        </p:nvSpPr>
        <p:spPr>
          <a:xfrm>
            <a:off x="530098" y="589915"/>
            <a:ext cx="23980875" cy="2731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355600">
              <a:lnSpc>
                <a:spcPct val="90000"/>
              </a:lnSpc>
              <a:defRPr sz="9000" b="1" spc="-90">
                <a:solidFill>
                  <a:srgbClr val="1B3656"/>
                </a:solidFill>
              </a:defRPr>
            </a:pPr>
            <a:r>
              <a:t>Laser Plasma Acceleration:</a:t>
            </a:r>
          </a:p>
          <a:p>
            <a:pPr algn="l" defTabSz="355600">
              <a:lnSpc>
                <a:spcPct val="90000"/>
              </a:lnSpc>
              <a:defRPr sz="9000" b="1" spc="-90">
                <a:solidFill>
                  <a:srgbClr val="1B3656"/>
                </a:solidFill>
              </a:defRPr>
            </a:pPr>
            <a:r>
              <a:t>Concept and Mechanism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0" name="High-intensity laser beam (≅  )"/>
              <p:cNvSpPr txBox="1"/>
              <p:nvPr/>
            </p:nvSpPr>
            <p:spPr>
              <a:xfrm>
                <a:off x="411833" y="4543369"/>
                <a:ext cx="9595141" cy="152524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/>
              <a:p>
                <a:pPr marL="457200" indent="-317500" algn="l" defTabSz="457200">
                  <a:spcBef>
                    <a:spcPts val="1200"/>
                  </a:spcBef>
                  <a:buSzPct val="100000"/>
                  <a:buFont typeface="Times Roman"/>
                  <a:buChar char="•"/>
                  <a:defRPr sz="4000">
                    <a:solidFill>
                      <a:srgbClr val="1B3656"/>
                    </a:solidFill>
                  </a:defRPr>
                </a:pPr>
                <a:r>
                  <a:t>High-intensity laser beam</a:t>
                </a:r>
                <a:r>
                  <a:rPr b="1"/>
                  <a:t> (≅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sz="4300" i="1">
                            <a:solidFill>
                              <a:srgbClr val="1A3556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4300" i="1">
                            <a:solidFill>
                              <a:srgbClr val="1A3556"/>
                            </a:solidFill>
                            <a:latin typeface="Cambria Math" panose="02040503050406030204" pitchFamily="18" charset="0"/>
                          </a:rPr>
                          <m:t>1.10</m:t>
                        </m:r>
                      </m:e>
                      <m:sup>
                        <m:r>
                          <a:rPr sz="4300" i="1">
                            <a:solidFill>
                              <a:srgbClr val="1A3556"/>
                            </a:solidFill>
                            <a:latin typeface="Cambria Math" panose="02040503050406030204" pitchFamily="18" charset="0"/>
                          </a:rPr>
                          <m:t>18</m:t>
                        </m:r>
                      </m:sup>
                    </m:sSup>
                    <m:r>
                      <a:rPr sz="4300" i="1">
                        <a:solidFill>
                          <a:srgbClr val="1A3556"/>
                        </a:solidFill>
                        <a:latin typeface="Cambria Math" panose="02040503050406030204" pitchFamily="18" charset="0"/>
                      </a:rPr>
                      <m:t>𝑊</m:t>
                    </m:r>
                    <m:r>
                      <a:rPr sz="4300" i="1">
                        <a:solidFill>
                          <a:srgbClr val="1A3556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sz="4300" i="1">
                        <a:solidFill>
                          <a:srgbClr val="1A3556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sz="4300" i="1">
                            <a:solidFill>
                              <a:srgbClr val="1A3556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4300" i="1">
                            <a:solidFill>
                              <a:srgbClr val="1A3556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sz="4300" i="1">
                            <a:solidFill>
                              <a:srgbClr val="1A3556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b="1" baseline="31999"/>
                  <a:t> </a:t>
                </a:r>
                <a:r>
                  <a:rPr b="1"/>
                  <a:t>)</a:t>
                </a:r>
              </a:p>
            </p:txBody>
          </p:sp>
        </mc:Choice>
        <mc:Fallback>
          <p:sp>
            <p:nvSpPr>
              <p:cNvPr id="180" name="High-intensity laser beam (≅  )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833" y="4543369"/>
                <a:ext cx="9595141" cy="1525245"/>
              </a:xfrm>
              <a:prstGeom prst="rect">
                <a:avLst/>
              </a:prstGeom>
              <a:blipFill>
                <a:blip r:embed="rId5"/>
                <a:stretch>
                  <a:fillRect l="-1057" r="-7001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1" name="Drives a plasma wakefield in a gas target."/>
          <p:cNvSpPr txBox="1"/>
          <p:nvPr/>
        </p:nvSpPr>
        <p:spPr>
          <a:xfrm>
            <a:off x="423492" y="6284995"/>
            <a:ext cx="9026427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457200" indent="-317500" algn="l" defTabSz="457200">
              <a:spcBef>
                <a:spcPts val="1200"/>
              </a:spcBef>
              <a:buSzPct val="100000"/>
              <a:buFont typeface="Times Roman"/>
              <a:buChar char="•"/>
              <a:defRPr sz="4000">
                <a:solidFill>
                  <a:srgbClr val="1B3656"/>
                </a:solidFill>
              </a:defRPr>
            </a:pPr>
            <a:r>
              <a:t>Drives a plasma wakefield in a gas target.</a:t>
            </a:r>
          </a:p>
        </p:txBody>
      </p:sp>
      <p:sp>
        <p:nvSpPr>
          <p:cNvPr id="182" name="Electrons can be trapped and accelerated in this wake."/>
          <p:cNvSpPr txBox="1"/>
          <p:nvPr/>
        </p:nvSpPr>
        <p:spPr>
          <a:xfrm>
            <a:off x="435565" y="7918798"/>
            <a:ext cx="11253369" cy="208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marL="457200" indent="-317500" algn="l" defTabSz="457200">
              <a:spcBef>
                <a:spcPts val="1200"/>
              </a:spcBef>
              <a:buSzPct val="100000"/>
              <a:buFont typeface="Times Roman"/>
              <a:buChar char="•"/>
              <a:defRPr sz="4000">
                <a:solidFill>
                  <a:srgbClr val="1B3656"/>
                </a:solidFill>
              </a:defRPr>
            </a:lvl1pPr>
          </a:lstStyle>
          <a:p>
            <a:r>
              <a:t>Electrons can be trapped and accelerated in this wake.</a:t>
            </a:r>
          </a:p>
        </p:txBody>
      </p:sp>
      <p:sp>
        <p:nvSpPr>
          <p:cNvPr id="183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705819" y="12481559"/>
            <a:ext cx="241301" cy="406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algn="r">
              <a:defRPr sz="2000">
                <a:solidFill>
                  <a:srgbClr val="53585F"/>
                </a:solidFill>
              </a:defRPr>
            </a:lvl1pPr>
          </a:lstStyle>
          <a:p>
            <a:fld id="{86CB4B4D-7CA3-9044-876B-883B54F8677D}" type="slidenum">
              <a:t>2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50" fill="hold"/>
                                        <p:tgtEl>
                                          <p:spTgt spid="17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23" fill="hold" display="0">
                  <p:stCondLst>
                    <p:cond delay="indefinite"/>
                  </p:stCondLst>
                </p:cTn>
                <p:tgtEl>
                  <p:spTgt spid="177"/>
                </p:tgtEl>
              </p:cMediaNode>
            </p:video>
            <p:seq concurrent="1" prevAc="none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17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7"/>
                  </p:tgtEl>
                </p:cond>
              </p:nextCondLst>
            </p:seq>
          </p:childTnLst>
        </p:cTn>
      </p:par>
    </p:tnLst>
    <p:bldLst>
      <p:bldP spid="178" grpId="5" animBg="1" advAuto="0"/>
      <p:bldP spid="180" grpId="2" animBg="1" advAuto="0"/>
      <p:bldP spid="181" grpId="3" animBg="1" advAuto="0"/>
      <p:bldP spid="182" grpId="4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How to Inject Electrons into the Wakefield?"/>
          <p:cNvSpPr txBox="1"/>
          <p:nvPr/>
        </p:nvSpPr>
        <p:spPr>
          <a:xfrm>
            <a:off x="453898" y="736955"/>
            <a:ext cx="23980875" cy="148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355600">
              <a:lnSpc>
                <a:spcPct val="90000"/>
              </a:lnSpc>
              <a:defRPr sz="9000" b="1" spc="-90">
                <a:solidFill>
                  <a:srgbClr val="1B3656"/>
                </a:solidFill>
              </a:defRPr>
            </a:lvl1pPr>
          </a:lstStyle>
          <a:p>
            <a:r>
              <a:t>How to Inject Electrons into the Wakefield?</a:t>
            </a:r>
          </a:p>
        </p:txBody>
      </p:sp>
      <p:pic>
        <p:nvPicPr>
          <p:cNvPr id="186" name="wake2.mp4" descr="wake2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674863" y="3202248"/>
            <a:ext cx="16629495" cy="9354090"/>
          </a:xfrm>
          <a:prstGeom prst="rect">
            <a:avLst/>
          </a:prstGeom>
          <a:ln w="12700">
            <a:miter lim="400000"/>
          </a:ln>
          <a:effectLst>
            <a:reflection stA="40000" endPos="40000" dir="5400000" sy="-100000" algn="bl" rotWithShape="0"/>
          </a:effectLst>
        </p:spPr>
      </p:pic>
      <p:sp>
        <p:nvSpPr>
          <p:cNvPr id="187" name="Line"/>
          <p:cNvSpPr/>
          <p:nvPr/>
        </p:nvSpPr>
        <p:spPr>
          <a:xfrm flipV="1">
            <a:off x="17277821" y="8107955"/>
            <a:ext cx="1" cy="2811119"/>
          </a:xfrm>
          <a:prstGeom prst="line">
            <a:avLst/>
          </a:prstGeom>
          <a:ln w="25400">
            <a:solidFill>
              <a:srgbClr val="53585F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l" defTabSz="355600">
              <a:spcBef>
                <a:spcPts val="4700"/>
              </a:spcBef>
              <a:defRPr sz="4000">
                <a:solidFill>
                  <a:srgbClr val="53585F"/>
                </a:solidFill>
              </a:defRPr>
            </a:pPr>
            <a:endParaRPr/>
          </a:p>
        </p:txBody>
      </p:sp>
      <p:sp>
        <p:nvSpPr>
          <p:cNvPr id="188" name="N6+,N7+  trapped electrons"/>
          <p:cNvSpPr txBox="1"/>
          <p:nvPr/>
        </p:nvSpPr>
        <p:spPr>
          <a:xfrm>
            <a:off x="15301447" y="11409955"/>
            <a:ext cx="5713910" cy="76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355600">
              <a:spcBef>
                <a:spcPts val="4700"/>
              </a:spcBef>
              <a:defRPr sz="4000">
                <a:solidFill>
                  <a:srgbClr val="53585F"/>
                </a:solidFill>
              </a:defRPr>
            </a:pPr>
            <a:r>
              <a:t>N</a:t>
            </a:r>
            <a:r>
              <a:rPr sz="4300" baseline="31999"/>
              <a:t>6+</a:t>
            </a:r>
            <a:r>
              <a:rPr sz="4300"/>
              <a:t>,N</a:t>
            </a:r>
            <a:r>
              <a:rPr sz="4300" baseline="31999"/>
              <a:t>7+  </a:t>
            </a:r>
            <a:r>
              <a:rPr sz="4300"/>
              <a:t>trapped electrons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9" name="Only electrons moving close to the wake’s phase velocity can be trapped and accelerated."/>
              <p:cNvSpPr txBox="1"/>
              <p:nvPr/>
            </p:nvSpPr>
            <p:spPr>
              <a:xfrm>
                <a:off x="369996" y="5838709"/>
                <a:ext cx="8528523" cy="3616846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50800" tIns="50800" rIns="50800" bIns="50800" anchor="ctr">
                <a:spAutoFit/>
              </a:bodyPr>
              <a:lstStyle/>
              <a:p>
                <a:pPr defTabSz="457200">
                  <a:spcBef>
                    <a:spcPts val="1200"/>
                  </a:spcBef>
                  <a:defRPr sz="4000" b="1">
                    <a:solidFill>
                      <a:srgbClr val="1B3656"/>
                    </a:solidFill>
                  </a:defRPr>
                </a:pPr>
                <a:r>
                  <a:t>Only electrons moving close to the wake’s phase velocity can be trapped and accelerated.</a:t>
                </a:r>
              </a:p>
              <a:p>
                <a:pPr lvl="4" algn="l" defTabSz="457200">
                  <a:spcBef>
                    <a:spcPts val="1200"/>
                  </a:spcBef>
                  <a:defRPr sz="4000" b="1">
                    <a:solidFill>
                      <a:srgbClr val="1B3656"/>
                    </a:solidFill>
                  </a:defRPr>
                </a:pPr>
                <a:endParaRPr/>
              </a:p>
              <a:p>
                <a:pPr lvl="4" algn="l" defTabSz="457200">
                  <a:spcBef>
                    <a:spcPts val="1200"/>
                  </a:spcBef>
                  <a:defRPr sz="4400" b="1">
                    <a:solidFill>
                      <a:srgbClr val="1B3656"/>
                    </a:solidFill>
                  </a:defRP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sz="4700" i="1">
                              <a:solidFill>
                                <a:srgbClr val="1A355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700" i="1">
                              <a:solidFill>
                                <a:srgbClr val="1A3556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sz="4700" i="1">
                              <a:solidFill>
                                <a:srgbClr val="1A3556"/>
                              </a:solidFill>
                              <a:latin typeface="Cambria Math" panose="02040503050406030204" pitchFamily="18" charset="0"/>
                            </a:rPr>
                            <m:t>𝑒𝑙𝑒𝑐𝑡𝑟𝑜𝑛</m:t>
                          </m:r>
                        </m:sub>
                      </m:sSub>
                      <m:r>
                        <a:rPr sz="4700" i="1">
                          <a:solidFill>
                            <a:srgbClr val="1A3556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sz="4700" i="1">
                              <a:solidFill>
                                <a:srgbClr val="1A355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700" i="1">
                              <a:solidFill>
                                <a:srgbClr val="1A3556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sz="4700" i="1">
                              <a:solidFill>
                                <a:srgbClr val="1A3556"/>
                              </a:solidFill>
                              <a:latin typeface="Cambria Math" panose="02040503050406030204" pitchFamily="18" charset="0"/>
                            </a:rPr>
                            <m:t>𝑝ℎ𝑎𝑠𝑒</m:t>
                          </m:r>
                          <m:r>
                            <a:rPr sz="4700" i="1">
                              <a:solidFill>
                                <a:srgbClr val="1A3556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sz="4700" i="1">
                              <a:solidFill>
                                <a:srgbClr val="1A3556"/>
                              </a:solidFill>
                              <a:latin typeface="Cambria Math" panose="02040503050406030204" pitchFamily="18" charset="0"/>
                            </a:rPr>
                            <m:t>𝑤𝑎𝑘𝑒𝑓𝑖𝑒𝑙𝑑</m:t>
                          </m:r>
                        </m:sub>
                      </m:sSub>
                    </m:oMath>
                  </m:oMathPara>
                </a14:m>
                <a:endParaRPr/>
              </a:p>
            </p:txBody>
          </p:sp>
        </mc:Choice>
        <mc:Fallback>
          <p:sp>
            <p:nvSpPr>
              <p:cNvPr id="189" name="Only electrons moving close to the wake’s phase velocity can be trapped and accelerated.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996" y="5838709"/>
                <a:ext cx="8528523" cy="3616846"/>
              </a:xfrm>
              <a:prstGeom prst="rect">
                <a:avLst/>
              </a:prstGeom>
              <a:blipFill>
                <a:blip r:embed="rId5"/>
                <a:stretch>
                  <a:fillRect l="-1042" t="-10140" r="-2232" b="-11888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0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705819" y="12481559"/>
            <a:ext cx="241301" cy="406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algn="r">
              <a:defRPr sz="2000">
                <a:solidFill>
                  <a:srgbClr val="53585F"/>
                </a:solidFill>
              </a:defRPr>
            </a:lvl1pPr>
          </a:lstStyle>
          <a:p>
            <a:fld id="{86CB4B4D-7CA3-9044-876B-883B54F8677D}" type="slidenum">
              <a:t>3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50" fill="hold"/>
                                        <p:tgtEl>
                                          <p:spTgt spid="1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186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unknown.png" descr="unknown.png"/>
          <p:cNvPicPr>
            <a:picLocks noChangeAspect="1"/>
          </p:cNvPicPr>
          <p:nvPr/>
        </p:nvPicPr>
        <p:blipFill>
          <a:blip r:embed="rId2"/>
          <a:srcRect l="639" r="639"/>
          <a:stretch>
            <a:fillRect/>
          </a:stretch>
        </p:blipFill>
        <p:spPr>
          <a:xfrm>
            <a:off x="8225432" y="4260850"/>
            <a:ext cx="15464236" cy="7569200"/>
          </a:xfrm>
          <a:prstGeom prst="rect">
            <a:avLst/>
          </a:prstGeom>
          <a:ln w="12700">
            <a:miter lim="400000"/>
          </a:ln>
        </p:spPr>
      </p:pic>
      <p:sp>
        <p:nvSpPr>
          <p:cNvPr id="193" name="How to Inject Electrons into the Wakefield?"/>
          <p:cNvSpPr txBox="1"/>
          <p:nvPr/>
        </p:nvSpPr>
        <p:spPr>
          <a:xfrm>
            <a:off x="1714500" y="444500"/>
            <a:ext cx="20955000" cy="2501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 defTabSz="352044">
              <a:lnSpc>
                <a:spcPct val="90000"/>
              </a:lnSpc>
              <a:defRPr sz="8910" b="1" spc="-89">
                <a:solidFill>
                  <a:srgbClr val="1B3656"/>
                </a:solidFill>
              </a:defRPr>
            </a:lvl1pPr>
          </a:lstStyle>
          <a:p>
            <a:r>
              <a:t>How to Inject Electrons into the Wakefield?</a:t>
            </a:r>
          </a:p>
        </p:txBody>
      </p:sp>
      <p:sp>
        <p:nvSpPr>
          <p:cNvPr id="194" name="Ionization injection: high-Z dopant (N₂) in low-Z gas (He).…"/>
          <p:cNvSpPr txBox="1"/>
          <p:nvPr/>
        </p:nvSpPr>
        <p:spPr>
          <a:xfrm>
            <a:off x="787400" y="4982650"/>
            <a:ext cx="6770986" cy="612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marL="457200" indent="-317500" algn="l" defTabSz="457200">
              <a:spcBef>
                <a:spcPts val="1200"/>
              </a:spcBef>
              <a:buSzPct val="100000"/>
              <a:buFont typeface="Times Roman"/>
              <a:buChar char="•"/>
              <a:defRPr sz="4000" b="1">
                <a:solidFill>
                  <a:srgbClr val="1B3656"/>
                </a:solidFill>
              </a:defRPr>
            </a:pPr>
            <a:r>
              <a:t>Ionization injection: high-Z dopant (N₂) in low-Z gas (He).</a:t>
            </a:r>
          </a:p>
          <a:p>
            <a:pPr algn="l" defTabSz="457200">
              <a:spcBef>
                <a:spcPts val="1200"/>
              </a:spcBef>
              <a:defRPr sz="4000" b="1">
                <a:solidFill>
                  <a:srgbClr val="1B3656"/>
                </a:solidFill>
              </a:defRPr>
            </a:pPr>
            <a:endParaRPr b="0"/>
          </a:p>
          <a:p>
            <a:pPr marL="457200" indent="-317500" algn="l" defTabSz="457200">
              <a:spcBef>
                <a:spcPts val="1200"/>
              </a:spcBef>
              <a:buSzPct val="100000"/>
              <a:buFont typeface="Times Roman"/>
              <a:buChar char="•"/>
              <a:defRPr sz="4000">
                <a:solidFill>
                  <a:srgbClr val="1B3656"/>
                </a:solidFill>
              </a:defRPr>
            </a:pPr>
            <a:r>
              <a:t>Electrons born inside the wake are automatically trapped and accelerated to high energies.</a:t>
            </a:r>
          </a:p>
        </p:txBody>
      </p:sp>
      <p:sp>
        <p:nvSpPr>
          <p:cNvPr id="195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757889" y="12481559"/>
            <a:ext cx="241301" cy="406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algn="r">
              <a:defRPr sz="2000">
                <a:solidFill>
                  <a:srgbClr val="53585F"/>
                </a:solidFill>
              </a:defRPr>
            </a:lvl1pPr>
          </a:lstStyle>
          <a:p>
            <a:fld id="{86CB4B4D-7CA3-9044-876B-883B54F8677D}" type="slidenum">
              <a:t>4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" grpId="1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ALLAS: Laser-Plasma Injecto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355600">
              <a:defRPr b="1">
                <a:solidFill>
                  <a:srgbClr val="1B3656"/>
                </a:solidFill>
              </a:defRPr>
            </a:pPr>
            <a:r>
              <a:t>PALLAS: Laser-Plasma Injector</a:t>
            </a:r>
            <a:r>
              <a:rPr sz="1200" spc="-12"/>
              <a:t> </a:t>
            </a:r>
          </a:p>
        </p:txBody>
      </p:sp>
      <p:sp>
        <p:nvSpPr>
          <p:cNvPr id="198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705819" y="12481559"/>
            <a:ext cx="241301" cy="406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algn="r">
              <a:defRPr sz="2000">
                <a:solidFill>
                  <a:srgbClr val="53585F"/>
                </a:solidFill>
              </a:defRPr>
            </a:lvl1pPr>
          </a:lstStyle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199" name="⚡️ Precision Laser Control…"/>
          <p:cNvSpPr txBox="1"/>
          <p:nvPr/>
        </p:nvSpPr>
        <p:spPr>
          <a:xfrm>
            <a:off x="619386" y="5491533"/>
            <a:ext cx="7184899" cy="427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spcBef>
                <a:spcPts val="1200"/>
              </a:spcBef>
              <a:defRPr sz="4000" b="1">
                <a:solidFill>
                  <a:srgbClr val="1B3656"/>
                </a:solidFill>
              </a:defRPr>
            </a:pPr>
            <a:r>
              <a:t>⚡️ Precision Laser Control </a:t>
            </a:r>
          </a:p>
          <a:p>
            <a:pPr algn="l" defTabSz="457200">
              <a:spcBef>
                <a:spcPts val="1200"/>
              </a:spcBef>
              <a:defRPr sz="4000" b="1">
                <a:solidFill>
                  <a:srgbClr val="1B3656"/>
                </a:solidFill>
              </a:defRPr>
            </a:pPr>
            <a:endParaRPr/>
          </a:p>
          <a:p>
            <a:pPr algn="l" defTabSz="457200">
              <a:spcBef>
                <a:spcPts val="1200"/>
              </a:spcBef>
              <a:defRPr sz="4000" b="1">
                <a:solidFill>
                  <a:srgbClr val="1B3656"/>
                </a:solidFill>
              </a:defRPr>
            </a:pPr>
            <a:r>
              <a:t>Improve beam stability: pointing, energy, wavefront</a:t>
            </a:r>
          </a:p>
          <a:p>
            <a:pPr algn="l" defTabSz="457200">
              <a:spcBef>
                <a:spcPts val="1200"/>
              </a:spcBef>
              <a:defRPr sz="4000" b="1">
                <a:solidFill>
                  <a:srgbClr val="1B3656"/>
                </a:solidFill>
              </a:defRPr>
            </a:pPr>
            <a:r>
              <a:t>Increase system uptime and reduce operator dependence</a:t>
            </a:r>
          </a:p>
        </p:txBody>
      </p:sp>
      <p:sp>
        <p:nvSpPr>
          <p:cNvPr id="200" name="⚙️ Target Systems…"/>
          <p:cNvSpPr txBox="1"/>
          <p:nvPr/>
        </p:nvSpPr>
        <p:spPr>
          <a:xfrm>
            <a:off x="8599550" y="5516933"/>
            <a:ext cx="7184899" cy="4889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spcBef>
                <a:spcPts val="1200"/>
              </a:spcBef>
              <a:defRPr sz="4000" b="1">
                <a:solidFill>
                  <a:srgbClr val="1B3656"/>
                </a:solidFill>
              </a:defRPr>
            </a:pPr>
            <a:r>
              <a:t>⚙️ Target Systems</a:t>
            </a:r>
          </a:p>
          <a:p>
            <a:pPr algn="l" defTabSz="457200">
              <a:spcBef>
                <a:spcPts val="1200"/>
              </a:spcBef>
              <a:defRPr sz="4000" b="1">
                <a:solidFill>
                  <a:srgbClr val="1B3656"/>
                </a:solidFill>
              </a:defRPr>
            </a:pPr>
            <a:endParaRPr b="0"/>
          </a:p>
          <a:p>
            <a:pPr algn="l" defTabSz="457200">
              <a:spcBef>
                <a:spcPts val="1200"/>
              </a:spcBef>
              <a:defRPr sz="4000" b="1">
                <a:solidFill>
                  <a:srgbClr val="1B3656"/>
                </a:solidFill>
              </a:defRPr>
            </a:pPr>
            <a:r>
              <a:t>Develop structured gas cells for reliable electron injection</a:t>
            </a:r>
          </a:p>
          <a:p>
            <a:pPr algn="l" defTabSz="457200">
              <a:spcBef>
                <a:spcPts val="1200"/>
              </a:spcBef>
              <a:defRPr sz="4000" b="1">
                <a:solidFill>
                  <a:srgbClr val="1B3656"/>
                </a:solidFill>
              </a:defRPr>
            </a:pPr>
            <a:r>
              <a:t>Focus on material robustness and power handling at 10 Hz operation</a:t>
            </a:r>
          </a:p>
        </p:txBody>
      </p:sp>
      <p:sp>
        <p:nvSpPr>
          <p:cNvPr id="201" name="💥 Electron Beam Studies…"/>
          <p:cNvSpPr txBox="1"/>
          <p:nvPr/>
        </p:nvSpPr>
        <p:spPr>
          <a:xfrm>
            <a:off x="16579715" y="6101133"/>
            <a:ext cx="7184899" cy="290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spcBef>
                <a:spcPts val="1200"/>
              </a:spcBef>
              <a:defRPr sz="4000" b="1">
                <a:solidFill>
                  <a:srgbClr val="1B3656"/>
                </a:solidFill>
              </a:defRPr>
            </a:pPr>
            <a:r>
              <a:t>💥 Electron Beam Studies</a:t>
            </a:r>
          </a:p>
          <a:p>
            <a:pPr algn="l" defTabSz="457200">
              <a:spcBef>
                <a:spcPts val="1200"/>
              </a:spcBef>
              <a:defRPr sz="4000" b="1">
                <a:solidFill>
                  <a:srgbClr val="1B3656"/>
                </a:solidFill>
              </a:defRPr>
            </a:pPr>
            <a:endParaRPr b="0"/>
          </a:p>
          <a:p>
            <a:pPr algn="l" defTabSz="457200">
              <a:spcBef>
                <a:spcPts val="1200"/>
              </a:spcBef>
              <a:defRPr sz="4000" b="1">
                <a:solidFill>
                  <a:srgbClr val="1B3656"/>
                </a:solidFill>
              </a:defRPr>
            </a:pPr>
            <a:r>
              <a:t>Baseline beam characterisation and first control tests</a:t>
            </a:r>
          </a:p>
        </p:txBody>
      </p:sp>
      <p:sp>
        <p:nvSpPr>
          <p:cNvPr id="202" name="🎯 Core Objectives:"/>
          <p:cNvSpPr txBox="1"/>
          <p:nvPr/>
        </p:nvSpPr>
        <p:spPr>
          <a:xfrm>
            <a:off x="1254760" y="2809874"/>
            <a:ext cx="5622181" cy="939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spcBef>
                <a:spcPts val="1200"/>
              </a:spcBef>
              <a:defRPr sz="5000" b="1">
                <a:solidFill>
                  <a:srgbClr val="1B3656"/>
                </a:solidFill>
              </a:defRPr>
            </a:lvl1pPr>
          </a:lstStyle>
          <a:p>
            <a:r>
              <a:t>🎯 Core Objectives: </a:t>
            </a:r>
          </a:p>
        </p:txBody>
      </p:sp>
      <p:pic>
        <p:nvPicPr>
          <p:cNvPr id="203" name="Line Line" descr="Line Line"/>
          <p:cNvPicPr>
            <a:picLocks/>
          </p:cNvPicPr>
          <p:nvPr/>
        </p:nvPicPr>
        <p:blipFill>
          <a:blip r:embed="rId2">
            <a:alphaModFix amt="28878"/>
          </a:blip>
          <a:stretch>
            <a:fillRect/>
          </a:stretch>
        </p:blipFill>
        <p:spPr>
          <a:xfrm rot="16200000">
            <a:off x="5126703" y="8078563"/>
            <a:ext cx="6150429" cy="101601"/>
          </a:xfrm>
          <a:prstGeom prst="rect">
            <a:avLst/>
          </a:prstGeom>
        </p:spPr>
      </p:pic>
      <p:pic>
        <p:nvPicPr>
          <p:cNvPr id="205" name="Line Line" descr="Line Line"/>
          <p:cNvPicPr>
            <a:picLocks/>
          </p:cNvPicPr>
          <p:nvPr/>
        </p:nvPicPr>
        <p:blipFill>
          <a:blip r:embed="rId2">
            <a:alphaModFix amt="28878"/>
          </a:blip>
          <a:stretch>
            <a:fillRect/>
          </a:stretch>
        </p:blipFill>
        <p:spPr>
          <a:xfrm rot="16200000">
            <a:off x="13106868" y="8078563"/>
            <a:ext cx="6150429" cy="101601"/>
          </a:xfrm>
          <a:prstGeom prst="rect">
            <a:avLst/>
          </a:prstGeom>
        </p:spPr>
      </p:pic>
      <p:sp>
        <p:nvSpPr>
          <p:cNvPr id="207" name="Aiming for “high-quality beam” laser-plasma injector (LPI) facility working in continuous 10 Hz operation"/>
          <p:cNvSpPr txBox="1"/>
          <p:nvPr/>
        </p:nvSpPr>
        <p:spPr>
          <a:xfrm>
            <a:off x="2088502" y="3655404"/>
            <a:ext cx="14019908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spcBef>
                <a:spcPts val="1200"/>
              </a:spcBef>
              <a:defRPr b="1">
                <a:solidFill>
                  <a:srgbClr val="1B3656"/>
                </a:solidFill>
              </a:defRPr>
            </a:pPr>
            <a:r>
              <a:t>Aiming for “high-quality beam” laser-plasma injector (LPI) facility working in c</a:t>
            </a:r>
            <a:r>
              <a:rPr>
                <a:solidFill>
                  <a:srgbClr val="FB7318"/>
                </a:solidFill>
              </a:rPr>
              <a:t>ontinuous 10 Hz operation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" grpId="3" animBg="1" advAuto="0"/>
      <p:bldP spid="200" grpId="5" animBg="1" advAuto="0"/>
      <p:bldP spid="201" grpId="7" animBg="1" advAuto="0"/>
      <p:bldP spid="202" grpId="1" animBg="1" advAuto="0"/>
      <p:bldP spid="203" grpId="4" animBg="1" advAuto="0"/>
      <p:bldP spid="205" grpId="6" animBg="1" advAuto="0"/>
      <p:bldP spid="207" grpId="2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1" name="Group"/>
          <p:cNvGrpSpPr/>
          <p:nvPr/>
        </p:nvGrpSpPr>
        <p:grpSpPr>
          <a:xfrm>
            <a:off x="-1" y="7361628"/>
            <a:ext cx="24384001" cy="5646695"/>
            <a:chOff x="0" y="0"/>
            <a:chExt cx="24384000" cy="5646693"/>
          </a:xfrm>
        </p:grpSpPr>
        <p:pic>
          <p:nvPicPr>
            <p:cNvPr id="209" name="pasted-movie.png" descr="pasted-movi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4384000" cy="564669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10" name="Focusing…"/>
            <p:cNvSpPr txBox="1"/>
            <p:nvPr/>
          </p:nvSpPr>
          <p:spPr>
            <a:xfrm>
              <a:off x="10484799" y="3013092"/>
              <a:ext cx="1740546" cy="838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>
                <a:defRPr b="1">
                  <a:solidFill>
                    <a:srgbClr val="76927F"/>
                  </a:solidFill>
                </a:defRPr>
              </a:pPr>
              <a:r>
                <a:t>Focusing</a:t>
              </a:r>
            </a:p>
            <a:p>
              <a:pPr>
                <a:defRPr b="1">
                  <a:solidFill>
                    <a:srgbClr val="76927F"/>
                  </a:solidFill>
                </a:defRPr>
              </a:pPr>
              <a:r>
                <a:t>quadrupoles</a:t>
              </a:r>
            </a:p>
          </p:txBody>
        </p:sp>
      </p:grp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ALLAS: Laser-Plasma Injector"/>
          <p:cNvSpPr txBox="1">
            <a:spLocks noGrp="1"/>
          </p:cNvSpPr>
          <p:nvPr>
            <p:ph type="ctrTitle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</p:spPr>
        <p:txBody>
          <a:bodyPr anchor="t"/>
          <a:lstStyle/>
          <a:p>
            <a:pPr defTabSz="355600">
              <a:lnSpc>
                <a:spcPct val="90000"/>
              </a:lnSpc>
              <a:defRPr sz="10000" spc="-100">
                <a:solidFill>
                  <a:srgbClr val="1B3656"/>
                </a:solidFill>
              </a:defRPr>
            </a:pPr>
            <a:r>
              <a:t>PALLAS: Laser-Plasma Injector</a:t>
            </a:r>
            <a:r>
              <a:rPr sz="1200" spc="-12"/>
              <a:t> </a:t>
            </a:r>
          </a:p>
        </p:txBody>
      </p:sp>
      <p:sp>
        <p:nvSpPr>
          <p:cNvPr id="214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832819" y="12494259"/>
            <a:ext cx="228601" cy="3937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sp>
        <p:nvSpPr>
          <p:cNvPr id="215" name="Ultimately the goal is to go to 10 Hz within 3 years and have a stability &lt;1 µrad"/>
          <p:cNvSpPr txBox="1"/>
          <p:nvPr/>
        </p:nvSpPr>
        <p:spPr>
          <a:xfrm>
            <a:off x="13708505" y="4061468"/>
            <a:ext cx="9068393" cy="193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355600">
              <a:spcBef>
                <a:spcPts val="2000"/>
              </a:spcBef>
              <a:defRPr sz="4000" b="1">
                <a:solidFill>
                  <a:srgbClr val="1B3656"/>
                </a:solidFill>
              </a:defRPr>
            </a:lvl1pPr>
          </a:lstStyle>
          <a:p>
            <a:r>
              <a:t>Ultimately the goal is to go to 10 Hz within 3 years and have a stability &lt;1 µrad </a:t>
            </a:r>
          </a:p>
        </p:txBody>
      </p:sp>
      <p:sp>
        <p:nvSpPr>
          <p:cNvPr id="216" name="Current  Laser System:…"/>
          <p:cNvSpPr txBox="1"/>
          <p:nvPr/>
        </p:nvSpPr>
        <p:spPr>
          <a:xfrm>
            <a:off x="1157432" y="3248091"/>
            <a:ext cx="8722818" cy="330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355600">
              <a:spcBef>
                <a:spcPts val="2000"/>
              </a:spcBef>
              <a:defRPr sz="4000" b="1">
                <a:solidFill>
                  <a:srgbClr val="1B3656"/>
                </a:solidFill>
              </a:defRPr>
            </a:pPr>
            <a:r>
              <a:t>Current  Laser System:                        </a:t>
            </a:r>
          </a:p>
          <a:p>
            <a:pPr marL="441959" indent="-441959" algn="l" defTabSz="355600">
              <a:spcBef>
                <a:spcPts val="2000"/>
              </a:spcBef>
              <a:buSzPct val="100000"/>
              <a:buChar char="•"/>
              <a:defRPr sz="4000">
                <a:solidFill>
                  <a:srgbClr val="1B3656"/>
                </a:solidFill>
              </a:defRPr>
            </a:pPr>
            <a:r>
              <a:t>  3J, 45 fs             </a:t>
            </a:r>
          </a:p>
          <a:p>
            <a:pPr marL="441959" indent="-441959" algn="l" defTabSz="355600">
              <a:spcBef>
                <a:spcPts val="2000"/>
              </a:spcBef>
              <a:buSzPct val="100000"/>
              <a:buChar char="•"/>
              <a:defRPr sz="4000">
                <a:solidFill>
                  <a:srgbClr val="1B3656"/>
                </a:solidFill>
              </a:defRPr>
            </a:pPr>
            <a:r>
              <a:t>1 Hz rep rate                         </a:t>
            </a:r>
          </a:p>
          <a:p>
            <a:pPr marL="441959" indent="-441959" algn="l" defTabSz="355600">
              <a:spcBef>
                <a:spcPts val="2000"/>
              </a:spcBef>
              <a:buSzPct val="100000"/>
              <a:buChar char="•"/>
              <a:defRPr sz="4000">
                <a:solidFill>
                  <a:srgbClr val="1B3656"/>
                </a:solidFill>
              </a:defRPr>
            </a:pPr>
            <a:r>
              <a:t>Stability: 11–13 µrad (PV)           </a:t>
            </a:r>
          </a:p>
        </p:txBody>
      </p:sp>
      <p:pic>
        <p:nvPicPr>
          <p:cNvPr id="217" name="Line Line" descr="Line Line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947599" y="4632391"/>
            <a:ext cx="3085859" cy="533401"/>
          </a:xfrm>
          <a:prstGeom prst="rect">
            <a:avLst/>
          </a:prstGeom>
        </p:spPr>
      </p:pic>
      <p:grpSp>
        <p:nvGrpSpPr>
          <p:cNvPr id="221" name="Group"/>
          <p:cNvGrpSpPr/>
          <p:nvPr/>
        </p:nvGrpSpPr>
        <p:grpSpPr>
          <a:xfrm>
            <a:off x="204447" y="7950926"/>
            <a:ext cx="23975106" cy="5552005"/>
            <a:chOff x="0" y="0"/>
            <a:chExt cx="23975104" cy="5552003"/>
          </a:xfrm>
        </p:grpSpPr>
        <p:pic>
          <p:nvPicPr>
            <p:cNvPr id="219" name="pasted-movie.png" descr="pasted-movi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3975105" cy="55520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20" name="Focusing…"/>
            <p:cNvSpPr txBox="1"/>
            <p:nvPr/>
          </p:nvSpPr>
          <p:spPr>
            <a:xfrm>
              <a:off x="10215094" y="2966912"/>
              <a:ext cx="1899129" cy="8154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1">
                  <a:solidFill>
                    <a:srgbClr val="76927F"/>
                  </a:solidFill>
                </a:defRPr>
              </a:pPr>
              <a:r>
                <a:t>Focusing</a:t>
              </a:r>
            </a:p>
            <a:p>
              <a:pPr>
                <a:defRPr b="1">
                  <a:solidFill>
                    <a:srgbClr val="76927F"/>
                  </a:solidFill>
                </a:defRPr>
              </a:pPr>
              <a:r>
                <a:t>quadrupoles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" grpId="3" animBg="1" advAuto="0"/>
      <p:bldP spid="216" grpId="1" animBg="1" advAuto="0"/>
      <p:bldP spid="217" grpId="2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ALLAS: Laser-Plasma Injector"/>
          <p:cNvSpPr txBox="1"/>
          <p:nvPr/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algn="l" defTabSz="309372">
              <a:lnSpc>
                <a:spcPct val="90000"/>
              </a:lnSpc>
              <a:defRPr sz="8700" b="1" spc="-87">
                <a:solidFill>
                  <a:srgbClr val="1B3656"/>
                </a:solidFill>
              </a:defRPr>
            </a:pPr>
            <a:r>
              <a:t>PALLAS: Laser-Plasma Injector</a:t>
            </a:r>
            <a:r>
              <a:rPr sz="1044" spc="-10"/>
              <a:t> </a:t>
            </a:r>
          </a:p>
        </p:txBody>
      </p:sp>
      <p:sp>
        <p:nvSpPr>
          <p:cNvPr id="224" name="The Setup"/>
          <p:cNvSpPr txBox="1">
            <a:spLocks noGrp="1"/>
          </p:cNvSpPr>
          <p:nvPr>
            <p:ph type="title"/>
          </p:nvPr>
        </p:nvSpPr>
        <p:spPr>
          <a:xfrm>
            <a:off x="1206500" y="2425700"/>
            <a:ext cx="21971000" cy="2857500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5500" b="1" spc="0">
                <a:solidFill>
                  <a:srgbClr val="1B3656"/>
                </a:solidFill>
              </a:defRPr>
            </a:lvl1pPr>
          </a:lstStyle>
          <a:p>
            <a:r>
              <a:t>The Setup</a:t>
            </a:r>
          </a:p>
        </p:txBody>
      </p:sp>
      <p:pic>
        <p:nvPicPr>
          <p:cNvPr id="225" name="Image" descr="Image"/>
          <p:cNvPicPr>
            <a:picLocks noChangeAspect="1"/>
          </p:cNvPicPr>
          <p:nvPr/>
        </p:nvPicPr>
        <p:blipFill>
          <a:blip r:embed="rId3"/>
          <a:srcRect t="1556" b="1556"/>
          <a:stretch>
            <a:fillRect/>
          </a:stretch>
        </p:blipFill>
        <p:spPr>
          <a:xfrm>
            <a:off x="1206500" y="5654432"/>
            <a:ext cx="21971000" cy="6982223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737823" y="12481559"/>
            <a:ext cx="241301" cy="406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algn="r">
              <a:defRPr sz="2000">
                <a:solidFill>
                  <a:srgbClr val="53585F"/>
                </a:solidFill>
              </a:defRPr>
            </a:lvl1pPr>
          </a:lstStyle>
          <a:p>
            <a:fld id="{86CB4B4D-7CA3-9044-876B-883B54F8677D}" type="slidenum">
              <a:t>8</a:t>
            </a:fld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pasted-movie.png" descr="pasted-mov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3147" y="2732228"/>
            <a:ext cx="4759102" cy="50873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31" name="pasted-movie.png" descr="pasted-mov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67168" y="7902239"/>
            <a:ext cx="11384844" cy="5631736"/>
          </a:xfrm>
          <a:prstGeom prst="rect">
            <a:avLst/>
          </a:prstGeom>
          <a:ln w="12700">
            <a:miter lim="400000"/>
          </a:ln>
        </p:spPr>
      </p:pic>
      <p:sp>
        <p:nvSpPr>
          <p:cNvPr id="232" name="• Injection chamber (blue): N₂/He mixture → ionisation injection…"/>
          <p:cNvSpPr txBox="1"/>
          <p:nvPr/>
        </p:nvSpPr>
        <p:spPr>
          <a:xfrm>
            <a:off x="571799" y="3391808"/>
            <a:ext cx="12301550" cy="35033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355600">
              <a:spcBef>
                <a:spcPts val="2700"/>
              </a:spcBef>
              <a:defRPr sz="3500">
                <a:solidFill>
                  <a:srgbClr val="1B3656"/>
                </a:solidFill>
              </a:defRPr>
            </a:pPr>
            <a:r>
              <a:t>• </a:t>
            </a:r>
            <a:r>
              <a:rPr b="1"/>
              <a:t>Injection chamber (blue)</a:t>
            </a:r>
            <a:r>
              <a:t>: N₂/He mixture → ionisation injection  </a:t>
            </a:r>
          </a:p>
          <a:p>
            <a:pPr algn="l" defTabSz="355600">
              <a:spcBef>
                <a:spcPts val="2700"/>
              </a:spcBef>
              <a:defRPr sz="3500">
                <a:solidFill>
                  <a:srgbClr val="1B3656"/>
                </a:solidFill>
              </a:defRPr>
            </a:pPr>
            <a:r>
              <a:t>• </a:t>
            </a:r>
            <a:r>
              <a:rPr b="1"/>
              <a:t>Acceleration chamber (orange):</a:t>
            </a:r>
            <a:r>
              <a:t> pure He for energy gain  </a:t>
            </a:r>
          </a:p>
          <a:p>
            <a:pPr algn="l" defTabSz="355600">
              <a:spcBef>
                <a:spcPts val="2700"/>
              </a:spcBef>
              <a:defRPr sz="3500">
                <a:solidFill>
                  <a:srgbClr val="1B3656"/>
                </a:solidFill>
              </a:defRPr>
            </a:pPr>
            <a:r>
              <a:t>• </a:t>
            </a:r>
            <a:r>
              <a:rPr b="1"/>
              <a:t>Gas profiles: </a:t>
            </a:r>
            <a:r>
              <a:t>validated with computational fluid dynamics simulations</a:t>
            </a:r>
          </a:p>
        </p:txBody>
      </p:sp>
      <p:sp>
        <p:nvSpPr>
          <p:cNvPr id="233" name="Rectangle"/>
          <p:cNvSpPr/>
          <p:nvPr/>
        </p:nvSpPr>
        <p:spPr>
          <a:xfrm>
            <a:off x="635000" y="8358302"/>
            <a:ext cx="12175149" cy="36415"/>
          </a:xfrm>
          <a:prstGeom prst="rect">
            <a:avLst/>
          </a:prstGeom>
          <a:solidFill>
            <a:schemeClr val="accent4">
              <a:hueOff val="-858837"/>
              <a:lumOff val="-9791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 b="1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4" name="Plasma diagnostics:…"/>
          <p:cNvSpPr txBox="1"/>
          <p:nvPr/>
        </p:nvSpPr>
        <p:spPr>
          <a:xfrm>
            <a:off x="642516" y="9219507"/>
            <a:ext cx="12160116" cy="299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355600">
              <a:spcBef>
                <a:spcPts val="2700"/>
              </a:spcBef>
              <a:defRPr sz="4000" b="1">
                <a:solidFill>
                  <a:srgbClr val="1B3656"/>
                </a:solidFill>
              </a:defRPr>
            </a:pPr>
            <a:r>
              <a:t>Plasma diagnostics:</a:t>
            </a:r>
          </a:p>
          <a:p>
            <a:pPr algn="l" defTabSz="355600">
              <a:spcBef>
                <a:spcPts val="2700"/>
              </a:spcBef>
              <a:defRPr sz="3500">
                <a:solidFill>
                  <a:srgbClr val="1B3656"/>
                </a:solidFill>
              </a:defRPr>
            </a:pPr>
            <a:r>
              <a:t>• Probe beam for electron density  </a:t>
            </a:r>
          </a:p>
          <a:p>
            <a:pPr algn="l" defTabSz="355600">
              <a:spcBef>
                <a:spcPts val="2700"/>
              </a:spcBef>
              <a:defRPr sz="3500">
                <a:solidFill>
                  <a:srgbClr val="1B3656"/>
                </a:solidFill>
              </a:defRPr>
            </a:pPr>
            <a:r>
              <a:t>• Spectral diagnostics for dopant localisation via spectral emission lines  </a:t>
            </a:r>
          </a:p>
        </p:txBody>
      </p:sp>
      <p:grpSp>
        <p:nvGrpSpPr>
          <p:cNvPr id="238" name="Group"/>
          <p:cNvGrpSpPr/>
          <p:nvPr/>
        </p:nvGrpSpPr>
        <p:grpSpPr>
          <a:xfrm>
            <a:off x="13375352" y="2732228"/>
            <a:ext cx="4961477" cy="5037308"/>
            <a:chOff x="0" y="0"/>
            <a:chExt cx="4961476" cy="5037307"/>
          </a:xfrm>
        </p:grpSpPr>
        <p:pic>
          <p:nvPicPr>
            <p:cNvPr id="235" name="pasted-movie.png" descr="pasted-movie.pn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0" y="0"/>
              <a:ext cx="4961477" cy="503730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36" name="Double Arrow"/>
            <p:cNvSpPr/>
            <p:nvPr/>
          </p:nvSpPr>
          <p:spPr>
            <a:xfrm>
              <a:off x="3651541" y="4773072"/>
              <a:ext cx="1284631" cy="192794"/>
            </a:xfrm>
            <a:prstGeom prst="leftRightArrow">
              <a:avLst>
                <a:gd name="adj1" fmla="val 27473"/>
                <a:gd name="adj2" fmla="val 46712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 b="1">
                  <a:solidFill>
                    <a:srgbClr val="53585F"/>
                  </a:solidFill>
                </a:defRPr>
              </a:pPr>
              <a:endParaRPr/>
            </a:p>
          </p:txBody>
        </p:sp>
        <p:sp>
          <p:nvSpPr>
            <p:cNvPr id="237" name="1 cm"/>
            <p:cNvSpPr txBox="1"/>
            <p:nvPr/>
          </p:nvSpPr>
          <p:spPr>
            <a:xfrm>
              <a:off x="4044081" y="4306358"/>
              <a:ext cx="809639" cy="5363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l" defTabSz="355600">
                <a:spcBef>
                  <a:spcPts val="4700"/>
                </a:spcBef>
                <a:defRPr sz="2500" b="1">
                  <a:solidFill>
                    <a:srgbClr val="FFFFFF"/>
                  </a:solidFill>
                </a:defRPr>
              </a:lvl1pPr>
            </a:lstStyle>
            <a:p>
              <a:r>
                <a:t>1 cm</a:t>
              </a:r>
            </a:p>
          </p:txBody>
        </p:sp>
      </p:grpSp>
      <p:sp>
        <p:nvSpPr>
          <p:cNvPr id="239" name="Two-Chamber Gas Cell: Injection &amp; Acceler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55600">
              <a:defRPr sz="8000" b="1" spc="-79">
                <a:solidFill>
                  <a:srgbClr val="1B3656"/>
                </a:solidFill>
              </a:defRPr>
            </a:lvl1pPr>
          </a:lstStyle>
          <a:p>
            <a:r>
              <a:t>Two-Chamber Gas Cell: Injection &amp; Acceleration</a:t>
            </a:r>
          </a:p>
        </p:txBody>
      </p:sp>
      <p:sp>
        <p:nvSpPr>
          <p:cNvPr id="240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705819" y="12481559"/>
            <a:ext cx="241301" cy="406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algn="r">
              <a:defRPr sz="2000">
                <a:solidFill>
                  <a:srgbClr val="53585F"/>
                </a:solidFill>
              </a:defRPr>
            </a:lvl1pPr>
          </a:lstStyle>
          <a:p>
            <a:fld id="{86CB4B4D-7CA3-9044-876B-883B54F8677D}" type="slidenum">
              <a:rPr/>
              <a:t>9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" grpId="2" animBg="1" advAuto="0"/>
      <p:bldP spid="231" grpId="4" animBg="1" advAuto="0"/>
      <p:bldP spid="232" grpId="3" animBg="1" advAuto="0"/>
      <p:bldP spid="234" grpId="5" animBg="1" advAuto="0"/>
      <p:bldP spid="238" grpId="1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February Campaign"/>
          <p:cNvSpPr txBox="1">
            <a:spLocks noGrp="1"/>
          </p:cNvSpPr>
          <p:nvPr>
            <p:ph type="title"/>
          </p:nvPr>
        </p:nvSpPr>
        <p:spPr>
          <a:xfrm>
            <a:off x="1006812" y="612812"/>
            <a:ext cx="21971001" cy="2861001"/>
          </a:xfrm>
          <a:prstGeom prst="rect">
            <a:avLst/>
          </a:prstGeom>
        </p:spPr>
        <p:txBody>
          <a:bodyPr/>
          <a:lstStyle/>
          <a:p>
            <a:r>
              <a:t>February Campaign</a:t>
            </a:r>
          </a:p>
        </p:txBody>
      </p:sp>
      <p:sp>
        <p:nvSpPr>
          <p:cNvPr id="243" name="Run overview, Feb 10 - 13 · all shots: charge (ICT), laser energy, N₂ concentration and mean pressure across ~7500 shots, colour-coded by day."/>
          <p:cNvSpPr txBox="1"/>
          <p:nvPr/>
        </p:nvSpPr>
        <p:spPr>
          <a:xfrm>
            <a:off x="1145396" y="2380082"/>
            <a:ext cx="15159776" cy="124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7200">
              <a:defRPr sz="2500" i="1">
                <a:solidFill>
                  <a:srgbClr val="5A6577"/>
                </a:solidFill>
              </a:defRPr>
            </a:lvl1pPr>
          </a:lstStyle>
          <a:p>
            <a:r>
              <a:t>Run overview, Feb 10 - 13 · all shots: charge (ICT), laser energy, N₂ concentration and mean pressure across ~7500 shots, colour-coded by day.</a:t>
            </a:r>
            <a:endParaRPr i="0">
              <a:solidFill>
                <a:srgbClr val="000000"/>
              </a:solidFill>
            </a:endParaRPr>
          </a:p>
        </p:txBody>
      </p:sp>
      <p:pic>
        <p:nvPicPr>
          <p:cNvPr id="244" name="pasted-movie.png" descr="pasted-mov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5912" y="4196742"/>
            <a:ext cx="20897576" cy="87835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Electron Beam : Spectr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Electron Beam : Spectra</a:t>
            </a:r>
          </a:p>
        </p:txBody>
      </p:sp>
      <p:pic>
        <p:nvPicPr>
          <p:cNvPr id="247" name="unknown.png" descr="unknow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3441700"/>
            <a:ext cx="22974300" cy="7493000"/>
          </a:xfrm>
          <a:prstGeom prst="rect">
            <a:avLst/>
          </a:prstGeom>
          <a:ln w="12700">
            <a:miter lim="400000"/>
          </a:ln>
        </p:spPr>
      </p:pic>
      <p:sp>
        <p:nvSpPr>
          <p:cNvPr id="248" name="Spectra averaged over groups of 10 shots, from a ~350-shot long run of the February campaign."/>
          <p:cNvSpPr txBox="1"/>
          <p:nvPr/>
        </p:nvSpPr>
        <p:spPr>
          <a:xfrm>
            <a:off x="1565610" y="10864850"/>
            <a:ext cx="18855504" cy="825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3333" i="1">
                <a:solidFill>
                  <a:srgbClr val="5A6577"/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Spectra averaged over groups of 10 shots, from a ~350-shot long run of the February campaign.</a:t>
            </a:r>
            <a:endParaRPr sz="1200" i="0">
              <a:solidFill>
                <a:srgbClr val="000000"/>
              </a:solidFill>
              <a:latin typeface="+mn-lt"/>
              <a:ea typeface="+mn-ea"/>
              <a:cs typeface="+mn-cs"/>
              <a:sym typeface="Times Roman"/>
            </a:endParaRP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Fig4_Laser_Target_S499.png" descr="Fig4_Laser_Target_S499.png"/>
          <p:cNvPicPr>
            <a:picLocks noChangeAspect="1"/>
          </p:cNvPicPr>
          <p:nvPr/>
        </p:nvPicPr>
        <p:blipFill>
          <a:blip r:embed="rId2"/>
          <a:srcRect t="5553"/>
          <a:stretch>
            <a:fillRect/>
          </a:stretch>
        </p:blipFill>
        <p:spPr>
          <a:xfrm>
            <a:off x="3216814" y="2695182"/>
            <a:ext cx="15434490" cy="10958646"/>
          </a:xfrm>
          <a:prstGeom prst="rect">
            <a:avLst/>
          </a:prstGeom>
          <a:ln w="12700">
            <a:miter lim="400000"/>
          </a:ln>
        </p:spPr>
      </p:pic>
      <p:sp>
        <p:nvSpPr>
          <p:cNvPr id="251" name="Glimpse into Some Experimental Results"/>
          <p:cNvSpPr txBox="1">
            <a:spLocks noGrp="1"/>
          </p:cNvSpPr>
          <p:nvPr>
            <p:ph type="title"/>
          </p:nvPr>
        </p:nvSpPr>
        <p:spPr>
          <a:xfrm>
            <a:off x="482670" y="495655"/>
            <a:ext cx="18171073" cy="1689101"/>
          </a:xfrm>
          <a:prstGeom prst="rect">
            <a:avLst/>
          </a:prstGeom>
        </p:spPr>
        <p:txBody>
          <a:bodyPr/>
          <a:lstStyle>
            <a:lvl1pPr defTabSz="2023872">
              <a:defRPr sz="8300" spc="-83"/>
            </a:lvl1pPr>
          </a:lstStyle>
          <a:p>
            <a:r>
              <a:t>Glimpse into Some Experimental Results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Laser and Target Conditions"/>
          <p:cNvSpPr txBox="1">
            <a:spLocks noGrp="1"/>
          </p:cNvSpPr>
          <p:nvPr>
            <p:ph type="title"/>
          </p:nvPr>
        </p:nvSpPr>
        <p:spPr>
          <a:xfrm>
            <a:off x="1206500" y="584200"/>
            <a:ext cx="21971000" cy="1689100"/>
          </a:xfrm>
          <a:prstGeom prst="rect">
            <a:avLst/>
          </a:prstGeom>
        </p:spPr>
        <p:txBody>
          <a:bodyPr/>
          <a:lstStyle/>
          <a:p>
            <a:r>
              <a:t>Laser and Target Conditions</a:t>
            </a:r>
          </a:p>
        </p:txBody>
      </p:sp>
      <p:pic>
        <p:nvPicPr>
          <p:cNvPr id="254" name="unknown.png" descr="unknow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0" y="2387600"/>
            <a:ext cx="17572553" cy="113463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Laser and Target Conditions"/>
          <p:cNvSpPr txBox="1">
            <a:spLocks noGrp="1"/>
          </p:cNvSpPr>
          <p:nvPr>
            <p:ph type="title"/>
          </p:nvPr>
        </p:nvSpPr>
        <p:spPr>
          <a:xfrm>
            <a:off x="1206500" y="584200"/>
            <a:ext cx="21971000" cy="1689100"/>
          </a:xfrm>
          <a:prstGeom prst="rect">
            <a:avLst/>
          </a:prstGeom>
        </p:spPr>
        <p:txBody>
          <a:bodyPr/>
          <a:lstStyle/>
          <a:p>
            <a:r>
              <a:t>Laser and Target Conditions</a:t>
            </a:r>
          </a:p>
        </p:txBody>
      </p:sp>
      <p:pic>
        <p:nvPicPr>
          <p:cNvPr id="257" name="pasted-movie.png" descr="pasted-movie.png"/>
          <p:cNvPicPr>
            <a:picLocks noChangeAspect="1"/>
          </p:cNvPicPr>
          <p:nvPr/>
        </p:nvPicPr>
        <p:blipFill>
          <a:blip r:embed="rId2"/>
          <a:srcRect t="7110"/>
          <a:stretch>
            <a:fillRect/>
          </a:stretch>
        </p:blipFill>
        <p:spPr>
          <a:xfrm>
            <a:off x="72149" y="3646577"/>
            <a:ext cx="16552871" cy="8319887"/>
          </a:xfrm>
          <a:prstGeom prst="rect">
            <a:avLst/>
          </a:prstGeom>
          <a:ln w="12700">
            <a:miter lim="400000"/>
          </a:ln>
        </p:spPr>
      </p:pic>
      <p:sp>
        <p:nvSpPr>
          <p:cNvPr id="258" name="Stable gas target…"/>
          <p:cNvSpPr txBox="1"/>
          <p:nvPr/>
        </p:nvSpPr>
        <p:spPr>
          <a:xfrm>
            <a:off x="17037978" y="4525826"/>
            <a:ext cx="6563773" cy="6146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defRPr sz="4533" b="1">
                <a:solidFill>
                  <a:srgbClr val="1B3656"/>
                </a:solidFill>
              </a:defRPr>
            </a:pPr>
            <a:r>
              <a:t>Stable gas target</a:t>
            </a:r>
          </a:p>
          <a:p>
            <a:pPr algn="l" defTabSz="457200">
              <a:defRPr sz="4533" b="1">
                <a:solidFill>
                  <a:srgbClr val="1B3656"/>
                </a:solidFill>
              </a:defRPr>
            </a:pPr>
            <a:endParaRPr sz="1200">
              <a:solidFill>
                <a:srgbClr val="000000"/>
              </a:solidFill>
            </a:endParaRPr>
          </a:p>
          <a:p>
            <a:pPr algn="l" defTabSz="457200">
              <a:lnSpc>
                <a:spcPts val="5700"/>
              </a:lnSpc>
              <a:defRPr sz="3733">
                <a:solidFill>
                  <a:srgbClr val="53585F"/>
                </a:solidFill>
              </a:defRPr>
            </a:pPr>
            <a:r>
              <a:t>Pressure in both chambers held to 0.6 % over 300 shots.</a:t>
            </a:r>
          </a:p>
          <a:p>
            <a:pPr algn="l" defTabSz="457200">
              <a:lnSpc>
                <a:spcPts val="5700"/>
              </a:lnSpc>
              <a:defRPr sz="3733">
                <a:solidFill>
                  <a:srgbClr val="53585F"/>
                </a:solidFill>
              </a:defRPr>
            </a:pPr>
            <a:endParaRPr sz="1200">
              <a:solidFill>
                <a:srgbClr val="000000"/>
              </a:solidFill>
            </a:endParaRPr>
          </a:p>
          <a:p>
            <a:pPr algn="l" defTabSz="457200">
              <a:defRPr sz="4533" b="1">
                <a:solidFill>
                  <a:srgbClr val="1B3656"/>
                </a:solidFill>
              </a:defRPr>
            </a:pPr>
            <a:r>
              <a:t>Charge follows the vacuum.</a:t>
            </a:r>
          </a:p>
          <a:p>
            <a:pPr algn="l" defTabSz="457200">
              <a:defRPr sz="4533" b="1">
                <a:solidFill>
                  <a:srgbClr val="1B3656"/>
                </a:solidFill>
              </a:defRPr>
            </a:pPr>
            <a:endParaRPr sz="1200">
              <a:solidFill>
                <a:srgbClr val="000000"/>
              </a:solidFill>
            </a:endParaRPr>
          </a:p>
          <a:p>
            <a:pPr algn="l" defTabSz="457200">
              <a:lnSpc>
                <a:spcPts val="5700"/>
              </a:lnSpc>
              <a:defRPr sz="3733">
                <a:solidFill>
                  <a:srgbClr val="53585F"/>
                </a:solidFill>
              </a:defRPr>
            </a:pPr>
            <a:endParaRPr sz="1200">
              <a:solidFill>
                <a:srgbClr val="000000"/>
              </a:solidFill>
            </a:endParaRPr>
          </a:p>
          <a:p>
            <a:pPr algn="l" defTabSz="457200">
              <a:defRPr sz="4533" b="1">
                <a:solidFill>
                  <a:srgbClr val="1B3656"/>
                </a:solidFill>
              </a:defRPr>
            </a:pPr>
            <a:r>
              <a:t>Laser pointing matters:</a:t>
            </a:r>
          </a:p>
          <a:p>
            <a:pPr algn="l" defTabSz="457200">
              <a:defRPr sz="4533" b="1">
                <a:solidFill>
                  <a:srgbClr val="1B3656"/>
                </a:solidFill>
              </a:defRPr>
            </a:pPr>
            <a:endParaRPr sz="1200">
              <a:solidFill>
                <a:srgbClr val="000000"/>
              </a:solidFill>
            </a:endParaRPr>
          </a:p>
          <a:p>
            <a:pPr algn="l" defTabSz="457200">
              <a:lnSpc>
                <a:spcPts val="5700"/>
              </a:lnSpc>
              <a:defRPr sz="3733">
                <a:solidFill>
                  <a:srgbClr val="53585F"/>
                </a:solidFill>
              </a:defRPr>
            </a:pPr>
            <a:r>
              <a:t>Horizontal laser pointing correlates with charge.</a:t>
            </a:r>
            <a:endParaRPr sz="12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limpse into Some Experimental Results"/>
          <p:cNvSpPr txBox="1">
            <a:spLocks noGrp="1"/>
          </p:cNvSpPr>
          <p:nvPr>
            <p:ph type="title"/>
          </p:nvPr>
        </p:nvSpPr>
        <p:spPr>
          <a:xfrm>
            <a:off x="482670" y="495655"/>
            <a:ext cx="18171073" cy="1689101"/>
          </a:xfrm>
          <a:prstGeom prst="rect">
            <a:avLst/>
          </a:prstGeom>
        </p:spPr>
        <p:txBody>
          <a:bodyPr/>
          <a:lstStyle>
            <a:lvl1pPr defTabSz="2023872">
              <a:defRPr sz="8300" spc="-83"/>
            </a:lvl1pPr>
          </a:lstStyle>
          <a:p>
            <a:r>
              <a:t>Glimpse into Some Experimental Results</a:t>
            </a:r>
          </a:p>
        </p:txBody>
      </p:sp>
      <p:pic>
        <p:nvPicPr>
          <p:cNvPr id="261" name="Fig1_Ebeam_S499_Long_run02.png" descr="Fig1_Ebeam_S499_Long_run02.png"/>
          <p:cNvPicPr>
            <a:picLocks noChangeAspect="1"/>
          </p:cNvPicPr>
          <p:nvPr/>
        </p:nvPicPr>
        <p:blipFill>
          <a:blip r:embed="rId2"/>
          <a:srcRect t="6810"/>
          <a:stretch>
            <a:fillRect/>
          </a:stretch>
        </p:blipFill>
        <p:spPr>
          <a:xfrm>
            <a:off x="2042909" y="2222083"/>
            <a:ext cx="13553481" cy="11493917"/>
          </a:xfrm>
          <a:prstGeom prst="rect">
            <a:avLst/>
          </a:prstGeom>
          <a:ln w="12700">
            <a:miter lim="400000"/>
          </a:ln>
        </p:spPr>
      </p:pic>
      <p:sp>
        <p:nvSpPr>
          <p:cNvPr id="262" name="29.5 pC…"/>
          <p:cNvSpPr/>
          <p:nvPr/>
        </p:nvSpPr>
        <p:spPr>
          <a:xfrm>
            <a:off x="18097500" y="4496910"/>
            <a:ext cx="3907632" cy="2610148"/>
          </a:xfrm>
          <a:prstGeom prst="roundRect">
            <a:avLst>
              <a:gd name="adj" fmla="val 8241"/>
            </a:avLst>
          </a:prstGeom>
          <a:solidFill>
            <a:srgbClr val="1C2A4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defTabSz="825500">
              <a:defRPr sz="7000" b="1">
                <a:solidFill>
                  <a:srgbClr val="EB6F2D"/>
                </a:solidFill>
              </a:defRPr>
            </a:pPr>
            <a:r>
              <a:t>29.5 pC</a:t>
            </a:r>
          </a:p>
          <a:p>
            <a:pPr defTabSz="825500">
              <a:defRPr sz="2000" b="1">
                <a:solidFill>
                  <a:srgbClr val="FFFFFF"/>
                </a:solidFill>
              </a:defRPr>
            </a:pPr>
            <a:r>
              <a:t>Charge</a:t>
            </a:r>
          </a:p>
        </p:txBody>
      </p:sp>
      <p:sp>
        <p:nvSpPr>
          <p:cNvPr id="263" name="187 MeV…"/>
          <p:cNvSpPr/>
          <p:nvPr/>
        </p:nvSpPr>
        <p:spPr>
          <a:xfrm>
            <a:off x="18097500" y="7628867"/>
            <a:ext cx="3907632" cy="2610149"/>
          </a:xfrm>
          <a:prstGeom prst="roundRect">
            <a:avLst>
              <a:gd name="adj" fmla="val 8241"/>
            </a:avLst>
          </a:prstGeom>
          <a:solidFill>
            <a:srgbClr val="1C2A4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defTabSz="825500">
              <a:defRPr sz="7000" b="1">
                <a:solidFill>
                  <a:srgbClr val="EB6F2D"/>
                </a:solidFill>
              </a:defRPr>
            </a:pPr>
            <a:r>
              <a:t>187 MeV</a:t>
            </a:r>
          </a:p>
          <a:p>
            <a:pPr defTabSz="825500">
              <a:defRPr sz="2000" b="1">
                <a:solidFill>
                  <a:srgbClr val="FFFFFF"/>
                </a:solidFill>
              </a:defRPr>
            </a:pPr>
            <a:r>
              <a:t>Peak energy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Rounded Rectangle"/>
          <p:cNvSpPr/>
          <p:nvPr/>
        </p:nvSpPr>
        <p:spPr>
          <a:xfrm>
            <a:off x="1206621" y="6922349"/>
            <a:ext cx="9820464" cy="2895808"/>
          </a:xfrm>
          <a:prstGeom prst="roundRect">
            <a:avLst>
              <a:gd name="adj" fmla="val 6578"/>
            </a:avLst>
          </a:prstGeom>
          <a:solidFill>
            <a:srgbClr val="D5D5D5">
              <a:alpha val="43436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 b="1">
                <a:solidFill>
                  <a:srgbClr val="D5D5D5"/>
                </a:solidFill>
              </a:defRPr>
            </a:pPr>
            <a:endParaRPr/>
          </a:p>
        </p:txBody>
      </p:sp>
      <p:sp>
        <p:nvSpPr>
          <p:cNvPr id="266" name="Laser…"/>
          <p:cNvSpPr txBox="1"/>
          <p:nvPr/>
        </p:nvSpPr>
        <p:spPr>
          <a:xfrm>
            <a:off x="1206621" y="7086412"/>
            <a:ext cx="9820464" cy="2578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6" algn="l" defTabSz="355600">
              <a:spcBef>
                <a:spcPts val="2700"/>
              </a:spcBef>
              <a:defRPr sz="6000" b="1">
                <a:solidFill>
                  <a:srgbClr val="1B3656"/>
                </a:solidFill>
              </a:defRPr>
            </a:pPr>
            <a:r>
              <a:t>Laser </a:t>
            </a:r>
          </a:p>
          <a:p>
            <a:pPr algn="l" defTabSz="355600">
              <a:spcBef>
                <a:spcPts val="2700"/>
              </a:spcBef>
              <a:defRPr sz="4000">
                <a:solidFill>
                  <a:srgbClr val="53585F"/>
                </a:solidFill>
              </a:defRPr>
            </a:pPr>
            <a:r>
              <a:t>Further stabilisation; reduce horizontal pointing jitter, which correlates with charge</a:t>
            </a:r>
            <a:r>
              <a:rPr sz="12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267" name="Conclus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Conclusion</a:t>
            </a:r>
          </a:p>
        </p:txBody>
      </p:sp>
      <p:sp>
        <p:nvSpPr>
          <p:cNvPr id="268" name="PALLAS was able to deliver 185 MeV electron beams on a compact &lt;5 m beamline.…"/>
          <p:cNvSpPr txBox="1">
            <a:spLocks noGrp="1"/>
          </p:cNvSpPr>
          <p:nvPr>
            <p:ph type="body" sz="quarter" idx="4294967295"/>
          </p:nvPr>
        </p:nvSpPr>
        <p:spPr>
          <a:xfrm>
            <a:off x="1206500" y="2713755"/>
            <a:ext cx="21971000" cy="2068311"/>
          </a:xfrm>
          <a:prstGeom prst="rect">
            <a:avLst/>
          </a:prstGeom>
        </p:spPr>
        <p:txBody>
          <a:bodyPr/>
          <a:lstStyle/>
          <a:p>
            <a:pPr marL="457200" indent="-457200" defTabSz="355600">
              <a:lnSpc>
                <a:spcPct val="100000"/>
              </a:lnSpc>
              <a:spcBef>
                <a:spcPts val="4700"/>
              </a:spcBef>
              <a:buSzPct val="100000"/>
              <a:defRPr sz="4000">
                <a:solidFill>
                  <a:srgbClr val="53585F"/>
                </a:solidFill>
              </a:defRPr>
            </a:pPr>
            <a:r>
              <a:t>PALLAS was able to deliver 185 MeV electron beams on a compact &lt;5 m beamline.</a:t>
            </a:r>
          </a:p>
          <a:p>
            <a:pPr marL="457200" indent="-457200" defTabSz="355600">
              <a:lnSpc>
                <a:spcPct val="100000"/>
              </a:lnSpc>
              <a:spcBef>
                <a:spcPts val="4700"/>
              </a:spcBef>
              <a:buSzPct val="100000"/>
              <a:defRPr sz="4000">
                <a:solidFill>
                  <a:srgbClr val="53585F"/>
                </a:solidFill>
              </a:defRPr>
            </a:pPr>
            <a:r>
              <a:t>Main influences on charge identified. From laser pointing to vacuum stability.</a:t>
            </a:r>
          </a:p>
        </p:txBody>
      </p:sp>
      <p:sp>
        <p:nvSpPr>
          <p:cNvPr id="269" name="Next Step"/>
          <p:cNvSpPr txBox="1"/>
          <p:nvPr/>
        </p:nvSpPr>
        <p:spPr>
          <a:xfrm>
            <a:off x="1206499" y="5007657"/>
            <a:ext cx="21971001" cy="1689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algn="l" defTabSz="2438400">
              <a:lnSpc>
                <a:spcPct val="90000"/>
              </a:lnSpc>
              <a:defRPr sz="10000" b="1" spc="-100">
                <a:solidFill>
                  <a:srgbClr val="1B3656"/>
                </a:solidFill>
              </a:defRPr>
            </a:lvl1pPr>
          </a:lstStyle>
          <a:p>
            <a:r>
              <a:t>Next Step</a:t>
            </a:r>
          </a:p>
        </p:txBody>
      </p:sp>
      <p:sp>
        <p:nvSpPr>
          <p:cNvPr id="270" name="1"/>
          <p:cNvSpPr/>
          <p:nvPr/>
        </p:nvSpPr>
        <p:spPr>
          <a:xfrm>
            <a:off x="1473491" y="7095973"/>
            <a:ext cx="1270001" cy="1270001"/>
          </a:xfrm>
          <a:prstGeom prst="ellipse">
            <a:avLst/>
          </a:prstGeom>
          <a:solidFill>
            <a:srgbClr val="EB6F2D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 sz="4200" b="1">
                <a:solidFill>
                  <a:srgbClr val="FFFFFF"/>
                </a:solidFill>
              </a:defRPr>
            </a:lvl1pPr>
          </a:lstStyle>
          <a:p>
            <a:r>
              <a:t>1</a:t>
            </a:r>
          </a:p>
        </p:txBody>
      </p:sp>
      <p:sp>
        <p:nvSpPr>
          <p:cNvPr id="271" name="Rounded Rectangle"/>
          <p:cNvSpPr/>
          <p:nvPr/>
        </p:nvSpPr>
        <p:spPr>
          <a:xfrm>
            <a:off x="11352588" y="6922349"/>
            <a:ext cx="9820464" cy="2895808"/>
          </a:xfrm>
          <a:prstGeom prst="roundRect">
            <a:avLst>
              <a:gd name="adj" fmla="val 6578"/>
            </a:avLst>
          </a:prstGeom>
          <a:solidFill>
            <a:srgbClr val="D5D5D5">
              <a:alpha val="43436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 b="1">
                <a:solidFill>
                  <a:srgbClr val="D5D5D5"/>
                </a:solidFill>
              </a:defRPr>
            </a:pPr>
            <a:endParaRPr/>
          </a:p>
        </p:txBody>
      </p:sp>
      <p:sp>
        <p:nvSpPr>
          <p:cNvPr id="272" name="New Plasma Cells…"/>
          <p:cNvSpPr txBox="1"/>
          <p:nvPr/>
        </p:nvSpPr>
        <p:spPr>
          <a:xfrm>
            <a:off x="11352588" y="7095973"/>
            <a:ext cx="9820464" cy="353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6" algn="l" defTabSz="355600">
              <a:spcBef>
                <a:spcPts val="2700"/>
              </a:spcBef>
              <a:defRPr sz="6000" b="1">
                <a:solidFill>
                  <a:srgbClr val="1B3657"/>
                </a:solidFill>
              </a:defRPr>
            </a:pPr>
            <a:r>
              <a:t>New Plasma Cells </a:t>
            </a:r>
          </a:p>
          <a:p>
            <a:pPr algn="l" defTabSz="457200">
              <a:lnSpc>
                <a:spcPts val="6100"/>
              </a:lnSpc>
              <a:spcBef>
                <a:spcPts val="2700"/>
              </a:spcBef>
              <a:defRPr sz="4000">
                <a:solidFill>
                  <a:srgbClr val="53585F"/>
                </a:solidFill>
              </a:defRPr>
            </a:pPr>
            <a:r>
              <a:t>Commission and test cells with further dopant localisation.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273" name="2"/>
          <p:cNvSpPr/>
          <p:nvPr/>
        </p:nvSpPr>
        <p:spPr>
          <a:xfrm>
            <a:off x="11619458" y="7095973"/>
            <a:ext cx="1270001" cy="1270001"/>
          </a:xfrm>
          <a:prstGeom prst="ellipse">
            <a:avLst/>
          </a:prstGeom>
          <a:solidFill>
            <a:srgbClr val="EB6F2D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 sz="4200" b="1">
                <a:solidFill>
                  <a:srgbClr val="FFFFFF"/>
                </a:solidFill>
              </a:defRPr>
            </a:lvl1pPr>
          </a:lstStyle>
          <a:p>
            <a:r>
              <a:t>2</a:t>
            </a:r>
          </a:p>
        </p:txBody>
      </p:sp>
      <p:sp>
        <p:nvSpPr>
          <p:cNvPr id="274" name="Rounded Rectangle"/>
          <p:cNvSpPr/>
          <p:nvPr/>
        </p:nvSpPr>
        <p:spPr>
          <a:xfrm>
            <a:off x="1206621" y="10043748"/>
            <a:ext cx="9820464" cy="2895807"/>
          </a:xfrm>
          <a:prstGeom prst="roundRect">
            <a:avLst>
              <a:gd name="adj" fmla="val 6578"/>
            </a:avLst>
          </a:prstGeom>
          <a:solidFill>
            <a:srgbClr val="D5D5D5">
              <a:alpha val="43436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 b="1">
                <a:solidFill>
                  <a:srgbClr val="D5D5D5"/>
                </a:solidFill>
              </a:defRPr>
            </a:pPr>
            <a:endParaRPr/>
          </a:p>
        </p:txBody>
      </p:sp>
      <p:sp>
        <p:nvSpPr>
          <p:cNvPr id="275" name="Beamline Upgrade…"/>
          <p:cNvSpPr txBox="1"/>
          <p:nvPr/>
        </p:nvSpPr>
        <p:spPr>
          <a:xfrm>
            <a:off x="1206621" y="10512611"/>
            <a:ext cx="9820464" cy="1968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6" algn="l" defTabSz="355600">
              <a:spcBef>
                <a:spcPts val="2700"/>
              </a:spcBef>
              <a:defRPr sz="6000" b="1">
                <a:solidFill>
                  <a:srgbClr val="1B3656"/>
                </a:solidFill>
              </a:defRPr>
            </a:pPr>
            <a:r>
              <a:t>Beamline Upgrade</a:t>
            </a:r>
          </a:p>
          <a:p>
            <a:pPr algn="l" defTabSz="355600">
              <a:spcBef>
                <a:spcPts val="2700"/>
              </a:spcBef>
              <a:defRPr sz="4000">
                <a:solidFill>
                  <a:srgbClr val="53585F"/>
                </a:solidFill>
              </a:defRPr>
            </a:pPr>
            <a:r>
              <a:t>Installation of the focusing quadruples </a:t>
            </a:r>
          </a:p>
        </p:txBody>
      </p:sp>
      <p:sp>
        <p:nvSpPr>
          <p:cNvPr id="276" name="3"/>
          <p:cNvSpPr/>
          <p:nvPr/>
        </p:nvSpPr>
        <p:spPr>
          <a:xfrm>
            <a:off x="1473491" y="10217372"/>
            <a:ext cx="1270001" cy="1270001"/>
          </a:xfrm>
          <a:prstGeom prst="ellipse">
            <a:avLst/>
          </a:prstGeom>
          <a:solidFill>
            <a:srgbClr val="EB6F2D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 sz="4200" b="1">
                <a:solidFill>
                  <a:srgbClr val="FFFFFF"/>
                </a:solidFill>
              </a:defRPr>
            </a:lvl1pPr>
          </a:lstStyle>
          <a:p>
            <a:r>
              <a:t>3</a:t>
            </a:r>
          </a:p>
        </p:txBody>
      </p:sp>
      <p:sp>
        <p:nvSpPr>
          <p:cNvPr id="277" name="Beam time restarts mid-November 2026"/>
          <p:cNvSpPr/>
          <p:nvPr/>
        </p:nvSpPr>
        <p:spPr>
          <a:xfrm>
            <a:off x="11909780" y="10856651"/>
            <a:ext cx="9342979" cy="1270001"/>
          </a:xfrm>
          <a:prstGeom prst="roundRect">
            <a:avLst>
              <a:gd name="adj" fmla="val 15000"/>
            </a:avLst>
          </a:prstGeom>
          <a:solidFill>
            <a:srgbClr val="1B365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defTabSz="825500">
              <a:defRPr sz="3200" b="1">
                <a:solidFill>
                  <a:srgbClr val="FFFFFF"/>
                </a:solidFill>
              </a:defRPr>
            </a:pPr>
            <a:r>
              <a:t>Beam time restarts </a:t>
            </a:r>
            <a:r>
              <a:rPr b="0">
                <a:solidFill>
                  <a:srgbClr val="EB6F2D"/>
                </a:solidFill>
                <a:latin typeface="Produkt Medium"/>
                <a:ea typeface="Produkt Medium"/>
                <a:cs typeface="Produkt Medium"/>
                <a:sym typeface="Produkt Medium"/>
              </a:rPr>
              <a:t>mid-November 2026</a:t>
            </a:r>
            <a:endParaRPr sz="12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Electron Beam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Electron Beam </a:t>
            </a:r>
          </a:p>
        </p:txBody>
      </p:sp>
      <p:pic>
        <p:nvPicPr>
          <p:cNvPr id="280" name="unknown.png" descr="unknown.png"/>
          <p:cNvPicPr>
            <a:picLocks noChangeAspect="1"/>
          </p:cNvPicPr>
          <p:nvPr/>
        </p:nvPicPr>
        <p:blipFill>
          <a:blip r:embed="rId2"/>
          <a:srcRect t="8538"/>
          <a:stretch>
            <a:fillRect/>
          </a:stretch>
        </p:blipFill>
        <p:spPr>
          <a:xfrm>
            <a:off x="1308944" y="2822777"/>
            <a:ext cx="15225435" cy="10166264"/>
          </a:xfrm>
          <a:prstGeom prst="rect">
            <a:avLst/>
          </a:prstGeom>
          <a:ln w="12700">
            <a:miter lim="400000"/>
          </a:ln>
        </p:spPr>
      </p:pic>
      <p:sp>
        <p:nvSpPr>
          <p:cNvPr id="281" name="16 pC…"/>
          <p:cNvSpPr/>
          <p:nvPr/>
        </p:nvSpPr>
        <p:spPr>
          <a:xfrm>
            <a:off x="18097500" y="4496910"/>
            <a:ext cx="3907632" cy="2610148"/>
          </a:xfrm>
          <a:prstGeom prst="roundRect">
            <a:avLst>
              <a:gd name="adj" fmla="val 8241"/>
            </a:avLst>
          </a:prstGeom>
          <a:solidFill>
            <a:srgbClr val="1C2A4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defTabSz="825500">
              <a:defRPr sz="7000" b="1">
                <a:solidFill>
                  <a:srgbClr val="EB6F2D"/>
                </a:solidFill>
              </a:defRPr>
            </a:pPr>
            <a:r>
              <a:t>16 pC</a:t>
            </a:r>
          </a:p>
          <a:p>
            <a:pPr defTabSz="825500">
              <a:defRPr sz="2000" b="1">
                <a:solidFill>
                  <a:srgbClr val="FFFFFF"/>
                </a:solidFill>
              </a:defRPr>
            </a:pPr>
            <a:r>
              <a:t>Charge</a:t>
            </a:r>
          </a:p>
        </p:txBody>
      </p:sp>
      <p:sp>
        <p:nvSpPr>
          <p:cNvPr id="282" name="180 MeV…"/>
          <p:cNvSpPr/>
          <p:nvPr/>
        </p:nvSpPr>
        <p:spPr>
          <a:xfrm>
            <a:off x="18097500" y="7628867"/>
            <a:ext cx="3907632" cy="2610149"/>
          </a:xfrm>
          <a:prstGeom prst="roundRect">
            <a:avLst>
              <a:gd name="adj" fmla="val 8241"/>
            </a:avLst>
          </a:prstGeom>
          <a:solidFill>
            <a:srgbClr val="1C2A4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defTabSz="825500">
              <a:defRPr sz="7000" b="1">
                <a:solidFill>
                  <a:srgbClr val="EB6F2D"/>
                </a:solidFill>
              </a:defRPr>
            </a:pPr>
            <a:r>
              <a:t>180 MeV</a:t>
            </a:r>
          </a:p>
          <a:p>
            <a:pPr defTabSz="825500">
              <a:defRPr sz="2000" b="1">
                <a:solidFill>
                  <a:srgbClr val="FFFFFF"/>
                </a:solidFill>
              </a:defRPr>
            </a:pPr>
            <a:r>
              <a:t>Peak energy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Next Step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Next Step</a:t>
            </a:r>
          </a:p>
        </p:txBody>
      </p:sp>
      <p:sp>
        <p:nvSpPr>
          <p:cNvPr id="285" name="Further stabilisation of the laser and improvement on the laser side.…"/>
          <p:cNvSpPr txBox="1">
            <a:spLocks noGrp="1"/>
          </p:cNvSpPr>
          <p:nvPr>
            <p:ph type="body" idx="4294967295"/>
          </p:nvPr>
        </p:nvSpPr>
        <p:spPr>
          <a:prstGeom prst="rect">
            <a:avLst/>
          </a:prstGeom>
        </p:spPr>
        <p:txBody>
          <a:bodyPr/>
          <a:lstStyle/>
          <a:p>
            <a:pPr marL="457200" indent="-457200" defTabSz="355600">
              <a:lnSpc>
                <a:spcPct val="100000"/>
              </a:lnSpc>
              <a:spcBef>
                <a:spcPts val="4700"/>
              </a:spcBef>
              <a:buSzPct val="100000"/>
              <a:defRPr sz="4000">
                <a:solidFill>
                  <a:srgbClr val="53585F"/>
                </a:solidFill>
              </a:defRPr>
            </a:pPr>
            <a:r>
              <a:t>Further stabilisation of the laser and improvement on the laser side.</a:t>
            </a:r>
          </a:p>
          <a:p>
            <a:pPr marL="457200" indent="-457200" defTabSz="355600">
              <a:lnSpc>
                <a:spcPct val="100000"/>
              </a:lnSpc>
              <a:spcBef>
                <a:spcPts val="4700"/>
              </a:spcBef>
              <a:buSzPct val="100000"/>
              <a:defRPr sz="4000">
                <a:solidFill>
                  <a:srgbClr val="53585F"/>
                </a:solidFill>
              </a:defRPr>
            </a:pPr>
            <a:r>
              <a:t>Commissioning and testing of new plasma cells that offer further dopant localisation.</a:t>
            </a:r>
          </a:p>
          <a:p>
            <a:pPr marL="457200" indent="-457200" defTabSz="355600">
              <a:lnSpc>
                <a:spcPct val="100000"/>
              </a:lnSpc>
              <a:spcBef>
                <a:spcPts val="4700"/>
              </a:spcBef>
              <a:buSzPct val="100000"/>
              <a:defRPr sz="4000">
                <a:solidFill>
                  <a:srgbClr val="53585F"/>
                </a:solidFill>
              </a:defRPr>
            </a:pPr>
            <a:r>
              <a:t>Redemarer en mi-November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he Team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55600">
              <a:defRPr sz="9000" spc="-90"/>
            </a:lvl1pPr>
          </a:lstStyle>
          <a:p>
            <a:r>
              <a:t>The Team</a:t>
            </a:r>
          </a:p>
        </p:txBody>
      </p:sp>
      <p:sp>
        <p:nvSpPr>
          <p:cNvPr id="288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578819" y="12481559"/>
            <a:ext cx="368301" cy="406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algn="r">
              <a:defRPr sz="2000">
                <a:solidFill>
                  <a:srgbClr val="53585F"/>
                </a:solidFill>
              </a:defRPr>
            </a:lvl1pPr>
          </a:lstStyle>
          <a:p>
            <a:fld id="{86CB4B4D-7CA3-9044-876B-883B54F8677D}" type="slidenum">
              <a:t>19</a:t>
            </a:fld>
            <a:endParaRPr/>
          </a:p>
        </p:txBody>
      </p:sp>
      <p:pic>
        <p:nvPicPr>
          <p:cNvPr id="28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4306" y="2933374"/>
            <a:ext cx="15445544" cy="9342066"/>
          </a:xfrm>
          <a:prstGeom prst="rect">
            <a:avLst/>
          </a:prstGeom>
          <a:ln w="12700">
            <a:miter lim="400000"/>
          </a:ln>
        </p:spPr>
      </p:pic>
      <p:sp>
        <p:nvSpPr>
          <p:cNvPr id="290" name="Baynard, Elsa…"/>
          <p:cNvSpPr txBox="1"/>
          <p:nvPr/>
        </p:nvSpPr>
        <p:spPr>
          <a:xfrm>
            <a:off x="761824" y="2559930"/>
            <a:ext cx="6007055" cy="1043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defRPr sz="3000">
                <a:solidFill>
                  <a:srgbClr val="0F3758"/>
                </a:solidFill>
              </a:defRPr>
            </a:pPr>
            <a:r>
              <a:t>Baynard, Elsa</a:t>
            </a:r>
          </a:p>
          <a:p>
            <a:pPr algn="l" defTabSz="457200">
              <a:defRPr sz="3000">
                <a:solidFill>
                  <a:srgbClr val="0F3758"/>
                </a:solidFill>
              </a:defRPr>
            </a:pPr>
            <a:r>
              <a:t>Beck, Arnaud</a:t>
            </a:r>
          </a:p>
          <a:p>
            <a:pPr algn="l" defTabSz="457200">
              <a:defRPr sz="3000">
                <a:solidFill>
                  <a:srgbClr val="0F3758"/>
                </a:solidFill>
              </a:defRPr>
            </a:pPr>
            <a:r>
              <a:t>Cassou, Kevin</a:t>
            </a:r>
          </a:p>
          <a:p>
            <a:pPr algn="l" defTabSz="457200">
              <a:defRPr sz="3000">
                <a:solidFill>
                  <a:srgbClr val="0F3758"/>
                </a:solidFill>
              </a:defRPr>
            </a:pPr>
            <a:r>
              <a:t>Cayla, Jean Noel</a:t>
            </a:r>
          </a:p>
          <a:p>
            <a:pPr algn="l" defTabSz="457200">
              <a:defRPr sz="3000">
                <a:solidFill>
                  <a:srgbClr val="0F3758"/>
                </a:solidFill>
              </a:defRPr>
            </a:pPr>
            <a:r>
              <a:t>Coacolo, Jean Louis</a:t>
            </a:r>
          </a:p>
          <a:p>
            <a:pPr algn="l" defTabSz="457200">
              <a:defRPr sz="3000">
                <a:solidFill>
                  <a:srgbClr val="0F3758"/>
                </a:solidFill>
              </a:defRPr>
            </a:pPr>
            <a:r>
              <a:t>Douillet, Denis</a:t>
            </a:r>
          </a:p>
          <a:p>
            <a:pPr algn="l" defTabSz="457200">
              <a:defRPr sz="3000">
                <a:solidFill>
                  <a:srgbClr val="0F3758"/>
                </a:solidFill>
              </a:defRPr>
            </a:pPr>
            <a:r>
              <a:t>Gonnin, Alexandre</a:t>
            </a:r>
          </a:p>
          <a:p>
            <a:pPr algn="l" defTabSz="457200">
              <a:defRPr sz="3000">
                <a:solidFill>
                  <a:srgbClr val="0F3758"/>
                </a:solidFill>
              </a:defRPr>
            </a:pPr>
            <a:r>
              <a:t>Huber Arnaud</a:t>
            </a:r>
          </a:p>
          <a:p>
            <a:pPr algn="l" defTabSz="457200">
              <a:defRPr sz="3000">
                <a:solidFill>
                  <a:srgbClr val="0F3758"/>
                </a:solidFill>
              </a:defRPr>
            </a:pPr>
            <a:r>
              <a:t>Iaquaniello, Gregory</a:t>
            </a:r>
          </a:p>
          <a:p>
            <a:pPr algn="l" defTabSz="457200">
              <a:defRPr sz="3000">
                <a:solidFill>
                  <a:srgbClr val="0F3758"/>
                </a:solidFill>
              </a:defRPr>
            </a:pPr>
            <a:r>
              <a:t>Kane, Gueladio</a:t>
            </a:r>
          </a:p>
          <a:p>
            <a:pPr algn="l" defTabSz="457200">
              <a:defRPr sz="3000">
                <a:solidFill>
                  <a:srgbClr val="0F3758"/>
                </a:solidFill>
              </a:defRPr>
            </a:pPr>
            <a:r>
              <a:t>Kazamias, Sophie</a:t>
            </a:r>
          </a:p>
          <a:p>
            <a:pPr algn="l" defTabSz="457200">
              <a:defRPr sz="3000">
                <a:solidFill>
                  <a:srgbClr val="0F3758"/>
                </a:solidFill>
              </a:defRPr>
            </a:pPr>
            <a:r>
              <a:t>Lenivenko, Mykyta</a:t>
            </a:r>
          </a:p>
          <a:p>
            <a:pPr algn="l" defTabSz="457200">
              <a:defRPr sz="3000">
                <a:solidFill>
                  <a:srgbClr val="0F3758"/>
                </a:solidFill>
              </a:defRPr>
            </a:pPr>
            <a:r>
              <a:t>Lucas, Bruno</a:t>
            </a:r>
          </a:p>
          <a:p>
            <a:pPr algn="l" defTabSz="457200">
              <a:defRPr sz="3000">
                <a:solidFill>
                  <a:srgbClr val="0F3758"/>
                </a:solidFill>
              </a:defRPr>
            </a:pPr>
            <a:r>
              <a:t>Malkinski Konrad</a:t>
            </a:r>
          </a:p>
          <a:p>
            <a:pPr algn="l" defTabSz="457200">
              <a:defRPr sz="3000">
                <a:solidFill>
                  <a:srgbClr val="0F3758"/>
                </a:solidFill>
              </a:defRPr>
            </a:pPr>
            <a:r>
              <a:t>Neveu, Olivier</a:t>
            </a:r>
          </a:p>
          <a:p>
            <a:pPr algn="l" defTabSz="457200">
              <a:defRPr sz="3000">
                <a:solidFill>
                  <a:srgbClr val="0F3758"/>
                </a:solidFill>
              </a:defRPr>
            </a:pPr>
            <a:r>
              <a:t>Peinaud, Yann</a:t>
            </a:r>
          </a:p>
          <a:p>
            <a:pPr algn="l" defTabSz="457200">
              <a:defRPr sz="3000">
                <a:solidFill>
                  <a:srgbClr val="0F3758"/>
                </a:solidFill>
              </a:defRPr>
            </a:pPr>
            <a:r>
              <a:t>Pintonato Marceau</a:t>
            </a:r>
          </a:p>
          <a:p>
            <a:pPr algn="l" defTabSz="457200">
              <a:defRPr sz="3000">
                <a:solidFill>
                  <a:srgbClr val="0F3758"/>
                </a:solidFill>
              </a:defRPr>
            </a:pPr>
            <a:r>
              <a:t>Pittman, Moana</a:t>
            </a:r>
          </a:p>
          <a:p>
            <a:pPr algn="l" defTabSz="457200">
              <a:defRPr sz="3000">
                <a:solidFill>
                  <a:srgbClr val="0F3758"/>
                </a:solidFill>
              </a:defRPr>
            </a:pPr>
            <a:r>
              <a:t>Serhal, Jana</a:t>
            </a:r>
          </a:p>
          <a:p>
            <a:pPr algn="l" defTabSz="457200">
              <a:defRPr sz="3000">
                <a:solidFill>
                  <a:srgbClr val="0F3758"/>
                </a:solidFill>
              </a:defRPr>
            </a:pPr>
            <a:r>
              <a:t>Specka, Arnd</a:t>
            </a:r>
          </a:p>
          <a:p>
            <a:pPr algn="l" defTabSz="457200">
              <a:defRPr sz="3000">
                <a:solidFill>
                  <a:srgbClr val="0F3758"/>
                </a:solidFill>
              </a:defRPr>
            </a:pPr>
            <a:r>
              <a:t>Swain, Kalyani</a:t>
            </a:r>
          </a:p>
          <a:p>
            <a:pPr algn="l" defTabSz="457200">
              <a:defRPr sz="3000">
                <a:solidFill>
                  <a:srgbClr val="0F3758"/>
                </a:solidFill>
              </a:defRPr>
            </a:pPr>
            <a:r>
              <a:t>Smartsev, Slava</a:t>
            </a:r>
          </a:p>
        </p:txBody>
      </p:sp>
      <p:pic>
        <p:nvPicPr>
          <p:cNvPr id="291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4700" y="3136900"/>
            <a:ext cx="1905000" cy="1905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B06B840-AF2E-F58E-711B-68A3E839D6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3142"/>
            <a:ext cx="24384000" cy="1342285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Times Roman"/>
        <a:ea typeface="Times Roman"/>
        <a:cs typeface="Times Roman"/>
      </a:majorFont>
      <a:minorFont>
        <a:latin typeface="Times Roman"/>
        <a:ea typeface="Times Roman"/>
        <a:cs typeface="Times Roman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1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Times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Times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Times Roman"/>
        <a:ea typeface="Times Roman"/>
        <a:cs typeface="Times Roman"/>
      </a:majorFont>
      <a:minorFont>
        <a:latin typeface="Times Roman"/>
        <a:ea typeface="Times Roman"/>
        <a:cs typeface="Times Roman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1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Times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Times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715</Words>
  <Application>Microsoft Macintosh PowerPoint</Application>
  <PresentationFormat>Custom</PresentationFormat>
  <Paragraphs>134</Paragraphs>
  <Slides>20</Slides>
  <Notes>1</Notes>
  <HiddenSlides>5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Cambria Math</vt:lpstr>
      <vt:lpstr>Produkt Medium</vt:lpstr>
      <vt:lpstr>Times Roman</vt:lpstr>
      <vt:lpstr>21_BasicWhite</vt:lpstr>
      <vt:lpstr>PALLAS </vt:lpstr>
      <vt:lpstr>PowerPoint Presentation</vt:lpstr>
      <vt:lpstr>PowerPoint Presentation</vt:lpstr>
      <vt:lpstr>PowerPoint Presentation</vt:lpstr>
      <vt:lpstr>PALLAS: Laser-Plasma Injector </vt:lpstr>
      <vt:lpstr>PowerPoint Presentation</vt:lpstr>
      <vt:lpstr>PALLAS: Laser-Plasma Injector </vt:lpstr>
      <vt:lpstr>The Setup</vt:lpstr>
      <vt:lpstr>Two-Chamber Gas Cell: Injection &amp; Acceleration</vt:lpstr>
      <vt:lpstr>February Campaign</vt:lpstr>
      <vt:lpstr>Electron Beam : Spectra</vt:lpstr>
      <vt:lpstr>Glimpse into Some Experimental Results</vt:lpstr>
      <vt:lpstr>Laser and Target Conditions</vt:lpstr>
      <vt:lpstr>Laser and Target Conditions</vt:lpstr>
      <vt:lpstr>Glimpse into Some Experimental Results</vt:lpstr>
      <vt:lpstr>Conclusion</vt:lpstr>
      <vt:lpstr>Electron Beam </vt:lpstr>
      <vt:lpstr>Next Step</vt:lpstr>
      <vt:lpstr>The Team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Jana</cp:lastModifiedBy>
  <cp:revision>1</cp:revision>
  <dcterms:modified xsi:type="dcterms:W3CDTF">2026-10-12T23:44:14Z</dcterms:modified>
</cp:coreProperties>
</file>