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6.xml.rels" ContentType="application/vnd.openxmlformats-package.relationships+xml"/>
  <Override PartName="/ppt/slideMasters/_rels/slideMaster5.xml.rels" ContentType="application/vnd.openxmlformats-package.relationships+xml"/>
  <Override PartName="/ppt/slideMasters/_rels/slideMaster4.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2.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_rels/presentation.xml.rels" ContentType="application/vnd.openxmlformats-package.relationships+xml"/>
  <Override PartName="/ppt/notesMasters/_rels/notesMaster1.xml.rels" ContentType="application/vnd.openxmlformats-package.relationships+xml"/>
  <Override PartName="/ppt/notesMasters/notesMaster1.xml" ContentType="application/vnd.openxmlformats-officedocument.presentationml.notesMaster+xml"/>
  <Override PartName="/ppt/media/image1.png" ContentType="image/png"/>
  <Override PartName="/ppt/media/image2.png" ContentType="image/png"/>
  <Override PartName="/ppt/slides/slide1.xml" ContentType="application/vnd.openxmlformats-officedocument.presentationml.slide+xml"/>
  <Override PartName="/ppt/slides/_rels/slide9.xml.rels" ContentType="application/vnd.openxmlformats-package.relationships+xml"/>
  <Override PartName="/ppt/slides/_rels/slide11.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3.xml.rels" ContentType="application/vnd.openxmlformats-package.relationships+xml"/>
  <Override PartName="/ppt/slides/_rels/slide2.xml.rels" ContentType="application/vnd.openxmlformats-package.relationships+xml"/>
  <Override PartName="/ppt/slides/_rels/slide1.xml.rels" ContentType="application/vnd.openxmlformats-package.relationships+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0.xml" ContentType="application/vnd.openxmlformats-officedocument.presentationml.notesSlide+xml"/>
  <Override PartName="/ppt/notesSlides/_rels/notesSlide11.xml.rels" ContentType="application/vnd.openxmlformats-package.relationships+xml"/>
  <Override PartName="/ppt/notesSlides/_rels/notesSlide4.xml.rels" ContentType="application/vnd.openxmlformats-package.relationships+xml"/>
  <Override PartName="/ppt/notesSlides/_rels/notesSlide9.xml.rels" ContentType="application/vnd.openxmlformats-package.relationships+xml"/>
  <Override PartName="/ppt/notesSlides/_rels/notesSlide10.xml.rels" ContentType="application/vnd.openxmlformats-package.relationships+xml"/>
  <Override PartName="/ppt/notesSlides/_rels/notesSlide3.xml.rels" ContentType="application/vnd.openxmlformats-package.relationships+xml"/>
  <Override PartName="/ppt/notesSlides/_rels/notesSlide8.xml.rels" ContentType="application/vnd.openxmlformats-package.relationships+xml"/>
  <Override PartName="/ppt/notesSlides/_rels/notesSlide7.xml.rels" ContentType="application/vnd.openxmlformats-package.relationships+xml"/>
  <Override PartName="/ppt/notesSlides/_rels/notesSlide6.xml.rels" ContentType="application/vnd.openxmlformats-package.relationships+xml"/>
  <Override PartName="/ppt/notesSlides/_rels/notesSlide5.xml.rels" ContentType="application/vnd.openxmlformats-package.relationships+xml"/>
  <Override PartName="/ppt/notesSlides/_rels/notesSlide2.xml.rels" ContentType="application/vnd.openxmlformats-package.relationships+xml"/>
  <Override PartName="/ppt/notesSlides/_rels/notesSlide1.xml.rels" ContentType="application/vnd.openxmlformats-package.relationships+xml"/>
  <Override PartName="/ppt/notesSlides/notesSlide9.xml" ContentType="application/vnd.openxmlformats-officedocument.presentationml.notesSlide+xml"/>
  <Override PartName="/ppt/notesSlides/notesSlide11.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Lst>
  <p:sldSz cx="12192000" cy="6858000"/>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notesMaster" Target="notesMasters/notesMaster1.xml"/><Relationship Id="rId9" Type="http://schemas.openxmlformats.org/officeDocument/2006/relationships/slide" Target="slides/slide1.xml"/><Relationship Id="rId10" Type="http://schemas.openxmlformats.org/officeDocument/2006/relationships/slide" Target="slides/slide2.xml"/><Relationship Id="rId11" Type="http://schemas.openxmlformats.org/officeDocument/2006/relationships/slide" Target="slides/slide3.xml"/><Relationship Id="rId12" Type="http://schemas.openxmlformats.org/officeDocument/2006/relationships/slide" Target="slides/slide4.xml"/><Relationship Id="rId13" Type="http://schemas.openxmlformats.org/officeDocument/2006/relationships/slide" Target="slides/slide5.xml"/><Relationship Id="rId14" Type="http://schemas.openxmlformats.org/officeDocument/2006/relationships/slide" Target="slides/slide6.xml"/><Relationship Id="rId15" Type="http://schemas.openxmlformats.org/officeDocument/2006/relationships/slide" Target="slides/slide7.xml"/><Relationship Id="rId16" Type="http://schemas.openxmlformats.org/officeDocument/2006/relationships/slide" Target="slides/slide8.xml"/><Relationship Id="rId17" Type="http://schemas.openxmlformats.org/officeDocument/2006/relationships/slide" Target="slides/slide9.xml"/><Relationship Id="rId18" Type="http://schemas.openxmlformats.org/officeDocument/2006/relationships/slide" Target="slides/slide10.xml"/><Relationship Id="rId19" Type="http://schemas.openxmlformats.org/officeDocument/2006/relationships/slide" Target="slides/slide11.xml"/><Relationship Id="rId20"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7.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 name="PlaceHolder 1"/>
          <p:cNvSpPr>
            <a:spLocks noGrp="1"/>
          </p:cNvSpPr>
          <p:nvPr>
            <p:ph type="sldImg"/>
          </p:nvPr>
        </p:nvSpPr>
        <p:spPr>
          <a:xfrm>
            <a:off x="0" y="812520"/>
            <a:ext cx="0" cy="0"/>
          </a:xfrm>
          <a:prstGeom prst="rect">
            <a:avLst/>
          </a:prstGeom>
          <a:noFill/>
          <a:ln w="0">
            <a:noFill/>
          </a:ln>
        </p:spPr>
        <p:txBody>
          <a:bodyPr lIns="0" rIns="0" tIns="0" bIns="0" anchor="ctr">
            <a:noAutofit/>
          </a:bodyPr>
          <a:p>
            <a:pPr algn="ctr"/>
            <a:r>
              <a:rPr b="0" lang="en-US" sz="4400" spc="-1" strike="noStrike">
                <a:solidFill>
                  <a:srgbClr val="000000"/>
                </a:solidFill>
                <a:latin typeface="Arial"/>
              </a:rPr>
              <a:t>Click to move the slide</a:t>
            </a:r>
            <a:endParaRPr b="0" lang="en-US" sz="4400" spc="-1" strike="noStrike">
              <a:solidFill>
                <a:srgbClr val="000000"/>
              </a:solidFill>
              <a:latin typeface="Arial"/>
            </a:endParaRPr>
          </a:p>
        </p:txBody>
      </p:sp>
      <p:sp>
        <p:nvSpPr>
          <p:cNvPr id="6"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en-US" sz="2000" spc="-1" strike="noStrike">
                <a:solidFill>
                  <a:srgbClr val="000000"/>
                </a:solidFill>
                <a:latin typeface="Arial"/>
              </a:rPr>
              <a:t>Click to edit the notes format</a:t>
            </a:r>
            <a:endParaRPr b="0" lang="en-US" sz="2000" spc="-1" strike="noStrike">
              <a:solidFill>
                <a:srgbClr val="000000"/>
              </a:solidFill>
              <a:latin typeface="Arial"/>
            </a:endParaRPr>
          </a:p>
        </p:txBody>
      </p:sp>
      <p:sp>
        <p:nvSpPr>
          <p:cNvPr id="7"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US" sz="1400" spc="-1" strike="noStrike">
                <a:solidFill>
                  <a:srgbClr val="000000"/>
                </a:solidFill>
                <a:latin typeface="Times New Roman"/>
              </a:rPr>
              <a:t>&lt;header&gt;</a:t>
            </a:r>
            <a:endParaRPr b="0" lang="en-US" sz="1400" spc="-1" strike="noStrike">
              <a:solidFill>
                <a:srgbClr val="000000"/>
              </a:solidFill>
              <a:latin typeface="Times New Roman"/>
            </a:endParaRPr>
          </a:p>
        </p:txBody>
      </p:sp>
      <p:sp>
        <p:nvSpPr>
          <p:cNvPr id="8" name="PlaceHolder 4"/>
          <p:cNvSpPr>
            <a:spLocks noGrp="1"/>
          </p:cNvSpPr>
          <p:nvPr>
            <p:ph type="dt" idx="1"/>
          </p:nvPr>
        </p:nvSpPr>
        <p:spPr>
          <a:xfrm>
            <a:off x="4278960" y="0"/>
            <a:ext cx="3280680" cy="534240"/>
          </a:xfrm>
          <a:prstGeom prst="rect">
            <a:avLst/>
          </a:prstGeom>
          <a:noFill/>
          <a:ln w="0">
            <a:noFill/>
          </a:ln>
        </p:spPr>
        <p:txBody>
          <a:bodyPr lIns="0" rIns="0" tIns="0" bIns="0" anchor="t">
            <a:noAutofit/>
          </a:bodyPr>
          <a:lstStyle>
            <a:lvl1pPr indent="0" algn="r">
              <a:buNone/>
              <a:defRPr b="0" lang="en-US" sz="1400" spc="-1" strike="noStrike">
                <a:solidFill>
                  <a:srgbClr val="000000"/>
                </a:solidFill>
                <a:latin typeface="Times New Roman"/>
              </a:defRPr>
            </a:lvl1pPr>
          </a:lstStyle>
          <a:p>
            <a:pPr indent="0" algn="r">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9" name="PlaceHolder 5"/>
          <p:cNvSpPr>
            <a:spLocks noGrp="1"/>
          </p:cNvSpPr>
          <p:nvPr>
            <p:ph type="ftr" idx="2"/>
          </p:nvPr>
        </p:nvSpPr>
        <p:spPr>
          <a:xfrm>
            <a:off x="0" y="10157400"/>
            <a:ext cx="3280680" cy="534240"/>
          </a:xfrm>
          <a:prstGeom prst="rect">
            <a:avLst/>
          </a:prstGeom>
          <a:noFill/>
          <a:ln w="0">
            <a:noFill/>
          </a:ln>
        </p:spPr>
        <p:txBody>
          <a:bodyPr lIns="0" rIns="0" tIns="0" bIns="0" anchor="b">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10" name="PlaceHolder 6"/>
          <p:cNvSpPr>
            <a:spLocks noGrp="1"/>
          </p:cNvSpPr>
          <p:nvPr>
            <p:ph type="sldNum" idx="3"/>
          </p:nvPr>
        </p:nvSpPr>
        <p:spPr>
          <a:xfrm>
            <a:off x="4278960" y="10157400"/>
            <a:ext cx="3280680" cy="534240"/>
          </a:xfrm>
          <a:prstGeom prst="rect">
            <a:avLst/>
          </a:prstGeom>
          <a:noFill/>
          <a:ln w="0">
            <a:noFill/>
          </a:ln>
        </p:spPr>
        <p:txBody>
          <a:bodyPr lIns="0" rIns="0" tIns="0" bIns="0" anchor="b">
            <a:noAutofit/>
          </a:bodyPr>
          <a:lstStyle>
            <a:lvl1pPr indent="0" algn="r">
              <a:buNone/>
              <a:defRPr b="0" lang="en-US" sz="1400" spc="-1" strike="noStrike">
                <a:solidFill>
                  <a:srgbClr val="000000"/>
                </a:solidFill>
                <a:latin typeface="Times New Roman"/>
              </a:defRPr>
            </a:lvl1pPr>
          </a:lstStyle>
          <a:p>
            <a:pPr indent="0" algn="r">
              <a:buNone/>
            </a:pPr>
            <a:fld id="{D45C69CD-CD1D-4DB0-8E31-5F8A9AA1B141}" type="slidenum">
              <a:rPr b="0" lang="en-US" sz="1400" spc="-1" strike="noStrike">
                <a:solidFill>
                  <a:srgbClr val="000000"/>
                </a:solidFill>
                <a:latin typeface="Times New Roman"/>
              </a:rPr>
              <a:t>&lt;number&gt;</a:t>
            </a:fld>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 name="PlaceHolder 1"/>
          <p:cNvSpPr>
            <a:spLocks noGrp="1"/>
          </p:cNvSpPr>
          <p:nvPr>
            <p:ph type="sldImg"/>
          </p:nvPr>
        </p:nvSpPr>
        <p:spPr>
          <a:xfrm>
            <a:off x="0" y="0"/>
            <a:ext cx="0" cy="0"/>
          </a:xfrm>
          <a:prstGeom prst="rect">
            <a:avLst/>
          </a:prstGeom>
          <a:ln w="0">
            <a:noFill/>
          </a:ln>
        </p:spPr>
      </p:sp>
      <p:sp>
        <p:nvSpPr>
          <p:cNvPr id="99" name="PlaceHolder 2"/>
          <p:cNvSpPr>
            <a:spLocks noGrp="1"/>
          </p:cNvSpPr>
          <p:nvPr>
            <p:ph type="body"/>
          </p:nvPr>
        </p:nvSpPr>
        <p:spPr>
          <a:xfrm>
            <a:off x="0" y="0"/>
            <a:ext cx="0" cy="0"/>
          </a:xfrm>
          <a:prstGeom prst="rect">
            <a:avLst/>
          </a:prstGeom>
          <a:noFill/>
          <a:ln w="0">
            <a:noFill/>
          </a:ln>
        </p:spPr>
        <p:txBody>
          <a:bodyPr lIns="90000" rIns="90000" tIns="-45000" bIns="-45000" anchor="t">
            <a:noAutofit/>
          </a:bodyPr>
          <a:p>
            <a:pPr marL="216000" indent="0">
              <a:lnSpc>
                <a:spcPct val="100000"/>
              </a:lnSpc>
              <a:buNone/>
              <a:tabLst>
                <a:tab algn="l" pos="0"/>
              </a:tabLst>
            </a:pPr>
            <a:r>
              <a:rPr b="0" lang="en-US" sz="2000" spc="-1" strike="noStrike">
                <a:solidFill>
                  <a:srgbClr val="000000"/>
                </a:solidFill>
                <a:latin typeface="Arial"/>
              </a:rPr>
              <a:t>DURÉE PROPOSÉE : 40 minutes, pour 3 ou 4 intervenants, public collège / lycée. Avancer les diapositives manuellement. Les durées affichées sont des repères, pas des chronomètres automatiques.</a:t>
            </a:r>
            <a:endParaRPr b="0" lang="en-US" sz="2000" spc="-1" strike="noStrike">
              <a:solidFill>
                <a:srgbClr val="000000"/>
              </a:solidFill>
              <a:latin typeface="Arial"/>
            </a:endParaRPr>
          </a:p>
          <a:p>
            <a:pPr marL="216000" indent="0">
              <a:lnSpc>
                <a:spcPct val="100000"/>
              </a:lnSpc>
              <a:buNone/>
              <a:tabLst>
                <a:tab algn="l" pos="0"/>
              </a:tabLst>
            </a:pPr>
            <a:r>
              <a:rPr b="0" lang="en-US" sz="2000" spc="-1" strike="noStrike">
                <a:solidFill>
                  <a:srgbClr val="000000"/>
                </a:solidFill>
                <a:latin typeface="Arial"/>
              </a:rPr>
              <a:t>AVANT LA SÉANCE : demander à chaque invité de préparer trois mots décrivant une tâche ou un outil, sans donner son intitulé de métier, une situation professionnelle réelle avec deux choix possibles A/B et leur conséquence, un lien concret avec le travail d'un autre métier, un souvenir du collège ou du lycée et un détour de parcours. Apporter un objet ou une photo professionnelle autorisée si possible, sans données sensibles. Pas de diaporama individuel à enchaîner.</a:t>
            </a:r>
            <a:endParaRPr b="0" lang="en-US" sz="2000" spc="-1" strike="noStrike">
              <a:solidFill>
                <a:srgbClr val="000000"/>
              </a:solidFill>
              <a:latin typeface="Arial"/>
            </a:endParaRPr>
          </a:p>
          <a:p>
            <a:pPr marL="216000" indent="0">
              <a:lnSpc>
                <a:spcPct val="100000"/>
              </a:lnSpc>
              <a:buNone/>
              <a:tabLst>
                <a:tab algn="l" pos="0"/>
              </a:tabLst>
            </a:pPr>
            <a:r>
              <a:rPr b="0" lang="en-US" sz="2000" spc="-1" strike="noStrike">
                <a:solidFill>
                  <a:srgbClr val="000000"/>
                </a:solidFill>
                <a:latin typeface="Arial"/>
              </a:rPr>
              <a:t>Se mettre d'accord sur un signal discret pour terminer une réponse. Prévoir un chronomètre visible de la modératrice. Réponses courtes, vocabulaire expliqué, possibilité de passer. Pas de vote par téléphone nécessaire.</a:t>
            </a:r>
            <a:endParaRPr b="0" lang="en-US" sz="2000" spc="-1" strike="noStrike">
              <a:solidFill>
                <a:srgbClr val="000000"/>
              </a:solidFill>
              <a:latin typeface="Arial"/>
            </a:endParaRPr>
          </a:p>
          <a:p>
            <a:pPr marL="216000" indent="0">
              <a:lnSpc>
                <a:spcPct val="100000"/>
              </a:lnSpc>
              <a:buNone/>
              <a:tabLst>
                <a:tab algn="l" pos="0"/>
              </a:tabLst>
            </a:pPr>
            <a:r>
              <a:rPr b="0" lang="en-US" sz="2000" spc="-1" strike="noStrike">
                <a:solidFill>
                  <a:srgbClr val="000000"/>
                </a:solidFill>
                <a:latin typeface="Arial"/>
              </a:rPr>
              <a:t>OUVERTURE, 1 minute : recueillir deux ou trois idées de métiers sans les corriger immédiatement. Les invités ne donnent pas encore leur intitulé. Les invités se présentent après le jeu des trois mots.</a:t>
            </a:r>
            <a:endParaRPr b="0" lang="en-US" sz="2000" spc="-1" strike="noStrike">
              <a:solidFill>
                <a:srgbClr val="000000"/>
              </a:solidFill>
              <a:latin typeface="Arial"/>
            </a:endParaRPr>
          </a:p>
          <a:p>
            <a:pPr marL="216000" indent="0">
              <a:lnSpc>
                <a:spcPct val="100000"/>
              </a:lnSpc>
              <a:buNone/>
              <a:tabLst>
                <a:tab algn="l" pos="0"/>
              </a:tabLst>
            </a:pPr>
            <a:r>
              <a:rPr b="0" lang="en-US" sz="2000" spc="-1" strike="noStrike">
                <a:solidFill>
                  <a:srgbClr val="000000"/>
                </a:solidFill>
                <a:latin typeface="Arial"/>
              </a:rPr>
              <a:t>Source de départ : MetIJCLAB.pdf fourni par l'utilisatrice. Les couleurs bleu et orange reprennent visuellement ce document, sans prétendre reproduire une charte officielle complète. Fonds abstraits créés avec ImageGen : composition cubiste futuriste non figurative, bleu et orange IJCLab, ivoire, sans personnages. Le texte reste éditable, les fonds sont des images intégrées.</a:t>
            </a:r>
            <a:endParaRPr b="0" lang="en-US" sz="2000" spc="-1" strike="noStrike">
              <a:solidFill>
                <a:srgbClr val="000000"/>
              </a:solidFill>
              <a:latin typeface="Arial"/>
            </a:endParaRPr>
          </a:p>
        </p:txBody>
      </p:sp>
      <p:sp>
        <p:nvSpPr>
          <p:cNvPr id="100" name="PlaceHolder 3"/>
          <p:cNvSpPr>
            <a:spLocks noGrp="1"/>
          </p:cNvSpPr>
          <p:nvPr>
            <p:ph type="sldNum" idx="4"/>
          </p:nvPr>
        </p:nvSpPr>
        <p:spPr>
          <a:xfrm>
            <a:off x="0" y="0"/>
            <a:ext cx="0" cy="0"/>
          </a:xfrm>
          <a:prstGeom prst="rect">
            <a:avLst/>
          </a:prstGeom>
          <a:noFill/>
          <a:ln w="0">
            <a:noFill/>
          </a:ln>
        </p:spPr>
        <p:txBody>
          <a:bodyPr lIns="90000" rIns="90000" tIns="-45000" bIns="-45000" anchor="t">
            <a:noAutofit/>
          </a:bodyPr>
          <a:p>
            <a:pPr indent="0">
              <a:buNone/>
            </a:pPr>
            <a:endParaRPr b="0" lang="en-US" sz="1400" spc="-1" strike="noStrike">
              <a:solidFill>
                <a:srgbClr val="000000"/>
              </a:solidFill>
              <a:latin typeface="Times New Roman"/>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 name="PlaceHolder 1"/>
          <p:cNvSpPr>
            <a:spLocks noGrp="1"/>
          </p:cNvSpPr>
          <p:nvPr>
            <p:ph type="sldImg"/>
          </p:nvPr>
        </p:nvSpPr>
        <p:spPr>
          <a:xfrm>
            <a:off x="0" y="0"/>
            <a:ext cx="0" cy="0"/>
          </a:xfrm>
          <a:prstGeom prst="rect">
            <a:avLst/>
          </a:prstGeom>
          <a:ln w="0">
            <a:noFill/>
          </a:ln>
        </p:spPr>
      </p:sp>
      <p:sp>
        <p:nvSpPr>
          <p:cNvPr id="102" name="PlaceHolder 2"/>
          <p:cNvSpPr>
            <a:spLocks noGrp="1"/>
          </p:cNvSpPr>
          <p:nvPr>
            <p:ph type="body"/>
          </p:nvPr>
        </p:nvSpPr>
        <p:spPr>
          <a:xfrm>
            <a:off x="0" y="0"/>
            <a:ext cx="0" cy="0"/>
          </a:xfrm>
          <a:prstGeom prst="rect">
            <a:avLst/>
          </a:prstGeom>
          <a:noFill/>
          <a:ln w="0">
            <a:noFill/>
          </a:ln>
        </p:spPr>
        <p:txBody>
          <a:bodyPr lIns="90000" rIns="90000" tIns="-45000" bIns="-45000" anchor="t">
            <a:noAutofit/>
          </a:bodyPr>
          <a:p>
            <a:pPr marL="216000" indent="0">
              <a:lnSpc>
                <a:spcPct val="100000"/>
              </a:lnSpc>
              <a:buNone/>
              <a:tabLst>
                <a:tab algn="l" pos="0"/>
              </a:tabLst>
            </a:pPr>
            <a:r>
              <a:rPr b="0" lang="en-US" sz="2000" spc="-1" strike="noStrike">
                <a:solidFill>
                  <a:srgbClr val="000000"/>
                </a:solidFill>
                <a:latin typeface="Arial"/>
              </a:rPr>
              <a:t>1 minute, cumul 2 minutes. Expliquer que les votes se font à main levée et que chacun peut participer sans se justifier. Pas de points ni de classement. Les invités répondent chacun leur tour, mais personne ne doit répondre à toutes les questions. Annoncer le signal de fin de réponse aux invités.</a:t>
            </a:r>
            <a:endParaRPr b="0" lang="en-US" sz="2000" spc="-1" strike="noStrike">
              <a:solidFill>
                <a:srgbClr val="000000"/>
              </a:solidFill>
              <a:latin typeface="Arial"/>
            </a:endParaRPr>
          </a:p>
        </p:txBody>
      </p:sp>
      <p:sp>
        <p:nvSpPr>
          <p:cNvPr id="103" name="PlaceHolder 3"/>
          <p:cNvSpPr>
            <a:spLocks noGrp="1"/>
          </p:cNvSpPr>
          <p:nvPr>
            <p:ph type="sldNum" idx="5"/>
          </p:nvPr>
        </p:nvSpPr>
        <p:spPr>
          <a:xfrm>
            <a:off x="0" y="0"/>
            <a:ext cx="0" cy="0"/>
          </a:xfrm>
          <a:prstGeom prst="rect">
            <a:avLst/>
          </a:prstGeom>
          <a:noFill/>
          <a:ln w="0">
            <a:noFill/>
          </a:ln>
        </p:spPr>
        <p:txBody>
          <a:bodyPr lIns="90000" rIns="90000" tIns="-45000" bIns="-45000" anchor="t">
            <a:noAutofit/>
          </a:bodyPr>
          <a:p>
            <a:pPr indent="0">
              <a:buNone/>
            </a:pPr>
            <a:endParaRPr b="0" lang="en-US" sz="1400" spc="-1" strike="noStrike">
              <a:solidFill>
                <a:srgbClr val="000000"/>
              </a:solidFill>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 name="PlaceHolder 1"/>
          <p:cNvSpPr>
            <a:spLocks noGrp="1"/>
          </p:cNvSpPr>
          <p:nvPr>
            <p:ph type="sldImg"/>
          </p:nvPr>
        </p:nvSpPr>
        <p:spPr>
          <a:xfrm>
            <a:off x="-360" y="-360"/>
            <a:ext cx="360" cy="360"/>
          </a:xfrm>
          <a:prstGeom prst="rect">
            <a:avLst/>
          </a:prstGeom>
          <a:ln w="0">
            <a:noFill/>
          </a:ln>
        </p:spPr>
      </p:sp>
      <p:sp>
        <p:nvSpPr>
          <p:cNvPr id="105" name="PlaceHolder 2"/>
          <p:cNvSpPr>
            <a:spLocks noGrp="1"/>
          </p:cNvSpPr>
          <p:nvPr>
            <p:ph type="body"/>
          </p:nvPr>
        </p:nvSpPr>
        <p:spPr>
          <a:xfrm>
            <a:off x="0" y="0"/>
            <a:ext cx="0" cy="0"/>
          </a:xfrm>
          <a:prstGeom prst="rect">
            <a:avLst/>
          </a:prstGeom>
          <a:noFill/>
          <a:ln w="0">
            <a:noFill/>
          </a:ln>
        </p:spPr>
        <p:txBody>
          <a:bodyPr lIns="90000" rIns="90000" tIns="-45000" bIns="-45000" anchor="t">
            <a:noAutofit/>
          </a:bodyPr>
          <a:p>
            <a:pPr marL="216000" indent="0">
              <a:lnSpc>
                <a:spcPct val="100000"/>
              </a:lnSpc>
              <a:buNone/>
              <a:tabLst>
                <a:tab algn="l" pos="0"/>
              </a:tabLst>
            </a:pPr>
            <a:r>
              <a:rPr b="0" lang="en-US" sz="2000" spc="-1" strike="noStrike">
                <a:solidFill>
                  <a:srgbClr val="000000"/>
                </a:solidFill>
                <a:latin typeface="Arial"/>
              </a:rPr>
              <a:t>1 minute, cumul 3 minutes. Reprise de la question originale. Les invités et les élèves votent. Ni café ni thé est une réponse possible. Un mot par personne, pas de tour de table. Réponses spontanées et simultanées. Une seule justification drôle si elle vient naturellement. Aucun besoin de répondre comme les autres.</a:t>
            </a:r>
            <a:endParaRPr b="0" lang="en-US" sz="2000" spc="-1" strike="noStrike">
              <a:solidFill>
                <a:srgbClr val="000000"/>
              </a:solidFill>
              <a:latin typeface="Arial"/>
            </a:endParaRPr>
          </a:p>
        </p:txBody>
      </p:sp>
      <p:sp>
        <p:nvSpPr>
          <p:cNvPr id="106" name="PlaceHolder 3"/>
          <p:cNvSpPr>
            <a:spLocks noGrp="1"/>
          </p:cNvSpPr>
          <p:nvPr>
            <p:ph type="sldNum" idx="6"/>
          </p:nvPr>
        </p:nvSpPr>
        <p:spPr>
          <a:xfrm>
            <a:off x="0" y="0"/>
            <a:ext cx="0" cy="0"/>
          </a:xfrm>
          <a:prstGeom prst="rect">
            <a:avLst/>
          </a:prstGeom>
          <a:noFill/>
          <a:ln w="0">
            <a:noFill/>
          </a:ln>
        </p:spPr>
        <p:txBody>
          <a:bodyPr lIns="90000" rIns="90000" tIns="-45000" bIns="-45000" anchor="t">
            <a:noAutofit/>
          </a:bodyPr>
          <a:p>
            <a:pPr indent="0">
              <a:buNone/>
            </a:pPr>
            <a:endParaRPr b="0" lang="en-US" sz="1400" spc="-1" strike="noStrike">
              <a:solidFill>
                <a:srgbClr val="000000"/>
              </a:solidFill>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 name="PlaceHolder 1"/>
          <p:cNvSpPr>
            <a:spLocks noGrp="1"/>
          </p:cNvSpPr>
          <p:nvPr>
            <p:ph type="sldImg"/>
          </p:nvPr>
        </p:nvSpPr>
        <p:spPr>
          <a:xfrm>
            <a:off x="0" y="0"/>
            <a:ext cx="0" cy="0"/>
          </a:xfrm>
          <a:prstGeom prst="rect">
            <a:avLst/>
          </a:prstGeom>
          <a:ln w="0">
            <a:noFill/>
          </a:ln>
        </p:spPr>
      </p:sp>
      <p:sp>
        <p:nvSpPr>
          <p:cNvPr id="108" name="PlaceHolder 2"/>
          <p:cNvSpPr>
            <a:spLocks noGrp="1"/>
          </p:cNvSpPr>
          <p:nvPr>
            <p:ph type="body"/>
          </p:nvPr>
        </p:nvSpPr>
        <p:spPr>
          <a:xfrm>
            <a:off x="0" y="0"/>
            <a:ext cx="0" cy="0"/>
          </a:xfrm>
          <a:prstGeom prst="rect">
            <a:avLst/>
          </a:prstGeom>
          <a:noFill/>
          <a:ln w="0">
            <a:noFill/>
          </a:ln>
        </p:spPr>
        <p:txBody>
          <a:bodyPr lIns="90000" rIns="90000" tIns="-45000" bIns="-45000" anchor="t">
            <a:noAutofit/>
          </a:bodyPr>
          <a:p>
            <a:pPr marL="216000" indent="0">
              <a:lnSpc>
                <a:spcPct val="100000"/>
              </a:lnSpc>
              <a:buNone/>
              <a:tabLst>
                <a:tab algn="l" pos="0"/>
              </a:tabLst>
            </a:pPr>
            <a:r>
              <a:rPr b="0" lang="en-US" sz="2000" spc="-1" strike="noStrike">
                <a:solidFill>
                  <a:srgbClr val="000000"/>
                </a:solidFill>
                <a:latin typeface="Arial"/>
              </a:rPr>
              <a:t>4 minutes, cumul 7 minutes. Préparation indispensable : trois mots concrets par invité, sans intitulé ni acronyme. Faire tous les indices avant la révélation pour conserver le suspense. Avec 4 invités : 1 minute par personne. Avec 3 : environ 1 minute 20. Recueillir une ou deux propositions par personne. Si personne ne répond, proposer deux possibilités oralement et faire voter. La vraie réponse vient à la diapositive suivante.</a:t>
            </a:r>
            <a:endParaRPr b="0" lang="en-US" sz="2000" spc="-1" strike="noStrike">
              <a:solidFill>
                <a:srgbClr val="000000"/>
              </a:solidFill>
              <a:latin typeface="Arial"/>
            </a:endParaRPr>
          </a:p>
        </p:txBody>
      </p:sp>
      <p:sp>
        <p:nvSpPr>
          <p:cNvPr id="109" name="PlaceHolder 3"/>
          <p:cNvSpPr>
            <a:spLocks noGrp="1"/>
          </p:cNvSpPr>
          <p:nvPr>
            <p:ph type="sldNum" idx="7"/>
          </p:nvPr>
        </p:nvSpPr>
        <p:spPr>
          <a:xfrm>
            <a:off x="0" y="0"/>
            <a:ext cx="0" cy="0"/>
          </a:xfrm>
          <a:prstGeom prst="rect">
            <a:avLst/>
          </a:prstGeom>
          <a:noFill/>
          <a:ln w="0">
            <a:noFill/>
          </a:ln>
        </p:spPr>
        <p:txBody>
          <a:bodyPr lIns="90000" rIns="90000" tIns="-45000" bIns="-45000" anchor="t">
            <a:noAutofit/>
          </a:bodyPr>
          <a:p>
            <a:pPr indent="0">
              <a:buNone/>
            </a:pPr>
            <a:endParaRPr b="0" lang="en-US" sz="1400" spc="-1" strike="noStrike">
              <a:solidFill>
                <a:srgbClr val="000000"/>
              </a:solidFill>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 name="PlaceHolder 1"/>
          <p:cNvSpPr>
            <a:spLocks noGrp="1"/>
          </p:cNvSpPr>
          <p:nvPr>
            <p:ph type="sldImg"/>
          </p:nvPr>
        </p:nvSpPr>
        <p:spPr>
          <a:xfrm>
            <a:off x="0" y="0"/>
            <a:ext cx="0" cy="0"/>
          </a:xfrm>
          <a:prstGeom prst="rect">
            <a:avLst/>
          </a:prstGeom>
          <a:ln w="0">
            <a:noFill/>
          </a:ln>
        </p:spPr>
      </p:sp>
      <p:sp>
        <p:nvSpPr>
          <p:cNvPr id="111" name="PlaceHolder 2"/>
          <p:cNvSpPr>
            <a:spLocks noGrp="1"/>
          </p:cNvSpPr>
          <p:nvPr>
            <p:ph type="body"/>
          </p:nvPr>
        </p:nvSpPr>
        <p:spPr>
          <a:xfrm>
            <a:off x="0" y="0"/>
            <a:ext cx="0" cy="0"/>
          </a:xfrm>
          <a:prstGeom prst="rect">
            <a:avLst/>
          </a:prstGeom>
          <a:noFill/>
          <a:ln w="0">
            <a:noFill/>
          </a:ln>
        </p:spPr>
        <p:txBody>
          <a:bodyPr lIns="90000" rIns="90000" tIns="-45000" bIns="-45000" anchor="t">
            <a:noAutofit/>
          </a:bodyPr>
          <a:p>
            <a:pPr marL="216000" indent="0">
              <a:lnSpc>
                <a:spcPct val="100000"/>
              </a:lnSpc>
              <a:buNone/>
              <a:tabLst>
                <a:tab algn="l" pos="0"/>
              </a:tabLst>
            </a:pPr>
            <a:r>
              <a:rPr b="0" lang="en-US" sz="2000" spc="-1" strike="noStrike">
                <a:solidFill>
                  <a:srgbClr val="000000"/>
                </a:solidFill>
                <a:latin typeface="Arial"/>
              </a:rPr>
              <a:t>2 minutes, cumul 9 minutes. Chaque invité donne son prénom, son intitulé et une phrase sur une activité réelle. 30 secondes maximum avec 4 invités, 40 secondes avec 3. Aucun parcours ni liste de diplômes à ce stade. Demander de traduire immédiatement les acronymes. Revenir brièvement aux suppositions du public sans qualifier une proposition de mauvaise réponse.</a:t>
            </a:r>
            <a:endParaRPr b="0" lang="en-US" sz="2000" spc="-1" strike="noStrike">
              <a:solidFill>
                <a:srgbClr val="000000"/>
              </a:solidFill>
              <a:latin typeface="Arial"/>
            </a:endParaRPr>
          </a:p>
        </p:txBody>
      </p:sp>
      <p:sp>
        <p:nvSpPr>
          <p:cNvPr id="112" name="PlaceHolder 3"/>
          <p:cNvSpPr>
            <a:spLocks noGrp="1"/>
          </p:cNvSpPr>
          <p:nvPr>
            <p:ph type="sldNum" idx="8"/>
          </p:nvPr>
        </p:nvSpPr>
        <p:spPr>
          <a:xfrm>
            <a:off x="0" y="0"/>
            <a:ext cx="0" cy="0"/>
          </a:xfrm>
          <a:prstGeom prst="rect">
            <a:avLst/>
          </a:prstGeom>
          <a:noFill/>
          <a:ln w="0">
            <a:noFill/>
          </a:ln>
        </p:spPr>
        <p:txBody>
          <a:bodyPr lIns="90000" rIns="90000" tIns="-45000" bIns="-45000" anchor="t">
            <a:noAutofit/>
          </a:bodyPr>
          <a:p>
            <a:pPr indent="0">
              <a:buNone/>
            </a:pPr>
            <a:endParaRPr b="0" lang="en-US" sz="1400" spc="-1" strike="noStrike">
              <a:solidFill>
                <a:srgbClr val="000000"/>
              </a:solidFill>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 name="PlaceHolder 1"/>
          <p:cNvSpPr>
            <a:spLocks noGrp="1"/>
          </p:cNvSpPr>
          <p:nvPr>
            <p:ph type="sldImg"/>
          </p:nvPr>
        </p:nvSpPr>
        <p:spPr>
          <a:xfrm>
            <a:off x="0" y="0"/>
            <a:ext cx="0" cy="0"/>
          </a:xfrm>
          <a:prstGeom prst="rect">
            <a:avLst/>
          </a:prstGeom>
          <a:ln w="0">
            <a:noFill/>
          </a:ln>
        </p:spPr>
      </p:sp>
      <p:sp>
        <p:nvSpPr>
          <p:cNvPr id="114" name="PlaceHolder 2"/>
          <p:cNvSpPr>
            <a:spLocks noGrp="1"/>
          </p:cNvSpPr>
          <p:nvPr>
            <p:ph type="body"/>
          </p:nvPr>
        </p:nvSpPr>
        <p:spPr>
          <a:xfrm>
            <a:off x="0" y="0"/>
            <a:ext cx="0" cy="0"/>
          </a:xfrm>
          <a:prstGeom prst="rect">
            <a:avLst/>
          </a:prstGeom>
          <a:noFill/>
          <a:ln w="0">
            <a:noFill/>
          </a:ln>
        </p:spPr>
        <p:txBody>
          <a:bodyPr lIns="90000" rIns="90000" tIns="-45000" bIns="-45000" anchor="t">
            <a:noAutofit/>
          </a:bodyPr>
          <a:p>
            <a:pPr marL="216000" indent="0">
              <a:lnSpc>
                <a:spcPct val="100000"/>
              </a:lnSpc>
              <a:buNone/>
              <a:tabLst>
                <a:tab algn="l" pos="0"/>
              </a:tabLst>
            </a:pPr>
            <a:r>
              <a:rPr b="0" lang="en-US" sz="2000" spc="-1" strike="noStrike">
                <a:solidFill>
                  <a:srgbClr val="000000"/>
                </a:solidFill>
                <a:latin typeface="Arial"/>
              </a:rPr>
              <a:t>1 minute, cumul 19 minutes. Reprise de la question originale. Un invité peut donner le titre d’un morceau en cinq secondes. Puis on reprend le fil des métiers. Réponses spontanées et simultanées. Une seule justification drôle si elle vient naturellement. Aucun besoin de répondre comme les autres.</a:t>
            </a:r>
            <a:endParaRPr b="0" lang="en-US" sz="2000" spc="-1" strike="noStrike">
              <a:solidFill>
                <a:srgbClr val="000000"/>
              </a:solidFill>
              <a:latin typeface="Arial"/>
            </a:endParaRPr>
          </a:p>
        </p:txBody>
      </p:sp>
      <p:sp>
        <p:nvSpPr>
          <p:cNvPr id="115" name="PlaceHolder 3"/>
          <p:cNvSpPr>
            <a:spLocks noGrp="1"/>
          </p:cNvSpPr>
          <p:nvPr>
            <p:ph type="sldNum" idx="9"/>
          </p:nvPr>
        </p:nvSpPr>
        <p:spPr>
          <a:xfrm>
            <a:off x="0" y="0"/>
            <a:ext cx="0" cy="0"/>
          </a:xfrm>
          <a:prstGeom prst="rect">
            <a:avLst/>
          </a:prstGeom>
          <a:noFill/>
          <a:ln w="0">
            <a:noFill/>
          </a:ln>
        </p:spPr>
        <p:txBody>
          <a:bodyPr lIns="90000" rIns="90000" tIns="-45000" bIns="-45000" anchor="t">
            <a:noAutofit/>
          </a:bodyPr>
          <a:p>
            <a:pPr indent="0">
              <a:buNone/>
            </a:pPr>
            <a:endParaRPr b="0" lang="en-US" sz="1400" spc="-1" strike="noStrike">
              <a:solidFill>
                <a:srgbClr val="000000"/>
              </a:solidFill>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 name="PlaceHolder 1"/>
          <p:cNvSpPr>
            <a:spLocks noGrp="1"/>
          </p:cNvSpPr>
          <p:nvPr>
            <p:ph type="sldImg"/>
          </p:nvPr>
        </p:nvSpPr>
        <p:spPr>
          <a:xfrm>
            <a:off x="0" y="0"/>
            <a:ext cx="0" cy="0"/>
          </a:xfrm>
          <a:prstGeom prst="rect">
            <a:avLst/>
          </a:prstGeom>
          <a:ln w="0">
            <a:noFill/>
          </a:ln>
        </p:spPr>
      </p:sp>
      <p:sp>
        <p:nvSpPr>
          <p:cNvPr id="117" name="PlaceHolder 2"/>
          <p:cNvSpPr>
            <a:spLocks noGrp="1"/>
          </p:cNvSpPr>
          <p:nvPr>
            <p:ph type="body"/>
          </p:nvPr>
        </p:nvSpPr>
        <p:spPr>
          <a:xfrm>
            <a:off x="0" y="0"/>
            <a:ext cx="0" cy="0"/>
          </a:xfrm>
          <a:prstGeom prst="rect">
            <a:avLst/>
          </a:prstGeom>
          <a:noFill/>
          <a:ln w="0">
            <a:noFill/>
          </a:ln>
        </p:spPr>
        <p:txBody>
          <a:bodyPr lIns="90000" rIns="90000" tIns="-45000" bIns="-45000" anchor="t">
            <a:noAutofit/>
          </a:bodyPr>
          <a:p>
            <a:pPr marL="216000" indent="0">
              <a:lnSpc>
                <a:spcPct val="100000"/>
              </a:lnSpc>
              <a:buNone/>
              <a:tabLst>
                <a:tab algn="l" pos="0"/>
              </a:tabLst>
            </a:pPr>
            <a:r>
              <a:rPr b="0" lang="en-US" sz="2000" spc="-1" strike="noStrike">
                <a:solidFill>
                  <a:srgbClr val="000000"/>
                </a:solidFill>
                <a:latin typeface="Arial"/>
              </a:rPr>
              <a:t>5 minutes, cumul 24 minutes. Préparer un lien réel entre métiers avec les invités. Un premier invité décrit un besoin concret lié à une activité. La personne concernée explique ce qu’elle apporte, en 45 secondes environ, puis cite à son tour une autre contribution. Si le métier évoqué est absent, expliquer sa contribution puis passer à un autre invité sans inventer de lien entre les personnes présentes. Faire participer le public : « Quel autre métier pourrait aider ? » Privilégier un seul exemple suivi plutôt qu’une liste d’organigramme. Ne pas laisser les invités échanger seulement entre eux.</a:t>
            </a:r>
            <a:endParaRPr b="0" lang="en-US" sz="2000" spc="-1" strike="noStrike">
              <a:solidFill>
                <a:srgbClr val="000000"/>
              </a:solidFill>
              <a:latin typeface="Arial"/>
            </a:endParaRPr>
          </a:p>
        </p:txBody>
      </p:sp>
      <p:sp>
        <p:nvSpPr>
          <p:cNvPr id="118" name="PlaceHolder 3"/>
          <p:cNvSpPr>
            <a:spLocks noGrp="1"/>
          </p:cNvSpPr>
          <p:nvPr>
            <p:ph type="sldNum" idx="10"/>
          </p:nvPr>
        </p:nvSpPr>
        <p:spPr>
          <a:xfrm>
            <a:off x="0" y="0"/>
            <a:ext cx="0" cy="0"/>
          </a:xfrm>
          <a:prstGeom prst="rect">
            <a:avLst/>
          </a:prstGeom>
          <a:noFill/>
          <a:ln w="0">
            <a:noFill/>
          </a:ln>
        </p:spPr>
        <p:txBody>
          <a:bodyPr lIns="90000" rIns="90000" tIns="-45000" bIns="-45000" anchor="t">
            <a:noAutofit/>
          </a:bodyPr>
          <a:p>
            <a:pPr indent="0">
              <a:buNone/>
            </a:pPr>
            <a:endParaRPr b="0" lang="en-US" sz="1400" spc="-1" strike="noStrike">
              <a:solidFill>
                <a:srgbClr val="000000"/>
              </a:solidFill>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 name="PlaceHolder 1"/>
          <p:cNvSpPr>
            <a:spLocks noGrp="1"/>
          </p:cNvSpPr>
          <p:nvPr>
            <p:ph type="sldImg"/>
          </p:nvPr>
        </p:nvSpPr>
        <p:spPr>
          <a:xfrm>
            <a:off x="0" y="0"/>
            <a:ext cx="0" cy="0"/>
          </a:xfrm>
          <a:prstGeom prst="rect">
            <a:avLst/>
          </a:prstGeom>
          <a:ln w="0">
            <a:noFill/>
          </a:ln>
        </p:spPr>
      </p:sp>
      <p:sp>
        <p:nvSpPr>
          <p:cNvPr id="120" name="PlaceHolder 2"/>
          <p:cNvSpPr>
            <a:spLocks noGrp="1"/>
          </p:cNvSpPr>
          <p:nvPr>
            <p:ph type="body"/>
          </p:nvPr>
        </p:nvSpPr>
        <p:spPr>
          <a:xfrm>
            <a:off x="0" y="0"/>
            <a:ext cx="0" cy="0"/>
          </a:xfrm>
          <a:prstGeom prst="rect">
            <a:avLst/>
          </a:prstGeom>
          <a:noFill/>
          <a:ln w="0">
            <a:noFill/>
          </a:ln>
        </p:spPr>
        <p:txBody>
          <a:bodyPr lIns="90000" rIns="90000" tIns="-45000" bIns="-45000" anchor="t">
            <a:noAutofit/>
          </a:bodyPr>
          <a:p>
            <a:pPr marL="216000" indent="0">
              <a:lnSpc>
                <a:spcPct val="100000"/>
              </a:lnSpc>
              <a:buNone/>
              <a:tabLst>
                <a:tab algn="l" pos="0"/>
              </a:tabLst>
            </a:pPr>
            <a:r>
              <a:rPr b="0" lang="en-US" sz="2000" spc="-1" strike="noStrike">
                <a:solidFill>
                  <a:srgbClr val="000000"/>
                </a:solidFill>
                <a:latin typeface="Arial"/>
              </a:rPr>
              <a:t>4 minutes, cumul 28 minutes. Employer collège ou lycée pour la période scolaire. Réserver le mot école à un établissement ou une formation effectivement nommée, par exemple une école d’ingénieurs. Chaque personne raconte un seul moment de choix, de doute ou de réorientation, puis précise brièvement les études ou formations qui ont mené à son poste. 40 à 50 secondes par invité. Garder le temps restant pour une question sur les parcours. Ne pas présenter les parcours individuels comme des règles générales d’admission ou de recrutement. Si une condition d’accès précise est demandée, proposer de la vérifier après la séance.</a:t>
            </a:r>
            <a:endParaRPr b="0" lang="en-US" sz="2000" spc="-1" strike="noStrike">
              <a:solidFill>
                <a:srgbClr val="000000"/>
              </a:solidFill>
              <a:latin typeface="Arial"/>
            </a:endParaRPr>
          </a:p>
        </p:txBody>
      </p:sp>
      <p:sp>
        <p:nvSpPr>
          <p:cNvPr id="121" name="PlaceHolder 3"/>
          <p:cNvSpPr>
            <a:spLocks noGrp="1"/>
          </p:cNvSpPr>
          <p:nvPr>
            <p:ph type="sldNum" idx="11"/>
          </p:nvPr>
        </p:nvSpPr>
        <p:spPr>
          <a:xfrm>
            <a:off x="0" y="0"/>
            <a:ext cx="0" cy="0"/>
          </a:xfrm>
          <a:prstGeom prst="rect">
            <a:avLst/>
          </a:prstGeom>
          <a:noFill/>
          <a:ln w="0">
            <a:noFill/>
          </a:ln>
        </p:spPr>
        <p:txBody>
          <a:bodyPr lIns="90000" rIns="90000" tIns="-45000" bIns="-45000" anchor="t">
            <a:noAutofit/>
          </a:bodyPr>
          <a:p>
            <a:pPr indent="0">
              <a:buNone/>
            </a:pPr>
            <a:endParaRPr b="0" lang="en-US" sz="1400" spc="-1" strike="noStrike">
              <a:solidFill>
                <a:srgbClr val="000000"/>
              </a:solidFill>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 name="PlaceHolder 1"/>
          <p:cNvSpPr>
            <a:spLocks noGrp="1"/>
          </p:cNvSpPr>
          <p:nvPr>
            <p:ph type="sldImg"/>
          </p:nvPr>
        </p:nvSpPr>
        <p:spPr>
          <a:xfrm>
            <a:off x="0" y="0"/>
            <a:ext cx="0" cy="0"/>
          </a:xfrm>
          <a:prstGeom prst="rect">
            <a:avLst/>
          </a:prstGeom>
          <a:ln w="0">
            <a:noFill/>
          </a:ln>
        </p:spPr>
      </p:sp>
      <p:sp>
        <p:nvSpPr>
          <p:cNvPr id="123" name="PlaceHolder 2"/>
          <p:cNvSpPr>
            <a:spLocks noGrp="1"/>
          </p:cNvSpPr>
          <p:nvPr>
            <p:ph type="body"/>
          </p:nvPr>
        </p:nvSpPr>
        <p:spPr>
          <a:xfrm>
            <a:off x="0" y="0"/>
            <a:ext cx="0" cy="0"/>
          </a:xfrm>
          <a:prstGeom prst="rect">
            <a:avLst/>
          </a:prstGeom>
          <a:noFill/>
          <a:ln w="0">
            <a:noFill/>
          </a:ln>
        </p:spPr>
        <p:txBody>
          <a:bodyPr lIns="90000" rIns="90000" tIns="-45000" bIns="-45000" anchor="t">
            <a:noAutofit/>
          </a:bodyPr>
          <a:p>
            <a:pPr marL="216000" indent="0">
              <a:lnSpc>
                <a:spcPct val="100000"/>
              </a:lnSpc>
              <a:buNone/>
              <a:tabLst>
                <a:tab algn="l" pos="0"/>
              </a:tabLst>
            </a:pPr>
            <a:r>
              <a:rPr b="0" lang="en-US" sz="2000" spc="-1" strike="noStrike">
                <a:solidFill>
                  <a:srgbClr val="000000"/>
                </a:solidFill>
                <a:latin typeface="Arial"/>
              </a:rPr>
              <a:t>1 minute, cumul 32 minutes. Reprise de la question humoristique originale. Vote rapide du public, puis des invités. Accepter « les deux », « autre chose » ou « dormir ». Une seule relance, sans demander de détails sur la vie privée.</a:t>
            </a:r>
            <a:endParaRPr b="0" lang="en-US" sz="2000" spc="-1" strike="noStrike">
              <a:solidFill>
                <a:srgbClr val="000000"/>
              </a:solidFill>
              <a:latin typeface="Arial"/>
            </a:endParaRPr>
          </a:p>
        </p:txBody>
      </p:sp>
      <p:sp>
        <p:nvSpPr>
          <p:cNvPr id="124" name="PlaceHolder 3"/>
          <p:cNvSpPr>
            <a:spLocks noGrp="1"/>
          </p:cNvSpPr>
          <p:nvPr>
            <p:ph type="sldNum" idx="12"/>
          </p:nvPr>
        </p:nvSpPr>
        <p:spPr>
          <a:xfrm>
            <a:off x="0" y="0"/>
            <a:ext cx="0" cy="0"/>
          </a:xfrm>
          <a:prstGeom prst="rect">
            <a:avLst/>
          </a:prstGeom>
          <a:noFill/>
          <a:ln w="0">
            <a:noFill/>
          </a:ln>
        </p:spPr>
        <p:txBody>
          <a:bodyPr lIns="90000" rIns="90000" tIns="-45000" bIns="-45000" anchor="t">
            <a:noAutofit/>
          </a:bodyPr>
          <a:p>
            <a:pPr indent="0">
              <a:buNone/>
            </a:pPr>
            <a:endParaRPr b="0" lang="en-US" sz="1400" spc="-1" strike="noStrike">
              <a:solidFill>
                <a:srgbClr val="000000"/>
              </a:solidFill>
              <a:latin typeface="Times New Roman"/>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 name="PlaceHolder 1"/>
          <p:cNvSpPr>
            <a:spLocks noGrp="1"/>
          </p:cNvSpPr>
          <p:nvPr>
            <p:ph type="sldImg"/>
          </p:nvPr>
        </p:nvSpPr>
        <p:spPr>
          <a:xfrm>
            <a:off x="0" y="0"/>
            <a:ext cx="0" cy="0"/>
          </a:xfrm>
          <a:prstGeom prst="rect">
            <a:avLst/>
          </a:prstGeom>
          <a:ln w="0">
            <a:noFill/>
          </a:ln>
        </p:spPr>
      </p:sp>
      <p:sp>
        <p:nvSpPr>
          <p:cNvPr id="126" name="PlaceHolder 2"/>
          <p:cNvSpPr>
            <a:spLocks noGrp="1"/>
          </p:cNvSpPr>
          <p:nvPr>
            <p:ph type="body"/>
          </p:nvPr>
        </p:nvSpPr>
        <p:spPr>
          <a:xfrm>
            <a:off x="0" y="0"/>
            <a:ext cx="0" cy="0"/>
          </a:xfrm>
          <a:prstGeom prst="rect">
            <a:avLst/>
          </a:prstGeom>
          <a:noFill/>
          <a:ln w="0">
            <a:noFill/>
          </a:ln>
        </p:spPr>
        <p:txBody>
          <a:bodyPr lIns="90000" rIns="90000" tIns="-45000" bIns="-45000" anchor="t">
            <a:noAutofit/>
          </a:bodyPr>
          <a:p>
            <a:pPr marL="216000" indent="0">
              <a:lnSpc>
                <a:spcPct val="100000"/>
              </a:lnSpc>
              <a:buNone/>
              <a:tabLst>
                <a:tab algn="l" pos="0"/>
              </a:tabLst>
            </a:pPr>
            <a:r>
              <a:rPr b="0" lang="en-US" sz="2000" spc="-1" strike="noStrike">
                <a:solidFill>
                  <a:srgbClr val="000000"/>
                </a:solidFill>
                <a:latin typeface="Arial"/>
              </a:rPr>
              <a:t>6 minutes, cumul 38 minutes. Laisser 20 secondes pour réfléchir seul ou à deux avant de recueillir les questions. Inviter explicitement les élèves qui n’ont pas encore parlé, sans désigner quelqu’un contre son gré. Adresser chaque question d’abord à une seule personne. Si une autre apporte une information différente, lui donner 20 secondes. Le salaire peut se discuter sans obliger à révéler une rémunération personnelle. Ne pas improviser de chiffres ou de règles : préciser ce qu’on sait et ce qui doit être vérifié.</a:t>
            </a:r>
            <a:endParaRPr b="0" lang="en-US" sz="2000" spc="-1" strike="noStrike">
              <a:solidFill>
                <a:srgbClr val="000000"/>
              </a:solidFill>
              <a:latin typeface="Arial"/>
            </a:endParaRPr>
          </a:p>
        </p:txBody>
      </p:sp>
      <p:sp>
        <p:nvSpPr>
          <p:cNvPr id="127" name="PlaceHolder 3"/>
          <p:cNvSpPr>
            <a:spLocks noGrp="1"/>
          </p:cNvSpPr>
          <p:nvPr>
            <p:ph type="sldNum" idx="13"/>
          </p:nvPr>
        </p:nvSpPr>
        <p:spPr>
          <a:xfrm>
            <a:off x="0" y="0"/>
            <a:ext cx="0" cy="0"/>
          </a:xfrm>
          <a:prstGeom prst="rect">
            <a:avLst/>
          </a:prstGeom>
          <a:noFill/>
          <a:ln w="0">
            <a:noFill/>
          </a:ln>
        </p:spPr>
        <p:txBody>
          <a:bodyPr lIns="90000" rIns="90000" tIns="-45000" bIns="-45000" anchor="t">
            <a:noAutofit/>
          </a:bodyPr>
          <a:p>
            <a:pPr indent="0">
              <a:buNone/>
            </a:pPr>
            <a:endParaRPr b="0" lang="en-US" sz="1400" spc="-1" strike="noStrike">
              <a:solidFill>
                <a:srgbClr val="000000"/>
              </a:solidFill>
              <a:latin typeface="Times New Roman"/>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 name="PlaceHolder 1"/>
          <p:cNvSpPr>
            <a:spLocks noGrp="1"/>
          </p:cNvSpPr>
          <p:nvPr>
            <p:ph type="sldImg"/>
          </p:nvPr>
        </p:nvSpPr>
        <p:spPr>
          <a:xfrm>
            <a:off x="0" y="0"/>
            <a:ext cx="0" cy="0"/>
          </a:xfrm>
          <a:prstGeom prst="rect">
            <a:avLst/>
          </a:prstGeom>
          <a:ln w="0">
            <a:noFill/>
          </a:ln>
        </p:spPr>
      </p:sp>
      <p:sp>
        <p:nvSpPr>
          <p:cNvPr id="129" name="PlaceHolder 2"/>
          <p:cNvSpPr>
            <a:spLocks noGrp="1"/>
          </p:cNvSpPr>
          <p:nvPr>
            <p:ph type="body"/>
          </p:nvPr>
        </p:nvSpPr>
        <p:spPr>
          <a:xfrm>
            <a:off x="0" y="0"/>
            <a:ext cx="0" cy="0"/>
          </a:xfrm>
          <a:prstGeom prst="rect">
            <a:avLst/>
          </a:prstGeom>
          <a:noFill/>
          <a:ln w="0">
            <a:noFill/>
          </a:ln>
        </p:spPr>
        <p:txBody>
          <a:bodyPr lIns="90000" rIns="90000" tIns="-45000" bIns="-45000" anchor="t">
            <a:noAutofit/>
          </a:bodyPr>
          <a:p>
            <a:pPr marL="216000" indent="0">
              <a:lnSpc>
                <a:spcPct val="100000"/>
              </a:lnSpc>
              <a:buNone/>
              <a:tabLst>
                <a:tab algn="l" pos="0"/>
              </a:tabLst>
            </a:pPr>
            <a:r>
              <a:rPr b="0" lang="en-US" sz="2000" spc="-1" strike="noStrike">
                <a:solidFill>
                  <a:srgbClr val="000000"/>
                </a:solidFill>
                <a:latin typeface="Arial"/>
              </a:rPr>
              <a:t>2 minutes, cumul 40 minutes. Demander à tous de formuler une réponse mentalement, puis recueillir trois ou quatre contributions volontaires. Les invités ajoutent un dernier mot bref si le temps le permet. Remercier les élèves et les invités. Pour 30 minutes : ouverture 1 minute, règles 1, café/thé 1, devinettes 3, révélations 2, situations 6, silence/musique 1, métiers qui se croisent 3, parcours 3, lundi/vendredi 1, un seul ping-pong 1, questions 5, conclusion 2. Sauter les deux autres diapositives ping-pong.</a:t>
            </a:r>
            <a:endParaRPr b="0" lang="en-US" sz="2000" spc="-1" strike="noStrike">
              <a:solidFill>
                <a:srgbClr val="000000"/>
              </a:solidFill>
              <a:latin typeface="Arial"/>
            </a:endParaRPr>
          </a:p>
        </p:txBody>
      </p:sp>
      <p:sp>
        <p:nvSpPr>
          <p:cNvPr id="130" name="PlaceHolder 3"/>
          <p:cNvSpPr>
            <a:spLocks noGrp="1"/>
          </p:cNvSpPr>
          <p:nvPr>
            <p:ph type="sldNum" idx="14"/>
          </p:nvPr>
        </p:nvSpPr>
        <p:spPr>
          <a:xfrm>
            <a:off x="0" y="0"/>
            <a:ext cx="0" cy="0"/>
          </a:xfrm>
          <a:prstGeom prst="rect">
            <a:avLst/>
          </a:prstGeom>
          <a:noFill/>
          <a:ln w="0">
            <a:noFill/>
          </a:ln>
        </p:spPr>
        <p:txBody>
          <a:bodyPr lIns="90000" rIns="90000" tIns="-45000" bIns="-45000" anchor="t">
            <a:noAutofit/>
          </a:bodyPr>
          <a:p>
            <a:pPr indent="0">
              <a:buNone/>
            </a:pPr>
            <a:endParaRPr b="0" lang="en-US" sz="1400" spc="-1" strike="noStrike">
              <a:solidFill>
                <a:srgbClr val="000000"/>
              </a:solid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and Body">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 Header">
    <p:spTree>
      <p:nvGrpSpPr>
        <p:cNvPr id="1" name=""/>
        <p:cNvGrpSpPr/>
        <p:nvPr/>
      </p:nvGrpSpPr>
      <p:grpSpPr>
        <a:xfrm>
          <a:off x="0" y="0"/>
          <a:ext cx="0" cy="0"/>
          <a:chOff x="0" y="0"/>
          <a:chExt cx="0" cy="0"/>
        </a:xfrm>
      </p:grpSpPr>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and One Column">
    <p:spTree>
      <p:nvGrpSpPr>
        <p:cNvPr id="1" name=""/>
        <p:cNvGrpSpPr/>
        <p:nvPr/>
      </p:nvGrpSpPr>
      <p:grpSpPr>
        <a:xfrm>
          <a:off x="0" y="0"/>
          <a:ext cx="0" cy="0"/>
          <a:chOff x="0" y="0"/>
          <a:chExt cx="0" cy="0"/>
        </a:xfrm>
      </p:grpSpPr>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spTree>
      <p:nvGrpSpPr>
        <p:cNvPr id="1" name=""/>
        <p:cNvGrpSpPr/>
        <p:nvPr/>
      </p:nvGrpSpPr>
      <p:grpSpPr>
        <a:xfrm>
          <a:off x="0" y="0"/>
          <a:ext cx="0" cy="0"/>
          <a:chOff x="0" y="0"/>
          <a:chExt cx="0" cy="0"/>
        </a:xfrm>
      </p:grpSpPr>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and Two Column">
    <p:spTree>
      <p:nvGrpSpPr>
        <p:cNvPr id="1" name=""/>
        <p:cNvGrpSpPr/>
        <p:nvPr/>
      </p:nvGrpSpPr>
      <p:grpSpPr>
        <a:xfrm>
          <a:off x="0" y="0"/>
          <a:ext cx="0" cy="0"/>
          <a:chOff x="0" y="0"/>
          <a:chExt cx="0" cy="0"/>
        </a:xfrm>
      </p:grpSpPr>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en-US" sz="4400" spc="-1" strike="noStrike">
              <a:solidFill>
                <a:srgbClr val="000000"/>
              </a:solidFill>
              <a:latin typeface="Arial"/>
            </a:endParaRPr>
          </a:p>
        </p:txBody>
      </p:sp>
      <p:sp>
        <p:nvSpPr>
          <p:cNvPr id="4"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en-US" sz="3200" spc="-1" strike="noStrike">
              <a:solidFill>
                <a:srgbClr val="000000"/>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r>
              <a:rPr b="0" lang="en-US" sz="4400" spc="-1" strike="noStrike">
                <a:solidFill>
                  <a:srgbClr val="000000"/>
                </a:solidFill>
                <a:latin typeface="Arial"/>
              </a:rPr>
              <a:t>Click to edit the title text </a:t>
            </a:r>
            <a:r>
              <a:rPr b="0" lang="en-US" sz="4400" spc="-1" strike="noStrike">
                <a:solidFill>
                  <a:srgbClr val="000000"/>
                </a:solidFill>
                <a:latin typeface="Arial"/>
              </a:rPr>
              <a:t>format</a:t>
            </a:r>
            <a:endParaRPr b="0" lang="en-US" sz="4400" spc="-1" strike="noStrike">
              <a:solidFill>
                <a:srgbClr val="000000"/>
              </a:solidFill>
              <a:latin typeface="Arial"/>
            </a:endParaRPr>
          </a:p>
        </p:txBody>
      </p:sp>
      <p:sp>
        <p:nvSpPr>
          <p:cNvPr id="1"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buNone/>
            </a:pPr>
            <a:r>
              <a:rPr b="0" lang="en-US" sz="1800" spc="-1" strike="noStrike">
                <a:solidFill>
                  <a:srgbClr val="000000"/>
                </a:solidFill>
                <a:latin typeface="Arial"/>
              </a:rPr>
              <a:t>Click to edit the title text format</a:t>
            </a:r>
            <a:endParaRPr b="0" lang="en-US"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59"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4.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4.xml"/><Relationship Id="rId3"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4.xml"/><Relationship Id="rId3"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4.xml"/><Relationship Id="rId3"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4.xml"/><Relationship Id="rId3"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4.xml"/><Relationship Id="rId3"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4.xml"/><Relationship Id="rId3"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4.xml"/><Relationship Id="rId3"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4.xml"/><Relationship Id="rId3"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4.xml"/><Relationship Id="rId3"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4.xml"/><Relationship Id="rId3" Type="http://schemas.openxmlformats.org/officeDocument/2006/relationships/notesSlide" Target="../notesSlides/notesSlide1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82c48"/>
        </a:solidFill>
      </p:bgPr>
    </p:bg>
    <p:spTree>
      <p:nvGrpSpPr>
        <p:cNvPr id="1" name=""/>
        <p:cNvGrpSpPr/>
        <p:nvPr/>
      </p:nvGrpSpPr>
      <p:grpSpPr>
        <a:xfrm>
          <a:off x="0" y="0"/>
          <a:ext cx="0" cy="0"/>
          <a:chOff x="0" y="0"/>
          <a:chExt cx="0" cy="0"/>
        </a:xfrm>
      </p:grpSpPr>
      <p:pic>
        <p:nvPicPr>
          <p:cNvPr id="11" name="" descr=""/>
          <p:cNvPicPr/>
          <p:nvPr/>
        </p:nvPicPr>
        <p:blipFill>
          <a:blip r:embed="rId1"/>
          <a:srcRect l="0" t="28" r="0" b="28"/>
          <a:stretch/>
        </p:blipFill>
        <p:spPr>
          <a:xfrm>
            <a:off x="0" y="0"/>
            <a:ext cx="12191400" cy="6857280"/>
          </a:xfrm>
          <a:prstGeom prst="rect">
            <a:avLst/>
          </a:prstGeom>
          <a:ln w="0">
            <a:noFill/>
          </a:ln>
        </p:spPr>
      </p:pic>
      <p:sp>
        <p:nvSpPr>
          <p:cNvPr id="12" name="section"/>
          <p:cNvSpPr/>
          <p:nvPr/>
        </p:nvSpPr>
        <p:spPr>
          <a:xfrm>
            <a:off x="666720" y="409680"/>
            <a:ext cx="6190560" cy="34236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1500" spc="-1" strike="noStrike">
                <a:solidFill>
                  <a:srgbClr val="ffffff"/>
                </a:solidFill>
                <a:latin typeface="DejaVu Sans"/>
                <a:ea typeface="DejaVu Sans"/>
              </a:rPr>
              <a:t>IJCLAB · RENCONTRE MÉTIERS</a:t>
            </a:r>
            <a:endParaRPr b="0" lang="en-US" sz="1500" spc="-1" strike="noStrike">
              <a:solidFill>
                <a:srgbClr val="ffffff"/>
              </a:solidFill>
              <a:latin typeface="Arial"/>
            </a:endParaRPr>
          </a:p>
        </p:txBody>
      </p:sp>
      <p:sp>
        <p:nvSpPr>
          <p:cNvPr id="13" name="duration"/>
          <p:cNvSpPr/>
          <p:nvPr/>
        </p:nvSpPr>
        <p:spPr>
          <a:xfrm>
            <a:off x="6972480" y="419040"/>
            <a:ext cx="1380240" cy="34236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en-US" sz="1500" spc="-1" strike="noStrike">
              <a:solidFill>
                <a:srgbClr val="ffffff"/>
              </a:solidFill>
              <a:latin typeface="Arial"/>
            </a:endParaRPr>
          </a:p>
        </p:txBody>
      </p:sp>
      <p:sp>
        <p:nvSpPr>
          <p:cNvPr id="14" name="title1"/>
          <p:cNvSpPr/>
          <p:nvPr/>
        </p:nvSpPr>
        <p:spPr>
          <a:xfrm>
            <a:off x="666720" y="1380960"/>
            <a:ext cx="7190640" cy="104688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5100" spc="-1" strike="noStrike">
                <a:solidFill>
                  <a:srgbClr val="ffffff"/>
                </a:solidFill>
                <a:latin typeface="DejaVu Sans"/>
                <a:ea typeface="DejaVu Sans"/>
              </a:rPr>
              <a:t>C’est quoi,</a:t>
            </a:r>
            <a:endParaRPr b="0" lang="en-US" sz="5100" spc="-1" strike="noStrike">
              <a:solidFill>
                <a:srgbClr val="ffffff"/>
              </a:solidFill>
              <a:latin typeface="Arial"/>
            </a:endParaRPr>
          </a:p>
        </p:txBody>
      </p:sp>
      <p:sp>
        <p:nvSpPr>
          <p:cNvPr id="15" name="title2"/>
          <p:cNvSpPr/>
          <p:nvPr/>
        </p:nvSpPr>
        <p:spPr>
          <a:xfrm>
            <a:off x="666720" y="2362320"/>
            <a:ext cx="7190640" cy="104688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5100" spc="-1" strike="noStrike">
                <a:solidFill>
                  <a:srgbClr val="ff6b00"/>
                </a:solidFill>
                <a:latin typeface="DejaVu Sans"/>
                <a:ea typeface="DejaVu Sans"/>
              </a:rPr>
              <a:t>ton métier ?</a:t>
            </a:r>
            <a:endParaRPr b="0" lang="en-US" sz="5100" spc="-1" strike="noStrike">
              <a:solidFill>
                <a:srgbClr val="ffffff"/>
              </a:solidFill>
              <a:latin typeface="Arial"/>
            </a:endParaRPr>
          </a:p>
        </p:txBody>
      </p:sp>
      <p:sp>
        <p:nvSpPr>
          <p:cNvPr id="16" name="subtitle"/>
          <p:cNvSpPr/>
          <p:nvPr/>
        </p:nvSpPr>
        <p:spPr>
          <a:xfrm>
            <a:off x="704880" y="3714840"/>
            <a:ext cx="7190640" cy="90432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2320" spc="-1" strike="noStrike">
                <a:solidFill>
                  <a:srgbClr val="ffffff"/>
                </a:solidFill>
                <a:latin typeface="DejaVu Sans"/>
                <a:ea typeface="DejaVu Sans"/>
              </a:rPr>
              <a:t>Des personnes. Du concret.</a:t>
            </a:r>
            <a:endParaRPr b="0" lang="en-US" sz="2320" spc="-1" strike="noStrike">
              <a:solidFill>
                <a:srgbClr val="ffffff"/>
              </a:solidFill>
              <a:latin typeface="Arial"/>
            </a:endParaRPr>
          </a:p>
          <a:p>
            <a:pPr>
              <a:lnSpc>
                <a:spcPct val="100000"/>
              </a:lnSpc>
            </a:pPr>
            <a:r>
              <a:rPr b="0" lang="en-US" sz="2320" spc="-1" strike="noStrike">
                <a:solidFill>
                  <a:srgbClr val="ffffff"/>
                </a:solidFill>
                <a:latin typeface="DejaVu Sans"/>
                <a:ea typeface="DejaVu Sans"/>
              </a:rPr>
              <a:t>Vos questions.</a:t>
            </a:r>
            <a:endParaRPr b="0" lang="en-US" sz="2320" spc="-1" strike="noStrike">
              <a:solidFill>
                <a:srgbClr val="ffffff"/>
              </a:solidFill>
              <a:latin typeface="Arial"/>
            </a:endParaRPr>
          </a:p>
        </p:txBody>
      </p:sp>
      <p:sp>
        <p:nvSpPr>
          <p:cNvPr id="17" name="instruction"/>
          <p:cNvSpPr/>
          <p:nvPr/>
        </p:nvSpPr>
        <p:spPr>
          <a:xfrm>
            <a:off x="666720" y="5143680"/>
            <a:ext cx="7190640" cy="76140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1729" spc="-1" strike="noStrike">
                <a:solidFill>
                  <a:srgbClr val="ffffff"/>
                </a:solidFill>
                <a:latin typeface="DejaVu Sans"/>
                <a:ea typeface="DejaVu Sans"/>
              </a:rPr>
              <a:t>À votre avis, quels métiers trouve-t-on dans un laboratoire ?</a:t>
            </a:r>
            <a:endParaRPr b="0" lang="en-US" sz="1729" spc="-1" strike="noStrike">
              <a:solidFill>
                <a:srgbClr val="ffffff"/>
              </a:solidFill>
              <a:latin typeface="Arial"/>
            </a:endParaRPr>
          </a:p>
          <a:p>
            <a:pPr>
              <a:lnSpc>
                <a:spcPct val="100000"/>
              </a:lnSpc>
            </a:pPr>
            <a:endParaRPr b="0" lang="en-US" sz="1729" spc="-1" strike="noStrike">
              <a:solidFill>
                <a:srgbClr val="ffffff"/>
              </a:solidFill>
              <a:latin typeface="Arial"/>
            </a:endParaRPr>
          </a:p>
          <a:p>
            <a:pPr>
              <a:lnSpc>
                <a:spcPct val="100000"/>
              </a:lnSpc>
            </a:pPr>
            <a:endParaRPr b="0" lang="en-US" sz="1729" spc="-1" strike="noStrike">
              <a:solidFill>
                <a:srgbClr val="ffffff"/>
              </a:solidFill>
              <a:latin typeface="Arial"/>
            </a:endParaRPr>
          </a:p>
          <a:p>
            <a:pPr>
              <a:lnSpc>
                <a:spcPct val="100000"/>
              </a:lnSpc>
            </a:pPr>
            <a:endParaRPr b="0" lang="en-US" sz="1729" spc="-1" strike="noStrike">
              <a:solidFill>
                <a:srgbClr val="ffffff"/>
              </a:solidFill>
              <a:latin typeface="Arial"/>
            </a:endParaRPr>
          </a:p>
          <a:p>
            <a:pPr>
              <a:lnSpc>
                <a:spcPct val="100000"/>
              </a:lnSpc>
            </a:pPr>
            <a:endParaRPr b="0" lang="en-US" sz="1729" spc="-1" strike="noStrike">
              <a:solidFill>
                <a:srgbClr val="ffffff"/>
              </a:solidFill>
              <a:latin typeface="Arial"/>
            </a:endParaRPr>
          </a:p>
        </p:txBody>
      </p:sp>
      <p:sp>
        <p:nvSpPr>
          <p:cNvPr id="18" name=""/>
          <p:cNvSpPr/>
          <p:nvPr/>
        </p:nvSpPr>
        <p:spPr>
          <a:xfrm>
            <a:off x="7646400" y="6375960"/>
            <a:ext cx="7212240" cy="2530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1100" spc="-1" strike="noStrike">
                <a:solidFill>
                  <a:srgbClr val="ffffff"/>
                </a:solidFill>
                <a:latin typeface="DejaVu Sans"/>
                <a:ea typeface="DejaVu Sans"/>
              </a:rPr>
              <a:t>María-Belén LOVINO Chargée de médiation scientifique IJCLab</a:t>
            </a:r>
            <a:endParaRPr b="0" lang="en-US" sz="11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6f8fa"/>
        </a:solidFill>
      </p:bgPr>
    </p:bg>
    <p:spTree>
      <p:nvGrpSpPr>
        <p:cNvPr id="1" name=""/>
        <p:cNvGrpSpPr/>
        <p:nvPr/>
      </p:nvGrpSpPr>
      <p:grpSpPr>
        <a:xfrm>
          <a:off x="0" y="0"/>
          <a:ext cx="0" cy="0"/>
          <a:chOff x="0" y="0"/>
          <a:chExt cx="0" cy="0"/>
        </a:xfrm>
      </p:grpSpPr>
      <p:pic>
        <p:nvPicPr>
          <p:cNvPr id="19" name="" descr=""/>
          <p:cNvPicPr/>
          <p:nvPr/>
        </p:nvPicPr>
        <p:blipFill>
          <a:blip r:embed="rId1"/>
          <a:srcRect l="0" t="28" r="0" b="28"/>
          <a:stretch/>
        </p:blipFill>
        <p:spPr>
          <a:xfrm>
            <a:off x="0" y="0"/>
            <a:ext cx="12191400" cy="6857280"/>
          </a:xfrm>
          <a:prstGeom prst="rect">
            <a:avLst/>
          </a:prstGeom>
          <a:ln w="0">
            <a:noFill/>
          </a:ln>
        </p:spPr>
      </p:pic>
      <p:sp>
        <p:nvSpPr>
          <p:cNvPr id="20" name="section"/>
          <p:cNvSpPr/>
          <p:nvPr/>
        </p:nvSpPr>
        <p:spPr>
          <a:xfrm>
            <a:off x="666720" y="409680"/>
            <a:ext cx="6190560" cy="34236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1500" spc="-1" strike="noStrike">
                <a:solidFill>
                  <a:srgbClr val="00558a"/>
                </a:solidFill>
                <a:latin typeface="DejaVu Sans"/>
                <a:ea typeface="DejaVu Sans"/>
              </a:rPr>
              <a:t>LE MODE D’EMPLOI</a:t>
            </a:r>
            <a:endParaRPr b="0" lang="en-US" sz="1500" spc="-1" strike="noStrike">
              <a:solidFill>
                <a:srgbClr val="000000"/>
              </a:solidFill>
              <a:latin typeface="Arial"/>
            </a:endParaRPr>
          </a:p>
        </p:txBody>
      </p:sp>
      <p:sp>
        <p:nvSpPr>
          <p:cNvPr id="21" name="duration"/>
          <p:cNvSpPr/>
          <p:nvPr/>
        </p:nvSpPr>
        <p:spPr>
          <a:xfrm>
            <a:off x="6972480" y="419040"/>
            <a:ext cx="1380240" cy="34236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en-US" sz="1500" spc="-1" strike="noStrike">
              <a:solidFill>
                <a:srgbClr val="000000"/>
              </a:solidFill>
              <a:latin typeface="Arial"/>
            </a:endParaRPr>
          </a:p>
        </p:txBody>
      </p:sp>
      <p:sp>
        <p:nvSpPr>
          <p:cNvPr id="22" name="title"/>
          <p:cNvSpPr/>
          <p:nvPr/>
        </p:nvSpPr>
        <p:spPr>
          <a:xfrm>
            <a:off x="666720" y="1333440"/>
            <a:ext cx="7190640" cy="133272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3900" spc="-1" strike="noStrike">
                <a:solidFill>
                  <a:srgbClr val="082c48"/>
                </a:solidFill>
                <a:latin typeface="DejaVu Sans"/>
                <a:ea typeface="DejaVu Sans"/>
              </a:rPr>
              <a:t>Vous avez aussi</a:t>
            </a:r>
            <a:endParaRPr b="0" lang="en-US" sz="3900" spc="-1" strike="noStrike">
              <a:solidFill>
                <a:srgbClr val="000000"/>
              </a:solidFill>
              <a:latin typeface="Arial"/>
            </a:endParaRPr>
          </a:p>
          <a:p>
            <a:pPr>
              <a:lnSpc>
                <a:spcPct val="100000"/>
              </a:lnSpc>
            </a:pPr>
            <a:r>
              <a:rPr b="1" lang="en-US" sz="3900" spc="-1" strike="noStrike">
                <a:solidFill>
                  <a:srgbClr val="082c48"/>
                </a:solidFill>
                <a:latin typeface="DejaVu Sans"/>
                <a:ea typeface="DejaVu Sans"/>
              </a:rPr>
              <a:t>la parole</a:t>
            </a:r>
            <a:endParaRPr b="0" lang="en-US" sz="3900" spc="-1" strike="noStrike">
              <a:solidFill>
                <a:srgbClr val="000000"/>
              </a:solidFill>
              <a:latin typeface="Arial"/>
            </a:endParaRPr>
          </a:p>
        </p:txBody>
      </p:sp>
      <p:sp>
        <p:nvSpPr>
          <p:cNvPr id="23" name="one"/>
          <p:cNvSpPr/>
          <p:nvPr/>
        </p:nvSpPr>
        <p:spPr>
          <a:xfrm>
            <a:off x="714240" y="2952720"/>
            <a:ext cx="7190640" cy="57096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2550" spc="-1" strike="noStrike">
                <a:solidFill>
                  <a:srgbClr val="00558a"/>
                </a:solidFill>
                <a:latin typeface="DejaVu Sans"/>
                <a:ea typeface="DejaVu Sans"/>
              </a:rPr>
              <a:t>1     Vous devinez</a:t>
            </a:r>
            <a:endParaRPr b="0" lang="en-US" sz="2550" spc="-1" strike="noStrike">
              <a:solidFill>
                <a:srgbClr val="000000"/>
              </a:solidFill>
              <a:latin typeface="Arial"/>
            </a:endParaRPr>
          </a:p>
        </p:txBody>
      </p:sp>
      <p:sp>
        <p:nvSpPr>
          <p:cNvPr id="24" name="two"/>
          <p:cNvSpPr/>
          <p:nvPr/>
        </p:nvSpPr>
        <p:spPr>
          <a:xfrm>
            <a:off x="714240" y="3666960"/>
            <a:ext cx="7190640" cy="57096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2550" spc="-1" strike="noStrike">
                <a:solidFill>
                  <a:srgbClr val="00558a"/>
                </a:solidFill>
                <a:latin typeface="DejaVu Sans"/>
                <a:ea typeface="DejaVu Sans"/>
              </a:rPr>
              <a:t>2     Vous choisissez entre A et B</a:t>
            </a:r>
            <a:endParaRPr b="0" lang="en-US" sz="2550" spc="-1" strike="noStrike">
              <a:solidFill>
                <a:srgbClr val="000000"/>
              </a:solidFill>
              <a:latin typeface="Arial"/>
            </a:endParaRPr>
          </a:p>
        </p:txBody>
      </p:sp>
      <p:sp>
        <p:nvSpPr>
          <p:cNvPr id="25" name="three"/>
          <p:cNvSpPr/>
          <p:nvPr/>
        </p:nvSpPr>
        <p:spPr>
          <a:xfrm>
            <a:off x="714240" y="4381560"/>
            <a:ext cx="7190640" cy="57096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2550" spc="-1" strike="noStrike">
                <a:solidFill>
                  <a:srgbClr val="00558a"/>
                </a:solidFill>
                <a:latin typeface="DejaVu Sans"/>
                <a:ea typeface="DejaVu Sans"/>
              </a:rPr>
              <a:t>3     Vous posez vos questions</a:t>
            </a:r>
            <a:endParaRPr b="0" lang="en-US" sz="2550" spc="-1" strike="noStrike">
              <a:solidFill>
                <a:srgbClr val="000000"/>
              </a:solidFill>
              <a:latin typeface="Arial"/>
            </a:endParaRPr>
          </a:p>
        </p:txBody>
      </p:sp>
      <p:sp>
        <p:nvSpPr>
          <p:cNvPr id="26" name="instruction"/>
          <p:cNvSpPr/>
          <p:nvPr/>
        </p:nvSpPr>
        <p:spPr>
          <a:xfrm>
            <a:off x="666720" y="5143680"/>
            <a:ext cx="7190640" cy="76140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1729" spc="-1" strike="noStrike">
                <a:solidFill>
                  <a:srgbClr val="466078"/>
                </a:solidFill>
                <a:latin typeface="DejaVu Sans"/>
                <a:ea typeface="DejaVu Sans"/>
              </a:rPr>
              <a:t>On peut se tromper, hésiter ou passer son tour.</a:t>
            </a:r>
            <a:endParaRPr b="0" lang="en-US" sz="1729" spc="-1" strike="noStrike">
              <a:solidFill>
                <a:srgbClr val="000000"/>
              </a:solidFill>
              <a:latin typeface="Arial"/>
            </a:endParaRPr>
          </a:p>
        </p:txBody>
      </p:sp>
      <p:sp>
        <p:nvSpPr>
          <p:cNvPr id="27" name=""/>
          <p:cNvSpPr/>
          <p:nvPr/>
        </p:nvSpPr>
        <p:spPr>
          <a:xfrm>
            <a:off x="7646760" y="6375960"/>
            <a:ext cx="7212240" cy="2530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1100" spc="-1" strike="noStrike">
                <a:solidFill>
                  <a:srgbClr val="ffffff"/>
                </a:solidFill>
                <a:latin typeface="DejaVu Sans"/>
                <a:ea typeface="DejaVu Sans"/>
              </a:rPr>
              <a:t>María-Belén LOVINO Chargée de médiation scientifique IJCLab</a:t>
            </a:r>
            <a:endParaRPr b="0" lang="en-US" sz="11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82c48"/>
        </a:solidFill>
      </p:bgPr>
    </p:bg>
    <p:spTree>
      <p:nvGrpSpPr>
        <p:cNvPr id="1" name=""/>
        <p:cNvGrpSpPr/>
        <p:nvPr/>
      </p:nvGrpSpPr>
      <p:grpSpPr>
        <a:xfrm>
          <a:off x="0" y="0"/>
          <a:ext cx="0" cy="0"/>
          <a:chOff x="0" y="0"/>
          <a:chExt cx="0" cy="0"/>
        </a:xfrm>
      </p:grpSpPr>
      <p:pic>
        <p:nvPicPr>
          <p:cNvPr id="28" name="" descr=""/>
          <p:cNvPicPr/>
          <p:nvPr/>
        </p:nvPicPr>
        <p:blipFill>
          <a:blip r:embed="rId1"/>
          <a:srcRect l="0" t="28" r="0" b="28"/>
          <a:stretch/>
        </p:blipFill>
        <p:spPr>
          <a:xfrm>
            <a:off x="0" y="0"/>
            <a:ext cx="12191400" cy="6857280"/>
          </a:xfrm>
          <a:prstGeom prst="rect">
            <a:avLst/>
          </a:prstGeom>
          <a:ln w="0">
            <a:noFill/>
          </a:ln>
        </p:spPr>
      </p:pic>
      <p:sp>
        <p:nvSpPr>
          <p:cNvPr id="29" name="section 1"/>
          <p:cNvSpPr/>
          <p:nvPr/>
        </p:nvSpPr>
        <p:spPr>
          <a:xfrm>
            <a:off x="666720" y="409680"/>
            <a:ext cx="6190560" cy="34236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1500" spc="-1" strike="noStrike">
                <a:solidFill>
                  <a:srgbClr val="ffffff"/>
                </a:solidFill>
                <a:latin typeface="DejaVu Sans"/>
                <a:ea typeface="DejaVu Sans"/>
              </a:rPr>
              <a:t>LA QUESTION TRÈS SÉRIEUSE</a:t>
            </a:r>
            <a:endParaRPr b="0" lang="en-US" sz="1500" spc="-1" strike="noStrike">
              <a:solidFill>
                <a:srgbClr val="ffffff"/>
              </a:solidFill>
              <a:latin typeface="Arial"/>
            </a:endParaRPr>
          </a:p>
        </p:txBody>
      </p:sp>
      <p:sp>
        <p:nvSpPr>
          <p:cNvPr id="30" name="duration 1"/>
          <p:cNvSpPr/>
          <p:nvPr/>
        </p:nvSpPr>
        <p:spPr>
          <a:xfrm>
            <a:off x="6972480" y="419040"/>
            <a:ext cx="1380240" cy="34236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en-US" sz="1500" spc="-1" strike="noStrike">
              <a:solidFill>
                <a:srgbClr val="ffffff"/>
              </a:solidFill>
              <a:latin typeface="Arial"/>
            </a:endParaRPr>
          </a:p>
        </p:txBody>
      </p:sp>
      <p:sp>
        <p:nvSpPr>
          <p:cNvPr id="31" name="humor 1"/>
          <p:cNvSpPr/>
          <p:nvPr/>
        </p:nvSpPr>
        <p:spPr>
          <a:xfrm>
            <a:off x="666720" y="1523880"/>
            <a:ext cx="7190640" cy="1809000"/>
          </a:xfrm>
          <a:prstGeom prst="rect">
            <a:avLst/>
          </a:prstGeom>
          <a:noFill/>
          <a:ln w="0">
            <a:noFill/>
          </a:ln>
        </p:spPr>
        <p:style>
          <a:lnRef idx="0"/>
          <a:fillRef idx="0"/>
          <a:effectRef idx="0"/>
          <a:fontRef idx="minor"/>
        </p:style>
        <p:txBody>
          <a:bodyPr lIns="0" rIns="0" tIns="0" bIns="0" anchor="t">
            <a:noAutofit/>
          </a:bodyPr>
          <a:p>
            <a:pPr>
              <a:lnSpc>
                <a:spcPct val="100000"/>
              </a:lnSpc>
              <a:spcBef>
                <a:spcPts val="1191"/>
              </a:spcBef>
              <a:spcAft>
                <a:spcPts val="992"/>
              </a:spcAft>
            </a:pPr>
            <a:r>
              <a:rPr b="1" lang="en-US" sz="4950" spc="-1" strike="noStrike">
                <a:solidFill>
                  <a:srgbClr val="ffffff"/>
                </a:solidFill>
                <a:latin typeface="DejaVu Sans"/>
                <a:ea typeface="DejaVu Sans"/>
              </a:rPr>
              <a:t>Ananas sur la pizza :</a:t>
            </a:r>
            <a:endParaRPr b="0" lang="en-US" sz="4950" spc="-1" strike="noStrike">
              <a:solidFill>
                <a:srgbClr val="ffffff"/>
              </a:solidFill>
              <a:latin typeface="Arial"/>
            </a:endParaRPr>
          </a:p>
          <a:p>
            <a:pPr>
              <a:lnSpc>
                <a:spcPct val="100000"/>
              </a:lnSpc>
              <a:spcBef>
                <a:spcPts val="1191"/>
              </a:spcBef>
              <a:spcAft>
                <a:spcPts val="992"/>
              </a:spcAft>
            </a:pPr>
            <a:endParaRPr b="0" lang="en-US" sz="4950" spc="-1" strike="noStrike">
              <a:solidFill>
                <a:srgbClr val="ffffff"/>
              </a:solidFill>
              <a:latin typeface="Arial"/>
            </a:endParaRPr>
          </a:p>
          <a:p>
            <a:pPr>
              <a:lnSpc>
                <a:spcPct val="100000"/>
              </a:lnSpc>
              <a:spcBef>
                <a:spcPts val="1191"/>
              </a:spcBef>
              <a:spcAft>
                <a:spcPts val="992"/>
              </a:spcAft>
            </a:pPr>
            <a:endParaRPr b="0" lang="en-US" sz="4950" spc="-1" strike="noStrike">
              <a:solidFill>
                <a:srgbClr val="ffffff"/>
              </a:solidFill>
              <a:latin typeface="Arial"/>
            </a:endParaRPr>
          </a:p>
        </p:txBody>
      </p:sp>
      <p:sp>
        <p:nvSpPr>
          <p:cNvPr id="32" name="humor 2"/>
          <p:cNvSpPr/>
          <p:nvPr/>
        </p:nvSpPr>
        <p:spPr>
          <a:xfrm>
            <a:off x="666720" y="3286080"/>
            <a:ext cx="7190640" cy="1428120"/>
          </a:xfrm>
          <a:prstGeom prst="rect">
            <a:avLst/>
          </a:prstGeom>
          <a:noFill/>
          <a:ln w="0">
            <a:noFill/>
          </a:ln>
        </p:spPr>
        <p:style>
          <a:lnRef idx="0"/>
          <a:fillRef idx="0"/>
          <a:effectRef idx="0"/>
          <a:fontRef idx="minor"/>
        </p:style>
        <p:txBody>
          <a:bodyPr lIns="0" rIns="0" tIns="0" bIns="0" anchor="t">
            <a:noAutofit/>
          </a:bodyPr>
          <a:p>
            <a:pPr>
              <a:lnSpc>
                <a:spcPct val="100000"/>
              </a:lnSpc>
              <a:spcBef>
                <a:spcPts val="1191"/>
              </a:spcBef>
              <a:spcAft>
                <a:spcPts val="992"/>
              </a:spcAft>
            </a:pPr>
            <a:r>
              <a:rPr b="1" lang="en-US" sz="4950" spc="-1" strike="noStrike">
                <a:solidFill>
                  <a:srgbClr val="ff4000"/>
                </a:solidFill>
                <a:latin typeface="DejaVu Sans"/>
                <a:ea typeface="DejaVu Sans"/>
              </a:rPr>
              <a:t>pour ou contre ?</a:t>
            </a:r>
            <a:endParaRPr b="0" lang="en-US" sz="4950" spc="-1" strike="noStrike">
              <a:solidFill>
                <a:srgbClr val="ffffff"/>
              </a:solidFill>
              <a:latin typeface="Arial"/>
            </a:endParaRPr>
          </a:p>
        </p:txBody>
      </p:sp>
      <p:sp>
        <p:nvSpPr>
          <p:cNvPr id="33" name="instruction 1"/>
          <p:cNvSpPr/>
          <p:nvPr/>
        </p:nvSpPr>
        <p:spPr>
          <a:xfrm>
            <a:off x="666720" y="5143680"/>
            <a:ext cx="7190640" cy="76140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1729" spc="-1" strike="noStrike">
                <a:solidFill>
                  <a:srgbClr val="ffffff"/>
                </a:solidFill>
                <a:latin typeface="DejaVu Sans"/>
                <a:ea typeface="DejaVu Sans"/>
              </a:rPr>
              <a:t>Invités et public : un choix rapide, à main levée.</a:t>
            </a:r>
            <a:endParaRPr b="0" lang="en-US" sz="1729" spc="-1" strike="noStrike">
              <a:solidFill>
                <a:srgbClr val="ffffff"/>
              </a:solidFill>
              <a:latin typeface="Arial"/>
            </a:endParaRPr>
          </a:p>
        </p:txBody>
      </p:sp>
      <p:sp>
        <p:nvSpPr>
          <p:cNvPr id="34" name=""/>
          <p:cNvSpPr/>
          <p:nvPr/>
        </p:nvSpPr>
        <p:spPr>
          <a:xfrm>
            <a:off x="7646760" y="6375960"/>
            <a:ext cx="7212240" cy="2530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1100" spc="-1" strike="noStrike">
                <a:solidFill>
                  <a:srgbClr val="ffffff"/>
                </a:solidFill>
                <a:latin typeface="DejaVu Sans"/>
                <a:ea typeface="DejaVu Sans"/>
              </a:rPr>
              <a:t>María-Belén LOVINO Chargée de médiation scientifique IJCLab</a:t>
            </a:r>
            <a:endParaRPr b="0" lang="en-US" sz="11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558a"/>
        </a:solidFill>
      </p:bgPr>
    </p:bg>
    <p:spTree>
      <p:nvGrpSpPr>
        <p:cNvPr id="1" name=""/>
        <p:cNvGrpSpPr/>
        <p:nvPr/>
      </p:nvGrpSpPr>
      <p:grpSpPr>
        <a:xfrm>
          <a:off x="0" y="0"/>
          <a:ext cx="0" cy="0"/>
          <a:chOff x="0" y="0"/>
          <a:chExt cx="0" cy="0"/>
        </a:xfrm>
      </p:grpSpPr>
      <p:pic>
        <p:nvPicPr>
          <p:cNvPr id="35" name="" descr=""/>
          <p:cNvPicPr/>
          <p:nvPr/>
        </p:nvPicPr>
        <p:blipFill>
          <a:blip r:embed="rId1"/>
          <a:srcRect l="0" t="28" r="0" b="28"/>
          <a:stretch/>
        </p:blipFill>
        <p:spPr>
          <a:xfrm>
            <a:off x="0" y="0"/>
            <a:ext cx="12191400" cy="6857280"/>
          </a:xfrm>
          <a:prstGeom prst="rect">
            <a:avLst/>
          </a:prstGeom>
          <a:ln w="0">
            <a:noFill/>
          </a:ln>
        </p:spPr>
      </p:pic>
      <p:sp>
        <p:nvSpPr>
          <p:cNvPr id="36" name="section"/>
          <p:cNvSpPr/>
          <p:nvPr/>
        </p:nvSpPr>
        <p:spPr>
          <a:xfrm>
            <a:off x="666720" y="409680"/>
            <a:ext cx="6190560" cy="34236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1500" spc="-1" strike="noStrike">
                <a:solidFill>
                  <a:srgbClr val="ffffff"/>
                </a:solidFill>
                <a:latin typeface="DejaVu Sans"/>
                <a:ea typeface="DejaVu Sans"/>
              </a:rPr>
              <a:t>À VOUS DE DEVINER</a:t>
            </a:r>
            <a:endParaRPr b="0" lang="en-US" sz="1500" spc="-1" strike="noStrike">
              <a:solidFill>
                <a:srgbClr val="ffffff"/>
              </a:solidFill>
              <a:latin typeface="Arial"/>
            </a:endParaRPr>
          </a:p>
        </p:txBody>
      </p:sp>
      <p:sp>
        <p:nvSpPr>
          <p:cNvPr id="37" name="duration"/>
          <p:cNvSpPr/>
          <p:nvPr/>
        </p:nvSpPr>
        <p:spPr>
          <a:xfrm>
            <a:off x="6972480" y="419040"/>
            <a:ext cx="1380240" cy="34236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1500" spc="-1" strike="noStrike">
                <a:solidFill>
                  <a:srgbClr val="ffffff"/>
                </a:solidFill>
                <a:latin typeface="DejaVu Sans"/>
                <a:ea typeface="DejaVu Sans"/>
              </a:rPr>
              <a:t>4 min</a:t>
            </a:r>
            <a:endParaRPr b="0" lang="en-US" sz="1500" spc="-1" strike="noStrike">
              <a:solidFill>
                <a:srgbClr val="ffffff"/>
              </a:solidFill>
              <a:latin typeface="Arial"/>
            </a:endParaRPr>
          </a:p>
        </p:txBody>
      </p:sp>
      <p:sp>
        <p:nvSpPr>
          <p:cNvPr id="38" name="title"/>
          <p:cNvSpPr/>
          <p:nvPr/>
        </p:nvSpPr>
        <p:spPr>
          <a:xfrm>
            <a:off x="666720" y="1380960"/>
            <a:ext cx="7190640" cy="123768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5100" spc="-1" strike="noStrike">
                <a:solidFill>
                  <a:srgbClr val="ffffff"/>
                </a:solidFill>
                <a:latin typeface="DejaVu Sans"/>
                <a:ea typeface="DejaVu Sans"/>
              </a:rPr>
              <a:t>3 mots</a:t>
            </a:r>
            <a:endParaRPr b="0" lang="en-US" sz="5100" spc="-1" strike="noStrike">
              <a:solidFill>
                <a:srgbClr val="ffffff"/>
              </a:solidFill>
              <a:latin typeface="Arial"/>
            </a:endParaRPr>
          </a:p>
        </p:txBody>
      </p:sp>
      <p:sp>
        <p:nvSpPr>
          <p:cNvPr id="39" name="sub"/>
          <p:cNvSpPr/>
          <p:nvPr/>
        </p:nvSpPr>
        <p:spPr>
          <a:xfrm>
            <a:off x="714240" y="2714760"/>
            <a:ext cx="7190640" cy="138024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3900" spc="-1" strike="noStrike">
                <a:solidFill>
                  <a:srgbClr val="ffffff"/>
                </a:solidFill>
                <a:latin typeface="DejaVu Sans"/>
                <a:ea typeface="DejaVu Sans"/>
              </a:rPr>
              <a:t>pour deviner</a:t>
            </a:r>
            <a:endParaRPr b="0" lang="en-US" sz="3900" spc="-1" strike="noStrike">
              <a:solidFill>
                <a:srgbClr val="ffffff"/>
              </a:solidFill>
              <a:latin typeface="Arial"/>
            </a:endParaRPr>
          </a:p>
          <a:p>
            <a:pPr>
              <a:lnSpc>
                <a:spcPct val="100000"/>
              </a:lnSpc>
            </a:pPr>
            <a:r>
              <a:rPr b="1" lang="en-US" sz="3900" spc="-1" strike="noStrike">
                <a:solidFill>
                  <a:srgbClr val="ffffff"/>
                </a:solidFill>
                <a:latin typeface="DejaVu Sans"/>
                <a:ea typeface="DejaVu Sans"/>
              </a:rPr>
              <a:t>un métier</a:t>
            </a:r>
            <a:endParaRPr b="0" lang="en-US" sz="3900" spc="-1" strike="noStrike">
              <a:solidFill>
                <a:srgbClr val="ffffff"/>
              </a:solidFill>
              <a:latin typeface="Arial"/>
            </a:endParaRPr>
          </a:p>
        </p:txBody>
      </p:sp>
      <p:sp>
        <p:nvSpPr>
          <p:cNvPr id="40" name="hint"/>
          <p:cNvSpPr/>
          <p:nvPr/>
        </p:nvSpPr>
        <p:spPr>
          <a:xfrm>
            <a:off x="714240" y="4286160"/>
            <a:ext cx="7190640" cy="71352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1950" spc="-1" strike="noStrike">
                <a:solidFill>
                  <a:srgbClr val="ffffff"/>
                </a:solidFill>
                <a:latin typeface="DejaVu Sans"/>
                <a:ea typeface="DejaVu Sans"/>
              </a:rPr>
              <a:t>Un outil, une action, quelque chose à résoudre…</a:t>
            </a:r>
            <a:endParaRPr b="0" lang="en-US" sz="1950" spc="-1" strike="noStrike">
              <a:solidFill>
                <a:srgbClr val="ffffff"/>
              </a:solidFill>
              <a:latin typeface="Arial"/>
            </a:endParaRPr>
          </a:p>
        </p:txBody>
      </p:sp>
      <p:sp>
        <p:nvSpPr>
          <p:cNvPr id="41" name="instruction"/>
          <p:cNvSpPr/>
          <p:nvPr/>
        </p:nvSpPr>
        <p:spPr>
          <a:xfrm>
            <a:off x="666720" y="5143680"/>
            <a:ext cx="7190640" cy="76140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1729" spc="-1" strike="noStrike">
                <a:solidFill>
                  <a:srgbClr val="ffffff"/>
                </a:solidFill>
                <a:latin typeface="DejaVu Sans"/>
                <a:ea typeface="DejaVu Sans"/>
              </a:rPr>
              <a:t>Chaque invité donne ses indices. Vous proposez un métier.</a:t>
            </a:r>
            <a:endParaRPr b="0" lang="en-US" sz="1729" spc="-1" strike="noStrike">
              <a:solidFill>
                <a:srgbClr val="ffffff"/>
              </a:solidFill>
              <a:latin typeface="Arial"/>
            </a:endParaRPr>
          </a:p>
        </p:txBody>
      </p:sp>
      <p:sp>
        <p:nvSpPr>
          <p:cNvPr id="42" name=""/>
          <p:cNvSpPr/>
          <p:nvPr/>
        </p:nvSpPr>
        <p:spPr>
          <a:xfrm>
            <a:off x="7646760" y="6375960"/>
            <a:ext cx="7212240" cy="2530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1100" spc="-1" strike="noStrike">
                <a:solidFill>
                  <a:srgbClr val="ffffff"/>
                </a:solidFill>
                <a:latin typeface="DejaVu Sans"/>
                <a:ea typeface="DejaVu Sans"/>
              </a:rPr>
              <a:t>María-Belén LOVINO Chargée de médiation scientifique IJCLab</a:t>
            </a:r>
            <a:endParaRPr b="0" lang="en-US" sz="11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6f8fa"/>
        </a:solidFill>
      </p:bgPr>
    </p:bg>
    <p:spTree>
      <p:nvGrpSpPr>
        <p:cNvPr id="1" name=""/>
        <p:cNvGrpSpPr/>
        <p:nvPr/>
      </p:nvGrpSpPr>
      <p:grpSpPr>
        <a:xfrm>
          <a:off x="0" y="0"/>
          <a:ext cx="0" cy="0"/>
          <a:chOff x="0" y="0"/>
          <a:chExt cx="0" cy="0"/>
        </a:xfrm>
      </p:grpSpPr>
      <p:pic>
        <p:nvPicPr>
          <p:cNvPr id="43" name="" descr=""/>
          <p:cNvPicPr/>
          <p:nvPr/>
        </p:nvPicPr>
        <p:blipFill>
          <a:blip r:embed="rId1"/>
          <a:srcRect l="0" t="28" r="0" b="28"/>
          <a:stretch/>
        </p:blipFill>
        <p:spPr>
          <a:xfrm>
            <a:off x="0" y="0"/>
            <a:ext cx="12191400" cy="6857280"/>
          </a:xfrm>
          <a:prstGeom prst="rect">
            <a:avLst/>
          </a:prstGeom>
          <a:ln w="0">
            <a:noFill/>
          </a:ln>
        </p:spPr>
      </p:pic>
      <p:sp>
        <p:nvSpPr>
          <p:cNvPr id="44" name="section"/>
          <p:cNvSpPr/>
          <p:nvPr/>
        </p:nvSpPr>
        <p:spPr>
          <a:xfrm>
            <a:off x="666720" y="409680"/>
            <a:ext cx="6190560" cy="34236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1500" spc="-1" strike="noStrike">
                <a:solidFill>
                  <a:srgbClr val="00558a"/>
                </a:solidFill>
                <a:latin typeface="DejaVu Sans"/>
                <a:ea typeface="DejaVu Sans"/>
              </a:rPr>
              <a:t>LES RÉVÉLATIONS</a:t>
            </a:r>
            <a:endParaRPr b="0" lang="en-US" sz="1500" spc="-1" strike="noStrike">
              <a:solidFill>
                <a:srgbClr val="000000"/>
              </a:solidFill>
              <a:latin typeface="Arial"/>
            </a:endParaRPr>
          </a:p>
        </p:txBody>
      </p:sp>
      <p:sp>
        <p:nvSpPr>
          <p:cNvPr id="45" name="duration"/>
          <p:cNvSpPr/>
          <p:nvPr/>
        </p:nvSpPr>
        <p:spPr>
          <a:xfrm>
            <a:off x="6972480" y="419040"/>
            <a:ext cx="1380240" cy="34236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en-US" sz="1500" spc="-1" strike="noStrike">
              <a:solidFill>
                <a:srgbClr val="000000"/>
              </a:solidFill>
              <a:latin typeface="Arial"/>
            </a:endParaRPr>
          </a:p>
        </p:txBody>
      </p:sp>
      <p:sp>
        <p:nvSpPr>
          <p:cNvPr id="46" name="title"/>
          <p:cNvSpPr/>
          <p:nvPr/>
        </p:nvSpPr>
        <p:spPr>
          <a:xfrm>
            <a:off x="666720" y="1333440"/>
            <a:ext cx="7190640" cy="166608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4650" spc="-1" strike="noStrike">
                <a:solidFill>
                  <a:srgbClr val="082c48"/>
                </a:solidFill>
                <a:latin typeface="DejaVu Sans"/>
                <a:ea typeface="DejaVu Sans"/>
              </a:rPr>
              <a:t>Alors,</a:t>
            </a:r>
            <a:endParaRPr b="0" lang="en-US" sz="4650" spc="-1" strike="noStrike">
              <a:solidFill>
                <a:srgbClr val="000000"/>
              </a:solidFill>
              <a:latin typeface="Arial"/>
            </a:endParaRPr>
          </a:p>
          <a:p>
            <a:pPr>
              <a:lnSpc>
                <a:spcPct val="100000"/>
              </a:lnSpc>
            </a:pPr>
            <a:r>
              <a:rPr b="1" lang="en-US" sz="4650" spc="-1" strike="noStrike">
                <a:solidFill>
                  <a:srgbClr val="082c48"/>
                </a:solidFill>
                <a:latin typeface="DejaVu Sans"/>
                <a:ea typeface="DejaVu Sans"/>
              </a:rPr>
              <a:t>qui fait quoi ?</a:t>
            </a:r>
            <a:endParaRPr b="0" lang="en-US" sz="4650" spc="-1" strike="noStrike">
              <a:solidFill>
                <a:srgbClr val="000000"/>
              </a:solidFill>
              <a:latin typeface="Arial"/>
            </a:endParaRPr>
          </a:p>
        </p:txBody>
      </p:sp>
      <p:sp>
        <p:nvSpPr>
          <p:cNvPr id="47" name="a"/>
          <p:cNvSpPr/>
          <p:nvPr/>
        </p:nvSpPr>
        <p:spPr>
          <a:xfrm>
            <a:off x="714240" y="3238560"/>
            <a:ext cx="7190640" cy="61848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2850" spc="-1" strike="noStrike">
                <a:solidFill>
                  <a:srgbClr val="00558a"/>
                </a:solidFill>
                <a:latin typeface="DejaVu Sans"/>
                <a:ea typeface="DejaVu Sans"/>
              </a:rPr>
              <a:t>Mon prénom. Mon métier.</a:t>
            </a:r>
            <a:endParaRPr b="0" lang="en-US" sz="2850" spc="-1" strike="noStrike">
              <a:solidFill>
                <a:srgbClr val="000000"/>
              </a:solidFill>
              <a:latin typeface="Arial"/>
            </a:endParaRPr>
          </a:p>
        </p:txBody>
      </p:sp>
      <p:sp>
        <p:nvSpPr>
          <p:cNvPr id="48" name="b"/>
          <p:cNvSpPr/>
          <p:nvPr/>
        </p:nvSpPr>
        <p:spPr>
          <a:xfrm>
            <a:off x="714240" y="3905280"/>
            <a:ext cx="7190640" cy="99936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3000" spc="-1" strike="noStrike">
                <a:solidFill>
                  <a:srgbClr val="00558a"/>
                </a:solidFill>
                <a:latin typeface="DejaVu Sans"/>
                <a:ea typeface="DejaVu Sans"/>
              </a:rPr>
              <a:t>Ce que je fais,</a:t>
            </a:r>
            <a:endParaRPr b="0" lang="en-US" sz="3000" spc="-1" strike="noStrike">
              <a:solidFill>
                <a:srgbClr val="000000"/>
              </a:solidFill>
              <a:latin typeface="Arial"/>
            </a:endParaRPr>
          </a:p>
          <a:p>
            <a:pPr>
              <a:lnSpc>
                <a:spcPct val="100000"/>
              </a:lnSpc>
            </a:pPr>
            <a:r>
              <a:rPr b="1" lang="en-US" sz="3000" spc="-1" strike="noStrike">
                <a:solidFill>
                  <a:srgbClr val="00558a"/>
                </a:solidFill>
                <a:latin typeface="DejaVu Sans"/>
                <a:ea typeface="DejaVu Sans"/>
              </a:rPr>
              <a:t>en une phrase.</a:t>
            </a:r>
            <a:endParaRPr b="0" lang="en-US" sz="3000" spc="-1" strike="noStrike">
              <a:solidFill>
                <a:srgbClr val="000000"/>
              </a:solidFill>
              <a:latin typeface="Arial"/>
            </a:endParaRPr>
          </a:p>
        </p:txBody>
      </p:sp>
      <p:sp>
        <p:nvSpPr>
          <p:cNvPr id="49" name="instruction"/>
          <p:cNvSpPr/>
          <p:nvPr/>
        </p:nvSpPr>
        <p:spPr>
          <a:xfrm>
            <a:off x="666720" y="5143680"/>
            <a:ext cx="7190640" cy="76140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1729" spc="-1" strike="noStrike">
                <a:solidFill>
                  <a:srgbClr val="466078"/>
                </a:solidFill>
                <a:latin typeface="DejaVu Sans"/>
                <a:ea typeface="DejaVu Sans"/>
              </a:rPr>
              <a:t>Une phrase qu’une personne extérieure au labo peut comprendre.</a:t>
            </a:r>
            <a:endParaRPr b="0" lang="en-US" sz="1729" spc="-1" strike="noStrike">
              <a:solidFill>
                <a:srgbClr val="000000"/>
              </a:solidFill>
              <a:latin typeface="Arial"/>
            </a:endParaRPr>
          </a:p>
        </p:txBody>
      </p:sp>
      <p:sp>
        <p:nvSpPr>
          <p:cNvPr id="50" name=""/>
          <p:cNvSpPr/>
          <p:nvPr/>
        </p:nvSpPr>
        <p:spPr>
          <a:xfrm>
            <a:off x="7646760" y="6375960"/>
            <a:ext cx="7212240" cy="2530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1100" spc="-1" strike="noStrike">
                <a:solidFill>
                  <a:srgbClr val="ffffff"/>
                </a:solidFill>
                <a:latin typeface="DejaVu Sans"/>
                <a:ea typeface="DejaVu Sans"/>
              </a:rPr>
              <a:t>María-Belén LOVINO Chargée de médiation scientifique IJCLab</a:t>
            </a:r>
            <a:endParaRPr b="0" lang="en-US" sz="11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82c48"/>
        </a:solidFill>
      </p:bgPr>
    </p:bg>
    <p:spTree>
      <p:nvGrpSpPr>
        <p:cNvPr id="1" name=""/>
        <p:cNvGrpSpPr/>
        <p:nvPr/>
      </p:nvGrpSpPr>
      <p:grpSpPr>
        <a:xfrm>
          <a:off x="0" y="0"/>
          <a:ext cx="0" cy="0"/>
          <a:chOff x="0" y="0"/>
          <a:chExt cx="0" cy="0"/>
        </a:xfrm>
      </p:grpSpPr>
      <p:pic>
        <p:nvPicPr>
          <p:cNvPr id="51" name="" descr=""/>
          <p:cNvPicPr/>
          <p:nvPr/>
        </p:nvPicPr>
        <p:blipFill>
          <a:blip r:embed="rId1"/>
          <a:srcRect l="0" t="28" r="0" b="28"/>
          <a:stretch/>
        </p:blipFill>
        <p:spPr>
          <a:xfrm>
            <a:off x="0" y="0"/>
            <a:ext cx="12191400" cy="6857280"/>
          </a:xfrm>
          <a:prstGeom prst="rect">
            <a:avLst/>
          </a:prstGeom>
          <a:ln w="0">
            <a:noFill/>
          </a:ln>
        </p:spPr>
      </p:pic>
      <p:sp>
        <p:nvSpPr>
          <p:cNvPr id="52" name="section"/>
          <p:cNvSpPr/>
          <p:nvPr/>
        </p:nvSpPr>
        <p:spPr>
          <a:xfrm>
            <a:off x="666720" y="409680"/>
            <a:ext cx="6190560" cy="34236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1500" spc="-1" strike="noStrike">
                <a:solidFill>
                  <a:srgbClr val="ffffff"/>
                </a:solidFill>
                <a:latin typeface="DejaVu Sans"/>
                <a:ea typeface="DejaVu Sans"/>
              </a:rPr>
              <a:t>LA BANDE-SON DU BOULOT</a:t>
            </a:r>
            <a:endParaRPr b="0" lang="en-US" sz="1500" spc="-1" strike="noStrike">
              <a:solidFill>
                <a:srgbClr val="ffffff"/>
              </a:solidFill>
              <a:latin typeface="Arial"/>
            </a:endParaRPr>
          </a:p>
        </p:txBody>
      </p:sp>
      <p:sp>
        <p:nvSpPr>
          <p:cNvPr id="53" name="duration"/>
          <p:cNvSpPr/>
          <p:nvPr/>
        </p:nvSpPr>
        <p:spPr>
          <a:xfrm>
            <a:off x="6972480" y="419040"/>
            <a:ext cx="1380240" cy="34236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en-US" sz="1500" spc="-1" strike="noStrike">
              <a:solidFill>
                <a:srgbClr val="ffffff"/>
              </a:solidFill>
              <a:latin typeface="Arial"/>
            </a:endParaRPr>
          </a:p>
        </p:txBody>
      </p:sp>
      <p:sp>
        <p:nvSpPr>
          <p:cNvPr id="54" name="humor1"/>
          <p:cNvSpPr/>
          <p:nvPr/>
        </p:nvSpPr>
        <p:spPr>
          <a:xfrm>
            <a:off x="666720" y="1523880"/>
            <a:ext cx="7190640" cy="180900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4950" spc="-1" strike="noStrike">
                <a:solidFill>
                  <a:srgbClr val="ffffff"/>
                </a:solidFill>
                <a:latin typeface="DejaVu Sans"/>
                <a:ea typeface="DejaVu Sans"/>
              </a:rPr>
              <a:t>Silence</a:t>
            </a:r>
            <a:endParaRPr b="0" lang="en-US" sz="4950" spc="-1" strike="noStrike">
              <a:solidFill>
                <a:srgbClr val="ffffff"/>
              </a:solidFill>
              <a:latin typeface="Arial"/>
            </a:endParaRPr>
          </a:p>
        </p:txBody>
      </p:sp>
      <p:sp>
        <p:nvSpPr>
          <p:cNvPr id="55" name="humor2"/>
          <p:cNvSpPr/>
          <p:nvPr/>
        </p:nvSpPr>
        <p:spPr>
          <a:xfrm>
            <a:off x="666720" y="3286080"/>
            <a:ext cx="7190640" cy="142812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4950" spc="-1" strike="noStrike">
                <a:solidFill>
                  <a:srgbClr val="ff6b00"/>
                </a:solidFill>
                <a:latin typeface="DejaVu Sans"/>
                <a:ea typeface="DejaVu Sans"/>
              </a:rPr>
              <a:t>ou musique ?</a:t>
            </a:r>
            <a:endParaRPr b="0" lang="en-US" sz="4950" spc="-1" strike="noStrike">
              <a:solidFill>
                <a:srgbClr val="ffffff"/>
              </a:solidFill>
              <a:latin typeface="Arial"/>
            </a:endParaRPr>
          </a:p>
        </p:txBody>
      </p:sp>
      <p:sp>
        <p:nvSpPr>
          <p:cNvPr id="56" name="instruction"/>
          <p:cNvSpPr/>
          <p:nvPr/>
        </p:nvSpPr>
        <p:spPr>
          <a:xfrm>
            <a:off x="666720" y="5143680"/>
            <a:ext cx="7190640" cy="76140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en-US" sz="1729" spc="-1" strike="noStrike">
              <a:solidFill>
                <a:srgbClr val="ffffff"/>
              </a:solidFill>
              <a:latin typeface="Arial"/>
            </a:endParaRPr>
          </a:p>
        </p:txBody>
      </p:sp>
      <p:sp>
        <p:nvSpPr>
          <p:cNvPr id="57" name=""/>
          <p:cNvSpPr/>
          <p:nvPr/>
        </p:nvSpPr>
        <p:spPr>
          <a:xfrm>
            <a:off x="7646760" y="6375960"/>
            <a:ext cx="7212240" cy="2530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1100" spc="-1" strike="noStrike">
                <a:solidFill>
                  <a:srgbClr val="ffffff"/>
                </a:solidFill>
                <a:latin typeface="DejaVu Sans"/>
                <a:ea typeface="DejaVu Sans"/>
              </a:rPr>
              <a:t>María-Belén LOVINO Chargée de médiation scientifique IJCLab</a:t>
            </a:r>
            <a:endParaRPr b="0" lang="en-US" sz="11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6f8fa"/>
        </a:solidFill>
      </p:bgPr>
    </p:bg>
    <p:spTree>
      <p:nvGrpSpPr>
        <p:cNvPr id="1" name=""/>
        <p:cNvGrpSpPr/>
        <p:nvPr/>
      </p:nvGrpSpPr>
      <p:grpSpPr>
        <a:xfrm>
          <a:off x="0" y="0"/>
          <a:ext cx="0" cy="0"/>
          <a:chOff x="0" y="0"/>
          <a:chExt cx="0" cy="0"/>
        </a:xfrm>
      </p:grpSpPr>
      <p:pic>
        <p:nvPicPr>
          <p:cNvPr id="58" name="" descr=""/>
          <p:cNvPicPr/>
          <p:nvPr/>
        </p:nvPicPr>
        <p:blipFill>
          <a:blip r:embed="rId1"/>
          <a:srcRect l="0" t="28" r="0" b="28"/>
          <a:stretch/>
        </p:blipFill>
        <p:spPr>
          <a:xfrm>
            <a:off x="0" y="0"/>
            <a:ext cx="12191400" cy="6857280"/>
          </a:xfrm>
          <a:prstGeom prst="rect">
            <a:avLst/>
          </a:prstGeom>
          <a:ln w="0">
            <a:noFill/>
          </a:ln>
        </p:spPr>
      </p:pic>
      <p:sp>
        <p:nvSpPr>
          <p:cNvPr id="59" name="section"/>
          <p:cNvSpPr/>
          <p:nvPr/>
        </p:nvSpPr>
        <p:spPr>
          <a:xfrm>
            <a:off x="666720" y="409680"/>
            <a:ext cx="6190560" cy="34236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1500" spc="-1" strike="noStrike">
                <a:solidFill>
                  <a:srgbClr val="00558a"/>
                </a:solidFill>
                <a:latin typeface="DejaVu Sans"/>
                <a:ea typeface="DejaVu Sans"/>
              </a:rPr>
              <a:t>LES MÉTIERS SE CROISENT</a:t>
            </a:r>
            <a:endParaRPr b="0" lang="en-US" sz="1500" spc="-1" strike="noStrike">
              <a:solidFill>
                <a:srgbClr val="000000"/>
              </a:solidFill>
              <a:latin typeface="Arial"/>
            </a:endParaRPr>
          </a:p>
        </p:txBody>
      </p:sp>
      <p:sp>
        <p:nvSpPr>
          <p:cNvPr id="60" name="duration"/>
          <p:cNvSpPr/>
          <p:nvPr/>
        </p:nvSpPr>
        <p:spPr>
          <a:xfrm>
            <a:off x="6972480" y="419040"/>
            <a:ext cx="1380240" cy="34236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en-US" sz="1500" spc="-1" strike="noStrike">
              <a:solidFill>
                <a:srgbClr val="000000"/>
              </a:solidFill>
              <a:latin typeface="Arial"/>
            </a:endParaRPr>
          </a:p>
        </p:txBody>
      </p:sp>
      <p:sp>
        <p:nvSpPr>
          <p:cNvPr id="61" name="title"/>
          <p:cNvSpPr/>
          <p:nvPr/>
        </p:nvSpPr>
        <p:spPr>
          <a:xfrm>
            <a:off x="666720" y="1419120"/>
            <a:ext cx="7190640" cy="95184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4650" spc="-1" strike="noStrike">
                <a:solidFill>
                  <a:srgbClr val="082c48"/>
                </a:solidFill>
                <a:latin typeface="DejaVu Sans"/>
                <a:ea typeface="DejaVu Sans"/>
              </a:rPr>
              <a:t>Sans les autres,</a:t>
            </a:r>
            <a:endParaRPr b="0" lang="en-US" sz="4650" spc="-1" strike="noStrike">
              <a:solidFill>
                <a:srgbClr val="000000"/>
              </a:solidFill>
              <a:latin typeface="Arial"/>
            </a:endParaRPr>
          </a:p>
        </p:txBody>
      </p:sp>
      <p:sp>
        <p:nvSpPr>
          <p:cNvPr id="62" name="title2"/>
          <p:cNvSpPr/>
          <p:nvPr/>
        </p:nvSpPr>
        <p:spPr>
          <a:xfrm>
            <a:off x="666720" y="2371680"/>
            <a:ext cx="7190640" cy="104688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4650" spc="-1" strike="noStrike">
                <a:solidFill>
                  <a:srgbClr val="00558a"/>
                </a:solidFill>
                <a:latin typeface="DejaVu Sans"/>
                <a:ea typeface="DejaVu Sans"/>
              </a:rPr>
              <a:t>ça bloque où ?</a:t>
            </a:r>
            <a:endParaRPr b="0" lang="en-US" sz="4650" spc="-1" strike="noStrike">
              <a:solidFill>
                <a:srgbClr val="000000"/>
              </a:solidFill>
              <a:latin typeface="Arial"/>
            </a:endParaRPr>
          </a:p>
        </p:txBody>
      </p:sp>
      <p:sp>
        <p:nvSpPr>
          <p:cNvPr id="63" name="prompt"/>
          <p:cNvSpPr/>
          <p:nvPr/>
        </p:nvSpPr>
        <p:spPr>
          <a:xfrm>
            <a:off x="714240" y="3924360"/>
            <a:ext cx="7190640" cy="104688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2550" spc="-1" strike="noStrike">
                <a:solidFill>
                  <a:srgbClr val="082c48"/>
                </a:solidFill>
                <a:latin typeface="DejaVu Sans"/>
                <a:ea typeface="DejaVu Sans"/>
              </a:rPr>
              <a:t>« Pour faire mon travail,</a:t>
            </a:r>
            <a:endParaRPr b="0" lang="en-US" sz="2550" spc="-1" strike="noStrike">
              <a:solidFill>
                <a:srgbClr val="000000"/>
              </a:solidFill>
              <a:latin typeface="Arial"/>
            </a:endParaRPr>
          </a:p>
          <a:p>
            <a:pPr>
              <a:lnSpc>
                <a:spcPct val="100000"/>
              </a:lnSpc>
            </a:pPr>
            <a:r>
              <a:rPr b="0" lang="en-US" sz="2550" spc="-1" strike="noStrike">
                <a:solidFill>
                  <a:srgbClr val="082c48"/>
                </a:solidFill>
                <a:latin typeface="DejaVu Sans"/>
                <a:ea typeface="DejaVu Sans"/>
              </a:rPr>
              <a:t>j’ai besoin de… »</a:t>
            </a:r>
            <a:endParaRPr b="0" lang="en-US" sz="2550" spc="-1" strike="noStrike">
              <a:solidFill>
                <a:srgbClr val="000000"/>
              </a:solidFill>
              <a:latin typeface="Arial"/>
            </a:endParaRPr>
          </a:p>
        </p:txBody>
      </p:sp>
      <p:sp>
        <p:nvSpPr>
          <p:cNvPr id="64" name="instruction"/>
          <p:cNvSpPr/>
          <p:nvPr/>
        </p:nvSpPr>
        <p:spPr>
          <a:xfrm>
            <a:off x="666720" y="5143680"/>
            <a:ext cx="7190640" cy="76140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1729" spc="-1" strike="noStrike">
                <a:solidFill>
                  <a:srgbClr val="466078"/>
                </a:solidFill>
                <a:latin typeface="DejaVu Sans"/>
                <a:ea typeface="DejaVu Sans"/>
              </a:rPr>
              <a:t>Un exemple concret.</a:t>
            </a:r>
            <a:endParaRPr b="0" lang="en-US" sz="1729" spc="-1" strike="noStrike">
              <a:solidFill>
                <a:srgbClr val="000000"/>
              </a:solidFill>
              <a:latin typeface="Arial"/>
            </a:endParaRPr>
          </a:p>
        </p:txBody>
      </p:sp>
      <p:sp>
        <p:nvSpPr>
          <p:cNvPr id="65" name=""/>
          <p:cNvSpPr/>
          <p:nvPr/>
        </p:nvSpPr>
        <p:spPr>
          <a:xfrm>
            <a:off x="7646760" y="6375960"/>
            <a:ext cx="7212240" cy="2530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1100" spc="-1" strike="noStrike">
                <a:solidFill>
                  <a:srgbClr val="ffffff"/>
                </a:solidFill>
                <a:latin typeface="DejaVu Sans"/>
                <a:ea typeface="DejaVu Sans"/>
              </a:rPr>
              <a:t>María-Belén LOVINO Chargée de médiation scientifique IJCLab</a:t>
            </a:r>
            <a:endParaRPr b="0" lang="en-US" sz="11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558a"/>
        </a:solidFill>
      </p:bgPr>
    </p:bg>
    <p:spTree>
      <p:nvGrpSpPr>
        <p:cNvPr id="1" name=""/>
        <p:cNvGrpSpPr/>
        <p:nvPr/>
      </p:nvGrpSpPr>
      <p:grpSpPr>
        <a:xfrm>
          <a:off x="0" y="0"/>
          <a:ext cx="0" cy="0"/>
          <a:chOff x="0" y="0"/>
          <a:chExt cx="0" cy="0"/>
        </a:xfrm>
      </p:grpSpPr>
      <p:pic>
        <p:nvPicPr>
          <p:cNvPr id="66" name="" descr=""/>
          <p:cNvPicPr/>
          <p:nvPr/>
        </p:nvPicPr>
        <p:blipFill>
          <a:blip r:embed="rId1"/>
          <a:srcRect l="0" t="28" r="0" b="28"/>
          <a:stretch/>
        </p:blipFill>
        <p:spPr>
          <a:xfrm>
            <a:off x="0" y="0"/>
            <a:ext cx="12191400" cy="6857280"/>
          </a:xfrm>
          <a:prstGeom prst="rect">
            <a:avLst/>
          </a:prstGeom>
          <a:ln w="0">
            <a:noFill/>
          </a:ln>
        </p:spPr>
      </p:pic>
      <p:sp>
        <p:nvSpPr>
          <p:cNvPr id="67" name="section"/>
          <p:cNvSpPr/>
          <p:nvPr/>
        </p:nvSpPr>
        <p:spPr>
          <a:xfrm>
            <a:off x="666720" y="409680"/>
            <a:ext cx="6190560" cy="34236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1500" spc="-1" strike="noStrike">
                <a:solidFill>
                  <a:srgbClr val="ffffff"/>
                </a:solidFill>
                <a:latin typeface="DejaVu Sans"/>
                <a:ea typeface="DejaVu Sans"/>
              </a:rPr>
              <a:t>LES PARCOURS</a:t>
            </a:r>
            <a:endParaRPr b="0" lang="en-US" sz="1500" spc="-1" strike="noStrike">
              <a:solidFill>
                <a:srgbClr val="ffffff"/>
              </a:solidFill>
              <a:latin typeface="Arial"/>
            </a:endParaRPr>
          </a:p>
        </p:txBody>
      </p:sp>
      <p:sp>
        <p:nvSpPr>
          <p:cNvPr id="68" name="duration"/>
          <p:cNvSpPr/>
          <p:nvPr/>
        </p:nvSpPr>
        <p:spPr>
          <a:xfrm>
            <a:off x="6972480" y="419040"/>
            <a:ext cx="1380240" cy="34236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en-US" sz="1500" spc="-1" strike="noStrike">
              <a:solidFill>
                <a:srgbClr val="ffffff"/>
              </a:solidFill>
              <a:latin typeface="Arial"/>
            </a:endParaRPr>
          </a:p>
        </p:txBody>
      </p:sp>
      <p:sp>
        <p:nvSpPr>
          <p:cNvPr id="69" name="title"/>
          <p:cNvSpPr/>
          <p:nvPr/>
        </p:nvSpPr>
        <p:spPr>
          <a:xfrm>
            <a:off x="666720" y="1428840"/>
            <a:ext cx="7190640" cy="85644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3600" spc="-1" strike="noStrike">
                <a:solidFill>
                  <a:srgbClr val="ffffff"/>
                </a:solidFill>
                <a:latin typeface="DejaVu Sans"/>
                <a:ea typeface="DejaVu Sans"/>
              </a:rPr>
              <a:t>Au collège ou au lycée,</a:t>
            </a:r>
            <a:endParaRPr b="0" lang="en-US" sz="3600" spc="-1" strike="noStrike">
              <a:solidFill>
                <a:srgbClr val="ffffff"/>
              </a:solidFill>
              <a:latin typeface="Arial"/>
            </a:endParaRPr>
          </a:p>
        </p:txBody>
      </p:sp>
      <p:sp>
        <p:nvSpPr>
          <p:cNvPr id="70" name="title2"/>
          <p:cNvSpPr/>
          <p:nvPr/>
        </p:nvSpPr>
        <p:spPr>
          <a:xfrm>
            <a:off x="666720" y="2333520"/>
            <a:ext cx="7190640" cy="161856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4420" spc="-1" strike="noStrike">
                <a:solidFill>
                  <a:srgbClr val="ffffff"/>
                </a:solidFill>
                <a:latin typeface="DejaVu Sans"/>
                <a:ea typeface="DejaVu Sans"/>
              </a:rPr>
              <a:t>vous aviez déjà</a:t>
            </a:r>
            <a:endParaRPr b="0" lang="en-US" sz="4420" spc="-1" strike="noStrike">
              <a:solidFill>
                <a:srgbClr val="ffffff"/>
              </a:solidFill>
              <a:latin typeface="Arial"/>
            </a:endParaRPr>
          </a:p>
          <a:p>
            <a:pPr>
              <a:lnSpc>
                <a:spcPct val="100000"/>
              </a:lnSpc>
            </a:pPr>
            <a:r>
              <a:rPr b="1" lang="en-US" sz="4420" spc="-1" strike="noStrike">
                <a:solidFill>
                  <a:srgbClr val="ffffff"/>
                </a:solidFill>
                <a:latin typeface="DejaVu Sans"/>
                <a:ea typeface="DejaVu Sans"/>
              </a:rPr>
              <a:t>un plan ?</a:t>
            </a:r>
            <a:endParaRPr b="0" lang="en-US" sz="4420" spc="-1" strike="noStrike">
              <a:solidFill>
                <a:srgbClr val="ffffff"/>
              </a:solidFill>
              <a:latin typeface="Arial"/>
            </a:endParaRPr>
          </a:p>
        </p:txBody>
      </p:sp>
      <p:sp>
        <p:nvSpPr>
          <p:cNvPr id="71" name="prompt"/>
          <p:cNvSpPr/>
          <p:nvPr/>
        </p:nvSpPr>
        <p:spPr>
          <a:xfrm>
            <a:off x="714240" y="4048200"/>
            <a:ext cx="7190640" cy="80892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2320" spc="-1" strike="noStrike">
                <a:solidFill>
                  <a:srgbClr val="ffffff"/>
                </a:solidFill>
                <a:latin typeface="DejaVu Sans"/>
                <a:ea typeface="DejaVu Sans"/>
              </a:rPr>
              <a:t>Un choix. Une hésitation. Ou un détour.</a:t>
            </a:r>
            <a:endParaRPr b="0" lang="en-US" sz="2320" spc="-1" strike="noStrike">
              <a:solidFill>
                <a:srgbClr val="ffffff"/>
              </a:solidFill>
              <a:latin typeface="Arial"/>
            </a:endParaRPr>
          </a:p>
        </p:txBody>
      </p:sp>
      <p:sp>
        <p:nvSpPr>
          <p:cNvPr id="72" name="instruction"/>
          <p:cNvSpPr/>
          <p:nvPr/>
        </p:nvSpPr>
        <p:spPr>
          <a:xfrm>
            <a:off x="666720" y="5143680"/>
            <a:ext cx="7190640" cy="76140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1729" spc="-1" strike="noStrike">
                <a:solidFill>
                  <a:srgbClr val="ffffff"/>
                </a:solidFill>
                <a:latin typeface="DejaVu Sans"/>
                <a:ea typeface="DejaVu Sans"/>
              </a:rPr>
              <a:t>Quel moment a compté dans votre parcours ?</a:t>
            </a:r>
            <a:endParaRPr b="0" lang="en-US" sz="1729" spc="-1" strike="noStrike">
              <a:solidFill>
                <a:srgbClr val="ffffff"/>
              </a:solidFill>
              <a:latin typeface="Arial"/>
            </a:endParaRPr>
          </a:p>
        </p:txBody>
      </p:sp>
      <p:sp>
        <p:nvSpPr>
          <p:cNvPr id="73" name=""/>
          <p:cNvSpPr/>
          <p:nvPr/>
        </p:nvSpPr>
        <p:spPr>
          <a:xfrm>
            <a:off x="7646760" y="6375960"/>
            <a:ext cx="7212240" cy="2530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1100" spc="-1" strike="noStrike">
                <a:solidFill>
                  <a:srgbClr val="ffffff"/>
                </a:solidFill>
                <a:latin typeface="DejaVu Sans"/>
                <a:ea typeface="DejaVu Sans"/>
              </a:rPr>
              <a:t>María-Belén LOVINO Chargée de médiation scientifique IJCLab</a:t>
            </a:r>
            <a:endParaRPr b="0" lang="en-US" sz="11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82c48"/>
        </a:solidFill>
      </p:bgPr>
    </p:bg>
    <p:spTree>
      <p:nvGrpSpPr>
        <p:cNvPr id="1" name=""/>
        <p:cNvGrpSpPr/>
        <p:nvPr/>
      </p:nvGrpSpPr>
      <p:grpSpPr>
        <a:xfrm>
          <a:off x="0" y="0"/>
          <a:ext cx="0" cy="0"/>
          <a:chOff x="0" y="0"/>
          <a:chExt cx="0" cy="0"/>
        </a:xfrm>
      </p:grpSpPr>
      <p:pic>
        <p:nvPicPr>
          <p:cNvPr id="74" name="" descr=""/>
          <p:cNvPicPr/>
          <p:nvPr/>
        </p:nvPicPr>
        <p:blipFill>
          <a:blip r:embed="rId1"/>
          <a:srcRect l="0" t="28" r="0" b="28"/>
          <a:stretch/>
        </p:blipFill>
        <p:spPr>
          <a:xfrm>
            <a:off x="0" y="0"/>
            <a:ext cx="12191400" cy="6857280"/>
          </a:xfrm>
          <a:prstGeom prst="rect">
            <a:avLst/>
          </a:prstGeom>
          <a:ln w="0">
            <a:noFill/>
          </a:ln>
        </p:spPr>
      </p:pic>
      <p:sp>
        <p:nvSpPr>
          <p:cNvPr id="75" name="section"/>
          <p:cNvSpPr/>
          <p:nvPr/>
        </p:nvSpPr>
        <p:spPr>
          <a:xfrm>
            <a:off x="666720" y="409680"/>
            <a:ext cx="6190560" cy="34236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1500" spc="-1" strike="noStrike">
                <a:solidFill>
                  <a:srgbClr val="ffffff"/>
                </a:solidFill>
                <a:latin typeface="DejaVu Sans"/>
                <a:ea typeface="DejaVu Sans"/>
              </a:rPr>
              <a:t>PING-PONG</a:t>
            </a:r>
            <a:endParaRPr b="0" lang="en-US" sz="1500" spc="-1" strike="noStrike">
              <a:solidFill>
                <a:srgbClr val="ffffff"/>
              </a:solidFill>
              <a:latin typeface="Arial"/>
            </a:endParaRPr>
          </a:p>
        </p:txBody>
      </p:sp>
      <p:sp>
        <p:nvSpPr>
          <p:cNvPr id="76" name="duration"/>
          <p:cNvSpPr/>
          <p:nvPr/>
        </p:nvSpPr>
        <p:spPr>
          <a:xfrm>
            <a:off x="6972480" y="419040"/>
            <a:ext cx="1380240" cy="34236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en-US" sz="1500" spc="-1" strike="noStrike">
              <a:solidFill>
                <a:srgbClr val="ffffff"/>
              </a:solidFill>
              <a:latin typeface="Arial"/>
            </a:endParaRPr>
          </a:p>
        </p:txBody>
      </p:sp>
      <p:sp>
        <p:nvSpPr>
          <p:cNvPr id="77" name="title1"/>
          <p:cNvSpPr/>
          <p:nvPr/>
        </p:nvSpPr>
        <p:spPr>
          <a:xfrm>
            <a:off x="666720" y="1428840"/>
            <a:ext cx="7190640" cy="152316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4050" spc="-1" strike="noStrike">
                <a:solidFill>
                  <a:srgbClr val="ffffff"/>
                </a:solidFill>
                <a:latin typeface="DejaVu Sans"/>
                <a:ea typeface="DejaVu Sans"/>
              </a:rPr>
              <a:t>Après le travail :</a:t>
            </a:r>
            <a:endParaRPr b="0" lang="en-US" sz="4050" spc="-1" strike="noStrike">
              <a:solidFill>
                <a:srgbClr val="ffffff"/>
              </a:solidFill>
              <a:latin typeface="Arial"/>
            </a:endParaRPr>
          </a:p>
        </p:txBody>
      </p:sp>
      <p:sp>
        <p:nvSpPr>
          <p:cNvPr id="78" name="title2"/>
          <p:cNvSpPr/>
          <p:nvPr/>
        </p:nvSpPr>
        <p:spPr>
          <a:xfrm>
            <a:off x="666720" y="3143160"/>
            <a:ext cx="7190640" cy="166608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3900" spc="-1" strike="noStrike">
                <a:solidFill>
                  <a:srgbClr val="ff6b00"/>
                </a:solidFill>
                <a:latin typeface="DejaVu Sans"/>
                <a:ea typeface="DejaVu Sans"/>
              </a:rPr>
              <a:t>Netflix ou sport ?</a:t>
            </a:r>
            <a:endParaRPr b="0" lang="en-US" sz="3900" spc="-1" strike="noStrike">
              <a:solidFill>
                <a:srgbClr val="ffffff"/>
              </a:solidFill>
              <a:latin typeface="Arial"/>
            </a:endParaRPr>
          </a:p>
        </p:txBody>
      </p:sp>
      <p:sp>
        <p:nvSpPr>
          <p:cNvPr id="79" name="instruction"/>
          <p:cNvSpPr/>
          <p:nvPr/>
        </p:nvSpPr>
        <p:spPr>
          <a:xfrm>
            <a:off x="666720" y="5143680"/>
            <a:ext cx="7190640" cy="76140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1729" spc="-1" strike="noStrike">
                <a:solidFill>
                  <a:srgbClr val="ffffff"/>
                </a:solidFill>
                <a:latin typeface="DejaVu Sans"/>
                <a:ea typeface="DejaVu Sans"/>
              </a:rPr>
              <a:t>Le public peut réagir aussi.</a:t>
            </a:r>
            <a:endParaRPr b="0" lang="en-US" sz="1729" spc="-1" strike="noStrike">
              <a:solidFill>
                <a:srgbClr val="ffffff"/>
              </a:solidFill>
              <a:latin typeface="Arial"/>
            </a:endParaRPr>
          </a:p>
        </p:txBody>
      </p:sp>
      <p:sp>
        <p:nvSpPr>
          <p:cNvPr id="80" name=""/>
          <p:cNvSpPr/>
          <p:nvPr/>
        </p:nvSpPr>
        <p:spPr>
          <a:xfrm>
            <a:off x="7646760" y="6375960"/>
            <a:ext cx="7212240" cy="2530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1100" spc="-1" strike="noStrike">
                <a:solidFill>
                  <a:srgbClr val="ffffff"/>
                </a:solidFill>
                <a:latin typeface="DejaVu Sans"/>
                <a:ea typeface="DejaVu Sans"/>
              </a:rPr>
              <a:t>María-Belén LOVINO Chargée de médiation scientifique IJCLab</a:t>
            </a:r>
            <a:endParaRPr b="0" lang="en-US" sz="11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6f8fa"/>
        </a:solidFill>
      </p:bgPr>
    </p:bg>
    <p:spTree>
      <p:nvGrpSpPr>
        <p:cNvPr id="1" name=""/>
        <p:cNvGrpSpPr/>
        <p:nvPr/>
      </p:nvGrpSpPr>
      <p:grpSpPr>
        <a:xfrm>
          <a:off x="0" y="0"/>
          <a:ext cx="0" cy="0"/>
          <a:chOff x="0" y="0"/>
          <a:chExt cx="0" cy="0"/>
        </a:xfrm>
      </p:grpSpPr>
      <p:pic>
        <p:nvPicPr>
          <p:cNvPr id="81" name="" descr=""/>
          <p:cNvPicPr/>
          <p:nvPr/>
        </p:nvPicPr>
        <p:blipFill>
          <a:blip r:embed="rId1"/>
          <a:srcRect l="0" t="28" r="0" b="28"/>
          <a:stretch/>
        </p:blipFill>
        <p:spPr>
          <a:xfrm>
            <a:off x="0" y="0"/>
            <a:ext cx="12191400" cy="6857280"/>
          </a:xfrm>
          <a:prstGeom prst="rect">
            <a:avLst/>
          </a:prstGeom>
          <a:ln w="0">
            <a:noFill/>
          </a:ln>
        </p:spPr>
      </p:pic>
      <p:sp>
        <p:nvSpPr>
          <p:cNvPr id="82" name="section"/>
          <p:cNvSpPr/>
          <p:nvPr/>
        </p:nvSpPr>
        <p:spPr>
          <a:xfrm>
            <a:off x="666720" y="409680"/>
            <a:ext cx="6190560" cy="34236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1500" spc="-1" strike="noStrike">
                <a:solidFill>
                  <a:srgbClr val="00558a"/>
                </a:solidFill>
                <a:latin typeface="DejaVu Sans"/>
                <a:ea typeface="DejaVu Sans"/>
              </a:rPr>
              <a:t>VOS QUESTIONS</a:t>
            </a:r>
            <a:endParaRPr b="0" lang="en-US" sz="1500" spc="-1" strike="noStrike">
              <a:solidFill>
                <a:srgbClr val="000000"/>
              </a:solidFill>
              <a:latin typeface="Arial"/>
            </a:endParaRPr>
          </a:p>
        </p:txBody>
      </p:sp>
      <p:sp>
        <p:nvSpPr>
          <p:cNvPr id="83" name="duration"/>
          <p:cNvSpPr/>
          <p:nvPr/>
        </p:nvSpPr>
        <p:spPr>
          <a:xfrm>
            <a:off x="6972480" y="419040"/>
            <a:ext cx="1380240" cy="34236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en-US" sz="1500" spc="-1" strike="noStrike">
              <a:solidFill>
                <a:srgbClr val="000000"/>
              </a:solidFill>
              <a:latin typeface="Arial"/>
            </a:endParaRPr>
          </a:p>
        </p:txBody>
      </p:sp>
      <p:sp>
        <p:nvSpPr>
          <p:cNvPr id="84" name="title"/>
          <p:cNvSpPr/>
          <p:nvPr/>
        </p:nvSpPr>
        <p:spPr>
          <a:xfrm>
            <a:off x="666720" y="1380960"/>
            <a:ext cx="7190640" cy="90432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3970" spc="-1" strike="noStrike">
                <a:solidFill>
                  <a:srgbClr val="082c48"/>
                </a:solidFill>
                <a:latin typeface="DejaVu Sans"/>
                <a:ea typeface="DejaVu Sans"/>
              </a:rPr>
              <a:t>On peut parler de…</a:t>
            </a:r>
            <a:endParaRPr b="0" lang="en-US" sz="3970" spc="-1" strike="noStrike">
              <a:solidFill>
                <a:srgbClr val="000000"/>
              </a:solidFill>
              <a:latin typeface="Arial"/>
            </a:endParaRPr>
          </a:p>
        </p:txBody>
      </p:sp>
      <p:sp>
        <p:nvSpPr>
          <p:cNvPr id="85" name="q1"/>
          <p:cNvSpPr/>
          <p:nvPr/>
        </p:nvSpPr>
        <p:spPr>
          <a:xfrm>
            <a:off x="714240" y="2571840"/>
            <a:ext cx="7190640" cy="61848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2400" spc="-1" strike="noStrike">
                <a:solidFill>
                  <a:srgbClr val="00558a"/>
                </a:solidFill>
                <a:latin typeface="DejaVu Sans"/>
                <a:ea typeface="DejaVu Sans"/>
              </a:rPr>
              <a:t>L’ambiance et les horaires</a:t>
            </a:r>
            <a:endParaRPr b="0" lang="en-US" sz="2400" spc="-1" strike="noStrike">
              <a:solidFill>
                <a:srgbClr val="000000"/>
              </a:solidFill>
              <a:latin typeface="Arial"/>
            </a:endParaRPr>
          </a:p>
        </p:txBody>
      </p:sp>
      <p:sp>
        <p:nvSpPr>
          <p:cNvPr id="86" name="q2"/>
          <p:cNvSpPr/>
          <p:nvPr/>
        </p:nvSpPr>
        <p:spPr>
          <a:xfrm>
            <a:off x="714240" y="3333600"/>
            <a:ext cx="7190640" cy="80892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2400" spc="-1" strike="noStrike">
                <a:solidFill>
                  <a:srgbClr val="00558a"/>
                </a:solidFill>
                <a:latin typeface="DejaVu Sans"/>
                <a:ea typeface="DejaVu Sans"/>
              </a:rPr>
              <a:t>Les études et le recrutement</a:t>
            </a:r>
            <a:endParaRPr b="0" lang="en-US" sz="2400" spc="-1" strike="noStrike">
              <a:solidFill>
                <a:srgbClr val="000000"/>
              </a:solidFill>
              <a:latin typeface="Arial"/>
            </a:endParaRPr>
          </a:p>
        </p:txBody>
      </p:sp>
      <p:sp>
        <p:nvSpPr>
          <p:cNvPr id="87" name="q3"/>
          <p:cNvSpPr/>
          <p:nvPr/>
        </p:nvSpPr>
        <p:spPr>
          <a:xfrm>
            <a:off x="714240" y="4238640"/>
            <a:ext cx="7190640" cy="80892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2400" spc="-1" strike="noStrike">
                <a:solidFill>
                  <a:srgbClr val="00558a"/>
                </a:solidFill>
                <a:latin typeface="DejaVu Sans"/>
                <a:ea typeface="DejaVu Sans"/>
              </a:rPr>
              <a:t>Le salaire et les conditions de travail</a:t>
            </a:r>
            <a:endParaRPr b="0" lang="en-US" sz="2400" spc="-1" strike="noStrike">
              <a:solidFill>
                <a:srgbClr val="000000"/>
              </a:solidFill>
              <a:latin typeface="Arial"/>
            </a:endParaRPr>
          </a:p>
        </p:txBody>
      </p:sp>
      <p:sp>
        <p:nvSpPr>
          <p:cNvPr id="88" name="instruction"/>
          <p:cNvSpPr/>
          <p:nvPr/>
        </p:nvSpPr>
        <p:spPr>
          <a:xfrm>
            <a:off x="666720" y="5143680"/>
            <a:ext cx="7190640" cy="76140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1729" spc="-1" strike="noStrike">
                <a:solidFill>
                  <a:srgbClr val="466078"/>
                </a:solidFill>
                <a:latin typeface="DejaVu Sans"/>
                <a:ea typeface="DejaVu Sans"/>
              </a:rPr>
              <a:t>Une question à un invité suffit. On peut aussi passer.</a:t>
            </a:r>
            <a:endParaRPr b="0" lang="en-US" sz="1729" spc="-1" strike="noStrike">
              <a:solidFill>
                <a:srgbClr val="000000"/>
              </a:solidFill>
              <a:latin typeface="Arial"/>
            </a:endParaRPr>
          </a:p>
        </p:txBody>
      </p:sp>
      <p:sp>
        <p:nvSpPr>
          <p:cNvPr id="89" name=""/>
          <p:cNvSpPr/>
          <p:nvPr/>
        </p:nvSpPr>
        <p:spPr>
          <a:xfrm>
            <a:off x="7646760" y="6375960"/>
            <a:ext cx="7212240" cy="2530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1100" spc="-1" strike="noStrike">
                <a:solidFill>
                  <a:srgbClr val="ffffff"/>
                </a:solidFill>
                <a:latin typeface="DejaVu Sans"/>
                <a:ea typeface="DejaVu Sans"/>
              </a:rPr>
              <a:t>María-Belén LOVINO Chargée de médiation scientifique IJCLab</a:t>
            </a:r>
            <a:endParaRPr b="0" lang="en-US" sz="11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558a"/>
        </a:solidFill>
      </p:bgPr>
    </p:bg>
    <p:spTree>
      <p:nvGrpSpPr>
        <p:cNvPr id="1" name=""/>
        <p:cNvGrpSpPr/>
        <p:nvPr/>
      </p:nvGrpSpPr>
      <p:grpSpPr>
        <a:xfrm>
          <a:off x="0" y="0"/>
          <a:ext cx="0" cy="0"/>
          <a:chOff x="0" y="0"/>
          <a:chExt cx="0" cy="0"/>
        </a:xfrm>
      </p:grpSpPr>
      <p:pic>
        <p:nvPicPr>
          <p:cNvPr id="90" name="" descr=""/>
          <p:cNvPicPr/>
          <p:nvPr/>
        </p:nvPicPr>
        <p:blipFill>
          <a:blip r:embed="rId1"/>
          <a:srcRect l="0" t="28" r="0" b="28"/>
          <a:stretch/>
        </p:blipFill>
        <p:spPr>
          <a:xfrm>
            <a:off x="0" y="0"/>
            <a:ext cx="12191400" cy="6857280"/>
          </a:xfrm>
          <a:prstGeom prst="rect">
            <a:avLst/>
          </a:prstGeom>
          <a:ln w="0">
            <a:noFill/>
          </a:ln>
        </p:spPr>
      </p:pic>
      <p:sp>
        <p:nvSpPr>
          <p:cNvPr id="91" name="section"/>
          <p:cNvSpPr/>
          <p:nvPr/>
        </p:nvSpPr>
        <p:spPr>
          <a:xfrm>
            <a:off x="666720" y="409680"/>
            <a:ext cx="6190560" cy="34236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2400" spc="-1" strike="noStrike">
                <a:solidFill>
                  <a:srgbClr val="ffffff"/>
                </a:solidFill>
                <a:latin typeface="DejaVu Sans"/>
                <a:ea typeface="DejaVu Sans"/>
              </a:rPr>
              <a:t>AVANT DE PARTIR : MERCI!</a:t>
            </a:r>
            <a:endParaRPr b="0" lang="en-US" sz="2400" spc="-1" strike="noStrike">
              <a:solidFill>
                <a:srgbClr val="ffffff"/>
              </a:solidFill>
              <a:latin typeface="Arial"/>
            </a:endParaRPr>
          </a:p>
        </p:txBody>
      </p:sp>
      <p:sp>
        <p:nvSpPr>
          <p:cNvPr id="92" name="duration"/>
          <p:cNvSpPr/>
          <p:nvPr/>
        </p:nvSpPr>
        <p:spPr>
          <a:xfrm>
            <a:off x="6972480" y="419040"/>
            <a:ext cx="1380240" cy="342360"/>
          </a:xfrm>
          <a:prstGeom prst="rect">
            <a:avLst/>
          </a:prstGeom>
          <a:noFill/>
          <a:ln w="0">
            <a:noFill/>
          </a:ln>
        </p:spPr>
        <p:style>
          <a:lnRef idx="0"/>
          <a:fillRef idx="0"/>
          <a:effectRef idx="0"/>
          <a:fontRef idx="minor"/>
        </p:style>
        <p:txBody>
          <a:bodyPr lIns="0" rIns="0" tIns="0" bIns="0" anchor="t">
            <a:noAutofit/>
          </a:bodyPr>
          <a:p>
            <a:pPr>
              <a:lnSpc>
                <a:spcPct val="100000"/>
              </a:lnSpc>
            </a:pPr>
            <a:endParaRPr b="0" lang="en-US" sz="1500" spc="-1" strike="noStrike">
              <a:solidFill>
                <a:srgbClr val="ffffff"/>
              </a:solidFill>
              <a:latin typeface="Arial"/>
            </a:endParaRPr>
          </a:p>
        </p:txBody>
      </p:sp>
      <p:sp>
        <p:nvSpPr>
          <p:cNvPr id="93" name="title"/>
          <p:cNvSpPr/>
          <p:nvPr/>
        </p:nvSpPr>
        <p:spPr>
          <a:xfrm>
            <a:off x="666720" y="1428840"/>
            <a:ext cx="7190640" cy="99936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4730" spc="-1" strike="noStrike">
                <a:solidFill>
                  <a:srgbClr val="ffffff"/>
                </a:solidFill>
                <a:latin typeface="DejaVu Sans"/>
                <a:ea typeface="DejaVu Sans"/>
              </a:rPr>
              <a:t>Je ne pensais pas</a:t>
            </a:r>
            <a:endParaRPr b="0" lang="en-US" sz="4730" spc="-1" strike="noStrike">
              <a:solidFill>
                <a:srgbClr val="ffffff"/>
              </a:solidFill>
              <a:latin typeface="Arial"/>
            </a:endParaRPr>
          </a:p>
        </p:txBody>
      </p:sp>
      <p:sp>
        <p:nvSpPr>
          <p:cNvPr id="94" name="title2"/>
          <p:cNvSpPr/>
          <p:nvPr/>
        </p:nvSpPr>
        <p:spPr>
          <a:xfrm>
            <a:off x="666720" y="2438280"/>
            <a:ext cx="7190640" cy="1046880"/>
          </a:xfrm>
          <a:prstGeom prst="rect">
            <a:avLst/>
          </a:prstGeom>
          <a:noFill/>
          <a:ln w="0">
            <a:noFill/>
          </a:ln>
        </p:spPr>
        <p:style>
          <a:lnRef idx="0"/>
          <a:fillRef idx="0"/>
          <a:effectRef idx="0"/>
          <a:fontRef idx="minor"/>
        </p:style>
        <p:txBody>
          <a:bodyPr lIns="0" rIns="0" tIns="0" bIns="0" anchor="t">
            <a:noAutofit/>
          </a:bodyPr>
          <a:p>
            <a:pPr>
              <a:lnSpc>
                <a:spcPct val="100000"/>
              </a:lnSpc>
            </a:pPr>
            <a:r>
              <a:rPr b="1" lang="en-US" sz="5100" spc="-1" strike="noStrike">
                <a:solidFill>
                  <a:srgbClr val="ffffff"/>
                </a:solidFill>
                <a:latin typeface="DejaVu Sans"/>
                <a:ea typeface="DejaVu Sans"/>
              </a:rPr>
              <a:t>qu’au labo…</a:t>
            </a:r>
            <a:endParaRPr b="0" lang="en-US" sz="5100" spc="-1" strike="noStrike">
              <a:solidFill>
                <a:srgbClr val="ffffff"/>
              </a:solidFill>
              <a:latin typeface="Arial"/>
            </a:endParaRPr>
          </a:p>
        </p:txBody>
      </p:sp>
      <p:sp>
        <p:nvSpPr>
          <p:cNvPr id="95" name="prompt"/>
          <p:cNvSpPr/>
          <p:nvPr/>
        </p:nvSpPr>
        <p:spPr>
          <a:xfrm>
            <a:off x="714240" y="4000680"/>
            <a:ext cx="7190640" cy="99936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2850" spc="-1" strike="noStrike">
                <a:solidFill>
                  <a:srgbClr val="ffffff"/>
                </a:solidFill>
                <a:latin typeface="DejaVu Sans"/>
                <a:ea typeface="DejaVu Sans"/>
              </a:rPr>
              <a:t>Quelque chose qui</a:t>
            </a:r>
            <a:endParaRPr b="0" lang="en-US" sz="2850" spc="-1" strike="noStrike">
              <a:solidFill>
                <a:srgbClr val="ffffff"/>
              </a:solidFill>
              <a:latin typeface="Arial"/>
            </a:endParaRPr>
          </a:p>
          <a:p>
            <a:pPr>
              <a:lnSpc>
                <a:spcPct val="100000"/>
              </a:lnSpc>
            </a:pPr>
            <a:r>
              <a:rPr b="0" lang="en-US" sz="2850" spc="-1" strike="noStrike">
                <a:solidFill>
                  <a:srgbClr val="ffffff"/>
                </a:solidFill>
                <a:latin typeface="DejaVu Sans"/>
                <a:ea typeface="DejaVu Sans"/>
              </a:rPr>
              <a:t>vous a surpris ?</a:t>
            </a:r>
            <a:endParaRPr b="0" lang="en-US" sz="2850" spc="-1" strike="noStrike">
              <a:solidFill>
                <a:srgbClr val="ffffff"/>
              </a:solidFill>
              <a:latin typeface="Arial"/>
            </a:endParaRPr>
          </a:p>
        </p:txBody>
      </p:sp>
      <p:sp>
        <p:nvSpPr>
          <p:cNvPr id="96" name="instruction"/>
          <p:cNvSpPr/>
          <p:nvPr/>
        </p:nvSpPr>
        <p:spPr>
          <a:xfrm>
            <a:off x="666720" y="5143680"/>
            <a:ext cx="7190640" cy="761400"/>
          </a:xfrm>
          <a:prstGeom prst="rect">
            <a:avLst/>
          </a:prstGeom>
          <a:noFill/>
          <a:ln w="0">
            <a:noFill/>
          </a:ln>
        </p:spPr>
        <p:style>
          <a:lnRef idx="0"/>
          <a:fillRef idx="0"/>
          <a:effectRef idx="0"/>
          <a:fontRef idx="minor"/>
        </p:style>
        <p:txBody>
          <a:bodyPr lIns="0" rIns="0" tIns="0" bIns="0" anchor="t">
            <a:noAutofit/>
          </a:bodyPr>
          <a:p>
            <a:pPr>
              <a:lnSpc>
                <a:spcPct val="100000"/>
              </a:lnSpc>
            </a:pPr>
            <a:r>
              <a:rPr b="0" lang="en-US" sz="1729" spc="-1" strike="noStrike">
                <a:solidFill>
                  <a:srgbClr val="ffffff"/>
                </a:solidFill>
                <a:latin typeface="DejaVu Sans"/>
                <a:ea typeface="DejaVu Sans"/>
              </a:rPr>
              <a:t>Quelques réponses, puis un dernier mot des invités.</a:t>
            </a:r>
            <a:endParaRPr b="0" lang="en-US" sz="1729" spc="-1" strike="noStrike">
              <a:solidFill>
                <a:srgbClr val="ffffff"/>
              </a:solidFill>
              <a:latin typeface="Arial"/>
            </a:endParaRPr>
          </a:p>
        </p:txBody>
      </p:sp>
      <p:sp>
        <p:nvSpPr>
          <p:cNvPr id="97" name=""/>
          <p:cNvSpPr/>
          <p:nvPr/>
        </p:nvSpPr>
        <p:spPr>
          <a:xfrm>
            <a:off x="7646760" y="6375960"/>
            <a:ext cx="7212240" cy="2530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en-US" sz="1100" spc="-1" strike="noStrike">
                <a:solidFill>
                  <a:srgbClr val="ffffff"/>
                </a:solidFill>
                <a:latin typeface="DejaVu Sans"/>
                <a:ea typeface="DejaVu Sans"/>
              </a:rPr>
              <a:t>María-Belén LOVINO Chargée de médiation scientifique IJCLab</a:t>
            </a:r>
            <a:endParaRPr b="0" lang="en-US" sz="11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pitchFamily="0" charset="1"/>
        <a:ea typeface=""/>
        <a:cs typeface=""/>
      </a:majorFont>
      <a:minorFont>
        <a:latin typeface="Aptos" pitchFamily="0" charset="1"/>
        <a:ea typeface=""/>
        <a:cs typeface=""/>
      </a:minorFont>
    </a:fontScheme>
    <a:fmtScheme>
      <a:fillStyleLst>
        <a:solidFill>
          <a:schemeClr val="phClr"/>
        </a:solidFill>
        <a:gradFill>
          <a:gsLst>
            <a:gs pos="0">
              <a:schemeClr val="phClr">
                <a:tint val="67000"/>
                <a:lumMod val="110000"/>
              </a:schemeClr>
            </a:gs>
            <a:gs pos="50000">
              <a:schemeClr val="phClr">
                <a:tint val="73000"/>
                <a:lumMod val="105000"/>
              </a:schemeClr>
            </a:gs>
            <a:gs pos="100000">
              <a:schemeClr val="phClr">
                <a:tint val="81000"/>
                <a:lumMod val="105000"/>
              </a:schemeClr>
            </a:gs>
          </a:gsLst>
          <a:lin ang="5400000" scaled="0"/>
          <a:tileRect l="0" t="0" r="0" b="0"/>
        </a:gradFill>
        <a:gradFill>
          <a:gsLst>
            <a:gs pos="0">
              <a:schemeClr val="phClr">
                <a:tint val="94000"/>
                <a:lumMod val="102000"/>
              </a:schemeClr>
            </a:gs>
            <a:gs pos="50000">
              <a:schemeClr val="phClr">
                <a:shade val="100000"/>
                <a:lumMod val="100000"/>
              </a:schemeClr>
            </a:gs>
            <a:gs pos="100000">
              <a:schemeClr val="phClr">
                <a:shade val="78000"/>
                <a:lumMod val="99000"/>
              </a:schemeClr>
            </a:gs>
          </a:gsLst>
          <a:lin ang="5400000" scaled="0"/>
          <a:tileRect l="0" t="0" r="0" b="0"/>
        </a:gradFill>
      </a:fillStyleLst>
      <a:lnStyleLst>
        <a:ln w="12700">
          <a:prstDash val="solid"/>
        </a:ln>
        <a:ln w="19050">
          <a:prstDash val="solid"/>
        </a:ln>
        <a:ln w="25400">
          <a:prstDash val="solid"/>
        </a:ln>
      </a:lnStyleLst>
      <a:effectStyleLst>
        <a:effectStyle>
          <a:effectLst/>
        </a:effectStyle>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pitchFamily="0" charset="1"/>
        <a:ea typeface=""/>
        <a:cs typeface=""/>
      </a:majorFont>
      <a:minorFont>
        <a:latin typeface="Aptos" pitchFamily="0" charset="1"/>
        <a:ea typeface=""/>
        <a:cs typeface=""/>
      </a:minorFont>
    </a:fontScheme>
    <a:fmtScheme>
      <a:fillStyleLst>
        <a:solidFill>
          <a:schemeClr val="phClr"/>
        </a:solidFill>
        <a:gradFill>
          <a:gsLst>
            <a:gs pos="0">
              <a:schemeClr val="phClr">
                <a:tint val="67000"/>
                <a:lumMod val="110000"/>
              </a:schemeClr>
            </a:gs>
            <a:gs pos="50000">
              <a:schemeClr val="phClr">
                <a:tint val="73000"/>
                <a:lumMod val="105000"/>
              </a:schemeClr>
            </a:gs>
            <a:gs pos="100000">
              <a:schemeClr val="phClr">
                <a:tint val="81000"/>
                <a:lumMod val="105000"/>
              </a:schemeClr>
            </a:gs>
          </a:gsLst>
          <a:lin ang="5400000" scaled="0"/>
          <a:tileRect l="0" t="0" r="0" b="0"/>
        </a:gradFill>
        <a:gradFill>
          <a:gsLst>
            <a:gs pos="0">
              <a:schemeClr val="phClr">
                <a:tint val="94000"/>
                <a:lumMod val="102000"/>
              </a:schemeClr>
            </a:gs>
            <a:gs pos="50000">
              <a:schemeClr val="phClr">
                <a:shade val="100000"/>
                <a:lumMod val="100000"/>
              </a:schemeClr>
            </a:gs>
            <a:gs pos="100000">
              <a:schemeClr val="phClr">
                <a:shade val="78000"/>
                <a:lumMod val="99000"/>
              </a:schemeClr>
            </a:gs>
          </a:gsLst>
          <a:lin ang="5400000" scaled="0"/>
          <a:tileRect l="0" t="0" r="0" b="0"/>
        </a:gradFill>
      </a:fillStyleLst>
      <a:lnStyleLst>
        <a:ln w="12700">
          <a:prstDash val="solid"/>
        </a:ln>
        <a:ln w="19050">
          <a:prstDash val="solid"/>
        </a:ln>
        <a:ln w="25400">
          <a:prstDash val="solid"/>
        </a:ln>
      </a:lnStyleLst>
      <a:effectStyleLst>
        <a:effectStyle>
          <a:effectLst/>
        </a:effectStyle>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pitchFamily="0" charset="1"/>
        <a:ea typeface=""/>
        <a:cs typeface=""/>
      </a:majorFont>
      <a:minorFont>
        <a:latin typeface="Aptos" pitchFamily="0" charset="1"/>
        <a:ea typeface=""/>
        <a:cs typeface=""/>
      </a:minorFont>
    </a:fontScheme>
    <a:fmtScheme>
      <a:fillStyleLst>
        <a:solidFill>
          <a:schemeClr val="phClr"/>
        </a:solidFill>
        <a:gradFill>
          <a:gsLst>
            <a:gs pos="0">
              <a:schemeClr val="phClr">
                <a:tint val="67000"/>
                <a:lumMod val="110000"/>
              </a:schemeClr>
            </a:gs>
            <a:gs pos="50000">
              <a:schemeClr val="phClr">
                <a:tint val="73000"/>
                <a:lumMod val="105000"/>
              </a:schemeClr>
            </a:gs>
            <a:gs pos="100000">
              <a:schemeClr val="phClr">
                <a:tint val="81000"/>
                <a:lumMod val="105000"/>
              </a:schemeClr>
            </a:gs>
          </a:gsLst>
          <a:lin ang="5400000" scaled="0"/>
          <a:tileRect l="0" t="0" r="0" b="0"/>
        </a:gradFill>
        <a:gradFill>
          <a:gsLst>
            <a:gs pos="0">
              <a:schemeClr val="phClr">
                <a:tint val="94000"/>
                <a:lumMod val="102000"/>
              </a:schemeClr>
            </a:gs>
            <a:gs pos="50000">
              <a:schemeClr val="phClr">
                <a:shade val="100000"/>
                <a:lumMod val="100000"/>
              </a:schemeClr>
            </a:gs>
            <a:gs pos="100000">
              <a:schemeClr val="phClr">
                <a:shade val="78000"/>
                <a:lumMod val="99000"/>
              </a:schemeClr>
            </a:gs>
          </a:gsLst>
          <a:lin ang="5400000" scaled="0"/>
          <a:tileRect l="0" t="0" r="0" b="0"/>
        </a:gradFill>
      </a:fillStyleLst>
      <a:lnStyleLst>
        <a:ln w="12700">
          <a:prstDash val="solid"/>
        </a:ln>
        <a:ln w="19050">
          <a:prstDash val="solid"/>
        </a:ln>
        <a:ln w="25400">
          <a:prstDash val="solid"/>
        </a:ln>
      </a:lnStyleLst>
      <a:effectStyleLst>
        <a:effectStyle>
          <a:effectLst/>
        </a:effectStyle>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pitchFamily="0" charset="1"/>
        <a:ea typeface=""/>
        <a:cs typeface=""/>
      </a:majorFont>
      <a:minorFont>
        <a:latin typeface="Aptos" pitchFamily="0" charset="1"/>
        <a:ea typeface=""/>
        <a:cs typeface=""/>
      </a:minorFont>
    </a:fontScheme>
    <a:fmtScheme>
      <a:fillStyleLst>
        <a:solidFill>
          <a:schemeClr val="phClr"/>
        </a:solidFill>
        <a:gradFill>
          <a:gsLst>
            <a:gs pos="0">
              <a:schemeClr val="phClr">
                <a:tint val="67000"/>
                <a:lumMod val="110000"/>
              </a:schemeClr>
            </a:gs>
            <a:gs pos="50000">
              <a:schemeClr val="phClr">
                <a:tint val="73000"/>
                <a:lumMod val="105000"/>
              </a:schemeClr>
            </a:gs>
            <a:gs pos="100000">
              <a:schemeClr val="phClr">
                <a:tint val="81000"/>
                <a:lumMod val="105000"/>
              </a:schemeClr>
            </a:gs>
          </a:gsLst>
          <a:lin ang="5400000" scaled="0"/>
          <a:tileRect l="0" t="0" r="0" b="0"/>
        </a:gradFill>
        <a:gradFill>
          <a:gsLst>
            <a:gs pos="0">
              <a:schemeClr val="phClr">
                <a:tint val="94000"/>
                <a:lumMod val="102000"/>
              </a:schemeClr>
            </a:gs>
            <a:gs pos="50000">
              <a:schemeClr val="phClr">
                <a:shade val="100000"/>
                <a:lumMod val="100000"/>
              </a:schemeClr>
            </a:gs>
            <a:gs pos="100000">
              <a:schemeClr val="phClr">
                <a:shade val="78000"/>
                <a:lumMod val="99000"/>
              </a:schemeClr>
            </a:gs>
          </a:gsLst>
          <a:lin ang="5400000" scaled="0"/>
          <a:tileRect l="0" t="0" r="0" b="0"/>
        </a:gradFill>
      </a:fillStyleLst>
      <a:lnStyleLst>
        <a:ln w="12700">
          <a:prstDash val="solid"/>
        </a:ln>
        <a:ln w="19050">
          <a:prstDash val="solid"/>
        </a:ln>
        <a:ln w="25400">
          <a:prstDash val="solid"/>
        </a:ln>
      </a:lnStyleLst>
      <a:effectStyleLst>
        <a:effectStyle>
          <a:effectLst/>
        </a:effectStyle>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5.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pitchFamily="0" charset="1"/>
        <a:ea typeface=""/>
        <a:cs typeface=""/>
      </a:majorFont>
      <a:minorFont>
        <a:latin typeface="Aptos" pitchFamily="0" charset="1"/>
        <a:ea typeface=""/>
        <a:cs typeface=""/>
      </a:minorFont>
    </a:fontScheme>
    <a:fmtScheme>
      <a:fillStyleLst>
        <a:solidFill>
          <a:schemeClr val="phClr"/>
        </a:solidFill>
        <a:gradFill>
          <a:gsLst>
            <a:gs pos="0">
              <a:schemeClr val="phClr">
                <a:tint val="67000"/>
                <a:lumMod val="110000"/>
              </a:schemeClr>
            </a:gs>
            <a:gs pos="50000">
              <a:schemeClr val="phClr">
                <a:tint val="73000"/>
                <a:lumMod val="105000"/>
              </a:schemeClr>
            </a:gs>
            <a:gs pos="100000">
              <a:schemeClr val="phClr">
                <a:tint val="81000"/>
                <a:lumMod val="105000"/>
              </a:schemeClr>
            </a:gs>
          </a:gsLst>
          <a:lin ang="5400000" scaled="0"/>
          <a:tileRect l="0" t="0" r="0" b="0"/>
        </a:gradFill>
        <a:gradFill>
          <a:gsLst>
            <a:gs pos="0">
              <a:schemeClr val="phClr">
                <a:tint val="94000"/>
                <a:lumMod val="102000"/>
              </a:schemeClr>
            </a:gs>
            <a:gs pos="50000">
              <a:schemeClr val="phClr">
                <a:shade val="100000"/>
                <a:lumMod val="100000"/>
              </a:schemeClr>
            </a:gs>
            <a:gs pos="100000">
              <a:schemeClr val="phClr">
                <a:shade val="78000"/>
                <a:lumMod val="99000"/>
              </a:schemeClr>
            </a:gs>
          </a:gsLst>
          <a:lin ang="5400000" scaled="0"/>
          <a:tileRect l="0" t="0" r="0" b="0"/>
        </a:gradFill>
      </a:fillStyleLst>
      <a:lnStyleLst>
        <a:ln w="12700">
          <a:prstDash val="solid"/>
        </a:ln>
        <a:ln w="19050">
          <a:prstDash val="solid"/>
        </a:ln>
        <a:ln w="25400">
          <a:prstDash val="solid"/>
        </a:ln>
      </a:lnStyleLst>
      <a:effectStyleLst>
        <a:effectStyle>
          <a:effectLst/>
        </a:effectStyle>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6.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pitchFamily="0" charset="1"/>
        <a:ea typeface=""/>
        <a:cs typeface=""/>
      </a:majorFont>
      <a:minorFont>
        <a:latin typeface="Aptos" pitchFamily="0" charset="1"/>
        <a:ea typeface=""/>
        <a:cs typeface=""/>
      </a:minorFont>
    </a:fontScheme>
    <a:fmtScheme>
      <a:fillStyleLst>
        <a:solidFill>
          <a:schemeClr val="phClr"/>
        </a:solidFill>
        <a:gradFill>
          <a:gsLst>
            <a:gs pos="0">
              <a:schemeClr val="phClr">
                <a:tint val="67000"/>
                <a:lumMod val="110000"/>
              </a:schemeClr>
            </a:gs>
            <a:gs pos="50000">
              <a:schemeClr val="phClr">
                <a:tint val="73000"/>
                <a:lumMod val="105000"/>
              </a:schemeClr>
            </a:gs>
            <a:gs pos="100000">
              <a:schemeClr val="phClr">
                <a:tint val="81000"/>
                <a:lumMod val="105000"/>
              </a:schemeClr>
            </a:gs>
          </a:gsLst>
          <a:lin ang="5400000" scaled="0"/>
          <a:tileRect l="0" t="0" r="0" b="0"/>
        </a:gradFill>
        <a:gradFill>
          <a:gsLst>
            <a:gs pos="0">
              <a:schemeClr val="phClr">
                <a:tint val="94000"/>
                <a:lumMod val="102000"/>
              </a:schemeClr>
            </a:gs>
            <a:gs pos="50000">
              <a:schemeClr val="phClr">
                <a:shade val="100000"/>
                <a:lumMod val="100000"/>
              </a:schemeClr>
            </a:gs>
            <a:gs pos="100000">
              <a:schemeClr val="phClr">
                <a:shade val="78000"/>
                <a:lumMod val="99000"/>
              </a:schemeClr>
            </a:gs>
          </a:gsLst>
          <a:lin ang="5400000" scaled="0"/>
          <a:tileRect l="0" t="0" r="0" b="0"/>
        </a:gradFill>
      </a:fillStyleLst>
      <a:lnStyleLst>
        <a:ln w="12700">
          <a:prstDash val="solid"/>
        </a:ln>
        <a:ln w="19050">
          <a:prstDash val="solid"/>
        </a:ln>
        <a:ln w="25400">
          <a:prstDash val="solid"/>
        </a:ln>
      </a:lnStyleLst>
      <a:effectStyleLst>
        <a:effectStyle>
          <a:effectLst/>
        </a:effectStyle>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18</TotalTime>
  <Application>LibreOffice/24.2.7.2$Linux_X86_64 LibreOffice_project/420$Build-2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2026-10-30T13:22:00Z</dcterms:created>
  <dc:creator>Walnut Exporter</dc:creator>
  <dc:description/>
  <dc:language>en-US</dc:language>
  <cp:lastModifiedBy/>
  <dcterms:modified xsi:type="dcterms:W3CDTF">2026-10-30T14:56:07Z</dcterms:modified>
  <cp:revision>2</cp:revision>
  <dc:subject/>
  <dc:title>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Converted Presentation</vt:lpwstr>
  </property>
</Properties>
</file>